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9.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4"/>
  </p:sldMasterIdLst>
  <p:notesMasterIdLst>
    <p:notesMasterId r:id="rId73"/>
  </p:notesMasterIdLst>
  <p:sldIdLst>
    <p:sldId id="329" r:id="rId5"/>
    <p:sldId id="338" r:id="rId6"/>
    <p:sldId id="339" r:id="rId7"/>
    <p:sldId id="340" r:id="rId8"/>
    <p:sldId id="341" r:id="rId9"/>
    <p:sldId id="342" r:id="rId10"/>
    <p:sldId id="343" r:id="rId11"/>
    <p:sldId id="256" r:id="rId12"/>
    <p:sldId id="344" r:id="rId13"/>
    <p:sldId id="345" r:id="rId14"/>
    <p:sldId id="346" r:id="rId15"/>
    <p:sldId id="347" r:id="rId16"/>
    <p:sldId id="34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5" r:id="rId71"/>
    <p:sldId id="327" r:id="rId72"/>
  </p:sldIdLst>
  <p:sldSz cx="9144000" cy="5143500" type="screen16x9"/>
  <p:notesSz cx="6858000" cy="9144000"/>
  <p:embeddedFontLst>
    <p:embeddedFont>
      <p:font typeface="Century Gothic" panose="020B0502020202020204" pitchFamily="34" charset="0"/>
      <p:regular r:id="rId74"/>
      <p:bold r:id="rId75"/>
      <p:italic r:id="rId76"/>
      <p:boldItalic r:id="rId77"/>
    </p:embeddedFont>
    <p:embeddedFont>
      <p:font typeface="Franklin Gothic"/>
      <p:bold r:id="rId78"/>
    </p:embeddedFont>
    <p:embeddedFont>
      <p:font typeface="Libre Franklin" pitchFamily="2" charset="0"/>
      <p:regular r:id="rId79"/>
      <p:bold r:id="rId80"/>
      <p:italic r:id="rId81"/>
      <p:boldItalic r:id="rId82"/>
    </p:embeddedFont>
    <p:embeddedFont>
      <p:font typeface="Libre Franklin Medium" pitchFamily="2" charset="0"/>
      <p:regular r:id="rId83"/>
      <p:bold r:id="rId84"/>
      <p:italic r:id="rId85"/>
      <p:boldItalic r:id="rId86"/>
    </p:embeddedFont>
    <p:embeddedFont>
      <p:font typeface="Patrick Hand" panose="00000500000000000000" pitchFamily="2" charset="0"/>
      <p:regular r:id="rId87"/>
    </p:embeddedFont>
    <p:embeddedFont>
      <p:font typeface="Roboto" panose="02000000000000000000" pitchFamily="2" charset="0"/>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DFD299-DF2E-4B3C-ACF3-5E35D1157FFE}">
  <a:tblStyle styleId="{FADFD299-DF2E-4B3C-ACF3-5E35D1157FF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DE1E106-3136-4739-AE28-DBA6D2B3F17F}"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117" autoAdjust="0"/>
  </p:normalViewPr>
  <p:slideViewPr>
    <p:cSldViewPr snapToGrid="0">
      <p:cViewPr varScale="1">
        <p:scale>
          <a:sx n="70" d="100"/>
          <a:sy n="70" d="100"/>
        </p:scale>
        <p:origin x="725"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1.fntdata"/><Relationship Id="rId89" Type="http://schemas.openxmlformats.org/officeDocument/2006/relationships/font" Target="fonts/font16.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1.xml"/><Relationship Id="rId90" Type="http://schemas.openxmlformats.org/officeDocument/2006/relationships/font" Target="fonts/font17.fntdata"/><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font" Target="fonts/font7.fntdata"/><Relationship Id="rId85" Type="http://schemas.openxmlformats.org/officeDocument/2006/relationships/font" Target="fonts/font12.fntdata"/><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font" Target="fonts/font18.fntdata"/><Relationship Id="rId96"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3.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4.fntdata"/><Relationship Id="rId61" Type="http://schemas.openxmlformats.org/officeDocument/2006/relationships/slide" Target="slides/slide57.xml"/><Relationship Id="rId82" Type="http://schemas.openxmlformats.org/officeDocument/2006/relationships/font" Target="fonts/font9.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ELATeam@education.ky.gov"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hanahanonliteracy.com/blog/do-middle-and-high-school-students-need-fluency-instruction-and-what-counts-as-instruction"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psycnet.apa.org/fulltext/2017-22471-001.pdf" TargetMode="External"/><Relationship Id="rId4" Type="http://schemas.openxmlformats.org/officeDocument/2006/relationships/hyperlink" Target="https://psycnet.apa.org/fulltext/2017-22471-001.html"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nbounded-uploads.s3.amazonaws.com/content_guides/9/Building_Fluency_Unbound_A_Guide_to_6_12_ELA_Literacy_Practices_v170942.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education.ky.gov/curriculum/standards/kyacadstand/Documents/Kentucky%E2%80%99s_Interdisciplinary_Literacy_Practices_in_Action_Participant_Guide.docx" TargetMode="External"/><Relationship Id="rId4" Type="http://schemas.openxmlformats.org/officeDocument/2006/relationships/hyperlink" Target="mailto:ELATeam@education.ky.gov"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ul.stanford.edu/sites/default/files/resource/2021-12/06-LWF%20CJF%20Text%20Complexity%20FINAL_0.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dreports.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foodsystemprimer.org/the-food-system"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2f96be1b505f7f7a63c3-837c961929b51c21ec10b9658b068d6c.ssl.cf2.rackcdn.com/products/028990i03.jpg" TargetMode="External"/><Relationship Id="rId4" Type="http://schemas.openxmlformats.org/officeDocument/2006/relationships/hyperlink" Target="https://view.officeapps.live.com/op/view.aspx?src=https%3A%2F%2Fcurriculum.eleducation.org%2Fsites%2Fdefault%2Ffiles%2Fcurriculum%2Flessons%2F61%2F%2Fg2m1u2l8_modulelessons-supportingmaterials_060517.doc&amp;wdOrigin=BROWSELINK"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mailto:ELATeam@education.ky.gov"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ocs.google.com/document/dhttps:/www.education.ky.gov/curriculum/standards/kyacadstand/Documents/Fluency_Sample_Texts.pdf/1S8CDwQlpwy4zpYH8VI_Zw_sl6oE9xmTTAARTcAWLJ3g/edit"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ies.ed.gov/ncee/WWC/Docs/PracticeGuide/WWC-practice-guide-reading-intervention-full-text.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researchgate.net/publication/233256606_The_Relationship_Between_a_Silent_Reading_Fluency_Instructional_Protocol_on_Students'_Reading_Comprehension_and_Achievement_in_an_Urban_School_Settin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researchgate.net/publication/321336458"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www.shanahanonliteracy.com/blog/how-to-teach-fluency-so-that-it-takes"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youtube.com/watch?v=vNwuXbmXOtY"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93580b67f5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93580b67f5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rtl="0" fontAlgn="base">
              <a:buNone/>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b="0" i="0" u="sng" strike="noStrike" dirty="0">
              <a:solidFill>
                <a:srgbClr val="444444"/>
              </a:solidFill>
              <a:effectLst/>
              <a:latin typeface="Calibri" panose="020F0502020204030204" pitchFamily="34" charset="0"/>
            </a:endParaRPr>
          </a:p>
          <a:p>
            <a:pPr marL="158750" indent="0" algn="l" rtl="0" fontAlgn="base">
              <a:buNone/>
            </a:pPr>
            <a:r>
              <a:rPr lang="en-US" b="0" i="0" u="none" strike="noStrike" dirty="0">
                <a:solidFill>
                  <a:srgbClr val="000000"/>
                </a:solidFill>
                <a:effectLst/>
                <a:latin typeface="Helvetica Neue"/>
              </a:rPr>
              <a:t>Welcome! Please see the Notes section of slides 2 and 3 for extensive planning and facilitation considerations:</a:t>
            </a:r>
            <a:r>
              <a:rPr lang="en-US" b="0" i="0" dirty="0">
                <a:solidFill>
                  <a:srgbClr val="444444"/>
                </a:solidFill>
                <a:effectLst/>
                <a:latin typeface="Helvetica Neue"/>
              </a:rPr>
              <a:t>​</a:t>
            </a:r>
            <a:endParaRPr lang="en-US" b="0" i="0" dirty="0">
              <a:solidFill>
                <a:srgbClr val="444444"/>
              </a:solidFill>
              <a:effectLst/>
              <a:latin typeface="Calibri" panose="020F0502020204030204" pitchFamily="34" charset="0"/>
            </a:endParaRPr>
          </a:p>
          <a:p>
            <a:pPr lvl="1" algn="l" rtl="0" fontAlgn="base">
              <a:buFont typeface="Arial" panose="020B0604020202020204" pitchFamily="34" charset="0"/>
              <a:buChar char="•"/>
            </a:pPr>
            <a:r>
              <a:rPr lang="en-US" sz="1800" b="0" i="0" u="none" strike="noStrike" dirty="0">
                <a:solidFill>
                  <a:srgbClr val="000000"/>
                </a:solidFill>
                <a:effectLst/>
                <a:latin typeface="Helvetica Neue"/>
              </a:rPr>
              <a:t>Slide 2: A Note to Facilitators Leading a Group</a:t>
            </a:r>
            <a:r>
              <a:rPr lang="en-US" sz="1800" b="0" i="0" dirty="0">
                <a:solidFill>
                  <a:srgbClr val="444444"/>
                </a:solidFill>
                <a:effectLst/>
                <a:latin typeface="Helvetica Neue"/>
              </a:rPr>
              <a:t>​</a:t>
            </a:r>
            <a:endParaRPr lang="en-US" sz="1800" b="0" i="0" dirty="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800" b="0" i="0" u="none" strike="noStrike" dirty="0">
                <a:solidFill>
                  <a:srgbClr val="000000"/>
                </a:solidFill>
                <a:effectLst/>
                <a:latin typeface="Helvetica Neue"/>
              </a:rPr>
              <a:t>Slide 3: A Note to Individuals Completing This Series</a:t>
            </a:r>
            <a:r>
              <a:rPr lang="en-US" sz="1800" b="0" i="0" dirty="0">
                <a:solidFill>
                  <a:srgbClr val="444444"/>
                </a:solidFill>
                <a:effectLst/>
                <a:latin typeface="Helvetica Neue"/>
              </a:rPr>
              <a:t>​</a:t>
            </a:r>
            <a:endParaRPr lang="en-US" sz="1800" b="0" i="0" dirty="0">
              <a:solidFill>
                <a:srgbClr val="444444"/>
              </a:solidFill>
              <a:effectLst/>
              <a:latin typeface="Arial" panose="020B0604020202020204" pitchFamily="34" charset="0"/>
            </a:endParaRPr>
          </a:p>
          <a:p>
            <a:pPr marL="158750" indent="0" algn="l" rtl="0" fontAlgn="base">
              <a:buNone/>
            </a:pPr>
            <a:endParaRPr lang="en-US" b="0" i="0" u="none" strike="noStrike" dirty="0">
              <a:solidFill>
                <a:srgbClr val="444444"/>
              </a:solidFill>
              <a:effectLst/>
              <a:latin typeface="Helvetica Neue"/>
            </a:endParaRPr>
          </a:p>
          <a:p>
            <a:pPr marL="158750" indent="0" algn="l" rtl="0" fontAlgn="base">
              <a:buNone/>
            </a:pPr>
            <a:r>
              <a:rPr lang="en-US" b="0" i="0" u="none" strike="noStrike" dirty="0">
                <a:solidFill>
                  <a:srgbClr val="000000"/>
                </a:solidFill>
                <a:effectLst/>
                <a:latin typeface="Helvetica Neue"/>
              </a:rPr>
              <a:t>Please contact </a:t>
            </a:r>
            <a:r>
              <a:rPr lang="en-US" b="0" i="0" u="sng" strike="noStrike" dirty="0">
                <a:solidFill>
                  <a:srgbClr val="0563C1"/>
                </a:solidFill>
                <a:effectLst/>
                <a:latin typeface="Helvetica Neue"/>
                <a:hlinkClick r:id="rId3"/>
              </a:rPr>
              <a:t>ELATeam@education.ky.gov</a:t>
            </a:r>
            <a:r>
              <a:rPr lang="en-US" b="0" i="0" u="none" strike="noStrike" dirty="0">
                <a:solidFill>
                  <a:srgbClr val="000000"/>
                </a:solidFill>
                <a:effectLst/>
                <a:latin typeface="Helvetica Neue"/>
              </a:rPr>
              <a:t> with any questions. </a:t>
            </a:r>
            <a:r>
              <a:rPr lang="en-US" b="0" i="0" dirty="0">
                <a:solidFill>
                  <a:srgbClr val="444444"/>
                </a:solidFill>
                <a:effectLst/>
                <a:latin typeface="Helvetica Neue"/>
              </a:rPr>
              <a:t>​</a:t>
            </a:r>
            <a:endParaRPr lang="en-US" b="0" i="0" dirty="0">
              <a:solidFill>
                <a:srgbClr val="444444"/>
              </a:solidFill>
              <a:effectLst/>
              <a:latin typeface="Calibri" panose="020F0502020204030204" pitchFamily="34" charset="0"/>
            </a:endParaRPr>
          </a:p>
          <a:p>
            <a:pPr marL="0" lvl="0" indent="0" algn="l" rtl="0">
              <a:spcBef>
                <a:spcPts val="0"/>
              </a:spcBef>
              <a:spcAft>
                <a:spcPts val="0"/>
              </a:spcAft>
              <a:buNone/>
            </a:pPr>
            <a:endParaRPr lang="en-US" b="0" u="non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f9f55917e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f9f55917e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b="1" u="sng" dirty="0"/>
              <a:t>Guiding Notes:</a:t>
            </a:r>
            <a:r>
              <a:rPr lang="en-US" u="sng" dirty="0"/>
              <a:t> </a:t>
            </a:r>
            <a:endParaRPr lang="en-US" dirty="0"/>
          </a:p>
          <a:p>
            <a:pPr marL="0" indent="0">
              <a:buNone/>
            </a:pPr>
            <a:r>
              <a:rPr lang="en-US" dirty="0"/>
              <a:t>For groups working through this series together, these are recommended learning agreements for collaboration. These may be modified to suit local needs and expectations. </a:t>
            </a:r>
          </a:p>
          <a:p>
            <a:pPr marL="0" lvl="0" indent="0" algn="l">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f9f55917e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f9f55917e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90000"/>
              </a:lnSpc>
              <a:spcBef>
                <a:spcPts val="800"/>
              </a:spcBef>
              <a:buNone/>
            </a:pPr>
            <a:r>
              <a:rPr lang="en-US" b="1" u="sng">
                <a:solidFill>
                  <a:schemeClr val="dk1"/>
                </a:solidFill>
                <a:sym typeface="Franklin Gothic"/>
              </a:rPr>
              <a:t>Guiding Notes:</a:t>
            </a:r>
            <a:r>
              <a:rPr lang="en-US" u="sng" dirty="0">
                <a:solidFill>
                  <a:schemeClr val="dk1"/>
                </a:solidFill>
                <a:sym typeface="Franklin Gothic"/>
              </a:rPr>
              <a:t> </a:t>
            </a:r>
            <a:endParaRPr lang="en-US" dirty="0">
              <a:solidFill>
                <a:schemeClr val="dk1"/>
              </a:solidFill>
              <a:sym typeface="Franklin Gothic"/>
            </a:endParaRPr>
          </a:p>
          <a:p>
            <a:pPr marL="0" indent="0">
              <a:lnSpc>
                <a:spcPct val="90000"/>
              </a:lnSpc>
              <a:spcBef>
                <a:spcPts val="800"/>
              </a:spcBef>
              <a:buNone/>
            </a:pPr>
            <a:r>
              <a:rPr lang="en" dirty="0">
                <a:solidFill>
                  <a:schemeClr val="dk1"/>
                </a:solidFill>
                <a:sym typeface="Franklin Gothic"/>
              </a:rPr>
              <a:t>The text for this series is available free online and can be printed for individuals to access and study for each session. </a:t>
            </a:r>
            <a:endParaRPr lang="en-US" dirty="0">
              <a:solidFill>
                <a:schemeClr val="dk1"/>
              </a:solidFill>
              <a:sym typeface="Franklin Gothic"/>
            </a:endParaRPr>
          </a:p>
          <a:p>
            <a:pPr marL="0" lvl="0" indent="0" algn="l">
              <a:lnSpc>
                <a:spcPct val="90000"/>
              </a:lnSpc>
              <a:spcBef>
                <a:spcPts val="800"/>
              </a:spcBef>
              <a:spcAft>
                <a:spcPts val="0"/>
              </a:spcAft>
              <a:buNone/>
            </a:pPr>
            <a:endParaRPr lang="en" dirty="0">
              <a:solidFill>
                <a:schemeClr val="dk1"/>
              </a:solidFill>
              <a:latin typeface="Franklin Gothic"/>
              <a:ea typeface="Franklin Gothic"/>
              <a:cs typeface="Franklin Gothic"/>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ea3c86734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ea3c86734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900" b="1" i="0" u="sng" dirty="0">
                <a:solidFill>
                  <a:srgbClr val="000000"/>
                </a:solidFill>
                <a:effectLst/>
                <a:latin typeface="Helvetica Neue"/>
              </a:rPr>
              <a:t>Guiding Notes:</a:t>
            </a:r>
            <a:r>
              <a:rPr lang="en-US" sz="900" b="0" i="0" u="sng" dirty="0">
                <a:solidFill>
                  <a:srgbClr val="444444"/>
                </a:solidFill>
                <a:effectLst/>
                <a:latin typeface="Helvetica Neue"/>
              </a:rPr>
              <a:t>​</a:t>
            </a:r>
            <a:endParaRPr lang="en-US" sz="900" b="0" i="0" u="sng" strike="noStrike" dirty="0">
              <a:solidFill>
                <a:srgbClr val="444444"/>
              </a:solidFill>
              <a:effectLst/>
              <a:latin typeface="Calibri" panose="020F0502020204030204" pitchFamily="34" charset="0"/>
            </a:endParaRPr>
          </a:p>
          <a:p>
            <a:pPr marL="0" lvl="0" indent="0" algn="l" rtl="0">
              <a:lnSpc>
                <a:spcPct val="90000"/>
              </a:lnSpc>
              <a:spcBef>
                <a:spcPts val="800"/>
              </a:spcBef>
              <a:spcAft>
                <a:spcPts val="0"/>
              </a:spcAft>
              <a:buNone/>
            </a:pPr>
            <a:r>
              <a:rPr lang="en-US" sz="900" dirty="0"/>
              <a:t>This slide outlines the recommendations provided in the IES Practice Guide. This series will address each of these recommendations. </a:t>
            </a:r>
            <a:endParaRPr sz="9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62ebeb1a1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62ebeb1a1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indent="0">
              <a:lnSpc>
                <a:spcPct val="90000"/>
              </a:lnSpc>
              <a:buSzPts val="1200"/>
              <a:buNone/>
            </a:pPr>
            <a:r>
              <a:rPr lang="en" sz="1200" b="1" u="sng" dirty="0">
                <a:latin typeface="Franklin Gothic"/>
              </a:rPr>
              <a:t>Guiding Notes: </a:t>
            </a:r>
            <a:endParaRPr lang="en" sz="1200" dirty="0">
              <a:latin typeface="Franklin Gothic"/>
            </a:endParaRPr>
          </a:p>
          <a:p>
            <a:pPr marL="152400" indent="0">
              <a:lnSpc>
                <a:spcPct val="90000"/>
              </a:lnSpc>
              <a:buSzPts val="1200"/>
              <a:buNone/>
            </a:pPr>
            <a:r>
              <a:rPr lang="en" sz="1200" dirty="0">
                <a:latin typeface="Franklin Gothic"/>
              </a:rPr>
              <a:t>These warm-up questions give participants an opportunity to reconnect with each other and with content from the previous session.</a:t>
            </a:r>
          </a:p>
          <a:p>
            <a:pPr marL="152400" indent="0">
              <a:lnSpc>
                <a:spcPct val="90000"/>
              </a:lnSpc>
              <a:buSzPts val="1200"/>
              <a:buNone/>
            </a:pPr>
            <a:endParaRPr lang="en" sz="1200" b="1" u="sng" dirty="0">
              <a:latin typeface="Franklin Gothic"/>
            </a:endParaRPr>
          </a:p>
          <a:p>
            <a:pPr marL="152400" indent="0">
              <a:lnSpc>
                <a:spcPct val="90000"/>
              </a:lnSpc>
              <a:buSzPts val="1200"/>
              <a:buNone/>
            </a:pPr>
            <a:r>
              <a:rPr lang="en" sz="1200" b="1" u="sng" dirty="0">
                <a:latin typeface="Franklin Gothic"/>
              </a:rPr>
              <a:t>Key for #1:</a:t>
            </a:r>
            <a:endParaRPr lang="en" sz="1200" b="0" u="sng" dirty="0">
              <a:latin typeface="Franklin Gothic"/>
            </a:endParaRPr>
          </a:p>
          <a:p>
            <a:pPr marL="381000" indent="-228600">
              <a:lnSpc>
                <a:spcPct val="90000"/>
              </a:lnSpc>
              <a:buSzPts val="1200"/>
              <a:buAutoNum type="alphaLcParenR"/>
            </a:pPr>
            <a:r>
              <a:rPr lang="en" sz="1200" b="0" u="none" dirty="0">
                <a:latin typeface="Franklin Gothic"/>
              </a:rPr>
              <a:t>malfunctions – 4 morphemes (mal/funct/ion/s)</a:t>
            </a:r>
          </a:p>
          <a:p>
            <a:pPr marL="381000" indent="-228600">
              <a:lnSpc>
                <a:spcPct val="90000"/>
              </a:lnSpc>
              <a:buSzPts val="1200"/>
              <a:buAutoNum type="alphaLcParenR"/>
            </a:pPr>
            <a:r>
              <a:rPr lang="en" sz="1200" b="0" u="none" dirty="0">
                <a:latin typeface="Franklin Gothic"/>
              </a:rPr>
              <a:t>functional – 3 morphemes (funct/ion/al)</a:t>
            </a:r>
          </a:p>
          <a:p>
            <a:pPr marL="381000" indent="-228600">
              <a:lnSpc>
                <a:spcPct val="90000"/>
              </a:lnSpc>
              <a:buSzPts val="1200"/>
              <a:buAutoNum type="alphaLcParenR"/>
            </a:pPr>
            <a:r>
              <a:rPr lang="en" sz="1200" b="0" u="none" dirty="0">
                <a:latin typeface="Franklin Gothic"/>
              </a:rPr>
              <a:t>functionality – 4 morphemes (funct/ion/al/ity)</a:t>
            </a:r>
          </a:p>
          <a:p>
            <a:pPr marL="381000" indent="-228600">
              <a:lnSpc>
                <a:spcPct val="90000"/>
              </a:lnSpc>
              <a:buSzPts val="1200"/>
              <a:buAutoNum type="alphaLcParenR"/>
            </a:pPr>
            <a:r>
              <a:rPr lang="en" sz="1200" b="0" u="none" dirty="0">
                <a:latin typeface="Franklin Gothic"/>
              </a:rPr>
              <a:t>functionalities – 5 morphemes (funct/ion/al/iti/es)</a:t>
            </a:r>
          </a:p>
          <a:p>
            <a:pPr marL="381000" indent="-228600">
              <a:lnSpc>
                <a:spcPct val="90000"/>
              </a:lnSpc>
              <a:buSzPts val="1200"/>
              <a:buAutoNum type="alphaLcParenR"/>
            </a:pPr>
            <a:r>
              <a:rPr lang="en" sz="1200" b="0" u="none" dirty="0">
                <a:latin typeface="Franklin Gothic"/>
              </a:rPr>
              <a:t>defunct – 2 morphemes (de/funct)</a:t>
            </a:r>
            <a:endParaRPr lang="en" sz="1200" b="1" u="none" dirty="0">
              <a:latin typeface="Franklin Gothic"/>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6439951f48_1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6439951f48_1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b="1" u="sng" dirty="0"/>
              <a:t>Guiding Notes:</a:t>
            </a:r>
            <a:r>
              <a:rPr lang="en-US" u="sng" dirty="0"/>
              <a:t> </a:t>
            </a:r>
          </a:p>
          <a:p>
            <a:pPr marL="0" indent="0">
              <a:buNone/>
            </a:pPr>
            <a:r>
              <a:rPr lang="en-US" b="0" u="none" dirty="0"/>
              <a:t>This section discusses how various researchers have defined fluency over the two decades.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a8bb59259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a8bb59259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endParaRPr b="1" u="sng" dirty="0"/>
          </a:p>
          <a:p>
            <a:pPr marL="0" lvl="0" indent="0" algn="l" rtl="0">
              <a:spcBef>
                <a:spcPts val="0"/>
              </a:spcBef>
              <a:spcAft>
                <a:spcPts val="0"/>
              </a:spcAft>
              <a:buNone/>
            </a:pPr>
            <a:r>
              <a:rPr lang="en" dirty="0"/>
              <a:t>Like many terms in education, fluency has been defined by several different groups in different ways, all with the same goal–for students to be able to read fluently to comprehend text. Remember from Session 1 that Fluency is one of the 5 Pillars of Early Literacy identified in the 2000 National Reading Panel report. The same group also identified it as one of the pillars of adolescent literacy because fluency is that essential for comprehension. </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Kentucky Department of Education Division of Early Literacy has clarified that definition with the phrase “to support comprehension” to emphasize the role of fluent reading.</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a8bb59259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a8bb59259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u="none" dirty="0" err="1"/>
              <a:t>Pikulski</a:t>
            </a:r>
            <a:r>
              <a:rPr lang="en-US" b="0" i="0" u="none" dirty="0"/>
              <a:t> &amp; Chard (2005) added on to this definition, emphasizing the importance of fluency for students to comprehend when they read silently. </a:t>
            </a: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a8bb59259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a8bb59259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r>
              <a:rPr lang="en-US" u="sng" dirty="0"/>
              <a:t> </a:t>
            </a:r>
            <a:endParaRPr lang="en-US" dirty="0"/>
          </a:p>
          <a:p>
            <a:pPr marL="0" lvl="0" indent="0" algn="l" rtl="0">
              <a:spcBef>
                <a:spcPts val="0"/>
              </a:spcBef>
              <a:spcAft>
                <a:spcPts val="0"/>
              </a:spcAft>
              <a:buNone/>
            </a:pPr>
            <a:r>
              <a:rPr lang="en-US" b="0" u="none" dirty="0"/>
              <a:t>This slide synthesizes those three definitions. </a:t>
            </a:r>
            <a:endParaRPr b="0" u="none"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134dd10e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134dd10e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200" b="1" u="sng" dirty="0"/>
              <a:t>Guiding Notes:</a:t>
            </a:r>
            <a:r>
              <a:rPr lang="en-US" sz="1200" u="sng" dirty="0"/>
              <a:t> </a:t>
            </a:r>
            <a:endParaRPr lang="en" sz="1200" dirty="0">
              <a:solidFill>
                <a:srgbClr val="54504F"/>
              </a:solidFill>
            </a:endParaRPr>
          </a:p>
          <a:p>
            <a:pPr marL="457200" lvl="0" indent="-304800" algn="l" rtl="0">
              <a:spcBef>
                <a:spcPts val="0"/>
              </a:spcBef>
              <a:spcAft>
                <a:spcPts val="0"/>
              </a:spcAft>
              <a:buSzPts val="1200"/>
              <a:buChar char="●"/>
            </a:pPr>
            <a:r>
              <a:rPr lang="en" sz="1200" dirty="0">
                <a:solidFill>
                  <a:srgbClr val="54504F"/>
                </a:solidFill>
              </a:rPr>
              <a:t>Data interpreted by Tim Shanahan (2024) in his blog post, “</a:t>
            </a:r>
            <a:r>
              <a:rPr lang="en" sz="1200" u="sng" dirty="0">
                <a:solidFill>
                  <a:schemeClr val="hlink"/>
                </a:solidFill>
                <a:hlinkClick r:id="rId3"/>
              </a:rPr>
              <a:t>Do middle and high school students need fluency instruction and what counts as instruction?</a:t>
            </a:r>
            <a:r>
              <a:rPr lang="en" sz="1200" dirty="0">
                <a:solidFill>
                  <a:srgbClr val="54504F"/>
                </a:solidFill>
              </a:rPr>
              <a:t>”</a:t>
            </a:r>
            <a:endParaRPr sz="1200" dirty="0">
              <a:solidFill>
                <a:srgbClr val="54504F"/>
              </a:solidFill>
            </a:endParaRPr>
          </a:p>
          <a:p>
            <a:pPr marL="457200" lvl="0" indent="-304800" algn="l" rtl="0">
              <a:spcBef>
                <a:spcPts val="1000"/>
              </a:spcBef>
              <a:spcAft>
                <a:spcPts val="0"/>
              </a:spcAft>
              <a:buSzPts val="1200"/>
              <a:buChar char="●"/>
            </a:pPr>
            <a:r>
              <a:rPr lang="en" sz="1200" dirty="0">
                <a:solidFill>
                  <a:srgbClr val="54504F"/>
                </a:solidFill>
              </a:rPr>
              <a:t>Tosto, M. G., Hayiou-Thomas, M., Harlaar, N., Prom-Wormley, E., Dale, P. S., &amp; Plomin, R. (2017). </a:t>
            </a:r>
            <a:r>
              <a:rPr lang="en" sz="1200" u="sng" dirty="0">
                <a:solidFill>
                  <a:schemeClr val="hlink"/>
                </a:solidFill>
                <a:hlinkClick r:id="rId4"/>
              </a:rPr>
              <a:t>The genetic architecture of oral language, reading fluency, and reading comprehension: A twin study from 7 to 16 years.</a:t>
            </a:r>
            <a:r>
              <a:rPr lang="en" sz="1200" i="1" dirty="0">
                <a:solidFill>
                  <a:srgbClr val="54504F"/>
                </a:solidFill>
              </a:rPr>
              <a:t> Developmental Psychology, 53</a:t>
            </a:r>
            <a:r>
              <a:rPr lang="en" sz="1200" dirty="0">
                <a:solidFill>
                  <a:srgbClr val="54504F"/>
                </a:solidFill>
              </a:rPr>
              <a:t>(6), 1115-1129. https://doi.org/10.1037/dev0000297  </a:t>
            </a:r>
            <a:endParaRPr sz="1200" dirty="0">
              <a:solidFill>
                <a:srgbClr val="54504F"/>
              </a:solidFill>
            </a:endParaRPr>
          </a:p>
          <a:p>
            <a:pPr marL="457200" lvl="0" indent="-304800" algn="l" rtl="0">
              <a:spcBef>
                <a:spcPts val="1000"/>
              </a:spcBef>
              <a:spcAft>
                <a:spcPts val="1000"/>
              </a:spcAft>
              <a:buSzPts val="1200"/>
              <a:buChar char="●"/>
            </a:pPr>
            <a:r>
              <a:rPr lang="en" sz="1200" dirty="0">
                <a:solidFill>
                  <a:srgbClr val="54504F"/>
                </a:solidFill>
              </a:rPr>
              <a:t>Full text of the article: </a:t>
            </a:r>
            <a:r>
              <a:rPr lang="en" sz="1200" u="sng" dirty="0">
                <a:solidFill>
                  <a:schemeClr val="hlink"/>
                </a:solidFill>
                <a:hlinkClick r:id="rId5"/>
              </a:rPr>
              <a:t>https://psycnet.apa.org/fulltext/2017-22471-001.pdf</a:t>
            </a:r>
            <a:r>
              <a:rPr lang="en" sz="1200" dirty="0">
                <a:solidFill>
                  <a:srgbClr val="54504F"/>
                </a:solidFill>
              </a:rPr>
              <a:t> </a:t>
            </a:r>
            <a:endParaRPr sz="1200" dirty="0">
              <a:solidFill>
                <a:srgbClr val="54504F"/>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15a0ba5030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15a0ba5030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1" u="sng" dirty="0"/>
              <a:t>Guiding Notes:</a:t>
            </a:r>
            <a:r>
              <a:rPr lang="en-US" sz="1200" u="sng" dirty="0"/>
              <a:t> </a:t>
            </a:r>
            <a:endParaRPr lang="en-US" sz="1200" dirty="0"/>
          </a:p>
          <a:p>
            <a:pPr marL="0" lvl="0" indent="0" algn="l" rtl="0">
              <a:spcBef>
                <a:spcPts val="0"/>
              </a:spcBef>
              <a:spcAft>
                <a:spcPts val="0"/>
              </a:spcAft>
              <a:buClr>
                <a:schemeClr val="dk1"/>
              </a:buClr>
              <a:buFont typeface="Arial"/>
              <a:buNone/>
            </a:pPr>
            <a:r>
              <a:rPr lang="en" sz="1200" u="sng" dirty="0">
                <a:solidFill>
                  <a:schemeClr val="hlink"/>
                </a:solidFill>
                <a:latin typeface="Libre Franklin"/>
                <a:ea typeface="Libre Franklin"/>
                <a:cs typeface="Libre Franklin"/>
                <a:sym typeface="Libre Franklin"/>
                <a:hlinkClick r:id="rId3"/>
              </a:rPr>
              <a:t>Unbound Ed Guide to Grades 6-12 Fluency</a:t>
            </a:r>
            <a:r>
              <a:rPr lang="en" sz="1200" u="none" dirty="0">
                <a:solidFill>
                  <a:schemeClr val="hlink"/>
                </a:solidFill>
                <a:latin typeface="Libre Franklin"/>
                <a:ea typeface="Libre Franklin"/>
                <a:cs typeface="Libre Franklin"/>
                <a:sym typeface="Libre Franklin"/>
              </a:rPr>
              <a:t> is a report that provides recommendations for teachers and schools to support students with fluency. This particular quote emphasizes that students need a high volume of reading in order to become fluent readers.</a:t>
            </a:r>
            <a:endParaRPr sz="1200" dirty="0">
              <a:solidFill>
                <a:srgbClr val="54504F"/>
              </a:solidFill>
              <a:highlight>
                <a:srgbClr val="FFFFFF"/>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4ac5b708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4ac5b708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Series Overview:</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Helvetica Neue"/>
                <a:ea typeface="Helvetica Neue"/>
                <a:cs typeface="Helvetica Neue"/>
                <a:sym typeface="Helvetica Neue"/>
              </a:rPr>
              <a:t>This slide is purposefully hidden from participants.</a:t>
            </a:r>
            <a:endParaRPr sz="1200" i="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The purpose of this series is to provide Kentucky 6-12 educators with declarative knowledge of how the brain learns to read, including ways to support all students in middle and high school access complex, grade-level text and skills through decoding multisyllabic words, fluency building, knowledge building, vocabulary building, comprehension and skilled writing. </a:t>
            </a:r>
          </a:p>
          <a:p>
            <a:pPr marL="0" indent="0">
              <a:lnSpc>
                <a:spcPct val="115000"/>
              </a:lnSpc>
              <a:buClr>
                <a:schemeClr val="dk1"/>
              </a:buClr>
              <a:buNone/>
            </a:pPr>
            <a:endParaRPr lang="en" sz="1200" b="1" i="1" dirty="0">
              <a:solidFill>
                <a:schemeClr val="dk1"/>
              </a:solidFill>
              <a:latin typeface="Helvetica Neue"/>
              <a:ea typeface="Helvetica Neue"/>
              <a:cs typeface="Helvetica Neue"/>
            </a:endParaRPr>
          </a:p>
          <a:p>
            <a:pPr marL="0" lvl="0" indent="0" algn="l" rtl="0">
              <a:lnSpc>
                <a:spcPct val="115000"/>
              </a:lnSpc>
              <a:spcBef>
                <a:spcPts val="0"/>
              </a:spcBef>
              <a:spcAft>
                <a:spcPts val="0"/>
              </a:spcAft>
              <a:buClr>
                <a:schemeClr val="dk1"/>
              </a:buClr>
              <a:buSzPts val="1100"/>
              <a:buFont typeface="Arial"/>
              <a:buNone/>
            </a:pPr>
            <a:r>
              <a:rPr lang="en" sz="1200" b="1" i="1" dirty="0">
                <a:solidFill>
                  <a:schemeClr val="dk1"/>
                </a:solidFill>
                <a:latin typeface="Helvetica Neue"/>
                <a:ea typeface="Helvetica Neue"/>
                <a:cs typeface="Helvetica Neue"/>
                <a:sym typeface="Helvetica Neue"/>
              </a:rPr>
              <a:t>The Developing Skilled Middle and High School Readers Webinar Series </a:t>
            </a:r>
            <a:r>
              <a:rPr lang="en" sz="1200" dirty="0">
                <a:solidFill>
                  <a:schemeClr val="dk1"/>
                </a:solidFill>
                <a:latin typeface="Helvetica Neue"/>
                <a:ea typeface="Helvetica Neue"/>
                <a:cs typeface="Helvetica Neue"/>
                <a:sym typeface="Helvetica Neue"/>
              </a:rPr>
              <a:t>is intended to support classroom teachers across the state in engaging students in grade-level reading across subject areas; however, some content may be relevant for instructional leaders wishing to build their own knowledge of adolescent learners and their literacy needs. The sessions are designed to provide flexibility for districts and schools and, as such, can be viewed as stand-alone lessons or within the progression of the series as provided. You are supported in engaging with this series individually, if desired.</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This entire series is six sessions and will take approximately 9 total hours to complete. We recommend accessing one session monthly; however, adaptations may be made to accommodate for more or less time. Each individual session is 1.5 hours.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Materials Needed:</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session slides with Guiding Notes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Series Participant Guide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the participants’ high-quality instructional resource (HQIR)</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A Note about HQIRs:</a:t>
            </a:r>
            <a:endParaRPr sz="1200" u="sng" dirty="0">
              <a:solidFill>
                <a:schemeClr val="dk1"/>
              </a:solidFill>
              <a:latin typeface="Helvetica Neue"/>
              <a:ea typeface="Helvetica Neue"/>
              <a:cs typeface="Helvetica Neue"/>
              <a:sym typeface="Helvetica Neue"/>
            </a:endParaRPr>
          </a:p>
          <a:p>
            <a:pPr marL="0" indent="0">
              <a:lnSpc>
                <a:spcPct val="115000"/>
              </a:lnSpc>
              <a:buNone/>
            </a:pPr>
            <a:r>
              <a:rPr lang="en" sz="1200" u="sng" dirty="0">
                <a:solidFill>
                  <a:schemeClr val="hlink"/>
                </a:solidFill>
                <a:latin typeface="Helvetica Neue"/>
                <a:ea typeface="Helvetica Neue"/>
                <a:cs typeface="Helvetica Neue"/>
                <a:sym typeface="Helvetica Neue"/>
                <a:hlinkClick r:id="rId3"/>
              </a:rPr>
              <a:t>The Reading and Writing HQIR Consumer Guide</a:t>
            </a:r>
            <a:r>
              <a:rPr lang="en" sz="1200" dirty="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and written by experts. While these resources do engage students in strategies that support reading, many students may need more targeted supports in Tier 1 instruction. As such, it is recommended that facilitators continually ground discussions in the texts, tasks and protocols provided in the district-adopted HQIR and prompt participants to make connections between this learning and their upcoming lessons or units.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series.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Virtual Training Note:</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If you plan to engage with this series virtually as a group, consider directing participants to </a:t>
            </a:r>
            <a:r>
              <a:rPr lang="en" sz="1200" dirty="0">
                <a:solidFill>
                  <a:schemeClr val="dk1"/>
                </a:solidFill>
                <a:highlight>
                  <a:srgbClr val="FFFF00"/>
                </a:highlight>
                <a:latin typeface="Helvetica Neue"/>
                <a:ea typeface="Helvetica Neue"/>
                <a:cs typeface="Helvetica Neue"/>
                <a:sym typeface="Helvetica Neue"/>
              </a:rPr>
              <a:t>the</a:t>
            </a:r>
            <a:r>
              <a:rPr lang="en" sz="1200" i="1" dirty="0">
                <a:solidFill>
                  <a:schemeClr val="dk1"/>
                </a:solidFill>
                <a:highlight>
                  <a:srgbClr val="FFFF00"/>
                </a:highlight>
                <a:latin typeface="Helvetica Neue"/>
                <a:ea typeface="Helvetica Neue"/>
                <a:cs typeface="Helvetica Neue"/>
                <a:sym typeface="Helvetica Neue"/>
              </a:rPr>
              <a:t> </a:t>
            </a:r>
            <a:r>
              <a:rPr lang="en-US" sz="1200" b="1" i="1" dirty="0">
                <a:solidFill>
                  <a:schemeClr val="dk1"/>
                </a:solidFill>
                <a:highlight>
                  <a:srgbClr val="FFFF00"/>
                </a:highlight>
                <a:latin typeface="Helvetica Neue"/>
                <a:ea typeface="Helvetica Neue"/>
                <a:cs typeface="Helvetica Neue"/>
                <a:sym typeface="Helvetica Neue"/>
              </a:rPr>
              <a:t>Developing Skilled Middle and High School Readers</a:t>
            </a:r>
            <a:r>
              <a:rPr lang="en-US" sz="1200" b="0" i="1" dirty="0">
                <a:solidFill>
                  <a:schemeClr val="dk1"/>
                </a:solidFill>
                <a:highlight>
                  <a:srgbClr val="FFFF00"/>
                </a:highlight>
                <a:latin typeface="Helvetica Neue"/>
                <a:ea typeface="Helvetica Neue"/>
                <a:cs typeface="Helvetica Neue"/>
                <a:sym typeface="Helvetica Neue"/>
              </a:rPr>
              <a:t> landing page</a:t>
            </a:r>
            <a:r>
              <a:rPr lang="en-US" sz="1200" b="0" i="1" dirty="0">
                <a:solidFill>
                  <a:schemeClr val="dk1"/>
                </a:solidFill>
                <a:latin typeface="Helvetica Neue"/>
                <a:ea typeface="Helvetica Neue"/>
                <a:cs typeface="Helvetica Neue"/>
                <a:sym typeface="Helvetica Neue"/>
              </a:rPr>
              <a:t>: </a:t>
            </a:r>
            <a:endParaRPr b="1" dirty="0">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Intended Audiences: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Series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Facilitators</a:t>
            </a:r>
            <a:endParaRPr sz="1200" b="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While this series is designed for a teacher to engage with it individually, it may be implemented with a group of educators led by a facilitator. If this series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Helpful Hint for Facilitators: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The learning that will take place in this series may cause Kentucky educators to face changes in instructional practices amidst this transition. It is important to realize that while you are the facilitator of these work sessions, you may not have all the answers to the questions asked by participants, which is part of the learning process for all educators at all levels. Throughout the series,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 Please contact </a:t>
            </a:r>
            <a:r>
              <a:rPr lang="en" sz="1200" u="sng" dirty="0">
                <a:solidFill>
                  <a:schemeClr val="hlink"/>
                </a:solidFill>
                <a:latin typeface="Helvetica Neue"/>
                <a:ea typeface="Helvetica Neue"/>
                <a:cs typeface="Helvetica Neue"/>
                <a:sym typeface="Helvetica Neue"/>
                <a:hlinkClick r:id="rId4"/>
              </a:rPr>
              <a:t>ELATeam@education.ky.gov</a:t>
            </a:r>
            <a:r>
              <a:rPr lang="en" sz="1200" dirty="0">
                <a:solidFill>
                  <a:schemeClr val="dk1"/>
                </a:solidFill>
                <a:latin typeface="Helvetica Neue"/>
                <a:ea typeface="Helvetica Neue"/>
                <a:cs typeface="Helvetica Neue"/>
                <a:sym typeface="Helvetica Neue"/>
              </a:rPr>
              <a:t> if you have questions or comments.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Planning Ahead for Facilitators:</a:t>
            </a:r>
            <a:endParaRPr sz="1200" b="1" u="sng"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Determine which stakeholders to invite as participants. In the invitation, describe how the work sessions will benefit them.</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 few days before the meeting, you may want to remind participants to be prepared to have their Participant Guide available during the meeting. You may also choose to print these for participants.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Reserve adequate space and equipment. Tables or desks should be set up to support small-group discussion. If conducting this series virtually, ensure that your technology platform can support break out rooms to support small group collaboration.</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Ensure that participants have access to the Internet.</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Preparation</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b="1" dirty="0">
                <a:solidFill>
                  <a:schemeClr val="dk1"/>
                </a:solidFill>
                <a:latin typeface="Helvetica Neue"/>
                <a:ea typeface="Helvetica Neue"/>
                <a:cs typeface="Helvetica Neue"/>
                <a:sym typeface="Helvetica Neue"/>
              </a:rPr>
              <a:t> </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 Documents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highlight>
                  <a:srgbClr val="FFFF00"/>
                </a:highlight>
                <a:latin typeface="Helvetica Neue"/>
                <a:ea typeface="Helvetica Neue"/>
                <a:cs typeface="Helvetica Neue"/>
                <a:sym typeface="Helvetica Neue"/>
                <a:hlinkClick r:id="rId5"/>
              </a:rPr>
              <a:t>Participant Guide</a:t>
            </a:r>
            <a:endParaRPr sz="1200" dirty="0">
              <a:solidFill>
                <a:schemeClr val="dk1"/>
              </a:solidFill>
              <a:highlight>
                <a:srgbClr val="FFFF00"/>
              </a:highlight>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upcoming lessons or units within their district-adopted curriculum supported by an HQIR</a:t>
            </a:r>
            <a:endParaRPr sz="1200" dirty="0">
              <a:solidFill>
                <a:schemeClr val="dk1"/>
              </a:solidFill>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Supplies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These slides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Technology with projection and sound capability if in person. Technology platform where presenters have sharing ability and breakout room options if virtual.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Participant Guides printed or available virtually</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Parking Lot for questions - If completing as a group, you may consider providing a poster on which participants can write or post questions, or you may prefer to have a digital parking lot where participants can access a Google document, for example, to post questions and that you can modify as the participants work through the sections of the series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Self-Sticking Notes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Poster paper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Highlighters and/or colored pens/markers (optional)</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Building a Community:</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Building a community is important for any group that will work together,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in this series. Again, time allotted for community-building will allow participants to have a voice and be engaged as active contributors and learners in the sessions.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Virtual Training Options:</a:t>
            </a:r>
            <a:r>
              <a:rPr lang="en" sz="1200" dirty="0">
                <a:solidFill>
                  <a:schemeClr val="dk1"/>
                </a:solidFill>
                <a:latin typeface="Helvetica Neue"/>
                <a:ea typeface="Helvetica Neue"/>
                <a:cs typeface="Helvetica Neue"/>
                <a:sym typeface="Helvetica Neue"/>
              </a:rPr>
              <a:t> Be sure to conduct continual check-ins throughout the presentation. Build Google documents to continue to collect feedback, such as questions, hopes, and/or concerns to which participants may continually add.</a:t>
            </a:r>
            <a:endParaRPr sz="1200" b="1" u="sng"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0febbcc7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0febbcc7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0"/>
              </a:spcAft>
              <a:buClr>
                <a:srgbClr val="000000"/>
              </a:buClr>
              <a:buSzPts val="1100"/>
              <a:buFont typeface="Arial"/>
              <a:buNone/>
              <a:tabLst/>
              <a:defRPr/>
            </a:pPr>
            <a:r>
              <a:rPr lang="en-US" sz="1200" b="1" u="sng" dirty="0"/>
              <a:t>Guiding Notes:</a:t>
            </a:r>
            <a:r>
              <a:rPr lang="en-US" sz="1200" u="sng" dirty="0"/>
              <a:t> </a:t>
            </a:r>
            <a:endParaRPr lang="en" sz="1200" dirty="0">
              <a:solidFill>
                <a:srgbClr val="54504F"/>
              </a:solidFill>
            </a:endParaRPr>
          </a:p>
          <a:p>
            <a:pPr marL="0" lvl="0" indent="0" algn="l" rtl="0">
              <a:spcBef>
                <a:spcPts val="0"/>
              </a:spcBef>
              <a:spcAft>
                <a:spcPts val="1000"/>
              </a:spcAft>
              <a:buNone/>
            </a:pPr>
            <a:r>
              <a:rPr lang="en" sz="1200" dirty="0">
                <a:solidFill>
                  <a:srgbClr val="54504F"/>
                </a:solidFill>
              </a:rPr>
              <a:t>For more information on </a:t>
            </a:r>
            <a:r>
              <a:rPr lang="en" sz="1200" u="sng" dirty="0">
                <a:solidFill>
                  <a:schemeClr val="hlink"/>
                </a:solidFill>
                <a:hlinkClick r:id="rId3"/>
              </a:rPr>
              <a:t>the work of Lily Wong Fillmore</a:t>
            </a:r>
            <a:r>
              <a:rPr lang="en" sz="1200" dirty="0">
                <a:solidFill>
                  <a:srgbClr val="54504F"/>
                </a:solidFill>
              </a:rPr>
              <a:t>.</a:t>
            </a:r>
            <a:endParaRPr sz="1200" dirty="0">
              <a:solidFill>
                <a:srgbClr val="54504F"/>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a8bb59259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a8bb59259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50" b="1" u="sng" dirty="0"/>
              <a:t>Guiding Notes:</a:t>
            </a:r>
            <a:r>
              <a:rPr lang="en-US" sz="1050" u="sng" dirty="0"/>
              <a:t> </a:t>
            </a:r>
            <a:endParaRPr lang="en-US" sz="1050" dirty="0"/>
          </a:p>
          <a:p>
            <a:pPr marL="0" lvl="0" indent="0" algn="l" rtl="0">
              <a:spcBef>
                <a:spcPts val="0"/>
              </a:spcBef>
              <a:spcAft>
                <a:spcPts val="0"/>
              </a:spcAft>
              <a:buNone/>
            </a:pPr>
            <a:r>
              <a:rPr lang="en" sz="1050" dirty="0">
                <a:solidFill>
                  <a:srgbClr val="444746"/>
                </a:solidFill>
                <a:highlight>
                  <a:srgbClr val="FFFFFF"/>
                </a:highlight>
                <a:latin typeface="Roboto"/>
                <a:ea typeface="Roboto"/>
                <a:cs typeface="Roboto"/>
                <a:sym typeface="Roboto"/>
              </a:rPr>
              <a:t>Recall the Simple View of Reading from Session 1. We know that reading comprehension is the result of strong word recognition AND strong language comprehension. Poor fluency may be the result of a word recognition difficulty, a language comprehension difficulty or both. </a:t>
            </a:r>
            <a:endParaRPr sz="1050" dirty="0">
              <a:solidFill>
                <a:srgbClr val="444746"/>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444746"/>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444746"/>
                </a:solidFill>
                <a:highlight>
                  <a:srgbClr val="FFFFFF"/>
                </a:highlight>
                <a:latin typeface="Roboto"/>
                <a:ea typeface="Roboto"/>
                <a:cs typeface="Roboto"/>
                <a:sym typeface="Roboto"/>
              </a:rPr>
              <a:t>This diagram comes from the Division of Early Literacy webpages, and what we like about it is how it shows that fluency brings together both WR and LC to support skilled reading. Fluency is absolutely foundational in both aspects of skilled reading and takes practice and development across the lifespan.</a:t>
            </a:r>
            <a:endParaRPr sz="1050" dirty="0">
              <a:solidFill>
                <a:srgbClr val="444746"/>
              </a:solidFill>
              <a:highlight>
                <a:srgbClr val="FFFFFF"/>
              </a:highlight>
              <a:latin typeface="Roboto"/>
              <a:ea typeface="Roboto"/>
              <a:cs typeface="Roboto"/>
              <a:sym typeface="Robo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a8bb59259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a8bb59259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r>
              <a:rPr lang="en-US" u="sng" dirty="0"/>
              <a:t> </a:t>
            </a:r>
            <a:endParaRPr lang="en-US" dirty="0"/>
          </a:p>
          <a:p>
            <a:pPr marL="0" lvl="0" indent="0" algn="l" rtl="0">
              <a:spcBef>
                <a:spcPts val="0"/>
              </a:spcBef>
              <a:spcAft>
                <a:spcPts val="0"/>
              </a:spcAft>
              <a:buNone/>
            </a:pPr>
            <a:r>
              <a:rPr lang="en-US" dirty="0"/>
              <a:t>This slide is extremely important to emphasize that students and teachers need strong </a:t>
            </a:r>
            <a:r>
              <a:rPr lang="en-US" b="1" u="sng" dirty="0"/>
              <a:t>systems</a:t>
            </a:r>
            <a:r>
              <a:rPr lang="en-US" b="0" u="none" dirty="0"/>
              <a:t> to change reading achievement in middle schools and high schools. Teachers should not be individually tasked with increasing reading achievement without proper support from administrators, interventionists, MTSS staff and/or special education specialists. </a:t>
            </a:r>
          </a:p>
          <a:p>
            <a:pPr marL="0" lvl="0" indent="0" algn="l" rtl="0">
              <a:spcBef>
                <a:spcPts val="0"/>
              </a:spcBef>
              <a:spcAft>
                <a:spcPts val="0"/>
              </a:spcAft>
              <a:buNone/>
            </a:pPr>
            <a:endParaRPr lang="en-US" b="0" u="none" dirty="0"/>
          </a:p>
          <a:p>
            <a:pPr marL="0" lvl="0" indent="0" algn="l" rtl="0">
              <a:spcBef>
                <a:spcPts val="0"/>
              </a:spcBef>
              <a:spcAft>
                <a:spcPts val="0"/>
              </a:spcAft>
              <a:buNone/>
            </a:pPr>
            <a:r>
              <a:rPr lang="en-US" b="0" u="none" dirty="0"/>
              <a:t>A number of factors may contribute to a lack of fluent reading. Schools working in teams can better support students and teachers.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a8bb59259c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a8bb59259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r>
              <a:rPr lang="en-US" u="sng" dirty="0"/>
              <a:t> </a:t>
            </a:r>
            <a:endParaRPr lang="en-US" dirty="0"/>
          </a:p>
          <a:p>
            <a:pPr marL="0" lvl="0" indent="0" algn="l" rtl="0">
              <a:spcBef>
                <a:spcPts val="0"/>
              </a:spcBef>
              <a:spcAft>
                <a:spcPts val="0"/>
              </a:spcAft>
              <a:buNone/>
            </a:pPr>
            <a:r>
              <a:rPr lang="en" dirty="0"/>
              <a:t>These examples of fluency resources are included with McGraw-Hill StudySync for grades 6-8. </a:t>
            </a:r>
            <a:r>
              <a:rPr lang="en" b="1" dirty="0"/>
              <a:t>MANY </a:t>
            </a:r>
            <a:r>
              <a:rPr lang="en" dirty="0"/>
              <a:t>HQIRs, even those intended for Tier 1 instruction, likewise include these types of resources and supports to both assess and provide instruction and feedback on various fluency skills like those you see here. Note that StudySync works from the word level (bridging what we learned last week with multisyllabic words and morphemes) all the way to practicing awareness of emphasis, punctuation and syntax.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your district is still under a professional development/learning contract with your vendor, you may be able to request some sessions on using the resources you already have to support your developing readers. </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a8bb59259c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a8bb59259c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r>
              <a:rPr lang="en-US" u="sng" dirty="0"/>
              <a:t> </a:t>
            </a:r>
            <a:endParaRPr lang="en" dirty="0"/>
          </a:p>
          <a:p>
            <a:pPr marL="0" lvl="0" indent="0" algn="l" rtl="0">
              <a:spcBef>
                <a:spcPts val="0"/>
              </a:spcBef>
              <a:spcAft>
                <a:spcPts val="0"/>
              </a:spcAft>
              <a:buNone/>
            </a:pPr>
            <a:r>
              <a:rPr lang="en" dirty="0"/>
              <a:t>Similarly, Wit &amp; Wisdom, another HQIR that we referenced last week also includes explicit fluency practice and homework for students to self-assess their growth.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a8bb59259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a8bb59259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r>
              <a:rPr lang="en-US" u="sng" dirty="0"/>
              <a:t> </a:t>
            </a:r>
            <a:endParaRPr lang="en" dirty="0"/>
          </a:p>
          <a:p>
            <a:pPr marL="0" lvl="0" indent="0" algn="l" rtl="0">
              <a:spcBef>
                <a:spcPts val="0"/>
              </a:spcBef>
              <a:spcAft>
                <a:spcPts val="0"/>
              </a:spcAft>
              <a:buNone/>
            </a:pPr>
            <a:r>
              <a:rPr lang="en" dirty="0"/>
              <a:t>Is my resource green-rated?  </a:t>
            </a:r>
            <a:r>
              <a:rPr lang="en" u="sng" dirty="0">
                <a:solidFill>
                  <a:schemeClr val="hlink"/>
                </a:solidFill>
                <a:hlinkClick r:id="rId3"/>
              </a:rPr>
              <a:t>https://www.edreports.org/</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6439951f48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6439951f48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endParaRPr lang="en-US" dirty="0"/>
          </a:p>
          <a:p>
            <a:pPr marL="0" lvl="0" indent="0" algn="l" rtl="0">
              <a:spcBef>
                <a:spcPts val="0"/>
              </a:spcBef>
              <a:spcAft>
                <a:spcPts val="0"/>
              </a:spcAft>
              <a:buNone/>
            </a:pPr>
            <a:r>
              <a:rPr lang="en-US" dirty="0"/>
              <a:t>This section provides some information about fluency is taught in grades K-5 so that middle and high school teachers have awareness of what kinds of routines are often used with younger students. </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6439951f48_1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6439951f48_1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endParaRPr lang="en-US" dirty="0"/>
          </a:p>
          <a:p>
            <a:pPr marL="0" lvl="0" indent="0" algn="l" rtl="0">
              <a:spcBef>
                <a:spcPts val="0"/>
              </a:spcBef>
              <a:spcAft>
                <a:spcPts val="0"/>
              </a:spcAft>
              <a:buNone/>
            </a:pPr>
            <a:r>
              <a:rPr lang="en-US" dirty="0"/>
              <a:t>This section provides some information about fluency is taught in grades K-5 so that middle and high school teachers have awareness of what kinds of routines are often used with younger students. </a:t>
            </a:r>
          </a:p>
          <a:p>
            <a:pPr marL="0" lvl="0" indent="0" algn="l" rtl="0">
              <a:spcBef>
                <a:spcPts val="0"/>
              </a:spcBef>
              <a:spcAft>
                <a:spcPts val="0"/>
              </a:spcAft>
              <a:buNone/>
            </a:pPr>
            <a:endParaRPr dirty="0"/>
          </a:p>
          <a:p>
            <a:pPr marL="0" lvl="0" indent="0" algn="l" rtl="0">
              <a:spcBef>
                <a:spcPts val="0"/>
              </a:spcBef>
              <a:spcAft>
                <a:spcPts val="0"/>
              </a:spcAft>
              <a:buNone/>
            </a:pPr>
            <a:r>
              <a:rPr lang="en" b="1" dirty="0"/>
              <a:t>Repeated Readings</a:t>
            </a:r>
            <a:r>
              <a:rPr lang="en" dirty="0"/>
              <a:t>, especially for younger students, helps expand the total number of words they can recognize instantaneously and consequently improve comprehension.</a:t>
            </a:r>
            <a:endParaRPr dirty="0"/>
          </a:p>
          <a:p>
            <a:pPr marL="0" lvl="0" indent="0" algn="l" rtl="0">
              <a:spcBef>
                <a:spcPts val="0"/>
              </a:spcBef>
              <a:spcAft>
                <a:spcPts val="0"/>
              </a:spcAft>
              <a:buNone/>
            </a:pPr>
            <a:r>
              <a:rPr lang="en" b="1" dirty="0"/>
              <a:t>HQIR</a:t>
            </a:r>
            <a:r>
              <a:rPr lang="en" dirty="0"/>
              <a:t>:  Odell Education High School Literacy Program</a:t>
            </a:r>
            <a:endParaRPr dirty="0"/>
          </a:p>
          <a:p>
            <a:pPr marL="0" lvl="0" indent="0" algn="l" rtl="0">
              <a:spcBef>
                <a:spcPts val="0"/>
              </a:spcBef>
              <a:spcAft>
                <a:spcPts val="0"/>
              </a:spcAft>
              <a:buNone/>
            </a:pPr>
            <a:r>
              <a:rPr lang="en" dirty="0"/>
              <a:t>Grade-level: 9 </a:t>
            </a:r>
            <a:endParaRPr dirty="0"/>
          </a:p>
          <a:p>
            <a:pPr marL="0" lvl="0" indent="0" algn="l" rtl="0">
              <a:spcBef>
                <a:spcPts val="0"/>
              </a:spcBef>
              <a:spcAft>
                <a:spcPts val="0"/>
              </a:spcAft>
              <a:buNone/>
            </a:pPr>
            <a:r>
              <a:rPr lang="en" dirty="0"/>
              <a:t>Unit: Global Food Production</a:t>
            </a:r>
            <a:endParaRPr dirty="0"/>
          </a:p>
          <a:p>
            <a:pPr marL="0" lvl="0" indent="0" algn="l" rtl="0">
              <a:spcBef>
                <a:spcPts val="0"/>
              </a:spcBef>
              <a:spcAft>
                <a:spcPts val="0"/>
              </a:spcAft>
              <a:buNone/>
            </a:pPr>
            <a:r>
              <a:rPr lang="en" dirty="0"/>
              <a:t>Grade-level, Complex Text: </a:t>
            </a:r>
            <a:r>
              <a:rPr lang="en" u="sng" dirty="0">
                <a:solidFill>
                  <a:schemeClr val="hlink"/>
                </a:solidFill>
                <a:hlinkClick r:id="rId3"/>
              </a:rPr>
              <a:t>The Food System | Food System Primer</a:t>
            </a:r>
            <a:r>
              <a:rPr lang="en"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Readers’ Theater</a:t>
            </a:r>
            <a:r>
              <a:rPr lang="en" dirty="0"/>
              <a:t> is a strategy where students read from a script (no memorization, set, costumes).  Repeated readings are part of the process prior to demonstrating oracy skills for the audience to imagine the story, much like an audiobook.</a:t>
            </a:r>
            <a:endParaRPr dirty="0"/>
          </a:p>
          <a:p>
            <a:pPr marL="0" lvl="0" indent="0" algn="l" rtl="0">
              <a:spcBef>
                <a:spcPts val="0"/>
              </a:spcBef>
              <a:spcAft>
                <a:spcPts val="0"/>
              </a:spcAft>
              <a:buNone/>
            </a:pPr>
            <a:r>
              <a:rPr lang="en" b="1" dirty="0"/>
              <a:t>HQIR:</a:t>
            </a:r>
            <a:r>
              <a:rPr lang="en" dirty="0"/>
              <a:t> EL Education</a:t>
            </a:r>
            <a:endParaRPr dirty="0"/>
          </a:p>
          <a:p>
            <a:pPr marL="0" lvl="0" indent="0" algn="l" rtl="0">
              <a:spcBef>
                <a:spcPts val="0"/>
              </a:spcBef>
              <a:spcAft>
                <a:spcPts val="0"/>
              </a:spcAft>
              <a:buNone/>
            </a:pPr>
            <a:r>
              <a:rPr lang="en" dirty="0"/>
              <a:t>Grade-level: 2</a:t>
            </a:r>
            <a:endParaRPr dirty="0"/>
          </a:p>
          <a:p>
            <a:pPr marL="0" lvl="0" indent="0" algn="l" rtl="0">
              <a:spcBef>
                <a:spcPts val="0"/>
              </a:spcBef>
              <a:spcAft>
                <a:spcPts val="0"/>
              </a:spcAft>
              <a:buNone/>
            </a:pPr>
            <a:r>
              <a:rPr lang="en" dirty="0"/>
              <a:t>Module 1, Unit 2, Lesson 8: Schools and Community</a:t>
            </a:r>
            <a:endParaRPr dirty="0"/>
          </a:p>
          <a:p>
            <a:pPr marL="0" lvl="0" indent="0" algn="l" rtl="0">
              <a:spcBef>
                <a:spcPts val="0"/>
              </a:spcBef>
              <a:spcAft>
                <a:spcPts val="0"/>
              </a:spcAft>
              <a:buNone/>
            </a:pPr>
            <a:r>
              <a:rPr lang="en" dirty="0"/>
              <a:t>Grade-level, Complex Text: </a:t>
            </a:r>
            <a:r>
              <a:rPr lang="en" u="sng" dirty="0">
                <a:solidFill>
                  <a:schemeClr val="hlink"/>
                </a:solidFill>
                <a:hlinkClick r:id="rId4"/>
              </a:rPr>
              <a:t>Boat School, Rainforest School, Tent School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HQIR</a:t>
            </a:r>
            <a:r>
              <a:rPr lang="en" dirty="0"/>
              <a:t>:  Odell Education High School Literacy Program</a:t>
            </a:r>
            <a:endParaRPr dirty="0"/>
          </a:p>
          <a:p>
            <a:pPr marL="0" lvl="0" indent="0" algn="l" rtl="0">
              <a:spcBef>
                <a:spcPts val="0"/>
              </a:spcBef>
              <a:spcAft>
                <a:spcPts val="0"/>
              </a:spcAft>
              <a:buNone/>
            </a:pPr>
            <a:r>
              <a:rPr lang="en" dirty="0"/>
              <a:t>Grade-level: 9</a:t>
            </a:r>
            <a:endParaRPr dirty="0"/>
          </a:p>
          <a:p>
            <a:pPr marL="0" lvl="0" indent="0" algn="l" rtl="0">
              <a:spcBef>
                <a:spcPts val="0"/>
              </a:spcBef>
              <a:spcAft>
                <a:spcPts val="0"/>
              </a:spcAft>
              <a:buNone/>
            </a:pPr>
            <a:r>
              <a:rPr lang="en" dirty="0"/>
              <a:t>Unit: Romeo &amp; Juliet</a:t>
            </a:r>
            <a:endParaRPr dirty="0"/>
          </a:p>
          <a:p>
            <a:pPr marL="0" lvl="0" indent="0" algn="l" rtl="0">
              <a:spcBef>
                <a:spcPts val="0"/>
              </a:spcBef>
              <a:spcAft>
                <a:spcPts val="0"/>
              </a:spcAft>
              <a:buNone/>
            </a:pPr>
            <a:r>
              <a:rPr lang="en" dirty="0"/>
              <a:t>Grade-level, Complex Text: </a:t>
            </a:r>
            <a:r>
              <a:rPr lang="en" u="sng" dirty="0">
                <a:solidFill>
                  <a:schemeClr val="hlink"/>
                </a:solidFill>
                <a:hlinkClick r:id="rId5"/>
              </a:rPr>
              <a:t>Rome &amp; Juliet by William Shakespear, published by Simon &amp; Schuster</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6439951f48_1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6439951f48_1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You may choose to lead the participants in a choral reading to discuss how parenthetical citations are not typically read aloud. This gives teachers the opportunity to experience choral reading as a routine.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u="none"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Next, give participants an opportunity to discuss the question on the slide.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6439951f48_1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6439951f48_1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p>
          <a:p>
            <a:pPr marL="0" lvl="0" indent="0" algn="l" rtl="0">
              <a:spcBef>
                <a:spcPts val="0"/>
              </a:spcBef>
              <a:spcAft>
                <a:spcPts val="0"/>
              </a:spcAft>
              <a:buNone/>
            </a:pPr>
            <a:r>
              <a:rPr lang="en-US" dirty="0"/>
              <a:t>This section is perhaps the most important as it demonstrates </a:t>
            </a:r>
            <a:r>
              <a:rPr lang="en-US" b="1" dirty="0"/>
              <a:t>how</a:t>
            </a:r>
            <a:r>
              <a:rPr lang="en-US" dirty="0"/>
              <a:t> to implement fluency instruction in grades 6-12.</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ba8cbc537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ba8cbc537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Series Overview:</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Helvetica Neue"/>
                <a:ea typeface="Helvetica Neue"/>
                <a:cs typeface="Helvetica Neue"/>
                <a:sym typeface="Helvetica Neue"/>
              </a:rPr>
              <a:t>This slide is purposefully hidden from participants.</a:t>
            </a:r>
            <a:endParaRPr sz="1200"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US" sz="1200" dirty="0">
                <a:solidFill>
                  <a:schemeClr val="dk1"/>
                </a:solidFill>
                <a:latin typeface="Helvetica Neue"/>
                <a:ea typeface="Helvetica Neue"/>
                <a:cs typeface="Helvetica Neue"/>
                <a:sym typeface="Helvetica Neue"/>
              </a:rPr>
              <a:t>The purpose of this series is to provide Kentucky 6-12 educators with declarative knowledge of how the brain learns to read, including ways to support all students in middle and high school access complex, grade-level text and skills through decoding multisyllabic words, fluency building, knowledge building, vocabulary building, comprehension and skilled writing. </a:t>
            </a:r>
          </a:p>
          <a:p>
            <a:pPr marL="0" indent="0">
              <a:lnSpc>
                <a:spcPct val="115000"/>
              </a:lnSpc>
              <a:buClr>
                <a:schemeClr val="dk1"/>
              </a:buClr>
              <a:buNone/>
            </a:pPr>
            <a:endParaRPr lang="en-US" sz="1200" b="1" i="1" dirty="0">
              <a:solidFill>
                <a:schemeClr val="dk1"/>
              </a:solidFill>
              <a:latin typeface="Helvetica Neue"/>
              <a:ea typeface="Helvetica Neue"/>
              <a:cs typeface="Helvetica Neue"/>
            </a:endParaRPr>
          </a:p>
          <a:p>
            <a:pPr marL="0" lvl="0" indent="0" algn="l" rtl="0">
              <a:lnSpc>
                <a:spcPct val="115000"/>
              </a:lnSpc>
              <a:spcBef>
                <a:spcPts val="0"/>
              </a:spcBef>
              <a:spcAft>
                <a:spcPts val="0"/>
              </a:spcAft>
              <a:buClr>
                <a:schemeClr val="dk1"/>
              </a:buClr>
              <a:buSzPts val="1100"/>
              <a:buFont typeface="Arial"/>
              <a:buNone/>
            </a:pPr>
            <a:r>
              <a:rPr lang="en-US" sz="1200" b="1" i="1" dirty="0">
                <a:solidFill>
                  <a:schemeClr val="dk1"/>
                </a:solidFill>
                <a:latin typeface="Helvetica Neue"/>
                <a:ea typeface="Helvetica Neue"/>
                <a:cs typeface="Helvetica Neue"/>
                <a:sym typeface="Helvetica Neue"/>
              </a:rPr>
              <a:t>The Developing Skilled Middle and High School Readers Webinar Series </a:t>
            </a:r>
            <a:r>
              <a:rPr lang="en-US" sz="1200" dirty="0">
                <a:solidFill>
                  <a:schemeClr val="dk1"/>
                </a:solidFill>
                <a:latin typeface="Helvetica Neue"/>
                <a:ea typeface="Helvetica Neue"/>
                <a:cs typeface="Helvetica Neue"/>
                <a:sym typeface="Helvetica Neue"/>
              </a:rPr>
              <a:t>is intended to support classroom teachers across the state in engaging students in grade-level reading across subject areas; however, some content may be relevant for instructional leaders wishing to build their own knowledge of adolescent learners and their literacy needs. The sessions are designed to provide flexibility for districts and schools and, as such, can be viewed as stand-alone lessons or within the progression of the series as provided. You are supported in engaging with this series individually, if desired.</a:t>
            </a:r>
          </a:p>
          <a:p>
            <a:pPr marL="0" lvl="0" indent="0" algn="l" rtl="0">
              <a:lnSpc>
                <a:spcPct val="115000"/>
              </a:lnSpc>
              <a:spcBef>
                <a:spcPts val="0"/>
              </a:spcBef>
              <a:spcAft>
                <a:spcPts val="0"/>
              </a:spcAft>
              <a:buNone/>
            </a:pPr>
            <a:endParaRPr lang="en-US"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b="1" dirty="0">
                <a:solidFill>
                  <a:schemeClr val="dk1"/>
                </a:solidFill>
                <a:latin typeface="Helvetica Neue"/>
                <a:ea typeface="Helvetica Neue"/>
                <a:cs typeface="Helvetica Neue"/>
                <a:sym typeface="Helvetica Neue"/>
              </a:rPr>
              <a:t>This entire series is six sessions and will take approximately 9 total hours to complete. We recommend accessing one session monthly; however, adaptations may be made to accommodate for more or less time. Each individual session is 1.5 hours.</a:t>
            </a: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1200" b="1" u="sng" dirty="0">
                <a:solidFill>
                  <a:schemeClr val="dk1"/>
                </a:solidFill>
                <a:latin typeface="Helvetica Neue"/>
                <a:ea typeface="Helvetica Neue"/>
                <a:cs typeface="Helvetica Neue"/>
                <a:sym typeface="Helvetica Neue"/>
              </a:rPr>
              <a:t>Materials Needed:</a:t>
            </a:r>
            <a:endParaRPr lang="en-US"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The session slides with Guiding Notes</a:t>
            </a: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The Series Participant Guide</a:t>
            </a: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Access to the participants’ high-quality instructional resource (HQIR)</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1200" b="1" u="sng" dirty="0">
                <a:solidFill>
                  <a:schemeClr val="dk1"/>
                </a:solidFill>
                <a:latin typeface="Helvetica Neue"/>
                <a:ea typeface="Helvetica Neue"/>
                <a:cs typeface="Helvetica Neue"/>
                <a:sym typeface="Helvetica Neue"/>
              </a:rPr>
              <a:t>A Note about HQIRs:</a:t>
            </a:r>
            <a:endParaRPr lang="en-US" sz="1200" u="sng" dirty="0">
              <a:solidFill>
                <a:schemeClr val="dk1"/>
              </a:solidFill>
              <a:latin typeface="Helvetica Neue"/>
              <a:ea typeface="Helvetica Neue"/>
              <a:cs typeface="Helvetica Neue"/>
              <a:sym typeface="Helvetica Neue"/>
            </a:endParaRPr>
          </a:p>
          <a:p>
            <a:pPr marL="0" indent="0">
              <a:lnSpc>
                <a:spcPct val="115000"/>
              </a:lnSpc>
              <a:buNone/>
            </a:pPr>
            <a:r>
              <a:rPr lang="en-US" sz="1200" u="sng" dirty="0">
                <a:solidFill>
                  <a:schemeClr val="hlink"/>
                </a:solidFill>
                <a:latin typeface="Helvetica Neue"/>
                <a:ea typeface="Helvetica Neue"/>
                <a:cs typeface="Helvetica Neue"/>
                <a:sym typeface="Helvetica Neue"/>
                <a:hlinkClick r:id="rId3"/>
              </a:rPr>
              <a:t>The Reading and Writing HQIR Consumer Guide</a:t>
            </a:r>
            <a:r>
              <a:rPr lang="en-US" sz="1200" dirty="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and written by experts. While these resources do engage students in strategies that support reading, many students may need more targeted supports in Tier 1 instruction. As such, it is recommended that facilitators continually ground discussions in the texts, tasks and protocols provided in the district-adopted HQIR and prompt participants to make connections between this learning and their upcoming lessons or units. </a:t>
            </a: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series.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Intended Audiences: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Series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Facilitators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While this series is designed for a teacher to engage with it individually, it may be implemented with a group of educators led by a facilitator. If this series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Helpful Hint for Completing this Series Individually:</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Throughout the series, you may have questions that you would like to discuss with colleagues or leadership at your school. When that happens, make a note to share or discuss this resource with others. The creators of this series are also available should you have questions or want to discuss the content of the videos. Please contact </a:t>
            </a:r>
            <a:r>
              <a:rPr lang="en" sz="1200" u="sng" dirty="0">
                <a:solidFill>
                  <a:schemeClr val="hlink"/>
                </a:solidFill>
                <a:latin typeface="Helvetica Neue"/>
                <a:ea typeface="Helvetica Neue"/>
                <a:cs typeface="Helvetica Neue"/>
                <a:sym typeface="Helvetica Neue"/>
                <a:hlinkClick r:id="rId4"/>
              </a:rPr>
              <a:t>ELATeam@education.ky.gov</a:t>
            </a:r>
            <a:r>
              <a:rPr lang="en" sz="1200" dirty="0">
                <a:solidFill>
                  <a:schemeClr val="dk1"/>
                </a:solidFill>
                <a:latin typeface="Helvetica Neue"/>
                <a:ea typeface="Helvetica Neue"/>
                <a:cs typeface="Helvetica Neue"/>
                <a:sym typeface="Helvetica Neue"/>
              </a:rPr>
              <a:t> if you have questions or comments.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Preparation</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 </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 Documents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Participant Guide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upcoming lessons or units within your district-adopted curriculum supported by an HQIR</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6439951f48_1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6439951f48_1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r>
              <a:rPr lang="en-US" b="1" u="sng" dirty="0"/>
              <a:t>Guiding Notes:</a:t>
            </a:r>
            <a:endParaRPr lang="en-US" b="0" u="none" dirty="0"/>
          </a:p>
          <a:p>
            <a:pPr marL="158750" lvl="0" indent="0" algn="l" rtl="0">
              <a:spcBef>
                <a:spcPts val="0"/>
              </a:spcBef>
              <a:spcAft>
                <a:spcPts val="0"/>
              </a:spcAft>
              <a:buSzPts val="1100"/>
              <a:buNone/>
            </a:pPr>
            <a:r>
              <a:rPr lang="en-US" b="0" u="none" dirty="0"/>
              <a:t>These are four simple, low-prep, evidence-based routines for supporting students with fluency in middle and high school. </a:t>
            </a:r>
            <a:endParaRPr b="1" u="sng"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a8bb59259c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a8bb59259c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p>
          <a:p>
            <a:pPr marL="0" lvl="0" indent="0" algn="l" rtl="0">
              <a:spcBef>
                <a:spcPts val="0"/>
              </a:spcBef>
              <a:spcAft>
                <a:spcPts val="0"/>
              </a:spcAft>
              <a:buNone/>
            </a:pPr>
            <a:r>
              <a:rPr lang="en" dirty="0"/>
              <a:t>These are three texts that appear commonly in HQIRs as well as in KY grades 6-12 curricula. Note that our informational text, the Frederick Douglass speech, is also one of the 24 fundamental American documents and speeches KRS 158.196 incorporates into the middle and high school social studies as of July 2023.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i="1" dirty="0"/>
              <a:t>Animal Farm</a:t>
            </a:r>
            <a:r>
              <a:rPr lang="en" dirty="0"/>
              <a:t> is an optional text in </a:t>
            </a:r>
            <a:r>
              <a:rPr lang="en" i="1" dirty="0"/>
              <a:t>StudySync</a:t>
            </a:r>
            <a:r>
              <a:rPr lang="en" dirty="0"/>
              <a:t> grades 9-10, a central text in </a:t>
            </a:r>
            <a:r>
              <a:rPr lang="en" i="1" dirty="0"/>
              <a:t>Wit &amp; Wisdom</a:t>
            </a:r>
            <a:r>
              <a:rPr lang="en" dirty="0"/>
              <a:t> grade 7, an optional text in </a:t>
            </a:r>
            <a:r>
              <a:rPr lang="en" i="1" dirty="0"/>
              <a:t>MyPerspectives (</a:t>
            </a:r>
            <a:r>
              <a:rPr lang="en" dirty="0"/>
              <a:t>Savvas</a:t>
            </a:r>
            <a:r>
              <a:rPr lang="en" i="1" dirty="0"/>
              <a:t>) </a:t>
            </a:r>
            <a:r>
              <a:rPr lang="en" dirty="0"/>
              <a:t>grade 12, and is commonly found in curricula around Kentucky.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Many HQIRs for middle and high school include Shakespearean texts, so we chose </a:t>
            </a:r>
            <a:r>
              <a:rPr lang="en" i="1" dirty="0"/>
              <a:t>Macbeth</a:t>
            </a:r>
            <a:r>
              <a:rPr lang="en" dirty="0"/>
              <a:t> as a sample text commonly taught in KY high schools. The skills we will practice will be transferable to other pre-20th century texts. </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6439951f48_1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6439951f48_1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p>
          <a:p>
            <a:pPr marL="0" lvl="0" indent="0" algn="l" rtl="0">
              <a:lnSpc>
                <a:spcPct val="90000"/>
              </a:lnSpc>
              <a:spcBef>
                <a:spcPts val="800"/>
              </a:spcBef>
              <a:spcAft>
                <a:spcPts val="0"/>
              </a:spcAft>
              <a:buNone/>
            </a:pPr>
            <a:r>
              <a:rPr lang="en-US" sz="900" b="0" u="none" dirty="0"/>
              <a:t>Often, educators wonder if something like fluency is included in the state standards. In grades K-5, the </a:t>
            </a:r>
            <a:r>
              <a:rPr lang="en-US" sz="900" b="0" i="1" u="none" dirty="0"/>
              <a:t>Kentucky Academic Standards for Reading and Writing</a:t>
            </a:r>
            <a:r>
              <a:rPr lang="en-US" sz="900" b="0" i="0" u="none" dirty="0"/>
              <a:t> explicitly mention fluency in the reading foundational skills (RF) standards. </a:t>
            </a:r>
            <a:endParaRPr sz="900" b="0" u="none"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6439951f48_1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6439951f48_1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 sz="900" b="1" u="sng" dirty="0"/>
              <a:t>Guiding Notes:</a:t>
            </a:r>
          </a:p>
          <a:p>
            <a:pPr marL="0" lvl="0" indent="0" algn="l" rtl="0">
              <a:lnSpc>
                <a:spcPct val="90000"/>
              </a:lnSpc>
              <a:spcBef>
                <a:spcPts val="800"/>
              </a:spcBef>
              <a:spcAft>
                <a:spcPts val="0"/>
              </a:spcAft>
              <a:buNone/>
            </a:pPr>
            <a:r>
              <a:rPr lang="en" sz="900" dirty="0"/>
              <a:t>The purple boxes in the graphic represent times where students are expected to analyze or use analytical reasoning within the Guiding Principles for RL and RI. Since comprehension is essential for analysis and fluency is essential for comprehension we know that fluency is therefore absolutely necessary for students to even begin to analyze complex, grade-level texts. Again, while fluency is not explicitly named in the Grades 6-12 standards, we know that as students encounter increasingly complex, grade-level work and texts, they will likely need explicit supports in fluency in order to comprehend and then analyze texts. We can imagine how challenging analysis is for a student has strong word recognition skills but is still growing in fluency. Fluency is the bridge to comprehension and is also the bridge to analysis!</a:t>
            </a:r>
            <a:endParaRPr sz="9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6439951f48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6439951f48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endParaRPr lang="en-US" sz="900" b="0" u="none" dirty="0"/>
          </a:p>
          <a:p>
            <a:pPr marL="0" lvl="0" indent="0" algn="l" rtl="0">
              <a:lnSpc>
                <a:spcPct val="90000"/>
              </a:lnSpc>
              <a:spcBef>
                <a:spcPts val="800"/>
              </a:spcBef>
              <a:spcAft>
                <a:spcPts val="0"/>
              </a:spcAft>
              <a:buNone/>
            </a:pPr>
            <a:r>
              <a:rPr lang="en-US" sz="900" b="0" u="none" dirty="0"/>
              <a:t>The IES Guide demonstrates how students might have multiple reasons for reading a complex text. These screenshots from pp. 13-14 provide those examples, and we have a sample we will examine as part of this session. </a:t>
            </a:r>
            <a:endParaRPr sz="900" b="1" u="sng"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646f8c342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646f8c342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endParaRPr lang="en-US" sz="900" b="0" u="none" dirty="0"/>
          </a:p>
          <a:p>
            <a:pPr marL="0" lvl="0" indent="0" algn="l" rtl="0">
              <a:lnSpc>
                <a:spcPct val="90000"/>
              </a:lnSpc>
              <a:spcBef>
                <a:spcPts val="800"/>
              </a:spcBef>
              <a:spcAft>
                <a:spcPts val="0"/>
              </a:spcAft>
              <a:buNone/>
            </a:pPr>
            <a:r>
              <a:rPr lang="en-US" sz="900" b="0" u="none" dirty="0"/>
              <a:t>Carefully select passages for repeated readings. In this example, Old Major’s Speech from Chapter 1 of </a:t>
            </a:r>
            <a:r>
              <a:rPr lang="en-US" sz="900" b="0" i="1" u="none" dirty="0"/>
              <a:t>Animal Farm </a:t>
            </a:r>
            <a:r>
              <a:rPr lang="en-US" sz="900" b="0" i="0" u="none" dirty="0"/>
              <a:t>is conceptually central to students’ understanding of the text. It also provides a support early in the reading to support students with vocabulary and syntax of the complex text. </a:t>
            </a:r>
          </a:p>
          <a:p>
            <a:pPr marL="0" lvl="0" indent="0" algn="l" rtl="0">
              <a:lnSpc>
                <a:spcPct val="90000"/>
              </a:lnSpc>
              <a:spcBef>
                <a:spcPts val="800"/>
              </a:spcBef>
              <a:spcAft>
                <a:spcPts val="0"/>
              </a:spcAft>
              <a:buNone/>
            </a:pPr>
            <a:endParaRPr lang="en-US" sz="900" b="0" i="0" u="none" dirty="0"/>
          </a:p>
          <a:p>
            <a:pPr marL="0" lvl="0" indent="0" algn="l" rtl="0">
              <a:lnSpc>
                <a:spcPct val="90000"/>
              </a:lnSpc>
              <a:spcBef>
                <a:spcPts val="800"/>
              </a:spcBef>
              <a:spcAft>
                <a:spcPts val="0"/>
              </a:spcAft>
              <a:buNone/>
            </a:pPr>
            <a:r>
              <a:rPr lang="en-US" sz="900" b="0" i="1" u="none" dirty="0"/>
              <a:t>It</a:t>
            </a:r>
            <a:r>
              <a:rPr lang="en-US" sz="900" b="0" u="none" dirty="0"/>
              <a:t> is important to center use the standards to set a purpose for repeated readings. In this example, students are using RL.8.3 to support their comprehension. </a:t>
            </a:r>
            <a:endParaRPr sz="900" b="1" u="sng"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646f8c34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646f8c34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endParaRPr lang="en-US" sz="900" b="0" u="sng" dirty="0"/>
          </a:p>
          <a:p>
            <a:pPr marL="0" lvl="0" indent="0" algn="l" rtl="0">
              <a:lnSpc>
                <a:spcPct val="90000"/>
              </a:lnSpc>
              <a:spcBef>
                <a:spcPts val="800"/>
              </a:spcBef>
              <a:spcAft>
                <a:spcPts val="0"/>
              </a:spcAft>
              <a:buNone/>
            </a:pPr>
            <a:r>
              <a:rPr lang="en-US" sz="900" b="0" u="none" dirty="0"/>
              <a:t>This slide details how teachers may strategically select a passage from a longer text for a repeated reading. </a:t>
            </a:r>
            <a:endParaRPr sz="900" b="1" u="none"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646f8c342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646f8c342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endParaRPr lang="en-US" sz="900" b="0" u="none" dirty="0"/>
          </a:p>
          <a:p>
            <a:pPr marL="0" lvl="0" indent="0" algn="l" rtl="0">
              <a:lnSpc>
                <a:spcPct val="90000"/>
              </a:lnSpc>
              <a:spcBef>
                <a:spcPts val="800"/>
              </a:spcBef>
              <a:spcAft>
                <a:spcPts val="0"/>
              </a:spcAft>
              <a:buNone/>
            </a:pPr>
            <a:r>
              <a:rPr lang="en-US" sz="900" b="0" u="none" dirty="0"/>
              <a:t>This slide details three possible reasons to read a passage:</a:t>
            </a:r>
          </a:p>
          <a:p>
            <a:pPr marL="228600" lvl="0" indent="-228600" algn="l" rtl="0">
              <a:lnSpc>
                <a:spcPct val="90000"/>
              </a:lnSpc>
              <a:spcBef>
                <a:spcPts val="800"/>
              </a:spcBef>
              <a:spcAft>
                <a:spcPts val="0"/>
              </a:spcAft>
              <a:buAutoNum type="arabicPeriod"/>
            </a:pPr>
            <a:r>
              <a:rPr lang="en-US" sz="900" b="0" u="none" dirty="0"/>
              <a:t>Multisyllabic word decoding</a:t>
            </a:r>
          </a:p>
          <a:p>
            <a:pPr marL="228600" lvl="0" indent="-228600" algn="l" rtl="0">
              <a:lnSpc>
                <a:spcPct val="90000"/>
              </a:lnSpc>
              <a:spcBef>
                <a:spcPts val="800"/>
              </a:spcBef>
              <a:spcAft>
                <a:spcPts val="0"/>
              </a:spcAft>
              <a:buAutoNum type="arabicPeriod"/>
            </a:pPr>
            <a:r>
              <a:rPr lang="en-US" sz="900" b="0" u="none" dirty="0"/>
              <a:t>Comprehension</a:t>
            </a:r>
          </a:p>
          <a:p>
            <a:pPr marL="228600" lvl="0" indent="-228600" algn="l" rtl="0">
              <a:lnSpc>
                <a:spcPct val="90000"/>
              </a:lnSpc>
              <a:spcBef>
                <a:spcPts val="800"/>
              </a:spcBef>
              <a:spcAft>
                <a:spcPts val="0"/>
              </a:spcAft>
              <a:buAutoNum type="arabicPeriod"/>
            </a:pPr>
            <a:r>
              <a:rPr lang="en-US" sz="900" b="0" u="none" dirty="0"/>
              <a:t>Analysis</a:t>
            </a:r>
            <a:endParaRPr sz="900" b="1" u="sng"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646f8c342f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646f8c342f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p>
          <a:p>
            <a:pPr marL="0" lvl="0" indent="0" algn="l" rtl="0">
              <a:lnSpc>
                <a:spcPct val="90000"/>
              </a:lnSpc>
              <a:spcBef>
                <a:spcPts val="800"/>
              </a:spcBef>
              <a:spcAft>
                <a:spcPts val="0"/>
              </a:spcAft>
              <a:buNone/>
            </a:pPr>
            <a:r>
              <a:rPr lang="en-US" sz="900" b="0" u="none" dirty="0"/>
              <a:t>This slide shows how students may use a first read to scan for multisyllabic words. This is particularly important for students or groups who have been identified to need support with decoding multisyllabic words. In this example, morphemes –ness, -able, and –</a:t>
            </a:r>
            <a:r>
              <a:rPr lang="en-US" sz="900" b="0" u="none" dirty="0" err="1"/>
              <a:t>ous</a:t>
            </a:r>
            <a:r>
              <a:rPr lang="en-US" sz="900" b="0" u="none" dirty="0"/>
              <a:t> have been pre-selected. Students scan the text (in this example, </a:t>
            </a:r>
            <a:r>
              <a:rPr lang="en" sz="900" b="1" i="1" u="sng" dirty="0">
                <a:solidFill>
                  <a:schemeClr val="hlink"/>
                </a:solidFill>
                <a:latin typeface="Franklin Gothic"/>
                <a:ea typeface="Franklin Gothic"/>
                <a:cs typeface="Franklin Gothic"/>
                <a:sym typeface="Franklin Gothic"/>
                <a:hlinkClick r:id="rId3"/>
              </a:rPr>
              <a:t>Animal Farm</a:t>
            </a:r>
            <a:r>
              <a:rPr lang="en" sz="900" b="0" i="1" u="sng" dirty="0">
                <a:solidFill>
                  <a:schemeClr val="hlink"/>
                </a:solidFill>
                <a:latin typeface="Franklin Gothic"/>
                <a:ea typeface="Franklin Gothic"/>
                <a:cs typeface="Franklin Gothic"/>
                <a:sym typeface="Franklin Gothic"/>
              </a:rPr>
              <a:t>)</a:t>
            </a:r>
            <a:r>
              <a:rPr lang="en" sz="900" b="0" i="0" u="none" dirty="0">
                <a:solidFill>
                  <a:schemeClr val="hlink"/>
                </a:solidFill>
                <a:latin typeface="Franklin Gothic"/>
                <a:ea typeface="Franklin Gothic"/>
                <a:cs typeface="Franklin Gothic"/>
                <a:sym typeface="Franklin Gothic"/>
              </a:rPr>
              <a:t> to write down words using those morphemes. </a:t>
            </a:r>
          </a:p>
          <a:p>
            <a:pPr marL="0" lvl="0" indent="0" algn="l" rtl="0">
              <a:lnSpc>
                <a:spcPct val="90000"/>
              </a:lnSpc>
              <a:spcBef>
                <a:spcPts val="800"/>
              </a:spcBef>
              <a:spcAft>
                <a:spcPts val="0"/>
              </a:spcAft>
              <a:buNone/>
            </a:pPr>
            <a:endParaRPr lang="en" sz="900" b="0" i="0" u="none" dirty="0">
              <a:solidFill>
                <a:schemeClr val="hlink"/>
              </a:solidFill>
              <a:latin typeface="Franklin Gothic"/>
              <a:sym typeface="Franklin Gothic"/>
            </a:endParaRPr>
          </a:p>
          <a:p>
            <a:pPr marL="0" lvl="0" indent="0" algn="l" rtl="0">
              <a:lnSpc>
                <a:spcPct val="90000"/>
              </a:lnSpc>
              <a:spcBef>
                <a:spcPts val="800"/>
              </a:spcBef>
              <a:spcAft>
                <a:spcPts val="0"/>
              </a:spcAft>
              <a:buNone/>
            </a:pPr>
            <a:r>
              <a:rPr lang="en" sz="900" b="0" i="0" u="none" dirty="0">
                <a:solidFill>
                  <a:schemeClr val="hlink"/>
                </a:solidFill>
                <a:latin typeface="Franklin Gothic"/>
                <a:sym typeface="Franklin Gothic"/>
              </a:rPr>
              <a:t>The purpose here is that students continue developing skills in multisyllabic word attack, which can support them in becoming rapid, automatic readers. </a:t>
            </a:r>
            <a:endParaRPr sz="900" b="1" u="sng"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646f8c342f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646f8c342f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r>
              <a:rPr lang="en-US" sz="900" b="0" u="none" dirty="0"/>
              <a:t> </a:t>
            </a:r>
          </a:p>
          <a:p>
            <a:pPr marL="0" lvl="0" indent="0" algn="l" rtl="0">
              <a:lnSpc>
                <a:spcPct val="90000"/>
              </a:lnSpc>
              <a:spcBef>
                <a:spcPts val="800"/>
              </a:spcBef>
              <a:spcAft>
                <a:spcPts val="0"/>
              </a:spcAft>
              <a:buNone/>
            </a:pPr>
            <a:r>
              <a:rPr lang="en-US" sz="900" b="0" u="none" dirty="0"/>
              <a:t>After scanning the passage for the identified morphemes, students read with a second purpose aligned to a standard. In this example with </a:t>
            </a:r>
            <a:r>
              <a:rPr lang="en-US" sz="900" b="0" i="1" u="none" dirty="0"/>
              <a:t>Animal Farm</a:t>
            </a:r>
            <a:r>
              <a:rPr lang="en-US" sz="900" b="0" i="0" u="none" dirty="0"/>
              <a:t>, the question is aligned to RL.8.3: </a:t>
            </a:r>
            <a:r>
              <a:rPr lang="en-US" sz="1200" dirty="0"/>
              <a:t>Analyze how particular lines of dialogue or incidents in a story or drama propel the action, reveal aspects of a character or provoke a decision. </a:t>
            </a:r>
          </a:p>
          <a:p>
            <a:pPr marL="0" lvl="0" indent="0" algn="l" rtl="0">
              <a:lnSpc>
                <a:spcPct val="90000"/>
              </a:lnSpc>
              <a:spcBef>
                <a:spcPts val="800"/>
              </a:spcBef>
              <a:spcAft>
                <a:spcPts val="0"/>
              </a:spcAft>
              <a:buNone/>
            </a:pPr>
            <a:endParaRPr lang="en-US" sz="1200" b="1" u="sng" dirty="0"/>
          </a:p>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1200" b="0" u="none" dirty="0"/>
              <a:t>Students use this skill to comprehend Old Major’s Speech by answering this question either in writing, discussion or both: </a:t>
            </a:r>
            <a:r>
              <a:rPr lang="en-US" sz="900" dirty="0">
                <a:solidFill>
                  <a:schemeClr val="dk1"/>
                </a:solidFill>
                <a:latin typeface="Franklin Gothic"/>
                <a:ea typeface="Franklin Gothic"/>
                <a:cs typeface="Franklin Gothic"/>
                <a:sym typeface="Franklin Gothic"/>
              </a:rPr>
              <a:t>What is Old Major’s (the speaker) attitude towards the life of fellow animals? Cite a quote or summary from the text to support your idea.</a:t>
            </a:r>
            <a:endParaRPr lang="en-US" sz="1400" b="1" dirty="0">
              <a:latin typeface="Franklin Gothic"/>
              <a:ea typeface="Franklin Gothic"/>
              <a:cs typeface="Franklin Gothic"/>
              <a:sym typeface="Franklin Gothic"/>
            </a:endParaRPr>
          </a:p>
          <a:p>
            <a:pPr marL="0" lvl="0" indent="0" algn="l" rtl="0">
              <a:lnSpc>
                <a:spcPct val="90000"/>
              </a:lnSpc>
              <a:spcBef>
                <a:spcPts val="800"/>
              </a:spcBef>
              <a:spcAft>
                <a:spcPts val="0"/>
              </a:spcAft>
              <a:buNone/>
            </a:pPr>
            <a:endParaRPr sz="900" b="0" u="non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7da9d10564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7da9d1056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slide provides an overview of this series. It is recommended to complete one session per month to allow time for implementation of practices between sessions. </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b="1" u="sng"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646f8c342f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646f8c342f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p>
          <a:p>
            <a:pPr marL="0" lvl="0" indent="0" algn="l" rtl="0">
              <a:lnSpc>
                <a:spcPct val="90000"/>
              </a:lnSpc>
              <a:spcBef>
                <a:spcPts val="800"/>
              </a:spcBef>
              <a:spcAft>
                <a:spcPts val="0"/>
              </a:spcAft>
              <a:buNone/>
            </a:pPr>
            <a:r>
              <a:rPr lang="en-US" sz="900" b="0" u="none" dirty="0"/>
              <a:t>Finally, students read the passage a third time for analysis. </a:t>
            </a:r>
          </a:p>
          <a:p>
            <a:pPr marL="0" lvl="0" indent="0" algn="l" rtl="0">
              <a:lnSpc>
                <a:spcPct val="90000"/>
              </a:lnSpc>
              <a:spcBef>
                <a:spcPts val="800"/>
              </a:spcBef>
              <a:spcAft>
                <a:spcPts val="0"/>
              </a:spcAft>
              <a:buNone/>
            </a:pPr>
            <a:endParaRPr lang="en-US" sz="900" b="0" u="none" dirty="0"/>
          </a:p>
          <a:p>
            <a:pPr marL="0" lvl="0" indent="0" algn="l" rtl="0">
              <a:lnSpc>
                <a:spcPct val="90000"/>
              </a:lnSpc>
              <a:spcBef>
                <a:spcPts val="800"/>
              </a:spcBef>
              <a:spcAft>
                <a:spcPts val="0"/>
              </a:spcAft>
              <a:buNone/>
            </a:pPr>
            <a:r>
              <a:rPr lang="en-US" sz="800" b="0" u="none" dirty="0"/>
              <a:t>In this example with </a:t>
            </a:r>
            <a:r>
              <a:rPr lang="en-US" sz="800" b="0" i="1" u="none" dirty="0"/>
              <a:t>Animal Farm</a:t>
            </a:r>
            <a:r>
              <a:rPr lang="en-US" sz="800" b="0" i="0" u="none" dirty="0"/>
              <a:t>, the question is aligned to RL.8.3: </a:t>
            </a:r>
            <a:r>
              <a:rPr lang="en-US" sz="900" dirty="0"/>
              <a:t>Analyze how particular lines of dialogue or incidents in a story or drama propel the action, reveal aspects of a character or provoke a decision. </a:t>
            </a:r>
          </a:p>
          <a:p>
            <a:pPr marL="0" lvl="0" indent="0" algn="l" rtl="0">
              <a:lnSpc>
                <a:spcPct val="90000"/>
              </a:lnSpc>
              <a:spcBef>
                <a:spcPts val="800"/>
              </a:spcBef>
              <a:spcAft>
                <a:spcPts val="0"/>
              </a:spcAft>
              <a:buNone/>
            </a:pPr>
            <a:endParaRPr lang="en-US" sz="900" b="1" u="sng" dirty="0"/>
          </a:p>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900" b="0" u="none" dirty="0"/>
              <a:t>Students use this skill to comprehend Old Major’s Speech by answering this question either in writing, discussion or both: </a:t>
            </a:r>
            <a:r>
              <a:rPr lang="en-US" sz="900" dirty="0">
                <a:solidFill>
                  <a:schemeClr val="dk1"/>
                </a:solidFill>
                <a:latin typeface="Franklin Gothic"/>
                <a:ea typeface="Franklin Gothic"/>
                <a:cs typeface="Franklin Gothic"/>
                <a:sym typeface="Franklin Gothic"/>
              </a:rPr>
              <a:t>What does this first paragraph reveal about Old Major’s intentions for speaking to the other animals? Cite a quote or summary from the text to support your idea.</a:t>
            </a:r>
          </a:p>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endParaRPr sz="900" b="0" u="none"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a8bb5925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a8bb5925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 sz="900" b="1" u="sng" dirty="0"/>
              <a:t>Guiding Notes:</a:t>
            </a:r>
            <a:endParaRPr lang="en" sz="900" b="0" u="sng" dirty="0"/>
          </a:p>
          <a:p>
            <a:pPr marL="0" lvl="0" indent="0" algn="l" rtl="0">
              <a:lnSpc>
                <a:spcPct val="90000"/>
              </a:lnSpc>
              <a:spcBef>
                <a:spcPts val="800"/>
              </a:spcBef>
              <a:spcAft>
                <a:spcPts val="0"/>
              </a:spcAft>
              <a:buNone/>
            </a:pPr>
            <a:endParaRPr lang="en" sz="900" b="1" u="sng" dirty="0"/>
          </a:p>
          <a:p>
            <a:pPr marL="0" lvl="0" indent="0" algn="l" rtl="0">
              <a:lnSpc>
                <a:spcPct val="90000"/>
              </a:lnSpc>
              <a:spcBef>
                <a:spcPts val="800"/>
              </a:spcBef>
              <a:spcAft>
                <a:spcPts val="0"/>
              </a:spcAft>
              <a:buNone/>
            </a:pPr>
            <a:r>
              <a:rPr lang="en" sz="900" dirty="0"/>
              <a:t>Consider grouping students with similar and different abilities. If you’re new to partner reading, you may consider pairing students in ways they feel comfortable at first. </a:t>
            </a:r>
            <a:endParaRPr sz="900" dirty="0"/>
          </a:p>
          <a:p>
            <a:pPr marL="0" lvl="0" indent="0" algn="l" rtl="0">
              <a:lnSpc>
                <a:spcPct val="90000"/>
              </a:lnSpc>
              <a:spcBef>
                <a:spcPts val="800"/>
              </a:spcBef>
              <a:spcAft>
                <a:spcPts val="0"/>
              </a:spcAft>
              <a:buNone/>
            </a:pPr>
            <a:endParaRPr sz="900" dirty="0"/>
          </a:p>
          <a:p>
            <a:pPr marL="0" lvl="0" indent="0" algn="l" rtl="0">
              <a:lnSpc>
                <a:spcPct val="90000"/>
              </a:lnSpc>
              <a:spcBef>
                <a:spcPts val="800"/>
              </a:spcBef>
              <a:spcAft>
                <a:spcPts val="0"/>
              </a:spcAft>
              <a:buNone/>
            </a:pPr>
            <a:r>
              <a:rPr lang="en" sz="1200" u="sng" dirty="0">
                <a:solidFill>
                  <a:schemeClr val="hlink"/>
                </a:solidFill>
                <a:hlinkClick r:id="rId3"/>
              </a:rPr>
              <a:t>IES Practice Guide: Providing Reading Interventions for Students in Grades 4-9</a:t>
            </a:r>
            <a:endParaRPr sz="1200" dirty="0"/>
          </a:p>
          <a:p>
            <a:pPr marL="0" lvl="0" indent="0" algn="l" rtl="0">
              <a:lnSpc>
                <a:spcPct val="90000"/>
              </a:lnSpc>
              <a:spcBef>
                <a:spcPts val="800"/>
              </a:spcBef>
              <a:spcAft>
                <a:spcPts val="0"/>
              </a:spcAft>
              <a:buNone/>
            </a:pPr>
            <a:endParaRPr sz="90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646f8c342f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646f8c342f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100" b="1" u="sng" dirty="0"/>
              <a:t>Guiding Notes:</a:t>
            </a:r>
            <a:endParaRPr lang="en" sz="1100" b="0" u="sng" dirty="0"/>
          </a:p>
          <a:p>
            <a:pPr marL="0" lvl="0" indent="0" algn="l" rtl="0">
              <a:spcBef>
                <a:spcPts val="0"/>
              </a:spcBef>
              <a:spcAft>
                <a:spcPts val="0"/>
              </a:spcAft>
              <a:buNone/>
            </a:pPr>
            <a:r>
              <a:rPr lang="en-US" b="0" dirty="0"/>
              <a:t>This slide the benefits of using a paired partner reading like “Say Something.”</a:t>
            </a:r>
            <a:endParaRPr b="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646f8c342f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2646f8c342f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Note that students alternate reading aloud and making an observation about the text. In this example, students can say anything about the text, but the instructor may choose to focus comments on a particular aspect of the text such as character, tone, setting, or conflict. </a:t>
            </a:r>
            <a:endParaRPr b="1" u="sng"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646f8c342f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2646f8c342f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Again, students are required to read a passage multiple times with the second reading requiring them to engage in more in-depth analysis of the text.</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6439951f48_2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6439951f48_2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900" b="1" u="sng" dirty="0"/>
              <a:t>Guiding Notes:</a:t>
            </a:r>
            <a:endParaRPr lang="en-US" sz="900" b="0" u="none" dirty="0"/>
          </a:p>
          <a:p>
            <a:pPr marL="0" lvl="0" indent="0" algn="l" rtl="0">
              <a:spcBef>
                <a:spcPts val="0"/>
              </a:spcBef>
              <a:spcAft>
                <a:spcPts val="0"/>
              </a:spcAft>
              <a:buNone/>
            </a:pPr>
            <a:r>
              <a:rPr lang="en-US" sz="900" b="0" u="none" dirty="0"/>
              <a:t>This quote from the IES Practice Guide demonstrates how many students, even in middle and high school, may still need support with </a:t>
            </a:r>
            <a:r>
              <a:rPr lang="en-US" sz="900" b="1" u="none" dirty="0"/>
              <a:t>prosody.</a:t>
            </a:r>
            <a:endParaRPr sz="9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646f8c342f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646f8c342f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900" b="1" u="sng" dirty="0"/>
              <a:t>Guiding Notes:</a:t>
            </a:r>
            <a:endParaRPr lang="en-US" sz="900" b="0" u="none" dirty="0"/>
          </a:p>
          <a:p>
            <a:pPr marL="0" lvl="0" indent="0" algn="l" rtl="0">
              <a:lnSpc>
                <a:spcPct val="90000"/>
              </a:lnSpc>
              <a:spcBef>
                <a:spcPts val="800"/>
              </a:spcBef>
              <a:spcAft>
                <a:spcPts val="0"/>
              </a:spcAft>
              <a:buNone/>
            </a:pPr>
            <a:r>
              <a:rPr lang="en" sz="900" dirty="0"/>
              <a:t>“Ask, Then Tell” comes from Anita Archer’s book, </a:t>
            </a:r>
            <a:r>
              <a:rPr lang="en" sz="900" i="1" dirty="0"/>
              <a:t>Explicit Instruction: Effective and Efficient Teaching</a:t>
            </a:r>
            <a:r>
              <a:rPr lang="en" sz="900" dirty="0"/>
              <a:t> (2010). </a:t>
            </a:r>
            <a:endParaRPr sz="9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646f8c342f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2646f8c342f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900" b="1" u="sng" dirty="0"/>
              <a:t>Guiding Notes:</a:t>
            </a:r>
            <a:endParaRPr lang="en-US" sz="900" b="0" u="none" dirty="0"/>
          </a:p>
          <a:p>
            <a:pPr marL="0" lvl="0" indent="0" algn="l" rtl="0">
              <a:spcBef>
                <a:spcPts val="0"/>
              </a:spcBef>
              <a:spcAft>
                <a:spcPts val="0"/>
              </a:spcAft>
              <a:buNone/>
            </a:pPr>
            <a:r>
              <a:rPr lang="en-US" sz="900" b="0" u="none" dirty="0"/>
              <a:t>Note that this prosody exercise is not intended to take an entire class period and may require some special considerations to support students. </a:t>
            </a:r>
            <a:endParaRPr sz="9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646f8c342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646f8c342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900" b="1" u="sng" dirty="0"/>
              <a:t>Guiding Notes:</a:t>
            </a:r>
          </a:p>
          <a:p>
            <a:pPr marL="0" lvl="0" indent="0" algn="l" rtl="0">
              <a:spcBef>
                <a:spcPts val="0"/>
              </a:spcBef>
              <a:spcAft>
                <a:spcPts val="0"/>
              </a:spcAft>
              <a:buNone/>
            </a:pPr>
            <a:r>
              <a:rPr lang="en-US" sz="900" b="0" u="none" dirty="0"/>
              <a:t>This exercise, including this information, comes from the Folger Shakespeare Library Teaching Resources: https://www.folger.edu/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646f8c342f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646f8c342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 sz="900" b="1" u="sng" dirty="0"/>
              <a:t>Guiding Notes:</a:t>
            </a:r>
          </a:p>
          <a:p>
            <a:pPr marL="0" lvl="0" indent="0" algn="l" rtl="0">
              <a:lnSpc>
                <a:spcPct val="90000"/>
              </a:lnSpc>
              <a:spcBef>
                <a:spcPts val="800"/>
              </a:spcBef>
              <a:spcAft>
                <a:spcPts val="0"/>
              </a:spcAft>
              <a:buNone/>
            </a:pPr>
            <a:r>
              <a:rPr lang="en" sz="900" dirty="0"/>
              <a:t>This activity is low-stakes, low-prep and preps students to become accustomed to the “feeling” or choral reading if it’s not a typical classroom practice. Note that even if you do not teach Shakespeare you can and should introduce the concept of “prosody” to students–intentionally connecting speech to print helps students engage with the very human meanings that words can carry in their reading. </a:t>
            </a:r>
            <a:endParaRPr sz="900" dirty="0"/>
          </a:p>
          <a:p>
            <a:pPr marL="0" lvl="0" indent="0" algn="l" rtl="0">
              <a:lnSpc>
                <a:spcPct val="90000"/>
              </a:lnSpc>
              <a:spcBef>
                <a:spcPts val="800"/>
              </a:spcBef>
              <a:spcAft>
                <a:spcPts val="0"/>
              </a:spcAft>
              <a:buNone/>
            </a:pPr>
            <a:r>
              <a:rPr lang="en" sz="900" dirty="0"/>
              <a:t>However, this is just a starting point! Let’s look at how this prosody activity can support chorally reading longer texts. </a:t>
            </a:r>
            <a:endParaRPr sz="9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93349b634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93349b634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 dirty="0"/>
          </a:p>
          <a:p>
            <a:pPr marL="0" lvl="0" indent="0" algn="l" rtl="0">
              <a:spcBef>
                <a:spcPts val="0"/>
              </a:spcBef>
              <a:spcAft>
                <a:spcPts val="0"/>
              </a:spcAft>
              <a:buNone/>
            </a:pPr>
            <a:r>
              <a:rPr lang="en" dirty="0"/>
              <a:t>This series may address the needs of educators in a variety of roles in districts. The primary goal is to support middle and high school readers with complex, grade-level texts in tier 1, universal instruction. While some secondary students may need intervention to build foundational skills, this series intends to strengthen Tier 1 instruction using evidence-based practices.  </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646f8c342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646f8c342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r>
              <a:rPr lang="en" sz="900" dirty="0"/>
              <a:t>Again, with archaic (or any complex) texts, starting small builds confidence and reinforces the idea that words and sentences carry meaning. We are always signaling comprehension with every activity!</a:t>
            </a:r>
            <a:endParaRPr sz="90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646f8c342f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646f8c342f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endParaRPr lang="en" sz="900" dirty="0"/>
          </a:p>
          <a:p>
            <a:pPr marL="0" lvl="0" indent="0" algn="l" rtl="0">
              <a:lnSpc>
                <a:spcPct val="90000"/>
              </a:lnSpc>
              <a:spcBef>
                <a:spcPts val="800"/>
              </a:spcBef>
              <a:spcAft>
                <a:spcPts val="0"/>
              </a:spcAft>
              <a:buNone/>
            </a:pPr>
            <a:r>
              <a:rPr lang="en" sz="900" dirty="0"/>
              <a:t>Again, with archaic (or any complex) texts, starting small builds confidence and reinforces the idea that words and sentences carry meaning. We are always signaling comprehension with every activity!</a:t>
            </a:r>
            <a:endParaRPr sz="90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646f8c342f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2646f8c342f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r>
              <a:rPr lang="en" sz="900" dirty="0"/>
              <a:t>Again, with archaic (or any complex) texts, starting small builds confidence and reinforces the idea that words and sentences carry meaning. We are always signaling comprehension with every activity!</a:t>
            </a:r>
            <a:endParaRPr sz="90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646f8c342f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2646f8c342f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endParaRPr lang="en" sz="900" dirty="0"/>
          </a:p>
          <a:p>
            <a:pPr marL="0" lvl="0" indent="0" algn="l" rtl="0">
              <a:lnSpc>
                <a:spcPct val="90000"/>
              </a:lnSpc>
              <a:spcBef>
                <a:spcPts val="800"/>
              </a:spcBef>
              <a:spcAft>
                <a:spcPts val="0"/>
              </a:spcAft>
              <a:buNone/>
            </a:pPr>
            <a:r>
              <a:rPr lang="en" sz="900" dirty="0"/>
              <a:t>Again, with archaic (or any complex) texts, starting small builds confidence and reinforces the idea that words and sentences carry meaning. We are always signaling comprehension and analysis with every activity!</a:t>
            </a:r>
            <a:endParaRPr sz="90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646f8c342f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2646f8c342f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endParaRPr lang="en" sz="900" dirty="0"/>
          </a:p>
          <a:p>
            <a:pPr marL="0" lvl="0" indent="0" algn="l" rtl="0">
              <a:lnSpc>
                <a:spcPct val="90000"/>
              </a:lnSpc>
              <a:spcBef>
                <a:spcPts val="800"/>
              </a:spcBef>
              <a:spcAft>
                <a:spcPts val="0"/>
              </a:spcAft>
              <a:buNone/>
            </a:pPr>
            <a:r>
              <a:rPr lang="en" sz="900" dirty="0"/>
              <a:t>Emphasis is yet another component of prosody. Emphasis changes the interpretation of a line, particularly a line of dialogue. </a:t>
            </a:r>
            <a:endParaRPr sz="900"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646f8c342f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2646f8c342f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r>
              <a:rPr lang="en-US" sz="900" dirty="0"/>
              <a:t>Ask participants to reflect on how meaning changes with emphasis. </a:t>
            </a:r>
            <a:endParaRPr sz="90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646f8c342f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646f8c342f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r>
              <a:rPr lang="en-US" sz="900" dirty="0"/>
              <a:t>This slide shows the length of passage a teacher may choose to read chorally beyond single lines. While the purpose is to support students with more confidently reading an older text, these exercises can also support students with comprehension. </a:t>
            </a:r>
            <a:endParaRPr sz="90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ade188ddb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2ade188ddb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1200" b="1" u="sng" dirty="0"/>
              <a:t>Guiding Notes:</a:t>
            </a:r>
            <a:endParaRPr lang="en" sz="1200" b="1" dirty="0"/>
          </a:p>
          <a:p>
            <a:pPr marL="0" lvl="0" indent="0" algn="l" rtl="0">
              <a:lnSpc>
                <a:spcPct val="90000"/>
              </a:lnSpc>
              <a:spcBef>
                <a:spcPts val="800"/>
              </a:spcBef>
              <a:spcAft>
                <a:spcPts val="0"/>
              </a:spcAft>
              <a:buNone/>
            </a:pPr>
            <a:r>
              <a:rPr lang="en" sz="1200" dirty="0"/>
              <a:t>Realistically, students are much more likely to need to read fluently silently than they are to read aloud. Silent fluent reading is not only an essential postsecondary readiness skill, students need to be able to read silently for high school coursework. These ideas present some considerations to support silent fluent reading that results in comprehension. </a:t>
            </a:r>
          </a:p>
          <a:p>
            <a:pPr marL="0" lvl="0" indent="0" algn="l" rtl="0">
              <a:lnSpc>
                <a:spcPct val="90000"/>
              </a:lnSpc>
              <a:spcBef>
                <a:spcPts val="800"/>
              </a:spcBef>
              <a:spcAft>
                <a:spcPts val="0"/>
              </a:spcAft>
              <a:buNone/>
            </a:pPr>
            <a:endParaRPr sz="1200" dirty="0"/>
          </a:p>
          <a:p>
            <a:pPr marL="0" lvl="0" indent="0" algn="l" rtl="0">
              <a:lnSpc>
                <a:spcPct val="90000"/>
              </a:lnSpc>
              <a:spcBef>
                <a:spcPts val="800"/>
              </a:spcBef>
              <a:spcAft>
                <a:spcPts val="0"/>
              </a:spcAft>
              <a:buNone/>
            </a:pPr>
            <a:r>
              <a:rPr lang="en" sz="1200" dirty="0"/>
              <a:t>Note that the stamina challenge should also center comprehension. The goal is not for students to sit quietly and look at a text. As they build their silent reading fluency and stamina, they should also be working towards a task that requires them to comprehend what they are reading. This may include talking or writing with a partner or as a class about what was read after the silent reading is over.</a:t>
            </a:r>
            <a:endParaRPr sz="1200" dirty="0"/>
          </a:p>
          <a:p>
            <a:pPr marL="0" lvl="0" indent="0" algn="l" rtl="0">
              <a:lnSpc>
                <a:spcPct val="90000"/>
              </a:lnSpc>
              <a:spcBef>
                <a:spcPts val="800"/>
              </a:spcBef>
              <a:spcAft>
                <a:spcPts val="0"/>
              </a:spcAft>
              <a:buNone/>
            </a:pPr>
            <a:r>
              <a:rPr lang="en" sz="1200" u="sng" dirty="0">
                <a:solidFill>
                  <a:schemeClr val="hlink"/>
                </a:solidFill>
                <a:hlinkClick r:id="rId3"/>
              </a:rPr>
              <a:t>“The Relationship Between a Silent Reading Fluency Instructional Protocol on Students’ Reading Comprehension and Achievement in an Urban School Setting” by Rasinski, Rikli and Johnston </a:t>
            </a:r>
            <a:endParaRPr sz="1200" dirty="0"/>
          </a:p>
          <a:p>
            <a:pPr marL="0" lvl="0" indent="0" algn="l" rtl="0">
              <a:lnSpc>
                <a:spcPct val="90000"/>
              </a:lnSpc>
              <a:spcBef>
                <a:spcPts val="800"/>
              </a:spcBef>
              <a:spcAft>
                <a:spcPts val="0"/>
              </a:spcAft>
              <a:buNone/>
            </a:pPr>
            <a:endParaRPr sz="90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a8bb59259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2a8bb59259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endParaRPr lang="en" sz="900" dirty="0"/>
          </a:p>
          <a:p>
            <a:pPr marL="0" lvl="0" indent="0" algn="l" rtl="0">
              <a:lnSpc>
                <a:spcPct val="90000"/>
              </a:lnSpc>
              <a:spcBef>
                <a:spcPts val="800"/>
              </a:spcBef>
              <a:spcAft>
                <a:spcPts val="0"/>
              </a:spcAft>
              <a:buNone/>
            </a:pPr>
            <a:r>
              <a:rPr lang="en" sz="900" dirty="0"/>
              <a:t>Realistically, students are much more likely to need to read fluently silently than they are to read aloud. Silent fluent reading is not only an essential postsecondary readiness skill, students need to be able to read silently for high school coursework. These ideas present some considerations to support silent fluent reading that results in comprehension. </a:t>
            </a:r>
            <a:endParaRPr sz="900" dirty="0"/>
          </a:p>
          <a:p>
            <a:pPr marL="0" lvl="0" indent="0" algn="l" rtl="0">
              <a:lnSpc>
                <a:spcPct val="90000"/>
              </a:lnSpc>
              <a:spcBef>
                <a:spcPts val="800"/>
              </a:spcBef>
              <a:spcAft>
                <a:spcPts val="0"/>
              </a:spcAft>
              <a:buNone/>
            </a:pPr>
            <a:r>
              <a:rPr lang="en" sz="900" dirty="0"/>
              <a:t>Note that the stamina challenge should also center comprehension. The goal is not for students to sit quietly and look at a text. As they build their silent reading fluency and stamina, they should also be working towards a task that requires them to comprehend what they are reading. This may include talking or writing with a partner or as a class about what was read after the silent reading is over.</a:t>
            </a:r>
            <a:endParaRPr sz="900"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2654270abf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2654270abf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endParaRPr lang="en" sz="900" dirty="0"/>
          </a:p>
          <a:p>
            <a:pPr marL="0" lvl="0" indent="0" algn="l" rtl="0">
              <a:lnSpc>
                <a:spcPct val="90000"/>
              </a:lnSpc>
              <a:spcBef>
                <a:spcPts val="800"/>
              </a:spcBef>
              <a:spcAft>
                <a:spcPts val="0"/>
              </a:spcAft>
              <a:buNone/>
            </a:pPr>
            <a:r>
              <a:rPr lang="en" sz="900" dirty="0"/>
              <a:t>Realistically, students are much more likely to need to read fluently silently than they are to read aloud. Silent fluent reading is not only an essential postsecondary readiness skill, students need to be able to read silently for high school coursework. These ideas present some considerations to support silent fluent reading that results in comprehension. </a:t>
            </a:r>
            <a:endParaRPr sz="900" dirty="0"/>
          </a:p>
          <a:p>
            <a:pPr marL="0" lvl="0" indent="0" algn="l" rtl="0">
              <a:lnSpc>
                <a:spcPct val="90000"/>
              </a:lnSpc>
              <a:spcBef>
                <a:spcPts val="800"/>
              </a:spcBef>
              <a:spcAft>
                <a:spcPts val="0"/>
              </a:spcAft>
              <a:buNone/>
            </a:pPr>
            <a:r>
              <a:rPr lang="en" sz="900" dirty="0"/>
              <a:t>Note that the stamina challenge should also center comprehension. The goal is not for students to sit quietly and look at a text. As they build their silent reading fluency and stamina, they should also be working towards a task that requires them to comprehend what they are reading. This may include talking or writing with a partner or as a class about what was read after the silent reading is over.</a:t>
            </a:r>
            <a:endParaRPr sz="9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956e5b645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956e5b645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2400" b="1" i="0" u="sng" dirty="0">
                <a:solidFill>
                  <a:srgbClr val="000000"/>
                </a:solidFill>
                <a:effectLst/>
                <a:latin typeface="Helvetica Neue"/>
              </a:rPr>
              <a:t>Guiding Notes:</a:t>
            </a:r>
            <a:r>
              <a:rPr lang="en-US" sz="2400" b="0" i="0" u="sng" dirty="0">
                <a:solidFill>
                  <a:srgbClr val="444444"/>
                </a:solidFill>
                <a:effectLst/>
                <a:latin typeface="Helvetica Neue"/>
              </a:rPr>
              <a:t>​</a:t>
            </a:r>
            <a:endParaRPr lang="en-US" sz="2020" b="0" i="0" u="sng" dirty="0">
              <a:solidFill>
                <a:srgbClr val="CC0000"/>
              </a:solidFill>
              <a:effectLst/>
              <a:latin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2400" b="0" i="0" u="sng" strike="noStrike" dirty="0">
              <a:solidFill>
                <a:srgbClr val="444444"/>
              </a:solidFill>
              <a:effectLst/>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646f8c342f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646f8c342f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r>
              <a:rPr lang="en" sz="900" dirty="0"/>
              <a:t>Let’s take a look at what it might look like to set the stage for silently reading a complex informational text. </a:t>
            </a:r>
            <a:endParaRPr sz="900"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646f8c342f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2646f8c342f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endParaRPr lang="en" sz="900" dirty="0"/>
          </a:p>
          <a:p>
            <a:pPr marL="0" lvl="0" indent="0" algn="l" rtl="0">
              <a:lnSpc>
                <a:spcPct val="90000"/>
              </a:lnSpc>
              <a:spcBef>
                <a:spcPts val="800"/>
              </a:spcBef>
              <a:spcAft>
                <a:spcPts val="0"/>
              </a:spcAft>
              <a:buNone/>
            </a:pPr>
            <a:r>
              <a:rPr lang="en" sz="900" dirty="0"/>
              <a:t>After reading chorally, we have a moment to reflect on this meaning of the words and make inferences about what the speaker is experiencing. </a:t>
            </a:r>
            <a:endParaRPr sz="900"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646f8c342f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2646f8c342f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endParaRPr lang="en" sz="900" dirty="0"/>
          </a:p>
          <a:p>
            <a:pPr marL="0" lvl="0" indent="0" algn="l" rtl="0">
              <a:lnSpc>
                <a:spcPct val="90000"/>
              </a:lnSpc>
              <a:spcBef>
                <a:spcPts val="800"/>
              </a:spcBef>
              <a:spcAft>
                <a:spcPts val="0"/>
              </a:spcAft>
              <a:buNone/>
            </a:pPr>
            <a:r>
              <a:rPr lang="en" sz="900" dirty="0"/>
              <a:t>Here students have a second sentence with more multisyllabic words that reveal why the speaker might mourn on the Fourth of July. </a:t>
            </a:r>
            <a:endParaRPr sz="900"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646f8c342f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2646f8c342f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endParaRPr lang="en" sz="900" dirty="0"/>
          </a:p>
          <a:p>
            <a:pPr marL="0" lvl="0" indent="0" algn="l" rtl="0">
              <a:lnSpc>
                <a:spcPct val="90000"/>
              </a:lnSpc>
              <a:spcBef>
                <a:spcPts val="800"/>
              </a:spcBef>
              <a:spcAft>
                <a:spcPts val="0"/>
              </a:spcAft>
              <a:buNone/>
            </a:pPr>
            <a:r>
              <a:rPr lang="en" sz="900" dirty="0"/>
              <a:t>This question certainly requires students to make some inferences using possible background knowledge as well as understanding of the title. </a:t>
            </a:r>
            <a:endParaRPr sz="900"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ade188ddb1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ade188ddb1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100" b="1" u="sng" dirty="0"/>
              <a:t>Guiding Notes:</a:t>
            </a:r>
          </a:p>
          <a:p>
            <a:pPr marL="0" lvl="0" indent="0" algn="l" rtl="0">
              <a:spcBef>
                <a:spcPts val="0"/>
              </a:spcBef>
              <a:spcAft>
                <a:spcPts val="0"/>
              </a:spcAft>
              <a:buNone/>
            </a:pPr>
            <a:r>
              <a:rPr lang="en-US" dirty="0"/>
              <a:t>Not all oral reading routines or practices are evidence-based. There is very little research that supports popcorn or round-robin reading as effective tools for increasing student comprehension. Research also reminds us that in order to become more fluent readers, students need practice with complex texts that may be challenging for them. </a:t>
            </a:r>
            <a:endParaRPr dirty="0"/>
          </a:p>
          <a:p>
            <a:pPr marL="457200" lvl="0" indent="-304800" algn="l" rtl="0">
              <a:spcBef>
                <a:spcPts val="1000"/>
              </a:spcBef>
              <a:spcAft>
                <a:spcPts val="0"/>
              </a:spcAft>
              <a:buSzPts val="1200"/>
              <a:buChar char="●"/>
            </a:pPr>
            <a:r>
              <a:rPr lang="en" sz="1200" u="sng" dirty="0">
                <a:solidFill>
                  <a:schemeClr val="hlink"/>
                </a:solidFill>
                <a:hlinkClick r:id="rId3"/>
              </a:rPr>
              <a:t>Caution: Popcorn &amp; Round-robin Reading</a:t>
            </a:r>
            <a:endParaRPr sz="1200" dirty="0"/>
          </a:p>
          <a:p>
            <a:pPr marL="457200" lvl="0" indent="-304800" algn="l" rtl="0">
              <a:spcBef>
                <a:spcPts val="1000"/>
              </a:spcBef>
              <a:spcAft>
                <a:spcPts val="1000"/>
              </a:spcAft>
              <a:buSzPts val="1200"/>
              <a:buChar char="●"/>
            </a:pPr>
            <a:r>
              <a:rPr lang="en" sz="1200" u="sng" dirty="0">
                <a:solidFill>
                  <a:srgbClr val="0563C1"/>
                </a:solidFill>
                <a:hlinkClick r:id="rId4">
                  <a:extLst>
                    <a:ext uri="{A12FA001-AC4F-418D-AE19-62706E023703}">
                      <ahyp:hlinkClr xmlns:ahyp="http://schemas.microsoft.com/office/drawing/2018/hyperlinkcolor" val="tx"/>
                    </a:ext>
                  </a:extLst>
                </a:hlinkClick>
              </a:rPr>
              <a:t>How to Teach Fluency So That It Takes | Shanahan on Literacy</a:t>
            </a:r>
            <a:endParaRPr sz="1200"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a8bb59259c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a8bb59259c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100" b="1" u="sng" dirty="0"/>
              <a:t>Guiding Notes:</a:t>
            </a:r>
          </a:p>
          <a:p>
            <a:pPr marL="0" lvl="0" indent="0" algn="l" rtl="0">
              <a:spcBef>
                <a:spcPts val="0"/>
              </a:spcBef>
              <a:spcAft>
                <a:spcPts val="0"/>
              </a:spcAft>
              <a:buNone/>
            </a:pPr>
            <a:r>
              <a:rPr lang="en-US" dirty="0"/>
              <a:t>This video simulates how anxiety-inducing and unproductive round robin reading is in classrooms. </a:t>
            </a:r>
            <a:endParaRPr dirty="0"/>
          </a:p>
          <a:p>
            <a:pPr marL="0" lvl="0" indent="0" algn="l" rtl="0">
              <a:spcBef>
                <a:spcPts val="0"/>
              </a:spcBef>
              <a:spcAft>
                <a:spcPts val="0"/>
              </a:spcAft>
              <a:buNone/>
            </a:pPr>
            <a:r>
              <a:rPr lang="en" u="sng" dirty="0">
                <a:solidFill>
                  <a:schemeClr val="hlink"/>
                </a:solidFill>
                <a:hlinkClick r:id="rId3"/>
              </a:rPr>
              <a:t>Caution: Round-robin simulation video</a:t>
            </a: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6439951f48_1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6439951f48_1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100" b="1" u="sng" dirty="0"/>
              <a:t>Guiding Notes:</a:t>
            </a:r>
          </a:p>
          <a:p>
            <a:pPr marL="0" lvl="0" indent="0" algn="l" rtl="0">
              <a:spcBef>
                <a:spcPts val="0"/>
              </a:spcBef>
              <a:spcAft>
                <a:spcPts val="0"/>
              </a:spcAft>
              <a:buNone/>
            </a:pPr>
            <a:r>
              <a:rPr lang="en-US" dirty="0"/>
              <a:t>Prompt participants to reflect on the slides and routines from this session. How might these routines be incorporated into instruction In the coming weeks?</a:t>
            </a: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6439951f48_1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26439951f48_1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6439951f48_1_43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g26439951f48_1_438: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438150" lvl="0" indent="0" algn="l" rtl="0">
              <a:lnSpc>
                <a:spcPct val="100000"/>
              </a:lnSpc>
              <a:spcBef>
                <a:spcPts val="0"/>
              </a:spcBef>
              <a:spcAft>
                <a:spcPts val="0"/>
              </a:spcAft>
              <a:buNone/>
            </a:pPr>
            <a:endParaRPr sz="1200" dirty="0">
              <a:solidFill>
                <a:srgbClr val="002060"/>
              </a:solidFill>
              <a:latin typeface="Libre Franklin"/>
              <a:ea typeface="Libre Franklin"/>
              <a:cs typeface="Libre Franklin"/>
              <a:sym typeface="Libre Franklin"/>
            </a:endParaRPr>
          </a:p>
        </p:txBody>
      </p:sp>
      <p:sp>
        <p:nvSpPr>
          <p:cNvPr id="667" name="Google Shape;667;g26439951f48_1_438: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68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956e5b64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956e5b64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dirty="0"/>
          </a:p>
          <a:p>
            <a:pPr marL="0" lvl="0" indent="0" algn="l" rtl="0">
              <a:spcBef>
                <a:spcPts val="0"/>
              </a:spcBef>
              <a:spcAft>
                <a:spcPts val="0"/>
              </a:spcAft>
              <a:buNone/>
            </a:pPr>
            <a:r>
              <a:rPr lang="en-US" dirty="0"/>
              <a:t>Use this Learning Plan to monitor learning throughout the series.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615a8c65c7_2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615a8c65c7_2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a2097e5fdf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a2097e5fdf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b="1" u="sng" dirty="0"/>
              <a:t>Guiding Notes:</a:t>
            </a:r>
            <a:endParaRPr lang="en-US" u="sng" dirty="0"/>
          </a:p>
          <a:p>
            <a:pPr>
              <a:buNone/>
            </a:pPr>
            <a:r>
              <a:rPr lang="en-US" dirty="0"/>
              <a:t>This session provides participants with an understanding of how students learn to read in early grades as well as applications for supporting fluent reading in middle and high school.</a:t>
            </a:r>
            <a:endParaRPr lang="en-US" u="sng" dirty="0"/>
          </a:p>
          <a:p>
            <a:pPr>
              <a:buNone/>
            </a:pPr>
            <a:endParaRPr lang="en-US" b="1" u="sng" dirty="0"/>
          </a:p>
          <a:p>
            <a:pPr marL="0" indent="0">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7" name="Google Shape;57;p14"/>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8" name="Google Shape;58;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 name="Google Shape;59;p1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3"/>
          <p:cNvSpPr txBox="1">
            <a:spLocks noGrp="1"/>
          </p:cNvSpPr>
          <p:nvPr>
            <p:ph type="body" idx="1"/>
          </p:nvPr>
        </p:nvSpPr>
        <p:spPr>
          <a:xfrm rot="5400000">
            <a:off x="3141000" y="-1143131"/>
            <a:ext cx="28620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9" name="Google Shape;109;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3" name="Google Shape;113;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4" name="Google Shape;114;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lain White">
  <p:cSld name="TITLE_1">
    <p:spTree>
      <p:nvGrpSpPr>
        <p:cNvPr id="1" name="Shape 116"/>
        <p:cNvGrpSpPr/>
        <p:nvPr/>
      </p:nvGrpSpPr>
      <p:grpSpPr>
        <a:xfrm>
          <a:off x="0" y="0"/>
          <a:ext cx="0" cy="0"/>
          <a:chOff x="0" y="0"/>
          <a:chExt cx="0" cy="0"/>
        </a:xfrm>
      </p:grpSpPr>
      <p:sp>
        <p:nvSpPr>
          <p:cNvPr id="117" name="Google Shape;117;p25"/>
          <p:cNvSpPr/>
          <p:nvPr/>
        </p:nvSpPr>
        <p:spPr>
          <a:xfrm>
            <a:off x="0" y="2571750"/>
            <a:ext cx="9144967" cy="2578341"/>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118" name="Google Shape;118;p25" descr="A picture containing object&#10;&#10;Description generated with high confidence"/>
          <p:cNvPicPr preferRelativeResize="0"/>
          <p:nvPr/>
        </p:nvPicPr>
        <p:blipFill rotWithShape="1">
          <a:blip r:embed="rId2">
            <a:alphaModFix/>
          </a:blip>
          <a:srcRect/>
          <a:stretch/>
        </p:blipFill>
        <p:spPr>
          <a:xfrm>
            <a:off x="154000" y="4748081"/>
            <a:ext cx="1332769" cy="315863"/>
          </a:xfrm>
          <a:prstGeom prst="rect">
            <a:avLst/>
          </a:prstGeom>
          <a:noFill/>
          <a:ln>
            <a:noFill/>
          </a:ln>
        </p:spPr>
      </p:pic>
      <p:sp>
        <p:nvSpPr>
          <p:cNvPr id="119" name="Google Shape;119;p25"/>
          <p:cNvSpPr txBox="1">
            <a:spLocks noGrp="1"/>
          </p:cNvSpPr>
          <p:nvPr>
            <p:ph type="title"/>
          </p:nvPr>
        </p:nvSpPr>
        <p:spPr>
          <a:xfrm>
            <a:off x="339635" y="225188"/>
            <a:ext cx="8490600" cy="5718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a:endParaRPr/>
          </a:p>
        </p:txBody>
      </p:sp>
      <p:sp>
        <p:nvSpPr>
          <p:cNvPr id="120" name="Google Shape;120;p25"/>
          <p:cNvSpPr txBox="1">
            <a:spLocks noGrp="1"/>
          </p:cNvSpPr>
          <p:nvPr>
            <p:ph type="body" idx="1"/>
          </p:nvPr>
        </p:nvSpPr>
        <p:spPr>
          <a:xfrm>
            <a:off x="339634" y="1369219"/>
            <a:ext cx="84906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121" name="Google Shape;121;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 name="Google Shape;62;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15"/>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6"/>
          <p:cNvSpPr txBox="1">
            <a:spLocks noGrp="1"/>
          </p:cNvSpPr>
          <p:nvPr>
            <p:ph type="body" idx="1"/>
          </p:nvPr>
        </p:nvSpPr>
        <p:spPr>
          <a:xfrm>
            <a:off x="6286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7" name="Google Shape;67;p16"/>
          <p:cNvSpPr txBox="1">
            <a:spLocks noGrp="1"/>
          </p:cNvSpPr>
          <p:nvPr>
            <p:ph type="body" idx="2"/>
          </p:nvPr>
        </p:nvSpPr>
        <p:spPr>
          <a:xfrm>
            <a:off x="46291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8" name="Google Shape;68;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6"/>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ctrTitle"/>
          </p:nvPr>
        </p:nvSpPr>
        <p:spPr>
          <a:xfrm>
            <a:off x="3329319" y="781050"/>
            <a:ext cx="56259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rgbClr val="102649"/>
              </a:buClr>
              <a:buSzPts val="4500"/>
              <a:buFont typeface="Libre Franklin Medium"/>
              <a:buNone/>
              <a:defRPr sz="4500">
                <a:solidFill>
                  <a:srgbClr val="102649"/>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7"/>
          <p:cNvSpPr txBox="1">
            <a:spLocks noGrp="1"/>
          </p:cNvSpPr>
          <p:nvPr>
            <p:ph type="subTitle" idx="1"/>
          </p:nvPr>
        </p:nvSpPr>
        <p:spPr>
          <a:xfrm>
            <a:off x="3329319" y="2692206"/>
            <a:ext cx="56259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rgbClr val="007780"/>
              </a:buClr>
              <a:buSzPts val="1800"/>
              <a:buNone/>
              <a:defRPr sz="1800">
                <a:solidFill>
                  <a:srgbClr val="007780"/>
                </a:solidFill>
              </a:defRPr>
            </a:lvl1pPr>
            <a:lvl2pPr lvl="1" algn="ctr">
              <a:lnSpc>
                <a:spcPct val="90000"/>
              </a:lnSpc>
              <a:spcBef>
                <a:spcPts val="400"/>
              </a:spcBef>
              <a:spcAft>
                <a:spcPts val="0"/>
              </a:spcAft>
              <a:buClr>
                <a:srgbClr val="102649"/>
              </a:buClr>
              <a:buSzPts val="1500"/>
              <a:buNone/>
              <a:defRPr sz="1500"/>
            </a:lvl2pPr>
            <a:lvl3pPr lvl="2" algn="ctr">
              <a:lnSpc>
                <a:spcPct val="90000"/>
              </a:lnSpc>
              <a:spcBef>
                <a:spcPts val="400"/>
              </a:spcBef>
              <a:spcAft>
                <a:spcPts val="0"/>
              </a:spcAft>
              <a:buClr>
                <a:srgbClr val="102649"/>
              </a:buClr>
              <a:buSzPts val="1400"/>
              <a:buNone/>
              <a:defRPr sz="1400"/>
            </a:lvl3pPr>
            <a:lvl4pPr lvl="3" algn="ctr">
              <a:lnSpc>
                <a:spcPct val="90000"/>
              </a:lnSpc>
              <a:spcBef>
                <a:spcPts val="400"/>
              </a:spcBef>
              <a:spcAft>
                <a:spcPts val="0"/>
              </a:spcAft>
              <a:buClr>
                <a:srgbClr val="102649"/>
              </a:buClr>
              <a:buSzPts val="1200"/>
              <a:buNone/>
              <a:defRPr sz="1200"/>
            </a:lvl4pPr>
            <a:lvl5pPr lvl="4" algn="ctr">
              <a:lnSpc>
                <a:spcPct val="90000"/>
              </a:lnSpc>
              <a:spcBef>
                <a:spcPts val="400"/>
              </a:spcBef>
              <a:spcAft>
                <a:spcPts val="0"/>
              </a:spcAft>
              <a:buClr>
                <a:srgbClr val="102649"/>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3" name="Google Shape;73;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7"/>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007780"/>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7780"/>
                </a:solidFill>
                <a:latin typeface="Libre Franklin"/>
                <a:ea typeface="Libre Franklin"/>
                <a:cs typeface="Libre Franklin"/>
                <a:sym typeface="Libre Franklin"/>
              </a:defRPr>
            </a:lvl1pPr>
            <a:lvl2pPr marL="0" marR="0" lvl="1" indent="0" algn="l" rtl="0">
              <a:spcBef>
                <a:spcPts val="0"/>
              </a:spcBef>
              <a:buNone/>
              <a:defRPr sz="1400">
                <a:solidFill>
                  <a:srgbClr val="007780"/>
                </a:solidFill>
                <a:latin typeface="Libre Franklin"/>
                <a:ea typeface="Libre Franklin"/>
                <a:cs typeface="Libre Franklin"/>
                <a:sym typeface="Libre Franklin"/>
              </a:defRPr>
            </a:lvl2pPr>
            <a:lvl3pPr marL="0" marR="0" lvl="2" indent="0" algn="l" rtl="0">
              <a:spcBef>
                <a:spcPts val="0"/>
              </a:spcBef>
              <a:buNone/>
              <a:defRPr sz="1400">
                <a:solidFill>
                  <a:srgbClr val="007780"/>
                </a:solidFill>
                <a:latin typeface="Libre Franklin"/>
                <a:ea typeface="Libre Franklin"/>
                <a:cs typeface="Libre Franklin"/>
                <a:sym typeface="Libre Franklin"/>
              </a:defRPr>
            </a:lvl3pPr>
            <a:lvl4pPr marL="0" marR="0" lvl="3" indent="0" algn="l" rtl="0">
              <a:spcBef>
                <a:spcPts val="0"/>
              </a:spcBef>
              <a:buNone/>
              <a:defRPr sz="1400">
                <a:solidFill>
                  <a:srgbClr val="007780"/>
                </a:solidFill>
                <a:latin typeface="Libre Franklin"/>
                <a:ea typeface="Libre Franklin"/>
                <a:cs typeface="Libre Franklin"/>
                <a:sym typeface="Libre Franklin"/>
              </a:defRPr>
            </a:lvl4pPr>
            <a:lvl5pPr marL="0" marR="0" lvl="4" indent="0" algn="l" rtl="0">
              <a:spcBef>
                <a:spcPts val="0"/>
              </a:spcBef>
              <a:buNone/>
              <a:defRPr sz="1400">
                <a:solidFill>
                  <a:srgbClr val="007780"/>
                </a:solidFill>
                <a:latin typeface="Libre Franklin"/>
                <a:ea typeface="Libre Franklin"/>
                <a:cs typeface="Libre Franklin"/>
                <a:sym typeface="Libre Franklin"/>
              </a:defRPr>
            </a:lvl5pPr>
            <a:lvl6pPr marL="0" marR="0" lvl="5" indent="0" algn="l" rtl="0">
              <a:spcBef>
                <a:spcPts val="0"/>
              </a:spcBef>
              <a:buNone/>
              <a:defRPr sz="1400">
                <a:solidFill>
                  <a:srgbClr val="007780"/>
                </a:solidFill>
                <a:latin typeface="Libre Franklin"/>
                <a:ea typeface="Libre Franklin"/>
                <a:cs typeface="Libre Franklin"/>
                <a:sym typeface="Libre Franklin"/>
              </a:defRPr>
            </a:lvl6pPr>
            <a:lvl7pPr marL="0" marR="0" lvl="6" indent="0" algn="l" rtl="0">
              <a:spcBef>
                <a:spcPts val="0"/>
              </a:spcBef>
              <a:buNone/>
              <a:defRPr sz="1400">
                <a:solidFill>
                  <a:srgbClr val="007780"/>
                </a:solidFill>
                <a:latin typeface="Libre Franklin"/>
                <a:ea typeface="Libre Franklin"/>
                <a:cs typeface="Libre Franklin"/>
                <a:sym typeface="Libre Franklin"/>
              </a:defRPr>
            </a:lvl7pPr>
            <a:lvl8pPr marL="0" marR="0" lvl="7" indent="0" algn="l" rtl="0">
              <a:spcBef>
                <a:spcPts val="0"/>
              </a:spcBef>
              <a:buNone/>
              <a:defRPr sz="1400">
                <a:solidFill>
                  <a:srgbClr val="007780"/>
                </a:solidFill>
                <a:latin typeface="Libre Franklin"/>
                <a:ea typeface="Libre Franklin"/>
                <a:cs typeface="Libre Franklin"/>
                <a:sym typeface="Libre Franklin"/>
              </a:defRPr>
            </a:lvl8pPr>
            <a:lvl9pPr marL="0" marR="0" lvl="8" indent="0" algn="l" rtl="0">
              <a:spcBef>
                <a:spcPts val="0"/>
              </a:spcBef>
              <a:buNone/>
              <a:defRPr sz="1400">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39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7780"/>
              </a:buClr>
              <a:buSzPts val="4500"/>
              <a:buFont typeface="Libre Franklin Medium"/>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8" name="Google Shape;78;p18"/>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9" name="Google Shape;79;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8"/>
          <p:cNvSpPr txBox="1">
            <a:spLocks noGrp="1"/>
          </p:cNvSpPr>
          <p:nvPr>
            <p:ph type="ftr" idx="11"/>
          </p:nvPr>
        </p:nvSpPr>
        <p:spPr>
          <a:xfrm>
            <a:off x="3028950" y="4767263"/>
            <a:ext cx="30588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p19"/>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102649"/>
              </a:buClr>
              <a:buSzPts val="1800"/>
              <a:buNone/>
              <a:defRPr sz="1800" b="1"/>
            </a:lvl1pPr>
            <a:lvl2pPr marL="914400" lvl="1" indent="-228600" algn="l">
              <a:lnSpc>
                <a:spcPct val="90000"/>
              </a:lnSpc>
              <a:spcBef>
                <a:spcPts val="400"/>
              </a:spcBef>
              <a:spcAft>
                <a:spcPts val="0"/>
              </a:spcAft>
              <a:buClr>
                <a:srgbClr val="102649"/>
              </a:buClr>
              <a:buSzPts val="1500"/>
              <a:buNone/>
              <a:defRPr sz="1500" b="1"/>
            </a:lvl2pPr>
            <a:lvl3pPr marL="1371600" lvl="2" indent="-228600" algn="l">
              <a:lnSpc>
                <a:spcPct val="90000"/>
              </a:lnSpc>
              <a:spcBef>
                <a:spcPts val="400"/>
              </a:spcBef>
              <a:spcAft>
                <a:spcPts val="0"/>
              </a:spcAft>
              <a:buClr>
                <a:srgbClr val="102649"/>
              </a:buClr>
              <a:buSzPts val="1400"/>
              <a:buNone/>
              <a:defRPr sz="1400" b="1"/>
            </a:lvl3pPr>
            <a:lvl4pPr marL="1828800" lvl="3" indent="-228600" algn="l">
              <a:lnSpc>
                <a:spcPct val="90000"/>
              </a:lnSpc>
              <a:spcBef>
                <a:spcPts val="400"/>
              </a:spcBef>
              <a:spcAft>
                <a:spcPts val="0"/>
              </a:spcAft>
              <a:buClr>
                <a:srgbClr val="102649"/>
              </a:buClr>
              <a:buSzPts val="1200"/>
              <a:buNone/>
              <a:defRPr sz="1200" b="1"/>
            </a:lvl4pPr>
            <a:lvl5pPr marL="2286000" lvl="4" indent="-228600" algn="l">
              <a:lnSpc>
                <a:spcPct val="90000"/>
              </a:lnSpc>
              <a:spcBef>
                <a:spcPts val="400"/>
              </a:spcBef>
              <a:spcAft>
                <a:spcPts val="0"/>
              </a:spcAft>
              <a:buClr>
                <a:srgbClr val="10264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5" name="Google Shape;85;p19"/>
          <p:cNvSpPr txBox="1">
            <a:spLocks noGrp="1"/>
          </p:cNvSpPr>
          <p:nvPr>
            <p:ph type="body" idx="2"/>
          </p:nvPr>
        </p:nvSpPr>
        <p:spPr>
          <a:xfrm>
            <a:off x="629841" y="1878806"/>
            <a:ext cx="3868200" cy="2346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 name="Google Shape;86;p1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102649"/>
              </a:buClr>
              <a:buSzPts val="1800"/>
              <a:buNone/>
              <a:defRPr sz="1800" b="1"/>
            </a:lvl1pPr>
            <a:lvl2pPr marL="914400" lvl="1" indent="-228600" algn="l">
              <a:lnSpc>
                <a:spcPct val="90000"/>
              </a:lnSpc>
              <a:spcBef>
                <a:spcPts val="400"/>
              </a:spcBef>
              <a:spcAft>
                <a:spcPts val="0"/>
              </a:spcAft>
              <a:buClr>
                <a:srgbClr val="102649"/>
              </a:buClr>
              <a:buSzPts val="1500"/>
              <a:buNone/>
              <a:defRPr sz="1500" b="1"/>
            </a:lvl2pPr>
            <a:lvl3pPr marL="1371600" lvl="2" indent="-228600" algn="l">
              <a:lnSpc>
                <a:spcPct val="90000"/>
              </a:lnSpc>
              <a:spcBef>
                <a:spcPts val="400"/>
              </a:spcBef>
              <a:spcAft>
                <a:spcPts val="0"/>
              </a:spcAft>
              <a:buClr>
                <a:srgbClr val="102649"/>
              </a:buClr>
              <a:buSzPts val="1400"/>
              <a:buNone/>
              <a:defRPr sz="1400" b="1"/>
            </a:lvl3pPr>
            <a:lvl4pPr marL="1828800" lvl="3" indent="-228600" algn="l">
              <a:lnSpc>
                <a:spcPct val="90000"/>
              </a:lnSpc>
              <a:spcBef>
                <a:spcPts val="400"/>
              </a:spcBef>
              <a:spcAft>
                <a:spcPts val="0"/>
              </a:spcAft>
              <a:buClr>
                <a:srgbClr val="102649"/>
              </a:buClr>
              <a:buSzPts val="1200"/>
              <a:buNone/>
              <a:defRPr sz="1200" b="1"/>
            </a:lvl4pPr>
            <a:lvl5pPr marL="2286000" lvl="4" indent="-228600" algn="l">
              <a:lnSpc>
                <a:spcPct val="90000"/>
              </a:lnSpc>
              <a:spcBef>
                <a:spcPts val="400"/>
              </a:spcBef>
              <a:spcAft>
                <a:spcPts val="0"/>
              </a:spcAft>
              <a:buClr>
                <a:srgbClr val="10264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7" name="Google Shape;87;p19"/>
          <p:cNvSpPr txBox="1">
            <a:spLocks noGrp="1"/>
          </p:cNvSpPr>
          <p:nvPr>
            <p:ph type="body" idx="4"/>
          </p:nvPr>
        </p:nvSpPr>
        <p:spPr>
          <a:xfrm>
            <a:off x="4629150" y="1878806"/>
            <a:ext cx="3887400" cy="2346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8" name="Google Shape;8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9"/>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20"/>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629841" y="741759"/>
            <a:ext cx="2949300" cy="801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 name="Google Shape;95;p21"/>
          <p:cNvSpPr txBox="1">
            <a:spLocks noGrp="1"/>
          </p:cNvSpPr>
          <p:nvPr>
            <p:ph type="body" idx="1"/>
          </p:nvPr>
        </p:nvSpPr>
        <p:spPr>
          <a:xfrm>
            <a:off x="3887391" y="1418573"/>
            <a:ext cx="4629000" cy="2977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rgbClr val="102649"/>
              </a:buClr>
              <a:buSzPts val="2400"/>
              <a:buChar char="•"/>
              <a:defRPr sz="2400"/>
            </a:lvl1pPr>
            <a:lvl2pPr marL="914400" lvl="1" indent="-361950" algn="l">
              <a:lnSpc>
                <a:spcPct val="90000"/>
              </a:lnSpc>
              <a:spcBef>
                <a:spcPts val="400"/>
              </a:spcBef>
              <a:spcAft>
                <a:spcPts val="0"/>
              </a:spcAft>
              <a:buClr>
                <a:srgbClr val="102649"/>
              </a:buClr>
              <a:buSzPts val="2100"/>
              <a:buChar char="•"/>
              <a:defRPr sz="2100"/>
            </a:lvl2pPr>
            <a:lvl3pPr marL="1371600" lvl="2" indent="-342900" algn="l">
              <a:lnSpc>
                <a:spcPct val="90000"/>
              </a:lnSpc>
              <a:spcBef>
                <a:spcPts val="400"/>
              </a:spcBef>
              <a:spcAft>
                <a:spcPts val="0"/>
              </a:spcAft>
              <a:buClr>
                <a:srgbClr val="102649"/>
              </a:buClr>
              <a:buSzPts val="1800"/>
              <a:buChar char="•"/>
              <a:defRPr sz="1800"/>
            </a:lvl3pPr>
            <a:lvl4pPr marL="1828800" lvl="3" indent="-323850" algn="l">
              <a:lnSpc>
                <a:spcPct val="90000"/>
              </a:lnSpc>
              <a:spcBef>
                <a:spcPts val="400"/>
              </a:spcBef>
              <a:spcAft>
                <a:spcPts val="0"/>
              </a:spcAft>
              <a:buClr>
                <a:srgbClr val="102649"/>
              </a:buClr>
              <a:buSzPts val="1500"/>
              <a:buChar char="•"/>
              <a:defRPr sz="1500"/>
            </a:lvl4pPr>
            <a:lvl5pPr marL="2286000" lvl="4" indent="-323850" algn="l">
              <a:lnSpc>
                <a:spcPct val="90000"/>
              </a:lnSpc>
              <a:spcBef>
                <a:spcPts val="400"/>
              </a:spcBef>
              <a:spcAft>
                <a:spcPts val="0"/>
              </a:spcAft>
              <a:buClr>
                <a:srgbClr val="102649"/>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6" name="Google Shape;96;p21"/>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102649"/>
              </a:buClr>
              <a:buSzPts val="1200"/>
              <a:buNone/>
              <a:defRPr sz="1200"/>
            </a:lvl1pPr>
            <a:lvl2pPr marL="914400" lvl="1" indent="-228600" algn="l">
              <a:lnSpc>
                <a:spcPct val="90000"/>
              </a:lnSpc>
              <a:spcBef>
                <a:spcPts val="400"/>
              </a:spcBef>
              <a:spcAft>
                <a:spcPts val="0"/>
              </a:spcAft>
              <a:buClr>
                <a:srgbClr val="102649"/>
              </a:buClr>
              <a:buSzPts val="1100"/>
              <a:buNone/>
              <a:defRPr sz="1100"/>
            </a:lvl2pPr>
            <a:lvl3pPr marL="1371600" lvl="2" indent="-228600" algn="l">
              <a:lnSpc>
                <a:spcPct val="90000"/>
              </a:lnSpc>
              <a:spcBef>
                <a:spcPts val="400"/>
              </a:spcBef>
              <a:spcAft>
                <a:spcPts val="0"/>
              </a:spcAft>
              <a:buClr>
                <a:srgbClr val="102649"/>
              </a:buClr>
              <a:buSzPts val="900"/>
              <a:buNone/>
              <a:defRPr sz="900"/>
            </a:lvl3pPr>
            <a:lvl4pPr marL="1828800" lvl="3" indent="-228600" algn="l">
              <a:lnSpc>
                <a:spcPct val="90000"/>
              </a:lnSpc>
              <a:spcBef>
                <a:spcPts val="400"/>
              </a:spcBef>
              <a:spcAft>
                <a:spcPts val="0"/>
              </a:spcAft>
              <a:buClr>
                <a:srgbClr val="102649"/>
              </a:buClr>
              <a:buSzPts val="800"/>
              <a:buNone/>
              <a:defRPr sz="800"/>
            </a:lvl4pPr>
            <a:lvl5pPr marL="2286000" lvl="4" indent="-228600" algn="l">
              <a:lnSpc>
                <a:spcPct val="90000"/>
              </a:lnSpc>
              <a:spcBef>
                <a:spcPts val="400"/>
              </a:spcBef>
              <a:spcAft>
                <a:spcPts val="0"/>
              </a:spcAft>
              <a:buClr>
                <a:srgbClr val="10264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7" name="Google Shape;97;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1"/>
          <p:cNvSpPr txBox="1">
            <a:spLocks noGrp="1"/>
          </p:cNvSpPr>
          <p:nvPr>
            <p:ph type="ftr" idx="11"/>
          </p:nvPr>
        </p:nvSpPr>
        <p:spPr>
          <a:xfrm>
            <a:off x="3028950" y="4767263"/>
            <a:ext cx="3030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22"/>
          <p:cNvSpPr>
            <a:spLocks noGrp="1"/>
          </p:cNvSpPr>
          <p:nvPr>
            <p:ph type="pic" idx="2"/>
          </p:nvPr>
        </p:nvSpPr>
        <p:spPr>
          <a:xfrm>
            <a:off x="3887391" y="740569"/>
            <a:ext cx="4629000" cy="3477600"/>
          </a:xfrm>
          <a:prstGeom prst="rect">
            <a:avLst/>
          </a:prstGeom>
          <a:noFill/>
          <a:ln>
            <a:noFill/>
          </a:ln>
        </p:spPr>
      </p:sp>
      <p:sp>
        <p:nvSpPr>
          <p:cNvPr id="103" name="Google Shape;103;p22"/>
          <p:cNvSpPr txBox="1">
            <a:spLocks noGrp="1"/>
          </p:cNvSpPr>
          <p:nvPr>
            <p:ph type="body" idx="1"/>
          </p:nvPr>
        </p:nvSpPr>
        <p:spPr>
          <a:xfrm>
            <a:off x="629841" y="1543049"/>
            <a:ext cx="2949300" cy="26754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102649"/>
              </a:buClr>
              <a:buSzPts val="1200"/>
              <a:buNone/>
              <a:defRPr sz="1200"/>
            </a:lvl1pPr>
            <a:lvl2pPr marL="914400" lvl="1" indent="-228600" algn="l">
              <a:lnSpc>
                <a:spcPct val="90000"/>
              </a:lnSpc>
              <a:spcBef>
                <a:spcPts val="400"/>
              </a:spcBef>
              <a:spcAft>
                <a:spcPts val="0"/>
              </a:spcAft>
              <a:buClr>
                <a:srgbClr val="102649"/>
              </a:buClr>
              <a:buSzPts val="1100"/>
              <a:buNone/>
              <a:defRPr sz="1100"/>
            </a:lvl2pPr>
            <a:lvl3pPr marL="1371600" lvl="2" indent="-228600" algn="l">
              <a:lnSpc>
                <a:spcPct val="90000"/>
              </a:lnSpc>
              <a:spcBef>
                <a:spcPts val="400"/>
              </a:spcBef>
              <a:spcAft>
                <a:spcPts val="0"/>
              </a:spcAft>
              <a:buClr>
                <a:srgbClr val="102649"/>
              </a:buClr>
              <a:buSzPts val="900"/>
              <a:buNone/>
              <a:defRPr sz="900"/>
            </a:lvl3pPr>
            <a:lvl4pPr marL="1828800" lvl="3" indent="-228600" algn="l">
              <a:lnSpc>
                <a:spcPct val="90000"/>
              </a:lnSpc>
              <a:spcBef>
                <a:spcPts val="400"/>
              </a:spcBef>
              <a:spcAft>
                <a:spcPts val="0"/>
              </a:spcAft>
              <a:buClr>
                <a:srgbClr val="102649"/>
              </a:buClr>
              <a:buSzPts val="800"/>
              <a:buNone/>
              <a:defRPr sz="800"/>
            </a:lvl4pPr>
            <a:lvl5pPr marL="2286000" lvl="4" indent="-228600" algn="l">
              <a:lnSpc>
                <a:spcPct val="90000"/>
              </a:lnSpc>
              <a:spcBef>
                <a:spcPts val="400"/>
              </a:spcBef>
              <a:spcAft>
                <a:spcPts val="0"/>
              </a:spcAft>
              <a:buClr>
                <a:srgbClr val="10264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4" name="Google Shape;104;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2"/>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7780"/>
              </a:buClr>
              <a:buSzPts val="33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02649"/>
              </a:buClr>
              <a:buSzPts val="2100"/>
              <a:buFont typeface="Arial"/>
              <a:buChar char="•"/>
              <a:defRPr sz="2100" b="0" i="0" u="none" strike="noStrike" cap="none">
                <a:solidFill>
                  <a:srgbClr val="102649"/>
                </a:solidFill>
                <a:latin typeface="Libre Franklin"/>
                <a:ea typeface="Libre Franklin"/>
                <a:cs typeface="Libre Franklin"/>
                <a:sym typeface="Libre Franklin"/>
              </a:defRPr>
            </a:lvl1pPr>
            <a:lvl2pPr marL="914400" marR="0" lvl="1" indent="-342900" algn="l" rtl="0">
              <a:lnSpc>
                <a:spcPct val="90000"/>
              </a:lnSpc>
              <a:spcBef>
                <a:spcPts val="4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2pPr>
            <a:lvl3pPr marL="1371600" marR="0" lvl="2" indent="-323850" algn="l" rtl="0">
              <a:lnSpc>
                <a:spcPct val="90000"/>
              </a:lnSpc>
              <a:spcBef>
                <a:spcPts val="400"/>
              </a:spcBef>
              <a:spcAft>
                <a:spcPts val="0"/>
              </a:spcAft>
              <a:buClr>
                <a:srgbClr val="102649"/>
              </a:buClr>
              <a:buSzPts val="1500"/>
              <a:buFont typeface="Arial"/>
              <a:buChar char="•"/>
              <a:defRPr sz="1500" b="0" i="0" u="none" strike="noStrike" cap="none">
                <a:solidFill>
                  <a:srgbClr val="102649"/>
                </a:solidFill>
                <a:latin typeface="Libre Franklin"/>
                <a:ea typeface="Libre Franklin"/>
                <a:cs typeface="Libre Franklin"/>
                <a:sym typeface="Libre Franklin"/>
              </a:defRPr>
            </a:lvl3pPr>
            <a:lvl4pPr marL="1828800" marR="0" lvl="3"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4pPr>
            <a:lvl5pPr marL="2286000" marR="0" lvl="4"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4" name="Google Shape;54;p1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docs.google.com/document/d/1bdgO_uP1JAyqOZ3Df82G-osMzjCTP__PFpvTygoDwIU/edit" TargetMode="External"/><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education.ky.gov/curriculum/standards/kyacadstand/Documents/Fluency_Routines_Sheet.pdf" TargetMode="External"/><Relationship Id="rId5" Type="http://schemas.openxmlformats.org/officeDocument/2006/relationships/hyperlink" Target="012.tifhttps:/education.ky.gov/curriculum/standards/kyacadstand/Documents/Fluency_Sample_Texts.pdf" TargetMode="External"/><Relationship Id="rId4" Type="http://schemas.openxmlformats.org/officeDocument/2006/relationships/hyperlink" Target="http://ies.ed.gov/ncee/WWC/Docs/PracticeGuide/WWC-practice-guide-reading-intervention-full-text.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ies.ed.gov/ncee/wwc/Docs/PracticeGuide/WWC-practice-guide-reading-intervention-full-text.pdf" TargetMode="External"/><Relationship Id="rId4" Type="http://schemas.openxmlformats.org/officeDocument/2006/relationships/hyperlink" Target="https://education.ky.gov/curriculum/standards/kyacadstand/Documents/Developing_Skilled_Middle_and_High_School_Readers_Series_Participant_Guide.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s://ies.ed.gov/ncee/WWC/Docs/PracticeGuide/WWC-practice-guide-reading-intervention-full-text.pdf"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ducation.ky.gov/curriculum/standards/kyacadstand/Documents/Developing_Skilled_Middle_and_High_School_Readers_Series_Participant_Guide.pdf"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ies.ed.gov/ncee/wwc/Docs/PracticeGuide/WWC-practice-guide-reading-intervention-full-text.pdf" TargetMode="External"/><Relationship Id="rId4" Type="http://schemas.openxmlformats.org/officeDocument/2006/relationships/hyperlink" Target="https://kystandards.org/standards-resources/rw-resources/rw-pl-modules/developing-adolescent-readers-and-writer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education.ky.gov/curriculum/standards/kyacadstand/Documents/Fluency_Routines_Sheet.pdf"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hyperlink" Target="https://education.ky.gov/curriculum/standards/kyacadstand/Documents/Fluency_Sample_Texts.pdf"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education.ky.gov/curriculum/standards/kyacadstand/Documents/Fluency_Routines_Sheet.pdf"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www.education.ky.gov/curriculum/standards/kyacadstand/Documents/Fluency_Routines_Sheet.pdf"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education.ky.gov/curriculum/standards/kyacadstand/Documents/Fluency_Routines_Sheet.pdf"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hyperlink" Target="https://ies.ed.gov/ncee/WWC/Docs/PracticeGuide/WWC-practice-guide-reading-intervention-full-text.pdf"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hyperlink" Target="https://www.education.ky.gov/curriculum/standards/kyacadstand/Documents/Fluency_Routines_Sheet.pdf"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www.researchgate.net/publication/233256606_The_Relationship_Between_a_Silent_Reading_Fluency_Instructional_Protocol_on_Students'_Reading_Comprehension_and_Achievement_in_an_Urban_School_Setting"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www.youtube.com/watch?v=_W0bSen8Qjg"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www.researchgate.net/publication/321336458"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hyperlink" Target="https://www.shanahanonliteracy.com/blog/how-to-teach-fluency-so-that-it-take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45.jpg"/><Relationship Id="rId4" Type="http://schemas.openxmlformats.org/officeDocument/2006/relationships/hyperlink" Target="http://www.youtube.com/watch?v=vNwuXbmXOtY"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hyperlink" Target="https://www.education.ky.gov/curriculum/standards/kyacadstand/Documents/Developing_Skilled_Middle_and_High_School_Readers_Series_Participant_Guide.pdf" TargetMode="External"/><Relationship Id="rId4" Type="http://schemas.openxmlformats.org/officeDocument/2006/relationships/hyperlink" Target="https://ies.ed.gov/ncee/WWC/Docs/PracticeGuide/WWC-practice-guide-reading-intervention-full-text.pdf"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284514" y="1577550"/>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Developing Skilled Middle and High School Readers </a:t>
            </a:r>
            <a:endParaRPr sz="6000" b="1"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Webinar Series</a:t>
            </a:r>
            <a:endParaRPr sz="4000" b="1" dirty="0">
              <a:latin typeface="Franklin Gothic"/>
              <a:ea typeface="Franklin Gothic"/>
              <a:cs typeface="Franklin Gothic"/>
              <a:sym typeface="Franklin Gothic"/>
            </a:endParaRPr>
          </a:p>
        </p:txBody>
      </p:sp>
    </p:spTree>
    <p:extLst>
      <p:ext uri="{BB962C8B-B14F-4D97-AF65-F5344CB8AC3E}">
        <p14:creationId xmlns:p14="http://schemas.microsoft.com/office/powerpoint/2010/main" val="3645294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0"/>
          <p:cNvSpPr txBox="1">
            <a:spLocks noGrp="1"/>
          </p:cNvSpPr>
          <p:nvPr>
            <p:ph type="title"/>
          </p:nvPr>
        </p:nvSpPr>
        <p:spPr>
          <a:xfrm>
            <a:off x="249425" y="-3872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Learning Agreements </a:t>
            </a:r>
            <a:endParaRPr b="1">
              <a:latin typeface="Franklin Gothic"/>
              <a:ea typeface="Franklin Gothic"/>
              <a:cs typeface="Franklin Gothic"/>
              <a:sym typeface="Franklin Gothic"/>
            </a:endParaRPr>
          </a:p>
        </p:txBody>
      </p:sp>
      <p:sp>
        <p:nvSpPr>
          <p:cNvPr id="151" name="Google Shape;151;p30" descr="Assume best intentions of facilitators and participants.​&#10;&#10;Look for opportunities to learn and grow. ​&#10;&#10;Ask questions on the sign out form. We will respond.​&#10;&#10;When in breakout rooms, allow a chance for everyone to participate. ​&#10;&#10;Center students in the conversation.​&#10;&#10;Preference learning over performing.​&#10;&#10;Feel free to attend even if you haven’t completed the pre-work.​&#10;&#10;Process your learning with colleagues.​"/>
          <p:cNvSpPr txBox="1"/>
          <p:nvPr/>
        </p:nvSpPr>
        <p:spPr>
          <a:xfrm>
            <a:off x="628650" y="686401"/>
            <a:ext cx="7886700" cy="3370800"/>
          </a:xfrm>
          <a:prstGeom prst="rect">
            <a:avLst/>
          </a:prstGeom>
          <a:noFill/>
          <a:ln>
            <a:noFill/>
          </a:ln>
        </p:spPr>
        <p:txBody>
          <a:bodyPr spcFirstLastPara="1" wrap="square" lIns="91425" tIns="91425" rIns="91425" bIns="91425" anchor="t" anchorCtr="0">
            <a:spAutoFit/>
          </a:bodyPr>
          <a:lstStyle/>
          <a:p>
            <a:pPr marL="457200" lvl="0" indent="-374650" algn="l" rtl="0">
              <a:lnSpc>
                <a:spcPct val="90000"/>
              </a:lnSpc>
              <a:spcBef>
                <a:spcPts val="80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Assume best intentions of facilitators and participants.</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Look for opportunities to learn and grow. </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Ask questions on the sign out form. We will respond.</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When in breakout rooms, allow a chance for everyone to participate. </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Center students in the conversation.</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solidFill>
                  <a:schemeClr val="dk1"/>
                </a:solidFill>
                <a:latin typeface="Franklin Gothic"/>
                <a:ea typeface="Franklin Gothic"/>
                <a:cs typeface="Franklin Gothic"/>
                <a:sym typeface="Franklin Gothic"/>
              </a:rPr>
              <a:t>Preference learning over performing.</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b="1" dirty="0">
                <a:latin typeface="Franklin Gothic"/>
                <a:ea typeface="Franklin Gothic"/>
                <a:cs typeface="Franklin Gothic"/>
                <a:sym typeface="Franklin Gothic"/>
              </a:rPr>
              <a:t>Feel free to attend even if you haven’t completed the pre-work.</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b="1" dirty="0">
                <a:latin typeface="Franklin Gothic"/>
                <a:ea typeface="Franklin Gothic"/>
                <a:cs typeface="Franklin Gothic"/>
                <a:sym typeface="Franklin Gothic"/>
              </a:rPr>
              <a:t>Process your learning with colleagues.</a:t>
            </a:r>
            <a:endParaRPr sz="2300" b="1" dirty="0">
              <a:latin typeface="Franklin Gothic"/>
              <a:ea typeface="Franklin Gothic"/>
              <a:cs typeface="Franklin Gothic"/>
              <a:sym typeface="Franklin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3"/>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Materials Needed for This Learning:</a:t>
            </a:r>
            <a:endParaRPr b="1">
              <a:latin typeface="Franklin Gothic"/>
              <a:ea typeface="Franklin Gothic"/>
              <a:cs typeface="Franklin Gothic"/>
              <a:sym typeface="Franklin Gothic"/>
            </a:endParaRPr>
          </a:p>
        </p:txBody>
      </p:sp>
      <p:sp>
        <p:nvSpPr>
          <p:cNvPr id="172" name="Google Shape;172;p33"/>
          <p:cNvSpPr txBox="1"/>
          <p:nvPr/>
        </p:nvSpPr>
        <p:spPr>
          <a:xfrm>
            <a:off x="415350" y="872400"/>
            <a:ext cx="5518200" cy="3154167"/>
          </a:xfrm>
          <a:prstGeom prst="rect">
            <a:avLst/>
          </a:prstGeom>
          <a:noFill/>
          <a:ln>
            <a:noFill/>
          </a:ln>
        </p:spPr>
        <p:txBody>
          <a:bodyPr spcFirstLastPara="1" wrap="square" lIns="91425" tIns="91425" rIns="91425" bIns="91425" anchor="t" anchorCtr="0">
            <a:spAutoFit/>
          </a:bodyPr>
          <a:lstStyle/>
          <a:p>
            <a:pPr marL="457200" lvl="0" indent="-374650" algn="l" rtl="0">
              <a:lnSpc>
                <a:spcPct val="90000"/>
              </a:lnSpc>
              <a:spcBef>
                <a:spcPts val="80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Access to materials (on Google Classroom or </a:t>
            </a:r>
            <a:r>
              <a:rPr lang="en" sz="2300" u="sng" dirty="0">
                <a:solidFill>
                  <a:schemeClr val="hlink"/>
                </a:solidFill>
                <a:latin typeface="Franklin Gothic"/>
                <a:ea typeface="Franklin Gothic"/>
                <a:cs typeface="Franklin Gothic"/>
                <a:sym typeface="Franklin Gothic"/>
                <a:hlinkClick r:id="rId3">
                  <a:extLst>
                    <a:ext uri="{A12FA001-AC4F-418D-AE19-62706E023703}">
                      <ahyp:hlinkClr xmlns:ahyp="http://schemas.microsoft.com/office/drawing/2018/hyperlinkcolor" val="tx"/>
                    </a:ext>
                  </a:extLst>
                </a:hlinkClick>
              </a:rPr>
              <a:t>Learning Plan</a:t>
            </a:r>
            <a:r>
              <a:rPr lang="en" sz="2300" dirty="0">
                <a:latin typeface="Franklin Gothic"/>
                <a:ea typeface="Franklin Gothic"/>
                <a:cs typeface="Franklin Gothic"/>
                <a:sym typeface="Franklin Gothic"/>
              </a:rPr>
              <a:t>)</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Scrap paper or sticky notes</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Print or ensure digital access to our text, </a:t>
            </a:r>
            <a:r>
              <a:rPr lang="en" sz="2300" i="1" u="sng" dirty="0">
                <a:solidFill>
                  <a:schemeClr val="hlink"/>
                </a:solidFill>
                <a:latin typeface="Franklin Gothic"/>
                <a:ea typeface="Franklin Gothic"/>
                <a:cs typeface="Franklin Gothic"/>
                <a:sym typeface="Franklin Gothic"/>
                <a:hlinkClick r:id="rId4">
                  <a:extLst>
                    <a:ext uri="{A12FA001-AC4F-418D-AE19-62706E023703}">
                      <ahyp:hlinkClr xmlns:ahyp="http://schemas.microsoft.com/office/drawing/2018/hyperlinkcolor" val="tx"/>
                    </a:ext>
                  </a:extLst>
                </a:hlinkClick>
              </a:rPr>
              <a:t>Providing Reading Interventions for Students in Grades 4-9</a:t>
            </a:r>
            <a:endParaRPr sz="2300" i="1" dirty="0">
              <a:solidFill>
                <a:schemeClr val="hlink"/>
              </a:solidFill>
              <a:latin typeface="Franklin Gothic"/>
              <a:ea typeface="Franklin Gothic"/>
              <a:cs typeface="Franklin Gothic"/>
              <a:sym typeface="Franklin Gothic"/>
            </a:endParaRPr>
          </a:p>
          <a:p>
            <a:pPr marL="457200" indent="-374650">
              <a:lnSpc>
                <a:spcPct val="90000"/>
              </a:lnSpc>
              <a:buSzPts val="2300"/>
              <a:buFont typeface="Franklin Gothic"/>
              <a:buChar char="●"/>
            </a:pPr>
            <a:r>
              <a:rPr lang="en" sz="2300" u="sng" dirty="0">
                <a:solidFill>
                  <a:schemeClr val="hlink"/>
                </a:solidFill>
                <a:latin typeface="Franklin Gothic"/>
                <a:hlinkClick r:id="rId5"/>
              </a:rPr>
              <a:t>Sample texts</a:t>
            </a:r>
            <a:endParaRPr lang="en" sz="2300" u="sng" dirty="0">
              <a:solidFill>
                <a:schemeClr val="hlink"/>
              </a:solidFill>
              <a:latin typeface="Franklin Gothic"/>
            </a:endParaRPr>
          </a:p>
          <a:p>
            <a:pPr marL="457200" indent="-374650">
              <a:lnSpc>
                <a:spcPct val="90000"/>
              </a:lnSpc>
              <a:buSzPts val="2300"/>
              <a:buFont typeface="Franklin Gothic"/>
              <a:buChar char="●"/>
            </a:pPr>
            <a:r>
              <a:rPr lang="en" sz="2300" u="sng" dirty="0">
                <a:solidFill>
                  <a:schemeClr val="hlink"/>
                </a:solidFill>
                <a:latin typeface="Franklin Gothic"/>
                <a:hlinkClick r:id="rId6"/>
              </a:rPr>
              <a:t>Routines for Building Fluency in Grades 6-12 </a:t>
            </a:r>
            <a:endParaRPr lang="en-US" sz="2300" u="sng" dirty="0">
              <a:solidFill>
                <a:schemeClr val="hlink"/>
              </a:solidFill>
              <a:latin typeface="Franklin Gothic"/>
            </a:endParaRPr>
          </a:p>
        </p:txBody>
      </p:sp>
      <p:pic>
        <p:nvPicPr>
          <p:cNvPr id="173" name="Google Shape;173;p33" descr="A screenshot of the IES Practice Guide"/>
          <p:cNvPicPr preferRelativeResize="0"/>
          <p:nvPr/>
        </p:nvPicPr>
        <p:blipFill>
          <a:blip r:embed="rId7">
            <a:alphaModFix/>
          </a:blip>
          <a:stretch>
            <a:fillRect/>
          </a:stretch>
        </p:blipFill>
        <p:spPr>
          <a:xfrm>
            <a:off x="6362900" y="968775"/>
            <a:ext cx="2365751" cy="28840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 name="Title 1">
            <a:extLst>
              <a:ext uri="{FF2B5EF4-FFF2-40B4-BE49-F238E27FC236}">
                <a16:creationId xmlns:a16="http://schemas.microsoft.com/office/drawing/2014/main" id="{4DF375F7-B722-8124-582B-D874D8C2C471}"/>
              </a:ext>
              <a:ext uri="{C183D7F6-B498-43B3-948B-1728B52AA6E4}">
                <adec:decorative xmlns:adec="http://schemas.microsoft.com/office/drawing/2017/decorative" val="0"/>
              </a:ext>
            </a:extLst>
          </p:cNvPr>
          <p:cNvSpPr>
            <a:spLocks noGrp="1"/>
          </p:cNvSpPr>
          <p:nvPr>
            <p:ph type="title"/>
          </p:nvPr>
        </p:nvSpPr>
        <p:spPr>
          <a:xfrm>
            <a:off x="623888" y="-2139600"/>
            <a:ext cx="7886700" cy="2139600"/>
          </a:xfrm>
        </p:spPr>
        <p:txBody>
          <a:bodyPr spcFirstLastPara="1" wrap="square" lIns="68575" tIns="34275" rIns="68575" bIns="34275" anchor="b" anchorCtr="0">
            <a:normAutofit/>
          </a:bodyPr>
          <a:lstStyle/>
          <a:p>
            <a:r>
              <a:rPr lang="en-US" sz="1200" dirty="0"/>
              <a:t>This slide details the topics from the IES Guide we will be using to study during this series.</a:t>
            </a:r>
          </a:p>
        </p:txBody>
      </p:sp>
      <p:sp>
        <p:nvSpPr>
          <p:cNvPr id="242" name="Google Shape;242;p41">
            <a:extLst>
              <a:ext uri="{C183D7F6-B498-43B3-948B-1728B52AA6E4}">
                <adec:decorative xmlns:adec="http://schemas.microsoft.com/office/drawing/2017/decorative" val="0"/>
              </a:ext>
            </a:extLst>
          </p:cNvPr>
          <p:cNvSpPr txBox="1"/>
          <p:nvPr/>
        </p:nvSpPr>
        <p:spPr>
          <a:xfrm>
            <a:off x="3443900" y="1075425"/>
            <a:ext cx="5214678" cy="403184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dirty="0">
                <a:latin typeface="Franklin Gothic"/>
                <a:ea typeface="Franklin Gothic"/>
                <a:cs typeface="Franklin Gothic"/>
                <a:sym typeface="Franklin Gothic"/>
              </a:rPr>
              <a:t>Released March 2022</a:t>
            </a:r>
            <a:endParaRPr sz="800" i="1" dirty="0">
              <a:latin typeface="Franklin Gothic"/>
              <a:ea typeface="Franklin Gothic"/>
              <a:cs typeface="Franklin Gothic"/>
              <a:sym typeface="Franklin Gothic"/>
            </a:endParaRPr>
          </a:p>
          <a:p>
            <a:pPr marL="0" lvl="0" indent="0" algn="l" rtl="0">
              <a:spcBef>
                <a:spcPts val="0"/>
              </a:spcBef>
              <a:spcAft>
                <a:spcPts val="0"/>
              </a:spcAft>
              <a:buNone/>
            </a:pPr>
            <a:endParaRPr sz="800" i="1"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Build </a:t>
            </a:r>
            <a:r>
              <a:rPr lang="en" sz="1600" u="sng" dirty="0">
                <a:latin typeface="Franklin Gothic"/>
                <a:ea typeface="Franklin Gothic"/>
                <a:cs typeface="Franklin Gothic"/>
                <a:sym typeface="Franklin Gothic"/>
              </a:rPr>
              <a:t>decoding </a:t>
            </a:r>
            <a:r>
              <a:rPr lang="en" sz="1600" dirty="0">
                <a:latin typeface="Franklin Gothic"/>
                <a:ea typeface="Franklin Gothic"/>
                <a:cs typeface="Franklin Gothic"/>
                <a:sym typeface="Franklin Gothic"/>
              </a:rPr>
              <a:t>skills so students can read complex </a:t>
            </a:r>
            <a:r>
              <a:rPr lang="en" sz="1600" u="sng" dirty="0">
                <a:latin typeface="Franklin Gothic"/>
                <a:ea typeface="Franklin Gothic"/>
                <a:cs typeface="Franklin Gothic"/>
                <a:sym typeface="Franklin Gothic"/>
              </a:rPr>
              <a:t>multisyllabic words.</a:t>
            </a:r>
            <a:endParaRPr sz="1600" u="sng"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Provide purposeful </a:t>
            </a:r>
            <a:r>
              <a:rPr lang="en" sz="1600" u="sng" dirty="0">
                <a:latin typeface="Franklin Gothic"/>
                <a:ea typeface="Franklin Gothic"/>
                <a:cs typeface="Franklin Gothic"/>
                <a:sym typeface="Franklin Gothic"/>
              </a:rPr>
              <a:t>fluency</a:t>
            </a:r>
            <a:r>
              <a:rPr lang="en" sz="1600" dirty="0">
                <a:latin typeface="Franklin Gothic"/>
                <a:ea typeface="Franklin Gothic"/>
                <a:cs typeface="Franklin Gothic"/>
                <a:sym typeface="Franklin Gothic"/>
              </a:rPr>
              <a:t> building activities.</a:t>
            </a:r>
            <a:endParaRPr sz="1600"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Routinely use </a:t>
            </a:r>
            <a:r>
              <a:rPr lang="en" sz="1600" u="sng" dirty="0">
                <a:latin typeface="Franklin Gothic"/>
                <a:ea typeface="Franklin Gothic"/>
                <a:cs typeface="Franklin Gothic"/>
                <a:sym typeface="Franklin Gothic"/>
              </a:rPr>
              <a:t>comprehension</a:t>
            </a:r>
            <a:r>
              <a:rPr lang="en" sz="1600" dirty="0">
                <a:latin typeface="Franklin Gothic"/>
                <a:ea typeface="Franklin Gothic"/>
                <a:cs typeface="Franklin Gothic"/>
                <a:sym typeface="Franklin Gothic"/>
              </a:rPr>
              <a:t>-building activities:</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Build word and world knowledge (</a:t>
            </a:r>
            <a:r>
              <a:rPr lang="en" sz="1600" u="sng" dirty="0">
                <a:latin typeface="Franklin Gothic"/>
                <a:ea typeface="Franklin Gothic"/>
                <a:cs typeface="Franklin Gothic"/>
                <a:sym typeface="Franklin Gothic"/>
              </a:rPr>
              <a:t>morphology &amp; vocabulary</a:t>
            </a:r>
            <a:r>
              <a:rPr lang="en" sz="1600" dirty="0">
                <a:latin typeface="Franklin Gothic"/>
                <a:ea typeface="Franklin Gothic"/>
                <a:cs typeface="Franklin Gothic"/>
                <a:sym typeface="Franklin Gothic"/>
              </a:rPr>
              <a:t>);</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Create opportunities to ask &amp; answer </a:t>
            </a:r>
            <a:r>
              <a:rPr lang="en" sz="1600" u="sng" dirty="0">
                <a:latin typeface="Franklin Gothic"/>
                <a:ea typeface="Franklin Gothic"/>
                <a:cs typeface="Franklin Gothic"/>
                <a:sym typeface="Franklin Gothic"/>
              </a:rPr>
              <a:t>questions</a:t>
            </a:r>
            <a:r>
              <a:rPr lang="en" sz="1600" dirty="0">
                <a:latin typeface="Franklin Gothic"/>
                <a:ea typeface="Franklin Gothic"/>
                <a:cs typeface="Franklin Gothic"/>
                <a:sym typeface="Franklin Gothic"/>
              </a:rPr>
              <a:t> about the text;</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Teach a routine for </a:t>
            </a:r>
            <a:r>
              <a:rPr lang="en" sz="1600" u="sng" dirty="0">
                <a:latin typeface="Franklin Gothic"/>
                <a:ea typeface="Franklin Gothic"/>
                <a:cs typeface="Franklin Gothic"/>
                <a:sym typeface="Franklin Gothic"/>
              </a:rPr>
              <a:t>summarizing;</a:t>
            </a:r>
            <a:endParaRPr sz="1600" u="sng"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Teach how to </a:t>
            </a:r>
            <a:r>
              <a:rPr lang="en" sz="1600" u="sng" dirty="0">
                <a:latin typeface="Franklin Gothic"/>
                <a:ea typeface="Franklin Gothic"/>
                <a:cs typeface="Franklin Gothic"/>
                <a:sym typeface="Franklin Gothic"/>
              </a:rPr>
              <a:t>monitor comprehension</a:t>
            </a:r>
            <a:r>
              <a:rPr lang="en" sz="1600" dirty="0">
                <a:latin typeface="Franklin Gothic"/>
                <a:ea typeface="Franklin Gothic"/>
                <a:cs typeface="Franklin Gothic"/>
                <a:sym typeface="Franklin Gothic"/>
              </a:rPr>
              <a:t> as they read.</a:t>
            </a:r>
            <a:endParaRPr sz="1600"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Practice with more challenging “</a:t>
            </a:r>
            <a:r>
              <a:rPr lang="en" sz="1600" u="sng" dirty="0">
                <a:latin typeface="Franklin Gothic"/>
                <a:ea typeface="Franklin Gothic"/>
                <a:cs typeface="Franklin Gothic"/>
                <a:sym typeface="Franklin Gothic"/>
              </a:rPr>
              <a:t>stretch texts</a:t>
            </a:r>
            <a:r>
              <a:rPr lang="en" sz="1600" dirty="0">
                <a:latin typeface="Franklin Gothic"/>
                <a:ea typeface="Franklin Gothic"/>
                <a:cs typeface="Franklin Gothic"/>
                <a:sym typeface="Franklin Gothic"/>
              </a:rPr>
              <a:t>” to introduce more </a:t>
            </a:r>
            <a:r>
              <a:rPr lang="en" sz="1600" u="sng" dirty="0">
                <a:latin typeface="Franklin Gothic"/>
                <a:ea typeface="Franklin Gothic"/>
                <a:cs typeface="Franklin Gothic"/>
                <a:sym typeface="Franklin Gothic"/>
              </a:rPr>
              <a:t>complex </a:t>
            </a:r>
            <a:r>
              <a:rPr lang="en" sz="1600" dirty="0">
                <a:latin typeface="Franklin Gothic"/>
                <a:ea typeface="Franklin Gothic"/>
                <a:cs typeface="Franklin Gothic"/>
                <a:sym typeface="Franklin Gothic"/>
              </a:rPr>
              <a:t>information.</a:t>
            </a:r>
            <a:endParaRPr sz="1600" dirty="0">
              <a:latin typeface="Franklin Gothic"/>
              <a:ea typeface="Franklin Gothic"/>
              <a:cs typeface="Franklin Gothic"/>
              <a:sym typeface="Franklin Gothic"/>
            </a:endParaRPr>
          </a:p>
          <a:p>
            <a:pPr marL="0" lvl="0" indent="0" algn="l" rtl="0">
              <a:spcBef>
                <a:spcPts val="0"/>
              </a:spcBef>
              <a:spcAft>
                <a:spcPts val="0"/>
              </a:spcAft>
              <a:buNone/>
            </a:pPr>
            <a:endParaRPr sz="1300" dirty="0">
              <a:latin typeface="Franklin Gothic"/>
              <a:ea typeface="Franklin Gothic"/>
              <a:cs typeface="Franklin Gothic"/>
              <a:sym typeface="Franklin Gothic"/>
            </a:endParaRPr>
          </a:p>
          <a:p>
            <a:pPr marL="0" lvl="0" indent="0" algn="l" rtl="0">
              <a:spcBef>
                <a:spcPts val="0"/>
              </a:spcBef>
              <a:spcAft>
                <a:spcPts val="0"/>
              </a:spcAft>
              <a:buNone/>
            </a:pPr>
            <a:endParaRPr sz="1300" b="1" dirty="0">
              <a:latin typeface="Franklin Gothic"/>
              <a:ea typeface="Franklin Gothic"/>
              <a:cs typeface="Franklin Gothic"/>
              <a:sym typeface="Franklin Gothic"/>
            </a:endParaRPr>
          </a:p>
        </p:txBody>
      </p:sp>
      <p:sp>
        <p:nvSpPr>
          <p:cNvPr id="245" name="Google Shape;245;p41">
            <a:extLst>
              <a:ext uri="{C183D7F6-B498-43B3-948B-1728B52AA6E4}">
                <adec:decorative xmlns:adec="http://schemas.microsoft.com/office/drawing/2017/decorative" val="1"/>
              </a:ext>
            </a:extLst>
          </p:cNvPr>
          <p:cNvSpPr/>
          <p:nvPr/>
        </p:nvSpPr>
        <p:spPr>
          <a:xfrm rot="5400000">
            <a:off x="2253125" y="1123400"/>
            <a:ext cx="832500" cy="969300"/>
          </a:xfrm>
          <a:prstGeom prst="bentArrow">
            <a:avLst>
              <a:gd name="adj1" fmla="val 25000"/>
              <a:gd name="adj2" fmla="val 25000"/>
              <a:gd name="adj3" fmla="val 25000"/>
              <a:gd name="adj4" fmla="val 43750"/>
            </a:avLst>
          </a:prstGeom>
          <a:solidFill>
            <a:srgbClr val="6AC3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3" name="Google Shape;243;p4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71075" y="103702"/>
            <a:ext cx="1874366" cy="2468050"/>
          </a:xfrm>
          <a:prstGeom prst="rect">
            <a:avLst/>
          </a:prstGeom>
          <a:noFill/>
          <a:ln>
            <a:noFill/>
          </a:ln>
          <a:effectLst>
            <a:outerShdw blurRad="57150" dist="19050" dir="5400000" algn="bl" rotWithShape="0">
              <a:srgbClr val="000000">
                <a:alpha val="50000"/>
              </a:srgbClr>
            </a:outerShdw>
          </a:effectLst>
        </p:spPr>
      </p:pic>
      <p:pic>
        <p:nvPicPr>
          <p:cNvPr id="244" name="Google Shape;244;p4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07325" y="2087350"/>
            <a:ext cx="2365751" cy="2884099"/>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4122217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3">
            <a:extLst>
              <a:ext uri="{C183D7F6-B498-43B3-948B-1728B52AA6E4}">
                <adec:decorative xmlns:adec="http://schemas.microsoft.com/office/drawing/2017/decorative" val="0"/>
              </a:ext>
            </a:extLst>
          </p:cNvPr>
          <p:cNvSpPr txBox="1">
            <a:spLocks noGrp="1"/>
          </p:cNvSpPr>
          <p:nvPr>
            <p:ph type="title"/>
          </p:nvPr>
        </p:nvSpPr>
        <p:spPr>
          <a:xfrm>
            <a:off x="317975" y="1963631"/>
            <a:ext cx="8508049"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3400" dirty="0">
              <a:latin typeface="Franklin Gothic"/>
              <a:ea typeface="Franklin Gothic"/>
              <a:cs typeface="Franklin Gothic"/>
              <a:sym typeface="Franklin Gothic"/>
            </a:endParaRPr>
          </a:p>
          <a:p>
            <a:r>
              <a:rPr lang="en" sz="5100" b="1" dirty="0">
                <a:latin typeface="Franklin Gothic"/>
                <a:sym typeface="Franklin Gothic"/>
              </a:rPr>
              <a:t>Warm-Up Exercise:</a:t>
            </a:r>
            <a:endParaRPr dirty="0"/>
          </a:p>
          <a:p>
            <a:r>
              <a:rPr lang="en" sz="1700" i="1" dirty="0">
                <a:solidFill>
                  <a:schemeClr val="dk1"/>
                </a:solidFill>
                <a:latin typeface="Franklin Gothic"/>
              </a:rPr>
              <a:t>Share your thinking with a partner to prepare for a large group discussion.</a:t>
            </a:r>
            <a:endParaRPr lang="en" sz="1700" b="1" i="1" dirty="0">
              <a:solidFill>
                <a:schemeClr val="dk1"/>
              </a:solidFill>
              <a:latin typeface="Franklin Gothic"/>
            </a:endParaRPr>
          </a:p>
          <a:p>
            <a:pPr marL="0" lvl="0" indent="0" algn="l" rtl="0">
              <a:spcBef>
                <a:spcPts val="0"/>
              </a:spcBef>
              <a:spcAft>
                <a:spcPts val="0"/>
              </a:spcAft>
              <a:buNone/>
            </a:pPr>
            <a:endParaRPr sz="1700" b="1" dirty="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700" b="1" u="sng" dirty="0">
                <a:solidFill>
                  <a:schemeClr val="dk1"/>
                </a:solidFill>
                <a:latin typeface="Franklin Gothic"/>
                <a:ea typeface="Franklin Gothic"/>
                <a:cs typeface="Franklin Gothic"/>
                <a:sym typeface="Franklin Gothic"/>
              </a:rPr>
              <a:t>Review and Prepare for Learning: </a:t>
            </a:r>
            <a:endParaRPr sz="1700" b="1" u="sng" dirty="0">
              <a:solidFill>
                <a:schemeClr val="dk1"/>
              </a:solidFill>
              <a:latin typeface="Franklin Gothic"/>
              <a:ea typeface="Franklin Gothic"/>
              <a:cs typeface="Franklin Gothic"/>
              <a:sym typeface="Franklin Gothic"/>
            </a:endParaRPr>
          </a:p>
          <a:p>
            <a:br>
              <a:rPr lang="en-US" sz="1700" b="1" dirty="0">
                <a:solidFill>
                  <a:schemeClr val="dk1"/>
                </a:solidFill>
                <a:latin typeface="Franklin Gothic"/>
              </a:rPr>
            </a:br>
            <a:r>
              <a:rPr lang="en-US" sz="1700" b="1" dirty="0">
                <a:solidFill>
                  <a:schemeClr val="dk1"/>
                </a:solidFill>
                <a:latin typeface="Franklin Gothic"/>
              </a:rPr>
              <a:t>1. How many morphemes are in each of these words containing the Latin root -</a:t>
            </a:r>
            <a:r>
              <a:rPr lang="en-US" sz="1700" b="1" dirty="0" err="1">
                <a:solidFill>
                  <a:schemeClr val="dk1"/>
                </a:solidFill>
                <a:latin typeface="Franklin Gothic"/>
              </a:rPr>
              <a:t>funct</a:t>
            </a:r>
            <a:r>
              <a:rPr lang="en-US" sz="1700" b="1" dirty="0">
                <a:solidFill>
                  <a:schemeClr val="dk1"/>
                </a:solidFill>
                <a:latin typeface="Franklin Gothic"/>
              </a:rPr>
              <a:t>-. -</a:t>
            </a:r>
            <a:r>
              <a:rPr lang="en-US" sz="1700" b="1" dirty="0" err="1">
                <a:solidFill>
                  <a:schemeClr val="dk1"/>
                </a:solidFill>
                <a:latin typeface="Franklin Gothic"/>
              </a:rPr>
              <a:t>Funct</a:t>
            </a:r>
            <a:r>
              <a:rPr lang="en-US" sz="1700" b="1" dirty="0">
                <a:solidFill>
                  <a:schemeClr val="dk1"/>
                </a:solidFill>
                <a:latin typeface="Franklin Gothic"/>
              </a:rPr>
              <a:t>- means to perform an action OR the use of an object. </a:t>
            </a:r>
            <a:br>
              <a:rPr lang="en-US" sz="1700" b="1" dirty="0">
                <a:solidFill>
                  <a:schemeClr val="dk1"/>
                </a:solidFill>
                <a:latin typeface="Franklin Gothic"/>
              </a:rPr>
            </a:br>
            <a:br>
              <a:rPr lang="en-US" sz="1700" b="1" dirty="0">
                <a:solidFill>
                  <a:schemeClr val="dk1"/>
                </a:solidFill>
                <a:latin typeface="Franklin Gothic"/>
              </a:rPr>
            </a:br>
            <a:r>
              <a:rPr lang="en-US" sz="1700" b="1" i="1" u="sng" dirty="0">
                <a:solidFill>
                  <a:schemeClr val="dk1"/>
                </a:solidFill>
                <a:latin typeface="Franklin Gothic"/>
              </a:rPr>
              <a:t>Example: function - </a:t>
            </a:r>
            <a:r>
              <a:rPr lang="en-US" sz="1700" b="1" i="1" u="sng" dirty="0" err="1">
                <a:solidFill>
                  <a:schemeClr val="dk1"/>
                </a:solidFill>
                <a:latin typeface="Franklin Gothic"/>
              </a:rPr>
              <a:t>funct</a:t>
            </a:r>
            <a:r>
              <a:rPr lang="en-US" sz="1700" b="1" i="1" u="sng" dirty="0">
                <a:solidFill>
                  <a:schemeClr val="dk1"/>
                </a:solidFill>
                <a:latin typeface="Franklin Gothic"/>
              </a:rPr>
              <a:t>/ion (2)</a:t>
            </a:r>
            <a:br>
              <a:rPr lang="en-US" sz="1700" b="1" i="1" u="sng" dirty="0">
                <a:solidFill>
                  <a:schemeClr val="dk1"/>
                </a:solidFill>
                <a:latin typeface="Franklin Gothic"/>
              </a:rPr>
            </a:br>
            <a:r>
              <a:rPr lang="en-US" sz="1700" b="1" dirty="0">
                <a:solidFill>
                  <a:schemeClr val="dk1"/>
                </a:solidFill>
                <a:latin typeface="Franklin Gothic"/>
              </a:rPr>
              <a:t>a) malfunctions	b) functional	c) functionality	d) functionalities	e) defunct</a:t>
            </a:r>
            <a:br>
              <a:rPr lang="en-US" sz="1050" dirty="0"/>
            </a:br>
            <a:br>
              <a:rPr lang="en" sz="1700" dirty="0">
                <a:solidFill>
                  <a:schemeClr val="dk1"/>
                </a:solidFill>
                <a:latin typeface="Franklin Gothic"/>
                <a:sym typeface="Franklin Gothic"/>
              </a:rPr>
            </a:br>
            <a:r>
              <a:rPr lang="en" sz="1700" dirty="0">
                <a:solidFill>
                  <a:schemeClr val="dk1"/>
                </a:solidFill>
                <a:latin typeface="Franklin Gothic"/>
                <a:sym typeface="Franklin Gothic"/>
              </a:rPr>
              <a:t>2. </a:t>
            </a:r>
            <a:r>
              <a:rPr lang="en-US" sz="1700" dirty="0">
                <a:solidFill>
                  <a:schemeClr val="dk1"/>
                </a:solidFill>
                <a:latin typeface="Franklin Gothic"/>
                <a:sym typeface="Franklin Gothic"/>
              </a:rPr>
              <a:t>Some evidence-based ways to support fluency in grades 6-12 include purposeful repeated readings, paired partner readings, choral reading and scaffolded silent reading. How are you currently leveraging these in your practice?</a:t>
            </a:r>
            <a:endParaRPr sz="1700" dirty="0">
              <a:solidFill>
                <a:schemeClr val="dk1"/>
              </a:solidFill>
              <a:latin typeface="Franklin Gothic"/>
              <a:ea typeface="Franklin Gothic"/>
              <a:cs typeface="Franklin Gothic"/>
            </a:endParaRPr>
          </a:p>
          <a:p>
            <a:pPr marL="0" lvl="0" indent="0" algn="l" rtl="0">
              <a:spcBef>
                <a:spcPts val="0"/>
              </a:spcBef>
              <a:spcAft>
                <a:spcPts val="0"/>
              </a:spcAft>
              <a:buNone/>
            </a:pPr>
            <a:endParaRPr sz="17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Clr>
                <a:srgbClr val="000000"/>
              </a:buClr>
              <a:buSzPts val="1100"/>
              <a:buFont typeface="Arial"/>
              <a:buNone/>
            </a:pPr>
            <a:endParaRPr sz="2400" dirty="0">
              <a:latin typeface="Franklin Gothic"/>
              <a:ea typeface="Franklin Gothic"/>
              <a:cs typeface="Franklin Gothic"/>
              <a:sym typeface="Franklin Gothic"/>
            </a:endParaRPr>
          </a:p>
          <a:p>
            <a:pPr marL="0" lvl="0" indent="0" algn="l" rtl="0">
              <a:spcBef>
                <a:spcPts val="0"/>
              </a:spcBef>
              <a:spcAft>
                <a:spcPts val="0"/>
              </a:spcAft>
              <a:buNone/>
            </a:pPr>
            <a:endParaRPr sz="4000" b="1" dirty="0">
              <a:latin typeface="Franklin Gothic"/>
              <a:ea typeface="Franklin Gothic"/>
              <a:cs typeface="Franklin Gothic"/>
              <a:sym typeface="Franklin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9"/>
          <p:cNvSpPr txBox="1">
            <a:spLocks noGrp="1"/>
          </p:cNvSpPr>
          <p:nvPr>
            <p:ph type="title"/>
          </p:nvPr>
        </p:nvSpPr>
        <p:spPr>
          <a:xfrm>
            <a:off x="475325" y="1968875"/>
            <a:ext cx="59478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9000" b="1">
                <a:latin typeface="Franklin Gothic"/>
                <a:ea typeface="Franklin Gothic"/>
                <a:cs typeface="Franklin Gothic"/>
                <a:sym typeface="Franklin Gothic"/>
              </a:rPr>
              <a:t>Defining Fluency</a:t>
            </a:r>
            <a:endParaRPr sz="9000" b="1">
              <a:latin typeface="Franklin Gothic"/>
              <a:ea typeface="Franklin Gothic"/>
              <a:cs typeface="Franklin Gothic"/>
              <a:sym typeface="Franklin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0"/>
          <p:cNvSpPr txBox="1">
            <a:spLocks noGrp="1"/>
          </p:cNvSpPr>
          <p:nvPr>
            <p:ph type="title"/>
          </p:nvPr>
        </p:nvSpPr>
        <p:spPr>
          <a:xfrm>
            <a:off x="129900" y="218000"/>
            <a:ext cx="5170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400" b="1">
                <a:latin typeface="Franklin Gothic"/>
                <a:ea typeface="Franklin Gothic"/>
                <a:cs typeface="Franklin Gothic"/>
                <a:sym typeface="Franklin Gothic"/>
              </a:rPr>
              <a:t>The National Reading Panel Report (2000) </a:t>
            </a:r>
            <a:endParaRPr sz="2800" b="1">
              <a:latin typeface="Franklin Gothic"/>
              <a:ea typeface="Franklin Gothic"/>
              <a:cs typeface="Franklin Gothic"/>
              <a:sym typeface="Franklin Gothic"/>
            </a:endParaRPr>
          </a:p>
        </p:txBody>
      </p:sp>
      <p:pic>
        <p:nvPicPr>
          <p:cNvPr id="224" name="Google Shape;224;p40" descr="A graphic showing the five pillars of early literacy as described in the 2000 National Reading Panel Report: phonemic awareness, phonics, fluency, vocabulary and comprehension. "/>
          <p:cNvPicPr preferRelativeResize="0"/>
          <p:nvPr/>
        </p:nvPicPr>
        <p:blipFill rotWithShape="1">
          <a:blip r:embed="rId3">
            <a:alphaModFix/>
          </a:blip>
          <a:srcRect l="7638" r="8783"/>
          <a:stretch/>
        </p:blipFill>
        <p:spPr>
          <a:xfrm>
            <a:off x="5300400" y="166623"/>
            <a:ext cx="3633826" cy="3178250"/>
          </a:xfrm>
          <a:prstGeom prst="rect">
            <a:avLst/>
          </a:prstGeom>
          <a:noFill/>
          <a:ln>
            <a:noFill/>
          </a:ln>
          <a:effectLst>
            <a:outerShdw blurRad="57150" dist="19050" dir="5400000" algn="bl" rotWithShape="0">
              <a:srgbClr val="000000">
                <a:alpha val="50000"/>
              </a:srgbClr>
            </a:outerShdw>
          </a:effectLst>
        </p:spPr>
      </p:pic>
      <p:sp>
        <p:nvSpPr>
          <p:cNvPr id="225" name="Google Shape;225;p40"/>
          <p:cNvSpPr txBox="1"/>
          <p:nvPr/>
        </p:nvSpPr>
        <p:spPr>
          <a:xfrm>
            <a:off x="-12375" y="4897200"/>
            <a:ext cx="5170500" cy="2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
                <a:solidFill>
                  <a:srgbClr val="FFFFFF"/>
                </a:solidFill>
                <a:latin typeface="Libre Franklin"/>
                <a:ea typeface="Libre Franklin"/>
                <a:cs typeface="Libre Franklin"/>
                <a:sym typeface="Libre Franklin"/>
              </a:rPr>
              <a:t>Image courtesy of </a:t>
            </a:r>
            <a:r>
              <a:rPr lang="en" sz="400" i="1">
                <a:solidFill>
                  <a:srgbClr val="FFFFFF"/>
                </a:solidFill>
                <a:latin typeface="Libre Franklin"/>
                <a:ea typeface="Libre Franklin"/>
                <a:cs typeface="Libre Franklin"/>
                <a:sym typeface="Libre Franklin"/>
              </a:rPr>
              <a:t>The Knowledge Matter Campaign</a:t>
            </a:r>
            <a:r>
              <a:rPr lang="en" sz="400">
                <a:solidFill>
                  <a:srgbClr val="FFFFFF"/>
                </a:solidFill>
                <a:latin typeface="Libre Franklin"/>
                <a:ea typeface="Libre Franklin"/>
                <a:cs typeface="Libre Franklin"/>
                <a:sym typeface="Libre Franklin"/>
              </a:rPr>
              <a:t>.</a:t>
            </a:r>
            <a:endParaRPr sz="400">
              <a:solidFill>
                <a:srgbClr val="FFFFFF"/>
              </a:solidFill>
              <a:latin typeface="Libre Franklin"/>
              <a:ea typeface="Libre Franklin"/>
              <a:cs typeface="Libre Franklin"/>
              <a:sym typeface="Libre Franklin"/>
            </a:endParaRPr>
          </a:p>
        </p:txBody>
      </p:sp>
      <p:sp>
        <p:nvSpPr>
          <p:cNvPr id="226" name="Google Shape;226;p40"/>
          <p:cNvSpPr txBox="1"/>
          <p:nvPr/>
        </p:nvSpPr>
        <p:spPr>
          <a:xfrm>
            <a:off x="490500" y="1133250"/>
            <a:ext cx="4394400" cy="12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100">
                <a:solidFill>
                  <a:srgbClr val="102649"/>
                </a:solidFill>
                <a:latin typeface="Franklin Gothic"/>
                <a:ea typeface="Franklin Gothic"/>
                <a:cs typeface="Franklin Gothic"/>
                <a:sym typeface="Franklin Gothic"/>
              </a:rPr>
              <a:t>Fluency is “the ability to read text quickly, accurately, and with proper expression” (pp. 3-5).</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
        <p:nvSpPr>
          <p:cNvPr id="227" name="Google Shape;227;p40"/>
          <p:cNvSpPr txBox="1">
            <a:spLocks noGrp="1"/>
          </p:cNvSpPr>
          <p:nvPr>
            <p:ph type="title"/>
          </p:nvPr>
        </p:nvSpPr>
        <p:spPr>
          <a:xfrm>
            <a:off x="129900" y="2350675"/>
            <a:ext cx="5170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400" b="1">
                <a:latin typeface="Franklin Gothic"/>
                <a:ea typeface="Franklin Gothic"/>
                <a:cs typeface="Franklin Gothic"/>
                <a:sym typeface="Franklin Gothic"/>
              </a:rPr>
              <a:t>KDE Division of Early Literacy (2023)</a:t>
            </a:r>
            <a:endParaRPr sz="2800" b="1">
              <a:latin typeface="Franklin Gothic"/>
              <a:ea typeface="Franklin Gothic"/>
              <a:cs typeface="Franklin Gothic"/>
              <a:sym typeface="Franklin Gothic"/>
            </a:endParaRPr>
          </a:p>
        </p:txBody>
      </p:sp>
      <p:sp>
        <p:nvSpPr>
          <p:cNvPr id="228" name="Google Shape;228;p40"/>
          <p:cNvSpPr txBox="1"/>
          <p:nvPr/>
        </p:nvSpPr>
        <p:spPr>
          <a:xfrm>
            <a:off x="249150" y="3344875"/>
            <a:ext cx="6725100" cy="9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dirty="0">
                <a:solidFill>
                  <a:srgbClr val="102649"/>
                </a:solidFill>
                <a:latin typeface="Franklin Gothic"/>
                <a:ea typeface="Franklin Gothic"/>
                <a:cs typeface="Franklin Gothic"/>
                <a:sym typeface="Franklin Gothic"/>
              </a:rPr>
              <a:t>Fluency is “the ability to read text with sufficient speed and accuracy </a:t>
            </a:r>
            <a:r>
              <a:rPr lang="en" sz="2100" u="sng" dirty="0">
                <a:solidFill>
                  <a:srgbClr val="102649"/>
                </a:solidFill>
                <a:latin typeface="Franklin Gothic"/>
                <a:ea typeface="Franklin Gothic"/>
                <a:cs typeface="Franklin Gothic"/>
                <a:sym typeface="Franklin Gothic"/>
              </a:rPr>
              <a:t>to </a:t>
            </a:r>
            <a:r>
              <a:rPr lang="en" sz="2100" b="1" u="sng" dirty="0">
                <a:solidFill>
                  <a:srgbClr val="102649"/>
                </a:solidFill>
                <a:latin typeface="Franklin Gothic"/>
                <a:ea typeface="Franklin Gothic"/>
                <a:cs typeface="Franklin Gothic"/>
                <a:sym typeface="Franklin Gothic"/>
              </a:rPr>
              <a:t>support comprehension</a:t>
            </a:r>
            <a:r>
              <a:rPr lang="en" sz="2100" b="1" dirty="0">
                <a:solidFill>
                  <a:srgbClr val="102649"/>
                </a:solidFill>
                <a:latin typeface="Franklin Gothic"/>
                <a:ea typeface="Franklin Gothic"/>
                <a:cs typeface="Franklin Gothic"/>
                <a:sym typeface="Franklin Gothic"/>
              </a:rPr>
              <a:t>.</a:t>
            </a:r>
            <a:r>
              <a:rPr lang="en" sz="2100" dirty="0">
                <a:solidFill>
                  <a:srgbClr val="102649"/>
                </a:solidFill>
                <a:latin typeface="Franklin Gothic"/>
                <a:ea typeface="Franklin Gothic"/>
                <a:cs typeface="Franklin Gothic"/>
                <a:sym typeface="Franklin Gothic"/>
              </a:rPr>
              <a:t>” </a:t>
            </a:r>
            <a:endParaRPr sz="2100" dirty="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1"/>
          <p:cNvSpPr txBox="1">
            <a:spLocks noGrp="1"/>
          </p:cNvSpPr>
          <p:nvPr>
            <p:ph type="title"/>
          </p:nvPr>
        </p:nvSpPr>
        <p:spPr>
          <a:xfrm>
            <a:off x="129900" y="-75325"/>
            <a:ext cx="89304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400" b="1">
                <a:latin typeface="Franklin Gothic"/>
                <a:ea typeface="Franklin Gothic"/>
                <a:cs typeface="Franklin Gothic"/>
                <a:sym typeface="Franklin Gothic"/>
              </a:rPr>
              <a:t>Pikulski &amp; Chard (2005) definition:</a:t>
            </a:r>
            <a:endParaRPr sz="2800" b="1">
              <a:latin typeface="Franklin Gothic"/>
              <a:ea typeface="Franklin Gothic"/>
              <a:cs typeface="Franklin Gothic"/>
              <a:sym typeface="Franklin Gothic"/>
            </a:endParaRPr>
          </a:p>
        </p:txBody>
      </p:sp>
      <p:sp>
        <p:nvSpPr>
          <p:cNvPr id="234" name="Google Shape;234;p41"/>
          <p:cNvSpPr txBox="1"/>
          <p:nvPr/>
        </p:nvSpPr>
        <p:spPr>
          <a:xfrm>
            <a:off x="263450" y="987250"/>
            <a:ext cx="5167500" cy="83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dirty="0">
                <a:solidFill>
                  <a:srgbClr val="102649"/>
                </a:solidFill>
                <a:latin typeface="Franklin Gothic"/>
                <a:ea typeface="Franklin Gothic"/>
                <a:cs typeface="Franklin Gothic"/>
                <a:sym typeface="Franklin Gothic"/>
              </a:rPr>
              <a:t>“Fluency is manifested in accurate, rapid, expressive oral reading and is applied during, and makes possible, </a:t>
            </a:r>
            <a:r>
              <a:rPr lang="en" sz="2900" b="1" u="sng" dirty="0">
                <a:solidFill>
                  <a:srgbClr val="102649"/>
                </a:solidFill>
                <a:latin typeface="Franklin Gothic"/>
                <a:ea typeface="Franklin Gothic"/>
                <a:cs typeface="Franklin Gothic"/>
                <a:sym typeface="Franklin Gothic"/>
              </a:rPr>
              <a:t>silent reading comprehension</a:t>
            </a:r>
            <a:r>
              <a:rPr lang="en" sz="2900" b="1" dirty="0">
                <a:solidFill>
                  <a:srgbClr val="102649"/>
                </a:solidFill>
                <a:latin typeface="Franklin Gothic"/>
                <a:ea typeface="Franklin Gothic"/>
                <a:cs typeface="Franklin Gothic"/>
                <a:sym typeface="Franklin Gothic"/>
              </a:rPr>
              <a:t>.</a:t>
            </a:r>
            <a:r>
              <a:rPr lang="en" sz="2900" dirty="0">
                <a:solidFill>
                  <a:srgbClr val="102649"/>
                </a:solidFill>
                <a:latin typeface="Franklin Gothic"/>
                <a:ea typeface="Franklin Gothic"/>
                <a:cs typeface="Franklin Gothic"/>
                <a:sym typeface="Franklin Gothic"/>
              </a:rPr>
              <a:t>”</a:t>
            </a:r>
            <a:endParaRPr sz="29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dirty="0">
              <a:solidFill>
                <a:srgbClr val="102649"/>
              </a:solidFill>
              <a:latin typeface="Franklin Gothic"/>
              <a:ea typeface="Franklin Gothic"/>
              <a:cs typeface="Franklin Gothic"/>
              <a:sym typeface="Franklin Gothic"/>
            </a:endParaRPr>
          </a:p>
        </p:txBody>
      </p:sp>
      <p:pic>
        <p:nvPicPr>
          <p:cNvPr id="235" name="Google Shape;235;p41" descr="A group of girls sitting at a desk reading in class&#10;&#10;"/>
          <p:cNvPicPr preferRelativeResize="0"/>
          <p:nvPr/>
        </p:nvPicPr>
        <p:blipFill>
          <a:blip r:embed="rId3">
            <a:alphaModFix/>
          </a:blip>
          <a:stretch>
            <a:fillRect/>
          </a:stretch>
        </p:blipFill>
        <p:spPr>
          <a:xfrm>
            <a:off x="5505424" y="1191950"/>
            <a:ext cx="3306999" cy="209946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2"/>
          <p:cNvSpPr txBox="1">
            <a:spLocks noGrp="1"/>
          </p:cNvSpPr>
          <p:nvPr>
            <p:ph type="title"/>
          </p:nvPr>
        </p:nvSpPr>
        <p:spPr>
          <a:xfrm>
            <a:off x="106800" y="160150"/>
            <a:ext cx="89304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600" b="1">
                <a:latin typeface="Franklin Gothic"/>
                <a:ea typeface="Franklin Gothic"/>
                <a:cs typeface="Franklin Gothic"/>
                <a:sym typeface="Franklin Gothic"/>
              </a:rPr>
              <a:t>Synthesizing Three Definitions:</a:t>
            </a:r>
            <a:endParaRPr sz="4000" b="1">
              <a:latin typeface="Franklin Gothic"/>
              <a:ea typeface="Franklin Gothic"/>
              <a:cs typeface="Franklin Gothic"/>
              <a:sym typeface="Franklin Gothic"/>
            </a:endParaRPr>
          </a:p>
        </p:txBody>
      </p:sp>
      <p:sp>
        <p:nvSpPr>
          <p:cNvPr id="241" name="Google Shape;241;p42"/>
          <p:cNvSpPr txBox="1"/>
          <p:nvPr/>
        </p:nvSpPr>
        <p:spPr>
          <a:xfrm>
            <a:off x="300650" y="1247525"/>
            <a:ext cx="8662800" cy="83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solidFill>
                  <a:srgbClr val="102649"/>
                </a:solidFill>
                <a:latin typeface="Franklin Gothic"/>
                <a:ea typeface="Franklin Gothic"/>
                <a:cs typeface="Franklin Gothic"/>
                <a:sym typeface="Franklin Gothic"/>
              </a:rPr>
              <a:t>Fluency is </a:t>
            </a:r>
            <a:r>
              <a:rPr lang="en" sz="2900">
                <a:solidFill>
                  <a:srgbClr val="102649"/>
                </a:solidFill>
                <a:latin typeface="Franklin Gothic"/>
                <a:ea typeface="Franklin Gothic"/>
                <a:cs typeface="Franklin Gothic"/>
                <a:sym typeface="Franklin Gothic"/>
              </a:rPr>
              <a:t>reading with sufficient speed, accuracy and expression (NRP, 2000) to support both oral reading comprehension (KDE, 2023) and silent reading comprehension (Pikulski &amp; Chard, 2005). </a:t>
            </a:r>
            <a:endParaRPr sz="29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3"/>
          <p:cNvSpPr txBox="1">
            <a:spLocks noGrp="1"/>
          </p:cNvSpPr>
          <p:nvPr>
            <p:ph type="title"/>
          </p:nvPr>
        </p:nvSpPr>
        <p:spPr>
          <a:xfrm>
            <a:off x="232050" y="21779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500" b="1">
                <a:latin typeface="Franklin Gothic"/>
                <a:ea typeface="Franklin Gothic"/>
                <a:cs typeface="Franklin Gothic"/>
                <a:sym typeface="Franklin Gothic"/>
              </a:rPr>
              <a:t>Tosto et al. (2017)</a:t>
            </a:r>
            <a:endParaRPr sz="3500" b="1">
              <a:latin typeface="Franklin Gothic"/>
              <a:ea typeface="Franklin Gothic"/>
              <a:cs typeface="Franklin Gothic"/>
              <a:sym typeface="Franklin Gothic"/>
            </a:endParaRPr>
          </a:p>
        </p:txBody>
      </p:sp>
      <p:sp>
        <p:nvSpPr>
          <p:cNvPr id="247" name="Google Shape;247;p43"/>
          <p:cNvSpPr txBox="1"/>
          <p:nvPr/>
        </p:nvSpPr>
        <p:spPr>
          <a:xfrm>
            <a:off x="232050" y="1078650"/>
            <a:ext cx="5515500" cy="2986200"/>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Clr>
                <a:schemeClr val="dk1"/>
              </a:buClr>
              <a:buSzPts val="2600"/>
              <a:buFont typeface="Franklin Gothic"/>
              <a:buChar char="●"/>
            </a:pPr>
            <a:r>
              <a:rPr lang="en" sz="2600">
                <a:solidFill>
                  <a:schemeClr val="dk1"/>
                </a:solidFill>
                <a:latin typeface="Franklin Gothic"/>
                <a:ea typeface="Franklin Gothic"/>
                <a:cs typeface="Franklin Gothic"/>
                <a:sym typeface="Franklin Gothic"/>
              </a:rPr>
              <a:t>By 8</a:t>
            </a:r>
            <a:r>
              <a:rPr lang="en" sz="2600" baseline="30000">
                <a:solidFill>
                  <a:schemeClr val="dk1"/>
                </a:solidFill>
                <a:latin typeface="Franklin Gothic"/>
                <a:ea typeface="Franklin Gothic"/>
                <a:cs typeface="Franklin Gothic"/>
                <a:sym typeface="Franklin Gothic"/>
              </a:rPr>
              <a:t>th</a:t>
            </a:r>
            <a:r>
              <a:rPr lang="en" sz="2600">
                <a:solidFill>
                  <a:schemeClr val="dk1"/>
                </a:solidFill>
                <a:latin typeface="Franklin Gothic"/>
                <a:ea typeface="Franklin Gothic"/>
                <a:cs typeface="Franklin Gothic"/>
                <a:sym typeface="Franklin Gothic"/>
              </a:rPr>
              <a:t> grade, fluency continues to explain 25% of the variance in reading comprehension. </a:t>
            </a:r>
            <a:endParaRPr sz="2600">
              <a:solidFill>
                <a:schemeClr val="dk1"/>
              </a:solidFill>
              <a:latin typeface="Franklin Gothic"/>
              <a:ea typeface="Franklin Gothic"/>
              <a:cs typeface="Franklin Gothic"/>
              <a:sym typeface="Franklin Gothic"/>
            </a:endParaRPr>
          </a:p>
          <a:p>
            <a:pPr marL="457200" lvl="0" indent="-393700" algn="l" rtl="0">
              <a:spcBef>
                <a:spcPts val="0"/>
              </a:spcBef>
              <a:spcAft>
                <a:spcPts val="0"/>
              </a:spcAft>
              <a:buClr>
                <a:schemeClr val="dk1"/>
              </a:buClr>
              <a:buSzPts val="2600"/>
              <a:buFont typeface="Franklin Gothic"/>
              <a:buChar char="●"/>
            </a:pPr>
            <a:r>
              <a:rPr lang="en" sz="2600">
                <a:solidFill>
                  <a:schemeClr val="dk1"/>
                </a:solidFill>
                <a:latin typeface="Franklin Gothic"/>
                <a:ea typeface="Franklin Gothic"/>
                <a:cs typeface="Franklin Gothic"/>
                <a:sym typeface="Franklin Gothic"/>
              </a:rPr>
              <a:t>That means if we could get all students to read fluently, the differences in comprehension would be reduced by 25%.</a:t>
            </a:r>
            <a:endParaRPr sz="2600">
              <a:solidFill>
                <a:schemeClr val="dk1"/>
              </a:solidFill>
              <a:latin typeface="Franklin Gothic"/>
              <a:ea typeface="Franklin Gothic"/>
              <a:cs typeface="Franklin Gothic"/>
              <a:sym typeface="Franklin Gothic"/>
            </a:endParaRPr>
          </a:p>
        </p:txBody>
      </p:sp>
      <p:pic>
        <p:nvPicPr>
          <p:cNvPr id="248" name="Google Shape;248;p43" descr="A screenshot of the article cited on this slide, &quot;The genetic architecture of oral language, reading fluency and reading comprehension: A twin study from 7 to 16 years.&quot;"/>
          <p:cNvPicPr preferRelativeResize="0"/>
          <p:nvPr/>
        </p:nvPicPr>
        <p:blipFill>
          <a:blip r:embed="rId3">
            <a:alphaModFix/>
          </a:blip>
          <a:stretch>
            <a:fillRect/>
          </a:stretch>
        </p:blipFill>
        <p:spPr>
          <a:xfrm rot="374902">
            <a:off x="5708326" y="1233418"/>
            <a:ext cx="2976851" cy="243560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4">
            <a:extLst>
              <a:ext uri="{C183D7F6-B498-43B3-948B-1728B52AA6E4}">
                <adec:decorative xmlns:adec="http://schemas.microsoft.com/office/drawing/2017/decorative" val="1"/>
              </a:ext>
            </a:extLst>
          </p:cNvPr>
          <p:cNvSpPr txBox="1">
            <a:spLocks noGrp="1"/>
          </p:cNvSpPr>
          <p:nvPr>
            <p:ph type="title"/>
          </p:nvPr>
        </p:nvSpPr>
        <p:spPr>
          <a:xfrm>
            <a:off x="443425" y="12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500" b="1">
                <a:latin typeface="Franklin Gothic"/>
                <a:ea typeface="Franklin Gothic"/>
                <a:cs typeface="Franklin Gothic"/>
                <a:sym typeface="Franklin Gothic"/>
              </a:rPr>
              <a:t>UnboundEd (2022):</a:t>
            </a:r>
            <a:endParaRPr sz="3500" b="1">
              <a:latin typeface="Franklin Gothic"/>
              <a:ea typeface="Franklin Gothic"/>
              <a:cs typeface="Franklin Gothic"/>
              <a:sym typeface="Franklin Gothic"/>
            </a:endParaRPr>
          </a:p>
        </p:txBody>
      </p:sp>
      <p:sp>
        <p:nvSpPr>
          <p:cNvPr id="254" name="Google Shape;254;p44">
            <a:extLst>
              <a:ext uri="{C183D7F6-B498-43B3-948B-1728B52AA6E4}">
                <adec:decorative xmlns:adec="http://schemas.microsoft.com/office/drawing/2017/decorative" val="1"/>
              </a:ext>
            </a:extLst>
          </p:cNvPr>
          <p:cNvSpPr txBox="1"/>
          <p:nvPr/>
        </p:nvSpPr>
        <p:spPr>
          <a:xfrm>
            <a:off x="2387025" y="1017150"/>
            <a:ext cx="6475500" cy="3109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900" dirty="0">
                <a:solidFill>
                  <a:schemeClr val="dk1"/>
                </a:solidFill>
                <a:latin typeface="Franklin Gothic"/>
                <a:ea typeface="Franklin Gothic"/>
                <a:cs typeface="Franklin Gothic"/>
                <a:sym typeface="Franklin Gothic"/>
              </a:rPr>
              <a:t>“It takes a repeated exposure to a large amount of text to acquire a deep inventory of words that are instantly recognized. This additional reading also deepens the reader’s knowledge of the world, which increases comprehension. Unfortunately, struggling students—as a result of their poor reading—often lack the motivation to engage in the amount of reading that will, in turn, improve their reading. </a:t>
            </a:r>
            <a:r>
              <a:rPr lang="en" sz="1900" b="1" u="sng" dirty="0">
                <a:solidFill>
                  <a:schemeClr val="dk1"/>
                </a:solidFill>
                <a:latin typeface="Franklin Gothic"/>
                <a:ea typeface="Franklin Gothic"/>
                <a:cs typeface="Franklin Gothic"/>
                <a:sym typeface="Franklin Gothic"/>
              </a:rPr>
              <a:t>It is incumbent upon us, across all content areas, to find ways to support and encourage reading throughout the day</a:t>
            </a:r>
            <a:r>
              <a:rPr lang="en" sz="1900" b="1" dirty="0">
                <a:solidFill>
                  <a:schemeClr val="dk1"/>
                </a:solidFill>
                <a:latin typeface="Franklin Gothic"/>
                <a:ea typeface="Franklin Gothic"/>
                <a:cs typeface="Franklin Gothic"/>
                <a:sym typeface="Franklin Gothic"/>
              </a:rPr>
              <a:t>.</a:t>
            </a:r>
            <a:r>
              <a:rPr lang="en" sz="1900" dirty="0">
                <a:solidFill>
                  <a:schemeClr val="dk1"/>
                </a:solidFill>
                <a:latin typeface="Franklin Gothic"/>
                <a:ea typeface="Franklin Gothic"/>
                <a:cs typeface="Franklin Gothic"/>
                <a:sym typeface="Franklin Gothic"/>
              </a:rPr>
              <a:t>”</a:t>
            </a:r>
            <a:endParaRPr sz="1900" dirty="0">
              <a:solidFill>
                <a:schemeClr val="dk1"/>
              </a:solidFill>
              <a:latin typeface="Franklin Gothic"/>
              <a:ea typeface="Franklin Gothic"/>
              <a:cs typeface="Franklin Gothic"/>
              <a:sym typeface="Franklin Gothic"/>
            </a:endParaRPr>
          </a:p>
        </p:txBody>
      </p:sp>
      <p:pic>
        <p:nvPicPr>
          <p:cNvPr id="255" name="Google Shape;255;p44" descr="The cover of the Unbound Ed Guide to Grades 6-12 Fluency linked in the speaker notes">
            <a:extLst>
              <a:ext uri="{C183D7F6-B498-43B3-948B-1728B52AA6E4}">
                <adec:decorative xmlns:adec="http://schemas.microsoft.com/office/drawing/2017/decorative" val="0"/>
              </a:ext>
            </a:extLst>
          </p:cNvPr>
          <p:cNvPicPr preferRelativeResize="0"/>
          <p:nvPr/>
        </p:nvPicPr>
        <p:blipFill rotWithShape="1">
          <a:blip r:embed="rId3">
            <a:alphaModFix/>
          </a:blip>
          <a:srcRect b="5087"/>
          <a:stretch/>
        </p:blipFill>
        <p:spPr>
          <a:xfrm>
            <a:off x="375500" y="1167325"/>
            <a:ext cx="2240400" cy="280884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30"/>
        <p:cNvGrpSpPr/>
        <p:nvPr/>
      </p:nvGrpSpPr>
      <p:grpSpPr>
        <a:xfrm>
          <a:off x="0" y="0"/>
          <a:ext cx="0" cy="0"/>
          <a:chOff x="0" y="0"/>
          <a:chExt cx="0" cy="0"/>
        </a:xfrm>
      </p:grpSpPr>
      <p:sp>
        <p:nvSpPr>
          <p:cNvPr id="131" name="Google Shape;131;p27"/>
          <p:cNvSpPr txBox="1">
            <a:spLocks noGrp="1"/>
          </p:cNvSpPr>
          <p:nvPr>
            <p:ph type="title"/>
          </p:nvPr>
        </p:nvSpPr>
        <p:spPr>
          <a:xfrm>
            <a:off x="171075" y="-8522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dirty="0">
                <a:latin typeface="Franklin Gothic"/>
                <a:ea typeface="Franklin Gothic"/>
                <a:cs typeface="Franklin Gothic"/>
                <a:sym typeface="Franklin Gothic"/>
              </a:rPr>
              <a:t>A Note to Facilitators Leading a Group: </a:t>
            </a:r>
            <a:endParaRPr sz="2900" b="1" dirty="0">
              <a:latin typeface="Franklin Gothic"/>
              <a:ea typeface="Franklin Gothic"/>
              <a:cs typeface="Franklin Gothic"/>
              <a:sym typeface="Franklin Gothic"/>
            </a:endParaRPr>
          </a:p>
        </p:txBody>
      </p:sp>
      <p:sp>
        <p:nvSpPr>
          <p:cNvPr id="132" name="Google Shape;132;p27"/>
          <p:cNvSpPr txBox="1"/>
          <p:nvPr/>
        </p:nvSpPr>
        <p:spPr>
          <a:xfrm>
            <a:off x="369608" y="908975"/>
            <a:ext cx="8030100" cy="29157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For complete considerations for facilitators, see the Notes section of this slide.</a:t>
            </a:r>
            <a:endParaRPr lang="en-US" sz="1700" dirty="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These slides are part </a:t>
            </a:r>
            <a:r>
              <a:rPr lang="en-US" sz="1700" u="sng" dirty="0">
                <a:solidFill>
                  <a:srgbClr val="102649"/>
                </a:solidFill>
                <a:latin typeface="Franklin Gothic"/>
                <a:ea typeface="Franklin Gothic"/>
                <a:cs typeface="Franklin Gothic"/>
                <a:sym typeface="Franklin Gothic"/>
              </a:rPr>
              <a:t>three</a:t>
            </a:r>
            <a:r>
              <a:rPr lang="en-US" sz="1700" dirty="0">
                <a:solidFill>
                  <a:srgbClr val="102649"/>
                </a:solidFill>
                <a:latin typeface="Franklin Gothic"/>
                <a:ea typeface="Franklin Gothic"/>
                <a:cs typeface="Franklin Gothic"/>
                <a:sym typeface="Franklin Gothic"/>
              </a:rPr>
              <a:t> of a six-part series.</a:t>
            </a:r>
          </a:p>
          <a:p>
            <a:pPr marL="457200" indent="-336550">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See the Webinar Series Learning Plan on the </a:t>
            </a:r>
            <a:r>
              <a:rPr lang="en-US" sz="1700" dirty="0">
                <a:solidFill>
                  <a:srgbClr val="102649"/>
                </a:solidFill>
                <a:latin typeface="Franklin Gothic"/>
                <a:ea typeface="Franklin Gothic"/>
                <a:cs typeface="Franklin Gothic"/>
                <a:sym typeface="Franklin Gothic"/>
                <a:hlinkClick r:id="rId3"/>
              </a:rPr>
              <a:t>Landing Page</a:t>
            </a:r>
            <a:r>
              <a:rPr lang="en-US" sz="1700" dirty="0">
                <a:solidFill>
                  <a:srgbClr val="102649"/>
                </a:solidFill>
                <a:latin typeface="Franklin Gothic"/>
                <a:ea typeface="Franklin Gothic"/>
                <a:cs typeface="Franklin Gothic"/>
                <a:sym typeface="Franklin Gothic"/>
              </a:rPr>
              <a:t> for a detailed view of session objectives and materials. You may wish to make this available to participants.</a:t>
            </a:r>
            <a:endParaRPr lang="en-US" sz="1700" dirty="0">
              <a:solidFill>
                <a:srgbClr val="102649"/>
              </a:solidFill>
              <a:latin typeface="Franklin Gothic"/>
              <a:ea typeface="Franklin Gothic"/>
              <a:cs typeface="Franklin Gothic"/>
            </a:endParaRPr>
          </a:p>
          <a:p>
            <a:pPr marL="457200" indent="-342900">
              <a:buSzPts val="1700"/>
              <a:buFont typeface="Franklin Gothic,Sans-Serif"/>
              <a:buChar char="●"/>
            </a:pPr>
            <a:r>
              <a:rPr lang="en-US" sz="1700" dirty="0">
                <a:solidFill>
                  <a:srgbClr val="102649"/>
                </a:solidFill>
                <a:latin typeface="Franklin Gothic"/>
                <a:ea typeface="Franklin Gothic"/>
                <a:cs typeface="Franklin Gothic"/>
              </a:rPr>
              <a:t>Print or make a digital copy of the </a:t>
            </a:r>
            <a:r>
              <a:rPr lang="en-US" sz="1700" dirty="0">
                <a:latin typeface="Franklin Gothic"/>
                <a:ea typeface="Franklin Gothic"/>
                <a:cs typeface="Franklin Gothic"/>
                <a:hlinkClick r:id="rId4"/>
              </a:rPr>
              <a:t>Series Participant Guide</a:t>
            </a:r>
            <a:r>
              <a:rPr lang="en-US" sz="1700" dirty="0">
                <a:latin typeface="Franklin Gothic"/>
                <a:ea typeface="Franklin Gothic"/>
                <a:cs typeface="Franklin Gothic"/>
              </a:rPr>
              <a:t> </a:t>
            </a:r>
            <a:r>
              <a:rPr lang="en-US" sz="1700" dirty="0">
                <a:solidFill>
                  <a:srgbClr val="102649"/>
                </a:solidFill>
                <a:latin typeface="Franklin Gothic"/>
                <a:ea typeface="Franklin Gothic"/>
                <a:cs typeface="Franklin Gothic"/>
              </a:rPr>
              <a:t>for participants to complete the pre-work. </a:t>
            </a:r>
          </a:p>
          <a:p>
            <a:pPr marL="457200" indent="-342900">
              <a:buSzPts val="1700"/>
              <a:buFont typeface="Franklin Gothic,Sans-Serif"/>
              <a:buChar char="●"/>
            </a:pPr>
            <a:r>
              <a:rPr lang="en-US" sz="1700" dirty="0">
                <a:solidFill>
                  <a:srgbClr val="102649"/>
                </a:solidFill>
                <a:latin typeface="Franklin Gothic"/>
                <a:ea typeface="Franklin Gothic"/>
                <a:cs typeface="Franklin Gothic"/>
              </a:rPr>
              <a:t>This series is built around the Institute for Education Science and What Works Clearinghouse 2022 Practice Guide, </a:t>
            </a:r>
            <a:r>
              <a:rPr lang="en-US" sz="1700" i="1" dirty="0">
                <a:solidFill>
                  <a:srgbClr val="102649"/>
                </a:solidFill>
                <a:latin typeface="Franklin Gothic"/>
                <a:ea typeface="Franklin Gothic"/>
                <a:cs typeface="Franklin Gothic"/>
                <a:hlinkClick r:id="rId5"/>
              </a:rPr>
              <a:t>Providing Reading Interventions to Students in Grades 4-9</a:t>
            </a:r>
            <a:r>
              <a:rPr lang="en-US" sz="1700" i="1" dirty="0">
                <a:solidFill>
                  <a:srgbClr val="102649"/>
                </a:solidFill>
                <a:latin typeface="Franklin Gothic"/>
                <a:ea typeface="Franklin Gothic"/>
                <a:cs typeface="Franklin Gothic"/>
              </a:rPr>
              <a:t>,</a:t>
            </a:r>
            <a:r>
              <a:rPr lang="en-US" sz="1700" dirty="0">
                <a:solidFill>
                  <a:srgbClr val="102649"/>
                </a:solidFill>
                <a:latin typeface="Franklin Gothic"/>
                <a:ea typeface="Franklin Gothic"/>
                <a:cs typeface="Franklin Gothic"/>
              </a:rPr>
              <a:t> a free resource available for print. Consider making copies or providing digital access to participants to complete the pre-session readings.</a:t>
            </a:r>
          </a:p>
          <a:p>
            <a:pPr marL="114300">
              <a:buSzPts val="1700"/>
            </a:pPr>
            <a:r>
              <a:rPr lang="en" sz="1700" dirty="0">
                <a:solidFill>
                  <a:srgbClr val="102649"/>
                </a:solidFill>
                <a:latin typeface="Franklin Gothic"/>
                <a:ea typeface="Franklin Gothic"/>
                <a:cs typeface="Franklin Gothic"/>
              </a:rPr>
              <a:t> </a:t>
            </a:r>
          </a:p>
        </p:txBody>
      </p:sp>
    </p:spTree>
    <p:extLst>
      <p:ext uri="{BB962C8B-B14F-4D97-AF65-F5344CB8AC3E}">
        <p14:creationId xmlns:p14="http://schemas.microsoft.com/office/powerpoint/2010/main" val="4106732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5"/>
          <p:cNvSpPr txBox="1">
            <a:spLocks noGrp="1"/>
          </p:cNvSpPr>
          <p:nvPr>
            <p:ph type="title"/>
          </p:nvPr>
        </p:nvSpPr>
        <p:spPr>
          <a:xfrm>
            <a:off x="232050" y="21779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500" b="1">
                <a:latin typeface="Franklin Gothic"/>
                <a:ea typeface="Franklin Gothic"/>
                <a:cs typeface="Franklin Gothic"/>
                <a:sym typeface="Franklin Gothic"/>
              </a:rPr>
              <a:t>Lily Wong Fillmore (2013)</a:t>
            </a:r>
            <a:endParaRPr sz="3500" b="1">
              <a:latin typeface="Franklin Gothic"/>
              <a:ea typeface="Franklin Gothic"/>
              <a:cs typeface="Franklin Gothic"/>
              <a:sym typeface="Franklin Gothic"/>
            </a:endParaRPr>
          </a:p>
        </p:txBody>
      </p:sp>
      <p:sp>
        <p:nvSpPr>
          <p:cNvPr id="261" name="Google Shape;261;p45"/>
          <p:cNvSpPr txBox="1"/>
          <p:nvPr/>
        </p:nvSpPr>
        <p:spPr>
          <a:xfrm>
            <a:off x="232050" y="1078650"/>
            <a:ext cx="55155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dk1"/>
                </a:solidFill>
                <a:latin typeface="Franklin Gothic"/>
                <a:ea typeface="Franklin Gothic"/>
                <a:cs typeface="Franklin Gothic"/>
                <a:sym typeface="Franklin Gothic"/>
              </a:rPr>
              <a:t>“No one is a native speaker of academic English.”</a:t>
            </a:r>
            <a:endParaRPr sz="26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6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2600">
                <a:solidFill>
                  <a:schemeClr val="dk1"/>
                </a:solidFill>
                <a:latin typeface="Franklin Gothic"/>
                <a:ea typeface="Franklin Gothic"/>
                <a:cs typeface="Franklin Gothic"/>
                <a:sym typeface="Franklin Gothic"/>
              </a:rPr>
              <a:t>Fluency is a key factor to support ALL students with complex, grade-level text.</a:t>
            </a:r>
            <a:endParaRPr sz="2600">
              <a:solidFill>
                <a:schemeClr val="dk1"/>
              </a:solidFill>
              <a:latin typeface="Franklin Gothic"/>
              <a:ea typeface="Franklin Gothic"/>
              <a:cs typeface="Franklin Gothic"/>
              <a:sym typeface="Franklin Gothic"/>
            </a:endParaRPr>
          </a:p>
        </p:txBody>
      </p:sp>
      <p:pic>
        <p:nvPicPr>
          <p:cNvPr id="262" name="Google Shape;262;p45" descr="A portrait of researcher Lily Wong Fillmore"/>
          <p:cNvPicPr preferRelativeResize="0"/>
          <p:nvPr/>
        </p:nvPicPr>
        <p:blipFill>
          <a:blip r:embed="rId3">
            <a:alphaModFix/>
          </a:blip>
          <a:stretch>
            <a:fillRect/>
          </a:stretch>
        </p:blipFill>
        <p:spPr>
          <a:xfrm>
            <a:off x="6369908" y="613876"/>
            <a:ext cx="2288075" cy="305077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6"/>
          <p:cNvSpPr txBox="1">
            <a:spLocks noGrp="1"/>
          </p:cNvSpPr>
          <p:nvPr>
            <p:ph type="title"/>
          </p:nvPr>
        </p:nvSpPr>
        <p:spPr>
          <a:xfrm>
            <a:off x="232050" y="1003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a:latin typeface="Franklin Gothic"/>
                <a:ea typeface="Franklin Gothic"/>
                <a:cs typeface="Franklin Gothic"/>
                <a:sym typeface="Franklin Gothic"/>
              </a:rPr>
              <a:t>What are the root causes of poor fluency?</a:t>
            </a:r>
            <a:endParaRPr sz="2500" b="1">
              <a:latin typeface="Franklin Gothic"/>
              <a:ea typeface="Franklin Gothic"/>
              <a:cs typeface="Franklin Gothic"/>
              <a:sym typeface="Franklin Gothic"/>
            </a:endParaRPr>
          </a:p>
        </p:txBody>
      </p:sp>
      <p:pic>
        <p:nvPicPr>
          <p:cNvPr id="268" name="Google Shape;268;p46" descr="image"/>
          <p:cNvPicPr preferRelativeResize="0"/>
          <p:nvPr/>
        </p:nvPicPr>
        <p:blipFill rotWithShape="1">
          <a:blip r:embed="rId3">
            <a:alphaModFix/>
          </a:blip>
          <a:srcRect t="45758" r="5437"/>
          <a:stretch/>
        </p:blipFill>
        <p:spPr>
          <a:xfrm>
            <a:off x="923713" y="1175675"/>
            <a:ext cx="6503375" cy="26236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7"/>
          <p:cNvSpPr txBox="1">
            <a:spLocks noGrp="1"/>
          </p:cNvSpPr>
          <p:nvPr>
            <p:ph type="title"/>
          </p:nvPr>
        </p:nvSpPr>
        <p:spPr>
          <a:xfrm>
            <a:off x="232050" y="1003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a:latin typeface="Franklin Gothic"/>
                <a:ea typeface="Franklin Gothic"/>
                <a:cs typeface="Franklin Gothic"/>
                <a:sym typeface="Franklin Gothic"/>
              </a:rPr>
              <a:t>What do I do when I suspect or even know a student has gaps in fluency?</a:t>
            </a:r>
            <a:endParaRPr sz="2500" b="1">
              <a:latin typeface="Franklin Gothic"/>
              <a:ea typeface="Franklin Gothic"/>
              <a:cs typeface="Franklin Gothic"/>
              <a:sym typeface="Franklin Gothic"/>
            </a:endParaRPr>
          </a:p>
        </p:txBody>
      </p:sp>
      <p:pic>
        <p:nvPicPr>
          <p:cNvPr id="274" name="Google Shape;274;p47" descr="image"/>
          <p:cNvPicPr preferRelativeResize="0"/>
          <p:nvPr/>
        </p:nvPicPr>
        <p:blipFill rotWithShape="1">
          <a:blip r:embed="rId3">
            <a:alphaModFix/>
          </a:blip>
          <a:srcRect t="45758" r="5437"/>
          <a:stretch/>
        </p:blipFill>
        <p:spPr>
          <a:xfrm>
            <a:off x="466425" y="1309900"/>
            <a:ext cx="4357300" cy="1757826"/>
          </a:xfrm>
          <a:prstGeom prst="rect">
            <a:avLst/>
          </a:prstGeom>
          <a:noFill/>
          <a:ln>
            <a:noFill/>
          </a:ln>
          <a:effectLst>
            <a:outerShdw blurRad="57150" dist="19050" dir="5400000" algn="bl" rotWithShape="0">
              <a:srgbClr val="000000">
                <a:alpha val="50000"/>
              </a:srgbClr>
            </a:outerShdw>
          </a:effectLst>
        </p:spPr>
      </p:pic>
      <p:sp>
        <p:nvSpPr>
          <p:cNvPr id="276" name="Google Shape;276;p47"/>
          <p:cNvSpPr txBox="1"/>
          <p:nvPr/>
        </p:nvSpPr>
        <p:spPr>
          <a:xfrm>
            <a:off x="5319500" y="1245450"/>
            <a:ext cx="3191400" cy="20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102649"/>
                </a:solidFill>
                <a:latin typeface="Franklin Gothic"/>
                <a:ea typeface="Franklin Gothic"/>
                <a:cs typeface="Franklin Gothic"/>
                <a:sym typeface="Franklin Gothic"/>
              </a:rPr>
              <a:t>Because fluency binds word recognition and language comprehension together, remember that</a:t>
            </a:r>
            <a:r>
              <a:rPr lang="en" sz="1500" b="1">
                <a:solidFill>
                  <a:srgbClr val="102649"/>
                </a:solidFill>
                <a:latin typeface="Franklin Gothic"/>
                <a:ea typeface="Franklin Gothic"/>
                <a:cs typeface="Franklin Gothic"/>
                <a:sym typeface="Franklin Gothic"/>
              </a:rPr>
              <a:t> a number of factors may contribute to a lack of oral or silent reading fluency. </a:t>
            </a:r>
            <a:endParaRPr sz="1500" b="1">
              <a:solidFill>
                <a:srgbClr val="102649"/>
              </a:solidFill>
              <a:latin typeface="Franklin Gothic"/>
              <a:ea typeface="Franklin Gothic"/>
              <a:cs typeface="Franklin Gothic"/>
              <a:sym typeface="Franklin Gothic"/>
            </a:endParaRPr>
          </a:p>
        </p:txBody>
      </p:sp>
      <p:sp>
        <p:nvSpPr>
          <p:cNvPr id="277" name="Google Shape;277;p47"/>
          <p:cNvSpPr txBox="1"/>
          <p:nvPr/>
        </p:nvSpPr>
        <p:spPr>
          <a:xfrm>
            <a:off x="700050" y="3315150"/>
            <a:ext cx="7418700" cy="20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i="1">
                <a:solidFill>
                  <a:srgbClr val="102649"/>
                </a:solidFill>
                <a:latin typeface="Franklin Gothic"/>
                <a:ea typeface="Franklin Gothic"/>
                <a:cs typeface="Franklin Gothic"/>
                <a:sym typeface="Franklin Gothic"/>
              </a:rPr>
              <a:t>Consult with your local leadership (i.e., reading specialist/interventionist, instructional coach, MTSS and/or special education coordinator) for assessments and instructional supports. </a:t>
            </a:r>
            <a:endParaRPr sz="1500" b="1">
              <a:solidFill>
                <a:srgbClr val="102649"/>
              </a:solidFill>
              <a:latin typeface="Franklin Gothic"/>
              <a:ea typeface="Franklin Gothic"/>
              <a:cs typeface="Franklin Gothic"/>
              <a:sym typeface="Franklin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8"/>
          <p:cNvSpPr txBox="1">
            <a:spLocks noGrp="1"/>
          </p:cNvSpPr>
          <p:nvPr>
            <p:ph type="title"/>
          </p:nvPr>
        </p:nvSpPr>
        <p:spPr>
          <a:xfrm>
            <a:off x="187800" y="0"/>
            <a:ext cx="87684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a:latin typeface="Franklin Gothic"/>
                <a:ea typeface="Franklin Gothic"/>
                <a:cs typeface="Franklin Gothic"/>
                <a:sym typeface="Franklin Gothic"/>
              </a:rPr>
              <a:t>Consult your High-Quality Instructional Resource (HQIR)!</a:t>
            </a:r>
            <a:endParaRPr sz="2500" b="1">
              <a:latin typeface="Franklin Gothic"/>
              <a:ea typeface="Franklin Gothic"/>
              <a:cs typeface="Franklin Gothic"/>
              <a:sym typeface="Franklin Gothic"/>
            </a:endParaRPr>
          </a:p>
        </p:txBody>
      </p:sp>
      <p:pic>
        <p:nvPicPr>
          <p:cNvPr id="283" name="Google Shape;283;p48" descr="The cover of Study Sync's Fluency Teacher Guide"/>
          <p:cNvPicPr preferRelativeResize="0"/>
          <p:nvPr/>
        </p:nvPicPr>
        <p:blipFill>
          <a:blip r:embed="rId3">
            <a:alphaModFix/>
          </a:blip>
          <a:stretch>
            <a:fillRect/>
          </a:stretch>
        </p:blipFill>
        <p:spPr>
          <a:xfrm rot="-1051789">
            <a:off x="-189325" y="1109525"/>
            <a:ext cx="2823129" cy="3744150"/>
          </a:xfrm>
          <a:prstGeom prst="rect">
            <a:avLst/>
          </a:prstGeom>
          <a:noFill/>
          <a:ln>
            <a:noFill/>
          </a:ln>
          <a:effectLst>
            <a:outerShdw blurRad="57150" dist="19050" dir="5400000" algn="bl" rotWithShape="0">
              <a:srgbClr val="000000">
                <a:alpha val="50000"/>
              </a:srgbClr>
            </a:outerShdw>
          </a:effectLst>
        </p:spPr>
      </p:pic>
      <p:pic>
        <p:nvPicPr>
          <p:cNvPr id="284" name="Google Shape;284;p48" descr="The cover of StudySync's Foundational Skills workbook for grades 6-8"/>
          <p:cNvPicPr preferRelativeResize="0"/>
          <p:nvPr/>
        </p:nvPicPr>
        <p:blipFill>
          <a:blip r:embed="rId4">
            <a:alphaModFix/>
          </a:blip>
          <a:stretch>
            <a:fillRect/>
          </a:stretch>
        </p:blipFill>
        <p:spPr>
          <a:xfrm>
            <a:off x="1539054" y="1205100"/>
            <a:ext cx="2880544" cy="3744150"/>
          </a:xfrm>
          <a:prstGeom prst="rect">
            <a:avLst/>
          </a:prstGeom>
          <a:noFill/>
          <a:ln>
            <a:noFill/>
          </a:ln>
          <a:effectLst>
            <a:outerShdw blurRad="57150" dist="19050" dir="5400000" algn="bl" rotWithShape="0">
              <a:srgbClr val="000000">
                <a:alpha val="50000"/>
              </a:srgbClr>
            </a:outerShdw>
          </a:effectLst>
        </p:spPr>
      </p:pic>
      <p:pic>
        <p:nvPicPr>
          <p:cNvPr id="285" name="Google Shape;285;p48" descr="An example of a speed drill using suffixes -ly and -able"/>
          <p:cNvPicPr preferRelativeResize="0"/>
          <p:nvPr/>
        </p:nvPicPr>
        <p:blipFill>
          <a:blip r:embed="rId5">
            <a:alphaModFix/>
          </a:blip>
          <a:stretch>
            <a:fillRect/>
          </a:stretch>
        </p:blipFill>
        <p:spPr>
          <a:xfrm rot="430968">
            <a:off x="3491099" y="1578288"/>
            <a:ext cx="2782677" cy="3674214"/>
          </a:xfrm>
          <a:prstGeom prst="rect">
            <a:avLst/>
          </a:prstGeom>
          <a:noFill/>
          <a:ln>
            <a:noFill/>
          </a:ln>
          <a:effectLst>
            <a:outerShdw blurRad="57150" dist="19050" dir="5400000" algn="bl" rotWithShape="0">
              <a:srgbClr val="000000">
                <a:alpha val="50000"/>
              </a:srgbClr>
            </a:outerShdw>
          </a:effectLst>
        </p:spPr>
      </p:pic>
      <p:pic>
        <p:nvPicPr>
          <p:cNvPr id="286" name="Google Shape;286;p48" descr="An example of reading emphasized words"/>
          <p:cNvPicPr preferRelativeResize="0"/>
          <p:nvPr/>
        </p:nvPicPr>
        <p:blipFill>
          <a:blip r:embed="rId6">
            <a:alphaModFix/>
          </a:blip>
          <a:stretch>
            <a:fillRect/>
          </a:stretch>
        </p:blipFill>
        <p:spPr>
          <a:xfrm>
            <a:off x="5678235" y="1041750"/>
            <a:ext cx="2346640" cy="3130372"/>
          </a:xfrm>
          <a:prstGeom prst="rect">
            <a:avLst/>
          </a:prstGeom>
          <a:noFill/>
          <a:ln>
            <a:noFill/>
          </a:ln>
          <a:effectLst>
            <a:outerShdw blurRad="57150" dist="19050" dir="5400000" algn="bl" rotWithShape="0">
              <a:srgbClr val="000000">
                <a:alpha val="50000"/>
              </a:srgbClr>
            </a:outerShdw>
          </a:effectLst>
        </p:spPr>
      </p:pic>
      <p:pic>
        <p:nvPicPr>
          <p:cNvPr id="287" name="Google Shape;287;p48" descr="An example of pausing at punctuation"/>
          <p:cNvPicPr preferRelativeResize="0"/>
          <p:nvPr/>
        </p:nvPicPr>
        <p:blipFill>
          <a:blip r:embed="rId7">
            <a:alphaModFix/>
          </a:blip>
          <a:stretch>
            <a:fillRect/>
          </a:stretch>
        </p:blipFill>
        <p:spPr>
          <a:xfrm rot="1154359">
            <a:off x="6653673" y="2117425"/>
            <a:ext cx="2562826" cy="3467650"/>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9"/>
          <p:cNvSpPr txBox="1">
            <a:spLocks noGrp="1"/>
          </p:cNvSpPr>
          <p:nvPr>
            <p:ph type="title"/>
          </p:nvPr>
        </p:nvSpPr>
        <p:spPr>
          <a:xfrm>
            <a:off x="232050" y="100350"/>
            <a:ext cx="87684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dirty="0">
                <a:latin typeface="Franklin Gothic"/>
                <a:ea typeface="Franklin Gothic"/>
                <a:cs typeface="Franklin Gothic"/>
                <a:sym typeface="Franklin Gothic"/>
              </a:rPr>
              <a:t>Consult your HQIR!</a:t>
            </a:r>
            <a:endParaRPr sz="2500" b="1" dirty="0">
              <a:latin typeface="Franklin Gothic"/>
              <a:ea typeface="Franklin Gothic"/>
              <a:cs typeface="Franklin Gothic"/>
              <a:sym typeface="Franklin Gothic"/>
            </a:endParaRPr>
          </a:p>
        </p:txBody>
      </p:sp>
      <p:pic>
        <p:nvPicPr>
          <p:cNvPr id="293" name="Google Shape;293;p49" descr="The cover of Wit and Wisdom's Teacher Edition, a high-quality instructional resource that includes fluency resources"/>
          <p:cNvPicPr preferRelativeResize="0"/>
          <p:nvPr/>
        </p:nvPicPr>
        <p:blipFill rotWithShape="1">
          <a:blip r:embed="rId3">
            <a:alphaModFix/>
          </a:blip>
          <a:srcRect l="32957"/>
          <a:stretch/>
        </p:blipFill>
        <p:spPr>
          <a:xfrm rot="-522743">
            <a:off x="114049" y="1042463"/>
            <a:ext cx="2986951" cy="3848325"/>
          </a:xfrm>
          <a:prstGeom prst="rect">
            <a:avLst/>
          </a:prstGeom>
          <a:noFill/>
          <a:ln>
            <a:noFill/>
          </a:ln>
          <a:effectLst>
            <a:outerShdw blurRad="57150" dist="19050" dir="5400000" algn="bl" rotWithShape="0">
              <a:srgbClr val="000000">
                <a:alpha val="50000"/>
              </a:srgbClr>
            </a:outerShdw>
          </a:effectLst>
        </p:spPr>
      </p:pic>
      <p:pic>
        <p:nvPicPr>
          <p:cNvPr id="294" name="Google Shape;294;p49" descr="This is a resource that provides teachers and students with more information about the elements of reading fluency"/>
          <p:cNvPicPr preferRelativeResize="0"/>
          <p:nvPr/>
        </p:nvPicPr>
        <p:blipFill>
          <a:blip r:embed="rId4">
            <a:alphaModFix/>
          </a:blip>
          <a:stretch>
            <a:fillRect/>
          </a:stretch>
        </p:blipFill>
        <p:spPr>
          <a:xfrm>
            <a:off x="1908050" y="900100"/>
            <a:ext cx="3098449" cy="4133050"/>
          </a:xfrm>
          <a:prstGeom prst="rect">
            <a:avLst/>
          </a:prstGeom>
          <a:noFill/>
          <a:ln>
            <a:noFill/>
          </a:ln>
          <a:effectLst>
            <a:outerShdw blurRad="57150" dist="19050" dir="5400000" algn="bl" rotWithShape="0">
              <a:srgbClr val="000000">
                <a:alpha val="50000"/>
              </a:srgbClr>
            </a:outerShdw>
          </a:effectLst>
        </p:spPr>
      </p:pic>
      <p:pic>
        <p:nvPicPr>
          <p:cNvPr id="295" name="Google Shape;295;p49" descr="An example of fluency homework prompting students to do repeated purposeful readings of a passage"/>
          <p:cNvPicPr preferRelativeResize="0"/>
          <p:nvPr/>
        </p:nvPicPr>
        <p:blipFill>
          <a:blip r:embed="rId5">
            <a:alphaModFix/>
          </a:blip>
          <a:stretch>
            <a:fillRect/>
          </a:stretch>
        </p:blipFill>
        <p:spPr>
          <a:xfrm rot="-634751">
            <a:off x="4287842" y="1124825"/>
            <a:ext cx="2794603" cy="3744150"/>
          </a:xfrm>
          <a:prstGeom prst="rect">
            <a:avLst/>
          </a:prstGeom>
          <a:noFill/>
          <a:ln>
            <a:noFill/>
          </a:ln>
          <a:effectLst>
            <a:outerShdw blurRad="57150" dist="19050" dir="5400000" algn="bl" rotWithShape="0">
              <a:srgbClr val="000000">
                <a:alpha val="50000"/>
              </a:srgbClr>
            </a:outerShdw>
          </a:effectLst>
        </p:spPr>
      </p:pic>
      <p:pic>
        <p:nvPicPr>
          <p:cNvPr id="296" name="Google Shape;296;p49" descr="An example of fluency practice prompting students to do purposeful repeated readings"/>
          <p:cNvPicPr preferRelativeResize="0"/>
          <p:nvPr/>
        </p:nvPicPr>
        <p:blipFill>
          <a:blip r:embed="rId6">
            <a:alphaModFix/>
          </a:blip>
          <a:stretch>
            <a:fillRect/>
          </a:stretch>
        </p:blipFill>
        <p:spPr>
          <a:xfrm>
            <a:off x="6213725" y="1386075"/>
            <a:ext cx="2786725" cy="3677349"/>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50"/>
          <p:cNvSpPr txBox="1">
            <a:spLocks noGrp="1"/>
          </p:cNvSpPr>
          <p:nvPr>
            <p:ph type="title"/>
          </p:nvPr>
        </p:nvSpPr>
        <p:spPr>
          <a:xfrm>
            <a:off x="457000" y="972075"/>
            <a:ext cx="8085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4850" b="1">
                <a:latin typeface="Franklin Gothic"/>
                <a:ea typeface="Franklin Gothic"/>
                <a:cs typeface="Franklin Gothic"/>
                <a:sym typeface="Franklin Gothic"/>
              </a:rPr>
              <a:t>What if a school or district hasn’t yet adopted a green-rated HQIR?</a:t>
            </a:r>
            <a:endParaRPr sz="4850" b="1">
              <a:latin typeface="Franklin Gothic"/>
              <a:ea typeface="Franklin Gothic"/>
              <a:cs typeface="Franklin Gothic"/>
              <a:sym typeface="Franklin Gothic"/>
            </a:endParaRPr>
          </a:p>
        </p:txBody>
      </p:sp>
      <p:sp>
        <p:nvSpPr>
          <p:cNvPr id="302" name="Google Shape;302;p50"/>
          <p:cNvSpPr txBox="1">
            <a:spLocks noGrp="1"/>
          </p:cNvSpPr>
          <p:nvPr>
            <p:ph type="title"/>
          </p:nvPr>
        </p:nvSpPr>
        <p:spPr>
          <a:xfrm>
            <a:off x="2023775" y="2866525"/>
            <a:ext cx="6518100" cy="9942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SzPts val="990"/>
              <a:buNone/>
            </a:pPr>
            <a:r>
              <a:rPr lang="en" sz="3350" i="1">
                <a:solidFill>
                  <a:srgbClr val="6AC398"/>
                </a:solidFill>
                <a:latin typeface="Franklin Gothic"/>
                <a:ea typeface="Franklin Gothic"/>
                <a:cs typeface="Franklin Gothic"/>
                <a:sym typeface="Franklin Gothic"/>
              </a:rPr>
              <a:t>We will practice three fluency routines you can implement with any text at any time. </a:t>
            </a:r>
            <a:endParaRPr sz="3350" i="1">
              <a:solidFill>
                <a:srgbClr val="6AC398"/>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1"/>
          <p:cNvSpPr txBox="1">
            <a:spLocks noGrp="1"/>
          </p:cNvSpPr>
          <p:nvPr>
            <p:ph type="title"/>
          </p:nvPr>
        </p:nvSpPr>
        <p:spPr>
          <a:xfrm>
            <a:off x="475325" y="1968875"/>
            <a:ext cx="59478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6000" b="1">
                <a:latin typeface="Franklin Gothic"/>
                <a:ea typeface="Franklin Gothic"/>
                <a:cs typeface="Franklin Gothic"/>
                <a:sym typeface="Franklin Gothic"/>
              </a:rPr>
              <a:t>How is fluency taught in early grades?</a:t>
            </a:r>
            <a:endParaRPr sz="6000" b="1">
              <a:latin typeface="Franklin Gothic"/>
              <a:ea typeface="Franklin Gothic"/>
              <a:cs typeface="Franklin Gothic"/>
              <a:sym typeface="Franklin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2"/>
          <p:cNvSpPr txBox="1">
            <a:spLocks noGrp="1"/>
          </p:cNvSpPr>
          <p:nvPr>
            <p:ph type="title"/>
          </p:nvPr>
        </p:nvSpPr>
        <p:spPr>
          <a:xfrm>
            <a:off x="1659574" y="312600"/>
            <a:ext cx="5824851" cy="994200"/>
          </a:xfrm>
          <a:prstGeom prst="rect">
            <a:avLst/>
          </a:prstGeom>
        </p:spPr>
        <p:txBody>
          <a:bodyPr spcFirstLastPara="1" wrap="square" lIns="68575" tIns="34275" rIns="68575" bIns="34275" anchor="ctr" anchorCtr="0">
            <a:normAutofit fontScale="90000"/>
          </a:bodyPr>
          <a:lstStyle/>
          <a:p>
            <a:pPr marL="0" lvl="0" indent="0" algn="ctr" rtl="0">
              <a:spcBef>
                <a:spcPts val="0"/>
              </a:spcBef>
              <a:spcAft>
                <a:spcPts val="0"/>
              </a:spcAft>
              <a:buNone/>
            </a:pPr>
            <a:r>
              <a:rPr lang="en" sz="4000" b="1" dirty="0">
                <a:latin typeface="Franklin Gothic"/>
                <a:ea typeface="Franklin Gothic"/>
                <a:cs typeface="Franklin Gothic"/>
                <a:sym typeface="Franklin Gothic"/>
              </a:rPr>
              <a:t>Evidence-Based Fluency Routines in Grades K-5</a:t>
            </a:r>
            <a:endParaRPr sz="4000" b="1" dirty="0">
              <a:latin typeface="Franklin Gothic"/>
              <a:ea typeface="Franklin Gothic"/>
              <a:cs typeface="Franklin Gothic"/>
              <a:sym typeface="Franklin Gothic"/>
            </a:endParaRPr>
          </a:p>
        </p:txBody>
      </p:sp>
      <p:sp>
        <p:nvSpPr>
          <p:cNvPr id="313" name="Google Shape;313;p52"/>
          <p:cNvSpPr/>
          <p:nvPr/>
        </p:nvSpPr>
        <p:spPr>
          <a:xfrm>
            <a:off x="546100" y="1670100"/>
            <a:ext cx="4768800" cy="1803300"/>
          </a:xfrm>
          <a:prstGeom prst="rightArrowCallout">
            <a:avLst>
              <a:gd name="adj1" fmla="val 46972"/>
              <a:gd name="adj2" fmla="val 37571"/>
              <a:gd name="adj3" fmla="val 43670"/>
              <a:gd name="adj4" fmla="val 79417"/>
            </a:avLst>
          </a:prstGeom>
          <a:solidFill>
            <a:srgbClr val="102649"/>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457200" lvl="0" indent="-361950" algn="l" rtl="0">
              <a:spcBef>
                <a:spcPts val="0"/>
              </a:spcBef>
              <a:spcAft>
                <a:spcPts val="0"/>
              </a:spcAft>
              <a:buClr>
                <a:schemeClr val="lt1"/>
              </a:buClr>
              <a:buSzPts val="2100"/>
              <a:buFont typeface="Franklin Gothic"/>
              <a:buChar char="●"/>
            </a:pPr>
            <a:r>
              <a:rPr lang="en" sz="2100">
                <a:solidFill>
                  <a:schemeClr val="lt1"/>
                </a:solidFill>
                <a:latin typeface="Franklin Gothic"/>
                <a:ea typeface="Franklin Gothic"/>
                <a:cs typeface="Franklin Gothic"/>
                <a:sym typeface="Franklin Gothic"/>
              </a:rPr>
              <a:t>Echo/Modeled Reading*</a:t>
            </a:r>
            <a:endParaRPr sz="2100">
              <a:solidFill>
                <a:schemeClr val="lt1"/>
              </a:solidFill>
              <a:latin typeface="Franklin Gothic"/>
              <a:ea typeface="Franklin Gothic"/>
              <a:cs typeface="Franklin Gothic"/>
              <a:sym typeface="Franklin Gothic"/>
            </a:endParaRPr>
          </a:p>
          <a:p>
            <a:pPr marL="457200" lvl="0" indent="-361950" algn="l" rtl="0">
              <a:spcBef>
                <a:spcPts val="0"/>
              </a:spcBef>
              <a:spcAft>
                <a:spcPts val="0"/>
              </a:spcAft>
              <a:buClr>
                <a:schemeClr val="lt1"/>
              </a:buClr>
              <a:buSzPts val="2100"/>
              <a:buFont typeface="Franklin Gothic"/>
              <a:buChar char="●"/>
            </a:pPr>
            <a:r>
              <a:rPr lang="en" sz="2100">
                <a:solidFill>
                  <a:schemeClr val="lt1"/>
                </a:solidFill>
                <a:latin typeface="Franklin Gothic"/>
                <a:ea typeface="Franklin Gothic"/>
                <a:cs typeface="Franklin Gothic"/>
                <a:sym typeface="Franklin Gothic"/>
              </a:rPr>
              <a:t>Repeated Reading*</a:t>
            </a:r>
            <a:endParaRPr sz="2100">
              <a:solidFill>
                <a:schemeClr val="lt1"/>
              </a:solidFill>
              <a:latin typeface="Franklin Gothic"/>
              <a:ea typeface="Franklin Gothic"/>
              <a:cs typeface="Franklin Gothic"/>
              <a:sym typeface="Franklin Gothic"/>
            </a:endParaRPr>
          </a:p>
          <a:p>
            <a:pPr marL="457200" lvl="0" indent="-361950" algn="l" rtl="0">
              <a:spcBef>
                <a:spcPts val="0"/>
              </a:spcBef>
              <a:spcAft>
                <a:spcPts val="0"/>
              </a:spcAft>
              <a:buClr>
                <a:schemeClr val="lt1"/>
              </a:buClr>
              <a:buSzPts val="2100"/>
              <a:buFont typeface="Franklin Gothic"/>
              <a:buChar char="●"/>
            </a:pPr>
            <a:r>
              <a:rPr lang="en" sz="2100">
                <a:solidFill>
                  <a:schemeClr val="lt1"/>
                </a:solidFill>
                <a:latin typeface="Franklin Gothic"/>
                <a:ea typeface="Franklin Gothic"/>
                <a:cs typeface="Franklin Gothic"/>
                <a:sym typeface="Franklin Gothic"/>
              </a:rPr>
              <a:t>Choral Reading*</a:t>
            </a:r>
            <a:endParaRPr sz="2100">
              <a:solidFill>
                <a:schemeClr val="lt1"/>
              </a:solidFill>
              <a:latin typeface="Franklin Gothic"/>
              <a:ea typeface="Franklin Gothic"/>
              <a:cs typeface="Franklin Gothic"/>
              <a:sym typeface="Franklin Gothic"/>
            </a:endParaRPr>
          </a:p>
          <a:p>
            <a:pPr marL="457200" lvl="0" indent="-361950" algn="l" rtl="0">
              <a:spcBef>
                <a:spcPts val="0"/>
              </a:spcBef>
              <a:spcAft>
                <a:spcPts val="0"/>
              </a:spcAft>
              <a:buClr>
                <a:schemeClr val="lt1"/>
              </a:buClr>
              <a:buSzPts val="2100"/>
              <a:buFont typeface="Franklin Gothic"/>
              <a:buChar char="●"/>
            </a:pPr>
            <a:r>
              <a:rPr lang="en" sz="2100">
                <a:solidFill>
                  <a:schemeClr val="lt1"/>
                </a:solidFill>
                <a:latin typeface="Franklin Gothic"/>
                <a:ea typeface="Franklin Gothic"/>
                <a:cs typeface="Franklin Gothic"/>
                <a:sym typeface="Franklin Gothic"/>
              </a:rPr>
              <a:t>Readers’ Theater</a:t>
            </a:r>
            <a:endParaRPr>
              <a:solidFill>
                <a:schemeClr val="lt1"/>
              </a:solidFill>
              <a:latin typeface="Franklin Gothic"/>
              <a:ea typeface="Franklin Gothic"/>
              <a:cs typeface="Franklin Gothic"/>
              <a:sym typeface="Franklin Gothic"/>
            </a:endParaRPr>
          </a:p>
        </p:txBody>
      </p:sp>
      <p:pic>
        <p:nvPicPr>
          <p:cNvPr id="314" name="Google Shape;314;p52" descr="A graphic with five stars and the word, Feedback, to emphasize the importance of meaningful feedback when engaging in fluency practice"/>
          <p:cNvPicPr preferRelativeResize="0"/>
          <p:nvPr/>
        </p:nvPicPr>
        <p:blipFill rotWithShape="1">
          <a:blip r:embed="rId3">
            <a:alphaModFix/>
          </a:blip>
          <a:srcRect t="26199" b="30431"/>
          <a:stretch/>
        </p:blipFill>
        <p:spPr>
          <a:xfrm>
            <a:off x="5410300" y="1990724"/>
            <a:ext cx="2679600" cy="1162049"/>
          </a:xfrm>
          <a:prstGeom prst="rect">
            <a:avLst/>
          </a:prstGeom>
          <a:noFill/>
          <a:ln>
            <a:noFill/>
          </a:ln>
          <a:effectLst>
            <a:outerShdw blurRad="57150" dist="19050" dir="5400000" algn="bl" rotWithShape="0">
              <a:srgbClr val="000000">
                <a:alpha val="50000"/>
              </a:srgbClr>
            </a:outerShdw>
          </a:effectLst>
        </p:spPr>
      </p:pic>
      <p:sp>
        <p:nvSpPr>
          <p:cNvPr id="315" name="Google Shape;315;p52"/>
          <p:cNvSpPr txBox="1"/>
          <p:nvPr/>
        </p:nvSpPr>
        <p:spPr>
          <a:xfrm>
            <a:off x="546100" y="3390900"/>
            <a:ext cx="3454500" cy="1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002060"/>
                </a:solidFill>
                <a:latin typeface="Franklin Gothic"/>
                <a:ea typeface="Franklin Gothic"/>
                <a:cs typeface="Franklin Gothic"/>
                <a:sym typeface="Franklin Gothic"/>
              </a:rPr>
              <a:t>* Mentioned, but not by name, in the </a:t>
            </a:r>
            <a:r>
              <a:rPr lang="en" sz="1000" u="sng">
                <a:solidFill>
                  <a:schemeClr val="hlink"/>
                </a:solidFill>
                <a:latin typeface="Franklin Gothic"/>
                <a:ea typeface="Franklin Gothic"/>
                <a:cs typeface="Franklin Gothic"/>
                <a:sym typeface="Franklin Gothic"/>
                <a:hlinkClick r:id="rId4"/>
              </a:rPr>
              <a:t>Practice Guide</a:t>
            </a:r>
            <a:endParaRPr sz="1000">
              <a:solidFill>
                <a:srgbClr val="002060"/>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3"/>
          <p:cNvSpPr txBox="1">
            <a:spLocks noGrp="1"/>
          </p:cNvSpPr>
          <p:nvPr>
            <p:ph type="title"/>
          </p:nvPr>
        </p:nvSpPr>
        <p:spPr>
          <a:xfrm>
            <a:off x="629841" y="342900"/>
            <a:ext cx="7225686" cy="1200000"/>
          </a:xfrm>
          <a:prstGeom prst="rect">
            <a:avLst/>
          </a:prstGeom>
        </p:spPr>
        <p:txBody>
          <a:bodyPr spcFirstLastPara="1" wrap="square" lIns="0" tIns="0" rIns="0" bIns="91425" anchor="ctr" anchorCtr="0">
            <a:noAutofit/>
          </a:bodyPr>
          <a:lstStyle/>
          <a:p>
            <a:pPr marL="0" lvl="0" indent="0" algn="l" rtl="0">
              <a:spcBef>
                <a:spcPts val="0"/>
              </a:spcBef>
              <a:spcAft>
                <a:spcPts val="0"/>
              </a:spcAft>
              <a:buNone/>
            </a:pPr>
            <a:endParaRPr sz="3000" dirty="0">
              <a:latin typeface="Franklin Gothic"/>
              <a:ea typeface="Franklin Gothic"/>
              <a:cs typeface="Franklin Gothic"/>
              <a:sym typeface="Franklin Gothic"/>
            </a:endParaRPr>
          </a:p>
          <a:p>
            <a:pPr marL="0" lvl="0" indent="0" algn="l" rtl="0">
              <a:spcBef>
                <a:spcPts val="0"/>
              </a:spcBef>
              <a:spcAft>
                <a:spcPts val="0"/>
              </a:spcAft>
              <a:buNone/>
            </a:pPr>
            <a:r>
              <a:rPr lang="en-US" sz="5300" b="1" dirty="0">
                <a:latin typeface="Franklin Gothic"/>
                <a:ea typeface="Franklin Gothic"/>
                <a:cs typeface="Franklin Gothic"/>
                <a:sym typeface="Franklin Gothic"/>
              </a:rPr>
              <a:t>Pause and Reflect</a:t>
            </a:r>
            <a:endParaRPr sz="1900" i="1"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400" dirty="0">
              <a:latin typeface="Franklin Gothic"/>
              <a:ea typeface="Franklin Gothic"/>
              <a:cs typeface="Franklin Gothic"/>
              <a:sym typeface="Franklin Gothic"/>
            </a:endParaRPr>
          </a:p>
          <a:p>
            <a:pPr marL="0" lvl="0" indent="0" algn="l" rtl="0">
              <a:spcBef>
                <a:spcPts val="0"/>
              </a:spcBef>
              <a:spcAft>
                <a:spcPts val="0"/>
              </a:spcAft>
              <a:buNone/>
            </a:pPr>
            <a:endParaRPr sz="4000" b="1" dirty="0">
              <a:latin typeface="Franklin Gothic"/>
              <a:ea typeface="Franklin Gothic"/>
              <a:cs typeface="Franklin Gothic"/>
              <a:sym typeface="Franklin Gothic"/>
            </a:endParaRPr>
          </a:p>
        </p:txBody>
      </p:sp>
      <p:sp>
        <p:nvSpPr>
          <p:cNvPr id="321" name="Google Shape;321;p53"/>
          <p:cNvSpPr txBox="1"/>
          <p:nvPr/>
        </p:nvSpPr>
        <p:spPr>
          <a:xfrm>
            <a:off x="351400" y="1105215"/>
            <a:ext cx="4109088" cy="1350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Clr>
                <a:schemeClr val="dk1"/>
              </a:buClr>
              <a:buSzPts val="1100"/>
              <a:buFont typeface="Arial"/>
              <a:buNone/>
            </a:pPr>
            <a:r>
              <a:rPr lang="en" sz="1700" dirty="0">
                <a:solidFill>
                  <a:schemeClr val="dk1"/>
                </a:solidFill>
                <a:latin typeface="Franklin Gothic"/>
                <a:ea typeface="Franklin Gothic"/>
                <a:cs typeface="Franklin Gothic"/>
                <a:sym typeface="Franklin Gothic"/>
              </a:rPr>
              <a:t>"The research...demonstrates quite clearly a robust correlation between excessive oral reading and silent reading comprehension (Rasinski, Reutzel, Chard, &amp; Linan-Thompson, 2011). That is, students who read orally with good expression are more likely to comprehend deeply when reading silently.”</a:t>
            </a:r>
          </a:p>
          <a:p>
            <a:pPr marL="0" lvl="0" indent="0" algn="l" rtl="0">
              <a:lnSpc>
                <a:spcPct val="100000"/>
              </a:lnSpc>
              <a:spcBef>
                <a:spcPts val="1200"/>
              </a:spcBef>
              <a:spcAft>
                <a:spcPts val="0"/>
              </a:spcAft>
              <a:buClr>
                <a:schemeClr val="dk1"/>
              </a:buClr>
              <a:buSzPts val="1100"/>
              <a:buFont typeface="Arial"/>
              <a:buNone/>
            </a:pPr>
            <a:r>
              <a:rPr lang="en" sz="900" i="1" dirty="0">
                <a:solidFill>
                  <a:schemeClr val="tx1"/>
                </a:solidFill>
                <a:highlight>
                  <a:srgbClr val="FFFFFF"/>
                </a:highlight>
                <a:latin typeface="Franklin Gothic"/>
                <a:ea typeface="Franklin Gothic"/>
                <a:cs typeface="Franklin Gothic"/>
                <a:sym typeface="Franklin Gothic"/>
              </a:rPr>
              <a:t>Rasinski, Timothy V. The Megabook of Fluency:  Strategies and Texts to Engage All Readers. Scholastic, 2018</a:t>
            </a:r>
            <a:r>
              <a:rPr lang="en" sz="1200" i="1" dirty="0">
                <a:solidFill>
                  <a:schemeClr val="tx1"/>
                </a:solidFill>
                <a:highlight>
                  <a:srgbClr val="FFFFFF"/>
                </a:highlight>
                <a:latin typeface="Franklin Gothic"/>
                <a:ea typeface="Franklin Gothic"/>
                <a:cs typeface="Franklin Gothic"/>
                <a:sym typeface="Franklin Gothic"/>
              </a:rPr>
              <a:t>.</a:t>
            </a:r>
            <a:endParaRPr sz="2100" dirty="0">
              <a:solidFill>
                <a:schemeClr val="tx1"/>
              </a:solidFill>
              <a:latin typeface="Franklin Gothic"/>
              <a:ea typeface="Franklin Gothic"/>
              <a:cs typeface="Franklin Gothic"/>
              <a:sym typeface="Franklin Gothic"/>
            </a:endParaRPr>
          </a:p>
        </p:txBody>
      </p:sp>
      <p:sp>
        <p:nvSpPr>
          <p:cNvPr id="2" name="TextBox 1">
            <a:extLst>
              <a:ext uri="{FF2B5EF4-FFF2-40B4-BE49-F238E27FC236}">
                <a16:creationId xmlns:a16="http://schemas.microsoft.com/office/drawing/2014/main" id="{ABD454A6-F573-9900-4E00-4F7F106C681D}"/>
              </a:ext>
            </a:extLst>
          </p:cNvPr>
          <p:cNvSpPr txBox="1"/>
          <p:nvPr/>
        </p:nvSpPr>
        <p:spPr>
          <a:xfrm>
            <a:off x="4769426" y="1216478"/>
            <a:ext cx="4273591" cy="2893100"/>
          </a:xfrm>
          <a:prstGeom prst="rect">
            <a:avLst/>
          </a:prstGeom>
          <a:noFill/>
        </p:spPr>
        <p:txBody>
          <a:bodyPr wrap="square" rtlCol="0">
            <a:spAutoFit/>
          </a:bodyPr>
          <a:lstStyle/>
          <a:p>
            <a:r>
              <a:rPr lang="en-US" sz="2800" b="1" i="1" dirty="0">
                <a:solidFill>
                  <a:srgbClr val="007780"/>
                </a:solidFill>
              </a:rPr>
              <a:t>How does this research and our learning thus far affirm and/or challenge your current practices related to fluency instruction?</a:t>
            </a:r>
            <a:endParaRPr lang="en-US" sz="2800" dirty="0">
              <a:solidFill>
                <a:srgbClr val="007780"/>
              </a:solidFill>
            </a:endParaRPr>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4"/>
          <p:cNvSpPr txBox="1">
            <a:spLocks noGrp="1"/>
          </p:cNvSpPr>
          <p:nvPr>
            <p:ph type="title"/>
          </p:nvPr>
        </p:nvSpPr>
        <p:spPr>
          <a:xfrm>
            <a:off x="401150" y="1886250"/>
            <a:ext cx="5775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8300">
              <a:latin typeface="Franklin Gothic"/>
              <a:ea typeface="Franklin Gothic"/>
              <a:cs typeface="Franklin Gothic"/>
              <a:sym typeface="Franklin Gothic"/>
            </a:endParaRPr>
          </a:p>
          <a:p>
            <a:pPr marL="0" lvl="0" indent="0" algn="l" rtl="0">
              <a:spcBef>
                <a:spcPts val="0"/>
              </a:spcBef>
              <a:spcAft>
                <a:spcPts val="0"/>
              </a:spcAft>
              <a:buNone/>
            </a:pPr>
            <a:r>
              <a:rPr lang="en" sz="7600" b="1">
                <a:latin typeface="Franklin Gothic"/>
                <a:ea typeface="Franklin Gothic"/>
                <a:cs typeface="Franklin Gothic"/>
                <a:sym typeface="Franklin Gothic"/>
              </a:rPr>
              <a:t>Routines for Building Fluency</a:t>
            </a:r>
            <a:endParaRPr sz="4000">
              <a:latin typeface="Franklin Gothic"/>
              <a:ea typeface="Franklin Gothic"/>
              <a:cs typeface="Franklin Gothic"/>
              <a:sym typeface="Franklin Gothic"/>
            </a:endParaRPr>
          </a:p>
          <a:p>
            <a:pPr marL="0" lvl="0" indent="0" algn="l" rtl="0">
              <a:spcBef>
                <a:spcPts val="0"/>
              </a:spcBef>
              <a:spcAft>
                <a:spcPts val="0"/>
              </a:spcAft>
              <a:buNone/>
            </a:pPr>
            <a:endParaRPr sz="6300" b="1">
              <a:latin typeface="Franklin Gothic"/>
              <a:ea typeface="Franklin Gothic"/>
              <a:cs typeface="Franklin Gothic"/>
              <a:sym typeface="Franklin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171075" y="67175"/>
            <a:ext cx="85380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dirty="0">
                <a:latin typeface="Franklin Gothic"/>
                <a:ea typeface="Franklin Gothic"/>
                <a:cs typeface="Franklin Gothic"/>
                <a:sym typeface="Franklin Gothic"/>
              </a:rPr>
              <a:t>A Note to Individuals Completing this Series: </a:t>
            </a:r>
            <a:endParaRPr sz="2900" b="1" dirty="0">
              <a:latin typeface="Franklin Gothic"/>
              <a:ea typeface="Franklin Gothic"/>
              <a:cs typeface="Franklin Gothic"/>
              <a:sym typeface="Franklin Gothic"/>
            </a:endParaRPr>
          </a:p>
        </p:txBody>
      </p:sp>
      <p:sp>
        <p:nvSpPr>
          <p:cNvPr id="138" name="Google Shape;138;p28"/>
          <p:cNvSpPr txBox="1"/>
          <p:nvPr/>
        </p:nvSpPr>
        <p:spPr>
          <a:xfrm>
            <a:off x="303798" y="839666"/>
            <a:ext cx="8538000" cy="2915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For complete considerations for complete this series individually, see the Notes section of this slide. </a:t>
            </a:r>
          </a:p>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Print or make a digital copy of the </a:t>
            </a:r>
            <a:r>
              <a:rPr lang="en" sz="1800" dirty="0">
                <a:solidFill>
                  <a:srgbClr val="102649"/>
                </a:solidFill>
                <a:latin typeface="Franklin Gothic"/>
                <a:ea typeface="Franklin Gothic"/>
                <a:cs typeface="Franklin Gothic"/>
                <a:sym typeface="Franklin Gothic"/>
                <a:hlinkClick r:id="rId3"/>
              </a:rPr>
              <a:t>Participant Guide</a:t>
            </a:r>
            <a:r>
              <a:rPr lang="en" sz="1800" dirty="0">
                <a:solidFill>
                  <a:srgbClr val="102649"/>
                </a:solidFill>
                <a:latin typeface="Franklin Gothic"/>
                <a:ea typeface="Franklin Gothic"/>
                <a:cs typeface="Franklin Gothic"/>
                <a:sym typeface="Franklin Gothic"/>
              </a:rPr>
              <a:t> to capture your thinking.</a:t>
            </a:r>
            <a:endParaRPr lang="en-US" sz="1800" dirty="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US" sz="1800" dirty="0">
                <a:solidFill>
                  <a:srgbClr val="102649"/>
                </a:solidFill>
                <a:latin typeface="Franklin Gothic"/>
                <a:ea typeface="Franklin Gothic"/>
                <a:cs typeface="Franklin Gothic"/>
                <a:sym typeface="Franklin Gothic"/>
              </a:rPr>
              <a:t>These slides are part </a:t>
            </a:r>
            <a:r>
              <a:rPr lang="en-US" sz="1800" u="sng" dirty="0">
                <a:solidFill>
                  <a:srgbClr val="102649"/>
                </a:solidFill>
                <a:latin typeface="Franklin Gothic"/>
                <a:ea typeface="Franklin Gothic"/>
                <a:cs typeface="Franklin Gothic"/>
                <a:sym typeface="Franklin Gothic"/>
              </a:rPr>
              <a:t>three</a:t>
            </a:r>
            <a:r>
              <a:rPr lang="en-US" sz="1800" dirty="0">
                <a:solidFill>
                  <a:srgbClr val="102649"/>
                </a:solidFill>
                <a:latin typeface="Franklin Gothic"/>
                <a:ea typeface="Franklin Gothic"/>
                <a:cs typeface="Franklin Gothic"/>
                <a:sym typeface="Franklin Gothic"/>
              </a:rPr>
              <a:t> of a six-part series.</a:t>
            </a:r>
          </a:p>
          <a:p>
            <a:pPr marL="457200" indent="-336550">
              <a:buClr>
                <a:srgbClr val="102649"/>
              </a:buClr>
              <a:buSzPts val="1700"/>
              <a:buFont typeface="Franklin Gothic"/>
              <a:buChar char="●"/>
            </a:pPr>
            <a:r>
              <a:rPr lang="en-US" sz="1800" dirty="0">
                <a:solidFill>
                  <a:srgbClr val="102649"/>
                </a:solidFill>
                <a:latin typeface="Franklin Gothic"/>
                <a:ea typeface="Franklin Gothic"/>
                <a:cs typeface="Franklin Gothic"/>
                <a:sym typeface="Franklin Gothic"/>
              </a:rPr>
              <a:t>See the Webinar Series Learning Plan </a:t>
            </a:r>
            <a:r>
              <a:rPr lang="en-US" sz="1700" dirty="0">
                <a:solidFill>
                  <a:srgbClr val="102649"/>
                </a:solidFill>
                <a:latin typeface="Franklin Gothic"/>
                <a:ea typeface="Franklin Gothic"/>
                <a:cs typeface="Franklin Gothic"/>
                <a:sym typeface="Franklin Gothic"/>
              </a:rPr>
              <a:t>on the </a:t>
            </a:r>
            <a:r>
              <a:rPr lang="en-US" sz="1700" dirty="0">
                <a:solidFill>
                  <a:srgbClr val="102649"/>
                </a:solidFill>
                <a:latin typeface="Franklin Gothic"/>
                <a:ea typeface="Franklin Gothic"/>
                <a:cs typeface="Franklin Gothic"/>
                <a:sym typeface="Franklin Gothic"/>
                <a:hlinkClick r:id="rId4"/>
              </a:rPr>
              <a:t>Landing Page</a:t>
            </a:r>
            <a:r>
              <a:rPr lang="en-US" sz="1800" dirty="0">
                <a:solidFill>
                  <a:srgbClr val="102649"/>
                </a:solidFill>
                <a:latin typeface="Franklin Gothic"/>
                <a:ea typeface="Franklin Gothic"/>
                <a:cs typeface="Franklin Gothic"/>
                <a:sym typeface="Franklin Gothic"/>
              </a:rPr>
              <a:t> for a detailed view of session objectives and materials. You may wish to make this available to participants.</a:t>
            </a:r>
            <a:endParaRPr lang="en-US" sz="1800" dirty="0">
              <a:solidFill>
                <a:srgbClr val="102649"/>
              </a:solidFill>
              <a:latin typeface="Franklin Gothic"/>
              <a:ea typeface="Franklin Gothic"/>
              <a:cs typeface="Franklin Gothic"/>
            </a:endParaRPr>
          </a:p>
          <a:p>
            <a:pPr marL="457200" indent="-342900">
              <a:buSzPts val="1700"/>
              <a:buFont typeface="Franklin Gothic,Sans-Serif"/>
              <a:buChar char="●"/>
            </a:pPr>
            <a:r>
              <a:rPr lang="en-US" sz="1800" dirty="0">
                <a:solidFill>
                  <a:srgbClr val="102649"/>
                </a:solidFill>
                <a:latin typeface="Franklin Gothic"/>
                <a:ea typeface="Franklin Gothic"/>
                <a:cs typeface="Franklin Gothic"/>
              </a:rPr>
              <a:t>This series is built around the Institute for Education Science and What Works Clearinghouse 2022 Practice Guide, </a:t>
            </a:r>
            <a:r>
              <a:rPr lang="en-US" sz="1800" i="1" dirty="0">
                <a:solidFill>
                  <a:srgbClr val="102649"/>
                </a:solidFill>
                <a:latin typeface="Franklin Gothic"/>
                <a:ea typeface="Franklin Gothic"/>
                <a:cs typeface="Franklin Gothic"/>
                <a:hlinkClick r:id="rId5"/>
              </a:rPr>
              <a:t>Providing Reading Interventions to Students in Grades 4-9</a:t>
            </a:r>
            <a:r>
              <a:rPr lang="en-US" sz="1800" i="1" dirty="0">
                <a:solidFill>
                  <a:srgbClr val="102649"/>
                </a:solidFill>
                <a:latin typeface="Franklin Gothic"/>
                <a:ea typeface="Franklin Gothic"/>
                <a:cs typeface="Franklin Gothic"/>
              </a:rPr>
              <a:t>,</a:t>
            </a:r>
            <a:r>
              <a:rPr lang="en-US" sz="1800" dirty="0">
                <a:solidFill>
                  <a:srgbClr val="102649"/>
                </a:solidFill>
                <a:latin typeface="Franklin Gothic"/>
                <a:ea typeface="Franklin Gothic"/>
                <a:cs typeface="Franklin Gothic"/>
              </a:rPr>
              <a:t> a free resource available for print. Consider making copies or providing digital access to participants to complete the pre-session readings.</a:t>
            </a:r>
          </a:p>
          <a:p>
            <a:pPr marL="457200" indent="-342900">
              <a:buClr>
                <a:srgbClr val="102649"/>
              </a:buClr>
              <a:buSzPts val="1800"/>
              <a:buFont typeface="Franklin Gothic"/>
              <a:buChar char="●"/>
            </a:pPr>
            <a:endParaRPr sz="1800" dirty="0">
              <a:solidFill>
                <a:srgbClr val="102649"/>
              </a:solidFill>
              <a:latin typeface="Franklin Gothic"/>
              <a:ea typeface="Franklin Gothic"/>
              <a:cs typeface="Franklin Gothic"/>
              <a:sym typeface="Franklin Gothic"/>
            </a:endParaRPr>
          </a:p>
        </p:txBody>
      </p:sp>
    </p:spTree>
    <p:extLst>
      <p:ext uri="{BB962C8B-B14F-4D97-AF65-F5344CB8AC3E}">
        <p14:creationId xmlns:p14="http://schemas.microsoft.com/office/powerpoint/2010/main" val="1443769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5"/>
          <p:cNvSpPr txBox="1">
            <a:spLocks noGrp="1"/>
          </p:cNvSpPr>
          <p:nvPr>
            <p:ph type="title"/>
          </p:nvPr>
        </p:nvSpPr>
        <p:spPr>
          <a:xfrm>
            <a:off x="221550" y="580875"/>
            <a:ext cx="87009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sz="4033" b="1" dirty="0">
                <a:latin typeface="Franklin Gothic"/>
                <a:ea typeface="Franklin Gothic"/>
                <a:cs typeface="Franklin Gothic"/>
                <a:sym typeface="Franklin Gothic"/>
              </a:rPr>
              <a:t>Routines We Will Be Practicing </a:t>
            </a:r>
            <a:endParaRPr sz="4033" b="1" dirty="0">
              <a:latin typeface="Franklin Gothic"/>
              <a:ea typeface="Franklin Gothic"/>
              <a:cs typeface="Franklin Gothic"/>
              <a:sym typeface="Franklin Gothic"/>
            </a:endParaRPr>
          </a:p>
          <a:p>
            <a:pPr marL="0" lvl="0" indent="0" algn="l" rtl="0">
              <a:spcBef>
                <a:spcPts val="0"/>
              </a:spcBef>
              <a:spcAft>
                <a:spcPts val="0"/>
              </a:spcAft>
              <a:buNone/>
            </a:pPr>
            <a:r>
              <a:rPr lang="en" sz="4033" b="1" dirty="0">
                <a:latin typeface="Franklin Gothic"/>
                <a:ea typeface="Franklin Gothic"/>
                <a:cs typeface="Franklin Gothic"/>
                <a:sym typeface="Franklin Gothic"/>
              </a:rPr>
              <a:t>to Use in Instruction:</a:t>
            </a:r>
            <a:endParaRPr sz="4033" b="1" dirty="0">
              <a:latin typeface="Franklin Gothic"/>
              <a:ea typeface="Franklin Gothic"/>
              <a:cs typeface="Franklin Gothic"/>
              <a:sym typeface="Franklin Gothic"/>
            </a:endParaRPr>
          </a:p>
          <a:p>
            <a:pPr marL="0" lvl="0" indent="0" algn="l" rtl="0">
              <a:spcBef>
                <a:spcPts val="0"/>
              </a:spcBef>
              <a:spcAft>
                <a:spcPts val="0"/>
              </a:spcAft>
              <a:buNone/>
            </a:pPr>
            <a:endParaRPr sz="2700" b="1" dirty="0">
              <a:latin typeface="Franklin Gothic"/>
              <a:ea typeface="Franklin Gothic"/>
              <a:cs typeface="Franklin Gothic"/>
              <a:sym typeface="Franklin Gothic"/>
            </a:endParaRPr>
          </a:p>
          <a:p>
            <a:pPr marL="0" lvl="0" indent="0" algn="l" rtl="0">
              <a:spcBef>
                <a:spcPts val="0"/>
              </a:spcBef>
              <a:spcAft>
                <a:spcPts val="0"/>
              </a:spcAft>
              <a:buNone/>
            </a:pPr>
            <a:endParaRPr sz="2700" dirty="0">
              <a:latin typeface="Franklin Gothic"/>
              <a:ea typeface="Franklin Gothic"/>
              <a:cs typeface="Franklin Gothic"/>
              <a:sym typeface="Franklin Gothic"/>
            </a:endParaRPr>
          </a:p>
        </p:txBody>
      </p:sp>
      <p:sp>
        <p:nvSpPr>
          <p:cNvPr id="336" name="Google Shape;336;p55"/>
          <p:cNvSpPr txBox="1">
            <a:spLocks noGrp="1"/>
          </p:cNvSpPr>
          <p:nvPr>
            <p:ph type="title"/>
          </p:nvPr>
        </p:nvSpPr>
        <p:spPr>
          <a:xfrm>
            <a:off x="350725" y="2379450"/>
            <a:ext cx="8571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457200" lvl="0" indent="-381000" algn="l" rtl="0">
              <a:spcBef>
                <a:spcPts val="0"/>
              </a:spcBef>
              <a:spcAft>
                <a:spcPts val="0"/>
              </a:spcAft>
              <a:buClr>
                <a:schemeClr val="dk1"/>
              </a:buClr>
              <a:buSzPts val="2400"/>
              <a:buFont typeface="Franklin Gothic"/>
              <a:buAutoNum type="arabicPeriod"/>
            </a:pPr>
            <a:r>
              <a:rPr lang="en" sz="2400" dirty="0">
                <a:solidFill>
                  <a:schemeClr val="dk1"/>
                </a:solidFill>
                <a:latin typeface="Franklin Gothic"/>
                <a:ea typeface="Franklin Gothic"/>
                <a:cs typeface="Franklin Gothic"/>
                <a:sym typeface="Franklin Gothic"/>
              </a:rPr>
              <a:t>Building purpose for repeated readings (pp. 12-13)</a:t>
            </a:r>
            <a:endParaRPr sz="2400" dirty="0">
              <a:solidFill>
                <a:schemeClr val="dk1"/>
              </a:solidFill>
              <a:latin typeface="Franklin Gothic"/>
              <a:ea typeface="Franklin Gothic"/>
              <a:cs typeface="Franklin Gothic"/>
              <a:sym typeface="Franklin Gothic"/>
            </a:endParaRPr>
          </a:p>
          <a:p>
            <a:pPr marL="457200" lvl="0" indent="-381000" algn="l" rtl="0">
              <a:spcBef>
                <a:spcPts val="0"/>
              </a:spcBef>
              <a:spcAft>
                <a:spcPts val="0"/>
              </a:spcAft>
              <a:buClr>
                <a:schemeClr val="dk1"/>
              </a:buClr>
              <a:buSzPts val="2400"/>
              <a:buFont typeface="Franklin Gothic"/>
              <a:buAutoNum type="arabicPeriod"/>
            </a:pPr>
            <a:r>
              <a:rPr lang="en" sz="2400" dirty="0">
                <a:solidFill>
                  <a:schemeClr val="dk1"/>
                </a:solidFill>
                <a:latin typeface="Franklin Gothic"/>
                <a:ea typeface="Franklin Gothic"/>
                <a:cs typeface="Franklin Gothic"/>
                <a:sym typeface="Franklin Gothic"/>
              </a:rPr>
              <a:t>“Say Something” &amp; purposeful paired readings (p. 17)</a:t>
            </a:r>
            <a:endParaRPr sz="2400" dirty="0">
              <a:solidFill>
                <a:schemeClr val="dk1"/>
              </a:solidFill>
              <a:latin typeface="Franklin Gothic"/>
              <a:ea typeface="Franklin Gothic"/>
              <a:cs typeface="Franklin Gothic"/>
              <a:sym typeface="Franklin Gothic"/>
            </a:endParaRPr>
          </a:p>
          <a:p>
            <a:pPr marL="457200" lvl="0" indent="-381000" algn="l" rtl="0">
              <a:spcBef>
                <a:spcPts val="0"/>
              </a:spcBef>
              <a:spcAft>
                <a:spcPts val="0"/>
              </a:spcAft>
              <a:buClr>
                <a:schemeClr val="dk1"/>
              </a:buClr>
              <a:buSzPts val="2400"/>
              <a:buFont typeface="Franklin Gothic"/>
              <a:buAutoNum type="arabicPeriod"/>
            </a:pPr>
            <a:r>
              <a:rPr lang="en" sz="2400" dirty="0">
                <a:solidFill>
                  <a:schemeClr val="dk1"/>
                </a:solidFill>
                <a:latin typeface="Franklin Gothic"/>
                <a:ea typeface="Franklin Gothic"/>
                <a:cs typeface="Franklin Gothic"/>
                <a:sym typeface="Franklin Gothic"/>
              </a:rPr>
              <a:t>Chorally reading and rehearsing pre-20th century texts (pp. 15-16)</a:t>
            </a:r>
            <a:endParaRPr sz="2400" dirty="0">
              <a:solidFill>
                <a:schemeClr val="dk1"/>
              </a:solidFill>
              <a:latin typeface="Franklin Gothic"/>
              <a:ea typeface="Franklin Gothic"/>
              <a:cs typeface="Franklin Gothic"/>
              <a:sym typeface="Franklin Gothic"/>
            </a:endParaRPr>
          </a:p>
          <a:p>
            <a:pPr marL="457200" lvl="0" indent="-381000" algn="l" rtl="0">
              <a:spcBef>
                <a:spcPts val="0"/>
              </a:spcBef>
              <a:spcAft>
                <a:spcPts val="0"/>
              </a:spcAft>
              <a:buClr>
                <a:schemeClr val="dk1"/>
              </a:buClr>
              <a:buSzPts val="2400"/>
              <a:buFont typeface="Franklin Gothic"/>
              <a:buAutoNum type="arabicPeriod"/>
            </a:pPr>
            <a:r>
              <a:rPr lang="en" sz="2400" dirty="0">
                <a:solidFill>
                  <a:schemeClr val="dk1"/>
                </a:solidFill>
                <a:latin typeface="Franklin Gothic"/>
                <a:ea typeface="Franklin Gothic"/>
                <a:cs typeface="Franklin Gothic"/>
                <a:sym typeface="Franklin Gothic"/>
              </a:rPr>
              <a:t>Considerations for silent reading </a:t>
            </a:r>
            <a:endParaRPr sz="24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4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Access a summary of these on this session’s </a:t>
            </a:r>
            <a:r>
              <a:rPr lang="en" sz="1500" dirty="0">
                <a:solidFill>
                  <a:schemeClr val="dk1"/>
                </a:solidFill>
                <a:latin typeface="Franklin Gothic"/>
                <a:ea typeface="Franklin Gothic"/>
                <a:cs typeface="Franklin Gothic"/>
                <a:sym typeface="Franklin Gothic"/>
                <a:hlinkClick r:id="rId3"/>
              </a:rPr>
              <a:t>Fluency Routines </a:t>
            </a:r>
            <a:r>
              <a:rPr lang="en" sz="1500" u="sng" dirty="0">
                <a:solidFill>
                  <a:schemeClr val="hlink"/>
                </a:solidFill>
                <a:latin typeface="Franklin Gothic"/>
                <a:ea typeface="Franklin Gothic"/>
                <a:cs typeface="Franklin Gothic"/>
                <a:sym typeface="Franklin Gothic"/>
                <a:hlinkClick r:id="rId3"/>
              </a:rPr>
              <a:t>Sheet</a:t>
            </a:r>
            <a:r>
              <a:rPr lang="en" sz="1500" dirty="0">
                <a:solidFill>
                  <a:schemeClr val="dk1"/>
                </a:solidFill>
                <a:latin typeface="Franklin Gothic"/>
                <a:ea typeface="Franklin Gothic"/>
                <a:cs typeface="Franklin Gothic"/>
                <a:sym typeface="Franklin Gothic"/>
              </a:rPr>
              <a:t>.</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Page numbers indicate where to find explanations for these routines in the Practice Guide.</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400" dirty="0">
              <a:latin typeface="Franklin Gothic"/>
              <a:ea typeface="Franklin Gothic"/>
              <a:cs typeface="Franklin Gothic"/>
              <a:sym typeface="Franklin Gothic"/>
            </a:endParaRPr>
          </a:p>
          <a:p>
            <a:pPr marL="0" lvl="0" indent="0" algn="l" rtl="0">
              <a:spcBef>
                <a:spcPts val="0"/>
              </a:spcBef>
              <a:spcAft>
                <a:spcPts val="0"/>
              </a:spcAft>
              <a:buNone/>
            </a:pPr>
            <a:endParaRPr sz="4000" b="1" dirty="0">
              <a:latin typeface="Franklin Gothic"/>
              <a:ea typeface="Franklin Gothic"/>
              <a:cs typeface="Franklin Gothic"/>
              <a:sym typeface="Franklin Gothic"/>
            </a:endParaRPr>
          </a:p>
        </p:txBody>
      </p:sp>
      <p:pic>
        <p:nvPicPr>
          <p:cNvPr id="337" name="Google Shape;337;p55" descr="The cover of the IES Practice Guide this learning is based on"/>
          <p:cNvPicPr preferRelativeResize="0"/>
          <p:nvPr/>
        </p:nvPicPr>
        <p:blipFill>
          <a:blip r:embed="rId4">
            <a:alphaModFix/>
          </a:blip>
          <a:stretch>
            <a:fillRect/>
          </a:stretch>
        </p:blipFill>
        <p:spPr>
          <a:xfrm>
            <a:off x="7920850" y="169475"/>
            <a:ext cx="1001475" cy="122092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6"/>
          <p:cNvSpPr txBox="1">
            <a:spLocks noGrp="1"/>
          </p:cNvSpPr>
          <p:nvPr>
            <p:ph type="title"/>
          </p:nvPr>
        </p:nvSpPr>
        <p:spPr>
          <a:xfrm>
            <a:off x="221550" y="384775"/>
            <a:ext cx="8700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4033" b="1" dirty="0">
                <a:latin typeface="Franklin Gothic"/>
                <a:ea typeface="Franklin Gothic"/>
                <a:cs typeface="Franklin Gothic"/>
                <a:sym typeface="Franklin Gothic"/>
              </a:rPr>
              <a:t>Tonight’s </a:t>
            </a:r>
            <a:r>
              <a:rPr lang="en" sz="4033" b="1" u="sng" dirty="0">
                <a:solidFill>
                  <a:schemeClr val="hlink"/>
                </a:solidFill>
                <a:latin typeface="Franklin Gothic"/>
                <a:ea typeface="Franklin Gothic"/>
                <a:cs typeface="Franklin Gothic"/>
                <a:sym typeface="Franklin Gothic"/>
                <a:hlinkClick r:id="rId3"/>
              </a:rPr>
              <a:t>Sample Texts</a:t>
            </a:r>
            <a:r>
              <a:rPr lang="en" sz="4033" b="1" dirty="0">
                <a:latin typeface="Franklin Gothic"/>
                <a:ea typeface="Franklin Gothic"/>
                <a:cs typeface="Franklin Gothic"/>
                <a:sym typeface="Franklin Gothic"/>
              </a:rPr>
              <a:t>:</a:t>
            </a:r>
            <a:endParaRPr sz="4033" b="1" dirty="0">
              <a:latin typeface="Franklin Gothic"/>
              <a:ea typeface="Franklin Gothic"/>
              <a:cs typeface="Franklin Gothic"/>
              <a:sym typeface="Franklin Gothic"/>
            </a:endParaRPr>
          </a:p>
          <a:p>
            <a:pPr marL="0" lvl="0" indent="0" algn="l" rtl="0">
              <a:spcBef>
                <a:spcPts val="0"/>
              </a:spcBef>
              <a:spcAft>
                <a:spcPts val="0"/>
              </a:spcAft>
              <a:buNone/>
            </a:pPr>
            <a:endParaRPr sz="2700" b="1" dirty="0">
              <a:latin typeface="Franklin Gothic"/>
              <a:ea typeface="Franklin Gothic"/>
              <a:cs typeface="Franklin Gothic"/>
              <a:sym typeface="Franklin Gothic"/>
            </a:endParaRPr>
          </a:p>
          <a:p>
            <a:pPr marL="0" lvl="0" indent="0" algn="l" rtl="0">
              <a:spcBef>
                <a:spcPts val="0"/>
              </a:spcBef>
              <a:spcAft>
                <a:spcPts val="0"/>
              </a:spcAft>
              <a:buNone/>
            </a:pPr>
            <a:endParaRPr sz="2700" dirty="0">
              <a:latin typeface="Franklin Gothic"/>
              <a:ea typeface="Franklin Gothic"/>
              <a:cs typeface="Franklin Gothic"/>
              <a:sym typeface="Franklin Gothic"/>
            </a:endParaRPr>
          </a:p>
        </p:txBody>
      </p:sp>
      <p:pic>
        <p:nvPicPr>
          <p:cNvPr id="344" name="Google Shape;344;p56" descr="The cover of Animal Farm by George Orwell"/>
          <p:cNvPicPr preferRelativeResize="0"/>
          <p:nvPr/>
        </p:nvPicPr>
        <p:blipFill>
          <a:blip r:embed="rId4">
            <a:alphaModFix/>
          </a:blip>
          <a:stretch>
            <a:fillRect/>
          </a:stretch>
        </p:blipFill>
        <p:spPr>
          <a:xfrm>
            <a:off x="417163" y="973275"/>
            <a:ext cx="2475150" cy="4041050"/>
          </a:xfrm>
          <a:prstGeom prst="rect">
            <a:avLst/>
          </a:prstGeom>
          <a:noFill/>
          <a:ln>
            <a:noFill/>
          </a:ln>
          <a:effectLst>
            <a:outerShdw blurRad="57150" dist="19050" dir="5400000" algn="bl" rotWithShape="0">
              <a:srgbClr val="000000">
                <a:alpha val="50000"/>
              </a:srgbClr>
            </a:outerShdw>
          </a:effectLst>
        </p:spPr>
      </p:pic>
      <p:pic>
        <p:nvPicPr>
          <p:cNvPr id="345" name="Google Shape;345;p56" descr="The cover of Macbeth by William Shakespeare"/>
          <p:cNvPicPr preferRelativeResize="0"/>
          <p:nvPr/>
        </p:nvPicPr>
        <p:blipFill>
          <a:blip r:embed="rId5">
            <a:alphaModFix/>
          </a:blip>
          <a:stretch>
            <a:fillRect/>
          </a:stretch>
        </p:blipFill>
        <p:spPr>
          <a:xfrm>
            <a:off x="3203100" y="856975"/>
            <a:ext cx="2618145" cy="4041050"/>
          </a:xfrm>
          <a:prstGeom prst="rect">
            <a:avLst/>
          </a:prstGeom>
          <a:noFill/>
          <a:ln>
            <a:noFill/>
          </a:ln>
          <a:effectLst>
            <a:outerShdw blurRad="57150" dist="19050" dir="5400000" algn="bl" rotWithShape="0">
              <a:srgbClr val="000000">
                <a:alpha val="50000"/>
              </a:srgbClr>
            </a:outerShdw>
          </a:effectLst>
        </p:spPr>
      </p:pic>
      <p:pic>
        <p:nvPicPr>
          <p:cNvPr id="346" name="Google Shape;346;p56" descr="The cover of What to the Slave is the Fourth of July by Frederick Douglass"/>
          <p:cNvPicPr preferRelativeResize="0"/>
          <p:nvPr/>
        </p:nvPicPr>
        <p:blipFill>
          <a:blip r:embed="rId6">
            <a:alphaModFix/>
          </a:blip>
          <a:stretch>
            <a:fillRect/>
          </a:stretch>
        </p:blipFill>
        <p:spPr>
          <a:xfrm>
            <a:off x="6132033" y="856963"/>
            <a:ext cx="2594794" cy="3459725"/>
          </a:xfrm>
          <a:prstGeom prst="rect">
            <a:avLst/>
          </a:prstGeom>
          <a:noFill/>
          <a:ln>
            <a:noFill/>
          </a:ln>
          <a:effectLst>
            <a:outerShdw blurRad="57150" dist="19050" dir="5400000" algn="bl" rotWithShape="0">
              <a:srgbClr val="000000">
                <a:alpha val="50000"/>
              </a:srgbClr>
            </a:outerShdw>
          </a:effectLst>
        </p:spPr>
      </p:pic>
      <p:sp>
        <p:nvSpPr>
          <p:cNvPr id="347" name="Google Shape;347;p56"/>
          <p:cNvSpPr/>
          <p:nvPr/>
        </p:nvSpPr>
        <p:spPr>
          <a:xfrm>
            <a:off x="131050" y="3416150"/>
            <a:ext cx="2959800" cy="7377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900" b="1" i="1">
                <a:latin typeface="Franklin Gothic"/>
                <a:ea typeface="Franklin Gothic"/>
                <a:cs typeface="Franklin Gothic"/>
                <a:sym typeface="Franklin Gothic"/>
              </a:rPr>
              <a:t>Animal Farm</a:t>
            </a:r>
            <a:r>
              <a:rPr lang="en" sz="1900" b="1">
                <a:latin typeface="Franklin Gothic"/>
                <a:ea typeface="Franklin Gothic"/>
                <a:cs typeface="Franklin Gothic"/>
                <a:sym typeface="Franklin Gothic"/>
              </a:rPr>
              <a:t> (1945) by George Orwell (1170L)</a:t>
            </a:r>
            <a:endParaRPr sz="1900" b="1">
              <a:latin typeface="Franklin Gothic"/>
              <a:ea typeface="Franklin Gothic"/>
              <a:cs typeface="Franklin Gothic"/>
              <a:sym typeface="Franklin Gothic"/>
            </a:endParaRPr>
          </a:p>
        </p:txBody>
      </p:sp>
      <p:sp>
        <p:nvSpPr>
          <p:cNvPr id="348" name="Google Shape;348;p56"/>
          <p:cNvSpPr/>
          <p:nvPr/>
        </p:nvSpPr>
        <p:spPr>
          <a:xfrm>
            <a:off x="2849550" y="2028713"/>
            <a:ext cx="3292500" cy="7377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900" b="1" i="1">
                <a:latin typeface="Franklin Gothic"/>
                <a:ea typeface="Franklin Gothic"/>
                <a:cs typeface="Franklin Gothic"/>
                <a:sym typeface="Franklin Gothic"/>
              </a:rPr>
              <a:t>Macbeth </a:t>
            </a:r>
            <a:r>
              <a:rPr lang="en" sz="1900" b="1">
                <a:latin typeface="Franklin Gothic"/>
                <a:ea typeface="Franklin Gothic"/>
                <a:cs typeface="Franklin Gothic"/>
                <a:sym typeface="Franklin Gothic"/>
              </a:rPr>
              <a:t>(1606) by Shakespeare (No Lexile)</a:t>
            </a:r>
            <a:endParaRPr sz="1900" b="1">
              <a:latin typeface="Franklin Gothic"/>
              <a:ea typeface="Franklin Gothic"/>
              <a:cs typeface="Franklin Gothic"/>
              <a:sym typeface="Franklin Gothic"/>
            </a:endParaRPr>
          </a:p>
        </p:txBody>
      </p:sp>
      <p:sp>
        <p:nvSpPr>
          <p:cNvPr id="349" name="Google Shape;349;p56"/>
          <p:cNvSpPr/>
          <p:nvPr/>
        </p:nvSpPr>
        <p:spPr>
          <a:xfrm>
            <a:off x="5901150" y="3068100"/>
            <a:ext cx="3097500" cy="7377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Franklin Gothic"/>
                <a:ea typeface="Franklin Gothic"/>
                <a:cs typeface="Franklin Gothic"/>
                <a:sym typeface="Franklin Gothic"/>
              </a:rPr>
              <a:t>“What to the Slave is the Fourth of July?” (1852) by Frederick Douglass (1140L)</a:t>
            </a:r>
            <a:endParaRPr sz="1600" b="1">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7"/>
          <p:cNvSpPr txBox="1">
            <a:spLocks noGrp="1"/>
          </p:cNvSpPr>
          <p:nvPr>
            <p:ph type="title"/>
          </p:nvPr>
        </p:nvSpPr>
        <p:spPr>
          <a:xfrm>
            <a:off x="161050" y="874900"/>
            <a:ext cx="5252100" cy="99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2600" b="1">
                <a:latin typeface="Franklin Gothic"/>
                <a:ea typeface="Franklin Gothic"/>
                <a:cs typeface="Franklin Gothic"/>
                <a:sym typeface="Franklin Gothic"/>
              </a:rPr>
              <a:t>Where do we see fluency in the </a:t>
            </a:r>
            <a:r>
              <a:rPr lang="en" sz="2600" b="1" i="1">
                <a:latin typeface="Franklin Gothic"/>
                <a:ea typeface="Franklin Gothic"/>
                <a:cs typeface="Franklin Gothic"/>
                <a:sym typeface="Franklin Gothic"/>
              </a:rPr>
              <a:t>KAS for Reading and Writing?</a:t>
            </a:r>
            <a:endParaRPr sz="2600" b="1" i="1">
              <a:latin typeface="Franklin Gothic"/>
              <a:ea typeface="Franklin Gothic"/>
              <a:cs typeface="Franklin Gothic"/>
              <a:sym typeface="Franklin Gothic"/>
            </a:endParaRPr>
          </a:p>
        </p:txBody>
      </p:sp>
      <p:sp>
        <p:nvSpPr>
          <p:cNvPr id="355" name="Google Shape;355;p57"/>
          <p:cNvSpPr txBox="1">
            <a:spLocks noGrp="1"/>
          </p:cNvSpPr>
          <p:nvPr>
            <p:ph type="title"/>
          </p:nvPr>
        </p:nvSpPr>
        <p:spPr>
          <a:xfrm>
            <a:off x="383000" y="4150025"/>
            <a:ext cx="84588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000">
                <a:solidFill>
                  <a:srgbClr val="FF0000"/>
                </a:solidFill>
                <a:latin typeface="Franklin Gothic"/>
                <a:ea typeface="Franklin Gothic"/>
                <a:cs typeface="Franklin Gothic"/>
                <a:sym typeface="Franklin Gothic"/>
              </a:rPr>
              <a:t>Standard 4 in the Reading Foundational Skills (RF) strand explicitly names fluency as an essential skill from grades K-5. </a:t>
            </a:r>
            <a:endParaRPr sz="2000">
              <a:solidFill>
                <a:srgbClr val="FF0000"/>
              </a:solidFill>
              <a:latin typeface="Franklin Gothic"/>
              <a:ea typeface="Franklin Gothic"/>
              <a:cs typeface="Franklin Gothic"/>
              <a:sym typeface="Franklin Gothic"/>
            </a:endParaRPr>
          </a:p>
        </p:txBody>
      </p:sp>
      <p:pic>
        <p:nvPicPr>
          <p:cNvPr id="356" name="Google Shape;356;p57" descr="This screenshot of the Kentucky Academic Standards for Reading and Writing demonstrate that fluency is part of the Reading Foundational skills standards in Grades K-2. "/>
          <p:cNvPicPr preferRelativeResize="0"/>
          <p:nvPr/>
        </p:nvPicPr>
        <p:blipFill>
          <a:blip r:embed="rId3">
            <a:alphaModFix/>
          </a:blip>
          <a:stretch>
            <a:fillRect/>
          </a:stretch>
        </p:blipFill>
        <p:spPr>
          <a:xfrm>
            <a:off x="383000" y="1798375"/>
            <a:ext cx="4561250" cy="2351650"/>
          </a:xfrm>
          <a:prstGeom prst="rect">
            <a:avLst/>
          </a:prstGeom>
          <a:noFill/>
          <a:ln>
            <a:noFill/>
          </a:ln>
          <a:effectLst>
            <a:outerShdw blurRad="57150" dist="19050" dir="5400000" algn="bl" rotWithShape="0">
              <a:srgbClr val="000000">
                <a:alpha val="50000"/>
              </a:srgbClr>
            </a:outerShdw>
          </a:effectLst>
        </p:spPr>
      </p:pic>
      <p:pic>
        <p:nvPicPr>
          <p:cNvPr id="357" name="Google Shape;357;p57" descr="This screenshot of the Kentucky Academic Standards for Reading and Writing demonstrate that fluency is part of the Reading Foundational skills standards in Grades 3-5."/>
          <p:cNvPicPr preferRelativeResize="0"/>
          <p:nvPr/>
        </p:nvPicPr>
        <p:blipFill>
          <a:blip r:embed="rId4">
            <a:alphaModFix/>
          </a:blip>
          <a:stretch>
            <a:fillRect/>
          </a:stretch>
        </p:blipFill>
        <p:spPr>
          <a:xfrm>
            <a:off x="5489350" y="751050"/>
            <a:ext cx="3426050" cy="3362688"/>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8"/>
          <p:cNvSpPr txBox="1">
            <a:spLocks noGrp="1"/>
          </p:cNvSpPr>
          <p:nvPr>
            <p:ph type="title"/>
          </p:nvPr>
        </p:nvSpPr>
        <p:spPr>
          <a:xfrm>
            <a:off x="152400" y="114925"/>
            <a:ext cx="3819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Are there standards for fluency in Grades 6-12?</a:t>
            </a:r>
            <a:endParaRPr sz="2600" b="1" i="1">
              <a:latin typeface="Franklin Gothic"/>
              <a:ea typeface="Franklin Gothic"/>
              <a:cs typeface="Franklin Gothic"/>
              <a:sym typeface="Franklin Gothic"/>
            </a:endParaRPr>
          </a:p>
        </p:txBody>
      </p:sp>
      <p:sp>
        <p:nvSpPr>
          <p:cNvPr id="363" name="Google Shape;363;p58"/>
          <p:cNvSpPr txBox="1">
            <a:spLocks noGrp="1"/>
          </p:cNvSpPr>
          <p:nvPr>
            <p:ph type="title"/>
          </p:nvPr>
        </p:nvSpPr>
        <p:spPr>
          <a:xfrm>
            <a:off x="264300" y="2100300"/>
            <a:ext cx="39774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100" dirty="0">
                <a:solidFill>
                  <a:srgbClr val="FF0000"/>
                </a:solidFill>
                <a:latin typeface="Franklin Gothic"/>
                <a:ea typeface="Franklin Gothic"/>
                <a:cs typeface="Franklin Gothic"/>
                <a:sym typeface="Franklin Gothic"/>
              </a:rPr>
              <a:t>The </a:t>
            </a:r>
            <a:r>
              <a:rPr lang="en" sz="2100" i="1" dirty="0">
                <a:solidFill>
                  <a:srgbClr val="FF0000"/>
                </a:solidFill>
                <a:latin typeface="Franklin Gothic"/>
                <a:ea typeface="Franklin Gothic"/>
                <a:cs typeface="Franklin Gothic"/>
                <a:sym typeface="Franklin Gothic"/>
              </a:rPr>
              <a:t>KAS for Reading and Writing</a:t>
            </a:r>
            <a:r>
              <a:rPr lang="en" sz="2100" dirty="0">
                <a:solidFill>
                  <a:srgbClr val="FF0000"/>
                </a:solidFill>
                <a:latin typeface="Franklin Gothic"/>
                <a:ea typeface="Franklin Gothic"/>
                <a:cs typeface="Franklin Gothic"/>
                <a:sym typeface="Franklin Gothic"/>
              </a:rPr>
              <a:t> does not explicitly name fluency in Grades 6-12.</a:t>
            </a:r>
            <a:endParaRPr sz="2100" dirty="0">
              <a:solidFill>
                <a:srgbClr val="FF0000"/>
              </a:solidFill>
              <a:latin typeface="Franklin Gothic"/>
              <a:ea typeface="Franklin Gothic"/>
              <a:cs typeface="Franklin Gothic"/>
              <a:sym typeface="Franklin Gothic"/>
            </a:endParaRPr>
          </a:p>
          <a:p>
            <a:pPr marL="0" lvl="0" indent="0" algn="l" rtl="0">
              <a:spcBef>
                <a:spcPts val="0"/>
              </a:spcBef>
              <a:spcAft>
                <a:spcPts val="0"/>
              </a:spcAft>
              <a:buNone/>
            </a:pPr>
            <a:endParaRPr sz="2100" dirty="0">
              <a:solidFill>
                <a:srgbClr val="FF0000"/>
              </a:solidFill>
              <a:latin typeface="Franklin Gothic"/>
              <a:ea typeface="Franklin Gothic"/>
              <a:cs typeface="Franklin Gothic"/>
              <a:sym typeface="Franklin Gothic"/>
            </a:endParaRPr>
          </a:p>
          <a:p>
            <a:pPr marL="0" lvl="0" indent="0" algn="l" rtl="0">
              <a:spcBef>
                <a:spcPts val="0"/>
              </a:spcBef>
              <a:spcAft>
                <a:spcPts val="0"/>
              </a:spcAft>
              <a:buNone/>
            </a:pPr>
            <a:r>
              <a:rPr lang="en" sz="2100" dirty="0">
                <a:solidFill>
                  <a:srgbClr val="FF0000"/>
                </a:solidFill>
                <a:latin typeface="Franklin Gothic"/>
                <a:ea typeface="Franklin Gothic"/>
                <a:cs typeface="Franklin Gothic"/>
                <a:sym typeface="Franklin Gothic"/>
              </a:rPr>
              <a:t>However, fluency is essential for students to </a:t>
            </a:r>
            <a:r>
              <a:rPr lang="en" sz="2100" b="1" dirty="0">
                <a:solidFill>
                  <a:srgbClr val="6AA84F"/>
                </a:solidFill>
                <a:latin typeface="Franklin Gothic"/>
                <a:ea typeface="Franklin Gothic"/>
                <a:cs typeface="Franklin Gothic"/>
                <a:sym typeface="Franklin Gothic"/>
              </a:rPr>
              <a:t>comprehend </a:t>
            </a:r>
            <a:r>
              <a:rPr lang="en" sz="2100" dirty="0">
                <a:solidFill>
                  <a:srgbClr val="FF0000"/>
                </a:solidFill>
                <a:latin typeface="Franklin Gothic"/>
                <a:ea typeface="Franklin Gothic"/>
                <a:cs typeface="Franklin Gothic"/>
                <a:sym typeface="Franklin Gothic"/>
              </a:rPr>
              <a:t>and then </a:t>
            </a:r>
            <a:r>
              <a:rPr lang="en" sz="2100" b="1" dirty="0">
                <a:solidFill>
                  <a:srgbClr val="9900FF"/>
                </a:solidFill>
                <a:latin typeface="Franklin Gothic"/>
                <a:ea typeface="Franklin Gothic"/>
                <a:cs typeface="Franklin Gothic"/>
                <a:sym typeface="Franklin Gothic"/>
              </a:rPr>
              <a:t>analyze </a:t>
            </a:r>
            <a:r>
              <a:rPr lang="en" sz="2100" dirty="0">
                <a:solidFill>
                  <a:srgbClr val="FF0000"/>
                </a:solidFill>
                <a:latin typeface="Franklin Gothic"/>
                <a:ea typeface="Franklin Gothic"/>
                <a:cs typeface="Franklin Gothic"/>
                <a:sym typeface="Franklin Gothic"/>
              </a:rPr>
              <a:t>texts. In order to </a:t>
            </a:r>
            <a:r>
              <a:rPr lang="en" sz="2100" b="1" dirty="0">
                <a:solidFill>
                  <a:srgbClr val="9900FF"/>
                </a:solidFill>
                <a:latin typeface="Franklin Gothic"/>
                <a:ea typeface="Franklin Gothic"/>
                <a:cs typeface="Franklin Gothic"/>
                <a:sym typeface="Franklin Gothic"/>
              </a:rPr>
              <a:t>analyze</a:t>
            </a:r>
            <a:r>
              <a:rPr lang="en" sz="2100" dirty="0">
                <a:solidFill>
                  <a:srgbClr val="FF0000"/>
                </a:solidFill>
                <a:latin typeface="Franklin Gothic"/>
                <a:ea typeface="Franklin Gothic"/>
                <a:cs typeface="Franklin Gothic"/>
                <a:sym typeface="Franklin Gothic"/>
              </a:rPr>
              <a:t>, students need sufficient cognitive “desk space” made available by fluent reading. </a:t>
            </a:r>
            <a:endParaRPr sz="2100" dirty="0">
              <a:solidFill>
                <a:srgbClr val="FF0000"/>
              </a:solidFill>
              <a:latin typeface="Franklin Gothic"/>
              <a:ea typeface="Franklin Gothic"/>
              <a:cs typeface="Franklin Gothic"/>
              <a:sym typeface="Franklin Gothic"/>
            </a:endParaRPr>
          </a:p>
        </p:txBody>
      </p:sp>
      <p:pic>
        <p:nvPicPr>
          <p:cNvPr id="364" name="Google Shape;364;p58" descr="This graphic demonstrates how much analysis is required in the Reading Literature and Reading Informational Text standards:&#10;&#10;Standard 1 requires students to make logical inferences and to support conclusions drawn from the text. &#10;&#10;Standard 2 requires students to analyze  how themes or central develop and to support the conclusions they draw. &#10;&#10;Standard 3 requires students to analyze how and why individuals, events and ideas develop and interact. &#10;&#10;Standard 4 requires students to interpret connotative and figurative meanings of words and to analyze how specific word choices impact meaning or tone. &#10;&#10;Standard 5 requires students to analyze the structure of texts. &#10;&#10;Standard 6 requires students analyze how point of view, perspective and purpose shape a text.&#10;&#10;Standard 7 requires students to integrate and evaluate content presented in print/non-print forms of text. &#10;&#10;Standard 8 requires students to delineate and evaluate the argument, specific claims and evidence while assessing the validity of claims.&#10;&#10;Standard 9 requires students to analyze how two or more texts address similar themes.&#10;&#10;Standard 10 requires students to analyze complex texts independently and proficiently. "/>
          <p:cNvPicPr preferRelativeResize="0"/>
          <p:nvPr/>
        </p:nvPicPr>
        <p:blipFill>
          <a:blip r:embed="rId3">
            <a:alphaModFix/>
          </a:blip>
          <a:stretch>
            <a:fillRect/>
          </a:stretch>
        </p:blipFill>
        <p:spPr>
          <a:xfrm>
            <a:off x="4409593" y="-23150"/>
            <a:ext cx="4721882" cy="5166650"/>
          </a:xfrm>
          <a:prstGeom prst="rect">
            <a:avLst/>
          </a:prstGeom>
          <a:noFill/>
          <a:ln>
            <a:noFill/>
          </a:ln>
          <a:effectLst>
            <a:outerShdw blurRad="57150" dist="19050" dir="5400000" algn="bl" rotWithShape="0">
              <a:srgbClr val="000000">
                <a:alpha val="50000"/>
              </a:srgbClr>
            </a:outerShdw>
          </a:effectLst>
        </p:spPr>
      </p:pic>
      <p:sp>
        <p:nvSpPr>
          <p:cNvPr id="365" name="Google Shape;365;p58">
            <a:extLst>
              <a:ext uri="{C183D7F6-B498-43B3-948B-1728B52AA6E4}">
                <adec:decorative xmlns:adec="http://schemas.microsoft.com/office/drawing/2017/decorative" val="1"/>
              </a:ext>
            </a:extLst>
          </p:cNvPr>
          <p:cNvSpPr/>
          <p:nvPr/>
        </p:nvSpPr>
        <p:spPr>
          <a:xfrm>
            <a:off x="7792425" y="623500"/>
            <a:ext cx="11004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66" name="Google Shape;366;p58">
            <a:extLst>
              <a:ext uri="{C183D7F6-B498-43B3-948B-1728B52AA6E4}">
                <adec:decorative xmlns:adec="http://schemas.microsoft.com/office/drawing/2017/decorative" val="1"/>
              </a:ext>
            </a:extLst>
          </p:cNvPr>
          <p:cNvSpPr/>
          <p:nvPr/>
        </p:nvSpPr>
        <p:spPr>
          <a:xfrm>
            <a:off x="6402100" y="765700"/>
            <a:ext cx="18204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67" name="Google Shape;367;p58">
            <a:extLst>
              <a:ext uri="{C183D7F6-B498-43B3-948B-1728B52AA6E4}">
                <adec:decorative xmlns:adec="http://schemas.microsoft.com/office/drawing/2017/decorative" val="1"/>
              </a:ext>
            </a:extLst>
          </p:cNvPr>
          <p:cNvSpPr/>
          <p:nvPr/>
        </p:nvSpPr>
        <p:spPr>
          <a:xfrm>
            <a:off x="7394675" y="966925"/>
            <a:ext cx="11004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68" name="Google Shape;368;p58">
            <a:extLst>
              <a:ext uri="{C183D7F6-B498-43B3-948B-1728B52AA6E4}">
                <adec:decorative xmlns:adec="http://schemas.microsoft.com/office/drawing/2017/decorative" val="1"/>
              </a:ext>
            </a:extLst>
          </p:cNvPr>
          <p:cNvSpPr/>
          <p:nvPr/>
        </p:nvSpPr>
        <p:spPr>
          <a:xfrm>
            <a:off x="7792425" y="1109125"/>
            <a:ext cx="9771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69" name="Google Shape;369;p58">
            <a:extLst>
              <a:ext uri="{C183D7F6-B498-43B3-948B-1728B52AA6E4}">
                <adec:decorative xmlns:adec="http://schemas.microsoft.com/office/drawing/2017/decorative" val="1"/>
              </a:ext>
            </a:extLst>
          </p:cNvPr>
          <p:cNvSpPr/>
          <p:nvPr/>
        </p:nvSpPr>
        <p:spPr>
          <a:xfrm>
            <a:off x="5481475" y="1425750"/>
            <a:ext cx="29022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0" name="Google Shape;370;p58">
            <a:extLst>
              <a:ext uri="{C183D7F6-B498-43B3-948B-1728B52AA6E4}">
                <adec:decorative xmlns:adec="http://schemas.microsoft.com/office/drawing/2017/decorative" val="1"/>
              </a:ext>
            </a:extLst>
          </p:cNvPr>
          <p:cNvSpPr/>
          <p:nvPr/>
        </p:nvSpPr>
        <p:spPr>
          <a:xfrm>
            <a:off x="4927700" y="2161150"/>
            <a:ext cx="40635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1" name="Google Shape;371;p58">
            <a:extLst>
              <a:ext uri="{C183D7F6-B498-43B3-948B-1728B52AA6E4}">
                <adec:decorative xmlns:adec="http://schemas.microsoft.com/office/drawing/2017/decorative" val="1"/>
              </a:ext>
            </a:extLst>
          </p:cNvPr>
          <p:cNvSpPr/>
          <p:nvPr/>
        </p:nvSpPr>
        <p:spPr>
          <a:xfrm>
            <a:off x="5481475" y="2429550"/>
            <a:ext cx="11877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2" name="Google Shape;372;p58">
            <a:extLst>
              <a:ext uri="{C183D7F6-B498-43B3-948B-1728B52AA6E4}">
                <adec:decorative xmlns:adec="http://schemas.microsoft.com/office/drawing/2017/decorative" val="1"/>
              </a:ext>
            </a:extLst>
          </p:cNvPr>
          <p:cNvSpPr/>
          <p:nvPr/>
        </p:nvSpPr>
        <p:spPr>
          <a:xfrm>
            <a:off x="5481475" y="2803650"/>
            <a:ext cx="20745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3" name="Google Shape;373;p58">
            <a:extLst>
              <a:ext uri="{C183D7F6-B498-43B3-948B-1728B52AA6E4}">
                <adec:decorative xmlns:adec="http://schemas.microsoft.com/office/drawing/2017/decorative" val="1"/>
              </a:ext>
            </a:extLst>
          </p:cNvPr>
          <p:cNvSpPr/>
          <p:nvPr/>
        </p:nvSpPr>
        <p:spPr>
          <a:xfrm>
            <a:off x="5481475" y="3355375"/>
            <a:ext cx="29448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4" name="Google Shape;374;p58">
            <a:extLst>
              <a:ext uri="{C183D7F6-B498-43B3-948B-1728B52AA6E4}">
                <adec:decorative xmlns:adec="http://schemas.microsoft.com/office/drawing/2017/decorative" val="1"/>
              </a:ext>
            </a:extLst>
          </p:cNvPr>
          <p:cNvSpPr/>
          <p:nvPr/>
        </p:nvSpPr>
        <p:spPr>
          <a:xfrm>
            <a:off x="4927700" y="3754100"/>
            <a:ext cx="34986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5" name="Google Shape;375;p58">
            <a:extLst>
              <a:ext uri="{C183D7F6-B498-43B3-948B-1728B52AA6E4}">
                <adec:decorative xmlns:adec="http://schemas.microsoft.com/office/drawing/2017/decorative" val="1"/>
              </a:ext>
            </a:extLst>
          </p:cNvPr>
          <p:cNvSpPr/>
          <p:nvPr/>
        </p:nvSpPr>
        <p:spPr>
          <a:xfrm>
            <a:off x="4927700" y="3907100"/>
            <a:ext cx="4278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6" name="Google Shape;376;p58">
            <a:extLst>
              <a:ext uri="{C183D7F6-B498-43B3-948B-1728B52AA6E4}">
                <adec:decorative xmlns:adec="http://schemas.microsoft.com/office/drawing/2017/decorative" val="1"/>
              </a:ext>
            </a:extLst>
          </p:cNvPr>
          <p:cNvSpPr/>
          <p:nvPr/>
        </p:nvSpPr>
        <p:spPr>
          <a:xfrm>
            <a:off x="5481475" y="4152825"/>
            <a:ext cx="21894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7" name="Google Shape;377;p58">
            <a:extLst>
              <a:ext uri="{C183D7F6-B498-43B3-948B-1728B52AA6E4}">
                <adec:decorative xmlns:adec="http://schemas.microsoft.com/office/drawing/2017/decorative" val="1"/>
              </a:ext>
            </a:extLst>
          </p:cNvPr>
          <p:cNvSpPr/>
          <p:nvPr/>
        </p:nvSpPr>
        <p:spPr>
          <a:xfrm>
            <a:off x="5582300" y="4281200"/>
            <a:ext cx="17685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8" name="Google Shape;378;p58">
            <a:extLst>
              <a:ext uri="{C183D7F6-B498-43B3-948B-1728B52AA6E4}">
                <adec:decorative xmlns:adec="http://schemas.microsoft.com/office/drawing/2017/decorative" val="1"/>
              </a:ext>
            </a:extLst>
          </p:cNvPr>
          <p:cNvSpPr/>
          <p:nvPr/>
        </p:nvSpPr>
        <p:spPr>
          <a:xfrm>
            <a:off x="6402100" y="4753850"/>
            <a:ext cx="25890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9" name="Google Shape;379;p58">
            <a:extLst>
              <a:ext uri="{C183D7F6-B498-43B3-948B-1728B52AA6E4}">
                <adec:decorative xmlns:adec="http://schemas.microsoft.com/office/drawing/2017/decorative" val="1"/>
              </a:ext>
            </a:extLst>
          </p:cNvPr>
          <p:cNvSpPr/>
          <p:nvPr/>
        </p:nvSpPr>
        <p:spPr>
          <a:xfrm>
            <a:off x="4927700" y="4896050"/>
            <a:ext cx="6987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9"/>
          <p:cNvSpPr txBox="1">
            <a:spLocks noGrp="1"/>
          </p:cNvSpPr>
          <p:nvPr>
            <p:ph type="title"/>
          </p:nvPr>
        </p:nvSpPr>
        <p:spPr>
          <a:xfrm>
            <a:off x="263950" y="428425"/>
            <a:ext cx="3246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How do we build purpose for repeated readings of complex text?</a:t>
            </a:r>
            <a:endParaRPr sz="2600" b="1" i="1">
              <a:latin typeface="Franklin Gothic"/>
              <a:ea typeface="Franklin Gothic"/>
              <a:cs typeface="Franklin Gothic"/>
              <a:sym typeface="Franklin Gothic"/>
            </a:endParaRPr>
          </a:p>
        </p:txBody>
      </p:sp>
      <p:pic>
        <p:nvPicPr>
          <p:cNvPr id="385" name="Google Shape;385;p59" descr="A screenshot of the IES Practice Guide, &quot;Providing Reading Interventions to Students in Grades 4-9&quot;"/>
          <p:cNvPicPr preferRelativeResize="0"/>
          <p:nvPr/>
        </p:nvPicPr>
        <p:blipFill>
          <a:blip r:embed="rId3">
            <a:alphaModFix/>
          </a:blip>
          <a:stretch>
            <a:fillRect/>
          </a:stretch>
        </p:blipFill>
        <p:spPr>
          <a:xfrm>
            <a:off x="53050" y="4448025"/>
            <a:ext cx="496050" cy="627975"/>
          </a:xfrm>
          <a:prstGeom prst="rect">
            <a:avLst/>
          </a:prstGeom>
          <a:noFill/>
          <a:ln w="9525" cap="flat" cmpd="sng">
            <a:solidFill>
              <a:srgbClr val="44546A"/>
            </a:solidFill>
            <a:prstDash val="solid"/>
            <a:miter lim="8000"/>
            <a:headEnd type="none" w="sm" len="sm"/>
            <a:tailEnd type="none" w="sm" len="sm"/>
          </a:ln>
        </p:spPr>
      </p:pic>
      <p:sp>
        <p:nvSpPr>
          <p:cNvPr id="386" name="Google Shape;386;p59"/>
          <p:cNvSpPr txBox="1"/>
          <p:nvPr/>
        </p:nvSpPr>
        <p:spPr>
          <a:xfrm>
            <a:off x="628950" y="4603325"/>
            <a:ext cx="21375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FFFFFF"/>
                </a:solidFill>
                <a:latin typeface="Franklin Gothic"/>
                <a:ea typeface="Franklin Gothic"/>
                <a:cs typeface="Franklin Gothic"/>
                <a:sym typeface="Franklin Gothic"/>
              </a:rPr>
              <a:t>pp. 13-14</a:t>
            </a:r>
            <a:endParaRPr sz="2100">
              <a:solidFill>
                <a:srgbClr val="FFFFFF"/>
              </a:solidFill>
              <a:latin typeface="Franklin Gothic"/>
              <a:ea typeface="Franklin Gothic"/>
              <a:cs typeface="Franklin Gothic"/>
              <a:sym typeface="Franklin Gothic"/>
            </a:endParaRPr>
          </a:p>
        </p:txBody>
      </p:sp>
      <p:pic>
        <p:nvPicPr>
          <p:cNvPr id="387" name="Google Shape;387;p59" descr="Examples of questions for which answers are evident:&#10;• What happened in the passage you just read?&#10;• What did you learn about ________?&#10;• What were the first two things that happened in this section?"/>
          <p:cNvPicPr preferRelativeResize="0"/>
          <p:nvPr/>
        </p:nvPicPr>
        <p:blipFill rotWithShape="1">
          <a:blip r:embed="rId4">
            <a:alphaModFix/>
          </a:blip>
          <a:srcRect r="15211" b="82274"/>
          <a:stretch/>
        </p:blipFill>
        <p:spPr>
          <a:xfrm>
            <a:off x="4462000" y="176900"/>
            <a:ext cx="4531825" cy="1086403"/>
          </a:xfrm>
          <a:prstGeom prst="rect">
            <a:avLst/>
          </a:prstGeom>
          <a:noFill/>
          <a:ln>
            <a:noFill/>
          </a:ln>
          <a:effectLst>
            <a:outerShdw blurRad="57150" dist="19050" dir="5400000" algn="bl" rotWithShape="0">
              <a:srgbClr val="000000">
                <a:alpha val="50000"/>
              </a:srgbClr>
            </a:outerShdw>
          </a:effectLst>
        </p:spPr>
      </p:pic>
      <p:pic>
        <p:nvPicPr>
          <p:cNvPr id="388" name="Google Shape;388;p59" descr="Interventionist asking a small group of students to read a paragraph&#10;&#10;Teacher: Scan the paragraph and underline any words you can’t read or don’t understand.&#10;The teacher briefly reviews any words in the passage that the students identified, as well as any that&#10;the teacher deemed difficult, including proper nouns. The teacher pronounces each word, asks&#10;students to repeat the pronunciation, and provides a short, clear definition or explanation.&#10;Teacher: Now I want you to read this passage silently and explain what the passage is about to your&#10;partner.&#10;The students read the passage and turn to their reading partner to explain what the passage is about.&#10;Teacher: For this reading, the purpose will be to answer questions about the text that are listed on&#10;the board. I would like the first reader to read the paragraph aloud. If you are the second reader, read&#10;along silently and help your partner when they get stuck on a word by saying the word and asking&#10;them to repeat the word before they continue reading the rest of the paragraph.&#10;When the first reader is done, answer questions 1 and 2. Then it is time for the second reader to read&#10;the passage while first reader assists. After the second reader is done, answer questions 3 and 4.&#10;The following questions are on the board:&#10;1. Who is going to the market in this story?&#10;2. How did the main character get to the market?&#10;3. How long did it take to get there?&#10;4. How was the main character able to feed their family?&#10;The teacher and students briefly discuss the students’ answers to the questions after questions 1 and&#10;2 and after questions 3 and 4. The teacher asks students to read the sentences that helped them&#10;answer the questions. The teacher clarifies any misconceptions."/>
          <p:cNvPicPr preferRelativeResize="0"/>
          <p:nvPr/>
        </p:nvPicPr>
        <p:blipFill>
          <a:blip r:embed="rId5">
            <a:alphaModFix/>
          </a:blip>
          <a:stretch>
            <a:fillRect/>
          </a:stretch>
        </p:blipFill>
        <p:spPr>
          <a:xfrm>
            <a:off x="4461995" y="1422625"/>
            <a:ext cx="4585654" cy="3653375"/>
          </a:xfrm>
          <a:prstGeom prst="rect">
            <a:avLst/>
          </a:prstGeom>
          <a:noFill/>
          <a:ln>
            <a:noFill/>
          </a:ln>
          <a:effectLst>
            <a:outerShdw blurRad="57150" dist="19050" dir="5400000" algn="bl" rotWithShape="0">
              <a:srgbClr val="000000">
                <a:alpha val="50000"/>
              </a:srgbClr>
            </a:outerShdw>
          </a:effectLst>
        </p:spPr>
      </p:pic>
      <p:sp>
        <p:nvSpPr>
          <p:cNvPr id="389" name="Google Shape;389;p59">
            <a:extLst>
              <a:ext uri="{C183D7F6-B498-43B3-948B-1728B52AA6E4}">
                <adec:decorative xmlns:adec="http://schemas.microsoft.com/office/drawing/2017/decorative" val="1"/>
              </a:ext>
            </a:extLst>
          </p:cNvPr>
          <p:cNvSpPr txBox="1">
            <a:spLocks noGrp="1"/>
          </p:cNvSpPr>
          <p:nvPr>
            <p:ph type="title"/>
          </p:nvPr>
        </p:nvSpPr>
        <p:spPr>
          <a:xfrm>
            <a:off x="263950" y="2342250"/>
            <a:ext cx="3779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1900">
                <a:solidFill>
                  <a:schemeClr val="dk1"/>
                </a:solidFill>
                <a:latin typeface="Franklin Gothic"/>
                <a:ea typeface="Franklin Gothic"/>
                <a:cs typeface="Franklin Gothic"/>
                <a:sym typeface="Franklin Gothic"/>
              </a:rPr>
              <a:t>The Guide provides two examples for purposeful repeated readings. </a:t>
            </a:r>
            <a:endParaRPr sz="19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9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900">
                <a:solidFill>
                  <a:schemeClr val="dk1"/>
                </a:solidFill>
                <a:latin typeface="Franklin Gothic"/>
                <a:ea typeface="Franklin Gothic"/>
                <a:cs typeface="Franklin Gothic"/>
                <a:sym typeface="Franklin Gothic"/>
              </a:rPr>
              <a:t>We will build on this with one of our sample texts, </a:t>
            </a:r>
            <a:r>
              <a:rPr lang="en" sz="1900" i="1">
                <a:solidFill>
                  <a:schemeClr val="dk1"/>
                </a:solidFill>
                <a:latin typeface="Franklin Gothic"/>
                <a:ea typeface="Franklin Gothic"/>
                <a:cs typeface="Franklin Gothic"/>
                <a:sym typeface="Franklin Gothic"/>
              </a:rPr>
              <a:t>Animal Farm</a:t>
            </a:r>
            <a:r>
              <a:rPr lang="en" sz="1900">
                <a:solidFill>
                  <a:schemeClr val="dk1"/>
                </a:solidFill>
                <a:latin typeface="Franklin Gothic"/>
                <a:ea typeface="Franklin Gothic"/>
                <a:cs typeface="Franklin Gothic"/>
                <a:sym typeface="Franklin Gothic"/>
              </a:rPr>
              <a:t> by George Orwell (1170L).</a:t>
            </a:r>
            <a:endParaRPr sz="10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400">
              <a:latin typeface="Franklin Gothic"/>
              <a:ea typeface="Franklin Gothic"/>
              <a:cs typeface="Franklin Gothic"/>
              <a:sym typeface="Franklin Gothic"/>
            </a:endParaRPr>
          </a:p>
          <a:p>
            <a:pPr marL="0" lvl="0" indent="0" algn="l" rtl="0">
              <a:spcBef>
                <a:spcPts val="0"/>
              </a:spcBef>
              <a:spcAft>
                <a:spcPts val="0"/>
              </a:spcAft>
              <a:buNone/>
            </a:pPr>
            <a:endParaRPr sz="4000" b="1">
              <a:latin typeface="Franklin Gothic"/>
              <a:ea typeface="Franklin Gothic"/>
              <a:cs typeface="Franklin Gothic"/>
              <a:sym typeface="Franklin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0"/>
          <p:cNvSpPr txBox="1">
            <a:spLocks noGrp="1"/>
          </p:cNvSpPr>
          <p:nvPr>
            <p:ph type="title"/>
          </p:nvPr>
        </p:nvSpPr>
        <p:spPr>
          <a:xfrm>
            <a:off x="263950" y="236475"/>
            <a:ext cx="61854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Routine 1:</a:t>
            </a: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Purposeful Repeated Readings</a:t>
            </a:r>
            <a:endParaRPr sz="2600" b="1" i="1">
              <a:latin typeface="Franklin Gothic"/>
              <a:ea typeface="Franklin Gothic"/>
              <a:cs typeface="Franklin Gothic"/>
              <a:sym typeface="Franklin Gothic"/>
            </a:endParaRPr>
          </a:p>
        </p:txBody>
      </p:sp>
      <p:pic>
        <p:nvPicPr>
          <p:cNvPr id="395" name="Google Shape;395;p60" descr="A screenshot of the IES Practice Guide, &quot;Providing Reading Interventions to Students in Grades 4-9&quot;"/>
          <p:cNvPicPr preferRelativeResize="0"/>
          <p:nvPr/>
        </p:nvPicPr>
        <p:blipFill>
          <a:blip r:embed="rId3">
            <a:alphaModFix/>
          </a:blip>
          <a:stretch>
            <a:fillRect/>
          </a:stretch>
        </p:blipFill>
        <p:spPr>
          <a:xfrm>
            <a:off x="53050" y="4448025"/>
            <a:ext cx="496050" cy="627975"/>
          </a:xfrm>
          <a:prstGeom prst="rect">
            <a:avLst/>
          </a:prstGeom>
          <a:noFill/>
          <a:ln w="9525" cap="flat" cmpd="sng">
            <a:solidFill>
              <a:srgbClr val="44546A"/>
            </a:solidFill>
            <a:prstDash val="solid"/>
            <a:miter lim="8000"/>
            <a:headEnd type="none" w="sm" len="sm"/>
            <a:tailEnd type="none" w="sm" len="sm"/>
          </a:ln>
        </p:spPr>
      </p:pic>
      <p:sp>
        <p:nvSpPr>
          <p:cNvPr id="396" name="Google Shape;396;p60"/>
          <p:cNvSpPr txBox="1"/>
          <p:nvPr/>
        </p:nvSpPr>
        <p:spPr>
          <a:xfrm>
            <a:off x="628950" y="4603325"/>
            <a:ext cx="21375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FFFFFF"/>
                </a:solidFill>
                <a:latin typeface="Franklin Gothic"/>
                <a:ea typeface="Franklin Gothic"/>
                <a:cs typeface="Franklin Gothic"/>
                <a:sym typeface="Franklin Gothic"/>
              </a:rPr>
              <a:t>pp. 13-14</a:t>
            </a:r>
            <a:endParaRPr sz="2100">
              <a:solidFill>
                <a:srgbClr val="FFFFFF"/>
              </a:solidFill>
              <a:latin typeface="Franklin Gothic"/>
              <a:ea typeface="Franklin Gothic"/>
              <a:cs typeface="Franklin Gothic"/>
              <a:sym typeface="Franklin Gothic"/>
            </a:endParaRPr>
          </a:p>
        </p:txBody>
      </p:sp>
      <p:sp>
        <p:nvSpPr>
          <p:cNvPr id="397" name="Google Shape;397;p60"/>
          <p:cNvSpPr txBox="1">
            <a:spLocks noGrp="1"/>
          </p:cNvSpPr>
          <p:nvPr>
            <p:ph type="title"/>
          </p:nvPr>
        </p:nvSpPr>
        <p:spPr>
          <a:xfrm>
            <a:off x="383950" y="1009700"/>
            <a:ext cx="5440200" cy="2677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457200" lvl="0" indent="-381000" algn="l" rtl="0">
              <a:spcBef>
                <a:spcPts val="0"/>
              </a:spcBef>
              <a:spcAft>
                <a:spcPts val="0"/>
              </a:spcAft>
              <a:buClr>
                <a:schemeClr val="dk1"/>
              </a:buClr>
              <a:buSzPts val="2400"/>
              <a:buFont typeface="Franklin Gothic"/>
              <a:buChar char="●"/>
            </a:pPr>
            <a:r>
              <a:rPr lang="en" sz="1900">
                <a:solidFill>
                  <a:schemeClr val="dk1"/>
                </a:solidFill>
                <a:latin typeface="Franklin Gothic"/>
                <a:ea typeface="Franklin Gothic"/>
                <a:cs typeface="Franklin Gothic"/>
                <a:sym typeface="Franklin Gothic"/>
              </a:rPr>
              <a:t>Realistically, we cannot do repeated readings of </a:t>
            </a:r>
            <a:r>
              <a:rPr lang="en" sz="1900" i="1">
                <a:solidFill>
                  <a:schemeClr val="dk1"/>
                </a:solidFill>
                <a:latin typeface="Franklin Gothic"/>
                <a:ea typeface="Franklin Gothic"/>
                <a:cs typeface="Franklin Gothic"/>
                <a:sym typeface="Franklin Gothic"/>
              </a:rPr>
              <a:t>every </a:t>
            </a:r>
            <a:r>
              <a:rPr lang="en" sz="1900">
                <a:solidFill>
                  <a:schemeClr val="dk1"/>
                </a:solidFill>
                <a:latin typeface="Franklin Gothic"/>
                <a:ea typeface="Franklin Gothic"/>
                <a:cs typeface="Franklin Gothic"/>
                <a:sym typeface="Franklin Gothic"/>
              </a:rPr>
              <a:t>passage. </a:t>
            </a:r>
            <a:endParaRPr sz="1900">
              <a:solidFill>
                <a:schemeClr val="dk1"/>
              </a:solidFill>
              <a:latin typeface="Franklin Gothic"/>
              <a:ea typeface="Franklin Gothic"/>
              <a:cs typeface="Franklin Gothic"/>
              <a:sym typeface="Franklin Gothic"/>
            </a:endParaRPr>
          </a:p>
          <a:p>
            <a:pPr marL="457200" lvl="0" indent="0" algn="l" rtl="0">
              <a:spcBef>
                <a:spcPts val="0"/>
              </a:spcBef>
              <a:spcAft>
                <a:spcPts val="0"/>
              </a:spcAft>
              <a:buNone/>
            </a:pPr>
            <a:endParaRPr sz="1900" b="1">
              <a:solidFill>
                <a:schemeClr val="dk1"/>
              </a:solidFill>
              <a:latin typeface="Franklin Gothic"/>
              <a:ea typeface="Franklin Gothic"/>
              <a:cs typeface="Franklin Gothic"/>
              <a:sym typeface="Franklin Gothic"/>
            </a:endParaRPr>
          </a:p>
          <a:p>
            <a:pPr marL="457200" lvl="0" indent="-381000" algn="l" rtl="0">
              <a:spcBef>
                <a:spcPts val="0"/>
              </a:spcBef>
              <a:spcAft>
                <a:spcPts val="0"/>
              </a:spcAft>
              <a:buClr>
                <a:schemeClr val="dk1"/>
              </a:buClr>
              <a:buSzPts val="2400"/>
              <a:buChar char="●"/>
            </a:pPr>
            <a:r>
              <a:rPr lang="en" sz="1900">
                <a:solidFill>
                  <a:schemeClr val="dk1"/>
                </a:solidFill>
                <a:latin typeface="Franklin Gothic"/>
                <a:ea typeface="Franklin Gothic"/>
                <a:cs typeface="Franklin Gothic"/>
                <a:sym typeface="Franklin Gothic"/>
              </a:rPr>
              <a:t>What </a:t>
            </a:r>
            <a:r>
              <a:rPr lang="en" sz="1900" b="1">
                <a:solidFill>
                  <a:schemeClr val="dk1"/>
                </a:solidFill>
                <a:latin typeface="Franklin Gothic"/>
                <a:ea typeface="Franklin Gothic"/>
                <a:cs typeface="Franklin Gothic"/>
                <a:sym typeface="Franklin Gothic"/>
              </a:rPr>
              <a:t>RL/RI standard</a:t>
            </a:r>
            <a:r>
              <a:rPr lang="en" sz="1900">
                <a:solidFill>
                  <a:schemeClr val="dk1"/>
                </a:solidFill>
                <a:latin typeface="Franklin Gothic"/>
                <a:ea typeface="Franklin Gothic"/>
                <a:cs typeface="Franklin Gothic"/>
                <a:sym typeface="Franklin Gothic"/>
              </a:rPr>
              <a:t> are you addressing? </a:t>
            </a:r>
            <a:endParaRPr sz="1900">
              <a:solidFill>
                <a:schemeClr val="dk1"/>
              </a:solidFill>
              <a:latin typeface="Franklin Gothic"/>
              <a:ea typeface="Franklin Gothic"/>
              <a:cs typeface="Franklin Gothic"/>
              <a:sym typeface="Franklin Gothic"/>
            </a:endParaRPr>
          </a:p>
          <a:p>
            <a:pPr marL="914400" lvl="1" indent="-349250" algn="l" rtl="0">
              <a:spcBef>
                <a:spcPts val="0"/>
              </a:spcBef>
              <a:spcAft>
                <a:spcPts val="0"/>
              </a:spcAft>
              <a:buClr>
                <a:schemeClr val="dk1"/>
              </a:buClr>
              <a:buSzPts val="1900"/>
              <a:buFont typeface="Libre Franklin"/>
              <a:buChar char="○"/>
            </a:pPr>
            <a:r>
              <a:rPr lang="en" sz="1900">
                <a:solidFill>
                  <a:schemeClr val="dk1"/>
                </a:solidFill>
                <a:latin typeface="Franklin Gothic"/>
                <a:ea typeface="Franklin Gothic"/>
                <a:cs typeface="Franklin Gothic"/>
                <a:sym typeface="Franklin Gothic"/>
              </a:rPr>
              <a:t>If having students read something multiple times, ensure they are working towards both </a:t>
            </a:r>
            <a:r>
              <a:rPr lang="en" sz="1900" i="1">
                <a:solidFill>
                  <a:srgbClr val="38761D"/>
                </a:solidFill>
                <a:latin typeface="Franklin Gothic"/>
                <a:ea typeface="Franklin Gothic"/>
                <a:cs typeface="Franklin Gothic"/>
                <a:sym typeface="Franklin Gothic"/>
              </a:rPr>
              <a:t>comprehension</a:t>
            </a:r>
            <a:r>
              <a:rPr lang="en" sz="1900">
                <a:solidFill>
                  <a:schemeClr val="dk1"/>
                </a:solidFill>
                <a:latin typeface="Franklin Gothic"/>
                <a:ea typeface="Franklin Gothic"/>
                <a:cs typeface="Franklin Gothic"/>
                <a:sym typeface="Franklin Gothic"/>
              </a:rPr>
              <a:t> AND</a:t>
            </a:r>
            <a:r>
              <a:rPr lang="en" sz="1900" b="1">
                <a:solidFill>
                  <a:srgbClr val="9900FF"/>
                </a:solidFill>
                <a:latin typeface="Franklin Gothic"/>
                <a:ea typeface="Franklin Gothic"/>
                <a:cs typeface="Franklin Gothic"/>
                <a:sym typeface="Franklin Gothic"/>
              </a:rPr>
              <a:t> analysis. </a:t>
            </a:r>
            <a:endParaRPr sz="1900" b="1">
              <a:solidFill>
                <a:srgbClr val="9900FF"/>
              </a:solidFill>
              <a:latin typeface="Franklin Gothic"/>
              <a:ea typeface="Franklin Gothic"/>
              <a:cs typeface="Franklin Gothic"/>
              <a:sym typeface="Franklin Gothic"/>
            </a:endParaRPr>
          </a:p>
          <a:p>
            <a:pPr marL="0" lvl="0" indent="0" algn="l" rtl="0">
              <a:spcBef>
                <a:spcPts val="0"/>
              </a:spcBef>
              <a:spcAft>
                <a:spcPts val="0"/>
              </a:spcAft>
              <a:buNone/>
            </a:pPr>
            <a:endParaRPr sz="4000" b="1">
              <a:latin typeface="Franklin Gothic"/>
              <a:ea typeface="Franklin Gothic"/>
              <a:cs typeface="Franklin Gothic"/>
              <a:sym typeface="Franklin Gothic"/>
            </a:endParaRPr>
          </a:p>
        </p:txBody>
      </p:sp>
      <p:pic>
        <p:nvPicPr>
          <p:cNvPr id="398" name="Google Shape;398;p60" descr="A cover of Animal Farm by George Orwell"/>
          <p:cNvPicPr preferRelativeResize="0"/>
          <p:nvPr/>
        </p:nvPicPr>
        <p:blipFill>
          <a:blip r:embed="rId4">
            <a:alphaModFix/>
          </a:blip>
          <a:stretch>
            <a:fillRect/>
          </a:stretch>
        </p:blipFill>
        <p:spPr>
          <a:xfrm>
            <a:off x="6396251" y="236475"/>
            <a:ext cx="2137500" cy="3489787"/>
          </a:xfrm>
          <a:prstGeom prst="rect">
            <a:avLst/>
          </a:prstGeom>
          <a:noFill/>
          <a:ln>
            <a:noFill/>
          </a:ln>
          <a:effectLst>
            <a:outerShdw blurRad="57150" dist="19050" dir="5400000" algn="bl" rotWithShape="0">
              <a:srgbClr val="000000">
                <a:alpha val="50000"/>
              </a:srgbClr>
            </a:outerShdw>
          </a:effectLst>
        </p:spPr>
      </p:pic>
      <p:sp>
        <p:nvSpPr>
          <p:cNvPr id="399" name="Google Shape;399;p60"/>
          <p:cNvSpPr/>
          <p:nvPr/>
        </p:nvSpPr>
        <p:spPr>
          <a:xfrm>
            <a:off x="6077500" y="3030850"/>
            <a:ext cx="2775000" cy="9240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900" b="1">
                <a:latin typeface="Franklin Gothic"/>
                <a:ea typeface="Franklin Gothic"/>
                <a:cs typeface="Franklin Gothic"/>
                <a:sym typeface="Franklin Gothic"/>
              </a:rPr>
              <a:t>“Old Major’s Speech” from Chapter 1</a:t>
            </a:r>
            <a:endParaRPr sz="1900" b="1">
              <a:latin typeface="Franklin Gothic"/>
              <a:ea typeface="Franklin Gothic"/>
              <a:cs typeface="Franklin Gothic"/>
              <a:sym typeface="Franklin Gothic"/>
            </a:endParaRPr>
          </a:p>
          <a:p>
            <a:pPr marL="0" lvl="0" indent="0" algn="ctr" rtl="0">
              <a:spcBef>
                <a:spcPts val="0"/>
              </a:spcBef>
              <a:spcAft>
                <a:spcPts val="0"/>
              </a:spcAft>
              <a:buNone/>
            </a:pPr>
            <a:r>
              <a:rPr lang="en" sz="1900" b="1">
                <a:latin typeface="Franklin Gothic"/>
                <a:ea typeface="Franklin Gothic"/>
                <a:cs typeface="Franklin Gothic"/>
                <a:sym typeface="Franklin Gothic"/>
              </a:rPr>
              <a:t>RL.8.3</a:t>
            </a:r>
            <a:endParaRPr sz="1900" b="1">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1"/>
          <p:cNvSpPr txBox="1">
            <a:spLocks noGrp="1"/>
          </p:cNvSpPr>
          <p:nvPr>
            <p:ph type="title"/>
          </p:nvPr>
        </p:nvSpPr>
        <p:spPr>
          <a:xfrm>
            <a:off x="263950" y="236475"/>
            <a:ext cx="61854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Other considerations for fluency practice passage selection:</a:t>
            </a:r>
            <a:endParaRPr sz="2600" b="1" i="1">
              <a:latin typeface="Franklin Gothic"/>
              <a:ea typeface="Franklin Gothic"/>
              <a:cs typeface="Franklin Gothic"/>
              <a:sym typeface="Franklin Gothic"/>
            </a:endParaRPr>
          </a:p>
        </p:txBody>
      </p:sp>
      <p:sp>
        <p:nvSpPr>
          <p:cNvPr id="405" name="Google Shape;405;p61"/>
          <p:cNvSpPr txBox="1">
            <a:spLocks noGrp="1"/>
          </p:cNvSpPr>
          <p:nvPr>
            <p:ph type="title"/>
          </p:nvPr>
        </p:nvSpPr>
        <p:spPr>
          <a:xfrm>
            <a:off x="263950" y="815350"/>
            <a:ext cx="5440200" cy="2677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457200" lvl="0" indent="-381000" algn="l" rtl="0">
              <a:spcBef>
                <a:spcPts val="0"/>
              </a:spcBef>
              <a:spcAft>
                <a:spcPts val="0"/>
              </a:spcAft>
              <a:buClr>
                <a:schemeClr val="dk1"/>
              </a:buClr>
              <a:buSzPts val="2400"/>
              <a:buFont typeface="Franklin Gothic"/>
              <a:buChar char="●"/>
            </a:pPr>
            <a:r>
              <a:rPr lang="en" sz="1900" dirty="0">
                <a:solidFill>
                  <a:schemeClr val="dk1"/>
                </a:solidFill>
                <a:latin typeface="Franklin Gothic"/>
                <a:ea typeface="Franklin Gothic"/>
                <a:cs typeface="Franklin Gothic"/>
                <a:sym typeface="Franklin Gothic"/>
              </a:rPr>
              <a:t>Creates space for a close read early in the novel</a:t>
            </a:r>
            <a:endParaRPr sz="1900" dirty="0">
              <a:solidFill>
                <a:schemeClr val="dk1"/>
              </a:solidFill>
              <a:latin typeface="Franklin Gothic"/>
              <a:ea typeface="Franklin Gothic"/>
              <a:cs typeface="Franklin Gothic"/>
              <a:sym typeface="Franklin Gothic"/>
            </a:endParaRPr>
          </a:p>
          <a:p>
            <a:pPr marL="457200" lvl="0" indent="-349250" algn="l" rtl="0">
              <a:spcBef>
                <a:spcPts val="0"/>
              </a:spcBef>
              <a:spcAft>
                <a:spcPts val="0"/>
              </a:spcAft>
              <a:buClr>
                <a:schemeClr val="dk1"/>
              </a:buClr>
              <a:buSzPts val="1900"/>
              <a:buFont typeface="Franklin Gothic"/>
              <a:buChar char="●"/>
            </a:pPr>
            <a:r>
              <a:rPr lang="en" sz="1900" dirty="0">
                <a:solidFill>
                  <a:schemeClr val="dk1"/>
                </a:solidFill>
                <a:latin typeface="Franklin Gothic"/>
                <a:ea typeface="Franklin Gothic"/>
                <a:cs typeface="Franklin Gothic"/>
                <a:sym typeface="Franklin Gothic"/>
              </a:rPr>
              <a:t>Creates equity for strong engagement with the text as well as generates interest in the plot</a:t>
            </a:r>
            <a:endParaRPr sz="1900" dirty="0">
              <a:solidFill>
                <a:schemeClr val="dk1"/>
              </a:solidFill>
              <a:latin typeface="Franklin Gothic"/>
              <a:ea typeface="Franklin Gothic"/>
              <a:cs typeface="Franklin Gothic"/>
              <a:sym typeface="Franklin Gothic"/>
            </a:endParaRPr>
          </a:p>
          <a:p>
            <a:pPr marL="457200" lvl="0" indent="-349250" algn="l" rtl="0">
              <a:spcBef>
                <a:spcPts val="0"/>
              </a:spcBef>
              <a:spcAft>
                <a:spcPts val="0"/>
              </a:spcAft>
              <a:buClr>
                <a:schemeClr val="dk1"/>
              </a:buClr>
              <a:buSzPts val="1900"/>
              <a:buFont typeface="Franklin Gothic"/>
              <a:buChar char="●"/>
            </a:pPr>
            <a:r>
              <a:rPr lang="en" sz="1900" dirty="0">
                <a:solidFill>
                  <a:schemeClr val="dk1"/>
                </a:solidFill>
                <a:latin typeface="Franklin Gothic"/>
                <a:ea typeface="Franklin Gothic"/>
                <a:cs typeface="Franklin Gothic"/>
                <a:sym typeface="Franklin Gothic"/>
              </a:rPr>
              <a:t>Introduces students to the language and register of the text to build familiarity and confidence</a:t>
            </a:r>
            <a:endParaRPr sz="1900" dirty="0">
              <a:solidFill>
                <a:schemeClr val="dk1"/>
              </a:solidFill>
              <a:latin typeface="Franklin Gothic"/>
              <a:ea typeface="Franklin Gothic"/>
              <a:cs typeface="Franklin Gothic"/>
              <a:sym typeface="Franklin Gothic"/>
            </a:endParaRPr>
          </a:p>
          <a:p>
            <a:pPr marL="457200" lvl="0" indent="-349250" algn="l" rtl="0">
              <a:spcBef>
                <a:spcPts val="0"/>
              </a:spcBef>
              <a:spcAft>
                <a:spcPts val="0"/>
              </a:spcAft>
              <a:buClr>
                <a:schemeClr val="dk1"/>
              </a:buClr>
              <a:buSzPts val="1900"/>
              <a:buFont typeface="Franklin Gothic"/>
              <a:buChar char="●"/>
            </a:pPr>
            <a:r>
              <a:rPr lang="en" sz="1900" dirty="0">
                <a:solidFill>
                  <a:schemeClr val="dk1"/>
                </a:solidFill>
                <a:latin typeface="Franklin Gothic"/>
                <a:ea typeface="Franklin Gothic"/>
                <a:cs typeface="Franklin Gothic"/>
                <a:sym typeface="Franklin Gothic"/>
              </a:rPr>
              <a:t>Supports multisyllabic word reading </a:t>
            </a:r>
            <a:endParaRPr sz="1900" dirty="0">
              <a:solidFill>
                <a:schemeClr val="dk1"/>
              </a:solidFill>
              <a:latin typeface="Franklin Gothic"/>
              <a:ea typeface="Franklin Gothic"/>
              <a:cs typeface="Franklin Gothic"/>
              <a:sym typeface="Franklin Gothic"/>
            </a:endParaRPr>
          </a:p>
        </p:txBody>
      </p:sp>
      <p:pic>
        <p:nvPicPr>
          <p:cNvPr id="406" name="Google Shape;406;p61" descr="The cover of Animal Farm by George Orwell"/>
          <p:cNvPicPr preferRelativeResize="0"/>
          <p:nvPr/>
        </p:nvPicPr>
        <p:blipFill>
          <a:blip r:embed="rId3">
            <a:alphaModFix/>
          </a:blip>
          <a:stretch>
            <a:fillRect/>
          </a:stretch>
        </p:blipFill>
        <p:spPr>
          <a:xfrm>
            <a:off x="6396251" y="236475"/>
            <a:ext cx="2137500" cy="3489787"/>
          </a:xfrm>
          <a:prstGeom prst="rect">
            <a:avLst/>
          </a:prstGeom>
          <a:noFill/>
          <a:ln>
            <a:noFill/>
          </a:ln>
          <a:effectLst>
            <a:outerShdw blurRad="57150" dist="19050" dir="5400000" algn="bl" rotWithShape="0">
              <a:srgbClr val="000000">
                <a:alpha val="50000"/>
              </a:srgbClr>
            </a:outerShdw>
          </a:effectLst>
        </p:spPr>
      </p:pic>
      <p:sp>
        <p:nvSpPr>
          <p:cNvPr id="407" name="Google Shape;407;p61"/>
          <p:cNvSpPr/>
          <p:nvPr/>
        </p:nvSpPr>
        <p:spPr>
          <a:xfrm>
            <a:off x="6077500" y="3030850"/>
            <a:ext cx="2775000" cy="9240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900" b="1">
                <a:latin typeface="Franklin Gothic"/>
                <a:ea typeface="Franklin Gothic"/>
                <a:cs typeface="Franklin Gothic"/>
                <a:sym typeface="Franklin Gothic"/>
              </a:rPr>
              <a:t>“Old Major’s Speech” from Chapter 1</a:t>
            </a:r>
            <a:endParaRPr sz="1900" b="1">
              <a:latin typeface="Franklin Gothic"/>
              <a:ea typeface="Franklin Gothic"/>
              <a:cs typeface="Franklin Gothic"/>
              <a:sym typeface="Franklin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2"/>
          <p:cNvSpPr txBox="1">
            <a:spLocks noGrp="1"/>
          </p:cNvSpPr>
          <p:nvPr>
            <p:ph type="title"/>
          </p:nvPr>
        </p:nvSpPr>
        <p:spPr>
          <a:xfrm>
            <a:off x="263950" y="236475"/>
            <a:ext cx="61854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Purposeful Repeated Readings</a:t>
            </a:r>
            <a:endParaRPr sz="2600" b="1" i="1">
              <a:latin typeface="Franklin Gothic"/>
              <a:ea typeface="Franklin Gothic"/>
              <a:cs typeface="Franklin Gothic"/>
              <a:sym typeface="Franklin Gothic"/>
            </a:endParaRPr>
          </a:p>
        </p:txBody>
      </p:sp>
      <p:sp>
        <p:nvSpPr>
          <p:cNvPr id="413" name="Google Shape;413;p62"/>
          <p:cNvSpPr txBox="1">
            <a:spLocks noGrp="1"/>
          </p:cNvSpPr>
          <p:nvPr>
            <p:ph type="title"/>
          </p:nvPr>
        </p:nvSpPr>
        <p:spPr>
          <a:xfrm>
            <a:off x="432225" y="1077825"/>
            <a:ext cx="4010700" cy="28650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1900" b="1">
                <a:solidFill>
                  <a:schemeClr val="dk1"/>
                </a:solidFill>
                <a:latin typeface="Franklin Gothic"/>
                <a:ea typeface="Franklin Gothic"/>
                <a:cs typeface="Franklin Gothic"/>
                <a:sym typeface="Franklin Gothic"/>
              </a:rPr>
              <a:t>First Read: </a:t>
            </a:r>
            <a:r>
              <a:rPr lang="en" sz="1900">
                <a:solidFill>
                  <a:schemeClr val="dk1"/>
                </a:solidFill>
                <a:latin typeface="Franklin Gothic"/>
                <a:ea typeface="Franklin Gothic"/>
                <a:cs typeface="Franklin Gothic"/>
                <a:sym typeface="Franklin Gothic"/>
              </a:rPr>
              <a:t>Read for multisyllabic words.</a:t>
            </a:r>
            <a:endParaRPr sz="19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900">
                <a:solidFill>
                  <a:schemeClr val="dk1"/>
                </a:solidFill>
                <a:latin typeface="Franklin Gothic"/>
                <a:ea typeface="Franklin Gothic"/>
                <a:cs typeface="Franklin Gothic"/>
                <a:sym typeface="Franklin Gothic"/>
              </a:rPr>
              <a:t> </a:t>
            </a:r>
            <a:endParaRPr sz="19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900" b="1">
                <a:solidFill>
                  <a:schemeClr val="dk1"/>
                </a:solidFill>
                <a:latin typeface="Franklin Gothic"/>
                <a:ea typeface="Franklin Gothic"/>
                <a:cs typeface="Franklin Gothic"/>
                <a:sym typeface="Franklin Gothic"/>
              </a:rPr>
              <a:t>Second Read:</a:t>
            </a:r>
            <a:r>
              <a:rPr lang="en" sz="1900">
                <a:solidFill>
                  <a:schemeClr val="dk1"/>
                </a:solidFill>
                <a:latin typeface="Franklin Gothic"/>
                <a:ea typeface="Franklin Gothic"/>
                <a:cs typeface="Franklin Gothic"/>
                <a:sym typeface="Franklin Gothic"/>
              </a:rPr>
              <a:t> Read for </a:t>
            </a:r>
            <a:r>
              <a:rPr lang="en" sz="1900">
                <a:solidFill>
                  <a:srgbClr val="38761D"/>
                </a:solidFill>
                <a:latin typeface="Franklin Gothic"/>
                <a:ea typeface="Franklin Gothic"/>
                <a:cs typeface="Franklin Gothic"/>
                <a:sym typeface="Franklin Gothic"/>
              </a:rPr>
              <a:t>comprehension </a:t>
            </a:r>
            <a:r>
              <a:rPr lang="en" sz="1900">
                <a:solidFill>
                  <a:schemeClr val="dk1"/>
                </a:solidFill>
                <a:latin typeface="Franklin Gothic"/>
                <a:ea typeface="Franklin Gothic"/>
                <a:cs typeface="Franklin Gothic"/>
                <a:sym typeface="Franklin Gothic"/>
              </a:rPr>
              <a:t>using “right there” (“on the line”) questions. </a:t>
            </a:r>
            <a:endParaRPr sz="19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9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900" b="1">
                <a:solidFill>
                  <a:schemeClr val="dk1"/>
                </a:solidFill>
                <a:latin typeface="Franklin Gothic"/>
                <a:ea typeface="Franklin Gothic"/>
                <a:cs typeface="Franklin Gothic"/>
                <a:sym typeface="Franklin Gothic"/>
              </a:rPr>
              <a:t>Third Read: </a:t>
            </a:r>
            <a:r>
              <a:rPr lang="en" sz="1900">
                <a:solidFill>
                  <a:schemeClr val="dk1"/>
                </a:solidFill>
                <a:latin typeface="Franklin Gothic"/>
                <a:ea typeface="Franklin Gothic"/>
                <a:cs typeface="Franklin Gothic"/>
                <a:sym typeface="Franklin Gothic"/>
              </a:rPr>
              <a:t>Read for </a:t>
            </a:r>
            <a:r>
              <a:rPr lang="en" sz="1900">
                <a:solidFill>
                  <a:srgbClr val="9900FF"/>
                </a:solidFill>
                <a:latin typeface="Franklin Gothic"/>
                <a:ea typeface="Franklin Gothic"/>
                <a:cs typeface="Franklin Gothic"/>
                <a:sym typeface="Franklin Gothic"/>
              </a:rPr>
              <a:t>analysis </a:t>
            </a:r>
            <a:r>
              <a:rPr lang="en" sz="1900">
                <a:solidFill>
                  <a:schemeClr val="dk1"/>
                </a:solidFill>
                <a:latin typeface="Franklin Gothic"/>
                <a:ea typeface="Franklin Gothic"/>
                <a:cs typeface="Franklin Gothic"/>
                <a:sym typeface="Franklin Gothic"/>
              </a:rPr>
              <a:t>using questions tied to the </a:t>
            </a:r>
            <a:r>
              <a:rPr lang="en" sz="1900" i="1">
                <a:solidFill>
                  <a:schemeClr val="dk1"/>
                </a:solidFill>
                <a:latin typeface="Franklin Gothic"/>
                <a:ea typeface="Franklin Gothic"/>
                <a:cs typeface="Franklin Gothic"/>
                <a:sym typeface="Franklin Gothic"/>
              </a:rPr>
              <a:t>Kentucky Academic Standards</a:t>
            </a:r>
            <a:r>
              <a:rPr lang="en" sz="1900">
                <a:solidFill>
                  <a:schemeClr val="dk1"/>
                </a:solidFill>
                <a:latin typeface="Franklin Gothic"/>
                <a:ea typeface="Franklin Gothic"/>
                <a:cs typeface="Franklin Gothic"/>
                <a:sym typeface="Franklin Gothic"/>
              </a:rPr>
              <a:t> addressed. </a:t>
            </a:r>
            <a:endParaRPr sz="19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9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9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4000" b="1">
              <a:latin typeface="Franklin Gothic"/>
              <a:ea typeface="Franklin Gothic"/>
              <a:cs typeface="Franklin Gothic"/>
              <a:sym typeface="Franklin Gothic"/>
            </a:endParaRPr>
          </a:p>
        </p:txBody>
      </p:sp>
      <p:pic>
        <p:nvPicPr>
          <p:cNvPr id="3" name="Picture 2" descr="A screen shot of the linked sample text, Animal Farm">
            <a:extLst>
              <a:ext uri="{FF2B5EF4-FFF2-40B4-BE49-F238E27FC236}">
                <a16:creationId xmlns:a16="http://schemas.microsoft.com/office/drawing/2014/main" id="{81D3CBA4-717A-0F14-46E0-1C00875CA40E}"/>
              </a:ext>
            </a:extLst>
          </p:cNvPr>
          <p:cNvPicPr>
            <a:picLocks noChangeAspect="1"/>
          </p:cNvPicPr>
          <p:nvPr/>
        </p:nvPicPr>
        <p:blipFill>
          <a:blip r:embed="rId3"/>
          <a:stretch>
            <a:fillRect/>
          </a:stretch>
        </p:blipFill>
        <p:spPr>
          <a:xfrm>
            <a:off x="4903724" y="643467"/>
            <a:ext cx="3808051" cy="341959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3">
            <a:extLst>
              <a:ext uri="{C183D7F6-B498-43B3-948B-1728B52AA6E4}">
                <adec:decorative xmlns:adec="http://schemas.microsoft.com/office/drawing/2017/decorative" val="1"/>
              </a:ext>
            </a:extLst>
          </p:cNvPr>
          <p:cNvSpPr txBox="1">
            <a:spLocks noGrp="1"/>
          </p:cNvSpPr>
          <p:nvPr>
            <p:ph type="title"/>
          </p:nvPr>
        </p:nvSpPr>
        <p:spPr>
          <a:xfrm>
            <a:off x="263950" y="236475"/>
            <a:ext cx="74544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dirty="0">
                <a:latin typeface="Franklin Gothic"/>
                <a:ea typeface="Franklin Gothic"/>
                <a:cs typeface="Franklin Gothic"/>
                <a:sym typeface="Franklin Gothic"/>
                <a:hlinkClick r:id="rId3"/>
              </a:rPr>
              <a:t>Purposeful Repeated Reading Routine</a:t>
            </a:r>
            <a:r>
              <a:rPr lang="en" sz="2600" b="1" dirty="0">
                <a:latin typeface="Franklin Gothic"/>
                <a:ea typeface="Franklin Gothic"/>
                <a:cs typeface="Franklin Gothic"/>
                <a:sym typeface="Franklin Gothic"/>
              </a:rPr>
              <a:t>, Step 1:</a:t>
            </a:r>
            <a:endParaRPr sz="2600" b="1" i="1" dirty="0">
              <a:latin typeface="Franklin Gothic"/>
              <a:ea typeface="Franklin Gothic"/>
              <a:cs typeface="Franklin Gothic"/>
              <a:sym typeface="Franklin Gothic"/>
            </a:endParaRPr>
          </a:p>
        </p:txBody>
      </p:sp>
      <p:sp>
        <p:nvSpPr>
          <p:cNvPr id="420" name="Google Shape;420;p63">
            <a:extLst>
              <a:ext uri="{C183D7F6-B498-43B3-948B-1728B52AA6E4}">
                <adec:decorative xmlns:adec="http://schemas.microsoft.com/office/drawing/2017/decorative" val="1"/>
              </a:ext>
            </a:extLst>
          </p:cNvPr>
          <p:cNvSpPr txBox="1">
            <a:spLocks noGrp="1"/>
          </p:cNvSpPr>
          <p:nvPr>
            <p:ph type="title"/>
          </p:nvPr>
        </p:nvSpPr>
        <p:spPr>
          <a:xfrm>
            <a:off x="308550" y="1049500"/>
            <a:ext cx="8526900" cy="1745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1900" b="1" dirty="0">
                <a:solidFill>
                  <a:schemeClr val="dk1"/>
                </a:solidFill>
                <a:latin typeface="Franklin Gothic"/>
                <a:ea typeface="Franklin Gothic"/>
                <a:cs typeface="Franklin Gothic"/>
                <a:sym typeface="Franklin Gothic"/>
              </a:rPr>
              <a:t>First Read:</a:t>
            </a:r>
            <a:r>
              <a:rPr lang="en" sz="1900" dirty="0">
                <a:solidFill>
                  <a:schemeClr val="dk1"/>
                </a:solidFill>
                <a:latin typeface="Franklin Gothic"/>
                <a:ea typeface="Franklin Gothic"/>
                <a:cs typeface="Franklin Gothic"/>
                <a:sym typeface="Franklin Gothic"/>
              </a:rPr>
              <a:t> Read paragraph one only. Write the words you see with the suffixes we’ve been learning: </a:t>
            </a:r>
            <a:endParaRPr sz="19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9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9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4000" b="1" dirty="0">
              <a:latin typeface="Franklin Gothic"/>
              <a:ea typeface="Franklin Gothic"/>
              <a:cs typeface="Franklin Gothic"/>
              <a:sym typeface="Franklin Gothic"/>
            </a:endParaRPr>
          </a:p>
        </p:txBody>
      </p:sp>
      <p:graphicFrame>
        <p:nvGraphicFramePr>
          <p:cNvPr id="421" name="Google Shape;421;p63">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3698000"/>
              </p:ext>
            </p:extLst>
          </p:nvPr>
        </p:nvGraphicFramePr>
        <p:xfrm>
          <a:off x="346625" y="1809600"/>
          <a:ext cx="8464775" cy="2177450"/>
        </p:xfrm>
        <a:graphic>
          <a:graphicData uri="http://schemas.openxmlformats.org/drawingml/2006/table">
            <a:tbl>
              <a:tblPr firstRow="1">
                <a:noFill/>
                <a:tableStyleId>{BDE1E106-3136-4739-AE28-DBA6D2B3F17F}</a:tableStyleId>
              </a:tblPr>
              <a:tblGrid>
                <a:gridCol w="1424000">
                  <a:extLst>
                    <a:ext uri="{9D8B030D-6E8A-4147-A177-3AD203B41FA5}">
                      <a16:colId xmlns:a16="http://schemas.microsoft.com/office/drawing/2014/main" val="20000"/>
                    </a:ext>
                  </a:extLst>
                </a:gridCol>
                <a:gridCol w="1721075">
                  <a:extLst>
                    <a:ext uri="{9D8B030D-6E8A-4147-A177-3AD203B41FA5}">
                      <a16:colId xmlns:a16="http://schemas.microsoft.com/office/drawing/2014/main" val="20001"/>
                    </a:ext>
                  </a:extLst>
                </a:gridCol>
                <a:gridCol w="5319700">
                  <a:extLst>
                    <a:ext uri="{9D8B030D-6E8A-4147-A177-3AD203B41FA5}">
                      <a16:colId xmlns:a16="http://schemas.microsoft.com/office/drawing/2014/main" val="20002"/>
                    </a:ext>
                  </a:extLst>
                </a:gridCol>
              </a:tblGrid>
              <a:tr h="792950">
                <a:tc>
                  <a:txBody>
                    <a:bodyPr/>
                    <a:lstStyle/>
                    <a:p>
                      <a:pPr marL="0" lvl="0" indent="0" algn="l" rtl="0">
                        <a:spcBef>
                          <a:spcPts val="0"/>
                        </a:spcBef>
                        <a:spcAft>
                          <a:spcPts val="0"/>
                        </a:spcAft>
                        <a:buNone/>
                      </a:pPr>
                      <a:r>
                        <a:rPr lang="en" sz="2100" b="1">
                          <a:solidFill>
                            <a:schemeClr val="lt1"/>
                          </a:solidFill>
                          <a:latin typeface="Franklin Gothic"/>
                          <a:ea typeface="Franklin Gothic"/>
                          <a:cs typeface="Franklin Gothic"/>
                          <a:sym typeface="Franklin Gothic"/>
                        </a:rPr>
                        <a:t>Suffix:</a:t>
                      </a:r>
                      <a:endParaRPr sz="2100" b="1">
                        <a:solidFill>
                          <a:schemeClr val="lt1"/>
                        </a:solidFill>
                        <a:latin typeface="Franklin Gothic"/>
                        <a:ea typeface="Franklin Gothic"/>
                        <a:cs typeface="Franklin Gothic"/>
                        <a:sym typeface="Franklin Gothic"/>
                      </a:endParaRPr>
                    </a:p>
                  </a:txBody>
                  <a:tcPr marL="63500" marR="63500" marT="63500" marB="63500">
                    <a:solidFill>
                      <a:srgbClr val="007780"/>
                    </a:solidFill>
                  </a:tcPr>
                </a:tc>
                <a:tc>
                  <a:txBody>
                    <a:bodyPr/>
                    <a:lstStyle/>
                    <a:p>
                      <a:pPr marL="0" lvl="0" indent="0" algn="l" rtl="0">
                        <a:spcBef>
                          <a:spcPts val="0"/>
                        </a:spcBef>
                        <a:spcAft>
                          <a:spcPts val="0"/>
                        </a:spcAft>
                        <a:buNone/>
                      </a:pPr>
                      <a:r>
                        <a:rPr lang="en" sz="2100" b="1">
                          <a:solidFill>
                            <a:schemeClr val="lt1"/>
                          </a:solidFill>
                          <a:latin typeface="Franklin Gothic"/>
                          <a:ea typeface="Franklin Gothic"/>
                          <a:cs typeface="Franklin Gothic"/>
                          <a:sym typeface="Franklin Gothic"/>
                        </a:rPr>
                        <a:t>Suffix Meaning:</a:t>
                      </a:r>
                      <a:endParaRPr sz="2100" b="1">
                        <a:solidFill>
                          <a:schemeClr val="lt1"/>
                        </a:solidFill>
                        <a:latin typeface="Franklin Gothic"/>
                        <a:ea typeface="Franklin Gothic"/>
                        <a:cs typeface="Franklin Gothic"/>
                        <a:sym typeface="Franklin Gothic"/>
                      </a:endParaRPr>
                    </a:p>
                  </a:txBody>
                  <a:tcPr marL="63500" marR="63500" marT="63500" marB="63500">
                    <a:solidFill>
                      <a:srgbClr val="007780"/>
                    </a:solidFill>
                  </a:tcPr>
                </a:tc>
                <a:tc>
                  <a:txBody>
                    <a:bodyPr/>
                    <a:lstStyle/>
                    <a:p>
                      <a:pPr marL="0" lvl="0" indent="0" algn="l" rtl="0">
                        <a:spcBef>
                          <a:spcPts val="0"/>
                        </a:spcBef>
                        <a:spcAft>
                          <a:spcPts val="0"/>
                        </a:spcAft>
                        <a:buNone/>
                      </a:pPr>
                      <a:r>
                        <a:rPr lang="en" sz="2100" b="1">
                          <a:solidFill>
                            <a:schemeClr val="lt1"/>
                          </a:solidFill>
                          <a:latin typeface="Franklin Gothic"/>
                          <a:ea typeface="Franklin Gothic"/>
                          <a:cs typeface="Franklin Gothic"/>
                          <a:sym typeface="Franklin Gothic"/>
                        </a:rPr>
                        <a:t>Words I See With This Suffix:</a:t>
                      </a:r>
                      <a:endParaRPr sz="2100" b="1">
                        <a:solidFill>
                          <a:schemeClr val="lt1"/>
                        </a:solidFill>
                        <a:latin typeface="Franklin Gothic"/>
                        <a:ea typeface="Franklin Gothic"/>
                        <a:cs typeface="Franklin Gothic"/>
                        <a:sym typeface="Franklin Gothic"/>
                      </a:endParaRPr>
                    </a:p>
                  </a:txBody>
                  <a:tcPr marL="63500" marR="63500" marT="63500" marB="63500">
                    <a:solidFill>
                      <a:srgbClr val="007780"/>
                    </a:solidFill>
                  </a:tcPr>
                </a:tc>
                <a:extLst>
                  <a:ext uri="{0D108BD9-81ED-4DB2-BD59-A6C34878D82A}">
                    <a16:rowId xmlns:a16="http://schemas.microsoft.com/office/drawing/2014/main" val="10000"/>
                  </a:ext>
                </a:extLst>
              </a:tr>
              <a:tr h="461500">
                <a:tc>
                  <a:txBody>
                    <a:bodyPr/>
                    <a:lstStyle/>
                    <a:p>
                      <a:pPr marL="0" lvl="0" indent="0" algn="l" rtl="0">
                        <a:spcBef>
                          <a:spcPts val="0"/>
                        </a:spcBef>
                        <a:spcAft>
                          <a:spcPts val="0"/>
                        </a:spcAft>
                        <a:buNone/>
                      </a:pPr>
                      <a:r>
                        <a:rPr lang="en" sz="2100">
                          <a:latin typeface="Franklin Gothic"/>
                          <a:ea typeface="Franklin Gothic"/>
                          <a:cs typeface="Franklin Gothic"/>
                          <a:sym typeface="Franklin Gothic"/>
                        </a:rPr>
                        <a:t>-ness</a:t>
                      </a:r>
                      <a:endParaRPr sz="2100">
                        <a:latin typeface="Franklin Gothic"/>
                        <a:ea typeface="Franklin Gothic"/>
                        <a:cs typeface="Franklin Gothic"/>
                        <a:sym typeface="Franklin Gothic"/>
                      </a:endParaRPr>
                    </a:p>
                  </a:txBody>
                  <a:tcPr marL="63500" marR="63500" marT="63500" marB="63500"/>
                </a:tc>
                <a:tc>
                  <a:txBody>
                    <a:bodyPr/>
                    <a:lstStyle/>
                    <a:p>
                      <a:pPr marL="0" lvl="0" indent="0" algn="l" rtl="0">
                        <a:spcBef>
                          <a:spcPts val="0"/>
                        </a:spcBef>
                        <a:spcAft>
                          <a:spcPts val="0"/>
                        </a:spcAft>
                        <a:buNone/>
                      </a:pPr>
                      <a:r>
                        <a:rPr lang="en" sz="2100">
                          <a:latin typeface="Franklin Gothic"/>
                          <a:ea typeface="Franklin Gothic"/>
                          <a:cs typeface="Franklin Gothic"/>
                          <a:sym typeface="Franklin Gothic"/>
                        </a:rPr>
                        <a:t>state of</a:t>
                      </a:r>
                      <a:endParaRPr sz="2100">
                        <a:latin typeface="Franklin Gothic"/>
                        <a:ea typeface="Franklin Gothic"/>
                        <a:cs typeface="Franklin Gothic"/>
                        <a:sym typeface="Franklin Gothic"/>
                      </a:endParaRPr>
                    </a:p>
                  </a:txBody>
                  <a:tcPr marL="63500" marR="63500" marT="63500" marB="63500"/>
                </a:tc>
                <a:tc>
                  <a:txBody>
                    <a:bodyPr/>
                    <a:lstStyle/>
                    <a:p>
                      <a:pPr marL="457200" lvl="0" indent="-361950" algn="l" rtl="0">
                        <a:spcBef>
                          <a:spcPts val="0"/>
                        </a:spcBef>
                        <a:spcAft>
                          <a:spcPts val="0"/>
                        </a:spcAft>
                        <a:buSzPts val="2100"/>
                        <a:buFont typeface="Franklin Gothic"/>
                        <a:buAutoNum type="arabicPeriod"/>
                      </a:pPr>
                      <a:r>
                        <a:rPr lang="en" sz="2100">
                          <a:latin typeface="Franklin Gothic"/>
                          <a:ea typeface="Franklin Gothic"/>
                          <a:cs typeface="Franklin Gothic"/>
                          <a:sym typeface="Franklin Gothic"/>
                        </a:rPr>
                        <a:t>                                   2. </a:t>
                      </a:r>
                      <a:endParaRPr sz="2100">
                        <a:latin typeface="Franklin Gothic"/>
                        <a:ea typeface="Franklin Gothic"/>
                        <a:cs typeface="Franklin Gothic"/>
                        <a:sym typeface="Franklin Gothic"/>
                      </a:endParaRPr>
                    </a:p>
                  </a:txBody>
                  <a:tcPr marL="63500" marR="63500" marT="63500" marB="63500"/>
                </a:tc>
                <a:extLst>
                  <a:ext uri="{0D108BD9-81ED-4DB2-BD59-A6C34878D82A}">
                    <a16:rowId xmlns:a16="http://schemas.microsoft.com/office/drawing/2014/main" val="10001"/>
                  </a:ext>
                </a:extLst>
              </a:tr>
              <a:tr h="461500">
                <a:tc>
                  <a:txBody>
                    <a:bodyPr/>
                    <a:lstStyle/>
                    <a:p>
                      <a:pPr marL="0" lvl="0" indent="0" algn="l" rtl="0">
                        <a:spcBef>
                          <a:spcPts val="0"/>
                        </a:spcBef>
                        <a:spcAft>
                          <a:spcPts val="0"/>
                        </a:spcAft>
                        <a:buNone/>
                      </a:pPr>
                      <a:r>
                        <a:rPr lang="en" sz="2100">
                          <a:latin typeface="Franklin Gothic"/>
                          <a:ea typeface="Franklin Gothic"/>
                          <a:cs typeface="Franklin Gothic"/>
                          <a:sym typeface="Franklin Gothic"/>
                        </a:rPr>
                        <a:t>-able</a:t>
                      </a:r>
                      <a:endParaRPr sz="2100">
                        <a:latin typeface="Franklin Gothic"/>
                        <a:ea typeface="Franklin Gothic"/>
                        <a:cs typeface="Franklin Gothic"/>
                        <a:sym typeface="Franklin Gothic"/>
                      </a:endParaRPr>
                    </a:p>
                  </a:txBody>
                  <a:tcPr marL="63500" marR="63500" marT="63500" marB="63500"/>
                </a:tc>
                <a:tc>
                  <a:txBody>
                    <a:bodyPr/>
                    <a:lstStyle/>
                    <a:p>
                      <a:pPr marL="0" lvl="0" indent="0" algn="l" rtl="0">
                        <a:spcBef>
                          <a:spcPts val="0"/>
                        </a:spcBef>
                        <a:spcAft>
                          <a:spcPts val="0"/>
                        </a:spcAft>
                        <a:buNone/>
                      </a:pPr>
                      <a:r>
                        <a:rPr lang="en" sz="2100">
                          <a:latin typeface="Franklin Gothic"/>
                          <a:ea typeface="Franklin Gothic"/>
                          <a:cs typeface="Franklin Gothic"/>
                          <a:sym typeface="Franklin Gothic"/>
                        </a:rPr>
                        <a:t>capable of </a:t>
                      </a:r>
                      <a:endParaRPr sz="2100">
                        <a:latin typeface="Franklin Gothic"/>
                        <a:ea typeface="Franklin Gothic"/>
                        <a:cs typeface="Franklin Gothic"/>
                        <a:sym typeface="Franklin Gothic"/>
                      </a:endParaRPr>
                    </a:p>
                  </a:txBody>
                  <a:tcPr marL="63500" marR="63500" marT="63500" marB="63500"/>
                </a:tc>
                <a:tc>
                  <a:txBody>
                    <a:bodyPr/>
                    <a:lstStyle/>
                    <a:p>
                      <a:pPr marL="457200" lvl="0" indent="-361950" algn="l" rtl="0">
                        <a:spcBef>
                          <a:spcPts val="0"/>
                        </a:spcBef>
                        <a:spcAft>
                          <a:spcPts val="0"/>
                        </a:spcAft>
                        <a:buClr>
                          <a:schemeClr val="dk1"/>
                        </a:buClr>
                        <a:buSzPts val="2100"/>
                        <a:buFont typeface="Franklin Gothic"/>
                        <a:buAutoNum type="arabicPeriod"/>
                      </a:pPr>
                      <a:r>
                        <a:rPr lang="en" sz="2100">
                          <a:solidFill>
                            <a:schemeClr val="dk1"/>
                          </a:solidFill>
                          <a:latin typeface="Franklin Gothic"/>
                          <a:ea typeface="Franklin Gothic"/>
                          <a:cs typeface="Franklin Gothic"/>
                          <a:sym typeface="Franklin Gothic"/>
                        </a:rPr>
                        <a:t>                                   2. </a:t>
                      </a:r>
                      <a:r>
                        <a:rPr lang="en" sz="2100">
                          <a:latin typeface="Franklin Gothic"/>
                          <a:ea typeface="Franklin Gothic"/>
                          <a:cs typeface="Franklin Gothic"/>
                          <a:sym typeface="Franklin Gothic"/>
                        </a:rPr>
                        <a:t> </a:t>
                      </a:r>
                      <a:endParaRPr sz="2100">
                        <a:latin typeface="Franklin Gothic"/>
                        <a:ea typeface="Franklin Gothic"/>
                        <a:cs typeface="Franklin Gothic"/>
                        <a:sym typeface="Franklin Gothic"/>
                      </a:endParaRPr>
                    </a:p>
                  </a:txBody>
                  <a:tcPr marL="63500" marR="63500" marT="63500" marB="63500"/>
                </a:tc>
                <a:extLst>
                  <a:ext uri="{0D108BD9-81ED-4DB2-BD59-A6C34878D82A}">
                    <a16:rowId xmlns:a16="http://schemas.microsoft.com/office/drawing/2014/main" val="10002"/>
                  </a:ext>
                </a:extLst>
              </a:tr>
              <a:tr h="461500">
                <a:tc>
                  <a:txBody>
                    <a:bodyPr/>
                    <a:lstStyle/>
                    <a:p>
                      <a:pPr marL="0" lvl="0" indent="0" algn="l" rtl="0">
                        <a:spcBef>
                          <a:spcPts val="0"/>
                        </a:spcBef>
                        <a:spcAft>
                          <a:spcPts val="0"/>
                        </a:spcAft>
                        <a:buNone/>
                      </a:pPr>
                      <a:r>
                        <a:rPr lang="en" sz="2100">
                          <a:latin typeface="Franklin Gothic"/>
                          <a:ea typeface="Franklin Gothic"/>
                          <a:cs typeface="Franklin Gothic"/>
                          <a:sym typeface="Franklin Gothic"/>
                        </a:rPr>
                        <a:t>-ous</a:t>
                      </a:r>
                      <a:endParaRPr sz="2100">
                        <a:latin typeface="Franklin Gothic"/>
                        <a:ea typeface="Franklin Gothic"/>
                        <a:cs typeface="Franklin Gothic"/>
                        <a:sym typeface="Franklin Gothic"/>
                      </a:endParaRPr>
                    </a:p>
                  </a:txBody>
                  <a:tcPr marL="63500" marR="63500" marT="63500" marB="63500"/>
                </a:tc>
                <a:tc>
                  <a:txBody>
                    <a:bodyPr/>
                    <a:lstStyle/>
                    <a:p>
                      <a:pPr marL="0" lvl="0" indent="0" algn="l" rtl="0">
                        <a:spcBef>
                          <a:spcPts val="0"/>
                        </a:spcBef>
                        <a:spcAft>
                          <a:spcPts val="0"/>
                        </a:spcAft>
                        <a:buNone/>
                      </a:pPr>
                      <a:r>
                        <a:rPr lang="en" sz="2100">
                          <a:latin typeface="Franklin Gothic"/>
                          <a:ea typeface="Franklin Gothic"/>
                          <a:cs typeface="Franklin Gothic"/>
                          <a:sym typeface="Franklin Gothic"/>
                        </a:rPr>
                        <a:t>full of </a:t>
                      </a:r>
                      <a:endParaRPr sz="2100">
                        <a:latin typeface="Franklin Gothic"/>
                        <a:ea typeface="Franklin Gothic"/>
                        <a:cs typeface="Franklin Gothic"/>
                        <a:sym typeface="Franklin Gothic"/>
                      </a:endParaRPr>
                    </a:p>
                  </a:txBody>
                  <a:tcPr marL="63500" marR="63500" marT="63500" marB="63500"/>
                </a:tc>
                <a:tc>
                  <a:txBody>
                    <a:bodyPr/>
                    <a:lstStyle/>
                    <a:p>
                      <a:pPr marL="457200" lvl="0" indent="-361950" algn="l" rtl="0">
                        <a:spcBef>
                          <a:spcPts val="0"/>
                        </a:spcBef>
                        <a:spcAft>
                          <a:spcPts val="0"/>
                        </a:spcAft>
                        <a:buClr>
                          <a:schemeClr val="dk1"/>
                        </a:buClr>
                        <a:buSzPts val="2100"/>
                        <a:buFont typeface="Franklin Gothic"/>
                        <a:buAutoNum type="arabicPeriod"/>
                      </a:pPr>
                      <a:r>
                        <a:rPr lang="en" sz="2100" dirty="0">
                          <a:solidFill>
                            <a:schemeClr val="dk1"/>
                          </a:solidFill>
                          <a:latin typeface="Franklin Gothic"/>
                          <a:ea typeface="Franklin Gothic"/>
                          <a:cs typeface="Franklin Gothic"/>
                          <a:sym typeface="Franklin Gothic"/>
                        </a:rPr>
                        <a:t>                                   2. </a:t>
                      </a:r>
                      <a:endParaRPr sz="2100" dirty="0">
                        <a:latin typeface="Franklin Gothic"/>
                        <a:ea typeface="Franklin Gothic"/>
                        <a:cs typeface="Franklin Gothic"/>
                        <a:sym typeface="Franklin Gothic"/>
                      </a:endParaRPr>
                    </a:p>
                  </a:txBody>
                  <a:tcPr marL="63500" marR="63500" marT="63500" marB="63500"/>
                </a:tc>
                <a:extLst>
                  <a:ext uri="{0D108BD9-81ED-4DB2-BD59-A6C34878D82A}">
                    <a16:rowId xmlns:a16="http://schemas.microsoft.com/office/drawing/2014/main" val="10003"/>
                  </a:ext>
                </a:extLst>
              </a:tr>
            </a:tbl>
          </a:graphicData>
        </a:graphic>
      </p:graphicFrame>
      <p:sp>
        <p:nvSpPr>
          <p:cNvPr id="422" name="Google Shape;422;p63">
            <a:extLst>
              <a:ext uri="{C183D7F6-B498-43B3-948B-1728B52AA6E4}">
                <adec:decorative xmlns:adec="http://schemas.microsoft.com/office/drawing/2017/decorative" val="1"/>
              </a:ext>
            </a:extLst>
          </p:cNvPr>
          <p:cNvSpPr txBox="1"/>
          <p:nvPr/>
        </p:nvSpPr>
        <p:spPr>
          <a:xfrm>
            <a:off x="3870625" y="2883525"/>
            <a:ext cx="28068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solidFill>
                  <a:srgbClr val="FF0000"/>
                </a:solidFill>
                <a:latin typeface="Patrick Hand"/>
                <a:ea typeface="Patrick Hand"/>
                <a:cs typeface="Patrick Hand"/>
                <a:sym typeface="Patrick Hand"/>
              </a:rPr>
              <a:t>miserable</a:t>
            </a:r>
            <a:endParaRPr sz="4000">
              <a:solidFill>
                <a:srgbClr val="FF0000"/>
              </a:solidFill>
              <a:latin typeface="Patrick Hand"/>
              <a:ea typeface="Patrick Hand"/>
              <a:cs typeface="Patrick Hand"/>
              <a:sym typeface="Patrick Hand"/>
            </a:endParaRPr>
          </a:p>
        </p:txBody>
      </p:sp>
      <p:sp>
        <p:nvSpPr>
          <p:cNvPr id="424" name="Google Shape;424;p63">
            <a:extLst>
              <a:ext uri="{C183D7F6-B498-43B3-948B-1728B52AA6E4}">
                <adec:decorative xmlns:adec="http://schemas.microsoft.com/office/drawing/2017/decorative" val="1"/>
              </a:ext>
            </a:extLst>
          </p:cNvPr>
          <p:cNvSpPr txBox="1"/>
          <p:nvPr/>
        </p:nvSpPr>
        <p:spPr>
          <a:xfrm>
            <a:off x="6609053" y="2881043"/>
            <a:ext cx="28068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dirty="0">
                <a:solidFill>
                  <a:srgbClr val="FF0000"/>
                </a:solidFill>
                <a:latin typeface="Patrick Hand"/>
                <a:ea typeface="Patrick Hand"/>
                <a:cs typeface="Patrick Hand"/>
                <a:sym typeface="Patrick Hand"/>
              </a:rPr>
              <a:t>capable</a:t>
            </a:r>
            <a:endParaRPr sz="4000" dirty="0">
              <a:solidFill>
                <a:srgbClr val="FF0000"/>
              </a:solidFill>
              <a:latin typeface="Patrick Hand"/>
              <a:ea typeface="Patrick Hand"/>
              <a:cs typeface="Patrick Hand"/>
              <a:sym typeface="Patrick Hand"/>
            </a:endParaRPr>
          </a:p>
        </p:txBody>
      </p:sp>
      <p:sp>
        <p:nvSpPr>
          <p:cNvPr id="425" name="Google Shape;425;p63"/>
          <p:cNvSpPr txBox="1"/>
          <p:nvPr/>
        </p:nvSpPr>
        <p:spPr>
          <a:xfrm>
            <a:off x="4011050" y="3333950"/>
            <a:ext cx="28068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solidFill>
                  <a:srgbClr val="FF0000"/>
                </a:solidFill>
                <a:latin typeface="Patrick Hand"/>
                <a:ea typeface="Patrick Hand"/>
                <a:cs typeface="Patrick Hand"/>
                <a:sym typeface="Patrick Hand"/>
              </a:rPr>
              <a:t>laborious</a:t>
            </a:r>
            <a:endParaRPr sz="4000">
              <a:solidFill>
                <a:srgbClr val="FF0000"/>
              </a:solidFill>
              <a:latin typeface="Patrick Hand"/>
              <a:ea typeface="Patrick Hand"/>
              <a:cs typeface="Patrick Hand"/>
              <a:sym typeface="Patrick Hand"/>
            </a:endParaRPr>
          </a:p>
        </p:txBody>
      </p:sp>
      <p:sp>
        <p:nvSpPr>
          <p:cNvPr id="426" name="Google Shape;426;p63"/>
          <p:cNvSpPr txBox="1"/>
          <p:nvPr/>
        </p:nvSpPr>
        <p:spPr>
          <a:xfrm>
            <a:off x="6609053" y="3358875"/>
            <a:ext cx="28068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solidFill>
                  <a:srgbClr val="FF0000"/>
                </a:solidFill>
                <a:latin typeface="Patrick Hand"/>
                <a:ea typeface="Patrick Hand"/>
                <a:cs typeface="Patrick Hand"/>
                <a:sym typeface="Patrick Hand"/>
              </a:rPr>
              <a:t>hideous</a:t>
            </a:r>
            <a:endParaRPr sz="4000">
              <a:solidFill>
                <a:srgbClr val="FF0000"/>
              </a:solidFill>
              <a:latin typeface="Patrick Hand"/>
              <a:ea typeface="Patrick Hand"/>
              <a:cs typeface="Patrick Hand"/>
              <a:sym typeface="Patrick Hand"/>
            </a:endParaRPr>
          </a:p>
        </p:txBody>
      </p:sp>
      <p:sp>
        <p:nvSpPr>
          <p:cNvPr id="427" name="Google Shape;427;p63"/>
          <p:cNvSpPr txBox="1"/>
          <p:nvPr/>
        </p:nvSpPr>
        <p:spPr>
          <a:xfrm>
            <a:off x="3870625" y="2468875"/>
            <a:ext cx="21282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dirty="0">
                <a:solidFill>
                  <a:srgbClr val="FF0000"/>
                </a:solidFill>
                <a:latin typeface="Patrick Hand"/>
                <a:ea typeface="Patrick Hand"/>
                <a:cs typeface="Patrick Hand"/>
                <a:sym typeface="Patrick Hand"/>
              </a:rPr>
              <a:t>usefulness</a:t>
            </a:r>
            <a:endParaRPr sz="4000" dirty="0">
              <a:solidFill>
                <a:srgbClr val="FF0000"/>
              </a:solidFill>
              <a:latin typeface="Patrick Hand"/>
              <a:ea typeface="Patrick Hand"/>
              <a:cs typeface="Patrick Hand"/>
              <a:sym typeface="Patrick Hand"/>
            </a:endParaRPr>
          </a:p>
        </p:txBody>
      </p:sp>
      <p:sp>
        <p:nvSpPr>
          <p:cNvPr id="428" name="Google Shape;428;p63"/>
          <p:cNvSpPr txBox="1"/>
          <p:nvPr/>
        </p:nvSpPr>
        <p:spPr>
          <a:xfrm>
            <a:off x="6654250" y="2418419"/>
            <a:ext cx="21282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dirty="0">
                <a:solidFill>
                  <a:srgbClr val="FF0000"/>
                </a:solidFill>
                <a:latin typeface="Patrick Hand"/>
                <a:ea typeface="Patrick Hand"/>
                <a:cs typeface="Patrick Hand"/>
                <a:sym typeface="Patrick Hand"/>
              </a:rPr>
              <a:t>happiness</a:t>
            </a:r>
            <a:endParaRPr sz="4000" dirty="0">
              <a:solidFill>
                <a:srgbClr val="FF0000"/>
              </a:solidFill>
              <a:latin typeface="Patrick Hand"/>
              <a:ea typeface="Patrick Hand"/>
              <a:cs typeface="Patrick Hand"/>
              <a:sym typeface="Patrick Ha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4">
            <a:extLst>
              <a:ext uri="{C183D7F6-B498-43B3-948B-1728B52AA6E4}">
                <adec:decorative xmlns:adec="http://schemas.microsoft.com/office/drawing/2017/decorative" val="1"/>
              </a:ext>
            </a:extLst>
          </p:cNvPr>
          <p:cNvSpPr txBox="1">
            <a:spLocks noGrp="1"/>
          </p:cNvSpPr>
          <p:nvPr>
            <p:ph type="title"/>
          </p:nvPr>
        </p:nvSpPr>
        <p:spPr>
          <a:xfrm>
            <a:off x="263949" y="236475"/>
            <a:ext cx="7976939"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dirty="0">
                <a:latin typeface="Franklin Gothic"/>
                <a:ea typeface="Franklin Gothic"/>
                <a:cs typeface="Franklin Gothic"/>
                <a:sym typeface="Franklin Gothic"/>
                <a:hlinkClick r:id="rId3"/>
              </a:rPr>
              <a:t>Purposeful Repeated Reading Routine</a:t>
            </a:r>
            <a:r>
              <a:rPr lang="en" sz="2600" b="1" dirty="0">
                <a:latin typeface="Franklin Gothic"/>
                <a:ea typeface="Franklin Gothic"/>
                <a:cs typeface="Franklin Gothic"/>
                <a:sym typeface="Franklin Gothic"/>
              </a:rPr>
              <a:t>, Step 2:</a:t>
            </a:r>
            <a:endParaRPr sz="2600" b="1" i="1" dirty="0">
              <a:latin typeface="Franklin Gothic"/>
              <a:ea typeface="Franklin Gothic"/>
              <a:cs typeface="Franklin Gothic"/>
              <a:sym typeface="Franklin Gothic"/>
            </a:endParaRPr>
          </a:p>
        </p:txBody>
      </p:sp>
      <p:sp>
        <p:nvSpPr>
          <p:cNvPr id="434" name="Google Shape;434;p64"/>
          <p:cNvSpPr txBox="1">
            <a:spLocks noGrp="1"/>
          </p:cNvSpPr>
          <p:nvPr>
            <p:ph type="title"/>
          </p:nvPr>
        </p:nvSpPr>
        <p:spPr>
          <a:xfrm>
            <a:off x="4731950" y="1587800"/>
            <a:ext cx="3676800" cy="1745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1900" b="1" dirty="0">
                <a:solidFill>
                  <a:schemeClr val="dk1"/>
                </a:solidFill>
                <a:latin typeface="Franklin Gothic"/>
                <a:ea typeface="Franklin Gothic"/>
                <a:cs typeface="Franklin Gothic"/>
                <a:sym typeface="Franklin Gothic"/>
              </a:rPr>
              <a:t>Step 2:</a:t>
            </a:r>
            <a:r>
              <a:rPr lang="en" sz="1900" dirty="0">
                <a:solidFill>
                  <a:schemeClr val="dk1"/>
                </a:solidFill>
                <a:latin typeface="Franklin Gothic"/>
                <a:ea typeface="Franklin Gothic"/>
                <a:cs typeface="Franklin Gothic"/>
                <a:sym typeface="Franklin Gothic"/>
              </a:rPr>
              <a:t> Read the passage again and answer this </a:t>
            </a:r>
            <a:r>
              <a:rPr lang="en" sz="1900" u="sng" dirty="0">
                <a:solidFill>
                  <a:schemeClr val="dk1"/>
                </a:solidFill>
                <a:latin typeface="Franklin Gothic"/>
                <a:ea typeface="Franklin Gothic"/>
                <a:cs typeface="Franklin Gothic"/>
                <a:sym typeface="Franklin Gothic"/>
              </a:rPr>
              <a:t>comprehension </a:t>
            </a:r>
            <a:r>
              <a:rPr lang="en" sz="1900" dirty="0">
                <a:solidFill>
                  <a:schemeClr val="dk1"/>
                </a:solidFill>
                <a:latin typeface="Franklin Gothic"/>
                <a:ea typeface="Franklin Gothic"/>
                <a:cs typeface="Franklin Gothic"/>
                <a:sym typeface="Franklin Gothic"/>
              </a:rPr>
              <a:t>question.</a:t>
            </a:r>
            <a:endParaRPr sz="19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9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900" dirty="0">
                <a:solidFill>
                  <a:schemeClr val="dk1"/>
                </a:solidFill>
                <a:latin typeface="Franklin Gothic"/>
                <a:ea typeface="Franklin Gothic"/>
                <a:cs typeface="Franklin Gothic"/>
                <a:sym typeface="Franklin Gothic"/>
              </a:rPr>
              <a:t>What is Old Major’s (the speaker) attitude towards the life of fellow animals? Cite a quote or summary from the text to support your idea.</a:t>
            </a:r>
            <a:endParaRPr sz="4000" b="1" dirty="0">
              <a:latin typeface="Franklin Gothic"/>
              <a:ea typeface="Franklin Gothic"/>
              <a:cs typeface="Franklin Gothic"/>
              <a:sym typeface="Franklin Gothic"/>
            </a:endParaRPr>
          </a:p>
        </p:txBody>
      </p:sp>
      <p:pic>
        <p:nvPicPr>
          <p:cNvPr id="436" name="Google Shape;436;p6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46250" y="1103850"/>
            <a:ext cx="3428903" cy="360802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9"/>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Series Overview</a:t>
            </a:r>
            <a:endParaRPr b="1" dirty="0">
              <a:latin typeface="Franklin Gothic"/>
              <a:ea typeface="Franklin Gothic"/>
              <a:cs typeface="Franklin Gothic"/>
              <a:sym typeface="Franklin Gothic"/>
            </a:endParaRPr>
          </a:p>
        </p:txBody>
      </p:sp>
      <p:graphicFrame>
        <p:nvGraphicFramePr>
          <p:cNvPr id="2" name="Google Shape;256;p42">
            <a:extLst>
              <a:ext uri="{FF2B5EF4-FFF2-40B4-BE49-F238E27FC236}">
                <a16:creationId xmlns:a16="http://schemas.microsoft.com/office/drawing/2014/main" id="{176CEBC0-4566-32A5-6DBC-196AEBCED4CF}"/>
              </a:ext>
            </a:extLst>
          </p:cNvPr>
          <p:cNvGraphicFramePr/>
          <p:nvPr/>
        </p:nvGraphicFramePr>
        <p:xfrm>
          <a:off x="161475" y="1130322"/>
          <a:ext cx="8821050" cy="2423075"/>
        </p:xfrm>
        <a:graphic>
          <a:graphicData uri="http://schemas.openxmlformats.org/drawingml/2006/table">
            <a:tbl>
              <a:tblPr firstRow="1">
                <a:noFill/>
              </a:tblPr>
              <a:tblGrid>
                <a:gridCol w="1470175">
                  <a:extLst>
                    <a:ext uri="{9D8B030D-6E8A-4147-A177-3AD203B41FA5}">
                      <a16:colId xmlns:a16="http://schemas.microsoft.com/office/drawing/2014/main" val="20000"/>
                    </a:ext>
                  </a:extLst>
                </a:gridCol>
                <a:gridCol w="1470175">
                  <a:extLst>
                    <a:ext uri="{9D8B030D-6E8A-4147-A177-3AD203B41FA5}">
                      <a16:colId xmlns:a16="http://schemas.microsoft.com/office/drawing/2014/main" val="20001"/>
                    </a:ext>
                  </a:extLst>
                </a:gridCol>
                <a:gridCol w="1470175">
                  <a:extLst>
                    <a:ext uri="{9D8B030D-6E8A-4147-A177-3AD203B41FA5}">
                      <a16:colId xmlns:a16="http://schemas.microsoft.com/office/drawing/2014/main" val="20002"/>
                    </a:ext>
                  </a:extLst>
                </a:gridCol>
                <a:gridCol w="1470175">
                  <a:extLst>
                    <a:ext uri="{9D8B030D-6E8A-4147-A177-3AD203B41FA5}">
                      <a16:colId xmlns:a16="http://schemas.microsoft.com/office/drawing/2014/main" val="20003"/>
                    </a:ext>
                  </a:extLst>
                </a:gridCol>
                <a:gridCol w="1470175">
                  <a:extLst>
                    <a:ext uri="{9D8B030D-6E8A-4147-A177-3AD203B41FA5}">
                      <a16:colId xmlns:a16="http://schemas.microsoft.com/office/drawing/2014/main" val="20004"/>
                    </a:ext>
                  </a:extLst>
                </a:gridCol>
                <a:gridCol w="1470175">
                  <a:extLst>
                    <a:ext uri="{9D8B030D-6E8A-4147-A177-3AD203B41FA5}">
                      <a16:colId xmlns:a16="http://schemas.microsoft.com/office/drawing/2014/main" val="20005"/>
                    </a:ext>
                  </a:extLst>
                </a:gridCol>
              </a:tblGrid>
              <a:tr h="550950">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1</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2</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3</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4</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5</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6</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extLst>
                  <a:ext uri="{0D108BD9-81ED-4DB2-BD59-A6C34878D82A}">
                    <a16:rowId xmlns:a16="http://schemas.microsoft.com/office/drawing/2014/main" val="10000"/>
                  </a:ext>
                </a:extLst>
              </a:tr>
              <a:tr h="1872125">
                <a:tc>
                  <a:txBody>
                    <a:bodyPr/>
                    <a:lstStyle/>
                    <a:p>
                      <a:pPr marL="0" lvl="0" indent="0" algn="l" rtl="0">
                        <a:spcBef>
                          <a:spcPts val="0"/>
                        </a:spcBef>
                        <a:spcAft>
                          <a:spcPts val="0"/>
                        </a:spcAft>
                        <a:buNone/>
                      </a:pPr>
                      <a:r>
                        <a:rPr lang="en" sz="1300" dirty="0">
                          <a:latin typeface="Franklin Gothic"/>
                          <a:ea typeface="Franklin Gothic"/>
                          <a:cs typeface="Franklin Gothic"/>
                          <a:sym typeface="Franklin Gothic"/>
                        </a:rPr>
                        <a:t>How Do We Learn to Read?  Exploring Theoretical Frameworks for Reading Development</a:t>
                      </a: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Decoding Multisyllabic Words within Complex, Grade-Level Texts</a:t>
                      </a: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Fluency Building within Complex, Grade-Level Texts</a:t>
                      </a:r>
                      <a:endParaRPr sz="1300" dirty="0">
                        <a:latin typeface="Franklin Gothic"/>
                        <a:ea typeface="Franklin Gothic"/>
                        <a:cs typeface="Franklin Gothic"/>
                        <a:sym typeface="Franklin Gothic"/>
                      </a:endParaRPr>
                    </a:p>
                    <a:p>
                      <a:pPr marL="0" lvl="0" indent="0" algn="l" rtl="0">
                        <a:spcBef>
                          <a:spcPts val="0"/>
                        </a:spcBef>
                        <a:spcAft>
                          <a:spcPts val="0"/>
                        </a:spcAft>
                        <a:buNone/>
                      </a:pP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Vocabulary and Knowledge Building Essentials</a:t>
                      </a: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Comprehension as Both Process and Product</a:t>
                      </a:r>
                      <a:endParaRPr sz="13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latin typeface="Franklin Gothic"/>
                          <a:ea typeface="Franklin Gothic"/>
                          <a:cs typeface="Franklin Gothic"/>
                          <a:sym typeface="Franklin Gothic"/>
                        </a:rPr>
                        <a:t>Connecting Skilled Reading to Skilled Writing</a:t>
                      </a: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5"/>
          <p:cNvSpPr txBox="1">
            <a:spLocks noGrp="1"/>
          </p:cNvSpPr>
          <p:nvPr>
            <p:ph type="title"/>
          </p:nvPr>
        </p:nvSpPr>
        <p:spPr>
          <a:xfrm>
            <a:off x="263950" y="236475"/>
            <a:ext cx="7785028"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dirty="0">
                <a:latin typeface="Franklin Gothic"/>
                <a:ea typeface="Franklin Gothic"/>
                <a:cs typeface="Franklin Gothic"/>
                <a:sym typeface="Franklin Gothic"/>
                <a:hlinkClick r:id="rId3"/>
              </a:rPr>
              <a:t>Purposeful Repeated Reading Routine</a:t>
            </a:r>
            <a:r>
              <a:rPr lang="en" sz="2600" b="1" dirty="0">
                <a:latin typeface="Franklin Gothic"/>
                <a:ea typeface="Franklin Gothic"/>
                <a:cs typeface="Franklin Gothic"/>
                <a:sym typeface="Franklin Gothic"/>
              </a:rPr>
              <a:t>, Step 3:</a:t>
            </a:r>
            <a:endParaRPr sz="2600" b="1" i="1" dirty="0">
              <a:latin typeface="Franklin Gothic"/>
              <a:ea typeface="Franklin Gothic"/>
              <a:cs typeface="Franklin Gothic"/>
              <a:sym typeface="Franklin Gothic"/>
            </a:endParaRPr>
          </a:p>
        </p:txBody>
      </p:sp>
      <p:sp>
        <p:nvSpPr>
          <p:cNvPr id="442" name="Google Shape;442;p65"/>
          <p:cNvSpPr txBox="1">
            <a:spLocks noGrp="1"/>
          </p:cNvSpPr>
          <p:nvPr>
            <p:ph type="title"/>
          </p:nvPr>
        </p:nvSpPr>
        <p:spPr>
          <a:xfrm>
            <a:off x="376152" y="1937341"/>
            <a:ext cx="3956100" cy="1745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1900" b="1" dirty="0">
                <a:solidFill>
                  <a:schemeClr val="dk1"/>
                </a:solidFill>
                <a:latin typeface="Franklin Gothic"/>
                <a:ea typeface="Franklin Gothic"/>
                <a:cs typeface="Franklin Gothic"/>
                <a:sym typeface="Franklin Gothic"/>
              </a:rPr>
              <a:t>Step 3:</a:t>
            </a:r>
            <a:r>
              <a:rPr lang="en" sz="1900" dirty="0">
                <a:solidFill>
                  <a:schemeClr val="dk1"/>
                </a:solidFill>
                <a:latin typeface="Franklin Gothic"/>
                <a:ea typeface="Franklin Gothic"/>
                <a:cs typeface="Franklin Gothic"/>
                <a:sym typeface="Franklin Gothic"/>
              </a:rPr>
              <a:t> Read the passage a third time and answer this </a:t>
            </a:r>
            <a:r>
              <a:rPr lang="en" sz="1900" u="sng" dirty="0">
                <a:solidFill>
                  <a:schemeClr val="dk1"/>
                </a:solidFill>
                <a:latin typeface="Franklin Gothic"/>
                <a:ea typeface="Franklin Gothic"/>
                <a:cs typeface="Franklin Gothic"/>
                <a:sym typeface="Franklin Gothic"/>
              </a:rPr>
              <a:t>analysis</a:t>
            </a:r>
            <a:r>
              <a:rPr lang="en" sz="1900" dirty="0">
                <a:solidFill>
                  <a:schemeClr val="dk1"/>
                </a:solidFill>
                <a:latin typeface="Franklin Gothic"/>
                <a:ea typeface="Franklin Gothic"/>
                <a:cs typeface="Franklin Gothic"/>
                <a:sym typeface="Franklin Gothic"/>
              </a:rPr>
              <a:t> question (RL.8.3). </a:t>
            </a:r>
            <a:endParaRPr sz="19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9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900" dirty="0">
                <a:solidFill>
                  <a:schemeClr val="dk1"/>
                </a:solidFill>
                <a:latin typeface="Franklin Gothic"/>
                <a:ea typeface="Franklin Gothic"/>
                <a:cs typeface="Franklin Gothic"/>
                <a:sym typeface="Franklin Gothic"/>
              </a:rPr>
              <a:t>What does this first paragraph reveal about Old Major’s intentions for speaking to the other animals? Cite a quote or summary from the text to support your idea.</a:t>
            </a:r>
            <a:endParaRPr sz="19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9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900" dirty="0">
              <a:solidFill>
                <a:schemeClr val="dk1"/>
              </a:solidFill>
              <a:latin typeface="Franklin Gothic"/>
              <a:ea typeface="Franklin Gothic"/>
              <a:cs typeface="Franklin Gothic"/>
              <a:sym typeface="Franklin Gothic"/>
            </a:endParaRPr>
          </a:p>
        </p:txBody>
      </p:sp>
      <p:pic>
        <p:nvPicPr>
          <p:cNvPr id="444" name="Google Shape;444;p65" descr="A student writing on a piece of paper&#10;"/>
          <p:cNvPicPr preferRelativeResize="0"/>
          <p:nvPr/>
        </p:nvPicPr>
        <p:blipFill>
          <a:blip r:embed="rId4">
            <a:alphaModFix/>
          </a:blip>
          <a:stretch>
            <a:fillRect/>
          </a:stretch>
        </p:blipFill>
        <p:spPr>
          <a:xfrm>
            <a:off x="4444454" y="1179467"/>
            <a:ext cx="4065448" cy="2784566"/>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6"/>
          <p:cNvSpPr txBox="1">
            <a:spLocks noGrp="1"/>
          </p:cNvSpPr>
          <p:nvPr>
            <p:ph type="title"/>
          </p:nvPr>
        </p:nvSpPr>
        <p:spPr>
          <a:xfrm>
            <a:off x="164150" y="-208425"/>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Routine 2: “Say Something” and Partner Reading </a:t>
            </a:r>
            <a:endParaRPr sz="2600" b="1" i="1">
              <a:latin typeface="Franklin Gothic"/>
              <a:ea typeface="Franklin Gothic"/>
              <a:cs typeface="Franklin Gothic"/>
              <a:sym typeface="Franklin Gothic"/>
            </a:endParaRPr>
          </a:p>
        </p:txBody>
      </p:sp>
      <p:sp>
        <p:nvSpPr>
          <p:cNvPr id="450" name="Google Shape;450;p66">
            <a:extLst>
              <a:ext uri="{C183D7F6-B498-43B3-948B-1728B52AA6E4}">
                <adec:decorative xmlns:adec="http://schemas.microsoft.com/office/drawing/2017/decorative" val="1"/>
              </a:ext>
            </a:extLst>
          </p:cNvPr>
          <p:cNvSpPr txBox="1"/>
          <p:nvPr/>
        </p:nvSpPr>
        <p:spPr>
          <a:xfrm>
            <a:off x="4201750" y="909500"/>
            <a:ext cx="4549800" cy="18075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Partner reading is another pathway to purposeful repeated reading with models of fluent reading.</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See pp. 17 of the </a:t>
            </a:r>
            <a:r>
              <a:rPr lang="en" sz="2100" u="sng">
                <a:solidFill>
                  <a:schemeClr val="hlink"/>
                </a:solidFill>
                <a:latin typeface="Franklin Gothic"/>
                <a:ea typeface="Franklin Gothic"/>
                <a:cs typeface="Franklin Gothic"/>
                <a:sym typeface="Franklin Gothic"/>
                <a:hlinkClick r:id="rId3"/>
              </a:rPr>
              <a:t>IES Practice Guide</a:t>
            </a:r>
            <a:r>
              <a:rPr lang="en" sz="2100">
                <a:solidFill>
                  <a:srgbClr val="102649"/>
                </a:solidFill>
                <a:latin typeface="Franklin Gothic"/>
                <a:ea typeface="Franklin Gothic"/>
                <a:cs typeface="Franklin Gothic"/>
                <a:sym typeface="Franklin Gothic"/>
              </a:rPr>
              <a:t> for tips for pairing students so that partner work is productive.</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Consider homogeneous and heterogeneous groupings. </a:t>
            </a:r>
            <a:endParaRPr sz="2100">
              <a:solidFill>
                <a:srgbClr val="102649"/>
              </a:solidFill>
              <a:latin typeface="Franklin Gothic"/>
              <a:ea typeface="Franklin Gothic"/>
              <a:cs typeface="Franklin Gothic"/>
              <a:sym typeface="Franklin Gothic"/>
            </a:endParaRPr>
          </a:p>
        </p:txBody>
      </p:sp>
      <p:pic>
        <p:nvPicPr>
          <p:cNvPr id="451" name="Google Shape;451;p66" descr="Two students sitting at a desk writing on a piece of paper&#10;&#10;"/>
          <p:cNvPicPr preferRelativeResize="0"/>
          <p:nvPr/>
        </p:nvPicPr>
        <p:blipFill>
          <a:blip r:embed="rId4">
            <a:alphaModFix/>
          </a:blip>
          <a:stretch>
            <a:fillRect/>
          </a:stretch>
        </p:blipFill>
        <p:spPr>
          <a:xfrm>
            <a:off x="290750" y="909499"/>
            <a:ext cx="3575200" cy="3170850"/>
          </a:xfrm>
          <a:prstGeom prst="rect">
            <a:avLst/>
          </a:prstGeom>
          <a:noFill/>
          <a:ln>
            <a:noFill/>
          </a:ln>
          <a:effectLst>
            <a:outerShdw blurRad="57150" dist="19050" dir="5400000" algn="bl" rotWithShape="0">
              <a:srgbClr val="000000">
                <a:alpha val="50000"/>
              </a:srgbClr>
            </a:outerShdw>
          </a:effectLst>
        </p:spPr>
      </p:pic>
      <p:pic>
        <p:nvPicPr>
          <p:cNvPr id="452" name="Google Shape;452;p6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3050" y="4448025"/>
            <a:ext cx="496050" cy="627975"/>
          </a:xfrm>
          <a:prstGeom prst="rect">
            <a:avLst/>
          </a:prstGeom>
          <a:noFill/>
          <a:ln>
            <a:noFill/>
          </a:ln>
          <a:effectLst>
            <a:outerShdw blurRad="57150" dist="19050" dir="5400000" algn="bl" rotWithShape="0">
              <a:srgbClr val="000000">
                <a:alpha val="50000"/>
              </a:srgbClr>
            </a:outerShdw>
          </a:effectLst>
        </p:spPr>
      </p:pic>
      <p:sp>
        <p:nvSpPr>
          <p:cNvPr id="453" name="Google Shape;453;p66">
            <a:extLst>
              <a:ext uri="{C183D7F6-B498-43B3-948B-1728B52AA6E4}">
                <adec:decorative xmlns:adec="http://schemas.microsoft.com/office/drawing/2017/decorative" val="1"/>
              </a:ext>
            </a:extLst>
          </p:cNvPr>
          <p:cNvSpPr txBox="1"/>
          <p:nvPr/>
        </p:nvSpPr>
        <p:spPr>
          <a:xfrm>
            <a:off x="628950" y="4603325"/>
            <a:ext cx="21375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FFFFFF"/>
                </a:solidFill>
                <a:latin typeface="Libre Franklin"/>
                <a:ea typeface="Libre Franklin"/>
                <a:cs typeface="Libre Franklin"/>
                <a:sym typeface="Libre Franklin"/>
              </a:rPr>
              <a:t>p. 17</a:t>
            </a:r>
            <a:endParaRPr sz="2100">
              <a:solidFill>
                <a:srgbClr val="FFFFFF"/>
              </a:solidFill>
              <a:latin typeface="Libre Franklin"/>
              <a:ea typeface="Libre Franklin"/>
              <a:cs typeface="Libre Franklin"/>
              <a:sym typeface="Libre Franklin"/>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7"/>
          <p:cNvSpPr txBox="1">
            <a:spLocks noGrp="1"/>
          </p:cNvSpPr>
          <p:nvPr>
            <p:ph type="title"/>
          </p:nvPr>
        </p:nvSpPr>
        <p:spPr>
          <a:xfrm>
            <a:off x="195300" y="146500"/>
            <a:ext cx="7830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“Say Something” Benefits:</a:t>
            </a:r>
            <a:endParaRPr b="1" dirty="0">
              <a:latin typeface="Franklin Gothic"/>
              <a:ea typeface="Franklin Gothic"/>
              <a:cs typeface="Franklin Gothic"/>
              <a:sym typeface="Franklin Gothic"/>
            </a:endParaRPr>
          </a:p>
        </p:txBody>
      </p:sp>
      <p:sp>
        <p:nvSpPr>
          <p:cNvPr id="459" name="Google Shape;459;p67"/>
          <p:cNvSpPr txBox="1"/>
          <p:nvPr/>
        </p:nvSpPr>
        <p:spPr>
          <a:xfrm>
            <a:off x="195300" y="899350"/>
            <a:ext cx="5561100" cy="18651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chemeClr val="dk1"/>
              </a:buClr>
              <a:buSzPts val="2200"/>
              <a:buFont typeface="Franklin Gothic"/>
              <a:buChar char="●"/>
            </a:pPr>
            <a:r>
              <a:rPr lang="en" sz="2200" dirty="0">
                <a:solidFill>
                  <a:schemeClr val="dk1"/>
                </a:solidFill>
                <a:latin typeface="Franklin Gothic"/>
                <a:ea typeface="Franklin Gothic"/>
                <a:cs typeface="Franklin Gothic"/>
                <a:sym typeface="Franklin Gothic"/>
              </a:rPr>
              <a:t>Works with any complex text in any grade level</a:t>
            </a:r>
            <a:endParaRPr sz="2200" dirty="0">
              <a:solidFill>
                <a:schemeClr val="dk1"/>
              </a:solidFill>
              <a:latin typeface="Franklin Gothic"/>
              <a:ea typeface="Franklin Gothic"/>
              <a:cs typeface="Franklin Gothic"/>
              <a:sym typeface="Franklin Gothic"/>
            </a:endParaRPr>
          </a:p>
          <a:p>
            <a:pPr marL="457200" lvl="0" indent="-368300" algn="l" rtl="0">
              <a:spcBef>
                <a:spcPts val="0"/>
              </a:spcBef>
              <a:spcAft>
                <a:spcPts val="0"/>
              </a:spcAft>
              <a:buClr>
                <a:schemeClr val="dk1"/>
              </a:buClr>
              <a:buSzPts val="2200"/>
              <a:buFont typeface="Franklin Gothic"/>
              <a:buChar char="●"/>
            </a:pPr>
            <a:r>
              <a:rPr lang="en" sz="2200" dirty="0">
                <a:solidFill>
                  <a:schemeClr val="dk1"/>
                </a:solidFill>
                <a:latin typeface="Franklin Gothic"/>
                <a:ea typeface="Franklin Gothic"/>
                <a:cs typeface="Franklin Gothic"/>
                <a:sym typeface="Franklin Gothic"/>
              </a:rPr>
              <a:t>Low-prep, low-stakes and high yield</a:t>
            </a:r>
            <a:endParaRPr sz="2200" dirty="0">
              <a:solidFill>
                <a:schemeClr val="dk1"/>
              </a:solidFill>
              <a:latin typeface="Franklin Gothic"/>
              <a:ea typeface="Franklin Gothic"/>
              <a:cs typeface="Franklin Gothic"/>
              <a:sym typeface="Franklin Gothic"/>
            </a:endParaRPr>
          </a:p>
          <a:p>
            <a:pPr marL="457200" lvl="0" indent="-368300" algn="l" rtl="0">
              <a:spcBef>
                <a:spcPts val="0"/>
              </a:spcBef>
              <a:spcAft>
                <a:spcPts val="0"/>
              </a:spcAft>
              <a:buClr>
                <a:schemeClr val="dk1"/>
              </a:buClr>
              <a:buSzPts val="2200"/>
              <a:buFont typeface="Franklin Gothic"/>
              <a:buChar char="●"/>
            </a:pPr>
            <a:r>
              <a:rPr lang="en" sz="2200" dirty="0">
                <a:solidFill>
                  <a:schemeClr val="dk1"/>
                </a:solidFill>
                <a:latin typeface="Franklin Gothic"/>
                <a:ea typeface="Franklin Gothic"/>
                <a:cs typeface="Franklin Gothic"/>
                <a:sym typeface="Franklin Gothic"/>
              </a:rPr>
              <a:t>Establishes a culture of talking about texts</a:t>
            </a:r>
            <a:endParaRPr sz="2200" dirty="0">
              <a:solidFill>
                <a:schemeClr val="dk1"/>
              </a:solidFill>
              <a:latin typeface="Franklin Gothic"/>
              <a:ea typeface="Franklin Gothic"/>
              <a:cs typeface="Franklin Gothic"/>
              <a:sym typeface="Franklin Gothic"/>
            </a:endParaRPr>
          </a:p>
          <a:p>
            <a:pPr marL="457200" lvl="0" indent="-368300" algn="l" rtl="0">
              <a:spcBef>
                <a:spcPts val="0"/>
              </a:spcBef>
              <a:spcAft>
                <a:spcPts val="0"/>
              </a:spcAft>
              <a:buClr>
                <a:schemeClr val="dk1"/>
              </a:buClr>
              <a:buSzPts val="2200"/>
              <a:buFont typeface="Franklin Gothic"/>
              <a:buChar char="●"/>
            </a:pPr>
            <a:r>
              <a:rPr lang="en" sz="2200" dirty="0">
                <a:solidFill>
                  <a:schemeClr val="dk1"/>
                </a:solidFill>
                <a:latin typeface="Franklin Gothic"/>
                <a:ea typeface="Franklin Gothic"/>
                <a:cs typeface="Franklin Gothic"/>
                <a:sym typeface="Franklin Gothic"/>
              </a:rPr>
              <a:t>Provides a rich opportunity for informal fluency practice without teacher-directed practice</a:t>
            </a:r>
            <a:endParaRPr sz="22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800" i="1"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i="1" dirty="0">
                <a:solidFill>
                  <a:schemeClr val="dk1"/>
                </a:solidFill>
                <a:latin typeface="Franklin Gothic"/>
                <a:ea typeface="Franklin Gothic"/>
                <a:cs typeface="Franklin Gothic"/>
                <a:sym typeface="Franklin Gothic"/>
              </a:rPr>
              <a:t>See the </a:t>
            </a:r>
            <a:r>
              <a:rPr lang="en" i="1" u="sng" dirty="0">
                <a:solidFill>
                  <a:schemeClr val="hlink"/>
                </a:solidFill>
                <a:latin typeface="Franklin Gothic"/>
                <a:ea typeface="Franklin Gothic"/>
                <a:cs typeface="Franklin Gothic"/>
                <a:sym typeface="Franklin Gothic"/>
                <a:hlinkClick r:id="rId3"/>
              </a:rPr>
              <a:t>full version of this exercise</a:t>
            </a:r>
            <a:r>
              <a:rPr lang="en" i="1" dirty="0">
                <a:solidFill>
                  <a:schemeClr val="dk1"/>
                </a:solidFill>
                <a:latin typeface="Franklin Gothic"/>
                <a:ea typeface="Franklin Gothic"/>
                <a:cs typeface="Franklin Gothic"/>
                <a:sym typeface="Franklin Gothic"/>
                <a:hlinkClick r:id="rId3"/>
              </a:rPr>
              <a:t> </a:t>
            </a:r>
            <a:r>
              <a:rPr lang="en" i="1" dirty="0">
                <a:solidFill>
                  <a:schemeClr val="dk1"/>
                </a:solidFill>
                <a:latin typeface="Franklin Gothic"/>
                <a:ea typeface="Franklin Gothic"/>
                <a:cs typeface="Franklin Gothic"/>
                <a:sym typeface="Franklin Gothic"/>
              </a:rPr>
              <a:t>on the Fluency Routines Sheet. </a:t>
            </a:r>
            <a:endParaRPr i="1" dirty="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dirty="0">
              <a:latin typeface="Franklin Gothic"/>
              <a:ea typeface="Franklin Gothic"/>
              <a:cs typeface="Franklin Gothic"/>
              <a:sym typeface="Franklin Gothic"/>
            </a:endParaRPr>
          </a:p>
          <a:p>
            <a:pPr marL="0" lvl="0" indent="0" algn="l" rtl="0">
              <a:spcBef>
                <a:spcPts val="0"/>
              </a:spcBef>
              <a:spcAft>
                <a:spcPts val="0"/>
              </a:spcAft>
              <a:buNone/>
            </a:pPr>
            <a:endParaRPr b="1" dirty="0">
              <a:latin typeface="Franklin Gothic"/>
              <a:ea typeface="Franklin Gothic"/>
              <a:cs typeface="Franklin Gothic"/>
              <a:sym typeface="Franklin Gothic"/>
            </a:endParaRPr>
          </a:p>
        </p:txBody>
      </p:sp>
      <p:pic>
        <p:nvPicPr>
          <p:cNvPr id="460" name="Google Shape;460;p67" descr="A screenshot from the linked sample texts demonstrating how students can participate in a paired partner reading alternating between paragraphs"/>
          <p:cNvPicPr preferRelativeResize="0"/>
          <p:nvPr/>
        </p:nvPicPr>
        <p:blipFill>
          <a:blip r:embed="rId4">
            <a:alphaModFix/>
          </a:blip>
          <a:stretch>
            <a:fillRect/>
          </a:stretch>
        </p:blipFill>
        <p:spPr>
          <a:xfrm>
            <a:off x="5842500" y="367275"/>
            <a:ext cx="2758691" cy="3698000"/>
          </a:xfrm>
          <a:prstGeom prst="rect">
            <a:avLst/>
          </a:prstGeom>
          <a:noFill/>
          <a:ln>
            <a:noFill/>
          </a:ln>
          <a:effectLst>
            <a:outerShdw blurRad="57150" dist="19050" dir="5400000" algn="bl" rotWithShape="0">
              <a:srgbClr val="000000">
                <a:alpha val="50000"/>
              </a:srgbClr>
            </a:outerShdw>
          </a:effectLst>
        </p:spPr>
      </p:pic>
      <p:sp>
        <p:nvSpPr>
          <p:cNvPr id="461" name="Google Shape;461;p67"/>
          <p:cNvSpPr/>
          <p:nvPr/>
        </p:nvSpPr>
        <p:spPr>
          <a:xfrm>
            <a:off x="5834350" y="2753825"/>
            <a:ext cx="2775000" cy="9240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900" b="1">
                <a:latin typeface="Libre Franklin"/>
                <a:ea typeface="Libre Franklin"/>
                <a:cs typeface="Libre Franklin"/>
                <a:sym typeface="Libre Franklin"/>
              </a:rPr>
              <a:t>“Old Major’s Speech” from Chapter 1</a:t>
            </a:r>
            <a:endParaRPr sz="1900" b="1">
              <a:latin typeface="Libre Franklin"/>
              <a:ea typeface="Libre Franklin"/>
              <a:cs typeface="Libre Franklin"/>
              <a:sym typeface="Libre Franklin"/>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8"/>
          <p:cNvSpPr txBox="1">
            <a:spLocks noGrp="1"/>
          </p:cNvSpPr>
          <p:nvPr>
            <p:ph type="title"/>
          </p:nvPr>
        </p:nvSpPr>
        <p:spPr>
          <a:xfrm>
            <a:off x="195300" y="146500"/>
            <a:ext cx="7830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FIRST READ:</a:t>
            </a:r>
            <a:endParaRPr b="1">
              <a:latin typeface="Franklin Gothic"/>
              <a:ea typeface="Franklin Gothic"/>
              <a:cs typeface="Franklin Gothic"/>
              <a:sym typeface="Franklin Gothic"/>
            </a:endParaRPr>
          </a:p>
        </p:txBody>
      </p:sp>
      <p:sp>
        <p:nvSpPr>
          <p:cNvPr id="467" name="Google Shape;467;p68"/>
          <p:cNvSpPr txBox="1"/>
          <p:nvPr/>
        </p:nvSpPr>
        <p:spPr>
          <a:xfrm>
            <a:off x="199500" y="1016900"/>
            <a:ext cx="8745000" cy="299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500" i="1">
                <a:solidFill>
                  <a:schemeClr val="dk1"/>
                </a:solidFill>
                <a:latin typeface="Franklin Gothic"/>
                <a:ea typeface="Franklin Gothic"/>
                <a:cs typeface="Franklin Gothic"/>
                <a:sym typeface="Franklin Gothic"/>
              </a:rPr>
              <a:t>Say Something!</a:t>
            </a:r>
            <a:r>
              <a:rPr lang="en" sz="2500">
                <a:solidFill>
                  <a:schemeClr val="dk1"/>
                </a:solidFill>
                <a:latin typeface="Franklin Gothic"/>
                <a:ea typeface="Franklin Gothic"/>
                <a:cs typeface="Franklin Gothic"/>
                <a:sym typeface="Franklin Gothic"/>
              </a:rPr>
              <a:t> Determine who is Partner A and who is Partner B. Follow along as your partner reads. Once they have finished their portion, your job is to say something:</a:t>
            </a:r>
            <a:endParaRPr sz="2500">
              <a:solidFill>
                <a:schemeClr val="dk1"/>
              </a:solidFill>
              <a:latin typeface="Franklin Gothic"/>
              <a:ea typeface="Franklin Gothic"/>
              <a:cs typeface="Franklin Gothic"/>
              <a:sym typeface="Franklin Gothic"/>
            </a:endParaRPr>
          </a:p>
          <a:p>
            <a:pPr marL="457200" lvl="0" indent="-387350" algn="l" rtl="0">
              <a:spcBef>
                <a:spcPts val="0"/>
              </a:spcBef>
              <a:spcAft>
                <a:spcPts val="0"/>
              </a:spcAft>
              <a:buClr>
                <a:schemeClr val="dk1"/>
              </a:buClr>
              <a:buSzPts val="2500"/>
              <a:buFont typeface="Franklin Gothic"/>
              <a:buChar char="●"/>
            </a:pPr>
            <a:r>
              <a:rPr lang="en" sz="2500">
                <a:solidFill>
                  <a:schemeClr val="dk1"/>
                </a:solidFill>
                <a:latin typeface="Franklin Gothic"/>
                <a:ea typeface="Franklin Gothic"/>
                <a:cs typeface="Franklin Gothic"/>
                <a:sym typeface="Franklin Gothic"/>
              </a:rPr>
              <a:t>something interesting that you learned, </a:t>
            </a:r>
            <a:endParaRPr sz="2500">
              <a:solidFill>
                <a:schemeClr val="dk1"/>
              </a:solidFill>
              <a:latin typeface="Franklin Gothic"/>
              <a:ea typeface="Franklin Gothic"/>
              <a:cs typeface="Franklin Gothic"/>
              <a:sym typeface="Franklin Gothic"/>
            </a:endParaRPr>
          </a:p>
          <a:p>
            <a:pPr marL="457200" lvl="0" indent="-387350" algn="l" rtl="0">
              <a:spcBef>
                <a:spcPts val="0"/>
              </a:spcBef>
              <a:spcAft>
                <a:spcPts val="0"/>
              </a:spcAft>
              <a:buClr>
                <a:schemeClr val="dk1"/>
              </a:buClr>
              <a:buSzPts val="2500"/>
              <a:buFont typeface="Franklin Gothic"/>
              <a:buChar char="●"/>
            </a:pPr>
            <a:r>
              <a:rPr lang="en" sz="2500">
                <a:solidFill>
                  <a:schemeClr val="dk1"/>
                </a:solidFill>
                <a:latin typeface="Franklin Gothic"/>
                <a:ea typeface="Franklin Gothic"/>
                <a:cs typeface="Franklin Gothic"/>
                <a:sym typeface="Franklin Gothic"/>
              </a:rPr>
              <a:t>a personal reaction or belief about what is said, </a:t>
            </a:r>
            <a:endParaRPr sz="2500">
              <a:solidFill>
                <a:schemeClr val="dk1"/>
              </a:solidFill>
              <a:latin typeface="Franklin Gothic"/>
              <a:ea typeface="Franklin Gothic"/>
              <a:cs typeface="Franklin Gothic"/>
              <a:sym typeface="Franklin Gothic"/>
            </a:endParaRPr>
          </a:p>
          <a:p>
            <a:pPr marL="457200" lvl="0" indent="-387350" algn="l" rtl="0">
              <a:spcBef>
                <a:spcPts val="0"/>
              </a:spcBef>
              <a:spcAft>
                <a:spcPts val="0"/>
              </a:spcAft>
              <a:buClr>
                <a:schemeClr val="dk1"/>
              </a:buClr>
              <a:buSzPts val="2500"/>
              <a:buFont typeface="Franklin Gothic"/>
              <a:buChar char="●"/>
            </a:pPr>
            <a:r>
              <a:rPr lang="en" sz="2500">
                <a:solidFill>
                  <a:schemeClr val="dk1"/>
                </a:solidFill>
                <a:latin typeface="Franklin Gothic"/>
                <a:ea typeface="Franklin Gothic"/>
                <a:cs typeface="Franklin Gothic"/>
                <a:sym typeface="Franklin Gothic"/>
              </a:rPr>
              <a:t>a question/wondering </a:t>
            </a:r>
            <a:endParaRPr sz="2500">
              <a:solidFill>
                <a:schemeClr val="dk1"/>
              </a:solidFill>
              <a:latin typeface="Franklin Gothic"/>
              <a:ea typeface="Franklin Gothic"/>
              <a:cs typeface="Franklin Gothic"/>
              <a:sym typeface="Franklin Gothic"/>
            </a:endParaRPr>
          </a:p>
          <a:p>
            <a:pPr marL="457200" lvl="0" indent="-387350" algn="l" rtl="0">
              <a:spcBef>
                <a:spcPts val="0"/>
              </a:spcBef>
              <a:spcAft>
                <a:spcPts val="0"/>
              </a:spcAft>
              <a:buClr>
                <a:schemeClr val="dk1"/>
              </a:buClr>
              <a:buSzPts val="2500"/>
              <a:buFont typeface="Franklin Gothic"/>
              <a:buChar char="●"/>
            </a:pPr>
            <a:r>
              <a:rPr lang="en" sz="2500">
                <a:solidFill>
                  <a:schemeClr val="dk1"/>
                </a:solidFill>
                <a:latin typeface="Franklin Gothic"/>
                <a:ea typeface="Franklin Gothic"/>
                <a:cs typeface="Franklin Gothic"/>
                <a:sym typeface="Franklin Gothic"/>
              </a:rPr>
              <a:t>or something you want to learn more about</a:t>
            </a:r>
            <a:endParaRPr sz="25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a:latin typeface="Franklin Gothic"/>
              <a:ea typeface="Franklin Gothic"/>
              <a:cs typeface="Franklin Gothic"/>
              <a:sym typeface="Franklin Gothic"/>
            </a:endParaRPr>
          </a:p>
          <a:p>
            <a:pPr marL="0" lvl="0" indent="0" algn="l" rtl="0">
              <a:spcBef>
                <a:spcPts val="0"/>
              </a:spcBef>
              <a:spcAft>
                <a:spcPts val="0"/>
              </a:spcAft>
              <a:buNone/>
            </a:pPr>
            <a:endParaRPr b="1">
              <a:latin typeface="Franklin Gothic"/>
              <a:ea typeface="Franklin Gothic"/>
              <a:cs typeface="Franklin Gothic"/>
              <a:sym typeface="Franklin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9"/>
          <p:cNvSpPr txBox="1">
            <a:spLocks noGrp="1"/>
          </p:cNvSpPr>
          <p:nvPr>
            <p:ph type="title"/>
          </p:nvPr>
        </p:nvSpPr>
        <p:spPr>
          <a:xfrm>
            <a:off x="195300" y="146500"/>
            <a:ext cx="7830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SECOND READ:</a:t>
            </a:r>
            <a:endParaRPr b="1">
              <a:latin typeface="Franklin Gothic"/>
              <a:ea typeface="Franklin Gothic"/>
              <a:cs typeface="Franklin Gothic"/>
              <a:sym typeface="Franklin Gothic"/>
            </a:endParaRPr>
          </a:p>
        </p:txBody>
      </p:sp>
      <p:sp>
        <p:nvSpPr>
          <p:cNvPr id="473" name="Google Shape;473;p69"/>
          <p:cNvSpPr txBox="1"/>
          <p:nvPr/>
        </p:nvSpPr>
        <p:spPr>
          <a:xfrm>
            <a:off x="199500" y="1016900"/>
            <a:ext cx="8745000" cy="18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dk1"/>
                </a:solidFill>
                <a:latin typeface="Franklin Gothic"/>
                <a:ea typeface="Franklin Gothic"/>
                <a:cs typeface="Franklin Gothic"/>
                <a:sym typeface="Franklin Gothic"/>
              </a:rPr>
              <a:t>After you’ve finished reading, re-read the passage silently and highlight two details in the text that stood out to you and helped create a vivid picture of Old Major’s intentions.</a:t>
            </a:r>
            <a:endParaRPr sz="25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a:latin typeface="Franklin Gothic"/>
              <a:ea typeface="Franklin Gothic"/>
              <a:cs typeface="Franklin Gothic"/>
              <a:sym typeface="Franklin Gothic"/>
            </a:endParaRPr>
          </a:p>
          <a:p>
            <a:pPr marL="0" lvl="0" indent="0" algn="l" rtl="0">
              <a:spcBef>
                <a:spcPts val="0"/>
              </a:spcBef>
              <a:spcAft>
                <a:spcPts val="0"/>
              </a:spcAft>
              <a:buNone/>
            </a:pPr>
            <a:endParaRPr b="1">
              <a:latin typeface="Franklin Gothic"/>
              <a:ea typeface="Franklin Gothic"/>
              <a:cs typeface="Franklin Gothic"/>
              <a:sym typeface="Franklin Gothic"/>
            </a:endParaRPr>
          </a:p>
        </p:txBody>
      </p:sp>
      <p:sp>
        <p:nvSpPr>
          <p:cNvPr id="474" name="Google Shape;474;p69"/>
          <p:cNvSpPr/>
          <p:nvPr/>
        </p:nvSpPr>
        <p:spPr>
          <a:xfrm>
            <a:off x="1552450" y="2882000"/>
            <a:ext cx="7164900" cy="10596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300">
                <a:latin typeface="Franklin Gothic"/>
                <a:ea typeface="Franklin Gothic"/>
                <a:cs typeface="Franklin Gothic"/>
                <a:sym typeface="Franklin Gothic"/>
              </a:rPr>
              <a:t>Note the second read requires students to read with a specific purpose: </a:t>
            </a:r>
            <a:r>
              <a:rPr lang="en" sz="2300" b="1">
                <a:latin typeface="Franklin Gothic"/>
                <a:ea typeface="Franklin Gothic"/>
                <a:cs typeface="Franklin Gothic"/>
                <a:sym typeface="Franklin Gothic"/>
              </a:rPr>
              <a:t>to analyze Old Major’s intentions. </a:t>
            </a:r>
            <a:endParaRPr sz="2300" b="1">
              <a:latin typeface="Franklin Gothic"/>
              <a:ea typeface="Franklin Gothic"/>
              <a:cs typeface="Franklin Gothic"/>
              <a:sym typeface="Franklin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70"/>
          <p:cNvSpPr txBox="1">
            <a:spLocks noGrp="1"/>
          </p:cNvSpPr>
          <p:nvPr>
            <p:ph type="title"/>
          </p:nvPr>
        </p:nvSpPr>
        <p:spPr>
          <a:xfrm>
            <a:off x="103550" y="398000"/>
            <a:ext cx="92562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Routine 3:</a:t>
            </a: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Choral Reading and Rehearsing</a:t>
            </a: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Pre-20th Century Texts</a:t>
            </a:r>
            <a:endParaRPr sz="2600" b="1" i="1">
              <a:latin typeface="Franklin Gothic"/>
              <a:ea typeface="Franklin Gothic"/>
              <a:cs typeface="Franklin Gothic"/>
              <a:sym typeface="Franklin Gothic"/>
            </a:endParaRPr>
          </a:p>
        </p:txBody>
      </p:sp>
      <p:pic>
        <p:nvPicPr>
          <p:cNvPr id="480" name="Google Shape;480;p70" descr="A screenshot from the IES Practice Guide stating, &quot;Focus some instructional time on reading with prosody.&quot;"/>
          <p:cNvPicPr preferRelativeResize="0"/>
          <p:nvPr/>
        </p:nvPicPr>
        <p:blipFill>
          <a:blip r:embed="rId3">
            <a:alphaModFix/>
          </a:blip>
          <a:stretch>
            <a:fillRect/>
          </a:stretch>
        </p:blipFill>
        <p:spPr>
          <a:xfrm>
            <a:off x="549100" y="1507775"/>
            <a:ext cx="4927369" cy="812350"/>
          </a:xfrm>
          <a:prstGeom prst="rect">
            <a:avLst/>
          </a:prstGeom>
          <a:noFill/>
          <a:ln>
            <a:noFill/>
          </a:ln>
          <a:effectLst>
            <a:outerShdw blurRad="57150" dist="19050" dir="5400000" algn="bl" rotWithShape="0">
              <a:srgbClr val="000000">
                <a:alpha val="50000"/>
              </a:srgbClr>
            </a:outerShdw>
          </a:effectLst>
        </p:spPr>
      </p:pic>
      <p:sp>
        <p:nvSpPr>
          <p:cNvPr id="481" name="Google Shape;481;p70"/>
          <p:cNvSpPr txBox="1"/>
          <p:nvPr/>
        </p:nvSpPr>
        <p:spPr>
          <a:xfrm>
            <a:off x="311250" y="2445600"/>
            <a:ext cx="53241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dk1"/>
                </a:solidFill>
                <a:latin typeface="Franklin Gothic"/>
                <a:ea typeface="Franklin Gothic"/>
                <a:cs typeface="Franklin Gothic"/>
                <a:sym typeface="Franklin Gothic"/>
              </a:rPr>
              <a:t>“Teach students to pause at commas, stop at periods, raise or lower their voice when encountering a question mark, and show emotion when encountering an exclamation point.”</a:t>
            </a:r>
            <a:endParaRPr sz="900">
              <a:latin typeface="Franklin Gothic"/>
              <a:ea typeface="Franklin Gothic"/>
              <a:cs typeface="Franklin Gothic"/>
              <a:sym typeface="Franklin Gothic"/>
            </a:endParaRPr>
          </a:p>
        </p:txBody>
      </p:sp>
      <p:sp>
        <p:nvSpPr>
          <p:cNvPr id="482" name="Google Shape;482;p70"/>
          <p:cNvSpPr/>
          <p:nvPr/>
        </p:nvSpPr>
        <p:spPr>
          <a:xfrm>
            <a:off x="5829900" y="398000"/>
            <a:ext cx="2777400" cy="24543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900" b="1">
                <a:latin typeface="Franklin Gothic"/>
                <a:ea typeface="Franklin Gothic"/>
                <a:cs typeface="Franklin Gothic"/>
                <a:sym typeface="Franklin Gothic"/>
              </a:rPr>
              <a:t>Prosody </a:t>
            </a:r>
            <a:r>
              <a:rPr lang="en" sz="1900">
                <a:latin typeface="Franklin Gothic"/>
                <a:ea typeface="Franklin Gothic"/>
                <a:cs typeface="Franklin Gothic"/>
                <a:sym typeface="Franklin Gothic"/>
              </a:rPr>
              <a:t>connects the meaning and expression behind speech to printed text, thus supporting comprehension of what students read.</a:t>
            </a:r>
            <a:endParaRPr sz="1900">
              <a:latin typeface="Franklin Gothic"/>
              <a:ea typeface="Franklin Gothic"/>
              <a:cs typeface="Franklin Gothic"/>
              <a:sym typeface="Franklin Gothic"/>
            </a:endParaRPr>
          </a:p>
        </p:txBody>
      </p:sp>
      <p:pic>
        <p:nvPicPr>
          <p:cNvPr id="483" name="Google Shape;483;p70" descr="the cover of the IES Practice Guide, Providing Reading Interventions for Students in Grades 4-9"/>
          <p:cNvPicPr preferRelativeResize="0"/>
          <p:nvPr/>
        </p:nvPicPr>
        <p:blipFill>
          <a:blip r:embed="rId4">
            <a:alphaModFix/>
          </a:blip>
          <a:stretch>
            <a:fillRect/>
          </a:stretch>
        </p:blipFill>
        <p:spPr>
          <a:xfrm>
            <a:off x="53050" y="4448025"/>
            <a:ext cx="496050" cy="627975"/>
          </a:xfrm>
          <a:prstGeom prst="rect">
            <a:avLst/>
          </a:prstGeom>
          <a:noFill/>
          <a:ln>
            <a:noFill/>
          </a:ln>
          <a:effectLst>
            <a:outerShdw blurRad="57150" dist="19050" dir="5400000" algn="bl" rotWithShape="0">
              <a:srgbClr val="000000">
                <a:alpha val="50000"/>
              </a:srgbClr>
            </a:outerShdw>
          </a:effectLst>
        </p:spPr>
      </p:pic>
      <p:sp>
        <p:nvSpPr>
          <p:cNvPr id="484" name="Google Shape;484;p70"/>
          <p:cNvSpPr txBox="1"/>
          <p:nvPr/>
        </p:nvSpPr>
        <p:spPr>
          <a:xfrm>
            <a:off x="628950" y="4603325"/>
            <a:ext cx="21375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FFFFFF"/>
                </a:solidFill>
                <a:latin typeface="Libre Franklin"/>
                <a:ea typeface="Libre Franklin"/>
                <a:cs typeface="Libre Franklin"/>
                <a:sym typeface="Libre Franklin"/>
              </a:rPr>
              <a:t>pp. 15-16</a:t>
            </a:r>
            <a:endParaRPr sz="2100">
              <a:solidFill>
                <a:srgbClr val="FFFFFF"/>
              </a:solidFill>
              <a:latin typeface="Libre Franklin"/>
              <a:ea typeface="Libre Franklin"/>
              <a:cs typeface="Libre Franklin"/>
              <a:sym typeface="Libre Franklin"/>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71"/>
          <p:cNvSpPr txBox="1">
            <a:spLocks noGrp="1"/>
          </p:cNvSpPr>
          <p:nvPr>
            <p:ph type="title"/>
          </p:nvPr>
        </p:nvSpPr>
        <p:spPr>
          <a:xfrm>
            <a:off x="162775" y="218625"/>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solidFill>
                  <a:srgbClr val="FFC000"/>
                </a:solidFill>
                <a:latin typeface="Franklin Gothic"/>
                <a:ea typeface="Franklin Gothic"/>
                <a:cs typeface="Franklin Gothic"/>
                <a:sym typeface="Franklin Gothic"/>
              </a:rPr>
              <a:t>Structured Literacy Tip:</a:t>
            </a:r>
            <a:endParaRPr sz="2600" b="1">
              <a:solidFill>
                <a:srgbClr val="FFC000"/>
              </a:solidFill>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Make sure students have a routine for productively providing each other corrective feedback. </a:t>
            </a:r>
            <a:endParaRPr sz="2600" b="1" i="1">
              <a:latin typeface="Franklin Gothic"/>
              <a:ea typeface="Franklin Gothic"/>
              <a:cs typeface="Franklin Gothic"/>
              <a:sym typeface="Franklin Gothic"/>
            </a:endParaRPr>
          </a:p>
        </p:txBody>
      </p:sp>
      <p:sp>
        <p:nvSpPr>
          <p:cNvPr id="490" name="Google Shape;490;p71"/>
          <p:cNvSpPr txBox="1"/>
          <p:nvPr/>
        </p:nvSpPr>
        <p:spPr>
          <a:xfrm>
            <a:off x="296850" y="1285425"/>
            <a:ext cx="8550300" cy="180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Teach your students a protocol for providing corrective feedback: “Ask, Then Tell” (Archer, 2010).</a:t>
            </a:r>
            <a:endParaRPr sz="2100">
              <a:solidFill>
                <a:srgbClr val="102649"/>
              </a:solidFill>
              <a:latin typeface="Franklin Gothic"/>
              <a:ea typeface="Franklin Gothic"/>
              <a:cs typeface="Franklin Gothic"/>
              <a:sym typeface="Franklin Gothic"/>
            </a:endParaRPr>
          </a:p>
          <a:p>
            <a:pPr marL="914400" lvl="1"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When your partner pauses or reads a word incorrectly, ask: “Can you figure out this word?” (wait 4 seconds)</a:t>
            </a:r>
            <a:endParaRPr sz="2100">
              <a:solidFill>
                <a:srgbClr val="102649"/>
              </a:solidFill>
              <a:latin typeface="Franklin Gothic"/>
              <a:ea typeface="Franklin Gothic"/>
              <a:cs typeface="Franklin Gothic"/>
              <a:sym typeface="Franklin Gothic"/>
            </a:endParaRPr>
          </a:p>
          <a:p>
            <a:pPr marL="914400" lvl="1"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Tell them the word.</a:t>
            </a:r>
            <a:endParaRPr sz="2100">
              <a:solidFill>
                <a:srgbClr val="102649"/>
              </a:solidFill>
              <a:latin typeface="Franklin Gothic"/>
              <a:ea typeface="Franklin Gothic"/>
              <a:cs typeface="Franklin Gothic"/>
              <a:sym typeface="Franklin Gothic"/>
            </a:endParaRPr>
          </a:p>
          <a:p>
            <a:pPr marL="914400" lvl="1"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They read the sentence again with the correct word. </a:t>
            </a:r>
            <a:endParaRPr sz="2100">
              <a:solidFill>
                <a:srgbClr val="102649"/>
              </a:solidFill>
              <a:latin typeface="Franklin Gothic"/>
              <a:ea typeface="Franklin Gothic"/>
              <a:cs typeface="Franklin Gothic"/>
              <a:sym typeface="Franklin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72"/>
          <p:cNvSpPr txBox="1">
            <a:spLocks noGrp="1"/>
          </p:cNvSpPr>
          <p:nvPr>
            <p:ph type="title"/>
          </p:nvPr>
        </p:nvSpPr>
        <p:spPr>
          <a:xfrm>
            <a:off x="103550" y="118775"/>
            <a:ext cx="92562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Routine 3:</a:t>
            </a: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Choral Reading and Rehearsing: Pre-20th Century Texts</a:t>
            </a:r>
            <a:endParaRPr sz="2600" b="1" i="1">
              <a:latin typeface="Franklin Gothic"/>
              <a:ea typeface="Franklin Gothic"/>
              <a:cs typeface="Franklin Gothic"/>
              <a:sym typeface="Franklin Gothic"/>
            </a:endParaRPr>
          </a:p>
        </p:txBody>
      </p:sp>
      <p:sp>
        <p:nvSpPr>
          <p:cNvPr id="496" name="Google Shape;496;p72"/>
          <p:cNvSpPr txBox="1"/>
          <p:nvPr/>
        </p:nvSpPr>
        <p:spPr>
          <a:xfrm>
            <a:off x="370500" y="1318700"/>
            <a:ext cx="8403000" cy="27705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Can be used with ANY text as a warm-up over several days</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b="1">
                <a:solidFill>
                  <a:srgbClr val="102649"/>
                </a:solidFill>
                <a:latin typeface="Franklin Gothic"/>
                <a:ea typeface="Franklin Gothic"/>
                <a:cs typeface="Franklin Gothic"/>
                <a:sym typeface="Franklin Gothic"/>
              </a:rPr>
              <a:t>This should not take an entire class period (10-15 minutes).</a:t>
            </a:r>
            <a:endParaRPr sz="2100" b="1">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Requires a culture of engagement and talk</a:t>
            </a:r>
            <a:endParaRPr sz="2100">
              <a:solidFill>
                <a:srgbClr val="102649"/>
              </a:solidFill>
              <a:latin typeface="Franklin Gothic"/>
              <a:ea typeface="Franklin Gothic"/>
              <a:cs typeface="Franklin Gothic"/>
              <a:sym typeface="Franklin Gothic"/>
            </a:endParaRPr>
          </a:p>
          <a:p>
            <a:pPr marL="914400" lvl="1"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May require students to “take off their cool jacket”</a:t>
            </a:r>
            <a:endParaRPr sz="2100">
              <a:solidFill>
                <a:srgbClr val="102649"/>
              </a:solidFill>
              <a:latin typeface="Franklin Gothic"/>
              <a:ea typeface="Franklin Gothic"/>
              <a:cs typeface="Franklin Gothic"/>
              <a:sym typeface="Franklin Gothic"/>
            </a:endParaRPr>
          </a:p>
          <a:p>
            <a:pPr marL="914400" lvl="1"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Engage classroom leaders. </a:t>
            </a:r>
            <a:endParaRPr sz="2100">
              <a:solidFill>
                <a:srgbClr val="102649"/>
              </a:solidFill>
              <a:latin typeface="Franklin Gothic"/>
              <a:ea typeface="Franklin Gothic"/>
              <a:cs typeface="Franklin Gothic"/>
              <a:sym typeface="Franklin Gothic"/>
            </a:endParaRPr>
          </a:p>
          <a:p>
            <a:pPr marL="914400" lvl="1"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Start with very low-stakes choral reads.</a:t>
            </a:r>
            <a:endParaRPr sz="2100">
              <a:solidFill>
                <a:srgbClr val="102649"/>
              </a:solidFill>
              <a:latin typeface="Franklin Gothic"/>
              <a:ea typeface="Franklin Gothic"/>
              <a:cs typeface="Franklin Gothic"/>
              <a:sym typeface="Franklin Gothic"/>
            </a:endParaRPr>
          </a:p>
          <a:p>
            <a:pPr marL="914400" lvl="1"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Enjoy! This feels like play, which older students don’t always experience!</a:t>
            </a:r>
            <a:endParaRPr sz="2100">
              <a:solidFill>
                <a:srgbClr val="102649"/>
              </a:solidFill>
              <a:latin typeface="Franklin Gothic"/>
              <a:ea typeface="Franklin Gothic"/>
              <a:cs typeface="Franklin Gothic"/>
              <a:sym typeface="Franklin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73">
            <a:extLst>
              <a:ext uri="{C183D7F6-B498-43B3-948B-1728B52AA6E4}">
                <adec:decorative xmlns:adec="http://schemas.microsoft.com/office/drawing/2017/decorative" val="1"/>
              </a:ext>
            </a:extLst>
          </p:cNvPr>
          <p:cNvSpPr txBox="1">
            <a:spLocks noGrp="1"/>
          </p:cNvSpPr>
          <p:nvPr>
            <p:ph type="title"/>
          </p:nvPr>
        </p:nvSpPr>
        <p:spPr>
          <a:xfrm>
            <a:off x="152400" y="114925"/>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Choral Reading and Rehearsing </a:t>
            </a: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of Pre-20th Century Texts</a:t>
            </a:r>
            <a:endParaRPr sz="2600" b="1" i="1">
              <a:latin typeface="Franklin Gothic"/>
              <a:ea typeface="Franklin Gothic"/>
              <a:cs typeface="Franklin Gothic"/>
              <a:sym typeface="Franklin Gothic"/>
            </a:endParaRPr>
          </a:p>
        </p:txBody>
      </p:sp>
      <p:pic>
        <p:nvPicPr>
          <p:cNvPr id="503" name="Google Shape;503;p73" descr="A screenshot of Macbeth by William Shakespeare"/>
          <p:cNvPicPr preferRelativeResize="0"/>
          <p:nvPr/>
        </p:nvPicPr>
        <p:blipFill>
          <a:blip r:embed="rId3">
            <a:alphaModFix/>
          </a:blip>
          <a:stretch>
            <a:fillRect/>
          </a:stretch>
        </p:blipFill>
        <p:spPr>
          <a:xfrm>
            <a:off x="6039350" y="192075"/>
            <a:ext cx="2618145" cy="4041050"/>
          </a:xfrm>
          <a:prstGeom prst="rect">
            <a:avLst/>
          </a:prstGeom>
          <a:noFill/>
          <a:ln>
            <a:noFill/>
          </a:ln>
          <a:effectLst>
            <a:outerShdw blurRad="57150" dist="19050" dir="5400000" algn="bl" rotWithShape="0">
              <a:srgbClr val="000000">
                <a:alpha val="50000"/>
              </a:srgbClr>
            </a:outerShdw>
          </a:effectLst>
        </p:spPr>
      </p:pic>
      <p:sp>
        <p:nvSpPr>
          <p:cNvPr id="504" name="Google Shape;504;p73">
            <a:extLst>
              <a:ext uri="{C183D7F6-B498-43B3-948B-1728B52AA6E4}">
                <adec:decorative xmlns:adec="http://schemas.microsoft.com/office/drawing/2017/decorative" val="1"/>
              </a:ext>
            </a:extLst>
          </p:cNvPr>
          <p:cNvSpPr txBox="1"/>
          <p:nvPr/>
        </p:nvSpPr>
        <p:spPr>
          <a:xfrm>
            <a:off x="639100" y="1311625"/>
            <a:ext cx="4671000" cy="244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According to the Folger Shakespeare Library, the word “O” appears </a:t>
            </a:r>
            <a:r>
              <a:rPr lang="en" sz="2100" b="1">
                <a:solidFill>
                  <a:srgbClr val="102649"/>
                </a:solidFill>
                <a:latin typeface="Franklin Gothic"/>
                <a:ea typeface="Franklin Gothic"/>
                <a:cs typeface="Franklin Gothic"/>
                <a:sym typeface="Franklin Gothic"/>
              </a:rPr>
              <a:t>over  2,700 times</a:t>
            </a:r>
            <a:r>
              <a:rPr lang="en" sz="2100">
                <a:solidFill>
                  <a:srgbClr val="102649"/>
                </a:solidFill>
                <a:latin typeface="Franklin Gothic"/>
                <a:ea typeface="Franklin Gothic"/>
                <a:cs typeface="Franklin Gothic"/>
                <a:sym typeface="Franklin Gothic"/>
              </a:rPr>
              <a:t> in all of Shakespeare’s works.</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In the Chat: </a:t>
            </a:r>
            <a:r>
              <a:rPr lang="en" sz="2100">
                <a:solidFill>
                  <a:srgbClr val="102649"/>
                </a:solidFill>
                <a:latin typeface="Franklin Gothic"/>
                <a:ea typeface="Franklin Gothic"/>
                <a:cs typeface="Franklin Gothic"/>
                <a:sym typeface="Franklin Gothic"/>
              </a:rPr>
              <a:t>What emotions might the word “O” express?</a:t>
            </a:r>
            <a:endParaRPr sz="2100">
              <a:solidFill>
                <a:srgbClr val="102649"/>
              </a:solidFill>
              <a:latin typeface="Franklin Gothic"/>
              <a:ea typeface="Franklin Gothic"/>
              <a:cs typeface="Franklin Gothic"/>
              <a:sym typeface="Franklin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4"/>
          <p:cNvSpPr txBox="1">
            <a:spLocks noGrp="1"/>
          </p:cNvSpPr>
          <p:nvPr>
            <p:ph type="title"/>
          </p:nvPr>
        </p:nvSpPr>
        <p:spPr>
          <a:xfrm>
            <a:off x="319500" y="212900"/>
            <a:ext cx="8505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Begin with low stakes practice to introduce </a:t>
            </a:r>
            <a:r>
              <a:rPr lang="en" sz="2600" b="1" u="sng">
                <a:latin typeface="Franklin Gothic"/>
                <a:ea typeface="Franklin Gothic"/>
                <a:cs typeface="Franklin Gothic"/>
                <a:sym typeface="Franklin Gothic"/>
              </a:rPr>
              <a:t>prosody</a:t>
            </a:r>
            <a:r>
              <a:rPr lang="en" sz="2600" b="1">
                <a:latin typeface="Franklin Gothic"/>
                <a:ea typeface="Franklin Gothic"/>
                <a:cs typeface="Franklin Gothic"/>
                <a:sym typeface="Franklin Gothic"/>
              </a:rPr>
              <a:t>.</a:t>
            </a: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Say “O” with the following expression:</a:t>
            </a:r>
            <a:endParaRPr sz="2600" b="1">
              <a:latin typeface="Franklin Gothic"/>
              <a:ea typeface="Franklin Gothic"/>
              <a:cs typeface="Franklin Gothic"/>
              <a:sym typeface="Franklin Gothic"/>
            </a:endParaRPr>
          </a:p>
        </p:txBody>
      </p:sp>
      <p:sp>
        <p:nvSpPr>
          <p:cNvPr id="510" name="Google Shape;510;p74"/>
          <p:cNvSpPr txBox="1"/>
          <p:nvPr/>
        </p:nvSpPr>
        <p:spPr>
          <a:xfrm>
            <a:off x="639100" y="1509750"/>
            <a:ext cx="4671000" cy="21240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O! (suspicious)</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O! (flirtatious) </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O! (discouraged)</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O! (terrified)</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O! (confused)</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O! (gleeful)</a:t>
            </a:r>
            <a:endParaRPr sz="2100">
              <a:solidFill>
                <a:srgbClr val="102649"/>
              </a:solidFill>
              <a:latin typeface="Franklin Gothic"/>
              <a:ea typeface="Franklin Gothic"/>
              <a:cs typeface="Franklin Gothic"/>
              <a:sym typeface="Franklin Gothic"/>
            </a:endParaRPr>
          </a:p>
        </p:txBody>
      </p:sp>
      <p:sp>
        <p:nvSpPr>
          <p:cNvPr id="511" name="Google Shape;511;p74"/>
          <p:cNvSpPr/>
          <p:nvPr/>
        </p:nvSpPr>
        <p:spPr>
          <a:xfrm>
            <a:off x="4248700" y="1346475"/>
            <a:ext cx="4506600" cy="26601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900">
                <a:latin typeface="Franklin Gothic"/>
                <a:ea typeface="Franklin Gothic"/>
                <a:cs typeface="Franklin Gothic"/>
                <a:sym typeface="Franklin Gothic"/>
              </a:rPr>
              <a:t>Other simple words to introduce </a:t>
            </a:r>
            <a:r>
              <a:rPr lang="en" sz="1900" b="1">
                <a:latin typeface="Franklin Gothic"/>
                <a:ea typeface="Franklin Gothic"/>
                <a:cs typeface="Franklin Gothic"/>
                <a:sym typeface="Franklin Gothic"/>
              </a:rPr>
              <a:t>prosody </a:t>
            </a:r>
            <a:r>
              <a:rPr lang="en" sz="1900">
                <a:latin typeface="Franklin Gothic"/>
                <a:ea typeface="Franklin Gothic"/>
                <a:cs typeface="Franklin Gothic"/>
                <a:sym typeface="Franklin Gothic"/>
              </a:rPr>
              <a:t>with ML students or students who do not read Shakespeare:</a:t>
            </a:r>
            <a:endParaRPr sz="1900">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Hello!</a:t>
            </a:r>
            <a:endParaRPr sz="1900">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Goodbye!</a:t>
            </a:r>
            <a:endParaRPr sz="1900">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What?</a:t>
            </a:r>
            <a:endParaRPr sz="1900">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Please!</a:t>
            </a:r>
            <a:endParaRPr sz="1900">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Stop!</a:t>
            </a:r>
            <a:endParaRPr sz="1900">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4"/>
          <p:cNvSpPr txBox="1">
            <a:spLocks noGrp="1"/>
          </p:cNvSpPr>
          <p:nvPr>
            <p:ph type="title"/>
          </p:nvPr>
        </p:nvSpPr>
        <p:spPr>
          <a:xfrm>
            <a:off x="131100" y="-17450"/>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Series Goals:</a:t>
            </a:r>
            <a:endParaRPr b="1" dirty="0">
              <a:latin typeface="Franklin Gothic"/>
              <a:ea typeface="Franklin Gothic"/>
              <a:cs typeface="Franklin Gothic"/>
              <a:sym typeface="Franklin Gothic"/>
            </a:endParaRPr>
          </a:p>
        </p:txBody>
      </p:sp>
      <p:sp>
        <p:nvSpPr>
          <p:cNvPr id="191" name="Google Shape;191;p34"/>
          <p:cNvSpPr txBox="1"/>
          <p:nvPr/>
        </p:nvSpPr>
        <p:spPr>
          <a:xfrm>
            <a:off x="628650" y="1294200"/>
            <a:ext cx="7886700" cy="25551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Libre Franklin"/>
              <a:buAutoNum type="arabicPeriod"/>
            </a:pPr>
            <a:r>
              <a:rPr lang="en" sz="2200" dirty="0">
                <a:latin typeface="Franklin Gothic"/>
                <a:ea typeface="Franklin Gothic"/>
                <a:cs typeface="Franklin Gothic"/>
                <a:sym typeface="Franklin Gothic"/>
              </a:rPr>
              <a:t>Learn what research says about supporting skilled adolescent reading of </a:t>
            </a:r>
            <a:r>
              <a:rPr lang="en" sz="2200" b="1" dirty="0">
                <a:latin typeface="Franklin Gothic"/>
                <a:ea typeface="Franklin Gothic"/>
                <a:cs typeface="Franklin Gothic"/>
                <a:sym typeface="Franklin Gothic"/>
              </a:rPr>
              <a:t>complex, grade-level texts</a:t>
            </a:r>
            <a:r>
              <a:rPr lang="en" sz="2200" dirty="0">
                <a:latin typeface="Franklin Gothic"/>
                <a:ea typeface="Franklin Gothic"/>
                <a:cs typeface="Franklin Gothic"/>
                <a:sym typeface="Franklin Gothic"/>
              </a:rPr>
              <a:t>. </a:t>
            </a:r>
            <a:endParaRPr sz="2200" dirty="0">
              <a:latin typeface="Franklin Gothic"/>
              <a:ea typeface="Franklin Gothic"/>
              <a:cs typeface="Franklin Gothic"/>
              <a:sym typeface="Franklin Gothic"/>
            </a:endParaRPr>
          </a:p>
          <a:p>
            <a:pPr marL="0" lvl="0" indent="0" algn="l" rtl="0">
              <a:spcBef>
                <a:spcPts val="0"/>
              </a:spcBef>
              <a:spcAft>
                <a:spcPts val="0"/>
              </a:spcAft>
              <a:buNone/>
            </a:pPr>
            <a:endParaRPr sz="2200" dirty="0">
              <a:latin typeface="Franklin Gothic"/>
              <a:ea typeface="Franklin Gothic"/>
              <a:cs typeface="Franklin Gothic"/>
              <a:sym typeface="Franklin Gothic"/>
            </a:endParaRPr>
          </a:p>
          <a:p>
            <a:pPr marL="88900" lvl="0" algn="l" rtl="0">
              <a:spcBef>
                <a:spcPts val="0"/>
              </a:spcBef>
              <a:spcAft>
                <a:spcPts val="0"/>
              </a:spcAft>
              <a:buSzPts val="2200"/>
            </a:pPr>
            <a:r>
              <a:rPr lang="en" sz="2200" dirty="0">
                <a:latin typeface="Franklin Gothic"/>
                <a:ea typeface="Franklin Gothic"/>
                <a:cs typeface="Franklin Gothic"/>
                <a:sym typeface="Franklin Gothic"/>
              </a:rPr>
              <a:t>2. Improve Tier 1, universal reading and writing instruction with strategies that support skilled reading for </a:t>
            </a:r>
            <a:r>
              <a:rPr lang="en" sz="2200" b="1" dirty="0">
                <a:latin typeface="Franklin Gothic"/>
                <a:ea typeface="Franklin Gothic"/>
                <a:cs typeface="Franklin Gothic"/>
                <a:sym typeface="Franklin Gothic"/>
              </a:rPr>
              <a:t>all students</a:t>
            </a:r>
            <a:r>
              <a:rPr lang="en" sz="2200" dirty="0">
                <a:latin typeface="Franklin Gothic"/>
                <a:ea typeface="Franklin Gothic"/>
                <a:cs typeface="Franklin Gothic"/>
                <a:sym typeface="Franklin Gothic"/>
              </a:rPr>
              <a:t>.</a:t>
            </a:r>
            <a:endParaRPr sz="2200" dirty="0">
              <a:latin typeface="Franklin Gothic"/>
              <a:ea typeface="Franklin Gothic"/>
              <a:cs typeface="Franklin Gothic"/>
              <a:sym typeface="Franklin Gothic"/>
            </a:endParaRPr>
          </a:p>
          <a:p>
            <a:pPr marL="457200" lvl="0" indent="0" algn="l" rtl="0">
              <a:spcBef>
                <a:spcPts val="0"/>
              </a:spcBef>
              <a:spcAft>
                <a:spcPts val="0"/>
              </a:spcAft>
              <a:buNone/>
            </a:pPr>
            <a:endParaRPr sz="2200" dirty="0">
              <a:latin typeface="Franklin Gothic"/>
              <a:ea typeface="Franklin Gothic"/>
              <a:cs typeface="Franklin Gothic"/>
              <a:sym typeface="Franklin Gothic"/>
            </a:endParaRPr>
          </a:p>
          <a:p>
            <a:pPr marL="457200" lvl="0" indent="0" algn="l" rtl="0">
              <a:spcBef>
                <a:spcPts val="0"/>
              </a:spcBef>
              <a:spcAft>
                <a:spcPts val="0"/>
              </a:spcAft>
              <a:buNone/>
            </a:pPr>
            <a:endParaRPr sz="2200" dirty="0">
              <a:latin typeface="Franklin Gothic"/>
              <a:ea typeface="Franklin Gothic"/>
              <a:cs typeface="Franklin Gothic"/>
              <a:sym typeface="Franklin Gothic"/>
            </a:endParaRPr>
          </a:p>
        </p:txBody>
      </p:sp>
    </p:spTree>
    <p:extLst>
      <p:ext uri="{BB962C8B-B14F-4D97-AF65-F5344CB8AC3E}">
        <p14:creationId xmlns:p14="http://schemas.microsoft.com/office/powerpoint/2010/main" val="1377806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75"/>
          <p:cNvSpPr txBox="1">
            <a:spLocks noGrp="1"/>
          </p:cNvSpPr>
          <p:nvPr>
            <p:ph type="title"/>
          </p:nvPr>
        </p:nvSpPr>
        <p:spPr>
          <a:xfrm>
            <a:off x="319500" y="212900"/>
            <a:ext cx="8505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Transition to short phrases from the text you will read:</a:t>
            </a:r>
            <a:endParaRPr sz="2600" b="1">
              <a:latin typeface="Franklin Gothic"/>
              <a:ea typeface="Franklin Gothic"/>
              <a:cs typeface="Franklin Gothic"/>
              <a:sym typeface="Franklin Gothic"/>
            </a:endParaRPr>
          </a:p>
        </p:txBody>
      </p:sp>
      <p:sp>
        <p:nvSpPr>
          <p:cNvPr id="517" name="Google Shape;517;p75"/>
          <p:cNvSpPr txBox="1"/>
          <p:nvPr/>
        </p:nvSpPr>
        <p:spPr>
          <a:xfrm>
            <a:off x="579150" y="1384550"/>
            <a:ext cx="7985700" cy="270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Whisper read this line from </a:t>
            </a:r>
            <a:r>
              <a:rPr lang="en" sz="2100" i="1">
                <a:solidFill>
                  <a:srgbClr val="102649"/>
                </a:solidFill>
                <a:latin typeface="Franklin Gothic"/>
                <a:ea typeface="Franklin Gothic"/>
                <a:cs typeface="Franklin Gothic"/>
                <a:sym typeface="Franklin Gothic"/>
              </a:rPr>
              <a:t>Macbeth</a:t>
            </a:r>
            <a:r>
              <a:rPr lang="en" sz="2100">
                <a:solidFill>
                  <a:srgbClr val="102649"/>
                </a:solidFill>
                <a:latin typeface="Franklin Gothic"/>
                <a:ea typeface="Franklin Gothic"/>
                <a:cs typeface="Franklin Gothic"/>
                <a:sym typeface="Franklin Gothic"/>
              </a:rPr>
              <a:t> to yourself:</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4000" b="1">
                <a:solidFill>
                  <a:srgbClr val="102649"/>
                </a:solidFill>
                <a:latin typeface="Franklin Gothic"/>
                <a:ea typeface="Franklin Gothic"/>
                <a:cs typeface="Franklin Gothic"/>
                <a:sym typeface="Franklin Gothic"/>
              </a:rPr>
              <a:t>“O gentle lady, ‘tis not for you to hear what I can speak.”</a:t>
            </a:r>
            <a:endParaRPr sz="40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
        <p:nvSpPr>
          <p:cNvPr id="518" name="Google Shape;518;p75"/>
          <p:cNvSpPr/>
          <p:nvPr/>
        </p:nvSpPr>
        <p:spPr>
          <a:xfrm>
            <a:off x="460475" y="3730450"/>
            <a:ext cx="4506600" cy="9942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300">
                <a:latin typeface="Franklin Gothic"/>
                <a:ea typeface="Franklin Gothic"/>
                <a:cs typeface="Franklin Gothic"/>
                <a:sym typeface="Franklin Gothic"/>
              </a:rPr>
              <a:t>Use sentences from the complex text your students are reading. </a:t>
            </a:r>
            <a:endParaRPr sz="2300">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76"/>
          <p:cNvSpPr txBox="1">
            <a:spLocks noGrp="1"/>
          </p:cNvSpPr>
          <p:nvPr>
            <p:ph type="title"/>
          </p:nvPr>
        </p:nvSpPr>
        <p:spPr>
          <a:xfrm>
            <a:off x="319500" y="212900"/>
            <a:ext cx="8505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Now let’s read that same line aloud together:</a:t>
            </a:r>
            <a:endParaRPr sz="2600" b="1">
              <a:latin typeface="Franklin Gothic"/>
              <a:ea typeface="Franklin Gothic"/>
              <a:cs typeface="Franklin Gothic"/>
              <a:sym typeface="Franklin Gothic"/>
            </a:endParaRPr>
          </a:p>
        </p:txBody>
      </p:sp>
      <p:sp>
        <p:nvSpPr>
          <p:cNvPr id="524" name="Google Shape;524;p76"/>
          <p:cNvSpPr txBox="1"/>
          <p:nvPr/>
        </p:nvSpPr>
        <p:spPr>
          <a:xfrm>
            <a:off x="579150" y="1384550"/>
            <a:ext cx="7985700" cy="270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4000" b="1">
                <a:solidFill>
                  <a:srgbClr val="102649"/>
                </a:solidFill>
                <a:latin typeface="Franklin Gothic"/>
                <a:ea typeface="Franklin Gothic"/>
                <a:cs typeface="Franklin Gothic"/>
                <a:sym typeface="Franklin Gothic"/>
              </a:rPr>
              <a:t>“O gentle lady, ‘tis not for you to hear what I can speak.”</a:t>
            </a:r>
            <a:endParaRPr sz="40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77"/>
          <p:cNvSpPr txBox="1">
            <a:spLocks noGrp="1"/>
          </p:cNvSpPr>
          <p:nvPr>
            <p:ph type="title"/>
          </p:nvPr>
        </p:nvSpPr>
        <p:spPr>
          <a:xfrm>
            <a:off x="319500" y="212900"/>
            <a:ext cx="8505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Read the same line now with </a:t>
            </a:r>
            <a:r>
              <a:rPr lang="en" sz="2600" b="1" u="sng">
                <a:latin typeface="Franklin Gothic"/>
                <a:ea typeface="Franklin Gothic"/>
                <a:cs typeface="Franklin Gothic"/>
                <a:sym typeface="Franklin Gothic"/>
              </a:rPr>
              <a:t>gentleness or fondness:</a:t>
            </a:r>
            <a:endParaRPr sz="2600" b="1" u="sng">
              <a:latin typeface="Franklin Gothic"/>
              <a:ea typeface="Franklin Gothic"/>
              <a:cs typeface="Franklin Gothic"/>
              <a:sym typeface="Franklin Gothic"/>
            </a:endParaRPr>
          </a:p>
        </p:txBody>
      </p:sp>
      <p:sp>
        <p:nvSpPr>
          <p:cNvPr id="530" name="Google Shape;530;p77"/>
          <p:cNvSpPr txBox="1"/>
          <p:nvPr/>
        </p:nvSpPr>
        <p:spPr>
          <a:xfrm>
            <a:off x="655350" y="1074325"/>
            <a:ext cx="7985700" cy="270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4000" b="1">
                <a:solidFill>
                  <a:srgbClr val="102649"/>
                </a:solidFill>
                <a:latin typeface="Franklin Gothic"/>
                <a:ea typeface="Franklin Gothic"/>
                <a:cs typeface="Franklin Gothic"/>
                <a:sym typeface="Franklin Gothic"/>
              </a:rPr>
              <a:t>“O gentle lady, ‘tis not for you to hear what I can speak.”</a:t>
            </a:r>
            <a:endParaRPr sz="40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8"/>
          <p:cNvSpPr txBox="1">
            <a:spLocks noGrp="1"/>
          </p:cNvSpPr>
          <p:nvPr>
            <p:ph type="title"/>
          </p:nvPr>
        </p:nvSpPr>
        <p:spPr>
          <a:xfrm>
            <a:off x="319500" y="212900"/>
            <a:ext cx="8505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Read the same line now with </a:t>
            </a:r>
            <a:r>
              <a:rPr lang="en" sz="2600" b="1" u="sng">
                <a:latin typeface="Franklin Gothic"/>
                <a:ea typeface="Franklin Gothic"/>
                <a:cs typeface="Franklin Gothic"/>
                <a:sym typeface="Franklin Gothic"/>
              </a:rPr>
              <a:t>disdain or hatred:</a:t>
            </a:r>
            <a:endParaRPr sz="2600" b="1" u="sng">
              <a:latin typeface="Franklin Gothic"/>
              <a:ea typeface="Franklin Gothic"/>
              <a:cs typeface="Franklin Gothic"/>
              <a:sym typeface="Franklin Gothic"/>
            </a:endParaRPr>
          </a:p>
        </p:txBody>
      </p:sp>
      <p:sp>
        <p:nvSpPr>
          <p:cNvPr id="536" name="Google Shape;536;p78"/>
          <p:cNvSpPr txBox="1"/>
          <p:nvPr/>
        </p:nvSpPr>
        <p:spPr>
          <a:xfrm>
            <a:off x="655350" y="1074325"/>
            <a:ext cx="7985700" cy="270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4000" b="1">
                <a:solidFill>
                  <a:srgbClr val="102649"/>
                </a:solidFill>
                <a:latin typeface="Franklin Gothic"/>
                <a:ea typeface="Franklin Gothic"/>
                <a:cs typeface="Franklin Gothic"/>
                <a:sym typeface="Franklin Gothic"/>
              </a:rPr>
              <a:t>“O gentle lady, ‘tis not for you to hear what I can speak.”</a:t>
            </a:r>
            <a:endParaRPr sz="40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
        <p:nvSpPr>
          <p:cNvPr id="537" name="Google Shape;537;p78"/>
          <p:cNvSpPr/>
          <p:nvPr/>
        </p:nvSpPr>
        <p:spPr>
          <a:xfrm>
            <a:off x="655350" y="3255925"/>
            <a:ext cx="4506600" cy="13548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900">
                <a:latin typeface="Libre Franklin"/>
                <a:ea typeface="Libre Franklin"/>
                <a:cs typeface="Libre Franklin"/>
                <a:sym typeface="Libre Franklin"/>
              </a:rPr>
              <a:t>Repeat this choral reading with 3-5 sentences that preview plot points, characters, themes or comprehension of the text. </a:t>
            </a:r>
            <a:endParaRPr sz="1900">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79"/>
          <p:cNvSpPr txBox="1">
            <a:spLocks noGrp="1"/>
          </p:cNvSpPr>
          <p:nvPr>
            <p:ph type="title"/>
          </p:nvPr>
        </p:nvSpPr>
        <p:spPr>
          <a:xfrm>
            <a:off x="319500" y="0"/>
            <a:ext cx="8505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Introduce and practice </a:t>
            </a:r>
            <a:r>
              <a:rPr lang="en" sz="2600" b="1" u="sng">
                <a:latin typeface="Franklin Gothic"/>
                <a:ea typeface="Franklin Gothic"/>
                <a:cs typeface="Franklin Gothic"/>
                <a:sym typeface="Franklin Gothic"/>
              </a:rPr>
              <a:t>emphasis</a:t>
            </a:r>
            <a:r>
              <a:rPr lang="en" sz="2600" b="1">
                <a:latin typeface="Franklin Gothic"/>
                <a:ea typeface="Franklin Gothic"/>
                <a:cs typeface="Franklin Gothic"/>
                <a:sym typeface="Franklin Gothic"/>
              </a:rPr>
              <a:t> when reading.</a:t>
            </a:r>
            <a:endParaRPr sz="2600" b="1">
              <a:latin typeface="Franklin Gothic"/>
              <a:ea typeface="Franklin Gothic"/>
              <a:cs typeface="Franklin Gothic"/>
              <a:sym typeface="Franklin Gothic"/>
            </a:endParaRPr>
          </a:p>
        </p:txBody>
      </p:sp>
      <p:sp>
        <p:nvSpPr>
          <p:cNvPr id="543" name="Google Shape;543;p79"/>
          <p:cNvSpPr txBox="1"/>
          <p:nvPr/>
        </p:nvSpPr>
        <p:spPr>
          <a:xfrm>
            <a:off x="432175" y="813100"/>
            <a:ext cx="7985700" cy="227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Whisper read this passage from </a:t>
            </a:r>
            <a:r>
              <a:rPr lang="en" sz="2100" i="1">
                <a:solidFill>
                  <a:srgbClr val="102649"/>
                </a:solidFill>
                <a:latin typeface="Franklin Gothic"/>
                <a:ea typeface="Franklin Gothic"/>
                <a:cs typeface="Franklin Gothic"/>
                <a:sym typeface="Franklin Gothic"/>
              </a:rPr>
              <a:t>Macbeth</a:t>
            </a:r>
            <a:r>
              <a:rPr lang="en" sz="2100">
                <a:solidFill>
                  <a:srgbClr val="102649"/>
                </a:solidFill>
                <a:latin typeface="Franklin Gothic"/>
                <a:ea typeface="Franklin Gothic"/>
                <a:cs typeface="Franklin Gothic"/>
                <a:sym typeface="Franklin Gothic"/>
              </a:rPr>
              <a:t> to yourself:</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4100" b="1">
                <a:solidFill>
                  <a:srgbClr val="102649"/>
                </a:solidFill>
                <a:latin typeface="Franklin Gothic"/>
                <a:ea typeface="Franklin Gothic"/>
                <a:cs typeface="Franklin Gothic"/>
                <a:sym typeface="Franklin Gothic"/>
              </a:rPr>
              <a:t>“We will proceed no further in this business.”</a:t>
            </a:r>
            <a:endParaRPr sz="4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6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600">
              <a:solidFill>
                <a:srgbClr val="102649"/>
              </a:solidFill>
              <a:latin typeface="Franklin Gothic"/>
              <a:ea typeface="Franklin Gothic"/>
              <a:cs typeface="Franklin Gothic"/>
              <a:sym typeface="Franklin Gothic"/>
            </a:endParaRPr>
          </a:p>
        </p:txBody>
      </p:sp>
      <p:sp>
        <p:nvSpPr>
          <p:cNvPr id="544" name="Google Shape;544;p79"/>
          <p:cNvSpPr/>
          <p:nvPr/>
        </p:nvSpPr>
        <p:spPr>
          <a:xfrm>
            <a:off x="460475" y="3730450"/>
            <a:ext cx="4506600" cy="9942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900">
                <a:latin typeface="Franklin Gothic"/>
                <a:ea typeface="Franklin Gothic"/>
                <a:cs typeface="Franklin Gothic"/>
                <a:sym typeface="Franklin Gothic"/>
              </a:rPr>
              <a:t>Use sentences from the complex text your students are reading. </a:t>
            </a:r>
            <a:endParaRPr sz="1900">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80"/>
          <p:cNvSpPr txBox="1">
            <a:spLocks noGrp="1"/>
          </p:cNvSpPr>
          <p:nvPr>
            <p:ph type="title"/>
          </p:nvPr>
        </p:nvSpPr>
        <p:spPr>
          <a:xfrm>
            <a:off x="221525" y="-5425"/>
            <a:ext cx="8811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Introduce and practice </a:t>
            </a:r>
            <a:r>
              <a:rPr lang="en" sz="2600" b="1" u="sng">
                <a:latin typeface="Franklin Gothic"/>
                <a:ea typeface="Franklin Gothic"/>
                <a:cs typeface="Franklin Gothic"/>
                <a:sym typeface="Franklin Gothic"/>
              </a:rPr>
              <a:t>emphasis</a:t>
            </a:r>
            <a:r>
              <a:rPr lang="en" sz="2600" b="1">
                <a:latin typeface="Franklin Gothic"/>
                <a:ea typeface="Franklin Gothic"/>
                <a:cs typeface="Franklin Gothic"/>
                <a:sym typeface="Franklin Gothic"/>
              </a:rPr>
              <a:t> when reading aloud.</a:t>
            </a:r>
            <a:endParaRPr sz="2600" b="1">
              <a:latin typeface="Franklin Gothic"/>
              <a:ea typeface="Franklin Gothic"/>
              <a:cs typeface="Franklin Gothic"/>
              <a:sym typeface="Franklin Gothic"/>
            </a:endParaRPr>
          </a:p>
        </p:txBody>
      </p:sp>
      <p:sp>
        <p:nvSpPr>
          <p:cNvPr id="550" name="Google Shape;550;p80"/>
          <p:cNvSpPr txBox="1"/>
          <p:nvPr/>
        </p:nvSpPr>
        <p:spPr>
          <a:xfrm>
            <a:off x="221525" y="790522"/>
            <a:ext cx="8811350" cy="563228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dirty="0">
                <a:solidFill>
                  <a:srgbClr val="102649"/>
                </a:solidFill>
                <a:latin typeface="Franklin Gothic"/>
                <a:ea typeface="Franklin Gothic"/>
                <a:cs typeface="Franklin Gothic"/>
                <a:sym typeface="Franklin Gothic"/>
              </a:rPr>
              <a:t>Now, read the sentence aloud as a class emphasizing the underlined word:</a:t>
            </a:r>
            <a:endParaRPr sz="21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3000" dirty="0">
                <a:solidFill>
                  <a:srgbClr val="102649"/>
                </a:solidFill>
                <a:latin typeface="Franklin Gothic"/>
                <a:ea typeface="Franklin Gothic"/>
                <a:cs typeface="Franklin Gothic"/>
                <a:sym typeface="Franklin Gothic"/>
              </a:rPr>
              <a:t>“</a:t>
            </a:r>
            <a:r>
              <a:rPr lang="en" sz="3000" b="1" u="sng" dirty="0">
                <a:solidFill>
                  <a:srgbClr val="102649"/>
                </a:solidFill>
                <a:latin typeface="Franklin Gothic"/>
                <a:ea typeface="Franklin Gothic"/>
                <a:cs typeface="Franklin Gothic"/>
                <a:sym typeface="Franklin Gothic"/>
              </a:rPr>
              <a:t>We</a:t>
            </a:r>
            <a:r>
              <a:rPr lang="en" sz="3000" b="1" dirty="0">
                <a:solidFill>
                  <a:srgbClr val="102649"/>
                </a:solidFill>
                <a:latin typeface="Franklin Gothic"/>
                <a:ea typeface="Franklin Gothic"/>
                <a:cs typeface="Franklin Gothic"/>
                <a:sym typeface="Franklin Gothic"/>
              </a:rPr>
              <a:t> </a:t>
            </a:r>
            <a:r>
              <a:rPr lang="en" sz="3000" dirty="0">
                <a:solidFill>
                  <a:srgbClr val="102649"/>
                </a:solidFill>
                <a:latin typeface="Franklin Gothic"/>
                <a:ea typeface="Franklin Gothic"/>
                <a:cs typeface="Franklin Gothic"/>
                <a:sym typeface="Franklin Gothic"/>
              </a:rPr>
              <a:t>will proceed no further in this business.”</a:t>
            </a: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3000" dirty="0">
                <a:solidFill>
                  <a:srgbClr val="102649"/>
                </a:solidFill>
                <a:latin typeface="Franklin Gothic"/>
                <a:ea typeface="Franklin Gothic"/>
                <a:cs typeface="Franklin Gothic"/>
                <a:sym typeface="Franklin Gothic"/>
              </a:rPr>
              <a:t>“We </a:t>
            </a:r>
            <a:r>
              <a:rPr lang="en" sz="3000" b="1" u="sng" dirty="0">
                <a:solidFill>
                  <a:srgbClr val="102649"/>
                </a:solidFill>
                <a:latin typeface="Franklin Gothic"/>
                <a:ea typeface="Franklin Gothic"/>
                <a:cs typeface="Franklin Gothic"/>
                <a:sym typeface="Franklin Gothic"/>
              </a:rPr>
              <a:t>will</a:t>
            </a:r>
            <a:r>
              <a:rPr lang="en" sz="3000" b="1" dirty="0">
                <a:solidFill>
                  <a:srgbClr val="102649"/>
                </a:solidFill>
                <a:latin typeface="Franklin Gothic"/>
                <a:ea typeface="Franklin Gothic"/>
                <a:cs typeface="Franklin Gothic"/>
                <a:sym typeface="Franklin Gothic"/>
              </a:rPr>
              <a:t> </a:t>
            </a:r>
            <a:r>
              <a:rPr lang="en" sz="3000" dirty="0">
                <a:solidFill>
                  <a:srgbClr val="102649"/>
                </a:solidFill>
                <a:latin typeface="Franklin Gothic"/>
                <a:ea typeface="Franklin Gothic"/>
                <a:cs typeface="Franklin Gothic"/>
                <a:sym typeface="Franklin Gothic"/>
              </a:rPr>
              <a:t>proceed no further in this business.”</a:t>
            </a: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3000" dirty="0">
                <a:solidFill>
                  <a:srgbClr val="102649"/>
                </a:solidFill>
                <a:latin typeface="Franklin Gothic"/>
                <a:ea typeface="Franklin Gothic"/>
                <a:cs typeface="Franklin Gothic"/>
                <a:sym typeface="Franklin Gothic"/>
              </a:rPr>
              <a:t>“We will proceed </a:t>
            </a:r>
            <a:r>
              <a:rPr lang="en" sz="3000" b="1" u="sng" dirty="0">
                <a:solidFill>
                  <a:srgbClr val="102649"/>
                </a:solidFill>
                <a:latin typeface="Franklin Gothic"/>
                <a:ea typeface="Franklin Gothic"/>
                <a:cs typeface="Franklin Gothic"/>
                <a:sym typeface="Franklin Gothic"/>
              </a:rPr>
              <a:t>no</a:t>
            </a:r>
            <a:r>
              <a:rPr lang="en" sz="3000" b="1" dirty="0">
                <a:solidFill>
                  <a:srgbClr val="102649"/>
                </a:solidFill>
                <a:latin typeface="Franklin Gothic"/>
                <a:ea typeface="Franklin Gothic"/>
                <a:cs typeface="Franklin Gothic"/>
                <a:sym typeface="Franklin Gothic"/>
              </a:rPr>
              <a:t> </a:t>
            </a:r>
            <a:r>
              <a:rPr lang="en" sz="3000" dirty="0">
                <a:solidFill>
                  <a:srgbClr val="102649"/>
                </a:solidFill>
                <a:latin typeface="Franklin Gothic"/>
                <a:ea typeface="Franklin Gothic"/>
                <a:cs typeface="Franklin Gothic"/>
                <a:sym typeface="Franklin Gothic"/>
              </a:rPr>
              <a:t>further in this business.”</a:t>
            </a: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3000" dirty="0">
                <a:solidFill>
                  <a:srgbClr val="102649"/>
                </a:solidFill>
                <a:latin typeface="Franklin Gothic"/>
                <a:ea typeface="Franklin Gothic"/>
                <a:cs typeface="Franklin Gothic"/>
                <a:sym typeface="Franklin Gothic"/>
              </a:rPr>
              <a:t>“We will proceed no </a:t>
            </a:r>
            <a:r>
              <a:rPr lang="en" sz="3000" b="1" u="sng" dirty="0">
                <a:solidFill>
                  <a:srgbClr val="102649"/>
                </a:solidFill>
                <a:latin typeface="Franklin Gothic"/>
                <a:ea typeface="Franklin Gothic"/>
                <a:cs typeface="Franklin Gothic"/>
                <a:sym typeface="Franklin Gothic"/>
              </a:rPr>
              <a:t>further</a:t>
            </a:r>
            <a:r>
              <a:rPr lang="en" sz="3000" b="1" dirty="0">
                <a:solidFill>
                  <a:srgbClr val="102649"/>
                </a:solidFill>
                <a:latin typeface="Franklin Gothic"/>
                <a:ea typeface="Franklin Gothic"/>
                <a:cs typeface="Franklin Gothic"/>
                <a:sym typeface="Franklin Gothic"/>
              </a:rPr>
              <a:t> </a:t>
            </a:r>
            <a:r>
              <a:rPr lang="en" sz="3000" dirty="0">
                <a:solidFill>
                  <a:srgbClr val="102649"/>
                </a:solidFill>
                <a:latin typeface="Franklin Gothic"/>
                <a:ea typeface="Franklin Gothic"/>
                <a:cs typeface="Franklin Gothic"/>
                <a:sym typeface="Franklin Gothic"/>
              </a:rPr>
              <a:t>in this business.”</a:t>
            </a: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3000" dirty="0">
                <a:solidFill>
                  <a:srgbClr val="102649"/>
                </a:solidFill>
                <a:latin typeface="Franklin Gothic"/>
                <a:ea typeface="Franklin Gothic"/>
                <a:cs typeface="Franklin Gothic"/>
                <a:sym typeface="Franklin Gothic"/>
              </a:rPr>
              <a:t>“We will proceed no further in </a:t>
            </a:r>
            <a:r>
              <a:rPr lang="en" sz="3000" b="1" u="sng" dirty="0">
                <a:solidFill>
                  <a:srgbClr val="102649"/>
                </a:solidFill>
                <a:latin typeface="Franklin Gothic"/>
                <a:ea typeface="Franklin Gothic"/>
                <a:cs typeface="Franklin Gothic"/>
                <a:sym typeface="Franklin Gothic"/>
              </a:rPr>
              <a:t>this</a:t>
            </a:r>
            <a:r>
              <a:rPr lang="en" sz="3000" b="1" dirty="0">
                <a:solidFill>
                  <a:srgbClr val="102649"/>
                </a:solidFill>
                <a:latin typeface="Franklin Gothic"/>
                <a:ea typeface="Franklin Gothic"/>
                <a:cs typeface="Franklin Gothic"/>
                <a:sym typeface="Franklin Gothic"/>
              </a:rPr>
              <a:t> </a:t>
            </a:r>
            <a:r>
              <a:rPr lang="en" sz="3000" dirty="0">
                <a:solidFill>
                  <a:srgbClr val="102649"/>
                </a:solidFill>
                <a:latin typeface="Franklin Gothic"/>
                <a:ea typeface="Franklin Gothic"/>
                <a:cs typeface="Franklin Gothic"/>
                <a:sym typeface="Franklin Gothic"/>
              </a:rPr>
              <a:t>business.”</a:t>
            </a: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3000" dirty="0">
                <a:solidFill>
                  <a:srgbClr val="102649"/>
                </a:solidFill>
                <a:latin typeface="Franklin Gothic"/>
                <a:ea typeface="Franklin Gothic"/>
                <a:cs typeface="Franklin Gothic"/>
                <a:sym typeface="Franklin Gothic"/>
              </a:rPr>
              <a:t>“We will proceed no further in this </a:t>
            </a:r>
            <a:r>
              <a:rPr lang="en" sz="3000" b="1" u="sng" dirty="0">
                <a:solidFill>
                  <a:srgbClr val="102649"/>
                </a:solidFill>
                <a:latin typeface="Franklin Gothic"/>
                <a:ea typeface="Franklin Gothic"/>
                <a:cs typeface="Franklin Gothic"/>
                <a:sym typeface="Franklin Gothic"/>
              </a:rPr>
              <a:t>business</a:t>
            </a:r>
            <a:r>
              <a:rPr lang="en" sz="3000" dirty="0">
                <a:solidFill>
                  <a:srgbClr val="102649"/>
                </a:solidFill>
                <a:latin typeface="Franklin Gothic"/>
                <a:ea typeface="Franklin Gothic"/>
                <a:cs typeface="Franklin Gothic"/>
                <a:sym typeface="Franklin Gothic"/>
              </a:rPr>
              <a:t>.”</a:t>
            </a: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6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600" dirty="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81"/>
          <p:cNvSpPr txBox="1">
            <a:spLocks noGrp="1"/>
          </p:cNvSpPr>
          <p:nvPr>
            <p:ph type="title"/>
          </p:nvPr>
        </p:nvSpPr>
        <p:spPr>
          <a:xfrm>
            <a:off x="319500" y="0"/>
            <a:ext cx="8505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Move on to longer passages to chorally read:</a:t>
            </a:r>
            <a:endParaRPr sz="2600" b="1">
              <a:latin typeface="Franklin Gothic"/>
              <a:ea typeface="Franklin Gothic"/>
              <a:cs typeface="Franklin Gothic"/>
              <a:sym typeface="Franklin Gothic"/>
            </a:endParaRPr>
          </a:p>
        </p:txBody>
      </p:sp>
      <p:sp>
        <p:nvSpPr>
          <p:cNvPr id="556" name="Google Shape;556;p81"/>
          <p:cNvSpPr txBox="1"/>
          <p:nvPr/>
        </p:nvSpPr>
        <p:spPr>
          <a:xfrm>
            <a:off x="432175" y="813100"/>
            <a:ext cx="7985700" cy="370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Whisper read this passage from </a:t>
            </a:r>
            <a:r>
              <a:rPr lang="en" sz="2100" i="1">
                <a:solidFill>
                  <a:srgbClr val="102649"/>
                </a:solidFill>
                <a:latin typeface="Franklin Gothic"/>
                <a:ea typeface="Franklin Gothic"/>
                <a:cs typeface="Franklin Gothic"/>
                <a:sym typeface="Franklin Gothic"/>
              </a:rPr>
              <a:t>Macbeth</a:t>
            </a:r>
            <a:r>
              <a:rPr lang="en" sz="2100">
                <a:solidFill>
                  <a:srgbClr val="102649"/>
                </a:solidFill>
                <a:latin typeface="Franklin Gothic"/>
                <a:ea typeface="Franklin Gothic"/>
                <a:cs typeface="Franklin Gothic"/>
                <a:sym typeface="Franklin Gothic"/>
              </a:rPr>
              <a:t> to yourself:</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2500" b="1">
                <a:solidFill>
                  <a:srgbClr val="102649"/>
                </a:solidFill>
                <a:latin typeface="Franklin Gothic"/>
                <a:ea typeface="Franklin Gothic"/>
                <a:cs typeface="Franklin Gothic"/>
                <a:sym typeface="Franklin Gothic"/>
              </a:rPr>
              <a:t>Was the hope drunk</a:t>
            </a:r>
            <a:endParaRPr sz="2500" b="1">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2500" b="1">
                <a:solidFill>
                  <a:srgbClr val="102649"/>
                </a:solidFill>
                <a:latin typeface="Franklin Gothic"/>
                <a:ea typeface="Franklin Gothic"/>
                <a:cs typeface="Franklin Gothic"/>
                <a:sym typeface="Franklin Gothic"/>
              </a:rPr>
              <a:t>Wherein you dress'd yourself? hath it slept since?</a:t>
            </a:r>
            <a:endParaRPr sz="2500" b="1">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2500" b="1">
                <a:solidFill>
                  <a:srgbClr val="102649"/>
                </a:solidFill>
                <a:latin typeface="Franklin Gothic"/>
                <a:ea typeface="Franklin Gothic"/>
                <a:cs typeface="Franklin Gothic"/>
                <a:sym typeface="Franklin Gothic"/>
              </a:rPr>
              <a:t>And wakes it now, to look so green and pale</a:t>
            </a:r>
            <a:endParaRPr sz="2500" b="1">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2500" b="1">
                <a:solidFill>
                  <a:srgbClr val="102649"/>
                </a:solidFill>
                <a:latin typeface="Franklin Gothic"/>
                <a:ea typeface="Franklin Gothic"/>
                <a:cs typeface="Franklin Gothic"/>
                <a:sym typeface="Franklin Gothic"/>
              </a:rPr>
              <a:t>At what it did so freely? From this time</a:t>
            </a:r>
            <a:endParaRPr sz="2500" b="1">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2500" b="1">
                <a:solidFill>
                  <a:srgbClr val="102649"/>
                </a:solidFill>
                <a:latin typeface="Franklin Gothic"/>
                <a:ea typeface="Franklin Gothic"/>
                <a:cs typeface="Franklin Gothic"/>
                <a:sym typeface="Franklin Gothic"/>
              </a:rPr>
              <a:t>Such I account thy love. Art thou afeard</a:t>
            </a:r>
            <a:endParaRPr sz="2500" b="1">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2500" b="1">
                <a:solidFill>
                  <a:srgbClr val="102649"/>
                </a:solidFill>
                <a:latin typeface="Franklin Gothic"/>
                <a:ea typeface="Franklin Gothic"/>
                <a:cs typeface="Franklin Gothic"/>
                <a:sym typeface="Franklin Gothic"/>
              </a:rPr>
              <a:t>To be the same in thine own act and valour</a:t>
            </a:r>
            <a:endParaRPr sz="25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500" b="1">
                <a:solidFill>
                  <a:srgbClr val="102649"/>
                </a:solidFill>
                <a:latin typeface="Franklin Gothic"/>
                <a:ea typeface="Franklin Gothic"/>
                <a:cs typeface="Franklin Gothic"/>
                <a:sym typeface="Franklin Gothic"/>
              </a:rPr>
              <a:t>As thou art in desire?</a:t>
            </a:r>
            <a:endParaRPr sz="25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6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600">
              <a:solidFill>
                <a:srgbClr val="102649"/>
              </a:solidFill>
              <a:latin typeface="Franklin Gothic"/>
              <a:ea typeface="Franklin Gothic"/>
              <a:cs typeface="Franklin Gothic"/>
              <a:sym typeface="Franklin Gothic"/>
            </a:endParaRPr>
          </a:p>
        </p:txBody>
      </p:sp>
      <p:sp>
        <p:nvSpPr>
          <p:cNvPr id="557" name="Google Shape;557;p81"/>
          <p:cNvSpPr/>
          <p:nvPr/>
        </p:nvSpPr>
        <p:spPr>
          <a:xfrm>
            <a:off x="4354850" y="2950850"/>
            <a:ext cx="4506600" cy="18447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900">
                <a:latin typeface="Franklin Gothic"/>
                <a:ea typeface="Franklin Gothic"/>
                <a:cs typeface="Franklin Gothic"/>
                <a:sym typeface="Franklin Gothic"/>
              </a:rPr>
              <a:t>After practicing reading this fluently as a group, ask comprehension questions like: How might you translate the final sentence to modern English?</a:t>
            </a:r>
            <a:endParaRPr sz="1900">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5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2"/>
          <p:cNvSpPr txBox="1">
            <a:spLocks noGrp="1"/>
          </p:cNvSpPr>
          <p:nvPr>
            <p:ph type="title"/>
          </p:nvPr>
        </p:nvSpPr>
        <p:spPr>
          <a:xfrm>
            <a:off x="226325" y="217800"/>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Routine 4:</a:t>
            </a: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What about considerations for silent reading?</a:t>
            </a:r>
            <a:endParaRPr sz="2600" b="1" i="1">
              <a:latin typeface="Franklin Gothic"/>
              <a:ea typeface="Franklin Gothic"/>
              <a:cs typeface="Franklin Gothic"/>
              <a:sym typeface="Franklin Gothic"/>
            </a:endParaRPr>
          </a:p>
        </p:txBody>
      </p:sp>
      <p:sp>
        <p:nvSpPr>
          <p:cNvPr id="563" name="Google Shape;563;p82"/>
          <p:cNvSpPr txBox="1"/>
          <p:nvPr/>
        </p:nvSpPr>
        <p:spPr>
          <a:xfrm>
            <a:off x="421950" y="1312075"/>
            <a:ext cx="8300100" cy="218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Rasinski, Rikli and Johnston (</a:t>
            </a:r>
            <a:r>
              <a:rPr lang="en" sz="2100" u="sng">
                <a:solidFill>
                  <a:schemeClr val="hlink"/>
                </a:solidFill>
                <a:latin typeface="Franklin Gothic"/>
                <a:ea typeface="Franklin Gothic"/>
                <a:cs typeface="Franklin Gothic"/>
                <a:sym typeface="Franklin Gothic"/>
                <a:hlinkClick r:id="rId3"/>
              </a:rPr>
              <a:t>2011</a:t>
            </a:r>
            <a:r>
              <a:rPr lang="en" sz="2100">
                <a:solidFill>
                  <a:srgbClr val="102649"/>
                </a:solidFill>
                <a:latin typeface="Franklin Gothic"/>
                <a:ea typeface="Franklin Gothic"/>
                <a:cs typeface="Franklin Gothic"/>
                <a:sym typeface="Franklin Gothic"/>
              </a:rPr>
              <a:t>) report significant and substantial correlations between measures of fluency (prosody) among upper elementary and middle school students and a standardized test of silent reading comprehension. </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2100" b="1">
                <a:solidFill>
                  <a:srgbClr val="102649"/>
                </a:solidFill>
                <a:latin typeface="Franklin Gothic"/>
                <a:ea typeface="Franklin Gothic"/>
                <a:cs typeface="Franklin Gothic"/>
                <a:sym typeface="Franklin Gothic"/>
              </a:rPr>
              <a:t>They found that the more structures and scaffolds a student had prior to silent reading, the more they were able to comprehend independently. </a:t>
            </a: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3100" b="1">
              <a:solidFill>
                <a:srgbClr val="102649"/>
              </a:solidFill>
              <a:latin typeface="Franklin Gothic"/>
              <a:ea typeface="Franklin Gothic"/>
              <a:cs typeface="Franklin Gothic"/>
              <a:sym typeface="Franklin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83"/>
          <p:cNvSpPr txBox="1">
            <a:spLocks noGrp="1"/>
          </p:cNvSpPr>
          <p:nvPr>
            <p:ph type="title"/>
          </p:nvPr>
        </p:nvSpPr>
        <p:spPr>
          <a:xfrm>
            <a:off x="226325" y="217800"/>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dirty="0">
                <a:latin typeface="Franklin Gothic"/>
                <a:ea typeface="Franklin Gothic"/>
                <a:cs typeface="Franklin Gothic"/>
                <a:sym typeface="Franklin Gothic"/>
              </a:rPr>
              <a:t>Routine 4:</a:t>
            </a:r>
            <a:endParaRPr sz="2600" b="1" dirty="0">
              <a:latin typeface="Franklin Gothic"/>
              <a:ea typeface="Franklin Gothic"/>
              <a:cs typeface="Franklin Gothic"/>
              <a:sym typeface="Franklin Gothic"/>
            </a:endParaRPr>
          </a:p>
          <a:p>
            <a:pPr marL="0" lvl="0" indent="0" algn="l" rtl="0">
              <a:spcBef>
                <a:spcPts val="0"/>
              </a:spcBef>
              <a:spcAft>
                <a:spcPts val="0"/>
              </a:spcAft>
              <a:buNone/>
            </a:pPr>
            <a:r>
              <a:rPr lang="en" sz="2600" b="1" dirty="0">
                <a:latin typeface="Franklin Gothic"/>
                <a:ea typeface="Franklin Gothic"/>
                <a:cs typeface="Franklin Gothic"/>
                <a:sym typeface="Franklin Gothic"/>
              </a:rPr>
              <a:t>How can fluency support silent reading?</a:t>
            </a:r>
            <a:endParaRPr sz="2600" b="1" i="1" dirty="0">
              <a:latin typeface="Franklin Gothic"/>
              <a:ea typeface="Franklin Gothic"/>
              <a:cs typeface="Franklin Gothic"/>
              <a:sym typeface="Franklin Gothic"/>
            </a:endParaRPr>
          </a:p>
        </p:txBody>
      </p:sp>
      <p:sp>
        <p:nvSpPr>
          <p:cNvPr id="569" name="Google Shape;569;p83"/>
          <p:cNvSpPr txBox="1"/>
          <p:nvPr/>
        </p:nvSpPr>
        <p:spPr>
          <a:xfrm>
            <a:off x="454200" y="1301475"/>
            <a:ext cx="5682000" cy="218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rgbClr val="102649"/>
                </a:solidFill>
                <a:latin typeface="Franklin Gothic"/>
                <a:ea typeface="Franklin Gothic"/>
                <a:cs typeface="Franklin Gothic"/>
                <a:sym typeface="Franklin Gothic"/>
              </a:rPr>
              <a:t>Fluency practice is the perfect avenue for us to avoid dropping students into complex texts with no supports, especially if a student is not yet a skilled reader. </a:t>
            </a:r>
            <a:endParaRPr sz="2800" b="1">
              <a:solidFill>
                <a:srgbClr val="102649"/>
              </a:solidFill>
              <a:latin typeface="Franklin Gothic"/>
              <a:ea typeface="Franklin Gothic"/>
              <a:cs typeface="Franklin Gothic"/>
              <a:sym typeface="Franklin Gothic"/>
            </a:endParaRPr>
          </a:p>
        </p:txBody>
      </p:sp>
      <p:pic>
        <p:nvPicPr>
          <p:cNvPr id="570" name="Google Shape;570;p83" descr="The cover of &quot;What to the Slave is the Fourth of July?&quot; by Frederick Douglass"/>
          <p:cNvPicPr preferRelativeResize="0"/>
          <p:nvPr/>
        </p:nvPicPr>
        <p:blipFill>
          <a:blip r:embed="rId3">
            <a:alphaModFix/>
          </a:blip>
          <a:stretch>
            <a:fillRect/>
          </a:stretch>
        </p:blipFill>
        <p:spPr>
          <a:xfrm>
            <a:off x="6386975" y="1225277"/>
            <a:ext cx="2070300" cy="2760376"/>
          </a:xfrm>
          <a:prstGeom prst="rect">
            <a:avLst/>
          </a:prstGeom>
          <a:noFill/>
          <a:ln>
            <a:noFill/>
          </a:ln>
          <a:effectLst>
            <a:outerShdw blurRad="57150" dist="19050" dir="5400000" algn="bl" rotWithShape="0">
              <a:srgbClr val="000000">
                <a:alpha val="50000"/>
              </a:srgbClr>
            </a:outerShdw>
          </a:effectLst>
        </p:spPr>
      </p:pic>
      <p:sp>
        <p:nvSpPr>
          <p:cNvPr id="571" name="Google Shape;571;p83"/>
          <p:cNvSpPr/>
          <p:nvPr/>
        </p:nvSpPr>
        <p:spPr>
          <a:xfrm>
            <a:off x="5873375" y="3432125"/>
            <a:ext cx="3097500" cy="7377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Franklin Gothic"/>
                <a:ea typeface="Franklin Gothic"/>
                <a:cs typeface="Franklin Gothic"/>
                <a:sym typeface="Franklin Gothic"/>
              </a:rPr>
              <a:t>“What to the Slave is the Fourth of July?” (1852) by Frederick Douglass (1140L)</a:t>
            </a:r>
            <a:endParaRPr sz="1600" b="1">
              <a:latin typeface="Franklin Gothic"/>
              <a:ea typeface="Franklin Gothic"/>
              <a:cs typeface="Franklin Gothic"/>
              <a:sym typeface="Franklin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4"/>
          <p:cNvSpPr txBox="1">
            <a:spLocks noGrp="1"/>
          </p:cNvSpPr>
          <p:nvPr>
            <p:ph type="title"/>
          </p:nvPr>
        </p:nvSpPr>
        <p:spPr>
          <a:xfrm>
            <a:off x="226325" y="217800"/>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2600" b="1" dirty="0">
                <a:latin typeface="Franklin Gothic"/>
                <a:ea typeface="Franklin Gothic"/>
                <a:cs typeface="Franklin Gothic"/>
                <a:sym typeface="Franklin Gothic"/>
              </a:rPr>
              <a:t>Simple Ways to Support Silent Reading</a:t>
            </a:r>
            <a:endParaRPr sz="2600" b="1" i="1" dirty="0">
              <a:latin typeface="Franklin Gothic"/>
              <a:ea typeface="Franklin Gothic"/>
              <a:cs typeface="Franklin Gothic"/>
              <a:sym typeface="Franklin Gothic"/>
            </a:endParaRPr>
          </a:p>
        </p:txBody>
      </p:sp>
      <p:sp>
        <p:nvSpPr>
          <p:cNvPr id="577" name="Google Shape;577;p84"/>
          <p:cNvSpPr txBox="1"/>
          <p:nvPr/>
        </p:nvSpPr>
        <p:spPr>
          <a:xfrm>
            <a:off x="454200" y="1301475"/>
            <a:ext cx="6735000" cy="21879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Franklin Gothic"/>
              <a:buAutoNum type="arabicPeriod"/>
            </a:pPr>
            <a:r>
              <a:rPr lang="en" sz="2100">
                <a:solidFill>
                  <a:srgbClr val="102649"/>
                </a:solidFill>
                <a:latin typeface="Franklin Gothic"/>
                <a:ea typeface="Franklin Gothic"/>
                <a:cs typeface="Franklin Gothic"/>
                <a:sym typeface="Franklin Gothic"/>
              </a:rPr>
              <a:t>Pair silent reading with oral reading and partner reading (see Routines 1-3!)</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Libre Franklin"/>
              <a:buAutoNum type="arabicPeriod"/>
            </a:pPr>
            <a:r>
              <a:rPr lang="en" sz="2100">
                <a:solidFill>
                  <a:srgbClr val="102649"/>
                </a:solidFill>
                <a:latin typeface="Franklin Gothic"/>
                <a:ea typeface="Franklin Gothic"/>
                <a:cs typeface="Franklin Gothic"/>
                <a:sym typeface="Franklin Gothic"/>
              </a:rPr>
              <a:t>Provide structure and accountability for comprehension with </a:t>
            </a:r>
            <a:r>
              <a:rPr lang="en" sz="2100" b="1">
                <a:solidFill>
                  <a:srgbClr val="102649"/>
                </a:solidFill>
                <a:latin typeface="Franklin Gothic"/>
                <a:ea typeface="Franklin Gothic"/>
                <a:cs typeface="Franklin Gothic"/>
                <a:sym typeface="Franklin Gothic"/>
              </a:rPr>
              <a:t>text-dependent questions.</a:t>
            </a:r>
            <a:endParaRPr sz="2100" b="1">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Libre Franklin"/>
              <a:buAutoNum type="arabicPeriod"/>
            </a:pPr>
            <a:r>
              <a:rPr lang="en" sz="2100">
                <a:solidFill>
                  <a:srgbClr val="102649"/>
                </a:solidFill>
                <a:latin typeface="Franklin Gothic"/>
                <a:ea typeface="Franklin Gothic"/>
                <a:cs typeface="Franklin Gothic"/>
                <a:sym typeface="Franklin Gothic"/>
              </a:rPr>
              <a:t>Work towards </a:t>
            </a:r>
            <a:r>
              <a:rPr lang="en" sz="2100" b="1">
                <a:solidFill>
                  <a:srgbClr val="102649"/>
                </a:solidFill>
                <a:latin typeface="Franklin Gothic"/>
                <a:ea typeface="Franklin Gothic"/>
                <a:cs typeface="Franklin Gothic"/>
                <a:sym typeface="Franklin Gothic"/>
              </a:rPr>
              <a:t>building stamina</a:t>
            </a:r>
            <a:r>
              <a:rPr lang="en" sz="2100">
                <a:solidFill>
                  <a:srgbClr val="102649"/>
                </a:solidFill>
                <a:latin typeface="Franklin Gothic"/>
                <a:ea typeface="Franklin Gothic"/>
                <a:cs typeface="Franklin Gothic"/>
                <a:sym typeface="Franklin Gothic"/>
              </a:rPr>
              <a:t> with increasingly longer periods of sustained reading and focus. Have a light-hearted class challenge to work towards 5-15 minutes of sustained reading. </a:t>
            </a:r>
            <a:endParaRPr sz="2100">
              <a:solidFill>
                <a:srgbClr val="102649"/>
              </a:solidFill>
              <a:latin typeface="Franklin Gothic"/>
              <a:ea typeface="Franklin Gothic"/>
              <a:cs typeface="Franklin Gothic"/>
              <a:sym typeface="Franklin Gothic"/>
            </a:endParaRPr>
          </a:p>
        </p:txBody>
      </p:sp>
      <p:pic>
        <p:nvPicPr>
          <p:cNvPr id="578" name="Google Shape;578;p84" descr="This timer counts down silently until it reaches 0:00, then a police siren sounds to alert you that time is up." title="5 Minute Timer">
            <a:hlinkClick r:id="rId3"/>
          </p:cNvPr>
          <p:cNvPicPr preferRelativeResize="0"/>
          <p:nvPr/>
        </p:nvPicPr>
        <p:blipFill>
          <a:blip r:embed="rId4">
            <a:alphaModFix/>
          </a:blip>
          <a:stretch>
            <a:fillRect/>
          </a:stretch>
        </p:blipFill>
        <p:spPr>
          <a:xfrm>
            <a:off x="6982775" y="3209550"/>
            <a:ext cx="1905425" cy="1071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10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8" name="Google Shape;198;p35"/>
          <p:cNvSpPr txBox="1">
            <a:spLocks noGrp="1"/>
          </p:cNvSpPr>
          <p:nvPr>
            <p:ph type="title" idx="4294967295"/>
          </p:nvPr>
        </p:nvSpPr>
        <p:spPr>
          <a:xfrm>
            <a:off x="458925" y="264300"/>
            <a:ext cx="8100900" cy="2493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3750" b="0"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With small and intentional shifts, we can make a </a:t>
            </a:r>
            <a:r>
              <a:rPr kumimoji="0" lang="en-US" sz="3750" b="1"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real difference</a:t>
            </a:r>
            <a:r>
              <a:rPr kumimoji="0" lang="en-US" sz="3750" b="0"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 for the students in our classes right now who need supports as readers.</a:t>
            </a:r>
            <a:endParaRPr kumimoji="0" lang="en-US" sz="1100" b="0" i="0" u="none" strike="noStrike" kern="0" cap="none" spc="0" normalizeH="0" baseline="0" noProof="0" dirty="0">
              <a:ln>
                <a:noFill/>
              </a:ln>
              <a:solidFill>
                <a:srgbClr val="000000"/>
              </a:solidFill>
              <a:effectLst/>
              <a:uLnTx/>
              <a:uFillTx/>
              <a:latin typeface="Franklin Gothic"/>
              <a:ea typeface="Franklin Gothic"/>
              <a:cs typeface="Franklin Gothic"/>
              <a:sym typeface="Franklin Gothic"/>
            </a:endParaRPr>
          </a:p>
        </p:txBody>
      </p:sp>
      <p:pic>
        <p:nvPicPr>
          <p:cNvPr id="199" name="Google Shape;199;p3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17341" y="3055150"/>
            <a:ext cx="2955449" cy="2073975"/>
          </a:xfrm>
          <a:prstGeom prst="rect">
            <a:avLst/>
          </a:prstGeom>
          <a:noFill/>
          <a:ln w="28575" cap="flat" cmpd="sng">
            <a:solidFill>
              <a:schemeClr val="dk2"/>
            </a:solidFill>
            <a:prstDash val="solid"/>
            <a:round/>
            <a:headEnd type="none" w="sm" len="sm"/>
            <a:tailEnd type="none" w="sm" len="sm"/>
          </a:ln>
        </p:spPr>
      </p:pic>
      <p:pic>
        <p:nvPicPr>
          <p:cNvPr id="200" name="Google Shape;200;p3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11373" y="3057563"/>
            <a:ext cx="3222749" cy="2069145"/>
          </a:xfrm>
          <a:prstGeom prst="rect">
            <a:avLst/>
          </a:prstGeom>
          <a:noFill/>
          <a:ln w="28575" cap="flat" cmpd="sng">
            <a:solidFill>
              <a:schemeClr val="dk2"/>
            </a:solidFill>
            <a:prstDash val="solid"/>
            <a:round/>
            <a:headEnd type="none" w="sm" len="sm"/>
            <a:tailEnd type="none" w="sm" len="sm"/>
          </a:ln>
        </p:spPr>
      </p:pic>
      <p:pic>
        <p:nvPicPr>
          <p:cNvPr id="201" name="Google Shape;201;p3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972802" y="3055150"/>
            <a:ext cx="3348217" cy="2073974"/>
          </a:xfrm>
          <a:prstGeom prst="rect">
            <a:avLst/>
          </a:prstGeom>
          <a:noFill/>
          <a:ln w="2857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1945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000"/>
                                        <p:tgtEl>
                                          <p:spTgt spid="199"/>
                                        </p:tgtEl>
                                      </p:cBhvr>
                                    </p:animEffect>
                                  </p:childTnLst>
                                </p:cTn>
                              </p:par>
                              <p:par>
                                <p:cTn id="8" presetID="10" presetClass="entr" presetSubtype="0" fill="hold" nodeType="withEffect">
                                  <p:stCondLst>
                                    <p:cond delay="0"/>
                                  </p:stCondLst>
                                  <p:childTnLst>
                                    <p:set>
                                      <p:cBhvr>
                                        <p:cTn id="9" dur="1" fill="hold">
                                          <p:stCondLst>
                                            <p:cond delay="0"/>
                                          </p:stCondLst>
                                        </p:cTn>
                                        <p:tgtEl>
                                          <p:spTgt spid="200"/>
                                        </p:tgtEl>
                                        <p:attrNameLst>
                                          <p:attrName>style.visibility</p:attrName>
                                        </p:attrNameLst>
                                      </p:cBhvr>
                                      <p:to>
                                        <p:strVal val="visible"/>
                                      </p:to>
                                    </p:set>
                                    <p:animEffect transition="in" filter="fade">
                                      <p:cBhvr>
                                        <p:cTn id="10" dur="1000"/>
                                        <p:tgtEl>
                                          <p:spTgt spid="200"/>
                                        </p:tgtEl>
                                      </p:cBhvr>
                                    </p:animEffect>
                                  </p:childTnLst>
                                </p:cTn>
                              </p:par>
                              <p:par>
                                <p:cTn id="11" presetID="10" presetClass="entr" presetSubtype="0" fill="hold" nodeType="withEffect">
                                  <p:stCondLst>
                                    <p:cond delay="0"/>
                                  </p:stCondLst>
                                  <p:childTnLst>
                                    <p:set>
                                      <p:cBhvr>
                                        <p:cTn id="12" dur="1" fill="hold">
                                          <p:stCondLst>
                                            <p:cond delay="0"/>
                                          </p:stCondLst>
                                        </p:cTn>
                                        <p:tgtEl>
                                          <p:spTgt spid="201"/>
                                        </p:tgtEl>
                                        <p:attrNameLst>
                                          <p:attrName>style.visibility</p:attrName>
                                        </p:attrNameLst>
                                      </p:cBhvr>
                                      <p:to>
                                        <p:strVal val="visible"/>
                                      </p:to>
                                    </p:set>
                                    <p:animEffect transition="in" filter="fade">
                                      <p:cBhvr>
                                        <p:cTn id="13" dur="10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85"/>
          <p:cNvSpPr txBox="1">
            <a:spLocks noGrp="1"/>
          </p:cNvSpPr>
          <p:nvPr>
            <p:ph type="title"/>
          </p:nvPr>
        </p:nvSpPr>
        <p:spPr>
          <a:xfrm>
            <a:off x="226325" y="217800"/>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Routine 4:</a:t>
            </a: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Considerations for Silent Reading</a:t>
            </a:r>
            <a:endParaRPr sz="2600" b="1" i="1">
              <a:latin typeface="Franklin Gothic"/>
              <a:ea typeface="Franklin Gothic"/>
              <a:cs typeface="Franklin Gothic"/>
              <a:sym typeface="Franklin Gothic"/>
            </a:endParaRPr>
          </a:p>
        </p:txBody>
      </p:sp>
      <p:sp>
        <p:nvSpPr>
          <p:cNvPr id="584" name="Google Shape;584;p85"/>
          <p:cNvSpPr txBox="1"/>
          <p:nvPr/>
        </p:nvSpPr>
        <p:spPr>
          <a:xfrm>
            <a:off x="454200" y="1301475"/>
            <a:ext cx="8043000" cy="218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Whisper read this sentence from our text to yourself:</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lnSpc>
                <a:spcPct val="115000"/>
              </a:lnSpc>
              <a:spcBef>
                <a:spcPts val="0"/>
              </a:spcBef>
              <a:spcAft>
                <a:spcPts val="0"/>
              </a:spcAft>
              <a:buClr>
                <a:schemeClr val="dk1"/>
              </a:buClr>
              <a:buSzPts val="1100"/>
              <a:buFont typeface="Arial"/>
              <a:buNone/>
            </a:pPr>
            <a:r>
              <a:rPr lang="en" sz="2400" b="1">
                <a:solidFill>
                  <a:schemeClr val="dk1"/>
                </a:solidFill>
                <a:latin typeface="Franklin Gothic"/>
                <a:ea typeface="Franklin Gothic"/>
                <a:cs typeface="Franklin Gothic"/>
                <a:sym typeface="Franklin Gothic"/>
              </a:rPr>
              <a:t>“This Fourth of July is yours, not mine. You may rejoice, I must mourn.”</a:t>
            </a:r>
            <a:endParaRPr sz="240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86"/>
          <p:cNvSpPr txBox="1">
            <a:spLocks noGrp="1"/>
          </p:cNvSpPr>
          <p:nvPr>
            <p:ph type="title"/>
          </p:nvPr>
        </p:nvSpPr>
        <p:spPr>
          <a:xfrm>
            <a:off x="226325" y="217800"/>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2600" b="1" dirty="0">
                <a:latin typeface="Franklin Gothic"/>
                <a:ea typeface="Franklin Gothic"/>
                <a:cs typeface="Franklin Gothic"/>
                <a:sym typeface="Franklin Gothic"/>
              </a:rPr>
              <a:t>Setting the Stage for Silent Reading</a:t>
            </a:r>
            <a:endParaRPr sz="2600" b="1" i="1" dirty="0">
              <a:latin typeface="Franklin Gothic"/>
              <a:ea typeface="Franklin Gothic"/>
              <a:cs typeface="Franklin Gothic"/>
              <a:sym typeface="Franklin Gothic"/>
            </a:endParaRPr>
          </a:p>
        </p:txBody>
      </p:sp>
      <p:sp>
        <p:nvSpPr>
          <p:cNvPr id="590" name="Google Shape;590;p86"/>
          <p:cNvSpPr txBox="1"/>
          <p:nvPr/>
        </p:nvSpPr>
        <p:spPr>
          <a:xfrm>
            <a:off x="454200" y="1301475"/>
            <a:ext cx="8043000" cy="218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Now, let’s read it chorally:</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 sz="2400" b="1">
                <a:solidFill>
                  <a:schemeClr val="dk1"/>
                </a:solidFill>
                <a:latin typeface="Franklin Gothic"/>
                <a:ea typeface="Franklin Gothic"/>
                <a:cs typeface="Franklin Gothic"/>
                <a:sym typeface="Franklin Gothic"/>
              </a:rPr>
              <a:t>“This Fourth July is yours, not mine. You may rejoice, I must mourn.”</a:t>
            </a:r>
            <a:endParaRPr sz="240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i="1">
                <a:solidFill>
                  <a:srgbClr val="102649"/>
                </a:solidFill>
                <a:latin typeface="Franklin Gothic"/>
                <a:ea typeface="Franklin Gothic"/>
                <a:cs typeface="Franklin Gothic"/>
                <a:sym typeface="Franklin Gothic"/>
              </a:rPr>
              <a:t>Why might a person mourn on the Fourth of July?</a:t>
            </a:r>
            <a:endParaRPr sz="2100" i="1">
              <a:solidFill>
                <a:srgbClr val="102649"/>
              </a:solidFill>
              <a:latin typeface="Franklin Gothic"/>
              <a:ea typeface="Franklin Gothic"/>
              <a:cs typeface="Franklin Gothic"/>
              <a:sym typeface="Franklin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87"/>
          <p:cNvSpPr txBox="1">
            <a:spLocks noGrp="1"/>
          </p:cNvSpPr>
          <p:nvPr>
            <p:ph type="title"/>
          </p:nvPr>
        </p:nvSpPr>
        <p:spPr>
          <a:xfrm>
            <a:off x="226325" y="217800"/>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2600" b="1" dirty="0">
                <a:latin typeface="Franklin Gothic"/>
                <a:ea typeface="Franklin Gothic"/>
                <a:cs typeface="Franklin Gothic"/>
                <a:sym typeface="Franklin Gothic"/>
              </a:rPr>
              <a:t>Setting the Stage for Silent Reading: Sentence Level</a:t>
            </a:r>
            <a:endParaRPr sz="2600" b="1" i="1" dirty="0">
              <a:latin typeface="Franklin Gothic"/>
              <a:ea typeface="Franklin Gothic"/>
              <a:cs typeface="Franklin Gothic"/>
              <a:sym typeface="Franklin Gothic"/>
            </a:endParaRPr>
          </a:p>
        </p:txBody>
      </p:sp>
      <p:sp>
        <p:nvSpPr>
          <p:cNvPr id="596" name="Google Shape;596;p87"/>
          <p:cNvSpPr txBox="1"/>
          <p:nvPr/>
        </p:nvSpPr>
        <p:spPr>
          <a:xfrm>
            <a:off x="461025" y="1519750"/>
            <a:ext cx="7477500" cy="162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Whisper read this sentence from our text to yourself:</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 sz="2400" b="1">
                <a:solidFill>
                  <a:schemeClr val="dk1"/>
                </a:solidFill>
                <a:latin typeface="Franklin Gothic"/>
                <a:ea typeface="Franklin Gothic"/>
                <a:cs typeface="Franklin Gothic"/>
                <a:sym typeface="Franklin Gothic"/>
              </a:rPr>
              <a:t>“Your high independence only reveals the immeasurable distance between us.” </a:t>
            </a:r>
            <a:endParaRPr>
              <a:latin typeface="Franklin Gothic"/>
              <a:ea typeface="Franklin Gothic"/>
              <a:cs typeface="Franklin Gothic"/>
              <a:sym typeface="Franklin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88">
            <a:extLst>
              <a:ext uri="{C183D7F6-B498-43B3-948B-1728B52AA6E4}">
                <adec:decorative xmlns:adec="http://schemas.microsoft.com/office/drawing/2017/decorative" val="1"/>
              </a:ext>
            </a:extLst>
          </p:cNvPr>
          <p:cNvSpPr txBox="1">
            <a:spLocks noGrp="1"/>
          </p:cNvSpPr>
          <p:nvPr>
            <p:ph type="title"/>
          </p:nvPr>
        </p:nvSpPr>
        <p:spPr>
          <a:xfrm>
            <a:off x="226325" y="217800"/>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2600" b="1" dirty="0">
                <a:latin typeface="Franklin Gothic"/>
                <a:ea typeface="Franklin Gothic"/>
                <a:cs typeface="Franklin Gothic"/>
                <a:sym typeface="Franklin Gothic"/>
              </a:rPr>
              <a:t>Ask students to make inferences:</a:t>
            </a:r>
            <a:endParaRPr sz="2600" b="1" dirty="0">
              <a:latin typeface="Franklin Gothic"/>
              <a:ea typeface="Franklin Gothic"/>
              <a:cs typeface="Franklin Gothic"/>
              <a:sym typeface="Franklin Gothic"/>
            </a:endParaRPr>
          </a:p>
        </p:txBody>
      </p:sp>
      <p:pic>
        <p:nvPicPr>
          <p:cNvPr id="602" name="Google Shape;602;p88" descr="The cover of What to the Slave is the Fourth of July by Frederick Douglass"/>
          <p:cNvPicPr preferRelativeResize="0"/>
          <p:nvPr/>
        </p:nvPicPr>
        <p:blipFill>
          <a:blip r:embed="rId3">
            <a:alphaModFix/>
          </a:blip>
          <a:stretch>
            <a:fillRect/>
          </a:stretch>
        </p:blipFill>
        <p:spPr>
          <a:xfrm>
            <a:off x="6034533" y="401388"/>
            <a:ext cx="2594794" cy="3459725"/>
          </a:xfrm>
          <a:prstGeom prst="rect">
            <a:avLst/>
          </a:prstGeom>
          <a:noFill/>
          <a:ln>
            <a:noFill/>
          </a:ln>
          <a:effectLst>
            <a:outerShdw blurRad="57150" dist="19050" dir="5400000" algn="bl" rotWithShape="0">
              <a:srgbClr val="000000">
                <a:alpha val="50000"/>
              </a:srgbClr>
            </a:outerShdw>
          </a:effectLst>
        </p:spPr>
      </p:pic>
      <p:sp>
        <p:nvSpPr>
          <p:cNvPr id="603" name="Google Shape;603;p88">
            <a:extLst>
              <a:ext uri="{C183D7F6-B498-43B3-948B-1728B52AA6E4}">
                <adec:decorative xmlns:adec="http://schemas.microsoft.com/office/drawing/2017/decorative" val="1"/>
              </a:ext>
            </a:extLst>
          </p:cNvPr>
          <p:cNvSpPr txBox="1"/>
          <p:nvPr/>
        </p:nvSpPr>
        <p:spPr>
          <a:xfrm>
            <a:off x="358175" y="1110300"/>
            <a:ext cx="5214600" cy="30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Now read it chorally:</a:t>
            </a:r>
            <a:endParaRPr sz="2100">
              <a:solidFill>
                <a:srgbClr val="102649"/>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 sz="2400" b="1">
                <a:solidFill>
                  <a:schemeClr val="dk1"/>
                </a:solidFill>
                <a:latin typeface="Franklin Gothic"/>
                <a:ea typeface="Franklin Gothic"/>
                <a:cs typeface="Franklin Gothic"/>
                <a:sym typeface="Franklin Gothic"/>
              </a:rPr>
              <a:t>“Your high independence only reveals the immeasurable distance between us.” </a:t>
            </a:r>
            <a:endParaRPr sz="240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100" i="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i="1">
                <a:solidFill>
                  <a:srgbClr val="102649"/>
                </a:solidFill>
                <a:latin typeface="Franklin Gothic"/>
                <a:ea typeface="Franklin Gothic"/>
                <a:cs typeface="Franklin Gothic"/>
                <a:sym typeface="Franklin Gothic"/>
              </a:rPr>
              <a:t>Look at the title, picture and year published. Why is this speaker mourning on the Fourth of July?</a:t>
            </a:r>
            <a:endParaRPr sz="2400" b="1">
              <a:solidFill>
                <a:schemeClr val="dk1"/>
              </a:solidFill>
              <a:latin typeface="Franklin Gothic"/>
              <a:ea typeface="Franklin Gothic"/>
              <a:cs typeface="Franklin Gothic"/>
              <a:sym typeface="Franklin Gothic"/>
            </a:endParaRPr>
          </a:p>
        </p:txBody>
      </p:sp>
      <p:sp>
        <p:nvSpPr>
          <p:cNvPr id="604" name="Google Shape;604;p88">
            <a:extLst>
              <a:ext uri="{C183D7F6-B498-43B3-948B-1728B52AA6E4}">
                <adec:decorative xmlns:adec="http://schemas.microsoft.com/office/drawing/2017/decorative" val="1"/>
              </a:ext>
            </a:extLst>
          </p:cNvPr>
          <p:cNvSpPr/>
          <p:nvPr/>
        </p:nvSpPr>
        <p:spPr>
          <a:xfrm>
            <a:off x="7699450" y="3587900"/>
            <a:ext cx="1150200" cy="4740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Libre Franklin"/>
                <a:ea typeface="Libre Franklin"/>
                <a:cs typeface="Libre Franklin"/>
                <a:sym typeface="Libre Franklin"/>
              </a:rPr>
              <a:t>1852</a:t>
            </a:r>
            <a:endParaRPr sz="1600" b="1">
              <a:latin typeface="Libre Franklin"/>
              <a:ea typeface="Libre Franklin"/>
              <a:cs typeface="Libre Franklin"/>
              <a:sym typeface="Libre Franklin"/>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89"/>
          <p:cNvSpPr txBox="1">
            <a:spLocks noGrp="1"/>
          </p:cNvSpPr>
          <p:nvPr>
            <p:ph type="title"/>
          </p:nvPr>
        </p:nvSpPr>
        <p:spPr>
          <a:xfrm>
            <a:off x="520700" y="273850"/>
            <a:ext cx="21210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latin typeface="Franklin Gothic"/>
                <a:ea typeface="Franklin Gothic"/>
                <a:cs typeface="Franklin Gothic"/>
                <a:sym typeface="Franklin Gothic"/>
              </a:rPr>
              <a:t> </a:t>
            </a:r>
            <a:r>
              <a:rPr lang="en" b="1" dirty="0">
                <a:latin typeface="Franklin Gothic"/>
                <a:ea typeface="Franklin Gothic"/>
                <a:cs typeface="Franklin Gothic"/>
                <a:sym typeface="Franklin Gothic"/>
              </a:rPr>
              <a:t>Caution</a:t>
            </a:r>
            <a:endParaRPr b="1" dirty="0">
              <a:latin typeface="Franklin Gothic"/>
              <a:ea typeface="Franklin Gothic"/>
              <a:cs typeface="Franklin Gothic"/>
              <a:sym typeface="Franklin Gothic"/>
            </a:endParaRPr>
          </a:p>
        </p:txBody>
      </p:sp>
      <p:sp>
        <p:nvSpPr>
          <p:cNvPr id="610" name="Google Shape;610;p89"/>
          <p:cNvSpPr txBox="1">
            <a:spLocks noGrp="1"/>
          </p:cNvSpPr>
          <p:nvPr>
            <p:ph type="body" idx="1"/>
          </p:nvPr>
        </p:nvSpPr>
        <p:spPr>
          <a:xfrm>
            <a:off x="572600" y="1369225"/>
            <a:ext cx="7942500" cy="2862000"/>
          </a:xfrm>
          <a:prstGeom prst="rect">
            <a:avLst/>
          </a:prstGeom>
        </p:spPr>
        <p:txBody>
          <a:bodyPr spcFirstLastPara="1" wrap="square" lIns="68575" tIns="34275" rIns="68575" bIns="34275" anchor="t" anchorCtr="0">
            <a:normAutofit fontScale="92500" lnSpcReduction="20000"/>
          </a:bodyPr>
          <a:lstStyle/>
          <a:p>
            <a:pPr marL="0" lvl="0" indent="0" algn="l" rtl="0">
              <a:spcBef>
                <a:spcPts val="800"/>
              </a:spcBef>
              <a:spcAft>
                <a:spcPts val="0"/>
              </a:spcAft>
              <a:buNone/>
            </a:pPr>
            <a:r>
              <a:rPr lang="en" b="1" dirty="0">
                <a:solidFill>
                  <a:srgbClr val="6AC398"/>
                </a:solidFill>
                <a:latin typeface="Franklin Gothic"/>
                <a:ea typeface="Franklin Gothic"/>
                <a:cs typeface="Franklin Gothic"/>
                <a:sym typeface="Franklin Gothic"/>
              </a:rPr>
              <a:t>Popcorn and Round Robin Reading</a:t>
            </a:r>
            <a:endParaRPr b="1" dirty="0">
              <a:solidFill>
                <a:srgbClr val="6AC398"/>
              </a:solidFill>
              <a:latin typeface="Franklin Gothic"/>
              <a:ea typeface="Franklin Gothic"/>
              <a:cs typeface="Franklin Gothic"/>
              <a:sym typeface="Franklin Gothic"/>
            </a:endParaRPr>
          </a:p>
          <a:p>
            <a:pPr marL="457200" lvl="0" indent="0" algn="l" rtl="0">
              <a:lnSpc>
                <a:spcPct val="100000"/>
              </a:lnSpc>
              <a:spcBef>
                <a:spcPts val="800"/>
              </a:spcBef>
              <a:spcAft>
                <a:spcPts val="0"/>
              </a:spcAft>
              <a:buNone/>
            </a:pPr>
            <a:r>
              <a:rPr lang="en" sz="2000" dirty="0">
                <a:latin typeface="Franklin Gothic"/>
                <a:ea typeface="Franklin Gothic"/>
                <a:cs typeface="Franklin Gothic"/>
                <a:sym typeface="Franklin Gothic"/>
              </a:rPr>
              <a:t>“Popcorn and round robin reading do not support comprehension; in fact, round robin reading was found to hinder comprehension because of its overemphasis on decoding and word accuracy (Gill, 2002).”</a:t>
            </a:r>
            <a:endParaRPr sz="2000" dirty="0">
              <a:latin typeface="Franklin Gothic"/>
              <a:ea typeface="Franklin Gothic"/>
              <a:cs typeface="Franklin Gothic"/>
              <a:sym typeface="Franklin Gothic"/>
            </a:endParaRPr>
          </a:p>
          <a:p>
            <a:pPr marL="457200" lvl="0" indent="0" algn="r" rtl="0">
              <a:spcBef>
                <a:spcPts val="0"/>
              </a:spcBef>
              <a:spcAft>
                <a:spcPts val="0"/>
              </a:spcAft>
              <a:buNone/>
            </a:pPr>
            <a:r>
              <a:rPr lang="en" sz="2000" dirty="0">
                <a:latin typeface="Franklin Gothic"/>
                <a:ea typeface="Franklin Gothic"/>
                <a:cs typeface="Franklin Gothic"/>
                <a:sym typeface="Franklin Gothic"/>
              </a:rPr>
              <a:t> </a:t>
            </a:r>
            <a:r>
              <a:rPr lang="en" sz="1300" u="sng" dirty="0">
                <a:solidFill>
                  <a:schemeClr val="hlink"/>
                </a:solidFill>
                <a:latin typeface="Franklin Gothic"/>
                <a:ea typeface="Franklin Gothic"/>
                <a:cs typeface="Franklin Gothic"/>
                <a:sym typeface="Franklin Gothic"/>
                <a:hlinkClick r:id="rId3"/>
              </a:rPr>
              <a:t>https://www.researchgate.net/publication/321336458</a:t>
            </a:r>
            <a:endParaRPr dirty="0">
              <a:latin typeface="Franklin Gothic"/>
              <a:ea typeface="Franklin Gothic"/>
              <a:cs typeface="Franklin Gothic"/>
              <a:sym typeface="Franklin Gothic"/>
            </a:endParaRPr>
          </a:p>
          <a:p>
            <a:pPr marL="0" lvl="0" indent="0" algn="l" rtl="0">
              <a:spcBef>
                <a:spcPts val="800"/>
              </a:spcBef>
              <a:spcAft>
                <a:spcPts val="0"/>
              </a:spcAft>
              <a:buNone/>
            </a:pPr>
            <a:endParaRPr b="1" dirty="0">
              <a:solidFill>
                <a:srgbClr val="6AC398"/>
              </a:solidFill>
              <a:latin typeface="Franklin Gothic"/>
              <a:ea typeface="Franklin Gothic"/>
              <a:cs typeface="Franklin Gothic"/>
              <a:sym typeface="Franklin Gothic"/>
            </a:endParaRPr>
          </a:p>
          <a:p>
            <a:pPr marL="0" lvl="0" indent="0" algn="l" rtl="0">
              <a:spcBef>
                <a:spcPts val="800"/>
              </a:spcBef>
              <a:spcAft>
                <a:spcPts val="0"/>
              </a:spcAft>
              <a:buNone/>
            </a:pPr>
            <a:r>
              <a:rPr lang="en" b="1" dirty="0">
                <a:solidFill>
                  <a:srgbClr val="6AC398"/>
                </a:solidFill>
                <a:latin typeface="Franklin Gothic"/>
                <a:ea typeface="Franklin Gothic"/>
                <a:cs typeface="Franklin Gothic"/>
                <a:sym typeface="Franklin Gothic"/>
              </a:rPr>
              <a:t>Text Complexity</a:t>
            </a:r>
            <a:endParaRPr b="1" dirty="0">
              <a:solidFill>
                <a:srgbClr val="6AC398"/>
              </a:solidFill>
              <a:latin typeface="Franklin Gothic"/>
              <a:ea typeface="Franklin Gothic"/>
              <a:cs typeface="Franklin Gothic"/>
              <a:sym typeface="Franklin Gothic"/>
            </a:endParaRPr>
          </a:p>
          <a:p>
            <a:pPr marL="457200" lvl="0" indent="0" algn="l" rtl="0">
              <a:lnSpc>
                <a:spcPct val="100000"/>
              </a:lnSpc>
              <a:spcBef>
                <a:spcPts val="800"/>
              </a:spcBef>
              <a:spcAft>
                <a:spcPts val="0"/>
              </a:spcAft>
              <a:buNone/>
            </a:pPr>
            <a:r>
              <a:rPr lang="en" sz="2000" dirty="0">
                <a:solidFill>
                  <a:srgbClr val="54504F"/>
                </a:solidFill>
                <a:highlight>
                  <a:srgbClr val="FFFFFF"/>
                </a:highlight>
                <a:latin typeface="Franklin Gothic"/>
                <a:ea typeface="Franklin Gothic"/>
                <a:cs typeface="Franklin Gothic"/>
                <a:sym typeface="Franklin Gothic"/>
              </a:rPr>
              <a:t>“Fluency practice is best carried out with texts that students will struggle with…”</a:t>
            </a:r>
            <a:endParaRPr sz="2000" dirty="0">
              <a:solidFill>
                <a:srgbClr val="54504F"/>
              </a:solidFill>
              <a:highlight>
                <a:srgbClr val="FFFFFF"/>
              </a:highlight>
              <a:latin typeface="Franklin Gothic"/>
              <a:ea typeface="Franklin Gothic"/>
              <a:cs typeface="Franklin Gothic"/>
              <a:sym typeface="Franklin Gothic"/>
            </a:endParaRPr>
          </a:p>
          <a:p>
            <a:pPr marL="457200" lvl="0" indent="0" algn="r" rtl="0">
              <a:spcBef>
                <a:spcPts val="800"/>
              </a:spcBef>
              <a:spcAft>
                <a:spcPts val="0"/>
              </a:spcAft>
              <a:buNone/>
            </a:pPr>
            <a:r>
              <a:rPr lang="en" sz="1300" u="sng" dirty="0">
                <a:solidFill>
                  <a:schemeClr val="hlink"/>
                </a:solidFill>
                <a:latin typeface="Franklin Gothic"/>
                <a:ea typeface="Franklin Gothic"/>
                <a:cs typeface="Franklin Gothic"/>
                <a:sym typeface="Franklin Gothic"/>
                <a:hlinkClick r:id="rId4"/>
              </a:rPr>
              <a:t>How to Teach Fluency So That It Takes | Shanahan on Literacy</a:t>
            </a:r>
            <a:endParaRPr sz="2200" dirty="0">
              <a:solidFill>
                <a:srgbClr val="54504F"/>
              </a:solidFill>
              <a:highlight>
                <a:srgbClr val="FFFFFF"/>
              </a:highlight>
              <a:latin typeface="Franklin Gothic"/>
              <a:ea typeface="Franklin Gothic"/>
              <a:cs typeface="Franklin Gothic"/>
              <a:sym typeface="Franklin Gothic"/>
            </a:endParaRPr>
          </a:p>
        </p:txBody>
      </p:sp>
      <p:pic>
        <p:nvPicPr>
          <p:cNvPr id="611" name="Google Shape;611;p89" descr="an image of caution tape"/>
          <p:cNvPicPr preferRelativeResize="0"/>
          <p:nvPr/>
        </p:nvPicPr>
        <p:blipFill rotWithShape="1">
          <a:blip r:embed="rId5">
            <a:alphaModFix/>
          </a:blip>
          <a:srcRect t="44357" b="44197"/>
          <a:stretch/>
        </p:blipFill>
        <p:spPr>
          <a:xfrm>
            <a:off x="2457450" y="476600"/>
            <a:ext cx="5861051" cy="5887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90"/>
          <p:cNvSpPr txBox="1">
            <a:spLocks noGrp="1"/>
          </p:cNvSpPr>
          <p:nvPr>
            <p:ph type="title"/>
          </p:nvPr>
        </p:nvSpPr>
        <p:spPr>
          <a:xfrm>
            <a:off x="520700" y="273850"/>
            <a:ext cx="21210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latin typeface="Franklin Gothic"/>
                <a:ea typeface="Franklin Gothic"/>
                <a:cs typeface="Franklin Gothic"/>
                <a:sym typeface="Franklin Gothic"/>
              </a:rPr>
              <a:t> </a:t>
            </a:r>
            <a:r>
              <a:rPr lang="en" b="1" dirty="0">
                <a:latin typeface="Franklin Gothic"/>
                <a:ea typeface="Franklin Gothic"/>
                <a:cs typeface="Franklin Gothic"/>
                <a:sym typeface="Franklin Gothic"/>
              </a:rPr>
              <a:t>Caution:</a:t>
            </a:r>
            <a:endParaRPr b="1" dirty="0">
              <a:latin typeface="Franklin Gothic"/>
              <a:ea typeface="Franklin Gothic"/>
              <a:cs typeface="Franklin Gothic"/>
              <a:sym typeface="Franklin Gothic"/>
            </a:endParaRPr>
          </a:p>
        </p:txBody>
      </p:sp>
      <p:sp>
        <p:nvSpPr>
          <p:cNvPr id="617" name="Google Shape;617;p90"/>
          <p:cNvSpPr txBox="1">
            <a:spLocks noGrp="1"/>
          </p:cNvSpPr>
          <p:nvPr>
            <p:ph type="body" idx="1"/>
          </p:nvPr>
        </p:nvSpPr>
        <p:spPr>
          <a:xfrm>
            <a:off x="600750" y="1204275"/>
            <a:ext cx="7942500" cy="28620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b="1">
                <a:solidFill>
                  <a:srgbClr val="6AC398"/>
                </a:solidFill>
                <a:latin typeface="Franklin Gothic"/>
                <a:ea typeface="Franklin Gothic"/>
                <a:cs typeface="Franklin Gothic"/>
                <a:sym typeface="Franklin Gothic"/>
              </a:rPr>
              <a:t>What Round Robin Reading is Like for Striving Readers</a:t>
            </a:r>
            <a:endParaRPr b="1">
              <a:solidFill>
                <a:srgbClr val="6AC398"/>
              </a:solidFill>
              <a:latin typeface="Franklin Gothic"/>
              <a:ea typeface="Franklin Gothic"/>
              <a:cs typeface="Franklin Gothic"/>
              <a:sym typeface="Franklin Gothic"/>
            </a:endParaRPr>
          </a:p>
          <a:p>
            <a:pPr marL="457200" lvl="0" indent="0" algn="r" rtl="0">
              <a:spcBef>
                <a:spcPts val="800"/>
              </a:spcBef>
              <a:spcAft>
                <a:spcPts val="0"/>
              </a:spcAft>
              <a:buNone/>
            </a:pPr>
            <a:endParaRPr sz="2200">
              <a:solidFill>
                <a:srgbClr val="54504F"/>
              </a:solidFill>
              <a:highlight>
                <a:srgbClr val="FFFFFF"/>
              </a:highlight>
              <a:latin typeface="Franklin Gothic"/>
              <a:ea typeface="Franklin Gothic"/>
              <a:cs typeface="Franklin Gothic"/>
              <a:sym typeface="Franklin Gothic"/>
            </a:endParaRPr>
          </a:p>
        </p:txBody>
      </p:sp>
      <p:pic>
        <p:nvPicPr>
          <p:cNvPr id="618" name="Google Shape;618;p90" descr="an image of caution tape"/>
          <p:cNvPicPr preferRelativeResize="0"/>
          <p:nvPr/>
        </p:nvPicPr>
        <p:blipFill rotWithShape="1">
          <a:blip r:embed="rId3">
            <a:alphaModFix/>
          </a:blip>
          <a:srcRect t="44357" b="44197"/>
          <a:stretch/>
        </p:blipFill>
        <p:spPr>
          <a:xfrm>
            <a:off x="2457450" y="476600"/>
            <a:ext cx="5861051" cy="588700"/>
          </a:xfrm>
          <a:prstGeom prst="rect">
            <a:avLst/>
          </a:prstGeom>
          <a:noFill/>
          <a:ln>
            <a:noFill/>
          </a:ln>
        </p:spPr>
      </p:pic>
      <p:pic>
        <p:nvPicPr>
          <p:cNvPr id="619" name="Google Shape;619;p90" descr="This is one of five simulations on Dyslexia for a Day. The DVD is also accompanied by a handbook that can be used for professional development or individual use. To order visit us at: http://dyslexiatraininginstitute.org/dyslexia_simulation_kit.html&#10;&#10;Join us on Facebook: http://www.facebook.com/dyslexiatraining" title="Dyslexia for a Day - Round Robin Reading">
            <a:hlinkClick r:id="rId4"/>
          </p:cNvPr>
          <p:cNvPicPr preferRelativeResize="0"/>
          <p:nvPr/>
        </p:nvPicPr>
        <p:blipFill>
          <a:blip r:embed="rId5">
            <a:alphaModFix/>
          </a:blip>
          <a:stretch>
            <a:fillRect/>
          </a:stretch>
        </p:blipFill>
        <p:spPr>
          <a:xfrm>
            <a:off x="520700" y="1834450"/>
            <a:ext cx="5088000" cy="2862000"/>
          </a:xfrm>
          <a:prstGeom prst="rect">
            <a:avLst/>
          </a:prstGeom>
          <a:noFill/>
          <a:ln>
            <a:noFill/>
          </a:ln>
        </p:spPr>
      </p:pic>
      <p:sp>
        <p:nvSpPr>
          <p:cNvPr id="620" name="Google Shape;620;p90">
            <a:extLst>
              <a:ext uri="{C183D7F6-B498-43B3-948B-1728B52AA6E4}">
                <adec:decorative xmlns:adec="http://schemas.microsoft.com/office/drawing/2017/decorative" val="1"/>
              </a:ext>
            </a:extLst>
          </p:cNvPr>
          <p:cNvSpPr txBox="1"/>
          <p:nvPr/>
        </p:nvSpPr>
        <p:spPr>
          <a:xfrm>
            <a:off x="5881300" y="2038350"/>
            <a:ext cx="2939100" cy="15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rgbClr val="102649"/>
                </a:solidFill>
                <a:latin typeface="Franklin Gothic"/>
                <a:ea typeface="Franklin Gothic"/>
                <a:cs typeface="Franklin Gothic"/>
                <a:sym typeface="Franklin Gothic"/>
              </a:rPr>
              <a:t>While we are not watching this video in the session, we recommend watching  on your own or with colleagues to replace round robin reading with some of the recommended, evidence-based routines. </a:t>
            </a:r>
            <a:endParaRPr sz="1600" dirty="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91"/>
          <p:cNvSpPr txBox="1">
            <a:spLocks noGrp="1"/>
          </p:cNvSpPr>
          <p:nvPr>
            <p:ph type="title"/>
          </p:nvPr>
        </p:nvSpPr>
        <p:spPr>
          <a:xfrm>
            <a:off x="236650" y="1836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US" sz="6000" b="1" dirty="0">
                <a:latin typeface="Franklin Gothic"/>
                <a:ea typeface="Franklin Gothic"/>
                <a:cs typeface="Franklin Gothic"/>
                <a:sym typeface="Franklin Gothic"/>
              </a:rPr>
              <a:t>Reflection</a:t>
            </a:r>
            <a:endParaRPr sz="5300" b="1" dirty="0">
              <a:latin typeface="Franklin Gothic"/>
              <a:ea typeface="Franklin Gothic"/>
              <a:cs typeface="Franklin Gothic"/>
              <a:sym typeface="Franklin Gothic"/>
            </a:endParaRPr>
          </a:p>
        </p:txBody>
      </p:sp>
      <p:sp>
        <p:nvSpPr>
          <p:cNvPr id="626" name="Google Shape;626;p91"/>
          <p:cNvSpPr txBox="1">
            <a:spLocks noGrp="1"/>
          </p:cNvSpPr>
          <p:nvPr>
            <p:ph type="title"/>
          </p:nvPr>
        </p:nvSpPr>
        <p:spPr>
          <a:xfrm>
            <a:off x="236650" y="2853675"/>
            <a:ext cx="5775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2400" dirty="0">
                <a:solidFill>
                  <a:schemeClr val="dk1"/>
                </a:solidFill>
                <a:latin typeface="Franklin Gothic"/>
                <a:ea typeface="Franklin Gothic"/>
                <a:cs typeface="Franklin Gothic"/>
                <a:sym typeface="Franklin Gothic"/>
              </a:rPr>
              <a:t>Use your calendar or planner. When and how might you incorporate one or two of these fluency routines into your instruction this week?</a:t>
            </a:r>
            <a:endParaRPr sz="24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4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400" dirty="0">
              <a:latin typeface="Franklin Gothic"/>
              <a:ea typeface="Franklin Gothic"/>
              <a:cs typeface="Franklin Gothic"/>
              <a:sym typeface="Franklin Gothic"/>
            </a:endParaRPr>
          </a:p>
          <a:p>
            <a:pPr marL="0" lvl="0" indent="0" algn="l" rtl="0">
              <a:spcBef>
                <a:spcPts val="0"/>
              </a:spcBef>
              <a:spcAft>
                <a:spcPts val="0"/>
              </a:spcAft>
              <a:buNone/>
            </a:pPr>
            <a:endParaRPr sz="4000" b="1" dirty="0">
              <a:latin typeface="Franklin Gothic"/>
              <a:ea typeface="Franklin Gothic"/>
              <a:cs typeface="Franklin Gothic"/>
              <a:sym typeface="Franklin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95"/>
          <p:cNvSpPr txBox="1">
            <a:spLocks noGrp="1"/>
          </p:cNvSpPr>
          <p:nvPr>
            <p:ph type="title"/>
          </p:nvPr>
        </p:nvSpPr>
        <p:spPr>
          <a:xfrm>
            <a:off x="284875" y="15825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Next Steps</a:t>
            </a:r>
            <a:endParaRPr sz="5300" b="1">
              <a:latin typeface="Franklin Gothic"/>
              <a:ea typeface="Franklin Gothic"/>
              <a:cs typeface="Franklin Gothic"/>
              <a:sym typeface="Franklin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70" name="Google Shape;670;p97" descr="A screenshot of the IES Practice Guide, &quot;Providing Reading Interventions to Students in Grades 4-9&quot;"/>
          <p:cNvPicPr preferRelativeResize="0"/>
          <p:nvPr/>
        </p:nvPicPr>
        <p:blipFill>
          <a:blip r:embed="rId3">
            <a:alphaModFix/>
          </a:blip>
          <a:stretch>
            <a:fillRect/>
          </a:stretch>
        </p:blipFill>
        <p:spPr>
          <a:xfrm>
            <a:off x="541425" y="961200"/>
            <a:ext cx="2943825" cy="3818049"/>
          </a:xfrm>
          <a:prstGeom prst="rect">
            <a:avLst/>
          </a:prstGeom>
          <a:noFill/>
          <a:ln>
            <a:noFill/>
          </a:ln>
          <a:effectLst>
            <a:outerShdw blurRad="57150" dist="19050" dir="5400000" algn="bl" rotWithShape="0">
              <a:srgbClr val="000000">
                <a:alpha val="50000"/>
              </a:srgbClr>
            </a:outerShdw>
          </a:effectLst>
        </p:spPr>
      </p:pic>
      <p:sp>
        <p:nvSpPr>
          <p:cNvPr id="671" name="Google Shape;671;p97"/>
          <p:cNvSpPr txBox="1">
            <a:spLocks noGrp="1"/>
          </p:cNvSpPr>
          <p:nvPr>
            <p:ph type="title"/>
          </p:nvPr>
        </p:nvSpPr>
        <p:spPr>
          <a:xfrm>
            <a:off x="176125" y="0"/>
            <a:ext cx="8459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3000" b="1" dirty="0">
                <a:latin typeface="Franklin Gothic"/>
                <a:ea typeface="Franklin Gothic"/>
                <a:cs typeface="Franklin Gothic"/>
                <a:sym typeface="Franklin Gothic"/>
              </a:rPr>
              <a:t>For Session 4:</a:t>
            </a:r>
            <a:endParaRPr sz="3000" b="1" dirty="0">
              <a:latin typeface="Franklin Gothic"/>
              <a:ea typeface="Franklin Gothic"/>
              <a:cs typeface="Franklin Gothic"/>
              <a:sym typeface="Franklin Gothic"/>
            </a:endParaRPr>
          </a:p>
        </p:txBody>
      </p:sp>
      <p:sp>
        <p:nvSpPr>
          <p:cNvPr id="672" name="Google Shape;672;p97"/>
          <p:cNvSpPr txBox="1"/>
          <p:nvPr/>
        </p:nvSpPr>
        <p:spPr>
          <a:xfrm>
            <a:off x="4050225" y="882725"/>
            <a:ext cx="4065000" cy="32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dirty="0">
                <a:solidFill>
                  <a:schemeClr val="dk1"/>
                </a:solidFill>
                <a:latin typeface="Franklin Gothic"/>
                <a:ea typeface="Franklin Gothic"/>
                <a:cs typeface="Franklin Gothic"/>
                <a:sym typeface="Franklin Gothic"/>
              </a:rPr>
              <a:t>Read pp. 27-43 of the </a:t>
            </a:r>
            <a:r>
              <a:rPr lang="en" sz="3000" u="sng" dirty="0">
                <a:solidFill>
                  <a:schemeClr val="hlink"/>
                </a:solidFill>
                <a:latin typeface="Franklin Gothic"/>
                <a:ea typeface="Franklin Gothic"/>
                <a:cs typeface="Franklin Gothic"/>
                <a:sym typeface="Franklin Gothic"/>
                <a:hlinkClick r:id="rId4"/>
              </a:rPr>
              <a:t>Practice Guide</a:t>
            </a:r>
            <a:r>
              <a:rPr lang="en" sz="3000" dirty="0">
                <a:solidFill>
                  <a:schemeClr val="dk1"/>
                </a:solidFill>
                <a:latin typeface="Franklin Gothic"/>
                <a:ea typeface="Franklin Gothic"/>
                <a:cs typeface="Franklin Gothic"/>
                <a:sym typeface="Franklin Gothic"/>
              </a:rPr>
              <a:t> .</a:t>
            </a:r>
            <a:endParaRPr sz="30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2700" dirty="0">
                <a:solidFill>
                  <a:schemeClr val="dk1"/>
                </a:solidFill>
                <a:latin typeface="Franklin Gothic"/>
                <a:ea typeface="Franklin Gothic"/>
                <a:cs typeface="Franklin Gothic"/>
                <a:sym typeface="Franklin Gothic"/>
              </a:rPr>
              <a:t>(Recommendation 3A: World and Word Knowledge)</a:t>
            </a:r>
            <a:endParaRPr sz="27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7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3000" u="sng" dirty="0">
                <a:solidFill>
                  <a:schemeClr val="hlink"/>
                </a:solidFill>
                <a:latin typeface="Franklin Gothic"/>
                <a:ea typeface="Franklin Gothic"/>
                <a:cs typeface="Franklin Gothic"/>
                <a:sym typeface="Franklin Gothic"/>
                <a:hlinkClick r:id="rId5"/>
              </a:rPr>
              <a:t>Note Catcher</a:t>
            </a:r>
            <a:endParaRPr sz="3000" dirty="0">
              <a:solidFill>
                <a:schemeClr val="dk1"/>
              </a:solidFill>
              <a:latin typeface="Franklin Gothic"/>
              <a:ea typeface="Franklin Gothic"/>
              <a:cs typeface="Franklin Gothic"/>
              <a:sym typeface="Franklin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7" name="Google Shape;167;p31">
            <a:extLst>
              <a:ext uri="{C183D7F6-B498-43B3-948B-1728B52AA6E4}">
                <adec:decorative xmlns:adec="http://schemas.microsoft.com/office/drawing/2017/decorative" val="1"/>
              </a:ext>
            </a:extLst>
          </p:cNvPr>
          <p:cNvSpPr txBox="1"/>
          <p:nvPr/>
        </p:nvSpPr>
        <p:spPr>
          <a:xfrm>
            <a:off x="5929375" y="918000"/>
            <a:ext cx="2241900" cy="35701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dirty="0">
              <a:latin typeface="Libre Franklin"/>
              <a:ea typeface="Libre Franklin"/>
              <a:cs typeface="Libre Franklin"/>
              <a:sym typeface="Libre Franklin"/>
            </a:endParaRPr>
          </a:p>
          <a:p>
            <a:r>
              <a:rPr lang="en-US" sz="2000" dirty="0">
                <a:latin typeface="Libre Franklin"/>
                <a:ea typeface="Libre Franklin"/>
                <a:cs typeface="Libre Franklin"/>
                <a:sym typeface="Libre Franklin"/>
              </a:rPr>
              <a:t>This document is a tool to know what to do before, during and after a learning session and is available on the </a:t>
            </a:r>
            <a:r>
              <a:rPr lang="en-US" sz="2000" dirty="0">
                <a:latin typeface="Libre Franklin"/>
                <a:ea typeface="Libre Franklin"/>
                <a:cs typeface="Libre Franklin"/>
                <a:sym typeface="Libre Franklin"/>
                <a:hlinkClick r:id="rId3"/>
              </a:rPr>
              <a:t>Landing Page</a:t>
            </a:r>
            <a:r>
              <a:rPr lang="en-US" sz="2000" dirty="0">
                <a:latin typeface="Libre Franklin"/>
                <a:ea typeface="Libre Franklin"/>
                <a:cs typeface="Libre Franklin"/>
                <a:sym typeface="Libre Franklin"/>
              </a:rPr>
              <a:t>. </a:t>
            </a:r>
            <a:endParaRPr sz="2000" dirty="0">
              <a:latin typeface="Libre Franklin"/>
              <a:ea typeface="Libre Franklin"/>
              <a:cs typeface="Libre Franklin"/>
              <a:sym typeface="Libre Franklin"/>
            </a:endParaRPr>
          </a:p>
          <a:p>
            <a:pPr marL="0" lvl="0" indent="0" algn="l" rtl="0">
              <a:spcBef>
                <a:spcPts val="0"/>
              </a:spcBef>
              <a:spcAft>
                <a:spcPts val="0"/>
              </a:spcAft>
              <a:buNone/>
            </a:pPr>
            <a:endParaRPr sz="2000" dirty="0">
              <a:latin typeface="Libre Franklin"/>
              <a:ea typeface="Libre Franklin"/>
              <a:cs typeface="Libre Franklin"/>
              <a:sym typeface="Libre Franklin"/>
            </a:endParaRPr>
          </a:p>
        </p:txBody>
      </p:sp>
      <p:pic>
        <p:nvPicPr>
          <p:cNvPr id="3" name="Picture 2" descr="A screenshot of the learning plan ">
            <a:extLst>
              <a:ext uri="{FF2B5EF4-FFF2-40B4-BE49-F238E27FC236}">
                <a16:creationId xmlns:a16="http://schemas.microsoft.com/office/drawing/2014/main" id="{C0D1BA0D-0BB7-5814-173C-EBCD270F8088}"/>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76069" y="870728"/>
            <a:ext cx="5227773" cy="3886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5" name="Google Shape;165;p31">
            <a:extLst>
              <a:ext uri="{C183D7F6-B498-43B3-948B-1728B52AA6E4}">
                <adec:decorative xmlns:adec="http://schemas.microsoft.com/office/drawing/2017/decorative" val="1"/>
              </a:ext>
            </a:extLst>
          </p:cNvPr>
          <p:cNvSpPr txBox="1">
            <a:spLocks noGrp="1"/>
          </p:cNvSpPr>
          <p:nvPr>
            <p:ph type="title"/>
          </p:nvPr>
        </p:nvSpPr>
        <p:spPr>
          <a:xfrm>
            <a:off x="96775" y="-76200"/>
            <a:ext cx="7456500" cy="994200"/>
          </a:xfrm>
          <a:prstGeom prst="rect">
            <a:avLst/>
          </a:prstGeom>
        </p:spPr>
        <p:txBody>
          <a:bodyPr spcFirstLastPara="1" wrap="square" lIns="68575" tIns="34275" rIns="68575" bIns="34275" anchor="ctr" anchorCtr="0">
            <a:normAutofit/>
          </a:bodyPr>
          <a:lstStyle/>
          <a:p>
            <a:r>
              <a:rPr lang="en" sz="2900" b="1">
                <a:latin typeface="Franklin Gothic"/>
                <a:sym typeface="Franklin Gothic"/>
              </a:rPr>
              <a:t>Sessions at a Glance</a:t>
            </a:r>
            <a:endParaRPr lang="en-US"/>
          </a:p>
        </p:txBody>
      </p:sp>
    </p:spTree>
    <p:extLst>
      <p:ext uri="{BB962C8B-B14F-4D97-AF65-F5344CB8AC3E}">
        <p14:creationId xmlns:p14="http://schemas.microsoft.com/office/powerpoint/2010/main" val="1256347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302002" y="1457438"/>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Session 3: Building Fluency within Complex, Grade-Level Text</a:t>
            </a:r>
            <a:endParaRPr sz="4000" b="1" dirty="0">
              <a:latin typeface="Franklin Gothic"/>
              <a:ea typeface="Franklin Gothic"/>
              <a:cs typeface="Franklin Gothic"/>
              <a:sym typeface="Franklin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Session Learning Objectives:</a:t>
            </a:r>
            <a:endParaRPr b="1" dirty="0">
              <a:latin typeface="Franklin Gothic"/>
              <a:ea typeface="Franklin Gothic"/>
              <a:cs typeface="Franklin Gothic"/>
              <a:sym typeface="Franklin Gothic"/>
            </a:endParaRPr>
          </a:p>
        </p:txBody>
      </p:sp>
      <p:sp>
        <p:nvSpPr>
          <p:cNvPr id="2" name="Google Shape;137;p28">
            <a:extLst>
              <a:ext uri="{FF2B5EF4-FFF2-40B4-BE49-F238E27FC236}">
                <a16:creationId xmlns:a16="http://schemas.microsoft.com/office/drawing/2014/main" id="{D8041022-F769-3580-B548-102A2C846991}"/>
              </a:ext>
            </a:extLst>
          </p:cNvPr>
          <p:cNvSpPr txBox="1"/>
          <p:nvPr/>
        </p:nvSpPr>
        <p:spPr>
          <a:xfrm>
            <a:off x="279175" y="1288200"/>
            <a:ext cx="8301000" cy="37029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Franklin Gothic"/>
              <a:buAutoNum type="arabicPeriod"/>
            </a:pPr>
            <a:r>
              <a:rPr lang="en" sz="2100" dirty="0">
                <a:solidFill>
                  <a:srgbClr val="102649"/>
                </a:solidFill>
                <a:latin typeface="Franklin Gothic"/>
                <a:ea typeface="Franklin Gothic"/>
                <a:cs typeface="Franklin Gothic"/>
                <a:sym typeface="Franklin Gothic"/>
              </a:rPr>
              <a:t>Participants will learn how fluency bridges word recognition and language comprehension. </a:t>
            </a:r>
            <a:endParaRPr sz="2100" dirty="0">
              <a:solidFill>
                <a:srgbClr val="102649"/>
              </a:solidFill>
              <a:latin typeface="Franklin Gothic"/>
              <a:ea typeface="Franklin Gothic"/>
              <a:cs typeface="Franklin Gothic"/>
              <a:sym typeface="Franklin Gothic"/>
            </a:endParaRPr>
          </a:p>
          <a:p>
            <a:pPr marL="457200" lvl="0" indent="0" algn="l" rtl="0">
              <a:spcBef>
                <a:spcPts val="0"/>
              </a:spcBef>
              <a:spcAft>
                <a:spcPts val="0"/>
              </a:spcAft>
              <a:buNone/>
            </a:pPr>
            <a:endParaRPr sz="2100" dirty="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dirty="0">
                <a:solidFill>
                  <a:srgbClr val="102649"/>
                </a:solidFill>
                <a:latin typeface="Franklin Gothic"/>
                <a:ea typeface="Franklin Gothic"/>
                <a:cs typeface="Franklin Gothic"/>
                <a:sym typeface="Franklin Gothic"/>
              </a:rPr>
              <a:t>Participants will practice various methods for building fluent reading skills when reading complex texts both aloud and silently.  </a:t>
            </a:r>
            <a:endParaRPr sz="2100" dirty="0">
              <a:solidFill>
                <a:srgbClr val="102649"/>
              </a:solidFill>
              <a:latin typeface="Franklin Gothic"/>
              <a:ea typeface="Franklin Gothic"/>
              <a:cs typeface="Franklin Gothic"/>
              <a:sym typeface="Franklin Gothic"/>
            </a:endParaRPr>
          </a:p>
        </p:txBody>
      </p:sp>
    </p:spTree>
  </p:cSld>
  <p:clrMapOvr>
    <a:masterClrMapping/>
  </p:clrMapOvr>
</p:sld>
</file>

<file path=ppt/theme/theme1.xml><?xml version="1.0" encoding="utf-8"?>
<a:theme xmlns:a="http://schemas.openxmlformats.org/drawingml/2006/main" name="KDE Main 202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2024-11-13T15:18:36+00:00</Publication_x0020_Date>
    <Audience1 xmlns="3a62de7d-ba57-4f43-9dae-9623ba637be0"/>
    <_dlc_DocId xmlns="3a62de7d-ba57-4f43-9dae-9623ba637be0">KYED-536-2110</_dlc_DocId>
    <_dlc_DocIdUrl xmlns="3a62de7d-ba57-4f43-9dae-9623ba637be0">
      <Url>https://education-edit.ky.gov/curriculum/standards/kyacadstand/_layouts/15/DocIdRedir.aspx?ID=KYED-536-2110</Url>
      <Description>KYED-536-2110</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7F73868E-79C3-45D1-9F19-116D45C0A794}">
  <ds:schemaRefs>
    <ds:schemaRef ds:uri="http://schemas.microsoft.com/sharepoint/v3/contenttype/forms"/>
  </ds:schemaRefs>
</ds:datastoreItem>
</file>

<file path=customXml/itemProps2.xml><?xml version="1.0" encoding="utf-8"?>
<ds:datastoreItem xmlns:ds="http://schemas.openxmlformats.org/officeDocument/2006/customXml" ds:itemID="{A7C292E2-0AC6-42FB-ABDB-B69F4073E8B3}">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F0E8BEE-653C-4078-B66E-3AA339437030}"/>
</file>

<file path=customXml/itemProps4.xml><?xml version="1.0" encoding="utf-8"?>
<ds:datastoreItem xmlns:ds="http://schemas.openxmlformats.org/officeDocument/2006/customXml" ds:itemID="{A3BC29CE-F925-4F23-AB2B-3968EC6D4757}"/>
</file>

<file path=docProps/app.xml><?xml version="1.0" encoding="utf-8"?>
<Properties xmlns="http://schemas.openxmlformats.org/officeDocument/2006/extended-properties" xmlns:vt="http://schemas.openxmlformats.org/officeDocument/2006/docPropsVTypes">
  <TotalTime>0</TotalTime>
  <Words>8829</Words>
  <Application>Microsoft Office PowerPoint</Application>
  <PresentationFormat>On-screen Show (16:9)</PresentationFormat>
  <Paragraphs>659</Paragraphs>
  <Slides>68</Slides>
  <Notes>68</Notes>
  <HiddenSlides>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68</vt:i4>
      </vt:variant>
    </vt:vector>
  </HeadingPairs>
  <TitlesOfParts>
    <vt:vector size="79" baseType="lpstr">
      <vt:lpstr>Franklin Gothic</vt:lpstr>
      <vt:lpstr>Century Gothic</vt:lpstr>
      <vt:lpstr>Franklin Gothic,Sans-Serif</vt:lpstr>
      <vt:lpstr>Arial</vt:lpstr>
      <vt:lpstr>Roboto</vt:lpstr>
      <vt:lpstr>Libre Franklin</vt:lpstr>
      <vt:lpstr>Patrick Hand</vt:lpstr>
      <vt:lpstr>Helvetica Neue</vt:lpstr>
      <vt:lpstr>Libre Franklin Medium</vt:lpstr>
      <vt:lpstr>Calibri</vt:lpstr>
      <vt:lpstr>KDE Main 2021</vt:lpstr>
      <vt:lpstr> Developing Skilled Middle and High School Readers  Webinar Series</vt:lpstr>
      <vt:lpstr>A Note to Facilitators Leading a Group: </vt:lpstr>
      <vt:lpstr>A Note to Individuals Completing this Series: </vt:lpstr>
      <vt:lpstr>Series Overview</vt:lpstr>
      <vt:lpstr>Series Goals:</vt:lpstr>
      <vt:lpstr>With small and intentional shifts, we can make a real difference for the students in our classes right now who need supports as readers.</vt:lpstr>
      <vt:lpstr>Sessions at a Glance</vt:lpstr>
      <vt:lpstr> Session 3: Building Fluency within Complex, Grade-Level Text</vt:lpstr>
      <vt:lpstr>Session Learning Objectives:</vt:lpstr>
      <vt:lpstr>Learning Agreements </vt:lpstr>
      <vt:lpstr>Materials Needed for This Learning:</vt:lpstr>
      <vt:lpstr>This slide details the topics from the IES Guide we will be using to study during this series.</vt:lpstr>
      <vt:lpstr> Warm-Up Exercise: Share your thinking with a partner to prepare for a large group discussion.  Review and Prepare for Learning:   1. How many morphemes are in each of these words containing the Latin root -funct-. -Funct- means to perform an action OR the use of an object.   Example: function - funct/ion (2) a) malfunctions b) functional c) functionality d) functionalities e) defunct  2. Some evidence-based ways to support fluency in grades 6-12 include purposeful repeated readings, paired partner readings, choral reading and scaffolded silent reading. How are you currently leveraging these in your practice?   </vt:lpstr>
      <vt:lpstr>Defining Fluency</vt:lpstr>
      <vt:lpstr>The National Reading Panel Report (2000) </vt:lpstr>
      <vt:lpstr>Pikulski &amp; Chard (2005) definition:</vt:lpstr>
      <vt:lpstr>Synthesizing Three Definitions:</vt:lpstr>
      <vt:lpstr>Tosto et al. (2017)</vt:lpstr>
      <vt:lpstr>UnboundEd (2022):</vt:lpstr>
      <vt:lpstr>Lily Wong Fillmore (2013)</vt:lpstr>
      <vt:lpstr>What are the root causes of poor fluency?</vt:lpstr>
      <vt:lpstr>What do I do when I suspect or even know a student has gaps in fluency?</vt:lpstr>
      <vt:lpstr>Consult your High-Quality Instructional Resource (HQIR)!</vt:lpstr>
      <vt:lpstr>Consult your HQIR!</vt:lpstr>
      <vt:lpstr>What if a school or district hasn’t yet adopted a green-rated HQIR?</vt:lpstr>
      <vt:lpstr>How is fluency taught in early grades?</vt:lpstr>
      <vt:lpstr>Evidence-Based Fluency Routines in Grades K-5</vt:lpstr>
      <vt:lpstr> Pause and Reflect  </vt:lpstr>
      <vt:lpstr> Routines for Building Fluency </vt:lpstr>
      <vt:lpstr>Routines We Will Be Practicing  to Use in Instruction:  </vt:lpstr>
      <vt:lpstr>Tonight’s Sample Texts:  </vt:lpstr>
      <vt:lpstr>Where do we see fluency in the KAS for Reading and Writing?</vt:lpstr>
      <vt:lpstr>Are there standards for fluency in Grades 6-12?</vt:lpstr>
      <vt:lpstr>How do we build purpose for repeated readings of complex text?</vt:lpstr>
      <vt:lpstr>Routine 1: Purposeful Repeated Readings</vt:lpstr>
      <vt:lpstr>Other considerations for fluency practice passage selection:</vt:lpstr>
      <vt:lpstr>Purposeful Repeated Readings</vt:lpstr>
      <vt:lpstr>Purposeful Repeated Reading Routine, Step 1:</vt:lpstr>
      <vt:lpstr>Purposeful Repeated Reading Routine, Step 2:</vt:lpstr>
      <vt:lpstr>Purposeful Repeated Reading Routine, Step 3:</vt:lpstr>
      <vt:lpstr> Routine 2: “Say Something” and Partner Reading </vt:lpstr>
      <vt:lpstr>“Say Something” Benefits:</vt:lpstr>
      <vt:lpstr>FIRST READ:</vt:lpstr>
      <vt:lpstr>SECOND READ:</vt:lpstr>
      <vt:lpstr>Routine 3: Choral Reading and Rehearsing Pre-20th Century Texts</vt:lpstr>
      <vt:lpstr> Structured Literacy Tip: Make sure students have a routine for productively providing each other corrective feedback. </vt:lpstr>
      <vt:lpstr>Routine 3: Choral Reading and Rehearsing: Pre-20th Century Texts</vt:lpstr>
      <vt:lpstr>Choral Reading and Rehearsing  of Pre-20th Century Texts</vt:lpstr>
      <vt:lpstr>Begin with low stakes practice to introduce prosody. Say “O” with the following expression:</vt:lpstr>
      <vt:lpstr>Transition to short phrases from the text you will read:</vt:lpstr>
      <vt:lpstr>Now let’s read that same line aloud together:</vt:lpstr>
      <vt:lpstr>Read the same line now with gentleness or fondness:</vt:lpstr>
      <vt:lpstr>Read the same line now with disdain or hatred:</vt:lpstr>
      <vt:lpstr>Introduce and practice emphasis when reading.</vt:lpstr>
      <vt:lpstr>Introduce and practice emphasis when reading aloud.</vt:lpstr>
      <vt:lpstr>Move on to longer passages to chorally read:</vt:lpstr>
      <vt:lpstr>Routine 4: What about considerations for silent reading?</vt:lpstr>
      <vt:lpstr>Routine 4: How can fluency support silent reading?</vt:lpstr>
      <vt:lpstr>Simple Ways to Support Silent Reading</vt:lpstr>
      <vt:lpstr>Routine 4: Considerations for Silent Reading</vt:lpstr>
      <vt:lpstr>Setting the Stage for Silent Reading</vt:lpstr>
      <vt:lpstr>Setting the Stage for Silent Reading: Sentence Level</vt:lpstr>
      <vt:lpstr>Ask students to make inferences:</vt:lpstr>
      <vt:lpstr> Caution</vt:lpstr>
      <vt:lpstr> Caution:</vt:lpstr>
      <vt:lpstr> Reflection</vt:lpstr>
      <vt:lpstr> Next Steps</vt:lpstr>
      <vt:lpstr>For Session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Placido, Tabor - Office of Teaching and Learning</cp:lastModifiedBy>
  <cp:revision>2</cp:revision>
  <dcterms:modified xsi:type="dcterms:W3CDTF">2024-11-13T15:18:19Z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2024-11-13T01:24:20Z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718d28fa-ee63-43cd-b035-f8db97b7bf5b</vt:lpwstr>
  </property>
  <property fmtid="{D5CDD505-2E9C-101B-9397-08002B2CF9AE}" pid="8" name="MSIP_Label_eb544694-0027-44fa-bee4-2648c0363f9d_ContentBits">
    <vt:lpwstr>0</vt:lpwstr>
  </property>
  <property fmtid="{D5CDD505-2E9C-101B-9397-08002B2CF9AE}" pid="9" name="ContentTypeId">
    <vt:lpwstr>0x0101001BEB557DBE01834EAB47A683706DCD5B001CB4B9AB93836842A61C86EAD5F20BA7</vt:lpwstr>
  </property>
  <property fmtid="{D5CDD505-2E9C-101B-9397-08002B2CF9AE}" pid="10" name="_dlc_DocIdItemGuid">
    <vt:lpwstr>5afb0a5b-a685-4de9-af17-ab879b752d2d</vt:lpwstr>
  </property>
</Properties>
</file>