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6" r:id="rId5"/>
    <p:sldId id="257" r:id="rId6"/>
    <p:sldId id="369" r:id="rId7"/>
    <p:sldId id="263" r:id="rId8"/>
    <p:sldId id="260" r:id="rId9"/>
    <p:sldId id="259" r:id="rId10"/>
    <p:sldId id="265" r:id="rId11"/>
    <p:sldId id="347" r:id="rId12"/>
    <p:sldId id="266" r:id="rId13"/>
    <p:sldId id="374" r:id="rId14"/>
    <p:sldId id="269" r:id="rId15"/>
    <p:sldId id="346" r:id="rId16"/>
    <p:sldId id="267" r:id="rId17"/>
    <p:sldId id="270" r:id="rId18"/>
    <p:sldId id="271" r:id="rId19"/>
    <p:sldId id="272" r:id="rId20"/>
    <p:sldId id="353" r:id="rId21"/>
    <p:sldId id="274" r:id="rId22"/>
    <p:sldId id="365" r:id="rId23"/>
    <p:sldId id="364" r:id="rId24"/>
    <p:sldId id="371" r:id="rId25"/>
    <p:sldId id="372" r:id="rId26"/>
    <p:sldId id="373" r:id="rId27"/>
    <p:sldId id="366" r:id="rId28"/>
    <p:sldId id="276" r:id="rId29"/>
    <p:sldId id="277" r:id="rId30"/>
    <p:sldId id="284" r:id="rId31"/>
    <p:sldId id="375" r:id="rId32"/>
    <p:sldId id="358" r:id="rId33"/>
    <p:sldId id="359" r:id="rId34"/>
    <p:sldId id="361" r:id="rId35"/>
    <p:sldId id="360" r:id="rId36"/>
    <p:sldId id="363" r:id="rId37"/>
    <p:sldId id="368" r:id="rId38"/>
    <p:sldId id="286" r:id="rId39"/>
    <p:sldId id="262" r:id="rId40"/>
    <p:sldId id="285" r:id="rId41"/>
    <p:sldId id="287" r:id="rId42"/>
    <p:sldId id="348" r:id="rId43"/>
    <p:sldId id="3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 userId="S::micki.ray@education.ky.gov::a08fef2d-e290-42a4-abc6-bdc92162ba8c" providerId="AD"/>
  <p188:author id="{D464C43C-6425-35F1-A910-1896E6ED08C3}" name="Higgins, Misty - Division of Academic Program Standards" initials="MH"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0E6"/>
    <a:srgbClr val="DE18EA"/>
    <a:srgbClr val="5FBB8D"/>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3D1D48-DEC3-41F4-BE4E-20634BEE36D5}" v="151" dt="2025-01-29T18:35:26.1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84" autoAdjust="0"/>
  </p:normalViewPr>
  <p:slideViewPr>
    <p:cSldViewPr snapToGrid="0">
      <p:cViewPr>
        <p:scale>
          <a:sx n="38" d="100"/>
          <a:sy n="38" d="100"/>
        </p:scale>
        <p:origin x="1301" y="4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8A1D-A1CD-4346-997A-DFBEF8D5CEF3}"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A8F72-32E6-4120-9E4A-4E0B6EB6FB1D}" type="slidenum">
              <a:rPr lang="en-US" smtClean="0"/>
              <a:t>‹#›</a:t>
            </a:fld>
            <a:endParaRPr lang="en-US"/>
          </a:p>
        </p:txBody>
      </p:sp>
    </p:spTree>
    <p:extLst>
      <p:ext uri="{BB962C8B-B14F-4D97-AF65-F5344CB8AC3E}">
        <p14:creationId xmlns:p14="http://schemas.microsoft.com/office/powerpoint/2010/main" val="410677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ublic.ebookcentral.proquest.com/choice/PublicFullRecord.aspx?p=3016064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Integrating_HQIRs_and_Deeper_Learning_to_Strengthen_Tier_1_Instruction.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Hello everyone, and welcome to the second module of a four-part series on “Integrating Deeper Learning and HQIRs to Strengthen Tier 1 Instruction with an emphasis here on the surface learning phase. My name is Misty Higgins and I am joined today by Fox DeMoisey. We are professional learning coordinators in the Division of Program Standards, Office of Teaching and Learning, at the Kentucky Department of Education.</a:t>
            </a:r>
          </a:p>
        </p:txBody>
      </p:sp>
      <p:sp>
        <p:nvSpPr>
          <p:cNvPr id="4" name="Slide Number Placeholder 3"/>
          <p:cNvSpPr>
            <a:spLocks noGrp="1"/>
          </p:cNvSpPr>
          <p:nvPr>
            <p:ph type="sldNum" sz="quarter" idx="5"/>
          </p:nvPr>
        </p:nvSpPr>
        <p:spPr/>
        <p:txBody>
          <a:bodyPr/>
          <a:lstStyle/>
          <a:p>
            <a:fld id="{D94A8F72-32E6-4120-9E4A-4E0B6EB6FB1D}" type="slidenum">
              <a:rPr lang="en-US" smtClean="0"/>
              <a:t>1</a:t>
            </a:fld>
            <a:endParaRPr lang="en-US"/>
          </a:p>
        </p:txBody>
      </p:sp>
    </p:spTree>
    <p:extLst>
      <p:ext uri="{BB962C8B-B14F-4D97-AF65-F5344CB8AC3E}">
        <p14:creationId xmlns:p14="http://schemas.microsoft.com/office/powerpoint/2010/main" val="335038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6155B-0824-DD7F-1C0C-65DFC402F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22F9F-E134-FE96-6B4C-59E7F837F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6EED1-3A6D-652C-CB87-717E68CA2C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A second takeaway from the research here is </a:t>
            </a:r>
            <a:r>
              <a:rPr lang="en-US" b="1" baseline="0"/>
              <a:t>[CLICK] </a:t>
            </a:r>
            <a:r>
              <a:rPr lang="en-US" baseline="0"/>
              <a:t>“</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Having new information as ‘written text’ keeps it from ‘disappearing.’’’ </a:t>
            </a:r>
            <a:r>
              <a:rPr lang="en-US" sz="1200" b="0"/>
              <a:t>I’ll pause to give you a moment to independently process two particular findings. </a:t>
            </a:r>
            <a:r>
              <a:rPr lang="en-US" b="1" baseline="0"/>
              <a:t>[CLICK] </a:t>
            </a:r>
            <a:r>
              <a:rPr lang="en-US" b="0" baseline="0"/>
              <a:t>(Allow time.)</a:t>
            </a:r>
            <a:endParaRPr lang="en-US" sz="1200" b="1" baseline="3000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If we think of “transient information” as information that’s passing through students’ minds as it’s presented, appearing to them and then disappearing for them almost as quickly, this effect can be counteracted by making the information “non-transient,” by holding it instead of letting it pass. Cognitive scientists also talk about this as a way of “extending the mind” and its capacities, here by outsourcing the holding of some information. This can be accomplished by capturing things like key ideas, steps of a skill and vocabulary on an anchor chart, having students take notes in an organizer or providing handouts that make information available for students to work with until they are able to automate or internalize it; or, said another way, until they have learned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8 </a:t>
            </a:r>
            <a:r>
              <a:rPr lang="en-US" sz="1800" err="1">
                <a:effectLst/>
                <a:latin typeface="Segoe UI" panose="020B0502040204020203" pitchFamily="34" charset="0"/>
              </a:rPr>
              <a:t>Sweller</a:t>
            </a:r>
            <a:r>
              <a:rPr lang="en-US" sz="1800">
                <a:effectLst/>
                <a:latin typeface="Segoe UI" panose="020B0502040204020203" pitchFamily="34" charset="0"/>
              </a:rPr>
              <a:t>, J., van </a:t>
            </a:r>
            <a:r>
              <a:rPr lang="en-US" sz="1800" err="1">
                <a:effectLst/>
                <a:latin typeface="Segoe UI" panose="020B0502040204020203" pitchFamily="34" charset="0"/>
              </a:rPr>
              <a:t>Merriënboer</a:t>
            </a:r>
            <a:r>
              <a:rPr lang="en-US" sz="1800">
                <a:effectLst/>
                <a:latin typeface="Segoe UI" panose="020B0502040204020203" pitchFamily="34" charset="0"/>
              </a:rPr>
              <a:t>, J. J. G., &amp; </a:t>
            </a:r>
            <a:r>
              <a:rPr lang="en-US" sz="1800" err="1">
                <a:effectLst/>
                <a:latin typeface="Segoe UI" panose="020B0502040204020203" pitchFamily="34" charset="0"/>
              </a:rPr>
              <a:t>Paas</a:t>
            </a:r>
            <a:r>
              <a:rPr lang="en-US" sz="1800">
                <a:effectLst/>
                <a:latin typeface="Segoe UI" panose="020B0502040204020203" pitchFamily="34" charset="0"/>
              </a:rPr>
              <a:t>, F. (2019). </a:t>
            </a:r>
            <a:r>
              <a:rPr lang="en-US" sz="1800" i="1">
                <a:effectLst/>
                <a:latin typeface="Segoe UI" panose="020B0502040204020203" pitchFamily="34" charset="0"/>
              </a:rPr>
              <a:t>Cognitive architecture and instructional design: 20 years later</a:t>
            </a:r>
            <a:r>
              <a:rPr lang="en-US" sz="1800">
                <a:effectLst/>
                <a:latin typeface="Segoe UI" panose="020B0502040204020203" pitchFamily="34" charset="0"/>
              </a:rPr>
              <a:t>. Educational Psychology Review, 31(2), 261–292. https://doi.org/10.1007/s10648-019-09465-5 </a:t>
            </a:r>
            <a:endParaRPr lang="en-US"/>
          </a:p>
        </p:txBody>
      </p:sp>
      <p:sp>
        <p:nvSpPr>
          <p:cNvPr id="4" name="Slide Number Placeholder 3">
            <a:extLst>
              <a:ext uri="{FF2B5EF4-FFF2-40B4-BE49-F238E27FC236}">
                <a16:creationId xmlns:a16="http://schemas.microsoft.com/office/drawing/2014/main" id="{C11660B2-B60E-3BFB-6E40-80D2379DF1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894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A third research takeaway is </a:t>
            </a:r>
            <a:r>
              <a:rPr lang="en-US" b="1" baseline="0"/>
              <a:t>[CLICK] </a:t>
            </a:r>
            <a:r>
              <a:rPr lang="en-US" baseline="0"/>
              <a:t>“</a:t>
            </a:r>
            <a:r>
              <a:rPr lang="en-US" sz="1200" b="1"/>
              <a:t>Automating key processes and skills helps to reduce cognitive demand on working memory.” </a:t>
            </a:r>
            <a:r>
              <a:rPr lang="en-US" sz="1200" b="0"/>
              <a:t>I’ll pause to give you a moment to independently process two particular findings. </a:t>
            </a:r>
            <a:r>
              <a:rPr lang="en-US" b="1" baseline="0"/>
              <a:t>[CLICK] </a:t>
            </a:r>
            <a:r>
              <a:rPr lang="en-US" b="0" baseline="0"/>
              <a:t>(Allow time.)</a:t>
            </a:r>
            <a:endParaRPr lang="en-US" sz="1200" b="1" baseline="3000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Through repeated exposures to and practice with complex mental processes like strategies and skills, bandwidth can be saved by automating them so conscious attention does not have to be spent thinking about their steps. These internalized “how-to” scripts increase fluency as they also leave room for new information and processes. </a:t>
            </a:r>
          </a:p>
          <a:p>
            <a:endParaRPr lang="en-US" baseline="30000"/>
          </a:p>
          <a:p>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4</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srgbClr val="2B3545"/>
                </a:solidFill>
                <a:effectLst/>
                <a:uLnTx/>
                <a:uFillTx/>
                <a:latin typeface="Inter"/>
                <a:ea typeface="+mn-ea"/>
                <a:cs typeface="+mn-cs"/>
              </a:rPr>
              <a:t>Goodwin, B., Rouleau, K., </a:t>
            </a:r>
            <a:r>
              <a:rPr kumimoji="0" lang="en-US" sz="1200" b="0" i="0" u="none" strike="noStrike" kern="1200" cap="none" spc="0" normalizeH="0" baseline="0" noProof="0" err="1">
                <a:ln>
                  <a:noFill/>
                </a:ln>
                <a:solidFill>
                  <a:srgbClr val="2B3545"/>
                </a:solidFill>
                <a:effectLst/>
                <a:uLnTx/>
                <a:uFillTx/>
                <a:latin typeface="Inter"/>
                <a:ea typeface="+mn-ea"/>
                <a:cs typeface="+mn-cs"/>
              </a:rPr>
              <a:t>Abla</a:t>
            </a:r>
            <a:r>
              <a:rPr kumimoji="0" lang="en-US" sz="1200" b="0" i="0" u="none" strike="noStrike" kern="1200" cap="none" spc="0" normalizeH="0" baseline="0" noProof="0">
                <a:ln>
                  <a:noFill/>
                </a:ln>
                <a:solidFill>
                  <a:srgbClr val="2B3545"/>
                </a:solidFill>
                <a:effectLst/>
                <a:uLnTx/>
                <a:uFillTx/>
                <a:latin typeface="Inter"/>
                <a:ea typeface="+mn-ea"/>
                <a:cs typeface="+mn-cs"/>
              </a:rPr>
              <a:t>, C., Baptiste, K., Gibson, T., &amp; Kimball, M. (2023). </a:t>
            </a:r>
            <a:r>
              <a:rPr kumimoji="0" lang="en-US" sz="1200" b="0" i="1" u="none" strike="noStrike" kern="1200" cap="none" spc="0" normalizeH="0" baseline="0" noProof="0">
                <a:ln>
                  <a:noFill/>
                </a:ln>
                <a:solidFill>
                  <a:srgbClr val="2B3545"/>
                </a:solidFill>
                <a:effectLst/>
                <a:uLnTx/>
                <a:uFillTx/>
                <a:latin typeface="Inter"/>
                <a:ea typeface="+mn-ea"/>
                <a:cs typeface="+mn-cs"/>
              </a:rPr>
              <a:t>The new classroom instruction that works: The best research-based strategies for increasing student achievement</a:t>
            </a:r>
            <a:r>
              <a:rPr kumimoji="0" lang="en-US" sz="1200" b="0" i="0" u="none" strike="noStrike" kern="1200" cap="none" spc="0" normalizeH="0" baseline="0" noProof="0">
                <a:ln>
                  <a:noFill/>
                </a:ln>
                <a:solidFill>
                  <a:srgbClr val="2B3545"/>
                </a:solidFill>
                <a:effectLst/>
                <a:uLnTx/>
                <a:uFillTx/>
                <a:latin typeface="Inter"/>
                <a:ea typeface="+mn-ea"/>
                <a:cs typeface="+mn-cs"/>
              </a:rPr>
              <a:t> (Third edition). ASCD, ; </a:t>
            </a:r>
            <a:r>
              <a:rPr kumimoji="0" lang="en-US" sz="1200" b="0" i="0" u="none" strike="noStrike" kern="1200" cap="none" spc="0" normalizeH="0" baseline="0" noProof="0" err="1">
                <a:ln>
                  <a:noFill/>
                </a:ln>
                <a:solidFill>
                  <a:srgbClr val="2B3545"/>
                </a:solidFill>
                <a:effectLst/>
                <a:uLnTx/>
                <a:uFillTx/>
                <a:latin typeface="Inter"/>
                <a:ea typeface="+mn-ea"/>
                <a:cs typeface="+mn-cs"/>
              </a:rPr>
              <a:t>McREL</a:t>
            </a:r>
            <a:r>
              <a:rPr kumimoji="0" lang="en-US" sz="1200" b="0" i="0" u="none" strike="noStrike" kern="1200" cap="none" spc="0" normalizeH="0" baseline="0" noProof="0">
                <a:ln>
                  <a:noFill/>
                </a:ln>
                <a:solidFill>
                  <a:srgbClr val="2B3545"/>
                </a:solidFill>
                <a:effectLst/>
                <a:uLnTx/>
                <a:uFillTx/>
                <a:latin typeface="Inter"/>
                <a:ea typeface="+mn-ea"/>
                <a:cs typeface="+mn-cs"/>
              </a:rPr>
              <a:t> International. (ESSA Level 4)</a:t>
            </a:r>
          </a:p>
          <a:p>
            <a:endParaRPr lang="en-US"/>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11</a:t>
            </a:fld>
            <a:endParaRPr lang="en-US"/>
          </a:p>
        </p:txBody>
      </p:sp>
    </p:spTree>
    <p:extLst>
      <p:ext uri="{BB962C8B-B14F-4D97-AF65-F5344CB8AC3E}">
        <p14:creationId xmlns:p14="http://schemas.microsoft.com/office/powerpoint/2010/main" val="383081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A final takeaway from the research here is </a:t>
            </a:r>
            <a:r>
              <a:rPr lang="en-US" b="1" baseline="0"/>
              <a:t>[CLICK] </a:t>
            </a:r>
            <a:r>
              <a:rPr lang="en-US" baseline="0"/>
              <a:t>“</a:t>
            </a:r>
            <a:r>
              <a:rPr lang="en-US" sz="1200" b="1"/>
              <a:t>Direct instruction, including vocabulary instruction, makes learning easier and can support deep learning</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 </a:t>
            </a:r>
            <a:r>
              <a:rPr lang="en-US" sz="1200" b="0"/>
              <a:t>I’ll pause to give you a moment to independently process three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Direct instruction with modeling makes automating key procedures and skills easier. This make sense, since explanation and modeling make how to do something, why it would be done that way, and what those “mental moves” look and sound like as they are executed explicit, which increases clarity.  In fact, skill instruction requires explicit teaching and modeling for it to be done effectively. Few students would be able to intuit how to do something well and why it works to do things in certain ways on their own. Layering in vocabulary instruction brings the additional benefit of giving students consistent language to attach their learning to, which again supports clarity and also retention. Making sure vocabulary is connected to content area concepts strengthens both the vocabulary acquisition and understanding of the concepts. </a:t>
            </a:r>
          </a:p>
          <a:p>
            <a:endParaRPr lang="en-US" baseline="30000"/>
          </a:p>
          <a:p>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4</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srgbClr val="2B3545"/>
                </a:solidFill>
                <a:effectLst/>
                <a:uLnTx/>
                <a:uFillTx/>
                <a:latin typeface="Inter"/>
                <a:ea typeface="+mn-ea"/>
                <a:cs typeface="+mn-cs"/>
              </a:rPr>
              <a:t>Goodwin, B., Rouleau, K., </a:t>
            </a:r>
            <a:r>
              <a:rPr kumimoji="0" lang="en-US" sz="1200" b="0" i="0" u="none" strike="noStrike" kern="1200" cap="none" spc="0" normalizeH="0" baseline="0" noProof="0" err="1">
                <a:ln>
                  <a:noFill/>
                </a:ln>
                <a:solidFill>
                  <a:srgbClr val="2B3545"/>
                </a:solidFill>
                <a:effectLst/>
                <a:uLnTx/>
                <a:uFillTx/>
                <a:latin typeface="Inter"/>
                <a:ea typeface="+mn-ea"/>
                <a:cs typeface="+mn-cs"/>
              </a:rPr>
              <a:t>Abla</a:t>
            </a:r>
            <a:r>
              <a:rPr kumimoji="0" lang="en-US" sz="1200" b="0" i="0" u="none" strike="noStrike" kern="1200" cap="none" spc="0" normalizeH="0" baseline="0" noProof="0">
                <a:ln>
                  <a:noFill/>
                </a:ln>
                <a:solidFill>
                  <a:srgbClr val="2B3545"/>
                </a:solidFill>
                <a:effectLst/>
                <a:uLnTx/>
                <a:uFillTx/>
                <a:latin typeface="Inter"/>
                <a:ea typeface="+mn-ea"/>
                <a:cs typeface="+mn-cs"/>
              </a:rPr>
              <a:t>, C., Baptiste, K., Gibson, T., &amp; Kimball, M. (2023). </a:t>
            </a:r>
            <a:r>
              <a:rPr kumimoji="0" lang="en-US" sz="1200" b="0" i="1" u="none" strike="noStrike" kern="1200" cap="none" spc="0" normalizeH="0" baseline="0" noProof="0">
                <a:ln>
                  <a:noFill/>
                </a:ln>
                <a:solidFill>
                  <a:srgbClr val="2B3545"/>
                </a:solidFill>
                <a:effectLst/>
                <a:uLnTx/>
                <a:uFillTx/>
                <a:latin typeface="Inter"/>
                <a:ea typeface="+mn-ea"/>
                <a:cs typeface="+mn-cs"/>
              </a:rPr>
              <a:t>The new classroom instruction that works : the best research-based strategies for increasing student achievement</a:t>
            </a:r>
            <a:r>
              <a:rPr kumimoji="0" lang="en-US" sz="1200" b="0" i="0" u="none" strike="noStrike" kern="1200" cap="none" spc="0" normalizeH="0" baseline="0" noProof="0">
                <a:ln>
                  <a:noFill/>
                </a:ln>
                <a:solidFill>
                  <a:srgbClr val="2B3545"/>
                </a:solidFill>
                <a:effectLst/>
                <a:uLnTx/>
                <a:uFillTx/>
                <a:latin typeface="Inter"/>
                <a:ea typeface="+mn-ea"/>
                <a:cs typeface="+mn-cs"/>
              </a:rPr>
              <a:t> (Third edition). ASCD, ; </a:t>
            </a:r>
            <a:r>
              <a:rPr kumimoji="0" lang="en-US" sz="1200" b="0" i="0" u="none" strike="noStrike" kern="1200" cap="none" spc="0" normalizeH="0" baseline="0" noProof="0" err="1">
                <a:ln>
                  <a:noFill/>
                </a:ln>
                <a:solidFill>
                  <a:srgbClr val="2B3545"/>
                </a:solidFill>
                <a:effectLst/>
                <a:uLnTx/>
                <a:uFillTx/>
                <a:latin typeface="Inter"/>
                <a:ea typeface="+mn-ea"/>
                <a:cs typeface="+mn-cs"/>
              </a:rPr>
              <a:t>McREL</a:t>
            </a:r>
            <a:r>
              <a:rPr kumimoji="0" lang="en-US" sz="1200" b="0" i="0" u="none" strike="noStrike" kern="1200" cap="none" spc="0" normalizeH="0" baseline="0" noProof="0">
                <a:ln>
                  <a:noFill/>
                </a:ln>
                <a:solidFill>
                  <a:srgbClr val="2B3545"/>
                </a:solidFill>
                <a:effectLst/>
                <a:uLnTx/>
                <a:uFillTx/>
                <a:latin typeface="Inter"/>
                <a:ea typeface="+mn-ea"/>
                <a:cs typeface="+mn-cs"/>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9 </a:t>
            </a:r>
            <a:r>
              <a:rPr lang="en-US"/>
              <a:t>Kim, J. S., Hemphill, L., Troyer, M., Thomson, J. M., Jones, S. M., LaRusso, M. D., &amp; Donovan, S. (2017). Engaging struggling adolescent readers to improve reading skills. </a:t>
            </a:r>
            <a:r>
              <a:rPr lang="en-US" i="1"/>
              <a:t>Reading Research Quarterly, 52(3</a:t>
            </a:r>
            <a:r>
              <a:rPr lang="en-US"/>
              <a:t>), 357–382. Accessed at https://scholar.harvard.edu/jameskim/publications/engaging-struggling-adolescent-readers-improve-reading-skills (ESSA Level 1)</a:t>
            </a:r>
            <a:endParaRPr kumimoji="0" lang="en-US" sz="1200" b="0" i="0" u="none" strike="noStrike" kern="1200" cap="none" spc="0" normalizeH="0" baseline="0" noProof="0">
              <a:ln>
                <a:noFill/>
              </a:ln>
              <a:solidFill>
                <a:srgbClr val="2B3545"/>
              </a:solidFill>
              <a:effectLst/>
              <a:uLnTx/>
              <a:uFillTx/>
              <a:latin typeface="Inter"/>
              <a:ea typeface="+mn-ea"/>
              <a:cs typeface="+mn-cs"/>
            </a:endParaRPr>
          </a:p>
          <a:p>
            <a:endParaRPr lang="en-US"/>
          </a:p>
          <a:p>
            <a:r>
              <a:rPr lang="en-US" baseline="30000"/>
              <a:t>10 </a:t>
            </a:r>
            <a:r>
              <a:rPr lang="en-US"/>
              <a:t>Tong, F., Irby, B. J., Lara-</a:t>
            </a:r>
            <a:r>
              <a:rPr lang="en-US" err="1"/>
              <a:t>Alecio</a:t>
            </a:r>
            <a:r>
              <a:rPr lang="en-US"/>
              <a:t>, R., Guerrero, C., Fan, Y., &amp; Huerta, M. (2014). A randomized study of a literacy-integrated science intervention for low-socio-economic status middle school students: Findings from first-year implementation. </a:t>
            </a:r>
            <a:r>
              <a:rPr lang="en-US" i="1"/>
              <a:t>International Journal of Science Education, 36(12</a:t>
            </a:r>
            <a:r>
              <a:rPr lang="en-US"/>
              <a:t>), 2083–2109. Accessed at https://www.researchgate.net/publication/258670517_The_effect_of_an_instructional_intervention_on_Middle_School_English_Learners'_science_and_English_reading_achievement (ESSA Level I)</a:t>
            </a:r>
            <a:endParaRPr lang="en-US" baseline="30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146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A key take-away from the research on supporting students as they focus on new learning tells us “Working memory has limits, but how information is presented and supported helps ensure it is effectively encoded.”  </a:t>
            </a: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Goodwin, B. (2020). </a:t>
            </a:r>
            <a:r>
              <a:rPr lang="en-US" i="1"/>
              <a:t>Learning that sticks: A brain-based model for K-12 instructional design and delivery. </a:t>
            </a:r>
            <a:r>
              <a:rPr lang="en-US"/>
              <a:t>Alexandria, VA: ASCD</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13</a:t>
            </a:fld>
            <a:endParaRPr lang="en-US"/>
          </a:p>
        </p:txBody>
      </p:sp>
    </p:spTree>
    <p:extLst>
      <p:ext uri="{BB962C8B-B14F-4D97-AF65-F5344CB8AC3E}">
        <p14:creationId xmlns:p14="http://schemas.microsoft.com/office/powerpoint/2010/main" val="222919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[Misty] </a:t>
            </a:r>
            <a:r>
              <a:rPr lang="en-US" b="0"/>
              <a:t>Now let’s look at the big picture of making initial sense of learning. </a:t>
            </a:r>
            <a:r>
              <a:rPr lang="en-US" b="1"/>
              <a:t>(Click) </a:t>
            </a:r>
            <a:r>
              <a:rPr lang="en-US" b="0"/>
              <a:t>Once the brain has received new inputs, that learning must be consolidated and moved into long-term memory to ensure it is not forgotten. </a:t>
            </a:r>
            <a:r>
              <a:rPr lang="en-US" b="1"/>
              <a:t>(Click) </a:t>
            </a:r>
            <a:r>
              <a:rPr lang="en-US" b="0"/>
              <a:t>We do this by actively thinking about and working with new learning, which allows us to organize and anchor the inputs in our brain. </a:t>
            </a:r>
            <a:r>
              <a:rPr lang="en-US" b="1"/>
              <a:t>(Click) </a:t>
            </a:r>
            <a:r>
              <a:rPr lang="en-US" b="0"/>
              <a:t>The more ways we experience and apply new inputs , the more effectively the learning is encoded, stored and retrieved from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References:</a:t>
            </a: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3</a:t>
            </a:r>
            <a:r>
              <a:rPr lang="en-US" baseline="0"/>
              <a:t> McTighe, J., &amp; Willis, J. (2019.) </a:t>
            </a:r>
            <a:r>
              <a:rPr lang="en-US" i="1" baseline="0"/>
              <a:t>Upgrade your teaching. Understanding by design meets neuroscience</a:t>
            </a:r>
            <a:r>
              <a:rPr lang="en-US" baseline="0"/>
              <a:t>.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a:t>Goodwin, B. (2020). </a:t>
            </a:r>
            <a:r>
              <a:rPr lang="en-US" i="1"/>
              <a:t>Learning that sticks: A brain-based model for K-12 instructional design and delivery</a:t>
            </a:r>
            <a:r>
              <a:rPr lang="en-US"/>
              <a:t>. Alexandria, VA: ASCD (ESSA Level IV)</a:t>
            </a:r>
            <a:endParaRPr lang="en-US" baseline="300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14</a:t>
            </a:fld>
            <a:endParaRPr lang="en-US"/>
          </a:p>
        </p:txBody>
      </p:sp>
    </p:spTree>
    <p:extLst>
      <p:ext uri="{BB962C8B-B14F-4D97-AF65-F5344CB8AC3E}">
        <p14:creationId xmlns:p14="http://schemas.microsoft.com/office/powerpoint/2010/main" val="189113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a:t>
            </a:r>
            <a:r>
              <a:rPr kumimoji="0" lang="en-US" sz="1200" b="0" i="0" u="none" strike="noStrike" kern="1200" cap="none" spc="0" normalizeH="0" baseline="30000" noProof="0">
                <a:ln>
                  <a:noFill/>
                </a:ln>
                <a:solidFill>
                  <a:srgbClr val="2B3545"/>
                </a:solidFill>
                <a:effectLst/>
                <a:uLnTx/>
                <a:uFillTx/>
                <a:latin typeface="Inter"/>
                <a:ea typeface="+mn-ea"/>
                <a:cs typeface="+mn-cs"/>
              </a:rPr>
              <a:t> </a:t>
            </a:r>
            <a:r>
              <a:rPr kumimoji="0" lang="en-US" sz="1200" b="0" i="0" u="none" strike="noStrike" kern="1200" cap="none" spc="0" normalizeH="0" baseline="0" noProof="0">
                <a:ln>
                  <a:noFill/>
                </a:ln>
                <a:solidFill>
                  <a:srgbClr val="2B3545"/>
                </a:solidFill>
                <a:effectLst/>
                <a:uLnTx/>
                <a:uFillTx/>
                <a:latin typeface="Inter"/>
                <a:ea typeface="+mn-ea"/>
                <a:cs typeface="+mn-cs"/>
              </a:rPr>
              <a:t>The first main takeaway from the research related to making initial sense of learning </a:t>
            </a:r>
            <a:r>
              <a:rPr kumimoji="0" lang="en-US" sz="1200" b="1" i="0" u="none" strike="noStrike" kern="1200" cap="none" spc="0" normalizeH="0" baseline="0" noProof="0">
                <a:ln>
                  <a:noFill/>
                </a:ln>
                <a:solidFill>
                  <a:srgbClr val="2B3545"/>
                </a:solidFill>
                <a:effectLst/>
                <a:uLnTx/>
                <a:uFillTx/>
                <a:latin typeface="Inter"/>
                <a:ea typeface="+mn-ea"/>
                <a:cs typeface="+mn-cs"/>
              </a:rPr>
              <a:t>(click) </a:t>
            </a:r>
            <a:r>
              <a:rPr kumimoji="0" lang="en-US" sz="1200" b="0" i="0" u="none" strike="noStrike" kern="1200" cap="none" spc="0" normalizeH="0" baseline="0" noProof="0">
                <a:ln>
                  <a:noFill/>
                </a:ln>
                <a:solidFill>
                  <a:srgbClr val="2B3545"/>
                </a:solidFill>
                <a:effectLst/>
                <a:uLnTx/>
                <a:uFillTx/>
                <a:latin typeface="Inter"/>
                <a:ea typeface="+mn-ea"/>
                <a:cs typeface="+mn-cs"/>
              </a:rPr>
              <a:t>is that the more elaborately new learning is encoded, the more likely it is to be retained, and the more students think about the learning the better it is consolidated. I’ll pause and give you a moment to </a:t>
            </a:r>
            <a:r>
              <a:rPr kumimoji="0" lang="en-US" sz="1200" b="1" i="0" u="none" strike="noStrike" kern="1200" cap="none" spc="0" normalizeH="0" baseline="0" noProof="0">
                <a:ln>
                  <a:noFill/>
                </a:ln>
                <a:solidFill>
                  <a:srgbClr val="2B3545"/>
                </a:solidFill>
                <a:effectLst/>
                <a:uLnTx/>
                <a:uFillTx/>
                <a:latin typeface="Inter"/>
                <a:ea typeface="+mn-ea"/>
                <a:cs typeface="+mn-cs"/>
              </a:rPr>
              <a:t>(click) </a:t>
            </a:r>
            <a:r>
              <a:rPr kumimoji="0" lang="en-US" sz="1200" b="0" i="0" u="none" strike="noStrike" kern="1200" cap="none" spc="0" normalizeH="0" baseline="0" noProof="0">
                <a:ln>
                  <a:noFill/>
                </a:ln>
                <a:solidFill>
                  <a:srgbClr val="2B3545"/>
                </a:solidFill>
                <a:effectLst/>
                <a:uLnTx/>
                <a:uFillTx/>
                <a:latin typeface="Inter"/>
                <a:ea typeface="+mn-ea"/>
                <a:cs typeface="+mn-cs"/>
              </a:rPr>
              <a:t>read through specific findings from the research to support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545"/>
                </a:solidFill>
                <a:effectLst/>
                <a:uLnTx/>
                <a:uFillTx/>
                <a:latin typeface="Inter"/>
                <a:ea typeface="+mn-ea"/>
                <a:cs typeface="+mn-cs"/>
              </a:rPr>
              <a:t>If students are to retain learning for future use, they must actively do something with it. The brain must make sensible, workable connections among all the different inputs before working memory times out. Actively thinking about what we are learning as we are learning it helps with this consolidation. </a:t>
            </a:r>
            <a:endParaRPr lang="en-US" sz="1200" b="0" i="0" u="none" strike="noStrike" kern="1200" cap="none" spc="0" normalizeH="0" baseline="0" noProof="0">
              <a:ln>
                <a:noFill/>
              </a:ln>
              <a:solidFill>
                <a:srgbClr val="2B3545"/>
              </a:solidFill>
              <a:effectLst/>
              <a:uLnTx/>
              <a:uFillTx/>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545"/>
                </a:solidFill>
                <a:effectLst/>
                <a:uLnTx/>
                <a:uFillTx/>
                <a:latin typeface="Inter"/>
                <a:ea typeface="+mn-ea"/>
                <a:cs typeface="+mn-cs"/>
              </a:rPr>
              <a:t>Consolidation is further enhanced when verbal and written words are paired with images and non-linguistic representations. According to Daniel Willingham “if we are to learn anything, we must concentrate on the visual and verbal inputs as they enter our brains; connect them to memories, other ideas, images and emotions and make sense of them to create meaning” (Willingham, 2003).</a:t>
            </a:r>
            <a:endParaRPr lang="en-US" sz="1200" b="0" i="0" u="none" strike="noStrike" kern="1200" cap="none" spc="0" normalizeH="0" baseline="0" noProof="0">
              <a:ln>
                <a:noFill/>
              </a:ln>
              <a:solidFill>
                <a:srgbClr val="2B3545"/>
              </a:solidFill>
              <a:effectLst/>
              <a:uLnTx/>
              <a:uFillTx/>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3545"/>
                </a:solidFill>
                <a:effectLst/>
                <a:uLnTx/>
                <a:uFillTx/>
                <a:latin typeface="Inter"/>
                <a:ea typeface="+mn-ea"/>
                <a:cs typeface="+mn-cs"/>
              </a:rPr>
              <a:t>References:</a:t>
            </a:r>
            <a:endParaRPr lang="en-US" sz="1200" b="1" i="0" u="none" strike="noStrike" kern="1200" cap="none" spc="0" normalizeH="0" baseline="0" noProof="0">
              <a:ln>
                <a:noFill/>
              </a:ln>
              <a:solidFill>
                <a:srgbClr val="2B3545"/>
              </a:solidFill>
              <a:effectLst/>
              <a:uLnTx/>
              <a:uFillTx/>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B3545"/>
              </a:solidFill>
              <a:effectLst/>
              <a:uLnTx/>
              <a:uFillTx/>
              <a:latin typeface="Inter"/>
              <a:ea typeface="+mn-ea"/>
              <a:cs typeface="+mn-cs"/>
            </a:endParaRP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3</a:t>
            </a:r>
            <a:r>
              <a:rPr lang="en-US" baseline="0"/>
              <a:t> McTighe, J., &amp; Willis, J. (2019.) </a:t>
            </a:r>
            <a:r>
              <a:rPr lang="en-US" i="1" baseline="0"/>
              <a:t>Upgrade your teaching. Understanding by design meets neuroscience</a:t>
            </a:r>
            <a:r>
              <a:rPr lang="en-US" baseline="0"/>
              <a:t>.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11 </a:t>
            </a:r>
            <a:r>
              <a:rPr kumimoji="0" lang="en-US" sz="1200" b="0" i="0" u="none" strike="noStrike" kern="1200" cap="none" spc="0" normalizeH="0" baseline="0" noProof="0">
                <a:ln>
                  <a:noFill/>
                </a:ln>
                <a:solidFill>
                  <a:srgbClr val="242424"/>
                </a:solidFill>
                <a:effectLst/>
                <a:uLnTx/>
                <a:uFillTx/>
                <a:latin typeface="Aptos" panose="02110004020202020204"/>
                <a:ea typeface="+mn-ea"/>
                <a:cs typeface="+mn-cs"/>
              </a:rPr>
              <a:t>Medina, J. (2008). </a:t>
            </a:r>
            <a:r>
              <a:rPr kumimoji="0" lang="en-US" sz="1200" b="0" i="1" u="none" strike="noStrike" kern="1200" cap="none" spc="0" normalizeH="0" baseline="0" noProof="0">
                <a:ln>
                  <a:noFill/>
                </a:ln>
                <a:solidFill>
                  <a:srgbClr val="242424"/>
                </a:solidFill>
                <a:effectLst/>
                <a:uLnTx/>
                <a:uFillTx/>
                <a:latin typeface="Aptos" panose="02110004020202020204"/>
                <a:ea typeface="+mn-ea"/>
                <a:cs typeface="+mn-cs"/>
              </a:rPr>
              <a:t>Brain rules: 12 principles for surviving and thriving at work, home, and school</a:t>
            </a:r>
            <a:r>
              <a:rPr kumimoji="0" lang="en-US" sz="1200" b="0" i="0" u="none" strike="noStrike" kern="1200" cap="none" spc="0" normalizeH="0" baseline="0" noProof="0">
                <a:ln>
                  <a:noFill/>
                </a:ln>
                <a:solidFill>
                  <a:srgbClr val="242424"/>
                </a:solidFill>
                <a:effectLst/>
                <a:uLnTx/>
                <a:uFillTx/>
                <a:latin typeface="Aptos" panose="02110004020202020204"/>
                <a:ea typeface="+mn-ea"/>
                <a:cs typeface="+mn-cs"/>
              </a:rPr>
              <a:t>. Pear Press.</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781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The next takeaway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from the research is that students begin to consolidate learning by connecting it with background knowledge. I’ll pause and give you a moment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to read through the related findings. </a:t>
            </a:r>
          </a:p>
          <a:p>
            <a:endParaRPr kumimoji="0" lang="en-US" sz="1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the heart of sense-making is connecting what we are learning with what we already know so it is no surprise that the most significant factor in learning something new is being able to connect it with prior knowledge. The more opportunities we give learners to connect new knowledge with their prior knowledge, the more likely they are to consolidate their learning. According to developmental psychologist Marilyn Adams (2015), knowledge is like mental Velcro: it sticks best to other related knowledge. </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When students are beginning learners, they do have some background knowledge (schema) and new learning either fits within that schema or modifies their existing schema. At this point in the learning process, students may often have misconceptions and it is important to uncover and address those errors as they work to make connections to the new learning. </a:t>
            </a:r>
          </a:p>
          <a:p>
            <a:endParaRPr kumimoji="0" lang="en-US" sz="1200" b="1" i="0" u="none" strike="noStrike" kern="1200" cap="none" spc="0" normalizeH="0" baseline="0" noProof="0">
              <a:ln>
                <a:noFill/>
              </a:ln>
              <a:solidFill>
                <a:prstClr val="black"/>
              </a:solidFill>
              <a:effectLst/>
              <a:uLnTx/>
              <a:uFillTx/>
              <a:latin typeface="Aptos" panose="02110004020202020204"/>
              <a:ea typeface="+mn-ea"/>
              <a:cs typeface="+mn-cs"/>
            </a:endParaRPr>
          </a:p>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References</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3</a:t>
            </a:r>
            <a:r>
              <a:rPr lang="en-US" baseline="0"/>
              <a:t> McTighe, J., &amp; Willis, J. (2019.) </a:t>
            </a:r>
            <a:r>
              <a:rPr lang="en-US" i="1" baseline="0"/>
              <a:t>Upgrade your teaching. Understanding by design meets neuroscience</a:t>
            </a:r>
            <a:r>
              <a:rPr lang="en-US" baseline="0"/>
              <a:t>.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endParaRPr lang="en-US"/>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5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Kirschner, P., &amp; Hendrick, C. (2024).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How learning happens: Seminal works in educational psychology and what they mean in practice (2</a:t>
            </a:r>
            <a:r>
              <a:rPr kumimoji="0" lang="en-US" sz="1200" b="0" i="1"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 ed.)</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New York: NY: Routledge</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9938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The last overall idea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for making initial sense of learning is that the brain needs opportunities to pause and process. Take just a moment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to read two of the related findings. </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Working memories tends to time out after about 5-10 minutes for young people and around 10-20 minutes for adults. After a few minutes of concentration, our brains needs a change of pace; a chance to encode the new learning into memory. We can help with this by chunking the learning into shorter segments with frequent opportunities for the brain to do some mental processing and sense making between each interval. </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References</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12 </a:t>
            </a:r>
            <a:r>
              <a:rPr lang="en-US" b="0" i="0">
                <a:solidFill>
                  <a:srgbClr val="2B3545"/>
                </a:solidFill>
                <a:effectLst/>
                <a:latin typeface="Inter"/>
              </a:rPr>
              <a:t>Souza, D. A. (2011). </a:t>
            </a:r>
            <a:r>
              <a:rPr lang="en-US" b="0" i="1">
                <a:solidFill>
                  <a:srgbClr val="2B3545"/>
                </a:solidFill>
                <a:effectLst/>
                <a:latin typeface="Inter"/>
              </a:rPr>
              <a:t>How the brain learns. </a:t>
            </a:r>
            <a:r>
              <a:rPr lang="en-US" b="0" i="0">
                <a:solidFill>
                  <a:srgbClr val="2B3545"/>
                </a:solidFill>
                <a:effectLst/>
                <a:latin typeface="Inter"/>
              </a:rPr>
              <a:t>(4</a:t>
            </a:r>
            <a:r>
              <a:rPr lang="en-US" b="0" i="0" baseline="30000">
                <a:solidFill>
                  <a:srgbClr val="2B3545"/>
                </a:solidFill>
                <a:effectLst/>
                <a:latin typeface="Inter"/>
              </a:rPr>
              <a:t>th</a:t>
            </a:r>
            <a:r>
              <a:rPr lang="en-US" b="0" i="0">
                <a:solidFill>
                  <a:srgbClr val="2B3545"/>
                </a:solidFill>
                <a:effectLst/>
                <a:latin typeface="Inter"/>
              </a:rPr>
              <a:t> ed.). Corwin 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kumimoji="0" lang="en-US" sz="12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768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[Misty] </a:t>
            </a:r>
            <a:r>
              <a:rPr lang="en-US"/>
              <a:t>In summary, if students are to make initial sense of new learning, they need meaningful opportunities to actively think about the new knowledge, skills and strategies for that learning to stick.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References</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18</a:t>
            </a:fld>
            <a:endParaRPr lang="en-US"/>
          </a:p>
        </p:txBody>
      </p:sp>
    </p:spTree>
    <p:extLst>
      <p:ext uri="{BB962C8B-B14F-4D97-AF65-F5344CB8AC3E}">
        <p14:creationId xmlns:p14="http://schemas.microsoft.com/office/powerpoint/2010/main" val="2413240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19-25] </a:t>
            </a:r>
            <a:r>
              <a:rPr lang="en-US"/>
              <a:t>As we turn now from “Make Initial Sense of Learning” to “Practice New Learning,” we begin by underscoring </a:t>
            </a:r>
            <a:r>
              <a:rPr lang="en-US" b="1"/>
              <a:t>[CLICK] </a:t>
            </a:r>
            <a:r>
              <a:rPr lang="en-US" b="0"/>
              <a:t>that while repetition is key to memory, </a:t>
            </a:r>
            <a:r>
              <a:rPr lang="en-US" b="0" i="1"/>
              <a:t>how</a:t>
            </a:r>
            <a:r>
              <a:rPr lang="en-US" b="0"/>
              <a:t> students engage in practice is the true key to memory. Quality practice has a larger impact than simply the quantity of practice.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As mentioned earlier </a:t>
            </a:r>
            <a:r>
              <a:rPr lang="en-US" b="1"/>
              <a:t>[CLICK]</a:t>
            </a:r>
            <a:r>
              <a:rPr lang="en-US" b="0"/>
              <a:t>, practice helps students automate new skills and strategies, moving learning to long-term memory and freeing up bandwidth in working memory. This process is “deepened” during deep learning and is foundational for the eventual transfer of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Finally, </a:t>
            </a:r>
            <a:r>
              <a:rPr lang="en-US" b="1"/>
              <a:t>[CLICK]</a:t>
            </a:r>
            <a:r>
              <a:rPr lang="en-US" b="0"/>
              <a:t>, feedback is a vital support for acquiring, storing, reproducing and using new learning since it helps make sure what’s stored is correct and well understood.  </a:t>
            </a:r>
          </a:p>
          <a:p>
            <a:endParaRPr lang="en-US" b="0" i="0" baseline="30000">
              <a:solidFill>
                <a:srgbClr val="2B3545"/>
              </a:solidFill>
              <a:effectLst/>
              <a:latin typeface="Inter"/>
            </a:endParaRPr>
          </a:p>
          <a:p>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a:t>
            </a:r>
            <a:r>
              <a:rPr lang="en-US" b="0" i="0">
                <a:solidFill>
                  <a:srgbClr val="2B3545"/>
                </a:solidFill>
                <a:effectLst/>
                <a:latin typeface="Inter"/>
                <a:hlinkClick r:id="rId3"/>
              </a:rPr>
              <a:t>https://public.ebookcentral.proquest.com/choice/PublicFullRecord.aspx?p=30160647</a:t>
            </a:r>
            <a:r>
              <a:rPr lang="en-US">
                <a:solidFill>
                  <a:srgbClr val="2B3545"/>
                </a:solidFill>
                <a:latin typeface="Inter"/>
              </a:rPr>
              <a:t> </a:t>
            </a:r>
          </a:p>
          <a:p>
            <a:endParaRPr lang="en-US">
              <a:solidFill>
                <a:srgbClr val="2B3545"/>
              </a:solidFill>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13 </a:t>
            </a:r>
            <a:r>
              <a:rPr lang="en-US" b="0" i="0">
                <a:solidFill>
                  <a:srgbClr val="2B3545"/>
                </a:solidFill>
                <a:effectLst/>
                <a:latin typeface="Inter"/>
              </a:rPr>
              <a:t>Hattie, J., &amp; Timperley, H. (2007). The power of feedback. Review of Educational Research, 77(1), 81-112. https://doi.org/10.3102/003465430298487 Retrieved from http://www.columbia.edu/~mvp19/ETF/Feedback.pdf (ESSA Level IV) </a:t>
            </a:r>
            <a:endParaRPr lang="en-US">
              <a:solidFill>
                <a:srgbClr val="2B3545"/>
              </a:solidFill>
              <a:latin typeface="Inter"/>
            </a:endParaRPr>
          </a:p>
          <a:p>
            <a:endParaRPr lang="en-US">
              <a:solidFill>
                <a:srgbClr val="2B3545"/>
              </a:solidFill>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038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This module has three primary objectives: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Build understanding of “surface learning” and associated findings from learning science;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Explore indicators of surface learning using examples from HQIRs; and</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rPr>
              <a:t>Consider deeper learning practices to support potential adjustments to a HQIR at the local level.</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02649"/>
              </a:solidFill>
              <a:effectLst/>
              <a:uLnTx/>
              <a:uFillTx/>
              <a:latin typeface="Libre Franklin" pitchFamily="2" charset="77"/>
              <a:ea typeface="+mn-ea"/>
              <a:cs typeface="+mn-cs"/>
            </a:endParaRPr>
          </a:p>
          <a:p>
            <a:r>
              <a:rPr lang="en-US"/>
              <a:t>Our intention is that the information within this session and accompanying tool provided at the end will enable districts to assess where an adopted HQIR is strong, both foundationally through the lens of learning science and with regard to characteristics of deeper learning and where it might need “smart adjustments” to more fully provide vibrant learning experiences and improved academic outcomes for all students. </a:t>
            </a:r>
          </a:p>
          <a:p>
            <a:endParaRPr lang="en-US"/>
          </a:p>
          <a:p>
            <a:r>
              <a:rPr lang="en-US"/>
              <a:t>We will now move into the first objective </a:t>
            </a:r>
            <a:r>
              <a:rPr lang="en-US" b="1"/>
              <a:t>[CLICK] </a:t>
            </a:r>
            <a:r>
              <a:rPr lang="en-US" b="0"/>
              <a:t>where we want to b</a:t>
            </a:r>
            <a:r>
              <a:rPr lang="en-US"/>
              <a:t>uild understanding of “surface learning” and associated findings from learning science.</a:t>
            </a:r>
          </a:p>
        </p:txBody>
      </p:sp>
      <p:sp>
        <p:nvSpPr>
          <p:cNvPr id="4" name="Slide Number Placeholder 3"/>
          <p:cNvSpPr>
            <a:spLocks noGrp="1"/>
          </p:cNvSpPr>
          <p:nvPr>
            <p:ph type="sldNum" sz="quarter" idx="5"/>
          </p:nvPr>
        </p:nvSpPr>
        <p:spPr/>
        <p:txBody>
          <a:bodyPr/>
          <a:lstStyle/>
          <a:p>
            <a:fld id="{D94A8F72-32E6-4120-9E4A-4E0B6EB6FB1D}" type="slidenum">
              <a:rPr lang="en-US" smtClean="0"/>
              <a:t>2</a:t>
            </a:fld>
            <a:endParaRPr lang="en-US"/>
          </a:p>
        </p:txBody>
      </p:sp>
    </p:spTree>
    <p:extLst>
      <p:ext uri="{BB962C8B-B14F-4D97-AF65-F5344CB8AC3E}">
        <p14:creationId xmlns:p14="http://schemas.microsoft.com/office/powerpoint/2010/main" val="8485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The first main takeaway from the research on Practice New learning is </a:t>
            </a:r>
            <a:r>
              <a:rPr lang="en-US" b="1" baseline="0"/>
              <a:t>[CLICK] </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”Spacing practice over time is the best way to encode learning into long-term memory.” </a:t>
            </a:r>
            <a:r>
              <a:rPr lang="en-US" sz="1200" b="0"/>
              <a:t>I’ll pause to give you a moment to independently process three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first point, simply put, is spacing practice out in installments over time rather than doing it in bulk is better for getting learning into long-term memory. Also, each time we return to learning, it reinforces neural pathways while creating additional pathways, which supports faster, more dynamic retrieval. And returning to new memories through different tasks and while making different associations increases the likelihood of its long-term storage and rapid retrieval.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latin typeface="+mn-lt"/>
              </a:rPr>
              <a:t>11 </a:t>
            </a:r>
            <a:r>
              <a:rPr lang="en-US" b="0" i="0">
                <a:solidFill>
                  <a:srgbClr val="242424"/>
                </a:solidFill>
                <a:effectLst/>
                <a:latin typeface="+mn-lt"/>
              </a:rPr>
              <a:t>Medina, J. (2008). </a:t>
            </a:r>
            <a:r>
              <a:rPr lang="en-US" b="0" i="1">
                <a:solidFill>
                  <a:srgbClr val="242424"/>
                </a:solidFill>
                <a:effectLst/>
                <a:latin typeface="+mn-lt"/>
              </a:rPr>
              <a:t>Brain rules: 12 principles for surviving and thriving at work, home, and school</a:t>
            </a:r>
            <a:r>
              <a:rPr lang="en-US" b="0" i="0">
                <a:solidFill>
                  <a:srgbClr val="242424"/>
                </a:solidFill>
                <a:effectLst/>
                <a:latin typeface="+mn-lt"/>
              </a:rPr>
              <a:t>. Pear Press</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14 </a:t>
            </a:r>
            <a:r>
              <a:rPr lang="en-US"/>
              <a:t>Rohrer, D., Dedrick, R. F., &amp; Burgess, K. (2014). The benefit of interleaved mathematics practice is not limited to superficially similar kinds of problems. Psychonomic Bulletin &amp; Review, 21(5), 1323– 1330. Accessed at https://link.springer.com/article/10.3758/s13423-014-0588-3  (ESSA Level I)</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4015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C28E5-D178-CDAA-3D4D-542D73691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70BCB-AB37-083D-60E3-3E8885B5C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5A608-FC7B-5A4E-A492-E34EFF08D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A second takeaway for Practice New learning is </a:t>
            </a:r>
            <a:r>
              <a:rPr lang="en-US" b="1" baseline="0"/>
              <a:t>[CLICK] </a:t>
            </a:r>
            <a:r>
              <a:rPr lang="en-US" baseline="0"/>
              <a:t>“</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Retrieval practice helps commit new learning to memory.” </a:t>
            </a:r>
            <a:r>
              <a:rPr lang="en-US" sz="1200" b="0"/>
              <a:t>I’ll pause to give you a moment to independently process two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more students have to work to recall what they’ve learned, the stronger retrieval pathways become. Actively retrieving is much better for this than simply looking back at information, which is more passive in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15 </a:t>
            </a:r>
            <a:r>
              <a:rPr lang="en-US"/>
              <a:t>Fuchs, L. S., Geary, D. C., Compton, D. L., Fuchs, D., Schatschneider, C., Hamlett, C. L., </a:t>
            </a:r>
            <a:r>
              <a:rPr lang="en-US" err="1"/>
              <a:t>DeSelms</a:t>
            </a:r>
            <a:r>
              <a:rPr lang="en-US"/>
              <a:t>, J., </a:t>
            </a:r>
            <a:r>
              <a:rPr lang="en-US" err="1"/>
              <a:t>Seethaler</a:t>
            </a:r>
            <a:r>
              <a:rPr lang="en-US"/>
              <a:t>, P. M., Wilson, J., Craddock, C. F., Bryant, J. D., Luther, K., &amp; Changas, P. (2013). Effects of first-grade number knowledge tutoring with contrasting forms of practice. Journal of Educational Psychology, 105(1), 58–77. Accessed at https://pmc.ncbi.nlm.nih.gov/articles/PMC3779611/ (ESSA Level I)</a:t>
            </a:r>
            <a:endParaRPr lang="en-US" b="0" i="0" baseline="3000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DE8F3A62-7ECB-7053-AB61-28C5D9DD80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020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949A-E831-4595-792F-49B391656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55471-4579-671B-6A13-DACAC112E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61AA7-4A51-FC3C-E6A2-4EA6304191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A third takeaway for Practice New learning is </a:t>
            </a:r>
            <a:r>
              <a:rPr lang="en-US" b="1" baseline="0"/>
              <a:t>[CLICK] </a:t>
            </a:r>
            <a:r>
              <a:rPr lang="en-US" baseline="0"/>
              <a:t>“</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Interleaving or ‘mixing up’ different types of practice improves learning.” </a:t>
            </a:r>
            <a:r>
              <a:rPr lang="en-US" sz="1200" b="0"/>
              <a:t>I’ll pause to give you a moment to independently process three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Having to shift between different kinds of tasks is difficult, but that difficulty can be desirable since the hard work it requires develops richer neural pathways.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 key point here to also call attention to is conditional knowledge. When students have to assess a range of learning situations in order to figure out what type of problem they’re dealing with, what relevant knowledge, understandings and skills they have for that type of problem, and also what supports they might need, they become more able to do this independently under similar situations in the future, which is essential later for the transfer of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14 </a:t>
            </a:r>
            <a:r>
              <a:rPr lang="en-US"/>
              <a:t>Rohrer, D., Dedrick, R. F., &amp; Burgess, K. (2014). The benefit of interleaved mathematics practice is not limited to superficially similar kinds of problems. Psychonomic Bulletin &amp; Review, 21(5), 1323– 1330. Accessed at https://link.springer.com/article/10.3758/s13423-014-0588-3  (ESSA Level I)</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BB8496B8-E30D-E729-DE24-6E06A3DBEF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8145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BF14-9472-31FF-DDCB-D45DF394E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00628-D61C-E5F7-5F80-3CF2269AD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060AD-2E61-5958-6421-F82A28025C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A final takeaway for Practice New learning is </a:t>
            </a:r>
            <a:r>
              <a:rPr lang="en-US" b="1" baseline="0"/>
              <a:t>[CLICK] </a:t>
            </a:r>
            <a:r>
              <a:rPr lang="en-US" baseline="0"/>
              <a:t>“</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Feedback supports the acquisition, storing, reproduction and use of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I’ll pause to give you a moment to independently processes three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Effective feedback helps ensure the learning students store is accurate. It also helps students reflect on their progress and improve performance. Those two things said, not all students arrive skilled at receiving and working with feedback, and so this skill, like others, requires its own instruction, practice and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B3545"/>
                </a:solidFill>
                <a:effectLst/>
                <a:uLnTx/>
                <a:uFillTx/>
                <a:latin typeface="Inter"/>
                <a:ea typeface="+mn-ea"/>
                <a:cs typeface="+mn-cs"/>
              </a:rPr>
              <a:t>13 </a:t>
            </a:r>
            <a:r>
              <a:rPr kumimoji="0" lang="en-US" sz="1200" b="0" i="0" u="none" strike="noStrike" kern="1200" cap="none" spc="0" normalizeH="0" baseline="0" noProof="0">
                <a:ln>
                  <a:noFill/>
                </a:ln>
                <a:solidFill>
                  <a:srgbClr val="2B3545"/>
                </a:solidFill>
                <a:effectLst/>
                <a:uLnTx/>
                <a:uFillTx/>
                <a:latin typeface="Inter"/>
                <a:ea typeface="+mn-ea"/>
                <a:cs typeface="+mn-cs"/>
              </a:rPr>
              <a:t>Hattie, J., &amp; Timperley, H. (2007). The power of feedback. Review of Educational Research, 77(1), 81-112. https://doi.org/10.3102/003465430298487 Retrieved from http://www.columbia.edu/~mvp19/ETF/Feedback.pdf (ESSA Level IV)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16 </a:t>
            </a:r>
            <a:r>
              <a:rPr kumimoji="0" lang="en-US" sz="1200" b="0" i="0" u="none" strike="noStrike" kern="1200" cap="none" spc="0" normalizeH="0" baseline="0" noProof="0">
                <a:ln>
                  <a:noFill/>
                </a:ln>
                <a:solidFill>
                  <a:srgbClr val="2B3545"/>
                </a:solidFill>
                <a:effectLst/>
                <a:uLnTx/>
                <a:uFillTx/>
                <a:latin typeface="Aptos" panose="02110004020202020204"/>
                <a:ea typeface="+mn-ea"/>
                <a:cs typeface="+mn-cs"/>
              </a:rPr>
              <a:t>Hattie, J. (2023). </a:t>
            </a:r>
            <a:r>
              <a:rPr kumimoji="0" lang="en-US" sz="1200" b="0" i="1" u="none" strike="noStrike" kern="1200" cap="none" spc="0" normalizeH="0" baseline="0" noProof="0">
                <a:ln>
                  <a:noFill/>
                </a:ln>
                <a:solidFill>
                  <a:srgbClr val="2B3545"/>
                </a:solidFill>
                <a:effectLst/>
                <a:uLnTx/>
                <a:uFillTx/>
                <a:latin typeface="Aptos" panose="02110004020202020204"/>
                <a:ea typeface="+mn-ea"/>
                <a:cs typeface="+mn-cs"/>
              </a:rPr>
              <a:t>Visible learning: the sequel: a synthesis of over 2,100 meta-analyses relating to achievement</a:t>
            </a:r>
            <a:r>
              <a:rPr kumimoji="0" lang="en-US" sz="1200" b="0" i="0" u="none" strike="noStrike" kern="1200" cap="none" spc="0" normalizeH="0" baseline="0" noProof="0">
                <a:ln>
                  <a:noFill/>
                </a:ln>
                <a:solidFill>
                  <a:srgbClr val="2B3545"/>
                </a:solidFill>
                <a:effectLst/>
                <a:uLnTx/>
                <a:uFillTx/>
                <a:latin typeface="Aptos" panose="02110004020202020204"/>
                <a:ea typeface="+mn-ea"/>
                <a:cs typeface="+mn-cs"/>
              </a:rPr>
              <a:t> (First edition). Routledge.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17 </a:t>
            </a:r>
            <a:r>
              <a:rPr lang="en-US" baseline="0" err="1"/>
              <a:t>Almarode</a:t>
            </a:r>
            <a:r>
              <a:rPr lang="en-US" baseline="0"/>
              <a:t>, J., &amp; Vandas, K. (2018). Clarity for learning: Five essential practices that empower students and teachers. Thousand Oaks, CA: Corwin Press (ESSA Level 4).</a:t>
            </a:r>
            <a:endParaRPr lang="en-US" baseline="3000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D354F9AB-CDE9-48BD-F455-0081B9DC34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288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Summarizing now “Practice New Learning,” there’s a simple yet stark truth: Without well-designed opportunities to practice new learning, students will forget most of what they learn. Even though this reads like common sense, in the hustle to move forward through a curriculum, adequate time to practice new learning so that it has a chance to stick can be missed. </a:t>
            </a:r>
          </a:p>
          <a:p>
            <a:pPr marL="0" indent="0">
              <a:buNone/>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Goodwin, B. (2020). </a:t>
            </a:r>
            <a:r>
              <a:rPr lang="en-US" b="0" i="1"/>
              <a:t>Learning that sticks: A brain-based model for K-12 instructional design and delivery</a:t>
            </a:r>
            <a:r>
              <a:rPr lang="en-US"/>
              <a:t>. Alexandria, VA: ASCD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3240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As we close this segment, let’s make a quick connection to deeper learning as we did in the prior module. On the slide, you see again the Common Characteristics of Deeper Learning laid out in the </a:t>
            </a:r>
            <a:r>
              <a:rPr kumimoji="0" lang="en-US" sz="1800" b="0" i="1"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Integrating Deeper Learning and HQIR to Strengthen Tier 1 Instruction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introduction document (linked below). For Surface Learning in particular, there are two we will call attention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[CLICK]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Mastery of Core Academic Content– Surface learning begins to build the foundation from which students draw upon and develop disciplinary knowledge, understandings and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[CLICK]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Critical Thinking and Problem-Solving– Surface learning is required for students to have the foundation necessary to analyze complex problems and develop solutions.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These two characteristics are supported by the five below them, of course, but are worth highlighting on their own since they connect so closely to the work of surface learning. </a:t>
            </a:r>
          </a:p>
          <a:p>
            <a:endParaRPr lang="en-US"/>
          </a:p>
          <a:p>
            <a:r>
              <a:rPr lang="en-US"/>
              <a:t>Link: https://education.ky.gov/curriculum/standards/kyacadstand/Documents/Integrating_HQIRs_and_Deeper_Learning_to_Strengthen_Tier_1_Instruction.pdf </a:t>
            </a:r>
          </a:p>
        </p:txBody>
      </p:sp>
      <p:sp>
        <p:nvSpPr>
          <p:cNvPr id="4" name="Slide Number Placeholder 3"/>
          <p:cNvSpPr>
            <a:spLocks noGrp="1"/>
          </p:cNvSpPr>
          <p:nvPr>
            <p:ph type="sldNum" sz="quarter" idx="5"/>
          </p:nvPr>
        </p:nvSpPr>
        <p:spPr/>
        <p:txBody>
          <a:bodyPr/>
          <a:lstStyle/>
          <a:p>
            <a:fld id="{D94A8F72-32E6-4120-9E4A-4E0B6EB6FB1D}" type="slidenum">
              <a:rPr lang="en-US" smtClean="0"/>
              <a:t>25</a:t>
            </a:fld>
            <a:endParaRPr lang="en-US"/>
          </a:p>
        </p:txBody>
      </p:sp>
    </p:spTree>
    <p:extLst>
      <p:ext uri="{BB962C8B-B14F-4D97-AF65-F5344CB8AC3E}">
        <p14:creationId xmlns:p14="http://schemas.microsoft.com/office/powerpoint/2010/main" val="98378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Using our understanding of the research, we are now going to explore indicators of surface learning, highlighting examples from HQIRs to help build understanding of what they might look like in practice. </a:t>
            </a:r>
          </a:p>
        </p:txBody>
      </p:sp>
      <p:sp>
        <p:nvSpPr>
          <p:cNvPr id="4" name="Slide Number Placeholder 3"/>
          <p:cNvSpPr>
            <a:spLocks noGrp="1"/>
          </p:cNvSpPr>
          <p:nvPr>
            <p:ph type="sldNum" sz="quarter" idx="5"/>
          </p:nvPr>
        </p:nvSpPr>
        <p:spPr/>
        <p:txBody>
          <a:bodyPr/>
          <a:lstStyle/>
          <a:p>
            <a:fld id="{D94A8F72-32E6-4120-9E4A-4E0B6EB6FB1D}" type="slidenum">
              <a:rPr lang="en-US" smtClean="0"/>
              <a:t>26</a:t>
            </a:fld>
            <a:endParaRPr lang="en-US"/>
          </a:p>
        </p:txBody>
      </p:sp>
    </p:spTree>
    <p:extLst>
      <p:ext uri="{BB962C8B-B14F-4D97-AF65-F5344CB8AC3E}">
        <p14:creationId xmlns:p14="http://schemas.microsoft.com/office/powerpoint/2010/main" val="10439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[Misty] </a:t>
            </a:r>
            <a:r>
              <a:rPr lang="en-US" dirty="0"/>
              <a:t>Based on the research, we have identified 6 surface learning indicators that need to be present in each unit of instruction. These indicators address areas such as using background knowledge, strategy instruction and modeling, and regular opportunities for practice. These indicators are included in the tool referenced at the end.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27</a:t>
            </a:fld>
            <a:endParaRPr lang="en-US"/>
          </a:p>
        </p:txBody>
      </p:sp>
    </p:spTree>
    <p:extLst>
      <p:ext uri="{BB962C8B-B14F-4D97-AF65-F5344CB8AC3E}">
        <p14:creationId xmlns:p14="http://schemas.microsoft.com/office/powerpoint/2010/main" val="221761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[Misty] What might the surface learning indicators look like when included in part of the instructional design of a unit/module within an HQIR? We are going to look at few examples that can give us a better sense of how these indicators may be present. </a:t>
            </a:r>
          </a:p>
        </p:txBody>
      </p:sp>
      <p:sp>
        <p:nvSpPr>
          <p:cNvPr id="4" name="Slide Number Placeholder 3"/>
          <p:cNvSpPr>
            <a:spLocks noGrp="1"/>
          </p:cNvSpPr>
          <p:nvPr>
            <p:ph type="sldNum" sz="quarter" idx="5"/>
          </p:nvPr>
        </p:nvSpPr>
        <p:spPr/>
        <p:txBody>
          <a:bodyPr/>
          <a:lstStyle/>
          <a:p>
            <a:fld id="{D94A8F72-32E6-4120-9E4A-4E0B6EB6FB1D}" type="slidenum">
              <a:rPr lang="en-US" smtClean="0"/>
              <a:t>28</a:t>
            </a:fld>
            <a:endParaRPr lang="en-US"/>
          </a:p>
        </p:txBody>
      </p:sp>
    </p:spTree>
    <p:extLst>
      <p:ext uri="{BB962C8B-B14F-4D97-AF65-F5344CB8AC3E}">
        <p14:creationId xmlns:p14="http://schemas.microsoft.com/office/powerpoint/2010/main" val="1031161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[Misty] </a:t>
            </a:r>
            <a:r>
              <a:rPr lang="en-US" dirty="0"/>
              <a:t>This first example is from a 1</a:t>
            </a:r>
            <a:r>
              <a:rPr lang="en-US" baseline="30000" dirty="0"/>
              <a:t>st</a:t>
            </a:r>
            <a:r>
              <a:rPr lang="en-US" dirty="0"/>
              <a:t> grade science unit in Amplify Science.  At the beginning of every unit, </a:t>
            </a:r>
            <a:r>
              <a:rPr lang="en-US" b="1" dirty="0"/>
              <a:t>(click) </a:t>
            </a:r>
            <a:r>
              <a:rPr lang="en-US" dirty="0"/>
              <a:t>students are given an opportunity to activate their background knowledge through questions provided for the teacher to ask and their thoughts are captured on chart paper for the class to revisit throughout the unit. </a:t>
            </a:r>
          </a:p>
          <a:p>
            <a:endParaRPr lang="en-US" dirty="0"/>
          </a:p>
          <a:p>
            <a:r>
              <a:rPr lang="en-US" dirty="0"/>
              <a:t>At the beginning of each lesson</a:t>
            </a:r>
            <a:r>
              <a:rPr lang="en-US" b="1" dirty="0"/>
              <a:t>, (click) </a:t>
            </a:r>
            <a:r>
              <a:rPr lang="en-US" dirty="0"/>
              <a:t>students activate their background from the previous lesson to connect to where the lesson that day is headed which primes them to catch the new learning inputs within the lesson. </a:t>
            </a:r>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29</a:t>
            </a:fld>
            <a:endParaRPr lang="en-US"/>
          </a:p>
        </p:txBody>
      </p:sp>
    </p:spTree>
    <p:extLst>
      <p:ext uri="{BB962C8B-B14F-4D97-AF65-F5344CB8AC3E}">
        <p14:creationId xmlns:p14="http://schemas.microsoft.com/office/powerpoint/2010/main" val="85990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810A-8600-C626-9D96-F360B4C40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A540D-2DCF-6396-44B1-101430CED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F6EFF-F457-D080-A569-5537E5FAB6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[Misty] </a:t>
            </a:r>
            <a:r>
              <a:rPr lang="en-US" b="0"/>
              <a:t>In our first module, </a:t>
            </a:r>
            <a:r>
              <a:rPr lang="en-US" b="1"/>
              <a:t>(click) </a:t>
            </a:r>
            <a:r>
              <a:rPr lang="en-US" b="0"/>
              <a:t>we focused on the importance of priming for learning which helps to cut through all the clutter coming into students’ sensory register in order to gain their immediate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b="0"/>
              <a:t>It’s important to not only spark student interest at the beginning of a unit, but to also to sustain that “charging effect” in surface learning to help draw students to the new knowledge, skills and strategies they will encounter to better ensure the learning moves into working memory, and eventually into long-term memory.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a:t>
            </a:r>
            <a:r>
              <a:rPr lang="en-US"/>
              <a:t>As we transition into surface learning, an important note to keep in mind - If we want students to be able to transfer their knowledge to new situations, we must be intentional about how they acquire and store that knowledge in their brains in the first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baseline="0"/>
              <a:t>References:</a:t>
            </a:r>
          </a:p>
          <a:p>
            <a:endParaRPr lang="en-US" baseline="30000"/>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2</a:t>
            </a:r>
            <a:r>
              <a:rPr lang="en-US" baseline="0"/>
              <a:t> Stern, J., Ferraro, K., Duncan, K., &amp; </a:t>
            </a:r>
            <a:r>
              <a:rPr lang="en-US" baseline="0" err="1"/>
              <a:t>Aleo</a:t>
            </a:r>
            <a:r>
              <a:rPr lang="en-US" baseline="0"/>
              <a:t>, T. (2021). </a:t>
            </a:r>
            <a:r>
              <a:rPr lang="en-US" i="1" baseline="0"/>
              <a:t>Learning that transfers: Designing Curriculum for a changing world.</a:t>
            </a:r>
            <a:r>
              <a:rPr lang="en-US" baseline="0"/>
              <a:t> Thousand Oaks, CA: Corwin (ESSA Level IV)</a:t>
            </a:r>
            <a:endParaRPr lang="en-US" baseline="30000"/>
          </a:p>
          <a:p>
            <a:endParaRPr lang="en-US"/>
          </a:p>
        </p:txBody>
      </p:sp>
      <p:sp>
        <p:nvSpPr>
          <p:cNvPr id="4" name="Slide Number Placeholder 3">
            <a:extLst>
              <a:ext uri="{FF2B5EF4-FFF2-40B4-BE49-F238E27FC236}">
                <a16:creationId xmlns:a16="http://schemas.microsoft.com/office/drawing/2014/main" id="{9CFCD2BB-0409-8E9A-8344-7F2E51089D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565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5B7A8-2577-9ED2-5421-9B26BE463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11FA3-7372-183C-952E-11136F23D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2D21D-F4D9-F364-1A9A-F6DE0F7C72D0}"/>
              </a:ext>
            </a:extLst>
          </p:cNvPr>
          <p:cNvSpPr>
            <a:spLocks noGrp="1"/>
          </p:cNvSpPr>
          <p:nvPr>
            <p:ph type="body" idx="1"/>
          </p:nvPr>
        </p:nvSpPr>
        <p:spPr/>
        <p:txBody>
          <a:bodyPr/>
          <a:lstStyle/>
          <a:p>
            <a:r>
              <a:rPr lang="en-US"/>
              <a:t>[Misty] In this 7</a:t>
            </a:r>
            <a:r>
              <a:rPr lang="en-US" baseline="30000"/>
              <a:t>th</a:t>
            </a:r>
            <a:r>
              <a:rPr lang="en-US"/>
              <a:t> grade example from Envision Mathematics, </a:t>
            </a:r>
            <a:r>
              <a:rPr lang="en-US" b="1"/>
              <a:t>(click) </a:t>
            </a:r>
            <a:r>
              <a:rPr lang="en-US"/>
              <a:t>students are provided a graphic organizer to support understanding, recalling and applying subject-specific words and academic terms. Each time they encounter a new word in the unit, they add to the organizer explaining it in their own words, along with an illustration or example to support understanding. </a:t>
            </a:r>
          </a:p>
          <a:p>
            <a:endParaRPr lang="en-US"/>
          </a:p>
          <a:p>
            <a:r>
              <a:rPr lang="en-US"/>
              <a:t>As they encounter new academic vocabulary throughout the unit, </a:t>
            </a:r>
            <a:r>
              <a:rPr lang="en-US" b="1"/>
              <a:t>(click), </a:t>
            </a:r>
            <a:r>
              <a:rPr lang="en-US"/>
              <a:t>they add it to the class word wall. Teachers are provided prompts they can use that task students with using the words on the word wall in a variety of ways. </a:t>
            </a:r>
          </a:p>
          <a:p>
            <a:endParaRPr lang="en-US"/>
          </a:p>
          <a:p>
            <a:endParaRPr lang="en-US"/>
          </a:p>
        </p:txBody>
      </p:sp>
      <p:sp>
        <p:nvSpPr>
          <p:cNvPr id="4" name="Slide Number Placeholder 3">
            <a:extLst>
              <a:ext uri="{FF2B5EF4-FFF2-40B4-BE49-F238E27FC236}">
                <a16:creationId xmlns:a16="http://schemas.microsoft.com/office/drawing/2014/main" id="{EF897568-1810-1321-DF94-903239102307}"/>
              </a:ext>
            </a:extLst>
          </p:cNvPr>
          <p:cNvSpPr>
            <a:spLocks noGrp="1"/>
          </p:cNvSpPr>
          <p:nvPr>
            <p:ph type="sldNum" sz="quarter" idx="5"/>
          </p:nvPr>
        </p:nvSpPr>
        <p:spPr/>
        <p:txBody>
          <a:bodyPr/>
          <a:lstStyle/>
          <a:p>
            <a:fld id="{D94A8F72-32E6-4120-9E4A-4E0B6EB6FB1D}" type="slidenum">
              <a:rPr lang="en-US" smtClean="0"/>
              <a:t>30</a:t>
            </a:fld>
            <a:endParaRPr lang="en-US"/>
          </a:p>
        </p:txBody>
      </p:sp>
    </p:spTree>
    <p:extLst>
      <p:ext uri="{BB962C8B-B14F-4D97-AF65-F5344CB8AC3E}">
        <p14:creationId xmlns:p14="http://schemas.microsoft.com/office/powerpoint/2010/main" val="3558459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709A0-AAFC-D8B8-3758-E31DB5AF2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87999-E495-C072-B83F-771A59CE1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8BBD5-B0A1-B369-7E96-E96347A673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2</a:t>
            </a: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grade Reading/Writing example from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Wonders</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offers a “worked example” in the form of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 Student Model Expository Essay. Students are able to see what mastery looks like as they prepare to work toward writing their own expository essays. This demonstration of learning is further supported by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applying the rubric, which clarifies and reinforces relevant criteria and the teaching points they represent. Once students have made sense of what doing the criteria well looks like in action, they are better prepared to make those moves themselves and to monitor their progress. </a:t>
            </a:r>
          </a:p>
        </p:txBody>
      </p:sp>
      <p:sp>
        <p:nvSpPr>
          <p:cNvPr id="4" name="Slide Number Placeholder 3">
            <a:extLst>
              <a:ext uri="{FF2B5EF4-FFF2-40B4-BE49-F238E27FC236}">
                <a16:creationId xmlns:a16="http://schemas.microsoft.com/office/drawing/2014/main" id="{6AC3FD4C-10D2-3C13-E981-30B48EBEAF9D}"/>
              </a:ext>
            </a:extLst>
          </p:cNvPr>
          <p:cNvSpPr>
            <a:spLocks noGrp="1"/>
          </p:cNvSpPr>
          <p:nvPr>
            <p:ph type="sldNum" sz="quarter" idx="5"/>
          </p:nvPr>
        </p:nvSpPr>
        <p:spPr/>
        <p:txBody>
          <a:bodyPr/>
          <a:lstStyle/>
          <a:p>
            <a:fld id="{D94A8F72-32E6-4120-9E4A-4E0B6EB6FB1D}" type="slidenum">
              <a:rPr lang="en-US" smtClean="0"/>
              <a:t>31</a:t>
            </a:fld>
            <a:endParaRPr lang="en-US"/>
          </a:p>
        </p:txBody>
      </p:sp>
    </p:spTree>
    <p:extLst>
      <p:ext uri="{BB962C8B-B14F-4D97-AF65-F5344CB8AC3E}">
        <p14:creationId xmlns:p14="http://schemas.microsoft.com/office/powerpoint/2010/main" val="1237148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3rd grade Reading/Writing example from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Benchmark Advance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shows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readers being supported in the strategy of drawing inferences, here about characters’ actions in particular. And as support takes the form of modeling this for students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teachers are also supported in thinking through their modeling.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32</a:t>
            </a:fld>
            <a:endParaRPr lang="en-US"/>
          </a:p>
        </p:txBody>
      </p:sp>
    </p:spTree>
    <p:extLst>
      <p:ext uri="{BB962C8B-B14F-4D97-AF65-F5344CB8AC3E}">
        <p14:creationId xmlns:p14="http://schemas.microsoft.com/office/powerpoint/2010/main" val="2812205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3C178-6F5B-709C-BF93-C666C8A4E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6FB0B-DDF7-4039-AE94-5ECA135D3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6D922-E767-0992-7230-E76C6F38D5F5}"/>
              </a:ext>
            </a:extLst>
          </p:cNvPr>
          <p:cNvSpPr>
            <a:spLocks noGrp="1"/>
          </p:cNvSpPr>
          <p:nvPr>
            <p:ph type="body" idx="1"/>
          </p:nvPr>
        </p:nvSpPr>
        <p:spPr/>
        <p:txBody>
          <a:bodyPr/>
          <a:lstStyle/>
          <a:p>
            <a:r>
              <a:rPr lang="en-US"/>
              <a:t>[Misty] In this 7</a:t>
            </a:r>
            <a:r>
              <a:rPr lang="en-US" baseline="30000"/>
              <a:t>th</a:t>
            </a:r>
            <a:r>
              <a:rPr lang="en-US"/>
              <a:t> grade example from </a:t>
            </a:r>
            <a:r>
              <a:rPr lang="en-US" err="1"/>
              <a:t>OpenSciEd</a:t>
            </a:r>
            <a:r>
              <a:rPr lang="en-US"/>
              <a:t>, </a:t>
            </a:r>
            <a:r>
              <a:rPr lang="en-US" b="1"/>
              <a:t>(click) </a:t>
            </a:r>
            <a:r>
              <a:rPr lang="en-US"/>
              <a:t>students are asked to recall specific declarative knowledge from the previous unit that will be built upon in this unit. Teacher questions </a:t>
            </a:r>
            <a:r>
              <a:rPr lang="en-US" b="1"/>
              <a:t>(click) </a:t>
            </a:r>
            <a:r>
              <a:rPr lang="en-US"/>
              <a:t>prompt retrieval of information as students are tasked with recalling what they know about food molecules form the last unit and they check their thinking using cards they made in the previous unit. This example shows how retrieval practice is not only important within a unit, but across units as well. </a:t>
            </a:r>
          </a:p>
          <a:p>
            <a:endParaRPr lang="en-US"/>
          </a:p>
        </p:txBody>
      </p:sp>
      <p:sp>
        <p:nvSpPr>
          <p:cNvPr id="4" name="Slide Number Placeholder 3">
            <a:extLst>
              <a:ext uri="{FF2B5EF4-FFF2-40B4-BE49-F238E27FC236}">
                <a16:creationId xmlns:a16="http://schemas.microsoft.com/office/drawing/2014/main" id="{E74886A0-772B-3FB0-0763-3C87C58644FA}"/>
              </a:ext>
            </a:extLst>
          </p:cNvPr>
          <p:cNvSpPr>
            <a:spLocks noGrp="1"/>
          </p:cNvSpPr>
          <p:nvPr>
            <p:ph type="sldNum" sz="quarter" idx="5"/>
          </p:nvPr>
        </p:nvSpPr>
        <p:spPr/>
        <p:txBody>
          <a:bodyPr/>
          <a:lstStyle/>
          <a:p>
            <a:fld id="{D94A8F72-32E6-4120-9E4A-4E0B6EB6FB1D}" type="slidenum">
              <a:rPr lang="en-US" smtClean="0"/>
              <a:t>33</a:t>
            </a:fld>
            <a:endParaRPr lang="en-US"/>
          </a:p>
        </p:txBody>
      </p:sp>
    </p:spTree>
    <p:extLst>
      <p:ext uri="{BB962C8B-B14F-4D97-AF65-F5344CB8AC3E}">
        <p14:creationId xmlns:p14="http://schemas.microsoft.com/office/powerpoint/2010/main" val="2059350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0674-FB88-8CBD-E0F1-A1D8B7FCC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20C9D-34F6-226E-FADC-B8456A11D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65667-5D59-005A-777F-B502B9443317}"/>
              </a:ext>
            </a:extLst>
          </p:cNvPr>
          <p:cNvSpPr>
            <a:spLocks noGrp="1"/>
          </p:cNvSpPr>
          <p:nvPr>
            <p:ph type="body" idx="1"/>
          </p:nvPr>
        </p:nvSpPr>
        <p:spPr/>
        <p:txBody>
          <a:bodyPr/>
          <a:lstStyle/>
          <a:p>
            <a:r>
              <a:rPr lang="en-US"/>
              <a:t>[Misty] Here is an example from Carnegie Learning Algebra 1. Within each unit, </a:t>
            </a:r>
            <a:r>
              <a:rPr lang="en-US" b="1"/>
              <a:t>(click) </a:t>
            </a:r>
            <a:r>
              <a:rPr lang="en-US"/>
              <a:t>there are specific opportunities for students to engage in spaced practice that targets standards-aligned skills from previous units. Each </a:t>
            </a:r>
            <a:r>
              <a:rPr lang="en-US" b="1"/>
              <a:t>(click) </a:t>
            </a:r>
            <a:r>
              <a:rPr lang="en-US"/>
              <a:t>end-of-topic in the unit includes mixed practice of the different skills they encountered in that particular unit. </a:t>
            </a:r>
          </a:p>
          <a:p>
            <a:endParaRPr lang="en-US"/>
          </a:p>
        </p:txBody>
      </p:sp>
      <p:sp>
        <p:nvSpPr>
          <p:cNvPr id="4" name="Slide Number Placeholder 3">
            <a:extLst>
              <a:ext uri="{FF2B5EF4-FFF2-40B4-BE49-F238E27FC236}">
                <a16:creationId xmlns:a16="http://schemas.microsoft.com/office/drawing/2014/main" id="{754B27CB-1B25-6C2B-1A0F-0F7E33F436D6}"/>
              </a:ext>
            </a:extLst>
          </p:cNvPr>
          <p:cNvSpPr>
            <a:spLocks noGrp="1"/>
          </p:cNvSpPr>
          <p:nvPr>
            <p:ph type="sldNum" sz="quarter" idx="5"/>
          </p:nvPr>
        </p:nvSpPr>
        <p:spPr/>
        <p:txBody>
          <a:bodyPr/>
          <a:lstStyle/>
          <a:p>
            <a:fld id="{D94A8F72-32E6-4120-9E4A-4E0B6EB6FB1D}" type="slidenum">
              <a:rPr lang="en-US" smtClean="0"/>
              <a:t>34</a:t>
            </a:fld>
            <a:endParaRPr lang="en-US"/>
          </a:p>
        </p:txBody>
      </p:sp>
    </p:spTree>
    <p:extLst>
      <p:ext uri="{BB962C8B-B14F-4D97-AF65-F5344CB8AC3E}">
        <p14:creationId xmlns:p14="http://schemas.microsoft.com/office/powerpoint/2010/main" val="3079378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[Fox 35-37] </a:t>
            </a:r>
            <a:r>
              <a:rPr lang="en-US" dirty="0"/>
              <a:t>Moving now to the last objective for this module, we will “</a:t>
            </a:r>
            <a:r>
              <a:rPr lang="en-US" sz="1200" b="0" i="0" u="none" strike="noStrike" dirty="0">
                <a:solidFill>
                  <a:srgbClr val="102649"/>
                </a:solidFill>
                <a:effectLst/>
                <a:latin typeface="Libre Franklin" pitchFamily="2" charset="77"/>
              </a:rPr>
              <a:t>Consider deeper learning practices to support potential adjustments to a HQIR.”</a:t>
            </a:r>
            <a:br>
              <a:rPr lang="en-US" sz="1200" b="0" i="0" u="none" strike="noStrike" dirty="0">
                <a:solidFill>
                  <a:srgbClr val="102649"/>
                </a:solidFill>
                <a:effectLst/>
                <a:latin typeface="Libre Franklin" pitchFamily="2" charset="77"/>
              </a:rPr>
            </a:br>
            <a:endParaRPr lang="en-US" sz="1200" b="0" i="0" u="none" strike="noStrike" dirty="0">
              <a:solidFill>
                <a:srgbClr val="102649"/>
              </a:solidFill>
              <a:effectLst/>
              <a:latin typeface="Libre Franklin" pitchFamily="2" charset="77"/>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9713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b="0"/>
              <a:t>As we did in the first module, we will pivot again from the Common Characteristics of Deeper Learning on slide 25 to Common Deeper Learning Practices on this slide. If the common characteristics can help define our sense of what is meant by deeper learning, these aligned practices can help make those characteristics actionable. While we won’t take time to review them again here, it’s worth resetting they will be returned to in stage-specific ways during each module when we are ready to think about potential ”smart adjustments” that might be made to a curriculum after analysis using learning science indicators. For this module, we will look at adjustment options they afford for surface learning. </a:t>
            </a:r>
            <a:endParaRPr lang="en-US"/>
          </a:p>
          <a:p>
            <a:endParaRPr lang="en-US" baseline="30000"/>
          </a:p>
          <a:p>
            <a:r>
              <a:rPr lang="en-US" baseline="30000"/>
              <a:t>15 </a:t>
            </a:r>
            <a:r>
              <a:rPr lang="en-US"/>
              <a:t>PBL Works</a:t>
            </a:r>
          </a:p>
        </p:txBody>
      </p:sp>
      <p:sp>
        <p:nvSpPr>
          <p:cNvPr id="4" name="Slide Number Placeholder 3"/>
          <p:cNvSpPr>
            <a:spLocks noGrp="1"/>
          </p:cNvSpPr>
          <p:nvPr>
            <p:ph type="sldNum" sz="quarter" idx="5"/>
          </p:nvPr>
        </p:nvSpPr>
        <p:spPr/>
        <p:txBody>
          <a:bodyPr/>
          <a:lstStyle/>
          <a:p>
            <a:fld id="{D94A8F72-32E6-4120-9E4A-4E0B6EB6FB1D}" type="slidenum">
              <a:rPr lang="en-US" smtClean="0"/>
              <a:t>36</a:t>
            </a:fld>
            <a:endParaRPr lang="en-US"/>
          </a:p>
        </p:txBody>
      </p:sp>
    </p:spTree>
    <p:extLst>
      <p:ext uri="{BB962C8B-B14F-4D97-AF65-F5344CB8AC3E}">
        <p14:creationId xmlns:p14="http://schemas.microsoft.com/office/powerpoint/2010/main" val="4010682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[Fox] </a:t>
            </a:r>
            <a:r>
              <a:rPr lang="en-US" dirty="0"/>
              <a:t>Here we have the deeper learning practices with potential suggestions for the stage of surface learning. These practices and considerations are included in the adjustment portion of the curriculum analysis and adjustment tool on the next slide. For each practice, the underlying bullets and sub-bullets offer high-level suggestions as to the where a district could look to make adjustments. You will notice these assume a fairly significant degree of local understanding and capacity. If precisely what is meant by these or how to effectively act upon them is not clear enough, this is where external partnership with a high-quality deeper learning provider and the tools those organizations may have can be invaluable.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9329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To help apply understanding from this module, the KDE created a Surface Learning Curriculum Analysis and Adjustment Tool. The purpose of the tool is to assist a district curriculum team in analyzing their HQIR for evidence of each of the surface learning indicators. The tool also offers suggestions for making curricular adjustments using deeper learning practices to further enhance their local curriculum in supporting vibrant learning experiences for all students. </a:t>
            </a:r>
          </a:p>
        </p:txBody>
      </p:sp>
      <p:sp>
        <p:nvSpPr>
          <p:cNvPr id="4" name="Slide Number Placeholder 3"/>
          <p:cNvSpPr>
            <a:spLocks noGrp="1"/>
          </p:cNvSpPr>
          <p:nvPr>
            <p:ph type="sldNum" sz="quarter" idx="5"/>
          </p:nvPr>
        </p:nvSpPr>
        <p:spPr/>
        <p:txBody>
          <a:bodyPr/>
          <a:lstStyle/>
          <a:p>
            <a:fld id="{D94A8F72-32E6-4120-9E4A-4E0B6EB6FB1D}" type="slidenum">
              <a:rPr lang="en-US" smtClean="0"/>
              <a:t>38</a:t>
            </a:fld>
            <a:endParaRPr lang="en-US"/>
          </a:p>
        </p:txBody>
      </p:sp>
    </p:spTree>
    <p:extLst>
      <p:ext uri="{BB962C8B-B14F-4D97-AF65-F5344CB8AC3E}">
        <p14:creationId xmlns:p14="http://schemas.microsoft.com/office/powerpoint/2010/main" val="3646680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[Misty] </a:t>
            </a:r>
            <a:r>
              <a:rPr lang="en-US"/>
              <a:t>We want to wrap up this module with a some important closing notes on surface learning. </a:t>
            </a:r>
            <a:r>
              <a:rPr lang="en-US" b="1"/>
              <a:t>(click) </a:t>
            </a:r>
            <a:r>
              <a:rPr lang="en-US"/>
              <a:t>The deep understandings at the heart of deeper learning requires students to have a significant bank of both declarative and procedural knowledge that can be used for complex processes like developing interpretations, arguments and conclusions. </a:t>
            </a:r>
            <a:r>
              <a:rPr lang="en-US" b="1"/>
              <a:t>(click) </a:t>
            </a:r>
            <a:r>
              <a:rPr lang="en-US"/>
              <a:t>Although a significant portion of this bank of knowledge, skills and strategies is built during surface learning, it continues throughout later phases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a:t>
            </a:r>
            <a:r>
              <a:rPr lang="en-US" b="1"/>
              <a:t>(click) </a:t>
            </a:r>
            <a:r>
              <a:rPr lang="en-US" b="0"/>
              <a:t>the goal </a:t>
            </a:r>
            <a:r>
              <a:rPr lang="en-US"/>
              <a:t>of providing purposeful direct instruction, modeling, practice and feedback to students is to help them develop the fluency with the key knowledge and processes required to engage in critical thinking and problem-solving.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must be careful to not stop at surface learning. While this helps to lay a critical foundation, the goal is that students can apply that learning in novel ways. This phase equips students with key knowledge and skills that will take with them into the next phase where they will make deeper sense of their learning to help ensure that learning is stored and able to be easily retrieved from long-term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a:t>1 </a:t>
            </a:r>
            <a:r>
              <a:rPr lang="en-US" sz="1800"/>
              <a:t>Goodwin, B. (2020). </a:t>
            </a:r>
            <a:r>
              <a:rPr lang="en-US" sz="1800" i="1"/>
              <a:t>Learning that sticks: A brain-based model for K-12 instructional design and delivery. </a:t>
            </a:r>
            <a:r>
              <a:rPr lang="en-US" sz="1800"/>
              <a:t>Alexandria, VA: ASCD (ESSA Level IV)</a:t>
            </a:r>
            <a:endParaRPr lang="en-US" sz="1800">
              <a:effectLst/>
              <a:latin typeface="Segoe UI" panose="020B0502040204020203" pitchFamily="34" charset="0"/>
            </a:endParaRPr>
          </a:p>
          <a:p>
            <a:endParaRPr lang="en-US" sz="1800">
              <a:effectLst/>
              <a:latin typeface="Segoe UI" panose="020B0502040204020203" pitchFamily="34" charset="0"/>
            </a:endParaRPr>
          </a:p>
          <a:p>
            <a:r>
              <a:rPr lang="en-US" sz="1800" baseline="30000"/>
              <a:t>16 </a:t>
            </a:r>
            <a:r>
              <a:rPr lang="en-US" sz="1800">
                <a:effectLst/>
                <a:latin typeface="Segoe UI" panose="020B0502040204020203" pitchFamily="34" charset="0"/>
              </a:rPr>
              <a:t>Bransford, J. D., Brown, A. L., Cocking, R. R., National Research Council (U.S.). Committee on Developments in the Science of Learning, &amp; National Research Council (U.S.). Committee on Learning Research and Educational Practice. (2000).</a:t>
            </a:r>
            <a:r>
              <a:rPr lang="en-US" sz="1800" i="1">
                <a:effectLst/>
                <a:latin typeface="Segoe UI" panose="020B0502040204020203" pitchFamily="34" charset="0"/>
              </a:rPr>
              <a:t> How People Learn : Brain, Mind, Experience and School (Expanded Edition). </a:t>
            </a:r>
            <a:r>
              <a:rPr lang="en-US" sz="1800">
                <a:effectLst/>
                <a:latin typeface="Segoe UI" panose="020B0502040204020203" pitchFamily="34" charset="0"/>
              </a:rPr>
              <a:t>National Academies Press.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35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[Misty] </a:t>
            </a:r>
            <a:r>
              <a:rPr lang="en-US" b="0"/>
              <a:t>Anchoring back in the visual of the phases of learning</a:t>
            </a:r>
            <a:r>
              <a:rPr lang="en-US"/>
              <a:t>, it is important to note these phases are not perfectly linear or distinct. Aspects of one phase may naturally occur in another, and there is likely to be some movement back and forth between them over the course of each unit of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we have the students immediate attention through priming for learning, the focus then shifts to taking in new learning and moving it into working memory. That takes us into the focus for this module on surface learning.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Link: </a:t>
            </a:r>
            <a:r>
              <a:rPr kumimoji="0" lang="en-US" sz="4400" b="0" i="0" u="none" strike="noStrike" kern="1200" cap="none" spc="0" normalizeH="0" baseline="0" noProof="0">
                <a:ln>
                  <a:noFill/>
                </a:ln>
                <a:solidFill>
                  <a:srgbClr val="007780"/>
                </a:solidFill>
                <a:effectLst/>
                <a:uLnTx/>
                <a:uFillTx/>
                <a:latin typeface="Franklin Gothic Medium" panose="020B0603020102020204"/>
                <a:ea typeface="+mj-ea"/>
                <a:cs typeface="+mj-cs"/>
                <a:hlinkClick r:id="rId3"/>
              </a:rPr>
              <a:t>https://education.ky.gov/curriculum/standards/kyacadstand/Documents/Integrating_HQIRs_and_Deeper_Learning_to_Strengthen_Tier_1_Instruction.pdf</a:t>
            </a:r>
            <a:r>
              <a:rPr kumimoji="0" lang="en-US" sz="4400" b="0" i="0" u="none" strike="noStrike" kern="1200" cap="none" spc="0" normalizeH="0" baseline="0" noProof="0">
                <a:ln>
                  <a:noFill/>
                </a:ln>
                <a:solidFill>
                  <a:srgbClr val="007780"/>
                </a:solidFill>
                <a:effectLst/>
                <a:uLnTx/>
                <a:uFillTx/>
                <a:latin typeface="Franklin Gothic Medium" panose="020B0603020102020204"/>
                <a:ea typeface="+mj-ea"/>
                <a:cs typeface="+mj-cs"/>
              </a:rPr>
              <a:t> </a:t>
            </a: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4</a:t>
            </a:fld>
            <a:endParaRPr lang="en-US"/>
          </a:p>
        </p:txBody>
      </p:sp>
    </p:spTree>
    <p:extLst>
      <p:ext uri="{BB962C8B-B14F-4D97-AF65-F5344CB8AC3E}">
        <p14:creationId xmlns:p14="http://schemas.microsoft.com/office/powerpoint/2010/main" val="2212521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bcb8bed3b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4" name="Google Shape;1964;g2bcb8bed3bc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taking time to engage in this module and please reach out with any questions you might have. </a:t>
            </a:r>
            <a:endParaRPr/>
          </a:p>
        </p:txBody>
      </p:sp>
      <p:sp>
        <p:nvSpPr>
          <p:cNvPr id="1965" name="Google Shape;1965;g2bcb8bed3bc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Surface learning </a:t>
            </a:r>
            <a:r>
              <a:rPr lang="en-US" b="1"/>
              <a:t>(click) </a:t>
            </a:r>
            <a:r>
              <a:rPr lang="en-US"/>
              <a:t>occurs when students are initially exposed to concepts, skills, and strategies that provide the foundation necessary for when students are asked to think more deeply. This phase is often associated with students encoding declarative and procedural knowledge into working memory, preparing it for long-term storage.</a:t>
            </a:r>
            <a:r>
              <a:rPr lang="en-US" b="1"/>
              <a:t> (Click) </a:t>
            </a:r>
            <a:r>
              <a:rPr lang="en-US"/>
              <a:t>In order for students to build this foundation, they must:</a:t>
            </a:r>
          </a:p>
          <a:p>
            <a:pPr marL="171450" indent="-171450">
              <a:buFont typeface="Arial" panose="020B0604020202020204" pitchFamily="34" charset="0"/>
              <a:buChar char="•"/>
            </a:pPr>
            <a:r>
              <a:rPr lang="en-US"/>
              <a:t>Focus on new learning; </a:t>
            </a:r>
          </a:p>
          <a:p>
            <a:pPr marL="171450" indent="-171450">
              <a:buFont typeface="Arial" panose="020B0604020202020204" pitchFamily="34" charset="0"/>
              <a:buChar char="•"/>
            </a:pPr>
            <a:r>
              <a:rPr lang="en-US"/>
              <a:t>Make initial sense of that learning; and </a:t>
            </a:r>
          </a:p>
          <a:p>
            <a:pPr marL="171450" indent="-171450">
              <a:buFont typeface="Arial" panose="020B0604020202020204" pitchFamily="34" charset="0"/>
              <a:buChar char="•"/>
            </a:pPr>
            <a:r>
              <a:rPr lang="en-US"/>
              <a:t>Practice with the new learning, </a:t>
            </a:r>
          </a:p>
          <a:p>
            <a:pPr marL="0" indent="0">
              <a:buFont typeface="Arial" panose="020B0604020202020204" pitchFamily="34" charset="0"/>
              <a:buNone/>
            </a:pPr>
            <a:endParaRPr lang="en-US"/>
          </a:p>
          <a:p>
            <a:pPr marL="0" indent="0">
              <a:buFont typeface="Arial" panose="020B0604020202020204" pitchFamily="34" charset="0"/>
              <a:buNone/>
            </a:pPr>
            <a:endParaRPr lang="en-US"/>
          </a:p>
          <a:p>
            <a:r>
              <a:rPr lang="en-US" b="1" baseline="0"/>
              <a:t>References:</a:t>
            </a:r>
          </a:p>
          <a:p>
            <a:endParaRPr lang="en-US" baseline="30000"/>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3</a:t>
            </a:r>
            <a:r>
              <a:rPr lang="en-US" baseline="0"/>
              <a:t> McTighe, J., &amp; Willis, J. (2019.) </a:t>
            </a:r>
            <a:r>
              <a:rPr lang="en-US" i="1" baseline="0"/>
              <a:t>Upgrade your teaching. Understanding by design meets neuroscience</a:t>
            </a:r>
            <a:r>
              <a:rPr lang="en-US" baseline="0"/>
              <a:t>.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5</a:t>
            </a:fld>
            <a:endParaRPr lang="en-US"/>
          </a:p>
        </p:txBody>
      </p:sp>
    </p:spTree>
    <p:extLst>
      <p:ext uri="{BB962C8B-B14F-4D97-AF65-F5344CB8AC3E}">
        <p14:creationId xmlns:p14="http://schemas.microsoft.com/office/powerpoint/2010/main" val="386899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6-13]</a:t>
            </a:r>
            <a:r>
              <a:rPr lang="en-US"/>
              <a:t> Now, we want to look at findings from research to better understand why surface learning matters. We will start by focusing on the specific findings around helping students focus on new learning and then look at the research on helping them make initial sense of learning. On each of the following slides, citations for the specific research referenced can be found in the slide notes for further exploration. </a:t>
            </a:r>
          </a:p>
        </p:txBody>
      </p:sp>
      <p:sp>
        <p:nvSpPr>
          <p:cNvPr id="4" name="Slide Number Placeholder 3"/>
          <p:cNvSpPr>
            <a:spLocks noGrp="1"/>
          </p:cNvSpPr>
          <p:nvPr>
            <p:ph type="sldNum" sz="quarter" idx="5"/>
          </p:nvPr>
        </p:nvSpPr>
        <p:spPr/>
        <p:txBody>
          <a:bodyPr/>
          <a:lstStyle/>
          <a:p>
            <a:fld id="{D94A8F72-32E6-4120-9E4A-4E0B6EB6FB1D}" type="slidenum">
              <a:rPr lang="en-US" smtClean="0"/>
              <a:t>6</a:t>
            </a:fld>
            <a:endParaRPr lang="en-US"/>
          </a:p>
        </p:txBody>
      </p:sp>
    </p:spTree>
    <p:extLst>
      <p:ext uri="{BB962C8B-B14F-4D97-AF65-F5344CB8AC3E}">
        <p14:creationId xmlns:p14="http://schemas.microsoft.com/office/powerpoint/2010/main" val="294506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a:t>
            </a:r>
            <a:r>
              <a:rPr lang="en-US"/>
              <a:t> </a:t>
            </a:r>
            <a:r>
              <a:rPr lang="en-US" baseline="0"/>
              <a:t>Let’s start with looking at the big picture around </a:t>
            </a:r>
            <a:r>
              <a:rPr lang="en-US"/>
              <a:t>helping students focus on new learning. </a:t>
            </a:r>
            <a:r>
              <a:rPr lang="en-US" b="1"/>
              <a:t>[CLICK] </a:t>
            </a:r>
            <a:r>
              <a:rPr lang="en-US"/>
              <a:t>Surface learning is about optimally managing working memory so that declarative knowledge (information) and procedural knowledge (skills/strategies) have the best chance of reaching long term memory, which is the ultimate indicator learning has occurred. There are two significant logistical challenges to this teachers and students must contend with</a:t>
            </a:r>
            <a:r>
              <a:rPr lang="en-US" b="1"/>
              <a:t>: [CLICK]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First, time: what's in working memory is forgotten after 5-20 minutes if it doesn't make it to long-term memory </a:t>
            </a:r>
            <a:r>
              <a:rPr lang="en-US" b="1"/>
              <a:t>[CLICK]</a:t>
            </a:r>
            <a:endParaRPr lang="en-US"/>
          </a:p>
          <a:p>
            <a:pPr marL="171450" indent="-171450">
              <a:buFont typeface="Arial"/>
              <a:buChar char="•"/>
            </a:pPr>
            <a:r>
              <a:rPr lang="en-US"/>
              <a:t>Second, space: working memory’s “bandwidth” can only code or carry a limited amount of cognitive demand or cognitive load, about 4-7 items at a time. When that demand or load is exceeded, space is not available for additional information to be acquired.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now for the good news </a:t>
            </a:r>
            <a:r>
              <a:rPr lang="en-US" b="1"/>
              <a:t>[CLICK]</a:t>
            </a:r>
            <a:r>
              <a:rPr lang="en-US"/>
              <a:t>, there are ways of bending the rules of bandwidth a bit, which we will see on the following suite of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5</a:t>
            </a:r>
            <a:r>
              <a:rPr lang="en-US" baseline="0"/>
              <a:t> </a:t>
            </a:r>
            <a:r>
              <a:rPr lang="en-US" b="0" i="0">
                <a:solidFill>
                  <a:srgbClr val="242424"/>
                </a:solidFill>
                <a:effectLst/>
                <a:latin typeface="Segoe UI" panose="020B0502040204020203" pitchFamily="34" charset="0"/>
              </a:rPr>
              <a:t>Kirschner, P. A., &amp; Hendrick, C. (2024). </a:t>
            </a:r>
            <a:r>
              <a:rPr lang="en-US" b="0" i="1">
                <a:solidFill>
                  <a:srgbClr val="242424"/>
                </a:solidFill>
                <a:effectLst/>
                <a:latin typeface="Segoe UI" panose="020B0502040204020203" pitchFamily="34" charset="0"/>
              </a:rPr>
              <a:t>How learning happens: Seminal works in educational psychology and what they mean in practice</a:t>
            </a:r>
            <a:r>
              <a:rPr lang="en-US" b="0" i="0">
                <a:solidFill>
                  <a:srgbClr val="242424"/>
                </a:solidFill>
                <a:effectLst/>
                <a:latin typeface="Segoe UI" panose="020B0502040204020203" pitchFamily="34" charset="0"/>
              </a:rPr>
              <a:t> (2nd ed.). Routledge.</a:t>
            </a: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7</a:t>
            </a:fld>
            <a:endParaRPr lang="en-US"/>
          </a:p>
        </p:txBody>
      </p:sp>
    </p:spTree>
    <p:extLst>
      <p:ext uri="{BB962C8B-B14F-4D97-AF65-F5344CB8AC3E}">
        <p14:creationId xmlns:p14="http://schemas.microsoft.com/office/powerpoint/2010/main" val="921924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a:t>This slide offers an illustration of the basic dynamics of how memory works. In the first module, we saw an emphasis on sparking student interest and then securing a commitment to learn in order to ”prime” students for the learning to follow so they are optimally receptive to it. In surface learning, this readiness helps student attention tune into what is important in the learning environment as teachers work to have informational inputs reach students in a rich way so they move from immediate memory to working memory </a:t>
            </a:r>
            <a:r>
              <a:rPr lang="en-US" b="1"/>
              <a:t>[CLICK] </a:t>
            </a:r>
            <a:r>
              <a:rPr lang="en-US"/>
              <a:t>ready to be effectively encoded. All of this, along with various kinds of active processing and practice, supports learning </a:t>
            </a:r>
            <a:r>
              <a:rPr lang="en-US" b="1"/>
              <a:t>[CLICK]</a:t>
            </a:r>
            <a:r>
              <a:rPr lang="en-US"/>
              <a:t> in eventually reaching long-term memory </a:t>
            </a:r>
            <a:r>
              <a:rPr lang="en-US" b="1"/>
              <a:t>[CLICK] </a:t>
            </a:r>
            <a:r>
              <a:rPr lang="en-US"/>
              <a:t>where it can be used over time. And for learning to endure without being forgotten </a:t>
            </a:r>
            <a:r>
              <a:rPr lang="en-US" b="1"/>
              <a:t>[CLICK]</a:t>
            </a:r>
            <a:r>
              <a:rPr lang="en-US"/>
              <a:t>, it must be worked actively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 </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latin typeface="+mn-lt"/>
              </a:rPr>
              <a:t>6</a:t>
            </a:r>
            <a:r>
              <a:rPr lang="en-US" baseline="0">
                <a:latin typeface="+mn-lt"/>
              </a:rPr>
              <a:t> </a:t>
            </a:r>
            <a:r>
              <a:rPr lang="en-US" sz="1200">
                <a:effectLst/>
                <a:latin typeface="+mn-lt"/>
              </a:rPr>
              <a:t>Sherrington, T. (2023). </a:t>
            </a:r>
            <a:r>
              <a:rPr lang="en-US" sz="1200" i="1" err="1">
                <a:effectLst/>
                <a:latin typeface="+mn-lt"/>
              </a:rPr>
              <a:t>WalkThru</a:t>
            </a:r>
            <a:r>
              <a:rPr lang="en-US" sz="1200" i="1">
                <a:effectLst/>
                <a:latin typeface="+mn-lt"/>
              </a:rPr>
              <a:t> 5-step guides to build great teaching </a:t>
            </a:r>
            <a:r>
              <a:rPr lang="en-US" sz="1200">
                <a:effectLst/>
                <a:latin typeface="+mn-lt"/>
              </a:rPr>
              <a:t>(USA edition). John Catt.</a:t>
            </a:r>
            <a:endParaRPr lang="en-US">
              <a:latin typeface="+mn-lt"/>
            </a:endParaRPr>
          </a:p>
        </p:txBody>
      </p:sp>
      <p:sp>
        <p:nvSpPr>
          <p:cNvPr id="4" name="Slide Number Placeholder 3"/>
          <p:cNvSpPr>
            <a:spLocks noGrp="1"/>
          </p:cNvSpPr>
          <p:nvPr>
            <p:ph type="sldNum" sz="quarter" idx="5"/>
          </p:nvPr>
        </p:nvSpPr>
        <p:spPr/>
        <p:txBody>
          <a:bodyPr/>
          <a:lstStyle/>
          <a:p>
            <a:fld id="{D94A8F72-32E6-4120-9E4A-4E0B6EB6FB1D}" type="slidenum">
              <a:rPr lang="en-US" smtClean="0"/>
              <a:t>8</a:t>
            </a:fld>
            <a:endParaRPr lang="en-US"/>
          </a:p>
        </p:txBody>
      </p:sp>
    </p:spTree>
    <p:extLst>
      <p:ext uri="{BB962C8B-B14F-4D97-AF65-F5344CB8AC3E}">
        <p14:creationId xmlns:p14="http://schemas.microsoft.com/office/powerpoint/2010/main" val="337902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Our first category from the research is about helping students “Focus on new learning,” and the first main takeaway here is </a:t>
            </a:r>
            <a:r>
              <a:rPr lang="en-US" b="1" baseline="0"/>
              <a:t>[CLICK] </a:t>
            </a:r>
            <a:r>
              <a:rPr lang="en-US" baseline="0"/>
              <a:t>“</a:t>
            </a:r>
            <a:r>
              <a:rPr lang="en-US" sz="1200" b="1"/>
              <a:t>Working memory is limited, but “dual coding” can help.” </a:t>
            </a:r>
            <a:r>
              <a:rPr lang="en-US" sz="1200" b="0"/>
              <a:t>I’ll pause to give you a moment to independently process two particular findings. </a:t>
            </a:r>
            <a:r>
              <a:rPr lang="en-US" b="1" baseline="0"/>
              <a:t>[CLICK] </a:t>
            </a:r>
            <a:r>
              <a:rPr lang="en-US" b="0" baseline="0"/>
              <a:t>(Allow time.)</a:t>
            </a:r>
            <a:endParaRPr lang="en-US" sz="1200" b="1" baseline="3000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Digging further into the research, we find </a:t>
            </a:r>
            <a:r>
              <a:rPr lang="en-US" b="0" baseline="0"/>
              <a:t>working memory can only hold about 4-7 items at a time. Given all we want students to know and become able to do, that’s a tight spot. A first bit of encouraging news, however, is teachers can double information processing for their students through “dual coding,” which means by pairing images with text, spoken or written, so the visual and verbal systems engage together. </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7 </a:t>
            </a:r>
            <a:r>
              <a:rPr lang="en-US" b="0" i="0">
                <a:solidFill>
                  <a:srgbClr val="2B3545"/>
                </a:solidFill>
                <a:effectLst/>
                <a:latin typeface="Inter"/>
              </a:rPr>
              <a:t>Clark, J. M., &amp; </a:t>
            </a:r>
            <a:r>
              <a:rPr lang="en-US" b="0" i="0" err="1">
                <a:solidFill>
                  <a:srgbClr val="2B3545"/>
                </a:solidFill>
                <a:effectLst/>
                <a:latin typeface="Inter"/>
              </a:rPr>
              <a:t>Paivio</a:t>
            </a:r>
            <a:r>
              <a:rPr lang="en-US" b="0" i="0">
                <a:solidFill>
                  <a:srgbClr val="2B3545"/>
                </a:solidFill>
                <a:effectLst/>
                <a:latin typeface="Inter"/>
              </a:rPr>
              <a:t>, A. (1991). Dual coding theory and education. </a:t>
            </a:r>
            <a:r>
              <a:rPr lang="en-US" b="0" i="1">
                <a:solidFill>
                  <a:srgbClr val="2B3545"/>
                </a:solidFill>
                <a:effectLst/>
                <a:latin typeface="Inter"/>
              </a:rPr>
              <a:t>Educational Psychology Review</a:t>
            </a:r>
            <a:r>
              <a:rPr lang="en-US" b="0" i="0">
                <a:solidFill>
                  <a:srgbClr val="2B3545"/>
                </a:solidFill>
                <a:effectLst/>
                <a:latin typeface="Inter"/>
              </a:rPr>
              <a:t>, </a:t>
            </a:r>
            <a:r>
              <a:rPr lang="en-US" b="0" i="1">
                <a:solidFill>
                  <a:srgbClr val="2B3545"/>
                </a:solidFill>
                <a:effectLst/>
                <a:latin typeface="Inter"/>
              </a:rPr>
              <a:t>3</a:t>
            </a:r>
            <a:r>
              <a:rPr lang="en-US" b="0" i="0">
                <a:solidFill>
                  <a:srgbClr val="2B3545"/>
                </a:solidFill>
                <a:effectLst/>
                <a:latin typeface="Inter"/>
              </a:rPr>
              <a:t>(3), 149-210. Accessed at https://nschwartz.yourweb.csuchico.edu/Clark%20&amp;%20Paivio.pdf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p:txBody>
      </p:sp>
      <p:sp>
        <p:nvSpPr>
          <p:cNvPr id="4" name="Slide Number Placeholder 3"/>
          <p:cNvSpPr>
            <a:spLocks noGrp="1"/>
          </p:cNvSpPr>
          <p:nvPr>
            <p:ph type="sldNum" sz="quarter" idx="5"/>
          </p:nvPr>
        </p:nvSpPr>
        <p:spPr/>
        <p:txBody>
          <a:bodyPr/>
          <a:lstStyle/>
          <a:p>
            <a:fld id="{D94A8F72-32E6-4120-9E4A-4E0B6EB6FB1D}" type="slidenum">
              <a:rPr lang="en-US" smtClean="0"/>
              <a:t>9</a:t>
            </a:fld>
            <a:endParaRPr lang="en-US"/>
          </a:p>
        </p:txBody>
      </p:sp>
    </p:spTree>
    <p:extLst>
      <p:ext uri="{BB962C8B-B14F-4D97-AF65-F5344CB8AC3E}">
        <p14:creationId xmlns:p14="http://schemas.microsoft.com/office/powerpoint/2010/main" val="1384015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2/12/2025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2/12/2025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2/12/2025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2/12/2025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mailto:misty.higgins@education.ky.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298441" y="1367649"/>
            <a:ext cx="9144000" cy="2223849"/>
          </a:xfrm>
        </p:spPr>
        <p:txBody>
          <a:bodyPr>
            <a:normAutofit fontScale="90000"/>
          </a:bodyPr>
          <a:lstStyle/>
          <a:p>
            <a:br>
              <a:rPr lang="en-US" sz="1800">
                <a:effectLst/>
                <a:latin typeface="Aptos" panose="020B0004020202020204" pitchFamily="34" charset="0"/>
                <a:ea typeface="MS Mincho" panose="02020609040205080304" pitchFamily="49" charset="-128"/>
                <a:cs typeface="Arial" panose="020B0604020202020204" pitchFamily="34" charset="0"/>
              </a:rPr>
            </a:br>
            <a:r>
              <a:rPr lang="en-US" sz="5300" b="1">
                <a:effectLst/>
                <a:latin typeface="Aptos" panose="020B0004020202020204" pitchFamily="34" charset="0"/>
                <a:ea typeface="MS Mincho" panose="02020609040205080304" pitchFamily="49" charset="-128"/>
                <a:cs typeface="Arial" panose="020B0604020202020204" pitchFamily="34" charset="0"/>
              </a:rPr>
              <a:t>Integrating Deeper Learning and HQIRs to Strengthen Tier 1 Instruction</a:t>
            </a:r>
            <a:endParaRPr lang="en-US" sz="530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223796" y="3705464"/>
            <a:ext cx="9144000" cy="1655762"/>
          </a:xfrm>
        </p:spPr>
        <p:txBody>
          <a:bodyPr/>
          <a:lstStyle/>
          <a:p>
            <a:r>
              <a:rPr lang="en-US"/>
              <a:t>Surface Learning</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10F0FC-91FA-E626-AC08-DDB58D64B15E}"/>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CCE38D8-F6FE-0166-EE75-DFF72BDC2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CD9F6462-BA0A-1508-DD26-9F6B046293FD}"/>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3A50E2D0-32F1-CFAB-EA49-CB1A8007F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41E252DB-E34C-A32E-445A-5332661789BC}"/>
              </a:ext>
            </a:extLst>
          </p:cNvPr>
          <p:cNvSpPr>
            <a:spLocks noGrp="1"/>
          </p:cNvSpPr>
          <p:nvPr>
            <p:ph type="title"/>
          </p:nvPr>
        </p:nvSpPr>
        <p:spPr>
          <a:xfrm>
            <a:off x="6115317" y="405685"/>
            <a:ext cx="5464968" cy="1559301"/>
          </a:xfrm>
        </p:spPr>
        <p:txBody>
          <a:bodyPr>
            <a:normAutofit/>
          </a:bodyPr>
          <a:lstStyle/>
          <a:p>
            <a:r>
              <a:rPr lang="en-US" sz="4000" dirty="0"/>
              <a:t>Focus on New Learning: Specific Findings</a:t>
            </a:r>
            <a:r>
              <a:rPr lang="en-US" sz="4000" dirty="0">
                <a:solidFill>
                  <a:schemeClr val="bg1"/>
                </a:solidFill>
              </a:rPr>
              <a:t> 2</a:t>
            </a:r>
          </a:p>
        </p:txBody>
      </p:sp>
      <p:sp>
        <p:nvSpPr>
          <p:cNvPr id="3" name="Content Placeholder 2">
            <a:extLst>
              <a:ext uri="{FF2B5EF4-FFF2-40B4-BE49-F238E27FC236}">
                <a16:creationId xmlns:a16="http://schemas.microsoft.com/office/drawing/2014/main" id="{C45181C7-0D19-7288-052E-AEB724E42B56}"/>
              </a:ext>
            </a:extLst>
          </p:cNvPr>
          <p:cNvSpPr>
            <a:spLocks noGrp="1"/>
          </p:cNvSpPr>
          <p:nvPr>
            <p:ph idx="1"/>
          </p:nvPr>
        </p:nvSpPr>
        <p:spPr>
          <a:xfrm>
            <a:off x="5606143" y="2226363"/>
            <a:ext cx="6433457"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Having new information as “written text” keeps it from “disappearing.” </a:t>
            </a:r>
            <a:r>
              <a:rPr lang="en-US" sz="2000" b="1" baseline="30000">
                <a:latin typeface="Franklin Gothic Book" panose="020B0503020102020204"/>
              </a:rPr>
              <a:t>8</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rPr>
              <a:t>“Transient information” is information that is presented to learners in spoken text or in instructional video, for example, but disappears from memory after a few seconds.</a:t>
            </a:r>
            <a:r>
              <a:rPr lang="en-US" sz="1800" b="1" baseline="30000">
                <a:latin typeface="Franklin Gothic Book" panose="020B0503020102020204"/>
              </a:rPr>
              <a:t> </a:t>
            </a:r>
            <a:r>
              <a:rPr lang="en-US" sz="1800" baseline="30000">
                <a:latin typeface="Franklin Gothic Book" panose="020B0503020102020204"/>
              </a:rPr>
              <a:t>8</a:t>
            </a:r>
            <a:endParaRPr kumimoji="0" lang="en-US" sz="180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rPr>
              <a:t>Having information written down makes it “non-transient,” ensuring it is all available to the learner at the same time and may be revisited when needed during practice.</a:t>
            </a:r>
            <a:r>
              <a:rPr lang="en-US" sz="1800" baseline="30000">
                <a:latin typeface="Franklin Gothic Book" panose="020B0503020102020204"/>
              </a:rPr>
              <a:t> 8</a:t>
            </a: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1427C943-E60E-A268-E524-79B7E72752CD}"/>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9409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dirty="0"/>
              <a:t>Focus on New Learning: Specific Findings </a:t>
            </a:r>
            <a:r>
              <a:rPr lang="en-US" sz="4000" dirty="0">
                <a:solidFill>
                  <a:schemeClr val="bg1"/>
                </a:solidFill>
              </a:rPr>
              <a:t>3</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837901" y="2285998"/>
            <a:ext cx="6019800" cy="3871007"/>
          </a:xfrm>
        </p:spPr>
        <p:txBody>
          <a:bodyPr anchor="ctr">
            <a:normAutofit/>
          </a:bodyPr>
          <a:lstStyle/>
          <a:p>
            <a:pPr marL="457200" lvl="1" indent="0">
              <a:buNone/>
            </a:pPr>
            <a:r>
              <a:rPr lang="en-US" sz="2000" b="1"/>
              <a:t>Automating key processes and skills helps to reduce cognitive demand on working memory.</a:t>
            </a:r>
            <a:r>
              <a:rPr lang="en-US" sz="2000" b="1" baseline="30000"/>
              <a:t>4</a:t>
            </a:r>
            <a:endParaRPr lang="en-US" sz="2000" b="1"/>
          </a:p>
          <a:p>
            <a:pPr marL="457200" lvl="1" indent="0">
              <a:buNone/>
            </a:pPr>
            <a:endParaRPr lang="en-US" sz="1800" b="1"/>
          </a:p>
          <a:p>
            <a:pPr lvl="1"/>
            <a:r>
              <a:rPr lang="en-US" sz="1800"/>
              <a:t>When complex mental processes—procedures, skills, and strategies—move to long-term memory in the form of automated scripts, bandwidth is freed for new learning.</a:t>
            </a:r>
            <a:r>
              <a:rPr lang="en-US" sz="1800" baseline="30000">
                <a:latin typeface="Franklin Gothic Book" panose="020B0503020102020204"/>
              </a:rPr>
              <a:t> 4</a:t>
            </a:r>
            <a:r>
              <a:rPr lang="en-US" sz="1800"/>
              <a:t> </a:t>
            </a:r>
          </a:p>
          <a:p>
            <a:pPr lvl="1"/>
            <a:r>
              <a:rPr lang="en-US" sz="1800"/>
              <a:t>Automation happens through rounds of effective practice, early during surface learning and later during deep learning, with procedures, skills and strategies, ultimately allowing them to be engaged without requiring conscious focus.</a:t>
            </a:r>
          </a:p>
        </p:txBody>
      </p:sp>
      <p:sp>
        <p:nvSpPr>
          <p:cNvPr id="5" name="TextBox 4">
            <a:extLst>
              <a:ext uri="{FF2B5EF4-FFF2-40B4-BE49-F238E27FC236}">
                <a16:creationId xmlns:a16="http://schemas.microsoft.com/office/drawing/2014/main" id="{BD8A6D7B-152F-FA3E-360C-1DF19567A959}"/>
              </a:ext>
            </a:extLst>
          </p:cNvPr>
          <p:cNvSpPr txBox="1"/>
          <p:nvPr/>
        </p:nvSpPr>
        <p:spPr>
          <a:xfrm>
            <a:off x="134888" y="6157006"/>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4784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068614" y="371473"/>
            <a:ext cx="5464968" cy="1276350"/>
          </a:xfrm>
        </p:spPr>
        <p:txBody>
          <a:bodyPr>
            <a:normAutofit/>
          </a:bodyPr>
          <a:lstStyle/>
          <a:p>
            <a:r>
              <a:rPr lang="en-US" sz="4000" dirty="0"/>
              <a:t>Focus on New Learning: Specific Findings </a:t>
            </a:r>
            <a:r>
              <a:rPr lang="en-US" sz="4000" dirty="0">
                <a:solidFill>
                  <a:schemeClr val="bg1"/>
                </a:solidFill>
              </a:rPr>
              <a:t>4</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791200" y="2285999"/>
            <a:ext cx="6066501" cy="4169122"/>
          </a:xfrm>
        </p:spPr>
        <p:txBody>
          <a:bodyPr anchor="ctr">
            <a:normAutofit/>
          </a:bodyPr>
          <a:lstStyle/>
          <a:p>
            <a:pPr marL="457200" lvl="1" indent="0">
              <a:buNone/>
            </a:pPr>
            <a:r>
              <a:rPr lang="en-US" sz="2000" b="1"/>
              <a:t>Direct instruction, including vocabulary instruction, makes learning easier and can support deep learning. </a:t>
            </a:r>
            <a:r>
              <a:rPr lang="en-US" sz="2000" b="1" baseline="30000"/>
              <a:t>4</a:t>
            </a:r>
            <a:endParaRPr lang="en-US" sz="2000" b="1"/>
          </a:p>
          <a:p>
            <a:pPr marL="457200" lvl="1" indent="0">
              <a:buNone/>
            </a:pPr>
            <a:endParaRPr lang="en-US" sz="1800" b="1"/>
          </a:p>
          <a:p>
            <a:pPr lvl="1"/>
            <a:r>
              <a:rPr lang="en-US" sz="1700"/>
              <a:t>Automating key procedures and skills is made easier through direct instruction and demonstration (modeling, etc.). </a:t>
            </a:r>
            <a:r>
              <a:rPr lang="en-US" sz="1700" baseline="30000"/>
              <a:t>4</a:t>
            </a:r>
            <a:endParaRPr lang="en-US" sz="1700"/>
          </a:p>
          <a:p>
            <a:pPr lvl="1"/>
            <a:r>
              <a:rPr lang="en-US" sz="1700"/>
              <a:t>Skills must be explicitly taught and modeled for students to develop them. </a:t>
            </a:r>
            <a:r>
              <a:rPr lang="en-US" sz="1700" baseline="30000"/>
              <a:t>4, 9</a:t>
            </a:r>
            <a:endParaRPr lang="en-US" sz="1700"/>
          </a:p>
          <a:p>
            <a:pPr lvl="1"/>
            <a:r>
              <a:rPr lang="en-US" sz="1700"/>
              <a:t>Vocabulary instruction builds declarative knowledge by helping students understand, recall and apply subject-specific words and academic terms relevant to current learning. </a:t>
            </a:r>
            <a:r>
              <a:rPr lang="en-US" sz="1700" baseline="30000"/>
              <a:t>4, 10</a:t>
            </a:r>
            <a:endParaRPr lang="en-US" sz="1700"/>
          </a:p>
        </p:txBody>
      </p:sp>
      <p:sp>
        <p:nvSpPr>
          <p:cNvPr id="5" name="TextBox 4">
            <a:extLst>
              <a:ext uri="{FF2B5EF4-FFF2-40B4-BE49-F238E27FC236}">
                <a16:creationId xmlns:a16="http://schemas.microsoft.com/office/drawing/2014/main" id="{BD8A6D7B-152F-FA3E-360C-1DF19567A959}"/>
              </a:ext>
            </a:extLst>
          </p:cNvPr>
          <p:cNvSpPr txBox="1"/>
          <p:nvPr/>
        </p:nvSpPr>
        <p:spPr>
          <a:xfrm>
            <a:off x="134888" y="6157006"/>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5063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361950" y="1153572"/>
            <a:ext cx="3525284" cy="4461163"/>
          </a:xfrm>
        </p:spPr>
        <p:txBody>
          <a:bodyPr>
            <a:normAutofit/>
          </a:bodyPr>
          <a:lstStyle/>
          <a:p>
            <a:r>
              <a:rPr lang="en-US">
                <a:solidFill>
                  <a:srgbClr val="FFFFFF"/>
                </a:solidFill>
              </a:rPr>
              <a:t>Focus on New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701872"/>
            <a:ext cx="6906491" cy="5585619"/>
          </a:xfrm>
        </p:spPr>
        <p:txBody>
          <a:bodyPr anchor="ctr">
            <a:normAutofit/>
          </a:bodyPr>
          <a:lstStyle/>
          <a:p>
            <a:pPr marL="0" indent="0">
              <a:buNone/>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Working memory has limits, but how information is presented and supported helps ensure it is effectively encoded.</a:t>
            </a:r>
            <a:r>
              <a:rPr kumimoji="0" lang="en-US" sz="2800" b="0" i="0" u="none" strike="noStrike" kern="1200" cap="none" spc="0" normalizeH="0" baseline="30000" noProof="0">
                <a:ln>
                  <a:noFill/>
                </a:ln>
                <a:solidFill>
                  <a:srgbClr val="102649"/>
                </a:solidFill>
                <a:effectLst/>
                <a:uLnTx/>
                <a:uFillTx/>
                <a:latin typeface="Franklin Gothic Book" panose="020B0503020102020204"/>
                <a:ea typeface="+mn-ea"/>
                <a:cs typeface="+mn-cs"/>
              </a:rPr>
              <a:t>1</a:t>
            </a:r>
            <a:endParaRPr lang="en-US" sz="4400" baseline="30000"/>
          </a:p>
        </p:txBody>
      </p:sp>
    </p:spTree>
    <p:extLst>
      <p:ext uri="{BB962C8B-B14F-4D97-AF65-F5344CB8AC3E}">
        <p14:creationId xmlns:p14="http://schemas.microsoft.com/office/powerpoint/2010/main" val="2867632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838200" y="365125"/>
            <a:ext cx="10515600" cy="1099781"/>
          </a:xfrm>
        </p:spPr>
        <p:txBody>
          <a:bodyPr/>
          <a:lstStyle/>
          <a:p>
            <a:r>
              <a:rPr lang="en-US"/>
              <a:t>Make Initial Sense of Learning: Big Picture</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698089" y="1464907"/>
            <a:ext cx="10998041" cy="4208106"/>
          </a:xfrm>
        </p:spPr>
        <p:txBody>
          <a:bodyPr vert="horz" lIns="91440" tIns="45720" rIns="91440" bIns="45720" rtlCol="0" anchor="t">
            <a:normAutofit/>
          </a:bodyPr>
          <a:lstStyle/>
          <a:p>
            <a:pPr>
              <a:lnSpc>
                <a:spcPct val="100000"/>
              </a:lnSpc>
            </a:pPr>
            <a:r>
              <a:rPr lang="en-US"/>
              <a:t>Inputs from new learning need to be arranged through “consolidation” and moved to long-term memory to keep from being forgotten.</a:t>
            </a:r>
            <a:r>
              <a:rPr lang="en-US" baseline="30000"/>
              <a:t>1,4</a:t>
            </a:r>
            <a:r>
              <a:rPr lang="en-US"/>
              <a:t> </a:t>
            </a:r>
            <a:endParaRPr lang="en-US" baseline="30000"/>
          </a:p>
          <a:p>
            <a:pPr>
              <a:lnSpc>
                <a:spcPct val="100000"/>
              </a:lnSpc>
            </a:pPr>
            <a:r>
              <a:rPr lang="en-US"/>
              <a:t>Actively thinking about and working with new learning inputs helps organize and anchor them in the mind. </a:t>
            </a:r>
            <a:r>
              <a:rPr lang="en-US" baseline="30000"/>
              <a:t>1,4</a:t>
            </a:r>
            <a:r>
              <a:rPr lang="en-US"/>
              <a:t> </a:t>
            </a:r>
          </a:p>
          <a:p>
            <a:pPr lvl="1">
              <a:lnSpc>
                <a:spcPct val="100000"/>
              </a:lnSpc>
            </a:pPr>
            <a:r>
              <a:rPr lang="en-US"/>
              <a:t>The more ways new learning inputs are experienced and applied, the more effectively they are incorporated, stored and retrieved from memory.</a:t>
            </a:r>
            <a:r>
              <a:rPr lang="en-US" baseline="30000"/>
              <a:t> 3</a:t>
            </a:r>
            <a:endParaRPr lang="en-US"/>
          </a:p>
          <a:p>
            <a:pPr lvl="1"/>
            <a:endParaRPr lang="en-US"/>
          </a:p>
        </p:txBody>
      </p:sp>
    </p:spTree>
    <p:extLst>
      <p:ext uri="{BB962C8B-B14F-4D97-AF65-F5344CB8AC3E}">
        <p14:creationId xmlns:p14="http://schemas.microsoft.com/office/powerpoint/2010/main" val="34762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547093" y="243349"/>
            <a:ext cx="5632174" cy="1479434"/>
          </a:xfrm>
        </p:spPr>
        <p:txBody>
          <a:bodyPr anchor="ctr">
            <a:normAutofit fontScale="90000"/>
          </a:bodyPr>
          <a:lstStyle/>
          <a:p>
            <a:r>
              <a:rPr lang="en-US" sz="4000"/>
              <a:t>Make Initial Sense of Learning: Specific Findings</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390873" y="1966132"/>
            <a:ext cx="6062935" cy="4336647"/>
          </a:xfrm>
        </p:spPr>
        <p:txBody>
          <a:bodyPr anchor="t" anchorCtr="0">
            <a:normAutofit lnSpcReduction="10000"/>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The more elaborately new learning is encoded, the more likely it is to be retained, and the more </a:t>
            </a:r>
            <a:r>
              <a:rPr lang="en-US" sz="2000" b="1">
                <a:latin typeface="Franklin Gothic Book" panose="020B0503020102020204"/>
              </a:rPr>
              <a:t>students</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 think about it, the better it is consolidated. </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4, 11</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For students to retain learning for future use, they need to actively encode it through engaging emotions and making connections. </a:t>
            </a:r>
            <a:r>
              <a:rPr lang="en-US" sz="1600" baseline="30000">
                <a:latin typeface="Franklin Gothic Book" panose="020B0503020102020204"/>
              </a:rPr>
              <a:t>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Students are more likely to consolidate information they think about, so they need to think about what they are learning as they are learning it.</a:t>
            </a:r>
            <a:r>
              <a:rPr lang="en-US" sz="1600" baseline="30000">
                <a:latin typeface="Franklin Gothic Book" panose="020B0503020102020204"/>
              </a:rPr>
              <a:t> 1,4</a:t>
            </a:r>
            <a:endParaRPr lang="en-US" sz="16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Our brains process information more effectively when images and nonlinguistic representations accompany spoken or written words, all of which help students integrate linguistic knowledge with sensory images of what they are learning.</a:t>
            </a:r>
            <a:r>
              <a:rPr lang="en-US" sz="1600" baseline="30000">
                <a:latin typeface="Franklin Gothic Book" panose="020B0503020102020204"/>
              </a:rPr>
              <a:t>1</a:t>
            </a:r>
            <a:endParaRPr lang="en-US" sz="1600">
              <a:latin typeface="Franklin Gothic Book" panose="020B0503020102020204"/>
            </a:endParaRP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07CFFF1B-3E8F-CC3E-3AFC-57170F2CE085}"/>
              </a:ext>
            </a:extLst>
          </p:cNvPr>
          <p:cNvSpPr txBox="1"/>
          <p:nvPr/>
        </p:nvSpPr>
        <p:spPr>
          <a:xfrm>
            <a:off x="7754888" y="6302779"/>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34717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49357" y="367427"/>
            <a:ext cx="5579165" cy="1735393"/>
          </a:xfrm>
        </p:spPr>
        <p:txBody>
          <a:bodyPr anchor="ctr">
            <a:normAutofit fontScale="90000"/>
          </a:bodyPr>
          <a:lstStyle/>
          <a:p>
            <a:r>
              <a:rPr lang="en-US" sz="4000" dirty="0"/>
              <a:t>Make Initial Sense of Learning: Specific Findings </a:t>
            </a:r>
            <a:r>
              <a:rPr lang="en-US" sz="4000" dirty="0">
                <a:solidFill>
                  <a:schemeClr val="bg1"/>
                </a:solidFill>
              </a:rPr>
              <a:t>2</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291548" y="2102820"/>
            <a:ext cx="6162261" cy="4125701"/>
          </a:xfrm>
        </p:spPr>
        <p:txBody>
          <a:bodyPr anchor="t" anchorCtr="0">
            <a:normAutofit lnSpcReduction="10000"/>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Students begin to consolidate learning by connecting it with prior (background) knowledge.</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1,4</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 </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900">
                <a:latin typeface="Franklin Gothic Book" panose="020B0503020102020204"/>
              </a:rPr>
              <a:t>The most significant factor is learning something new is prior knowledge. For new input to stick, it must link to a familiar pattern. </a:t>
            </a:r>
            <a:r>
              <a:rPr lang="en-US" sz="1900" baseline="30000">
                <a:latin typeface="Franklin Gothic Book" panose="020B0503020102020204"/>
              </a:rPr>
              <a:t>3</a:t>
            </a:r>
            <a:endParaRPr lang="en-US" sz="1900">
              <a:latin typeface="Franklin Gothic Book" panose="020B0503020102020204"/>
            </a:endParaRPr>
          </a:p>
          <a:p>
            <a:pPr lvl="1">
              <a:defRPr/>
            </a:pPr>
            <a:r>
              <a:rPr lang="en-US" sz="1900">
                <a:latin typeface="Franklin Gothic Book" panose="020B0503020102020204"/>
              </a:rPr>
              <a:t>The more learners can connect new knowledge with prior knowledge, the more likely they will be to consolidate their learning. </a:t>
            </a:r>
            <a:r>
              <a:rPr lang="en-US" sz="1900" baseline="30000">
                <a:latin typeface="Franklin Gothic Book" panose="020B0503020102020204"/>
              </a:rPr>
              <a:t>4</a:t>
            </a:r>
            <a:r>
              <a:rPr lang="en-US" sz="1900">
                <a:latin typeface="Franklin Gothic Book" panose="020B0503020102020204"/>
              </a:rPr>
              <a:t> </a:t>
            </a:r>
          </a:p>
          <a:p>
            <a:pPr lvl="1">
              <a:defRPr/>
            </a:pPr>
            <a:r>
              <a:rPr lang="en-US" sz="1900">
                <a:latin typeface="Franklin Gothic Book" panose="020B0503020102020204"/>
              </a:rPr>
              <a:t>Beginning learners tend to have some basic schema (background knowledge). New learning sticks either by fitting in with it or by modifying it. </a:t>
            </a:r>
            <a:r>
              <a:rPr lang="en-US" sz="1900" baseline="30000"/>
              <a:t>5</a:t>
            </a:r>
            <a:endParaRPr lang="en-US" sz="1900">
              <a:latin typeface="Franklin Gothic Book" panose="020B0503020102020204"/>
            </a:endParaRPr>
          </a:p>
          <a:p>
            <a:pPr lvl="2">
              <a:defRPr/>
            </a:pPr>
            <a:r>
              <a:rPr lang="en-US" sz="1500">
                <a:latin typeface="Franklin Gothic Book" panose="020B0503020102020204"/>
              </a:rPr>
              <a:t>Beginners often have misconceptions in their schema and these need to be corrected as new learning comes in. </a:t>
            </a: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420B16A9-AD73-95DB-3F28-47606914344F}"/>
              </a:ext>
            </a:extLst>
          </p:cNvPr>
          <p:cNvSpPr txBox="1"/>
          <p:nvPr/>
        </p:nvSpPr>
        <p:spPr>
          <a:xfrm>
            <a:off x="7728384" y="6342536"/>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41547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49357" y="367427"/>
            <a:ext cx="5579165" cy="1735393"/>
          </a:xfrm>
        </p:spPr>
        <p:txBody>
          <a:bodyPr anchor="ctr">
            <a:normAutofit fontScale="90000"/>
          </a:bodyPr>
          <a:lstStyle/>
          <a:p>
            <a:r>
              <a:rPr lang="en-US" sz="4000" dirty="0"/>
              <a:t>Make Initial Sense of Learning: Specific Findings </a:t>
            </a:r>
            <a:r>
              <a:rPr lang="en-US" sz="4000" dirty="0">
                <a:solidFill>
                  <a:schemeClr val="bg1"/>
                </a:solidFill>
              </a:rPr>
              <a:t>3</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291548" y="2102820"/>
            <a:ext cx="6162261" cy="4125701"/>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800" b="1">
              <a:latin typeface="Franklin Gothic Book" panose="020B0503020102020204"/>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The brain needs opportunities to pause and process. </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1,4</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8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900">
                <a:latin typeface="Franklin Gothic Book" panose="020B0503020102020204"/>
              </a:rPr>
              <a:t>Working memories tend to time out after 5-10 minutes for young people and 10-20 minutes for adults. </a:t>
            </a:r>
            <a:r>
              <a:rPr lang="en-US" sz="1900" baseline="30000">
                <a:latin typeface="Franklin Gothic Book" panose="020B0503020102020204"/>
              </a:rPr>
              <a:t>12</a:t>
            </a:r>
            <a:endParaRPr lang="en-US" sz="1900">
              <a:latin typeface="Franklin Gothic Book" panose="020B0503020102020204"/>
            </a:endParaRPr>
          </a:p>
          <a:p>
            <a:pPr lvl="1">
              <a:defRPr/>
            </a:pPr>
            <a:r>
              <a:rPr lang="en-US" sz="1900">
                <a:latin typeface="Franklin Gothic Book" panose="020B0503020102020204"/>
              </a:rPr>
              <a:t>It is important to include brief pauses in student learning, “chunking” learning into shorter segments, with frequent opportunities for mental processing and sense making between each interval. </a:t>
            </a:r>
            <a:r>
              <a:rPr lang="en-US" sz="1900" baseline="30000">
                <a:latin typeface="Franklin Gothic Book" panose="020B0503020102020204"/>
              </a:rPr>
              <a:t>1,4</a:t>
            </a:r>
            <a:endParaRPr lang="en-US" sz="1900">
              <a:latin typeface="Franklin Gothic Book" panose="020B0503020102020204"/>
            </a:endParaRP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420B16A9-AD73-95DB-3F28-47606914344F}"/>
              </a:ext>
            </a:extLst>
          </p:cNvPr>
          <p:cNvSpPr txBox="1"/>
          <p:nvPr/>
        </p:nvSpPr>
        <p:spPr>
          <a:xfrm>
            <a:off x="7728384" y="6342536"/>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312206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686834" y="1153572"/>
            <a:ext cx="3200400" cy="4461163"/>
          </a:xfrm>
        </p:spPr>
        <p:txBody>
          <a:bodyPr>
            <a:normAutofit/>
          </a:bodyPr>
          <a:lstStyle/>
          <a:p>
            <a:r>
              <a:rPr lang="en-US">
                <a:solidFill>
                  <a:srgbClr val="FFFFFF"/>
                </a:solidFill>
              </a:rPr>
              <a:t>Make Initial Sense of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591344"/>
            <a:ext cx="6906491" cy="5585619"/>
          </a:xfrm>
        </p:spPr>
        <p:txBody>
          <a:bodyPr anchor="ctr">
            <a:normAutofit/>
          </a:bodyPr>
          <a:lstStyle/>
          <a:p>
            <a:pPr marL="0" indent="0">
              <a:buNone/>
            </a:pPr>
            <a:r>
              <a:rPr lang="en-US"/>
              <a:t>Students need meaningful opportunities to actively think about new knowledge, skills and strategies for learning to stick</a:t>
            </a:r>
            <a:r>
              <a:rPr lang="en-US" i="1"/>
              <a:t>. </a:t>
            </a:r>
            <a:r>
              <a:rPr lang="en-US" baseline="30000"/>
              <a:t>1,4</a:t>
            </a:r>
          </a:p>
        </p:txBody>
      </p:sp>
    </p:spTree>
    <p:extLst>
      <p:ext uri="{BB962C8B-B14F-4D97-AF65-F5344CB8AC3E}">
        <p14:creationId xmlns:p14="http://schemas.microsoft.com/office/powerpoint/2010/main" val="2690409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47761" y="115024"/>
            <a:ext cx="11098696" cy="959823"/>
          </a:xfrm>
        </p:spPr>
        <p:txBody>
          <a:bodyPr>
            <a:normAutofit/>
          </a:bodyPr>
          <a:lstStyle/>
          <a:p>
            <a:r>
              <a:rPr lang="en-US"/>
              <a:t>Practice New Learning: Big Picture</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698089" y="1295400"/>
            <a:ext cx="10998041" cy="4377613"/>
          </a:xfrm>
        </p:spPr>
        <p:txBody>
          <a:bodyPr vert="horz" lIns="91440" tIns="45720" rIns="91440" bIns="45720" rtlCol="0" anchor="t">
            <a:normAutofit/>
          </a:bodyPr>
          <a:lstStyle/>
          <a:p>
            <a:r>
              <a:rPr lang="en-US"/>
              <a:t>Repetition is key to memory. But </a:t>
            </a:r>
            <a:r>
              <a:rPr lang="en-US" i="1"/>
              <a:t>how</a:t>
            </a:r>
            <a:r>
              <a:rPr lang="en-US"/>
              <a:t> students engage in practice is the true key to memory. The quality of the practice is as important as the quantity. </a:t>
            </a:r>
            <a:r>
              <a:rPr lang="en-US" baseline="30000"/>
              <a:t>4</a:t>
            </a:r>
            <a:endParaRPr lang="en-US"/>
          </a:p>
          <a:p>
            <a:r>
              <a:rPr lang="en-US"/>
              <a:t>Rehearsing new knowledge and practicing new skills and strategies helps students to automate them, which acts a foundation for deep, complex learning.</a:t>
            </a:r>
            <a:r>
              <a:rPr lang="en-US" baseline="30000"/>
              <a:t>4</a:t>
            </a:r>
          </a:p>
          <a:p>
            <a:r>
              <a:rPr lang="en-US"/>
              <a:t>Feedback during practice supports the acquisition, storing, reproduction and use of new learning.</a:t>
            </a:r>
            <a:r>
              <a:rPr lang="en-US" baseline="30000"/>
              <a:t> 13</a:t>
            </a:r>
            <a:endParaRPr lang="en-US"/>
          </a:p>
          <a:p>
            <a:endParaRPr lang="en-US"/>
          </a:p>
          <a:p>
            <a:endParaRPr lang="en-US"/>
          </a:p>
        </p:txBody>
      </p:sp>
    </p:spTree>
    <p:extLst>
      <p:ext uri="{BB962C8B-B14F-4D97-AF65-F5344CB8AC3E}">
        <p14:creationId xmlns:p14="http://schemas.microsoft.com/office/powerpoint/2010/main" val="8647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1800" b="1" i="0" u="none" strike="noStrike">
                <a:solidFill>
                  <a:srgbClr val="102649"/>
                </a:solidFill>
                <a:effectLst/>
                <a:latin typeface="Libre Franklin"/>
              </a:rPr>
              <a:t>Module Objectives:</a:t>
            </a:r>
            <a:endParaRPr lang="en-US" b="0">
              <a:effectLst/>
              <a:latin typeface="Libre Franklin"/>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a:rPr>
              <a:t>Build understanding of “surface learning” and associated findings from learning science. </a:t>
            </a:r>
          </a:p>
          <a:p>
            <a:pPr fontAlgn="base"/>
            <a:r>
              <a:rPr lang="en-US" sz="1800">
                <a:latin typeface="Libre Franklin"/>
              </a:rPr>
              <a:t>Explore indicators of surface learning using examples from HQIRs.</a:t>
            </a:r>
            <a:endParaRPr lang="en-US" sz="18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1800">
                <a:latin typeface="Libre Franklin"/>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2945" y="1637738"/>
            <a:ext cx="627942" cy="475529"/>
          </a:xfrm>
          <a:prstGeom prst="rect">
            <a:avLst/>
          </a:prstGeom>
        </p:spPr>
      </p:pic>
    </p:spTree>
    <p:extLst>
      <p:ext uri="{BB962C8B-B14F-4D97-AF65-F5344CB8AC3E}">
        <p14:creationId xmlns:p14="http://schemas.microsoft.com/office/powerpoint/2010/main" val="23150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a:t>Practice New Learning: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606143" y="2226363"/>
            <a:ext cx="6433458"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Spacing practice over time is the best way to encode learning into long-term memory.</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4 </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Students need to space practice repetitions over a period of days or weeks to best encode learning into long-term memory.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Returning to learning after a space of time reinforces the existing neural pathways that formed the memory and creates additional pathways to it, which provides more ways to retrieve it.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14</a:t>
            </a: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The more associations we make with a new memory, the more likely we able to store and retrieve it for later use. </a:t>
            </a:r>
            <a:r>
              <a:rPr lang="en-US" sz="1900" baseline="30000">
                <a:latin typeface="Franklin Gothic Book" panose="020B0503020102020204"/>
              </a:rPr>
              <a:t>11</a:t>
            </a:r>
            <a:endParaRPr kumimoji="0" lang="en-US" sz="19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lvl="1" indent="0">
              <a:buNone/>
            </a:pPr>
            <a:r>
              <a:rPr lang="en-US" sz="1800"/>
              <a:t> </a:t>
            </a:r>
          </a:p>
        </p:txBody>
      </p:sp>
      <p:sp>
        <p:nvSpPr>
          <p:cNvPr id="4" name="TextBox 3">
            <a:extLst>
              <a:ext uri="{FF2B5EF4-FFF2-40B4-BE49-F238E27FC236}">
                <a16:creationId xmlns:a16="http://schemas.microsoft.com/office/drawing/2014/main" id="{694308F3-BFEA-1FBD-C7FE-2369921C1BB5}"/>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pic>
        <p:nvPicPr>
          <p:cNvPr id="12" name="Picture 11">
            <a:extLst>
              <a:ext uri="{FF2B5EF4-FFF2-40B4-BE49-F238E27FC236}">
                <a16:creationId xmlns:a16="http://schemas.microsoft.com/office/drawing/2014/main" id="{979B0949-324C-1883-086A-866D60E45038}"/>
              </a:ext>
              <a:ext uri="{C183D7F6-B498-43B3-948B-1728B52AA6E4}">
                <adec:decorative xmlns:adec="http://schemas.microsoft.com/office/drawing/2017/decorative" val="1"/>
              </a:ext>
            </a:extLst>
          </p:cNvPr>
          <p:cNvPicPr>
            <a:picLocks noChangeAspect="1"/>
          </p:cNvPicPr>
          <p:nvPr/>
        </p:nvPicPr>
        <p:blipFill>
          <a:blip r:embed="rId3"/>
          <a:srcRect l="21509" r="22537"/>
          <a:stretch/>
        </p:blipFill>
        <p:spPr>
          <a:xfrm>
            <a:off x="0" y="-2"/>
            <a:ext cx="5606142" cy="6858002"/>
          </a:xfrm>
          <a:prstGeom prst="rect">
            <a:avLst/>
          </a:prstGeom>
        </p:spPr>
      </p:pic>
      <p:sp>
        <p:nvSpPr>
          <p:cNvPr id="13" name="TextBox 12">
            <a:extLst>
              <a:ext uri="{FF2B5EF4-FFF2-40B4-BE49-F238E27FC236}">
                <a16:creationId xmlns:a16="http://schemas.microsoft.com/office/drawing/2014/main" id="{7BCF5302-87CA-1BA4-B175-87FD00FF2106}"/>
              </a:ext>
            </a:extLst>
          </p:cNvPr>
          <p:cNvSpPr txBox="1"/>
          <p:nvPr/>
        </p:nvSpPr>
        <p:spPr>
          <a:xfrm>
            <a:off x="830796" y="6469222"/>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lumMod val="95000"/>
                    <a:lumOff val="5000"/>
                  </a:schemeClr>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88217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0C5155-A8AD-AB02-3C7A-E83CE32B2489}"/>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70705A0F-013D-F882-C9C4-2A2ED12FE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5" name="Rectangle 14">
            <a:extLst>
              <a:ext uri="{FF2B5EF4-FFF2-40B4-BE49-F238E27FC236}">
                <a16:creationId xmlns:a16="http://schemas.microsoft.com/office/drawing/2014/main" id="{A98267F1-CE1D-9E83-ED12-51B3C9881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D198BB9-56B6-FF5B-CD90-455C7972104D}"/>
              </a:ext>
            </a:extLst>
          </p:cNvPr>
          <p:cNvSpPr>
            <a:spLocks noGrp="1"/>
          </p:cNvSpPr>
          <p:nvPr>
            <p:ph type="title"/>
          </p:nvPr>
        </p:nvSpPr>
        <p:spPr>
          <a:xfrm>
            <a:off x="6115317" y="405685"/>
            <a:ext cx="5464968" cy="1559301"/>
          </a:xfrm>
        </p:spPr>
        <p:txBody>
          <a:bodyPr>
            <a:normAutofit/>
          </a:bodyPr>
          <a:lstStyle/>
          <a:p>
            <a:r>
              <a:rPr lang="en-US" sz="4000" dirty="0"/>
              <a:t>Practice New Learning: Specific Findings </a:t>
            </a:r>
            <a:r>
              <a:rPr lang="en-US" sz="4000" dirty="0">
                <a:solidFill>
                  <a:schemeClr val="bg1"/>
                </a:solidFill>
              </a:rPr>
              <a:t>2</a:t>
            </a:r>
          </a:p>
        </p:txBody>
      </p:sp>
      <p:sp>
        <p:nvSpPr>
          <p:cNvPr id="3" name="Content Placeholder 2">
            <a:extLst>
              <a:ext uri="{FF2B5EF4-FFF2-40B4-BE49-F238E27FC236}">
                <a16:creationId xmlns:a16="http://schemas.microsoft.com/office/drawing/2014/main" id="{6F87B2D7-DF6B-F340-6104-40C4F211461E}"/>
              </a:ext>
            </a:extLst>
          </p:cNvPr>
          <p:cNvSpPr>
            <a:spLocks noGrp="1"/>
          </p:cNvSpPr>
          <p:nvPr>
            <p:ph idx="1"/>
          </p:nvPr>
        </p:nvSpPr>
        <p:spPr>
          <a:xfrm>
            <a:off x="5606143" y="2226363"/>
            <a:ext cx="6433458" cy="4489874"/>
          </a:xfrm>
        </p:spPr>
        <p:txBody>
          <a:bodyPr anchor="ctr">
            <a:normAutofit/>
          </a:bodyPr>
          <a:lstStyle/>
          <a:p>
            <a:pPr marL="457200" lvl="1" indent="0">
              <a:buNone/>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Retrieval practice helps commit new learning to memory. </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4, 14</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9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Learners having to “rack their brains” to remember learning reactivates the neural networks that were used to store the memory, which in turn further myelinates those neural pathways which makes information easier to retrieve next time.</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 4,</a:t>
            </a:r>
            <a:r>
              <a:rPr lang="en-US" sz="1600" baseline="30000">
                <a:latin typeface="Franklin Gothic Book" panose="020B0503020102020204"/>
              </a:rPr>
              <a:t> 15</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 </a:t>
            </a: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Tasks that have students retrieve learning are more effective than simply reviewing it.</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 4,15</a:t>
            </a:r>
            <a:endParaRPr lang="en-US" sz="1800"/>
          </a:p>
        </p:txBody>
      </p:sp>
      <p:sp>
        <p:nvSpPr>
          <p:cNvPr id="4" name="TextBox 3">
            <a:extLst>
              <a:ext uri="{FF2B5EF4-FFF2-40B4-BE49-F238E27FC236}">
                <a16:creationId xmlns:a16="http://schemas.microsoft.com/office/drawing/2014/main" id="{CE3F111D-B70E-FCEF-5ECD-4FAC57BFAE61}"/>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
        <p:nvSpPr>
          <p:cNvPr id="8" name="TextBox 7">
            <a:extLst>
              <a:ext uri="{FF2B5EF4-FFF2-40B4-BE49-F238E27FC236}">
                <a16:creationId xmlns:a16="http://schemas.microsoft.com/office/drawing/2014/main" id="{858FAC9C-82B7-69FC-EE07-149CB520EFF4}"/>
              </a:ext>
            </a:extLst>
          </p:cNvPr>
          <p:cNvSpPr txBox="1"/>
          <p:nvPr/>
        </p:nvSpPr>
        <p:spPr>
          <a:xfrm>
            <a:off x="649821" y="6346905"/>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Franklin Gothic Book" panose="020B0503020102020204"/>
                <a:ea typeface="+mn-ea"/>
                <a:cs typeface="+mn-cs"/>
              </a:rPr>
              <a:t>*References included in the slide notes. </a:t>
            </a:r>
          </a:p>
        </p:txBody>
      </p:sp>
      <p:pic>
        <p:nvPicPr>
          <p:cNvPr id="9" name="Picture 8">
            <a:extLst>
              <a:ext uri="{FF2B5EF4-FFF2-40B4-BE49-F238E27FC236}">
                <a16:creationId xmlns:a16="http://schemas.microsoft.com/office/drawing/2014/main" id="{748D2817-025E-1518-1975-5A6C225705CE}"/>
              </a:ext>
              <a:ext uri="{C183D7F6-B498-43B3-948B-1728B52AA6E4}">
                <adec:decorative xmlns:adec="http://schemas.microsoft.com/office/drawing/2017/decorative" val="1"/>
              </a:ext>
            </a:extLst>
          </p:cNvPr>
          <p:cNvPicPr>
            <a:picLocks noChangeAspect="1"/>
          </p:cNvPicPr>
          <p:nvPr/>
        </p:nvPicPr>
        <p:blipFill>
          <a:blip r:embed="rId3"/>
          <a:srcRect l="21509" r="22537"/>
          <a:stretch/>
        </p:blipFill>
        <p:spPr>
          <a:xfrm>
            <a:off x="0" y="-2"/>
            <a:ext cx="5606142" cy="6858002"/>
          </a:xfrm>
          <a:prstGeom prst="rect">
            <a:avLst/>
          </a:prstGeom>
        </p:spPr>
      </p:pic>
      <p:sp>
        <p:nvSpPr>
          <p:cNvPr id="11" name="TextBox 10">
            <a:extLst>
              <a:ext uri="{FF2B5EF4-FFF2-40B4-BE49-F238E27FC236}">
                <a16:creationId xmlns:a16="http://schemas.microsoft.com/office/drawing/2014/main" id="{79E1443E-3E7A-48D3-8C58-8EB6A3A46BC9}"/>
              </a:ext>
            </a:extLst>
          </p:cNvPr>
          <p:cNvSpPr txBox="1"/>
          <p:nvPr/>
        </p:nvSpPr>
        <p:spPr>
          <a:xfrm>
            <a:off x="830796" y="6469222"/>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lumMod val="95000"/>
                    <a:lumOff val="5000"/>
                  </a:schemeClr>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90994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E74084-B568-586B-95FC-21176780F446}"/>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2495063F-CAF7-27E8-54E8-672C53E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5" name="Rectangle 14">
            <a:extLst>
              <a:ext uri="{FF2B5EF4-FFF2-40B4-BE49-F238E27FC236}">
                <a16:creationId xmlns:a16="http://schemas.microsoft.com/office/drawing/2014/main" id="{19031345-BE34-6F30-19E6-C65F8196F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63A71A68-751D-E50E-8ACF-C9923C241DB8}"/>
              </a:ext>
            </a:extLst>
          </p:cNvPr>
          <p:cNvSpPr>
            <a:spLocks noGrp="1"/>
          </p:cNvSpPr>
          <p:nvPr>
            <p:ph type="title"/>
          </p:nvPr>
        </p:nvSpPr>
        <p:spPr>
          <a:xfrm>
            <a:off x="6115317" y="405685"/>
            <a:ext cx="5464968" cy="1559301"/>
          </a:xfrm>
        </p:spPr>
        <p:txBody>
          <a:bodyPr>
            <a:normAutofit/>
          </a:bodyPr>
          <a:lstStyle/>
          <a:p>
            <a:r>
              <a:rPr lang="en-US" sz="4000" dirty="0"/>
              <a:t>Practice New Learning: Specific Findings </a:t>
            </a:r>
            <a:r>
              <a:rPr lang="en-US" sz="4000" dirty="0">
                <a:solidFill>
                  <a:schemeClr val="bg1"/>
                </a:solidFill>
              </a:rPr>
              <a:t>3</a:t>
            </a:r>
          </a:p>
        </p:txBody>
      </p:sp>
      <p:sp>
        <p:nvSpPr>
          <p:cNvPr id="3" name="Content Placeholder 2">
            <a:extLst>
              <a:ext uri="{FF2B5EF4-FFF2-40B4-BE49-F238E27FC236}">
                <a16:creationId xmlns:a16="http://schemas.microsoft.com/office/drawing/2014/main" id="{77C03FD1-5B5E-E017-5735-F2FC3C99BE36}"/>
              </a:ext>
            </a:extLst>
          </p:cNvPr>
          <p:cNvSpPr>
            <a:spLocks noGrp="1"/>
          </p:cNvSpPr>
          <p:nvPr>
            <p:ph idx="1"/>
          </p:nvPr>
        </p:nvSpPr>
        <p:spPr>
          <a:xfrm>
            <a:off x="5606143" y="2226363"/>
            <a:ext cx="6433458"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Interleaving or “mixing up” different types of practice improves learning.</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Having students practice using knowledge, strategies and skills in a variety of ways and moving fluidly between them forces students’ brains to worker harder, making micro-adjustments and reflecting more deeply on what’s being practiced.</a:t>
            </a:r>
            <a:r>
              <a:rPr lang="en-US" sz="1600" baseline="30000">
                <a:latin typeface="Franklin Gothic Book" panose="020B0503020102020204"/>
              </a:rPr>
              <a:t>4, 14</a:t>
            </a: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The “desirable difficulties” of having to work through different kinds of tasks develops richer neural pathways to learning.</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This builds “conditional knowledge” by helping students better recognize problems and adjust their problem-solving strategies according to different problem types.</a:t>
            </a:r>
            <a:r>
              <a:rPr lang="en-US" sz="1600" baseline="30000">
                <a:latin typeface="Franklin Gothic Book" panose="020B0503020102020204"/>
              </a:rPr>
              <a:t>4</a:t>
            </a: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 </a:t>
            </a:r>
          </a:p>
        </p:txBody>
      </p:sp>
      <p:sp>
        <p:nvSpPr>
          <p:cNvPr id="4" name="TextBox 3">
            <a:extLst>
              <a:ext uri="{FF2B5EF4-FFF2-40B4-BE49-F238E27FC236}">
                <a16:creationId xmlns:a16="http://schemas.microsoft.com/office/drawing/2014/main" id="{2007BE29-7AE2-1D06-3BF4-60428C111186}"/>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
        <p:nvSpPr>
          <p:cNvPr id="9" name="TextBox 8">
            <a:extLst>
              <a:ext uri="{FF2B5EF4-FFF2-40B4-BE49-F238E27FC236}">
                <a16:creationId xmlns:a16="http://schemas.microsoft.com/office/drawing/2014/main" id="{45AD47A1-D6AA-ACC2-EF82-62E91171E4BE}"/>
              </a:ext>
            </a:extLst>
          </p:cNvPr>
          <p:cNvSpPr txBox="1"/>
          <p:nvPr/>
        </p:nvSpPr>
        <p:spPr>
          <a:xfrm>
            <a:off x="687921" y="6304001"/>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Franklin Gothic Book" panose="020B0503020102020204"/>
                <a:ea typeface="+mn-ea"/>
                <a:cs typeface="+mn-cs"/>
              </a:rPr>
              <a:t>*References included in the slide notes. </a:t>
            </a:r>
          </a:p>
        </p:txBody>
      </p:sp>
      <p:pic>
        <p:nvPicPr>
          <p:cNvPr id="7" name="Picture 6">
            <a:extLst>
              <a:ext uri="{FF2B5EF4-FFF2-40B4-BE49-F238E27FC236}">
                <a16:creationId xmlns:a16="http://schemas.microsoft.com/office/drawing/2014/main" id="{BA334892-E847-187C-907F-AC4A4D720197}"/>
              </a:ext>
              <a:ext uri="{C183D7F6-B498-43B3-948B-1728B52AA6E4}">
                <adec:decorative xmlns:adec="http://schemas.microsoft.com/office/drawing/2017/decorative" val="1"/>
              </a:ext>
            </a:extLst>
          </p:cNvPr>
          <p:cNvPicPr>
            <a:picLocks noChangeAspect="1"/>
          </p:cNvPicPr>
          <p:nvPr/>
        </p:nvPicPr>
        <p:blipFill>
          <a:blip r:embed="rId3"/>
          <a:srcRect l="21509" r="22537"/>
          <a:stretch/>
        </p:blipFill>
        <p:spPr>
          <a:xfrm>
            <a:off x="0" y="-2"/>
            <a:ext cx="5606142" cy="6858002"/>
          </a:xfrm>
          <a:prstGeom prst="rect">
            <a:avLst/>
          </a:prstGeom>
        </p:spPr>
      </p:pic>
      <p:sp>
        <p:nvSpPr>
          <p:cNvPr id="11" name="TextBox 10">
            <a:extLst>
              <a:ext uri="{FF2B5EF4-FFF2-40B4-BE49-F238E27FC236}">
                <a16:creationId xmlns:a16="http://schemas.microsoft.com/office/drawing/2014/main" id="{A93062CC-6D93-7B46-246A-850C1E62DBFD}"/>
              </a:ext>
            </a:extLst>
          </p:cNvPr>
          <p:cNvSpPr txBox="1"/>
          <p:nvPr/>
        </p:nvSpPr>
        <p:spPr>
          <a:xfrm>
            <a:off x="830796" y="6469222"/>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lumMod val="95000"/>
                    <a:lumOff val="5000"/>
                  </a:schemeClr>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1534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F41D18-17BE-21FF-22F1-100D4B6FCEC9}"/>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2A6CAAD-05AE-38E7-D0AD-72C9E1780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5" name="Rectangle 14">
            <a:extLst>
              <a:ext uri="{FF2B5EF4-FFF2-40B4-BE49-F238E27FC236}">
                <a16:creationId xmlns:a16="http://schemas.microsoft.com/office/drawing/2014/main" id="{2E7E8F69-5DA6-95D4-50E1-946A42E9E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BF9D5445-1CC8-A390-753E-B1830F002AF6}"/>
              </a:ext>
            </a:extLst>
          </p:cNvPr>
          <p:cNvSpPr>
            <a:spLocks noGrp="1"/>
          </p:cNvSpPr>
          <p:nvPr>
            <p:ph type="title"/>
          </p:nvPr>
        </p:nvSpPr>
        <p:spPr>
          <a:xfrm>
            <a:off x="6115317" y="405685"/>
            <a:ext cx="5464968" cy="1559301"/>
          </a:xfrm>
        </p:spPr>
        <p:txBody>
          <a:bodyPr>
            <a:normAutofit/>
          </a:bodyPr>
          <a:lstStyle/>
          <a:p>
            <a:r>
              <a:rPr lang="en-US" sz="4000" dirty="0"/>
              <a:t>Practice New Learning: Specific Findings </a:t>
            </a:r>
            <a:r>
              <a:rPr lang="en-US" sz="4000" dirty="0">
                <a:solidFill>
                  <a:schemeClr val="bg1"/>
                </a:solidFill>
              </a:rPr>
              <a:t>4</a:t>
            </a:r>
          </a:p>
        </p:txBody>
      </p:sp>
      <p:sp>
        <p:nvSpPr>
          <p:cNvPr id="3" name="Content Placeholder 2">
            <a:extLst>
              <a:ext uri="{FF2B5EF4-FFF2-40B4-BE49-F238E27FC236}">
                <a16:creationId xmlns:a16="http://schemas.microsoft.com/office/drawing/2014/main" id="{4F7AD408-4205-E0DB-1022-73818EA6DF7C}"/>
              </a:ext>
            </a:extLst>
          </p:cNvPr>
          <p:cNvSpPr>
            <a:spLocks noGrp="1"/>
          </p:cNvSpPr>
          <p:nvPr>
            <p:ph idx="1"/>
          </p:nvPr>
        </p:nvSpPr>
        <p:spPr>
          <a:xfrm>
            <a:off x="5606143" y="2226363"/>
            <a:ext cx="6433458"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Feedback supports the acquisition, storing, reproduction and use of knowledge. </a:t>
            </a:r>
            <a:r>
              <a:rPr lang="en-US" sz="2000" b="1" baseline="30000">
                <a:latin typeface="Franklin Gothic Book" panose="020B0503020102020204"/>
              </a:rPr>
              <a:t>13</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Students must learn how to receive and to practice with feedback. </a:t>
            </a:r>
            <a:r>
              <a:rPr lang="en-US" sz="1600" baseline="30000">
                <a:latin typeface="Franklin Gothic Book" panose="020B0503020102020204"/>
              </a:rPr>
              <a:t>16</a:t>
            </a:r>
            <a:endParaRPr kumimoji="0" lang="en-US" sz="160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Corrective feedback provides students with information about the accuracy and completeness of a task.</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17</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Non-evaluative, formative feedback helps students reflect on their progress and improve their performance.</a:t>
            </a:r>
            <a:r>
              <a:rPr lang="en-US" sz="1600" baseline="30000">
                <a:latin typeface="Franklin Gothic Book" panose="020B0503020102020204"/>
              </a:rPr>
              <a:t>1</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15343A43-CA23-032E-5EF4-FC187239417C}"/>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pic>
        <p:nvPicPr>
          <p:cNvPr id="9" name="Picture 8">
            <a:extLst>
              <a:ext uri="{FF2B5EF4-FFF2-40B4-BE49-F238E27FC236}">
                <a16:creationId xmlns:a16="http://schemas.microsoft.com/office/drawing/2014/main" id="{87557B81-C152-867C-4A0A-22850E7A86A3}"/>
              </a:ext>
              <a:ext uri="{C183D7F6-B498-43B3-948B-1728B52AA6E4}">
                <adec:decorative xmlns:adec="http://schemas.microsoft.com/office/drawing/2017/decorative" val="1"/>
              </a:ext>
            </a:extLst>
          </p:cNvPr>
          <p:cNvPicPr>
            <a:picLocks noChangeAspect="1"/>
          </p:cNvPicPr>
          <p:nvPr/>
        </p:nvPicPr>
        <p:blipFill>
          <a:blip r:embed="rId3"/>
          <a:srcRect l="21509" r="22537"/>
          <a:stretch/>
        </p:blipFill>
        <p:spPr>
          <a:xfrm>
            <a:off x="0" y="0"/>
            <a:ext cx="5606142" cy="6858002"/>
          </a:xfrm>
          <a:prstGeom prst="rect">
            <a:avLst/>
          </a:prstGeom>
        </p:spPr>
      </p:pic>
      <p:sp>
        <p:nvSpPr>
          <p:cNvPr id="11" name="TextBox 10">
            <a:extLst>
              <a:ext uri="{FF2B5EF4-FFF2-40B4-BE49-F238E27FC236}">
                <a16:creationId xmlns:a16="http://schemas.microsoft.com/office/drawing/2014/main" id="{EB5195BD-F75F-0684-32E7-29E4EB5E4B5C}"/>
              </a:ext>
            </a:extLst>
          </p:cNvPr>
          <p:cNvSpPr txBox="1"/>
          <p:nvPr/>
        </p:nvSpPr>
        <p:spPr>
          <a:xfrm>
            <a:off x="626596" y="6355675"/>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93113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686834" y="1153572"/>
            <a:ext cx="3200400" cy="4461163"/>
          </a:xfrm>
        </p:spPr>
        <p:txBody>
          <a:bodyPr>
            <a:normAutofit/>
          </a:bodyPr>
          <a:lstStyle/>
          <a:p>
            <a:r>
              <a:rPr lang="en-US">
                <a:solidFill>
                  <a:srgbClr val="FFFFFF"/>
                </a:solidFill>
              </a:rPr>
              <a:t>Practice New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591344"/>
            <a:ext cx="6906491" cy="5585619"/>
          </a:xfrm>
        </p:spPr>
        <p:txBody>
          <a:bodyPr anchor="ctr">
            <a:normAutofit/>
          </a:bodyPr>
          <a:lstStyle/>
          <a:p>
            <a:pPr marL="0" indent="0">
              <a:buNone/>
            </a:pPr>
            <a:r>
              <a:rPr lang="en-US"/>
              <a:t>Without well-designed opportunities to practice new learning, students will forget most of what they learn</a:t>
            </a:r>
            <a:r>
              <a:rPr lang="en-US" i="1"/>
              <a:t>. </a:t>
            </a:r>
            <a:r>
              <a:rPr lang="en-US" baseline="30000"/>
              <a:t>1</a:t>
            </a:r>
          </a:p>
        </p:txBody>
      </p:sp>
    </p:spTree>
    <p:extLst>
      <p:ext uri="{BB962C8B-B14F-4D97-AF65-F5344CB8AC3E}">
        <p14:creationId xmlns:p14="http://schemas.microsoft.com/office/powerpoint/2010/main" val="1074209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F7AB-A668-80C4-E69A-73CBD0C4BE35}"/>
              </a:ext>
            </a:extLst>
          </p:cNvPr>
          <p:cNvSpPr>
            <a:spLocks noGrp="1"/>
          </p:cNvSpPr>
          <p:nvPr>
            <p:ph type="title"/>
          </p:nvPr>
        </p:nvSpPr>
        <p:spPr>
          <a:xfrm>
            <a:off x="838200" y="139959"/>
            <a:ext cx="10515600" cy="901189"/>
          </a:xfrm>
        </p:spPr>
        <p:txBody>
          <a:bodyPr>
            <a:noAutofit/>
          </a:bodyPr>
          <a:lstStyle/>
          <a:p>
            <a:pPr algn="ctr"/>
            <a:r>
              <a:rPr lang="en-US" sz="3800"/>
              <a:t>Connections to Common Characteristics of Deeper Learning</a:t>
            </a:r>
          </a:p>
        </p:txBody>
      </p:sp>
      <p:pic>
        <p:nvPicPr>
          <p:cNvPr id="5" name="Content Placeholder 4">
            <a:extLst>
              <a:ext uri="{FF2B5EF4-FFF2-40B4-BE49-F238E27FC236}">
                <a16:creationId xmlns:a16="http://schemas.microsoft.com/office/drawing/2014/main" id="{1CE7EB69-C085-2F96-8F69-31FEDD1B83B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38200" y="1249378"/>
            <a:ext cx="6504201" cy="4281400"/>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30DB0D3-7C85-7EFD-72D6-DB38ABC7F9F4}"/>
              </a:ext>
            </a:extLst>
          </p:cNvPr>
          <p:cNvSpPr txBox="1"/>
          <p:nvPr/>
        </p:nvSpPr>
        <p:spPr>
          <a:xfrm>
            <a:off x="7733289" y="2551837"/>
            <a:ext cx="4069936" cy="1477328"/>
          </a:xfrm>
          <a:prstGeom prst="rect">
            <a:avLst/>
          </a:prstGeom>
          <a:solidFill>
            <a:schemeClr val="bg2"/>
          </a:solidFill>
        </p:spPr>
        <p:txBody>
          <a:bodyPr wrap="square" rtlCol="0">
            <a:spAutoFit/>
          </a:bodyPr>
          <a:lstStyle/>
          <a:p>
            <a:r>
              <a:rPr lang="en-US"/>
              <a:t>Because deeper learning characteristics are affirmed by learning science, connections to research on surface learning and to the indicators to follow may be noted. </a:t>
            </a:r>
          </a:p>
        </p:txBody>
      </p:sp>
      <p:sp>
        <p:nvSpPr>
          <p:cNvPr id="10" name="TextBox 9">
            <a:extLst>
              <a:ext uri="{FF2B5EF4-FFF2-40B4-BE49-F238E27FC236}">
                <a16:creationId xmlns:a16="http://schemas.microsoft.com/office/drawing/2014/main" id="{3F8D1BB8-B5BA-A152-16B8-33983F408210}"/>
              </a:ext>
              <a:ext uri="{C183D7F6-B498-43B3-948B-1728B52AA6E4}">
                <adec:decorative xmlns:adec="http://schemas.microsoft.com/office/drawing/2017/decorative" val="1"/>
              </a:ext>
            </a:extLst>
          </p:cNvPr>
          <p:cNvSpPr txBox="1"/>
          <p:nvPr/>
        </p:nvSpPr>
        <p:spPr>
          <a:xfrm>
            <a:off x="3046863" y="3429000"/>
            <a:ext cx="5059907" cy="369332"/>
          </a:xfrm>
          <a:prstGeom prst="rect">
            <a:avLst/>
          </a:prstGeom>
          <a:noFill/>
        </p:spPr>
        <p:txBody>
          <a:bodyPr wrap="square">
            <a:spAutoFit/>
          </a:bodyPr>
          <a:lstStyle/>
          <a:p>
            <a:r>
              <a:rPr lang="en-US"/>
              <a:t> </a:t>
            </a:r>
          </a:p>
        </p:txBody>
      </p:sp>
      <p:sp>
        <p:nvSpPr>
          <p:cNvPr id="11" name="Google Shape;393;p4" descr="Red oval circling Mastery of Core Academic Content.">
            <a:extLst>
              <a:ext uri="{FF2B5EF4-FFF2-40B4-BE49-F238E27FC236}">
                <a16:creationId xmlns:a16="http://schemas.microsoft.com/office/drawing/2014/main" id="{C0184AE9-D565-BBCA-AD85-C78190C963B9}"/>
              </a:ext>
              <a:ext uri="{C183D7F6-B498-43B3-948B-1728B52AA6E4}">
                <adec:decorative xmlns:adec="http://schemas.microsoft.com/office/drawing/2017/decorative" val="0"/>
              </a:ext>
            </a:extLst>
          </p:cNvPr>
          <p:cNvSpPr/>
          <p:nvPr/>
        </p:nvSpPr>
        <p:spPr>
          <a:xfrm>
            <a:off x="1084998" y="1883974"/>
            <a:ext cx="2592268" cy="39197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93;p4" descr="Red oval circling Critical Thinking and Problem-Solving.">
            <a:extLst>
              <a:ext uri="{FF2B5EF4-FFF2-40B4-BE49-F238E27FC236}">
                <a16:creationId xmlns:a16="http://schemas.microsoft.com/office/drawing/2014/main" id="{7696C0E8-9062-829D-D432-1C654B1A5DD0}"/>
              </a:ext>
              <a:ext uri="{C183D7F6-B498-43B3-948B-1728B52AA6E4}">
                <adec:decorative xmlns:adec="http://schemas.microsoft.com/office/drawing/2017/decorative" val="0"/>
              </a:ext>
            </a:extLst>
          </p:cNvPr>
          <p:cNvSpPr/>
          <p:nvPr/>
        </p:nvSpPr>
        <p:spPr>
          <a:xfrm>
            <a:off x="1084997" y="2511992"/>
            <a:ext cx="2670926" cy="39197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20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43841"/>
            <a:ext cx="10515600" cy="883919"/>
          </a:xfrm>
        </p:spPr>
        <p:txBody>
          <a:bodyPr/>
          <a:lstStyle/>
          <a:p>
            <a:r>
              <a:rPr lang="en-US" dirty="0"/>
              <a:t>Module Purpose </a:t>
            </a:r>
            <a:r>
              <a:rPr lang="en-US" dirty="0">
                <a:solidFill>
                  <a:schemeClr val="bg1"/>
                </a:solidFill>
              </a:rPr>
              <a:t>2</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“priming for learning” and associated findings from learning science. </a:t>
            </a:r>
          </a:p>
          <a:p>
            <a:pPr fontAlgn="base"/>
            <a:r>
              <a:rPr lang="en-US" sz="1800">
                <a:latin typeface="Libre Franklin" pitchFamily="2" charset="77"/>
              </a:rPr>
              <a:t>Explore indicators of surface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4" name="Picture 6" descr="Brain Icon marking second bullet point">
            <a:extLst>
              <a:ext uri="{FF2B5EF4-FFF2-40B4-BE49-F238E27FC236}">
                <a16:creationId xmlns:a16="http://schemas.microsoft.com/office/drawing/2014/main" id="{E0853651-E34E-C3B7-1E47-18CF0885EE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17" r="13151" b="10912"/>
          <a:stretch/>
        </p:blipFill>
        <p:spPr bwMode="auto">
          <a:xfrm>
            <a:off x="521979" y="2014330"/>
            <a:ext cx="632441" cy="4728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0947" y="3708469"/>
            <a:ext cx="2472853" cy="184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768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9E6-0338-ABB4-39C4-11D08B9F39DE}"/>
              </a:ext>
            </a:extLst>
          </p:cNvPr>
          <p:cNvSpPr>
            <a:spLocks noGrp="1"/>
          </p:cNvSpPr>
          <p:nvPr>
            <p:ph type="title"/>
          </p:nvPr>
        </p:nvSpPr>
        <p:spPr/>
        <p:txBody>
          <a:bodyPr>
            <a:normAutofit/>
          </a:bodyPr>
          <a:lstStyle/>
          <a:p>
            <a:r>
              <a:rPr lang="en-US"/>
              <a:t>Priming for Learning Indicators </a:t>
            </a:r>
          </a:p>
        </p:txBody>
      </p:sp>
      <p:graphicFrame>
        <p:nvGraphicFramePr>
          <p:cNvPr id="4" name="Content Placeholder 3">
            <a:extLst>
              <a:ext uri="{FF2B5EF4-FFF2-40B4-BE49-F238E27FC236}">
                <a16:creationId xmlns:a16="http://schemas.microsoft.com/office/drawing/2014/main" id="{9596826F-215E-3ACC-43A2-3223411DF03A}"/>
              </a:ext>
            </a:extLst>
          </p:cNvPr>
          <p:cNvGraphicFramePr>
            <a:graphicFrameLocks noGrp="1"/>
          </p:cNvGraphicFramePr>
          <p:nvPr>
            <p:ph idx="4294967295"/>
            <p:extLst>
              <p:ext uri="{D42A27DB-BD31-4B8C-83A1-F6EECF244321}">
                <p14:modId xmlns:p14="http://schemas.microsoft.com/office/powerpoint/2010/main" val="2524120537"/>
              </p:ext>
            </p:extLst>
          </p:nvPr>
        </p:nvGraphicFramePr>
        <p:xfrm>
          <a:off x="986589" y="834012"/>
          <a:ext cx="10274969" cy="4835753"/>
        </p:xfrm>
        <a:graphic>
          <a:graphicData uri="http://schemas.openxmlformats.org/drawingml/2006/table">
            <a:tbl>
              <a:tblPr firstRow="1" bandRow="1">
                <a:tableStyleId>{5C22544A-7EE6-4342-B048-85BDC9FD1C3A}</a:tableStyleId>
              </a:tblPr>
              <a:tblGrid>
                <a:gridCol w="10274969">
                  <a:extLst>
                    <a:ext uri="{9D8B030D-6E8A-4147-A177-3AD203B41FA5}">
                      <a16:colId xmlns:a16="http://schemas.microsoft.com/office/drawing/2014/main" val="1793570239"/>
                    </a:ext>
                  </a:extLst>
                </a:gridCol>
              </a:tblGrid>
              <a:tr h="416734">
                <a:tc>
                  <a:txBody>
                    <a:bodyPr/>
                    <a:lstStyle/>
                    <a:p>
                      <a:pPr algn="ctr"/>
                      <a:r>
                        <a:rPr lang="en-US" sz="2000"/>
                        <a:t>Indicators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750120">
                <a:tc>
                  <a:txBody>
                    <a:bodyPr/>
                    <a:lstStyle/>
                    <a:p>
                      <a:pPr marL="0" marR="0" lvl="0" indent="0" algn="l">
                        <a:lnSpc>
                          <a:spcPct val="115000"/>
                        </a:lnSpc>
                        <a:buFont typeface="Arial" panose="020B0604020202020204" pitchFamily="34" charset="0"/>
                        <a:buNone/>
                      </a:pPr>
                      <a:r>
                        <a:rPr lang="en-US" sz="1200" u="none" strike="noStrike">
                          <a:effectLst/>
                          <a:latin typeface="+mn-lt"/>
                          <a:ea typeface="Calibri" panose="020F0502020204030204" pitchFamily="34" charset="0"/>
                        </a:rPr>
                        <a:t>Students actively use background knowledge to support their learning. Routines are present to:</a:t>
                      </a:r>
                    </a:p>
                    <a:p>
                      <a:pPr marL="171450" marR="0" lvl="0" indent="-171450" algn="l">
                        <a:lnSpc>
                          <a:spcPct val="115000"/>
                        </a:lnSpc>
                        <a:buFont typeface="Arial" panose="020B0604020202020204" pitchFamily="34" charset="0"/>
                        <a:buChar char="•"/>
                      </a:pPr>
                      <a:r>
                        <a:rPr lang="en-US" sz="1200" u="none" strike="noStrike">
                          <a:effectLst/>
                          <a:latin typeface="+mn-lt"/>
                          <a:ea typeface="Calibri" panose="020F0502020204030204" pitchFamily="34" charset="0"/>
                        </a:rPr>
                        <a:t>Help students activate relevant prior knowledge to prepare the brain in advance to “catch” new inputs. </a:t>
                      </a:r>
                    </a:p>
                    <a:p>
                      <a:pPr marL="171450" marR="0" lvl="0" indent="-171450" algn="l">
                        <a:lnSpc>
                          <a:spcPct val="115000"/>
                        </a:lnSpc>
                        <a:buFont typeface="Arial" panose="020B0604020202020204" pitchFamily="34" charset="0"/>
                        <a:buChar char="•"/>
                      </a:pPr>
                      <a:r>
                        <a:rPr lang="en-US" sz="1200" u="none" strike="noStrike">
                          <a:effectLst/>
                          <a:latin typeface="+mn-lt"/>
                          <a:ea typeface="Calibri" panose="020F0502020204030204" pitchFamily="34" charset="0"/>
                        </a:rPr>
                        <a:t>Provide students opportunities to continue connecting learning to prior knowledge to support consolidation.</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750120">
                <a:tc>
                  <a:txBody>
                    <a:bodyPr/>
                    <a:lstStyle/>
                    <a:p>
                      <a:r>
                        <a:rPr lang="en-US" sz="1200">
                          <a:latin typeface="+mn-lt"/>
                        </a:rPr>
                        <a:t>Vocabulary instruction builds declarative knowledge by helping students understand, recall and apply subject-specific words and academic terms. </a:t>
                      </a:r>
                    </a:p>
                    <a:p>
                      <a:pPr marL="171450" indent="-171450">
                        <a:buFont typeface="Arial" panose="020B0604020202020204" pitchFamily="34" charset="0"/>
                        <a:buChar char="•"/>
                      </a:pPr>
                      <a:r>
                        <a:rPr lang="en-US" sz="1200">
                          <a:latin typeface="+mn-lt"/>
                        </a:rPr>
                        <a:t>Students are tasked with using new words they acquire in a variety of ways and have multiple opportunities to practice and apply new vocabulary.</a:t>
                      </a:r>
                    </a:p>
                    <a:p>
                      <a:pPr marL="171450" indent="-171450">
                        <a:buFont typeface="Arial" panose="020B0604020202020204" pitchFamily="34" charset="0"/>
                        <a:buChar char="•"/>
                      </a:pPr>
                      <a:r>
                        <a:rPr lang="en-US" sz="1200">
                          <a:latin typeface="+mn-lt"/>
                        </a:rPr>
                        <a:t>Students receive direct instruction in word analysis and vocabulary learning strategies specific to the content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416734">
                <a:tc>
                  <a:txBody>
                    <a:bodyPr/>
                    <a:lstStyle/>
                    <a:p>
                      <a:r>
                        <a:rPr lang="en-US" sz="1200">
                          <a:latin typeface="+mn-lt"/>
                        </a:rPr>
                        <a:t>Strategy instruction and modeling develop procedural knowledge through direct instruction and demonstration of key skills, learning processes and cognitive (thinking) strategies.</a:t>
                      </a:r>
                    </a:p>
                    <a:p>
                      <a:pPr marL="171450" indent="-171450">
                        <a:buFont typeface="Arial" panose="020B0604020202020204" pitchFamily="34" charset="0"/>
                        <a:buChar char="•"/>
                      </a:pPr>
                      <a:r>
                        <a:rPr lang="en-US" sz="1200">
                          <a:latin typeface="+mn-lt"/>
                        </a:rPr>
                        <a:t>Teachers are supported in providing direct instruction and in demonstrating new skills and strategies (cognitive, metacognitive) as they model relevant thought processes.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697265">
                <a:tc>
                  <a:txBody>
                    <a:bodyPr/>
                    <a:lstStyle/>
                    <a:p>
                      <a:r>
                        <a:rPr lang="en-US" sz="1200">
                          <a:latin typeface="+mn-lt"/>
                        </a:rPr>
                        <a:t>Illustrations, animations, manipulatives, organizers, concrete and worked examples support conceptual understanding. </a:t>
                      </a:r>
                    </a:p>
                    <a:p>
                      <a:pPr marL="171450" indent="-171450">
                        <a:buFont typeface="Arial" panose="020B0604020202020204" pitchFamily="34" charset="0"/>
                        <a:buChar char="•"/>
                      </a:pPr>
                      <a:r>
                        <a:rPr lang="en-US" sz="1200">
                          <a:latin typeface="+mn-lt"/>
                        </a:rPr>
                        <a:t>Visual representations and examples support visual and verbal (dual-coding) comprehension of new ideas.</a:t>
                      </a:r>
                    </a:p>
                    <a:p>
                      <a:pPr marL="171450" indent="-171450">
                        <a:buFont typeface="Arial" panose="020B0604020202020204" pitchFamily="34" charset="0"/>
                        <a:buChar char="•"/>
                      </a:pPr>
                      <a:r>
                        <a:rPr lang="en-US" sz="1200">
                          <a:latin typeface="+mn-lt"/>
                        </a:rPr>
                        <a:t>Schematics (diagrams, flow charts, etc.) help guide and support procedural knowledge.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r h="575594">
                <a:tc>
                  <a:txBody>
                    <a:bodyPr/>
                    <a:lstStyle/>
                    <a:p>
                      <a:r>
                        <a:rPr lang="en-US" sz="1200">
                          <a:latin typeface="+mn-lt"/>
                        </a:rPr>
                        <a:t>Regular opportunities are provided for retrieval practice with declarative knowledge. </a:t>
                      </a:r>
                    </a:p>
                    <a:p>
                      <a:pPr marL="171450" indent="-171450">
                        <a:buFont typeface="Arial" panose="020B0604020202020204" pitchFamily="34" charset="0"/>
                        <a:buChar char="•"/>
                      </a:pPr>
                      <a:r>
                        <a:rPr lang="en-US" sz="1200">
                          <a:latin typeface="+mn-lt"/>
                        </a:rPr>
                        <a:t>Retrieval practice (self- or peer-quizzing, ungraded practice tests, etc.) is deliberate, spaced over time and formative.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539023441"/>
                  </a:ext>
                </a:extLst>
              </a:tr>
              <a:tr h="750120">
                <a:tc>
                  <a:txBody>
                    <a:bodyPr/>
                    <a:lstStyle/>
                    <a:p>
                      <a:pPr marL="0" indent="0">
                        <a:buFont typeface="Arial" panose="020B0604020202020204" pitchFamily="34" charset="0"/>
                        <a:buNone/>
                      </a:pPr>
                      <a:r>
                        <a:rPr lang="en-US" sz="1200">
                          <a:latin typeface="+mn-lt"/>
                        </a:rPr>
                        <a:t>Regular opportunities are provided for practice of new skills with formative feedback.</a:t>
                      </a:r>
                    </a:p>
                    <a:p>
                      <a:pPr marL="171450" indent="-171450">
                        <a:buFont typeface="Arial" panose="020B0604020202020204" pitchFamily="34" charset="0"/>
                        <a:buChar char="•"/>
                      </a:pPr>
                      <a:r>
                        <a:rPr lang="en-US" sz="1200">
                          <a:latin typeface="+mn-lt"/>
                        </a:rPr>
                        <a:t>Skills practice is deliberate and spaced over time.</a:t>
                      </a:r>
                    </a:p>
                    <a:p>
                      <a:pPr marL="171450" indent="-171450">
                        <a:buFont typeface="Arial" panose="020B0604020202020204" pitchFamily="34" charset="0"/>
                        <a:buChar char="•"/>
                      </a:pPr>
                      <a:r>
                        <a:rPr lang="en-US" sz="1200">
                          <a:latin typeface="+mn-lt"/>
                        </a:rPr>
                        <a:t>Skills practice is mixed/interleaved to allow students to engage with the content in a variety of formats, problem types and contexts in order to help them think more deeply as they identify what is different and access appropriate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190747"/>
                  </a:ext>
                </a:extLst>
              </a:tr>
            </a:tbl>
          </a:graphicData>
        </a:graphic>
      </p:graphicFrame>
      <p:sp>
        <p:nvSpPr>
          <p:cNvPr id="6" name="TextBox 5">
            <a:extLst>
              <a:ext uri="{FF2B5EF4-FFF2-40B4-BE49-F238E27FC236}">
                <a16:creationId xmlns:a16="http://schemas.microsoft.com/office/drawing/2014/main" id="{C1D4BBB8-8768-08BF-0EBB-CA2145BE533C}"/>
              </a:ext>
            </a:extLst>
          </p:cNvPr>
          <p:cNvSpPr txBox="1"/>
          <p:nvPr/>
        </p:nvSpPr>
        <p:spPr>
          <a:xfrm>
            <a:off x="2198554" y="112940"/>
            <a:ext cx="5737340" cy="646331"/>
          </a:xfrm>
          <a:prstGeom prst="rect">
            <a:avLst/>
          </a:prstGeom>
          <a:noFill/>
        </p:spPr>
        <p:txBody>
          <a:bodyPr wrap="none" rtlCol="0">
            <a:spAutoFit/>
          </a:bodyPr>
          <a:lstStyle/>
          <a:p>
            <a:r>
              <a:rPr kumimoji="0" lang="en-US" sz="3600" b="0" i="0" u="none" strike="noStrike" kern="1200" cap="none" spc="0" normalizeH="0" baseline="0" noProof="0">
                <a:ln>
                  <a:noFill/>
                </a:ln>
                <a:solidFill>
                  <a:srgbClr val="007780"/>
                </a:solidFill>
                <a:effectLst/>
                <a:uLnTx/>
                <a:uFillTx/>
                <a:latin typeface="Franklin Gothic Medium" panose="020B0603020102020204"/>
                <a:ea typeface="+mj-ea"/>
                <a:cs typeface="+mj-cs"/>
              </a:rPr>
              <a:t>Surface Learning Indicators </a:t>
            </a:r>
            <a:endParaRPr lang="en-US" sz="3600"/>
          </a:p>
        </p:txBody>
      </p:sp>
    </p:spTree>
    <p:extLst>
      <p:ext uri="{BB962C8B-B14F-4D97-AF65-F5344CB8AC3E}">
        <p14:creationId xmlns:p14="http://schemas.microsoft.com/office/powerpoint/2010/main" val="346572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F9AAF-9B80-199A-67B5-57FCA68903F6}"/>
              </a:ext>
            </a:extLst>
          </p:cNvPr>
          <p:cNvSpPr>
            <a:spLocks noGrp="1"/>
          </p:cNvSpPr>
          <p:nvPr>
            <p:ph type="title"/>
          </p:nvPr>
        </p:nvSpPr>
        <p:spPr/>
        <p:txBody>
          <a:bodyPr/>
          <a:lstStyle/>
          <a:p>
            <a:r>
              <a:rPr lang="en-US"/>
              <a:t>Surface Learning	</a:t>
            </a:r>
          </a:p>
        </p:txBody>
      </p:sp>
      <p:sp>
        <p:nvSpPr>
          <p:cNvPr id="5" name="Text Placeholder 4">
            <a:extLst>
              <a:ext uri="{FF2B5EF4-FFF2-40B4-BE49-F238E27FC236}">
                <a16:creationId xmlns:a16="http://schemas.microsoft.com/office/drawing/2014/main" id="{6CB6C190-6604-2E46-BC0E-F8835CFA60CC}"/>
              </a:ext>
            </a:extLst>
          </p:cNvPr>
          <p:cNvSpPr>
            <a:spLocks noGrp="1"/>
          </p:cNvSpPr>
          <p:nvPr>
            <p:ph type="body" idx="1"/>
          </p:nvPr>
        </p:nvSpPr>
        <p:spPr/>
        <p:txBody>
          <a:bodyPr/>
          <a:lstStyle/>
          <a:p>
            <a:r>
              <a:rPr lang="en-US"/>
              <a:t>Examples from HQIRs</a:t>
            </a:r>
          </a:p>
        </p:txBody>
      </p:sp>
      <p:pic>
        <p:nvPicPr>
          <p:cNvPr id="6" name="Picture 5">
            <a:extLst>
              <a:ext uri="{FF2B5EF4-FFF2-40B4-BE49-F238E27FC236}">
                <a16:creationId xmlns:a16="http://schemas.microsoft.com/office/drawing/2014/main" id="{86D25FE6-668D-9736-3BBD-0E85ECF63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95805" y="1682750"/>
            <a:ext cx="1587690" cy="1501401"/>
          </a:xfrm>
          <a:prstGeom prst="rect">
            <a:avLst/>
          </a:prstGeom>
        </p:spPr>
      </p:pic>
    </p:spTree>
    <p:extLst>
      <p:ext uri="{BB962C8B-B14F-4D97-AF65-F5344CB8AC3E}">
        <p14:creationId xmlns:p14="http://schemas.microsoft.com/office/powerpoint/2010/main" val="28591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FACD090-1FC2-3B55-A086-B818397C186C}"/>
              </a:ext>
            </a:extLst>
          </p:cNvPr>
          <p:cNvSpPr txBox="1"/>
          <p:nvPr/>
        </p:nvSpPr>
        <p:spPr>
          <a:xfrm>
            <a:off x="8883775" y="1380390"/>
            <a:ext cx="2998679" cy="2893100"/>
          </a:xfrm>
          <a:prstGeom prst="rect">
            <a:avLst/>
          </a:prstGeom>
          <a:solidFill>
            <a:schemeClr val="bg2"/>
          </a:solidFill>
          <a:ln w="25400" cmpd="dbl">
            <a:solidFill>
              <a:schemeClr val="tx1"/>
            </a:solidFill>
          </a:ln>
        </p:spPr>
        <p:txBody>
          <a:bodyPr wrap="square" rtlCol="0">
            <a:spAutoFit/>
          </a:bodyPr>
          <a:lstStyle/>
          <a:p>
            <a:r>
              <a:rPr lang="en-US" sz="1800">
                <a:effectLst/>
                <a:latin typeface="Calibri" panose="020F0502020204030204" pitchFamily="34" charset="0"/>
                <a:ea typeface="Calibri" panose="020F0502020204030204" pitchFamily="34" charset="0"/>
                <a:cs typeface="Calibri" panose="020F0502020204030204" pitchFamily="34" charset="0"/>
              </a:rPr>
              <a:t>Students actively use background knowledge to support their learning. </a:t>
            </a:r>
          </a:p>
          <a:p>
            <a:pPr marL="285750" indent="-285750">
              <a:buFont typeface="Arial" panose="020B0604020202020204" pitchFamily="34" charset="0"/>
              <a:buChar char="•"/>
            </a:pPr>
            <a:r>
              <a:rPr lang="en-US" sz="1400">
                <a:latin typeface="Calibri" panose="020F0502020204030204" pitchFamily="34" charset="0"/>
                <a:ea typeface="Calibri" panose="020F0502020204030204" pitchFamily="34" charset="0"/>
                <a:cs typeface="Calibri" panose="020F0502020204030204" pitchFamily="34" charset="0"/>
              </a:rPr>
              <a:t>Help students activate relevant prior knowledge to prepare the brain in advance to “catch” new inputs. </a:t>
            </a:r>
          </a:p>
          <a:p>
            <a:pPr marL="285750" indent="-285750">
              <a:buFont typeface="Arial" panose="020B0604020202020204" pitchFamily="34" charset="0"/>
              <a:buChar char="•"/>
            </a:pPr>
            <a:r>
              <a:rPr lang="en-US" sz="1400">
                <a:latin typeface="Calibri" panose="020F0502020204030204" pitchFamily="34" charset="0"/>
                <a:ea typeface="Calibri" panose="020F0502020204030204" pitchFamily="34" charset="0"/>
                <a:cs typeface="Calibri" panose="020F0502020204030204" pitchFamily="34" charset="0"/>
              </a:rPr>
              <a:t>Provide students opportunities to continue connecting learning to prior knowledge to support consolidation.</a:t>
            </a:r>
          </a:p>
          <a:p>
            <a:endParaRPr lang="en-US" sz="1600"/>
          </a:p>
        </p:txBody>
      </p:sp>
      <p:sp>
        <p:nvSpPr>
          <p:cNvPr id="3" name="TextBox 2">
            <a:extLst>
              <a:ext uri="{FF2B5EF4-FFF2-40B4-BE49-F238E27FC236}">
                <a16:creationId xmlns:a16="http://schemas.microsoft.com/office/drawing/2014/main" id="{D8B98C27-69A7-5025-B82A-53FC9C4785BC}"/>
              </a:ext>
            </a:extLst>
          </p:cNvPr>
          <p:cNvSpPr txBox="1"/>
          <p:nvPr/>
        </p:nvSpPr>
        <p:spPr>
          <a:xfrm>
            <a:off x="2414907" y="6196808"/>
            <a:ext cx="2032479" cy="369332"/>
          </a:xfrm>
          <a:prstGeom prst="rect">
            <a:avLst/>
          </a:prstGeom>
          <a:noFill/>
        </p:spPr>
        <p:txBody>
          <a:bodyPr wrap="none" rtlCol="0">
            <a:spAutoFit/>
          </a:bodyPr>
          <a:lstStyle/>
          <a:p>
            <a:r>
              <a:rPr lang="en-US"/>
              <a:t>1</a:t>
            </a:r>
            <a:r>
              <a:rPr lang="en-US" baseline="30000"/>
              <a:t>st</a:t>
            </a:r>
            <a:r>
              <a:rPr lang="en-US"/>
              <a:t> Grade Example </a:t>
            </a:r>
          </a:p>
        </p:txBody>
      </p:sp>
      <p:pic>
        <p:nvPicPr>
          <p:cNvPr id="2" name="Picture 1" descr="Screenshot from AmplifyScience's 1st grade Animal and Plant Defenses lesson guide and its cue to discuss prior learning.  ">
            <a:extLst>
              <a:ext uri="{FF2B5EF4-FFF2-40B4-BE49-F238E27FC236}">
                <a16:creationId xmlns:a16="http://schemas.microsoft.com/office/drawing/2014/main" id="{C66A1A5C-8D8C-91C0-3B05-1B2A113769F0}"/>
              </a:ext>
            </a:extLst>
          </p:cNvPr>
          <p:cNvPicPr>
            <a:picLocks noChangeAspect="1"/>
          </p:cNvPicPr>
          <p:nvPr/>
        </p:nvPicPr>
        <p:blipFill>
          <a:blip r:embed="rId3"/>
          <a:stretch>
            <a:fillRect/>
          </a:stretch>
        </p:blipFill>
        <p:spPr>
          <a:xfrm>
            <a:off x="309546" y="537667"/>
            <a:ext cx="4052167" cy="4419331"/>
          </a:xfrm>
          <a:prstGeom prst="rect">
            <a:avLst/>
          </a:prstGeom>
          <a:effectLst>
            <a:outerShdw blurRad="63500" sx="102000" sy="102000" algn="ctr" rotWithShape="0">
              <a:prstClr val="black">
                <a:alpha val="40000"/>
              </a:prstClr>
            </a:outerShdw>
          </a:effectLst>
        </p:spPr>
      </p:pic>
      <p:pic>
        <p:nvPicPr>
          <p:cNvPr id="10" name="Picture 9" descr="Screenshot of AmplifyScience's 1st grade Reading: Tortoise Parts inclusion of connecting to prior learning. ">
            <a:extLst>
              <a:ext uri="{FF2B5EF4-FFF2-40B4-BE49-F238E27FC236}">
                <a16:creationId xmlns:a16="http://schemas.microsoft.com/office/drawing/2014/main" id="{865A05F2-2699-9F24-11AE-1A886CE64304}"/>
              </a:ext>
            </a:extLst>
          </p:cNvPr>
          <p:cNvPicPr>
            <a:picLocks noChangeAspect="1"/>
          </p:cNvPicPr>
          <p:nvPr/>
        </p:nvPicPr>
        <p:blipFill>
          <a:blip r:embed="rId4"/>
          <a:stretch>
            <a:fillRect/>
          </a:stretch>
        </p:blipFill>
        <p:spPr>
          <a:xfrm>
            <a:off x="4850400" y="537666"/>
            <a:ext cx="3597319" cy="4419331"/>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29D16BCC-7616-786A-6A43-491EE8C6AF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7757" y="6196808"/>
            <a:ext cx="1928027" cy="388654"/>
          </a:xfrm>
          <a:prstGeom prst="rect">
            <a:avLst/>
          </a:prstGeom>
        </p:spPr>
      </p:pic>
      <p:sp>
        <p:nvSpPr>
          <p:cNvPr id="15" name="Google Shape;393;p4">
            <a:extLst>
              <a:ext uri="{FF2B5EF4-FFF2-40B4-BE49-F238E27FC236}">
                <a16:creationId xmlns:a16="http://schemas.microsoft.com/office/drawing/2014/main" id="{390408FF-1DB3-FE45-7876-E55C318E94AB}"/>
              </a:ext>
              <a:ext uri="{C183D7F6-B498-43B3-948B-1728B52AA6E4}">
                <adec:decorative xmlns:adec="http://schemas.microsoft.com/office/drawing/2017/decorative" val="1"/>
              </a:ext>
            </a:extLst>
          </p:cNvPr>
          <p:cNvSpPr/>
          <p:nvPr/>
        </p:nvSpPr>
        <p:spPr>
          <a:xfrm>
            <a:off x="247757" y="2421503"/>
            <a:ext cx="2105361" cy="65165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93;p4">
            <a:extLst>
              <a:ext uri="{FF2B5EF4-FFF2-40B4-BE49-F238E27FC236}">
                <a16:creationId xmlns:a16="http://schemas.microsoft.com/office/drawing/2014/main" id="{E2A651D8-0FCA-07AE-63F3-98AEA623E1C9}"/>
              </a:ext>
              <a:ext uri="{C183D7F6-B498-43B3-948B-1728B52AA6E4}">
                <adec:decorative xmlns:adec="http://schemas.microsoft.com/office/drawing/2017/decorative" val="1"/>
              </a:ext>
            </a:extLst>
          </p:cNvPr>
          <p:cNvSpPr/>
          <p:nvPr/>
        </p:nvSpPr>
        <p:spPr>
          <a:xfrm>
            <a:off x="4476170" y="2541523"/>
            <a:ext cx="1776432" cy="68112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itle 3">
            <a:extLst>
              <a:ext uri="{FF2B5EF4-FFF2-40B4-BE49-F238E27FC236}">
                <a16:creationId xmlns:a16="http://schemas.microsoft.com/office/drawing/2014/main" id="{493422C2-0CC9-64B6-7AD0-D47D1408F2A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solidFill>
                  <a:schemeClr val="bg1">
                    <a:lumMod val="95000"/>
                  </a:schemeClr>
                </a:solidFill>
              </a:rPr>
              <a:t>Example from Amplify Science</a:t>
            </a:r>
          </a:p>
        </p:txBody>
      </p:sp>
    </p:spTree>
    <p:extLst>
      <p:ext uri="{BB962C8B-B14F-4D97-AF65-F5344CB8AC3E}">
        <p14:creationId xmlns:p14="http://schemas.microsoft.com/office/powerpoint/2010/main" val="202906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8382EF-B817-26B3-A896-A35B63DC6D7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1BEEF10-BD2E-2DA4-42DF-4C18042F1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DA8029DD-4351-EEAA-DC8C-9BC01CB62A3B}"/>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18" name="Rectangle 17">
            <a:extLst>
              <a:ext uri="{FF2B5EF4-FFF2-40B4-BE49-F238E27FC236}">
                <a16:creationId xmlns:a16="http://schemas.microsoft.com/office/drawing/2014/main" id="{971AD49B-27B9-06DA-B168-88D42CC92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FB32E734-38B3-529E-07C7-1890BFC9DD1E}"/>
              </a:ext>
            </a:extLst>
          </p:cNvPr>
          <p:cNvSpPr>
            <a:spLocks noGrp="1"/>
          </p:cNvSpPr>
          <p:nvPr>
            <p:ph type="title"/>
          </p:nvPr>
        </p:nvSpPr>
        <p:spPr>
          <a:xfrm>
            <a:off x="8246122" y="290135"/>
            <a:ext cx="3803801" cy="1052890"/>
          </a:xfrm>
        </p:spPr>
        <p:txBody>
          <a:bodyPr vert="horz" lIns="91440" tIns="45720" rIns="91440" bIns="45720" rtlCol="0" anchor="ctr">
            <a:normAutofit/>
          </a:bodyPr>
          <a:lstStyle/>
          <a:p>
            <a:r>
              <a:rPr kumimoji="0" lang="en-US" sz="3100" b="0" i="0" u="none" strike="noStrike" kern="1200" cap="none" spc="0" normalizeH="0" baseline="0" noProof="0">
                <a:ln>
                  <a:noFill/>
                </a:ln>
                <a:solidFill>
                  <a:srgbClr val="007780"/>
                </a:solidFill>
                <a:effectLst/>
                <a:uLnTx/>
                <a:uFillTx/>
                <a:latin typeface="Franklin Gothic Medium" panose="020B0603020102020204"/>
                <a:ea typeface="+mj-ea"/>
                <a:cs typeface="+mj-cs"/>
              </a:rPr>
              <a:t>Opening Notes for Surface Learning</a:t>
            </a:r>
            <a:endParaRPr lang="en-US" sz="3100">
              <a:solidFill>
                <a:schemeClr val="tx1"/>
              </a:solidFill>
            </a:endParaRPr>
          </a:p>
        </p:txBody>
      </p:sp>
      <p:sp>
        <p:nvSpPr>
          <p:cNvPr id="11" name="TextBox 10">
            <a:extLst>
              <a:ext uri="{FF2B5EF4-FFF2-40B4-BE49-F238E27FC236}">
                <a16:creationId xmlns:a16="http://schemas.microsoft.com/office/drawing/2014/main" id="{886F5957-D57B-1D67-C8AA-EF3CE0C154D5}"/>
              </a:ext>
            </a:extLst>
          </p:cNvPr>
          <p:cNvSpPr txBox="1"/>
          <p:nvPr/>
        </p:nvSpPr>
        <p:spPr>
          <a:xfrm>
            <a:off x="7944335" y="1609725"/>
            <a:ext cx="4044311" cy="4723080"/>
          </a:xfrm>
          <a:prstGeom prst="rect">
            <a:avLst/>
          </a:prstGeom>
        </p:spPr>
        <p:txBody>
          <a:bodyPr vert="horz" lIns="91440" tIns="45720" rIns="91440" bIns="45720" rtlCol="0" anchor="t">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Priming for Learning helps cut through the clutter of all the environmental stimuli to gain students</a:t>
            </a:r>
            <a:r>
              <a:rPr lang="en-US" sz="1500">
                <a:solidFill>
                  <a:prstClr val="black"/>
                </a:solidFill>
                <a:latin typeface="Franklin Gothic Book" panose="020B0503020102020204"/>
              </a:rPr>
              <a:t>'</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initial attention, engaging emotions and sparking interest</a:t>
            </a:r>
            <a:r>
              <a:rPr lang="en-US" sz="1500">
                <a:solidFill>
                  <a:prstClr val="black"/>
                </a:solidFill>
                <a:latin typeface="Franklin Gothic Book" panose="020B0503020102020204"/>
              </a:rPr>
              <a:t>,</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so they are then motivated to commit to the learning ahead.</a:t>
            </a:r>
            <a:r>
              <a:rPr kumimoji="0" lang="en-US" sz="1500" b="0" i="0" u="none" strike="noStrike" kern="1200" cap="none" spc="0" normalizeH="0" baseline="30000" noProof="0">
                <a:ln>
                  <a:noFill/>
                </a:ln>
                <a:solidFill>
                  <a:prstClr val="black"/>
                </a:solidFill>
                <a:effectLst/>
                <a:uLnTx/>
                <a:uFillTx/>
                <a:latin typeface="Franklin Gothic Book" panose="020B0503020102020204"/>
                <a:ea typeface="+mn-ea"/>
                <a:cs typeface="+mn-cs"/>
              </a:rPr>
              <a:t>1</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The “charging effect” from Priming for Learning needs to be sustained throughout surface learning to help ”magnetize” new knowledge, skills and strategies as they are introduced so they come together in working memory and can then be more readily moved to long-term memory.</a:t>
            </a:r>
            <a:endParaRPr lang="en-US" sz="1500" b="0" i="0" u="none" strike="noStrike" kern="1200" cap="none" spc="0" normalizeH="0" baseline="0" noProof="0">
              <a:ln>
                <a:noFill/>
              </a:ln>
              <a:solidFill>
                <a:prstClr val="black"/>
              </a:solidFill>
              <a:effectLst/>
              <a:uLnTx/>
              <a:uFillTx/>
              <a:latin typeface="Franklin Gothic Book" panose="020B0503020102020204"/>
            </a:endParaRPr>
          </a:p>
          <a:p>
            <a:pPr marL="228600" lvl="0" indent="-228600">
              <a:spcBef>
                <a:spcPts val="1000"/>
              </a:spcBef>
              <a:buFont typeface="Arial" panose="020B0604020202020204" pitchFamily="34" charset="0"/>
              <a:buChar char="•"/>
              <a:defRPr/>
            </a:pPr>
            <a:r>
              <a:rPr lang="en-US" sz="1500">
                <a:solidFill>
                  <a:prstClr val="black"/>
                </a:solidFill>
              </a:rPr>
              <a:t>If we want students to be able to transfer their knowledge to new situations, we must be intentional about how they acquire and store that knowledge in their brains in the first place. </a:t>
            </a:r>
            <a:r>
              <a:rPr lang="en-US" sz="1500" baseline="30000">
                <a:solidFill>
                  <a:prstClr val="black"/>
                </a:solidFill>
              </a:rPr>
              <a:t>2</a:t>
            </a:r>
            <a:endParaRPr lang="en-US" sz="1500">
              <a:solidFill>
                <a:prstClr val="black"/>
              </a:solidFill>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459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9061-2314-1FB2-CD04-2E42A988DE9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E9D6A4B-BEAC-6C37-6C42-E8E8113BF4A8}"/>
              </a:ext>
            </a:extLst>
          </p:cNvPr>
          <p:cNvSpPr txBox="1"/>
          <p:nvPr/>
        </p:nvSpPr>
        <p:spPr>
          <a:xfrm>
            <a:off x="7220031" y="1912023"/>
            <a:ext cx="3870170" cy="2462213"/>
          </a:xfrm>
          <a:prstGeom prst="rect">
            <a:avLst/>
          </a:prstGeom>
          <a:solidFill>
            <a:schemeClr val="bg2"/>
          </a:solidFill>
          <a:ln w="25400" cmpd="dbl">
            <a:solidFill>
              <a:schemeClr val="tx1"/>
            </a:solidFill>
          </a:ln>
        </p:spPr>
        <p:txBody>
          <a:bodyPr wrap="square" rtlCol="0">
            <a:spAutoFit/>
          </a:bodyPr>
          <a:lstStyle/>
          <a:p>
            <a:r>
              <a:rPr lang="en-US" sz="1800">
                <a:effectLst/>
                <a:latin typeface="Calibri" panose="020F0502020204030204" pitchFamily="34" charset="0"/>
                <a:ea typeface="Calibri" panose="020F0502020204030204" pitchFamily="34" charset="0"/>
              </a:rPr>
              <a:t>Vocabulary instruction builds declarative knowledge by helping students understand, recall and apply subject-specific words and academic terms. </a:t>
            </a:r>
          </a:p>
          <a:p>
            <a:pPr marL="285750" indent="-285750">
              <a:buFont typeface="Arial" panose="020B0604020202020204" pitchFamily="34" charset="0"/>
              <a:buChar char="•"/>
            </a:pPr>
            <a:r>
              <a:rPr lang="en-US" sz="1600">
                <a:latin typeface="Calibri" panose="020F0502020204030204" pitchFamily="34" charset="0"/>
                <a:ea typeface="Calibri" panose="020F0502020204030204" pitchFamily="34" charset="0"/>
                <a:cs typeface="Calibri" panose="020F0502020204030204" pitchFamily="34" charset="0"/>
              </a:rPr>
              <a:t>Students are tasked with using new words they acquire in a variety of ways and have multiple opportunities to practice and apply new vocabulary.</a:t>
            </a:r>
          </a:p>
        </p:txBody>
      </p:sp>
      <p:sp>
        <p:nvSpPr>
          <p:cNvPr id="3" name="TextBox 2">
            <a:extLst>
              <a:ext uri="{FF2B5EF4-FFF2-40B4-BE49-F238E27FC236}">
                <a16:creationId xmlns:a16="http://schemas.microsoft.com/office/drawing/2014/main" id="{CBA0795D-35DA-4DA7-1AE1-E637E51BBA06}"/>
              </a:ext>
            </a:extLst>
          </p:cNvPr>
          <p:cNvSpPr txBox="1"/>
          <p:nvPr/>
        </p:nvSpPr>
        <p:spPr>
          <a:xfrm>
            <a:off x="3066394" y="6240492"/>
            <a:ext cx="2043701" cy="369332"/>
          </a:xfrm>
          <a:prstGeom prst="rect">
            <a:avLst/>
          </a:prstGeom>
          <a:noFill/>
        </p:spPr>
        <p:txBody>
          <a:bodyPr wrap="none" rtlCol="0">
            <a:spAutoFit/>
          </a:bodyPr>
          <a:lstStyle/>
          <a:p>
            <a:r>
              <a:rPr lang="en-US"/>
              <a:t>7</a:t>
            </a:r>
            <a:r>
              <a:rPr lang="en-US" baseline="30000"/>
              <a:t>th</a:t>
            </a:r>
            <a:r>
              <a:rPr lang="en-US"/>
              <a:t> Grade Example </a:t>
            </a:r>
          </a:p>
        </p:txBody>
      </p:sp>
      <p:pic>
        <p:nvPicPr>
          <p:cNvPr id="4" name="Picture 3" descr="Screenshot of enVision Mathematics' 7th grade Language Development support ">
            <a:extLst>
              <a:ext uri="{FF2B5EF4-FFF2-40B4-BE49-F238E27FC236}">
                <a16:creationId xmlns:a16="http://schemas.microsoft.com/office/drawing/2014/main" id="{A9F32D2E-E48A-8759-14B0-A433308C04DD}"/>
              </a:ext>
            </a:extLst>
          </p:cNvPr>
          <p:cNvPicPr>
            <a:picLocks noChangeAspect="1"/>
          </p:cNvPicPr>
          <p:nvPr/>
        </p:nvPicPr>
        <p:blipFill>
          <a:blip r:embed="rId3"/>
          <a:stretch>
            <a:fillRect/>
          </a:stretch>
        </p:blipFill>
        <p:spPr>
          <a:xfrm>
            <a:off x="583402" y="152754"/>
            <a:ext cx="5608132" cy="5330501"/>
          </a:xfrm>
          <a:prstGeom prst="rect">
            <a:avLst/>
          </a:prstGeom>
          <a:effectLst>
            <a:outerShdw blurRad="63500" sx="102000" sy="102000" algn="ctr" rotWithShape="0">
              <a:prstClr val="black">
                <a:alpha val="40000"/>
              </a:prstClr>
            </a:outerShdw>
          </a:effectLst>
        </p:spPr>
      </p:pic>
      <p:sp>
        <p:nvSpPr>
          <p:cNvPr id="5" name="Google Shape;393;p4">
            <a:extLst>
              <a:ext uri="{FF2B5EF4-FFF2-40B4-BE49-F238E27FC236}">
                <a16:creationId xmlns:a16="http://schemas.microsoft.com/office/drawing/2014/main" id="{613ACD57-A49E-DFAF-E648-9216C498034A}"/>
              </a:ext>
              <a:ext uri="{C183D7F6-B498-43B3-948B-1728B52AA6E4}">
                <adec:decorative xmlns:adec="http://schemas.microsoft.com/office/drawing/2017/decorative" val="1"/>
              </a:ext>
            </a:extLst>
          </p:cNvPr>
          <p:cNvSpPr/>
          <p:nvPr/>
        </p:nvSpPr>
        <p:spPr>
          <a:xfrm>
            <a:off x="3066394" y="600848"/>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93;p4">
            <a:extLst>
              <a:ext uri="{FF2B5EF4-FFF2-40B4-BE49-F238E27FC236}">
                <a16:creationId xmlns:a16="http://schemas.microsoft.com/office/drawing/2014/main" id="{BF84E77F-47DD-9E71-2F3B-F7A3216913C8}"/>
              </a:ext>
              <a:ext uri="{C183D7F6-B498-43B3-948B-1728B52AA6E4}">
                <adec:decorative xmlns:adec="http://schemas.microsoft.com/office/drawing/2017/decorative" val="1"/>
              </a:ext>
            </a:extLst>
          </p:cNvPr>
          <p:cNvSpPr/>
          <p:nvPr/>
        </p:nvSpPr>
        <p:spPr>
          <a:xfrm>
            <a:off x="5376" y="4039995"/>
            <a:ext cx="1928027" cy="66848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enVision Mathematics&#10;">
            <a:extLst>
              <a:ext uri="{FF2B5EF4-FFF2-40B4-BE49-F238E27FC236}">
                <a16:creationId xmlns:a16="http://schemas.microsoft.com/office/drawing/2014/main" id="{90A4F489-550A-4ED2-EF40-B72BB348DB57}"/>
              </a:ext>
            </a:extLst>
          </p:cNvPr>
          <p:cNvPicPr>
            <a:picLocks noChangeAspect="1"/>
          </p:cNvPicPr>
          <p:nvPr/>
        </p:nvPicPr>
        <p:blipFill>
          <a:blip r:embed="rId4"/>
          <a:stretch>
            <a:fillRect/>
          </a:stretch>
        </p:blipFill>
        <p:spPr>
          <a:xfrm>
            <a:off x="201026" y="6290382"/>
            <a:ext cx="2865368" cy="281964"/>
          </a:xfrm>
          <a:prstGeom prst="rect">
            <a:avLst/>
          </a:prstGeom>
        </p:spPr>
      </p:pic>
      <p:sp>
        <p:nvSpPr>
          <p:cNvPr id="2" name="Title 1">
            <a:extLst>
              <a:ext uri="{FF2B5EF4-FFF2-40B4-BE49-F238E27FC236}">
                <a16:creationId xmlns:a16="http://schemas.microsoft.com/office/drawing/2014/main" id="{310C8742-1396-A053-A46C-045F10D23F7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solidFill>
                  <a:schemeClr val="bg1">
                    <a:lumMod val="95000"/>
                  </a:schemeClr>
                </a:solidFill>
              </a:rPr>
              <a:t>Example from Envision Math</a:t>
            </a:r>
          </a:p>
        </p:txBody>
      </p:sp>
    </p:spTree>
    <p:extLst>
      <p:ext uri="{BB962C8B-B14F-4D97-AF65-F5344CB8AC3E}">
        <p14:creationId xmlns:p14="http://schemas.microsoft.com/office/powerpoint/2010/main" val="278884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2E5A-5052-EA53-79CD-479D2D7FF35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48790C8-5EC1-0971-A83B-00D0680EEDD7}"/>
              </a:ext>
            </a:extLst>
          </p:cNvPr>
          <p:cNvSpPr txBox="1"/>
          <p:nvPr/>
        </p:nvSpPr>
        <p:spPr>
          <a:xfrm>
            <a:off x="7270595" y="2333105"/>
            <a:ext cx="3934217" cy="1200329"/>
          </a:xfrm>
          <a:prstGeom prst="rect">
            <a:avLst/>
          </a:prstGeom>
          <a:solidFill>
            <a:schemeClr val="bg2"/>
          </a:solidFill>
          <a:ln w="25400" cmpd="dbl">
            <a:solidFill>
              <a:schemeClr val="tx1"/>
            </a:solidFill>
          </a:ln>
        </p:spPr>
        <p:txBody>
          <a:bodyPr wrap="square" rtlCol="0">
            <a:spAutoFit/>
          </a:bodyPr>
          <a:lstStyle/>
          <a:p>
            <a:r>
              <a:rPr lang="en-US" sz="1800">
                <a:effectLst/>
                <a:latin typeface="Calibri" panose="020F0502020204030204" pitchFamily="34" charset="0"/>
                <a:ea typeface="Calibri" panose="020F0502020204030204" pitchFamily="34" charset="0"/>
              </a:rPr>
              <a:t>Illustrations, animations, manipulatives, organizers, concrete and worked examples support conceptual understanding. </a:t>
            </a:r>
            <a:endParaRPr lang="en-US" sz="1600"/>
          </a:p>
        </p:txBody>
      </p:sp>
      <p:sp>
        <p:nvSpPr>
          <p:cNvPr id="3" name="TextBox 2">
            <a:extLst>
              <a:ext uri="{FF2B5EF4-FFF2-40B4-BE49-F238E27FC236}">
                <a16:creationId xmlns:a16="http://schemas.microsoft.com/office/drawing/2014/main" id="{7D631192-1E59-4794-BF13-DAAD0DB6A072}"/>
              </a:ext>
            </a:extLst>
          </p:cNvPr>
          <p:cNvSpPr txBox="1"/>
          <p:nvPr/>
        </p:nvSpPr>
        <p:spPr>
          <a:xfrm>
            <a:off x="2556683" y="6240492"/>
            <a:ext cx="2078967" cy="369332"/>
          </a:xfrm>
          <a:prstGeom prst="rect">
            <a:avLst/>
          </a:prstGeom>
          <a:noFill/>
        </p:spPr>
        <p:txBody>
          <a:bodyPr wrap="none" rtlCol="0">
            <a:spAutoFit/>
          </a:bodyPr>
          <a:lstStyle/>
          <a:p>
            <a:r>
              <a:rPr lang="en-US"/>
              <a:t>2</a:t>
            </a:r>
            <a:r>
              <a:rPr lang="en-US" baseline="30000"/>
              <a:t>nd</a:t>
            </a:r>
            <a:r>
              <a:rPr lang="en-US"/>
              <a:t> Grade Example </a:t>
            </a:r>
          </a:p>
        </p:txBody>
      </p:sp>
      <p:pic>
        <p:nvPicPr>
          <p:cNvPr id="2" name="Picture 1" descr="Screenshot of Wonders' 2nd grade support for using a model essay and rubric to prepare to write. ">
            <a:extLst>
              <a:ext uri="{FF2B5EF4-FFF2-40B4-BE49-F238E27FC236}">
                <a16:creationId xmlns:a16="http://schemas.microsoft.com/office/drawing/2014/main" id="{A731D16F-36B9-214F-28BD-916D38F11E7E}"/>
              </a:ext>
            </a:extLst>
          </p:cNvPr>
          <p:cNvPicPr>
            <a:picLocks noChangeAspect="1"/>
          </p:cNvPicPr>
          <p:nvPr/>
        </p:nvPicPr>
        <p:blipFill>
          <a:blip r:embed="rId3"/>
          <a:stretch>
            <a:fillRect/>
          </a:stretch>
        </p:blipFill>
        <p:spPr>
          <a:xfrm>
            <a:off x="1165746" y="285654"/>
            <a:ext cx="4112558" cy="5013940"/>
          </a:xfrm>
          <a:prstGeom prst="rect">
            <a:avLst/>
          </a:prstGeom>
          <a:effectLst>
            <a:outerShdw blurRad="63500" sx="102000" sy="102000" algn="ctr" rotWithShape="0">
              <a:prstClr val="black">
                <a:alpha val="40000"/>
              </a:prstClr>
            </a:outerShdw>
          </a:effectLst>
        </p:spPr>
      </p:pic>
      <p:sp>
        <p:nvSpPr>
          <p:cNvPr id="7" name="Google Shape;393;p4">
            <a:extLst>
              <a:ext uri="{FF2B5EF4-FFF2-40B4-BE49-F238E27FC236}">
                <a16:creationId xmlns:a16="http://schemas.microsoft.com/office/drawing/2014/main" id="{02167BD6-05D2-3CFD-9E54-FEF457DCF8CD}"/>
              </a:ext>
              <a:ext uri="{C183D7F6-B498-43B3-948B-1728B52AA6E4}">
                <adec:decorative xmlns:adec="http://schemas.microsoft.com/office/drawing/2017/decorative" val="1"/>
              </a:ext>
            </a:extLst>
          </p:cNvPr>
          <p:cNvSpPr/>
          <p:nvPr/>
        </p:nvSpPr>
        <p:spPr>
          <a:xfrm>
            <a:off x="1165746" y="248176"/>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93;p4">
            <a:extLst>
              <a:ext uri="{FF2B5EF4-FFF2-40B4-BE49-F238E27FC236}">
                <a16:creationId xmlns:a16="http://schemas.microsoft.com/office/drawing/2014/main" id="{C1754750-1CCC-BFD9-5153-FB51FF13B31E}"/>
              </a:ext>
              <a:ext uri="{C183D7F6-B498-43B3-948B-1728B52AA6E4}">
                <adec:decorative xmlns:adec="http://schemas.microsoft.com/office/drawing/2017/decorative" val="1"/>
              </a:ext>
            </a:extLst>
          </p:cNvPr>
          <p:cNvSpPr/>
          <p:nvPr/>
        </p:nvSpPr>
        <p:spPr>
          <a:xfrm>
            <a:off x="880907" y="4058899"/>
            <a:ext cx="1505606" cy="772409"/>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1" name="Picture 10" descr="Wonders">
            <a:extLst>
              <a:ext uri="{FF2B5EF4-FFF2-40B4-BE49-F238E27FC236}">
                <a16:creationId xmlns:a16="http://schemas.microsoft.com/office/drawing/2014/main" id="{D7949466-B61A-5E4E-7E92-C25007FB90F4}"/>
              </a:ext>
            </a:extLst>
          </p:cNvPr>
          <p:cNvPicPr>
            <a:picLocks noChangeAspect="1"/>
          </p:cNvPicPr>
          <p:nvPr/>
        </p:nvPicPr>
        <p:blipFill>
          <a:blip r:embed="rId4"/>
          <a:stretch>
            <a:fillRect/>
          </a:stretch>
        </p:blipFill>
        <p:spPr>
          <a:xfrm>
            <a:off x="604188" y="6097469"/>
            <a:ext cx="1539373" cy="655377"/>
          </a:xfrm>
          <a:prstGeom prst="rect">
            <a:avLst/>
          </a:prstGeom>
        </p:spPr>
      </p:pic>
      <p:sp>
        <p:nvSpPr>
          <p:cNvPr id="4" name="Title 3">
            <a:extLst>
              <a:ext uri="{FF2B5EF4-FFF2-40B4-BE49-F238E27FC236}">
                <a16:creationId xmlns:a16="http://schemas.microsoft.com/office/drawing/2014/main" id="{34F001DF-5ADB-013B-DB1B-D6459E6DC89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solidFill>
                  <a:schemeClr val="bg1">
                    <a:lumMod val="95000"/>
                  </a:schemeClr>
                </a:solidFill>
              </a:rPr>
              <a:t>Reading/Writing Example from Wonders</a:t>
            </a:r>
          </a:p>
        </p:txBody>
      </p:sp>
    </p:spTree>
    <p:extLst>
      <p:ext uri="{BB962C8B-B14F-4D97-AF65-F5344CB8AC3E}">
        <p14:creationId xmlns:p14="http://schemas.microsoft.com/office/powerpoint/2010/main" val="3336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1D970-682F-18D7-DD52-6962681A6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BB5CA-DBFA-3979-8EF3-68EFFD4B6D47}"/>
              </a:ext>
            </a:extLst>
          </p:cNvPr>
          <p:cNvSpPr>
            <a:spLocks noGrp="1"/>
          </p:cNvSpPr>
          <p:nvPr>
            <p:ph type="title"/>
          </p:nvPr>
        </p:nvSpPr>
        <p:spPr/>
        <p:txBody>
          <a:bodyPr/>
          <a:lstStyle/>
          <a:p>
            <a:r>
              <a:rPr lang="en-US" dirty="0"/>
              <a:t>#</a:t>
            </a:r>
          </a:p>
        </p:txBody>
      </p:sp>
      <p:pic>
        <p:nvPicPr>
          <p:cNvPr id="3" name="Picture 2" descr="Screenshot of Benchmark Advance's 3rd grade support for modeling metacognitive strategies.">
            <a:extLst>
              <a:ext uri="{FF2B5EF4-FFF2-40B4-BE49-F238E27FC236}">
                <a16:creationId xmlns:a16="http://schemas.microsoft.com/office/drawing/2014/main" id="{CD8BA5F1-C47F-C2B9-2957-46FFA4C3E7DD}"/>
              </a:ext>
            </a:extLst>
          </p:cNvPr>
          <p:cNvPicPr>
            <a:picLocks noChangeAspect="1"/>
          </p:cNvPicPr>
          <p:nvPr/>
        </p:nvPicPr>
        <p:blipFill>
          <a:blip r:embed="rId3"/>
          <a:stretch>
            <a:fillRect/>
          </a:stretch>
        </p:blipFill>
        <p:spPr>
          <a:xfrm>
            <a:off x="587829" y="364671"/>
            <a:ext cx="4455304" cy="6128657"/>
          </a:xfrm>
          <a:prstGeom prst="rect">
            <a:avLst/>
          </a:prstGeom>
          <a:effectLst>
            <a:outerShdw blurRad="63500" sx="102000" sy="102000" algn="ctr" rotWithShape="0">
              <a:prstClr val="black">
                <a:alpha val="40000"/>
              </a:prstClr>
            </a:outerShdw>
          </a:effectLst>
        </p:spPr>
      </p:pic>
      <p:sp>
        <p:nvSpPr>
          <p:cNvPr id="5" name="Google Shape;393;p4">
            <a:extLst>
              <a:ext uri="{FF2B5EF4-FFF2-40B4-BE49-F238E27FC236}">
                <a16:creationId xmlns:a16="http://schemas.microsoft.com/office/drawing/2014/main" id="{A8C36AC1-F3B7-B53A-23A0-CF9A44B61B78}"/>
              </a:ext>
              <a:ext uri="{C183D7F6-B498-43B3-948B-1728B52AA6E4}">
                <adec:decorative xmlns:adec="http://schemas.microsoft.com/office/drawing/2017/decorative" val="1"/>
              </a:ext>
            </a:extLst>
          </p:cNvPr>
          <p:cNvSpPr/>
          <p:nvPr/>
        </p:nvSpPr>
        <p:spPr>
          <a:xfrm>
            <a:off x="2122714" y="364671"/>
            <a:ext cx="2666999"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93;p4">
            <a:extLst>
              <a:ext uri="{FF2B5EF4-FFF2-40B4-BE49-F238E27FC236}">
                <a16:creationId xmlns:a16="http://schemas.microsoft.com/office/drawing/2014/main" id="{9C68D0E5-988F-C5A8-6C42-CB9D04AC4E4A}"/>
              </a:ext>
              <a:ext uri="{C183D7F6-B498-43B3-948B-1728B52AA6E4}">
                <adec:decorative xmlns:adec="http://schemas.microsoft.com/office/drawing/2017/decorative" val="1"/>
              </a:ext>
            </a:extLst>
          </p:cNvPr>
          <p:cNvSpPr/>
          <p:nvPr/>
        </p:nvSpPr>
        <p:spPr>
          <a:xfrm>
            <a:off x="2140566" y="2902811"/>
            <a:ext cx="849086" cy="308475"/>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11CFCA3D-2BEC-1029-FF4F-9E4022CCE51C}"/>
              </a:ext>
            </a:extLst>
          </p:cNvPr>
          <p:cNvSpPr txBox="1"/>
          <p:nvPr/>
        </p:nvSpPr>
        <p:spPr>
          <a:xfrm>
            <a:off x="6341749" y="1933663"/>
            <a:ext cx="4703241" cy="2246769"/>
          </a:xfrm>
          <a:prstGeom prst="rect">
            <a:avLst/>
          </a:prstGeom>
          <a:solidFill>
            <a:schemeClr val="bg2"/>
          </a:solidFill>
          <a:ln w="25400" cmpd="dbl">
            <a:solidFill>
              <a:schemeClr val="tx1"/>
            </a:solidFill>
          </a:ln>
        </p:spPr>
        <p:txBody>
          <a:bodyPr wrap="square" rtlCol="0">
            <a:spAutoFit/>
          </a:bodyPr>
          <a:lstStyle/>
          <a:p>
            <a:r>
              <a:rPr lang="en-US" sz="1800">
                <a:effectLst/>
                <a:latin typeface="Calibri" panose="020F0502020204030204" pitchFamily="34" charset="0"/>
                <a:ea typeface="Calibri" panose="020F0502020204030204" pitchFamily="34" charset="0"/>
              </a:rPr>
              <a:t>Strategy instruction and modeling develop procedural knowledge through direct instruction and demonstration of key skills, learning processes and cognitive (thinking) strategies. </a:t>
            </a:r>
          </a:p>
          <a:p>
            <a:pPr marL="285750" indent="-285750">
              <a:buFont typeface="Arial" panose="020B0604020202020204" pitchFamily="34" charset="0"/>
              <a:buChar char="•"/>
            </a:pPr>
            <a:r>
              <a:rPr lang="en-US" sz="1700">
                <a:effectLst/>
                <a:latin typeface="Calibri" panose="020F0502020204030204" pitchFamily="34" charset="0"/>
                <a:ea typeface="Calibri" panose="020F0502020204030204" pitchFamily="34" charset="0"/>
              </a:rPr>
              <a:t>Teachers are supported in providing direct instruction and in demonstrating new skills and strategies (cognitive, metacognitive) as they model relevant thought processes.  </a:t>
            </a:r>
          </a:p>
        </p:txBody>
      </p:sp>
      <p:pic>
        <p:nvPicPr>
          <p:cNvPr id="1026" name="Picture 2" descr="REMOTE LEARNING - NC Literacy Resources">
            <a:extLst>
              <a:ext uri="{FF2B5EF4-FFF2-40B4-BE49-F238E27FC236}">
                <a16:creationId xmlns:a16="http://schemas.microsoft.com/office/drawing/2014/main" id="{F0ACF3FD-7CBF-E20D-DD09-32BB45769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067" y="71661"/>
            <a:ext cx="1649560" cy="9278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ED9F95F-ADB5-649B-90F5-824A0FA8F846}"/>
              </a:ext>
            </a:extLst>
          </p:cNvPr>
          <p:cNvSpPr txBox="1"/>
          <p:nvPr/>
        </p:nvSpPr>
        <p:spPr>
          <a:xfrm>
            <a:off x="10708431" y="999539"/>
            <a:ext cx="1290738" cy="261610"/>
          </a:xfrm>
          <a:prstGeom prst="rect">
            <a:avLst/>
          </a:prstGeom>
          <a:noFill/>
        </p:spPr>
        <p:txBody>
          <a:bodyPr wrap="none" rtlCol="0">
            <a:spAutoFit/>
          </a:bodyPr>
          <a:lstStyle/>
          <a:p>
            <a:r>
              <a:rPr lang="en-US" sz="1100"/>
              <a:t>3</a:t>
            </a:r>
            <a:r>
              <a:rPr lang="en-US" sz="1100" baseline="30000"/>
              <a:t>rd</a:t>
            </a:r>
            <a:r>
              <a:rPr lang="en-US" sz="1100"/>
              <a:t> Grade Example</a:t>
            </a:r>
          </a:p>
        </p:txBody>
      </p:sp>
    </p:spTree>
    <p:extLst>
      <p:ext uri="{BB962C8B-B14F-4D97-AF65-F5344CB8AC3E}">
        <p14:creationId xmlns:p14="http://schemas.microsoft.com/office/powerpoint/2010/main" val="99954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89C0-5F6E-FD37-5B39-84C02C04B80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F05B1C6-49B7-3A52-E334-E5DC68712FB7}"/>
              </a:ext>
            </a:extLst>
          </p:cNvPr>
          <p:cNvSpPr txBox="1">
            <a:spLocks noGrp="1"/>
          </p:cNvSpPr>
          <p:nvPr>
            <p:ph type="title" idx="4294967295"/>
          </p:nvPr>
        </p:nvSpPr>
        <p:spPr>
          <a:xfrm>
            <a:off x="3924411" y="4962821"/>
            <a:ext cx="3870170" cy="923330"/>
          </a:xfrm>
          <a:prstGeom prst="rect">
            <a:avLst/>
          </a:prstGeom>
          <a:solidFill>
            <a:schemeClr val="bg2"/>
          </a:solidFill>
          <a:ln w="25400" cmpd="dbl">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mn-cs"/>
              </a:rPr>
              <a:t>Regular opportunities are provided for retrieval practice with declarative knowledge. </a:t>
            </a: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Arial" panose="020B0604020202020204" pitchFamily="34" charset="0"/>
              <a:cs typeface="+mn-cs"/>
            </a:endParaRPr>
          </a:p>
        </p:txBody>
      </p:sp>
      <p:sp>
        <p:nvSpPr>
          <p:cNvPr id="3" name="TextBox 2">
            <a:extLst>
              <a:ext uri="{FF2B5EF4-FFF2-40B4-BE49-F238E27FC236}">
                <a16:creationId xmlns:a16="http://schemas.microsoft.com/office/drawing/2014/main" id="{6A07B9A1-886E-FC5A-0362-CD190797E0E2}"/>
              </a:ext>
            </a:extLst>
          </p:cNvPr>
          <p:cNvSpPr txBox="1"/>
          <p:nvPr/>
        </p:nvSpPr>
        <p:spPr>
          <a:xfrm>
            <a:off x="2498521" y="6196808"/>
            <a:ext cx="1602170" cy="369332"/>
          </a:xfrm>
          <a:prstGeom prst="rect">
            <a:avLst/>
          </a:prstGeom>
          <a:noFill/>
        </p:spPr>
        <p:txBody>
          <a:bodyPr wrap="none" rtlCol="0">
            <a:spAutoFit/>
          </a:bodyPr>
          <a:lstStyle/>
          <a:p>
            <a:r>
              <a:rPr lang="en-US"/>
              <a:t>7</a:t>
            </a:r>
            <a:r>
              <a:rPr lang="en-US" baseline="30000"/>
              <a:t>th</a:t>
            </a:r>
            <a:r>
              <a:rPr lang="en-US"/>
              <a:t> Grade Unit </a:t>
            </a:r>
          </a:p>
        </p:txBody>
      </p:sp>
      <p:pic>
        <p:nvPicPr>
          <p:cNvPr id="4" name="Picture 3">
            <a:extLst>
              <a:ext uri="{FF2B5EF4-FFF2-40B4-BE49-F238E27FC236}">
                <a16:creationId xmlns:a16="http://schemas.microsoft.com/office/drawing/2014/main" id="{CC0B5DF2-5AF7-0A42-F216-BB7A134E1C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5771" y="170400"/>
            <a:ext cx="5673725" cy="433312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FCAE856-63ED-563A-7835-2894CBD3F51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64184" y="170400"/>
            <a:ext cx="5070319" cy="433312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06D63CD-11DC-1391-1496-A3E03EDCF9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95219" y="6088079"/>
            <a:ext cx="2103302" cy="586791"/>
          </a:xfrm>
          <a:prstGeom prst="rect">
            <a:avLst/>
          </a:prstGeom>
        </p:spPr>
      </p:pic>
      <p:sp>
        <p:nvSpPr>
          <p:cNvPr id="9" name="Google Shape;393;p4">
            <a:extLst>
              <a:ext uri="{FF2B5EF4-FFF2-40B4-BE49-F238E27FC236}">
                <a16:creationId xmlns:a16="http://schemas.microsoft.com/office/drawing/2014/main" id="{0455B051-04F5-9B90-7D64-858664D1D723}"/>
              </a:ext>
              <a:ext uri="{C183D7F6-B498-43B3-948B-1728B52AA6E4}">
                <adec:decorative xmlns:adec="http://schemas.microsoft.com/office/drawing/2017/decorative" val="1"/>
              </a:ext>
            </a:extLst>
          </p:cNvPr>
          <p:cNvSpPr/>
          <p:nvPr/>
        </p:nvSpPr>
        <p:spPr>
          <a:xfrm>
            <a:off x="0" y="625928"/>
            <a:ext cx="3148149" cy="95467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93;p4">
            <a:extLst>
              <a:ext uri="{FF2B5EF4-FFF2-40B4-BE49-F238E27FC236}">
                <a16:creationId xmlns:a16="http://schemas.microsoft.com/office/drawing/2014/main" id="{3235EA89-B1FC-5EEB-652C-393CA3F6F989}"/>
              </a:ext>
              <a:ext uri="{C183D7F6-B498-43B3-948B-1728B52AA6E4}">
                <adec:decorative xmlns:adec="http://schemas.microsoft.com/office/drawing/2017/decorative" val="1"/>
              </a:ext>
            </a:extLst>
          </p:cNvPr>
          <p:cNvSpPr/>
          <p:nvPr/>
        </p:nvSpPr>
        <p:spPr>
          <a:xfrm>
            <a:off x="6237963" y="625928"/>
            <a:ext cx="2866848" cy="95467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8417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D914D-38A3-8C8F-48D8-3A1C3EAA8C9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F772055-76CA-C5C7-6B83-0B5040FFE5D3}"/>
              </a:ext>
            </a:extLst>
          </p:cNvPr>
          <p:cNvSpPr txBox="1"/>
          <p:nvPr/>
        </p:nvSpPr>
        <p:spPr>
          <a:xfrm>
            <a:off x="7310201" y="2116368"/>
            <a:ext cx="3870170" cy="1554272"/>
          </a:xfrm>
          <a:prstGeom prst="rect">
            <a:avLst/>
          </a:prstGeom>
          <a:solidFill>
            <a:schemeClr val="bg2"/>
          </a:solidFill>
          <a:ln w="25400" cmpd="dbl">
            <a:solidFill>
              <a:schemeClr val="tx1"/>
            </a:solidFill>
          </a:ln>
        </p:spPr>
        <p:txBody>
          <a:bodyPr wrap="square" rtlCol="0">
            <a:spAutoFit/>
          </a:bodyPr>
          <a:lstStyle/>
          <a:p>
            <a:pPr marR="0" lvl="0">
              <a:spcBef>
                <a:spcPts val="600"/>
              </a:spcBef>
            </a:pPr>
            <a:r>
              <a:rPr lang="en-US" sz="1800" u="none" strike="noStrike">
                <a:effectLst/>
                <a:latin typeface="Calibri" panose="020F0502020204030204" pitchFamily="34" charset="0"/>
                <a:ea typeface="Calibri" panose="020F0502020204030204" pitchFamily="34" charset="0"/>
              </a:rPr>
              <a:t>Regular opportunities are provided for practice of new skills with continued formative feedback.</a:t>
            </a:r>
          </a:p>
          <a:p>
            <a:pPr marL="285750" marR="0" lvl="0" indent="-285750">
              <a:spcBef>
                <a:spcPts val="600"/>
              </a:spcBef>
              <a:buFont typeface="Arial" panose="020B0604020202020204" pitchFamily="34" charset="0"/>
              <a:buChar char="•"/>
            </a:pPr>
            <a:r>
              <a:rPr lang="en-US" sz="1800" u="none" strike="noStrike">
                <a:effectLst/>
                <a:latin typeface="Calibri" panose="020F0502020204030204" pitchFamily="34" charset="0"/>
                <a:ea typeface="Calibri" panose="020F0502020204030204" pitchFamily="34" charset="0"/>
              </a:rPr>
              <a:t>Skills practice is deliberate, spaced over time.</a:t>
            </a:r>
          </a:p>
        </p:txBody>
      </p:sp>
      <p:sp>
        <p:nvSpPr>
          <p:cNvPr id="3" name="TextBox 2">
            <a:extLst>
              <a:ext uri="{FF2B5EF4-FFF2-40B4-BE49-F238E27FC236}">
                <a16:creationId xmlns:a16="http://schemas.microsoft.com/office/drawing/2014/main" id="{5AE8600B-1B44-F60D-F111-4BFC1E076E8F}"/>
              </a:ext>
            </a:extLst>
          </p:cNvPr>
          <p:cNvSpPr txBox="1"/>
          <p:nvPr/>
        </p:nvSpPr>
        <p:spPr>
          <a:xfrm>
            <a:off x="2430290" y="6261578"/>
            <a:ext cx="2051716" cy="369332"/>
          </a:xfrm>
          <a:prstGeom prst="rect">
            <a:avLst/>
          </a:prstGeom>
          <a:noFill/>
        </p:spPr>
        <p:txBody>
          <a:bodyPr wrap="none" rtlCol="0">
            <a:spAutoFit/>
          </a:bodyPr>
          <a:lstStyle/>
          <a:p>
            <a:r>
              <a:rPr lang="en-US"/>
              <a:t>Algebra 1 Example </a:t>
            </a:r>
          </a:p>
        </p:txBody>
      </p:sp>
      <p:pic>
        <p:nvPicPr>
          <p:cNvPr id="4" name="Picture 3" descr="Carnegie Learning&#10;">
            <a:extLst>
              <a:ext uri="{FF2B5EF4-FFF2-40B4-BE49-F238E27FC236}">
                <a16:creationId xmlns:a16="http://schemas.microsoft.com/office/drawing/2014/main" id="{284C5AF2-C939-5B65-7C4A-D997D60F3BED}"/>
              </a:ext>
            </a:extLst>
          </p:cNvPr>
          <p:cNvPicPr>
            <a:picLocks noChangeAspect="1"/>
          </p:cNvPicPr>
          <p:nvPr/>
        </p:nvPicPr>
        <p:blipFill>
          <a:blip r:embed="rId3"/>
          <a:stretch>
            <a:fillRect/>
          </a:stretch>
        </p:blipFill>
        <p:spPr>
          <a:xfrm>
            <a:off x="355323" y="6133340"/>
            <a:ext cx="1882303" cy="556308"/>
          </a:xfrm>
          <a:prstGeom prst="rect">
            <a:avLst/>
          </a:prstGeom>
        </p:spPr>
      </p:pic>
      <p:pic>
        <p:nvPicPr>
          <p:cNvPr id="5" name="Picture 4" descr="Screenshot of Worksheet Page&#10;">
            <a:extLst>
              <a:ext uri="{FF2B5EF4-FFF2-40B4-BE49-F238E27FC236}">
                <a16:creationId xmlns:a16="http://schemas.microsoft.com/office/drawing/2014/main" id="{6811D32E-436C-9257-37D0-D6777B9E63F5}"/>
              </a:ext>
            </a:extLst>
          </p:cNvPr>
          <p:cNvPicPr>
            <a:picLocks noChangeAspect="1"/>
          </p:cNvPicPr>
          <p:nvPr/>
        </p:nvPicPr>
        <p:blipFill>
          <a:blip r:embed="rId4"/>
          <a:stretch>
            <a:fillRect/>
          </a:stretch>
        </p:blipFill>
        <p:spPr>
          <a:xfrm>
            <a:off x="2074114" y="432526"/>
            <a:ext cx="4301185" cy="5364080"/>
          </a:xfrm>
          <a:prstGeom prst="rect">
            <a:avLst/>
          </a:prstGeom>
          <a:effectLst>
            <a:outerShdw blurRad="63500" sx="102000" sy="102000" algn="ctr" rotWithShape="0">
              <a:prstClr val="black">
                <a:alpha val="40000"/>
              </a:prstClr>
            </a:outerShdw>
          </a:effectLst>
        </p:spPr>
      </p:pic>
      <p:sp>
        <p:nvSpPr>
          <p:cNvPr id="8" name="Google Shape;393;p4">
            <a:extLst>
              <a:ext uri="{FF2B5EF4-FFF2-40B4-BE49-F238E27FC236}">
                <a16:creationId xmlns:a16="http://schemas.microsoft.com/office/drawing/2014/main" id="{946280AD-D837-F94B-127C-53DA0F67721C}"/>
              </a:ext>
              <a:ext uri="{C183D7F6-B498-43B3-948B-1728B52AA6E4}">
                <adec:decorative xmlns:adec="http://schemas.microsoft.com/office/drawing/2017/decorative" val="1"/>
              </a:ext>
            </a:extLst>
          </p:cNvPr>
          <p:cNvSpPr/>
          <p:nvPr/>
        </p:nvSpPr>
        <p:spPr>
          <a:xfrm>
            <a:off x="3861848" y="1177109"/>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93;p4">
            <a:extLst>
              <a:ext uri="{FF2B5EF4-FFF2-40B4-BE49-F238E27FC236}">
                <a16:creationId xmlns:a16="http://schemas.microsoft.com/office/drawing/2014/main" id="{3CFCB176-ECAF-061C-0065-970E06ABB397}"/>
              </a:ext>
              <a:ext uri="{C183D7F6-B498-43B3-948B-1728B52AA6E4}">
                <adec:decorative xmlns:adec="http://schemas.microsoft.com/office/drawing/2017/decorative" val="1"/>
              </a:ext>
            </a:extLst>
          </p:cNvPr>
          <p:cNvSpPr/>
          <p:nvPr/>
        </p:nvSpPr>
        <p:spPr>
          <a:xfrm>
            <a:off x="3962511" y="2687365"/>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F14CBAD0-ECA8-9408-E459-575BC4EE931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solidFill>
                  <a:schemeClr val="bg1">
                    <a:lumMod val="95000"/>
                  </a:schemeClr>
                </a:solidFill>
              </a:rPr>
              <a:t>Carnegie Learning Example</a:t>
            </a:r>
          </a:p>
        </p:txBody>
      </p:sp>
    </p:spTree>
    <p:extLst>
      <p:ext uri="{BB962C8B-B14F-4D97-AF65-F5344CB8AC3E}">
        <p14:creationId xmlns:p14="http://schemas.microsoft.com/office/powerpoint/2010/main" val="15759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dirty="0"/>
              <a:t>Module Purpose </a:t>
            </a:r>
            <a:r>
              <a:rPr lang="en-US" dirty="0">
                <a:solidFill>
                  <a:schemeClr val="bg1"/>
                </a:solidFill>
              </a:rPr>
              <a:t>3</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“priming for learning” and associated findings from learning science. </a:t>
            </a:r>
          </a:p>
          <a:p>
            <a:pPr fontAlgn="base"/>
            <a:r>
              <a:rPr lang="en-US" sz="1800">
                <a:latin typeface="Libre Franklin" pitchFamily="2" charset="77"/>
              </a:rPr>
              <a:t>Explore indicators of priming for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3892" y="2380122"/>
            <a:ext cx="627942" cy="475529"/>
          </a:xfrm>
          <a:prstGeom prst="rect">
            <a:avLst/>
          </a:prstGeom>
        </p:spPr>
      </p:pic>
    </p:spTree>
    <p:extLst>
      <p:ext uri="{BB962C8B-B14F-4D97-AF65-F5344CB8AC3E}">
        <p14:creationId xmlns:p14="http://schemas.microsoft.com/office/powerpoint/2010/main" val="728032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8A80F6-44DF-DDE8-24E2-69FBBF25F0CD}"/>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Common Deeper Learning Practices</a:t>
            </a:r>
          </a:p>
        </p:txBody>
      </p:sp>
      <p:sp>
        <p:nvSpPr>
          <p:cNvPr id="31" name="Content Placeholder 2">
            <a:extLst>
              <a:ext uri="{FF2B5EF4-FFF2-40B4-BE49-F238E27FC236}">
                <a16:creationId xmlns:a16="http://schemas.microsoft.com/office/drawing/2014/main" id="{D4B11BC3-61AC-6237-9608-248918C71A94}"/>
              </a:ext>
            </a:extLst>
          </p:cNvPr>
          <p:cNvSpPr>
            <a:spLocks noGrp="1"/>
          </p:cNvSpPr>
          <p:nvPr>
            <p:ph idx="1"/>
          </p:nvPr>
        </p:nvSpPr>
        <p:spPr>
          <a:xfrm>
            <a:off x="6096000" y="804672"/>
            <a:ext cx="5455920" cy="5230368"/>
          </a:xfrm>
          <a:solidFill>
            <a:schemeClr val="bg2"/>
          </a:solidFill>
          <a:ln>
            <a:solidFill>
              <a:schemeClr val="accent2"/>
            </a:solidFill>
          </a:ln>
        </p:spPr>
        <p:txBody>
          <a:bodyPr anchor="ctr">
            <a:normAutofit/>
          </a:bodyPr>
          <a:lstStyle/>
          <a:p>
            <a:pPr marL="0" indent="0">
              <a:buNone/>
            </a:pPr>
            <a:r>
              <a:rPr lang="en-US" sz="1600" b="1">
                <a:solidFill>
                  <a:schemeClr val="tx2"/>
                </a:solidFill>
                <a:latin typeface="Franklin Gothic Medium" panose="020B0603020102020204" pitchFamily="34" charset="0"/>
              </a:rPr>
              <a:t>Authenticity</a:t>
            </a:r>
            <a:r>
              <a:rPr lang="en-US" sz="1500">
                <a:solidFill>
                  <a:schemeClr val="tx2"/>
                </a:solidFill>
                <a:latin typeface="Franklin Gothic Medium" panose="020B0603020102020204" pitchFamily="34" charset="0"/>
              </a:rPr>
              <a:t> (learning includes real-world </a:t>
            </a:r>
            <a:r>
              <a:rPr lang="en-US" sz="1500" i="0">
                <a:solidFill>
                  <a:schemeClr val="tx2"/>
                </a:solidFill>
                <a:effectLst/>
                <a:latin typeface="Franklin Gothic Medium" panose="020B0603020102020204" pitchFamily="34" charset="0"/>
              </a:rPr>
              <a:t>context, tasks, tools, products, audiences and/or impacts, while also connecting to personal concerns, interests and/or issues in students’ lives)</a:t>
            </a:r>
            <a:endParaRPr lang="en-US" sz="900" i="0">
              <a:solidFill>
                <a:schemeClr val="tx2"/>
              </a:solidFill>
              <a:effectLst/>
              <a:latin typeface="Franklin Gothic Medium" panose="020B0603020102020204" pitchFamily="34" charset="0"/>
            </a:endParaRPr>
          </a:p>
          <a:p>
            <a:pPr marL="0" indent="0">
              <a:buNone/>
            </a:pPr>
            <a:endParaRPr lang="en-US" sz="900">
              <a:solidFill>
                <a:schemeClr val="tx2"/>
              </a:solidFill>
              <a:latin typeface="Franklin Gothic Medium" panose="020B0603020102020204" pitchFamily="34" charset="0"/>
            </a:endParaRPr>
          </a:p>
          <a:p>
            <a:pPr marL="0" indent="0">
              <a:buNone/>
            </a:pPr>
            <a:r>
              <a:rPr lang="en-US" sz="1600" b="1">
                <a:solidFill>
                  <a:schemeClr val="tx2"/>
                </a:solidFill>
                <a:latin typeface="Franklin Gothic Medium" panose="020B0603020102020204" pitchFamily="34" charset="0"/>
              </a:rPr>
              <a:t>Inquiry</a:t>
            </a:r>
            <a:r>
              <a:rPr lang="en-US" sz="1500" b="1">
                <a:solidFill>
                  <a:schemeClr val="tx2"/>
                </a:solidFill>
                <a:latin typeface="Franklin Gothic Medium" panose="020B0603020102020204" pitchFamily="34" charset="0"/>
              </a:rPr>
              <a:t> </a:t>
            </a:r>
            <a:r>
              <a:rPr lang="en-US" sz="1500">
                <a:solidFill>
                  <a:schemeClr val="tx2"/>
                </a:solidFill>
                <a:latin typeface="Franklin Gothic Medium" panose="020B0603020102020204" pitchFamily="34" charset="0"/>
              </a:rPr>
              <a:t>(learning is </a:t>
            </a:r>
            <a:r>
              <a:rPr lang="en-US" sz="1500" b="0" i="0">
                <a:solidFill>
                  <a:schemeClr val="tx2"/>
                </a:solidFill>
                <a:effectLst/>
                <a:latin typeface="Franklin Gothic Medium" panose="020B0603020102020204" pitchFamily="34" charset="0"/>
              </a:rPr>
              <a:t>framed by a meaningful question or set of questions to be responded to at the appropriate level of challenge; students engage in a rigorous, extended process of posing questions, exploring resources and applying information)</a:t>
            </a:r>
            <a:endParaRPr lang="en-US" sz="900" b="0" i="0">
              <a:solidFill>
                <a:schemeClr val="tx2"/>
              </a:solidFill>
              <a:effectLst/>
              <a:latin typeface="Franklin Gothic Medium" panose="020B0603020102020204" pitchFamily="34" charset="0"/>
            </a:endParaRPr>
          </a:p>
          <a:p>
            <a:pPr marL="0" indent="0">
              <a:buNone/>
            </a:pPr>
            <a:endParaRPr lang="en-US" sz="900" b="0" i="0">
              <a:solidFill>
                <a:schemeClr val="tx2"/>
              </a:solidFill>
              <a:effectLst/>
              <a:latin typeface="Franklin Gothic Medium" panose="020B0603020102020204" pitchFamily="34" charset="0"/>
            </a:endParaRPr>
          </a:p>
          <a:p>
            <a:pPr marL="0" indent="0">
              <a:buNone/>
            </a:pPr>
            <a:r>
              <a:rPr lang="en-US" sz="1600" b="1" i="0">
                <a:solidFill>
                  <a:schemeClr val="tx2"/>
                </a:solidFill>
                <a:effectLst/>
                <a:latin typeface="Franklin Gothic Medium" panose="020B0603020102020204" pitchFamily="34" charset="0"/>
              </a:rPr>
              <a:t>Structured Collaboration </a:t>
            </a:r>
            <a:r>
              <a:rPr lang="en-US" sz="1500" b="0" i="0">
                <a:solidFill>
                  <a:schemeClr val="tx2"/>
                </a:solidFill>
                <a:effectLst/>
                <a:latin typeface="Franklin Gothic Medium" panose="020B0603020102020204" pitchFamily="34" charset="0"/>
              </a:rPr>
              <a:t>(Students are supported in contributing to the learning and work of their peers as they share, challenge and build upon each other’s ideas to co-create understanding and products of learning)</a:t>
            </a:r>
            <a:endParaRPr lang="en-US" sz="900" b="0" i="0">
              <a:solidFill>
                <a:schemeClr val="tx2"/>
              </a:solidFill>
              <a:effectLst/>
              <a:latin typeface="Franklin Gothic Medium" panose="020B0603020102020204" pitchFamily="34" charset="0"/>
            </a:endParaRPr>
          </a:p>
          <a:p>
            <a:pPr marL="0" indent="0">
              <a:buNone/>
            </a:pPr>
            <a:endParaRPr lang="en-US" sz="900">
              <a:solidFill>
                <a:schemeClr val="tx2"/>
              </a:solidFill>
              <a:latin typeface="Franklin Gothic Medium" panose="020B0603020102020204" pitchFamily="34" charset="0"/>
            </a:endParaRPr>
          </a:p>
          <a:p>
            <a:pPr marL="0" indent="0">
              <a:buNone/>
            </a:pPr>
            <a:r>
              <a:rPr lang="en-US" sz="1600" b="1">
                <a:solidFill>
                  <a:schemeClr val="tx2"/>
                </a:solidFill>
                <a:latin typeface="Franklin Gothic Medium" panose="020B0603020102020204" pitchFamily="34" charset="0"/>
              </a:rPr>
              <a:t>Voice &amp; Choice </a:t>
            </a:r>
            <a:r>
              <a:rPr lang="en-US" sz="1500">
                <a:solidFill>
                  <a:schemeClr val="tx2"/>
                </a:solidFill>
                <a:latin typeface="Franklin Gothic Medium" panose="020B0603020102020204" pitchFamily="34" charset="0"/>
              </a:rPr>
              <a:t>(Students make some decisions about the learning, including how they work and what they create, and express their own ideas in their own voice)</a:t>
            </a:r>
          </a:p>
        </p:txBody>
      </p:sp>
    </p:spTree>
    <p:extLst>
      <p:ext uri="{BB962C8B-B14F-4D97-AF65-F5344CB8AC3E}">
        <p14:creationId xmlns:p14="http://schemas.microsoft.com/office/powerpoint/2010/main" val="2877407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9E6-0338-ABB4-39C4-11D08B9F39DE}"/>
              </a:ext>
            </a:extLst>
          </p:cNvPr>
          <p:cNvSpPr>
            <a:spLocks noGrp="1"/>
          </p:cNvSpPr>
          <p:nvPr>
            <p:ph type="title"/>
          </p:nvPr>
        </p:nvSpPr>
        <p:spPr/>
        <p:txBody>
          <a:bodyPr>
            <a:normAutofit/>
          </a:bodyPr>
          <a:lstStyle/>
          <a:p>
            <a:r>
              <a:rPr lang="en-US" dirty="0"/>
              <a:t>Priming for Learning Indicators </a:t>
            </a:r>
            <a:r>
              <a:rPr lang="en-US" dirty="0">
                <a:solidFill>
                  <a:schemeClr val="bg1">
                    <a:lumMod val="95000"/>
                  </a:schemeClr>
                </a:solidFill>
              </a:rPr>
              <a:t>2</a:t>
            </a:r>
          </a:p>
        </p:txBody>
      </p:sp>
      <p:graphicFrame>
        <p:nvGraphicFramePr>
          <p:cNvPr id="4" name="Content Placeholder 3">
            <a:extLst>
              <a:ext uri="{FF2B5EF4-FFF2-40B4-BE49-F238E27FC236}">
                <a16:creationId xmlns:a16="http://schemas.microsoft.com/office/drawing/2014/main" id="{9596826F-215E-3ACC-43A2-3223411DF03A}"/>
              </a:ext>
            </a:extLst>
          </p:cNvPr>
          <p:cNvGraphicFramePr>
            <a:graphicFrameLocks noGrp="1"/>
          </p:cNvGraphicFramePr>
          <p:nvPr>
            <p:ph idx="4294967295"/>
            <p:extLst>
              <p:ext uri="{D42A27DB-BD31-4B8C-83A1-F6EECF244321}">
                <p14:modId xmlns:p14="http://schemas.microsoft.com/office/powerpoint/2010/main" val="2226519279"/>
              </p:ext>
            </p:extLst>
          </p:nvPr>
        </p:nvGraphicFramePr>
        <p:xfrm>
          <a:off x="1046480" y="650240"/>
          <a:ext cx="10210800" cy="5204148"/>
        </p:xfrm>
        <a:graphic>
          <a:graphicData uri="http://schemas.openxmlformats.org/drawingml/2006/table">
            <a:tbl>
              <a:tblPr firstRow="1" bandRow="1">
                <a:tableStyleId>{5C22544A-7EE6-4342-B048-85BDC9FD1C3A}</a:tableStyleId>
              </a:tblPr>
              <a:tblGrid>
                <a:gridCol w="10210800">
                  <a:extLst>
                    <a:ext uri="{9D8B030D-6E8A-4147-A177-3AD203B41FA5}">
                      <a16:colId xmlns:a16="http://schemas.microsoft.com/office/drawing/2014/main" val="1793570239"/>
                    </a:ext>
                  </a:extLst>
                </a:gridCol>
              </a:tblGrid>
              <a:tr h="417490">
                <a:tc>
                  <a:txBody>
                    <a:bodyPr/>
                    <a:lstStyle/>
                    <a:p>
                      <a:pPr marL="0" marR="0" algn="ctr">
                        <a:lnSpc>
                          <a:spcPct val="115000"/>
                        </a:lnSpc>
                        <a:spcBef>
                          <a:spcPts val="600"/>
                        </a:spcBef>
                        <a:spcAft>
                          <a:spcPts val="0"/>
                        </a:spcAft>
                      </a:pPr>
                      <a:r>
                        <a:rPr lang="en-US" sz="1100" b="1">
                          <a:solidFill>
                            <a:srgbClr val="000000"/>
                          </a:solidFill>
                          <a:effectLst/>
                          <a:latin typeface="Arial" panose="020B0604020202020204" pitchFamily="34" charset="0"/>
                          <a:ea typeface="Arial" panose="020B0604020202020204" pitchFamily="34" charset="0"/>
                        </a:rPr>
                        <a:t>Practices and Considerations</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1370094">
                <a:tc>
                  <a:txBody>
                    <a:bodyPr/>
                    <a:lstStyle/>
                    <a:p>
                      <a:pPr marL="0" marR="0">
                        <a:lnSpc>
                          <a:spcPct val="115000"/>
                        </a:lnSpc>
                        <a:spcBef>
                          <a:spcPts val="600"/>
                        </a:spcBef>
                        <a:spcAft>
                          <a:spcPts val="0"/>
                        </a:spcAft>
                      </a:pPr>
                      <a:r>
                        <a:rPr lang="en-US" sz="1100" b="1">
                          <a:solidFill>
                            <a:srgbClr val="000000"/>
                          </a:solidFill>
                          <a:effectLst/>
                          <a:latin typeface="+mn-lt"/>
                          <a:ea typeface="Arial" panose="020B0604020202020204" pitchFamily="34" charset="0"/>
                        </a:rPr>
                        <a:t>Authenticity</a:t>
                      </a:r>
                      <a:endParaRPr lang="en-US" sz="110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Explore how new knowledge, skills and initial sensemaking can be connected to the relevant context established during priming. </a:t>
                      </a:r>
                    </a:p>
                    <a:p>
                      <a:pPr marL="800100" marR="0" lvl="1"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Make clear how demands for knowledge, understandings and skills from authentic topic, tools, product and audience necessitate the new learning to establish its value.</a:t>
                      </a:r>
                    </a:p>
                    <a:p>
                      <a:pPr marL="800100" marR="0" lvl="1"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Connect new knowledge to interests generated during priming.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Make sure as knowledge is rehearsed and skills are practiced to strengthen surface learning, it is seen in the service of what students need to know, understand and be able to do when they are asked to transfer learning into a public product for a real-world audience. </a:t>
                      </a:r>
                    </a:p>
                    <a:p>
                      <a:pPr marL="800100" marR="0" lvl="1"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Connect the rounds of rehearsal and practice students experience to how experts in the field build their bases of knowledge and refine their skills.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980935">
                <a:tc>
                  <a:txBody>
                    <a:bodyPr/>
                    <a:lstStyle/>
                    <a:p>
                      <a:pPr marL="0" marR="0">
                        <a:lnSpc>
                          <a:spcPct val="115000"/>
                        </a:lnSpc>
                        <a:spcBef>
                          <a:spcPts val="600"/>
                        </a:spcBef>
                        <a:spcAft>
                          <a:spcPts val="0"/>
                        </a:spcAft>
                      </a:pPr>
                      <a:r>
                        <a:rPr lang="en-US" sz="1100" b="1">
                          <a:solidFill>
                            <a:srgbClr val="000000"/>
                          </a:solidFill>
                          <a:effectLst/>
                          <a:latin typeface="+mn-lt"/>
                          <a:ea typeface="Arial" panose="020B0604020202020204" pitchFamily="34" charset="0"/>
                        </a:rPr>
                        <a:t>Inquiry</a:t>
                      </a:r>
                      <a:endParaRPr lang="en-US" sz="110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Connect back to the essential question so it is seen as driving new learning and practice with knowledge and skills.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Add supporting questions that follow from the essential question and are relevant to new learning provided.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Find ways to connect new learning to questions students asked during priming.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As new topics, texts and tasks are experienced during surface learning, look for opportunities for students to refine and add to questions they generated during priming.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870955">
                <a:tc>
                  <a:txBody>
                    <a:bodyPr/>
                    <a:lstStyle/>
                    <a:p>
                      <a:pPr marL="0" marR="0">
                        <a:lnSpc>
                          <a:spcPct val="115000"/>
                        </a:lnSpc>
                        <a:spcBef>
                          <a:spcPts val="600"/>
                        </a:spcBef>
                        <a:spcAft>
                          <a:spcPts val="0"/>
                        </a:spcAft>
                      </a:pPr>
                      <a:r>
                        <a:rPr lang="en-US" sz="1100" b="1">
                          <a:solidFill>
                            <a:srgbClr val="000000"/>
                          </a:solidFill>
                          <a:effectLst/>
                          <a:latin typeface="+mn-lt"/>
                          <a:ea typeface="Arial" panose="020B0604020202020204" pitchFamily="34" charset="0"/>
                        </a:rPr>
                        <a:t>Structured Collaboration</a:t>
                      </a:r>
                      <a:r>
                        <a:rPr lang="en-US" sz="1100">
                          <a:solidFill>
                            <a:srgbClr val="000000"/>
                          </a:solidFill>
                          <a:effectLst/>
                          <a:latin typeface="+mn-lt"/>
                          <a:ea typeface="Arial" panose="020B0604020202020204" pitchFamily="34" charset="0"/>
                        </a:rPr>
                        <a:t> </a:t>
                      </a:r>
                      <a:endParaRPr lang="en-US" sz="1100">
                        <a:effectLst/>
                        <a:latin typeface="+mn-lt"/>
                        <a:ea typeface="Arial" panose="020B0604020202020204" pitchFamily="34" charset="0"/>
                      </a:endParaRPr>
                    </a:p>
                    <a:p>
                      <a:pPr marL="342900" marR="0" lvl="0" indent="-34290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As students actively acquire and practice new knowledge (including vocabulary), skills and strategies, embed collaborative structures that support doing so together to capitalize upon the benefits of making learning more dynamic and social. </a:t>
                      </a:r>
                    </a:p>
                    <a:p>
                      <a:pPr marL="800100" marR="0" lvl="1" indent="-34290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Match appropriate structures to intended learning outcomes for surface learning and follow key principles for effective collaboration.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1564674">
                <a:tc>
                  <a:txBody>
                    <a:bodyPr/>
                    <a:lstStyle/>
                    <a:p>
                      <a:pPr marL="0" marR="0">
                        <a:lnSpc>
                          <a:spcPct val="115000"/>
                        </a:lnSpc>
                        <a:spcBef>
                          <a:spcPts val="600"/>
                        </a:spcBef>
                        <a:spcAft>
                          <a:spcPts val="0"/>
                        </a:spcAft>
                      </a:pPr>
                      <a:r>
                        <a:rPr lang="en-US" sz="1100" b="1">
                          <a:solidFill>
                            <a:srgbClr val="000000"/>
                          </a:solidFill>
                          <a:effectLst/>
                          <a:latin typeface="+mn-lt"/>
                          <a:ea typeface="Arial" panose="020B0604020202020204" pitchFamily="34" charset="0"/>
                        </a:rPr>
                        <a:t>Voice &amp; Choice </a:t>
                      </a:r>
                      <a:endParaRPr lang="en-US" sz="110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When students activate relevant prior (background) knowledge, see how their individual funds of knowledge can be shared across the classroom community.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Notice where needs for new learning—knowledge, understandings and skills—might be differentiated according to individual learner’s readiness levels.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As students acquire subject-specific and academic vocabulary, notice where they might have choice in how this is done and how practice with new vocabulary could be integrated into their own voices (e.g., embedding vocabulary into their own spoken or written explanations or examples).</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Provide guided opportunities for students to create their own nonlinguistic representations (organizers, concept maps, models, etc.) of the learning.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As students monitor and reflect on progress toward their individual goals (academic goals, portrait of a learner competency goals, interest goals, etc.) help them see how new learning supports reaching of those goals.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bl>
          </a:graphicData>
        </a:graphic>
      </p:graphicFrame>
      <p:sp>
        <p:nvSpPr>
          <p:cNvPr id="6" name="TextBox 5">
            <a:extLst>
              <a:ext uri="{FF2B5EF4-FFF2-40B4-BE49-F238E27FC236}">
                <a16:creationId xmlns:a16="http://schemas.microsoft.com/office/drawing/2014/main" id="{C1D4BBB8-8768-08BF-0EBB-CA2145BE533C}"/>
              </a:ext>
            </a:extLst>
          </p:cNvPr>
          <p:cNvSpPr txBox="1"/>
          <p:nvPr/>
        </p:nvSpPr>
        <p:spPr>
          <a:xfrm>
            <a:off x="1756806" y="121903"/>
            <a:ext cx="867838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a:solidFill>
                  <a:srgbClr val="007780"/>
                </a:solidFill>
                <a:latin typeface="Franklin Gothic Medium" panose="020B0603020102020204"/>
              </a:rPr>
              <a:t>Surface</a:t>
            </a:r>
            <a:r>
              <a:rPr kumimoji="0" lang="en-US" sz="2300" b="0" i="0" u="none" strike="noStrike" kern="1200" cap="none" spc="0" normalizeH="0" baseline="0" noProof="0">
                <a:ln>
                  <a:noFill/>
                </a:ln>
                <a:solidFill>
                  <a:srgbClr val="007780"/>
                </a:solidFill>
                <a:effectLst/>
                <a:uLnTx/>
                <a:uFillTx/>
                <a:latin typeface="Franklin Gothic Medium" panose="020B0603020102020204"/>
                <a:ea typeface="+mn-ea"/>
                <a:cs typeface="+mn-cs"/>
              </a:rPr>
              <a:t> Learning: Deeper </a:t>
            </a:r>
            <a:r>
              <a:rPr lang="en-US" sz="2300">
                <a:solidFill>
                  <a:srgbClr val="007780"/>
                </a:solidFill>
                <a:latin typeface="Franklin Gothic Medium" panose="020B0603020102020204"/>
              </a:rPr>
              <a:t>Learning Practices and Considerations </a:t>
            </a:r>
            <a:endPar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866585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EA3B7-0253-AD5D-99FA-8818D3F9892F}"/>
              </a:ext>
            </a:extLst>
          </p:cNvPr>
          <p:cNvSpPr>
            <a:spLocks noGrp="1"/>
          </p:cNvSpPr>
          <p:nvPr>
            <p:ph type="title"/>
          </p:nvPr>
        </p:nvSpPr>
        <p:spPr>
          <a:xfrm>
            <a:off x="838200" y="180068"/>
            <a:ext cx="10515600" cy="984703"/>
          </a:xfrm>
        </p:spPr>
        <p:txBody>
          <a:bodyPr>
            <a:normAutofit/>
          </a:bodyPr>
          <a:lstStyle/>
          <a:p>
            <a:r>
              <a:rPr lang="en-US" sz="4200"/>
              <a:t>Curriculum Analysis and Adjustment Tool</a:t>
            </a:r>
          </a:p>
        </p:txBody>
      </p:sp>
      <p:sp>
        <p:nvSpPr>
          <p:cNvPr id="4" name="Content Placeholder 3">
            <a:extLst>
              <a:ext uri="{FF2B5EF4-FFF2-40B4-BE49-F238E27FC236}">
                <a16:creationId xmlns:a16="http://schemas.microsoft.com/office/drawing/2014/main" id="{C59B4BF1-A29F-9D17-9840-746026D29B4F}"/>
              </a:ext>
            </a:extLst>
          </p:cNvPr>
          <p:cNvSpPr>
            <a:spLocks noGrp="1"/>
          </p:cNvSpPr>
          <p:nvPr>
            <p:ph idx="1"/>
          </p:nvPr>
        </p:nvSpPr>
        <p:spPr>
          <a:xfrm>
            <a:off x="990492" y="1698561"/>
            <a:ext cx="4027714" cy="3460877"/>
          </a:xfrm>
          <a:solidFill>
            <a:schemeClr val="bg2"/>
          </a:solidFill>
        </p:spPr>
        <p:txBody>
          <a:bodyPr/>
          <a:lstStyle/>
          <a:p>
            <a:pPr marL="0" indent="0">
              <a:buNone/>
            </a:pPr>
            <a:r>
              <a:rPr lang="en-US"/>
              <a:t>The tool is designed to support:</a:t>
            </a:r>
          </a:p>
          <a:p>
            <a:r>
              <a:rPr lang="en-US" sz="2600"/>
              <a:t>Analysis of an HQIR using the Surface Learning Indicators</a:t>
            </a:r>
          </a:p>
          <a:p>
            <a:r>
              <a:rPr lang="en-US" sz="2600"/>
              <a:t>Making curricular adjustments using deeper learning practices </a:t>
            </a:r>
          </a:p>
        </p:txBody>
      </p:sp>
      <p:pic>
        <p:nvPicPr>
          <p:cNvPr id="5" name="Picture 4" descr="Screenshot of the curriculum analysis and adjustment tool. ">
            <a:extLst>
              <a:ext uri="{FF2B5EF4-FFF2-40B4-BE49-F238E27FC236}">
                <a16:creationId xmlns:a16="http://schemas.microsoft.com/office/drawing/2014/main" id="{01C60533-8615-B897-FCB0-E68FA443E736}"/>
              </a:ext>
            </a:extLst>
          </p:cNvPr>
          <p:cNvPicPr>
            <a:picLocks noChangeAspect="1"/>
          </p:cNvPicPr>
          <p:nvPr/>
        </p:nvPicPr>
        <p:blipFill>
          <a:blip r:embed="rId3"/>
          <a:stretch>
            <a:fillRect/>
          </a:stretch>
        </p:blipFill>
        <p:spPr>
          <a:xfrm>
            <a:off x="5375085" y="1239122"/>
            <a:ext cx="5978715" cy="43797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43372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246122" y="76200"/>
            <a:ext cx="3803801" cy="1110172"/>
          </a:xfrm>
        </p:spPr>
        <p:txBody>
          <a:bodyPr vert="horz" lIns="91440" tIns="45720" rIns="91440" bIns="45720" rtlCol="0" anchor="ctr">
            <a:normAutofit/>
          </a:bodyPr>
          <a:lstStyle/>
          <a:p>
            <a:r>
              <a:rPr lang="en-US" sz="3200"/>
              <a:t>Closing Notes for Surface Learning</a:t>
            </a:r>
            <a:endParaRPr lang="en-US" sz="3100">
              <a:solidFill>
                <a:schemeClr val="tx1"/>
              </a:solidFill>
            </a:endParaRPr>
          </a:p>
        </p:txBody>
      </p:sp>
      <p:sp>
        <p:nvSpPr>
          <p:cNvPr id="11" name="TextBox 10">
            <a:extLst>
              <a:ext uri="{FF2B5EF4-FFF2-40B4-BE49-F238E27FC236}">
                <a16:creationId xmlns:a16="http://schemas.microsoft.com/office/drawing/2014/main" id="{93E3E14A-570F-BFCE-291F-8D1A828F2F5D}"/>
              </a:ext>
            </a:extLst>
          </p:cNvPr>
          <p:cNvSpPr txBox="1"/>
          <p:nvPr/>
        </p:nvSpPr>
        <p:spPr>
          <a:xfrm>
            <a:off x="7944335" y="1318277"/>
            <a:ext cx="4044311" cy="5014528"/>
          </a:xfrm>
          <a:prstGeom prst="rect">
            <a:avLst/>
          </a:prstGeom>
        </p:spPr>
        <p:txBody>
          <a:bodyPr vert="horz" lIns="91440" tIns="45720" rIns="91440" bIns="45720" rtlCol="0">
            <a:noAutofit/>
          </a:bodyPr>
          <a:lstStyle/>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The deep understandings at the heart of deeper learning require a significant bank of declarative and procedural knowledge so that it can be used for complex processes like developing interpretations, arguments and conclusions.</a:t>
            </a:r>
            <a:r>
              <a:rPr kumimoji="0" lang="en-US" sz="1500" b="0" i="0" u="none" strike="noStrike" kern="1200" cap="none" spc="0" normalizeH="0" noProof="0">
                <a:ln>
                  <a:noFill/>
                </a:ln>
                <a:solidFill>
                  <a:prstClr val="black"/>
                </a:solidFill>
                <a:effectLst/>
                <a:uLnTx/>
                <a:uFillTx/>
                <a:latin typeface="Franklin Gothic Book" panose="020B0503020102020204"/>
                <a:ea typeface="+mn-ea"/>
                <a:cs typeface="+mn-cs"/>
              </a:rPr>
              <a:t> </a:t>
            </a:r>
            <a:r>
              <a:rPr kumimoji="0" lang="en-US" sz="1500" b="0" i="0" u="none" strike="noStrike" kern="1200" cap="none" spc="0" normalizeH="0" baseline="30000" noProof="0">
                <a:ln>
                  <a:noFill/>
                </a:ln>
                <a:solidFill>
                  <a:prstClr val="black"/>
                </a:solidFill>
                <a:effectLst/>
                <a:uLnTx/>
                <a:uFillTx/>
                <a:latin typeface="Franklin Gothic Book" panose="020B0503020102020204"/>
                <a:ea typeface="+mn-ea"/>
                <a:cs typeface="+mn-cs"/>
              </a:rPr>
              <a:t>16</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Although a significant portion of this bank of knowledge, skills and strategies is built during surface learning, it continues to be added to throughout later </a:t>
            </a:r>
            <a:r>
              <a:rPr lang="en-US" sz="1500">
                <a:solidFill>
                  <a:prstClr val="black"/>
                </a:solidFill>
                <a:latin typeface="Franklin Gothic Book" panose="020B0503020102020204"/>
              </a:rPr>
              <a:t>phases</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The aim of providing direct instruction, modeling, practice and feedback to students is to help </a:t>
            </a:r>
            <a:r>
              <a:rPr lang="en-US" sz="1500">
                <a:solidFill>
                  <a:prstClr val="black"/>
                </a:solidFill>
                <a:latin typeface="Franklin Gothic Book" panose="020B0503020102020204"/>
              </a:rPr>
              <a:t>them</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develop fluency with key knowledge and processes required</a:t>
            </a:r>
            <a:r>
              <a:rPr lang="en-US" sz="1500">
                <a:solidFill>
                  <a:prstClr val="black"/>
                </a:solidFill>
                <a:latin typeface="Franklin Gothic Book" panose="020B0503020102020204"/>
              </a:rPr>
              <a:t> to</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engage in </a:t>
            </a:r>
            <a:r>
              <a:rPr lang="en-US" sz="1500">
                <a:solidFill>
                  <a:prstClr val="black"/>
                </a:solidFill>
                <a:latin typeface="Franklin Gothic Book" panose="020B0503020102020204"/>
              </a:rPr>
              <a:t>critical thinking and problem-solving.</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a:t>
            </a:r>
            <a:r>
              <a:rPr kumimoji="0" lang="en-US" sz="1500" b="0" i="0" u="none" strike="noStrike" kern="1200" cap="none" spc="0" normalizeH="0" baseline="30000" noProof="0">
                <a:ln>
                  <a:noFill/>
                </a:ln>
                <a:solidFill>
                  <a:prstClr val="black"/>
                </a:solidFill>
                <a:effectLst/>
                <a:uLnTx/>
                <a:uFillTx/>
                <a:latin typeface="Franklin Gothic Book" panose="020B0503020102020204"/>
                <a:ea typeface="+mn-ea"/>
                <a:cs typeface="+mn-cs"/>
              </a:rPr>
              <a:t>1</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085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F13A-110B-BF91-FC25-707F313DFDFC}"/>
              </a:ext>
            </a:extLst>
          </p:cNvPr>
          <p:cNvSpPr>
            <a:spLocks noGrp="1"/>
          </p:cNvSpPr>
          <p:nvPr>
            <p:ph type="title"/>
          </p:nvPr>
        </p:nvSpPr>
        <p:spPr>
          <a:xfrm>
            <a:off x="419100" y="464278"/>
            <a:ext cx="11353800" cy="989949"/>
          </a:xfrm>
        </p:spPr>
        <p:txBody>
          <a:bodyPr>
            <a:normAutofit/>
          </a:bodyPr>
          <a:lstStyle/>
          <a:p>
            <a:r>
              <a:rPr lang="en-US"/>
              <a:t>Phases of Learning</a:t>
            </a:r>
          </a:p>
        </p:txBody>
      </p:sp>
      <p:pic>
        <p:nvPicPr>
          <p:cNvPr id="7" name="Picture 6" descr="Phases of learning graphic with Surface Learning enlarged. ">
            <a:extLst>
              <a:ext uri="{FF2B5EF4-FFF2-40B4-BE49-F238E27FC236}">
                <a16:creationId xmlns:a16="http://schemas.microsoft.com/office/drawing/2014/main" id="{21CEA8EF-2C13-570D-AD20-21881E552AE7}"/>
              </a:ext>
            </a:extLst>
          </p:cNvPr>
          <p:cNvPicPr>
            <a:picLocks noChangeAspect="1"/>
          </p:cNvPicPr>
          <p:nvPr/>
        </p:nvPicPr>
        <p:blipFill>
          <a:blip r:embed="rId3"/>
          <a:stretch>
            <a:fillRect/>
          </a:stretch>
        </p:blipFill>
        <p:spPr>
          <a:xfrm>
            <a:off x="476250" y="1935916"/>
            <a:ext cx="11239500" cy="2986167"/>
          </a:xfrm>
          <a:prstGeom prst="rect">
            <a:avLst/>
          </a:prstGeom>
        </p:spPr>
      </p:pic>
    </p:spTree>
    <p:extLst>
      <p:ext uri="{BB962C8B-B14F-4D97-AF65-F5344CB8AC3E}">
        <p14:creationId xmlns:p14="http://schemas.microsoft.com/office/powerpoint/2010/main" val="620370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305"/>
          <p:cNvSpPr txBox="1">
            <a:spLocks noGrp="1"/>
          </p:cNvSpPr>
          <p:nvPr>
            <p:ph type="title"/>
          </p:nvPr>
        </p:nvSpPr>
        <p:spPr>
          <a:xfrm>
            <a:off x="838200" y="18006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Questions?</a:t>
            </a:r>
            <a:endParaRPr/>
          </a:p>
        </p:txBody>
      </p:sp>
      <p:sp>
        <p:nvSpPr>
          <p:cNvPr id="1968" name="Google Shape;1968;p305"/>
          <p:cNvSpPr txBox="1">
            <a:spLocks noGrp="1"/>
          </p:cNvSpPr>
          <p:nvPr>
            <p:ph type="body" idx="1"/>
          </p:nvPr>
        </p:nvSpPr>
        <p:spPr>
          <a:xfrm>
            <a:off x="838200" y="1440300"/>
            <a:ext cx="10515600" cy="4287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2800"/>
              <a:buNone/>
            </a:pPr>
            <a:r>
              <a:rPr lang="en-US"/>
              <a:t>Fox DeMoisey</a:t>
            </a:r>
            <a:endParaRPr/>
          </a:p>
          <a:p>
            <a:pPr marL="0" lvl="0" indent="0" algn="l" rtl="0">
              <a:lnSpc>
                <a:spcPct val="100000"/>
              </a:lnSpc>
              <a:spcBef>
                <a:spcPts val="1000"/>
              </a:spcBef>
              <a:spcAft>
                <a:spcPts val="0"/>
              </a:spcAft>
              <a:buClr>
                <a:srgbClr val="102649"/>
              </a:buClr>
              <a:buSzPts val="2800"/>
              <a:buNone/>
            </a:pPr>
            <a:r>
              <a:rPr lang="en-US" u="sng">
                <a:solidFill>
                  <a:schemeClr val="hlink"/>
                </a:solidFill>
                <a:hlinkClick r:id="rId3"/>
              </a:rPr>
              <a:t>fox.demoisey@education.ky.gov</a:t>
            </a:r>
            <a:endParaRPr/>
          </a:p>
          <a:p>
            <a:pPr marL="0" lvl="0" indent="0" algn="l" rtl="0">
              <a:lnSpc>
                <a:spcPct val="100000"/>
              </a:lnSpc>
              <a:spcBef>
                <a:spcPts val="1000"/>
              </a:spcBef>
              <a:spcAft>
                <a:spcPts val="0"/>
              </a:spcAft>
              <a:buClr>
                <a:srgbClr val="102649"/>
              </a:buClr>
              <a:buSzPts val="2800"/>
              <a:buNone/>
            </a:pPr>
            <a:endParaRPr/>
          </a:p>
          <a:p>
            <a:pPr marL="0" lvl="0" indent="0" algn="l" rtl="0">
              <a:lnSpc>
                <a:spcPct val="90000"/>
              </a:lnSpc>
              <a:spcBef>
                <a:spcPts val="0"/>
              </a:spcBef>
              <a:spcAft>
                <a:spcPts val="0"/>
              </a:spcAft>
              <a:buClr>
                <a:srgbClr val="102649"/>
              </a:buClr>
              <a:buSzPts val="2800"/>
              <a:buNone/>
            </a:pPr>
            <a:r>
              <a:rPr lang="en-US"/>
              <a:t>Misty Higgins </a:t>
            </a:r>
            <a:endParaRPr/>
          </a:p>
          <a:p>
            <a:pPr marL="0" lvl="0" indent="0" algn="l" rtl="0">
              <a:lnSpc>
                <a:spcPct val="90000"/>
              </a:lnSpc>
              <a:spcBef>
                <a:spcPts val="1000"/>
              </a:spcBef>
              <a:spcAft>
                <a:spcPts val="0"/>
              </a:spcAft>
              <a:buClr>
                <a:srgbClr val="102649"/>
              </a:buClr>
              <a:buSzPts val="2800"/>
              <a:buNone/>
            </a:pPr>
            <a:r>
              <a:rPr lang="en-US" u="sng">
                <a:solidFill>
                  <a:schemeClr val="hlink"/>
                </a:solidFill>
                <a:hlinkClick r:id="rId4"/>
              </a:rPr>
              <a:t>misty.higgins@education.ky.gov</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215DC8-53AF-7B26-2CFE-C9DD12D63A29}"/>
              </a:ext>
            </a:extLst>
          </p:cNvPr>
          <p:cNvSpPr>
            <a:spLocks noGrp="1"/>
          </p:cNvSpPr>
          <p:nvPr>
            <p:ph type="title"/>
          </p:nvPr>
        </p:nvSpPr>
        <p:spPr>
          <a:xfrm>
            <a:off x="489857" y="199145"/>
            <a:ext cx="8242538" cy="887533"/>
          </a:xfrm>
        </p:spPr>
        <p:txBody>
          <a:bodyPr>
            <a:normAutofit/>
          </a:bodyPr>
          <a:lstStyle/>
          <a:p>
            <a:r>
              <a:rPr lang="en-US" sz="4200"/>
              <a:t>Surface Learning</a:t>
            </a:r>
          </a:p>
        </p:txBody>
      </p:sp>
      <p:sp>
        <p:nvSpPr>
          <p:cNvPr id="5" name="Content Placeholder 4">
            <a:extLst>
              <a:ext uri="{FF2B5EF4-FFF2-40B4-BE49-F238E27FC236}">
                <a16:creationId xmlns:a16="http://schemas.microsoft.com/office/drawing/2014/main" id="{3FEF20F5-D9E3-A645-6DA1-7CFD292D27A1}"/>
              </a:ext>
            </a:extLst>
          </p:cNvPr>
          <p:cNvSpPr>
            <a:spLocks noGrp="1"/>
          </p:cNvSpPr>
          <p:nvPr>
            <p:ph idx="1"/>
          </p:nvPr>
        </p:nvSpPr>
        <p:spPr>
          <a:xfrm>
            <a:off x="489857" y="1191667"/>
            <a:ext cx="11212286" cy="4447134"/>
          </a:xfrm>
        </p:spPr>
        <p:txBody>
          <a:bodyPr>
            <a:normAutofit/>
          </a:bodyPr>
          <a:lstStyle/>
          <a:p>
            <a:r>
              <a:rPr lang="en-US"/>
              <a:t>Occurs when students are initially exposed to concepts, skills and strategies. It provides a foundation on which to build when students are asked to think more deeply and is associated with “declarative” and “procedural knowledge.”</a:t>
            </a:r>
            <a:r>
              <a:rPr lang="en-US" baseline="30000"/>
              <a:t>3</a:t>
            </a:r>
            <a:endParaRPr lang="en-US"/>
          </a:p>
          <a:p>
            <a:r>
              <a:rPr lang="en-US"/>
              <a:t>In surface learning, students must: </a:t>
            </a:r>
            <a:r>
              <a:rPr lang="en-US" baseline="30000"/>
              <a:t>1,4</a:t>
            </a:r>
            <a:endParaRPr lang="en-US"/>
          </a:p>
          <a:p>
            <a:pPr lvl="1"/>
            <a:r>
              <a:rPr lang="en-US" sz="2600"/>
              <a:t>Focus on new learning</a:t>
            </a:r>
          </a:p>
          <a:p>
            <a:pPr lvl="1"/>
            <a:r>
              <a:rPr lang="en-US" sz="2600"/>
              <a:t>Make initial sense of learning</a:t>
            </a:r>
          </a:p>
          <a:p>
            <a:pPr lvl="1"/>
            <a:r>
              <a:rPr lang="en-US" sz="2600"/>
              <a:t>Practice new learning</a:t>
            </a:r>
          </a:p>
        </p:txBody>
      </p:sp>
      <p:pic>
        <p:nvPicPr>
          <p:cNvPr id="2" name="Picture 1">
            <a:extLst>
              <a:ext uri="{FF2B5EF4-FFF2-40B4-BE49-F238E27FC236}">
                <a16:creationId xmlns:a16="http://schemas.microsoft.com/office/drawing/2014/main" id="{3714564D-6DDD-C3FA-A003-7D12642F21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72800" y="94154"/>
            <a:ext cx="1134516" cy="1006637"/>
          </a:xfrm>
          <a:prstGeom prst="rect">
            <a:avLst/>
          </a:prstGeom>
        </p:spPr>
      </p:pic>
    </p:spTree>
    <p:extLst>
      <p:ext uri="{BB962C8B-B14F-4D97-AF65-F5344CB8AC3E}">
        <p14:creationId xmlns:p14="http://schemas.microsoft.com/office/powerpoint/2010/main" val="441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3A8-2DD8-ADBB-EA4B-C2C47D9D1C02}"/>
              </a:ext>
            </a:extLst>
          </p:cNvPr>
          <p:cNvSpPr>
            <a:spLocks noGrp="1"/>
          </p:cNvSpPr>
          <p:nvPr>
            <p:ph type="title"/>
          </p:nvPr>
        </p:nvSpPr>
        <p:spPr/>
        <p:txBody>
          <a:bodyPr/>
          <a:lstStyle/>
          <a:p>
            <a:r>
              <a:rPr lang="en-US"/>
              <a:t>Rationale From Research</a:t>
            </a:r>
          </a:p>
        </p:txBody>
      </p:sp>
      <p:sp>
        <p:nvSpPr>
          <p:cNvPr id="3" name="Text Placeholder 2">
            <a:extLst>
              <a:ext uri="{FF2B5EF4-FFF2-40B4-BE49-F238E27FC236}">
                <a16:creationId xmlns:a16="http://schemas.microsoft.com/office/drawing/2014/main" id="{965EE453-4D83-BABE-46C1-988E021F5A15}"/>
              </a:ext>
            </a:extLst>
          </p:cNvPr>
          <p:cNvSpPr>
            <a:spLocks noGrp="1"/>
          </p:cNvSpPr>
          <p:nvPr>
            <p:ph type="body" idx="1"/>
          </p:nvPr>
        </p:nvSpPr>
        <p:spPr/>
        <p:txBody>
          <a:bodyPr/>
          <a:lstStyle/>
          <a:p>
            <a:r>
              <a:rPr lang="en-US"/>
              <a:t>Why Surface Learning Matters</a:t>
            </a:r>
          </a:p>
        </p:txBody>
      </p:sp>
      <p:pic>
        <p:nvPicPr>
          <p:cNvPr id="4" name="Picture 3">
            <a:extLst>
              <a:ext uri="{FF2B5EF4-FFF2-40B4-BE49-F238E27FC236}">
                <a16:creationId xmlns:a16="http://schemas.microsoft.com/office/drawing/2014/main" id="{B8BC06E2-9109-CBC8-C1EB-883C68FEC852}"/>
              </a:ext>
              <a:ext uri="{C183D7F6-B498-43B3-948B-1728B52AA6E4}">
                <adec:decorative xmlns:adec="http://schemas.microsoft.com/office/drawing/2017/decorative" val="1"/>
              </a:ext>
            </a:extLst>
          </p:cNvPr>
          <p:cNvPicPr>
            <a:picLocks noChangeAspect="1"/>
          </p:cNvPicPr>
          <p:nvPr/>
        </p:nvPicPr>
        <p:blipFill>
          <a:blip r:embed="rId3"/>
          <a:srcRect l="26879" t="30891" r="49352" b="31593"/>
          <a:stretch/>
        </p:blipFill>
        <p:spPr>
          <a:xfrm>
            <a:off x="5284475" y="1709738"/>
            <a:ext cx="1610349" cy="1429749"/>
          </a:xfrm>
          <a:prstGeom prst="rect">
            <a:avLst/>
          </a:prstGeom>
        </p:spPr>
      </p:pic>
    </p:spTree>
    <p:extLst>
      <p:ext uri="{BB962C8B-B14F-4D97-AF65-F5344CB8AC3E}">
        <p14:creationId xmlns:p14="http://schemas.microsoft.com/office/powerpoint/2010/main" val="245813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817E-A3CD-B281-528C-E460A72FD2DD}"/>
              </a:ext>
            </a:extLst>
          </p:cNvPr>
          <p:cNvSpPr>
            <a:spLocks noGrp="1"/>
          </p:cNvSpPr>
          <p:nvPr>
            <p:ph type="title"/>
          </p:nvPr>
        </p:nvSpPr>
        <p:spPr>
          <a:xfrm>
            <a:off x="838200" y="146761"/>
            <a:ext cx="10515600" cy="780703"/>
          </a:xfrm>
        </p:spPr>
        <p:txBody>
          <a:bodyPr>
            <a:normAutofit/>
          </a:bodyPr>
          <a:lstStyle/>
          <a:p>
            <a:r>
              <a:rPr lang="en-US" sz="4200"/>
              <a:t>Focus on New Learning: Big Picture</a:t>
            </a:r>
          </a:p>
        </p:txBody>
      </p:sp>
      <p:sp>
        <p:nvSpPr>
          <p:cNvPr id="3" name="Content Placeholder 2">
            <a:extLst>
              <a:ext uri="{FF2B5EF4-FFF2-40B4-BE49-F238E27FC236}">
                <a16:creationId xmlns:a16="http://schemas.microsoft.com/office/drawing/2014/main" id="{D675A5C1-5E97-FE3C-E97F-D83E42F92604}"/>
              </a:ext>
            </a:extLst>
          </p:cNvPr>
          <p:cNvSpPr>
            <a:spLocks noGrp="1"/>
          </p:cNvSpPr>
          <p:nvPr>
            <p:ph idx="1"/>
          </p:nvPr>
        </p:nvSpPr>
        <p:spPr>
          <a:xfrm>
            <a:off x="838200" y="1046922"/>
            <a:ext cx="10515600" cy="4689850"/>
          </a:xfrm>
        </p:spPr>
        <p:txBody>
          <a:bodyPr vert="horz" lIns="91440" tIns="45720" rIns="91440" bIns="45720" rtlCol="0" anchor="t">
            <a:normAutofit lnSpcReduction="10000"/>
          </a:bodyPr>
          <a:lstStyle/>
          <a:p>
            <a:r>
              <a:rPr lang="en-US"/>
              <a:t>For learning to occur, declarative knowledge (information) and procedural knowledge (skills, strategies) must move from working to long-term memory. </a:t>
            </a:r>
            <a:endParaRPr lang="en-US" baseline="30000"/>
          </a:p>
          <a:p>
            <a:r>
              <a:rPr lang="en-US"/>
              <a:t>The brain’s storage process is binary: Information is either forgotten after 5 to 20 minutes, or it begins its journey toward long-term memory. </a:t>
            </a:r>
            <a:r>
              <a:rPr kumimoji="0" lang="en-US" sz="260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Working memory’s “bandwidth” can only code or carry a limited amount of cognitive demand or cognitive load. When that demand or load is exceeded, space is not available for additional information to be acquired. </a:t>
            </a:r>
            <a:r>
              <a:rPr lang="en-US" sz="2600" baseline="30000">
                <a:latin typeface="Franklin Gothic Book" panose="020B0503020102020204"/>
              </a:rPr>
              <a:t>5</a:t>
            </a:r>
            <a:endParaRPr lang="en-US"/>
          </a:p>
          <a:p>
            <a:r>
              <a:rPr lang="en-US"/>
              <a:t>There are “tricks” (strategies) to help “overcome” the limits of working memory. </a:t>
            </a:r>
            <a:r>
              <a:rPr kumimoji="0" lang="en-US" sz="280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a:p>
          <a:p>
            <a:endParaRPr lang="en-US"/>
          </a:p>
          <a:p>
            <a:endParaRPr lang="en-US"/>
          </a:p>
          <a:p>
            <a:endParaRPr lang="en-US"/>
          </a:p>
          <a:p>
            <a:endParaRPr lang="en-US"/>
          </a:p>
        </p:txBody>
      </p:sp>
      <p:sp>
        <p:nvSpPr>
          <p:cNvPr id="4" name="TextBox 3">
            <a:extLst>
              <a:ext uri="{FF2B5EF4-FFF2-40B4-BE49-F238E27FC236}">
                <a16:creationId xmlns:a16="http://schemas.microsoft.com/office/drawing/2014/main" id="{DD09ED1B-A5FF-685A-79EA-AF128125196E}"/>
              </a:ext>
            </a:extLst>
          </p:cNvPr>
          <p:cNvSpPr txBox="1"/>
          <p:nvPr/>
        </p:nvSpPr>
        <p:spPr>
          <a:xfrm>
            <a:off x="182880" y="6126480"/>
            <a:ext cx="4142994" cy="369332"/>
          </a:xfrm>
          <a:prstGeom prst="rect">
            <a:avLst/>
          </a:prstGeom>
          <a:noFill/>
        </p:spPr>
        <p:txBody>
          <a:bodyPr wrap="none" rtlCol="0">
            <a:spAutoFit/>
          </a:bodyPr>
          <a:lstStyle/>
          <a:p>
            <a:r>
              <a:rPr lang="en-US">
                <a:solidFill>
                  <a:schemeClr val="bg1"/>
                </a:solidFill>
              </a:rPr>
              <a:t>*References included in the slide notes. </a:t>
            </a:r>
          </a:p>
        </p:txBody>
      </p:sp>
    </p:spTree>
    <p:extLst>
      <p:ext uri="{BB962C8B-B14F-4D97-AF65-F5344CB8AC3E}">
        <p14:creationId xmlns:p14="http://schemas.microsoft.com/office/powerpoint/2010/main" val="254997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B081-D20E-9BCD-C792-F2C8EDB4E849}"/>
              </a:ext>
            </a:extLst>
          </p:cNvPr>
          <p:cNvSpPr>
            <a:spLocks noGrp="1"/>
          </p:cNvSpPr>
          <p:nvPr>
            <p:ph type="title"/>
          </p:nvPr>
        </p:nvSpPr>
        <p:spPr>
          <a:xfrm>
            <a:off x="838200" y="195662"/>
            <a:ext cx="10515600" cy="655539"/>
          </a:xfrm>
        </p:spPr>
        <p:txBody>
          <a:bodyPr>
            <a:noAutofit/>
          </a:bodyPr>
          <a:lstStyle/>
          <a:p>
            <a:r>
              <a:rPr lang="en-US" sz="4200"/>
              <a:t>Model of the Learning Process</a:t>
            </a:r>
          </a:p>
        </p:txBody>
      </p:sp>
      <p:pic>
        <p:nvPicPr>
          <p:cNvPr id="4" name="Content Placeholder 3" descr="Visual representation of a model of the learning process showing how information is acquired and schema is built. ">
            <a:extLst>
              <a:ext uri="{FF2B5EF4-FFF2-40B4-BE49-F238E27FC236}">
                <a16:creationId xmlns:a16="http://schemas.microsoft.com/office/drawing/2014/main" id="{4E9E29D4-34AC-BCD1-DF3E-F2A54719138D}"/>
              </a:ext>
            </a:extLst>
          </p:cNvPr>
          <p:cNvPicPr>
            <a:picLocks noGrp="1" noChangeAspect="1"/>
          </p:cNvPicPr>
          <p:nvPr>
            <p:ph idx="1"/>
          </p:nvPr>
        </p:nvPicPr>
        <p:blipFill>
          <a:blip r:embed="rId3"/>
          <a:srcRect b="15307"/>
          <a:stretch/>
        </p:blipFill>
        <p:spPr>
          <a:xfrm>
            <a:off x="2009707" y="1112012"/>
            <a:ext cx="8172585" cy="4249448"/>
          </a:xfrm>
          <a:prstGeom prst="rect">
            <a:avLst/>
          </a:prstGeom>
        </p:spPr>
      </p:pic>
      <p:sp>
        <p:nvSpPr>
          <p:cNvPr id="3" name="Google Shape;393;p4" descr="&quot; &quot;">
            <a:extLst>
              <a:ext uri="{FF2B5EF4-FFF2-40B4-BE49-F238E27FC236}">
                <a16:creationId xmlns:a16="http://schemas.microsoft.com/office/drawing/2014/main" id="{478790F2-F347-7F67-0376-26BAA60F0006}"/>
              </a:ext>
            </a:extLst>
          </p:cNvPr>
          <p:cNvSpPr/>
          <p:nvPr/>
        </p:nvSpPr>
        <p:spPr>
          <a:xfrm>
            <a:off x="6355462" y="3263569"/>
            <a:ext cx="927652" cy="91692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93;p4" descr="&quot; &quot;">
            <a:extLst>
              <a:ext uri="{FF2B5EF4-FFF2-40B4-BE49-F238E27FC236}">
                <a16:creationId xmlns:a16="http://schemas.microsoft.com/office/drawing/2014/main" id="{FB4C0FC9-B65C-374D-E60A-C8559E9C05DA}"/>
              </a:ext>
            </a:extLst>
          </p:cNvPr>
          <p:cNvSpPr/>
          <p:nvPr/>
        </p:nvSpPr>
        <p:spPr>
          <a:xfrm>
            <a:off x="7452742" y="4737582"/>
            <a:ext cx="1334704" cy="457299"/>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93;p4" descr="&quot; &quot;">
            <a:extLst>
              <a:ext uri="{FF2B5EF4-FFF2-40B4-BE49-F238E27FC236}">
                <a16:creationId xmlns:a16="http://schemas.microsoft.com/office/drawing/2014/main" id="{7FAE80AF-BB08-6D4C-B822-DD6F60DDEE40}"/>
              </a:ext>
            </a:extLst>
          </p:cNvPr>
          <p:cNvSpPr/>
          <p:nvPr/>
        </p:nvSpPr>
        <p:spPr>
          <a:xfrm rot="10463527">
            <a:off x="5352768" y="2606543"/>
            <a:ext cx="572187" cy="109013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A989466D-1026-492E-F76F-4C8364855A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27032" y="1440358"/>
            <a:ext cx="2298031" cy="1140836"/>
          </a:xfrm>
          <a:prstGeom prst="rect">
            <a:avLst/>
          </a:prstGeom>
        </p:spPr>
      </p:pic>
    </p:spTree>
    <p:extLst>
      <p:ext uri="{BB962C8B-B14F-4D97-AF65-F5344CB8AC3E}">
        <p14:creationId xmlns:p14="http://schemas.microsoft.com/office/powerpoint/2010/main" val="16020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a:t>Focus on New Learning: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606143" y="2226363"/>
            <a:ext cx="6433457" cy="4489874"/>
          </a:xfrm>
        </p:spPr>
        <p:txBody>
          <a:bodyPr anchor="ctr">
            <a:normAutofit/>
          </a:bodyPr>
          <a:lstStyle/>
          <a:p>
            <a:pPr marL="457200" lvl="1" indent="0">
              <a:buNone/>
            </a:pPr>
            <a:r>
              <a:rPr lang="en-US" sz="2600" b="1"/>
              <a:t>Working memory is limited, but “dual coding” can help. </a:t>
            </a:r>
            <a:r>
              <a:rPr lang="en-US" sz="2600" b="1" baseline="30000"/>
              <a:t>4, 7</a:t>
            </a:r>
          </a:p>
          <a:p>
            <a:pPr marL="457200" lvl="1" indent="0">
              <a:buNone/>
            </a:pPr>
            <a:endParaRPr lang="en-US" sz="1900" b="1"/>
          </a:p>
          <a:p>
            <a:pPr lvl="1">
              <a:lnSpc>
                <a:spcPct val="120000"/>
              </a:lnSpc>
            </a:pPr>
            <a:r>
              <a:rPr lang="en-US" sz="1800"/>
              <a:t>Working memory has an “informational bit limit” of 4-7 items at a time. </a:t>
            </a:r>
          </a:p>
          <a:p>
            <a:pPr lvl="1">
              <a:lnSpc>
                <a:spcPct val="120000"/>
              </a:lnSpc>
            </a:pPr>
            <a:r>
              <a:rPr lang="en-US" sz="1800"/>
              <a:t>Information processing can “double” through dual coding, triggering both the visual and verbal memory systems together by offering images and text at the same time. </a:t>
            </a:r>
          </a:p>
        </p:txBody>
      </p:sp>
      <p:sp>
        <p:nvSpPr>
          <p:cNvPr id="4" name="TextBox 3">
            <a:extLst>
              <a:ext uri="{FF2B5EF4-FFF2-40B4-BE49-F238E27FC236}">
                <a16:creationId xmlns:a16="http://schemas.microsoft.com/office/drawing/2014/main" id="{694308F3-BFEA-1FBD-C7FE-2369921C1BB5}"/>
              </a:ext>
            </a:extLst>
          </p:cNvPr>
          <p:cNvSpPr txBox="1"/>
          <p:nvPr/>
        </p:nvSpPr>
        <p:spPr>
          <a:xfrm>
            <a:off x="152400" y="6158229"/>
            <a:ext cx="4306500" cy="369332"/>
          </a:xfrm>
          <a:prstGeom prst="rect">
            <a:avLst/>
          </a:prstGeom>
          <a:noFill/>
        </p:spPr>
        <p:txBody>
          <a:bodyPr wrap="squar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389391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  Read-Only" id="{114AE3BC-0B90-447E-83C6-DDA89D35A905}" vid="{EB8FF93C-9C59-43DF-8DCA-79A6B9AF28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
        <AccountId xsi:nil="true"/>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2025-02-12T15:08:51+00:00</Publication_x0020_Date>
    <Audience1 xmlns="3a62de7d-ba57-4f43-9dae-9623ba637be0"/>
    <_dlc_DocId xmlns="3a62de7d-ba57-4f43-9dae-9623ba637be0">KYED-536-2198</_dlc_DocId>
    <_dlc_DocIdUrl xmlns="3a62de7d-ba57-4f43-9dae-9623ba637be0">
      <Url>https://www.education.ky.gov/curriculum/standards/kyacadstand/_layouts/15/DocIdRedir.aspx?ID=KYED-536-2198</Url>
      <Description>KYED-536-2198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2.xml><?xml version="1.0" encoding="utf-8"?>
<ds:datastoreItem xmlns:ds="http://schemas.openxmlformats.org/officeDocument/2006/customXml" ds:itemID="{C523462E-756B-41D6-B1F9-6F638FA4CEB7}">
  <ds:schemaRefs>
    <ds:schemaRef ds:uri="45b133ba-263f-4084-b3dd-2704962ca435"/>
    <ds:schemaRef ds:uri="75d15a3f-c307-4899-b121-b71d81d2a0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A896B0-7650-49CF-9ADA-9093ECE80F85}"/>
</file>

<file path=customXml/itemProps4.xml><?xml version="1.0" encoding="utf-8"?>
<ds:datastoreItem xmlns:ds="http://schemas.openxmlformats.org/officeDocument/2006/customXml" ds:itemID="{C070E027-BEF7-45A0-A593-AE77F140D964}"/>
</file>

<file path=docProps/app.xml><?xml version="1.0" encoding="utf-8"?>
<Properties xmlns="http://schemas.openxmlformats.org/officeDocument/2006/extended-properties" xmlns:vt="http://schemas.openxmlformats.org/officeDocument/2006/docPropsVTypes">
  <Template>KDE PowerPoint Template</Template>
  <TotalTime>11</TotalTime>
  <Words>10094</Words>
  <Application>Microsoft Office PowerPoint</Application>
  <PresentationFormat>Widescreen</PresentationFormat>
  <Paragraphs>505</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vt:lpstr>
      <vt:lpstr>Arial</vt:lpstr>
      <vt:lpstr>Calibri</vt:lpstr>
      <vt:lpstr>Franklin Gothic Book</vt:lpstr>
      <vt:lpstr>Franklin Gothic Medium</vt:lpstr>
      <vt:lpstr>Inter</vt:lpstr>
      <vt:lpstr>Libre Franklin</vt:lpstr>
      <vt:lpstr>Libre Franklin Medium</vt:lpstr>
      <vt:lpstr>Segoe UI</vt:lpstr>
      <vt:lpstr>Office Theme</vt:lpstr>
      <vt:lpstr> Integrating Deeper Learning and HQIRs to Strengthen Tier 1 Instruction</vt:lpstr>
      <vt:lpstr>Module Purpose</vt:lpstr>
      <vt:lpstr>Opening Notes for Surface Learning</vt:lpstr>
      <vt:lpstr>Phases of Learning</vt:lpstr>
      <vt:lpstr>Surface Learning</vt:lpstr>
      <vt:lpstr>Rationale From Research</vt:lpstr>
      <vt:lpstr>Focus on New Learning: Big Picture</vt:lpstr>
      <vt:lpstr>Model of the Learning Process</vt:lpstr>
      <vt:lpstr>Focus on New Learning: Specific Findings</vt:lpstr>
      <vt:lpstr>Focus on New Learning: Specific Findings 2</vt:lpstr>
      <vt:lpstr>Focus on New Learning: Specific Findings 3</vt:lpstr>
      <vt:lpstr>Focus on New Learning: Specific Findings 4</vt:lpstr>
      <vt:lpstr>Focus on New Learning: Summary</vt:lpstr>
      <vt:lpstr>Make Initial Sense of Learning: Big Picture</vt:lpstr>
      <vt:lpstr>Make Initial Sense of Learning: Specific Findings</vt:lpstr>
      <vt:lpstr>Make Initial Sense of Learning: Specific Findings 2</vt:lpstr>
      <vt:lpstr>Make Initial Sense of Learning: Specific Findings 3</vt:lpstr>
      <vt:lpstr>Make Initial Sense of  Learning: Summary</vt:lpstr>
      <vt:lpstr>Practice New Learning: Big Picture</vt:lpstr>
      <vt:lpstr>Practice New Learning: Specific Findings</vt:lpstr>
      <vt:lpstr>Practice New Learning: Specific Findings 2</vt:lpstr>
      <vt:lpstr>Practice New Learning: Specific Findings 3</vt:lpstr>
      <vt:lpstr>Practice New Learning: Specific Findings 4</vt:lpstr>
      <vt:lpstr>Practice New Learning: Summary</vt:lpstr>
      <vt:lpstr>Connections to Common Characteristics of Deeper Learning</vt:lpstr>
      <vt:lpstr>Module Purpose 2</vt:lpstr>
      <vt:lpstr>Priming for Learning Indicators </vt:lpstr>
      <vt:lpstr>Surface Learning </vt:lpstr>
      <vt:lpstr>Example from Amplify Science</vt:lpstr>
      <vt:lpstr>Example from Envision Math</vt:lpstr>
      <vt:lpstr>Reading/Writing Example from Wonders</vt:lpstr>
      <vt:lpstr>#</vt:lpstr>
      <vt:lpstr>Regular opportunities are provided for retrieval practice with declarative knowledge. </vt:lpstr>
      <vt:lpstr>Carnegie Learning Example</vt:lpstr>
      <vt:lpstr>Module Purpose 3</vt:lpstr>
      <vt:lpstr>Common Deeper Learning Practices</vt:lpstr>
      <vt:lpstr>Priming for Learning Indicators 2</vt:lpstr>
      <vt:lpstr>Curriculum Analysis and Adjustment Tool</vt:lpstr>
      <vt:lpstr>Closing Notes for Surface Learning</vt:lpstr>
      <vt:lpstr>Questions?</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Higgins, Misty - Division of Academic Program Standards</dc:creator>
  <cp:lastModifiedBy>Placido, Tabor - Office of Teaching and Learning</cp:lastModifiedBy>
  <cp:revision>2</cp:revision>
  <dcterms:created xsi:type="dcterms:W3CDTF">2024-09-03T17:19:28Z</dcterms:created>
  <dcterms:modified xsi:type="dcterms:W3CDTF">2025-02-12T15:01:26Z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2024-09-03T17:08:19Z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6113d284-a802-4922-87c8-bf8027f3ae4b</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ComplianceAssetId">
    <vt:lpwstr/>
  </property>
  <property fmtid="{D5CDD505-2E9C-101B-9397-08002B2CF9AE}" pid="11" name="_ExtendedDescription">
    <vt:lpwstr/>
  </property>
  <property fmtid="{D5CDD505-2E9C-101B-9397-08002B2CF9AE}" pid="12" name="_activity">
    <vt:lpwstr>{"FileActivityType":"9","FileActivityTimeStamp":"2024-11-04T18:30:16.680Z","FileActivityUsersOnPage":[{"DisplayName":"DeMoisey, Fox - Division of Academic Program Standards","Id":"fox.demoisey@education.ky.gov"},{"DisplayName":"Higgins, Misty - Division of Academic Program Standards","Id":"misty.higgins@education.ky.gov"}],"FileActivityNavigationId":null}</vt:lpwstr>
  </property>
  <property fmtid="{D5CDD505-2E9C-101B-9397-08002B2CF9AE}" pid="13" name="TriggerFlowInfo">
    <vt:lpwstr/>
  </property>
  <property fmtid="{D5CDD505-2E9C-101B-9397-08002B2CF9AE}" pid="14" name="_dlc_DocIdItemGuid">
    <vt:lpwstr>b77394fe-3c09-46a9-a5ce-7197c9fcdc46</vt:lpwstr>
  </property>
</Properties>
</file>