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26.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77" r:id="rId5"/>
  </p:sldMasterIdLst>
  <p:notesMasterIdLst>
    <p:notesMasterId r:id="rId1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9144000" cy="5715000" type="screen16x10"/>
  <p:notesSz cx="6858000" cy="9144000"/>
  <p:embeddedFontLst>
    <p:embeddedFont>
      <p:font typeface="Bitter" panose="020B0604020202020204" charset="0"/>
      <p:regular r:id="rId20"/>
      <p:bold r:id="rId21"/>
      <p:italic r:id="rId22"/>
    </p:embeddedFont>
    <p:embeddedFont>
      <p:font typeface="Calibri" panose="020F0502020204030204" pitchFamily="34" charset="0"/>
      <p:regular r:id="rId23"/>
      <p:bold r:id="rId24"/>
      <p:italic r:id="rId25"/>
      <p:boldItalic r:id="rId26"/>
    </p:embeddedFont>
    <p:embeddedFont>
      <p:font typeface="Poppins" panose="020B0604020202020204" charset="0"/>
      <p:regular r:id="rId27"/>
      <p:bold r:id="rId28"/>
      <p:italic r:id="rId29"/>
      <p:boldItalic r:id="rId30"/>
    </p:embeddedFont>
    <p:embeddedFont>
      <p:font typeface="Poppins ExtraBold" panose="020B0604020202020204" charset="0"/>
      <p:bold r:id="rId31"/>
      <p:boldItalic r:id="rId32"/>
    </p:embeddedFont>
    <p:embeddedFont>
      <p:font typeface="Poppins SemiBold" panose="020B0604020202020204" charset="0"/>
      <p:regular r:id="rId33"/>
      <p:bold r:id="rId34"/>
      <p:italic r:id="rId35"/>
      <p:boldItalic r:id="rId36"/>
    </p:embeddedFont>
    <p:embeddedFont>
      <p:font typeface="Rockwell" panose="02060603020205020403" pitchFamily="18"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B8445-FCFD-42A0-9284-46E47D5013A5}" v="1" dt="2020-12-15T15:16:26.685"/>
  </p1510:revLst>
</p1510:revInfo>
</file>

<file path=ppt/tableStyles.xml><?xml version="1.0" encoding="utf-8"?>
<a:tblStyleLst xmlns:a="http://schemas.openxmlformats.org/drawingml/2006/main" def="{E0093EAE-3CEB-464D-8F90-1F3250DE3E1E}">
  <a:tblStyle styleId="{E0093EAE-3CEB-464D-8F90-1F3250DE3E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49" autoAdjust="0"/>
  </p:normalViewPr>
  <p:slideViewPr>
    <p:cSldViewPr snapToGrid="0">
      <p:cViewPr varScale="1">
        <p:scale>
          <a:sx n="84" d="100"/>
          <a:sy n="84" d="100"/>
        </p:scale>
        <p:origin x="82" y="154"/>
      </p:cViewPr>
      <p:guideLst/>
    </p:cSldViewPr>
  </p:slideViewPr>
  <p:outlineViewPr>
    <p:cViewPr>
      <p:scale>
        <a:sx n="33" d="100"/>
        <a:sy n="33" d="100"/>
      </p:scale>
      <p:origin x="0" y="-113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customXml" Target="../customXml/item4.xml"/><Relationship Id="rId20" Type="http://schemas.openxmlformats.org/officeDocument/2006/relationships/font" Target="fonts/font1.fntdata"/><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ystandards.org/standards-resources/mathematics-resources/math-pl-modul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09f443171_0_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709f44317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u="sng">
                <a:highlight>
                  <a:srgbClr val="FFFF00"/>
                </a:highlight>
              </a:rPr>
              <a:t>*Note: Session Agenda Time (75-90 min)</a:t>
            </a:r>
            <a:endParaRPr>
              <a:highlight>
                <a:srgbClr val="FFFF00"/>
              </a:highlight>
            </a:endParaRPr>
          </a:p>
          <a:p>
            <a:pPr marL="457200" lvl="0" indent="-304800" algn="l" rtl="0">
              <a:lnSpc>
                <a:spcPct val="115000"/>
              </a:lnSpc>
              <a:spcBef>
                <a:spcPts val="0"/>
              </a:spcBef>
              <a:spcAft>
                <a:spcPts val="0"/>
              </a:spcAft>
              <a:buClr>
                <a:schemeClr val="dk1"/>
              </a:buClr>
              <a:buSzPts val="1200"/>
              <a:buFont typeface="Calibri"/>
              <a:buChar char="●"/>
            </a:pPr>
            <a:r>
              <a:rPr lang="en-US" u="sng"/>
              <a:t>Slides 1 - 5</a:t>
            </a:r>
            <a:r>
              <a:rPr lang="en-US"/>
              <a:t>: Welcome, norms, objectives &amp; agenda, do now</a:t>
            </a:r>
            <a:r>
              <a:rPr lang="en-US" b="1"/>
              <a:t> (10 min) </a:t>
            </a:r>
            <a:endParaRPr b="1"/>
          </a:p>
          <a:p>
            <a:pPr marL="457200" lvl="0" indent="-304800" algn="l" rtl="0">
              <a:lnSpc>
                <a:spcPct val="115000"/>
              </a:lnSpc>
              <a:spcBef>
                <a:spcPts val="0"/>
              </a:spcBef>
              <a:spcAft>
                <a:spcPts val="0"/>
              </a:spcAft>
              <a:buClr>
                <a:schemeClr val="dk1"/>
              </a:buClr>
              <a:buSzPts val="1200"/>
              <a:buFont typeface="Calibri"/>
              <a:buChar char="●"/>
            </a:pPr>
            <a:r>
              <a:rPr lang="en-US" u="sng"/>
              <a:t>Slides 6 - 7</a:t>
            </a:r>
            <a:r>
              <a:rPr lang="en-US"/>
              <a:t>:</a:t>
            </a:r>
            <a:r>
              <a:rPr lang="en-US" b="1"/>
              <a:t> </a:t>
            </a:r>
            <a:r>
              <a:rPr lang="en-US"/>
              <a:t>Preparing to Analyze Student Work, Protocol Structures </a:t>
            </a:r>
            <a:r>
              <a:rPr lang="en-US" b="1"/>
              <a:t>(5 min)</a:t>
            </a:r>
            <a:endParaRPr b="1"/>
          </a:p>
          <a:p>
            <a:pPr marL="457200" lvl="0" indent="-304800" algn="l" rtl="0">
              <a:lnSpc>
                <a:spcPct val="115000"/>
              </a:lnSpc>
              <a:spcBef>
                <a:spcPts val="0"/>
              </a:spcBef>
              <a:spcAft>
                <a:spcPts val="0"/>
              </a:spcAft>
              <a:buClr>
                <a:schemeClr val="dk1"/>
              </a:buClr>
              <a:buSzPts val="1200"/>
              <a:buFont typeface="Calibri"/>
              <a:buChar char="●"/>
            </a:pPr>
            <a:r>
              <a:rPr lang="en-US" u="sng"/>
              <a:t>Slides 8 - 9</a:t>
            </a:r>
            <a:r>
              <a:rPr lang="en-US"/>
              <a:t>: Student Progress Protocol -  Steps 1 and Step 2, Implications</a:t>
            </a:r>
            <a:r>
              <a:rPr lang="en-US" b="1"/>
              <a:t> (~35 min)</a:t>
            </a:r>
            <a:endParaRPr b="1"/>
          </a:p>
          <a:p>
            <a:pPr marL="457200" lvl="0" indent="-304800" algn="l" rtl="0">
              <a:lnSpc>
                <a:spcPct val="115000"/>
              </a:lnSpc>
              <a:spcBef>
                <a:spcPts val="0"/>
              </a:spcBef>
              <a:spcAft>
                <a:spcPts val="0"/>
              </a:spcAft>
              <a:buClr>
                <a:schemeClr val="dk1"/>
              </a:buClr>
              <a:buSzPts val="1200"/>
              <a:buFont typeface="Calibri"/>
              <a:buChar char="●"/>
            </a:pPr>
            <a:r>
              <a:rPr lang="en-US" u="sng"/>
              <a:t>Slide 10</a:t>
            </a:r>
            <a:r>
              <a:rPr lang="en-US"/>
              <a:t>:</a:t>
            </a:r>
            <a:r>
              <a:rPr lang="en-US" b="1"/>
              <a:t> </a:t>
            </a:r>
            <a:r>
              <a:rPr lang="en-US"/>
              <a:t>Student Progress Protocol -  Step 3</a:t>
            </a:r>
            <a:r>
              <a:rPr lang="en-US" b="1"/>
              <a:t> (20 min)</a:t>
            </a:r>
            <a:endParaRPr b="1"/>
          </a:p>
          <a:p>
            <a:pPr marL="457200" lvl="0" indent="-304800" algn="l" rtl="0">
              <a:lnSpc>
                <a:spcPct val="115000"/>
              </a:lnSpc>
              <a:spcBef>
                <a:spcPts val="0"/>
              </a:spcBef>
              <a:spcAft>
                <a:spcPts val="0"/>
              </a:spcAft>
              <a:buClr>
                <a:schemeClr val="dk1"/>
              </a:buClr>
              <a:buSzPts val="1200"/>
              <a:buFont typeface="Calibri"/>
              <a:buChar char="●"/>
            </a:pPr>
            <a:r>
              <a:rPr lang="en-US" u="sng"/>
              <a:t>Slides 11-12:</a:t>
            </a:r>
            <a:r>
              <a:rPr lang="en-US"/>
              <a:t> Reflection, closing whip around </a:t>
            </a:r>
            <a:r>
              <a:rPr lang="en-US" b="1"/>
              <a:t>(5 min)  </a:t>
            </a:r>
            <a:endParaRPr b="1"/>
          </a:p>
          <a:p>
            <a:pPr marL="0" lvl="0" indent="0" algn="l" rtl="0">
              <a:lnSpc>
                <a:spcPct val="115000"/>
              </a:lnSpc>
              <a:spcBef>
                <a:spcPts val="0"/>
              </a:spcBef>
              <a:spcAft>
                <a:spcPts val="0"/>
              </a:spcAft>
              <a:buNone/>
            </a:pPr>
            <a:endParaRPr b="1"/>
          </a:p>
          <a:p>
            <a:pPr marL="0" lvl="0" indent="0" algn="l" rtl="0">
              <a:spcBef>
                <a:spcPts val="0"/>
              </a:spcBef>
              <a:spcAft>
                <a:spcPts val="0"/>
              </a:spcAft>
              <a:buClr>
                <a:schemeClr val="dk1"/>
              </a:buClr>
              <a:buFont typeface="Arial"/>
              <a:buNone/>
            </a:pPr>
            <a:r>
              <a:rPr lang="en-US" b="1"/>
              <a:t>Session Summary:</a:t>
            </a:r>
            <a:r>
              <a:rPr lang="en-US"/>
              <a:t> During this session, teachers will engage in student work analysis to identify evidence of student progress toward goals and to suggest instructional next steps. Following the analysis, teachers will share feedback in order to prepare for individual or co-teaching team planning. Finally, teachers will have the opportunity to plan strategically in response to the analyzed data to ensure that all students demonstrate progress toward the intended learning outcome(s).</a:t>
            </a:r>
            <a:endParaRPr sz="1400">
              <a:latin typeface="Arial"/>
              <a:ea typeface="Arial"/>
              <a:cs typeface="Arial"/>
              <a:sym typeface="Arial"/>
            </a:endParaRPr>
          </a:p>
          <a:p>
            <a:pPr marL="0" lvl="0" indent="0" algn="l" rtl="0">
              <a:lnSpc>
                <a:spcPct val="115000"/>
              </a:lnSpc>
              <a:spcBef>
                <a:spcPts val="0"/>
              </a:spcBef>
              <a:spcAft>
                <a:spcPts val="0"/>
              </a:spcAft>
              <a:buNone/>
            </a:pPr>
            <a:endParaRPr b="1"/>
          </a:p>
        </p:txBody>
      </p:sp>
      <p:sp>
        <p:nvSpPr>
          <p:cNvPr id="171" name="Google Shape;171;g709f44317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587c8c79f_0_85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587c8c79f_0_8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(1 min)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“Now that we have identified one group to plan for, and which misconception we want to address in our planning, let’s begin to make a plan. How will this reteach be new and different from the instruction before? Be as specific as possible and consider the components of the </a:t>
            </a:r>
            <a:r>
              <a:rPr lang="en-US" sz="1200" i="1">
                <a:solidFill>
                  <a:schemeClr val="dk1"/>
                </a:solidFill>
                <a:latin typeface="Calibri"/>
                <a:ea typeface="Calibri"/>
                <a:cs typeface="Calibri"/>
                <a:sym typeface="Calibri"/>
              </a:rPr>
              <a:t>KAS for Mathematics</a:t>
            </a:r>
            <a:r>
              <a:rPr lang="en-US" sz="1200">
                <a:solidFill>
                  <a:schemeClr val="dk1"/>
                </a:solidFill>
                <a:latin typeface="Calibri"/>
                <a:ea typeface="Calibri"/>
                <a:cs typeface="Calibri"/>
                <a:sym typeface="Calibri"/>
              </a:rPr>
              <a:t> (specifically the Clarifications or Attending to the SMPs) for ideas on how to address this standard. As you make a reteach plan, also include how you’ll re-assess students to determine their understanding of the standard.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(20 min) </a:t>
            </a:r>
            <a:r>
              <a:rPr lang="en-US" sz="1200">
                <a:solidFill>
                  <a:schemeClr val="dk1"/>
                </a:solidFill>
                <a:latin typeface="Calibri"/>
                <a:ea typeface="Calibri"/>
                <a:cs typeface="Calibri"/>
                <a:sym typeface="Calibri"/>
              </a:rPr>
              <a:t>Teachers can use remaining time to use ideas and insights gained in the student work analysis to plan instructional next steps</a:t>
            </a:r>
            <a:endParaRPr sz="1200" b="1">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587c8c79f_0_63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7587c8c79f_0_6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(5 min) </a:t>
            </a:r>
            <a:r>
              <a:rPr lang="en-US"/>
              <a:t>Participants complete the Topic 3 closing reflection. Facilitator may choose to ask participants to share out major takeaways from this learning cycle.</a:t>
            </a:r>
            <a:endParaRPr/>
          </a:p>
          <a:p>
            <a:pPr marL="0" lvl="0" indent="0" algn="l" rtl="0">
              <a:lnSpc>
                <a:spcPct val="115000"/>
              </a:lnSpc>
              <a:spcBef>
                <a:spcPts val="400"/>
              </a:spcBef>
              <a:spcAft>
                <a:spcPts val="0"/>
              </a:spcAft>
              <a:buNone/>
            </a:pPr>
            <a:endParaRPr/>
          </a:p>
        </p:txBody>
      </p:sp>
      <p:sp>
        <p:nvSpPr>
          <p:cNvPr id="266" name="Google Shape;266;g7587c8c79f_0_6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587c8c79f_0_28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7587c8c79f_0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Closing Slide</a:t>
            </a:r>
            <a:endParaRPr b="1"/>
          </a:p>
          <a:p>
            <a:pPr marL="0" lvl="0" indent="0" algn="l" rtl="0">
              <a:spcBef>
                <a:spcPts val="0"/>
              </a:spcBef>
              <a:spcAft>
                <a:spcPts val="0"/>
              </a:spcAft>
              <a:buClr>
                <a:schemeClr val="dk1"/>
              </a:buClr>
              <a:buFont typeface="Arial"/>
              <a:buNone/>
            </a:pPr>
            <a:endParaRPr b="1"/>
          </a:p>
        </p:txBody>
      </p:sp>
      <p:sp>
        <p:nvSpPr>
          <p:cNvPr id="279" name="Google Shape;279;g7587c8c79f_0_2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3911a9bd5_2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3911a9bd5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(2 min)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“Let’s revisit our 12-week arc of learning to take stock of where we are now. First, let’s ground ourselves in this content cycle’s guiding principle in the yellow box. Can someone please read that out loud?”</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“In green, you’ll see our four major topics of learning. For each topic of learning, we’ll engage in a three-week learning cycle that will include a shared learning session, a planning and practice session, and a student progress session. Our first topic of learning will include an overview of all 8 Standards for Mathematical Practice, so we can get a big picture idea of what excellence in math learning should look like for students. In the next 3 topics, we’ll narrow our focus to cover just one SMP so we can better internalize and apply our learning. As you’ll see, the three SMPs we will focus on are: </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Standard for Mathematical Practice 1: Make sense of problems and persevere in solving them.</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Standard for Mathematical Practice 4: Model with mathematics.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Standard for Mathematical Practice 3: Construct viable arguments and critique the reasoning of others.”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a:solidFill>
                  <a:srgbClr val="FF0000"/>
                </a:solidFill>
                <a:latin typeface="Calibri"/>
                <a:ea typeface="Calibri"/>
                <a:cs typeface="Calibri"/>
                <a:sym typeface="Calibri"/>
              </a:rPr>
              <a:t>“While this content cycle will do a deep dive of 3 Standards for Mathematical Practice, the KAS for Mathematics require teachers to implement all 8 Standards for Mathematical Practices. To support teachers in elevating different SMPs during their instruction, the KAS for Mathematics highlights connections between content standards and SMPs. The inclusion of those SMPs does NOT mean those are the only ways students can engage in the practices while learning that content. It also doesn’t mean that throughout instruction on that content standard those practices automatically happen. How instruction is designed will determine how students engage with the content. See the </a:t>
            </a:r>
            <a:r>
              <a:rPr lang="en-US" sz="1200" b="1" i="1" u="sng">
                <a:solidFill>
                  <a:srgbClr val="0000FF"/>
                </a:solidFill>
                <a:latin typeface="Calibri"/>
                <a:ea typeface="Calibri"/>
                <a:cs typeface="Calibri"/>
                <a:sym typeface="Calibri"/>
                <a:hlinkClick r:id="rId3"/>
              </a:rPr>
              <a:t>KY Standards Mathematics Professional Learning Modules</a:t>
            </a:r>
            <a:r>
              <a:rPr lang="en-US" sz="1200" b="1">
                <a:solidFill>
                  <a:srgbClr val="FF0000"/>
                </a:solidFill>
                <a:latin typeface="Calibri"/>
                <a:ea typeface="Calibri"/>
                <a:cs typeface="Calibri"/>
                <a:sym typeface="Calibri"/>
              </a:rPr>
              <a:t> for guidance.”</a:t>
            </a:r>
            <a:endParaRPr sz="1200" b="1">
              <a:solidFill>
                <a:srgbClr val="FF0000"/>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[Click to play animation] </a:t>
            </a:r>
            <a:r>
              <a:rPr lang="en-US" sz="1200">
                <a:solidFill>
                  <a:schemeClr val="dk1"/>
                </a:solidFill>
                <a:latin typeface="Calibri"/>
                <a:ea typeface="Calibri"/>
                <a:cs typeface="Calibri"/>
                <a:sym typeface="Calibri"/>
              </a:rPr>
              <a:t>“During this Student Progress session, we’ll look at student data to see the impact of our shared learning on improved outcomes for students and determine where additional opportunities might exist.”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09f443171_0_10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709f443171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(4 min)</a:t>
            </a:r>
            <a:r>
              <a:rPr lang="en-US"/>
              <a:t> Review team norms and/or facilitate a quick team connector/ice-breaker.</a:t>
            </a:r>
            <a:endParaRPr/>
          </a:p>
        </p:txBody>
      </p:sp>
      <p:sp>
        <p:nvSpPr>
          <p:cNvPr id="191" name="Google Shape;191;g709f443171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587c8c79f_0_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587c8c79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(1 min)</a:t>
            </a:r>
            <a:r>
              <a:rPr lang="en-US" sz="1200">
                <a:solidFill>
                  <a:schemeClr val="dk1"/>
                </a:solidFill>
                <a:latin typeface="Calibri"/>
                <a:ea typeface="Calibri"/>
                <a:cs typeface="Calibri"/>
                <a:sym typeface="Calibri"/>
              </a:rPr>
              <a:t> 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“This week, we’ll explore connections between our learning and our students’ growth. To do this, we’ll conduct student work analysis to analyze our instructional effectiveness through the lens of student outcomes on a learning task. As we uncover trends of growth and need, we’ll plan for instructional next steps that will support students in achieving learning targets.”</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“Before we begin, please take a minute to read over the objectives and agenda for today’s session.” </a:t>
            </a: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587c8c79f_0_83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587c8c79f_0_8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(3 min)</a:t>
            </a:r>
            <a:r>
              <a:rPr lang="en-US" sz="1200">
                <a:solidFill>
                  <a:schemeClr val="dk1"/>
                </a:solidFill>
                <a:latin typeface="Calibri"/>
                <a:ea typeface="Calibri"/>
                <a:cs typeface="Calibri"/>
                <a:sym typeface="Calibri"/>
              </a:rPr>
              <a:t> 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“Think of one student in your sub-group who had a ‘bright spot’ learning moment this week. As you reflect on this student’s experience, share a positive take-away about their learning with a partner.”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b="1" i="1" u="sng">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587c8c79f_0_19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587c8c79f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(2 mins)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800100" lvl="0" indent="-304800" algn="l" rtl="0">
              <a:spcBef>
                <a:spcPts val="0"/>
              </a:spcBef>
              <a:spcAft>
                <a:spcPts val="0"/>
              </a:spcAft>
              <a:buClr>
                <a:srgbClr val="000000"/>
              </a:buClr>
              <a:buSzPts val="1200"/>
              <a:buFont typeface="Noto Sans Symbols"/>
              <a:buChar char="●"/>
            </a:pPr>
            <a:r>
              <a:rPr lang="en-US" sz="1200">
                <a:latin typeface="Calibri"/>
                <a:ea typeface="Calibri"/>
                <a:cs typeface="Calibri"/>
                <a:sym typeface="Calibri"/>
              </a:rPr>
              <a:t>“In our previous sessions, we’ve engaged in shared learning and applied that learning to our planning and practice. Today, we’re looking for evidence of transfer to student work. Please take out the following materials: your set of student tasks (either whole class or specific subgroup) and tools to support your analysis of student work.”</a:t>
            </a:r>
            <a:endParaRPr sz="1200">
              <a:latin typeface="Calibri"/>
              <a:ea typeface="Calibri"/>
              <a:cs typeface="Calibri"/>
              <a:sym typeface="Calibri"/>
            </a:endParaRPr>
          </a:p>
          <a:p>
            <a:pPr marL="800100" lvl="0" indent="-304800" algn="l" rtl="0">
              <a:spcBef>
                <a:spcPts val="0"/>
              </a:spcBef>
              <a:spcAft>
                <a:spcPts val="0"/>
              </a:spcAft>
              <a:buClr>
                <a:srgbClr val="000000"/>
              </a:buClr>
              <a:buSzPts val="1200"/>
              <a:buFont typeface="Noto Sans Symbols"/>
              <a:buChar char="●"/>
            </a:pPr>
            <a:r>
              <a:rPr lang="en-US" sz="1200" b="1">
                <a:latin typeface="Calibri"/>
                <a:ea typeface="Calibri"/>
                <a:cs typeface="Calibri"/>
                <a:sym typeface="Calibri"/>
              </a:rPr>
              <a:t>[Click to play animation]</a:t>
            </a:r>
            <a:r>
              <a:rPr lang="en-US" sz="1200">
                <a:latin typeface="Calibri"/>
                <a:ea typeface="Calibri"/>
                <a:cs typeface="Calibri"/>
                <a:sym typeface="Calibri"/>
              </a:rPr>
              <a:t> “In the Appendix folder, you’ll find the KAS for Mathematics Assignment Review Protocol, which has guiding questions that will support you in evaluating an already created task to gauge its alignment to the KAS for Mathematics. This is a good place to start if you’ve already created a student exemplar for your task and are ready to look at student work. If you haven’t created an exemplar for your task or considered how the task aligns to the targets of the standard, </a:t>
            </a:r>
            <a:r>
              <a:rPr lang="en-US" sz="1200" b="1">
                <a:latin typeface="Calibri"/>
                <a:ea typeface="Calibri"/>
                <a:cs typeface="Calibri"/>
                <a:sym typeface="Calibri"/>
              </a:rPr>
              <a:t>[click to play animation]</a:t>
            </a:r>
            <a:r>
              <a:rPr lang="en-US" sz="1200">
                <a:latin typeface="Calibri"/>
                <a:ea typeface="Calibri"/>
                <a:cs typeface="Calibri"/>
                <a:sym typeface="Calibri"/>
              </a:rPr>
              <a:t> handout 2 provides a task internalization tool where you can utilize the guiding questions from the Assignment Review Protocol to determine what evidence of student mastery should look like.”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b="1" i="1" u="sng">
                <a:highlight>
                  <a:srgbClr val="FFFF00"/>
                </a:highlight>
                <a:latin typeface="Calibri"/>
                <a:ea typeface="Calibri"/>
                <a:cs typeface="Calibri"/>
                <a:sym typeface="Calibri"/>
              </a:rPr>
              <a:t>*Note:</a:t>
            </a:r>
            <a:endParaRPr sz="1200" b="1" i="1" u="sng">
              <a:highlight>
                <a:srgbClr val="FFFF00"/>
              </a:highlight>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a:latin typeface="Calibri"/>
                <a:ea typeface="Calibri"/>
                <a:cs typeface="Calibri"/>
                <a:sym typeface="Calibri"/>
              </a:rPr>
              <a:t>*If applicable, facilitator may ask teachers to bring other curricular planning resources based on school/district context. </a:t>
            </a:r>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587c8c79f_0_59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587c8c79f_0_5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(1 min)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 process we’ll be taking today has three parts. Can I have someone read out each step?” Teachers popcorn out the steps.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“As we know, before we dig into to looking at student work, we as teachers must do Step 1 - the “intellectual prep work” of analyzing the task ourselves. Does this task align to the targets of the standard? If so, what would student mastery on this task look like? Once we have a clear vision of what an exemplar student response should look like, we can determine the key features of mastery - What conceptual understanding must be demonstrated? What procedural skills are in play? What does application of these understandings and skills look like?”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i="1" u="sng">
                <a:solidFill>
                  <a:schemeClr val="dk1"/>
                </a:solidFill>
                <a:highlight>
                  <a:srgbClr val="FFFF00"/>
                </a:highlight>
                <a:latin typeface="Calibri"/>
                <a:ea typeface="Calibri"/>
                <a:cs typeface="Calibri"/>
                <a:sym typeface="Calibri"/>
              </a:rPr>
              <a:t>*Note: </a:t>
            </a:r>
            <a:endParaRPr sz="1200" b="1" i="1" u="sng">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Some teachers may not have had time to do this in advance of the meeting, so time might need to be devoted to this prep work </a:t>
            </a:r>
            <a:r>
              <a:rPr lang="en-US" sz="1200" i="1">
                <a:solidFill>
                  <a:schemeClr val="dk1"/>
                </a:solidFill>
                <a:latin typeface="Calibri"/>
                <a:ea typeface="Calibri"/>
                <a:cs typeface="Calibri"/>
                <a:sym typeface="Calibri"/>
              </a:rPr>
              <a:t>prior </a:t>
            </a:r>
            <a:r>
              <a:rPr lang="en-US" sz="1200">
                <a:solidFill>
                  <a:schemeClr val="dk1"/>
                </a:solidFill>
                <a:latin typeface="Calibri"/>
                <a:ea typeface="Calibri"/>
                <a:cs typeface="Calibri"/>
                <a:sym typeface="Calibri"/>
              </a:rPr>
              <a:t>to teachers analyzing student work samples.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(1 min)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“With this end in mind, we can begin to analyze student work, which is Step 2 in the process. Using our own exemplar and/or other rubrics/checklists for mastery, we can begin to sort students into mastery group. We can look for trends within each mastery group. For example, ‘with students who only show partial mastery, what concepts or procedures regularly came up as obstacles?’”.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“With the knowledge of how our students performed and what areas of focus we need to address, we can begin to strategically plan to push more students to mastery. In Step 3, we will think creatively about how we’ll address misconceptions and present learning in a new way to ensure all learners can meet the targets of the standard.”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(1 min)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“Depending on where you are in the process, Handout 2 has different graphic organizers that can help you synthesize your thoughts.”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[Click for animation]</a:t>
            </a:r>
            <a:r>
              <a:rPr lang="en-US" sz="1200">
                <a:solidFill>
                  <a:schemeClr val="dk1"/>
                </a:solidFill>
                <a:latin typeface="Calibri"/>
                <a:ea typeface="Calibri"/>
                <a:cs typeface="Calibri"/>
                <a:sym typeface="Calibri"/>
              </a:rPr>
              <a:t>: “Handout 2 is a guide that pulls key questions from the KAS for Mathematics Assignment Review Protocol and chunks those ideas into a three step process. You may choose to use the Assignment Review Protocol directly and/or other student progress tools to help you digest student learning and plan next steps.”</a:t>
            </a: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587c8c79f_0_60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587c8c79f_0_6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(1 min)</a:t>
            </a:r>
            <a:r>
              <a:rPr lang="en-US" sz="1200">
                <a:solidFill>
                  <a:schemeClr val="dk1"/>
                </a:solidFill>
                <a:latin typeface="Calibri"/>
                <a:ea typeface="Calibri"/>
                <a:cs typeface="Calibri"/>
                <a:sym typeface="Calibri"/>
              </a:rPr>
              <a:t> Facilitator reads out structure.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(30 min)</a:t>
            </a:r>
            <a:r>
              <a:rPr lang="en-US" sz="1200">
                <a:solidFill>
                  <a:schemeClr val="dk1"/>
                </a:solidFill>
                <a:latin typeface="Calibri"/>
                <a:ea typeface="Calibri"/>
                <a:cs typeface="Calibri"/>
                <a:sym typeface="Calibri"/>
              </a:rPr>
              <a:t> Allow teachers time to work through Steps 1 and 2 on Handout 2 (or whatever resources they see fit). Circulate around the room to gauge teachers’ progress and to assist teachers in the protocol steps.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587c8c79f_0_8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587c8c79f_0_8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(1 min)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reflecting individually, please consider the following question on Handout 1. Take 1 minute to jot down your thoughts.”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Overall, what strengths and gaps did you observe in your students’ work?</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Considering our content cycle look-fors, how might planning and practice have contributed to the strengths and areas for growth?</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How can you transfer what you learned from your sub-group of students to the larger class?”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(2 min) </a:t>
            </a:r>
            <a:r>
              <a:rPr lang="en-US" sz="1200">
                <a:solidFill>
                  <a:schemeClr val="dk1"/>
                </a:solidFill>
                <a:latin typeface="Calibri"/>
                <a:ea typeface="Calibri"/>
                <a:cs typeface="Calibri"/>
                <a:sym typeface="Calibri"/>
              </a:rPr>
              <a:t>Teachers share out.</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758950" y="-608946"/>
            <a:ext cx="3626100" cy="7886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0" y="1740071"/>
            <a:ext cx="4843200" cy="1971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107375" y="-174529"/>
            <a:ext cx="4843200" cy="580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0" name="Google Shape;90;p1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91"/>
        <p:cNvGrpSpPr/>
        <p:nvPr/>
      </p:nvGrpSpPr>
      <p:grpSpPr>
        <a:xfrm>
          <a:off x="0" y="0"/>
          <a:ext cx="0" cy="0"/>
          <a:chOff x="0" y="0"/>
          <a:chExt cx="0" cy="0"/>
        </a:xfrm>
      </p:grpSpPr>
      <p:pic>
        <p:nvPicPr>
          <p:cNvPr id="92" name="Google Shape;92;p15"/>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93" name="Google Shape;93;p1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4" name="Google Shape;94;p15"/>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95"/>
        <p:cNvGrpSpPr/>
        <p:nvPr/>
      </p:nvGrpSpPr>
      <p:grpSpPr>
        <a:xfrm>
          <a:off x="0" y="0"/>
          <a:ext cx="0" cy="0"/>
          <a:chOff x="0" y="0"/>
          <a:chExt cx="0" cy="0"/>
        </a:xfrm>
      </p:grpSpPr>
      <p:pic>
        <p:nvPicPr>
          <p:cNvPr id="96" name="Google Shape;96;p16"/>
          <p:cNvPicPr preferRelativeResize="0"/>
          <p:nvPr/>
        </p:nvPicPr>
        <p:blipFill>
          <a:blip r:embed="rId2">
            <a:alphaModFix/>
          </a:blip>
          <a:stretch>
            <a:fillRect/>
          </a:stretch>
        </p:blipFill>
        <p:spPr>
          <a:xfrm>
            <a:off x="0" y="0"/>
            <a:ext cx="9144003" cy="5715002"/>
          </a:xfrm>
          <a:prstGeom prst="rect">
            <a:avLst/>
          </a:prstGeom>
          <a:noFill/>
          <a:ln>
            <a:noFill/>
          </a:ln>
        </p:spPr>
      </p:pic>
      <p:sp>
        <p:nvSpPr>
          <p:cNvPr id="97" name="Google Shape;97;p16"/>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8" name="Google Shape;98;p16"/>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99" name="Google Shape;99;p16"/>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0" name="Google Shape;100;p16"/>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01"/>
        <p:cNvGrpSpPr/>
        <p:nvPr/>
      </p:nvGrpSpPr>
      <p:grpSpPr>
        <a:xfrm>
          <a:off x="0" y="0"/>
          <a:ext cx="0" cy="0"/>
          <a:chOff x="0" y="0"/>
          <a:chExt cx="0" cy="0"/>
        </a:xfrm>
      </p:grpSpPr>
      <p:pic>
        <p:nvPicPr>
          <p:cNvPr id="102" name="Google Shape;102;p17"/>
          <p:cNvPicPr preferRelativeResize="0"/>
          <p:nvPr/>
        </p:nvPicPr>
        <p:blipFill>
          <a:blip r:embed="rId2">
            <a:alphaModFix/>
          </a:blip>
          <a:stretch>
            <a:fillRect/>
          </a:stretch>
        </p:blipFill>
        <p:spPr>
          <a:xfrm>
            <a:off x="0" y="0"/>
            <a:ext cx="9144000" cy="5715000"/>
          </a:xfrm>
          <a:prstGeom prst="rect">
            <a:avLst/>
          </a:prstGeom>
          <a:noFill/>
          <a:ln>
            <a:noFill/>
          </a:ln>
        </p:spPr>
      </p:pic>
      <p:sp>
        <p:nvSpPr>
          <p:cNvPr id="103" name="Google Shape;103;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4" name="Google Shape;104;p17"/>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5" name="Google Shape;105;p17"/>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8" name="Google Shape;108;p18"/>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09" name="Google Shape;109;p18"/>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10"/>
        <p:cNvGrpSpPr/>
        <p:nvPr/>
      </p:nvGrpSpPr>
      <p:grpSpPr>
        <a:xfrm>
          <a:off x="0" y="0"/>
          <a:ext cx="0" cy="0"/>
          <a:chOff x="0" y="0"/>
          <a:chExt cx="0" cy="0"/>
        </a:xfrm>
      </p:grpSpPr>
      <p:pic>
        <p:nvPicPr>
          <p:cNvPr id="111" name="Google Shape;111;p19"/>
          <p:cNvPicPr preferRelativeResize="0"/>
          <p:nvPr/>
        </p:nvPicPr>
        <p:blipFill>
          <a:blip r:embed="rId3">
            <a:alphaModFix/>
          </a:blip>
          <a:stretch>
            <a:fillRect/>
          </a:stretch>
        </p:blipFill>
        <p:spPr>
          <a:xfrm>
            <a:off x="0" y="0"/>
            <a:ext cx="9144000" cy="5715000"/>
          </a:xfrm>
          <a:prstGeom prst="rect">
            <a:avLst/>
          </a:prstGeom>
          <a:noFill/>
          <a:ln>
            <a:noFill/>
          </a:ln>
        </p:spPr>
      </p:pic>
      <p:sp>
        <p:nvSpPr>
          <p:cNvPr id="112" name="Google Shape;112;p19"/>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19"/>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14" name="Google Shape;114;p19"/>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115"/>
        <p:cNvGrpSpPr/>
        <p:nvPr/>
      </p:nvGrpSpPr>
      <p:grpSpPr>
        <a:xfrm>
          <a:off x="0" y="0"/>
          <a:ext cx="0" cy="0"/>
          <a:chOff x="0" y="0"/>
          <a:chExt cx="0" cy="0"/>
        </a:xfrm>
      </p:grpSpPr>
      <p:sp>
        <p:nvSpPr>
          <p:cNvPr id="116" name="Google Shape;116;p20"/>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17" name="Google Shape;117;p20"/>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8" name="Google Shape;118;p20"/>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9" name="Google Shape;119;p20"/>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0"/>
        <p:cNvGrpSpPr/>
        <p:nvPr/>
      </p:nvGrpSpPr>
      <p:grpSpPr>
        <a:xfrm>
          <a:off x="0" y="0"/>
          <a:ext cx="0" cy="0"/>
          <a:chOff x="0" y="0"/>
          <a:chExt cx="0" cy="0"/>
        </a:xfrm>
      </p:grpSpPr>
      <p:sp>
        <p:nvSpPr>
          <p:cNvPr id="121" name="Google Shape;121;p21"/>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22" name="Google Shape;122;p21"/>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3" name="Google Shape;123;p21"/>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935302"/>
            <a:ext cx="7772400" cy="1989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143000" y="3001698"/>
            <a:ext cx="6858000" cy="13797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24"/>
        <p:cNvGrpSpPr/>
        <p:nvPr/>
      </p:nvGrpSpPr>
      <p:grpSpPr>
        <a:xfrm>
          <a:off x="0" y="0"/>
          <a:ext cx="0" cy="0"/>
          <a:chOff x="0" y="0"/>
          <a:chExt cx="0" cy="0"/>
        </a:xfrm>
      </p:grpSpPr>
      <p:sp>
        <p:nvSpPr>
          <p:cNvPr id="125" name="Google Shape;125;p22"/>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 name="Google Shape;126;p22"/>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US"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29" name="Google Shape;129;p23"/>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2" name="Google Shape;132;p24"/>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3" name="Google Shape;133;p24"/>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134"/>
        <p:cNvGrpSpPr/>
        <p:nvPr/>
      </p:nvGrpSpPr>
      <p:grpSpPr>
        <a:xfrm>
          <a:off x="0" y="0"/>
          <a:ext cx="0" cy="0"/>
          <a:chOff x="0" y="0"/>
          <a:chExt cx="0" cy="0"/>
        </a:xfrm>
      </p:grpSpPr>
      <p:sp>
        <p:nvSpPr>
          <p:cNvPr id="135" name="Google Shape;135;p25"/>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36" name="Google Shape;136;p25"/>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7" name="Google Shape;137;p25"/>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38" name="Google Shape;138;p25"/>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39"/>
        <p:cNvGrpSpPr/>
        <p:nvPr/>
      </p:nvGrpSpPr>
      <p:grpSpPr>
        <a:xfrm>
          <a:off x="0" y="0"/>
          <a:ext cx="0" cy="0"/>
          <a:chOff x="0" y="0"/>
          <a:chExt cx="0" cy="0"/>
        </a:xfrm>
      </p:grpSpPr>
      <p:sp>
        <p:nvSpPr>
          <p:cNvPr id="140" name="Google Shape;140;p26"/>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1" name="Google Shape;141;p26"/>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2" name="Google Shape;142;p26"/>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143" name="Google Shape;143;p26"/>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6" name="Google Shape;146;p27"/>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7" name="Google Shape;147;p27"/>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8" name="Google Shape;148;p27"/>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9" name="Google Shape;149;p27"/>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150" name="Google Shape;150;p2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151" name="Google Shape;151;p27"/>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52" name="Google Shape;152;p27"/>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53" name="Google Shape;153;p27"/>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154" name="Google Shape;154;p27"/>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57" name="Google Shape;157;p2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158" name="Google Shape;158;p2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59" name="Google Shape;159;p2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
        <p:nvSpPr>
          <p:cNvPr id="161" name="Google Shape;161;p29"/>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29"/>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311700" y="494472"/>
            <a:ext cx="8520600" cy="6363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30"/>
          <p:cNvSpPr txBox="1">
            <a:spLocks noGrp="1"/>
          </p:cNvSpPr>
          <p:nvPr>
            <p:ph type="body" idx="1"/>
          </p:nvPr>
        </p:nvSpPr>
        <p:spPr>
          <a:xfrm>
            <a:off x="311700" y="1280528"/>
            <a:ext cx="8520600" cy="37959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67" name="Google Shape;167;p3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424783"/>
            <a:ext cx="7886700" cy="2377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623888" y="3824553"/>
            <a:ext cx="7886700" cy="125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6286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291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629842" y="1400969"/>
            <a:ext cx="38682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629842" y="2087563"/>
            <a:ext cx="38682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29150" y="1400969"/>
            <a:ext cx="38874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29150" y="2087563"/>
            <a:ext cx="38874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6" name="Google Shape;86;p13"/>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rtl="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rtl="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7" name="Google Shape;87;p13"/>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hyperlink" Target="https://nam11.safelinks.protection.outlook.com/?url=https%3A%2F%2Fforms.gle%2F86oAgiWgGc97S1FXA&amp;data=04%7C01%7CMaggie.Doyle%40education.ky.gov%7Cc14fda604b5643bde2bb08d89c880a2f%7C9360c11f90e64706ad0025fcdc9e2ed1%7C0%7C0%7C637431455386844574%7CUnknown%7CTWFpbGZsb3d8eyJWIjoiMC4wLjAwMDAiLCJQIjoiV2luMzIiLCJBTiI6Ik1haWwiLCJXVCI6Mn0%3D%7C1000&amp;sdata=igmz533JSMa912A3NtStXZd9bZlO8XfvwuJo%2FWEVtsc%3D&amp;reserved=0"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1">
            <a:extLst>
              <a:ext uri="{C183D7F6-B498-43B3-948B-1728B52AA6E4}">
                <adec:decorative xmlns:adec="http://schemas.microsoft.com/office/drawing/2017/decorative" val="1"/>
              </a:ext>
            </a:extLst>
          </p:cNvPr>
          <p:cNvPicPr preferRelativeResize="0"/>
          <p:nvPr/>
        </p:nvPicPr>
        <p:blipFill rotWithShape="1">
          <a:blip r:embed="rId3">
            <a:alphaModFix/>
          </a:blip>
          <a:srcRect t="3279" r="10" b="3279"/>
          <a:stretch/>
        </p:blipFill>
        <p:spPr>
          <a:xfrm>
            <a:off x="-131225" y="0"/>
            <a:ext cx="9275225" cy="5714999"/>
          </a:xfrm>
          <a:prstGeom prst="rect">
            <a:avLst/>
          </a:prstGeom>
          <a:noFill/>
          <a:ln>
            <a:noFill/>
          </a:ln>
        </p:spPr>
      </p:pic>
      <p:sp>
        <p:nvSpPr>
          <p:cNvPr id="174" name="Google Shape;174;p31">
            <a:extLst>
              <a:ext uri="{C183D7F6-B498-43B3-948B-1728B52AA6E4}">
                <adec:decorative xmlns:adec="http://schemas.microsoft.com/office/drawing/2017/decorative" val="1"/>
              </a:ext>
            </a:extLst>
          </p:cNvPr>
          <p:cNvSpPr/>
          <p:nvPr/>
        </p:nvSpPr>
        <p:spPr>
          <a:xfrm>
            <a:off x="-131225" y="0"/>
            <a:ext cx="92751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175" name="Google Shape;175;p31">
            <a:extLst>
              <a:ext uri="{C183D7F6-B498-43B3-948B-1728B52AA6E4}">
                <adec:decorative xmlns:adec="http://schemas.microsoft.com/office/drawing/2017/decorative" val="1"/>
              </a:ext>
            </a:extLst>
          </p:cNvPr>
          <p:cNvPicPr preferRelativeResize="0"/>
          <p:nvPr/>
        </p:nvPicPr>
        <p:blipFill rotWithShape="1">
          <a:blip r:embed="rId4">
            <a:alphaModFix/>
          </a:blip>
          <a:srcRect l="22803" t="15331" r="22260" b="15421"/>
          <a:stretch/>
        </p:blipFill>
        <p:spPr>
          <a:xfrm>
            <a:off x="60450" y="3039425"/>
            <a:ext cx="1722474" cy="2171215"/>
          </a:xfrm>
          <a:prstGeom prst="rect">
            <a:avLst/>
          </a:prstGeom>
          <a:noFill/>
          <a:ln>
            <a:noFill/>
          </a:ln>
        </p:spPr>
      </p:pic>
      <p:sp>
        <p:nvSpPr>
          <p:cNvPr id="176" name="Google Shape;176;p31"/>
          <p:cNvSpPr/>
          <p:nvPr/>
        </p:nvSpPr>
        <p:spPr>
          <a:xfrm>
            <a:off x="2475000" y="864850"/>
            <a:ext cx="6603300" cy="4345800"/>
          </a:xfrm>
          <a:prstGeom prst="rect">
            <a:avLst/>
          </a:prstGeom>
          <a:noFill/>
          <a:ln>
            <a:noFill/>
          </a:ln>
        </p:spPr>
        <p:txBody>
          <a:bodyPr spcFirstLastPara="1" wrap="square" lIns="73150" tIns="36550" rIns="73150" bIns="36550" anchor="ctr" anchorCtr="0">
            <a:noAutofit/>
          </a:bodyPr>
          <a:lstStyle/>
          <a:p>
            <a:pPr marL="0" lvl="0" indent="0" algn="l" rtl="0">
              <a:spcBef>
                <a:spcPts val="0"/>
              </a:spcBef>
              <a:spcAft>
                <a:spcPts val="0"/>
              </a:spcAft>
              <a:buNone/>
            </a:pPr>
            <a:r>
              <a:rPr lang="en-US" sz="3700">
                <a:solidFill>
                  <a:schemeClr val="lt1"/>
                </a:solidFill>
                <a:latin typeface="Poppins SemiBold"/>
                <a:ea typeface="Poppins SemiBold"/>
                <a:cs typeface="Poppins SemiBold"/>
                <a:sym typeface="Poppins SemiBold"/>
              </a:rPr>
              <a:t>Building a Culture of Math Learning</a:t>
            </a:r>
            <a:endParaRPr sz="37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endParaRPr sz="37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US" sz="2400" u="sng">
                <a:solidFill>
                  <a:schemeClr val="lt1"/>
                </a:solidFill>
                <a:latin typeface="Poppins SemiBold"/>
                <a:ea typeface="Poppins SemiBold"/>
                <a:cs typeface="Poppins SemiBold"/>
                <a:sym typeface="Poppins SemiBold"/>
              </a:rPr>
              <a:t>Topic 3:</a:t>
            </a:r>
            <a:r>
              <a:rPr lang="en-US" sz="2400">
                <a:solidFill>
                  <a:schemeClr val="lt1"/>
                </a:solidFill>
                <a:latin typeface="Poppins SemiBold"/>
                <a:ea typeface="Poppins SemiBold"/>
                <a:cs typeface="Poppins SemiBold"/>
                <a:sym typeface="Poppins SemiBold"/>
              </a:rPr>
              <a:t> Focusing on SMP 4</a:t>
            </a:r>
            <a:endParaRPr sz="2400">
              <a:solidFill>
                <a:schemeClr val="lt1"/>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chemeClr val="lt1"/>
              </a:solidFill>
              <a:latin typeface="Poppins SemiBold"/>
              <a:ea typeface="Poppins SemiBold"/>
              <a:cs typeface="Poppins SemiBold"/>
              <a:sym typeface="Poppins SemiBold"/>
            </a:endParaRPr>
          </a:p>
          <a:p>
            <a:pPr marL="0" marR="0" lvl="0" indent="0" algn="r" rtl="0">
              <a:spcBef>
                <a:spcPts val="0"/>
              </a:spcBef>
              <a:spcAft>
                <a:spcPts val="0"/>
              </a:spcAft>
              <a:buNone/>
            </a:pPr>
            <a:r>
              <a:rPr lang="en-US" sz="2400" u="sng">
                <a:solidFill>
                  <a:schemeClr val="lt1"/>
                </a:solidFill>
                <a:latin typeface="Poppins SemiBold"/>
                <a:ea typeface="Poppins SemiBold"/>
                <a:cs typeface="Poppins SemiBold"/>
                <a:sym typeface="Poppins SemiBold"/>
              </a:rPr>
              <a:t>Session 9:</a:t>
            </a:r>
            <a:r>
              <a:rPr lang="en-US" sz="2400">
                <a:solidFill>
                  <a:schemeClr val="lt1"/>
                </a:solidFill>
                <a:latin typeface="Poppins SemiBold"/>
                <a:ea typeface="Poppins SemiBold"/>
                <a:cs typeface="Poppins SemiBold"/>
                <a:sym typeface="Poppins SemiBold"/>
              </a:rPr>
              <a:t> Student Progress</a:t>
            </a:r>
            <a:endParaRPr sz="2400">
              <a:solidFill>
                <a:schemeClr val="lt1"/>
              </a:solidFill>
              <a:latin typeface="Poppins SemiBold"/>
              <a:ea typeface="Poppins SemiBold"/>
              <a:cs typeface="Poppins SemiBold"/>
              <a:sym typeface="Poppins SemiBold"/>
            </a:endParaRPr>
          </a:p>
          <a:p>
            <a:pPr marL="0" marR="0" lvl="0" indent="0" algn="ctr" rtl="0">
              <a:spcBef>
                <a:spcPts val="0"/>
              </a:spcBef>
              <a:spcAft>
                <a:spcPts val="0"/>
              </a:spcAft>
              <a:buNone/>
            </a:pPr>
            <a:endParaRPr sz="2400">
              <a:solidFill>
                <a:schemeClr val="lt1"/>
              </a:solidFill>
              <a:latin typeface="Poppins SemiBold"/>
              <a:ea typeface="Poppins SemiBold"/>
              <a:cs typeface="Poppins SemiBold"/>
              <a:sym typeface="Poppins SemiBold"/>
            </a:endParaRPr>
          </a:p>
        </p:txBody>
      </p:sp>
      <p:pic>
        <p:nvPicPr>
          <p:cNvPr id="177" name="Google Shape;177;p3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2" name="Title 1" hidden="1">
            <a:extLst>
              <a:ext uri="{FF2B5EF4-FFF2-40B4-BE49-F238E27FC236}">
                <a16:creationId xmlns:a16="http://schemas.microsoft.com/office/drawing/2014/main" id="{E827A446-34DE-44F3-8680-827CFF7C9EBD}"/>
              </a:ext>
            </a:extLst>
          </p:cNvPr>
          <p:cNvSpPr>
            <a:spLocks noGrp="1"/>
          </p:cNvSpPr>
          <p:nvPr>
            <p:ph type="title" idx="4294967295"/>
          </p:nvPr>
        </p:nvSpPr>
        <p:spPr/>
        <p:txBody>
          <a:bodyPr/>
          <a:lstStyle/>
          <a:p>
            <a:r>
              <a:rPr lang="en-US" dirty="0"/>
              <a:t>All Grades BCML Session 9</a:t>
            </a:r>
          </a:p>
        </p:txBody>
      </p:sp>
      <p:pic>
        <p:nvPicPr>
          <p:cNvPr id="8" name="Picture 7" descr="Kentucky Department of Education (KDE) logo.">
            <a:extLst>
              <a:ext uri="{FF2B5EF4-FFF2-40B4-BE49-F238E27FC236}">
                <a16:creationId xmlns:a16="http://schemas.microsoft.com/office/drawing/2014/main" id="{D24112E7-3F45-48AC-A593-B827455303E5}"/>
              </a:ext>
            </a:extLst>
          </p:cNvPr>
          <p:cNvPicPr>
            <a:picLocks noChangeAspect="1"/>
          </p:cNvPicPr>
          <p:nvPr/>
        </p:nvPicPr>
        <p:blipFill>
          <a:blip r:embed="rId6"/>
          <a:stretch>
            <a:fillRect/>
          </a:stretch>
        </p:blipFill>
        <p:spPr>
          <a:xfrm>
            <a:off x="197770" y="181381"/>
            <a:ext cx="1097280" cy="109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dirty="0">
                <a:latin typeface="Poppins"/>
                <a:ea typeface="Poppins"/>
                <a:cs typeface="Poppins"/>
                <a:sym typeface="Poppins"/>
              </a:rPr>
              <a:t>Step 3 (20 min)</a:t>
            </a:r>
            <a:endParaRPr sz="3000" b="1" dirty="0">
              <a:latin typeface="Poppins"/>
              <a:ea typeface="Poppins"/>
              <a:cs typeface="Poppins"/>
              <a:sym typeface="Poppins"/>
            </a:endParaRPr>
          </a:p>
        </p:txBody>
      </p:sp>
      <p:sp>
        <p:nvSpPr>
          <p:cNvPr id="260" name="Google Shape;260;p4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
        <p:nvSpPr>
          <p:cNvPr id="261" name="Google Shape;261;p40"/>
          <p:cNvSpPr/>
          <p:nvPr/>
        </p:nvSpPr>
        <p:spPr>
          <a:xfrm>
            <a:off x="6561950" y="456807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a:t>
            </a:r>
            <a:endParaRPr sz="1800">
              <a:solidFill>
                <a:srgbClr val="FFFFFF"/>
              </a:solidFill>
              <a:latin typeface="Poppins SemiBold"/>
              <a:ea typeface="Poppins SemiBold"/>
              <a:cs typeface="Poppins SemiBold"/>
              <a:sym typeface="Poppins SemiBold"/>
            </a:endParaRPr>
          </a:p>
        </p:txBody>
      </p:sp>
      <p:sp>
        <p:nvSpPr>
          <p:cNvPr id="262" name="Google Shape;262;p40"/>
          <p:cNvSpPr txBox="1"/>
          <p:nvPr/>
        </p:nvSpPr>
        <p:spPr>
          <a:xfrm>
            <a:off x="798450" y="1375950"/>
            <a:ext cx="7528800" cy="17493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1000"/>
              </a:spcBef>
              <a:spcAft>
                <a:spcPts val="0"/>
              </a:spcAft>
              <a:buNone/>
            </a:pPr>
            <a:r>
              <a:rPr lang="en-US" sz="2400">
                <a:solidFill>
                  <a:srgbClr val="7F8080"/>
                </a:solidFill>
                <a:latin typeface="Poppins"/>
                <a:ea typeface="Poppins"/>
                <a:cs typeface="Poppins"/>
                <a:sym typeface="Poppins"/>
              </a:rPr>
              <a:t>Use ideas and insights gained in the protocol to plan instructional next steps. Consider:</a:t>
            </a:r>
            <a:endParaRPr sz="2400">
              <a:solidFill>
                <a:srgbClr val="7F8080"/>
              </a:solidFill>
              <a:latin typeface="Poppins"/>
              <a:ea typeface="Poppins"/>
              <a:cs typeface="Poppins"/>
              <a:sym typeface="Poppins"/>
            </a:endParaRPr>
          </a:p>
          <a:p>
            <a:pPr marL="457200" lvl="0" indent="-381000" algn="l" rtl="0">
              <a:lnSpc>
                <a:spcPct val="115000"/>
              </a:lnSpc>
              <a:spcBef>
                <a:spcPts val="1000"/>
              </a:spcBef>
              <a:spcAft>
                <a:spcPts val="0"/>
              </a:spcAft>
              <a:buClr>
                <a:srgbClr val="7F8080"/>
              </a:buClr>
              <a:buSzPts val="2400"/>
              <a:buFont typeface="Poppins"/>
              <a:buChar char="●"/>
            </a:pPr>
            <a:r>
              <a:rPr lang="en-US" sz="2400">
                <a:solidFill>
                  <a:srgbClr val="7F8080"/>
                </a:solidFill>
                <a:latin typeface="Poppins"/>
                <a:ea typeface="Poppins"/>
                <a:cs typeface="Poppins"/>
                <a:sym typeface="Poppins"/>
              </a:rPr>
              <a:t>How will this reteach be new and different? What specific instructional strategies will you use?</a:t>
            </a:r>
            <a:endParaRPr sz="2400">
              <a:solidFill>
                <a:srgbClr val="7F8080"/>
              </a:solidFill>
              <a:latin typeface="Poppins"/>
              <a:ea typeface="Poppins"/>
              <a:cs typeface="Poppins"/>
              <a:sym typeface="Poppins"/>
            </a:endParaRPr>
          </a:p>
          <a:p>
            <a:pPr marL="457200" lvl="0" indent="-381000" algn="l" rtl="0">
              <a:lnSpc>
                <a:spcPct val="115000"/>
              </a:lnSpc>
              <a:spcBef>
                <a:spcPts val="0"/>
              </a:spcBef>
              <a:spcAft>
                <a:spcPts val="0"/>
              </a:spcAft>
              <a:buClr>
                <a:srgbClr val="7F8080"/>
              </a:buClr>
              <a:buSzPts val="2400"/>
              <a:buFont typeface="Poppins"/>
              <a:buChar char="●"/>
            </a:pPr>
            <a:r>
              <a:rPr lang="en-US" sz="2400">
                <a:solidFill>
                  <a:srgbClr val="7F8080"/>
                </a:solidFill>
                <a:latin typeface="Poppins"/>
                <a:ea typeface="Poppins"/>
                <a:cs typeface="Poppins"/>
                <a:sym typeface="Poppins"/>
              </a:rPr>
              <a:t>End with a plan for re-assessment.</a:t>
            </a:r>
            <a:endParaRPr sz="2400">
              <a:solidFill>
                <a:srgbClr val="7F8080"/>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42D89EAF-C172-42B9-AB5C-61787A996829}"/>
              </a:ext>
            </a:extLst>
          </p:cNvPr>
          <p:cNvPicPr>
            <a:picLocks noChangeAspect="1"/>
          </p:cNvPicPr>
          <p:nvPr/>
        </p:nvPicPr>
        <p:blipFill>
          <a:blip r:embed="rId3"/>
          <a:stretch>
            <a:fillRect/>
          </a:stretch>
        </p:blipFill>
        <p:spPr>
          <a:xfrm>
            <a:off x="197770" y="181381"/>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1">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269" name="Google Shape;269;p41">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pic>
        <p:nvPicPr>
          <p:cNvPr id="271" name="Google Shape;271;p41"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272" name="Google Shape;272;p41"/>
          <p:cNvSpPr txBox="1"/>
          <p:nvPr/>
        </p:nvSpPr>
        <p:spPr>
          <a:xfrm>
            <a:off x="342075" y="1210200"/>
            <a:ext cx="8001000" cy="799800"/>
          </a:xfrm>
          <a:prstGeom prst="rect">
            <a:avLst/>
          </a:prstGeom>
          <a:noFill/>
          <a:ln>
            <a:noFill/>
          </a:ln>
        </p:spPr>
        <p:txBody>
          <a:bodyPr spcFirstLastPara="1" wrap="square" lIns="91450" tIns="91450" rIns="91450" bIns="91450" anchor="t" anchorCtr="0">
            <a:noAutofit/>
          </a:bodyPr>
          <a:lstStyle/>
          <a:p>
            <a:pPr marL="0" lvl="0" indent="0" algn="l" rtl="0">
              <a:spcBef>
                <a:spcPts val="0"/>
              </a:spcBef>
              <a:spcAft>
                <a:spcPts val="0"/>
              </a:spcAft>
              <a:buNone/>
            </a:pPr>
            <a:r>
              <a:rPr lang="en-US" sz="3000" i="1">
                <a:solidFill>
                  <a:srgbClr val="FFFFFF"/>
                </a:solidFill>
                <a:latin typeface="Poppins SemiBold"/>
                <a:ea typeface="Poppins SemiBold"/>
                <a:cs typeface="Poppins SemiBold"/>
                <a:sym typeface="Poppins SemiBold"/>
              </a:rPr>
              <a:t>Topic 3 Closing Reflection</a:t>
            </a:r>
            <a:endParaRPr sz="3000" i="1">
              <a:solidFill>
                <a:srgbClr val="FFFFFF"/>
              </a:solidFill>
              <a:latin typeface="Poppins SemiBold"/>
              <a:ea typeface="Poppins SemiBold"/>
              <a:cs typeface="Poppins SemiBold"/>
              <a:sym typeface="Poppins SemiBold"/>
            </a:endParaRPr>
          </a:p>
        </p:txBody>
      </p:sp>
      <p:sp>
        <p:nvSpPr>
          <p:cNvPr id="273" name="Google Shape;273;p41"/>
          <p:cNvSpPr/>
          <p:nvPr/>
        </p:nvSpPr>
        <p:spPr>
          <a:xfrm>
            <a:off x="6349750" y="52136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274" name="Google Shape;274;p4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
        <p:nvSpPr>
          <p:cNvPr id="275" name="Google Shape;275;p41"/>
          <p:cNvSpPr txBox="1">
            <a:spLocks noGrp="1"/>
          </p:cNvSpPr>
          <p:nvPr>
            <p:ph type="title" idx="4294967295"/>
          </p:nvPr>
        </p:nvSpPr>
        <p:spPr>
          <a:xfrm>
            <a:off x="718950" y="2205025"/>
            <a:ext cx="8001000" cy="25593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US" sz="2600" dirty="0">
                <a:solidFill>
                  <a:srgbClr val="FFFFFF"/>
                </a:solidFill>
                <a:latin typeface="Poppins"/>
                <a:ea typeface="Poppins"/>
                <a:cs typeface="Poppins"/>
                <a:sym typeface="Poppins"/>
              </a:rPr>
              <a:t>Please complete the reflection on Handout 1. </a:t>
            </a:r>
            <a:br>
              <a:rPr lang="en-US" sz="2600" dirty="0">
                <a:solidFill>
                  <a:srgbClr val="FFFFFF"/>
                </a:solidFill>
                <a:latin typeface="Poppins"/>
                <a:ea typeface="Poppins"/>
                <a:cs typeface="Poppins"/>
                <a:sym typeface="Poppins"/>
              </a:rPr>
            </a:br>
            <a:endParaRPr sz="2600" dirty="0">
              <a:solidFill>
                <a:srgbClr val="FFFFFF"/>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2600" dirty="0">
                <a:solidFill>
                  <a:srgbClr val="FFFFFF"/>
                </a:solidFill>
                <a:latin typeface="Poppins"/>
                <a:ea typeface="Poppins"/>
                <a:cs typeface="Poppins"/>
                <a:sym typeface="Poppins"/>
              </a:rPr>
              <a:t>We’ll come back together to do a quick whip-around to share out our reflections.</a:t>
            </a:r>
            <a:endParaRPr sz="2600" dirty="0">
              <a:solidFill>
                <a:srgbClr val="FFFFFF"/>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400" dirty="0">
              <a:solidFill>
                <a:srgbClr val="FFFFFF"/>
              </a:solidFill>
              <a:latin typeface="Poppins"/>
              <a:ea typeface="Poppins"/>
              <a:cs typeface="Poppins"/>
              <a:sym typeface="Poppins"/>
            </a:endParaRPr>
          </a:p>
          <a:p>
            <a:pPr marL="0" lvl="0" indent="0" algn="l" rtl="0">
              <a:spcBef>
                <a:spcPts val="0"/>
              </a:spcBef>
              <a:spcAft>
                <a:spcPts val="0"/>
              </a:spcAft>
              <a:buNone/>
            </a:pPr>
            <a:endParaRPr sz="2400" dirty="0">
              <a:solidFill>
                <a:srgbClr val="FFFFFF"/>
              </a:solidFill>
              <a:latin typeface="Poppins"/>
              <a:ea typeface="Poppins"/>
              <a:cs typeface="Poppins"/>
              <a:sym typeface="Poppins"/>
            </a:endParaRPr>
          </a:p>
        </p:txBody>
      </p:sp>
      <p:pic>
        <p:nvPicPr>
          <p:cNvPr id="9" name="Picture 8" descr="Kentucky Department of Education (KDE) logo.">
            <a:extLst>
              <a:ext uri="{FF2B5EF4-FFF2-40B4-BE49-F238E27FC236}">
                <a16:creationId xmlns:a16="http://schemas.microsoft.com/office/drawing/2014/main" id="{22A5E871-76E6-4353-AEEE-E163B4C83C74}"/>
              </a:ext>
            </a:extLst>
          </p:cNvPr>
          <p:cNvPicPr>
            <a:picLocks noChangeAspect="1"/>
          </p:cNvPicPr>
          <p:nvPr/>
        </p:nvPicPr>
        <p:blipFill>
          <a:blip r:embed="rId5"/>
          <a:stretch>
            <a:fillRect/>
          </a:stretch>
        </p:blipFill>
        <p:spPr>
          <a:xfrm>
            <a:off x="197770" y="181381"/>
            <a:ext cx="1097280" cy="10972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42">
            <a:extLst>
              <a:ext uri="{C183D7F6-B498-43B3-948B-1728B52AA6E4}">
                <adec:decorative xmlns:adec="http://schemas.microsoft.com/office/drawing/2017/decorative" val="1"/>
              </a:ext>
            </a:extLst>
          </p:cNvPr>
          <p:cNvSpPr/>
          <p:nvPr/>
        </p:nvSpPr>
        <p:spPr>
          <a:xfrm>
            <a:off x="610800" y="622168"/>
            <a:ext cx="7922400" cy="4545900"/>
          </a:xfrm>
          <a:prstGeom prst="rect">
            <a:avLst/>
          </a:prstGeom>
          <a:solidFill>
            <a:srgbClr val="E8E8E3"/>
          </a:solidFill>
          <a:ln>
            <a:noFill/>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sp>
        <p:nvSpPr>
          <p:cNvPr id="283" name="Google Shape;283;p42"/>
          <p:cNvSpPr txBox="1"/>
          <p:nvPr/>
        </p:nvSpPr>
        <p:spPr>
          <a:xfrm>
            <a:off x="827700" y="667833"/>
            <a:ext cx="4960800" cy="1838700"/>
          </a:xfrm>
          <a:prstGeom prst="rect">
            <a:avLst/>
          </a:prstGeom>
          <a:noFill/>
          <a:ln>
            <a:noFill/>
          </a:ln>
        </p:spPr>
        <p:txBody>
          <a:bodyPr spcFirstLastPara="1" wrap="square" lIns="73150" tIns="73150" rIns="73150" bIns="73150" anchor="t" anchorCtr="0">
            <a:noAutofit/>
          </a:bodyPr>
          <a:lstStyle/>
          <a:p>
            <a:pPr marL="0" lvl="0" indent="0" algn="l" rtl="0">
              <a:spcBef>
                <a:spcPts val="0"/>
              </a:spcBef>
              <a:spcAft>
                <a:spcPts val="0"/>
              </a:spcAft>
              <a:buNone/>
            </a:pPr>
            <a:endParaRPr lang="en-US" sz="3000" dirty="0">
              <a:solidFill>
                <a:srgbClr val="2D68C4"/>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2D68C4"/>
                </a:solidFill>
                <a:latin typeface="Poppins SemiBold"/>
                <a:ea typeface="Poppins SemiBold"/>
                <a:cs typeface="Poppins SemiBold"/>
                <a:sym typeface="Poppins SemiBold"/>
              </a:rPr>
              <a:t>What's Next?</a:t>
            </a:r>
            <a:endParaRPr sz="3000" dirty="0">
              <a:solidFill>
                <a:srgbClr val="2D68C4"/>
              </a:solidFill>
              <a:latin typeface="Poppins SemiBold"/>
              <a:ea typeface="Poppins SemiBold"/>
              <a:cs typeface="Poppins SemiBold"/>
              <a:sym typeface="Poppins SemiBold"/>
            </a:endParaRPr>
          </a:p>
          <a:p>
            <a:pPr marL="0" lvl="0" indent="0" algn="l" rtl="0">
              <a:spcBef>
                <a:spcPts val="0"/>
              </a:spcBef>
              <a:spcAft>
                <a:spcPts val="0"/>
              </a:spcAft>
              <a:buNone/>
            </a:pPr>
            <a:br>
              <a:rPr lang="en-US" sz="2000" b="1" dirty="0">
                <a:solidFill>
                  <a:srgbClr val="666666"/>
                </a:solidFill>
                <a:latin typeface="Poppins"/>
                <a:ea typeface="Poppins"/>
                <a:cs typeface="Poppins"/>
                <a:sym typeface="Poppins"/>
              </a:rPr>
            </a:br>
            <a:r>
              <a:rPr lang="en-US" sz="2000" b="1" dirty="0">
                <a:solidFill>
                  <a:srgbClr val="666666"/>
                </a:solidFill>
                <a:latin typeface="Poppins"/>
                <a:ea typeface="Poppins"/>
                <a:cs typeface="Poppins"/>
                <a:sym typeface="Poppins"/>
              </a:rPr>
              <a:t>Shared Learning</a:t>
            </a:r>
            <a:endParaRPr sz="2000" b="1" dirty="0">
              <a:solidFill>
                <a:srgbClr val="666666"/>
              </a:solidFill>
              <a:latin typeface="Poppins"/>
              <a:ea typeface="Poppins"/>
              <a:cs typeface="Poppins"/>
              <a:sym typeface="Poppins"/>
            </a:endParaRPr>
          </a:p>
          <a:p>
            <a:pPr marL="0" lvl="0" indent="0" algn="l" rtl="0">
              <a:spcBef>
                <a:spcPts val="0"/>
              </a:spcBef>
              <a:spcAft>
                <a:spcPts val="0"/>
              </a:spcAft>
              <a:buNone/>
            </a:pPr>
            <a:r>
              <a:rPr lang="en-US" sz="2000" dirty="0">
                <a:solidFill>
                  <a:srgbClr val="666666"/>
                </a:solidFill>
                <a:latin typeface="Poppins"/>
                <a:ea typeface="Poppins"/>
                <a:cs typeface="Poppins"/>
                <a:sym typeface="Poppins"/>
              </a:rPr>
              <a:t>Session 10: Focusing on SMP 3</a:t>
            </a:r>
            <a:endParaRPr sz="2000" dirty="0">
              <a:solidFill>
                <a:srgbClr val="666666"/>
              </a:solidFill>
              <a:latin typeface="Poppins"/>
              <a:ea typeface="Poppins"/>
              <a:cs typeface="Poppins"/>
              <a:sym typeface="Poppins"/>
            </a:endParaRPr>
          </a:p>
        </p:txBody>
      </p:sp>
      <p:pic>
        <p:nvPicPr>
          <p:cNvPr id="284" name="Google Shape;284;p42">
            <a:extLst>
              <a:ext uri="{C183D7F6-B498-43B3-948B-1728B52AA6E4}">
                <adec:decorative xmlns:adec="http://schemas.microsoft.com/office/drawing/2017/decorative" val="1"/>
              </a:ext>
            </a:extLst>
          </p:cNvPr>
          <p:cNvPicPr preferRelativeResize="0"/>
          <p:nvPr/>
        </p:nvPicPr>
        <p:blipFill rotWithShape="1">
          <a:blip r:embed="rId3">
            <a:alphaModFix/>
          </a:blip>
          <a:srcRect l="5488" r="7668"/>
          <a:stretch/>
        </p:blipFill>
        <p:spPr>
          <a:xfrm>
            <a:off x="827700" y="2683050"/>
            <a:ext cx="4260197" cy="2308501"/>
          </a:xfrm>
          <a:prstGeom prst="rect">
            <a:avLst/>
          </a:prstGeom>
          <a:noFill/>
          <a:ln>
            <a:noFill/>
          </a:ln>
        </p:spPr>
      </p:pic>
      <p:sp>
        <p:nvSpPr>
          <p:cNvPr id="285" name="Google Shape;285;p42"/>
          <p:cNvSpPr txBox="1"/>
          <p:nvPr/>
        </p:nvSpPr>
        <p:spPr>
          <a:xfrm>
            <a:off x="5372100" y="1135075"/>
            <a:ext cx="2988600" cy="35796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666666"/>
              </a:buClr>
              <a:buSzPts val="2000"/>
              <a:buFont typeface="Poppins"/>
              <a:buChar char="●"/>
            </a:pPr>
            <a:r>
              <a:rPr lang="en-US" sz="2000">
                <a:solidFill>
                  <a:srgbClr val="666666"/>
                </a:solidFill>
                <a:latin typeface="Poppins"/>
                <a:ea typeface="Poppins"/>
                <a:cs typeface="Poppins"/>
                <a:sym typeface="Poppins"/>
              </a:rPr>
              <a:t>Internalize SMP 3</a:t>
            </a:r>
            <a:endParaRPr sz="2000">
              <a:solidFill>
                <a:srgbClr val="666666"/>
              </a:solidFill>
              <a:latin typeface="Poppins"/>
              <a:ea typeface="Poppins"/>
              <a:cs typeface="Poppins"/>
              <a:sym typeface="Poppins"/>
            </a:endParaRPr>
          </a:p>
          <a:p>
            <a:pPr marL="457200" lvl="0" indent="0" algn="l" rtl="0">
              <a:spcBef>
                <a:spcPts val="0"/>
              </a:spcBef>
              <a:spcAft>
                <a:spcPts val="0"/>
              </a:spcAft>
              <a:buNone/>
            </a:pPr>
            <a:endParaRPr sz="2000">
              <a:solidFill>
                <a:srgbClr val="666666"/>
              </a:solidFill>
              <a:latin typeface="Poppins"/>
              <a:ea typeface="Poppins"/>
              <a:cs typeface="Poppins"/>
              <a:sym typeface="Poppins"/>
            </a:endParaRPr>
          </a:p>
          <a:p>
            <a:pPr marL="457200" lvl="0" indent="-355600" algn="l" rtl="0">
              <a:spcBef>
                <a:spcPts val="0"/>
              </a:spcBef>
              <a:spcAft>
                <a:spcPts val="0"/>
              </a:spcAft>
              <a:buClr>
                <a:srgbClr val="666666"/>
              </a:buClr>
              <a:buSzPts val="2000"/>
              <a:buFont typeface="Poppins"/>
              <a:buChar char="●"/>
            </a:pPr>
            <a:r>
              <a:rPr lang="en-US" sz="2000">
                <a:solidFill>
                  <a:srgbClr val="666666"/>
                </a:solidFill>
                <a:latin typeface="Poppins"/>
                <a:ea typeface="Poppins"/>
                <a:cs typeface="Poppins"/>
                <a:sym typeface="Poppins"/>
              </a:rPr>
              <a:t>Analyze how SMP 3 can support mathematical understanding as students engage with content standards</a:t>
            </a:r>
            <a:endParaRPr sz="2000">
              <a:solidFill>
                <a:srgbClr val="666666"/>
              </a:solidFill>
              <a:latin typeface="Poppins"/>
              <a:ea typeface="Poppins"/>
              <a:cs typeface="Poppins"/>
              <a:sym typeface="Poppins"/>
            </a:endParaRPr>
          </a:p>
        </p:txBody>
      </p:sp>
      <p:sp>
        <p:nvSpPr>
          <p:cNvPr id="286" name="Google Shape;286;p42"/>
          <p:cNvSpPr txBox="1"/>
          <p:nvPr/>
        </p:nvSpPr>
        <p:spPr>
          <a:xfrm>
            <a:off x="695132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6B0BEDFF-56EE-4B25-B4DA-4777D950DD7A}"/>
              </a:ext>
            </a:extLst>
          </p:cNvPr>
          <p:cNvSpPr>
            <a:spLocks noGrp="1"/>
          </p:cNvSpPr>
          <p:nvPr>
            <p:ph type="title" idx="4294967295"/>
          </p:nvPr>
        </p:nvSpPr>
        <p:spPr/>
        <p:txBody>
          <a:bodyPr/>
          <a:lstStyle/>
          <a:p>
            <a:r>
              <a:rPr lang="en-US" dirty="0"/>
              <a:t>What’s Next</a:t>
            </a:r>
          </a:p>
        </p:txBody>
      </p:sp>
      <p:pic>
        <p:nvPicPr>
          <p:cNvPr id="8" name="Picture 7" descr="Kentucky Department of Education (KDE) logo.">
            <a:extLst>
              <a:ext uri="{FF2B5EF4-FFF2-40B4-BE49-F238E27FC236}">
                <a16:creationId xmlns:a16="http://schemas.microsoft.com/office/drawing/2014/main" id="{A0155050-E68C-495E-97EB-A4F867C725AB}"/>
              </a:ext>
            </a:extLst>
          </p:cNvPr>
          <p:cNvPicPr>
            <a:picLocks noChangeAspect="1"/>
          </p:cNvPicPr>
          <p:nvPr/>
        </p:nvPicPr>
        <p:blipFill>
          <a:blip r:embed="rId4"/>
          <a:stretch>
            <a:fillRect/>
          </a:stretch>
        </p:blipFill>
        <p:spPr>
          <a:xfrm>
            <a:off x="197770" y="181381"/>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4B14-DA87-4725-BB59-2A2C499710A8}"/>
              </a:ext>
            </a:extLst>
          </p:cNvPr>
          <p:cNvSpPr>
            <a:spLocks noGrp="1"/>
          </p:cNvSpPr>
          <p:nvPr>
            <p:ph type="title"/>
          </p:nvPr>
        </p:nvSpPr>
        <p:spPr>
          <a:xfrm>
            <a:off x="1210350" y="803275"/>
            <a:ext cx="6723300" cy="720725"/>
          </a:xfrm>
        </p:spPr>
        <p:txBody>
          <a:bodyPr/>
          <a:lstStyle/>
          <a:p>
            <a:r>
              <a:rPr lang="en-US" dirty="0"/>
              <a:t>Series Feedback</a:t>
            </a:r>
          </a:p>
        </p:txBody>
      </p:sp>
      <p:sp>
        <p:nvSpPr>
          <p:cNvPr id="3" name="Subtitle 2">
            <a:extLst>
              <a:ext uri="{FF2B5EF4-FFF2-40B4-BE49-F238E27FC236}">
                <a16:creationId xmlns:a16="http://schemas.microsoft.com/office/drawing/2014/main" id="{7A1FE9BC-BC74-475F-9562-D213774BA624}"/>
              </a:ext>
            </a:extLst>
          </p:cNvPr>
          <p:cNvSpPr>
            <a:spLocks noGrp="1"/>
          </p:cNvSpPr>
          <p:nvPr>
            <p:ph type="subTitle" idx="1"/>
          </p:nvPr>
        </p:nvSpPr>
        <p:spPr>
          <a:xfrm>
            <a:off x="1384663" y="1733476"/>
            <a:ext cx="6548987" cy="319200"/>
          </a:xfrm>
        </p:spPr>
        <p:txBody>
          <a:bodyPr/>
          <a:lstStyle/>
          <a:p>
            <a:pPr algn="l">
              <a:lnSpc>
                <a:spcPct val="100000"/>
              </a:lnSpc>
            </a:pPr>
            <a:r>
              <a:rPr lang="en-US" sz="2400" dirty="0">
                <a:latin typeface="Calibri" panose="020F0502020204030204" pitchFamily="34" charset="0"/>
                <a:cs typeface="Calibri" panose="020F0502020204030204" pitchFamily="34" charset="0"/>
              </a:rPr>
              <a:t>Please complete the survey below to help inform our professional learning series as we work to provide high quality professional learning experiences that meet your needs. </a:t>
            </a:r>
          </a:p>
        </p:txBody>
      </p:sp>
      <p:sp>
        <p:nvSpPr>
          <p:cNvPr id="4" name="Text Placeholder 3">
            <a:extLst>
              <a:ext uri="{FF2B5EF4-FFF2-40B4-BE49-F238E27FC236}">
                <a16:creationId xmlns:a16="http://schemas.microsoft.com/office/drawing/2014/main" id="{63891AC3-BCEE-42C6-9A76-A689F48D98C7}"/>
              </a:ext>
            </a:extLst>
          </p:cNvPr>
          <p:cNvSpPr>
            <a:spLocks noGrp="1"/>
          </p:cNvSpPr>
          <p:nvPr>
            <p:ph type="body" idx="2"/>
          </p:nvPr>
        </p:nvSpPr>
        <p:spPr>
          <a:xfrm>
            <a:off x="2151149" y="3535680"/>
            <a:ext cx="4998587" cy="1195870"/>
          </a:xfrm>
        </p:spPr>
        <p:txBody>
          <a:bodyPr/>
          <a:lstStyle/>
          <a:p>
            <a:pPr marL="158750" indent="0">
              <a:buNone/>
            </a:pPr>
            <a:r>
              <a:rPr lang="en-US" sz="1800" u="sng" dirty="0">
                <a:hlinkClick r:id="rId2"/>
              </a:rPr>
              <a:t>SMP 4: Building a Culture of Math PL Survey</a:t>
            </a:r>
            <a:endParaRPr lang="en-US" sz="1800" dirty="0"/>
          </a:p>
        </p:txBody>
      </p:sp>
    </p:spTree>
    <p:extLst>
      <p:ext uri="{BB962C8B-B14F-4D97-AF65-F5344CB8AC3E}">
        <p14:creationId xmlns:p14="http://schemas.microsoft.com/office/powerpoint/2010/main" val="62603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904725" y="690533"/>
            <a:ext cx="7681500" cy="678000"/>
          </a:xfrm>
          <a:prstGeom prst="rect">
            <a:avLst/>
          </a:prstGeom>
        </p:spPr>
        <p:txBody>
          <a:bodyPr spcFirstLastPara="1" wrap="square" lIns="0" tIns="0" rIns="91425" bIns="0" anchor="t" anchorCtr="0">
            <a:noAutofit/>
          </a:bodyPr>
          <a:lstStyle/>
          <a:p>
            <a:pPr marL="0" lvl="0" indent="0" algn="ctr" rtl="0">
              <a:spcBef>
                <a:spcPts val="0"/>
              </a:spcBef>
              <a:spcAft>
                <a:spcPts val="0"/>
              </a:spcAft>
              <a:buNone/>
            </a:pPr>
            <a:r>
              <a:rPr lang="en-US" dirty="0"/>
              <a:t>Building a Culture of Math Learning</a:t>
            </a:r>
            <a:endParaRPr dirty="0"/>
          </a:p>
        </p:txBody>
      </p:sp>
      <p:sp>
        <p:nvSpPr>
          <p:cNvPr id="183" name="Google Shape;183;p32"/>
          <p:cNvSpPr txBox="1">
            <a:spLocks noGrp="1"/>
          </p:cNvSpPr>
          <p:nvPr>
            <p:ph type="subTitle" idx="2"/>
          </p:nvPr>
        </p:nvSpPr>
        <p:spPr>
          <a:xfrm>
            <a:off x="689250" y="1098102"/>
            <a:ext cx="7765500" cy="1012500"/>
          </a:xfrm>
          <a:prstGeom prst="rect">
            <a:avLst/>
          </a:prstGeom>
          <a:solidFill>
            <a:srgbClr val="FFFF00"/>
          </a:solidFill>
          <a:ln w="19050" cap="flat" cmpd="sng">
            <a:solidFill>
              <a:srgbClr val="004B75"/>
            </a:solidFill>
            <a:prstDash val="dot"/>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1400" dirty="0"/>
              <a:t>The Standards for Mathematical Practice support a culture of math learning where students feel empowered to take academic risks, persevere in problem solving, make meaning of mathematics,  explain their thinking, and reflect on their own learning.</a:t>
            </a:r>
            <a:endParaRPr sz="1400" dirty="0"/>
          </a:p>
        </p:txBody>
      </p:sp>
      <p:sp>
        <p:nvSpPr>
          <p:cNvPr id="184" name="Google Shape;184;p3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graphicFrame>
        <p:nvGraphicFramePr>
          <p:cNvPr id="185" name="Google Shape;185;p32"/>
          <p:cNvGraphicFramePr/>
          <p:nvPr>
            <p:extLst>
              <p:ext uri="{D42A27DB-BD31-4B8C-83A1-F6EECF244321}">
                <p14:modId xmlns:p14="http://schemas.microsoft.com/office/powerpoint/2010/main" val="1085972847"/>
              </p:ext>
            </p:extLst>
          </p:nvPr>
        </p:nvGraphicFramePr>
        <p:xfrm>
          <a:off x="685625" y="2271200"/>
          <a:ext cx="7824400" cy="2631525"/>
        </p:xfrm>
        <a:graphic>
          <a:graphicData uri="http://schemas.openxmlformats.org/drawingml/2006/table">
            <a:tbl>
              <a:tblPr firstRow="1">
                <a:noFill/>
                <a:tableStyleId>{E0093EAE-3CEB-464D-8F90-1F3250DE3E1E}</a:tableStyleId>
              </a:tblPr>
              <a:tblGrid>
                <a:gridCol w="1956100">
                  <a:extLst>
                    <a:ext uri="{9D8B030D-6E8A-4147-A177-3AD203B41FA5}">
                      <a16:colId xmlns:a16="http://schemas.microsoft.com/office/drawing/2014/main" val="20000"/>
                    </a:ext>
                  </a:extLst>
                </a:gridCol>
                <a:gridCol w="1956100">
                  <a:extLst>
                    <a:ext uri="{9D8B030D-6E8A-4147-A177-3AD203B41FA5}">
                      <a16:colId xmlns:a16="http://schemas.microsoft.com/office/drawing/2014/main" val="20001"/>
                    </a:ext>
                  </a:extLst>
                </a:gridCol>
                <a:gridCol w="1956100">
                  <a:extLst>
                    <a:ext uri="{9D8B030D-6E8A-4147-A177-3AD203B41FA5}">
                      <a16:colId xmlns:a16="http://schemas.microsoft.com/office/drawing/2014/main" val="20002"/>
                    </a:ext>
                  </a:extLst>
                </a:gridCol>
                <a:gridCol w="1956100">
                  <a:extLst>
                    <a:ext uri="{9D8B030D-6E8A-4147-A177-3AD203B41FA5}">
                      <a16:colId xmlns:a16="http://schemas.microsoft.com/office/drawing/2014/main" val="20003"/>
                    </a:ext>
                  </a:extLst>
                </a:gridCol>
              </a:tblGrid>
              <a:tr h="604525">
                <a:tc gridSpan="4">
                  <a:txBody>
                    <a:bodyPr/>
                    <a:lstStyle/>
                    <a:p>
                      <a:pPr marL="0" lvl="0" indent="0" algn="ctr" rtl="0">
                        <a:spcBef>
                          <a:spcPts val="0"/>
                        </a:spcBef>
                        <a:spcAft>
                          <a:spcPts val="0"/>
                        </a:spcAft>
                        <a:buNone/>
                      </a:pPr>
                      <a:r>
                        <a:rPr lang="en-US" dirty="0">
                          <a:solidFill>
                            <a:srgbClr val="FFFFFF"/>
                          </a:solidFill>
                          <a:latin typeface="Poppins SemiBold"/>
                          <a:ea typeface="Poppins SemiBold"/>
                          <a:cs typeface="Poppins SemiBold"/>
                          <a:sym typeface="Poppins SemiBold"/>
                        </a:rPr>
                        <a:t>12-week Content Cycle</a:t>
                      </a:r>
                      <a:endParaRPr dirty="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225A7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0850">
                <a:tc>
                  <a:txBody>
                    <a:bodyPr/>
                    <a:lstStyle/>
                    <a:p>
                      <a:pPr marL="0" lvl="0" indent="0" algn="ctr" rtl="0">
                        <a:spcBef>
                          <a:spcPts val="0"/>
                        </a:spcBef>
                        <a:spcAft>
                          <a:spcPts val="0"/>
                        </a:spcAft>
                        <a:buClr>
                          <a:schemeClr val="dk1"/>
                        </a:buClr>
                        <a:buSzPts val="1100"/>
                        <a:buFont typeface="Arial"/>
                        <a:buNone/>
                      </a:pPr>
                      <a:r>
                        <a:rPr lang="en-US" sz="1100">
                          <a:solidFill>
                            <a:schemeClr val="lt1"/>
                          </a:solidFill>
                          <a:latin typeface="Poppins SemiBold"/>
                          <a:ea typeface="Poppins SemiBold"/>
                          <a:cs typeface="Poppins SemiBold"/>
                          <a:sym typeface="Poppins SemiBold"/>
                        </a:rPr>
                        <a:t>Introduction to the Standards for Mathematical Practice</a:t>
                      </a:r>
                      <a:endParaRPr sz="1100">
                        <a:solidFill>
                          <a:schemeClr val="lt1"/>
                        </a:solidFill>
                        <a:latin typeface="Poppins SemiBold"/>
                        <a:ea typeface="Poppins SemiBold"/>
                        <a:cs typeface="Poppins SemiBold"/>
                        <a:sym typeface="Poppins SemiBold"/>
                      </a:endParaRPr>
                    </a:p>
                    <a:p>
                      <a:pPr marL="0" lvl="0" indent="0" algn="ctr" rtl="0">
                        <a:spcBef>
                          <a:spcPts val="0"/>
                        </a:spcBef>
                        <a:spcAft>
                          <a:spcPts val="0"/>
                        </a:spcAft>
                        <a:buNone/>
                      </a:pPr>
                      <a:r>
                        <a:rPr lang="en-US" sz="1100">
                          <a:solidFill>
                            <a:schemeClr val="lt1"/>
                          </a:solidFill>
                          <a:latin typeface="Poppins SemiBold"/>
                          <a:ea typeface="Poppins SemiBold"/>
                          <a:cs typeface="Poppins SemiBold"/>
                          <a:sym typeface="Poppins SemiBold"/>
                        </a:rPr>
                        <a:t>(SMPs)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1: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Make sense of problems and persevere in solving them.</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4:</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Model with mathematics.</a:t>
                      </a:r>
                      <a:endParaRPr sz="1100">
                        <a:solidFill>
                          <a:srgbClr val="FFFFFF"/>
                        </a:solidFill>
                        <a:latin typeface="Poppins SemiBold"/>
                        <a:ea typeface="Poppins SemiBold"/>
                        <a:cs typeface="Poppins SemiBold"/>
                        <a:sym typeface="Poppins SemiBold"/>
                      </a:endParaRPr>
                    </a:p>
                    <a:p>
                      <a:pPr marL="0" lvl="0" indent="0" algn="l" rtl="0">
                        <a:spcBef>
                          <a:spcPts val="0"/>
                        </a:spcBef>
                        <a:spcAft>
                          <a:spcPts val="0"/>
                        </a:spcAft>
                        <a:buClr>
                          <a:srgbClr val="000000"/>
                        </a:buClr>
                        <a:buSzPts val="1100"/>
                        <a:buFont typeface="Arial"/>
                        <a:buNone/>
                      </a:pP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3: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Construct viable arguments and critique the reasoning of others.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extLst>
                  <a:ext uri="{0D108BD9-81ED-4DB2-BD59-A6C34878D82A}">
                    <a16:rowId xmlns:a16="http://schemas.microsoft.com/office/drawing/2014/main" val="10001"/>
                  </a:ext>
                </a:extLst>
              </a:tr>
              <a:tr h="1056150">
                <a:tc>
                  <a:txBody>
                    <a:bodyPr/>
                    <a:lstStyle/>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1: </a:t>
                      </a:r>
                      <a:r>
                        <a:rPr lang="en-US" sz="1000" dirty="0">
                          <a:solidFill>
                            <a:srgbClr val="FFFFFF"/>
                          </a:solidFill>
                          <a:latin typeface="Poppins"/>
                          <a:ea typeface="Poppins"/>
                          <a:cs typeface="Poppins"/>
                          <a:sym typeface="Poppins"/>
                        </a:rPr>
                        <a:t>Shared Learning</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2:</a:t>
                      </a:r>
                      <a:r>
                        <a:rPr lang="en-US" sz="1000" dirty="0">
                          <a:solidFill>
                            <a:srgbClr val="FFFFFF"/>
                          </a:solidFill>
                          <a:latin typeface="Poppins"/>
                          <a:ea typeface="Poppins"/>
                          <a:cs typeface="Poppins"/>
                          <a:sym typeface="Poppins"/>
                        </a:rPr>
                        <a:t> Planning &amp; Practice</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3:</a:t>
                      </a:r>
                      <a:r>
                        <a:rPr lang="en-US" sz="1000" dirty="0">
                          <a:solidFill>
                            <a:srgbClr val="FFFFFF"/>
                          </a:solidFill>
                          <a:latin typeface="Poppins"/>
                          <a:ea typeface="Poppins"/>
                          <a:cs typeface="Poppins"/>
                          <a:sym typeface="Poppins"/>
                        </a:rPr>
                        <a:t> Student Progress</a:t>
                      </a:r>
                      <a:endParaRPr sz="1000" dirty="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extLst>
                  <a:ext uri="{0D108BD9-81ED-4DB2-BD59-A6C34878D82A}">
                    <a16:rowId xmlns:a16="http://schemas.microsoft.com/office/drawing/2014/main" val="10002"/>
                  </a:ext>
                </a:extLst>
              </a:tr>
            </a:tbl>
          </a:graphicData>
        </a:graphic>
      </p:graphicFrame>
      <p:sp>
        <p:nvSpPr>
          <p:cNvPr id="186" name="Google Shape;186;p32" descr="This box indicates where the participant is within the SMP4: Model with Mathematics learning progression: Week 3: Student Progress. "/>
          <p:cNvSpPr/>
          <p:nvPr/>
        </p:nvSpPr>
        <p:spPr>
          <a:xfrm>
            <a:off x="4597825" y="4503348"/>
            <a:ext cx="1898100" cy="227100"/>
          </a:xfrm>
          <a:prstGeom prst="rect">
            <a:avLst/>
          </a:prstGeom>
          <a:noFill/>
          <a:ln w="38100"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descr="This star indicates the participant is within the SMP 4: Model with Mathematics"/>
          <p:cNvSpPr/>
          <p:nvPr/>
        </p:nvSpPr>
        <p:spPr>
          <a:xfrm>
            <a:off x="5055313" y="3013269"/>
            <a:ext cx="175800" cy="175800"/>
          </a:xfrm>
          <a:prstGeom prst="star5">
            <a:avLst>
              <a:gd name="adj" fmla="val 19098"/>
              <a:gd name="hf" fmla="val 105146"/>
              <a:gd name="vf" fmla="val 110557"/>
            </a:avLst>
          </a:prstGeom>
          <a:solidFill>
            <a:srgbClr val="FF5758"/>
          </a:solidFill>
          <a:ln w="28575"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Kentucky Department of Education (KDE) logo.">
            <a:extLst>
              <a:ext uri="{FF2B5EF4-FFF2-40B4-BE49-F238E27FC236}">
                <a16:creationId xmlns:a16="http://schemas.microsoft.com/office/drawing/2014/main" id="{50A52276-5B6A-483D-99BF-7D8EC0403479}"/>
              </a:ext>
            </a:extLst>
          </p:cNvPr>
          <p:cNvPicPr>
            <a:picLocks noChangeAspect="1"/>
          </p:cNvPicPr>
          <p:nvPr/>
        </p:nvPicPr>
        <p:blipFill>
          <a:blip r:embed="rId3"/>
          <a:stretch>
            <a:fillRect/>
          </a:stretch>
        </p:blipFill>
        <p:spPr>
          <a:xfrm>
            <a:off x="197770"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1000"/>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3">
            <a:extLst>
              <a:ext uri="{C183D7F6-B498-43B3-948B-1728B52AA6E4}">
                <adec:decorative xmlns:adec="http://schemas.microsoft.com/office/drawing/2017/decorative" val="1"/>
              </a:ext>
            </a:extLst>
          </p:cNvPr>
          <p:cNvPicPr preferRelativeResize="0"/>
          <p:nvPr/>
        </p:nvPicPr>
        <p:blipFill rotWithShape="1">
          <a:blip r:embed="rId3">
            <a:alphaModFix/>
          </a:blip>
          <a:srcRect l="11763" t="10034" r="14156" b="-13265"/>
          <a:stretch/>
        </p:blipFill>
        <p:spPr>
          <a:xfrm>
            <a:off x="225" y="0"/>
            <a:ext cx="9144000" cy="6557700"/>
          </a:xfrm>
          <a:prstGeom prst="rect">
            <a:avLst/>
          </a:prstGeom>
          <a:noFill/>
          <a:ln>
            <a:noFill/>
          </a:ln>
        </p:spPr>
      </p:pic>
      <p:sp>
        <p:nvSpPr>
          <p:cNvPr id="194" name="Google Shape;194;p33">
            <a:extLst>
              <a:ext uri="{C183D7F6-B498-43B3-948B-1728B52AA6E4}">
                <adec:decorative xmlns:adec="http://schemas.microsoft.com/office/drawing/2017/decorative" val="1"/>
              </a:ext>
            </a:extLst>
          </p:cNvPr>
          <p:cNvSpPr/>
          <p:nvPr/>
        </p:nvSpPr>
        <p:spPr>
          <a:xfrm>
            <a:off x="0" y="0"/>
            <a:ext cx="91440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lnSpc>
                <a:spcPct val="150000"/>
              </a:lnSpc>
              <a:spcBef>
                <a:spcPts val="0"/>
              </a:spcBef>
              <a:spcAft>
                <a:spcPts val="0"/>
              </a:spcAft>
              <a:buNone/>
            </a:pPr>
            <a:endParaRPr sz="2000" b="1">
              <a:solidFill>
                <a:schemeClr val="lt1"/>
              </a:solidFill>
              <a:latin typeface="Poppins"/>
              <a:ea typeface="Poppins"/>
              <a:cs typeface="Poppins"/>
              <a:sym typeface="Poppins"/>
            </a:endParaRPr>
          </a:p>
        </p:txBody>
      </p:sp>
      <p:sp>
        <p:nvSpPr>
          <p:cNvPr id="195" name="Google Shape;195;p33"/>
          <p:cNvSpPr/>
          <p:nvPr/>
        </p:nvSpPr>
        <p:spPr>
          <a:xfrm>
            <a:off x="365760" y="1371600"/>
            <a:ext cx="8919300" cy="16185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4400">
                <a:solidFill>
                  <a:srgbClr val="FFFFFF"/>
                </a:solidFill>
                <a:latin typeface="Poppins SemiBold"/>
                <a:ea typeface="Poppins SemiBold"/>
                <a:cs typeface="Poppins SemiBold"/>
                <a:sym typeface="Poppins SemiBold"/>
              </a:rPr>
              <a:t>Our Norms</a:t>
            </a:r>
            <a:endParaRPr sz="4400">
              <a:solidFill>
                <a:srgbClr val="FFFFFF"/>
              </a:solidFill>
              <a:latin typeface="Poppins SemiBold"/>
              <a:ea typeface="Poppins SemiBold"/>
              <a:cs typeface="Poppins SemiBold"/>
              <a:sym typeface="Poppins SemiBold"/>
            </a:endParaRPr>
          </a:p>
          <a:p>
            <a:pPr marL="457200" lvl="0" indent="-419100" algn="l" rtl="0">
              <a:lnSpc>
                <a:spcPct val="150000"/>
              </a:lnSpc>
              <a:spcBef>
                <a:spcPts val="0"/>
              </a:spcBef>
              <a:spcAft>
                <a:spcPts val="0"/>
              </a:spcAft>
              <a:buClr>
                <a:schemeClr val="lt1"/>
              </a:buClr>
              <a:buSzPts val="3000"/>
              <a:buFont typeface="Poppins"/>
              <a:buChar char="●"/>
            </a:pPr>
            <a:r>
              <a:rPr lang="en-US" sz="3000" b="1">
                <a:solidFill>
                  <a:schemeClr val="lt1"/>
                </a:solidFill>
                <a:latin typeface="Poppins"/>
                <a:ea typeface="Poppins"/>
                <a:cs typeface="Poppins"/>
                <a:sym typeface="Poppins"/>
              </a:rPr>
              <a:t>Add your school or team norms here</a:t>
            </a:r>
            <a:endParaRPr sz="3000" b="1">
              <a:solidFill>
                <a:srgbClr val="FFFFFF"/>
              </a:solidFill>
              <a:latin typeface="Poppins"/>
              <a:ea typeface="Poppins"/>
              <a:cs typeface="Poppins"/>
              <a:sym typeface="Poppins"/>
            </a:endParaRPr>
          </a:p>
        </p:txBody>
      </p:sp>
      <p:pic>
        <p:nvPicPr>
          <p:cNvPr id="196" name="Google Shape;196;p33">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197" name="Google Shape;197;p33"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198" name="Google Shape;198;p33"/>
          <p:cNvSpPr txBox="1"/>
          <p:nvPr/>
        </p:nvSpPr>
        <p:spPr>
          <a:xfrm>
            <a:off x="7065454"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1610EF3F-761D-4B14-8D7F-C6F075D97BD4}"/>
              </a:ext>
            </a:extLst>
          </p:cNvPr>
          <p:cNvSpPr>
            <a:spLocks noGrp="1"/>
          </p:cNvSpPr>
          <p:nvPr>
            <p:ph type="title" idx="4294967295"/>
          </p:nvPr>
        </p:nvSpPr>
        <p:spPr/>
        <p:txBody>
          <a:bodyPr/>
          <a:lstStyle/>
          <a:p>
            <a:r>
              <a:rPr lang="en-US" dirty="0"/>
              <a:t>Norms</a:t>
            </a:r>
          </a:p>
        </p:txBody>
      </p:sp>
      <p:pic>
        <p:nvPicPr>
          <p:cNvPr id="9" name="Picture 8" descr="Kentucky Department of Education (KDE) logo.">
            <a:extLst>
              <a:ext uri="{FF2B5EF4-FFF2-40B4-BE49-F238E27FC236}">
                <a16:creationId xmlns:a16="http://schemas.microsoft.com/office/drawing/2014/main" id="{F449DDD9-DD2F-4154-B32E-ECEA09971CAF}"/>
              </a:ext>
            </a:extLst>
          </p:cNvPr>
          <p:cNvPicPr>
            <a:picLocks noChangeAspect="1"/>
          </p:cNvPicPr>
          <p:nvPr/>
        </p:nvPicPr>
        <p:blipFill>
          <a:blip r:embed="rId6"/>
          <a:stretch>
            <a:fillRect/>
          </a:stretch>
        </p:blipFill>
        <p:spPr>
          <a:xfrm>
            <a:off x="197770" y="181381"/>
            <a:ext cx="1097280"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1008800" y="729025"/>
            <a:ext cx="3252900" cy="77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Objectives</a:t>
            </a:r>
            <a:endParaRPr sz="3000" dirty="0"/>
          </a:p>
        </p:txBody>
      </p:sp>
      <p:sp>
        <p:nvSpPr>
          <p:cNvPr id="204" name="Google Shape;204;p34"/>
          <p:cNvSpPr txBox="1">
            <a:spLocks noGrp="1"/>
          </p:cNvSpPr>
          <p:nvPr>
            <p:ph type="subTitle" idx="2"/>
          </p:nvPr>
        </p:nvSpPr>
        <p:spPr>
          <a:xfrm>
            <a:off x="6047025" y="729025"/>
            <a:ext cx="2497800" cy="8649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US" sz="3000" b="1">
                <a:latin typeface="Poppins"/>
                <a:ea typeface="Poppins"/>
                <a:cs typeface="Poppins"/>
                <a:sym typeface="Poppins"/>
              </a:rPr>
              <a:t>Agenda</a:t>
            </a:r>
            <a:endParaRPr sz="3000" b="1">
              <a:latin typeface="Poppins"/>
              <a:ea typeface="Poppins"/>
              <a:cs typeface="Poppins"/>
              <a:sym typeface="Poppins"/>
            </a:endParaRPr>
          </a:p>
        </p:txBody>
      </p:sp>
      <p:sp>
        <p:nvSpPr>
          <p:cNvPr id="205" name="Google Shape;205;p34"/>
          <p:cNvSpPr txBox="1"/>
          <p:nvPr/>
        </p:nvSpPr>
        <p:spPr>
          <a:xfrm>
            <a:off x="695132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
        <p:nvSpPr>
          <p:cNvPr id="206" name="Google Shape;206;p34"/>
          <p:cNvSpPr txBox="1">
            <a:spLocks noGrp="1"/>
          </p:cNvSpPr>
          <p:nvPr>
            <p:ph type="body" idx="1"/>
          </p:nvPr>
        </p:nvSpPr>
        <p:spPr>
          <a:xfrm>
            <a:off x="5238225" y="1469950"/>
            <a:ext cx="3153000" cy="3833400"/>
          </a:xfrm>
          <a:prstGeom prst="rect">
            <a:avLst/>
          </a:prstGeom>
        </p:spPr>
        <p:txBody>
          <a:bodyPr spcFirstLastPara="1" wrap="square" lIns="0" tIns="0" rIns="0" bIns="0" anchor="t" anchorCtr="0">
            <a:noAutofit/>
          </a:bodyPr>
          <a:lstStyle/>
          <a:p>
            <a:pPr marL="457200" lvl="0" indent="-355600" algn="l" rtl="0">
              <a:lnSpc>
                <a:spcPct val="115000"/>
              </a:lnSpc>
              <a:spcBef>
                <a:spcPts val="1000"/>
              </a:spcBef>
              <a:spcAft>
                <a:spcPts val="0"/>
              </a:spcAft>
              <a:buClr>
                <a:srgbClr val="666666"/>
              </a:buClr>
              <a:buSzPts val="2000"/>
              <a:buChar char="●"/>
            </a:pPr>
            <a:r>
              <a:rPr lang="en-US" sz="2000">
                <a:solidFill>
                  <a:srgbClr val="666666"/>
                </a:solidFill>
              </a:rPr>
              <a:t>Opening</a:t>
            </a:r>
            <a:endParaRPr sz="2000">
              <a:solidFill>
                <a:srgbClr val="666666"/>
              </a:solidFill>
            </a:endParaRPr>
          </a:p>
          <a:p>
            <a:pPr marL="457200" lvl="0" indent="-355600" algn="l" rtl="0">
              <a:lnSpc>
                <a:spcPct val="115000"/>
              </a:lnSpc>
              <a:spcBef>
                <a:spcPts val="1000"/>
              </a:spcBef>
              <a:spcAft>
                <a:spcPts val="0"/>
              </a:spcAft>
              <a:buClr>
                <a:srgbClr val="666666"/>
              </a:buClr>
              <a:buSzPts val="2000"/>
              <a:buChar char="●"/>
            </a:pPr>
            <a:r>
              <a:rPr lang="en-US" sz="2000">
                <a:solidFill>
                  <a:srgbClr val="666666"/>
                </a:solidFill>
              </a:rPr>
              <a:t>Preparing and Analyzing Student Work</a:t>
            </a:r>
            <a:endParaRPr sz="2000">
              <a:solidFill>
                <a:srgbClr val="666666"/>
              </a:solidFill>
            </a:endParaRPr>
          </a:p>
          <a:p>
            <a:pPr marL="457200" lvl="0" indent="-355600" algn="l" rtl="0">
              <a:lnSpc>
                <a:spcPct val="115000"/>
              </a:lnSpc>
              <a:spcBef>
                <a:spcPts val="1000"/>
              </a:spcBef>
              <a:spcAft>
                <a:spcPts val="0"/>
              </a:spcAft>
              <a:buClr>
                <a:srgbClr val="666666"/>
              </a:buClr>
              <a:buSzPts val="2000"/>
              <a:buChar char="●"/>
            </a:pPr>
            <a:r>
              <a:rPr lang="en-US" sz="2000">
                <a:solidFill>
                  <a:srgbClr val="666666"/>
                </a:solidFill>
              </a:rPr>
              <a:t>Responding to Student Work</a:t>
            </a:r>
            <a:endParaRPr sz="2000">
              <a:solidFill>
                <a:srgbClr val="666666"/>
              </a:solidFill>
            </a:endParaRPr>
          </a:p>
          <a:p>
            <a:pPr marL="457200" lvl="0" indent="-355600" algn="l" rtl="0">
              <a:lnSpc>
                <a:spcPct val="115000"/>
              </a:lnSpc>
              <a:spcBef>
                <a:spcPts val="1000"/>
              </a:spcBef>
              <a:spcAft>
                <a:spcPts val="1000"/>
              </a:spcAft>
              <a:buClr>
                <a:srgbClr val="666666"/>
              </a:buClr>
              <a:buSzPts val="2000"/>
              <a:buChar char="●"/>
            </a:pPr>
            <a:r>
              <a:rPr lang="en-US" sz="2000">
                <a:solidFill>
                  <a:srgbClr val="666666"/>
                </a:solidFill>
              </a:rPr>
              <a:t>Closing</a:t>
            </a:r>
            <a:endParaRPr sz="2000">
              <a:solidFill>
                <a:srgbClr val="666666"/>
              </a:solidFill>
            </a:endParaRPr>
          </a:p>
        </p:txBody>
      </p:sp>
      <p:sp>
        <p:nvSpPr>
          <p:cNvPr id="207" name="Google Shape;207;p34"/>
          <p:cNvSpPr txBox="1">
            <a:spLocks noGrp="1"/>
          </p:cNvSpPr>
          <p:nvPr>
            <p:ph type="body" idx="1"/>
          </p:nvPr>
        </p:nvSpPr>
        <p:spPr>
          <a:xfrm>
            <a:off x="786200" y="1425925"/>
            <a:ext cx="4097400" cy="3016800"/>
          </a:xfrm>
          <a:prstGeom prst="rect">
            <a:avLst/>
          </a:prstGeom>
        </p:spPr>
        <p:txBody>
          <a:bodyPr spcFirstLastPara="1" wrap="square" lIns="0" tIns="0" rIns="0" bIns="0" anchor="t" anchorCtr="0">
            <a:noAutofit/>
          </a:bodyPr>
          <a:lstStyle/>
          <a:p>
            <a:pPr marL="457200" lvl="0" indent="-381000" algn="l" rtl="0">
              <a:lnSpc>
                <a:spcPct val="115000"/>
              </a:lnSpc>
              <a:spcBef>
                <a:spcPts val="0"/>
              </a:spcBef>
              <a:spcAft>
                <a:spcPts val="0"/>
              </a:spcAft>
              <a:buClr>
                <a:srgbClr val="666666"/>
              </a:buClr>
              <a:buSzPts val="2400"/>
              <a:buAutoNum type="arabicPeriod"/>
            </a:pPr>
            <a:r>
              <a:rPr lang="en-US" sz="2400" dirty="0">
                <a:solidFill>
                  <a:srgbClr val="666666"/>
                </a:solidFill>
              </a:rPr>
              <a:t>Identify strengths and gaps in learning outcomes for all students.</a:t>
            </a:r>
          </a:p>
          <a:p>
            <a:pPr marL="457200" lvl="0" indent="-381000" algn="l" rtl="0">
              <a:lnSpc>
                <a:spcPct val="115000"/>
              </a:lnSpc>
              <a:spcBef>
                <a:spcPts val="0"/>
              </a:spcBef>
              <a:spcAft>
                <a:spcPts val="0"/>
              </a:spcAft>
              <a:buClr>
                <a:srgbClr val="666666"/>
              </a:buClr>
              <a:buSzPts val="2400"/>
              <a:buAutoNum type="arabicPeriod"/>
            </a:pPr>
            <a:endParaRPr lang="en-US" sz="2400" dirty="0">
              <a:solidFill>
                <a:srgbClr val="666666"/>
              </a:solidFill>
            </a:endParaRPr>
          </a:p>
          <a:p>
            <a:pPr marL="457200" lvl="0" indent="-381000" algn="l" rtl="0">
              <a:lnSpc>
                <a:spcPct val="115000"/>
              </a:lnSpc>
              <a:spcBef>
                <a:spcPts val="0"/>
              </a:spcBef>
              <a:spcAft>
                <a:spcPts val="0"/>
              </a:spcAft>
              <a:buClr>
                <a:srgbClr val="666666"/>
              </a:buClr>
              <a:buSzPts val="2400"/>
              <a:buAutoNum type="arabicPeriod"/>
            </a:pPr>
            <a:r>
              <a:rPr lang="en-US" sz="2400" dirty="0">
                <a:solidFill>
                  <a:srgbClr val="666666"/>
                </a:solidFill>
              </a:rPr>
              <a:t>Prioritize instructional next steps to accelerate learning for all students.</a:t>
            </a:r>
            <a:endParaRPr sz="2400" dirty="0">
              <a:solidFill>
                <a:srgbClr val="666666"/>
              </a:solidFill>
            </a:endParaRPr>
          </a:p>
          <a:p>
            <a:pPr marL="0" lvl="0" indent="0" algn="l" rtl="0">
              <a:lnSpc>
                <a:spcPct val="115000"/>
              </a:lnSpc>
              <a:spcBef>
                <a:spcPts val="1000"/>
              </a:spcBef>
              <a:spcAft>
                <a:spcPts val="0"/>
              </a:spcAft>
              <a:buClr>
                <a:schemeClr val="dk1"/>
              </a:buClr>
              <a:buSzPts val="1100"/>
              <a:buFont typeface="Arial"/>
              <a:buNone/>
            </a:pPr>
            <a:endParaRPr sz="2400" dirty="0">
              <a:solidFill>
                <a:srgbClr val="666666"/>
              </a:solidFill>
            </a:endParaRPr>
          </a:p>
          <a:p>
            <a:pPr marL="0" lvl="0" indent="0" algn="l" rtl="0">
              <a:lnSpc>
                <a:spcPct val="115000"/>
              </a:lnSpc>
              <a:spcBef>
                <a:spcPts val="1000"/>
              </a:spcBef>
              <a:spcAft>
                <a:spcPts val="1000"/>
              </a:spcAft>
              <a:buNone/>
            </a:pPr>
            <a:endParaRPr sz="2400" dirty="0">
              <a:solidFill>
                <a:srgbClr val="666666"/>
              </a:solidFill>
            </a:endParaRPr>
          </a:p>
        </p:txBody>
      </p:sp>
      <p:pic>
        <p:nvPicPr>
          <p:cNvPr id="7" name="Picture 6" descr="Kentucky Department of Education (KDE) logo.">
            <a:extLst>
              <a:ext uri="{FF2B5EF4-FFF2-40B4-BE49-F238E27FC236}">
                <a16:creationId xmlns:a16="http://schemas.microsoft.com/office/drawing/2014/main" id="{53B8143F-A70B-478A-B429-655BF4B79352}"/>
              </a:ext>
            </a:extLst>
          </p:cNvPr>
          <p:cNvPicPr>
            <a:picLocks noChangeAspect="1"/>
          </p:cNvPicPr>
          <p:nvPr/>
        </p:nvPicPr>
        <p:blipFill>
          <a:blip r:embed="rId3"/>
          <a:stretch>
            <a:fillRect/>
          </a:stretch>
        </p:blipFill>
        <p:spPr>
          <a:xfrm>
            <a:off x="197770" y="181381"/>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body" idx="1"/>
          </p:nvPr>
        </p:nvSpPr>
        <p:spPr>
          <a:xfrm>
            <a:off x="638350" y="1301750"/>
            <a:ext cx="4094400" cy="2025300"/>
          </a:xfrm>
          <a:prstGeom prst="rect">
            <a:avLst/>
          </a:prstGeom>
        </p:spPr>
        <p:txBody>
          <a:bodyPr spcFirstLastPara="1" wrap="square" lIns="0" tIns="0" rIns="0" bIns="0" anchor="t" anchorCtr="0">
            <a:noAutofit/>
          </a:bodyPr>
          <a:lstStyle/>
          <a:p>
            <a:pPr marL="457200" lvl="0" indent="-381000" algn="l" rtl="0">
              <a:lnSpc>
                <a:spcPct val="115000"/>
              </a:lnSpc>
              <a:spcBef>
                <a:spcPts val="0"/>
              </a:spcBef>
              <a:spcAft>
                <a:spcPts val="0"/>
              </a:spcAft>
              <a:buClr>
                <a:srgbClr val="666666"/>
              </a:buClr>
              <a:buSzPts val="2400"/>
              <a:buChar char="●"/>
            </a:pPr>
            <a:r>
              <a:rPr lang="en-US" sz="2400">
                <a:solidFill>
                  <a:srgbClr val="666666"/>
                </a:solidFill>
              </a:rPr>
              <a:t>Think of one student in your sub-group who had a “bright spot” learning moment this week. </a:t>
            </a:r>
            <a:endParaRPr sz="2400">
              <a:solidFill>
                <a:srgbClr val="666666"/>
              </a:solidFill>
            </a:endParaRPr>
          </a:p>
          <a:p>
            <a:pPr marL="457200" lvl="0" indent="-381000" algn="l" rtl="0">
              <a:lnSpc>
                <a:spcPct val="115000"/>
              </a:lnSpc>
              <a:spcBef>
                <a:spcPts val="0"/>
              </a:spcBef>
              <a:spcAft>
                <a:spcPts val="0"/>
              </a:spcAft>
              <a:buClr>
                <a:srgbClr val="666666"/>
              </a:buClr>
              <a:buSzPts val="2400"/>
              <a:buChar char="●"/>
            </a:pPr>
            <a:r>
              <a:rPr lang="en-US" sz="2400">
                <a:solidFill>
                  <a:srgbClr val="666666"/>
                </a:solidFill>
              </a:rPr>
              <a:t>Share a positive take-away about their learning with a partner.</a:t>
            </a:r>
            <a:endParaRPr sz="2400">
              <a:solidFill>
                <a:srgbClr val="666666"/>
              </a:solidFill>
            </a:endParaRPr>
          </a:p>
          <a:p>
            <a:pPr marL="0" lvl="0" indent="0" algn="l" rtl="0">
              <a:lnSpc>
                <a:spcPct val="115000"/>
              </a:lnSpc>
              <a:spcBef>
                <a:spcPts val="0"/>
              </a:spcBef>
              <a:spcAft>
                <a:spcPts val="0"/>
              </a:spcAft>
              <a:buClr>
                <a:schemeClr val="dk1"/>
              </a:buClr>
              <a:buSzPts val="1100"/>
              <a:buFont typeface="Arial"/>
              <a:buNone/>
            </a:pPr>
            <a:endParaRPr sz="2400">
              <a:solidFill>
                <a:srgbClr val="666666"/>
              </a:solidFill>
            </a:endParaRPr>
          </a:p>
          <a:p>
            <a:pPr marL="0" lvl="0" indent="0" algn="l" rtl="0">
              <a:lnSpc>
                <a:spcPct val="115000"/>
              </a:lnSpc>
              <a:spcBef>
                <a:spcPts val="0"/>
              </a:spcBef>
              <a:spcAft>
                <a:spcPts val="0"/>
              </a:spcAft>
              <a:buNone/>
            </a:pPr>
            <a:endParaRPr sz="2400">
              <a:solidFill>
                <a:srgbClr val="666666"/>
              </a:solidFill>
            </a:endParaRPr>
          </a:p>
          <a:p>
            <a:pPr marL="457200" lvl="0" indent="0" algn="l" rtl="0">
              <a:spcBef>
                <a:spcPts val="1000"/>
              </a:spcBef>
              <a:spcAft>
                <a:spcPts val="1000"/>
              </a:spcAft>
              <a:buNone/>
            </a:pPr>
            <a:endParaRPr sz="2400">
              <a:solidFill>
                <a:srgbClr val="666666"/>
              </a:solidFill>
            </a:endParaRPr>
          </a:p>
        </p:txBody>
      </p:sp>
      <p:sp>
        <p:nvSpPr>
          <p:cNvPr id="213" name="Google Shape;213;p35"/>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dirty="0">
                <a:latin typeface="Poppins"/>
                <a:ea typeface="Poppins"/>
                <a:cs typeface="Poppins"/>
                <a:sym typeface="Poppins"/>
              </a:rPr>
              <a:t>Do Now</a:t>
            </a:r>
            <a:endParaRPr sz="3000" b="1" dirty="0">
              <a:latin typeface="Poppins"/>
              <a:ea typeface="Poppins"/>
              <a:cs typeface="Poppins"/>
              <a:sym typeface="Poppins"/>
            </a:endParaRPr>
          </a:p>
        </p:txBody>
      </p:sp>
      <p:sp>
        <p:nvSpPr>
          <p:cNvPr id="214" name="Google Shape;214;p3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pic>
        <p:nvPicPr>
          <p:cNvPr id="215" name="Google Shape;215;p35">
            <a:extLst>
              <a:ext uri="{C183D7F6-B498-43B3-948B-1728B52AA6E4}">
                <adec:decorative xmlns:adec="http://schemas.microsoft.com/office/drawing/2017/decorative" val="1"/>
              </a:ext>
            </a:extLst>
          </p:cNvPr>
          <p:cNvPicPr preferRelativeResize="0"/>
          <p:nvPr/>
        </p:nvPicPr>
        <p:blipFill rotWithShape="1">
          <a:blip r:embed="rId3">
            <a:alphaModFix/>
          </a:blip>
          <a:srcRect l="23895" r="12721" b="7680"/>
          <a:stretch/>
        </p:blipFill>
        <p:spPr>
          <a:xfrm>
            <a:off x="4988325" y="1493700"/>
            <a:ext cx="3685950" cy="2966076"/>
          </a:xfrm>
          <a:prstGeom prst="rect">
            <a:avLst/>
          </a:prstGeom>
          <a:noFill/>
          <a:ln>
            <a:noFill/>
          </a:ln>
        </p:spPr>
      </p:pic>
      <p:sp>
        <p:nvSpPr>
          <p:cNvPr id="216" name="Google Shape;216;p35"/>
          <p:cNvSpPr/>
          <p:nvPr/>
        </p:nvSpPr>
        <p:spPr>
          <a:xfrm>
            <a:off x="6662650" y="463407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E824CDE8-DDD3-42DA-824D-E43132FF8276}"/>
              </a:ext>
            </a:extLst>
          </p:cNvPr>
          <p:cNvPicPr>
            <a:picLocks noChangeAspect="1"/>
          </p:cNvPicPr>
          <p:nvPr/>
        </p:nvPicPr>
        <p:blipFill>
          <a:blip r:embed="rId4"/>
          <a:stretch>
            <a:fillRect/>
          </a:stretch>
        </p:blipFill>
        <p:spPr>
          <a:xfrm>
            <a:off x="197770" y="181381"/>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body" idx="1"/>
          </p:nvPr>
        </p:nvSpPr>
        <p:spPr>
          <a:xfrm>
            <a:off x="638350" y="1301750"/>
            <a:ext cx="4094400" cy="20253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000" b="1">
                <a:solidFill>
                  <a:srgbClr val="25282A"/>
                </a:solidFill>
              </a:rPr>
              <a:t>Gather the following:</a:t>
            </a:r>
            <a:endParaRPr sz="2000" b="1">
              <a:solidFill>
                <a:srgbClr val="25282A"/>
              </a:solidFill>
            </a:endParaRPr>
          </a:p>
          <a:p>
            <a:pPr marL="457200" lvl="0" indent="-355600" algn="l" rtl="0">
              <a:spcBef>
                <a:spcPts val="1000"/>
              </a:spcBef>
              <a:spcAft>
                <a:spcPts val="0"/>
              </a:spcAft>
              <a:buClr>
                <a:srgbClr val="25282A"/>
              </a:buClr>
              <a:buSzPts val="2000"/>
              <a:buChar char="●"/>
            </a:pPr>
            <a:r>
              <a:rPr lang="en-US" sz="2000">
                <a:solidFill>
                  <a:srgbClr val="25282A"/>
                </a:solidFill>
              </a:rPr>
              <a:t>One set of student tasks (entire class or specific subgroup)</a:t>
            </a:r>
            <a:endParaRPr sz="2000">
              <a:solidFill>
                <a:srgbClr val="25282A"/>
              </a:solidFill>
            </a:endParaRPr>
          </a:p>
          <a:p>
            <a:pPr marL="457200" lvl="0" indent="-355600" algn="l" rtl="0">
              <a:spcBef>
                <a:spcPts val="0"/>
              </a:spcBef>
              <a:spcAft>
                <a:spcPts val="0"/>
              </a:spcAft>
              <a:buClr>
                <a:srgbClr val="25282A"/>
              </a:buClr>
              <a:buSzPts val="2000"/>
              <a:buChar char="●"/>
            </a:pPr>
            <a:r>
              <a:rPr lang="en-US" sz="2000">
                <a:solidFill>
                  <a:srgbClr val="25282A"/>
                </a:solidFill>
              </a:rPr>
              <a:t>Tools to support your analysis of student works (e.g. instructional rubrics, scoring protocols, etc)</a:t>
            </a:r>
            <a:endParaRPr sz="2000" b="1">
              <a:solidFill>
                <a:srgbClr val="40C1AC"/>
              </a:solidFill>
            </a:endParaRPr>
          </a:p>
          <a:p>
            <a:pPr marL="0" lvl="0" indent="0" algn="l" rtl="0">
              <a:spcBef>
                <a:spcPts val="1000"/>
              </a:spcBef>
              <a:spcAft>
                <a:spcPts val="0"/>
              </a:spcAft>
              <a:buNone/>
            </a:pPr>
            <a:endParaRPr sz="2000"/>
          </a:p>
          <a:p>
            <a:pPr marL="457200" lvl="0" indent="0" algn="l" rtl="0">
              <a:spcBef>
                <a:spcPts val="1000"/>
              </a:spcBef>
              <a:spcAft>
                <a:spcPts val="1000"/>
              </a:spcAft>
              <a:buNone/>
            </a:pPr>
            <a:endParaRPr sz="2000"/>
          </a:p>
        </p:txBody>
      </p:sp>
      <p:sp>
        <p:nvSpPr>
          <p:cNvPr id="222" name="Google Shape;222;p36"/>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dirty="0">
                <a:latin typeface="Poppins"/>
                <a:ea typeface="Poppins"/>
                <a:cs typeface="Poppins"/>
                <a:sym typeface="Poppins"/>
              </a:rPr>
              <a:t>Preparing to Analyze Student Work</a:t>
            </a:r>
            <a:endParaRPr sz="3000" b="1" dirty="0">
              <a:latin typeface="Poppins"/>
              <a:ea typeface="Poppins"/>
              <a:cs typeface="Poppins"/>
              <a:sym typeface="Poppins"/>
            </a:endParaRPr>
          </a:p>
        </p:txBody>
      </p:sp>
      <p:sp>
        <p:nvSpPr>
          <p:cNvPr id="223" name="Google Shape;223;p3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224" name="Google Shape;224;p36"/>
          <p:cNvSpPr/>
          <p:nvPr/>
        </p:nvSpPr>
        <p:spPr>
          <a:xfrm>
            <a:off x="6662650" y="463407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a:t>
            </a:r>
            <a:endParaRPr sz="1800">
              <a:solidFill>
                <a:srgbClr val="FFFFFF"/>
              </a:solidFill>
              <a:latin typeface="Poppins SemiBold"/>
              <a:ea typeface="Poppins SemiBold"/>
              <a:cs typeface="Poppins SemiBold"/>
              <a:sym typeface="Poppins SemiBold"/>
            </a:endParaRPr>
          </a:p>
        </p:txBody>
      </p:sp>
      <p:sp>
        <p:nvSpPr>
          <p:cNvPr id="225" name="Google Shape;225;p36"/>
          <p:cNvSpPr/>
          <p:nvPr/>
        </p:nvSpPr>
        <p:spPr>
          <a:xfrm>
            <a:off x="6662650" y="203082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Appendix</a:t>
            </a:r>
            <a:endParaRPr sz="1800">
              <a:solidFill>
                <a:srgbClr val="FFFFFF"/>
              </a:solidFill>
              <a:latin typeface="Poppins SemiBold"/>
              <a:ea typeface="Poppins SemiBold"/>
              <a:cs typeface="Poppins SemiBold"/>
              <a:sym typeface="Poppins SemiBold"/>
            </a:endParaRPr>
          </a:p>
        </p:txBody>
      </p:sp>
      <p:pic>
        <p:nvPicPr>
          <p:cNvPr id="226" name="Google Shape;226;p36" descr="This image indicates that participants need access to the Mathematics Assignment Review Protocol, available in the Appendix of the module or on www.kystandards.org."/>
          <p:cNvPicPr preferRelativeResize="0"/>
          <p:nvPr/>
        </p:nvPicPr>
        <p:blipFill>
          <a:blip r:embed="rId3">
            <a:alphaModFix/>
          </a:blip>
          <a:stretch>
            <a:fillRect/>
          </a:stretch>
        </p:blipFill>
        <p:spPr>
          <a:xfrm rot="-9">
            <a:off x="4386715" y="1523299"/>
            <a:ext cx="1974871" cy="1387953"/>
          </a:xfrm>
          <a:prstGeom prst="rect">
            <a:avLst/>
          </a:prstGeom>
          <a:noFill/>
          <a:ln w="28575" cap="flat" cmpd="sng">
            <a:solidFill>
              <a:srgbClr val="595959"/>
            </a:solidFill>
            <a:prstDash val="solid"/>
            <a:round/>
            <a:headEnd type="none" w="sm" len="sm"/>
            <a:tailEnd type="none" w="sm" len="sm"/>
          </a:ln>
        </p:spPr>
      </p:pic>
      <p:pic>
        <p:nvPicPr>
          <p:cNvPr id="227" name="Google Shape;227;p36" descr="This image indicates that participants need access to Session 9: Handout 2. "/>
          <p:cNvPicPr preferRelativeResize="0"/>
          <p:nvPr/>
        </p:nvPicPr>
        <p:blipFill>
          <a:blip r:embed="rId4">
            <a:alphaModFix/>
          </a:blip>
          <a:stretch>
            <a:fillRect/>
          </a:stretch>
        </p:blipFill>
        <p:spPr>
          <a:xfrm>
            <a:off x="5862807" y="3093688"/>
            <a:ext cx="2031639" cy="1357949"/>
          </a:xfrm>
          <a:prstGeom prst="rect">
            <a:avLst/>
          </a:prstGeom>
          <a:noFill/>
          <a:ln w="28575" cap="flat" cmpd="sng">
            <a:solidFill>
              <a:srgbClr val="595959"/>
            </a:solidFill>
            <a:prstDash val="solid"/>
            <a:round/>
            <a:headEnd type="none" w="sm" len="sm"/>
            <a:tailEnd type="none" w="sm" len="sm"/>
          </a:ln>
        </p:spPr>
      </p:pic>
      <p:pic>
        <p:nvPicPr>
          <p:cNvPr id="9" name="Picture 8" descr="Kentucky Department of Education (KDE) logo.">
            <a:extLst>
              <a:ext uri="{FF2B5EF4-FFF2-40B4-BE49-F238E27FC236}">
                <a16:creationId xmlns:a16="http://schemas.microsoft.com/office/drawing/2014/main" id="{F29C375D-2709-4213-9085-586E792F79E3}"/>
              </a:ext>
            </a:extLst>
          </p:cNvPr>
          <p:cNvPicPr>
            <a:picLocks noChangeAspect="1"/>
          </p:cNvPicPr>
          <p:nvPr/>
        </p:nvPicPr>
        <p:blipFill>
          <a:blip r:embed="rId5"/>
          <a:stretch>
            <a:fillRect/>
          </a:stretch>
        </p:blipFill>
        <p:spPr>
          <a:xfrm>
            <a:off x="197770"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par>
                                <p:cTn id="8" presetID="10" presetClass="entr" presetSubtype="0"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body" idx="1"/>
          </p:nvPr>
        </p:nvSpPr>
        <p:spPr>
          <a:xfrm>
            <a:off x="638350" y="1241850"/>
            <a:ext cx="7443000" cy="20253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000" b="1" u="sng">
                <a:solidFill>
                  <a:srgbClr val="666666"/>
                </a:solidFill>
              </a:rPr>
              <a:t>Step 1. Preparing to Analyze Student Work</a:t>
            </a:r>
            <a:endParaRPr sz="2000" b="1" u="sng">
              <a:solidFill>
                <a:srgbClr val="666666"/>
              </a:solidFill>
            </a:endParaRPr>
          </a:p>
          <a:p>
            <a:pPr marL="457200" lvl="0" indent="-355600" algn="l" rtl="0">
              <a:spcBef>
                <a:spcPts val="1000"/>
              </a:spcBef>
              <a:spcAft>
                <a:spcPts val="0"/>
              </a:spcAft>
              <a:buClr>
                <a:srgbClr val="666666"/>
              </a:buClr>
              <a:buSzPts val="2000"/>
              <a:buChar char="●"/>
            </a:pPr>
            <a:r>
              <a:rPr lang="en-US" sz="2000">
                <a:solidFill>
                  <a:srgbClr val="666666"/>
                </a:solidFill>
              </a:rPr>
              <a:t> Determine the targets of the aligned standard and create an exemplar response.</a:t>
            </a:r>
            <a:endParaRPr sz="2000">
              <a:solidFill>
                <a:srgbClr val="666666"/>
              </a:solidFill>
            </a:endParaRPr>
          </a:p>
          <a:p>
            <a:pPr marL="0" lvl="0" indent="0" algn="l" rtl="0">
              <a:spcBef>
                <a:spcPts val="1000"/>
              </a:spcBef>
              <a:spcAft>
                <a:spcPts val="0"/>
              </a:spcAft>
              <a:buNone/>
            </a:pPr>
            <a:r>
              <a:rPr lang="en-US" sz="2000" b="1" u="sng">
                <a:solidFill>
                  <a:srgbClr val="666666"/>
                </a:solidFill>
              </a:rPr>
              <a:t>Step 2. Analyzing Student Work</a:t>
            </a:r>
            <a:endParaRPr sz="2000" b="1" u="sng">
              <a:solidFill>
                <a:srgbClr val="666666"/>
              </a:solidFill>
            </a:endParaRPr>
          </a:p>
          <a:p>
            <a:pPr marL="457200" lvl="0" indent="-355600" algn="l" rtl="0">
              <a:spcBef>
                <a:spcPts val="1000"/>
              </a:spcBef>
              <a:spcAft>
                <a:spcPts val="0"/>
              </a:spcAft>
              <a:buClr>
                <a:srgbClr val="666666"/>
              </a:buClr>
              <a:buSzPts val="2000"/>
              <a:buChar char="●"/>
            </a:pPr>
            <a:r>
              <a:rPr lang="en-US" sz="2000">
                <a:solidFill>
                  <a:srgbClr val="666666"/>
                </a:solidFill>
              </a:rPr>
              <a:t>Analyze student work and sort students into mastery groups.</a:t>
            </a:r>
            <a:endParaRPr sz="2000">
              <a:solidFill>
                <a:srgbClr val="666666"/>
              </a:solidFill>
            </a:endParaRPr>
          </a:p>
          <a:p>
            <a:pPr marL="0" lvl="0" indent="0" algn="l" rtl="0">
              <a:spcBef>
                <a:spcPts val="1000"/>
              </a:spcBef>
              <a:spcAft>
                <a:spcPts val="0"/>
              </a:spcAft>
              <a:buNone/>
            </a:pPr>
            <a:r>
              <a:rPr lang="en-US" sz="2000" b="1" u="sng">
                <a:solidFill>
                  <a:srgbClr val="666666"/>
                </a:solidFill>
              </a:rPr>
              <a:t>Step 3. Responding to Student Work</a:t>
            </a:r>
            <a:endParaRPr sz="2000" b="1" u="sng">
              <a:solidFill>
                <a:srgbClr val="666666"/>
              </a:solidFill>
            </a:endParaRPr>
          </a:p>
          <a:p>
            <a:pPr marL="457200" lvl="0" indent="-355600" algn="l" rtl="0">
              <a:spcBef>
                <a:spcPts val="1000"/>
              </a:spcBef>
              <a:spcAft>
                <a:spcPts val="0"/>
              </a:spcAft>
              <a:buClr>
                <a:srgbClr val="666666"/>
              </a:buClr>
              <a:buSzPts val="2000"/>
              <a:buChar char="●"/>
            </a:pPr>
            <a:r>
              <a:rPr lang="en-US" sz="2000">
                <a:solidFill>
                  <a:srgbClr val="666666"/>
                </a:solidFill>
              </a:rPr>
              <a:t>Create an action plan to increase student mastery.</a:t>
            </a:r>
            <a:endParaRPr sz="2000">
              <a:solidFill>
                <a:srgbClr val="666666"/>
              </a:solidFill>
            </a:endParaRPr>
          </a:p>
          <a:p>
            <a:pPr marL="0" lvl="0" indent="0" algn="l" rtl="0">
              <a:spcBef>
                <a:spcPts val="1000"/>
              </a:spcBef>
              <a:spcAft>
                <a:spcPts val="0"/>
              </a:spcAft>
              <a:buNone/>
            </a:pPr>
            <a:endParaRPr sz="2000">
              <a:solidFill>
                <a:srgbClr val="40C1AC"/>
              </a:solidFill>
            </a:endParaRPr>
          </a:p>
          <a:p>
            <a:pPr marL="0" lvl="0" indent="0" algn="l" rtl="0">
              <a:spcBef>
                <a:spcPts val="1000"/>
              </a:spcBef>
              <a:spcAft>
                <a:spcPts val="0"/>
              </a:spcAft>
              <a:buNone/>
            </a:pPr>
            <a:endParaRPr sz="2000"/>
          </a:p>
          <a:p>
            <a:pPr marL="457200" lvl="0" indent="0" algn="l" rtl="0">
              <a:spcBef>
                <a:spcPts val="1000"/>
              </a:spcBef>
              <a:spcAft>
                <a:spcPts val="1000"/>
              </a:spcAft>
              <a:buNone/>
            </a:pPr>
            <a:endParaRPr sz="2000"/>
          </a:p>
        </p:txBody>
      </p:sp>
      <p:sp>
        <p:nvSpPr>
          <p:cNvPr id="233" name="Google Shape;233;p37"/>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dirty="0">
                <a:latin typeface="Poppins"/>
                <a:ea typeface="Poppins"/>
                <a:cs typeface="Poppins"/>
                <a:sym typeface="Poppins"/>
              </a:rPr>
              <a:t>Protocol Structure</a:t>
            </a:r>
            <a:endParaRPr sz="3000" b="1" dirty="0">
              <a:latin typeface="Poppins"/>
              <a:ea typeface="Poppins"/>
              <a:cs typeface="Poppins"/>
              <a:sym typeface="Poppins"/>
            </a:endParaRPr>
          </a:p>
        </p:txBody>
      </p:sp>
      <p:sp>
        <p:nvSpPr>
          <p:cNvPr id="234" name="Google Shape;234;p3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
        <p:nvSpPr>
          <p:cNvPr id="235" name="Google Shape;235;p37"/>
          <p:cNvSpPr/>
          <p:nvPr/>
        </p:nvSpPr>
        <p:spPr>
          <a:xfrm>
            <a:off x="6074050" y="1318050"/>
            <a:ext cx="2444700" cy="4374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Page  1</a:t>
            </a:r>
            <a:endParaRPr sz="1800">
              <a:solidFill>
                <a:srgbClr val="FFFFFF"/>
              </a:solidFill>
              <a:latin typeface="Poppins SemiBold"/>
              <a:ea typeface="Poppins SemiBold"/>
              <a:cs typeface="Poppins SemiBold"/>
              <a:sym typeface="Poppins SemiBold"/>
            </a:endParaRPr>
          </a:p>
        </p:txBody>
      </p:sp>
      <p:sp>
        <p:nvSpPr>
          <p:cNvPr id="236" name="Google Shape;236;p37"/>
          <p:cNvSpPr/>
          <p:nvPr/>
        </p:nvSpPr>
        <p:spPr>
          <a:xfrm>
            <a:off x="4788475" y="2753550"/>
            <a:ext cx="2444700" cy="4374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Page  1</a:t>
            </a:r>
            <a:endParaRPr sz="1800">
              <a:solidFill>
                <a:srgbClr val="FFFFFF"/>
              </a:solidFill>
              <a:latin typeface="Poppins SemiBold"/>
              <a:ea typeface="Poppins SemiBold"/>
              <a:cs typeface="Poppins SemiBold"/>
              <a:sym typeface="Poppins SemiBold"/>
            </a:endParaRPr>
          </a:p>
        </p:txBody>
      </p:sp>
      <p:sp>
        <p:nvSpPr>
          <p:cNvPr id="237" name="Google Shape;237;p37"/>
          <p:cNvSpPr/>
          <p:nvPr/>
        </p:nvSpPr>
        <p:spPr>
          <a:xfrm>
            <a:off x="5321875" y="4201350"/>
            <a:ext cx="2444700" cy="4374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Page  3</a:t>
            </a:r>
            <a:endParaRPr sz="1800">
              <a:solidFill>
                <a:srgbClr val="FFFFFF"/>
              </a:solidFill>
              <a:latin typeface="Poppins SemiBold"/>
              <a:ea typeface="Poppins SemiBold"/>
              <a:cs typeface="Poppins SemiBold"/>
              <a:sym typeface="Poppins SemiBold"/>
            </a:endParaRPr>
          </a:p>
        </p:txBody>
      </p:sp>
      <p:pic>
        <p:nvPicPr>
          <p:cNvPr id="8" name="Picture 7" descr="Kentucky Department of Education (KDE) logo.">
            <a:extLst>
              <a:ext uri="{FF2B5EF4-FFF2-40B4-BE49-F238E27FC236}">
                <a16:creationId xmlns:a16="http://schemas.microsoft.com/office/drawing/2014/main" id="{DAA289E3-ED73-414F-82DF-FD2CD60A6E17}"/>
              </a:ext>
            </a:extLst>
          </p:cNvPr>
          <p:cNvPicPr>
            <a:picLocks noChangeAspect="1"/>
          </p:cNvPicPr>
          <p:nvPr/>
        </p:nvPicPr>
        <p:blipFill>
          <a:blip r:embed="rId3"/>
          <a:stretch>
            <a:fillRect/>
          </a:stretch>
        </p:blipFill>
        <p:spPr>
          <a:xfrm>
            <a:off x="197770"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par>
                                <p:cTn id="8" presetID="10" presetClass="entr" presetSubtype="0" fill="hold" nodeType="withEffect">
                                  <p:stCondLst>
                                    <p:cond delay="0"/>
                                  </p:stCondLst>
                                  <p:childTnLst>
                                    <p:set>
                                      <p:cBhvr>
                                        <p:cTn id="9" dur="1" fill="hold">
                                          <p:stCondLst>
                                            <p:cond delay="0"/>
                                          </p:stCondLst>
                                        </p:cTn>
                                        <p:tgtEl>
                                          <p:spTgt spid="236"/>
                                        </p:tgtEl>
                                        <p:attrNameLst>
                                          <p:attrName>style.visibility</p:attrName>
                                        </p:attrNameLst>
                                      </p:cBhvr>
                                      <p:to>
                                        <p:strVal val="visible"/>
                                      </p:to>
                                    </p:set>
                                    <p:animEffect transition="in" filter="fade">
                                      <p:cBhvr>
                                        <p:cTn id="10" dur="1000"/>
                                        <p:tgtEl>
                                          <p:spTgt spid="236"/>
                                        </p:tgtEl>
                                      </p:cBhvr>
                                    </p:animEffect>
                                  </p:childTnLst>
                                </p:cTn>
                              </p:par>
                              <p:par>
                                <p:cTn id="11" presetID="10" presetClass="entr" presetSubtype="0" fill="hold" nodeType="withEffect">
                                  <p:stCondLst>
                                    <p:cond delay="0"/>
                                  </p:stCondLst>
                                  <p:childTnLst>
                                    <p:set>
                                      <p:cBhvr>
                                        <p:cTn id="12" dur="1" fill="hold">
                                          <p:stCondLst>
                                            <p:cond delay="0"/>
                                          </p:stCondLst>
                                        </p:cTn>
                                        <p:tgtEl>
                                          <p:spTgt spid="237"/>
                                        </p:tgtEl>
                                        <p:attrNameLst>
                                          <p:attrName>style.visibility</p:attrName>
                                        </p:attrNameLst>
                                      </p:cBhvr>
                                      <p:to>
                                        <p:strVal val="visible"/>
                                      </p:to>
                                    </p:set>
                                    <p:animEffect transition="in" filter="fade">
                                      <p:cBhvr>
                                        <p:cTn id="13"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dirty="0">
                <a:latin typeface="Poppins"/>
                <a:ea typeface="Poppins"/>
                <a:cs typeface="Poppins"/>
                <a:sym typeface="Poppins"/>
              </a:rPr>
              <a:t>Steps 1 and 2 (30 minutes)</a:t>
            </a:r>
            <a:endParaRPr sz="3000" b="1" dirty="0">
              <a:latin typeface="Poppins"/>
              <a:ea typeface="Poppins"/>
              <a:cs typeface="Poppins"/>
              <a:sym typeface="Poppins"/>
            </a:endParaRPr>
          </a:p>
        </p:txBody>
      </p:sp>
      <p:sp>
        <p:nvSpPr>
          <p:cNvPr id="243" name="Google Shape;243;p3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244" name="Google Shape;244;p38"/>
          <p:cNvSpPr txBox="1">
            <a:spLocks noGrp="1"/>
          </p:cNvSpPr>
          <p:nvPr>
            <p:ph type="body" idx="1"/>
          </p:nvPr>
        </p:nvSpPr>
        <p:spPr>
          <a:xfrm>
            <a:off x="912250" y="1863100"/>
            <a:ext cx="7512600" cy="26970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200" b="1">
                <a:solidFill>
                  <a:srgbClr val="666666"/>
                </a:solidFill>
              </a:rPr>
              <a:t>If you have a grade level partner</a:t>
            </a:r>
            <a:r>
              <a:rPr lang="en-US" sz="2200">
                <a:solidFill>
                  <a:srgbClr val="666666"/>
                </a:solidFill>
              </a:rPr>
              <a:t>, work together to complete Steps 1 and 2. </a:t>
            </a:r>
            <a:br>
              <a:rPr lang="en-US" sz="2200">
                <a:solidFill>
                  <a:srgbClr val="666666"/>
                </a:solidFill>
              </a:rPr>
            </a:br>
            <a:endParaRPr sz="2200">
              <a:solidFill>
                <a:srgbClr val="666666"/>
              </a:solidFill>
            </a:endParaRPr>
          </a:p>
          <a:p>
            <a:pPr marL="0" lvl="0" indent="0" algn="l" rtl="0">
              <a:spcBef>
                <a:spcPts val="0"/>
              </a:spcBef>
              <a:spcAft>
                <a:spcPts val="0"/>
              </a:spcAft>
              <a:buNone/>
            </a:pPr>
            <a:r>
              <a:rPr lang="en-US" sz="2200" b="1">
                <a:solidFill>
                  <a:srgbClr val="666666"/>
                </a:solidFill>
              </a:rPr>
              <a:t>If your partner teaches a different grade,</a:t>
            </a:r>
            <a:r>
              <a:rPr lang="en-US" sz="2200">
                <a:solidFill>
                  <a:srgbClr val="666666"/>
                </a:solidFill>
              </a:rPr>
              <a:t> you may use a different structure to split up the time. See sample structure on Handout 1.</a:t>
            </a:r>
            <a:endParaRPr sz="2200">
              <a:solidFill>
                <a:srgbClr val="666666"/>
              </a:solidFill>
            </a:endParaRPr>
          </a:p>
          <a:p>
            <a:pPr marL="0" lvl="0" indent="0" algn="l" rtl="0">
              <a:spcBef>
                <a:spcPts val="1000"/>
              </a:spcBef>
              <a:spcAft>
                <a:spcPts val="0"/>
              </a:spcAft>
              <a:buNone/>
            </a:pPr>
            <a:endParaRPr sz="1800">
              <a:solidFill>
                <a:srgbClr val="666666"/>
              </a:solidFill>
            </a:endParaRPr>
          </a:p>
          <a:p>
            <a:pPr marL="0" lvl="0" indent="0" algn="l" rtl="0">
              <a:spcBef>
                <a:spcPts val="1000"/>
              </a:spcBef>
              <a:spcAft>
                <a:spcPts val="0"/>
              </a:spcAft>
              <a:buNone/>
            </a:pPr>
            <a:endParaRPr sz="1800">
              <a:solidFill>
                <a:srgbClr val="40C1AC"/>
              </a:solidFill>
            </a:endParaRPr>
          </a:p>
          <a:p>
            <a:pPr marL="0" lvl="0" indent="0" algn="l" rtl="0">
              <a:spcBef>
                <a:spcPts val="1000"/>
              </a:spcBef>
              <a:spcAft>
                <a:spcPts val="0"/>
              </a:spcAft>
              <a:buNone/>
            </a:pPr>
            <a:endParaRPr sz="1800"/>
          </a:p>
          <a:p>
            <a:pPr marL="457200" lvl="0" indent="0" algn="l" rtl="0">
              <a:spcBef>
                <a:spcPts val="1000"/>
              </a:spcBef>
              <a:spcAft>
                <a:spcPts val="1000"/>
              </a:spcAft>
              <a:buNone/>
            </a:pPr>
            <a:endParaRPr sz="1800"/>
          </a:p>
        </p:txBody>
      </p:sp>
      <p:sp>
        <p:nvSpPr>
          <p:cNvPr id="245" name="Google Shape;245;p38"/>
          <p:cNvSpPr/>
          <p:nvPr/>
        </p:nvSpPr>
        <p:spPr>
          <a:xfrm>
            <a:off x="6126025" y="429402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a:t>
            </a:r>
            <a:endParaRPr sz="1800">
              <a:solidFill>
                <a:srgbClr val="FFFFFF"/>
              </a:solidFill>
              <a:latin typeface="Poppins SemiBold"/>
              <a:ea typeface="Poppins SemiBold"/>
              <a:cs typeface="Poppins SemiBold"/>
              <a:sym typeface="Poppins SemiBold"/>
            </a:endParaRPr>
          </a:p>
        </p:txBody>
      </p:sp>
      <p:sp>
        <p:nvSpPr>
          <p:cNvPr id="246" name="Google Shape;246;p38"/>
          <p:cNvSpPr/>
          <p:nvPr/>
        </p:nvSpPr>
        <p:spPr>
          <a:xfrm>
            <a:off x="6126025" y="239007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34700304-6AFE-4FA6-9170-E19336523907}"/>
              </a:ext>
            </a:extLst>
          </p:cNvPr>
          <p:cNvPicPr>
            <a:picLocks noChangeAspect="1"/>
          </p:cNvPicPr>
          <p:nvPr/>
        </p:nvPicPr>
        <p:blipFill>
          <a:blip r:embed="rId3"/>
          <a:stretch>
            <a:fillRect/>
          </a:stretch>
        </p:blipFill>
        <p:spPr>
          <a:xfrm>
            <a:off x="197770" y="181381"/>
            <a:ext cx="914400"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dirty="0">
                <a:latin typeface="Poppins"/>
                <a:ea typeface="Poppins"/>
                <a:cs typeface="Poppins"/>
                <a:sym typeface="Poppins"/>
              </a:rPr>
              <a:t>Steps 1 and 2 - Implications</a:t>
            </a:r>
            <a:endParaRPr sz="3000" b="1" dirty="0">
              <a:latin typeface="Poppins"/>
              <a:ea typeface="Poppins"/>
              <a:cs typeface="Poppins"/>
              <a:sym typeface="Poppins"/>
            </a:endParaRPr>
          </a:p>
        </p:txBody>
      </p:sp>
      <p:sp>
        <p:nvSpPr>
          <p:cNvPr id="252" name="Google Shape;252;p3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253" name="Google Shape;253;p39"/>
          <p:cNvSpPr txBox="1">
            <a:spLocks noGrp="1"/>
          </p:cNvSpPr>
          <p:nvPr>
            <p:ph type="body" idx="1"/>
          </p:nvPr>
        </p:nvSpPr>
        <p:spPr>
          <a:xfrm>
            <a:off x="898300" y="1502525"/>
            <a:ext cx="7114800" cy="2025300"/>
          </a:xfrm>
          <a:prstGeom prst="rect">
            <a:avLst/>
          </a:prstGeom>
        </p:spPr>
        <p:txBody>
          <a:bodyPr spcFirstLastPara="1" wrap="square" lIns="0" tIns="0" rIns="0" bIns="0" anchor="t" anchorCtr="0">
            <a:noAutofit/>
          </a:bodyPr>
          <a:lstStyle/>
          <a:p>
            <a:pPr marL="457200" lvl="0" indent="-368300" algn="l" rtl="0">
              <a:lnSpc>
                <a:spcPct val="100000"/>
              </a:lnSpc>
              <a:spcBef>
                <a:spcPts val="1000"/>
              </a:spcBef>
              <a:spcAft>
                <a:spcPts val="0"/>
              </a:spcAft>
              <a:buClr>
                <a:srgbClr val="666666"/>
              </a:buClr>
              <a:buSzPts val="2200"/>
              <a:buChar char="●"/>
            </a:pPr>
            <a:r>
              <a:rPr lang="en-US" sz="2200">
                <a:solidFill>
                  <a:srgbClr val="666666"/>
                </a:solidFill>
              </a:rPr>
              <a:t>Overall, what strengths and gaps did you observe in your students’ work?</a:t>
            </a:r>
            <a:endParaRPr sz="2200">
              <a:solidFill>
                <a:srgbClr val="666666"/>
              </a:solidFill>
            </a:endParaRPr>
          </a:p>
          <a:p>
            <a:pPr marL="457200" lvl="0" indent="-368300" algn="l" rtl="0">
              <a:lnSpc>
                <a:spcPct val="100000"/>
              </a:lnSpc>
              <a:spcBef>
                <a:spcPts val="1000"/>
              </a:spcBef>
              <a:spcAft>
                <a:spcPts val="0"/>
              </a:spcAft>
              <a:buClr>
                <a:srgbClr val="666666"/>
              </a:buClr>
              <a:buSzPts val="2200"/>
              <a:buChar char="●"/>
            </a:pPr>
            <a:r>
              <a:rPr lang="en-US" sz="2200">
                <a:solidFill>
                  <a:srgbClr val="666666"/>
                </a:solidFill>
              </a:rPr>
              <a:t>Considering our content cycle look-fors, how might planning and practice have contributed to the strengths and areas for growth?</a:t>
            </a:r>
            <a:endParaRPr sz="2200">
              <a:solidFill>
                <a:srgbClr val="666666"/>
              </a:solidFill>
            </a:endParaRPr>
          </a:p>
          <a:p>
            <a:pPr marL="457200" lvl="0" indent="-368300" algn="l" rtl="0">
              <a:lnSpc>
                <a:spcPct val="100000"/>
              </a:lnSpc>
              <a:spcBef>
                <a:spcPts val="1000"/>
              </a:spcBef>
              <a:spcAft>
                <a:spcPts val="0"/>
              </a:spcAft>
              <a:buClr>
                <a:srgbClr val="666666"/>
              </a:buClr>
              <a:buSzPts val="2200"/>
              <a:buChar char="●"/>
            </a:pPr>
            <a:r>
              <a:rPr lang="en-US" sz="2200">
                <a:solidFill>
                  <a:srgbClr val="666666"/>
                </a:solidFill>
              </a:rPr>
              <a:t>How can you transfer what you learned from your sub-group of students to the larger class?</a:t>
            </a:r>
            <a:endParaRPr sz="2200">
              <a:solidFill>
                <a:srgbClr val="666666"/>
              </a:solidFill>
            </a:endParaRPr>
          </a:p>
          <a:p>
            <a:pPr marL="457200" lvl="0" indent="0" algn="l" rtl="0">
              <a:lnSpc>
                <a:spcPct val="100000"/>
              </a:lnSpc>
              <a:spcBef>
                <a:spcPts val="1000"/>
              </a:spcBef>
              <a:spcAft>
                <a:spcPts val="1000"/>
              </a:spcAft>
              <a:buNone/>
            </a:pPr>
            <a:endParaRPr sz="2200">
              <a:solidFill>
                <a:srgbClr val="666666"/>
              </a:solidFill>
            </a:endParaRPr>
          </a:p>
        </p:txBody>
      </p:sp>
      <p:sp>
        <p:nvSpPr>
          <p:cNvPr id="254" name="Google Shape;254;p39"/>
          <p:cNvSpPr/>
          <p:nvPr/>
        </p:nvSpPr>
        <p:spPr>
          <a:xfrm>
            <a:off x="6430825" y="452262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9B0A5B24-0CED-4404-88B0-8294B91A691A}"/>
              </a:ext>
            </a:extLst>
          </p:cNvPr>
          <p:cNvPicPr>
            <a:picLocks noChangeAspect="1"/>
          </p:cNvPicPr>
          <p:nvPr/>
        </p:nvPicPr>
        <p:blipFill>
          <a:blip r:embed="rId3"/>
          <a:stretch>
            <a:fillRect/>
          </a:stretch>
        </p:blipFill>
        <p:spPr>
          <a:xfrm>
            <a:off x="197770" y="181381"/>
            <a:ext cx="914400" cy="91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2020-08-17T04:00:00+00:00</Publication_x0020_Date>
    <Audience1 xmlns="3a62de7d-ba57-4f43-9dae-9623ba637be0"/>
    <_dlc_DocId xmlns="3a62de7d-ba57-4f43-9dae-9623ba637be0">KYED-536-983</_dlc_DocId>
    <_dlc_DocIdUrl xmlns="3a62de7d-ba57-4f43-9dae-9623ba637be0">
      <Url>https://www.education.ky.gov/curriculum/standards/kyacadstand/_layouts/15/DocIdRedir.aspx?ID=KYED-536-983</Url>
      <Description>KYED-536-983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C0BF070-7D24-4B68-92B7-F017930A67BF}"/>
</file>

<file path=customXml/itemProps2.xml><?xml version="1.0" encoding="utf-8"?>
<ds:datastoreItem xmlns:ds="http://schemas.openxmlformats.org/officeDocument/2006/customXml" ds:itemID="{48EC8ED2-C18C-466B-9AF3-2F957BE9F623}">
  <ds:schemaRefs>
    <ds:schemaRef ds:uri="http://schemas.microsoft.com/sharepoint/v3/contenttype/forms"/>
  </ds:schemaRefs>
</ds:datastoreItem>
</file>

<file path=customXml/itemProps3.xml><?xml version="1.0" encoding="utf-8"?>
<ds:datastoreItem xmlns:ds="http://schemas.openxmlformats.org/officeDocument/2006/customXml" ds:itemID="{F253A62A-2582-41EA-8182-A81B4289FFDA}">
  <ds:schemaRefs>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12423c08-2846-40b6-adb1-6ff477af9c4c"/>
    <ds:schemaRef ds:uri="621773ed-55dc-4476-af5e-5bf4e5742684"/>
  </ds:schemaRefs>
</ds:datastoreItem>
</file>

<file path=customXml/itemProps4.xml><?xml version="1.0" encoding="utf-8"?>
<ds:datastoreItem xmlns:ds="http://schemas.openxmlformats.org/officeDocument/2006/customXml" ds:itemID="{D450D001-D2C7-41D0-B91A-F019CC2FCC25}"/>
</file>

<file path=docProps/app.xml><?xml version="1.0" encoding="utf-8"?>
<Properties xmlns="http://schemas.openxmlformats.org/officeDocument/2006/extended-properties" xmlns:vt="http://schemas.openxmlformats.org/officeDocument/2006/docPropsVTypes">
  <TotalTime>97</TotalTime>
  <Words>2247</Words>
  <Application>Microsoft Office PowerPoint</Application>
  <PresentationFormat>On-screen Show (16:10)</PresentationFormat>
  <Paragraphs>168</Paragraphs>
  <Slides>13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Poppins SemiBold</vt:lpstr>
      <vt:lpstr>Bitter</vt:lpstr>
      <vt:lpstr>Noto Sans Symbols</vt:lpstr>
      <vt:lpstr>Poppins ExtraBold</vt:lpstr>
      <vt:lpstr>Arial</vt:lpstr>
      <vt:lpstr>Poppins</vt:lpstr>
      <vt:lpstr>Rockwell</vt:lpstr>
      <vt:lpstr>Calibri</vt:lpstr>
      <vt:lpstr>Office Theme</vt:lpstr>
      <vt:lpstr>Simple Light</vt:lpstr>
      <vt:lpstr>All Grades BCML Session 9</vt:lpstr>
      <vt:lpstr>Building a Culture of Math Learning</vt:lpstr>
      <vt:lpstr>Norms</vt:lpstr>
      <vt:lpstr>Objectives</vt:lpstr>
      <vt:lpstr>Do Now</vt:lpstr>
      <vt:lpstr>Preparing to Analyze Student Work</vt:lpstr>
      <vt:lpstr>Protocol Structure</vt:lpstr>
      <vt:lpstr>Steps 1 and 2 (30 minutes)</vt:lpstr>
      <vt:lpstr>Steps 1 and 2 - Implications</vt:lpstr>
      <vt:lpstr>Step 3 (20 min)</vt:lpstr>
      <vt:lpstr>Please complete the reflection on Handout 1.   We’ll come back together to do a quick whip-around to share out our reflections.  </vt:lpstr>
      <vt:lpstr>What’s Next</vt:lpstr>
      <vt:lpstr>Series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Doyle, Maggie - Division of Academic Program Standards</cp:lastModifiedBy>
  <cp:revision>3</cp:revision>
  <dcterms:modified xsi:type="dcterms:W3CDTF">2020-12-15T15:17:39Z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7caedff3-d1e3-48e4-821c-4739f2832124</vt:lpwstr>
  </property>
</Properties>
</file>