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9.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60"/>
  </p:notesMasterIdLst>
  <p:sldIdLst>
    <p:sldId id="329" r:id="rId5"/>
    <p:sldId id="338" r:id="rId6"/>
    <p:sldId id="339" r:id="rId7"/>
    <p:sldId id="340" r:id="rId8"/>
    <p:sldId id="341" r:id="rId9"/>
    <p:sldId id="342" r:id="rId10"/>
    <p:sldId id="343" r:id="rId11"/>
    <p:sldId id="256" r:id="rId12"/>
    <p:sldId id="344" r:id="rId13"/>
    <p:sldId id="345" r:id="rId14"/>
    <p:sldId id="346" r:id="rId15"/>
    <p:sldId id="347" r:id="rId16"/>
    <p:sldId id="348" r:id="rId17"/>
    <p:sldId id="258" r:id="rId18"/>
    <p:sldId id="268" r:id="rId19"/>
    <p:sldId id="269" r:id="rId20"/>
    <p:sldId id="34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3" r:id="rId54"/>
    <p:sldId id="305" r:id="rId55"/>
    <p:sldId id="306" r:id="rId56"/>
    <p:sldId id="307" r:id="rId57"/>
    <p:sldId id="308" r:id="rId58"/>
    <p:sldId id="309" r:id="rId59"/>
  </p:sldIdLst>
  <p:sldSz cx="9144000" cy="5143500" type="screen16x9"/>
  <p:notesSz cx="6858000" cy="9144000"/>
  <p:embeddedFontLst>
    <p:embeddedFont>
      <p:font typeface="Century Gothic" panose="020B0502020202020204" pitchFamily="34" charset="0"/>
      <p:regular r:id="rId61"/>
      <p:bold r:id="rId62"/>
      <p:italic r:id="rId63"/>
      <p:boldItalic r:id="rId64"/>
    </p:embeddedFont>
    <p:embeddedFont>
      <p:font typeface="Franklin Gothic" panose="020B0604020202020204" charset="0"/>
      <p:bold r:id="rId65"/>
    </p:embeddedFont>
    <p:embeddedFont>
      <p:font typeface="Libre Franklin" pitchFamily="2" charset="0"/>
      <p:regular r:id="rId66"/>
      <p:bold r:id="rId67"/>
      <p:italic r:id="rId68"/>
      <p:boldItalic r:id="rId69"/>
    </p:embeddedFont>
    <p:embeddedFont>
      <p:font typeface="Libre Franklin Medium" pitchFamily="2" charset="0"/>
      <p:regular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02400-EE19-4CFF-B7CB-7ED0258659B1}" v="77" dt="2025-01-16T20:27:34.154"/>
  </p1510:revLst>
</p1510:revInfo>
</file>

<file path=ppt/tableStyles.xml><?xml version="1.0" encoding="utf-8"?>
<a:tblStyleLst xmlns:a="http://schemas.openxmlformats.org/drawingml/2006/main" def="{3469F047-88C2-4279-A5D8-C56FBB1F2FE5}">
  <a:tblStyle styleId="{3469F047-88C2-4279-A5D8-C56FBB1F2FE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616" autoAdjust="0"/>
  </p:normalViewPr>
  <p:slideViewPr>
    <p:cSldViewPr snapToGrid="0">
      <p:cViewPr varScale="1">
        <p:scale>
          <a:sx n="71" d="100"/>
          <a:sy n="71" d="100"/>
        </p:scale>
        <p:origin x="1500"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ustomXml" Target="../customXml/item4.xml"/><Relationship Id="rId7" Type="http://schemas.openxmlformats.org/officeDocument/2006/relationships/slide" Target="slides/slide3.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atlantic.com/education/archive/2018/04/-american-students-reading/557915/"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shanahanonliteracy.com/blog/knowledge-or-comprehension-strategies-what-should-we-teach"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Reading_and_Writing.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lucid.app/lucidspark/4d7e6564-c7d7-41d1-a85c-dc83268b0e37/edit?viewport_loc=-899%2C-917%2C3443%2C3120%2C0_0&amp;invitationId=inv_af0622ac-2aa1-4889-9255-f1ee099f1d8b"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kystandards.org/utdq/"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youtu.be/z6XzikFdrok"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2ebeb1a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62ebeb1a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indent="0">
              <a:lnSpc>
                <a:spcPct val="90000"/>
              </a:lnSpc>
              <a:buSzPts val="1200"/>
              <a:buNone/>
            </a:pPr>
            <a:r>
              <a:rPr lang="en" sz="1200" b="1" u="sng" dirty="0">
                <a:latin typeface="Franklin Gothic"/>
              </a:rPr>
              <a:t>Guiding Notes: </a:t>
            </a:r>
            <a:endParaRPr lang="en" sz="1200" dirty="0">
              <a:latin typeface="Franklin Gothic"/>
            </a:endParaRPr>
          </a:p>
          <a:p>
            <a:pPr marL="152400" indent="0">
              <a:lnSpc>
                <a:spcPct val="90000"/>
              </a:lnSpc>
              <a:buSzPts val="1200"/>
              <a:buNone/>
            </a:pPr>
            <a:r>
              <a:rPr lang="en" sz="1200" dirty="0">
                <a:latin typeface="Franklin Gothic"/>
              </a:rPr>
              <a:t>These warm-up questions give participants an opportunity to reconnect with each other and with content from the previous session. Facilitators may choose to provide time for participants to think on their own, share with a partner or participate in a group discussion. </a:t>
            </a:r>
          </a:p>
          <a:p>
            <a:pPr marL="152400" indent="0">
              <a:lnSpc>
                <a:spcPct val="90000"/>
              </a:lnSpc>
              <a:buSzPts val="1200"/>
              <a:buNone/>
            </a:pPr>
            <a:endParaRPr lang="en" sz="1200" b="1" u="sng" dirty="0">
              <a:latin typeface="Franklin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c40f66005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c40f66005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b="0" u="none" dirty="0">
                <a:solidFill>
                  <a:schemeClr val="dk1"/>
                </a:solidFill>
              </a:rPr>
              <a:t>This slide contains images from the previous session on building world and word knowledge to support comprehension of complex, grade-level text. These images are intended to remind participants of previous content:</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father and son on the couch is from a video of a parent having multiple conversational turns with a child to promote oral language development. Participants may recall the importance of oral language development early in life to develop listening comprehension skills which translate to reading comprehension skills as children become strong decoders. </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image from the Hart and Risley (1995) study serves to remind participants of how word gaps or word poverty may develop if small children do not have intentional conversations and interactions with adults. When words are intentionally directed at children, they have a stronger chance of oral language development, listening comprehension and reading comprehension.</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a:t>
            </a:r>
          </a:p>
          <a:p>
            <a:pPr marL="228600" lvl="0" indent="-228600" algn="l" rtl="0">
              <a:spcBef>
                <a:spcPts val="0"/>
              </a:spcBef>
              <a:spcAft>
                <a:spcPts val="0"/>
              </a:spcAft>
              <a:buClr>
                <a:schemeClr val="dk1"/>
              </a:buClr>
              <a:buSzPts val="1100"/>
              <a:buFont typeface="Arial"/>
              <a:buAutoNum type="arabicPeriod"/>
            </a:pPr>
            <a:r>
              <a:rPr lang="en-US" b="0" u="none" dirty="0">
                <a:solidFill>
                  <a:schemeClr val="dk1"/>
                </a:solidFill>
              </a:rPr>
              <a:t>The cover of Anita Archer’s </a:t>
            </a:r>
            <a:r>
              <a:rPr lang="en-US" b="0" i="1" u="none" dirty="0">
                <a:solidFill>
                  <a:schemeClr val="dk1"/>
                </a:solidFill>
              </a:rPr>
              <a:t>Explicit Instruction: Effective and Efficient Teaching </a:t>
            </a:r>
            <a:r>
              <a:rPr lang="en-US" b="0" i="0" u="none" dirty="0">
                <a:solidFill>
                  <a:schemeClr val="dk1"/>
                </a:solidFill>
              </a:rPr>
              <a:t>may remind participants that in reading and writing instruction (or ELA instruction), Tier 2 vocabulary words should be taught explicitly to support student clarity and knowledge of a word. </a:t>
            </a: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b8bab3069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b8bab3069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slide introduces a core question related to comprehension instruction as students are reading complex, grade level informational and literary texts: Should teachers focus on building students’ background knowledge of a topic before reading a text, or should instruction focus on teaching students how to use comprehension strategies such as finding the main idea or summarizing?</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Because the </a:t>
            </a:r>
            <a:r>
              <a:rPr lang="en-US" b="0" i="1" u="none" dirty="0"/>
              <a:t>Kentucky Academic Standards for Reading and Writing</a:t>
            </a:r>
            <a:r>
              <a:rPr lang="en-US" b="0" i="0" u="none" dirty="0"/>
              <a:t> focus on students demonstrating their ability to comprehend, teachers may get the sense that strategies should be the focus of instruction. However, recent publications and research advocate otherwise: Participants may recall listening to </a:t>
            </a:r>
            <a:r>
              <a:rPr lang="en-US" b="0" i="1" u="none" dirty="0"/>
              <a:t>The Knowledge Matters Podcast</a:t>
            </a:r>
            <a:r>
              <a:rPr lang="en-US" b="0" i="0" u="none" dirty="0"/>
              <a:t> or references to </a:t>
            </a:r>
            <a:r>
              <a:rPr lang="en-US" b="0" i="1" u="none" dirty="0"/>
              <a:t>The Knowledge Gap</a:t>
            </a:r>
            <a:r>
              <a:rPr lang="en-US" b="0" i="0" u="none" dirty="0"/>
              <a:t> by Natalie Wexler. Both of these publications point to decades of research to support the importance of knowledge building to support comprehension. </a:t>
            </a:r>
            <a:endParaRPr lang="en-US" b="0" u="non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b8bab3069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b8bab3069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slide continues the discussion of the current discourse around knowledge and/or strategies in reading instruction. Participants may find both of these articles helpful to read on their own or with members of their PLC.</a:t>
            </a:r>
          </a:p>
          <a:p>
            <a:pPr marL="0" lvl="0" indent="0" algn="l" rtl="0">
              <a:spcBef>
                <a:spcPts val="0"/>
              </a:spcBef>
              <a:spcAft>
                <a:spcPts val="0"/>
              </a:spcAft>
              <a:buNone/>
            </a:pPr>
            <a:endParaRPr lang="en" b="0" u="none" dirty="0"/>
          </a:p>
          <a:p>
            <a:pPr marL="0" lvl="0" indent="0" algn="l" rtl="0">
              <a:spcBef>
                <a:spcPts val="0"/>
              </a:spcBef>
              <a:spcAft>
                <a:spcPts val="0"/>
              </a:spcAft>
              <a:buNone/>
            </a:pPr>
            <a:r>
              <a:rPr lang="en" b="0" u="none" dirty="0"/>
              <a:t>Wexler, Natalie. (2018). “Why American Students Haven’t Gotten Better at Reading in 20 Years. </a:t>
            </a:r>
            <a:r>
              <a:rPr lang="en" b="0" i="1" u="none" dirty="0"/>
              <a:t>The Atlantic. </a:t>
            </a:r>
            <a:r>
              <a:rPr lang="en" b="0" i="0" u="none" dirty="0"/>
              <a:t>Available at</a:t>
            </a:r>
            <a:r>
              <a:rPr lang="en" b="1" i="0" u="none" dirty="0">
                <a:solidFill>
                  <a:srgbClr val="000000"/>
                </a:solidFill>
              </a:rPr>
              <a:t> </a:t>
            </a:r>
            <a:r>
              <a:rPr lang="en" u="sng" dirty="0">
                <a:solidFill>
                  <a:schemeClr val="hlink"/>
                </a:solidFill>
                <a:hlinkClick r:id="rId3"/>
              </a:rPr>
              <a:t>https://www.theatlantic.com/education/archive/2018/04/-american-students-reading/557915/</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Shanahan, Timothy. (2023). “Knowledge or Comprehension Strategies—What Should We Teach?” </a:t>
            </a:r>
            <a:r>
              <a:rPr lang="en" i="1" dirty="0"/>
              <a:t>Shanahan on Literacy. </a:t>
            </a:r>
            <a:r>
              <a:rPr lang="en" i="0" dirty="0"/>
              <a:t>Available at</a:t>
            </a:r>
            <a:r>
              <a:rPr lang="en" dirty="0"/>
              <a:t> </a:t>
            </a:r>
            <a:r>
              <a:rPr lang="en" u="sng" dirty="0">
                <a:solidFill>
                  <a:schemeClr val="hlink"/>
                </a:solidFill>
                <a:hlinkClick r:id="rId4"/>
              </a:rPr>
              <a:t>https://www.shanahanonliteracy.com/blog/knowledge-or-comprehension-strategies-what-should-we-teach</a:t>
            </a:r>
            <a:r>
              <a:rPr lang="en" dirty="0"/>
              <a:t>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E41A6047-AB2F-7EE4-C1CC-8B38025B3CA8}"/>
            </a:ext>
          </a:extLst>
        </p:cNvPr>
        <p:cNvGrpSpPr/>
        <p:nvPr/>
      </p:nvGrpSpPr>
      <p:grpSpPr>
        <a:xfrm>
          <a:off x="0" y="0"/>
          <a:ext cx="0" cy="0"/>
          <a:chOff x="0" y="0"/>
          <a:chExt cx="0" cy="0"/>
        </a:xfrm>
      </p:grpSpPr>
      <p:sp>
        <p:nvSpPr>
          <p:cNvPr id="222" name="Google Shape;222;g2b8bab3069d_0_21:notes">
            <a:extLst>
              <a:ext uri="{FF2B5EF4-FFF2-40B4-BE49-F238E27FC236}">
                <a16:creationId xmlns:a16="http://schemas.microsoft.com/office/drawing/2014/main" id="{1F557B1D-90CC-DD6C-E95A-B245E2B6394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b8bab3069d_0_21:notes">
            <a:extLst>
              <a:ext uri="{FF2B5EF4-FFF2-40B4-BE49-F238E27FC236}">
                <a16:creationId xmlns:a16="http://schemas.microsoft.com/office/drawing/2014/main" id="{D9FD5B5E-588B-5FD1-1E90-504E8885E6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r>
              <a:rPr lang="en-US" b="1" u="none" dirty="0"/>
              <a:t>: </a:t>
            </a:r>
          </a:p>
          <a:p>
            <a:pPr marL="0" lvl="0" indent="0" algn="l" rtl="0">
              <a:spcBef>
                <a:spcPts val="0"/>
              </a:spcBef>
              <a:spcAft>
                <a:spcPts val="0"/>
              </a:spcAft>
              <a:buNone/>
            </a:pPr>
            <a:r>
              <a:rPr lang="en-US" b="0" u="none" dirty="0"/>
              <a:t>Because “knowledge building” has become a buzzword in recent years in the structured literacy movement, many educators may not be aware of the role of knowledge building in the development of the </a:t>
            </a:r>
            <a:r>
              <a:rPr lang="en-US" b="0" i="1" u="none" dirty="0"/>
              <a:t>Kentucky Academic Standards (KAS) for Reading and Writing</a:t>
            </a:r>
            <a:r>
              <a:rPr lang="en-US" b="0" i="0" u="none" dirty="0"/>
              <a:t> (2018). </a:t>
            </a:r>
          </a:p>
          <a:p>
            <a:pPr marL="0" lvl="0" indent="0" algn="l" rtl="0">
              <a:spcBef>
                <a:spcPts val="0"/>
              </a:spcBef>
              <a:spcAft>
                <a:spcPts val="0"/>
              </a:spcAft>
              <a:buNone/>
            </a:pPr>
            <a:endParaRPr lang="en-US" b="0" i="0" u="none" dirty="0"/>
          </a:p>
          <a:p>
            <a:pPr marL="0" lvl="0" indent="0" algn="l" rtl="0">
              <a:spcBef>
                <a:spcPts val="0"/>
              </a:spcBef>
              <a:spcAft>
                <a:spcPts val="0"/>
              </a:spcAft>
              <a:buNone/>
            </a:pPr>
            <a:r>
              <a:rPr lang="en-US" b="0" i="0" u="none" dirty="0"/>
              <a:t>The quote on this slide comes from p. 9 of the </a:t>
            </a:r>
            <a:r>
              <a:rPr lang="en-US" b="0" i="1" u="none" dirty="0"/>
              <a:t>KAS for Reading and Writing</a:t>
            </a:r>
            <a:r>
              <a:rPr lang="en-US" b="0" i="0" u="none" dirty="0"/>
              <a:t>, highlighting the role of knowledge for comprehension, particularly as students encounter more complex texts. </a:t>
            </a:r>
            <a:endParaRPr b="0" u="sng" dirty="0"/>
          </a:p>
        </p:txBody>
      </p:sp>
    </p:spTree>
    <p:extLst>
      <p:ext uri="{BB962C8B-B14F-4D97-AF65-F5344CB8AC3E}">
        <p14:creationId xmlns:p14="http://schemas.microsoft.com/office/powerpoint/2010/main" val="3069655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bf234a13f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bf234a13f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chart demonstrates that many studies have validated the use of some strategies for teaching students to make sense of text. Each of these studies is cited in the National Reading Panel Report (2000), the report that established the five Pillars of Early Literacy as phonemic awareness, phonics, vocabulary, fluency and comprehension. Participants may find that they may be using some of these already to help students learn to become more independent readers. </a:t>
            </a:r>
            <a:endParaRPr b="1" u="non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b8bab3069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b8bab3069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Dr. Dan Willingham, a researcher in cognitive neuroscience at the University of Virginia, examined each of the studies cited to support the use of comprehension instruction in the National Reading Panel report. As he examined the data closely, he found that </a:t>
            </a:r>
            <a:r>
              <a:rPr lang="en-US" b="1" u="none" dirty="0"/>
              <a:t>BRIEF</a:t>
            </a:r>
            <a:r>
              <a:rPr lang="en-US" b="0" u="none" dirty="0"/>
              <a:t> reading strategy instruction was only appropriate for proficient readers in grades 4-12 and that background and vocabulary knowledge were still strong predictors of comprehension.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abd8a2eef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6abd8a2eef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dirty="0"/>
              <a:t>We know with the emphasis on comprehension tests, educators may tend to focus on the PRODUCT of comprehension while students likewise or perhaps, more importantly, need to understand the process of extracting information from text using multiple internal processes. Participants may need an opportunity to read the chart and reflect on this question: “What are we emphasizing in our current instruction at our school—processes or products?” </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6abd8a2eef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6abd8a2eef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Because of the emphasis on early literacy changes in Kentucky, this section provides some valuable context for how comprehension instruction is shifting to align more closely with the science of reading. </a:t>
            </a:r>
            <a:endParaRPr b="1" u="sng"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6abd8a2eef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6abd8a2eef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000" b="1" u="sng" dirty="0">
                <a:solidFill>
                  <a:srgbClr val="07212D"/>
                </a:solidFill>
              </a:rPr>
              <a:t>Guiding Notes:</a:t>
            </a:r>
            <a:endParaRPr lang="en" sz="1000" b="0" u="sng" dirty="0">
              <a:solidFill>
                <a:srgbClr val="07212D"/>
              </a:solidFill>
            </a:endParaRPr>
          </a:p>
          <a:p>
            <a:pPr marL="0" lvl="0" indent="0" algn="l" rtl="0">
              <a:lnSpc>
                <a:spcPct val="115000"/>
              </a:lnSpc>
              <a:spcBef>
                <a:spcPts val="1200"/>
              </a:spcBef>
              <a:spcAft>
                <a:spcPts val="0"/>
              </a:spcAft>
              <a:buNone/>
            </a:pPr>
            <a:r>
              <a:rPr lang="en" sz="1000" b="0" u="none" dirty="0">
                <a:solidFill>
                  <a:srgbClr val="07212D"/>
                </a:solidFill>
              </a:rPr>
              <a:t>The notes below provide some context for how comprehension instruction is shifting in Kentucky in grades K-5, particularly with the use of knowledge-building high-quality instructional resources (HQIR).  </a:t>
            </a:r>
          </a:p>
          <a:p>
            <a:pPr marL="0" lvl="0" indent="0" algn="l" rtl="0">
              <a:lnSpc>
                <a:spcPct val="115000"/>
              </a:lnSpc>
              <a:spcBef>
                <a:spcPts val="1200"/>
              </a:spcBef>
              <a:spcAft>
                <a:spcPts val="0"/>
              </a:spcAft>
              <a:buNone/>
            </a:pPr>
            <a:endParaRPr lang="en" sz="1000" b="0" u="none" dirty="0">
              <a:solidFill>
                <a:srgbClr val="07212D"/>
              </a:solidFill>
            </a:endParaRPr>
          </a:p>
          <a:p>
            <a:pPr marL="0" lvl="0" indent="0" algn="l" rtl="0">
              <a:lnSpc>
                <a:spcPct val="115000"/>
              </a:lnSpc>
              <a:spcBef>
                <a:spcPts val="1200"/>
              </a:spcBef>
              <a:spcAft>
                <a:spcPts val="0"/>
              </a:spcAft>
              <a:buNone/>
            </a:pPr>
            <a:r>
              <a:rPr lang="en" sz="1000" dirty="0">
                <a:solidFill>
                  <a:srgbClr val="07212D"/>
                </a:solidFill>
              </a:rPr>
              <a:t>Characteristics of Skill/Strategy-Based Instruction</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The curriculum uses a variety of topics, with one day’s text on hurricanes, another on ants, and a third on families.  Instead, the common thread is a comprehension skill being learned and practiced such as identifying the main idea or inferring the theme.</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Texts are used to practice comprehension skills globally, versus build knowledge about a particular topic specifically.  For example, after students read a text about hurricanes they are asked to point to the captions and explain what a caption is.  Or, after reading a text about some different uses of plants, they are asked to practice using context clues to figure out what different words in the text might mean.</a:t>
            </a:r>
            <a:endParaRPr sz="1000" dirty="0">
              <a:solidFill>
                <a:srgbClr val="07212D"/>
              </a:solidFill>
            </a:endParaRPr>
          </a:p>
          <a:p>
            <a:pPr marL="228600" lvl="0" indent="0" algn="l" rtl="0">
              <a:lnSpc>
                <a:spcPct val="115000"/>
              </a:lnSpc>
              <a:spcBef>
                <a:spcPts val="1200"/>
              </a:spcBef>
              <a:spcAft>
                <a:spcPts val="0"/>
              </a:spcAft>
              <a:buNone/>
            </a:pPr>
            <a:r>
              <a:rPr lang="en" sz="1000" dirty="0">
                <a:solidFill>
                  <a:srgbClr val="07212D"/>
                </a:solidFill>
              </a:rPr>
              <a:t>●</a:t>
            </a:r>
            <a:r>
              <a:rPr lang="en" sz="700" dirty="0">
                <a:solidFill>
                  <a:srgbClr val="07212D"/>
                </a:solidFill>
              </a:rPr>
              <a:t>   	</a:t>
            </a:r>
            <a:r>
              <a:rPr lang="en" sz="1000" dirty="0">
                <a:solidFill>
                  <a:srgbClr val="07212D"/>
                </a:solidFill>
              </a:rPr>
              <a:t>The texts are typically about topics students already know.  For example, a basal reader might include many stories about the community or families, where most of the content is familiar and redundant.  For exercises, students might be asked to describe the sequence of activities that a character followed to make his dinner.</a:t>
            </a:r>
            <a:endParaRPr sz="1000" dirty="0">
              <a:solidFill>
                <a:srgbClr val="07212D"/>
              </a:solidFill>
            </a:endParaRPr>
          </a:p>
          <a:p>
            <a:pPr marL="0" lvl="0" indent="0" algn="l" rtl="0">
              <a:spcBef>
                <a:spcPts val="1200"/>
              </a:spcBef>
              <a:spcAft>
                <a:spcPts val="0"/>
              </a:spcAft>
              <a:buNone/>
            </a:pPr>
            <a:r>
              <a:rPr lang="en" dirty="0"/>
              <a:t>Characteristics of Knowledge-Based Instruction</a:t>
            </a:r>
            <a:endParaRPr dirty="0"/>
          </a:p>
          <a:p>
            <a:pPr marL="228600" lvl="0" indent="0" algn="l" rtl="0">
              <a:lnSpc>
                <a:spcPct val="115000"/>
              </a:lnSpc>
              <a:spcBef>
                <a:spcPts val="1200"/>
              </a:spcBef>
              <a:spcAft>
                <a:spcPts val="0"/>
              </a:spcAft>
              <a:buClr>
                <a:schemeClr val="dk1"/>
              </a:buClr>
              <a:buSzPts val="1100"/>
              <a:buFont typeface="Arial"/>
              <a:buNone/>
            </a:pPr>
            <a:r>
              <a:rPr lang="en" sz="1000" dirty="0">
                <a:solidFill>
                  <a:srgbClr val="07212D"/>
                </a:solidFill>
              </a:rPr>
              <a:t>●</a:t>
            </a:r>
            <a:r>
              <a:rPr lang="en" sz="700" dirty="0">
                <a:solidFill>
                  <a:srgbClr val="07212D"/>
                </a:solidFill>
              </a:rPr>
              <a:t>   	</a:t>
            </a:r>
            <a:r>
              <a:rPr lang="en" sz="1000" dirty="0">
                <a:solidFill>
                  <a:srgbClr val="07212D"/>
                </a:solidFill>
              </a:rPr>
              <a:t>Students spend a series of lessons or time with texts focused on different aspects of the </a:t>
            </a:r>
            <a:r>
              <a:rPr lang="en" sz="1000" i="1" dirty="0">
                <a:solidFill>
                  <a:srgbClr val="07212D"/>
                </a:solidFill>
              </a:rPr>
              <a:t>same or similar topic</a:t>
            </a:r>
            <a:r>
              <a:rPr lang="en" sz="1000" dirty="0">
                <a:solidFill>
                  <a:srgbClr val="07212D"/>
                </a:solidFill>
              </a:rPr>
              <a:t>.  This is because it’s easier to learn new material and vocabulary when you are familiar with a topic.</a:t>
            </a:r>
            <a:endParaRPr sz="1000" dirty="0">
              <a:solidFill>
                <a:srgbClr val="07212D"/>
              </a:solidFill>
            </a:endParaRPr>
          </a:p>
          <a:p>
            <a:pPr marL="228600" lvl="0" indent="0" algn="l" rtl="0">
              <a:lnSpc>
                <a:spcPct val="115000"/>
              </a:lnSpc>
              <a:spcBef>
                <a:spcPts val="1200"/>
              </a:spcBef>
              <a:spcAft>
                <a:spcPts val="0"/>
              </a:spcAft>
              <a:buClr>
                <a:schemeClr val="dk1"/>
              </a:buClr>
              <a:buSzPts val="1100"/>
              <a:buFont typeface="Arial"/>
              <a:buNone/>
            </a:pPr>
            <a:r>
              <a:rPr lang="en" sz="1000" dirty="0">
                <a:solidFill>
                  <a:srgbClr val="07212D"/>
                </a:solidFill>
              </a:rPr>
              <a:t>●</a:t>
            </a:r>
            <a:r>
              <a:rPr lang="en" sz="700" dirty="0">
                <a:solidFill>
                  <a:srgbClr val="07212D"/>
                </a:solidFill>
              </a:rPr>
              <a:t>   	</a:t>
            </a:r>
            <a:r>
              <a:rPr lang="en" sz="1000" dirty="0">
                <a:solidFill>
                  <a:srgbClr val="07212D"/>
                </a:solidFill>
              </a:rPr>
              <a:t>Lessons deliberately build on each other, giving students a chance to see new vocabulary used in multiple ways and  become familiar with new topics as they return to them in slightly different ways.  For example, a unit on weather would include multiple readings and lessons in which students would encounter hurricanes, rain, and sleet-along with such repeating ideas and vocabulary as atmosphere, climate, meteorology, and air currents.  Both academic vocabulary (perceive, excessive, frightening) and domain-specific vocabulary (hypertrophy in the example) are taught.</a:t>
            </a:r>
            <a:endParaRPr sz="1000" dirty="0">
              <a:solidFill>
                <a:srgbClr val="07212D"/>
              </a:solidFill>
            </a:endParaRPr>
          </a:p>
          <a:p>
            <a:pPr marL="457200" lvl="0" indent="-292100" algn="l" rtl="0">
              <a:spcBef>
                <a:spcPts val="1200"/>
              </a:spcBef>
              <a:spcAft>
                <a:spcPts val="0"/>
              </a:spcAft>
              <a:buClr>
                <a:srgbClr val="07212D"/>
              </a:buClr>
              <a:buSzPts val="1000"/>
              <a:buChar char="●"/>
            </a:pPr>
            <a:r>
              <a:rPr lang="en" sz="1000" dirty="0">
                <a:solidFill>
                  <a:srgbClr val="07212D"/>
                </a:solidFill>
              </a:rPr>
              <a:t>The lessons are aimed at understanding different aspects of weather.  Questions and assignments (and indeed reading skills!) are aimed at building that knowledge and understanding.  For example, students would be asked to compare and contrast how different weather systems get started or to describe the sequence of events that leads to a hurricane.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bf234a13f1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bf234a13f1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first of four comprehension routines discussed during this session. Participants may reflect on the question and/or share their responses with other participants. </a:t>
            </a:r>
            <a:endParaRPr b="1" u="non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bf234a13f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bf234a13f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This slide points participants to p. 61 of the IES Practice Guide. Consider having participants turn or scroll to this page to look at these questions and graphic organizers. Good readers are metacognitively aware of their own thinking and understanding while they read, and they monitor their comprehension using questions like those included in the screenshot on the slide. Participants may find it helpful to reflect on times they ask themselves questions such as these while reading, particularly when reading about a new topic or a topic they know little about.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First I ask myself: What was that section of text about? What is happening in this section?</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Then I ask myself:</a:t>
            </a:r>
          </a:p>
          <a:p>
            <a:pPr marL="0" lvl="0" indent="0" algn="l" rtl="0">
              <a:spcBef>
                <a:spcPts val="0"/>
              </a:spcBef>
              <a:spcAft>
                <a:spcPts val="0"/>
              </a:spcAft>
              <a:buNone/>
            </a:pPr>
            <a:r>
              <a:rPr lang="en-US" b="0" u="none" dirty="0"/>
              <a:t>1. If I am not sure what this section is about, I ask: Are there any words I cannot read or do not understand? Are there phrases or sentences that do not make sense? Should I rereads that section carefully?</a:t>
            </a:r>
          </a:p>
          <a:p>
            <a:pPr marL="0" lvl="0" indent="0" algn="l" rtl="0">
              <a:spcBef>
                <a:spcPts val="0"/>
              </a:spcBef>
              <a:spcAft>
                <a:spcPts val="0"/>
              </a:spcAft>
              <a:buNone/>
            </a:pPr>
            <a:r>
              <a:rPr lang="en-US" b="0" u="none" dirty="0"/>
              <a:t>2. If a word or phrase doesn't make sense, I ask: How am I going to figure out what that word or phrase means?</a:t>
            </a:r>
          </a:p>
          <a:p>
            <a:pPr marL="0" lvl="0" indent="0" algn="l" rtl="0">
              <a:spcBef>
                <a:spcPts val="0"/>
              </a:spcBef>
              <a:spcAft>
                <a:spcPts val="0"/>
              </a:spcAft>
              <a:buNone/>
            </a:pPr>
            <a:r>
              <a:rPr lang="en-US" b="0" u="none" dirty="0"/>
              <a:t>3. If I am not sure what this section is about but it reminds me of something, I ask: What else do I know about this topic?</a:t>
            </a:r>
          </a:p>
          <a:p>
            <a:pPr marL="0" lvl="0" indent="0" algn="l" rtl="0">
              <a:spcBef>
                <a:spcPts val="0"/>
              </a:spcBef>
              <a:spcAft>
                <a:spcPts val="0"/>
              </a:spcAft>
              <a:buNone/>
            </a:pPr>
            <a:r>
              <a:rPr lang="en-US" b="0" u="none" dirty="0"/>
              <a:t>4. If I think I know what this section is about, I ask: What are the main points so far? Do I need to reread and mark the main points so that I can remember them?"</a:t>
            </a:r>
            <a:endParaRPr b="0" u="non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bf234a13f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bf234a13f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Students (and even adults) are often not aware of why they didn’t comprehend something. Many say they lost focus or assume they’re just not motivated, but there are more nuanced reasons we may lose focus or motivation. For example, students may lose motivation if they have gaps in decoding or fluency that are making the reading nearly impossible to comprehend. Or perhaps they can decode the words but have gaps in knowledge that would support understanding. Maybe they understand the content knowledge, but the syntax is so varied and complicated that they get lost in the sentences themselves. The goal of comprehension instruction is to support proficient readers in being metacognitively aware enough to diagnose when and why their comprehension broke down. Not only would they know when/why they lost comprehension, but they would have tools to support themselves.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bf234a13f1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bf234a13f1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Aft>
                <a:spcPts val="1200"/>
              </a:spcAft>
              <a:buNone/>
            </a:pPr>
            <a:r>
              <a:rPr lang="en-US" sz="1800" b="1" u="sng"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Guiding Notes:</a:t>
            </a:r>
          </a:p>
          <a:p>
            <a:pPr marL="0" marR="0" indent="0">
              <a:spcAft>
                <a:spcPts val="1200"/>
              </a:spcAft>
              <a:buNone/>
            </a:pPr>
            <a:r>
              <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This slide is intended to remind participants to use the resources provided within their high-quality instructional resource (HQIR) to support Comprehension Monitoring. This example comes from EL Education, which is an open-source (free) resource. </a:t>
            </a:r>
          </a:p>
          <a:p>
            <a:pPr marL="0" marR="0" indent="0">
              <a:spcAft>
                <a:spcPts val="1200"/>
              </a:spcAft>
              <a:buNone/>
            </a:pPr>
            <a:endPar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spcAft>
                <a:spcPts val="1200"/>
              </a:spcAft>
              <a:buNone/>
            </a:pPr>
            <a:r>
              <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If participants do not have access to a resource, they may consider creating an anchor chart with the list included on the sample:</a:t>
            </a:r>
          </a:p>
          <a:p>
            <a:pPr marL="0" marR="0" indent="0">
              <a:spcAft>
                <a:spcPts val="1200"/>
              </a:spcAft>
              <a:buNone/>
            </a:pPr>
            <a:endParaRPr lang="en-US" sz="1800" b="0"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p>
            <a:pPr marL="0" marR="0" indent="0">
              <a:spcAft>
                <a:spcPts val="1200"/>
              </a:spcAft>
              <a:buNone/>
            </a:pPr>
            <a:r>
              <a:rPr lang="en-US" sz="1800" b="1" u="none"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Close Readers Do These Things:</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Read small chunks of text slowly, and think about the gist (what the text is mostly about).</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Reread the text one sentence at a time.</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Underline things they understand or know about.</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Circle or underline words they do not know.</a:t>
            </a:r>
          </a:p>
          <a:p>
            <a:pPr marL="342900" marR="0" indent="-342900">
              <a:spcAft>
                <a:spcPts val="1200"/>
              </a:spcAft>
              <a:buAutoNum type="arabicPeriod"/>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Use strategies to figure out the meaning of words they do not know:</a:t>
            </a:r>
          </a:p>
          <a:p>
            <a:pPr marL="800100" marR="0" lvl="1" indent="-342900">
              <a:spcBef>
                <a:spcPts val="12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Context: Read the sentence around the word.</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Verify the inferred meaning.</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Look at the affixes for clues.</a:t>
            </a:r>
          </a:p>
          <a:p>
            <a:pPr marL="800100" marR="0" lvl="1" indent="-342900">
              <a:spcBef>
                <a:spcPts val="600"/>
              </a:spcBef>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Look at the root of the word for clues.</a:t>
            </a:r>
          </a:p>
          <a:p>
            <a:pPr marL="800100" marR="0" lvl="1" indent="-342900">
              <a:spcBef>
                <a:spcPts val="600"/>
              </a:spcBef>
              <a:spcAft>
                <a:spcPts val="1200"/>
              </a:spcAft>
              <a:buFont typeface="Symbol" panose="05050102010706020507" pitchFamily="18" charset="2"/>
              <a:buChar char=""/>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Use a dictionary.</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6. Talk with their partner or group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7. Ask questions to show they understand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8. Listen to questions others ask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9. Go back to the text to find answers to questions.</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10. Write notes or answer questions about the text.</a:t>
            </a:r>
          </a:p>
          <a:p>
            <a:pPr marL="0" marR="0" indent="0">
              <a:spcAft>
                <a:spcPts val="1200"/>
              </a:spcAft>
              <a:buNone/>
            </a:pPr>
            <a:r>
              <a:rPr lang="en-US" sz="1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11. Talk with their partner or group about the answers they find.</a:t>
            </a: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bf234a13f1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bf234a13f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b="1" dirty="0"/>
              <a:t>Note that this chart does not account for gaps in decoding and/or fluency skills, which is a significant barrier to comprehension for many students. This chart is for consideration for students who </a:t>
            </a:r>
            <a:r>
              <a:rPr lang="en" b="1" u="sng" dirty="0"/>
              <a:t>do not have significant gaps in decoding and/or fluency skills.</a:t>
            </a:r>
            <a:r>
              <a:rPr lang="en" b="1" u="none" dirty="0"/>
              <a:t> </a:t>
            </a:r>
            <a:r>
              <a:rPr lang="en" dirty="0"/>
              <a:t>The teacher actions for a gap in decoding ability (phonemic awareness or phonics) would include a multi-tiered systems of support (MTSS) structure with diagnostic assessments, progress monitoring and focused interventions if a middle or high school student has gaps in those skills.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chart can be used to support students in their own metacognitive awareness. Many middle and high school instructors are already doing the actions in the middle column to support our students. However, as students become increasingly independent, proficient readers, they are empowered to be capable of monitoring their own comprehension and then taking actions to respond to moments when they have lapses in comprehension.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bf234a13f1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bf234a13f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In addition to the chart on the previous slide, another cooperative way to introduce students to the concept of comprehension monitoring is to use the “Say Something” strategy we discussed in session 2. Not only does a strategy like this build fluency skills and potentially provide models of fluent reading to students, this is also safer setting for students to reflect on how and when their comprehension breaks down with a partner inste</a:t>
            </a:r>
            <a:r>
              <a:rPr lang="en-US" dirty="0"/>
              <a:t>a</a:t>
            </a:r>
            <a:r>
              <a:rPr lang="en" dirty="0"/>
              <a:t>d of in front of an entire class. Many teachers may find it helpful to model how their own comprehension breaks down when encountering new information, new genres, new forms or new texts. </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6abd8a2eef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6abd8a2ee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second of four comprehension routines discussed during this session.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6abd8a2eef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6abd8a2ee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i="1" u="none" dirty="0"/>
              <a:t>The Kentucky Academic Standards </a:t>
            </a:r>
            <a:r>
              <a:rPr lang="en" b="0" i="0" u="none" dirty="0"/>
              <a:t>(</a:t>
            </a:r>
            <a:r>
              <a:rPr lang="en" b="0" i="1" u="none" dirty="0"/>
              <a:t>KAS) for Reading and Writing</a:t>
            </a:r>
            <a:r>
              <a:rPr lang="en" b="0" i="0" u="none" dirty="0"/>
              <a:t> mentions </a:t>
            </a:r>
            <a:r>
              <a:rPr lang="en" b="0" i="0" u="sng" dirty="0"/>
              <a:t>syntax</a:t>
            </a:r>
            <a:r>
              <a:rPr lang="en" b="0" i="0" u="none" dirty="0"/>
              <a:t> as a composition (or writing) skill; however, syntax (and understanding how word order may impact meaning) is also essential for reading comprehension, particularly when syntax is complicated.</a:t>
            </a:r>
            <a:endParaRPr lang="en" b="0" i="1" u="none" dirty="0"/>
          </a:p>
          <a:p>
            <a:pPr marL="0" lvl="0" indent="0" algn="l" rtl="0">
              <a:spcBef>
                <a:spcPts val="0"/>
              </a:spcBef>
              <a:spcAft>
                <a:spcPts val="0"/>
              </a:spcAft>
              <a:buNone/>
            </a:pPr>
            <a:endParaRPr lang="en" i="1" dirty="0"/>
          </a:p>
          <a:p>
            <a:pPr marL="0" lvl="0" indent="0" algn="l" rtl="0">
              <a:spcBef>
                <a:spcPts val="0"/>
              </a:spcBef>
              <a:spcAft>
                <a:spcPts val="0"/>
              </a:spcAft>
              <a:buNone/>
            </a:pPr>
            <a:r>
              <a:rPr lang="en" i="1" dirty="0"/>
              <a:t>Kentucky Academic Standards</a:t>
            </a:r>
            <a:r>
              <a:rPr lang="en" dirty="0"/>
              <a:t> for Reading and Writing (pages 222 and 319) </a:t>
            </a:r>
            <a:r>
              <a:rPr lang="en" u="sng" dirty="0">
                <a:solidFill>
                  <a:schemeClr val="hlink"/>
                </a:solidFill>
                <a:hlinkClick r:id="rId3"/>
              </a:rPr>
              <a:t>https://www.education.ky.gov/curriculum/standards/kyacadstand/Documents/Kentucky_Academic_Standards_Reading_and_Writing.pdf</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6abd8a2eef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6abd8a2eef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Recall that syntax is defined as the rules that govern word order.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r>
              <a:rPr lang="en" b="0" u="none" dirty="0"/>
              <a:t>The IES Guide studied in this series demonstrates the relationship between syntax and comprehension, “</a:t>
            </a:r>
            <a:r>
              <a:rPr lang="en-US" sz="1100" dirty="0">
                <a:solidFill>
                  <a:srgbClr val="102649"/>
                </a:solidFill>
                <a:latin typeface="Franklin Gothic"/>
                <a:ea typeface="Franklin Gothic"/>
                <a:cs typeface="Franklin Gothic"/>
                <a:sym typeface="Franklin Gothic"/>
              </a:rPr>
              <a:t>As students explore a wider range of texts, they</a:t>
            </a:r>
          </a:p>
          <a:p>
            <a:pPr marL="0" lvl="0" indent="0" algn="l" rtl="0">
              <a:spcBef>
                <a:spcPts val="0"/>
              </a:spcBef>
              <a:spcAft>
                <a:spcPts val="0"/>
              </a:spcAft>
              <a:buClr>
                <a:schemeClr val="dk1"/>
              </a:buClr>
              <a:buSzPts val="1100"/>
              <a:buFont typeface="Arial"/>
              <a:buNone/>
            </a:pPr>
            <a:r>
              <a:rPr lang="en-US" sz="1100" dirty="0">
                <a:solidFill>
                  <a:srgbClr val="102649"/>
                </a:solidFill>
                <a:latin typeface="Franklin Gothic"/>
                <a:ea typeface="Franklin Gothic"/>
                <a:cs typeface="Franklin Gothic"/>
                <a:sym typeface="Franklin Gothic"/>
              </a:rPr>
              <a:t>are exposed to unfamiliar words and </a:t>
            </a:r>
            <a:r>
              <a:rPr lang="en-US" sz="1100" b="1" u="sng" dirty="0">
                <a:solidFill>
                  <a:srgbClr val="102649"/>
                </a:solidFill>
                <a:latin typeface="Franklin Gothic"/>
                <a:ea typeface="Franklin Gothic"/>
                <a:cs typeface="Franklin Gothic"/>
                <a:sym typeface="Franklin Gothic"/>
              </a:rPr>
              <a:t>syntax</a:t>
            </a:r>
            <a:r>
              <a:rPr lang="en-US" sz="1100" dirty="0">
                <a:solidFill>
                  <a:srgbClr val="102649"/>
                </a:solidFill>
                <a:latin typeface="Franklin Gothic"/>
                <a:ea typeface="Franklin Gothic"/>
                <a:cs typeface="Franklin Gothic"/>
                <a:sym typeface="Franklin Gothic"/>
              </a:rPr>
              <a:t>, and their reading becomes more fluent (p. 16).”</a:t>
            </a:r>
          </a:p>
          <a:p>
            <a:pPr marL="0" lvl="0" indent="0" algn="l" rtl="0">
              <a:spcBef>
                <a:spcPts val="0"/>
              </a:spcBef>
              <a:spcAft>
                <a:spcPts val="0"/>
              </a:spcAft>
              <a:buClr>
                <a:schemeClr val="dk1"/>
              </a:buClr>
              <a:buSzPts val="1100"/>
              <a:buFont typeface="Arial"/>
              <a:buNone/>
            </a:pPr>
            <a:endParaRPr lang="en-US" sz="1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US" sz="1100" dirty="0">
                <a:solidFill>
                  <a:srgbClr val="102649"/>
                </a:solidFill>
                <a:latin typeface="Franklin Gothic"/>
                <a:ea typeface="Franklin Gothic"/>
                <a:cs typeface="Franklin Gothic"/>
                <a:sym typeface="Franklin Gothic"/>
              </a:rPr>
              <a:t>Participants may make the connection between </a:t>
            </a:r>
            <a:r>
              <a:rPr lang="en-US" sz="1100" b="1" u="sng" dirty="0">
                <a:solidFill>
                  <a:srgbClr val="102649"/>
                </a:solidFill>
                <a:latin typeface="Franklin Gothic"/>
                <a:ea typeface="Franklin Gothic"/>
                <a:cs typeface="Franklin Gothic"/>
                <a:sym typeface="Franklin Gothic"/>
              </a:rPr>
              <a:t>language structures</a:t>
            </a:r>
            <a:r>
              <a:rPr lang="en-US" sz="1100" b="1" i="0" u="none" dirty="0">
                <a:solidFill>
                  <a:srgbClr val="102649"/>
                </a:solidFill>
                <a:latin typeface="Franklin Gothic"/>
                <a:ea typeface="Franklin Gothic"/>
                <a:cs typeface="Franklin Gothic"/>
                <a:sym typeface="Franklin Gothic"/>
              </a:rPr>
              <a:t> </a:t>
            </a:r>
            <a:r>
              <a:rPr lang="en-US" sz="1100" b="0" i="0" u="none" dirty="0">
                <a:solidFill>
                  <a:srgbClr val="102649"/>
                </a:solidFill>
                <a:latin typeface="Franklin Gothic"/>
                <a:ea typeface="Franklin Gothic"/>
                <a:cs typeface="Franklin Gothic"/>
                <a:sym typeface="Franklin Gothic"/>
              </a:rPr>
              <a:t>in the top strand of the rope and syntax. Syntax is considered an aspect of language comprehension. </a:t>
            </a:r>
            <a:endParaRPr lang="en-US" sz="1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lang="en" b="0" u="non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c40f660051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c40f660051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Guided Notes:</a:t>
            </a:r>
            <a:endParaRPr lang="en"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b="0" u="none" dirty="0"/>
              <a:t>This chart </a:t>
            </a:r>
            <a:r>
              <a:rPr lang="en-US" dirty="0"/>
              <a:t>(adapted for middle and high school based on the </a:t>
            </a:r>
            <a:r>
              <a:rPr lang="en-US" i="1" dirty="0"/>
              <a:t>Kentucky Academic Standards (KAS) for Reading and Writing </a:t>
            </a:r>
            <a:r>
              <a:rPr lang="en-US" i="0" dirty="0"/>
              <a:t>and </a:t>
            </a:r>
            <a:r>
              <a:rPr lang="en-US" i="1" dirty="0"/>
              <a:t>LETRS</a:t>
            </a:r>
            <a:r>
              <a:rPr lang="en-US" dirty="0"/>
              <a:t>, Volume 2, p. 154) </a:t>
            </a:r>
            <a:r>
              <a:rPr lang="en" b="0" u="none" dirty="0"/>
              <a:t>demonstrates complicated or challenging language forms students may encounter in complex, grade-level text. The work of reading and writing instruction addresses the Language (L) strand to support students in both comprehending and composing sentences using these features. Participants may share which of these language features present challenges for students in their grade level or grade band.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6abd8a2eef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6abd8a2eef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slide contains examples for three exercises that teachers might leverage to engage students in syntactic analysis to support comprehension of complicated sentences. These exercises are available as samples on LucidSpark, an online app used for collaboration and learning: </a:t>
            </a:r>
            <a:r>
              <a:rPr lang="en-US" u="sng" dirty="0">
                <a:solidFill>
                  <a:schemeClr val="hlink"/>
                </a:solidFill>
                <a:hlinkClick r:id="rId3"/>
              </a:rPr>
              <a:t>https://lucid.app/lucidspark/4d7e6564-c7d7-41d1-a85c-dc83268b0e37/edit?viewport_loc=-899%2C-917%2C3443%2C3120%2C0_0&amp;invitationId=inv_af0622ac-2aa1-4889-9255-f1ee099f1d8b</a:t>
            </a:r>
            <a:r>
              <a:rPr lang="en-US" dirty="0"/>
              <a:t> </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sng" dirty="0"/>
              <a:t>Exercise 1: Sentence Building</a:t>
            </a:r>
          </a:p>
          <a:p>
            <a:pPr marL="0" lvl="0" indent="0" algn="l" rtl="0">
              <a:spcBef>
                <a:spcPts val="0"/>
              </a:spcBef>
              <a:spcAft>
                <a:spcPts val="0"/>
              </a:spcAft>
              <a:buNone/>
            </a:pPr>
            <a:r>
              <a:rPr lang="en-US" b="0" u="none" dirty="0"/>
              <a:t>This Sentence Building Exercise shows an example of one way teachers might engage students in syntactic analysis. Teachers find five sentences in a text studied and divide each sentence into two parts for students to match. Column A contains sentence beginnings, and Column B contains sentence endings. </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none" dirty="0"/>
              <a:t>Column A</a:t>
            </a:r>
          </a:p>
          <a:p>
            <a:pPr marL="0" lvl="0" indent="0" algn="l" rtl="0">
              <a:spcBef>
                <a:spcPts val="0"/>
              </a:spcBef>
              <a:spcAft>
                <a:spcPts val="0"/>
              </a:spcAft>
              <a:buNone/>
            </a:pPr>
            <a:r>
              <a:rPr lang="en-US" b="0" u="none" dirty="0"/>
              <a:t>- The folktales share</a:t>
            </a:r>
          </a:p>
          <a:p>
            <a:pPr marL="0" lvl="0" indent="0" algn="l" rtl="0">
              <a:spcBef>
                <a:spcPts val="0"/>
              </a:spcBef>
              <a:spcAft>
                <a:spcPts val="0"/>
              </a:spcAft>
              <a:buNone/>
            </a:pPr>
            <a:r>
              <a:rPr lang="en-US" b="0" u="none" dirty="0"/>
              <a:t>- There is both</a:t>
            </a:r>
          </a:p>
          <a:p>
            <a:pPr marL="0" lvl="0" indent="0" algn="l" rtl="0">
              <a:spcBef>
                <a:spcPts val="0"/>
              </a:spcBef>
              <a:spcAft>
                <a:spcPts val="0"/>
              </a:spcAft>
              <a:buNone/>
            </a:pPr>
            <a:r>
              <a:rPr lang="en-US" b="0" u="none" dirty="0"/>
              <a:t>- New realities transformed old stories</a:t>
            </a:r>
          </a:p>
          <a:p>
            <a:pPr marL="0" lvl="0" indent="0" algn="l" rtl="0">
              <a:spcBef>
                <a:spcPts val="0"/>
              </a:spcBef>
              <a:spcAft>
                <a:spcPts val="0"/>
              </a:spcAft>
              <a:buNone/>
            </a:pPr>
            <a:r>
              <a:rPr lang="en-US" b="0" u="none" dirty="0"/>
              <a:t>- Everything is possible</a:t>
            </a:r>
          </a:p>
          <a:p>
            <a:pPr marL="0" lvl="0" indent="0" algn="l" rtl="0">
              <a:spcBef>
                <a:spcPts val="0"/>
              </a:spcBef>
              <a:spcAft>
                <a:spcPts val="0"/>
              </a:spcAft>
              <a:buNone/>
            </a:pPr>
            <a:r>
              <a:rPr lang="en-US" b="0" u="none" dirty="0"/>
              <a:t>- The folktales deal</a:t>
            </a:r>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none" dirty="0"/>
              <a:t>Column B </a:t>
            </a:r>
          </a:p>
          <a:p>
            <a:pPr marL="0" lvl="0" indent="0" algn="l" rtl="0">
              <a:spcBef>
                <a:spcPts val="0"/>
              </a:spcBef>
              <a:spcAft>
                <a:spcPts val="0"/>
              </a:spcAft>
              <a:buNone/>
            </a:pPr>
            <a:r>
              <a:rPr lang="en-US" b="0" u="none" dirty="0"/>
              <a:t>- an interest in teaching values and taboos, the religious and social mores of their cultures. </a:t>
            </a:r>
          </a:p>
          <a:p>
            <a:pPr marL="0" lvl="0" indent="0" algn="l" rtl="0">
              <a:spcBef>
                <a:spcPts val="0"/>
              </a:spcBef>
              <a:spcAft>
                <a:spcPts val="0"/>
              </a:spcAft>
              <a:buNone/>
            </a:pPr>
            <a:r>
              <a:rPr lang="en-US" b="0" u="none" dirty="0"/>
              <a:t>- when you step into the magically real world of Latin American folklore.</a:t>
            </a:r>
          </a:p>
          <a:p>
            <a:pPr marL="0" lvl="0" indent="0" algn="l" rtl="0">
              <a:spcBef>
                <a:spcPts val="0"/>
              </a:spcBef>
              <a:spcAft>
                <a:spcPts val="0"/>
              </a:spcAft>
              <a:buNone/>
            </a:pPr>
            <a:r>
              <a:rPr lang="en-US" b="0" u="none" dirty="0"/>
              <a:t>- with the timeless key human questions, and there are human truths in the magic they contain.</a:t>
            </a:r>
          </a:p>
          <a:p>
            <a:pPr marL="0" lvl="0" indent="0" algn="l" rtl="0">
              <a:spcBef>
                <a:spcPts val="0"/>
              </a:spcBef>
              <a:spcAft>
                <a:spcPts val="0"/>
              </a:spcAft>
              <a:buNone/>
            </a:pPr>
            <a:r>
              <a:rPr lang="en-US" b="0" u="none" dirty="0"/>
              <a:t>- on both sides when Christian belief in a single God met indigenous belief in many goals.</a:t>
            </a:r>
          </a:p>
          <a:p>
            <a:pPr marL="0" lvl="0" indent="0" algn="l" rtl="0">
              <a:spcBef>
                <a:spcPts val="0"/>
              </a:spcBef>
              <a:spcAft>
                <a:spcPts val="0"/>
              </a:spcAft>
              <a:buNone/>
            </a:pPr>
            <a:r>
              <a:rPr lang="en-US" b="0" u="none" dirty="0"/>
              <a:t>- earthiness and fantasy in many of the tales.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1" u="none" dirty="0"/>
              <a:t>Answer Key: </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The folktales share an interest in teaching values and taboos, the religious and social mores of their cultures. </a:t>
            </a:r>
          </a:p>
          <a:p>
            <a:pPr marL="228600" lvl="0" indent="-228600" algn="l" rtl="0">
              <a:spcBef>
                <a:spcPts val="0"/>
              </a:spcBef>
              <a:spcAft>
                <a:spcPts val="0"/>
              </a:spcAft>
              <a:buAutoNum type="arabicPeriod"/>
            </a:pPr>
            <a:r>
              <a:rPr lang="en-US" b="0" u="none" dirty="0"/>
              <a:t>There is both earthiness and fantasy in many of the tales.</a:t>
            </a:r>
          </a:p>
          <a:p>
            <a:pPr marL="228600" lvl="0" indent="-228600" algn="l" rtl="0">
              <a:spcBef>
                <a:spcPts val="0"/>
              </a:spcBef>
              <a:spcAft>
                <a:spcPts val="0"/>
              </a:spcAft>
              <a:buAutoNum type="arabicPeriod"/>
            </a:pPr>
            <a:r>
              <a:rPr lang="en-US" b="0" u="none" dirty="0"/>
              <a:t>New realities transformed old stories on both sides when Christian belief in a single God met indigenous belief in many goals.</a:t>
            </a:r>
          </a:p>
          <a:p>
            <a:pPr marL="228600" lvl="0" indent="-228600" algn="l" rtl="0">
              <a:spcBef>
                <a:spcPts val="0"/>
              </a:spcBef>
              <a:spcAft>
                <a:spcPts val="0"/>
              </a:spcAft>
              <a:buAutoNum type="arabicPeriod"/>
            </a:pPr>
            <a:r>
              <a:rPr lang="en-US" b="0" u="none" dirty="0"/>
              <a:t>Everything is possible when you step into the magically real world of Latin American folklore.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The folktales deal with the timeless key human questions, and there are human truths in the magic they contain.</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Exercise 2: Phrase Order</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exercise also gives students an opportunity to consider how different phrases within a sentence work together to create meaning. Students are given three phrases to place in logical order to build a sentence: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who now represent the majority of the population in most cities throughout the region.”</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“Amazonian realities are still a present and active part of the lives of the non-indigenous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As Jaun Carlos Galeano writes,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none" dirty="0"/>
              <a:t>Answer Key: </a:t>
            </a:r>
            <a:r>
              <a:rPr lang="en-US" b="0" u="none" dirty="0"/>
              <a:t>As Jaun Carlos Galeano writes, “Amazonian realities are still a present and active part of the lives of the non-indigenous who now represent the majority of the population in most cities throughout the region.”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Next students answer two reflection questions. Possible answers are included in parenthesis:</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What is the purpose of the first phrase in your new sentence? (attribution, to show the origin of a quote)</a:t>
            </a:r>
          </a:p>
          <a:p>
            <a:pPr marL="228600" marR="0" lvl="0" indent="-22860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0" u="none" dirty="0"/>
              <a:t>What does the whole sentence tell us about the majority of Latin American cities?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228600" lvl="0" indent="-228600" algn="l" rtl="0">
              <a:spcBef>
                <a:spcPts val="0"/>
              </a:spcBef>
              <a:spcAft>
                <a:spcPts val="0"/>
              </a:spcAft>
              <a:buAutoNum type="arabicPeriod"/>
            </a:pPr>
            <a:endParaRPr lang="en-US" b="0" u="non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6abd8a2eef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6abd8a2eef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is the second of four comprehension routines discussed during this session.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6abd8a2eef_1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6abd8a2eef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b="1" dirty="0"/>
              <a:t>Text-dependent questions</a:t>
            </a:r>
            <a:r>
              <a:rPr lang="en" b="0" dirty="0"/>
              <a:t> require students to refer to the details or inferences made in the text in order to fully address the question. Text-dependent questions are essential to ensure students are not only reading the actual text but also engaging meaningfully with the text. The</a:t>
            </a:r>
            <a:r>
              <a:rPr lang="en" dirty="0"/>
              <a:t> IES Guide studied in this series points out that we should not only have text-dependent questions, but we should have questions that require students to read, re-read and think critically about the complex texts assigned to them. </a:t>
            </a:r>
          </a:p>
          <a:p>
            <a:pPr marL="0" lvl="0" indent="0" algn="l" rtl="0">
              <a:spcBef>
                <a:spcPts val="0"/>
              </a:spcBef>
              <a:spcAft>
                <a:spcPts val="0"/>
              </a:spcAft>
              <a:buNone/>
            </a:pPr>
            <a:endParaRPr lang="en"/>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bf234a13f1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bf234a13f1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nonsense exercise is intended to support teachers in considering the importance of question quality.</a:t>
            </a:r>
            <a:r>
              <a:rPr lang="en" b="1" u="none" dirty="0"/>
              <a:t> </a:t>
            </a:r>
            <a:r>
              <a:rPr lang="en" dirty="0"/>
              <a:t>All of these questions are text-dependent, but they do not require students to make inferences or analyze the text. This exercise (while silly) illustrates the depth of reading some students engage in–they can decode the words, but they have very little deep comprehension of what they are reading, why it is relevant to them, or how the knowledge they gain from reading will support their work in the class. This illustrates the importance of moving beyond Right There questions to higher order thinking. </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6abd8a2eef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6abd8a2eef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Text-dependent questions anchor students in the texts studied and require students to read and re-read texts carefully. Students may encounter text-dependent questions in all grade levels and content areas to engage with knowledge and skills required to comprehend grade-level, complex text. </a:t>
            </a:r>
            <a:endParaRPr b="1" u="sng"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6abd8a2ee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6abd8a2ee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dirty="0">
                <a:solidFill>
                  <a:schemeClr val="dk1"/>
                </a:solidFill>
              </a:rPr>
              <a:t>Guiding Notes:</a:t>
            </a:r>
          </a:p>
          <a:p>
            <a:pPr marL="0" lvl="0" indent="0" algn="l" rtl="0">
              <a:spcBef>
                <a:spcPts val="0"/>
              </a:spcBef>
              <a:spcAft>
                <a:spcPts val="0"/>
              </a:spcAft>
              <a:buClr>
                <a:schemeClr val="dk1"/>
              </a:buClr>
              <a:buSzPts val="1100"/>
              <a:buFont typeface="Arial"/>
              <a:buNone/>
            </a:pPr>
            <a:r>
              <a:rPr lang="en" dirty="0">
                <a:solidFill>
                  <a:schemeClr val="dk1"/>
                </a:solidFill>
              </a:rPr>
              <a:t>This slide is adapted from the </a:t>
            </a:r>
            <a:r>
              <a:rPr lang="en" u="sng" dirty="0">
                <a:solidFill>
                  <a:schemeClr val="hlink"/>
                </a:solidFill>
                <a:hlinkClick r:id="rId3"/>
              </a:rPr>
              <a:t>Reading and Writing Text-Dependent Questions (TDQ) Webcast</a:t>
            </a:r>
            <a:r>
              <a:rPr lang="en" dirty="0">
                <a:solidFill>
                  <a:schemeClr val="dk1"/>
                </a:solidFill>
              </a:rPr>
              <a:t> that aired </a:t>
            </a:r>
            <a:r>
              <a:rPr lang="en-US" dirty="0">
                <a:solidFill>
                  <a:schemeClr val="dk1"/>
                </a:solidFill>
              </a:rPr>
              <a:t>on KDE’s Office of Teaching and Learning YouTube channel in March 2020. This slide indicates reasons why text-dependent questions may provide essential supports for students in accessing and analyzing complex, grade-level text.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26abd8a2eef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26abd8a2eef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u="sng" dirty="0">
                <a:solidFill>
                  <a:schemeClr val="dk1"/>
                </a:solidFill>
              </a:rPr>
              <a:t>Guiding Notes:</a:t>
            </a:r>
          </a:p>
          <a:p>
            <a:pPr marL="0" lvl="0" indent="0" algn="l" rtl="0">
              <a:spcBef>
                <a:spcPts val="0"/>
              </a:spcBef>
              <a:spcAft>
                <a:spcPts val="0"/>
              </a:spcAft>
              <a:buClr>
                <a:schemeClr val="dk1"/>
              </a:buClr>
              <a:buSzPts val="1100"/>
              <a:buFont typeface="Arial"/>
              <a:buNone/>
            </a:pPr>
            <a:r>
              <a:rPr lang="en" dirty="0">
                <a:solidFill>
                  <a:schemeClr val="dk1"/>
                </a:solidFill>
              </a:rPr>
              <a:t>This slide is adapted from the </a:t>
            </a:r>
            <a:r>
              <a:rPr lang="en" u="sng" dirty="0">
                <a:solidFill>
                  <a:schemeClr val="hlink"/>
                </a:solidFill>
                <a:hlinkClick r:id="rId3"/>
              </a:rPr>
              <a:t>Reading and Writing Text-Dependent Questions (TDQ) Webcast</a:t>
            </a:r>
            <a:r>
              <a:rPr lang="en" dirty="0">
                <a:solidFill>
                  <a:schemeClr val="dk1"/>
                </a:solidFill>
              </a:rPr>
              <a:t> that aired </a:t>
            </a:r>
            <a:r>
              <a:rPr lang="en-US" dirty="0">
                <a:solidFill>
                  <a:schemeClr val="dk1"/>
                </a:solidFill>
              </a:rPr>
              <a:t>on KDE’s Office of Teaching and Learning YouTube channel in March 2020. Participants may require an opportunity to reflect on how equity often hinges on student background knowledge prior to reading a text. All questions should ground students in the texts studied.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6abd8a2eef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6abd8a2eef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u="sng" dirty="0">
                <a:solidFill>
                  <a:schemeClr val="dk1"/>
                </a:solidFill>
              </a:rPr>
              <a:t>Guiding Notes:</a:t>
            </a:r>
          </a:p>
          <a:p>
            <a:pPr marL="0" lvl="0" indent="0" algn="l" rtl="0">
              <a:spcBef>
                <a:spcPts val="0"/>
              </a:spcBef>
              <a:spcAft>
                <a:spcPts val="0"/>
              </a:spcAft>
              <a:buClr>
                <a:schemeClr val="dk1"/>
              </a:buClr>
              <a:buSzPts val="1100"/>
              <a:buFont typeface="Arial"/>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may require an opportunity to reflect on how equity often hinges on student background knowledge prior to reading a text. All questions should ground students in the texts studied.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Clr>
                <a:schemeClr val="dk1"/>
              </a:buClr>
              <a:buSzPts val="1100"/>
              <a:buFont typeface="Arial"/>
              <a:buNone/>
            </a:pPr>
            <a:r>
              <a:rPr lang="en-US" dirty="0">
                <a:solidFill>
                  <a:schemeClr val="dk1"/>
                </a:solidFill>
              </a:rPr>
              <a:t>The first question comes from EL Education Grade 8 and requires students to engage with and cite information from the text studied. The second question is NOT text-dependent and would require students to have knowledge that is not included in the text. </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6abd8a2eef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6abd8a2eef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This slide emphasizes that students may engage with a variety of text-dependent questions to address a variety of comprehension needs within a text. Different texts may present different challenges to students, so instructors may consider or anticipate questions that would clarify vocabulary, syntax/structure and theme/central idea analysis. </a:t>
            </a:r>
            <a:endParaRPr b="1" u="sng"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6ac461b03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26ac461b03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lang="en" b="0" u="sng" dirty="0"/>
          </a:p>
          <a:p>
            <a:pPr marL="0" lvl="0" indent="0" algn="l" rtl="0">
              <a:spcBef>
                <a:spcPts val="0"/>
              </a:spcBef>
              <a:spcAft>
                <a:spcPts val="0"/>
              </a:spcAft>
              <a:buNone/>
            </a:pPr>
            <a:r>
              <a:rPr lang="en" b="0" u="none" dirty="0"/>
              <a:t>This slide points participants to their adopted high-quality instructional resource. While the slide uses EL Education as an example, districts may have access to another green-rated HQIR. If a district has not yet adopted an HQIR, KDE has a module available to support the writing of high-quality questions available at the link below. </a:t>
            </a:r>
          </a:p>
          <a:p>
            <a:pPr marL="0" lvl="0" indent="0" algn="l" rtl="0">
              <a:spcBef>
                <a:spcPts val="0"/>
              </a:spcBef>
              <a:spcAft>
                <a:spcPts val="0"/>
              </a:spcAft>
              <a:buNone/>
            </a:pPr>
            <a:endParaRPr lang="en" b="1" u="none" dirty="0"/>
          </a:p>
          <a:p>
            <a:pPr marL="0" lvl="0" indent="0" algn="l" rtl="0">
              <a:spcBef>
                <a:spcPts val="0"/>
              </a:spcBef>
              <a:spcAft>
                <a:spcPts val="0"/>
              </a:spcAft>
              <a:buNone/>
            </a:pPr>
            <a:r>
              <a:rPr lang="en" dirty="0"/>
              <a:t>Text-Dependent Questions Module  </a:t>
            </a:r>
            <a:r>
              <a:rPr lang="en" u="sng" dirty="0">
                <a:solidFill>
                  <a:schemeClr val="hlink"/>
                </a:solidFill>
                <a:hlinkClick r:id="rId3"/>
              </a:rPr>
              <a:t>https://kystandards.org/utdq/</a:t>
            </a:r>
            <a:r>
              <a:rPr lang="en" dirty="0"/>
              <a:t> </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6abd8a2eef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6abd8a2eef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comes directly from EL Education and requires students to refer to the text to substantiate their answer. </a:t>
            </a: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6abd8a2eef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6abd8a2eef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comes directly from EL Education and requires students to refer to the text to substantiate their answer. </a:t>
            </a:r>
            <a:endParaRPr lang="en-US" dirty="0"/>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6abd8a2eef_1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26abd8a2eef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Participants will read the question and have an opportunity to discuss if the question as written is text-dependent or not. This question does not require students to engage with the text and requires knowledge not necessarily provided in the text.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6abd8a2eef_1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26abd8a2eef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dirty="0">
                <a:solidFill>
                  <a:schemeClr val="dk1"/>
                </a:solidFill>
              </a:rPr>
              <a:t>This slide is adapted from the </a:t>
            </a:r>
            <a:r>
              <a:rPr lang="en-US" u="sng" dirty="0">
                <a:solidFill>
                  <a:schemeClr val="hlink"/>
                </a:solidFill>
                <a:hlinkClick r:id="rId3"/>
              </a:rPr>
              <a:t>Reading and Writing Text-Dependent Questions (TDQ) Webcast</a:t>
            </a:r>
            <a:r>
              <a:rPr lang="en-US" dirty="0">
                <a:solidFill>
                  <a:schemeClr val="dk1"/>
                </a:solidFill>
              </a:rPr>
              <a:t> that aired on KDE’s Office of Teaching and Learning YouTube channel in March 2020. These question stems provide some guidance for writing or improving text-dependent questions to support deeper comprehension of a text.</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6abd8a2ee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6abd8a2ee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is the third of four comprehension routines discussed during this session.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6ac461b03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6ac461b03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This slide explicitly provides a routine for teaching students to generate a gist statement as described in the IES Guide. Note that this routine also supports students in making stronger annotations of texts. </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6ac461b034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26ac461b034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The highlighted portion represents what students might identify in Step 1: Who or what is the passage about?</a:t>
            </a:r>
            <a:endParaRPr lang="en-US" b="1" u="none"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6ac461b03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26ac461b03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The underlined portion represents the important facts about Latin American folktales detailed in the passage.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26ac461b03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26ac461b03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b="0" u="sng"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In this example, the slide uses EL Education’s Grade 8 Text “Latin American Folktales.” Students might need support understanding the function of the listed examples as evidence to support the idea that folktales address human questions and truths. </a:t>
            </a:r>
            <a:endParaRPr lang="en-US" b="1" u="none"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6ac461b03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6ac461b03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The blue box represents a possible gist statement teachers might model or teachers might write for this passage in particular. </a:t>
            </a:r>
          </a:p>
          <a:p>
            <a:pPr marL="0" lvl="0" indent="0" algn="l" rtl="0">
              <a:spcBef>
                <a:spcPts val="0"/>
              </a:spcBef>
              <a:spcAft>
                <a:spcPts val="0"/>
              </a:spcAft>
              <a:buNone/>
            </a:pPr>
            <a:endParaRPr b="1" u="sng"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bf234a13f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bf234a13f1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p>
          <a:p>
            <a:pPr marL="0" lvl="0" indent="0" algn="l" rtl="0">
              <a:spcBef>
                <a:spcPts val="0"/>
              </a:spcBef>
              <a:spcAft>
                <a:spcPts val="0"/>
              </a:spcAft>
              <a:buNone/>
            </a:pPr>
            <a:r>
              <a:rPr lang="en-US" b="0" u="none" dirty="0"/>
              <a:t>Note that this possible schedule represents a sample and is not intended as a requirement. The IES Guide provides a sample schedule for pacing individual lessons. </a:t>
            </a:r>
            <a:endParaRPr b="0" u="non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bf234a13f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bf234a13f1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sng" dirty="0"/>
          </a:p>
          <a:p>
            <a:pPr marL="0" lvl="0" indent="0" algn="l" rtl="0">
              <a:spcBef>
                <a:spcPts val="0"/>
              </a:spcBef>
              <a:spcAft>
                <a:spcPts val="0"/>
              </a:spcAft>
              <a:buNone/>
            </a:pPr>
            <a:r>
              <a:rPr lang="en-US" b="0" u="none" dirty="0"/>
              <a:t>This slide uses the same chart from the research of Carlisle and Rice cited previously. This is an opportunity for teachers to reflect on the challenges of focusing on comprehension as both a process AND a product. When teachers allow students to engage in comprehension and not just demonstrate comprehension, this provides opportunities for students to engage more deeply in text as well as gain more knowledge. </a:t>
            </a:r>
            <a:endParaRPr b="1" u="none" dirty="0"/>
          </a:p>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2257fe1f3f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2257fe1f3f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Use this time for teachers or PLCs to meet to discuss how learning from this session may impact upcoming instruction. Teachers or PLCs may also consider systemic routines or structures that may support more evidence-based instruction. </a:t>
            </a:r>
            <a:endParaRPr b="1" u="sng"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a:lnSpc>
                <a:spcPct val="100000"/>
              </a:lnSpc>
              <a:spcBef>
                <a:spcPts val="0"/>
              </a:spcBef>
              <a:spcAft>
                <a:spcPts val="0"/>
              </a:spcAft>
              <a:buNone/>
              <a:tabLst/>
              <a:defRPr/>
            </a:pPr>
            <a:r>
              <a:rPr lang="en-US" sz="2400" b="1" i="0" u="sng" strike="noStrike" dirty="0">
                <a:solidFill>
                  <a:srgbClr val="444444"/>
                </a:solidFill>
                <a:effectLst/>
                <a:latin typeface="Calibri" panose="020F0502020204030204" pitchFamily="34" charset="0"/>
              </a:rPr>
              <a:t>Guiding Notes:</a:t>
            </a:r>
          </a:p>
          <a:p>
            <a:pPr marL="0" marR="0" lvl="0" indent="0" algn="l" defTabSz="914400">
              <a:lnSpc>
                <a:spcPct val="100000"/>
              </a:lnSpc>
              <a:spcBef>
                <a:spcPts val="0"/>
              </a:spcBef>
              <a:spcAft>
                <a:spcPts val="0"/>
              </a:spcAft>
              <a:buNone/>
              <a:tabLst/>
              <a:defRPr/>
            </a:pPr>
            <a:r>
              <a:rPr lang="en-US" sz="2400" b="0" i="0" u="none" strike="noStrike" dirty="0">
                <a:solidFill>
                  <a:srgbClr val="444444"/>
                </a:solidFill>
                <a:effectLst/>
                <a:latin typeface="Calibri" panose="020F0502020204030204" pitchFamily="34" charset="0"/>
              </a:rPr>
              <a:t>This series represents the start of larger systemic shifts to support adolescent reading improvement within districts.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8bb76a674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b8bb76a674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 In</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439951f4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439951f4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how students develop vocabulary across the lifespan as well as instructional practices to teach vocabulary in middle and high school.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CejhQC9hUO8" TargetMode="External"/><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eleducation.org/curriculum/language-arts/2019-edition/grade-8/module-lessons/module-1/unit-1/lesson-5/#lesson-plan"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eleducation.org/curriculum/language-arts/2019-edition/grade-8/module-lessons/module-1/unit-1/lesson-5/#lesson-pla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hyperlink" Target="https://kystandards.org/utdq/" TargetMode="Externa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hyperlink" Target="https://eleducation.org/curriculum/language-arts/2019-edition/grade-8/module-lessons/module-1/unit-1/lesson-5/#lesson-plan" TargetMode="Externa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hyperlink" Target="https://eleducation.org/curriculum/language-arts/2019-edition/grade-8/module-lessons/module-1/unit-1/lesson-5/#lesson-plan"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eleducation.org/curriculum/language-arts/2019-edition/grade-8/module-lessons/module-1/unit-1/lesson-5/#lesson-pla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284514" y="1577550"/>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Developing Skilled Middle and High School Readers </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Webinar Series</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64529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546257" y="1023150"/>
            <a:ext cx="4469688" cy="2517069"/>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a:t>
            </a:r>
            <a:r>
              <a:rPr lang="en-US" sz="2300" dirty="0">
                <a:latin typeface="Franklin Gothic"/>
                <a:ea typeface="Franklin Gothic"/>
                <a:cs typeface="Franklin Gothic"/>
                <a:sym typeface="Franklin Gothic"/>
              </a:rPr>
              <a:t>on </a:t>
            </a:r>
            <a:r>
              <a:rPr lang="en-US" sz="2300" dirty="0">
                <a:latin typeface="Franklin Gothic"/>
                <a:ea typeface="Franklin Gothic"/>
                <a:cs typeface="Franklin Gothic"/>
                <a:sym typeface="Franklin Gothic"/>
                <a:hlinkClick r:id="rId3"/>
              </a:rPr>
              <a:t>Landing Page</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p:txBody>
      </p:sp>
      <p:pic>
        <p:nvPicPr>
          <p:cNvPr id="173" name="Google Shape;173;p33" descr="A screenshot of the IES Practice Guide"/>
          <p:cNvPicPr preferRelativeResize="0"/>
          <p:nvPr/>
        </p:nvPicPr>
        <p:blipFill>
          <a:blip r:embed="rId5">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a:extLst>
              <a:ext uri="{C183D7F6-B498-43B3-948B-1728B52AA6E4}">
                <adec:decorative xmlns:adec="http://schemas.microsoft.com/office/drawing/2017/decorative" val="0"/>
              </a:ext>
            </a:extLst>
          </p:cNvPr>
          <p:cNvSpPr txBox="1">
            <a:spLocks noGrp="1" noRot="1" noMove="1" noResize="1" noEditPoints="1" noAdjustHandles="1" noChangeArrowheads="1" noChangeShapeType="1"/>
          </p:cNvSpPr>
          <p:nvPr>
            <p:ph type="title"/>
          </p:nvPr>
        </p:nvSpPr>
        <p:spPr>
          <a:xfrm>
            <a:off x="317975" y="1148085"/>
            <a:ext cx="8508049" cy="1883439"/>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3400" dirty="0">
              <a:latin typeface="Franklin Gothic"/>
              <a:ea typeface="Franklin Gothic"/>
              <a:cs typeface="Franklin Gothic"/>
              <a:sym typeface="Franklin Gothic"/>
            </a:endParaRPr>
          </a:p>
          <a:p>
            <a:r>
              <a:rPr lang="en" sz="5100" b="1" dirty="0">
                <a:latin typeface="Franklin Gothic"/>
                <a:sym typeface="Franklin Gothic"/>
              </a:rPr>
              <a:t>Warm-Up Exercise:</a:t>
            </a:r>
            <a:endParaRPr dirty="0"/>
          </a:p>
          <a:p>
            <a:r>
              <a:rPr lang="en" sz="1700" i="1" dirty="0">
                <a:solidFill>
                  <a:schemeClr val="dk1"/>
                </a:solidFill>
                <a:latin typeface="Franklin Gothic"/>
              </a:rPr>
              <a:t>Share your thinking with a partner to prepare for a large group discussion.</a:t>
            </a:r>
            <a:endParaRPr lang="en" sz="1700" b="1" i="1" dirty="0">
              <a:solidFill>
                <a:schemeClr val="dk1"/>
              </a:solidFill>
              <a:latin typeface="Franklin Gothic"/>
            </a:endParaRPr>
          </a:p>
          <a:p>
            <a:pPr marL="0" lvl="0" indent="0" algn="l" rtl="0">
              <a:spcBef>
                <a:spcPts val="0"/>
              </a:spcBef>
              <a:spcAft>
                <a:spcPts val="0"/>
              </a:spcAft>
              <a:buNone/>
            </a:pPr>
            <a:endParaRPr sz="1700" b="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700" b="1" u="sng" dirty="0">
                <a:solidFill>
                  <a:schemeClr val="dk1"/>
                </a:solidFill>
                <a:latin typeface="Franklin Gothic"/>
                <a:ea typeface="Franklin Gothic"/>
                <a:cs typeface="Franklin Gothic"/>
                <a:sym typeface="Franklin Gothic"/>
              </a:rPr>
              <a:t>Review and Prepare for Learning: </a:t>
            </a:r>
            <a:endParaRPr sz="1700" b="1" u="sng" dirty="0">
              <a:solidFill>
                <a:schemeClr val="dk1"/>
              </a:solidFill>
              <a:latin typeface="Franklin Gothic"/>
              <a:ea typeface="Franklin Gothic"/>
              <a:cs typeface="Franklin Gothic"/>
              <a:sym typeface="Franklin Gothic"/>
            </a:endParaRPr>
          </a:p>
          <a:p>
            <a:br>
              <a:rPr lang="en-US" sz="1700" b="1" dirty="0">
                <a:solidFill>
                  <a:schemeClr val="dk1"/>
                </a:solidFill>
                <a:latin typeface="Franklin Gothic"/>
              </a:rPr>
            </a:br>
            <a:br>
              <a:rPr lang="en-US" sz="1700" dirty="0">
                <a:solidFill>
                  <a:schemeClr val="dk1"/>
                </a:solidFill>
                <a:latin typeface="Franklin Gothic"/>
                <a:sym typeface="Franklin Gothic"/>
              </a:rPr>
            </a:br>
            <a:r>
              <a:rPr lang="en-US" sz="1700" dirty="0">
                <a:solidFill>
                  <a:schemeClr val="dk1"/>
                </a:solidFill>
                <a:latin typeface="Franklin Gothic"/>
                <a:sym typeface="Franklin Gothic"/>
              </a:rPr>
              <a:t>1. How do you and/or your PLC currently ensure students have access to complex, grade-level text?</a:t>
            </a:r>
            <a:br>
              <a:rPr lang="en-US" sz="1700" dirty="0">
                <a:solidFill>
                  <a:schemeClr val="dk1"/>
                </a:solidFill>
                <a:latin typeface="Franklin Gothic"/>
                <a:sym typeface="Franklin Gothic"/>
              </a:rPr>
            </a:br>
            <a:br>
              <a:rPr lang="en-US" sz="1700" dirty="0">
                <a:solidFill>
                  <a:schemeClr val="dk1"/>
                </a:solidFill>
                <a:latin typeface="Franklin Gothic"/>
                <a:sym typeface="Franklin Gothic"/>
              </a:rPr>
            </a:br>
            <a:r>
              <a:rPr lang="en-US" sz="1700" dirty="0">
                <a:solidFill>
                  <a:schemeClr val="dk1"/>
                </a:solidFill>
                <a:latin typeface="Franklin Gothic"/>
                <a:sym typeface="Franklin Gothic"/>
              </a:rPr>
              <a:t>2. How do you and/or your PLC currently support students with comprehending complex, grade-level text?</a:t>
            </a:r>
            <a:endParaRPr sz="1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rgbClr val="000000"/>
              </a:buClr>
              <a:buSzPts val="1100"/>
              <a:buFont typeface="Arial"/>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273100" y="1987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Our last session: Vocabulary and Background Knowledge!</a:t>
            </a:r>
            <a:endParaRPr b="1">
              <a:latin typeface="Franklin Gothic"/>
              <a:ea typeface="Franklin Gothic"/>
              <a:cs typeface="Franklin Gothic"/>
              <a:sym typeface="Franklin Gothic"/>
            </a:endParaRPr>
          </a:p>
        </p:txBody>
      </p:sp>
      <p:pic>
        <p:nvPicPr>
          <p:cNvPr id="137" name="Google Shape;137;p28" descr="The father and son on the couch is from a video of a parent having multiple conversational turns with a child to promote oral language development. Participants may recall the importance of oral language development early in life to develop listening comprehension skills which translate to reading comprehension skills as children become strong decoders. ">
            <a:hlinkClick r:id="rId3"/>
          </p:cNvPr>
          <p:cNvPicPr preferRelativeResize="0"/>
          <p:nvPr/>
        </p:nvPicPr>
        <p:blipFill>
          <a:blip r:embed="rId4">
            <a:alphaModFix/>
          </a:blip>
          <a:stretch>
            <a:fillRect/>
          </a:stretch>
        </p:blipFill>
        <p:spPr>
          <a:xfrm>
            <a:off x="223113" y="1193000"/>
            <a:ext cx="2970550" cy="1670940"/>
          </a:xfrm>
          <a:prstGeom prst="rect">
            <a:avLst/>
          </a:prstGeom>
          <a:noFill/>
          <a:ln>
            <a:noFill/>
          </a:ln>
        </p:spPr>
      </p:pic>
      <p:pic>
        <p:nvPicPr>
          <p:cNvPr id="138" name="Google Shape;138;p28" descr="The Vocabulary Tiers image comes from Isabel Beck and Margaret McKeown’s work on selecting words to teach. Participants may recall that Tier 1 words are words that many students already know, and Tier 3 words are so domain-specific or infrequently occurring that they only need a brief definition before moving on. Tier 2 words are intentionally selected to teach explicitly because they are high frequency and are conceptually central to understanding the text studied.&#10;"/>
          <p:cNvPicPr preferRelativeResize="0"/>
          <p:nvPr/>
        </p:nvPicPr>
        <p:blipFill>
          <a:blip r:embed="rId5">
            <a:alphaModFix/>
          </a:blip>
          <a:stretch>
            <a:fillRect/>
          </a:stretch>
        </p:blipFill>
        <p:spPr>
          <a:xfrm>
            <a:off x="3629800" y="1192998"/>
            <a:ext cx="2591876" cy="2591876"/>
          </a:xfrm>
          <a:prstGeom prst="rect">
            <a:avLst/>
          </a:prstGeom>
          <a:noFill/>
          <a:ln>
            <a:noFill/>
          </a:ln>
          <a:effectLst>
            <a:outerShdw blurRad="57150" dist="19050" dir="5400000" algn="bl" rotWithShape="0">
              <a:srgbClr val="000000">
                <a:alpha val="50000"/>
              </a:srgbClr>
            </a:outerShdw>
          </a:effectLst>
        </p:spPr>
      </p:pic>
      <p:pic>
        <p:nvPicPr>
          <p:cNvPr id="139" name="Google Shape;139;p28" descr="The cover of Anita Archer’s Explicit Instruction: Effective and Efficient Teaching may remind participants that in reading and writing instruction (or ELA instruction), Tier 2 vocabulary words should be taught explicitly to support student clarity and knowledge of a word. &#10;"/>
          <p:cNvPicPr preferRelativeResize="0"/>
          <p:nvPr/>
        </p:nvPicPr>
        <p:blipFill>
          <a:blip r:embed="rId6">
            <a:alphaModFix/>
          </a:blip>
          <a:stretch>
            <a:fillRect/>
          </a:stretch>
        </p:blipFill>
        <p:spPr>
          <a:xfrm>
            <a:off x="6657801" y="311543"/>
            <a:ext cx="2134508" cy="2869319"/>
          </a:xfrm>
          <a:prstGeom prst="rect">
            <a:avLst/>
          </a:prstGeom>
          <a:noFill/>
          <a:ln>
            <a:noFill/>
          </a:ln>
          <a:effectLst>
            <a:outerShdw blurRad="57150" dist="19050" dir="5400000" algn="bl" rotWithShape="0">
              <a:srgbClr val="000000">
                <a:alpha val="50000"/>
              </a:srgbClr>
            </a:outerShdw>
          </a:effectLst>
        </p:spPr>
      </p:pic>
      <p:pic>
        <p:nvPicPr>
          <p:cNvPr id="140" name="Google Shape;140;p28" descr="The image from the Hart and Risley (1995) study serves to remind participants of how word gaps or word poverty may develop if small children do not have intentional conversations and interactions with adults. When words are intentionally directed at children, they have a stronger chance of oral language development, listening comprehension and reading comprehension.&#10;"/>
          <p:cNvPicPr preferRelativeResize="0"/>
          <p:nvPr/>
        </p:nvPicPr>
        <p:blipFill>
          <a:blip r:embed="rId7">
            <a:alphaModFix/>
          </a:blip>
          <a:stretch>
            <a:fillRect/>
          </a:stretch>
        </p:blipFill>
        <p:spPr>
          <a:xfrm>
            <a:off x="152400" y="2978069"/>
            <a:ext cx="3111976" cy="1296657"/>
          </a:xfrm>
          <a:prstGeom prst="rect">
            <a:avLst/>
          </a:prstGeom>
          <a:noFill/>
          <a:ln>
            <a:noFill/>
          </a:ln>
          <a:effectLst>
            <a:outerShdw blurRad="57150" dist="19050" dir="5400000" algn="bl" rotWithShape="0">
              <a:srgbClr val="000000">
                <a:alpha val="50000"/>
              </a:srgbClr>
            </a:outerShdw>
          </a:effectLst>
        </p:spPr>
      </p:pic>
      <p:sp>
        <p:nvSpPr>
          <p:cNvPr id="141" name="Google Shape;141;p28"/>
          <p:cNvSpPr txBox="1"/>
          <p:nvPr/>
        </p:nvSpPr>
        <p:spPr>
          <a:xfrm>
            <a:off x="172500" y="4163550"/>
            <a:ext cx="8799000" cy="831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102649"/>
                </a:solidFill>
                <a:latin typeface="Franklin Gothic"/>
                <a:ea typeface="Franklin Gothic"/>
                <a:cs typeface="Franklin Gothic"/>
                <a:sym typeface="Franklin Gothic"/>
              </a:rPr>
              <a:t>With a partner: </a:t>
            </a:r>
            <a:r>
              <a:rPr lang="en" sz="2100" dirty="0">
                <a:solidFill>
                  <a:srgbClr val="102649"/>
                </a:solidFill>
                <a:latin typeface="Franklin Gothic"/>
                <a:ea typeface="Franklin Gothic"/>
                <a:cs typeface="Franklin Gothic"/>
                <a:sym typeface="Franklin Gothic"/>
              </a:rPr>
              <a:t>What’s something from the previous session (or any session from this series) that is impacting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375139" y="1328921"/>
            <a:ext cx="6353907"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4800" dirty="0">
              <a:latin typeface="Franklin Gothic"/>
              <a:ea typeface="Franklin Gothic"/>
              <a:cs typeface="Franklin Gothic"/>
              <a:sym typeface="Franklin Gothic"/>
            </a:endParaRPr>
          </a:p>
          <a:p>
            <a:pPr marL="0" lvl="0" indent="0" algn="l" rtl="0">
              <a:spcBef>
                <a:spcPts val="0"/>
              </a:spcBef>
              <a:spcAft>
                <a:spcPts val="0"/>
              </a:spcAft>
              <a:buNone/>
            </a:pPr>
            <a:r>
              <a:rPr lang="en" sz="4800" b="1" dirty="0">
                <a:latin typeface="Franklin Gothic"/>
                <a:ea typeface="Franklin Gothic"/>
                <a:cs typeface="Franklin Gothic"/>
                <a:sym typeface="Franklin Gothic"/>
              </a:rPr>
              <a:t>Should comprehension instruction focus on background knowledge or comprehension strategies?</a:t>
            </a:r>
            <a:endParaRPr sz="4800" b="1" dirty="0">
              <a:latin typeface="Franklin Gothic"/>
              <a:ea typeface="Franklin Gothic"/>
              <a:cs typeface="Franklin Gothic"/>
              <a:sym typeface="Franklin Gothic"/>
            </a:endParaRPr>
          </a:p>
        </p:txBody>
      </p:sp>
      <p:pic>
        <p:nvPicPr>
          <p:cNvPr id="219" name="Google Shape;219;p38" descr="A screenshot of the Knowledge Matters podcast"/>
          <p:cNvPicPr preferRelativeResize="0"/>
          <p:nvPr/>
        </p:nvPicPr>
        <p:blipFill>
          <a:blip r:embed="rId3">
            <a:alphaModFix/>
          </a:blip>
          <a:stretch>
            <a:fillRect/>
          </a:stretch>
        </p:blipFill>
        <p:spPr>
          <a:xfrm>
            <a:off x="6832590" y="328342"/>
            <a:ext cx="1936271" cy="1787658"/>
          </a:xfrm>
          <a:prstGeom prst="rect">
            <a:avLst/>
          </a:prstGeom>
          <a:noFill/>
          <a:ln>
            <a:noFill/>
          </a:ln>
          <a:effectLst>
            <a:outerShdw blurRad="57150" dist="19050" dir="5400000" algn="bl" rotWithShape="0">
              <a:srgbClr val="000000">
                <a:alpha val="50000"/>
              </a:srgbClr>
            </a:outerShdw>
          </a:effectLst>
        </p:spPr>
      </p:pic>
      <p:pic>
        <p:nvPicPr>
          <p:cNvPr id="220" name="Google Shape;220;p38" descr="A screenshot of the book The Knowledge Gap: The Hidden Cause of America's Broken Education System--And How to Fix It"/>
          <p:cNvPicPr preferRelativeResize="0"/>
          <p:nvPr/>
        </p:nvPicPr>
        <p:blipFill>
          <a:blip r:embed="rId4">
            <a:alphaModFix/>
          </a:blip>
          <a:stretch>
            <a:fillRect/>
          </a:stretch>
        </p:blipFill>
        <p:spPr>
          <a:xfrm>
            <a:off x="7247447" y="2432746"/>
            <a:ext cx="1267903" cy="192059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273550" y="464300"/>
            <a:ext cx="8687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b="1">
                <a:latin typeface="Franklin Gothic"/>
                <a:ea typeface="Franklin Gothic"/>
                <a:cs typeface="Franklin Gothic"/>
                <a:sym typeface="Franklin Gothic"/>
              </a:rPr>
              <a:t>The role of background knowledge in comprehension is well-documented and a part of current discourse: </a:t>
            </a:r>
            <a:r>
              <a:rPr lang="en" sz="2470" i="1">
                <a:latin typeface="Franklin Gothic"/>
                <a:ea typeface="Franklin Gothic"/>
                <a:cs typeface="Franklin Gothic"/>
                <a:sym typeface="Franklin Gothic"/>
              </a:rPr>
              <a:t>Should we abandon teaching comprehension strategies and just focus on background knowledge? </a:t>
            </a:r>
            <a:endParaRPr sz="2470" i="1">
              <a:latin typeface="Franklin Gothic"/>
              <a:ea typeface="Franklin Gothic"/>
              <a:cs typeface="Franklin Gothic"/>
              <a:sym typeface="Franklin Gothic"/>
            </a:endParaRPr>
          </a:p>
        </p:txBody>
      </p:sp>
      <p:pic>
        <p:nvPicPr>
          <p:cNvPr id="226" name="Google Shape;226;p39" descr="This is a screenshot of an article from The Atlantic entitled, &quot;Why American Students Haven't Gotten Better at Reading in 20 Years.&quot;"/>
          <p:cNvPicPr preferRelativeResize="0"/>
          <p:nvPr/>
        </p:nvPicPr>
        <p:blipFill rotWithShape="1">
          <a:blip r:embed="rId3">
            <a:alphaModFix/>
          </a:blip>
          <a:srcRect b="21605"/>
          <a:stretch/>
        </p:blipFill>
        <p:spPr>
          <a:xfrm>
            <a:off x="97050" y="1855825"/>
            <a:ext cx="4409950" cy="2110625"/>
          </a:xfrm>
          <a:prstGeom prst="rect">
            <a:avLst/>
          </a:prstGeom>
          <a:noFill/>
          <a:ln>
            <a:noFill/>
          </a:ln>
          <a:effectLst>
            <a:outerShdw blurRad="57150" dist="19050" dir="5400000" algn="bl" rotWithShape="0">
              <a:srgbClr val="000000">
                <a:alpha val="50000"/>
              </a:srgbClr>
            </a:outerShdw>
          </a:effectLst>
        </p:spPr>
      </p:pic>
      <p:pic>
        <p:nvPicPr>
          <p:cNvPr id="227" name="Google Shape;227;p39" descr="This is a screenshot of a blog post from Timothy Shanahan entitled &quot;Knowledge or Comprehension Strategies--What Should We Teach?&quot;"/>
          <p:cNvPicPr preferRelativeResize="0"/>
          <p:nvPr/>
        </p:nvPicPr>
        <p:blipFill>
          <a:blip r:embed="rId4">
            <a:alphaModFix/>
          </a:blip>
          <a:stretch>
            <a:fillRect/>
          </a:stretch>
        </p:blipFill>
        <p:spPr>
          <a:xfrm>
            <a:off x="4572000" y="1855825"/>
            <a:ext cx="4549277" cy="2110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a:extLst>
            <a:ext uri="{FF2B5EF4-FFF2-40B4-BE49-F238E27FC236}">
              <a16:creationId xmlns:a16="http://schemas.microsoft.com/office/drawing/2014/main" id="{9855842D-5B21-1E6E-7C06-0EE40C6191FF}"/>
            </a:ext>
          </a:extLst>
        </p:cNvPr>
        <p:cNvGrpSpPr/>
        <p:nvPr/>
      </p:nvGrpSpPr>
      <p:grpSpPr>
        <a:xfrm>
          <a:off x="0" y="0"/>
          <a:ext cx="0" cy="0"/>
          <a:chOff x="0" y="0"/>
          <a:chExt cx="0" cy="0"/>
        </a:xfrm>
      </p:grpSpPr>
      <p:sp>
        <p:nvSpPr>
          <p:cNvPr id="225" name="Google Shape;225;p39">
            <a:extLst>
              <a:ext uri="{FF2B5EF4-FFF2-40B4-BE49-F238E27FC236}">
                <a16:creationId xmlns:a16="http://schemas.microsoft.com/office/drawing/2014/main" id="{6F5E88F8-0007-2B2A-F50D-77642A0EC475}"/>
              </a:ext>
            </a:extLst>
          </p:cNvPr>
          <p:cNvSpPr txBox="1">
            <a:spLocks noGrp="1"/>
          </p:cNvSpPr>
          <p:nvPr>
            <p:ph type="title"/>
          </p:nvPr>
        </p:nvSpPr>
        <p:spPr>
          <a:xfrm>
            <a:off x="273550" y="464300"/>
            <a:ext cx="8687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2470" b="1" dirty="0">
                <a:latin typeface="Franklin Gothic"/>
                <a:ea typeface="Franklin Gothic"/>
                <a:cs typeface="Franklin Gothic"/>
                <a:sym typeface="Franklin Gothic"/>
              </a:rPr>
              <a:t>The </a:t>
            </a:r>
            <a:r>
              <a:rPr lang="en" sz="2470" b="1" i="1" dirty="0">
                <a:latin typeface="Franklin Gothic"/>
                <a:ea typeface="Franklin Gothic"/>
                <a:cs typeface="Franklin Gothic"/>
                <a:sym typeface="Franklin Gothic"/>
              </a:rPr>
              <a:t>Kentucky Academic Standards for Reading and Writing</a:t>
            </a:r>
            <a:r>
              <a:rPr lang="en" sz="2470" b="1" dirty="0">
                <a:latin typeface="Franklin Gothic"/>
                <a:ea typeface="Franklin Gothic"/>
                <a:cs typeface="Franklin Gothic"/>
                <a:sym typeface="Franklin Gothic"/>
              </a:rPr>
              <a:t> also emphasizes the importance of knowledge building:</a:t>
            </a:r>
            <a:endParaRPr sz="2470" i="1" dirty="0">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6B5F28C9-7BA2-5BFB-6B91-9635690D01B4}"/>
              </a:ext>
            </a:extLst>
          </p:cNvPr>
          <p:cNvSpPr txBox="1"/>
          <p:nvPr/>
        </p:nvSpPr>
        <p:spPr>
          <a:xfrm>
            <a:off x="465021" y="1578708"/>
            <a:ext cx="8304758" cy="2308324"/>
          </a:xfrm>
          <a:prstGeom prst="rect">
            <a:avLst/>
          </a:prstGeom>
          <a:noFill/>
        </p:spPr>
        <p:txBody>
          <a:bodyPr wrap="square" rtlCol="0">
            <a:spAutoFit/>
          </a:bodyPr>
          <a:lstStyle/>
          <a:p>
            <a:r>
              <a:rPr lang="en-US" sz="2400" dirty="0">
                <a:latin typeface="Franklin Gothic" panose="020B0604020202020204" charset="0"/>
              </a:rPr>
              <a:t>“Current research and best practice suggest that students comprehend texts best when they are able to activate schema, make meaning and recognize vocabulary. Exposing students to multiple texts and interdisciplinary content provides opportunities to build knowledge in meaningful ways.”</a:t>
            </a:r>
          </a:p>
        </p:txBody>
      </p:sp>
    </p:spTree>
    <p:extLst>
      <p:ext uri="{BB962C8B-B14F-4D97-AF65-F5344CB8AC3E}">
        <p14:creationId xmlns:p14="http://schemas.microsoft.com/office/powerpoint/2010/main" val="166234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a:extLst>
              <a:ext uri="{C183D7F6-B498-43B3-948B-1728B52AA6E4}">
                <adec:decorative xmlns:adec="http://schemas.microsoft.com/office/drawing/2017/decorative" val="1"/>
              </a:ext>
            </a:extLst>
          </p:cNvPr>
          <p:cNvSpPr txBox="1">
            <a:spLocks noGrp="1"/>
          </p:cNvSpPr>
          <p:nvPr>
            <p:ph type="title"/>
          </p:nvPr>
        </p:nvSpPr>
        <p:spPr>
          <a:xfrm>
            <a:off x="961250" y="-1347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National Reading Panel (2000)</a:t>
            </a:r>
            <a:endParaRPr b="1">
              <a:latin typeface="Franklin Gothic"/>
              <a:ea typeface="Franklin Gothic"/>
              <a:cs typeface="Franklin Gothic"/>
              <a:sym typeface="Franklin Gothic"/>
            </a:endParaRPr>
          </a:p>
        </p:txBody>
      </p:sp>
      <p:graphicFrame>
        <p:nvGraphicFramePr>
          <p:cNvPr id="235" name="Google Shape;235;p40">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0780695"/>
              </p:ext>
            </p:extLst>
          </p:nvPr>
        </p:nvGraphicFramePr>
        <p:xfrm>
          <a:off x="225225" y="788700"/>
          <a:ext cx="8693550" cy="4114650"/>
        </p:xfrm>
        <a:graphic>
          <a:graphicData uri="http://schemas.openxmlformats.org/drawingml/2006/table">
            <a:tbl>
              <a:tblPr firstRow="1">
                <a:noFill/>
                <a:tableStyleId>{3469F047-88C2-4279-A5D8-C56FBB1F2FE5}</a:tableStyleId>
              </a:tblPr>
              <a:tblGrid>
                <a:gridCol w="1537175">
                  <a:extLst>
                    <a:ext uri="{9D8B030D-6E8A-4147-A177-3AD203B41FA5}">
                      <a16:colId xmlns:a16="http://schemas.microsoft.com/office/drawing/2014/main" val="20000"/>
                    </a:ext>
                  </a:extLst>
                </a:gridCol>
                <a:gridCol w="1586050">
                  <a:extLst>
                    <a:ext uri="{9D8B030D-6E8A-4147-A177-3AD203B41FA5}">
                      <a16:colId xmlns:a16="http://schemas.microsoft.com/office/drawing/2014/main" val="20001"/>
                    </a:ext>
                  </a:extLst>
                </a:gridCol>
                <a:gridCol w="5570325">
                  <a:extLst>
                    <a:ext uri="{9D8B030D-6E8A-4147-A177-3AD203B41FA5}">
                      <a16:colId xmlns:a16="http://schemas.microsoft.com/office/drawing/2014/main" val="20002"/>
                    </a:ext>
                  </a:extLst>
                </a:gridCol>
              </a:tblGrid>
              <a:tr h="355050">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Strategy</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 of Studies </a:t>
                      </a:r>
                      <a:endParaRPr sz="1100" b="1" dirty="0">
                        <a:solidFill>
                          <a:schemeClr val="lt1"/>
                        </a:solidFill>
                        <a:latin typeface="Franklin Gothic"/>
                        <a:ea typeface="Franklin Gothic"/>
                        <a:cs typeface="Franklin Gothic"/>
                        <a:sym typeface="Franklin Gothic"/>
                      </a:endParaRPr>
                    </a:p>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Cited to Support </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l" rtl="0">
                        <a:spcBef>
                          <a:spcPts val="0"/>
                        </a:spcBef>
                        <a:spcAft>
                          <a:spcPts val="0"/>
                        </a:spcAft>
                        <a:buNone/>
                      </a:pPr>
                      <a:r>
                        <a:rPr lang="en" sz="1100" b="1" dirty="0">
                          <a:solidFill>
                            <a:schemeClr val="lt1"/>
                          </a:solidFill>
                          <a:latin typeface="Franklin Gothic"/>
                          <a:ea typeface="Franklin Gothic"/>
                          <a:cs typeface="Franklin Gothic"/>
                          <a:sym typeface="Franklin Gothic"/>
                        </a:rPr>
                        <a:t>Definition or Description of the Strategy</a:t>
                      </a:r>
                      <a:endParaRPr sz="11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Comprehension monitoring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22</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Becoming aware of when they do not understand by identifying what is causing them difficulty</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Graphic organizers</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11</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Making graphic representations of text</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answering</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Posing questions that emphasize the information students should have gained from the text</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Question generating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27</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to generate questions that integrate units of meaning and which are to be posed during reading</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Summarization</a:t>
                      </a:r>
                      <a:endParaRPr sz="1100" b="1">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18</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techniques for summarizing</a:t>
                      </a:r>
                      <a:endParaRPr sz="110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Cooperative learning</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10</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Enacting comprehension strategies in small groups rather than with the teacher</a:t>
                      </a:r>
                      <a:endParaRPr sz="110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Text structure</a:t>
                      </a:r>
                      <a:endParaRPr sz="1100" b="1">
                        <a:latin typeface="Franklin Gothic"/>
                        <a:ea typeface="Franklin Gothic"/>
                        <a:cs typeface="Franklin Gothic"/>
                        <a:sym typeface="Franklin Gothic"/>
                      </a:endParaRPr>
                    </a:p>
                  </a:txBody>
                  <a:tcPr marL="91425" marR="91425" marT="91425" marB="91425">
                    <a:solidFill>
                      <a:srgbClr val="F3F3F3"/>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17</a:t>
                      </a:r>
                      <a:endParaRPr sz="1100">
                        <a:latin typeface="Franklin Gothic"/>
                        <a:ea typeface="Franklin Gothic"/>
                        <a:cs typeface="Franklin Gothic"/>
                        <a:sym typeface="Franklin Gothic"/>
                      </a:endParaRPr>
                    </a:p>
                  </a:txBody>
                  <a:tcPr marL="91425" marR="91425" marT="91425" marB="91425" anchor="ctr">
                    <a:solidFill>
                      <a:srgbClr val="F3F3F3"/>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Learning how literary or informational genres are structured </a:t>
                      </a:r>
                      <a:endParaRPr sz="1100">
                        <a:latin typeface="Franklin Gothic"/>
                        <a:ea typeface="Franklin Gothic"/>
                        <a:cs typeface="Franklin Gothic"/>
                        <a:sym typeface="Franklin Gothic"/>
                      </a:endParaRPr>
                    </a:p>
                  </a:txBody>
                  <a:tcPr marL="91425" marR="91425" marT="91425" marB="91425">
                    <a:solidFill>
                      <a:srgbClr val="F3F3F3"/>
                    </a:solidFill>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100" b="1">
                          <a:latin typeface="Franklin Gothic"/>
                          <a:ea typeface="Franklin Gothic"/>
                          <a:cs typeface="Franklin Gothic"/>
                          <a:sym typeface="Franklin Gothic"/>
                        </a:rPr>
                        <a:t>Multiple-strategy instruction</a:t>
                      </a:r>
                      <a:endParaRPr sz="1100"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ctr" rtl="0">
                        <a:spcBef>
                          <a:spcPts val="0"/>
                        </a:spcBef>
                        <a:spcAft>
                          <a:spcPts val="0"/>
                        </a:spcAft>
                        <a:buNone/>
                      </a:pPr>
                      <a:r>
                        <a:rPr lang="en" sz="1100">
                          <a:latin typeface="Franklin Gothic"/>
                          <a:ea typeface="Franklin Gothic"/>
                          <a:cs typeface="Franklin Gothic"/>
                          <a:sym typeface="Franklin Gothic"/>
                        </a:rPr>
                        <a:t>38</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Engaging in multiple strategies at once to clarify passages (e.g., generating questions in a small group)</a:t>
                      </a:r>
                      <a:endParaRPr sz="1100" dirty="0">
                        <a:latin typeface="Franklin Gothic"/>
                        <a:ea typeface="Franklin Gothic"/>
                        <a:cs typeface="Franklin Gothic"/>
                        <a:sym typeface="Franklin Gothic"/>
                      </a:endParaRPr>
                    </a:p>
                  </a:txBody>
                  <a:tcPr marL="91425" marR="91425" marT="91425" marB="91425">
                    <a:solidFill>
                      <a:srgbClr val="E1F3EA"/>
                    </a:solidFill>
                  </a:tcPr>
                </a:tc>
                <a:extLst>
                  <a:ext uri="{0D108BD9-81ED-4DB2-BD59-A6C34878D82A}">
                    <a16:rowId xmlns:a16="http://schemas.microsoft.com/office/drawing/2014/main" val="10008"/>
                  </a:ext>
                </a:extLst>
              </a:tr>
            </a:tbl>
          </a:graphicData>
        </a:graphic>
      </p:graphicFrame>
      <p:pic>
        <p:nvPicPr>
          <p:cNvPr id="236" name="Google Shape;236;p4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25225" y="110629"/>
            <a:ext cx="688699" cy="503400"/>
          </a:xfrm>
          <a:prstGeom prst="rect">
            <a:avLst/>
          </a:prstGeom>
          <a:noFill/>
          <a:ln w="9525" cap="flat" cmpd="sng">
            <a:noFill/>
            <a:prstDash val="solid"/>
            <a:round/>
            <a:headEnd type="none" w="sm" len="sm"/>
            <a:tailEnd type="none" w="sm" len="sm"/>
          </a:ln>
        </p:spPr>
      </p:pic>
      <p:sp>
        <p:nvSpPr>
          <p:cNvPr id="237" name="Google Shape;237;p40">
            <a:extLst>
              <a:ext uri="{C183D7F6-B498-43B3-948B-1728B52AA6E4}">
                <adec:decorative xmlns:adec="http://schemas.microsoft.com/office/drawing/2017/decorative" val="1"/>
              </a:ext>
            </a:extLst>
          </p:cNvPr>
          <p:cNvSpPr txBox="1"/>
          <p:nvPr/>
        </p:nvSpPr>
        <p:spPr>
          <a:xfrm>
            <a:off x="5825425" y="720650"/>
            <a:ext cx="3252000" cy="1485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100" b="1" dirty="0">
                <a:solidFill>
                  <a:srgbClr val="102649"/>
                </a:solidFill>
                <a:latin typeface="Franklin Gothic"/>
                <a:ea typeface="Franklin Gothic"/>
                <a:cs typeface="Franklin Gothic"/>
                <a:sym typeface="Franklin Gothic"/>
              </a:rPr>
              <a:t>Reflect: </a:t>
            </a:r>
            <a:r>
              <a:rPr lang="en" sz="2100" dirty="0">
                <a:solidFill>
                  <a:srgbClr val="102649"/>
                </a:solidFill>
                <a:latin typeface="Franklin Gothic"/>
                <a:ea typeface="Franklin Gothic"/>
                <a:cs typeface="Franklin Gothic"/>
                <a:sym typeface="Franklin Gothic"/>
              </a:rPr>
              <a:t>Which of these evidence-based strategies are already part of your instruction?</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1"/>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Willingham (2006)</a:t>
            </a:r>
            <a:endParaRPr b="1">
              <a:latin typeface="Franklin Gothic"/>
              <a:ea typeface="Franklin Gothic"/>
              <a:cs typeface="Franklin Gothic"/>
              <a:sym typeface="Franklin Gothic"/>
            </a:endParaRPr>
          </a:p>
        </p:txBody>
      </p:sp>
      <p:sp>
        <p:nvSpPr>
          <p:cNvPr id="245" name="Google Shape;245;p41"/>
          <p:cNvSpPr txBox="1"/>
          <p:nvPr/>
        </p:nvSpPr>
        <p:spPr>
          <a:xfrm>
            <a:off x="294750" y="948600"/>
            <a:ext cx="5842500" cy="2334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dirty="0">
                <a:solidFill>
                  <a:srgbClr val="102649"/>
                </a:solidFill>
                <a:highlight>
                  <a:schemeClr val="lt1"/>
                </a:highlight>
                <a:latin typeface="Franklin Gothic"/>
                <a:ea typeface="Franklin Gothic"/>
                <a:cs typeface="Franklin Gothic"/>
                <a:sym typeface="Franklin Gothic"/>
              </a:rPr>
              <a:t>Reviewed the studies that the National Reading Panel cited (see previous slide)</a:t>
            </a:r>
            <a:endParaRPr sz="2100" dirty="0">
              <a:solidFill>
                <a:srgbClr val="102649"/>
              </a:solidFill>
              <a:highlight>
                <a:schemeClr val="lt1"/>
              </a:highlight>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b="1" dirty="0">
                <a:solidFill>
                  <a:srgbClr val="102649"/>
                </a:solidFill>
                <a:highlight>
                  <a:srgbClr val="E1F3EA"/>
                </a:highlight>
                <a:latin typeface="Franklin Gothic"/>
                <a:ea typeface="Franklin Gothic"/>
                <a:cs typeface="Franklin Gothic"/>
                <a:sym typeface="Franklin Gothic"/>
              </a:rPr>
              <a:t>Found that </a:t>
            </a:r>
            <a:r>
              <a:rPr lang="en" sz="2100" u="sng" dirty="0">
                <a:solidFill>
                  <a:srgbClr val="102649"/>
                </a:solidFill>
                <a:highlight>
                  <a:srgbClr val="E1F3EA"/>
                </a:highlight>
                <a:latin typeface="Franklin Gothic"/>
                <a:ea typeface="Franklin Gothic"/>
                <a:cs typeface="Franklin Gothic"/>
                <a:sym typeface="Franklin Gothic"/>
              </a:rPr>
              <a:t>brief</a:t>
            </a:r>
            <a:r>
              <a:rPr lang="en" sz="2100" b="1" dirty="0">
                <a:solidFill>
                  <a:srgbClr val="102649"/>
                </a:solidFill>
                <a:highlight>
                  <a:srgbClr val="E1F3EA"/>
                </a:highlight>
                <a:latin typeface="Franklin Gothic"/>
                <a:ea typeface="Franklin Gothic"/>
                <a:cs typeface="Franklin Gothic"/>
                <a:sym typeface="Franklin Gothic"/>
              </a:rPr>
              <a:t> reading strategy instruction was most appropriate for proficient readers in grades 4-12 able to access a complex text independently (not students still learning to decode)</a:t>
            </a:r>
            <a:r>
              <a:rPr lang="en" sz="2100" b="1" dirty="0">
                <a:solidFill>
                  <a:srgbClr val="102649"/>
                </a:solidFill>
                <a:highlight>
                  <a:schemeClr val="lt1"/>
                </a:highlight>
                <a:latin typeface="Franklin Gothic"/>
                <a:ea typeface="Franklin Gothic"/>
                <a:cs typeface="Franklin Gothic"/>
                <a:sym typeface="Franklin Gothic"/>
              </a:rPr>
              <a:t> </a:t>
            </a:r>
            <a:endParaRPr sz="2100" b="1" dirty="0">
              <a:solidFill>
                <a:srgbClr val="102649"/>
              </a:solidFill>
              <a:highlight>
                <a:schemeClr val="lt1"/>
              </a:highlight>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dirty="0">
                <a:solidFill>
                  <a:srgbClr val="102649"/>
                </a:solidFill>
                <a:highlight>
                  <a:schemeClr val="lt1"/>
                </a:highlight>
                <a:latin typeface="Franklin Gothic"/>
                <a:ea typeface="Franklin Gothic"/>
                <a:cs typeface="Franklin Gothic"/>
                <a:sym typeface="Franklin Gothic"/>
              </a:rPr>
              <a:t>YET background and vocabulary knowledge were still strong predictors of comprehension for all ages. </a:t>
            </a:r>
            <a:endParaRPr sz="2100" dirty="0">
              <a:solidFill>
                <a:srgbClr val="102649"/>
              </a:solidFill>
              <a:highlight>
                <a:schemeClr val="lt1"/>
              </a:highlight>
              <a:latin typeface="Franklin Gothic"/>
              <a:ea typeface="Franklin Gothic"/>
              <a:cs typeface="Franklin Gothic"/>
              <a:sym typeface="Franklin Gothic"/>
            </a:endParaRPr>
          </a:p>
        </p:txBody>
      </p:sp>
      <p:sp>
        <p:nvSpPr>
          <p:cNvPr id="246" name="Google Shape;246;p41"/>
          <p:cNvSpPr txBox="1"/>
          <p:nvPr/>
        </p:nvSpPr>
        <p:spPr>
          <a:xfrm>
            <a:off x="103075" y="4485800"/>
            <a:ext cx="5033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Libre Franklin"/>
                <a:ea typeface="Libre Franklin"/>
                <a:cs typeface="Libre Franklin"/>
                <a:sym typeface="Libre Franklin"/>
              </a:rPr>
              <a:t>Willingham, D.T. (2006). The usefulness of </a:t>
            </a:r>
            <a:r>
              <a:rPr lang="en" sz="800" i="1">
                <a:solidFill>
                  <a:schemeClr val="lt1"/>
                </a:solidFill>
                <a:latin typeface="Libre Franklin"/>
                <a:ea typeface="Libre Franklin"/>
                <a:cs typeface="Libre Franklin"/>
                <a:sym typeface="Libre Franklin"/>
              </a:rPr>
              <a:t>brief</a:t>
            </a:r>
            <a:r>
              <a:rPr lang="en" sz="800">
                <a:solidFill>
                  <a:schemeClr val="lt1"/>
                </a:solidFill>
                <a:latin typeface="Libre Franklin"/>
                <a:ea typeface="Libre Franklin"/>
                <a:cs typeface="Libre Franklin"/>
                <a:sym typeface="Libre Franklin"/>
              </a:rPr>
              <a:t> instruction in reading comprehension strategies. </a:t>
            </a:r>
            <a:r>
              <a:rPr lang="en" sz="800" i="1">
                <a:solidFill>
                  <a:schemeClr val="lt1"/>
                </a:solidFill>
                <a:latin typeface="Libre Franklin"/>
                <a:ea typeface="Libre Franklin"/>
                <a:cs typeface="Libre Franklin"/>
                <a:sym typeface="Libre Franklin"/>
              </a:rPr>
              <a:t>American Educator, 30</a:t>
            </a:r>
            <a:r>
              <a:rPr lang="en" sz="800">
                <a:solidFill>
                  <a:schemeClr val="lt1"/>
                </a:solidFill>
                <a:latin typeface="Libre Franklin"/>
                <a:ea typeface="Libre Franklin"/>
                <a:cs typeface="Libre Franklin"/>
                <a:sym typeface="Libre Franklin"/>
              </a:rPr>
              <a:t>(4), 39-50.</a:t>
            </a:r>
            <a:endParaRPr sz="800">
              <a:solidFill>
                <a:schemeClr val="lt1"/>
              </a:solidFill>
              <a:latin typeface="Libre Franklin"/>
              <a:ea typeface="Libre Franklin"/>
              <a:cs typeface="Libre Franklin"/>
              <a:sym typeface="Libre Franklin"/>
            </a:endParaRPr>
          </a:p>
        </p:txBody>
      </p:sp>
      <p:pic>
        <p:nvPicPr>
          <p:cNvPr id="247" name="Google Shape;247;p41" descr="a portrait of Dan Willingham"/>
          <p:cNvPicPr preferRelativeResize="0"/>
          <p:nvPr/>
        </p:nvPicPr>
        <p:blipFill>
          <a:blip r:embed="rId3">
            <a:alphaModFix/>
          </a:blip>
          <a:stretch>
            <a:fillRect/>
          </a:stretch>
        </p:blipFill>
        <p:spPr>
          <a:xfrm>
            <a:off x="6283875" y="1253250"/>
            <a:ext cx="2334899" cy="233489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four</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42">
            <a:extLst>
              <a:ext uri="{C183D7F6-B498-43B3-948B-1728B52AA6E4}">
                <adec:decorative xmlns:adec="http://schemas.microsoft.com/office/drawing/2017/decorative" val="1"/>
              </a:ext>
            </a:extLst>
          </p:cNvPr>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Carlisle &amp; Rice (2002)</a:t>
            </a:r>
            <a:endParaRPr b="1">
              <a:latin typeface="Franklin Gothic"/>
              <a:ea typeface="Franklin Gothic"/>
              <a:cs typeface="Franklin Gothic"/>
              <a:sym typeface="Franklin Gothic"/>
            </a:endParaRPr>
          </a:p>
        </p:txBody>
      </p:sp>
      <p:sp>
        <p:nvSpPr>
          <p:cNvPr id="254" name="Google Shape;254;p42">
            <a:extLst>
              <a:ext uri="{C183D7F6-B498-43B3-948B-1728B52AA6E4}">
                <adec:decorative xmlns:adec="http://schemas.microsoft.com/office/drawing/2017/decorative" val="1"/>
              </a:ext>
            </a:extLst>
          </p:cNvPr>
          <p:cNvSpPr txBox="1"/>
          <p:nvPr/>
        </p:nvSpPr>
        <p:spPr>
          <a:xfrm>
            <a:off x="462250" y="2222450"/>
            <a:ext cx="4460100" cy="17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Processes </a:t>
            </a:r>
            <a:r>
              <a:rPr lang="en" sz="2100">
                <a:solidFill>
                  <a:srgbClr val="102649"/>
                </a:solidFill>
                <a:latin typeface="Franklin Gothic"/>
                <a:ea typeface="Franklin Gothic"/>
                <a:cs typeface="Franklin Gothic"/>
                <a:sym typeface="Franklin Gothic"/>
              </a:rPr>
              <a:t>are covert, internal mental activities that draw meaning from text.</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Products</a:t>
            </a:r>
            <a:r>
              <a:rPr lang="en" sz="2100">
                <a:solidFill>
                  <a:srgbClr val="102649"/>
                </a:solidFill>
                <a:latin typeface="Franklin Gothic"/>
                <a:ea typeface="Franklin Gothic"/>
                <a:cs typeface="Franklin Gothic"/>
                <a:sym typeface="Franklin Gothic"/>
              </a:rPr>
              <a:t> are the end result of comprehension.</a:t>
            </a:r>
            <a:endParaRPr sz="2100">
              <a:solidFill>
                <a:srgbClr val="102649"/>
              </a:solidFill>
              <a:latin typeface="Franklin Gothic"/>
              <a:ea typeface="Franklin Gothic"/>
              <a:cs typeface="Franklin Gothic"/>
              <a:sym typeface="Franklin Gothic"/>
            </a:endParaRPr>
          </a:p>
        </p:txBody>
      </p:sp>
      <p:sp>
        <p:nvSpPr>
          <p:cNvPr id="255" name="Google Shape;255;p42">
            <a:extLst>
              <a:ext uri="{C183D7F6-B498-43B3-948B-1728B52AA6E4}">
                <adec:decorative xmlns:adec="http://schemas.microsoft.com/office/drawing/2017/decorative" val="1"/>
              </a:ext>
            </a:extLst>
          </p:cNvPr>
          <p:cNvSpPr txBox="1"/>
          <p:nvPr/>
        </p:nvSpPr>
        <p:spPr>
          <a:xfrm>
            <a:off x="103075" y="4485800"/>
            <a:ext cx="5033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lt1"/>
                </a:solidFill>
                <a:latin typeface="Libre Franklin"/>
                <a:ea typeface="Libre Franklin"/>
                <a:cs typeface="Libre Franklin"/>
                <a:sym typeface="Libre Franklin"/>
              </a:rPr>
              <a:t>Carlisle, J.F., &amp; Rice, M.S. (2002). </a:t>
            </a:r>
            <a:r>
              <a:rPr lang="en" sz="800" i="1">
                <a:solidFill>
                  <a:schemeClr val="lt1"/>
                </a:solidFill>
                <a:latin typeface="Libre Franklin"/>
                <a:ea typeface="Libre Franklin"/>
                <a:cs typeface="Libre Franklin"/>
                <a:sym typeface="Libre Franklin"/>
              </a:rPr>
              <a:t>Improving reading comprehension: Research-based principles and practices. </a:t>
            </a:r>
            <a:r>
              <a:rPr lang="en" sz="800">
                <a:solidFill>
                  <a:schemeClr val="lt1"/>
                </a:solidFill>
                <a:latin typeface="Libre Franklin"/>
                <a:ea typeface="Libre Franklin"/>
                <a:cs typeface="Libre Franklin"/>
                <a:sym typeface="Libre Franklin"/>
              </a:rPr>
              <a:t>Baltimore, MD: York Press.</a:t>
            </a:r>
            <a:endParaRPr sz="800">
              <a:solidFill>
                <a:schemeClr val="lt1"/>
              </a:solidFill>
              <a:latin typeface="Libre Franklin"/>
              <a:ea typeface="Libre Franklin"/>
              <a:cs typeface="Libre Franklin"/>
              <a:sym typeface="Libre Franklin"/>
            </a:endParaRPr>
          </a:p>
        </p:txBody>
      </p:sp>
      <p:sp>
        <p:nvSpPr>
          <p:cNvPr id="256" name="Google Shape;256;p42">
            <a:extLst>
              <a:ext uri="{C183D7F6-B498-43B3-948B-1728B52AA6E4}">
                <adec:decorative xmlns:adec="http://schemas.microsoft.com/office/drawing/2017/decorative" val="1"/>
              </a:ext>
            </a:extLst>
          </p:cNvPr>
          <p:cNvSpPr txBox="1"/>
          <p:nvPr/>
        </p:nvSpPr>
        <p:spPr>
          <a:xfrm>
            <a:off x="390475" y="872400"/>
            <a:ext cx="4745700" cy="21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Comprehension is “a </a:t>
            </a:r>
            <a:r>
              <a:rPr lang="en" sz="2100" b="1">
                <a:solidFill>
                  <a:srgbClr val="102649"/>
                </a:solidFill>
                <a:latin typeface="Franklin Gothic"/>
                <a:ea typeface="Franklin Gothic"/>
                <a:cs typeface="Franklin Gothic"/>
                <a:sym typeface="Franklin Gothic"/>
              </a:rPr>
              <a:t>process</a:t>
            </a:r>
            <a:r>
              <a:rPr lang="en" sz="2100">
                <a:solidFill>
                  <a:srgbClr val="102649"/>
                </a:solidFill>
                <a:latin typeface="Franklin Gothic"/>
                <a:ea typeface="Franklin Gothic"/>
                <a:cs typeface="Franklin Gothic"/>
                <a:sym typeface="Franklin Gothic"/>
              </a:rPr>
              <a:t>, not a product, through which the reader draws meaning from the text.”</a:t>
            </a:r>
            <a:endParaRPr sz="2100">
              <a:solidFill>
                <a:srgbClr val="102649"/>
              </a:solidFill>
              <a:latin typeface="Franklin Gothic"/>
              <a:ea typeface="Franklin Gothic"/>
              <a:cs typeface="Franklin Gothic"/>
              <a:sym typeface="Franklin Gothic"/>
            </a:endParaRPr>
          </a:p>
        </p:txBody>
      </p:sp>
      <p:graphicFrame>
        <p:nvGraphicFramePr>
          <p:cNvPr id="257" name="Google Shape;257;p4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764102"/>
              </p:ext>
            </p:extLst>
          </p:nvPr>
        </p:nvGraphicFramePr>
        <p:xfrm>
          <a:off x="5136175" y="169700"/>
          <a:ext cx="3714600" cy="4038420"/>
        </p:xfrm>
        <a:graphic>
          <a:graphicData uri="http://schemas.openxmlformats.org/drawingml/2006/table">
            <a:tbl>
              <a:tblPr firstRow="1">
                <a:noFill/>
                <a:tableStyleId>{3469F047-88C2-4279-A5D8-C56FBB1F2FE5}</a:tableStyleId>
              </a:tblPr>
              <a:tblGrid>
                <a:gridCol w="1911675">
                  <a:extLst>
                    <a:ext uri="{9D8B030D-6E8A-4147-A177-3AD203B41FA5}">
                      <a16:colId xmlns:a16="http://schemas.microsoft.com/office/drawing/2014/main" val="20000"/>
                    </a:ext>
                  </a:extLst>
                </a:gridCol>
                <a:gridCol w="18029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200" b="1" dirty="0">
                          <a:solidFill>
                            <a:schemeClr val="lt1"/>
                          </a:solidFill>
                          <a:latin typeface="Franklin Gothic"/>
                          <a:ea typeface="Franklin Gothic"/>
                          <a:cs typeface="Franklin Gothic"/>
                          <a:sym typeface="Franklin Gothic"/>
                        </a:rPr>
                        <a:t>Sample Internal Processes</a:t>
                      </a:r>
                      <a:endParaRPr sz="12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200" b="1" dirty="0">
                          <a:solidFill>
                            <a:schemeClr val="lt1"/>
                          </a:solidFill>
                          <a:latin typeface="Franklin Gothic"/>
                          <a:ea typeface="Franklin Gothic"/>
                          <a:cs typeface="Franklin Gothic"/>
                          <a:sym typeface="Franklin Gothic"/>
                        </a:rPr>
                        <a:t>Sample External Products</a:t>
                      </a:r>
                      <a:endParaRPr sz="1200" b="1" dirty="0">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connecting concepts with prior knowledge</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unit exam</a:t>
                      </a:r>
                      <a:endParaRPr sz="13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predicting or anticipating while reading</a:t>
                      </a:r>
                      <a:endParaRPr sz="13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arranging sentences in a logical order</a:t>
                      </a:r>
                      <a:endParaRPr sz="13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deciding to re-read when something doesn’t make sense</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answering comprehension questions</a:t>
                      </a:r>
                      <a:endParaRPr sz="13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inferring what is meant by a multiple-meaning word</a:t>
                      </a:r>
                      <a:endParaRPr sz="13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making an outline</a:t>
                      </a:r>
                      <a:endParaRPr sz="13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300">
                          <a:latin typeface="Franklin Gothic"/>
                          <a:ea typeface="Franklin Gothic"/>
                          <a:cs typeface="Franklin Gothic"/>
                          <a:sym typeface="Franklin Gothic"/>
                        </a:rPr>
                        <a:t>generating mental pictures while reading</a:t>
                      </a:r>
                      <a:endParaRPr sz="13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writing a literary or rhetorical analysis</a:t>
                      </a:r>
                      <a:endParaRPr sz="13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4900" b="1">
                <a:latin typeface="Franklin Gothic"/>
                <a:ea typeface="Franklin Gothic"/>
                <a:cs typeface="Franklin Gothic"/>
                <a:sym typeface="Franklin Gothic"/>
              </a:rPr>
              <a:t>How is comprehension instruction changing in younger grades?</a:t>
            </a:r>
            <a:endParaRPr sz="2900" b="1">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4"/>
          <p:cNvSpPr txBox="1">
            <a:spLocks noGrp="1"/>
          </p:cNvSpPr>
          <p:nvPr>
            <p:ph type="title"/>
          </p:nvPr>
        </p:nvSpPr>
        <p:spPr>
          <a:xfrm>
            <a:off x="598200" y="-45600"/>
            <a:ext cx="7947600" cy="9942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2700" b="1">
                <a:latin typeface="Franklin Gothic"/>
                <a:ea typeface="Franklin Gothic"/>
                <a:cs typeface="Franklin Gothic"/>
                <a:sym typeface="Franklin Gothic"/>
              </a:rPr>
              <a:t>Shifting from </a:t>
            </a:r>
            <a:endParaRPr sz="2700" b="1">
              <a:latin typeface="Franklin Gothic"/>
              <a:ea typeface="Franklin Gothic"/>
              <a:cs typeface="Franklin Gothic"/>
              <a:sym typeface="Franklin Gothic"/>
            </a:endParaRPr>
          </a:p>
          <a:p>
            <a:pPr marL="0" lvl="0" indent="0" algn="ctr" rtl="0">
              <a:spcBef>
                <a:spcPts val="0"/>
              </a:spcBef>
              <a:spcAft>
                <a:spcPts val="0"/>
              </a:spcAft>
              <a:buNone/>
            </a:pPr>
            <a:r>
              <a:rPr lang="en" sz="2700" b="1">
                <a:latin typeface="Franklin Gothic"/>
                <a:ea typeface="Franklin Gothic"/>
                <a:cs typeface="Franklin Gothic"/>
                <a:sym typeface="Franklin Gothic"/>
              </a:rPr>
              <a:t>Skills to Knowledge</a:t>
            </a:r>
            <a:endParaRPr sz="2700" b="1">
              <a:latin typeface="Franklin Gothic"/>
              <a:ea typeface="Franklin Gothic"/>
              <a:cs typeface="Franklin Gothic"/>
              <a:sym typeface="Franklin Gothic"/>
            </a:endParaRPr>
          </a:p>
        </p:txBody>
      </p:sp>
      <p:pic>
        <p:nvPicPr>
          <p:cNvPr id="268" name="Google Shape;268;p44" descr="This is an example of a skills-based unit centered around Main Idea. This screenshot says &quot;Main Idea with Non-Fiction Text&quot; and provides examples of how this approach has students practice the same skills with different texts. "/>
          <p:cNvPicPr preferRelativeResize="0"/>
          <p:nvPr/>
        </p:nvPicPr>
        <p:blipFill>
          <a:blip r:embed="rId3">
            <a:alphaModFix/>
          </a:blip>
          <a:stretch>
            <a:fillRect/>
          </a:stretch>
        </p:blipFill>
        <p:spPr>
          <a:xfrm>
            <a:off x="1648525" y="929475"/>
            <a:ext cx="2215450" cy="3284550"/>
          </a:xfrm>
          <a:prstGeom prst="rect">
            <a:avLst/>
          </a:prstGeom>
          <a:noFill/>
          <a:ln>
            <a:noFill/>
          </a:ln>
        </p:spPr>
      </p:pic>
      <p:pic>
        <p:nvPicPr>
          <p:cNvPr id="269" name="Google Shape;269;p44" descr="This is an example of a knowledge-based unit that bundles many skills and standards to center knowledge rather than skills. In this example, students read a variety of literary and informational texts about frogs. "/>
          <p:cNvPicPr preferRelativeResize="0"/>
          <p:nvPr/>
        </p:nvPicPr>
        <p:blipFill>
          <a:blip r:embed="rId4">
            <a:alphaModFix/>
          </a:blip>
          <a:stretch>
            <a:fillRect/>
          </a:stretch>
        </p:blipFill>
        <p:spPr>
          <a:xfrm>
            <a:off x="4304488" y="929475"/>
            <a:ext cx="2470885" cy="3284551"/>
          </a:xfrm>
          <a:prstGeom prst="rect">
            <a:avLst/>
          </a:prstGeom>
          <a:noFill/>
          <a:ln>
            <a:noFill/>
          </a:ln>
          <a:effectLst>
            <a:outerShdw blurRad="57150" dist="19050" dir="5400000" algn="bl" rotWithShape="0">
              <a:srgbClr val="000000">
                <a:alpha val="50000"/>
              </a:srgbClr>
            </a:outerShdw>
          </a:effectLst>
        </p:spPr>
      </p:pic>
      <p:pic>
        <p:nvPicPr>
          <p:cNvPr id="270" name="Google Shape;270;p44" descr="This is an example of a skills-based unit centered around Main Idea. This screenshot says &quot;Main Idea with Non-Fiction Text&quot; and provides examples of how this approach has students practice the same skills with different texts. ">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1674150" y="929475"/>
            <a:ext cx="2215450" cy="3284550"/>
          </a:xfrm>
          <a:prstGeom prst="rect">
            <a:avLst/>
          </a:prstGeom>
          <a:noFill/>
          <a:ln>
            <a:noFill/>
          </a:ln>
          <a:effectLst>
            <a:outerShdw blurRad="57150" dist="19050" dir="5400000" algn="bl" rotWithShape="0">
              <a:srgbClr val="000000">
                <a:alpha val="50000"/>
              </a:srgbClr>
            </a:outerShdw>
          </a:effectLst>
        </p:spPr>
      </p:pic>
      <p:sp>
        <p:nvSpPr>
          <p:cNvPr id="271" name="Google Shape;271;p44"/>
          <p:cNvSpPr txBox="1"/>
          <p:nvPr/>
        </p:nvSpPr>
        <p:spPr>
          <a:xfrm>
            <a:off x="0" y="1670500"/>
            <a:ext cx="1349700" cy="13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Franklin Gothic"/>
                <a:ea typeface="Franklin Gothic"/>
                <a:cs typeface="Franklin Gothic"/>
                <a:sym typeface="Franklin Gothic"/>
              </a:rPr>
              <a:t>One standard, skill, strategy using texts with familiar content</a:t>
            </a:r>
            <a:endParaRPr>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cxnSp>
        <p:nvCxnSpPr>
          <p:cNvPr id="272" name="Google Shape;272;p44">
            <a:extLst>
              <a:ext uri="{C183D7F6-B498-43B3-948B-1728B52AA6E4}">
                <adec:decorative xmlns:adec="http://schemas.microsoft.com/office/drawing/2017/decorative" val="1"/>
              </a:ext>
            </a:extLst>
          </p:cNvPr>
          <p:cNvCxnSpPr/>
          <p:nvPr/>
        </p:nvCxnSpPr>
        <p:spPr>
          <a:xfrm rot="10800000" flipH="1">
            <a:off x="1078800" y="1850325"/>
            <a:ext cx="569700" cy="525000"/>
          </a:xfrm>
          <a:prstGeom prst="straightConnector1">
            <a:avLst/>
          </a:prstGeom>
          <a:noFill/>
          <a:ln w="9525" cap="flat" cmpd="sng">
            <a:solidFill>
              <a:schemeClr val="dk2"/>
            </a:solidFill>
            <a:prstDash val="solid"/>
            <a:round/>
            <a:headEnd type="none" w="med" len="med"/>
            <a:tailEnd type="none" w="med" len="med"/>
          </a:ln>
        </p:spPr>
      </p:cxnSp>
      <p:sp>
        <p:nvSpPr>
          <p:cNvPr id="273" name="Google Shape;273;p44"/>
          <p:cNvSpPr txBox="1"/>
          <p:nvPr/>
        </p:nvSpPr>
        <p:spPr>
          <a:xfrm>
            <a:off x="7281075" y="799725"/>
            <a:ext cx="1881000" cy="139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02649"/>
                </a:solidFill>
                <a:latin typeface="Franklin Gothic"/>
                <a:ea typeface="Franklin Gothic"/>
                <a:cs typeface="Franklin Gothic"/>
                <a:sym typeface="Franklin Gothic"/>
              </a:rPr>
              <a:t>Many standards, skills, strategies bundled together using texts around a singular topic</a:t>
            </a:r>
            <a:endParaRPr>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274" name="Google Shape;274;p44"/>
          <p:cNvSpPr txBox="1"/>
          <p:nvPr/>
        </p:nvSpPr>
        <p:spPr>
          <a:xfrm>
            <a:off x="7215900" y="2226000"/>
            <a:ext cx="1940400" cy="1214700"/>
          </a:xfrm>
          <a:prstGeom prst="rect">
            <a:avLst/>
          </a:prstGeom>
          <a:noFill/>
          <a:ln>
            <a:noFill/>
          </a:ln>
        </p:spPr>
        <p:txBody>
          <a:bodyPr spcFirstLastPara="1" wrap="square" lIns="91425" tIns="91425" rIns="91425" bIns="91425" anchor="t" anchorCtr="0">
            <a:noAutofit/>
          </a:bodyPr>
          <a:lstStyle/>
          <a:p>
            <a:pPr marL="57150" lvl="0" indent="0" algn="l" rtl="0">
              <a:lnSpc>
                <a:spcPct val="115000"/>
              </a:lnSpc>
              <a:spcBef>
                <a:spcPts val="1200"/>
              </a:spcBef>
              <a:spcAft>
                <a:spcPts val="1200"/>
              </a:spcAft>
              <a:buClr>
                <a:schemeClr val="dk1"/>
              </a:buClr>
              <a:buSzPts val="1100"/>
              <a:buFont typeface="Arial"/>
              <a:buNone/>
            </a:pPr>
            <a:r>
              <a:rPr lang="en" sz="700">
                <a:solidFill>
                  <a:srgbClr val="07212D"/>
                </a:solidFill>
                <a:latin typeface="Franklin Gothic"/>
                <a:ea typeface="Franklin Gothic"/>
                <a:cs typeface="Franklin Gothic"/>
                <a:sym typeface="Franklin Gothic"/>
              </a:rPr>
              <a:t> </a:t>
            </a:r>
            <a:r>
              <a:rPr lang="en">
                <a:solidFill>
                  <a:srgbClr val="07212D"/>
                </a:solidFill>
                <a:latin typeface="Franklin Gothic"/>
                <a:ea typeface="Franklin Gothic"/>
                <a:cs typeface="Franklin Gothic"/>
                <a:sym typeface="Franklin Gothic"/>
              </a:rPr>
              <a:t>Lessons deliberately build on each other, giving students a chance to see vocabulary and content used in multiple ways </a:t>
            </a:r>
            <a:endParaRPr>
              <a:solidFill>
                <a:srgbClr val="102649"/>
              </a:solidFill>
              <a:latin typeface="Franklin Gothic"/>
              <a:ea typeface="Franklin Gothic"/>
              <a:cs typeface="Franklin Gothic"/>
              <a:sym typeface="Franklin Gothic"/>
            </a:endParaRPr>
          </a:p>
        </p:txBody>
      </p:sp>
      <p:cxnSp>
        <p:nvCxnSpPr>
          <p:cNvPr id="275" name="Google Shape;275;p44">
            <a:extLst>
              <a:ext uri="{C183D7F6-B498-43B3-948B-1728B52AA6E4}">
                <adec:decorative xmlns:adec="http://schemas.microsoft.com/office/drawing/2017/decorative" val="1"/>
              </a:ext>
            </a:extLst>
          </p:cNvPr>
          <p:cNvCxnSpPr>
            <a:endCxn id="269" idx="3"/>
          </p:cNvCxnSpPr>
          <p:nvPr/>
        </p:nvCxnSpPr>
        <p:spPr>
          <a:xfrm rot="10800000">
            <a:off x="6775373" y="2571750"/>
            <a:ext cx="560400" cy="523200"/>
          </a:xfrm>
          <a:prstGeom prst="straightConnector1">
            <a:avLst/>
          </a:prstGeom>
          <a:noFill/>
          <a:ln w="9525" cap="flat" cmpd="sng">
            <a:solidFill>
              <a:schemeClr val="dk2"/>
            </a:solidFill>
            <a:prstDash val="solid"/>
            <a:round/>
            <a:headEnd type="none" w="med" len="med"/>
            <a:tailEnd type="none" w="med" len="med"/>
          </a:ln>
        </p:spPr>
      </p:cxnSp>
      <p:cxnSp>
        <p:nvCxnSpPr>
          <p:cNvPr id="276" name="Google Shape;276;p44">
            <a:extLst>
              <a:ext uri="{C183D7F6-B498-43B3-948B-1728B52AA6E4}">
                <adec:decorative xmlns:adec="http://schemas.microsoft.com/office/drawing/2017/decorative" val="1"/>
              </a:ext>
            </a:extLst>
          </p:cNvPr>
          <p:cNvCxnSpPr/>
          <p:nvPr/>
        </p:nvCxnSpPr>
        <p:spPr>
          <a:xfrm flipH="1">
            <a:off x="6705875" y="1175650"/>
            <a:ext cx="615000" cy="352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366900" y="108517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Routine 1: </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Monitoring Comprehension</a:t>
            </a:r>
            <a:endParaRPr sz="6000" b="1" dirty="0">
              <a:latin typeface="Franklin Gothic"/>
              <a:ea typeface="Franklin Gothic"/>
              <a:cs typeface="Franklin Gothic"/>
              <a:sym typeface="Franklin Gothic"/>
            </a:endParaRPr>
          </a:p>
        </p:txBody>
      </p:sp>
      <p:sp>
        <p:nvSpPr>
          <p:cNvPr id="282" name="Google Shape;282;p45"/>
          <p:cNvSpPr txBox="1"/>
          <p:nvPr/>
        </p:nvSpPr>
        <p:spPr>
          <a:xfrm>
            <a:off x="366900" y="3247700"/>
            <a:ext cx="5026500" cy="37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i="1" dirty="0">
                <a:solidFill>
                  <a:srgbClr val="102649"/>
                </a:solidFill>
                <a:latin typeface="Franklin Gothic"/>
                <a:ea typeface="Franklin Gothic"/>
                <a:cs typeface="Franklin Gothic"/>
                <a:sym typeface="Franklin Gothic"/>
              </a:rPr>
              <a:t>Partner Discussion: </a:t>
            </a:r>
            <a:r>
              <a:rPr lang="en" sz="2100" i="1" dirty="0">
                <a:solidFill>
                  <a:srgbClr val="102649"/>
                </a:solidFill>
                <a:latin typeface="Franklin Gothic"/>
                <a:ea typeface="Franklin Gothic"/>
                <a:cs typeface="Franklin Gothic"/>
                <a:sym typeface="Franklin Gothic"/>
              </a:rPr>
              <a:t>How do you currently support students with monitoring their comprehension?</a:t>
            </a:r>
            <a:endParaRPr sz="2100" i="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Teacher Modeling &amp; Graphic Organizers </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289" name="Google Shape;289;p4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0275" y="4018050"/>
            <a:ext cx="816475" cy="1033625"/>
          </a:xfrm>
          <a:prstGeom prst="rect">
            <a:avLst/>
          </a:prstGeom>
          <a:noFill/>
          <a:ln>
            <a:noFill/>
          </a:ln>
          <a:effectLst>
            <a:outerShdw blurRad="57150" dist="19050" dir="5400000" algn="bl" rotWithShape="0">
              <a:srgbClr val="000000">
                <a:alpha val="50000"/>
              </a:srgbClr>
            </a:outerShdw>
          </a:effectLst>
        </p:spPr>
      </p:pic>
      <p:sp>
        <p:nvSpPr>
          <p:cNvPr id="290" name="Google Shape;290;p46">
            <a:extLst>
              <a:ext uri="{C183D7F6-B498-43B3-948B-1728B52AA6E4}">
                <adec:decorative xmlns:adec="http://schemas.microsoft.com/office/drawing/2017/decorative" val="1"/>
              </a:ext>
            </a:extLst>
          </p:cNvPr>
          <p:cNvSpPr txBox="1"/>
          <p:nvPr/>
        </p:nvSpPr>
        <p:spPr>
          <a:xfrm>
            <a:off x="1038975" y="4551375"/>
            <a:ext cx="19515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pp. 61</a:t>
            </a:r>
            <a:endParaRPr sz="2100">
              <a:solidFill>
                <a:schemeClr val="lt1"/>
              </a:solidFill>
              <a:latin typeface="Franklin Gothic"/>
              <a:ea typeface="Franklin Gothic"/>
              <a:cs typeface="Franklin Gothic"/>
              <a:sym typeface="Franklin Gothic"/>
            </a:endParaRPr>
          </a:p>
        </p:txBody>
      </p:sp>
      <p:pic>
        <p:nvPicPr>
          <p:cNvPr id="291" name="Google Shape;291;p4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76100" y="948975"/>
            <a:ext cx="5534025" cy="2381250"/>
          </a:xfrm>
          <a:prstGeom prst="rect">
            <a:avLst/>
          </a:prstGeom>
          <a:noFill/>
          <a:ln>
            <a:noFill/>
          </a:ln>
          <a:effectLst>
            <a:outerShdw blurRad="57150" dist="19050" dir="5400000" algn="bl" rotWithShape="0">
              <a:srgbClr val="000000">
                <a:alpha val="50000"/>
              </a:srgbClr>
            </a:outerShdw>
          </a:effectLst>
        </p:spPr>
      </p:pic>
      <p:pic>
        <p:nvPicPr>
          <p:cNvPr id="292" name="Google Shape;292;p4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3486750" y="2086275"/>
            <a:ext cx="5353050" cy="2000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Ask and model: “When did your comprehension break down? Why?”</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299" name="Google Shape;299;p47">
            <a:extLst>
              <a:ext uri="{C183D7F6-B498-43B3-948B-1728B52AA6E4}">
                <adec:decorative xmlns:adec="http://schemas.microsoft.com/office/drawing/2017/decorative" val="1"/>
              </a:ext>
            </a:extLst>
          </p:cNvPr>
          <p:cNvSpPr txBox="1"/>
          <p:nvPr/>
        </p:nvSpPr>
        <p:spPr>
          <a:xfrm>
            <a:off x="396700" y="1179900"/>
            <a:ext cx="5699100" cy="25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u="sng" dirty="0">
                <a:solidFill>
                  <a:srgbClr val="102649"/>
                </a:solidFill>
                <a:latin typeface="Franklin Gothic"/>
                <a:ea typeface="Franklin Gothic"/>
                <a:cs typeface="Franklin Gothic"/>
                <a:sym typeface="Franklin Gothic"/>
              </a:rPr>
              <a:t>Reasons Comprehension May Break Down:</a:t>
            </a:r>
            <a:endParaRPr sz="2100" b="1" u="sng"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decoding and fluency</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Missing assumed background knowledge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vocabulary knowledge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Complex syntax/structure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Gaps in knowledge of the genre/author’s purpose (e.g., satire)</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Lost focus / interrupted focus</a:t>
            </a: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Motivation </a:t>
            </a:r>
            <a:endParaRPr sz="2100" dirty="0">
              <a:solidFill>
                <a:srgbClr val="102649"/>
              </a:solidFill>
              <a:latin typeface="Franklin Gothic"/>
              <a:ea typeface="Franklin Gothic"/>
              <a:cs typeface="Franklin Gothic"/>
              <a:sym typeface="Franklin Gothic"/>
            </a:endParaRPr>
          </a:p>
        </p:txBody>
      </p:sp>
      <p:sp>
        <p:nvSpPr>
          <p:cNvPr id="300" name="Google Shape;300;p47">
            <a:extLst>
              <a:ext uri="{C183D7F6-B498-43B3-948B-1728B52AA6E4}">
                <adec:decorative xmlns:adec="http://schemas.microsoft.com/office/drawing/2017/decorative" val="1"/>
              </a:ext>
            </a:extLst>
          </p:cNvPr>
          <p:cNvSpPr txBox="1"/>
          <p:nvPr/>
        </p:nvSpPr>
        <p:spPr>
          <a:xfrm>
            <a:off x="6095800" y="2608426"/>
            <a:ext cx="2832000" cy="1465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“My comprehension broke down in the fourth paragraph because I wasn’t sure what the author meant by ‘mores’ in that sentence, so I had to re-read and infer.”</a:t>
            </a:r>
            <a:endParaRPr sz="1500">
              <a:solidFill>
                <a:srgbClr val="102649"/>
              </a:solidFill>
              <a:latin typeface="Franklin Gothic"/>
              <a:ea typeface="Franklin Gothic"/>
              <a:cs typeface="Franklin Gothic"/>
              <a:sym typeface="Franklin Gothic"/>
            </a:endParaRPr>
          </a:p>
        </p:txBody>
      </p:sp>
      <p:sp>
        <p:nvSpPr>
          <p:cNvPr id="301" name="Google Shape;301;p47">
            <a:extLst>
              <a:ext uri="{C183D7F6-B498-43B3-948B-1728B52AA6E4}">
                <adec:decorative xmlns:adec="http://schemas.microsoft.com/office/drawing/2017/decorative" val="1"/>
              </a:ext>
            </a:extLst>
          </p:cNvPr>
          <p:cNvSpPr txBox="1"/>
          <p:nvPr/>
        </p:nvSpPr>
        <p:spPr>
          <a:xfrm>
            <a:off x="6095800" y="1100850"/>
            <a:ext cx="2832000" cy="1355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Our Goal: </a:t>
            </a:r>
            <a:r>
              <a:rPr lang="en" sz="1500">
                <a:solidFill>
                  <a:srgbClr val="102649"/>
                </a:solidFill>
                <a:latin typeface="Franklin Gothic"/>
                <a:ea typeface="Franklin Gothic"/>
                <a:cs typeface="Franklin Gothic"/>
                <a:sym typeface="Franklin Gothic"/>
              </a:rPr>
              <a:t>Students are aware of their own thinking (</a:t>
            </a:r>
            <a:r>
              <a:rPr lang="en" sz="1500" b="1">
                <a:solidFill>
                  <a:srgbClr val="102649"/>
                </a:solidFill>
                <a:latin typeface="Franklin Gothic"/>
                <a:ea typeface="Franklin Gothic"/>
                <a:cs typeface="Franklin Gothic"/>
                <a:sym typeface="Franklin Gothic"/>
              </a:rPr>
              <a:t>metacognition</a:t>
            </a:r>
            <a:r>
              <a:rPr lang="en" sz="1500">
                <a:solidFill>
                  <a:srgbClr val="102649"/>
                </a:solidFill>
                <a:latin typeface="Franklin Gothic"/>
                <a:ea typeface="Franklin Gothic"/>
                <a:cs typeface="Franklin Gothic"/>
                <a:sym typeface="Franklin Gothic"/>
              </a:rPr>
              <a:t>)</a:t>
            </a:r>
            <a:r>
              <a:rPr lang="en" sz="1500" b="1">
                <a:solidFill>
                  <a:srgbClr val="102649"/>
                </a:solidFill>
                <a:latin typeface="Franklin Gothic"/>
                <a:ea typeface="Franklin Gothic"/>
                <a:cs typeface="Franklin Gothic"/>
                <a:sym typeface="Franklin Gothic"/>
              </a:rPr>
              <a:t> </a:t>
            </a:r>
            <a:r>
              <a:rPr lang="en" sz="1500">
                <a:solidFill>
                  <a:srgbClr val="102649"/>
                </a:solidFill>
                <a:latin typeface="Franklin Gothic"/>
                <a:ea typeface="Franklin Gothic"/>
                <a:cs typeface="Franklin Gothic"/>
                <a:sym typeface="Franklin Gothic"/>
              </a:rPr>
              <a:t>while reading and are empowered to comprehend any text.</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8"/>
          <p:cNvSpPr txBox="1">
            <a:spLocks noGrp="1"/>
          </p:cNvSpPr>
          <p:nvPr>
            <p:ph type="title" idx="4294967295"/>
          </p:nvPr>
        </p:nvSpPr>
        <p:spPr>
          <a:xfrm>
            <a:off x="3951288" y="744538"/>
            <a:ext cx="4927600" cy="289877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7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An HQIR may have supports to teach and mentor students as readers.</a:t>
            </a:r>
            <a:endParaRPr kumimoji="0" lang="en-US" sz="28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08" name="Google Shape;308;p48" descr="A screenshot "/>
          <p:cNvPicPr preferRelativeResize="0"/>
          <p:nvPr/>
        </p:nvPicPr>
        <p:blipFill>
          <a:blip r:embed="rId3">
            <a:alphaModFix/>
          </a:blip>
          <a:stretch>
            <a:fillRect/>
          </a:stretch>
        </p:blipFill>
        <p:spPr>
          <a:xfrm>
            <a:off x="473525" y="175625"/>
            <a:ext cx="3121475" cy="4166775"/>
          </a:xfrm>
          <a:prstGeom prst="rect">
            <a:avLst/>
          </a:prstGeom>
          <a:noFill/>
          <a:ln>
            <a:noFill/>
          </a:ln>
          <a:effectLst>
            <a:outerShdw blurRad="57150" dist="19050" dir="5400000" algn="bl" rotWithShape="0">
              <a:srgbClr val="000000">
                <a:alpha val="50000"/>
              </a:srgbClr>
            </a:outerShdw>
          </a:effectLst>
        </p:spPr>
      </p:pic>
      <p:pic>
        <p:nvPicPr>
          <p:cNvPr id="309" name="Google Shape;309;p48" descr="the EL Education logo"/>
          <p:cNvPicPr preferRelativeResize="0"/>
          <p:nvPr/>
        </p:nvPicPr>
        <p:blipFill>
          <a:blip r:embed="rId4">
            <a:alphaModFix/>
          </a:blip>
          <a:stretch>
            <a:fillRect/>
          </a:stretch>
        </p:blipFill>
        <p:spPr>
          <a:xfrm>
            <a:off x="130475" y="4562275"/>
            <a:ext cx="1801700" cy="378650"/>
          </a:xfrm>
          <a:prstGeom prst="rect">
            <a:avLst/>
          </a:prstGeom>
          <a:noFill/>
          <a:ln>
            <a:noFill/>
          </a:ln>
        </p:spPr>
      </p:pic>
      <p:sp>
        <p:nvSpPr>
          <p:cNvPr id="310" name="Google Shape;310;p48" descr="This is a picture of an anchor chart from EL Education entitled &quot;Close Readers Do These Things.&quot;&#10;&#10;The anchor chart describes the following behaviors as essential for proficient close reading:&#10;&#10;Read small chunks of text slowly, and think about the gist (what the text is mostly about).&#10;Reread the text one sentence at a time.&#10;Underline things they understand or know about.&#10;Circle or underline words they do not know.&#10;Use strategies to figure out the meaning of words they do not know:&#10;• Context: Read the sentence around the word.&#10;• Verify the inferred meaning.&#10;• Look at the affixes for clues.&#10;• Look at the root of the word for clues.&#10;• Use a dictionary.&#10;Talk with their partner or group about the text.&#10;Ask questions to show they understand the text.&#10;Listen to questions others ask about the text.&#10;Go back to the text to find answers to questions.&#10;Write notes or answer questions about the text.&#10;Talk with their partner or group about the answers they find.&#10;&#10;">
            <a:extLst>
              <a:ext uri="{C183D7F6-B498-43B3-948B-1728B52AA6E4}">
                <adec:decorative xmlns:adec="http://schemas.microsoft.com/office/drawing/2017/decorative" val="0"/>
              </a:ext>
            </a:extLst>
          </p:cNvPr>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lt1"/>
                </a:solidFill>
                <a:latin typeface="Franklin Gothic"/>
                <a:ea typeface="Franklin Gothic"/>
                <a:cs typeface="Franklin Gothic"/>
                <a:sym typeface="Franklin Gothic"/>
              </a:rPr>
              <a:t>Found in</a:t>
            </a:r>
            <a:r>
              <a:rPr lang="en" sz="900"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 </a:t>
            </a:r>
            <a:r>
              <a:rPr lang="en" sz="900" i="1"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EL Education, </a:t>
            </a:r>
            <a:r>
              <a:rPr lang="en" sz="900" u="sng" dirty="0">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Grade 8: Module 1, Unit 1</a:t>
            </a:r>
            <a:r>
              <a:rPr lang="en" sz="900" dirty="0">
                <a:solidFill>
                  <a:schemeClr val="lt1"/>
                </a:solidFill>
                <a:latin typeface="Franklin Gothic"/>
                <a:ea typeface="Franklin Gothic"/>
                <a:cs typeface="Franklin Gothic"/>
                <a:sym typeface="Franklin Gothic"/>
              </a:rPr>
              <a:t> (Latin American Folktales)</a:t>
            </a:r>
            <a:endParaRPr sz="900" dirty="0">
              <a:solidFill>
                <a:schemeClr val="lt1"/>
              </a:solidFill>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9"/>
          <p:cNvSpPr txBox="1">
            <a:spLocks noGrp="1"/>
          </p:cNvSpPr>
          <p:nvPr>
            <p:ph type="title" idx="4294967295"/>
          </p:nvPr>
        </p:nvSpPr>
        <p:spPr>
          <a:xfrm>
            <a:off x="419100" y="-39688"/>
            <a:ext cx="8362950" cy="755651"/>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24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Comprehension Breakdown and Potential Responses</a:t>
            </a:r>
            <a:endParaRPr kumimoji="0" lang="en-US" sz="15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graphicFrame>
        <p:nvGraphicFramePr>
          <p:cNvPr id="317" name="Google Shape;317;p49"/>
          <p:cNvGraphicFramePr/>
          <p:nvPr>
            <p:extLst>
              <p:ext uri="{D42A27DB-BD31-4B8C-83A1-F6EECF244321}">
                <p14:modId xmlns:p14="http://schemas.microsoft.com/office/powerpoint/2010/main" val="1867178276"/>
              </p:ext>
            </p:extLst>
          </p:nvPr>
        </p:nvGraphicFramePr>
        <p:xfrm>
          <a:off x="418538" y="597875"/>
          <a:ext cx="8306925" cy="4465110"/>
        </p:xfrm>
        <a:graphic>
          <a:graphicData uri="http://schemas.openxmlformats.org/drawingml/2006/table">
            <a:tbl>
              <a:tblPr firstRow="1">
                <a:noFill/>
                <a:tableStyleId>{3469F047-88C2-4279-A5D8-C56FBB1F2FE5}</a:tableStyleId>
              </a:tblPr>
              <a:tblGrid>
                <a:gridCol w="2300675">
                  <a:extLst>
                    <a:ext uri="{9D8B030D-6E8A-4147-A177-3AD203B41FA5}">
                      <a16:colId xmlns:a16="http://schemas.microsoft.com/office/drawing/2014/main" val="20000"/>
                    </a:ext>
                  </a:extLst>
                </a:gridCol>
                <a:gridCol w="3039250">
                  <a:extLst>
                    <a:ext uri="{9D8B030D-6E8A-4147-A177-3AD203B41FA5}">
                      <a16:colId xmlns:a16="http://schemas.microsoft.com/office/drawing/2014/main" val="20001"/>
                    </a:ext>
                  </a:extLst>
                </a:gridCol>
                <a:gridCol w="2967000">
                  <a:extLst>
                    <a:ext uri="{9D8B030D-6E8A-4147-A177-3AD203B41FA5}">
                      <a16:colId xmlns:a16="http://schemas.microsoft.com/office/drawing/2014/main" val="20002"/>
                    </a:ext>
                  </a:extLst>
                </a:gridCol>
              </a:tblGrid>
              <a:tr h="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Comprehension Breakdown</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Potential Teacher Actions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Potential Student Actions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Missing assumed background knowledge</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building knowledge through text sets from HQIR, engagement exercises, student discussion (Session 4)</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identify what knowledge you’re missing, reflect on previous reading and learning, use external resources to build knowledge</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1"/>
                  </a:ext>
                </a:extLst>
              </a:tr>
              <a:tr h="56652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Gaps in vocabulary knowledge</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explicit vocabulary instruction of Tier 2 words (Session 4), multiple reads</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use reference materials as needed, read for context clues, determine meanings of multiple meaning words</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Complex syntax/structure </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Franklin Gothic"/>
                          <a:ea typeface="Franklin Gothic"/>
                          <a:cs typeface="Franklin Gothic"/>
                          <a:sym typeface="Franklin Gothic"/>
                        </a:rPr>
                        <a:t>teacher think aloud and questioning, multiple reads</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multiple reads, rearrange word order, think in synonyms</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Gaps in knowledge of the genre/author’s purpose (e.g., satire)</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teacher modeling, building knowledge of the genre</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ask and answer questions while reading, engage in criticality </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Clr>
                          <a:schemeClr val="dk1"/>
                        </a:buClr>
                        <a:buSzPts val="1100"/>
                        <a:buFont typeface="Arial"/>
                        <a:buNone/>
                      </a:pPr>
                      <a:r>
                        <a:rPr lang="en" sz="1100" b="1">
                          <a:latin typeface="Franklin Gothic"/>
                          <a:ea typeface="Franklin Gothic"/>
                          <a:cs typeface="Franklin Gothic"/>
                          <a:sym typeface="Franklin Gothic"/>
                        </a:rPr>
                        <a:t>Lost focus / interrupted focus</a:t>
                      </a:r>
                      <a:endParaRPr sz="1100" b="1">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endParaRPr sz="1100" b="1">
                        <a:latin typeface="Franklin Gothic"/>
                        <a:ea typeface="Franklin Gothic"/>
                        <a:cs typeface="Franklin Gothic"/>
                        <a:sym typeface="Franklin Gothic"/>
                      </a:endParaRPr>
                    </a:p>
                    <a:p>
                      <a:pPr marL="0" lvl="0" indent="0" algn="ctr" rtl="0">
                        <a:spcBef>
                          <a:spcPts val="0"/>
                        </a:spcBef>
                        <a:spcAft>
                          <a:spcPts val="0"/>
                        </a:spcAft>
                        <a:buNone/>
                      </a:pP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set a clear purpose for reading, eliminate distractions as much as possible, prompt student to re-read</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set a clear purpose for reading, eliminate distractions as much as possible, re-read</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5"/>
                  </a:ext>
                </a:extLst>
              </a:tr>
              <a:tr h="3810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Motivation </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set a purpose for reading, provide relevant background and vocabulary knowledge</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set a purpose for reading, collaborate with others, build your own knowledge as necessary</a:t>
                      </a:r>
                      <a:endParaRPr sz="11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0"/>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Try “Say Something” (from the fluency session)</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24" name="Google Shape;324;p50" descr="&quot;Say Something&quot; is a paired partner reading routine that breaks a text into alternating sections for partners to read aloud and say something about. This image shows an example of alternating paragraphs labeled for Partner A and Partner B."/>
          <p:cNvPicPr preferRelativeResize="0"/>
          <p:nvPr/>
        </p:nvPicPr>
        <p:blipFill>
          <a:blip r:embed="rId3">
            <a:alphaModFix/>
          </a:blip>
          <a:stretch>
            <a:fillRect/>
          </a:stretch>
        </p:blipFill>
        <p:spPr>
          <a:xfrm>
            <a:off x="291675" y="806012"/>
            <a:ext cx="5632726" cy="3531475"/>
          </a:xfrm>
          <a:prstGeom prst="rect">
            <a:avLst/>
          </a:prstGeom>
          <a:noFill/>
          <a:ln>
            <a:noFill/>
          </a:ln>
        </p:spPr>
      </p:pic>
      <p:sp>
        <p:nvSpPr>
          <p:cNvPr id="325" name="Google Shape;325;p50"/>
          <p:cNvSpPr txBox="1"/>
          <p:nvPr/>
        </p:nvSpPr>
        <p:spPr>
          <a:xfrm>
            <a:off x="6007800" y="948975"/>
            <a:ext cx="2832000" cy="109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Students may be reluctant to share with the whole class when and where their comprehension broke down. </a:t>
            </a:r>
            <a:endParaRPr sz="1500">
              <a:solidFill>
                <a:srgbClr val="102649"/>
              </a:solidFill>
              <a:latin typeface="Franklin Gothic"/>
              <a:ea typeface="Franklin Gothic"/>
              <a:cs typeface="Franklin Gothic"/>
              <a:sym typeface="Franklin Gothic"/>
            </a:endParaRPr>
          </a:p>
        </p:txBody>
      </p:sp>
      <p:sp>
        <p:nvSpPr>
          <p:cNvPr id="326" name="Google Shape;326;p50"/>
          <p:cNvSpPr txBox="1"/>
          <p:nvPr/>
        </p:nvSpPr>
        <p:spPr>
          <a:xfrm>
            <a:off x="6007800" y="2187625"/>
            <a:ext cx="2832000" cy="109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Ask students to identify where comprehension breaks down and work cooperatively to build comprehension. </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313100" y="1633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Routine 2: Syntactic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Analysis</a:t>
            </a:r>
            <a:endParaRPr sz="7600" b="1" dirty="0">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four</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2">
            <a:extLst>
              <a:ext uri="{C183D7F6-B498-43B3-948B-1728B52AA6E4}">
                <adec:decorative xmlns:adec="http://schemas.microsoft.com/office/drawing/2017/decorative" val="1"/>
              </a:ext>
            </a:extLst>
          </p:cNvPr>
          <p:cNvSpPr txBox="1">
            <a:spLocks noGrp="1"/>
          </p:cNvSpPr>
          <p:nvPr>
            <p:ph type="title"/>
          </p:nvPr>
        </p:nvSpPr>
        <p:spPr>
          <a:xfrm>
            <a:off x="268950" y="251625"/>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Syntax: </a:t>
            </a:r>
            <a:r>
              <a:rPr lang="en">
                <a:latin typeface="Franklin Gothic"/>
                <a:ea typeface="Franklin Gothic"/>
                <a:cs typeface="Franklin Gothic"/>
                <a:sym typeface="Franklin Gothic"/>
              </a:rPr>
              <a:t>rules that govern permissible word order</a:t>
            </a:r>
            <a:endParaRPr>
              <a:latin typeface="Franklin Gothic"/>
              <a:ea typeface="Franklin Gothic"/>
              <a:cs typeface="Franklin Gothic"/>
              <a:sym typeface="Franklin Gothic"/>
            </a:endParaRPr>
          </a:p>
        </p:txBody>
      </p:sp>
      <p:sp>
        <p:nvSpPr>
          <p:cNvPr id="339" name="Google Shape;339;p52">
            <a:extLst>
              <a:ext uri="{C183D7F6-B498-43B3-948B-1728B52AA6E4}">
                <adec:decorative xmlns:adec="http://schemas.microsoft.com/office/drawing/2017/decorative" val="1"/>
              </a:ext>
            </a:extLst>
          </p:cNvPr>
          <p:cNvSpPr txBox="1"/>
          <p:nvPr/>
        </p:nvSpPr>
        <p:spPr>
          <a:xfrm>
            <a:off x="3074125" y="1023350"/>
            <a:ext cx="5849100" cy="16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102649"/>
                </a:solidFill>
                <a:latin typeface="Franklin Gothic"/>
                <a:ea typeface="Franklin Gothic"/>
                <a:cs typeface="Franklin Gothic"/>
                <a:sym typeface="Franklin Gothic"/>
              </a:rPr>
              <a:t>From Grade 6-8 Overview: </a:t>
            </a:r>
            <a:r>
              <a:rPr lang="en" sz="1900">
                <a:solidFill>
                  <a:srgbClr val="102649"/>
                </a:solidFill>
                <a:latin typeface="Franklin Gothic"/>
                <a:ea typeface="Franklin Gothic"/>
                <a:cs typeface="Franklin Gothic"/>
                <a:sym typeface="Franklin Gothic"/>
              </a:rPr>
              <a:t>“They must come to appreciate that language is as much a matter of craft as of rules and be able to choose words, </a:t>
            </a:r>
            <a:r>
              <a:rPr lang="en" sz="1900" u="sng">
                <a:solidFill>
                  <a:srgbClr val="102649"/>
                </a:solidFill>
                <a:latin typeface="Franklin Gothic"/>
                <a:ea typeface="Franklin Gothic"/>
                <a:cs typeface="Franklin Gothic"/>
                <a:sym typeface="Franklin Gothic"/>
              </a:rPr>
              <a:t>syntax</a:t>
            </a:r>
            <a:r>
              <a:rPr lang="en" sz="1900">
                <a:solidFill>
                  <a:srgbClr val="102649"/>
                </a:solidFill>
                <a:latin typeface="Franklin Gothic"/>
                <a:ea typeface="Franklin Gothic"/>
                <a:cs typeface="Franklin Gothic"/>
                <a:sym typeface="Franklin Gothic"/>
              </a:rPr>
              <a:t> and punctuation to express themselves and achieve intended effects” (p. 222). </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1900" b="1">
                <a:solidFill>
                  <a:srgbClr val="102649"/>
                </a:solidFill>
                <a:latin typeface="Franklin Gothic"/>
                <a:ea typeface="Franklin Gothic"/>
                <a:cs typeface="Franklin Gothic"/>
                <a:sym typeface="Franklin Gothic"/>
              </a:rPr>
              <a:t>From Grade 9-12 Overview: </a:t>
            </a:r>
            <a:r>
              <a:rPr lang="en" sz="1900">
                <a:solidFill>
                  <a:srgbClr val="102649"/>
                </a:solidFill>
                <a:latin typeface="Franklin Gothic"/>
                <a:ea typeface="Franklin Gothic"/>
                <a:cs typeface="Franklin Gothic"/>
                <a:sym typeface="Franklin Gothic"/>
              </a:rPr>
              <a:t>“To enhance their craft and express themselves convincingly, students must make intentional choices in diction, </a:t>
            </a:r>
            <a:r>
              <a:rPr lang="en" sz="1900" u="sng">
                <a:solidFill>
                  <a:srgbClr val="102649"/>
                </a:solidFill>
                <a:latin typeface="Franklin Gothic"/>
                <a:ea typeface="Franklin Gothic"/>
                <a:cs typeface="Franklin Gothic"/>
                <a:sym typeface="Franklin Gothic"/>
              </a:rPr>
              <a:t>syntax</a:t>
            </a:r>
            <a:r>
              <a:rPr lang="en" sz="1900">
                <a:solidFill>
                  <a:srgbClr val="102649"/>
                </a:solidFill>
                <a:latin typeface="Franklin Gothic"/>
                <a:ea typeface="Franklin Gothic"/>
                <a:cs typeface="Franklin Gothic"/>
                <a:sym typeface="Franklin Gothic"/>
              </a:rPr>
              <a:t> and rhetoric” (p. 319).</a:t>
            </a:r>
            <a:endParaRPr sz="1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br>
              <a:rPr lang="en" sz="1900">
                <a:solidFill>
                  <a:srgbClr val="102649"/>
                </a:solidFill>
                <a:latin typeface="Franklin Gothic"/>
                <a:ea typeface="Franklin Gothic"/>
                <a:cs typeface="Franklin Gothic"/>
                <a:sym typeface="Franklin Gothic"/>
              </a:rPr>
            </a:br>
            <a:endParaRPr sz="1900">
              <a:solidFill>
                <a:srgbClr val="102649"/>
              </a:solidFill>
              <a:latin typeface="Franklin Gothic"/>
              <a:ea typeface="Franklin Gothic"/>
              <a:cs typeface="Franklin Gothic"/>
              <a:sym typeface="Franklin Gothic"/>
            </a:endParaRPr>
          </a:p>
        </p:txBody>
      </p:sp>
      <p:pic>
        <p:nvPicPr>
          <p:cNvPr id="340" name="Google Shape;340;p5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41775" y="1543225"/>
            <a:ext cx="2465701" cy="1875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3">
            <a:extLst>
              <a:ext uri="{C183D7F6-B498-43B3-948B-1728B52AA6E4}">
                <adec:decorative xmlns:adec="http://schemas.microsoft.com/office/drawing/2017/decorative" val="1"/>
              </a:ext>
            </a:extLst>
          </p:cNvPr>
          <p:cNvSpPr txBox="1">
            <a:spLocks noGrp="1"/>
          </p:cNvSpPr>
          <p:nvPr>
            <p:ph type="title"/>
          </p:nvPr>
        </p:nvSpPr>
        <p:spPr>
          <a:xfrm>
            <a:off x="268950" y="251625"/>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How does knowledge of syntax likewise support reading comprehension?</a:t>
            </a:r>
            <a:endParaRPr dirty="0">
              <a:latin typeface="Franklin Gothic"/>
              <a:ea typeface="Franklin Gothic"/>
              <a:cs typeface="Franklin Gothic"/>
              <a:sym typeface="Franklin Gothic"/>
            </a:endParaRPr>
          </a:p>
        </p:txBody>
      </p:sp>
      <p:sp>
        <p:nvSpPr>
          <p:cNvPr id="346" name="Google Shape;346;p53">
            <a:extLst>
              <a:ext uri="{C183D7F6-B498-43B3-948B-1728B52AA6E4}">
                <adec:decorative xmlns:adec="http://schemas.microsoft.com/office/drawing/2017/decorative" val="1"/>
              </a:ext>
            </a:extLst>
          </p:cNvPr>
          <p:cNvSpPr txBox="1"/>
          <p:nvPr/>
        </p:nvSpPr>
        <p:spPr>
          <a:xfrm>
            <a:off x="2873275" y="1274048"/>
            <a:ext cx="5849100" cy="165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rgbClr val="102649"/>
                </a:solidFill>
                <a:latin typeface="Franklin Gothic"/>
                <a:ea typeface="Franklin Gothic"/>
                <a:cs typeface="Franklin Gothic"/>
                <a:sym typeface="Franklin Gothic"/>
              </a:rPr>
              <a:t>“As students explore a wider range of texts, they</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dirty="0">
                <a:solidFill>
                  <a:srgbClr val="102649"/>
                </a:solidFill>
                <a:latin typeface="Franklin Gothic"/>
                <a:ea typeface="Franklin Gothic"/>
                <a:cs typeface="Franklin Gothic"/>
                <a:sym typeface="Franklin Gothic"/>
              </a:rPr>
              <a:t>are exposed to unfamiliar words and </a:t>
            </a:r>
            <a:r>
              <a:rPr lang="en" sz="1900" b="1" u="sng" dirty="0">
                <a:solidFill>
                  <a:srgbClr val="102649"/>
                </a:solidFill>
                <a:latin typeface="Franklin Gothic"/>
                <a:ea typeface="Franklin Gothic"/>
                <a:cs typeface="Franklin Gothic"/>
                <a:sym typeface="Franklin Gothic"/>
              </a:rPr>
              <a:t>syntax</a:t>
            </a:r>
            <a:r>
              <a:rPr lang="en" sz="1900" dirty="0">
                <a:solidFill>
                  <a:srgbClr val="102649"/>
                </a:solidFill>
                <a:latin typeface="Franklin Gothic"/>
                <a:ea typeface="Franklin Gothic"/>
                <a:cs typeface="Franklin Gothic"/>
                <a:sym typeface="Franklin Gothic"/>
              </a:rPr>
              <a:t>,</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dirty="0">
                <a:solidFill>
                  <a:srgbClr val="102649"/>
                </a:solidFill>
                <a:latin typeface="Franklin Gothic"/>
                <a:ea typeface="Franklin Gothic"/>
                <a:cs typeface="Franklin Gothic"/>
                <a:sym typeface="Franklin Gothic"/>
              </a:rPr>
              <a:t>and their reading becomes more fluent (p. 16).”</a:t>
            </a:r>
            <a:endParaRPr sz="1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1900" b="1"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br>
              <a:rPr lang="en" sz="1900" dirty="0">
                <a:solidFill>
                  <a:srgbClr val="102649"/>
                </a:solidFill>
                <a:latin typeface="Franklin Gothic"/>
                <a:ea typeface="Franklin Gothic"/>
                <a:cs typeface="Franklin Gothic"/>
                <a:sym typeface="Franklin Gothic"/>
              </a:rPr>
            </a:br>
            <a:endParaRPr sz="1900" dirty="0">
              <a:solidFill>
                <a:srgbClr val="102649"/>
              </a:solidFill>
              <a:latin typeface="Franklin Gothic"/>
              <a:ea typeface="Franklin Gothic"/>
              <a:cs typeface="Franklin Gothic"/>
              <a:sym typeface="Franklin Gothic"/>
            </a:endParaRPr>
          </a:p>
        </p:txBody>
      </p:sp>
      <p:pic>
        <p:nvPicPr>
          <p:cNvPr id="347" name="Google Shape;347;p53" descr="Screenshot of the IES Practice Guide, &quot;Providing Reading Interventions for Students in Grades 4-9&quot;">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421625" y="1385075"/>
            <a:ext cx="1964925" cy="2487525"/>
          </a:xfrm>
          <a:prstGeom prst="rect">
            <a:avLst/>
          </a:prstGeom>
          <a:noFill/>
          <a:ln>
            <a:noFill/>
          </a:ln>
          <a:effectLst>
            <a:outerShdw blurRad="57150" dist="19050" dir="5400000" algn="bl" rotWithShape="0">
              <a:srgbClr val="000000">
                <a:alpha val="50000"/>
              </a:srgbClr>
            </a:outerShdw>
          </a:effectLst>
        </p:spPr>
      </p:pic>
      <p:pic>
        <p:nvPicPr>
          <p:cNvPr id="348" name="Google Shape;348;p53" descr="Scarborough's Reading Rope, a model that demonstrates how both language comprehension and word recognition contribute to skilled reading">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4151100" y="2423900"/>
            <a:ext cx="4885125" cy="2628375"/>
          </a:xfrm>
          <a:prstGeom prst="rect">
            <a:avLst/>
          </a:prstGeom>
          <a:noFill/>
          <a:ln>
            <a:noFill/>
          </a:ln>
          <a:effectLst>
            <a:outerShdw blurRad="57150" dist="19050" dir="5400000" algn="bl" rotWithShape="0">
              <a:srgbClr val="000000">
                <a:alpha val="50000"/>
              </a:srgbClr>
            </a:outerShdw>
          </a:effectLst>
        </p:spPr>
      </p:pic>
      <p:sp>
        <p:nvSpPr>
          <p:cNvPr id="349" name="Google Shape;349;p53">
            <a:extLst>
              <a:ext uri="{C183D7F6-B498-43B3-948B-1728B52AA6E4}">
                <adec:decorative xmlns:adec="http://schemas.microsoft.com/office/drawing/2017/decorative" val="1"/>
              </a:ext>
            </a:extLst>
          </p:cNvPr>
          <p:cNvSpPr txBox="1"/>
          <p:nvPr/>
        </p:nvSpPr>
        <p:spPr>
          <a:xfrm>
            <a:off x="727675" y="3678650"/>
            <a:ext cx="3247200" cy="12720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Furthermore, the top strand of Scarborough’s Rope points to language structure and verbal reasoning as foundational to comprehension.</a:t>
            </a:r>
            <a:endParaRPr sz="15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4"/>
          <p:cNvSpPr txBox="1">
            <a:spLocks noGrp="1"/>
          </p:cNvSpPr>
          <p:nvPr>
            <p:ph type="title"/>
          </p:nvPr>
        </p:nvSpPr>
        <p:spPr>
          <a:xfrm>
            <a:off x="325400" y="701200"/>
            <a:ext cx="86061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b="1">
                <a:latin typeface="Libre Franklin"/>
                <a:ea typeface="Libre Franklin"/>
                <a:cs typeface="Libre Franklin"/>
                <a:sym typeface="Libre Franklin"/>
              </a:rPr>
              <a:t>What are some types of sentence constructions that challenge comprehension for your students?</a:t>
            </a:r>
            <a:endParaRPr/>
          </a:p>
        </p:txBody>
      </p:sp>
      <p:graphicFrame>
        <p:nvGraphicFramePr>
          <p:cNvPr id="355" name="Google Shape;355;p54"/>
          <p:cNvGraphicFramePr/>
          <p:nvPr>
            <p:extLst>
              <p:ext uri="{D42A27DB-BD31-4B8C-83A1-F6EECF244321}">
                <p14:modId xmlns:p14="http://schemas.microsoft.com/office/powerpoint/2010/main" val="3238384852"/>
              </p:ext>
            </p:extLst>
          </p:nvPr>
        </p:nvGraphicFramePr>
        <p:xfrm>
          <a:off x="381850" y="382825"/>
          <a:ext cx="8493200" cy="4515395"/>
        </p:xfrm>
        <a:graphic>
          <a:graphicData uri="http://schemas.openxmlformats.org/drawingml/2006/table">
            <a:tbl>
              <a:tblPr firstRow="1">
                <a:noFill/>
                <a:tableStyleId>{3469F047-88C2-4279-A5D8-C56FBB1F2FE5}</a:tableStyleId>
              </a:tblPr>
              <a:tblGrid>
                <a:gridCol w="1697550">
                  <a:extLst>
                    <a:ext uri="{9D8B030D-6E8A-4147-A177-3AD203B41FA5}">
                      <a16:colId xmlns:a16="http://schemas.microsoft.com/office/drawing/2014/main" val="20000"/>
                    </a:ext>
                  </a:extLst>
                </a:gridCol>
                <a:gridCol w="3427750">
                  <a:extLst>
                    <a:ext uri="{9D8B030D-6E8A-4147-A177-3AD203B41FA5}">
                      <a16:colId xmlns:a16="http://schemas.microsoft.com/office/drawing/2014/main" val="20001"/>
                    </a:ext>
                  </a:extLst>
                </a:gridCol>
                <a:gridCol w="3367900">
                  <a:extLst>
                    <a:ext uri="{9D8B030D-6E8A-4147-A177-3AD203B41FA5}">
                      <a16:colId xmlns:a16="http://schemas.microsoft.com/office/drawing/2014/main" val="20002"/>
                    </a:ext>
                  </a:extLst>
                </a:gridCol>
              </a:tblGrid>
              <a:tr h="30365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Challenging Feature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Function in a Sentence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Example</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Passive Voice</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The subject receives the action</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The boat was rocked by the strong waves.</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1"/>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Double Negatives</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Contains two negative elements</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 did not advise him to never speak up.</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2"/>
                  </a:ext>
                </a:extLst>
              </a:tr>
              <a:tr h="59412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Conditional Verb Forms</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Franklin Gothic"/>
                          <a:ea typeface="Franklin Gothic"/>
                          <a:cs typeface="Franklin Gothic"/>
                          <a:sym typeface="Franklin Gothic"/>
                        </a:rPr>
                        <a:t>Expresses a situation that is hypothetical or unlikely</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If he had been taller, he might have tried out for the team.</a:t>
                      </a:r>
                      <a:endParaRPr sz="11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3"/>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Subjunctive Mood</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Expresses mood or something wished for/imagined</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What could he be doing if he were here with me?</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4"/>
                  </a:ext>
                </a:extLst>
              </a:tr>
              <a:tr h="594125">
                <a:tc>
                  <a:txBody>
                    <a:bodyPr/>
                    <a:lstStyle/>
                    <a:p>
                      <a:pPr marL="0" lvl="0" indent="0" algn="ctr" rtl="0">
                        <a:spcBef>
                          <a:spcPts val="0"/>
                        </a:spcBef>
                        <a:spcAft>
                          <a:spcPts val="0"/>
                        </a:spcAft>
                        <a:buClr>
                          <a:schemeClr val="dk1"/>
                        </a:buClr>
                        <a:buSzPts val="1100"/>
                        <a:buFont typeface="Arial"/>
                        <a:buNone/>
                      </a:pPr>
                      <a:r>
                        <a:rPr lang="en" sz="1100" b="1">
                          <a:latin typeface="Franklin Gothic"/>
                          <a:ea typeface="Franklin Gothic"/>
                          <a:cs typeface="Franklin Gothic"/>
                          <a:sym typeface="Franklin Gothic"/>
                        </a:rPr>
                        <a:t>Articles </a:t>
                      </a:r>
                      <a:r>
                        <a:rPr lang="en" sz="1100" b="1" i="1">
                          <a:latin typeface="Franklin Gothic"/>
                          <a:ea typeface="Franklin Gothic"/>
                          <a:cs typeface="Franklin Gothic"/>
                          <a:sym typeface="Franklin Gothic"/>
                        </a:rPr>
                        <a:t>the </a:t>
                      </a:r>
                      <a:r>
                        <a:rPr lang="en" sz="1100" b="1">
                          <a:latin typeface="Franklin Gothic"/>
                          <a:ea typeface="Franklin Gothic"/>
                          <a:cs typeface="Franklin Gothic"/>
                          <a:sym typeface="Franklin Gothic"/>
                        </a:rPr>
                        <a:t>vs. </a:t>
                      </a:r>
                      <a:r>
                        <a:rPr lang="en" sz="1100" b="1" i="1">
                          <a:latin typeface="Franklin Gothic"/>
                          <a:ea typeface="Franklin Gothic"/>
                          <a:cs typeface="Franklin Gothic"/>
                          <a:sym typeface="Franklin Gothic"/>
                        </a:rPr>
                        <a:t>a</a:t>
                      </a:r>
                      <a:endParaRPr sz="1100" b="1" i="1">
                        <a:latin typeface="Franklin Gothic"/>
                        <a:ea typeface="Franklin Gothic"/>
                        <a:cs typeface="Franklin Gothic"/>
                        <a:sym typeface="Franklin Gothic"/>
                      </a:endParaRPr>
                    </a:p>
                    <a:p>
                      <a:pPr marL="0" lvl="0" indent="0" algn="ctr" rtl="0">
                        <a:spcBef>
                          <a:spcPts val="0"/>
                        </a:spcBef>
                        <a:spcAft>
                          <a:spcPts val="0"/>
                        </a:spcAft>
                        <a:buClr>
                          <a:schemeClr val="dk1"/>
                        </a:buClr>
                        <a:buSzPts val="1100"/>
                        <a:buFont typeface="Arial"/>
                        <a:buNone/>
                      </a:pPr>
                      <a:endParaRPr sz="1100" b="1">
                        <a:latin typeface="Franklin Gothic"/>
                        <a:ea typeface="Franklin Gothic"/>
                        <a:cs typeface="Franklin Gothic"/>
                        <a:sym typeface="Franklin Gothic"/>
                      </a:endParaRPr>
                    </a:p>
                    <a:p>
                      <a:pPr marL="0" lvl="0" indent="0" algn="ctr" rtl="0">
                        <a:spcBef>
                          <a:spcPts val="0"/>
                        </a:spcBef>
                        <a:spcAft>
                          <a:spcPts val="0"/>
                        </a:spcAft>
                        <a:buNone/>
                      </a:pP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i="1">
                          <a:latin typeface="Franklin Gothic"/>
                          <a:ea typeface="Franklin Gothic"/>
                          <a:cs typeface="Franklin Gothic"/>
                          <a:sym typeface="Franklin Gothic"/>
                        </a:rPr>
                        <a:t>The</a:t>
                      </a:r>
                      <a:r>
                        <a:rPr lang="en" sz="1100">
                          <a:latin typeface="Franklin Gothic"/>
                          <a:ea typeface="Franklin Gothic"/>
                          <a:cs typeface="Franklin Gothic"/>
                          <a:sym typeface="Franklin Gothic"/>
                        </a:rPr>
                        <a:t> referring to a specific one of something</a:t>
                      </a:r>
                      <a:endParaRPr sz="1100">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p>
                      <a:pPr marL="0" lvl="0" indent="0" algn="l" rtl="0">
                        <a:spcBef>
                          <a:spcPts val="0"/>
                        </a:spcBef>
                        <a:spcAft>
                          <a:spcPts val="0"/>
                        </a:spcAft>
                        <a:buNone/>
                      </a:pPr>
                      <a:r>
                        <a:rPr lang="en" sz="1100" i="1">
                          <a:latin typeface="Franklin Gothic"/>
                          <a:ea typeface="Franklin Gothic"/>
                          <a:cs typeface="Franklin Gothic"/>
                          <a:sym typeface="Franklin Gothic"/>
                        </a:rPr>
                        <a:t>A </a:t>
                      </a:r>
                      <a:r>
                        <a:rPr lang="en" sz="1100">
                          <a:latin typeface="Franklin Gothic"/>
                          <a:ea typeface="Franklin Gothic"/>
                          <a:cs typeface="Franklin Gothic"/>
                          <a:sym typeface="Franklin Gothic"/>
                        </a:rPr>
                        <a:t>referring to one of a number of things</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This is the major problem</a:t>
                      </a: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1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100">
                          <a:solidFill>
                            <a:schemeClr val="dk1"/>
                          </a:solidFill>
                          <a:latin typeface="Franklin Gothic"/>
                          <a:ea typeface="Franklin Gothic"/>
                          <a:cs typeface="Franklin Gothic"/>
                          <a:sym typeface="Franklin Gothic"/>
                        </a:rPr>
                        <a:t>This is a major problem.</a:t>
                      </a:r>
                      <a:endParaRPr sz="1100">
                        <a:solidFill>
                          <a:schemeClr val="dk1"/>
                        </a:solidFill>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5"/>
                  </a:ext>
                </a:extLst>
              </a:tr>
              <a:tr h="739375">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Unusual Word Order</a:t>
                      </a:r>
                      <a:endParaRPr sz="1100" b="1">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Does not follow common syntax patterns; subject separated from verb</a:t>
                      </a:r>
                      <a:endParaRPr sz="1100">
                        <a:latin typeface="Franklin Gothic"/>
                        <a:ea typeface="Franklin Gothic"/>
                        <a:cs typeface="Franklin Gothic"/>
                        <a:sym typeface="Franklin Gothic"/>
                      </a:endParaRPr>
                    </a:p>
                  </a:txBody>
                  <a:tcPr marL="91425" marR="91425" marT="91425" marB="91425" anchor="ctr">
                    <a:solidFill>
                      <a:srgbClr val="EFEFEF"/>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Only they will understand this.</a:t>
                      </a:r>
                      <a:endParaRPr sz="1100">
                        <a:latin typeface="Franklin Gothic"/>
                        <a:ea typeface="Franklin Gothic"/>
                        <a:cs typeface="Franklin Gothic"/>
                        <a:sym typeface="Franklin Gothic"/>
                      </a:endParaRPr>
                    </a:p>
                    <a:p>
                      <a:pPr marL="0" lvl="0" indent="0" algn="l" rtl="0">
                        <a:spcBef>
                          <a:spcPts val="0"/>
                        </a:spcBef>
                        <a:spcAft>
                          <a:spcPts val="0"/>
                        </a:spcAft>
                        <a:buNone/>
                      </a:pPr>
                      <a:endParaRPr sz="1100">
                        <a:latin typeface="Franklin Gothic"/>
                        <a:ea typeface="Franklin Gothic"/>
                        <a:cs typeface="Franklin Gothic"/>
                        <a:sym typeface="Franklin Gothic"/>
                      </a:endParaRPr>
                    </a:p>
                    <a:p>
                      <a:pPr marL="0" lvl="0" indent="0" algn="l" rtl="0">
                        <a:spcBef>
                          <a:spcPts val="0"/>
                        </a:spcBef>
                        <a:spcAft>
                          <a:spcPts val="0"/>
                        </a:spcAft>
                        <a:buNone/>
                      </a:pPr>
                      <a:r>
                        <a:rPr lang="en" sz="1100">
                          <a:latin typeface="Franklin Gothic"/>
                          <a:ea typeface="Franklin Gothic"/>
                          <a:cs typeface="Franklin Gothic"/>
                          <a:sym typeface="Franklin Gothic"/>
                        </a:rPr>
                        <a:t>Mark and I–both veteran teachers–continue to struggle with behavior.</a:t>
                      </a:r>
                      <a:endParaRPr sz="11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6"/>
                  </a:ext>
                </a:extLst>
              </a:tr>
              <a:tr h="507900">
                <a:tc>
                  <a:txBody>
                    <a:bodyPr/>
                    <a:lstStyle/>
                    <a:p>
                      <a:pPr marL="0" lvl="0" indent="0" algn="ctr" rtl="0">
                        <a:spcBef>
                          <a:spcPts val="0"/>
                        </a:spcBef>
                        <a:spcAft>
                          <a:spcPts val="0"/>
                        </a:spcAft>
                        <a:buNone/>
                      </a:pPr>
                      <a:r>
                        <a:rPr lang="en" sz="1100" b="1">
                          <a:latin typeface="Franklin Gothic"/>
                          <a:ea typeface="Franklin Gothic"/>
                          <a:cs typeface="Franklin Gothic"/>
                          <a:sym typeface="Franklin Gothic"/>
                        </a:rPr>
                        <a:t>Pronoun/Antecedent</a:t>
                      </a:r>
                      <a:endParaRPr sz="1100" b="1">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a:latin typeface="Franklin Gothic"/>
                          <a:ea typeface="Franklin Gothic"/>
                          <a:cs typeface="Franklin Gothic"/>
                          <a:sym typeface="Franklin Gothic"/>
                        </a:rPr>
                        <a:t>May not clearly indicate who/what a pronoun refers to</a:t>
                      </a:r>
                      <a:endParaRPr sz="1100">
                        <a:latin typeface="Franklin Gothic"/>
                        <a:ea typeface="Franklin Gothic"/>
                        <a:cs typeface="Franklin Gothic"/>
                        <a:sym typeface="Franklin Gothic"/>
                      </a:endParaRPr>
                    </a:p>
                  </a:txBody>
                  <a:tcPr marL="91425" marR="91425" marT="91425" marB="91425" anchor="ctr">
                    <a:solidFill>
                      <a:srgbClr val="E1F3EA"/>
                    </a:solidFill>
                  </a:tcPr>
                </a:tc>
                <a:tc>
                  <a:txBody>
                    <a:bodyPr/>
                    <a:lstStyle/>
                    <a:p>
                      <a:pPr marL="0" lvl="0" indent="0" algn="l" rtl="0">
                        <a:spcBef>
                          <a:spcPts val="0"/>
                        </a:spcBef>
                        <a:spcAft>
                          <a:spcPts val="0"/>
                        </a:spcAft>
                        <a:buNone/>
                      </a:pPr>
                      <a:r>
                        <a:rPr lang="en" sz="1100" dirty="0">
                          <a:latin typeface="Franklin Gothic"/>
                          <a:ea typeface="Franklin Gothic"/>
                          <a:cs typeface="Franklin Gothic"/>
                          <a:sym typeface="Franklin Gothic"/>
                        </a:rPr>
                        <a:t>Olivia was frustrated when they gave her a ticket.</a:t>
                      </a:r>
                      <a:endParaRPr sz="1100" dirty="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5">
            <a:extLst>
              <a:ext uri="{C183D7F6-B498-43B3-948B-1728B52AA6E4}">
                <adec:decorative xmlns:adec="http://schemas.microsoft.com/office/drawing/2017/decorative" val="1"/>
              </a:ext>
            </a:extLst>
          </p:cNvPr>
          <p:cNvSpPr txBox="1">
            <a:spLocks noGrp="1"/>
          </p:cNvSpPr>
          <p:nvPr>
            <p:ph type="title"/>
          </p:nvPr>
        </p:nvSpPr>
        <p:spPr>
          <a:xfrm>
            <a:off x="345150" y="-30750"/>
            <a:ext cx="86061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a:latin typeface="Franklin Gothic"/>
                <a:ea typeface="Franklin Gothic"/>
                <a:cs typeface="Franklin Gothic"/>
                <a:sym typeface="Franklin Gothic"/>
              </a:rPr>
              <a:t>Breakout Room: Syntactic Analysis Exercises</a:t>
            </a:r>
            <a:endParaRPr sz="2900">
              <a:latin typeface="Franklin Gothic"/>
              <a:ea typeface="Franklin Gothic"/>
              <a:cs typeface="Franklin Gothic"/>
              <a:sym typeface="Franklin Gothic"/>
            </a:endParaRPr>
          </a:p>
        </p:txBody>
      </p:sp>
      <p:pic>
        <p:nvPicPr>
          <p:cNvPr id="361" name="Google Shape;361;p5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30475" y="4562275"/>
            <a:ext cx="1801700" cy="378650"/>
          </a:xfrm>
          <a:prstGeom prst="rect">
            <a:avLst/>
          </a:prstGeom>
          <a:noFill/>
          <a:ln>
            <a:noFill/>
          </a:ln>
        </p:spPr>
      </p:pic>
      <p:sp>
        <p:nvSpPr>
          <p:cNvPr id="362" name="Google Shape;362;p55">
            <a:extLst>
              <a:ext uri="{C183D7F6-B498-43B3-948B-1728B52AA6E4}">
                <adec:decorative xmlns:adec="http://schemas.microsoft.com/office/drawing/2017/decorative" val="1"/>
              </a:ext>
            </a:extLst>
          </p:cNvPr>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Based on Language Dives activities found in</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
        <p:nvSpPr>
          <p:cNvPr id="363" name="Google Shape;363;p55">
            <a:extLst>
              <a:ext uri="{C183D7F6-B498-43B3-948B-1728B52AA6E4}">
                <adec:decorative xmlns:adec="http://schemas.microsoft.com/office/drawing/2017/decorative" val="1"/>
              </a:ext>
            </a:extLst>
          </p:cNvPr>
          <p:cNvSpPr txBox="1"/>
          <p:nvPr/>
        </p:nvSpPr>
        <p:spPr>
          <a:xfrm>
            <a:off x="497575" y="823438"/>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1. Sentence Building</a:t>
            </a:r>
            <a:endParaRPr sz="1500" b="1">
              <a:solidFill>
                <a:srgbClr val="102649"/>
              </a:solidFill>
              <a:latin typeface="Franklin Gothic"/>
              <a:ea typeface="Franklin Gothic"/>
              <a:cs typeface="Franklin Gothic"/>
              <a:sym typeface="Franklin Gothic"/>
            </a:endParaRPr>
          </a:p>
        </p:txBody>
      </p:sp>
      <p:sp>
        <p:nvSpPr>
          <p:cNvPr id="364" name="Google Shape;364;p55">
            <a:extLst>
              <a:ext uri="{C183D7F6-B498-43B3-948B-1728B52AA6E4}">
                <adec:decorative xmlns:adec="http://schemas.microsoft.com/office/drawing/2017/decorative" val="1"/>
              </a:ext>
            </a:extLst>
          </p:cNvPr>
          <p:cNvSpPr txBox="1"/>
          <p:nvPr/>
        </p:nvSpPr>
        <p:spPr>
          <a:xfrm>
            <a:off x="3048550" y="823450"/>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2. Phrase Order</a:t>
            </a:r>
            <a:endParaRPr sz="1500" b="1">
              <a:solidFill>
                <a:srgbClr val="102649"/>
              </a:solidFill>
              <a:latin typeface="Franklin Gothic"/>
              <a:ea typeface="Franklin Gothic"/>
              <a:cs typeface="Franklin Gothic"/>
              <a:sym typeface="Franklin Gothic"/>
            </a:endParaRPr>
          </a:p>
        </p:txBody>
      </p:sp>
      <p:sp>
        <p:nvSpPr>
          <p:cNvPr id="365" name="Google Shape;365;p55">
            <a:extLst>
              <a:ext uri="{C183D7F6-B498-43B3-948B-1728B52AA6E4}">
                <adec:decorative xmlns:adec="http://schemas.microsoft.com/office/drawing/2017/decorative" val="1"/>
              </a:ext>
            </a:extLst>
          </p:cNvPr>
          <p:cNvSpPr txBox="1"/>
          <p:nvPr/>
        </p:nvSpPr>
        <p:spPr>
          <a:xfrm>
            <a:off x="5664275" y="823449"/>
            <a:ext cx="2123700" cy="461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3. Complex Syntax</a:t>
            </a:r>
            <a:endParaRPr sz="1500" b="1">
              <a:solidFill>
                <a:srgbClr val="102649"/>
              </a:solidFill>
              <a:latin typeface="Franklin Gothic"/>
              <a:ea typeface="Franklin Gothic"/>
              <a:cs typeface="Franklin Gothic"/>
              <a:sym typeface="Franklin Gothic"/>
            </a:endParaRPr>
          </a:p>
        </p:txBody>
      </p:sp>
      <p:pic>
        <p:nvPicPr>
          <p:cNvPr id="366" name="Google Shape;366;p5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97576" y="1455562"/>
            <a:ext cx="2123700" cy="2614604"/>
          </a:xfrm>
          <a:prstGeom prst="rect">
            <a:avLst/>
          </a:prstGeom>
          <a:noFill/>
          <a:ln>
            <a:noFill/>
          </a:ln>
        </p:spPr>
      </p:pic>
      <p:pic>
        <p:nvPicPr>
          <p:cNvPr id="367" name="Google Shape;367;p5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048540" y="1430085"/>
            <a:ext cx="2123700" cy="2614984"/>
          </a:xfrm>
          <a:prstGeom prst="rect">
            <a:avLst/>
          </a:prstGeom>
          <a:noFill/>
          <a:ln>
            <a:noFill/>
          </a:ln>
        </p:spPr>
      </p:pic>
      <p:pic>
        <p:nvPicPr>
          <p:cNvPr id="368" name="Google Shape;368;p55">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5599500" y="1442813"/>
            <a:ext cx="3426003" cy="2589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6"/>
          <p:cNvSpPr txBox="1">
            <a:spLocks noGrp="1"/>
          </p:cNvSpPr>
          <p:nvPr>
            <p:ph type="title"/>
          </p:nvPr>
        </p:nvSpPr>
        <p:spPr>
          <a:xfrm>
            <a:off x="380300" y="1592150"/>
            <a:ext cx="6708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7600"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Routine 3: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Text-</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Dependent Questions</a:t>
            </a:r>
            <a:endParaRPr sz="7600" b="1" dirty="0">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a:extLst>
              <a:ext uri="{C183D7F6-B498-43B3-948B-1728B52AA6E4}">
                <adec:decorative xmlns:adec="http://schemas.microsoft.com/office/drawing/2017/decorative" val="1"/>
              </a:ext>
            </a:extLst>
          </p:cNvPr>
          <p:cNvSpPr txBox="1">
            <a:spLocks noGrp="1"/>
          </p:cNvSpPr>
          <p:nvPr>
            <p:ph type="title" idx="4294967295"/>
          </p:nvPr>
        </p:nvSpPr>
        <p:spPr>
          <a:xfrm>
            <a:off x="355600" y="415925"/>
            <a:ext cx="1928813"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Three Types of Questions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380" name="Google Shape;380;p5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9575" y="3971650"/>
            <a:ext cx="816475" cy="1033625"/>
          </a:xfrm>
          <a:prstGeom prst="rect">
            <a:avLst/>
          </a:prstGeom>
          <a:noFill/>
          <a:ln>
            <a:noFill/>
          </a:ln>
          <a:effectLst>
            <a:outerShdw blurRad="57150" dist="19050" dir="5400000" algn="bl" rotWithShape="0">
              <a:srgbClr val="000000">
                <a:alpha val="50000"/>
              </a:srgbClr>
            </a:outerShdw>
          </a:effectLst>
        </p:spPr>
      </p:pic>
      <p:pic>
        <p:nvPicPr>
          <p:cNvPr id="381" name="Google Shape;381;p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579872" y="252750"/>
            <a:ext cx="6399575" cy="4691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82" name="Google Shape;382;p57">
            <a:extLst>
              <a:ext uri="{C183D7F6-B498-43B3-948B-1728B52AA6E4}">
                <adec:decorative xmlns:adec="http://schemas.microsoft.com/office/drawing/2017/decorative" val="1"/>
              </a:ext>
            </a:extLst>
          </p:cNvPr>
          <p:cNvSpPr txBox="1"/>
          <p:nvPr/>
        </p:nvSpPr>
        <p:spPr>
          <a:xfrm>
            <a:off x="1038975" y="4477100"/>
            <a:ext cx="1223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38</a:t>
            </a:r>
            <a:endParaRPr sz="2100">
              <a:solidFill>
                <a:schemeClr val="lt1"/>
              </a:solidFill>
              <a:latin typeface="Franklin Gothic"/>
              <a:ea typeface="Franklin Gothic"/>
              <a:cs typeface="Franklin Gothic"/>
              <a:sym typeface="Franklin Gothic"/>
            </a:endParaRPr>
          </a:p>
        </p:txBody>
      </p:sp>
      <p:sp>
        <p:nvSpPr>
          <p:cNvPr id="383" name="Google Shape;383;p57">
            <a:extLst>
              <a:ext uri="{C183D7F6-B498-43B3-948B-1728B52AA6E4}">
                <adec:decorative xmlns:adec="http://schemas.microsoft.com/office/drawing/2017/decorative" val="1"/>
              </a:ext>
            </a:extLst>
          </p:cNvPr>
          <p:cNvSpPr txBox="1"/>
          <p:nvPr/>
        </p:nvSpPr>
        <p:spPr>
          <a:xfrm>
            <a:off x="3429900" y="1684475"/>
            <a:ext cx="11421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on the line</a:t>
            </a:r>
            <a:endParaRPr sz="1500" b="1">
              <a:solidFill>
                <a:srgbClr val="102649"/>
              </a:solidFill>
              <a:latin typeface="Franklin Gothic"/>
              <a:ea typeface="Franklin Gothic"/>
              <a:cs typeface="Franklin Gothic"/>
              <a:sym typeface="Franklin Gothic"/>
            </a:endParaRPr>
          </a:p>
        </p:txBody>
      </p:sp>
      <p:sp>
        <p:nvSpPr>
          <p:cNvPr id="384" name="Google Shape;384;p57">
            <a:extLst>
              <a:ext uri="{C183D7F6-B498-43B3-948B-1728B52AA6E4}">
                <adec:decorative xmlns:adec="http://schemas.microsoft.com/office/drawing/2017/decorative" val="1"/>
              </a:ext>
            </a:extLst>
          </p:cNvPr>
          <p:cNvSpPr txBox="1"/>
          <p:nvPr/>
        </p:nvSpPr>
        <p:spPr>
          <a:xfrm>
            <a:off x="3105750" y="2837625"/>
            <a:ext cx="17904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102649"/>
                </a:solidFill>
                <a:latin typeface="Franklin Gothic"/>
                <a:ea typeface="Franklin Gothic"/>
                <a:cs typeface="Franklin Gothic"/>
                <a:sym typeface="Franklin Gothic"/>
              </a:rPr>
              <a:t>between the line</a:t>
            </a:r>
            <a:endParaRPr sz="1500" b="1">
              <a:solidFill>
                <a:srgbClr val="102649"/>
              </a:solidFill>
              <a:latin typeface="Franklin Gothic"/>
              <a:ea typeface="Franklin Gothic"/>
              <a:cs typeface="Franklin Gothic"/>
              <a:sym typeface="Franklin Gothic"/>
            </a:endParaRPr>
          </a:p>
        </p:txBody>
      </p:sp>
      <p:sp>
        <p:nvSpPr>
          <p:cNvPr id="385" name="Google Shape;385;p57">
            <a:extLst>
              <a:ext uri="{C183D7F6-B498-43B3-948B-1728B52AA6E4}">
                <adec:decorative xmlns:adec="http://schemas.microsoft.com/office/drawing/2017/decorative" val="1"/>
              </a:ext>
            </a:extLst>
          </p:cNvPr>
          <p:cNvSpPr txBox="1"/>
          <p:nvPr/>
        </p:nvSpPr>
        <p:spPr>
          <a:xfrm>
            <a:off x="3036150" y="3990775"/>
            <a:ext cx="1929600" cy="343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dirty="0">
                <a:solidFill>
                  <a:srgbClr val="102649"/>
                </a:solidFill>
                <a:latin typeface="Franklin Gothic"/>
                <a:ea typeface="Franklin Gothic"/>
                <a:cs typeface="Franklin Gothic"/>
                <a:sym typeface="Franklin Gothic"/>
              </a:rPr>
              <a:t>beyond the line</a:t>
            </a:r>
            <a:endParaRPr sz="1500" b="1"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8"/>
          <p:cNvSpPr txBox="1">
            <a:spLocks noGrp="1"/>
          </p:cNvSpPr>
          <p:nvPr>
            <p:ph type="title" idx="4294967295"/>
          </p:nvPr>
        </p:nvSpPr>
        <p:spPr>
          <a:xfrm>
            <a:off x="355600" y="415925"/>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Why does question quality matter?</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392" name="Google Shape;392;p58"/>
          <p:cNvSpPr txBox="1"/>
          <p:nvPr/>
        </p:nvSpPr>
        <p:spPr>
          <a:xfrm>
            <a:off x="604525" y="1227575"/>
            <a:ext cx="4261500" cy="2478900"/>
          </a:xfrm>
          <a:prstGeom prst="rect">
            <a:avLst/>
          </a:prstGeom>
          <a:noFill/>
          <a:ln>
            <a:noFill/>
          </a:ln>
        </p:spPr>
        <p:txBody>
          <a:bodyPr spcFirstLastPara="1" wrap="square" lIns="91425" tIns="91425" rIns="91425" bIns="91425" anchor="t" anchorCtr="0">
            <a:noAutofit/>
          </a:bodyPr>
          <a:lstStyle/>
          <a:p>
            <a:pPr marL="0" lvl="0" indent="0" algn="l" rtl="0">
              <a:spcBef>
                <a:spcPts val="800"/>
              </a:spcBef>
              <a:spcAft>
                <a:spcPts val="0"/>
              </a:spcAft>
              <a:buClr>
                <a:schemeClr val="dk1"/>
              </a:buClr>
              <a:buSzPts val="1100"/>
              <a:buFont typeface="Arial"/>
              <a:buNone/>
            </a:pPr>
            <a:r>
              <a:rPr lang="en" sz="2900" i="1">
                <a:solidFill>
                  <a:schemeClr val="dk1"/>
                </a:solidFill>
                <a:latin typeface="Franklin Gothic"/>
                <a:ea typeface="Franklin Gothic"/>
                <a:cs typeface="Franklin Gothic"/>
                <a:sym typeface="Franklin Gothic"/>
              </a:rPr>
              <a:t>The gubbly farkle yested through the pimmel for most of the day, until he finally pripped, “Slup!” </a:t>
            </a:r>
            <a:endParaRPr sz="2900" i="1">
              <a:solidFill>
                <a:srgbClr val="102649"/>
              </a:solidFill>
              <a:latin typeface="Franklin Gothic"/>
              <a:ea typeface="Franklin Gothic"/>
              <a:cs typeface="Franklin Gothic"/>
              <a:sym typeface="Franklin Gothic"/>
            </a:endParaRPr>
          </a:p>
        </p:txBody>
      </p:sp>
      <p:sp>
        <p:nvSpPr>
          <p:cNvPr id="393" name="Google Shape;393;p58"/>
          <p:cNvSpPr txBox="1"/>
          <p:nvPr/>
        </p:nvSpPr>
        <p:spPr>
          <a:xfrm>
            <a:off x="5070275" y="1116200"/>
            <a:ext cx="3704400" cy="20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On the Line/</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Right There Questions: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1. What kind of farkle is in the story?</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2. What did he yest through?</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3. How long did he yest?</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4. What did he prip?</a:t>
            </a:r>
            <a:endParaRPr sz="210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9"/>
          <p:cNvSpPr txBox="1">
            <a:spLocks noGrp="1"/>
          </p:cNvSpPr>
          <p:nvPr>
            <p:ph type="title" idx="4294967295"/>
          </p:nvPr>
        </p:nvSpPr>
        <p:spPr>
          <a:xfrm>
            <a:off x="385745" y="164716"/>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What are text-dependent questions?</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Only answerable by referring to the text being read</a:t>
            </a: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May be literal, recall questions but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should work towards analysis, synthesis and evaluation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May include prompts for writing and discussion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Franklin Gothic"/>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Relevant across all content areas as students should be engaging deeply with texts (anything that communicates a message) in all of their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xEl>
                                              <p:pRg st="0" end="0"/>
                                            </p:txEl>
                                          </p:spTgt>
                                        </p:tgtEl>
                                        <p:attrNameLst>
                                          <p:attrName>style.visibility</p:attrName>
                                        </p:attrNameLst>
                                      </p:cBhvr>
                                      <p:to>
                                        <p:strVal val="visible"/>
                                      </p:to>
                                    </p:set>
                                    <p:animEffect transition="in" filter="fade">
                                      <p:cBhvr>
                                        <p:cTn id="7" dur="1000"/>
                                        <p:tgtEl>
                                          <p:spTgt spid="3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8">
                                            <p:txEl>
                                              <p:pRg st="2" end="2"/>
                                            </p:txEl>
                                          </p:spTgt>
                                        </p:tgtEl>
                                        <p:attrNameLst>
                                          <p:attrName>style.visibility</p:attrName>
                                        </p:attrNameLst>
                                      </p:cBhvr>
                                      <p:to>
                                        <p:strVal val="visible"/>
                                      </p:to>
                                    </p:set>
                                    <p:animEffect transition="in" filter="fade">
                                      <p:cBhvr>
                                        <p:cTn id="12" dur="1000"/>
                                        <p:tgtEl>
                                          <p:spTgt spid="3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8">
                                            <p:txEl>
                                              <p:pRg st="4" end="4"/>
                                            </p:txEl>
                                          </p:spTgt>
                                        </p:tgtEl>
                                        <p:attrNameLst>
                                          <p:attrName>style.visibility</p:attrName>
                                        </p:attrNameLst>
                                      </p:cBhvr>
                                      <p:to>
                                        <p:strVal val="visible"/>
                                      </p:to>
                                    </p:set>
                                    <p:animEffect transition="in" filter="fade">
                                      <p:cBhvr>
                                        <p:cTn id="17" dur="1000"/>
                                        <p:tgtEl>
                                          <p:spTgt spid="39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xEl>
                                              <p:pRg st="6" end="6"/>
                                            </p:txEl>
                                          </p:spTgt>
                                        </p:tgtEl>
                                        <p:attrNameLst>
                                          <p:attrName>style.visibility</p:attrName>
                                        </p:attrNameLst>
                                      </p:cBhvr>
                                      <p:to>
                                        <p:strVal val="visible"/>
                                      </p:to>
                                    </p:set>
                                    <p:animEffect transition="in" filter="fade">
                                      <p:cBhvr>
                                        <p:cTn id="22" dur="1000"/>
                                        <p:tgtEl>
                                          <p:spTgt spid="39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8">
                                            <p:txEl>
                                              <p:pRg st="8" end="8"/>
                                            </p:txEl>
                                          </p:spTgt>
                                        </p:tgtEl>
                                        <p:attrNameLst>
                                          <p:attrName>style.visibility</p:attrName>
                                        </p:attrNameLst>
                                      </p:cBhvr>
                                      <p:to>
                                        <p:strVal val="visible"/>
                                      </p:to>
                                    </p:set>
                                    <p:animEffect transition="in" filter="fade">
                                      <p:cBhvr>
                                        <p:cTn id="27" dur="1000"/>
                                        <p:tgtEl>
                                          <p:spTgt spid="3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0"/>
          <p:cNvSpPr txBox="1">
            <a:spLocks noGrp="1"/>
          </p:cNvSpPr>
          <p:nvPr>
            <p:ph type="title" idx="4294967295"/>
          </p:nvPr>
        </p:nvSpPr>
        <p:spPr>
          <a:xfrm>
            <a:off x="355600" y="245103"/>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Why use text-dependent questions?</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help students focus on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difficult portions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of text to enhance reading proficiency through deeper engagement</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deepen students’ understanding of a text by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sequencing questions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to build on each other, including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analysis, synthesis and evaluation</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0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15259" algn="l" defTabSz="914400" rtl="0" eaLnBrk="1" fontAlgn="auto" latinLnBrk="0" hangingPunct="1">
              <a:lnSpc>
                <a:spcPct val="100000"/>
              </a:lnSpc>
              <a:spcBef>
                <a:spcPts val="400"/>
              </a:spcBef>
              <a:spcAft>
                <a:spcPts val="0"/>
              </a:spcAft>
              <a:buClr>
                <a:srgbClr val="102649"/>
              </a:buClr>
              <a:buSzPts val="2365"/>
              <a:buFont typeface="Arial"/>
              <a:buChar char="•"/>
              <a:tabLst/>
              <a:defRPr/>
            </a:pP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To direct students to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specific words, sentences and paragraphs meanings</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as well as </a:t>
            </a: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large ideas, themes or events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animEffect transition="in" filter="fade">
                                      <p:cBhvr>
                                        <p:cTn id="7" dur="1000"/>
                                        <p:tgtEl>
                                          <p:spTgt spid="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4">
                                            <p:txEl>
                                              <p:pRg st="2" end="2"/>
                                            </p:txEl>
                                          </p:spTgt>
                                        </p:tgtEl>
                                        <p:attrNameLst>
                                          <p:attrName>style.visibility</p:attrName>
                                        </p:attrNameLst>
                                      </p:cBhvr>
                                      <p:to>
                                        <p:strVal val="visible"/>
                                      </p:to>
                                    </p:set>
                                    <p:animEffect transition="in" filter="fade">
                                      <p:cBhvr>
                                        <p:cTn id="12" dur="1000"/>
                                        <p:tgtEl>
                                          <p:spTgt spid="4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4">
                                            <p:txEl>
                                              <p:pRg st="4" end="4"/>
                                            </p:txEl>
                                          </p:spTgt>
                                        </p:tgtEl>
                                        <p:attrNameLst>
                                          <p:attrName>style.visibility</p:attrName>
                                        </p:attrNameLst>
                                      </p:cBhvr>
                                      <p:to>
                                        <p:strVal val="visible"/>
                                      </p:to>
                                    </p:set>
                                    <p:animEffect transition="in" filter="fade">
                                      <p:cBhvr>
                                        <p:cTn id="17" dur="1000"/>
                                        <p:tgtEl>
                                          <p:spTgt spid="40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4">
                                            <p:txEl>
                                              <p:pRg st="6" end="6"/>
                                            </p:txEl>
                                          </p:spTgt>
                                        </p:tgtEl>
                                        <p:attrNameLst>
                                          <p:attrName>style.visibility</p:attrName>
                                        </p:attrNameLst>
                                      </p:cBhvr>
                                      <p:to>
                                        <p:strVal val="visible"/>
                                      </p:to>
                                    </p:set>
                                    <p:animEffect transition="in" filter="fade">
                                      <p:cBhvr>
                                        <p:cTn id="22" dur="1000"/>
                                        <p:tgtEl>
                                          <p:spTgt spid="4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1"/>
          <p:cNvSpPr txBox="1">
            <a:spLocks noGrp="1"/>
          </p:cNvSpPr>
          <p:nvPr>
            <p:ph type="title" idx="4294967295"/>
          </p:nvPr>
        </p:nvSpPr>
        <p:spPr>
          <a:xfrm>
            <a:off x="249238" y="244475"/>
            <a:ext cx="8645525" cy="7127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Text-Dependent Questions Promote Equity!</a:t>
            </a:r>
            <a:endPar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graphicFrame>
        <p:nvGraphicFramePr>
          <p:cNvPr id="412" name="Google Shape;412;p61"/>
          <p:cNvGraphicFramePr/>
          <p:nvPr>
            <p:extLst>
              <p:ext uri="{D42A27DB-BD31-4B8C-83A1-F6EECF244321}">
                <p14:modId xmlns:p14="http://schemas.microsoft.com/office/powerpoint/2010/main" val="1998150944"/>
              </p:ext>
            </p:extLst>
          </p:nvPr>
        </p:nvGraphicFramePr>
        <p:xfrm>
          <a:off x="425250" y="1136725"/>
          <a:ext cx="8299700" cy="2118330"/>
        </p:xfrm>
        <a:graphic>
          <a:graphicData uri="http://schemas.openxmlformats.org/drawingml/2006/table">
            <a:tbl>
              <a:tblPr firstRow="1">
                <a:noFill/>
                <a:tableStyleId>{3469F047-88C2-4279-A5D8-C56FBB1F2FE5}</a:tableStyleId>
              </a:tblPr>
              <a:tblGrid>
                <a:gridCol w="4149850">
                  <a:extLst>
                    <a:ext uri="{9D8B030D-6E8A-4147-A177-3AD203B41FA5}">
                      <a16:colId xmlns:a16="http://schemas.microsoft.com/office/drawing/2014/main" val="20000"/>
                    </a:ext>
                  </a:extLst>
                </a:gridCol>
                <a:gridCol w="41498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Ground student responses in complex text: one of the key components of excellent literacy instruction. </a:t>
                      </a:r>
                      <a:endParaRPr sz="230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tc>
                  <a:txBody>
                    <a:bodyPr/>
                    <a:lstStyle/>
                    <a:p>
                      <a:pPr marL="0" lvl="0" indent="0" algn="ctr" rtl="0">
                        <a:spcBef>
                          <a:spcPts val="0"/>
                        </a:spcBef>
                        <a:spcAft>
                          <a:spcPts val="0"/>
                        </a:spcAft>
                        <a:buNone/>
                      </a:pPr>
                      <a:r>
                        <a:rPr lang="en" sz="2300" b="1" dirty="0">
                          <a:latin typeface="Franklin Gothic"/>
                          <a:ea typeface="Franklin Gothic"/>
                          <a:cs typeface="Franklin Gothic"/>
                          <a:sym typeface="Franklin Gothic"/>
                        </a:rPr>
                        <a:t>TDQs DO NOT</a:t>
                      </a:r>
                      <a:endParaRPr sz="2300" b="1" dirty="0">
                        <a:latin typeface="Franklin Gothic"/>
                        <a:ea typeface="Franklin Gothic"/>
                        <a:cs typeface="Franklin Gothic"/>
                        <a:sym typeface="Franklin Gothic"/>
                      </a:endParaRPr>
                    </a:p>
                    <a:p>
                      <a:pPr marL="0" lvl="0" indent="0" algn="ctr" rtl="0">
                        <a:spcBef>
                          <a:spcPts val="0"/>
                        </a:spcBef>
                        <a:spcAft>
                          <a:spcPts val="0"/>
                        </a:spcAft>
                        <a:buNone/>
                      </a:pPr>
                      <a:endParaRPr sz="1200" b="1" dirty="0">
                        <a:latin typeface="Franklin Gothic"/>
                        <a:ea typeface="Franklin Gothic"/>
                        <a:cs typeface="Franklin Gothic"/>
                        <a:sym typeface="Franklin Gothic"/>
                      </a:endParaRPr>
                    </a:p>
                    <a:p>
                      <a:pPr marL="0" lvl="0" indent="0" algn="ctr" rtl="0">
                        <a:spcBef>
                          <a:spcPts val="0"/>
                        </a:spcBef>
                        <a:spcAft>
                          <a:spcPts val="0"/>
                        </a:spcAft>
                        <a:buNone/>
                      </a:pPr>
                      <a:r>
                        <a:rPr lang="en" sz="2300" dirty="0">
                          <a:latin typeface="Franklin Gothic"/>
                          <a:ea typeface="Franklin Gothic"/>
                          <a:cs typeface="Franklin Gothic"/>
                          <a:sym typeface="Franklin Gothic"/>
                        </a:rPr>
                        <a:t>Assume a student has background knowledge  that can’t be found in text.</a:t>
                      </a:r>
                      <a:endParaRPr sz="2300" dirty="0">
                        <a:latin typeface="Franklin Gothic"/>
                        <a:ea typeface="Franklin Gothic"/>
                        <a:cs typeface="Franklin Gothic"/>
                        <a:sym typeface="Franklin Gothic"/>
                      </a:endParaRPr>
                    </a:p>
                    <a:p>
                      <a:pPr marL="0" lvl="0" indent="0" algn="ctr" rtl="0">
                        <a:spcBef>
                          <a:spcPts val="0"/>
                        </a:spcBef>
                        <a:spcAft>
                          <a:spcPts val="0"/>
                        </a:spcAft>
                        <a:buNone/>
                      </a:pPr>
                      <a:endParaRPr sz="2300" b="1" dirty="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2"/>
          <p:cNvSpPr txBox="1">
            <a:spLocks noGrp="1"/>
          </p:cNvSpPr>
          <p:nvPr>
            <p:ph type="title" idx="4294967295"/>
          </p:nvPr>
        </p:nvSpPr>
        <p:spPr>
          <a:xfrm>
            <a:off x="249238" y="244475"/>
            <a:ext cx="8645525" cy="7127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Examples from “Latin American Folktales”</a:t>
            </a:r>
            <a:endPar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p:txBody>
      </p:sp>
      <p:graphicFrame>
        <p:nvGraphicFramePr>
          <p:cNvPr id="419" name="Google Shape;419;p62"/>
          <p:cNvGraphicFramePr/>
          <p:nvPr>
            <p:extLst>
              <p:ext uri="{D42A27DB-BD31-4B8C-83A1-F6EECF244321}">
                <p14:modId xmlns:p14="http://schemas.microsoft.com/office/powerpoint/2010/main" val="3902381569"/>
              </p:ext>
            </p:extLst>
          </p:nvPr>
        </p:nvGraphicFramePr>
        <p:xfrm>
          <a:off x="422150" y="897225"/>
          <a:ext cx="8299700" cy="3215580"/>
        </p:xfrm>
        <a:graphic>
          <a:graphicData uri="http://schemas.openxmlformats.org/drawingml/2006/table">
            <a:tbl>
              <a:tblPr firstRow="1">
                <a:noFill/>
                <a:tableStyleId>{3469F047-88C2-4279-A5D8-C56FBB1F2FE5}</a:tableStyleId>
              </a:tblPr>
              <a:tblGrid>
                <a:gridCol w="4149850">
                  <a:extLst>
                    <a:ext uri="{9D8B030D-6E8A-4147-A177-3AD203B41FA5}">
                      <a16:colId xmlns:a16="http://schemas.microsoft.com/office/drawing/2014/main" val="20000"/>
                    </a:ext>
                  </a:extLst>
                </a:gridCol>
                <a:gridCol w="41498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Ground student responses in complex text–one of the key components of excellent literacy instruction. </a:t>
                      </a:r>
                      <a:endParaRPr sz="230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tc>
                  <a:txBody>
                    <a:bodyPr/>
                    <a:lstStyle/>
                    <a:p>
                      <a:pPr marL="0" lvl="0" indent="0" algn="ctr" rtl="0">
                        <a:spcBef>
                          <a:spcPts val="0"/>
                        </a:spcBef>
                        <a:spcAft>
                          <a:spcPts val="0"/>
                        </a:spcAft>
                        <a:buNone/>
                      </a:pPr>
                      <a:r>
                        <a:rPr lang="en" sz="2300" b="1">
                          <a:latin typeface="Franklin Gothic"/>
                          <a:ea typeface="Franklin Gothic"/>
                          <a:cs typeface="Franklin Gothic"/>
                          <a:sym typeface="Franklin Gothic"/>
                        </a:rPr>
                        <a:t>TDQs DO NOT</a:t>
                      </a:r>
                      <a:endParaRPr sz="2300" b="1">
                        <a:latin typeface="Franklin Gothic"/>
                        <a:ea typeface="Franklin Gothic"/>
                        <a:cs typeface="Franklin Gothic"/>
                        <a:sym typeface="Franklin Gothic"/>
                      </a:endParaRPr>
                    </a:p>
                    <a:p>
                      <a:pPr marL="0" lvl="0" indent="0" algn="ctr" rtl="0">
                        <a:spcBef>
                          <a:spcPts val="0"/>
                        </a:spcBef>
                        <a:spcAft>
                          <a:spcPts val="0"/>
                        </a:spcAft>
                        <a:buNone/>
                      </a:pPr>
                      <a:endParaRPr sz="1200" b="1">
                        <a:latin typeface="Franklin Gothic"/>
                        <a:ea typeface="Franklin Gothic"/>
                        <a:cs typeface="Franklin Gothic"/>
                        <a:sym typeface="Franklin Gothic"/>
                      </a:endParaRPr>
                    </a:p>
                    <a:p>
                      <a:pPr marL="0" lvl="0" indent="0" algn="ctr" rtl="0">
                        <a:spcBef>
                          <a:spcPts val="0"/>
                        </a:spcBef>
                        <a:spcAft>
                          <a:spcPts val="0"/>
                        </a:spcAft>
                        <a:buNone/>
                      </a:pPr>
                      <a:r>
                        <a:rPr lang="en" sz="2300">
                          <a:latin typeface="Franklin Gothic"/>
                          <a:ea typeface="Franklin Gothic"/>
                          <a:cs typeface="Franklin Gothic"/>
                          <a:sym typeface="Franklin Gothic"/>
                        </a:rPr>
                        <a:t>Assume a student has background knowledge  that can’t be found in text.</a:t>
                      </a:r>
                      <a:endParaRPr sz="2300">
                        <a:latin typeface="Franklin Gothic"/>
                        <a:ea typeface="Franklin Gothic"/>
                        <a:cs typeface="Franklin Gothic"/>
                        <a:sym typeface="Franklin Gothic"/>
                      </a:endParaRPr>
                    </a:p>
                    <a:p>
                      <a:pPr marL="0" lvl="0" indent="0" algn="ctr" rtl="0">
                        <a:spcBef>
                          <a:spcPts val="0"/>
                        </a:spcBef>
                        <a:spcAft>
                          <a:spcPts val="0"/>
                        </a:spcAft>
                        <a:buNone/>
                      </a:pPr>
                      <a:endParaRPr sz="2300" b="1">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E1F3EA"/>
                    </a:solidFill>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100"/>
                        <a:buFont typeface="Arial"/>
                        <a:buNone/>
                      </a:pPr>
                      <a:r>
                        <a:rPr lang="en" sz="2000" b="1" i="1">
                          <a:solidFill>
                            <a:schemeClr val="dk1"/>
                          </a:solidFill>
                          <a:latin typeface="Franklin Gothic"/>
                          <a:ea typeface="Franklin Gothic"/>
                          <a:cs typeface="Franklin Gothic"/>
                          <a:sym typeface="Franklin Gothic"/>
                        </a:rPr>
                        <a:t>What purpose do Latin American folktales serve in the cultures described?</a:t>
                      </a:r>
                      <a:endParaRPr sz="2000" b="1" i="1">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000" b="1" i="1" dirty="0">
                          <a:solidFill>
                            <a:schemeClr val="dk1"/>
                          </a:solidFill>
                          <a:latin typeface="Franklin Gothic"/>
                          <a:ea typeface="Franklin Gothic"/>
                          <a:cs typeface="Franklin Gothic"/>
                          <a:sym typeface="Franklin Gothic"/>
                        </a:rPr>
                        <a:t>How did Latin American folktales contribute to the development of magical realism as a genre?</a:t>
                      </a:r>
                      <a:endParaRPr sz="2000" b="1" i="1" dirty="0">
                        <a:latin typeface="Franklin Gothic"/>
                        <a:ea typeface="Franklin Gothic"/>
                        <a:cs typeface="Franklin Gothic"/>
                        <a:sym typeface="Franklin Gothic"/>
                      </a:endParaRPr>
                    </a:p>
                  </a:txBody>
                  <a:tcPr marL="91425" marR="91425" marT="91425" marB="91425" anchor="ctr">
                    <a:lnL w="9525" cap="flat" cmpd="sng">
                      <a:solidFill>
                        <a:srgbClr val="3F3F3F"/>
                      </a:solidFill>
                      <a:prstDash val="solid"/>
                      <a:round/>
                      <a:headEnd type="none" w="sm" len="sm"/>
                      <a:tailEnd type="none" w="sm" len="sm"/>
                    </a:lnL>
                    <a:lnR w="9525" cap="flat" cmpd="sng">
                      <a:solidFill>
                        <a:srgbClr val="3F3F3F"/>
                      </a:solidFill>
                      <a:prstDash val="solid"/>
                      <a:round/>
                      <a:headEnd type="none" w="sm" len="sm"/>
                      <a:tailEnd type="none" w="sm" len="sm"/>
                    </a:lnR>
                    <a:lnT w="9525" cap="flat" cmpd="sng">
                      <a:solidFill>
                        <a:srgbClr val="3F3F3F"/>
                      </a:solidFill>
                      <a:prstDash val="solid"/>
                      <a:round/>
                      <a:headEnd type="none" w="sm" len="sm"/>
                      <a:tailEnd type="none" w="sm" len="sm"/>
                    </a:lnT>
                    <a:lnB w="9525" cap="flat" cmpd="sng">
                      <a:solidFill>
                        <a:srgbClr val="3F3F3F"/>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pic>
        <p:nvPicPr>
          <p:cNvPr id="2" name="Google Shape;433;p64" descr="EL Education logo">
            <a:extLst>
              <a:ext uri="{FF2B5EF4-FFF2-40B4-BE49-F238E27FC236}">
                <a16:creationId xmlns:a16="http://schemas.microsoft.com/office/drawing/2014/main" id="{FFA27662-A599-C830-B8A8-E739468083D5}"/>
              </a:ext>
            </a:extLst>
          </p:cNvPr>
          <p:cNvPicPr preferRelativeResize="0"/>
          <p:nvPr/>
        </p:nvPicPr>
        <p:blipFill>
          <a:blip r:embed="rId3">
            <a:alphaModFix/>
          </a:blip>
          <a:stretch>
            <a:fillRect/>
          </a:stretch>
        </p:blipFill>
        <p:spPr>
          <a:xfrm>
            <a:off x="130475" y="4562275"/>
            <a:ext cx="1801700" cy="3786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3"/>
          <p:cNvSpPr txBox="1">
            <a:spLocks noGrp="1"/>
          </p:cNvSpPr>
          <p:nvPr>
            <p:ph type="title" idx="4294967295"/>
          </p:nvPr>
        </p:nvSpPr>
        <p:spPr>
          <a:xfrm>
            <a:off x="345552" y="214958"/>
            <a:ext cx="8647113"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We need a variety of TDQs to support student engagement with text:</a:t>
            </a:r>
            <a:endParaRPr kumimoji="0" lang="en-US" sz="30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Vocabulary &amp; Comprehension</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 Does the student understand what the text is saying?</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Syntax &amp; Structure: </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Does the student understand the elements of craft and authorial choice that make meaning?</a:t>
            </a:r>
          </a:p>
          <a:p>
            <a:pPr marL="68580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250"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endParaRPr>
          </a:p>
          <a:p>
            <a:pPr marL="685800" marR="0" lvl="1" indent="-303997" algn="l" defTabSz="914400" rtl="0" eaLnBrk="1" fontAlgn="auto" latinLnBrk="0" hangingPunct="1">
              <a:lnSpc>
                <a:spcPct val="100000"/>
              </a:lnSpc>
              <a:spcBef>
                <a:spcPts val="400"/>
              </a:spcBef>
              <a:spcAft>
                <a:spcPts val="0"/>
              </a:spcAft>
              <a:buClr>
                <a:srgbClr val="102649"/>
              </a:buClr>
              <a:buSzPct val="100000"/>
              <a:buFont typeface="Arial"/>
              <a:buChar char="•"/>
              <a:tabLst/>
              <a:defRPr/>
            </a:pPr>
            <a:r>
              <a:rPr kumimoji="0" lang="en-US" sz="23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Theme/Central Idea Analysis: </a:t>
            </a:r>
            <a:r>
              <a:rPr kumimoji="0" lang="en-US" sz="2364" b="0"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Does the student understand how themes and central ideas develop over the course of a text?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gtEl>
                                        <p:attrNameLst>
                                          <p:attrName>style.visibility</p:attrName>
                                        </p:attrNameLst>
                                      </p:cBhvr>
                                      <p:to>
                                        <p:strVal val="visible"/>
                                      </p:to>
                                    </p:set>
                                    <p:animEffect transition="in" filter="fade">
                                      <p:cBhvr>
                                        <p:cTn id="7" dur="10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4">
            <a:extLst>
              <a:ext uri="{C183D7F6-B498-43B3-948B-1728B52AA6E4}">
                <adec:decorative xmlns:adec="http://schemas.microsoft.com/office/drawing/2017/decorative" val="1"/>
              </a:ext>
            </a:extLst>
          </p:cNvPr>
          <p:cNvSpPr txBox="1">
            <a:spLocks noGrp="1"/>
          </p:cNvSpPr>
          <p:nvPr>
            <p:ph type="title" idx="4294967295"/>
          </p:nvPr>
        </p:nvSpPr>
        <p:spPr>
          <a:xfrm>
            <a:off x="355600" y="76426"/>
            <a:ext cx="8654950"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High-Quality Instructional Resources (HQIRs) provide a variety text-dependent questions to accompany texts.   </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432" name="Google Shape;432;p6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55400" y="1110700"/>
            <a:ext cx="2738174" cy="3666876"/>
          </a:xfrm>
          <a:prstGeom prst="rect">
            <a:avLst/>
          </a:prstGeom>
          <a:noFill/>
          <a:ln>
            <a:noFill/>
          </a:ln>
          <a:effectLst>
            <a:outerShdw blurRad="57150" dist="19050" dir="5400000" algn="bl" rotWithShape="0">
              <a:srgbClr val="000000">
                <a:alpha val="50000"/>
              </a:srgbClr>
            </a:outerShdw>
          </a:effectLst>
        </p:spPr>
      </p:pic>
      <p:pic>
        <p:nvPicPr>
          <p:cNvPr id="433" name="Google Shape;433;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30475" y="4562275"/>
            <a:ext cx="1801700" cy="378650"/>
          </a:xfrm>
          <a:prstGeom prst="rect">
            <a:avLst/>
          </a:prstGeom>
          <a:noFill/>
          <a:ln>
            <a:noFill/>
          </a:ln>
          <a:effectLst>
            <a:outerShdw blurRad="57150" dist="19050" dir="5400000" algn="bl" rotWithShape="0">
              <a:srgbClr val="000000">
                <a:alpha val="50000"/>
              </a:srgbClr>
            </a:outerShdw>
          </a:effectLst>
        </p:spPr>
      </p:pic>
      <p:sp>
        <p:nvSpPr>
          <p:cNvPr id="434" name="Google Shape;434;p64">
            <a:extLst>
              <a:ext uri="{C183D7F6-B498-43B3-948B-1728B52AA6E4}">
                <adec:decorative xmlns:adec="http://schemas.microsoft.com/office/drawing/2017/decorative" val="1"/>
              </a:ext>
            </a:extLst>
          </p:cNvPr>
          <p:cNvSpPr txBox="1"/>
          <p:nvPr/>
        </p:nvSpPr>
        <p:spPr>
          <a:xfrm>
            <a:off x="3361850" y="995425"/>
            <a:ext cx="5648700" cy="233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rgbClr val="102649"/>
                </a:solidFill>
                <a:latin typeface="Franklin Gothic"/>
                <a:ea typeface="Franklin Gothic"/>
                <a:cs typeface="Franklin Gothic"/>
                <a:sym typeface="Franklin Gothic"/>
              </a:rPr>
              <a:t>If your district has not yet adopted an HQIR (or you simply want to know more), access this </a:t>
            </a:r>
            <a:r>
              <a:rPr lang="en" sz="1900" u="sng" dirty="0">
                <a:solidFill>
                  <a:schemeClr val="hlink"/>
                </a:solidFill>
                <a:latin typeface="Franklin Gothic"/>
                <a:ea typeface="Franklin Gothic"/>
                <a:cs typeface="Franklin Gothic"/>
                <a:sym typeface="Franklin Gothic"/>
                <a:hlinkClick r:id="rId5"/>
              </a:rPr>
              <a:t>module</a:t>
            </a:r>
            <a:r>
              <a:rPr lang="en" sz="1900" dirty="0">
                <a:solidFill>
                  <a:srgbClr val="102649"/>
                </a:solidFill>
                <a:latin typeface="Franklin Gothic"/>
                <a:ea typeface="Franklin Gothic"/>
                <a:cs typeface="Franklin Gothic"/>
                <a:sym typeface="Franklin Gothic"/>
              </a:rPr>
              <a:t> to support the writing of high-quality questions.</a:t>
            </a:r>
            <a:endParaRPr sz="1900" dirty="0">
              <a:solidFill>
                <a:srgbClr val="102649"/>
              </a:solidFill>
              <a:latin typeface="Franklin Gothic"/>
              <a:ea typeface="Franklin Gothic"/>
              <a:cs typeface="Franklin Gothic"/>
              <a:sym typeface="Franklin Gothic"/>
            </a:endParaRPr>
          </a:p>
        </p:txBody>
      </p:sp>
      <p:pic>
        <p:nvPicPr>
          <p:cNvPr id="435" name="Google Shape;435;p64">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572000" y="2165275"/>
            <a:ext cx="4246675" cy="280582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5"/>
          <p:cNvSpPr txBox="1">
            <a:spLocks noGrp="1"/>
          </p:cNvSpPr>
          <p:nvPr>
            <p:ph type="title" idx="4294967295"/>
          </p:nvPr>
        </p:nvSpPr>
        <p:spPr>
          <a:xfrm>
            <a:off x="355600" y="415925"/>
            <a:ext cx="4529138" cy="3748088"/>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Text-Dependent or Not? </a:t>
            </a: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21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(From “Latin American Folktales”)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endParaRPr kumimoji="0" lang="en-US" sz="14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264" b="1" i="0" u="none" strike="noStrike" kern="0" cap="none" spc="0" normalizeH="0" baseline="0" noProof="0" dirty="0">
                <a:ln>
                  <a:noFill/>
                </a:ln>
                <a:solidFill>
                  <a:srgbClr val="102649"/>
                </a:solidFill>
                <a:effectLst/>
                <a:uLnTx/>
                <a:uFillTx/>
                <a:latin typeface="Franklin Gothic"/>
                <a:ea typeface="Franklin Gothic"/>
                <a:cs typeface="Franklin Gothic"/>
                <a:sym typeface="Franklin Gothic"/>
              </a:rPr>
              <a:t>What do you think the word “originated” might mean in the text? How does the context help you figure it out?</a:t>
            </a:r>
          </a:p>
        </p:txBody>
      </p:sp>
      <p:pic>
        <p:nvPicPr>
          <p:cNvPr id="442" name="Google Shape;442;p65" descr="a green check mark"/>
          <p:cNvPicPr preferRelativeResize="0"/>
          <p:nvPr/>
        </p:nvPicPr>
        <p:blipFill>
          <a:blip r:embed="rId3">
            <a:alphaModFix/>
          </a:blip>
          <a:stretch>
            <a:fillRect/>
          </a:stretch>
        </p:blipFill>
        <p:spPr>
          <a:xfrm>
            <a:off x="5937550" y="619975"/>
            <a:ext cx="1695250" cy="1695250"/>
          </a:xfrm>
          <a:prstGeom prst="rect">
            <a:avLst/>
          </a:prstGeom>
          <a:noFill/>
          <a:ln>
            <a:noFill/>
          </a:ln>
        </p:spPr>
      </p:pic>
      <p:sp>
        <p:nvSpPr>
          <p:cNvPr id="443" name="Google Shape;443;p65"/>
          <p:cNvSpPr txBox="1"/>
          <p:nvPr/>
        </p:nvSpPr>
        <p:spPr>
          <a:xfrm>
            <a:off x="5055375" y="2440225"/>
            <a:ext cx="40257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YES! This is a </a:t>
            </a:r>
            <a:r>
              <a:rPr lang="en" sz="2000" b="1">
                <a:latin typeface="Franklin Gothic"/>
                <a:ea typeface="Franklin Gothic"/>
                <a:cs typeface="Franklin Gothic"/>
                <a:sym typeface="Franklin Gothic"/>
              </a:rPr>
              <a:t>Vocabulary &amp; Comprehension </a:t>
            </a:r>
            <a:r>
              <a:rPr lang="en" sz="2000">
                <a:latin typeface="Franklin Gothic"/>
                <a:ea typeface="Franklin Gothic"/>
                <a:cs typeface="Franklin Gothic"/>
                <a:sym typeface="Franklin Gothic"/>
              </a:rPr>
              <a:t>question that requires students to refer to the text and could not be answered with prior knowledge. </a:t>
            </a:r>
            <a:endParaRPr sz="2000">
              <a:latin typeface="Franklin Gothic"/>
              <a:ea typeface="Franklin Gothic"/>
              <a:cs typeface="Franklin Gothic"/>
              <a:sym typeface="Franklin Gothic"/>
            </a:endParaRPr>
          </a:p>
        </p:txBody>
      </p:sp>
      <p:pic>
        <p:nvPicPr>
          <p:cNvPr id="444" name="Google Shape;444;p65" descr="EL Education logo"/>
          <p:cNvPicPr preferRelativeResize="0"/>
          <p:nvPr/>
        </p:nvPicPr>
        <p:blipFill>
          <a:blip r:embed="rId4">
            <a:alphaModFix/>
          </a:blip>
          <a:stretch>
            <a:fillRect/>
          </a:stretch>
        </p:blipFill>
        <p:spPr>
          <a:xfrm>
            <a:off x="130475" y="4562275"/>
            <a:ext cx="1801700" cy="378650"/>
          </a:xfrm>
          <a:prstGeom prst="rect">
            <a:avLst/>
          </a:prstGeom>
          <a:noFill/>
          <a:ln>
            <a:noFill/>
          </a:ln>
        </p:spPr>
      </p:pic>
      <p:sp>
        <p:nvSpPr>
          <p:cNvPr id="445" name="Google Shape;445;p65"/>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This question comes from </a:t>
            </a:r>
            <a:r>
              <a:rPr lang="en" sz="900"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5">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1000"/>
                                        <p:tgtEl>
                                          <p:spTgt spid="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3"/>
                                        </p:tgtEl>
                                        <p:attrNameLst>
                                          <p:attrName>style.visibility</p:attrName>
                                        </p:attrNameLst>
                                      </p:cBhvr>
                                      <p:to>
                                        <p:strVal val="visible"/>
                                      </p:to>
                                    </p:set>
                                    <p:animEffect transition="in" filter="fade">
                                      <p:cBhvr>
                                        <p:cTn id="12" dur="1000"/>
                                        <p:tgtEl>
                                          <p:spTgt spid="443"/>
                                        </p:tgtEl>
                                      </p:cBhvr>
                                    </p:animEffect>
                                  </p:childTnLst>
                                </p:cTn>
                              </p:par>
                              <p:par>
                                <p:cTn id="13" presetID="1" presetClass="entr" presetSubtype="0" fill="hold" nodeType="withEffect">
                                  <p:stCondLst>
                                    <p:cond delay="0"/>
                                  </p:stCondLst>
                                  <p:childTnLst>
                                    <p:set>
                                      <p:cBhvr>
                                        <p:cTn id="14" dur="1" fill="hold">
                                          <p:stCondLst>
                                            <p:cond delay="0"/>
                                          </p:stCondLst>
                                        </p:cTn>
                                        <p:tgtEl>
                                          <p:spTgt spid="4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6">
            <a:extLst>
              <a:ext uri="{C183D7F6-B498-43B3-948B-1728B52AA6E4}">
                <adec:decorative xmlns:adec="http://schemas.microsoft.com/office/drawing/2017/decorative" val="0"/>
              </a:ext>
            </a:extLst>
          </p:cNvPr>
          <p:cNvSpPr txBox="1">
            <a:spLocks noGrp="1"/>
          </p:cNvSpPr>
          <p:nvPr>
            <p:ph type="body" idx="1"/>
          </p:nvPr>
        </p:nvSpPr>
        <p:spPr>
          <a:xfrm>
            <a:off x="355400" y="415525"/>
            <a:ext cx="4528800" cy="3748500"/>
          </a:xfrm>
          <a:prstGeom prst="rect">
            <a:avLst/>
          </a:prstGeom>
        </p:spPr>
        <p:txBody>
          <a:bodyPr spcFirstLastPara="1" wrap="square" lIns="68575" tIns="34275" rIns="68575" bIns="34275" anchor="t" anchorCtr="0">
            <a:normAutofit fontScale="85000" lnSpcReduction="20000"/>
          </a:bodyPr>
          <a:lstStyle/>
          <a:p>
            <a:pPr marL="0" lvl="0" indent="0" algn="l" rtl="0">
              <a:lnSpc>
                <a:spcPct val="100000"/>
              </a:lnSpc>
              <a:spcBef>
                <a:spcPts val="800"/>
              </a:spcBef>
              <a:spcAft>
                <a:spcPts val="0"/>
              </a:spcAft>
              <a:buNone/>
            </a:pPr>
            <a:r>
              <a:rPr lang="en" sz="3000" b="1">
                <a:solidFill>
                  <a:srgbClr val="007780"/>
                </a:solidFill>
                <a:latin typeface="Franklin Gothic"/>
                <a:ea typeface="Franklin Gothic"/>
                <a:cs typeface="Franklin Gothic"/>
                <a:sym typeface="Franklin Gothic"/>
              </a:rPr>
              <a:t>Text-Dependent or Not? </a:t>
            </a:r>
            <a:endParaRPr sz="3000" b="1">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b="1">
                <a:solidFill>
                  <a:srgbClr val="007780"/>
                </a:solidFill>
                <a:latin typeface="Franklin Gothic"/>
                <a:ea typeface="Franklin Gothic"/>
                <a:cs typeface="Franklin Gothic"/>
                <a:sym typeface="Franklin Gothic"/>
              </a:rPr>
              <a:t>(From “Latin American Folktales”)</a:t>
            </a:r>
            <a:endParaRPr>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1400">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3264" b="1">
                <a:latin typeface="Franklin Gothic"/>
                <a:ea typeface="Franklin Gothic"/>
                <a:cs typeface="Franklin Gothic"/>
                <a:sym typeface="Franklin Gothic"/>
              </a:rPr>
              <a:t>The author begins the article with examples of magical elements of Latin American folklore. Why do you think he does that? Use an example from the text to support your answer.</a:t>
            </a:r>
            <a:endParaRPr sz="3264" b="1">
              <a:latin typeface="Franklin Gothic"/>
              <a:ea typeface="Franklin Gothic"/>
              <a:cs typeface="Franklin Gothic"/>
              <a:sym typeface="Franklin Gothic"/>
            </a:endParaRPr>
          </a:p>
        </p:txBody>
      </p:sp>
      <p:sp>
        <p:nvSpPr>
          <p:cNvPr id="455" name="Google Shape;455;p66">
            <a:extLst>
              <a:ext uri="{C183D7F6-B498-43B3-948B-1728B52AA6E4}">
                <adec:decorative xmlns:adec="http://schemas.microsoft.com/office/drawing/2017/decorative" val="0"/>
              </a:ext>
            </a:extLst>
          </p:cNvPr>
          <p:cNvSpPr txBox="1">
            <a:spLocks noGrp="1"/>
          </p:cNvSpPr>
          <p:nvPr>
            <p:ph type="title" idx="4294967295"/>
          </p:nvPr>
        </p:nvSpPr>
        <p:spPr>
          <a:xfrm>
            <a:off x="1974300" y="4511700"/>
            <a:ext cx="36252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This question comes from </a:t>
            </a:r>
            <a:r>
              <a:rPr kumimoji="0" lang="en-US" sz="900" b="0" i="0"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 </a:t>
            </a:r>
            <a:r>
              <a:rPr kumimoji="0" lang="en-US" sz="900" b="0" i="1"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EL Education, </a:t>
            </a:r>
            <a:r>
              <a:rPr kumimoji="0" lang="en-US" sz="900" b="0" i="0" u="sng" strike="noStrike" kern="0" cap="none" spc="0" normalizeH="0" baseline="0" noProof="0" dirty="0">
                <a:ln>
                  <a:noFill/>
                </a:ln>
                <a:solidFill>
                  <a:schemeClr val="lt1"/>
                </a:solidFill>
                <a:effectLst/>
                <a:uLnTx/>
                <a:uFillTx/>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Grade 8: Module 1, Unit 1</a:t>
            </a:r>
            <a:r>
              <a:rPr kumimoji="0" lang="en-US" sz="900" b="0" i="0" u="none" strike="noStrike" kern="0" cap="none" spc="0" normalizeH="0" baseline="0" noProof="0" dirty="0">
                <a:ln>
                  <a:noFill/>
                </a:ln>
                <a:solidFill>
                  <a:schemeClr val="lt1"/>
                </a:solidFill>
                <a:effectLst/>
                <a:uLnTx/>
                <a:uFillTx/>
                <a:latin typeface="Franklin Gothic"/>
                <a:ea typeface="Franklin Gothic"/>
                <a:cs typeface="Franklin Gothic"/>
                <a:sym typeface="Franklin Gothic"/>
              </a:rPr>
              <a:t> (Latin American Folktales).</a:t>
            </a:r>
          </a:p>
        </p:txBody>
      </p:sp>
      <p:sp>
        <p:nvSpPr>
          <p:cNvPr id="453" name="Google Shape;453;p66">
            <a:extLst>
              <a:ext uri="{C183D7F6-B498-43B3-948B-1728B52AA6E4}">
                <adec:decorative xmlns:adec="http://schemas.microsoft.com/office/drawing/2017/decorative" val="0"/>
              </a:ext>
            </a:extLst>
          </p:cNvPr>
          <p:cNvSpPr txBox="1"/>
          <p:nvPr/>
        </p:nvSpPr>
        <p:spPr>
          <a:xfrm>
            <a:off x="5055375" y="2440225"/>
            <a:ext cx="40257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Franklin Gothic"/>
                <a:ea typeface="Franklin Gothic"/>
                <a:cs typeface="Franklin Gothic"/>
                <a:sym typeface="Franklin Gothic"/>
              </a:rPr>
              <a:t>YES! This is a </a:t>
            </a:r>
            <a:r>
              <a:rPr lang="en" sz="2000" b="1">
                <a:latin typeface="Franklin Gothic"/>
                <a:ea typeface="Franklin Gothic"/>
                <a:cs typeface="Franklin Gothic"/>
                <a:sym typeface="Franklin Gothic"/>
              </a:rPr>
              <a:t>Syntax &amp; Structure </a:t>
            </a:r>
            <a:r>
              <a:rPr lang="en" sz="2000">
                <a:latin typeface="Franklin Gothic"/>
                <a:ea typeface="Franklin Gothic"/>
                <a:cs typeface="Franklin Gothic"/>
                <a:sym typeface="Franklin Gothic"/>
              </a:rPr>
              <a:t>question that requires students to refer to the text and could not be answered with prior knowledge. </a:t>
            </a:r>
            <a:endParaRPr sz="2000">
              <a:latin typeface="Franklin Gothic"/>
              <a:ea typeface="Franklin Gothic"/>
              <a:cs typeface="Franklin Gothic"/>
              <a:sym typeface="Franklin Gothic"/>
            </a:endParaRPr>
          </a:p>
        </p:txBody>
      </p:sp>
      <p:pic>
        <p:nvPicPr>
          <p:cNvPr id="454" name="Google Shape;454;p66" descr="EL Education logo">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30475" y="4562275"/>
            <a:ext cx="1801700" cy="378650"/>
          </a:xfrm>
          <a:prstGeom prst="rect">
            <a:avLst/>
          </a:prstGeom>
          <a:noFill/>
          <a:ln>
            <a:noFill/>
          </a:ln>
        </p:spPr>
      </p:pic>
      <p:pic>
        <p:nvPicPr>
          <p:cNvPr id="452" name="Google Shape;452;p66" descr="a green checkmark">
            <a:extLst>
              <a:ext uri="{C183D7F6-B498-43B3-948B-1728B52AA6E4}">
                <adec:decorative xmlns:adec="http://schemas.microsoft.com/office/drawing/2017/decorative" val="0"/>
              </a:ext>
            </a:extLst>
          </p:cNvPr>
          <p:cNvPicPr preferRelativeResize="0"/>
          <p:nvPr/>
        </p:nvPicPr>
        <p:blipFill>
          <a:blip r:embed="rId5">
            <a:alphaModFix/>
          </a:blip>
          <a:stretch>
            <a:fillRect/>
          </a:stretch>
        </p:blipFill>
        <p:spPr>
          <a:xfrm>
            <a:off x="6120025" y="619975"/>
            <a:ext cx="1695250" cy="1695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3"/>
                                        </p:tgtEl>
                                        <p:attrNameLst>
                                          <p:attrName>style.visibility</p:attrName>
                                        </p:attrNameLst>
                                      </p:cBhvr>
                                      <p:to>
                                        <p:strVal val="visible"/>
                                      </p:to>
                                    </p:set>
                                    <p:animEffect transition="in" filter="fade">
                                      <p:cBhvr>
                                        <p:cTn id="12" dur="1000"/>
                                        <p:tgtEl>
                                          <p:spTgt spid="453"/>
                                        </p:tgtEl>
                                      </p:cBhvr>
                                    </p:animEffect>
                                  </p:childTnLst>
                                </p:cTn>
                              </p:par>
                              <p:par>
                                <p:cTn id="13" presetID="1" presetClass="entr" presetSubtype="0" fill="hold" nodeType="withEffect">
                                  <p:stCondLst>
                                    <p:cond delay="0"/>
                                  </p:stCondLst>
                                  <p:childTnLst>
                                    <p:set>
                                      <p:cBhvr>
                                        <p:cTn id="14" dur="1" fill="hold">
                                          <p:stCondLst>
                                            <p:cond delay="0"/>
                                          </p:stCondLst>
                                        </p:cTn>
                                        <p:tgtEl>
                                          <p:spTgt spid="4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body" idx="1"/>
          </p:nvPr>
        </p:nvSpPr>
        <p:spPr>
          <a:xfrm>
            <a:off x="355400" y="415525"/>
            <a:ext cx="4528800" cy="3748500"/>
          </a:xfrm>
          <a:prstGeom prst="rect">
            <a:avLst/>
          </a:prstGeom>
        </p:spPr>
        <p:txBody>
          <a:bodyPr spcFirstLastPara="1" wrap="square" lIns="68575" tIns="34275" rIns="68575" bIns="34275" anchor="t" anchorCtr="0">
            <a:normAutofit lnSpcReduction="10000"/>
          </a:bodyPr>
          <a:lstStyle/>
          <a:p>
            <a:pPr marL="0" lvl="0" indent="0" algn="l" rtl="0">
              <a:lnSpc>
                <a:spcPct val="100000"/>
              </a:lnSpc>
              <a:spcBef>
                <a:spcPts val="800"/>
              </a:spcBef>
              <a:spcAft>
                <a:spcPts val="0"/>
              </a:spcAft>
              <a:buNone/>
            </a:pPr>
            <a:r>
              <a:rPr lang="en" sz="3000" b="1">
                <a:solidFill>
                  <a:srgbClr val="007780"/>
                </a:solidFill>
                <a:latin typeface="Franklin Gothic"/>
                <a:ea typeface="Franklin Gothic"/>
                <a:cs typeface="Franklin Gothic"/>
                <a:sym typeface="Franklin Gothic"/>
              </a:rPr>
              <a:t>Text-Dependent or Not? </a:t>
            </a:r>
            <a:endParaRPr sz="3000" b="1">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b="1">
                <a:solidFill>
                  <a:srgbClr val="007780"/>
                </a:solidFill>
                <a:latin typeface="Franklin Gothic"/>
                <a:ea typeface="Franklin Gothic"/>
                <a:cs typeface="Franklin Gothic"/>
                <a:sym typeface="Franklin Gothic"/>
              </a:rPr>
              <a:t>(From “Latin American Folktales”)</a:t>
            </a:r>
            <a:endParaRPr>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endParaRPr sz="1400">
              <a:solidFill>
                <a:srgbClr val="007780"/>
              </a:solidFill>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3264" b="1">
                <a:latin typeface="Franklin Gothic"/>
                <a:ea typeface="Franklin Gothic"/>
                <a:cs typeface="Franklin Gothic"/>
                <a:sym typeface="Franklin Gothic"/>
              </a:rPr>
              <a:t>What is a metaphor? Make up a metaphor for how Latin Americans relate with their folktales. </a:t>
            </a:r>
            <a:endParaRPr sz="3264" b="1">
              <a:latin typeface="Franklin Gothic"/>
              <a:ea typeface="Franklin Gothic"/>
              <a:cs typeface="Franklin Gothic"/>
              <a:sym typeface="Franklin Gothic"/>
            </a:endParaRPr>
          </a:p>
        </p:txBody>
      </p:sp>
      <p:sp>
        <p:nvSpPr>
          <p:cNvPr id="462" name="Google Shape;462;p67"/>
          <p:cNvSpPr txBox="1">
            <a:spLocks noGrp="1"/>
          </p:cNvSpPr>
          <p:nvPr>
            <p:ph type="title" idx="4294967295"/>
          </p:nvPr>
        </p:nvSpPr>
        <p:spPr>
          <a:xfrm>
            <a:off x="5055375" y="2440225"/>
            <a:ext cx="4025700" cy="1723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rPr>
              <a:t>No! This question does not require students to engage with the text and requires knowledge not necessarily provided in the text.</a:t>
            </a:r>
          </a:p>
        </p:txBody>
      </p:sp>
      <p:pic>
        <p:nvPicPr>
          <p:cNvPr id="463" name="Google Shape;463;p67" descr="a red X"/>
          <p:cNvPicPr preferRelativeResize="0"/>
          <p:nvPr/>
        </p:nvPicPr>
        <p:blipFill>
          <a:blip r:embed="rId3">
            <a:alphaModFix/>
          </a:blip>
          <a:stretch>
            <a:fillRect/>
          </a:stretch>
        </p:blipFill>
        <p:spPr>
          <a:xfrm>
            <a:off x="6011924" y="323475"/>
            <a:ext cx="1951625" cy="195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Effect transition="in" filter="fade">
                                      <p:cBhvr>
                                        <p:cTn id="12"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8"/>
          <p:cNvSpPr txBox="1">
            <a:spLocks noGrp="1"/>
          </p:cNvSpPr>
          <p:nvPr>
            <p:ph type="title" idx="4294967295"/>
          </p:nvPr>
        </p:nvSpPr>
        <p:spPr>
          <a:xfrm>
            <a:off x="329837" y="183075"/>
            <a:ext cx="84843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If you do not yet have access to an HQIR, consider these question stems: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graphicFrame>
        <p:nvGraphicFramePr>
          <p:cNvPr id="470" name="Google Shape;470;p68"/>
          <p:cNvGraphicFramePr/>
          <p:nvPr>
            <p:extLst>
              <p:ext uri="{D42A27DB-BD31-4B8C-83A1-F6EECF244321}">
                <p14:modId xmlns:p14="http://schemas.microsoft.com/office/powerpoint/2010/main" val="3582883139"/>
              </p:ext>
            </p:extLst>
          </p:nvPr>
        </p:nvGraphicFramePr>
        <p:xfrm>
          <a:off x="679625" y="1273950"/>
          <a:ext cx="8039525" cy="2255430"/>
        </p:xfrm>
        <a:graphic>
          <a:graphicData uri="http://schemas.openxmlformats.org/drawingml/2006/table">
            <a:tbl>
              <a:tblPr firstRow="1">
                <a:noFill/>
                <a:tableStyleId>{3469F047-88C2-4279-A5D8-C56FBB1F2FE5}</a:tableStyleId>
              </a:tblPr>
              <a:tblGrid>
                <a:gridCol w="1923000">
                  <a:extLst>
                    <a:ext uri="{9D8B030D-6E8A-4147-A177-3AD203B41FA5}">
                      <a16:colId xmlns:a16="http://schemas.microsoft.com/office/drawing/2014/main" val="20000"/>
                    </a:ext>
                  </a:extLst>
                </a:gridCol>
                <a:gridCol w="61165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Right There</a:t>
                      </a:r>
                      <a:endParaRPr b="1"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Recall</a:t>
                      </a:r>
                      <a:endParaRPr dirty="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dirty="0">
                          <a:latin typeface="Franklin Gothic"/>
                          <a:ea typeface="Franklin Gothic"/>
                          <a:cs typeface="Franklin Gothic"/>
                          <a:sym typeface="Franklin Gothic"/>
                        </a:rPr>
                        <a:t>What happened…?          How many…?           How did…? </a:t>
                      </a:r>
                      <a:endParaRPr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Who…?                                   What is…?                 Which… ?</a:t>
                      </a:r>
                      <a:endParaRPr dirty="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Think and Search</a:t>
                      </a:r>
                      <a:endParaRPr b="1">
                        <a:latin typeface="Franklin Gothic"/>
                        <a:ea typeface="Franklin Gothic"/>
                        <a:cs typeface="Franklin Gothic"/>
                        <a:sym typeface="Franklin Gothic"/>
                      </a:endParaRPr>
                    </a:p>
                    <a:p>
                      <a:pPr marL="0" lvl="0" indent="0" algn="l" rtl="0">
                        <a:spcBef>
                          <a:spcPts val="0"/>
                        </a:spcBef>
                        <a:spcAft>
                          <a:spcPts val="0"/>
                        </a:spcAft>
                        <a:buNone/>
                      </a:pPr>
                      <a:r>
                        <a:rPr lang="en">
                          <a:latin typeface="Franklin Gothic"/>
                          <a:ea typeface="Franklin Gothic"/>
                          <a:cs typeface="Franklin Gothic"/>
                          <a:sym typeface="Franklin Gothic"/>
                        </a:rPr>
                        <a:t>Inferential </a:t>
                      </a:r>
                      <a:endParaRPr>
                        <a:latin typeface="Franklin Gothic"/>
                        <a:ea typeface="Franklin Gothic"/>
                        <a:cs typeface="Franklin Gothic"/>
                        <a:sym typeface="Franklin Gothic"/>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latin typeface="Franklin Gothic"/>
                          <a:ea typeface="Franklin Gothic"/>
                          <a:cs typeface="Franklin Gothic"/>
                          <a:sym typeface="Franklin Gothic"/>
                        </a:rPr>
                        <a:t>Why did…? What was…? What do you think about…? Can you explain…? How was this similar to…?</a:t>
                      </a:r>
                      <a:endParaRPr>
                        <a:latin typeface="Franklin Gothic"/>
                        <a:ea typeface="Franklin Gothic"/>
                        <a:cs typeface="Franklin Gothic"/>
                        <a:sym typeface="Franklin Gothic"/>
                      </a:endParaRPr>
                    </a:p>
                    <a:p>
                      <a:pPr marL="0" lvl="0" indent="0" algn="l" rtl="0">
                        <a:spcBef>
                          <a:spcPts val="0"/>
                        </a:spcBef>
                        <a:spcAft>
                          <a:spcPts val="0"/>
                        </a:spcAft>
                        <a:buNone/>
                      </a:pP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Author and Me</a:t>
                      </a:r>
                      <a:endParaRPr b="1">
                        <a:latin typeface="Franklin Gothic"/>
                        <a:ea typeface="Franklin Gothic"/>
                        <a:cs typeface="Franklin Gothic"/>
                        <a:sym typeface="Franklin Gothic"/>
                      </a:endParaRPr>
                    </a:p>
                    <a:p>
                      <a:pPr marL="0" lvl="0" indent="0" algn="l" rtl="0">
                        <a:spcBef>
                          <a:spcPts val="0"/>
                        </a:spcBef>
                        <a:spcAft>
                          <a:spcPts val="0"/>
                        </a:spcAft>
                        <a:buNone/>
                      </a:pPr>
                      <a:r>
                        <a:rPr lang="en">
                          <a:latin typeface="Franklin Gothic"/>
                          <a:ea typeface="Franklin Gothic"/>
                          <a:cs typeface="Franklin Gothic"/>
                          <a:sym typeface="Franklin Gothic"/>
                        </a:rPr>
                        <a:t>Application</a:t>
                      </a:r>
                      <a:endParaRPr>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Clr>
                          <a:schemeClr val="dk1"/>
                        </a:buClr>
                        <a:buSzPts val="1100"/>
                        <a:buFont typeface="Arial"/>
                        <a:buNone/>
                      </a:pPr>
                      <a:r>
                        <a:rPr lang="en" dirty="0">
                          <a:latin typeface="Franklin Gothic"/>
                          <a:ea typeface="Franklin Gothic"/>
                          <a:cs typeface="Franklin Gothic"/>
                          <a:sym typeface="Franklin Gothic"/>
                        </a:rPr>
                        <a:t>How would you…? Do you agree…? What would have</a:t>
                      </a:r>
                      <a:endParaRPr dirty="0">
                        <a:latin typeface="Franklin Gothic"/>
                        <a:ea typeface="Franklin Gothic"/>
                        <a:cs typeface="Franklin Gothic"/>
                        <a:sym typeface="Franklin Gothic"/>
                      </a:endParaRPr>
                    </a:p>
                    <a:p>
                      <a:pPr marL="0" lvl="0" indent="0" algn="l" rtl="0">
                        <a:spcBef>
                          <a:spcPts val="0"/>
                        </a:spcBef>
                        <a:spcAft>
                          <a:spcPts val="0"/>
                        </a:spcAft>
                        <a:buNone/>
                      </a:pPr>
                      <a:r>
                        <a:rPr lang="en" dirty="0">
                          <a:latin typeface="Franklin Gothic"/>
                          <a:ea typeface="Franklin Gothic"/>
                          <a:cs typeface="Franklin Gothic"/>
                          <a:sym typeface="Franklin Gothic"/>
                        </a:rPr>
                        <a:t>happened if…? How might…? What effect does…? If you were…how might you…?</a:t>
                      </a:r>
                      <a:endParaRPr dirty="0">
                        <a:latin typeface="Franklin Gothic"/>
                        <a:ea typeface="Franklin Gothic"/>
                        <a:cs typeface="Franklin Gothic"/>
                        <a:sym typeface="Franklin Gothic"/>
                      </a:endParaRPr>
                    </a:p>
                  </a:txBody>
                  <a:tcPr marL="91425" marR="91425" marT="91425" marB="91425">
                    <a:solidFill>
                      <a:srgbClr val="EFEFEF"/>
                    </a:solidFill>
                  </a:tcPr>
                </a:tc>
                <a:extLst>
                  <a:ext uri="{0D108BD9-81ED-4DB2-BD59-A6C34878D82A}">
                    <a16:rowId xmlns:a16="http://schemas.microsoft.com/office/drawing/2014/main" val="10002"/>
                  </a:ext>
                </a:extLst>
              </a:tr>
            </a:tbl>
          </a:graphicData>
        </a:graphic>
      </p:graphicFrame>
      <p:sp>
        <p:nvSpPr>
          <p:cNvPr id="471" name="Google Shape;471;p68"/>
          <p:cNvSpPr txBox="1"/>
          <p:nvPr/>
        </p:nvSpPr>
        <p:spPr>
          <a:xfrm>
            <a:off x="679625" y="3743625"/>
            <a:ext cx="8160300" cy="37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dirty="0">
                <a:solidFill>
                  <a:srgbClr val="102649"/>
                </a:solidFill>
                <a:latin typeface="Franklin Gothic"/>
                <a:ea typeface="Franklin Gothic"/>
                <a:cs typeface="Franklin Gothic"/>
                <a:sym typeface="Franklin Gothic"/>
              </a:rPr>
              <a:t>Reflect: </a:t>
            </a:r>
            <a:r>
              <a:rPr lang="en" sz="2100" i="1" dirty="0">
                <a:solidFill>
                  <a:srgbClr val="102649"/>
                </a:solidFill>
                <a:latin typeface="Franklin Gothic"/>
                <a:ea typeface="Franklin Gothic"/>
                <a:cs typeface="Franklin Gothic"/>
                <a:sym typeface="Franklin Gothic"/>
              </a:rPr>
              <a:t>Why do students need all three types of questions?</a:t>
            </a:r>
            <a:endParaRPr sz="2100" i="1" dirty="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9"/>
          <p:cNvSpPr txBox="1">
            <a:spLocks noGrp="1"/>
          </p:cNvSpPr>
          <p:nvPr>
            <p:ph type="title"/>
          </p:nvPr>
        </p:nvSpPr>
        <p:spPr>
          <a:xfrm>
            <a:off x="343994" y="967711"/>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7600" dirty="0">
              <a:latin typeface="Franklin Gothic"/>
              <a:ea typeface="Franklin Gothic"/>
              <a:cs typeface="Franklin Gothic"/>
              <a:sym typeface="Franklin Gothic"/>
            </a:endParaRPr>
          </a:p>
          <a:p>
            <a:pPr marL="0" lvl="0" indent="0" algn="l" rtl="0">
              <a:spcBef>
                <a:spcPts val="0"/>
              </a:spcBef>
              <a:spcAft>
                <a:spcPts val="0"/>
              </a:spcAft>
              <a:buNone/>
            </a:pPr>
            <a:br>
              <a:rPr lang="en" sz="7600" b="1" dirty="0">
                <a:latin typeface="Franklin Gothic"/>
                <a:ea typeface="Franklin Gothic"/>
                <a:cs typeface="Franklin Gothic"/>
                <a:sym typeface="Franklin Gothic"/>
              </a:rPr>
            </a:br>
            <a:r>
              <a:rPr lang="en" sz="7600" b="1" dirty="0">
                <a:latin typeface="Franklin Gothic"/>
                <a:ea typeface="Franklin Gothic"/>
                <a:cs typeface="Franklin Gothic"/>
                <a:sym typeface="Franklin Gothic"/>
              </a:rPr>
              <a:t>Routine 4: </a:t>
            </a:r>
            <a:endParaRPr sz="7600" b="1" dirty="0">
              <a:latin typeface="Franklin Gothic"/>
              <a:ea typeface="Franklin Gothic"/>
              <a:cs typeface="Franklin Gothic"/>
              <a:sym typeface="Franklin Gothic"/>
            </a:endParaRPr>
          </a:p>
          <a:p>
            <a:pPr marL="0" lvl="0" indent="0" algn="l" rtl="0">
              <a:spcBef>
                <a:spcPts val="0"/>
              </a:spcBef>
              <a:spcAft>
                <a:spcPts val="0"/>
              </a:spcAft>
              <a:buNone/>
            </a:pPr>
            <a:r>
              <a:rPr lang="en" sz="7600" b="1" dirty="0">
                <a:latin typeface="Franklin Gothic"/>
                <a:ea typeface="Franklin Gothic"/>
                <a:cs typeface="Franklin Gothic"/>
                <a:sym typeface="Franklin Gothic"/>
              </a:rPr>
              <a:t>Summarizing with “Gist” Statements</a:t>
            </a:r>
            <a:endParaRPr sz="7600" b="1" dirty="0">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0"/>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The Steps for Writing a Gist Statement</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483" name="Google Shape;483;p70" descr="Routine for generating a gist statement&#10;1. Identify and mark the most important person (referred to as the who), place, or thing (referred to&#10;as the what) in a section of text.&#10;2. Mark and then list the important information about the most important person, place, or thing.&#10;3. Synthesize or piece together the important information to formulate a gist statement.&#10;4. Write the gist statement in your own words.&#10;5. Check that the gist statement includes all the important information in a short, complete sentence&#10;that makes sense."/>
          <p:cNvPicPr preferRelativeResize="0"/>
          <p:nvPr/>
        </p:nvPicPr>
        <p:blipFill>
          <a:blip r:embed="rId3">
            <a:alphaModFix/>
          </a:blip>
          <a:stretch>
            <a:fillRect/>
          </a:stretch>
        </p:blipFill>
        <p:spPr>
          <a:xfrm>
            <a:off x="559475" y="1185800"/>
            <a:ext cx="7286625" cy="2305050"/>
          </a:xfrm>
          <a:prstGeom prst="rect">
            <a:avLst/>
          </a:prstGeom>
          <a:noFill/>
          <a:ln>
            <a:noFill/>
          </a:ln>
          <a:effectLst>
            <a:outerShdw blurRad="57150" dist="19050" dir="5400000" algn="bl" rotWithShape="0">
              <a:srgbClr val="000000">
                <a:alpha val="50000"/>
              </a:srgbClr>
            </a:outerShdw>
          </a:effectLst>
        </p:spPr>
      </p:pic>
      <p:pic>
        <p:nvPicPr>
          <p:cNvPr id="484" name="Google Shape;484;p70" descr="The cover of the IES Practice Guide entitled &quot;Providing Reading Intervention for Students in Grades 4-9&quot;"/>
          <p:cNvPicPr preferRelativeResize="0"/>
          <p:nvPr/>
        </p:nvPicPr>
        <p:blipFill>
          <a:blip r:embed="rId4">
            <a:alphaModFix/>
          </a:blip>
          <a:stretch>
            <a:fillRect/>
          </a:stretch>
        </p:blipFill>
        <p:spPr>
          <a:xfrm>
            <a:off x="149575" y="3971650"/>
            <a:ext cx="816475" cy="1033625"/>
          </a:xfrm>
          <a:prstGeom prst="rect">
            <a:avLst/>
          </a:prstGeom>
          <a:noFill/>
          <a:ln>
            <a:noFill/>
          </a:ln>
          <a:effectLst>
            <a:outerShdw blurRad="57150" dist="19050" dir="5400000" algn="bl" rotWithShape="0">
              <a:srgbClr val="000000">
                <a:alpha val="50000"/>
              </a:srgbClr>
            </a:outerShdw>
          </a:effectLst>
        </p:spPr>
      </p:pic>
      <p:sp>
        <p:nvSpPr>
          <p:cNvPr id="485" name="Google Shape;485;p70"/>
          <p:cNvSpPr txBox="1"/>
          <p:nvPr/>
        </p:nvSpPr>
        <p:spPr>
          <a:xfrm>
            <a:off x="1038975" y="4477100"/>
            <a:ext cx="12234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 48</a:t>
            </a:r>
            <a:endParaRPr sz="2100">
              <a:solidFill>
                <a:schemeClr val="lt1"/>
              </a:solidFill>
              <a:latin typeface="Franklin Gothic"/>
              <a:ea typeface="Franklin Gothic"/>
              <a:cs typeface="Franklin Gothic"/>
              <a:sym typeface="Franklin Gothic"/>
            </a:endParaRPr>
          </a:p>
        </p:txBody>
      </p:sp>
      <p:sp>
        <p:nvSpPr>
          <p:cNvPr id="486" name="Google Shape;486;p70"/>
          <p:cNvSpPr txBox="1"/>
          <p:nvPr/>
        </p:nvSpPr>
        <p:spPr>
          <a:xfrm>
            <a:off x="5265575" y="2885925"/>
            <a:ext cx="3776100" cy="12720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This routine may also support students in learning how to </a:t>
            </a:r>
            <a:r>
              <a:rPr lang="en" sz="1500" b="1">
                <a:solidFill>
                  <a:srgbClr val="102649"/>
                </a:solidFill>
                <a:latin typeface="Franklin Gothic"/>
                <a:ea typeface="Franklin Gothic"/>
                <a:cs typeface="Franklin Gothic"/>
                <a:sym typeface="Franklin Gothic"/>
              </a:rPr>
              <a:t>annotate </a:t>
            </a:r>
            <a:r>
              <a:rPr lang="en" sz="1500">
                <a:solidFill>
                  <a:srgbClr val="102649"/>
                </a:solidFill>
                <a:latin typeface="Franklin Gothic"/>
                <a:ea typeface="Franklin Gothic"/>
                <a:cs typeface="Franklin Gothic"/>
                <a:sym typeface="Franklin Gothic"/>
              </a:rPr>
              <a:t>texts/how to highlight in </a:t>
            </a:r>
            <a:r>
              <a:rPr lang="en" sz="1500" b="1">
                <a:solidFill>
                  <a:srgbClr val="102649"/>
                </a:solidFill>
                <a:latin typeface="Franklin Gothic"/>
                <a:ea typeface="Franklin Gothic"/>
                <a:cs typeface="Franklin Gothic"/>
                <a:sym typeface="Franklin Gothic"/>
              </a:rPr>
              <a:t>independent reading as college students</a:t>
            </a:r>
            <a:r>
              <a:rPr lang="en" sz="1500">
                <a:solidFill>
                  <a:srgbClr val="102649"/>
                </a:solidFill>
                <a:latin typeface="Franklin Gothic"/>
                <a:ea typeface="Franklin Gothic"/>
                <a:cs typeface="Franklin Gothic"/>
                <a:sym typeface="Franklin Gothic"/>
              </a:rPr>
              <a:t>. </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71"/>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1. Who or what is the passage about?</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493" name="Google Shape;493;p71"/>
          <p:cNvSpPr txBox="1"/>
          <p:nvPr/>
        </p:nvSpPr>
        <p:spPr>
          <a:xfrm>
            <a:off x="511675" y="1060475"/>
            <a:ext cx="82815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dirty="0">
                <a:solidFill>
                  <a:srgbClr val="102649"/>
                </a:solidFill>
                <a:latin typeface="Franklin Gothic"/>
                <a:ea typeface="Franklin Gothic"/>
                <a:cs typeface="Franklin Gothic"/>
                <a:sym typeface="Franklin Gothic"/>
              </a:rPr>
              <a:t>Everything is possible when you step into the magically real world of </a:t>
            </a:r>
            <a:r>
              <a:rPr lang="en" sz="1600" dirty="0">
                <a:solidFill>
                  <a:srgbClr val="102649"/>
                </a:solidFill>
                <a:highlight>
                  <a:srgbClr val="FFFF00"/>
                </a:highlight>
                <a:latin typeface="Franklin Gothic"/>
                <a:ea typeface="Franklin Gothic"/>
                <a:cs typeface="Franklin Gothic"/>
                <a:sym typeface="Franklin Gothic"/>
              </a:rPr>
              <a:t>Latin American folklore</a:t>
            </a:r>
            <a:r>
              <a:rPr lang="en" sz="1600" dirty="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timeless key human questions, and there are human truths in the magic they contain.</a:t>
            </a:r>
            <a:endParaRPr sz="1600" dirty="0">
              <a:solidFill>
                <a:srgbClr val="102649"/>
              </a:solidFill>
              <a:latin typeface="Franklin Gothic"/>
              <a:ea typeface="Franklin Gothic"/>
              <a:cs typeface="Franklin Gothic"/>
              <a:sym typeface="Franklin Gothic"/>
            </a:endParaRPr>
          </a:p>
          <a:p>
            <a:pPr marL="0" lvl="0" indent="0" algn="l" rtl="0">
              <a:spcBef>
                <a:spcPts val="1200"/>
              </a:spcBef>
              <a:spcAft>
                <a:spcPts val="0"/>
              </a:spcAft>
              <a:buNone/>
            </a:pPr>
            <a:endParaRPr sz="1600" dirty="0">
              <a:solidFill>
                <a:srgbClr val="102649"/>
              </a:solidFill>
              <a:latin typeface="Franklin Gothic"/>
              <a:ea typeface="Franklin Gothic"/>
              <a:cs typeface="Franklin Gothic"/>
              <a:sym typeface="Franklin Gothic"/>
            </a:endParaRPr>
          </a:p>
        </p:txBody>
      </p:sp>
      <p:pic>
        <p:nvPicPr>
          <p:cNvPr id="494" name="Google Shape;494;p71" descr="EL Education logo"/>
          <p:cNvPicPr preferRelativeResize="0"/>
          <p:nvPr/>
        </p:nvPicPr>
        <p:blipFill>
          <a:blip r:embed="rId3">
            <a:alphaModFix/>
          </a:blip>
          <a:stretch>
            <a:fillRect/>
          </a:stretch>
        </p:blipFill>
        <p:spPr>
          <a:xfrm>
            <a:off x="130475" y="4562275"/>
            <a:ext cx="1801700" cy="378650"/>
          </a:xfrm>
          <a:prstGeom prst="rect">
            <a:avLst/>
          </a:prstGeom>
          <a:noFill/>
          <a:ln>
            <a:noFill/>
          </a:ln>
        </p:spPr>
      </p:pic>
      <p:sp>
        <p:nvSpPr>
          <p:cNvPr id="495" name="Google Shape;495;p71"/>
          <p:cNvSpPr txBox="1"/>
          <p:nvPr/>
        </p:nvSpPr>
        <p:spPr>
          <a:xfrm>
            <a:off x="1974300" y="4511700"/>
            <a:ext cx="3625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chemeClr val="lt1"/>
                </a:solidFill>
                <a:latin typeface="Franklin Gothic"/>
                <a:ea typeface="Franklin Gothic"/>
                <a:cs typeface="Franklin Gothic"/>
                <a:sym typeface="Franklin Gothic"/>
              </a:rPr>
              <a:t>From</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 </a:t>
            </a:r>
            <a:r>
              <a:rPr lang="en" sz="900" i="1"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EL Education, </a:t>
            </a:r>
            <a:r>
              <a:rPr lang="en" sz="900" u="sng">
                <a:solidFill>
                  <a:schemeClr val="lt1"/>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Grade 8: Module 1, Unit 1</a:t>
            </a:r>
            <a:r>
              <a:rPr lang="en" sz="900">
                <a:solidFill>
                  <a:schemeClr val="lt1"/>
                </a:solidFill>
                <a:latin typeface="Franklin Gothic"/>
                <a:ea typeface="Franklin Gothic"/>
                <a:cs typeface="Franklin Gothic"/>
                <a:sym typeface="Franklin Gothic"/>
              </a:rPr>
              <a:t> (Latin American Folktales)</a:t>
            </a:r>
            <a:endParaRPr sz="900">
              <a:solidFill>
                <a:schemeClr val="lt1"/>
              </a:solidFill>
              <a:latin typeface="Franklin Gothic"/>
              <a:ea typeface="Franklin Gothic"/>
              <a:cs typeface="Franklin Gothic"/>
              <a:sym typeface="Franklin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3"/>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2. What is important about Latin American folklore in the passage?</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09" name="Google Shape;509;p73"/>
          <p:cNvSpPr txBox="1"/>
          <p:nvPr/>
        </p:nvSpPr>
        <p:spPr>
          <a:xfrm>
            <a:off x="355600" y="1125538"/>
            <a:ext cx="82815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u="sng" dirty="0">
                <a:solidFill>
                  <a:srgbClr val="102649"/>
                </a:solidFill>
                <a:latin typeface="Franklin Gothic"/>
                <a:ea typeface="Franklin Gothic"/>
                <a:cs typeface="Franklin Gothic"/>
                <a:sym typeface="Franklin Gothic"/>
              </a:rPr>
              <a:t>Everything is possible</a:t>
            </a:r>
            <a:r>
              <a:rPr lang="en" sz="1600" dirty="0">
                <a:solidFill>
                  <a:srgbClr val="102649"/>
                </a:solidFill>
                <a:latin typeface="Franklin Gothic"/>
                <a:ea typeface="Franklin Gothic"/>
                <a:cs typeface="Franklin Gothic"/>
                <a:sym typeface="Franklin Gothic"/>
              </a:rPr>
              <a:t> when you step into the magically real world of </a:t>
            </a:r>
            <a:r>
              <a:rPr lang="en" sz="1600" dirty="0">
                <a:solidFill>
                  <a:srgbClr val="102649"/>
                </a:solidFill>
                <a:highlight>
                  <a:schemeClr val="accent4"/>
                </a:highlight>
                <a:latin typeface="Franklin Gothic"/>
                <a:ea typeface="Franklin Gothic"/>
                <a:cs typeface="Franklin Gothic"/>
                <a:sym typeface="Franklin Gothic"/>
              </a:rPr>
              <a:t>Latin American folklore</a:t>
            </a:r>
            <a:r>
              <a:rPr lang="en" sz="1600" dirty="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a:t>
            </a:r>
            <a:r>
              <a:rPr lang="en" sz="1600" u="sng" dirty="0">
                <a:solidFill>
                  <a:srgbClr val="102649"/>
                </a:solidFill>
                <a:latin typeface="Franklin Gothic"/>
                <a:ea typeface="Franklin Gothic"/>
                <a:cs typeface="Franklin Gothic"/>
                <a:sym typeface="Franklin Gothic"/>
              </a:rPr>
              <a:t>. The folktales deal with timeless key human questions, and there are human truths in the magic they contain.</a:t>
            </a:r>
            <a:endParaRPr sz="1600" u="sng" dirty="0">
              <a:solidFill>
                <a:srgbClr val="102649"/>
              </a:solidFill>
              <a:latin typeface="Franklin Gothic"/>
              <a:ea typeface="Franklin Gothic"/>
              <a:cs typeface="Franklin Gothic"/>
              <a:sym typeface="Franklin Gothic"/>
            </a:endParaRPr>
          </a:p>
          <a:p>
            <a:pPr marL="0" lvl="0" indent="0" algn="l" rtl="0">
              <a:spcBef>
                <a:spcPts val="1200"/>
              </a:spcBef>
              <a:spcAft>
                <a:spcPts val="0"/>
              </a:spcAft>
              <a:buNone/>
            </a:pPr>
            <a:endParaRPr sz="1600" dirty="0">
              <a:solidFill>
                <a:srgbClr val="102649"/>
              </a:solidFill>
              <a:latin typeface="Franklin Gothic"/>
              <a:ea typeface="Franklin Gothic"/>
              <a:cs typeface="Franklin Gothic"/>
              <a:sym typeface="Franklin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5"/>
          <p:cNvSpPr txBox="1">
            <a:spLocks noGrp="1"/>
          </p:cNvSpPr>
          <p:nvPr>
            <p:ph type="title" idx="4294967295"/>
          </p:nvPr>
        </p:nvSpPr>
        <p:spPr>
          <a:xfrm>
            <a:off x="355600" y="369888"/>
            <a:ext cx="7489825"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3. Synthesize important information.</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23" name="Google Shape;523;p75"/>
          <p:cNvSpPr txBox="1"/>
          <p:nvPr/>
        </p:nvSpPr>
        <p:spPr>
          <a:xfrm>
            <a:off x="132775" y="939775"/>
            <a:ext cx="73701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a:solidFill>
                  <a:srgbClr val="102649"/>
                </a:solidFill>
                <a:latin typeface="Franklin Gothic"/>
                <a:ea typeface="Franklin Gothic"/>
                <a:cs typeface="Franklin Gothic"/>
                <a:sym typeface="Franklin Gothic"/>
              </a:rPr>
              <a:t>Everything is possible when you step into the magically real world of </a:t>
            </a:r>
            <a:r>
              <a:rPr lang="en" sz="1600">
                <a:solidFill>
                  <a:srgbClr val="102649"/>
                </a:solidFill>
                <a:highlight>
                  <a:schemeClr val="accent4"/>
                </a:highlight>
                <a:latin typeface="Franklin Gothic"/>
                <a:ea typeface="Franklin Gothic"/>
                <a:cs typeface="Franklin Gothic"/>
                <a:sym typeface="Franklin Gothic"/>
              </a:rPr>
              <a:t>Latin American folklore</a:t>
            </a:r>
            <a:r>
              <a:rPr lang="en" sz="160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a:t>
            </a:r>
            <a:r>
              <a:rPr lang="en" sz="1600">
                <a:solidFill>
                  <a:srgbClr val="102649"/>
                </a:solidFill>
                <a:highlight>
                  <a:schemeClr val="accent4"/>
                </a:highlight>
                <a:latin typeface="Franklin Gothic"/>
                <a:ea typeface="Franklin Gothic"/>
                <a:cs typeface="Franklin Gothic"/>
                <a:sym typeface="Franklin Gothic"/>
              </a:rPr>
              <a:t>timeless key human questions, and there are human truths in the magic they contain.</a:t>
            </a:r>
            <a:endParaRPr sz="1600">
              <a:solidFill>
                <a:srgbClr val="102649"/>
              </a:solidFill>
              <a:highlight>
                <a:schemeClr val="accent4"/>
              </a:highlight>
              <a:latin typeface="Franklin Gothic"/>
              <a:ea typeface="Franklin Gothic"/>
              <a:cs typeface="Franklin Gothic"/>
              <a:sym typeface="Franklin Gothic"/>
            </a:endParaRPr>
          </a:p>
          <a:p>
            <a:pPr marL="0" lvl="0" indent="0" algn="l" rtl="0">
              <a:spcBef>
                <a:spcPts val="1200"/>
              </a:spcBef>
              <a:spcAft>
                <a:spcPts val="0"/>
              </a:spcAft>
              <a:buNone/>
            </a:pPr>
            <a:endParaRPr sz="1600">
              <a:solidFill>
                <a:srgbClr val="102649"/>
              </a:solidFill>
              <a:latin typeface="Franklin Gothic"/>
              <a:ea typeface="Franklin Gothic"/>
              <a:cs typeface="Franklin Gothic"/>
              <a:sym typeface="Franklin Gothic"/>
            </a:endParaRPr>
          </a:p>
        </p:txBody>
      </p:sp>
      <p:sp>
        <p:nvSpPr>
          <p:cNvPr id="524" name="Google Shape;524;p75" descr="a bracket connecting the Latin American Folklore text to the quote, &quot;These are examples that may support my understanding of the folktale genre, but they're not individually essential to my summary.&quot;"/>
          <p:cNvSpPr/>
          <p:nvPr/>
        </p:nvSpPr>
        <p:spPr>
          <a:xfrm>
            <a:off x="7307775" y="1246150"/>
            <a:ext cx="417900" cy="2349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25" name="Google Shape;525;p75"/>
          <p:cNvSpPr txBox="1"/>
          <p:nvPr/>
        </p:nvSpPr>
        <p:spPr>
          <a:xfrm>
            <a:off x="7781275" y="1301875"/>
            <a:ext cx="1253400" cy="19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solidFill>
                  <a:srgbClr val="102649"/>
                </a:solidFill>
                <a:latin typeface="Franklin Gothic"/>
                <a:ea typeface="Franklin Gothic"/>
                <a:cs typeface="Franklin Gothic"/>
                <a:sym typeface="Franklin Gothic"/>
              </a:rPr>
              <a:t>“These are examples that support my understanding of the folktale genre, but they’re not individually  essential to my summary.” </a:t>
            </a:r>
            <a:endParaRPr sz="1100" b="1" i="1">
              <a:solidFill>
                <a:srgbClr val="102649"/>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6"/>
          <p:cNvSpPr txBox="1">
            <a:spLocks noGrp="1"/>
          </p:cNvSpPr>
          <p:nvPr>
            <p:ph type="title" idx="4294967295"/>
          </p:nvPr>
        </p:nvSpPr>
        <p:spPr>
          <a:xfrm>
            <a:off x="355600" y="369888"/>
            <a:ext cx="8345488" cy="75565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4. Write a gist statement and revise with peers.</a:t>
            </a:r>
            <a:endParaRPr kumimoji="0" lang="en-US" sz="21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sp>
        <p:nvSpPr>
          <p:cNvPr id="532" name="Google Shape;532;p76"/>
          <p:cNvSpPr txBox="1"/>
          <p:nvPr/>
        </p:nvSpPr>
        <p:spPr>
          <a:xfrm>
            <a:off x="132775" y="939775"/>
            <a:ext cx="7370100" cy="20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en" sz="1600">
                <a:solidFill>
                  <a:srgbClr val="102649"/>
                </a:solidFill>
                <a:latin typeface="Franklin Gothic"/>
                <a:ea typeface="Franklin Gothic"/>
                <a:cs typeface="Franklin Gothic"/>
                <a:sym typeface="Franklin Gothic"/>
              </a:rPr>
              <a:t>Everything is possible when you step into the magically real world of </a:t>
            </a:r>
            <a:r>
              <a:rPr lang="en" sz="1600">
                <a:solidFill>
                  <a:srgbClr val="102649"/>
                </a:solidFill>
                <a:highlight>
                  <a:schemeClr val="accent4"/>
                </a:highlight>
                <a:latin typeface="Franklin Gothic"/>
                <a:ea typeface="Franklin Gothic"/>
                <a:cs typeface="Franklin Gothic"/>
                <a:sym typeface="Franklin Gothic"/>
              </a:rPr>
              <a:t>Latin American folklore</a:t>
            </a:r>
            <a:r>
              <a:rPr lang="en" sz="1600">
                <a:solidFill>
                  <a:srgbClr val="102649"/>
                </a:solidFill>
                <a:latin typeface="Franklin Gothic"/>
                <a:ea typeface="Franklin Gothic"/>
                <a:cs typeface="Franklin Gothic"/>
                <a:sym typeface="Franklin Gothic"/>
              </a:rPr>
              <a:t>—a buzzard can change places with a wife’s lazy husband; a hunter may hurl lightning bolts and thunder down on the tribesmen who cheated him of his share of the meat; a shapeshifting pink dolphin from the Amazon may seduce a young woman to his underwater city; and the lizard a padre scoops off a dusty road may become an emerald when he hands it to a poor peasant who needs to buy medicine for his wife. Here, a lone man after a cataclysmic flood sees his black dog slip out of its skin and become a young woman who cooks tortillas and will become his companion in the new world. The folktales deal with </a:t>
            </a:r>
            <a:r>
              <a:rPr lang="en" sz="1600">
                <a:solidFill>
                  <a:srgbClr val="102649"/>
                </a:solidFill>
                <a:highlight>
                  <a:schemeClr val="accent4"/>
                </a:highlight>
                <a:latin typeface="Franklin Gothic"/>
                <a:ea typeface="Franklin Gothic"/>
                <a:cs typeface="Franklin Gothic"/>
                <a:sym typeface="Franklin Gothic"/>
              </a:rPr>
              <a:t>timeless key human questions, and there are human truths in the magic they contain.</a:t>
            </a:r>
            <a:endParaRPr sz="1600">
              <a:solidFill>
                <a:srgbClr val="102649"/>
              </a:solidFill>
              <a:highlight>
                <a:schemeClr val="accent4"/>
              </a:highlight>
              <a:latin typeface="Franklin Gothic"/>
              <a:ea typeface="Franklin Gothic"/>
              <a:cs typeface="Franklin Gothic"/>
              <a:sym typeface="Franklin Gothic"/>
            </a:endParaRPr>
          </a:p>
          <a:p>
            <a:pPr marL="0" lvl="0" indent="0" algn="l" rtl="0">
              <a:spcBef>
                <a:spcPts val="1200"/>
              </a:spcBef>
              <a:spcAft>
                <a:spcPts val="0"/>
              </a:spcAft>
              <a:buNone/>
            </a:pPr>
            <a:endParaRPr sz="1600">
              <a:solidFill>
                <a:srgbClr val="102649"/>
              </a:solidFill>
              <a:latin typeface="Franklin Gothic"/>
              <a:ea typeface="Franklin Gothic"/>
              <a:cs typeface="Franklin Gothic"/>
              <a:sym typeface="Franklin Gothic"/>
            </a:endParaRPr>
          </a:p>
        </p:txBody>
      </p:sp>
      <p:sp>
        <p:nvSpPr>
          <p:cNvPr id="533" name="Google Shape;533;p76" descr="a bracket"/>
          <p:cNvSpPr/>
          <p:nvPr/>
        </p:nvSpPr>
        <p:spPr>
          <a:xfrm>
            <a:off x="7307775" y="1246150"/>
            <a:ext cx="417900" cy="23490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534" name="Google Shape;534;p76"/>
          <p:cNvSpPr txBox="1"/>
          <p:nvPr/>
        </p:nvSpPr>
        <p:spPr>
          <a:xfrm>
            <a:off x="7781275" y="1301875"/>
            <a:ext cx="1253400" cy="19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dirty="0">
                <a:solidFill>
                  <a:srgbClr val="102649"/>
                </a:solidFill>
                <a:latin typeface="Franklin Gothic"/>
                <a:ea typeface="Franklin Gothic"/>
                <a:cs typeface="Franklin Gothic"/>
                <a:sym typeface="Franklin Gothic"/>
              </a:rPr>
              <a:t>“These are examples that support my understanding of the folktale genre, but they’re not individually  essential to my summary.” </a:t>
            </a:r>
            <a:endParaRPr sz="1100" b="1" i="1" dirty="0">
              <a:solidFill>
                <a:srgbClr val="102649"/>
              </a:solidFill>
              <a:latin typeface="Franklin Gothic"/>
              <a:ea typeface="Franklin Gothic"/>
              <a:cs typeface="Franklin Gothic"/>
              <a:sym typeface="Franklin Gothic"/>
            </a:endParaRPr>
          </a:p>
        </p:txBody>
      </p:sp>
      <p:sp>
        <p:nvSpPr>
          <p:cNvPr id="535" name="Google Shape;535;p76"/>
          <p:cNvSpPr txBox="1"/>
          <p:nvPr/>
        </p:nvSpPr>
        <p:spPr>
          <a:xfrm>
            <a:off x="4132550" y="4050025"/>
            <a:ext cx="4902000" cy="984300"/>
          </a:xfrm>
          <a:prstGeom prst="rect">
            <a:avLst/>
          </a:prstGeom>
          <a:solidFill>
            <a:srgbClr val="10264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i="1">
                <a:solidFill>
                  <a:schemeClr val="lt1"/>
                </a:solidFill>
                <a:latin typeface="Franklin Gothic"/>
                <a:ea typeface="Franklin Gothic"/>
                <a:cs typeface="Franklin Gothic"/>
                <a:sym typeface="Franklin Gothic"/>
              </a:rPr>
              <a:t>Latin American folklore is storytelling tradition that uses a mixture of magic and the real world to explain answers to human questions.</a:t>
            </a:r>
            <a:endParaRPr sz="1600" b="1" i="1">
              <a:solidFill>
                <a:schemeClr val="lt1"/>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7">
            <a:extLst>
              <a:ext uri="{C183D7F6-B498-43B3-948B-1728B52AA6E4}">
                <adec:decorative xmlns:adec="http://schemas.microsoft.com/office/drawing/2017/decorative" val="1"/>
              </a:ext>
            </a:extLst>
          </p:cNvPr>
          <p:cNvSpPr txBox="1">
            <a:spLocks noGrp="1"/>
          </p:cNvSpPr>
          <p:nvPr>
            <p:ph type="title" idx="4294967295"/>
          </p:nvPr>
        </p:nvSpPr>
        <p:spPr>
          <a:xfrm>
            <a:off x="476250" y="192088"/>
            <a:ext cx="8362950" cy="757237"/>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800"/>
              </a:spcBef>
              <a:spcAft>
                <a:spcPts val="0"/>
              </a:spcAft>
              <a:buClr>
                <a:srgbClr val="102649"/>
              </a:buClr>
              <a:buSzPts val="1400"/>
              <a:buFont typeface="Arial"/>
              <a:buNone/>
              <a:tabLst/>
              <a:defRPr/>
            </a:pPr>
            <a: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What might all of this look like in a classroom?</a:t>
            </a:r>
            <a:br>
              <a:rPr kumimoji="0" lang="en-US" sz="30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br>
            <a:r>
              <a:rPr kumimoji="0" lang="en-US" sz="1300" b="1"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rPr>
              <a:t>Note that this is merely a sample not intended as a requirement.</a:t>
            </a:r>
            <a:endParaRPr kumimoji="0" lang="en-US" sz="1300" b="0" i="0" u="none" strike="noStrike" kern="0" cap="none" spc="0" normalizeH="0" baseline="0" noProof="0" dirty="0">
              <a:ln>
                <a:noFill/>
              </a:ln>
              <a:solidFill>
                <a:srgbClr val="007780"/>
              </a:solidFill>
              <a:effectLst/>
              <a:uLnTx/>
              <a:uFillTx/>
              <a:latin typeface="Franklin Gothic"/>
              <a:ea typeface="Franklin Gothic"/>
              <a:cs typeface="Franklin Gothic"/>
              <a:sym typeface="Franklin Gothic"/>
            </a:endParaRPr>
          </a:p>
        </p:txBody>
      </p:sp>
      <p:pic>
        <p:nvPicPr>
          <p:cNvPr id="542" name="Google Shape;542;p7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40275" y="4018050"/>
            <a:ext cx="816475" cy="1033625"/>
          </a:xfrm>
          <a:prstGeom prst="rect">
            <a:avLst/>
          </a:prstGeom>
          <a:noFill/>
          <a:ln>
            <a:noFill/>
          </a:ln>
          <a:effectLst>
            <a:outerShdw blurRad="57150" dist="19050" dir="5400000" algn="bl" rotWithShape="0">
              <a:srgbClr val="000000">
                <a:alpha val="50000"/>
              </a:srgbClr>
            </a:outerShdw>
          </a:effectLst>
        </p:spPr>
      </p:pic>
      <p:sp>
        <p:nvSpPr>
          <p:cNvPr id="543" name="Google Shape;543;p77">
            <a:extLst>
              <a:ext uri="{C183D7F6-B498-43B3-948B-1728B52AA6E4}">
                <adec:decorative xmlns:adec="http://schemas.microsoft.com/office/drawing/2017/decorative" val="1"/>
              </a:ext>
            </a:extLst>
          </p:cNvPr>
          <p:cNvSpPr txBox="1"/>
          <p:nvPr/>
        </p:nvSpPr>
        <p:spPr>
          <a:xfrm>
            <a:off x="1038975" y="4551375"/>
            <a:ext cx="19515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lt1"/>
                </a:solidFill>
                <a:latin typeface="Franklin Gothic"/>
                <a:ea typeface="Franklin Gothic"/>
                <a:cs typeface="Franklin Gothic"/>
                <a:sym typeface="Franklin Gothic"/>
              </a:rPr>
              <a:t>pp. 65-67</a:t>
            </a:r>
            <a:endParaRPr sz="2100">
              <a:solidFill>
                <a:schemeClr val="lt1"/>
              </a:solidFill>
              <a:latin typeface="Franklin Gothic"/>
              <a:ea typeface="Franklin Gothic"/>
              <a:cs typeface="Franklin Gothic"/>
              <a:sym typeface="Franklin Gothic"/>
            </a:endParaRPr>
          </a:p>
        </p:txBody>
      </p:sp>
      <p:graphicFrame>
        <p:nvGraphicFramePr>
          <p:cNvPr id="544" name="Google Shape;544;p77">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4932185"/>
              </p:ext>
            </p:extLst>
          </p:nvPr>
        </p:nvGraphicFramePr>
        <p:xfrm>
          <a:off x="956750" y="1087055"/>
          <a:ext cx="7239000" cy="2834490"/>
        </p:xfrm>
        <a:graphic>
          <a:graphicData uri="http://schemas.openxmlformats.org/drawingml/2006/table">
            <a:tbl>
              <a:tblPr firstRow="1">
                <a:noFill/>
                <a:tableStyleId>{3469F047-88C2-4279-A5D8-C56FBB1F2FE5}</a:tableStyleId>
              </a:tblPr>
              <a:tblGrid>
                <a:gridCol w="1697650">
                  <a:extLst>
                    <a:ext uri="{9D8B030D-6E8A-4147-A177-3AD203B41FA5}">
                      <a16:colId xmlns:a16="http://schemas.microsoft.com/office/drawing/2014/main" val="20000"/>
                    </a:ext>
                  </a:extLst>
                </a:gridCol>
                <a:gridCol w="55413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World Knowledge: </a:t>
                      </a:r>
                      <a:r>
                        <a:rPr lang="en">
                          <a:latin typeface="Franklin Gothic"/>
                          <a:ea typeface="Franklin Gothic"/>
                          <a:cs typeface="Franklin Gothic"/>
                          <a:sym typeface="Franklin Gothic"/>
                        </a:rPr>
                        <a:t>Activate schema and build knowledge.</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 minutes </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Word Knowledge: </a:t>
                      </a:r>
                      <a:r>
                        <a:rPr lang="en" dirty="0">
                          <a:latin typeface="Franklin Gothic"/>
                          <a:ea typeface="Franklin Gothic"/>
                          <a:cs typeface="Franklin Gothic"/>
                          <a:sym typeface="Franklin Gothic"/>
                        </a:rPr>
                        <a:t>Introduce Tier 2 vocabulary to teach explicitly.</a:t>
                      </a:r>
                      <a:endParaRPr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20-25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Generating a summary, developing word knowledge, monitoring for understanding: </a:t>
                      </a:r>
                      <a:r>
                        <a:rPr lang="en">
                          <a:latin typeface="Franklin Gothic"/>
                          <a:ea typeface="Franklin Gothic"/>
                          <a:cs typeface="Franklin Gothic"/>
                          <a:sym typeface="Franklin Gothic"/>
                        </a:rPr>
                        <a:t>Read complex text with three types of questions and modeling.</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3-5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World and word knowledge:</a:t>
                      </a:r>
                      <a:r>
                        <a:rPr lang="en">
                          <a:latin typeface="Franklin Gothic"/>
                          <a:ea typeface="Franklin Gothic"/>
                          <a:cs typeface="Franklin Gothic"/>
                          <a:sym typeface="Franklin Gothic"/>
                        </a:rPr>
                        <a:t> Ask students to write using essential knowledge and vocabulary from the day’s reading.</a:t>
                      </a:r>
                      <a:endParaRPr>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b="1">
                          <a:latin typeface="Franklin Gothic"/>
                          <a:ea typeface="Franklin Gothic"/>
                          <a:cs typeface="Franklin Gothic"/>
                          <a:sym typeface="Franklin Gothic"/>
                        </a:rPr>
                        <a:t>3-5 minutes</a:t>
                      </a:r>
                      <a:endParaRPr b="1">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b="1" dirty="0">
                          <a:latin typeface="Franklin Gothic"/>
                          <a:ea typeface="Franklin Gothic"/>
                          <a:cs typeface="Franklin Gothic"/>
                          <a:sym typeface="Franklin Gothic"/>
                        </a:rPr>
                        <a:t>Monitoring for understanding: </a:t>
                      </a:r>
                      <a:r>
                        <a:rPr lang="en" dirty="0">
                          <a:latin typeface="Franklin Gothic"/>
                          <a:ea typeface="Franklin Gothic"/>
                          <a:cs typeface="Franklin Gothic"/>
                          <a:sym typeface="Franklin Gothic"/>
                        </a:rPr>
                        <a:t>Time for connecting to the next day or individual conferencing</a:t>
                      </a:r>
                      <a:endParaRPr dirty="0">
                        <a:latin typeface="Franklin Gothic"/>
                        <a:ea typeface="Franklin Gothic"/>
                        <a:cs typeface="Franklin Gothic"/>
                        <a:sym typeface="Franklin Gothic"/>
                      </a:endParaRPr>
                    </a:p>
                  </a:txBody>
                  <a:tcPr marL="91425" marR="91425" marT="91425" marB="91425"/>
                </a:tc>
                <a:extLst>
                  <a:ext uri="{0D108BD9-81ED-4DB2-BD59-A6C34878D82A}">
                    <a16:rowId xmlns:a16="http://schemas.microsoft.com/office/drawing/2014/main" val="10004"/>
                  </a:ext>
                </a:extLst>
              </a:tr>
            </a:tbl>
          </a:graphicData>
        </a:graphic>
      </p:graphicFrame>
      <p:sp>
        <p:nvSpPr>
          <p:cNvPr id="545" name="Google Shape;545;p77">
            <a:extLst>
              <a:ext uri="{C183D7F6-B498-43B3-948B-1728B52AA6E4}">
                <adec:decorative xmlns:adec="http://schemas.microsoft.com/office/drawing/2017/decorative" val="1"/>
              </a:ext>
            </a:extLst>
          </p:cNvPr>
          <p:cNvSpPr txBox="1"/>
          <p:nvPr/>
        </p:nvSpPr>
        <p:spPr>
          <a:xfrm>
            <a:off x="2628250" y="4059275"/>
            <a:ext cx="2832000" cy="8097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102649"/>
                </a:solidFill>
                <a:latin typeface="Franklin Gothic"/>
                <a:ea typeface="Franklin Gothic"/>
                <a:cs typeface="Franklin Gothic"/>
                <a:sym typeface="Franklin Gothic"/>
              </a:rPr>
              <a:t>See the Guide for a detailed sample of how to connect all of these practices.</a:t>
            </a:r>
            <a:endParaRPr sz="1500">
              <a:solidFill>
                <a:srgbClr val="102649"/>
              </a:solidFill>
              <a:latin typeface="Franklin Gothic"/>
              <a:ea typeface="Franklin Gothic"/>
              <a:cs typeface="Franklin Gothic"/>
              <a:sym typeface="Franklin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8">
            <a:extLst>
              <a:ext uri="{C183D7F6-B498-43B3-948B-1728B52AA6E4}">
                <adec:decorative xmlns:adec="http://schemas.microsoft.com/office/drawing/2017/decorative" val="1"/>
              </a:ext>
            </a:extLst>
          </p:cNvPr>
          <p:cNvSpPr txBox="1">
            <a:spLocks noGrp="1"/>
          </p:cNvSpPr>
          <p:nvPr>
            <p:ph type="title"/>
          </p:nvPr>
        </p:nvSpPr>
        <p:spPr>
          <a:xfrm>
            <a:off x="520700" y="1125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latin typeface="Franklin Gothic"/>
                <a:ea typeface="Franklin Gothic"/>
                <a:cs typeface="Franklin Gothic"/>
                <a:sym typeface="Franklin Gothic"/>
              </a:rPr>
              <a:t> </a:t>
            </a:r>
            <a:r>
              <a:rPr lang="en" b="1">
                <a:latin typeface="Franklin Gothic"/>
                <a:ea typeface="Franklin Gothic"/>
                <a:cs typeface="Franklin Gothic"/>
                <a:sym typeface="Franklin Gothic"/>
              </a:rPr>
              <a:t>Caution</a:t>
            </a:r>
            <a:endParaRPr b="1">
              <a:latin typeface="Franklin Gothic"/>
              <a:ea typeface="Franklin Gothic"/>
              <a:cs typeface="Franklin Gothic"/>
              <a:sym typeface="Franklin Gothic"/>
            </a:endParaRPr>
          </a:p>
        </p:txBody>
      </p:sp>
      <p:sp>
        <p:nvSpPr>
          <p:cNvPr id="551" name="Google Shape;551;p78">
            <a:extLst>
              <a:ext uri="{C183D7F6-B498-43B3-948B-1728B52AA6E4}">
                <adec:decorative xmlns:adec="http://schemas.microsoft.com/office/drawing/2017/decorative" val="1"/>
              </a:ext>
            </a:extLst>
          </p:cNvPr>
          <p:cNvSpPr txBox="1">
            <a:spLocks noGrp="1"/>
          </p:cNvSpPr>
          <p:nvPr>
            <p:ph type="body" idx="1"/>
          </p:nvPr>
        </p:nvSpPr>
        <p:spPr>
          <a:xfrm>
            <a:off x="4533275" y="1270650"/>
            <a:ext cx="3870000" cy="2862000"/>
          </a:xfrm>
          <a:prstGeom prst="rect">
            <a:avLst/>
          </a:prstGeom>
        </p:spPr>
        <p:txBody>
          <a:bodyPr spcFirstLastPara="1" wrap="square" lIns="68575" tIns="34275" rIns="68575" bIns="34275" anchor="t" anchorCtr="0">
            <a:normAutofit fontScale="77500" lnSpcReduction="20000"/>
          </a:bodyPr>
          <a:lstStyle/>
          <a:p>
            <a:pPr marL="0" lvl="0" indent="0" algn="l" rtl="0">
              <a:spcBef>
                <a:spcPts val="800"/>
              </a:spcBef>
              <a:spcAft>
                <a:spcPts val="0"/>
              </a:spcAft>
              <a:buNone/>
            </a:pPr>
            <a:r>
              <a:rPr lang="en" sz="3394" b="1">
                <a:solidFill>
                  <a:srgbClr val="6AC398"/>
                </a:solidFill>
                <a:latin typeface="Franklin Gothic"/>
                <a:ea typeface="Franklin Gothic"/>
                <a:cs typeface="Franklin Gothic"/>
                <a:sym typeface="Franklin Gothic"/>
              </a:rPr>
              <a:t>Comprehension is not merely a product!</a:t>
            </a:r>
            <a:endParaRPr sz="3394" b="1">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endParaRPr sz="2000">
              <a:latin typeface="Franklin Gothic"/>
              <a:ea typeface="Franklin Gothic"/>
              <a:cs typeface="Franklin Gothic"/>
              <a:sym typeface="Franklin Gothic"/>
            </a:endParaRPr>
          </a:p>
          <a:p>
            <a:pPr marL="0" lvl="0" indent="0" algn="l" rtl="0">
              <a:lnSpc>
                <a:spcPct val="100000"/>
              </a:lnSpc>
              <a:spcBef>
                <a:spcPts val="800"/>
              </a:spcBef>
              <a:spcAft>
                <a:spcPts val="0"/>
              </a:spcAft>
              <a:buNone/>
            </a:pPr>
            <a:r>
              <a:rPr lang="en" sz="2717">
                <a:latin typeface="Franklin Gothic"/>
                <a:ea typeface="Franklin Gothic"/>
                <a:cs typeface="Franklin Gothic"/>
                <a:sym typeface="Franklin Gothic"/>
              </a:rPr>
              <a:t>Comprehension is “</a:t>
            </a:r>
            <a:r>
              <a:rPr lang="en" sz="2817">
                <a:latin typeface="Franklin Gothic"/>
                <a:ea typeface="Franklin Gothic"/>
                <a:cs typeface="Franklin Gothic"/>
                <a:sym typeface="Franklin Gothic"/>
              </a:rPr>
              <a:t>a </a:t>
            </a:r>
            <a:r>
              <a:rPr lang="en" sz="2817" b="1">
                <a:latin typeface="Franklin Gothic"/>
                <a:ea typeface="Franklin Gothic"/>
                <a:cs typeface="Franklin Gothic"/>
                <a:sym typeface="Franklin Gothic"/>
              </a:rPr>
              <a:t>process</a:t>
            </a:r>
            <a:r>
              <a:rPr lang="en" sz="2817">
                <a:latin typeface="Franklin Gothic"/>
                <a:ea typeface="Franklin Gothic"/>
                <a:cs typeface="Franklin Gothic"/>
                <a:sym typeface="Franklin Gothic"/>
              </a:rPr>
              <a:t>, not a [only] product, through which the reader draws meaning from the text” (Carlisle &amp; Rice, 2002).</a:t>
            </a:r>
            <a:endParaRPr sz="2817">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endParaRPr sz="2817">
              <a:latin typeface="Franklin Gothic"/>
              <a:ea typeface="Franklin Gothic"/>
              <a:cs typeface="Franklin Gothic"/>
              <a:sym typeface="Franklin Gothic"/>
            </a:endParaRPr>
          </a:p>
        </p:txBody>
      </p:sp>
      <p:pic>
        <p:nvPicPr>
          <p:cNvPr id="552" name="Google Shape;552;p78">
            <a:extLst>
              <a:ext uri="{C183D7F6-B498-43B3-948B-1728B52AA6E4}">
                <adec:decorative xmlns:adec="http://schemas.microsoft.com/office/drawing/2017/decorative" val="1"/>
              </a:ext>
            </a:extLst>
          </p:cNvPr>
          <p:cNvPicPr preferRelativeResize="0"/>
          <p:nvPr/>
        </p:nvPicPr>
        <p:blipFill rotWithShape="1">
          <a:blip r:embed="rId3">
            <a:alphaModFix/>
          </a:blip>
          <a:srcRect t="44357" b="44197"/>
          <a:stretch/>
        </p:blipFill>
        <p:spPr>
          <a:xfrm>
            <a:off x="2995125" y="279450"/>
            <a:ext cx="5861051" cy="588700"/>
          </a:xfrm>
          <a:prstGeom prst="rect">
            <a:avLst/>
          </a:prstGeom>
          <a:noFill/>
          <a:ln>
            <a:noFill/>
          </a:ln>
        </p:spPr>
      </p:pic>
      <p:graphicFrame>
        <p:nvGraphicFramePr>
          <p:cNvPr id="553" name="Google Shape;553;p7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0489181"/>
              </p:ext>
            </p:extLst>
          </p:nvPr>
        </p:nvGraphicFramePr>
        <p:xfrm>
          <a:off x="520700" y="1065300"/>
          <a:ext cx="3561925" cy="3463860"/>
        </p:xfrm>
        <a:graphic>
          <a:graphicData uri="http://schemas.openxmlformats.org/drawingml/2006/table">
            <a:tbl>
              <a:tblPr firstRow="1">
                <a:noFill/>
                <a:tableStyleId>{3469F047-88C2-4279-A5D8-C56FBB1F2FE5}</a:tableStyleId>
              </a:tblPr>
              <a:tblGrid>
                <a:gridCol w="1833100">
                  <a:extLst>
                    <a:ext uri="{9D8B030D-6E8A-4147-A177-3AD203B41FA5}">
                      <a16:colId xmlns:a16="http://schemas.microsoft.com/office/drawing/2014/main" val="20000"/>
                    </a:ext>
                  </a:extLst>
                </a:gridCol>
                <a:gridCol w="1728825">
                  <a:extLst>
                    <a:ext uri="{9D8B030D-6E8A-4147-A177-3AD203B41FA5}">
                      <a16:colId xmlns:a16="http://schemas.microsoft.com/office/drawing/2014/main" val="20001"/>
                    </a:ext>
                  </a:extLst>
                </a:gridCol>
              </a:tblGrid>
              <a:tr h="355050">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Sample Internal Processes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tc>
                  <a:txBody>
                    <a:bodyPr/>
                    <a:lstStyle/>
                    <a:p>
                      <a:pPr marL="0" lvl="0" indent="0" algn="ctr" rtl="0">
                        <a:spcBef>
                          <a:spcPts val="0"/>
                        </a:spcBef>
                        <a:spcAft>
                          <a:spcPts val="0"/>
                        </a:spcAft>
                        <a:buNone/>
                      </a:pPr>
                      <a:r>
                        <a:rPr lang="en" sz="1100" b="1">
                          <a:solidFill>
                            <a:schemeClr val="lt1"/>
                          </a:solidFill>
                          <a:latin typeface="Franklin Gothic"/>
                          <a:ea typeface="Franklin Gothic"/>
                          <a:cs typeface="Franklin Gothic"/>
                          <a:sym typeface="Franklin Gothic"/>
                        </a:rPr>
                        <a:t>Sample External Products</a:t>
                      </a:r>
                      <a:endParaRPr sz="1100" b="1">
                        <a:solidFill>
                          <a:schemeClr val="lt1"/>
                        </a:solidFill>
                        <a:latin typeface="Franklin Gothic"/>
                        <a:ea typeface="Franklin Gothic"/>
                        <a:cs typeface="Franklin Gothic"/>
                        <a:sym typeface="Franklin Gothic"/>
                      </a:endParaRPr>
                    </a:p>
                  </a:txBody>
                  <a:tcPr marL="91425" marR="91425" marT="91425" marB="91425">
                    <a:solidFill>
                      <a:srgbClr val="10264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connecting concepts with prior knowledge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unit exam</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predicting or anticipating while reading</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arranging sentences in a logical order</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deciding to re-read when something doesn’t make sense</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answering comprehension questions</a:t>
                      </a:r>
                      <a:endParaRPr sz="120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inferring what is meant by a multiple-meaning word</a:t>
                      </a:r>
                      <a:endParaRPr sz="1200">
                        <a:latin typeface="Franklin Gothic"/>
                        <a:ea typeface="Franklin Gothic"/>
                        <a:cs typeface="Franklin Gothic"/>
                        <a:sym typeface="Franklin Gothic"/>
                      </a:endParaRPr>
                    </a:p>
                  </a:txBody>
                  <a:tcPr marL="91425" marR="91425" marT="91425" marB="91425">
                    <a:solidFill>
                      <a:srgbClr val="E1F3EA"/>
                    </a:solidFill>
                  </a:tcPr>
                </a:tc>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making an outline</a:t>
                      </a:r>
                      <a:endParaRPr sz="1200">
                        <a:latin typeface="Franklin Gothic"/>
                        <a:ea typeface="Franklin Gothic"/>
                        <a:cs typeface="Franklin Gothic"/>
                        <a:sym typeface="Franklin Gothic"/>
                      </a:endParaRPr>
                    </a:p>
                  </a:txBody>
                  <a:tcPr marL="91425" marR="91425" marT="91425" marB="91425" anchor="ctr">
                    <a:solidFill>
                      <a:srgbClr val="E1F3EA"/>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a:latin typeface="Franklin Gothic"/>
                          <a:ea typeface="Franklin Gothic"/>
                          <a:cs typeface="Franklin Gothic"/>
                          <a:sym typeface="Franklin Gothic"/>
                        </a:rPr>
                        <a:t>generating mental pictures while reading</a:t>
                      </a:r>
                      <a:endParaRPr sz="1200">
                        <a:latin typeface="Franklin Gothic"/>
                        <a:ea typeface="Franklin Gothic"/>
                        <a:cs typeface="Franklin Gothic"/>
                        <a:sym typeface="Franklin Gothic"/>
                      </a:endParaRPr>
                    </a:p>
                  </a:txBody>
                  <a:tcPr marL="91425" marR="91425" marT="91425" marB="91425">
                    <a:solidFill>
                      <a:srgbClr val="EFEFEF"/>
                    </a:solidFill>
                  </a:tcPr>
                </a:tc>
                <a:tc>
                  <a:txBody>
                    <a:bodyPr/>
                    <a:lstStyle/>
                    <a:p>
                      <a:pPr marL="0" lvl="0" indent="0" algn="l" rtl="0">
                        <a:spcBef>
                          <a:spcPts val="0"/>
                        </a:spcBef>
                        <a:spcAft>
                          <a:spcPts val="0"/>
                        </a:spcAft>
                        <a:buNone/>
                      </a:pPr>
                      <a:r>
                        <a:rPr lang="en" sz="1200" dirty="0">
                          <a:latin typeface="Franklin Gothic"/>
                          <a:ea typeface="Franklin Gothic"/>
                          <a:cs typeface="Franklin Gothic"/>
                          <a:sym typeface="Franklin Gothic"/>
                        </a:rPr>
                        <a:t>writing a literary or rhetorical analysis</a:t>
                      </a:r>
                      <a:endParaRPr sz="1200" dirty="0">
                        <a:latin typeface="Franklin Gothic"/>
                        <a:ea typeface="Franklin Gothic"/>
                        <a:cs typeface="Franklin Gothic"/>
                        <a:sym typeface="Franklin Gothic"/>
                      </a:endParaRPr>
                    </a:p>
                  </a:txBody>
                  <a:tcPr marL="91425" marR="91425" marT="91425" marB="91425" anchor="ctr">
                    <a:solidFill>
                      <a:srgbClr val="EFEFE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9"/>
          <p:cNvSpPr txBox="1">
            <a:spLocks noGrp="1"/>
          </p:cNvSpPr>
          <p:nvPr>
            <p:ph type="title"/>
          </p:nvPr>
        </p:nvSpPr>
        <p:spPr>
          <a:xfrm>
            <a:off x="231100" y="2563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Reflection:</a:t>
            </a:r>
            <a:endParaRPr sz="5300" b="1">
              <a:latin typeface="Franklin Gothic"/>
              <a:ea typeface="Franklin Gothic"/>
              <a:cs typeface="Franklin Gothic"/>
              <a:sym typeface="Franklin Gothic"/>
            </a:endParaRPr>
          </a:p>
        </p:txBody>
      </p:sp>
      <p:sp>
        <p:nvSpPr>
          <p:cNvPr id="559" name="Google Shape;559;p79"/>
          <p:cNvSpPr txBox="1"/>
          <p:nvPr/>
        </p:nvSpPr>
        <p:spPr>
          <a:xfrm>
            <a:off x="294425" y="2718150"/>
            <a:ext cx="57756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None/>
            </a:pPr>
            <a:endParaRPr sz="600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a:solidFill>
                  <a:srgbClr val="000000"/>
                </a:solidFill>
                <a:latin typeface="Franklin Gothic"/>
                <a:ea typeface="Franklin Gothic"/>
                <a:cs typeface="Franklin Gothic"/>
                <a:sym typeface="Franklin Gothic"/>
              </a:rPr>
              <a:t>Use your calendar or planner. When and how might you incorporate one or two of these </a:t>
            </a:r>
            <a:r>
              <a:rPr lang="en" sz="2400">
                <a:latin typeface="Franklin Gothic"/>
                <a:ea typeface="Franklin Gothic"/>
                <a:cs typeface="Franklin Gothic"/>
                <a:sym typeface="Franklin Gothic"/>
              </a:rPr>
              <a:t>comprehension routines </a:t>
            </a:r>
            <a:r>
              <a:rPr lang="en" sz="2400">
                <a:solidFill>
                  <a:srgbClr val="000000"/>
                </a:solidFill>
                <a:latin typeface="Franklin Gothic"/>
                <a:ea typeface="Franklin Gothic"/>
                <a:cs typeface="Franklin Gothic"/>
                <a:sym typeface="Franklin Gothic"/>
              </a:rPr>
              <a:t>into your instruction this week?</a:t>
            </a:r>
            <a:endParaRPr sz="240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r>
              <a:rPr lang="en" sz="2400" i="1">
                <a:solidFill>
                  <a:srgbClr val="000000"/>
                </a:solidFill>
                <a:latin typeface="Franklin Gothic"/>
                <a:ea typeface="Franklin Gothic"/>
                <a:cs typeface="Franklin Gothic"/>
                <a:sym typeface="Franklin Gothic"/>
              </a:rPr>
              <a:t>Designate a person to share with the larger group.</a:t>
            </a:r>
            <a:endParaRPr sz="2400" i="1">
              <a:solidFill>
                <a:srgbClr val="00000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2400">
              <a:solidFill>
                <a:srgbClr val="007780"/>
              </a:solidFill>
              <a:latin typeface="Franklin Gothic"/>
              <a:ea typeface="Franklin Gothic"/>
              <a:cs typeface="Franklin Gothic"/>
              <a:sym typeface="Franklin Gothic"/>
            </a:endParaRPr>
          </a:p>
          <a:p>
            <a:pPr marL="0" lvl="0" indent="0" algn="l" rtl="0">
              <a:lnSpc>
                <a:spcPct val="90000"/>
              </a:lnSpc>
              <a:spcBef>
                <a:spcPts val="0"/>
              </a:spcBef>
              <a:spcAft>
                <a:spcPts val="0"/>
              </a:spcAft>
              <a:buNone/>
            </a:pPr>
            <a:endParaRPr sz="4000" b="1">
              <a:solidFill>
                <a:srgbClr val="007780"/>
              </a:solidFill>
              <a:latin typeface="Franklin Gothic"/>
              <a:ea typeface="Franklin Gothic"/>
              <a:cs typeface="Franklin Gothic"/>
              <a:sym typeface="Franklin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1">
            <a:extLst>
              <a:ext uri="{C183D7F6-B498-43B3-948B-1728B52AA6E4}">
                <adec:decorative xmlns:adec="http://schemas.microsoft.com/office/drawing/2017/decorative" val="0"/>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
        <p:nvSpPr>
          <p:cNvPr id="167" name="Google Shape;167;p31">
            <a:extLst>
              <a:ext uri="{C183D7F6-B498-43B3-948B-1728B52AA6E4}">
                <adec:decorative xmlns:adec="http://schemas.microsoft.com/office/drawing/2017/decorative" val="0"/>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a:extLst>
              <a:ext uri="{FF2B5EF4-FFF2-40B4-BE49-F238E27FC236}">
                <a16:creationId xmlns:a16="http://schemas.microsoft.com/office/drawing/2014/main" id="{C0D1BA0D-0BB7-5814-173C-EBCD270F80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6069" y="878477"/>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22375" y="1568325"/>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Session 5: Comprehension as a Process and Product</a:t>
            </a:r>
            <a:endParaRPr sz="4000" b="1">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137" name="Google Shape;137;p28"/>
          <p:cNvSpPr txBox="1"/>
          <p:nvPr/>
        </p:nvSpPr>
        <p:spPr>
          <a:xfrm>
            <a:off x="279175" y="1288200"/>
            <a:ext cx="83022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Libre Franklin"/>
              <a:buAutoNum type="arabicPeriod"/>
            </a:pPr>
            <a:r>
              <a:rPr lang="en-US" sz="2100" dirty="0">
                <a:solidFill>
                  <a:srgbClr val="102649"/>
                </a:solidFill>
                <a:latin typeface="Franklin Gothic"/>
                <a:ea typeface="Franklin Gothic"/>
                <a:cs typeface="Franklin Gothic"/>
                <a:sym typeface="Franklin Gothic"/>
              </a:rPr>
              <a:t>Participants will learn how to maximize knowledge building </a:t>
            </a:r>
            <a:r>
              <a:rPr lang="en-US" sz="2100" b="1" dirty="0">
                <a:solidFill>
                  <a:srgbClr val="102649"/>
                </a:solidFill>
                <a:latin typeface="Franklin Gothic"/>
                <a:ea typeface="Franklin Gothic"/>
                <a:cs typeface="Franklin Gothic"/>
                <a:sym typeface="Franklin Gothic"/>
              </a:rPr>
              <a:t>and </a:t>
            </a:r>
            <a:r>
              <a:rPr lang="en-US" sz="2100" dirty="0">
                <a:solidFill>
                  <a:srgbClr val="102649"/>
                </a:solidFill>
                <a:latin typeface="Franklin Gothic"/>
                <a:ea typeface="Franklin Gothic"/>
                <a:cs typeface="Franklin Gothic"/>
                <a:sym typeface="Franklin Gothic"/>
              </a:rPr>
              <a:t>comprehension strategies to support comprehension of complex text. </a:t>
            </a:r>
          </a:p>
          <a:p>
            <a:pPr marL="457200" lvl="0" indent="-361950" algn="l" rtl="0">
              <a:spcBef>
                <a:spcPts val="0"/>
              </a:spcBef>
              <a:spcAft>
                <a:spcPts val="0"/>
              </a:spcAft>
              <a:buClr>
                <a:srgbClr val="102649"/>
              </a:buClr>
              <a:buSzPts val="2100"/>
              <a:buFont typeface="Franklin Gothic"/>
              <a:buAutoNum type="arabicPeriod"/>
            </a:pPr>
            <a:r>
              <a:rPr lang="en-US" sz="2100" dirty="0">
                <a:solidFill>
                  <a:srgbClr val="102649"/>
                </a:solidFill>
                <a:latin typeface="Franklin Gothic"/>
                <a:ea typeface="Franklin Gothic"/>
                <a:cs typeface="Franklin Gothic"/>
                <a:sym typeface="Franklin Gothic"/>
              </a:rPr>
              <a:t>Participants will learn evidence-based practices to support both the process and product of comprehension. </a:t>
            </a:r>
            <a:r>
              <a:rPr lang="en" sz="2100" dirty="0">
                <a:solidFill>
                  <a:srgbClr val="102649"/>
                </a:solidFill>
                <a:latin typeface="Franklin Gothic"/>
                <a:ea typeface="Franklin Gothic"/>
                <a:cs typeface="Franklin Gothic"/>
                <a:sym typeface="Franklin Gothic"/>
              </a:rPr>
              <a:t> </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2025-01-17T14:26:22+00:00</Publication_x0020_Date>
    <Audience1 xmlns="3a62de7d-ba57-4f43-9dae-9623ba637be0"/>
    <_dlc_DocId xmlns="3a62de7d-ba57-4f43-9dae-9623ba637be0">KYED-536-2195</_dlc_DocId>
    <_dlc_DocIdUrl xmlns="3a62de7d-ba57-4f43-9dae-9623ba637be0">
      <Url>https://education-edit.ky.gov/curriculum/standards/kyacadstand/_layouts/15/DocIdRedir.aspx?ID=KYED-536-2195</Url>
      <Description>KYED-536-2195</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5F1398C-2818-4C11-8458-DDFD8D65DB8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31A39D-3B2B-4AE3-9DDF-C0145DE96256}"/>
</file>

<file path=customXml/itemProps3.xml><?xml version="1.0" encoding="utf-8"?>
<ds:datastoreItem xmlns:ds="http://schemas.openxmlformats.org/officeDocument/2006/customXml" ds:itemID="{B4D1551F-F0C1-4278-AF09-187D44535D4C}">
  <ds:schemaRefs>
    <ds:schemaRef ds:uri="http://schemas.microsoft.com/sharepoint/v3/contenttype/forms"/>
  </ds:schemaRefs>
</ds:datastoreItem>
</file>

<file path=customXml/itemProps4.xml><?xml version="1.0" encoding="utf-8"?>
<ds:datastoreItem xmlns:ds="http://schemas.openxmlformats.org/officeDocument/2006/customXml" ds:itemID="{65C6118E-FC80-45A4-95F5-70ACC6A3F99D}"/>
</file>

<file path=docProps/app.xml><?xml version="1.0" encoding="utf-8"?>
<Properties xmlns="http://schemas.openxmlformats.org/officeDocument/2006/extended-properties" xmlns:vt="http://schemas.openxmlformats.org/officeDocument/2006/docPropsVTypes">
  <TotalTime>7615</TotalTime>
  <Words>10532</Words>
  <Application>Microsoft Office PowerPoint</Application>
  <PresentationFormat>On-screen Show (16:9)</PresentationFormat>
  <Paragraphs>676</Paragraphs>
  <Slides>55</Slides>
  <Notes>55</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Libre Franklin Medium</vt:lpstr>
      <vt:lpstr>Symbol</vt:lpstr>
      <vt:lpstr>Franklin Gothic,Sans-Serif</vt:lpstr>
      <vt:lpstr>Arial</vt:lpstr>
      <vt:lpstr>Libre Franklin</vt:lpstr>
      <vt:lpstr>Franklin Gothic</vt:lpstr>
      <vt:lpstr>Calibri</vt:lpstr>
      <vt:lpstr>Century Gothic</vt:lpstr>
      <vt:lpstr>Helvetica Neue</vt:lpstr>
      <vt:lpstr>KDE Main 2021</vt:lpstr>
      <vt:lpstr> Developing Skilled Middle and High School Readers  Webinar Series</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Session 5: Comprehension as a Process and Product</vt:lpstr>
      <vt:lpstr>Session Learning Objectives:</vt:lpstr>
      <vt:lpstr>Learning Agreements </vt:lpstr>
      <vt:lpstr>Materials Needed for This Learning:</vt:lpstr>
      <vt:lpstr>This slide details the topics from the IES Guide we will be using to study during this series.</vt:lpstr>
      <vt:lpstr> Warm-Up Exercise: Share your thinking with a partner to prepare for a large group discussion.  Review and Prepare for Learning:    1. How do you and/or your PLC currently ensure students have access to complex, grade-level text?  2. How do you and/or your PLC currently support students with comprehending complex, grade-level text?  </vt:lpstr>
      <vt:lpstr>Our last session: Vocabulary and Background Knowledge!</vt:lpstr>
      <vt:lpstr> Should comprehension instruction focus on background knowledge or comprehension strategies?</vt:lpstr>
      <vt:lpstr>The role of background knowledge in comprehension is well-documented and a part of current discourse: Should we abandon teaching comprehension strategies and just focus on background knowledge? </vt:lpstr>
      <vt:lpstr>The Kentucky Academic Standards for Reading and Writing also emphasizes the importance of knowledge building:</vt:lpstr>
      <vt:lpstr>National Reading Panel (2000)</vt:lpstr>
      <vt:lpstr>Willingham (2006)</vt:lpstr>
      <vt:lpstr>Carlisle &amp; Rice (2002)</vt:lpstr>
      <vt:lpstr> How is comprehension instruction changing in younger grades?</vt:lpstr>
      <vt:lpstr>Shifting from  Skills to Knowledge</vt:lpstr>
      <vt:lpstr> Routine 1:  Monitoring Comprehension</vt:lpstr>
      <vt:lpstr>Teacher Modeling &amp; Graphic Organizers </vt:lpstr>
      <vt:lpstr>Ask and model: “When did your comprehension break down? Why?”</vt:lpstr>
      <vt:lpstr>An HQIR may have supports to teach and mentor students as readers.</vt:lpstr>
      <vt:lpstr>Comprehension Breakdown and Potential Responses</vt:lpstr>
      <vt:lpstr>Try “Say Something” (from the fluency session)</vt:lpstr>
      <vt:lpstr> Routine 2: Syntactic  Analysis</vt:lpstr>
      <vt:lpstr>Syntax: rules that govern permissible word order</vt:lpstr>
      <vt:lpstr>How does knowledge of syntax likewise support reading comprehension?</vt:lpstr>
      <vt:lpstr>What are some types of sentence constructions that challenge comprehension for your students?</vt:lpstr>
      <vt:lpstr>Breakout Room: Syntactic Analysis Exercises</vt:lpstr>
      <vt:lpstr> Routine 3:  Text- Dependent Questions</vt:lpstr>
      <vt:lpstr>Three Types of Questions</vt:lpstr>
      <vt:lpstr>Why does question quality matter?</vt:lpstr>
      <vt:lpstr>What are text-dependent questions?  Only answerable by referring to the text being read  May be literal, recall questions but should work towards analysis, synthesis and evaluation  May include prompts for writing and discussion  Relevant across all content areas as students should be engaging deeply with texts (anything that communicates a message) in all of their classes</vt:lpstr>
      <vt:lpstr>Why use text-dependent questions?  To help students focus on difficult portions of text to enhance reading proficiency through deeper engagement  To deepen students’ understanding of a text by sequencing questions to build on each other, including analysis, synthesis and evaluation  To direct students to specific words, sentences and paragraphs meanings as well as large ideas, themes or events</vt:lpstr>
      <vt:lpstr>Text-Dependent Questions Promote Equity!</vt:lpstr>
      <vt:lpstr>Examples from “Latin American Folktales”</vt:lpstr>
      <vt:lpstr>We need a variety of TDQs to support student engagement with text:  Vocabulary &amp; Comprehension: Does the student understand what the text is saying?  Syntax &amp; Structure: Does the student understand the elements of craft and authorial choice that make meaning?  Theme/Central Idea Analysis: Does the student understand how themes and central ideas develop over the course of a text?</vt:lpstr>
      <vt:lpstr>High-Quality Instructional Resources (HQIRs) provide a variety text-dependent questions to accompany texts.   </vt:lpstr>
      <vt:lpstr>Text-Dependent or Not?  (From “Latin American Folktales”)  What do you think the word “originated” might mean in the text? How does the context help you figure it out?</vt:lpstr>
      <vt:lpstr>This question comes from  EL Education, Grade 8: Module 1, Unit 1 (Latin American Folktales).</vt:lpstr>
      <vt:lpstr>No! This question does not require students to engage with the text and requires knowledge not necessarily provided in the text.</vt:lpstr>
      <vt:lpstr>If you do not yet have access to an HQIR, consider these question stems:</vt:lpstr>
      <vt:lpstr>  Routine 4:  Summarizing with “Gist” Statements</vt:lpstr>
      <vt:lpstr>The Steps for Writing a Gist Statement</vt:lpstr>
      <vt:lpstr>1. Who or what is the passage about?</vt:lpstr>
      <vt:lpstr>2. What is important about Latin American folklore in the passage?</vt:lpstr>
      <vt:lpstr>3. Synthesize important information.</vt:lpstr>
      <vt:lpstr>4. Write a gist statement and revise with peers.</vt:lpstr>
      <vt:lpstr>What might all of this look like in a classroom? Note that this is merely a sample not intended as a requirement.</vt:lpstr>
      <vt:lpstr> Caution</vt:lpstr>
      <vt:lpstr>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3</cp:revision>
  <dcterms:modified xsi:type="dcterms:W3CDTF">2025-01-17T14:25:29Z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2025-01-07T16:50:46Z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05785a1c-84f1-4f07-a828-586c9f578c5e</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930adad2-a781-4851-ab8e-3df8bd4fb1a3</vt:lpwstr>
  </property>
</Properties>
</file>