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4"/>
  </p:notesMasterIdLst>
  <p:sldIdLst>
    <p:sldId id="263"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Lst>
  <p:sldSz cx="12192000" cy="6858000"/>
  <p:notesSz cx="6858000" cy="9144000"/>
  <p:embeddedFontLst>
    <p:embeddedFont>
      <p:font typeface="Century Gothic" panose="020B050202020202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Franklin Gothic Medium" panose="020B0603020102020204" pitchFamily="34" charset="0"/>
      <p:regular r:id="rId31"/>
      <p:italic r:id="rId32"/>
    </p:embeddedFont>
    <p:embeddedFont>
      <p:font typeface="Libre Franklin" pitchFamily="2" charset="0"/>
      <p:regular r:id="rId33"/>
      <p:bold r:id="rId34"/>
      <p:italic r:id="rId35"/>
      <p:boldItalic r:id="rId36"/>
    </p:embeddedFont>
    <p:embeddedFont>
      <p:font typeface="Libre Franklin Medium"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0F4BB-9E07-4985-B6BE-91CCDB152F24}" v="5" dt="2023-07-27T18:15:23.124"/>
    <p1510:client id="{FBAE0619-4156-4729-B4A1-B59A8E68A173}" v="8" dt="2023-10-11T20:39:32.366"/>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66344" autoAdjust="0"/>
  </p:normalViewPr>
  <p:slideViewPr>
    <p:cSldViewPr snapToGrid="0">
      <p:cViewPr varScale="1">
        <p:scale>
          <a:sx n="50" d="100"/>
          <a:sy n="50" d="100"/>
        </p:scale>
        <p:origin x="1320" y="43"/>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157"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158" Type="http://schemas.openxmlformats.org/officeDocument/2006/relationships/presProps" Target="presProps.xml"/><Relationship Id="rId20" Type="http://schemas.openxmlformats.org/officeDocument/2006/relationships/slide" Target="slides/slide15.xml"/><Relationship Id="rId16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2435fae32a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2435fae32a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2435fae32a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2435fae32a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2435fae32a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2435fae32a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slide and complete the activity provided using the Grade 5 Assignment with Teacher Notes: https://www.education.ky.gov/_layouts/download.aspx?SourceUrl=/curriculum/standards/kyacadstand/Documents/Grade_5_SS_Strongly_Aligned_Assigment_TN.docx</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223c2a54d8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223c2a54d8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Guiding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Read the slide.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23c2a54d8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223c2a54d8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annotate the Teacher Note as directed. </a:t>
            </a:r>
            <a:r>
              <a:rPr lang="en-US" sz="1200" dirty="0">
                <a:solidFill>
                  <a:schemeClr val="dk1"/>
                </a:solidFill>
                <a:latin typeface="Calibri"/>
                <a:ea typeface="Calibri"/>
                <a:cs typeface="Calibri"/>
                <a:sym typeface="Calibri"/>
              </a:rPr>
              <a:t>If you cannot write a question mark or circle information, use different highlighter colors to represent the topics above.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2435fae32a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2435fae32a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079cd9644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2079cd9644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To support participants in reflection on what they have learned so far as they engaged with Module Six, complete the Google Form.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Four is: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1"/>
                  </a:ext>
                </a:extLst>
              </a:rPr>
              <a:t>I will be successful when I can develop coherent periods of learning that supports students’ comprehension of primary and secondary sources.</a:t>
            </a:r>
            <a:endParaRPr lang="en-US" sz="1200" dirty="0">
              <a:solidFill>
                <a:srgbClr val="222222"/>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Once participants have completed their Google Form, have them reflect on their learning by asking self-regulation feedback questions to ensure that they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02124"/>
                </a:solidFill>
                <a:latin typeface="Calibri"/>
                <a:ea typeface="Calibri"/>
                <a:cs typeface="Calibri"/>
                <a:sym typeface="Calibri"/>
              </a:rPr>
              <a:t>Module Four:  What should students do before engaging with complex sources?</a:t>
            </a:r>
            <a:endParaRPr lang="en-US" sz="1300" i="1"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what makes a source complex? </a:t>
            </a: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If participants identify any gaps in their understanding after answering the self-regulation feedback questions, encourage them to ask their peers for additional help in clarifying any misconceptions.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435fae32a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2435fae32a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libri"/>
                <a:ea typeface="Calibri"/>
                <a:cs typeface="Calibri"/>
                <a:sym typeface="Calibri"/>
              </a:rPr>
              <a:t>Guiding Notes: </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Read the slide. This concludes Module Six. </a:t>
            </a:r>
            <a:endParaRPr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f145736de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f145736de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Guiding Notes:</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400"/>
              <a:buFont typeface="Arial"/>
              <a:buNone/>
            </a:pPr>
            <a:endParaRPr lang="en-US"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a:solidFill>
                  <a:schemeClr val="dk1"/>
                </a:solidFill>
                <a:latin typeface="Calibri"/>
                <a:ea typeface="Calibri"/>
                <a:cs typeface="Calibri"/>
                <a:sym typeface="Calibri"/>
              </a:rPr>
              <a:t>Post-Survey: </a:t>
            </a:r>
            <a:r>
              <a:rPr lang="en-US" sz="1100" b="0" i="0" u="sng">
                <a:solidFill>
                  <a:srgbClr val="000000"/>
                </a:solidFill>
                <a:effectLst/>
                <a:latin typeface="Times New Roman" panose="02020603050405020304" pitchFamily="18" charset="0"/>
              </a:rPr>
              <a:t>https://docs.google.com/forms/d/e/1FAIpQLSdA4gZ6IOKn0RAxFzgbQBHvVr0pLAmZukA5zdS4dAMHppPNPQ/viewform?usp=sf_link</a:t>
            </a:r>
            <a:endParaRPr lang="en-US" sz="1100" u="sng"/>
          </a:p>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3452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f145736de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f145736de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Social Studies Professional Learning Modules</a:t>
            </a:r>
            <a:r>
              <a:rPr lang="en-US" sz="1200" dirty="0">
                <a:solidFill>
                  <a:schemeClr val="dk1"/>
                </a:solidFill>
                <a:latin typeface="Calibri"/>
                <a:ea typeface="Calibri"/>
                <a:cs typeface="Calibri"/>
                <a:sym typeface="Calibri"/>
              </a:rPr>
              <a:t> webpage on</a:t>
            </a:r>
            <a:r>
              <a:rPr lang="en-US" sz="1200"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4"/>
              </a:rPr>
              <a:t>kystandards.org</a:t>
            </a:r>
            <a:r>
              <a:rPr lang="en-US" sz="1200" dirty="0">
                <a:solidFill>
                  <a:schemeClr val="dk1"/>
                </a:solidFill>
                <a:latin typeface="Calibri"/>
                <a:ea typeface="Calibri"/>
                <a:cs typeface="Calibri"/>
                <a:sym typeface="Calibri"/>
              </a:rPr>
              <a:t> so that you may access the resources used directly from the links provided in the PowerPoint. 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Six: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 </a:t>
            </a:r>
            <a:r>
              <a:rPr lang="en-US" sz="1200" dirty="0">
                <a:solidFill>
                  <a:schemeClr val="dk1"/>
                </a:solidFill>
                <a:latin typeface="Calibri"/>
                <a:ea typeface="Calibri"/>
                <a:cs typeface="Calibri"/>
                <a:sym typeface="Calibri"/>
              </a:rPr>
              <a:t>How do I use students’ comprehension of primary and secondary sources to demonstrate mastery of the Using Evidence standards?</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Four: </a:t>
            </a:r>
            <a:r>
              <a:rPr lang="en-US" sz="1200" i="1" dirty="0">
                <a:solidFill>
                  <a:schemeClr val="dk1"/>
                </a:solidFill>
                <a:latin typeface="Calibri"/>
                <a:ea typeface="Calibri"/>
                <a:cs typeface="Calibri"/>
                <a:sym typeface="Calibri"/>
              </a:rPr>
              <a:t>What should students do before engaging with complex sources?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a:t>
            </a:r>
            <a:r>
              <a:rPr lang="en-US" sz="1200" dirty="0">
                <a:solidFill>
                  <a:srgbClr val="22222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0"/>
                  </a:ext>
                </a:extLst>
              </a:rPr>
              <a:t>I will be successful when I can develop coherent periods of learning </a:t>
            </a:r>
            <a:r>
              <a:rPr lang="en-US" sz="1200" dirty="0">
                <a:solidFill>
                  <a:srgbClr val="222222"/>
                </a:solidFill>
                <a:latin typeface="Calibri"/>
                <a:ea typeface="Calibri"/>
                <a:cs typeface="Calibri"/>
                <a:sym typeface="Calibri"/>
              </a:rPr>
              <a:t>that support students’ mastery of the grade level Using Evidence standards of the </a:t>
            </a:r>
            <a:r>
              <a:rPr lang="en-US" sz="1200" i="1" dirty="0">
                <a:solidFill>
                  <a:srgbClr val="222222"/>
                </a:solidFill>
                <a:latin typeface="Calibri"/>
                <a:ea typeface="Calibri"/>
                <a:cs typeface="Calibri"/>
                <a:sym typeface="Calibri"/>
              </a:rPr>
              <a:t>KAS for Social Studies.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45720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1"/>
                  </a:ext>
                </a:extLst>
              </a:rPr>
              <a:t>Facilitators: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2"/>
                  </a:ext>
                </a:extLst>
              </a:rPr>
              <a:t>Computer</a:t>
            </a:r>
            <a:r>
              <a:rPr lang="en-US" sz="1200" dirty="0">
                <a:solidFill>
                  <a:schemeClr val="dk1"/>
                </a:solidFill>
                <a:latin typeface="Calibri"/>
                <a:ea typeface="Calibri"/>
                <a:cs typeface="Calibri"/>
                <a:sym typeface="Calibri"/>
              </a:rPr>
              <a:t> with the Module Four: What should students do before engaging with complex sources? PowerPoint presentation.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3"/>
                  </a:ext>
                </a:extLst>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f145736de9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solidFill>
                  <a:schemeClr val="dk1"/>
                </a:solidFill>
                <a:latin typeface="Calibri"/>
                <a:ea typeface="Calibri"/>
                <a:cs typeface="Calibri"/>
                <a:sym typeface="Calibri"/>
              </a:rPr>
              <a:t>Guiding Notes: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tx1"/>
                </a:solidFill>
                <a:latin typeface="Calibri"/>
                <a:ea typeface="Calibri"/>
                <a:cs typeface="Calibri"/>
                <a:sym typeface="Calibri"/>
              </a:rPr>
              <a:t>For more information on compelling questions, visit Section 3B: “What are Compelling Questions and how do students ask them?” from the Inquiry Practices of the </a:t>
            </a:r>
            <a:r>
              <a:rPr lang="en-US" sz="1100" i="1" dirty="0">
                <a:solidFill>
                  <a:schemeClr val="tx1"/>
                </a:solidFill>
                <a:latin typeface="Calibri"/>
                <a:ea typeface="Calibri"/>
                <a:cs typeface="Calibri"/>
                <a:sym typeface="Calibri"/>
              </a:rPr>
              <a:t>KAS for Social Studies </a:t>
            </a:r>
            <a:r>
              <a:rPr lang="en-US" sz="1100" i="0" dirty="0">
                <a:solidFill>
                  <a:schemeClr val="tx1"/>
                </a:solidFill>
                <a:latin typeface="Calibri"/>
                <a:ea typeface="Calibri"/>
                <a:cs typeface="Calibri"/>
                <a:sym typeface="Calibri"/>
              </a:rPr>
              <a:t>module: </a:t>
            </a:r>
            <a:r>
              <a:rPr lang="en-US" sz="16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600" b="0" i="0" u="sng" strike="noStrike" dirty="0">
                <a:solidFill>
                  <a:schemeClr val="tx1"/>
                </a:solidFill>
                <a:effectLst/>
                <a:latin typeface="Century Gothic" panose="020B0502020202020204" pitchFamily="34" charset="0"/>
              </a:rPr>
              <a:t>/curriculum/standards/kyacadstand/Documents/Inquiry_Practices_of_KAS_for_Social_Studies.pptx</a:t>
            </a:r>
            <a:endParaRPr lang="en-US" sz="11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tx1"/>
                </a:solidFill>
                <a:latin typeface="Calibri"/>
                <a:ea typeface="Calibri"/>
                <a:cs typeface="Calibri"/>
                <a:sym typeface="Calibri"/>
              </a:rPr>
              <a:t>For more information on supporting questions, visit “Section C: What are Supporting Questions, and how do students ask them?” </a:t>
            </a:r>
            <a:r>
              <a:rPr lang="en-US" sz="900" dirty="0">
                <a:solidFill>
                  <a:schemeClr val="tx1"/>
                </a:solidFill>
                <a:latin typeface="Calibri"/>
                <a:ea typeface="Calibri"/>
                <a:cs typeface="Calibri"/>
                <a:sym typeface="Calibri"/>
              </a:rPr>
              <a:t>from the Inquiry Practices of the </a:t>
            </a:r>
            <a:r>
              <a:rPr lang="en-US" sz="900" i="1" dirty="0">
                <a:solidFill>
                  <a:schemeClr val="tx1"/>
                </a:solidFill>
                <a:latin typeface="Calibri"/>
                <a:ea typeface="Calibri"/>
                <a:cs typeface="Calibri"/>
                <a:sym typeface="Calibri"/>
              </a:rPr>
              <a:t>KAS for Social Studies </a:t>
            </a:r>
            <a:r>
              <a:rPr lang="en-US" sz="900" i="0" dirty="0">
                <a:solidFill>
                  <a:schemeClr val="tx1"/>
                </a:solidFill>
                <a:latin typeface="Calibri"/>
                <a:ea typeface="Calibri"/>
                <a:cs typeface="Calibri"/>
                <a:sym typeface="Calibri"/>
              </a:rPr>
              <a:t>module: </a:t>
            </a:r>
            <a:r>
              <a:rPr lang="en-US" sz="11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100" b="0" i="0" u="sng" strike="noStrike" dirty="0">
                <a:solidFill>
                  <a:schemeClr val="tx1"/>
                </a:solidFill>
                <a:effectLst/>
                <a:latin typeface="Century Gothic" panose="020B0502020202020204" pitchFamily="34" charset="0"/>
              </a:rPr>
              <a:t>/curriculum/standards/kyacadstand/Documents/Inquiry_Practices_of_KAS_for_Social_Studies.pptx</a:t>
            </a:r>
            <a:endParaRPr lang="en-US" sz="11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dirty="0">
                <a:solidFill>
                  <a:schemeClr val="tx1"/>
                </a:solidFill>
                <a:latin typeface="Calibri"/>
                <a:ea typeface="Calibri"/>
                <a:cs typeface="Calibri"/>
                <a:sym typeface="Calibri"/>
              </a:rPr>
              <a:t>For more information on Learning Goals and Success Criteria and their alignment to the </a:t>
            </a:r>
            <a:r>
              <a:rPr lang="en-US" sz="1100" i="1" dirty="0">
                <a:solidFill>
                  <a:schemeClr val="tx1"/>
                </a:solidFill>
                <a:latin typeface="Calibri"/>
                <a:ea typeface="Calibri"/>
                <a:cs typeface="Calibri"/>
                <a:sym typeface="Calibri"/>
              </a:rPr>
              <a:t>KAS for Social Studies</a:t>
            </a:r>
            <a:r>
              <a:rPr lang="en-US" sz="1100" dirty="0">
                <a:solidFill>
                  <a:schemeClr val="tx1"/>
                </a:solidFill>
                <a:latin typeface="Calibri"/>
                <a:ea typeface="Calibri"/>
                <a:cs typeface="Calibri"/>
                <a:sym typeface="Calibri"/>
              </a:rPr>
              <a:t>, visit Learning Goals, Success Criteria and the </a:t>
            </a:r>
            <a:r>
              <a:rPr lang="en-US" sz="1100" i="1" dirty="0">
                <a:solidFill>
                  <a:schemeClr val="tx1"/>
                </a:solidFill>
                <a:latin typeface="Calibri"/>
                <a:ea typeface="Calibri"/>
                <a:cs typeface="Calibri"/>
                <a:sym typeface="Calibri"/>
              </a:rPr>
              <a:t>KAS for Social Studies</a:t>
            </a:r>
            <a:r>
              <a:rPr lang="en-US" sz="1100" i="0" dirty="0">
                <a:solidFill>
                  <a:schemeClr val="tx1"/>
                </a:solidFill>
                <a:latin typeface="Calibri"/>
                <a:ea typeface="Calibri"/>
                <a:cs typeface="Calibri"/>
                <a:sym typeface="Calibri"/>
              </a:rPr>
              <a:t>: https://kystandards.org/standards-resources/ss-resources/learning-goals-success-criteria-and-the-kas-for-social-studies/</a:t>
            </a:r>
            <a:endParaRPr lang="en-US" dirty="0">
              <a:solidFill>
                <a:schemeClr val="tx1"/>
              </a:solidFill>
            </a:endParaRPr>
          </a:p>
          <a:p>
            <a:pPr marL="0" lvl="0" indent="0" algn="l" rtl="0">
              <a:lnSpc>
                <a:spcPct val="100000"/>
              </a:lnSpc>
              <a:spcBef>
                <a:spcPts val="0"/>
              </a:spcBef>
              <a:spcAft>
                <a:spcPts val="0"/>
              </a:spcAft>
              <a:buSzPts val="1400"/>
              <a:buNone/>
            </a:pPr>
            <a:endParaRPr dirty="0"/>
          </a:p>
        </p:txBody>
      </p:sp>
      <p:sp>
        <p:nvSpPr>
          <p:cNvPr id="998" name="Google Shape;998;g1f145736de9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1f145736de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1f145736de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Supporting student comprehension of complex sources may occur in three phases. When implementing a complex source in the local curriculum, teachers can support student comprehension of the source by using strategies before, during and after reading the complex source. Module Six discusses ways what students should after engaging with complex sources comprehension.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As you engage with Module Six, you are encouraged to view this PowerPoint in slideshow or presentation mode to ensure that you can read the text featured on each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079cd964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2079cd964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Guiding Notes: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Read the slide and complete the activity provided.</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latin typeface="Calibri"/>
                <a:ea typeface="Calibri"/>
                <a:cs typeface="Calibri"/>
                <a:sym typeface="Calibri"/>
              </a:rPr>
              <a:t>If you did not complete Module One of this series, complete the following to understand what complex social studies skills are required by the </a:t>
            </a:r>
            <a:r>
              <a:rPr lang="en-US" i="1" dirty="0">
                <a:solidFill>
                  <a:schemeClr val="dk1"/>
                </a:solidFill>
                <a:latin typeface="Calibri"/>
                <a:ea typeface="Calibri"/>
                <a:cs typeface="Calibri"/>
                <a:sym typeface="Calibri"/>
              </a:rPr>
              <a:t>KAS for Social Studies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Access the </a:t>
            </a:r>
            <a:r>
              <a:rPr lang="en-US" b="1" dirty="0">
                <a:solidFill>
                  <a:schemeClr val="dk1"/>
                </a:solidFill>
                <a:latin typeface="Calibri"/>
                <a:ea typeface="Calibri"/>
                <a:cs typeface="Calibri"/>
                <a:sym typeface="Calibri"/>
              </a:rPr>
              <a:t>Inquiry Progression: Using Evidence</a:t>
            </a:r>
            <a:r>
              <a:rPr lang="en-US" dirty="0">
                <a:solidFill>
                  <a:schemeClr val="dk1"/>
                </a:solidFill>
                <a:latin typeface="Calibri"/>
                <a:ea typeface="Calibri"/>
                <a:cs typeface="Calibri"/>
                <a:sym typeface="Calibri"/>
              </a:rPr>
              <a:t> on pg. 157 of the </a:t>
            </a:r>
            <a:r>
              <a:rPr lang="en-US" i="1" dirty="0">
                <a:solidFill>
                  <a:schemeClr val="dk1"/>
                </a:solidFill>
                <a:latin typeface="Calibri"/>
                <a:ea typeface="Calibri"/>
                <a:cs typeface="Calibri"/>
                <a:sym typeface="Calibri"/>
              </a:rPr>
              <a:t>KAS for Social Studies</a:t>
            </a:r>
            <a:r>
              <a:rPr lang="en-US" dirty="0">
                <a:solidFill>
                  <a:schemeClr val="dk1"/>
                </a:solidFill>
                <a:latin typeface="Calibri"/>
                <a:ea typeface="Calibri"/>
                <a:cs typeface="Calibri"/>
                <a:sym typeface="Calibri"/>
              </a:rPr>
              <a:t> and read the progressions of the Using Evidence standards from kindergarten through high school. As you read, </a:t>
            </a:r>
            <a:r>
              <a:rPr lang="en-US" b="1" dirty="0">
                <a:solidFill>
                  <a:schemeClr val="dk1"/>
                </a:solidFill>
                <a:latin typeface="Calibri"/>
                <a:ea typeface="Calibri"/>
                <a:cs typeface="Calibri"/>
                <a:sym typeface="Calibri"/>
              </a:rPr>
              <a:t>annotate </a:t>
            </a:r>
            <a:r>
              <a:rPr lang="en-US" dirty="0">
                <a:solidFill>
                  <a:schemeClr val="dk1"/>
                </a:solidFill>
                <a:latin typeface="Calibri"/>
                <a:ea typeface="Calibri"/>
                <a:cs typeface="Calibri"/>
                <a:sym typeface="Calibri"/>
              </a:rPr>
              <a:t>the </a:t>
            </a:r>
            <a:r>
              <a:rPr lang="en-US" b="1" dirty="0">
                <a:solidFill>
                  <a:schemeClr val="dk1"/>
                </a:solidFill>
                <a:latin typeface="Calibri"/>
                <a:ea typeface="Calibri"/>
                <a:cs typeface="Calibri"/>
                <a:sym typeface="Calibri"/>
              </a:rPr>
              <a:t>sourcing skills</a:t>
            </a:r>
            <a:r>
              <a:rPr lang="en-US" dirty="0">
                <a:solidFill>
                  <a:schemeClr val="dk1"/>
                </a:solidFill>
                <a:latin typeface="Calibri"/>
                <a:ea typeface="Calibri"/>
                <a:cs typeface="Calibri"/>
                <a:sym typeface="Calibri"/>
              </a:rPr>
              <a:t> students have to demonstrate at each grade level or grade band by highlighting or underlining the sourcing vocabulary found in the standards.</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2435fae32a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2435fae32a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latin typeface="Calibri"/>
                <a:ea typeface="Calibri"/>
                <a:cs typeface="Calibri"/>
                <a:sym typeface="Calibri"/>
              </a:rPr>
              <a:t>Read the slide. It is important to note that in order for students to construct coherent arguments and explanations using their understanding of the social studies disciplines, they must understand how to substantiate those claims using evidence. This skill requires students to collect, evaluate and synthesize evidence from primary and secondary sources to develop and support a claim. </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2435fae32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2435fae32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2079cd9644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2079cd9644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2435fae32a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2435fae32a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8_SS_Strongly_Aligned_Assignment_TN.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HS_SS_Strongly_Aligned_Assignment_3_TN.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pz.harvard.edu/sites/default/files/What%20Makes%20You%20Say%20That_2.pdf" TargetMode="External"/><Relationship Id="rId5" Type="http://schemas.openxmlformats.org/officeDocument/2006/relationships/hyperlink" Target="https://pz.harvard.edu/sites/default/files/Reporters%20Notebook_0.pdf" TargetMode="External"/><Relationship Id="rId4" Type="http://schemas.openxmlformats.org/officeDocument/2006/relationships/hyperlink" Target="https://k12teacherstaffdevelopment.com/tlb/the-three-step-interview-learning-strategy-in-the-classro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5_SS_Strongly_Aligned_Assigment_TN.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ystandards.org/standards-resources/sal/ss_s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kystandard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fQ7c7tmbHoRMt_kxXy3bzUAkmNweVDBNKAst-ofEQIlg1fMg/viewform?usp=sf_li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2_SS_Strongly_Aligned_Assignment_TN.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6_SS_Strongly_Aligned_Assignment_TN.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a:t>
            </a:r>
            <a:r>
              <a:rPr lang="en-US" sz="3500" dirty="0">
                <a:solidFill>
                  <a:srgbClr val="007780"/>
                </a:solidFill>
                <a:latin typeface="Libre Franklin Medium"/>
                <a:ea typeface="Libre Franklin Medium"/>
                <a:cs typeface="Libre Franklin Medium"/>
                <a:sym typeface="Libre Franklin Medium"/>
              </a:rPr>
              <a:t>	</a:t>
            </a:r>
            <a:endParaRPr sz="500" dirty="0">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g2435fae32ad_0_57"/>
          <p:cNvSpPr txBox="1">
            <a:spLocks noGrp="1"/>
          </p:cNvSpPr>
          <p:nvPr>
            <p:ph type="title"/>
          </p:nvPr>
        </p:nvSpPr>
        <p:spPr>
          <a:xfrm>
            <a:off x="65391" y="-20096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(4)</a:t>
            </a:r>
            <a:endParaRPr sz="3000" dirty="0">
              <a:latin typeface="Franklin Gothic Medium" panose="020B0603020102020204" pitchFamily="34" charset="0"/>
            </a:endParaRPr>
          </a:p>
        </p:txBody>
      </p:sp>
      <p:sp>
        <p:nvSpPr>
          <p:cNvPr id="1050" name="Google Shape;1050;g2435fae32ad_0_57"/>
          <p:cNvSpPr txBox="1">
            <a:spLocks noGrp="1"/>
          </p:cNvSpPr>
          <p:nvPr>
            <p:ph type="body" idx="1"/>
          </p:nvPr>
        </p:nvSpPr>
        <p:spPr>
          <a:xfrm>
            <a:off x="410164" y="804316"/>
            <a:ext cx="11350035" cy="4073400"/>
          </a:xfrm>
          <a:prstGeom prst="rect">
            <a:avLst/>
          </a:prstGeom>
        </p:spPr>
        <p:txBody>
          <a:bodyPr spcFirstLastPara="1" wrap="square" lIns="91425" tIns="45700" rIns="91425" bIns="45700" anchor="t" anchorCtr="0">
            <a:normAutofit/>
          </a:bodyPr>
          <a:lstStyle/>
          <a:p>
            <a:pPr marL="0" lvl="0" indent="0" algn="l" rtl="0">
              <a:lnSpc>
                <a:spcPct val="100000"/>
              </a:lnSpc>
              <a:spcBef>
                <a:spcPts val="600"/>
              </a:spcBef>
              <a:spcAft>
                <a:spcPts val="0"/>
              </a:spcAft>
              <a:buNone/>
            </a:pPr>
            <a:r>
              <a:rPr lang="en-US" dirty="0">
                <a:latin typeface="Franklin Gothic Book" panose="020B0503020102020204" pitchFamily="34" charset="0"/>
              </a:rPr>
              <a:t>In the </a:t>
            </a:r>
            <a:r>
              <a:rPr lang="en-US" u="sng" dirty="0">
                <a:solidFill>
                  <a:schemeClr val="hlink"/>
                </a:solidFill>
                <a:latin typeface="Franklin Gothic Book" panose="020B0503020102020204" pitchFamily="34" charset="0"/>
                <a:hlinkClick r:id="rId3"/>
              </a:rPr>
              <a:t>Grade 8</a:t>
            </a:r>
            <a:r>
              <a:rPr lang="en-US" dirty="0">
                <a:latin typeface="Franklin Gothic Book" panose="020B0503020102020204" pitchFamily="34" charset="0"/>
              </a:rPr>
              <a:t> example below, the teacher uses Funneling and Focusing Questions to support students’ comprehension of the Missouri Compromise after students have read the source. </a:t>
            </a:r>
            <a:endParaRPr dirty="0">
              <a:latin typeface="Franklin Gothic Book" panose="020B0503020102020204" pitchFamily="34" charset="0"/>
            </a:endParaRPr>
          </a:p>
        </p:txBody>
      </p:sp>
      <p:sp>
        <p:nvSpPr>
          <p:cNvPr id="1051" name="Google Shape;1051;g2435fae32ad_0_57">
            <a:extLst>
              <a:ext uri="{C183D7F6-B498-43B3-948B-1728B52AA6E4}">
                <adec:decorative xmlns:adec="http://schemas.microsoft.com/office/drawing/2017/decorative" val="1"/>
              </a:ext>
            </a:extLst>
          </p:cNvPr>
          <p:cNvSpPr/>
          <p:nvPr/>
        </p:nvSpPr>
        <p:spPr>
          <a:xfrm>
            <a:off x="8134925" y="5665700"/>
            <a:ext cx="3868200" cy="101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FD163826-5443-6AE8-60B9-44D4DD557028}"/>
              </a:ext>
            </a:extLst>
          </p:cNvPr>
          <p:cNvSpPr txBox="1"/>
          <p:nvPr/>
        </p:nvSpPr>
        <p:spPr>
          <a:xfrm>
            <a:off x="188875" y="2291495"/>
            <a:ext cx="11814250" cy="4465197"/>
          </a:xfrm>
          <a:prstGeom prst="rect">
            <a:avLst/>
          </a:prstGeom>
          <a:solidFill>
            <a:schemeClr val="bg1"/>
          </a:solidFill>
        </p:spPr>
        <p:txBody>
          <a:bodyPr wrap="square">
            <a:spAutoFit/>
          </a:bodyPr>
          <a:lstStyle/>
          <a:p>
            <a:pPr marL="0" marR="0">
              <a:lnSpc>
                <a:spcPct val="115000"/>
              </a:lnSpc>
              <a:spcBef>
                <a:spcPts val="0"/>
              </a:spcBef>
              <a:spcAft>
                <a:spcPts val="0"/>
              </a:spcAft>
            </a:pPr>
            <a:r>
              <a:rPr lang="en-US" sz="1550" dirty="0">
                <a:solidFill>
                  <a:srgbClr val="000000"/>
                </a:solidFill>
                <a:effectLst/>
                <a:latin typeface="Calibri" panose="020F0502020204030204" pitchFamily="34" charset="0"/>
                <a:ea typeface="Calibri" panose="020F0502020204030204" pitchFamily="34" charset="0"/>
              </a:rPr>
              <a:t>Prior to continuing to the next Investigation, teachers need to check for understanding of the Missouri Compromise. To do so, teachers may use funneling questions when facilitating whole group discussion. Funneling questions “intentionally send students down a cognitive path with a known endpoint.” Funneling questions are appropriate to use here as students are “in the surface acquisition period” of the Missouri Compromise. To check for student understanding, teachers may use some of the questions from the </a:t>
            </a:r>
            <a:r>
              <a:rPr lang="en-US" sz="1550" dirty="0">
                <a:effectLst/>
                <a:latin typeface="Calibri" panose="020F0502020204030204" pitchFamily="34" charset="0"/>
                <a:ea typeface="Calibri" panose="020F0502020204030204" pitchFamily="34" charset="0"/>
              </a:rPr>
              <a:t>Analyze a Written Document</a:t>
            </a:r>
            <a:r>
              <a:rPr lang="en-US" sz="1550" dirty="0">
                <a:solidFill>
                  <a:srgbClr val="FF0000"/>
                </a:solidFill>
                <a:effectLst/>
                <a:latin typeface="Calibri" panose="020F0502020204030204" pitchFamily="34" charset="0"/>
                <a:ea typeface="Calibri" panose="020F0502020204030204" pitchFamily="34" charset="0"/>
              </a:rPr>
              <a:t> </a:t>
            </a:r>
            <a:r>
              <a:rPr lang="en-US" sz="1550" dirty="0">
                <a:solidFill>
                  <a:srgbClr val="000000"/>
                </a:solidFill>
                <a:effectLst/>
                <a:latin typeface="Calibri" panose="020F0502020204030204" pitchFamily="34" charset="0"/>
                <a:ea typeface="Calibri" panose="020F0502020204030204" pitchFamily="34" charset="0"/>
              </a:rPr>
              <a:t>tool such as:  </a:t>
            </a:r>
            <a:endParaRPr lang="en-US" sz="155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Who wrote The Missouri Compromise?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Who read/received The Missouri Compromise?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When and where is The Missouri Compromise from? Where is it from?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What is The Missouri Compromise talking about?</a:t>
            </a:r>
            <a:endParaRPr lang="en-US" sz="1550" dirty="0">
              <a:effectLst/>
              <a:latin typeface="Noto Sans Symbols"/>
              <a:ea typeface="Noto Sans Symbols"/>
              <a:cs typeface="Noto Sans Symbols"/>
            </a:endParaRPr>
          </a:p>
          <a:p>
            <a:pPr marL="0" marR="0">
              <a:lnSpc>
                <a:spcPct val="115000"/>
              </a:lnSpc>
              <a:spcBef>
                <a:spcPts val="0"/>
              </a:spcBef>
              <a:spcAft>
                <a:spcPts val="0"/>
              </a:spcAft>
            </a:pPr>
            <a:r>
              <a:rPr lang="en-US" sz="1550" dirty="0">
                <a:solidFill>
                  <a:srgbClr val="000000"/>
                </a:solidFill>
                <a:effectLst/>
                <a:latin typeface="Calibri" panose="020F0502020204030204" pitchFamily="34" charset="0"/>
                <a:ea typeface="Calibri" panose="020F0502020204030204" pitchFamily="34" charset="0"/>
              </a:rPr>
              <a:t> </a:t>
            </a:r>
            <a:endParaRPr lang="en-US" sz="155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550" dirty="0">
                <a:solidFill>
                  <a:srgbClr val="000000"/>
                </a:solidFill>
                <a:effectLst/>
                <a:latin typeface="Calibri" panose="020F0502020204030204" pitchFamily="34" charset="0"/>
                <a:ea typeface="Calibri" panose="020F0502020204030204" pitchFamily="34" charset="0"/>
              </a:rPr>
              <a:t>As students complete the funneling questions in the whole group discussion, transition to using focusing questions to support a more in-depth discussion of the Missouri Compromise and to prepare students for Investigation: Part 3. Focusing questions “prompt more discussion.” Some questions may be drawn from the</a:t>
            </a:r>
            <a:r>
              <a:rPr lang="en-US" sz="1550" dirty="0">
                <a:solidFill>
                  <a:srgbClr val="FF0000"/>
                </a:solidFill>
                <a:effectLst/>
                <a:latin typeface="Calibri" panose="020F0502020204030204" pitchFamily="34" charset="0"/>
                <a:ea typeface="Calibri" panose="020F0502020204030204" pitchFamily="34" charset="0"/>
              </a:rPr>
              <a:t> </a:t>
            </a:r>
            <a:r>
              <a:rPr lang="en-US" sz="1550" dirty="0">
                <a:effectLst/>
                <a:latin typeface="Calibri" panose="020F0502020204030204" pitchFamily="34" charset="0"/>
                <a:ea typeface="Calibri" panose="020F0502020204030204" pitchFamily="34" charset="0"/>
              </a:rPr>
              <a:t>Analyze a Written Document </a:t>
            </a:r>
            <a:r>
              <a:rPr lang="en-US" sz="1550" dirty="0">
                <a:solidFill>
                  <a:srgbClr val="000000"/>
                </a:solidFill>
                <a:effectLst/>
                <a:latin typeface="Calibri" panose="020F0502020204030204" pitchFamily="34" charset="0"/>
                <a:ea typeface="Calibri" panose="020F0502020204030204" pitchFamily="34" charset="0"/>
              </a:rPr>
              <a:t>tool, and may include, but are not limited to the following:</a:t>
            </a:r>
            <a:endParaRPr lang="en-US" sz="155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Write one sentence summarizing this document.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Why did the author write it? Quote evidence from the document that tells you this. </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What was happening at the time in history this document was created?</a:t>
            </a:r>
            <a:endParaRPr lang="en-US" sz="155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550" dirty="0">
                <a:solidFill>
                  <a:srgbClr val="000000"/>
                </a:solidFill>
                <a:effectLst/>
                <a:latin typeface="Calibri" panose="020F0502020204030204" pitchFamily="34" charset="0"/>
                <a:ea typeface="Calibri" panose="020F0502020204030204" pitchFamily="34" charset="0"/>
                <a:cs typeface="Noto Sans Symbols"/>
              </a:rPr>
              <a:t>How does the meaning of “compromise” apply to the Missouri Compromise?</a:t>
            </a:r>
            <a:endParaRPr lang="en-US" sz="1550" dirty="0">
              <a:effectLst/>
              <a:latin typeface="Noto Sans Symbols"/>
              <a:ea typeface="Noto Sans Symbols"/>
              <a:cs typeface="Noto Sans Symbol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g2435fae32ad_0_64"/>
          <p:cNvSpPr txBox="1">
            <a:spLocks noGrp="1"/>
          </p:cNvSpPr>
          <p:nvPr>
            <p:ph type="title"/>
          </p:nvPr>
        </p:nvSpPr>
        <p:spPr>
          <a:xfrm>
            <a:off x="139908"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After Engaging with the Source(s)</a:t>
            </a:r>
            <a:r>
              <a:rPr lang="en-US" sz="3000" b="1" dirty="0">
                <a:latin typeface="Franklin Gothic Medium" panose="020B0603020102020204" pitchFamily="34" charset="0"/>
                <a:ea typeface="Libre Franklin"/>
                <a:cs typeface="Libre Franklin"/>
                <a:sym typeface="Libre Franklin"/>
              </a:rPr>
              <a:t> (5)</a:t>
            </a:r>
            <a:endParaRPr dirty="0">
              <a:latin typeface="Franklin Gothic Medium" panose="020B0603020102020204" pitchFamily="34" charset="0"/>
            </a:endParaRPr>
          </a:p>
        </p:txBody>
      </p:sp>
      <p:sp>
        <p:nvSpPr>
          <p:cNvPr id="1058" name="Google Shape;1058;g2435fae32ad_0_64"/>
          <p:cNvSpPr txBox="1">
            <a:spLocks noGrp="1"/>
          </p:cNvSpPr>
          <p:nvPr>
            <p:ph type="body" idx="1"/>
          </p:nvPr>
        </p:nvSpPr>
        <p:spPr>
          <a:xfrm>
            <a:off x="299804" y="1047006"/>
            <a:ext cx="11752288"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600"/>
              </a:spcBef>
              <a:spcAft>
                <a:spcPts val="0"/>
              </a:spcAft>
              <a:buClr>
                <a:schemeClr val="dk1"/>
              </a:buClr>
              <a:buSzPts val="1100"/>
              <a:buFont typeface="Arial"/>
              <a:buNone/>
            </a:pPr>
            <a:r>
              <a:rPr lang="en-US" sz="2300" dirty="0">
                <a:latin typeface="Franklin Gothic Book" panose="020B0503020102020204" pitchFamily="34" charset="0"/>
              </a:rPr>
              <a:t>In this </a:t>
            </a:r>
            <a:r>
              <a:rPr lang="en-US" sz="2300" u="sng" dirty="0">
                <a:solidFill>
                  <a:schemeClr val="hlink"/>
                </a:solidFill>
                <a:latin typeface="Franklin Gothic Book" panose="020B0503020102020204" pitchFamily="34" charset="0"/>
                <a:hlinkClick r:id="rId3"/>
              </a:rPr>
              <a:t>High School example</a:t>
            </a:r>
            <a:r>
              <a:rPr lang="en-US" sz="2300" dirty="0">
                <a:latin typeface="Franklin Gothic Book" panose="020B0503020102020204" pitchFamily="34" charset="0"/>
              </a:rPr>
              <a:t>, students engage in a small group Three Step Interview to review the articles they read to review the articles they read to understand how </a:t>
            </a:r>
            <a:r>
              <a:rPr lang="en-US" sz="2300" dirty="0">
                <a:solidFill>
                  <a:schemeClr val="dk1"/>
                </a:solidFill>
                <a:latin typeface="Franklin Gothic Book" panose="020B0503020102020204" pitchFamily="34" charset="0"/>
              </a:rPr>
              <a:t>global interactions impacted American culture and society in 2001. </a:t>
            </a:r>
            <a:endParaRPr sz="2300" dirty="0">
              <a:latin typeface="Franklin Gothic Book" panose="020B0503020102020204" pitchFamily="34" charset="0"/>
            </a:endParaRPr>
          </a:p>
        </p:txBody>
      </p:sp>
      <p:sp>
        <p:nvSpPr>
          <p:cNvPr id="1059" name="Google Shape;1059;g2435fae32ad_0_64">
            <a:extLst>
              <a:ext uri="{C183D7F6-B498-43B3-948B-1728B52AA6E4}">
                <adec:decorative xmlns:adec="http://schemas.microsoft.com/office/drawing/2017/decorative" val="1"/>
              </a:ext>
            </a:extLst>
          </p:cNvPr>
          <p:cNvSpPr/>
          <p:nvPr/>
        </p:nvSpPr>
        <p:spPr>
          <a:xfrm>
            <a:off x="8323850" y="5747900"/>
            <a:ext cx="3605100" cy="97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3BF9A139-9160-DD8F-FDF9-0136F0CB2155}"/>
              </a:ext>
            </a:extLst>
          </p:cNvPr>
          <p:cNvSpPr txBox="1"/>
          <p:nvPr/>
        </p:nvSpPr>
        <p:spPr>
          <a:xfrm>
            <a:off x="299804" y="2289851"/>
            <a:ext cx="11398497" cy="1661417"/>
          </a:xfrm>
          <a:prstGeom prst="rect">
            <a:avLst/>
          </a:prstGeom>
          <a:noFill/>
        </p:spPr>
        <p:txBody>
          <a:bodyPr wrap="square">
            <a:spAutoFit/>
          </a:bodyPr>
          <a:lstStyle/>
          <a:p>
            <a:pPr marL="0" marR="0">
              <a:lnSpc>
                <a:spcPct val="107000"/>
              </a:lnSpc>
              <a:spcBef>
                <a:spcPts val="1200"/>
              </a:spcBef>
              <a:spcAft>
                <a:spcPts val="1200"/>
              </a:spcAft>
            </a:pP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Once students have sourced and summarized their assigned article, divide students into groups of three to complete a </a:t>
            </a:r>
            <a:r>
              <a:rPr lang="en-US" sz="1600" u="sng" dirty="0">
                <a:solidFill>
                  <a:srgbClr val="1155CC"/>
                </a:solidFill>
                <a:effectLst/>
                <a:highlight>
                  <a:srgbClr val="FFFFFF"/>
                </a:highlight>
                <a:latin typeface="Franklin Gothic Book" panose="020B0503020102020204" pitchFamily="34" charset="0"/>
                <a:ea typeface="Calibri" panose="020F0502020204030204" pitchFamily="34" charset="0"/>
                <a:hlinkClick r:id="rId4"/>
              </a:rPr>
              <a:t>Three Step Interview</a:t>
            </a: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 to interview each other on the article they read. At the end of this activity, students should have a good understanding of each article. This will be essential for students to establish the connections between these articles prior to constructing a claim. If students need support in asking each other questions about what they read, they may engage with the </a:t>
            </a:r>
            <a:r>
              <a:rPr lang="en-US" sz="1600" u="sng" dirty="0">
                <a:solidFill>
                  <a:srgbClr val="1155CC"/>
                </a:solidFill>
                <a:effectLst/>
                <a:highlight>
                  <a:srgbClr val="FFFFFF"/>
                </a:highlight>
                <a:latin typeface="Franklin Gothic Book" panose="020B0503020102020204" pitchFamily="34" charset="0"/>
                <a:ea typeface="Calibri" panose="020F0502020204030204" pitchFamily="34" charset="0"/>
                <a:hlinkClick r:id="rId5"/>
              </a:rPr>
              <a:t>Reporter’s Notebook</a:t>
            </a: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 or </a:t>
            </a:r>
            <a:r>
              <a:rPr lang="en-US" sz="1600" u="sng" dirty="0">
                <a:solidFill>
                  <a:srgbClr val="0070C0"/>
                </a:solidFill>
                <a:effectLst/>
                <a:latin typeface="Franklin Gothic Book" panose="020B0503020102020204" pitchFamily="34" charset="0"/>
                <a:ea typeface="Calibri" panose="020F0502020204030204" pitchFamily="34" charset="0"/>
                <a:hlinkClick r:id="rId6"/>
              </a:rPr>
              <a:t>What Makes You Say That?</a:t>
            </a:r>
            <a:r>
              <a:rPr lang="en-US" sz="1600" dirty="0">
                <a:solidFill>
                  <a:srgbClr val="548DD4"/>
                </a:solidFill>
                <a:effectLst/>
                <a:highlight>
                  <a:srgbClr val="FFFFFF"/>
                </a:highlight>
                <a:latin typeface="Franklin Gothic Book" panose="020B0503020102020204" pitchFamily="34" charset="0"/>
                <a:ea typeface="Calibri" panose="020F0502020204030204" pitchFamily="34" charset="0"/>
              </a:rPr>
              <a:t> </a:t>
            </a:r>
            <a:r>
              <a:rPr lang="en-US" sz="1600" dirty="0">
                <a:solidFill>
                  <a:srgbClr val="1A1A1A"/>
                </a:solidFill>
                <a:effectLst/>
                <a:highlight>
                  <a:srgbClr val="FFFFFF"/>
                </a:highlight>
                <a:latin typeface="Franklin Gothic Book" panose="020B0503020102020204" pitchFamily="34" charset="0"/>
                <a:ea typeface="Calibri" panose="020F0502020204030204" pitchFamily="34" charset="0"/>
              </a:rPr>
              <a:t>thinking strategies to learn more about the topic their peers read about. Note takers may take notes in a Google doc so that all students can have access to the notes taken during the interviews. </a:t>
            </a:r>
            <a:endParaRPr lang="en-US" sz="1600" dirty="0">
              <a:effectLst/>
              <a:latin typeface="Franklin Gothic Book" panose="020B050302010202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9156F1BC-093F-A457-3F67-F80BA71B6E7E}"/>
              </a:ext>
            </a:extLst>
          </p:cNvPr>
          <p:cNvGraphicFramePr>
            <a:graphicFrameLocks noGrp="1"/>
          </p:cNvGraphicFramePr>
          <p:nvPr>
            <p:extLst>
              <p:ext uri="{D42A27DB-BD31-4B8C-83A1-F6EECF244321}">
                <p14:modId xmlns:p14="http://schemas.microsoft.com/office/powerpoint/2010/main" val="1589457859"/>
              </p:ext>
            </p:extLst>
          </p:nvPr>
        </p:nvGraphicFramePr>
        <p:xfrm>
          <a:off x="299803" y="3989369"/>
          <a:ext cx="11558393" cy="2805303"/>
        </p:xfrm>
        <a:graphic>
          <a:graphicData uri="http://schemas.openxmlformats.org/drawingml/2006/table">
            <a:tbl>
              <a:tblPr firstRow="1">
                <a:tableStyleId>{7D4F87D2-B31D-4A5B-840A-ADB18C62B1F1}</a:tableStyleId>
              </a:tblPr>
              <a:tblGrid>
                <a:gridCol w="11558393">
                  <a:extLst>
                    <a:ext uri="{9D8B030D-6E8A-4147-A177-3AD203B41FA5}">
                      <a16:colId xmlns:a16="http://schemas.microsoft.com/office/drawing/2014/main" val="2788021766"/>
                    </a:ext>
                  </a:extLst>
                </a:gridCol>
              </a:tblGrid>
              <a:tr h="2733532">
                <a:tc>
                  <a:txBody>
                    <a:bodyPr/>
                    <a:lstStyle/>
                    <a:p>
                      <a:pPr marL="0" marR="0">
                        <a:lnSpc>
                          <a:spcPct val="107000"/>
                        </a:lnSpc>
                        <a:spcBef>
                          <a:spcPts val="0"/>
                        </a:spcBef>
                        <a:spcAft>
                          <a:spcPts val="0"/>
                        </a:spcAft>
                      </a:pPr>
                      <a:r>
                        <a:rPr lang="en-US" sz="1500" dirty="0">
                          <a:effectLst/>
                        </a:rPr>
                        <a:t>In groups of three, conduct a </a:t>
                      </a:r>
                      <a:r>
                        <a:rPr lang="en-US" sz="1500" u="sng" dirty="0">
                          <a:effectLst/>
                          <a:hlinkClick r:id="rId4"/>
                        </a:rPr>
                        <a:t>Three Step Interview</a:t>
                      </a:r>
                      <a:r>
                        <a:rPr lang="en-US" sz="1500" dirty="0">
                          <a:effectLst/>
                        </a:rPr>
                        <a:t> over the articles you read. To prepare for your interview, take two to three minutes to compose a summary of what you read. </a:t>
                      </a:r>
                    </a:p>
                    <a:p>
                      <a:pPr marL="0" marR="0">
                        <a:lnSpc>
                          <a:spcPct val="107000"/>
                        </a:lnSpc>
                        <a:spcBef>
                          <a:spcPts val="0"/>
                        </a:spcBef>
                        <a:spcAft>
                          <a:spcPts val="0"/>
                        </a:spcAft>
                      </a:pPr>
                      <a:r>
                        <a:rPr lang="en-US" sz="1500" dirty="0">
                          <a:effectLst/>
                        </a:rPr>
                        <a:t> </a:t>
                      </a:r>
                    </a:p>
                    <a:p>
                      <a:pPr marL="0" marR="0">
                        <a:lnSpc>
                          <a:spcPct val="107000"/>
                        </a:lnSpc>
                        <a:spcBef>
                          <a:spcPts val="0"/>
                        </a:spcBef>
                        <a:spcAft>
                          <a:spcPts val="0"/>
                        </a:spcAft>
                      </a:pPr>
                      <a:r>
                        <a:rPr lang="en-US" sz="1500" dirty="0">
                          <a:effectLst/>
                        </a:rPr>
                        <a:t>In your groups of three, you will take turns assuming the role of the interviewer, the interviewee and note taker. Each interviewer will have three to four minutes to ask the interviewee questions about their article while the note taker takes notes about key events and details from the article. </a:t>
                      </a:r>
                    </a:p>
                    <a:p>
                      <a:pPr marL="0" marR="0">
                        <a:lnSpc>
                          <a:spcPct val="107000"/>
                        </a:lnSpc>
                        <a:spcBef>
                          <a:spcPts val="0"/>
                        </a:spcBef>
                        <a:spcAft>
                          <a:spcPts val="0"/>
                        </a:spcAft>
                      </a:pPr>
                      <a:r>
                        <a:rPr lang="en-US" sz="1500" dirty="0">
                          <a:effectLst/>
                        </a:rPr>
                        <a:t> </a:t>
                      </a:r>
                    </a:p>
                    <a:p>
                      <a:pPr marL="0" marR="0">
                        <a:lnSpc>
                          <a:spcPct val="107000"/>
                        </a:lnSpc>
                        <a:spcBef>
                          <a:spcPts val="0"/>
                        </a:spcBef>
                        <a:spcAft>
                          <a:spcPts val="0"/>
                        </a:spcAft>
                      </a:pPr>
                      <a:r>
                        <a:rPr lang="en-US" sz="1500" dirty="0">
                          <a:effectLst/>
                        </a:rPr>
                        <a:t>You will have one to two minutes in between each interview to prepare for your new role until each member of your group has assumed all of the roles in this activity (interviewer, interviewee and note taker). </a:t>
                      </a:r>
                    </a:p>
                    <a:p>
                      <a:pPr marL="0" marR="0">
                        <a:lnSpc>
                          <a:spcPct val="107000"/>
                        </a:lnSpc>
                        <a:spcBef>
                          <a:spcPts val="0"/>
                        </a:spcBef>
                        <a:spcAft>
                          <a:spcPts val="0"/>
                        </a:spcAft>
                      </a:pPr>
                      <a:r>
                        <a:rPr lang="en-US" sz="1500" dirty="0">
                          <a:effectLst/>
                        </a:rPr>
                        <a:t> </a:t>
                      </a:r>
                    </a:p>
                    <a:p>
                      <a:pPr marL="0" marR="0">
                        <a:lnSpc>
                          <a:spcPct val="107000"/>
                        </a:lnSpc>
                        <a:spcBef>
                          <a:spcPts val="0"/>
                        </a:spcBef>
                        <a:spcAft>
                          <a:spcPts val="0"/>
                        </a:spcAft>
                      </a:pPr>
                      <a:r>
                        <a:rPr lang="en-US" sz="1500" dirty="0">
                          <a:effectLst/>
                        </a:rPr>
                        <a:t>Once each interview has concluded, take two minutes to collect any information that was missed between note takers. </a:t>
                      </a:r>
                      <a:endParaRPr lang="en-US" sz="1500" dirty="0">
                        <a:effectLst/>
                        <a:latin typeface="Calibri" panose="020F0502020204030204" pitchFamily="34" charset="0"/>
                        <a:ea typeface="Calibri" panose="020F050202020403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38847911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g2435fae32ad_0_25"/>
          <p:cNvSpPr txBox="1">
            <a:spLocks noGrp="1"/>
          </p:cNvSpPr>
          <p:nvPr>
            <p:ph type="title"/>
          </p:nvPr>
        </p:nvSpPr>
        <p:spPr>
          <a:xfrm>
            <a:off x="376950" y="114300"/>
            <a:ext cx="10515600" cy="95275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After Engaging with the Source(s): Application (1) </a:t>
            </a:r>
            <a:endParaRPr dirty="0">
              <a:latin typeface="Franklin Gothic Medium" panose="020B0603020102020204" pitchFamily="34" charset="0"/>
            </a:endParaRPr>
          </a:p>
        </p:txBody>
      </p:sp>
      <p:sp>
        <p:nvSpPr>
          <p:cNvPr id="1066" name="Google Shape;1066;g2435fae32ad_0_25"/>
          <p:cNvSpPr txBox="1">
            <a:spLocks noGrp="1"/>
          </p:cNvSpPr>
          <p:nvPr>
            <p:ph type="body" idx="1"/>
          </p:nvPr>
        </p:nvSpPr>
        <p:spPr>
          <a:xfrm>
            <a:off x="376950" y="2082800"/>
            <a:ext cx="11195457" cy="4749800"/>
          </a:xfrm>
          <a:prstGeom prst="rect">
            <a:avLst/>
          </a:prstGeom>
        </p:spPr>
        <p:txBody>
          <a:bodyPr spcFirstLastPara="1" wrap="square" lIns="91425" tIns="45700" rIns="91425" bIns="45700" anchor="t" anchorCtr="0">
            <a:normAutofit/>
          </a:bodyPr>
          <a:lstStyle/>
          <a:p>
            <a:pPr marL="0" lvl="0" indent="0" algn="l" rtl="0">
              <a:lnSpc>
                <a:spcPct val="120000"/>
              </a:lnSpc>
              <a:spcBef>
                <a:spcPts val="0"/>
              </a:spcBef>
              <a:spcAft>
                <a:spcPts val="0"/>
              </a:spcAft>
              <a:buNone/>
            </a:pPr>
            <a:r>
              <a:rPr lang="en-US" sz="20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8"/>
                  </a:ext>
                </a:extLst>
              </a:rPr>
              <a:t>Answer</a:t>
            </a:r>
            <a:r>
              <a:rPr lang="en-US" sz="2000" dirty="0">
                <a:latin typeface="Franklin Gothic Book" panose="020B0503020102020204" pitchFamily="34" charset="0"/>
              </a:rPr>
              <a:t> the following questions as you review the complex social studies skills students are engaging with in this investigation. </a:t>
            </a:r>
          </a:p>
          <a:p>
            <a:pPr marL="72597" lvl="0" indent="0" algn="l" rtl="0">
              <a:lnSpc>
                <a:spcPct val="120000"/>
              </a:lnSpc>
              <a:spcBef>
                <a:spcPts val="1000"/>
              </a:spcBef>
              <a:spcAft>
                <a:spcPts val="0"/>
              </a:spcAft>
              <a:buSzPct val="100000"/>
              <a:buNone/>
            </a:pPr>
            <a:r>
              <a:rPr lang="en-US" sz="2000" dirty="0">
                <a:latin typeface="Franklin Gothic Book" panose="020B0503020102020204" pitchFamily="34" charset="0"/>
              </a:rPr>
              <a:t>How does this sourcing activity require students to:</a:t>
            </a:r>
          </a:p>
          <a:p>
            <a:pPr marL="529797" indent="-457200">
              <a:lnSpc>
                <a:spcPct val="120000"/>
              </a:lnSpc>
              <a:buSzPct val="100000"/>
            </a:pPr>
            <a:r>
              <a:rPr lang="en-US" sz="2000" dirty="0">
                <a:latin typeface="Franklin Gothic Book" panose="020B0503020102020204" pitchFamily="34" charset="0"/>
              </a:rPr>
              <a:t>consider new ideas?</a:t>
            </a:r>
          </a:p>
          <a:p>
            <a:pPr marL="529797" indent="-457200">
              <a:lnSpc>
                <a:spcPct val="120000"/>
              </a:lnSpc>
              <a:buSzPct val="100000"/>
            </a:pPr>
            <a:r>
              <a:rPr lang="en-US" sz="2000" dirty="0">
                <a:latin typeface="Franklin Gothic Book" panose="020B0503020102020204" pitchFamily="34" charset="0"/>
              </a:rPr>
              <a:t>clarify and refine their understanding of content?</a:t>
            </a:r>
          </a:p>
          <a:p>
            <a:pPr marL="529797" indent="-457200">
              <a:lnSpc>
                <a:spcPct val="120000"/>
              </a:lnSpc>
              <a:buSzPct val="100000"/>
            </a:pPr>
            <a:r>
              <a:rPr lang="en-US" sz="2000" dirty="0">
                <a:latin typeface="Franklin Gothic Book" panose="020B0503020102020204" pitchFamily="34" charset="0"/>
              </a:rPr>
              <a:t>connect what they have learned through these sources with other information or social studies concepts?</a:t>
            </a:r>
          </a:p>
          <a:p>
            <a:pPr marL="529797" indent="-457200">
              <a:lnSpc>
                <a:spcPct val="120000"/>
              </a:lnSpc>
              <a:buSzPct val="100000"/>
            </a:pPr>
            <a:r>
              <a:rPr lang="en-US" sz="2000" dirty="0">
                <a:latin typeface="Franklin Gothic Book" panose="020B0503020102020204" pitchFamily="34" charset="0"/>
              </a:rPr>
              <a:t>engage in evaluating the source(s), such as through corroboration or contextualization?</a:t>
            </a:r>
            <a:endParaRPr lang="en-US" sz="1800" dirty="0">
              <a:latin typeface="Franklin Gothic Book" panose="020B0503020102020204" pitchFamily="34" charset="0"/>
            </a:endParaRPr>
          </a:p>
        </p:txBody>
      </p:sp>
      <p:sp>
        <p:nvSpPr>
          <p:cNvPr id="1068" name="Google Shape;1068;g2435fae32ad_0_25"/>
          <p:cNvSpPr txBox="1"/>
          <p:nvPr/>
        </p:nvSpPr>
        <p:spPr>
          <a:xfrm>
            <a:off x="376950" y="885687"/>
            <a:ext cx="11195456" cy="1133613"/>
          </a:xfrm>
          <a:prstGeom prst="rect">
            <a:avLst/>
          </a:prstGeom>
          <a:solidFill>
            <a:schemeClr val="accent1">
              <a:lumMod val="20000"/>
              <a:lumOff val="80000"/>
            </a:schemeClr>
          </a:solid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500" b="1" dirty="0">
                <a:solidFill>
                  <a:srgbClr val="102649"/>
                </a:solidFill>
                <a:latin typeface="Franklin Gothic Book" panose="020B0503020102020204" pitchFamily="34" charset="0"/>
                <a:ea typeface="Libre Franklin"/>
                <a:cs typeface="Libre Franklin"/>
                <a:sym typeface="Libre Franklin"/>
              </a:rPr>
              <a:t>Access the </a:t>
            </a:r>
            <a:r>
              <a:rPr lang="en-US" sz="2500" b="1" u="sng" dirty="0">
                <a:solidFill>
                  <a:schemeClr val="hlink"/>
                </a:solidFill>
                <a:latin typeface="Franklin Gothic Book" panose="020B0503020102020204" pitchFamily="34" charset="0"/>
                <a:ea typeface="Libre Franklin"/>
                <a:cs typeface="Libre Franklin"/>
                <a:sym typeface="Libre Franklin"/>
                <a:hlinkClick r:id="rId3"/>
              </a:rPr>
              <a:t>Grade 5 Assignment with Teacher Notes</a:t>
            </a:r>
            <a:r>
              <a:rPr lang="en-US" sz="2500" b="1" dirty="0">
                <a:solidFill>
                  <a:srgbClr val="102649"/>
                </a:solidFill>
                <a:latin typeface="Franklin Gothic Book" panose="020B0503020102020204" pitchFamily="34" charset="0"/>
                <a:ea typeface="Libre Franklin"/>
                <a:cs typeface="Libre Franklin"/>
                <a:sym typeface="Libre Franklin"/>
              </a:rPr>
              <a:t>. </a:t>
            </a:r>
            <a:endParaRPr sz="2500" b="1" dirty="0">
              <a:solidFill>
                <a:srgbClr val="102649"/>
              </a:solidFill>
              <a:latin typeface="Franklin Gothic Book" panose="020B0503020102020204" pitchFamily="34" charset="0"/>
              <a:ea typeface="Libre Franklin"/>
              <a:cs typeface="Libre Franklin"/>
              <a:sym typeface="Libre Franklin"/>
            </a:endParaRPr>
          </a:p>
          <a:p>
            <a:pPr marL="0" lvl="0" indent="0" algn="ctr" rtl="0">
              <a:lnSpc>
                <a:spcPct val="90000"/>
              </a:lnSpc>
              <a:spcBef>
                <a:spcPts val="1000"/>
              </a:spcBef>
              <a:spcAft>
                <a:spcPts val="0"/>
              </a:spcAft>
              <a:buClr>
                <a:schemeClr val="dk1"/>
              </a:buClr>
              <a:buSzPts val="1100"/>
              <a:buFont typeface="Arial"/>
              <a:buNone/>
            </a:pPr>
            <a:r>
              <a:rPr lang="en-US" sz="2500" b="1" dirty="0">
                <a:solidFill>
                  <a:srgbClr val="102649"/>
                </a:solidFill>
                <a:latin typeface="Franklin Gothic Book" panose="020B0503020102020204" pitchFamily="34" charset="0"/>
                <a:ea typeface="Libre Franklin"/>
                <a:cs typeface="Libre Franklin"/>
                <a:sym typeface="Libre Franklin"/>
              </a:rPr>
              <a:t>Find Investigation: Part Three on page 6.</a:t>
            </a:r>
            <a:endParaRPr b="1"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g223c2a54d89_0_72"/>
          <p:cNvSpPr txBox="1">
            <a:spLocks noGrp="1"/>
          </p:cNvSpPr>
          <p:nvPr>
            <p:ph type="title"/>
          </p:nvPr>
        </p:nvSpPr>
        <p:spPr>
          <a:xfrm>
            <a:off x="838200" y="2653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Using Evidence Purpose and Function</a:t>
            </a:r>
            <a:endParaRPr dirty="0">
              <a:latin typeface="Franklin Gothic Medium" panose="020B0603020102020204" pitchFamily="34" charset="0"/>
            </a:endParaRPr>
          </a:p>
        </p:txBody>
      </p:sp>
      <p:sp>
        <p:nvSpPr>
          <p:cNvPr id="1074" name="Google Shape;1074;g223c2a54d89_0_72"/>
          <p:cNvSpPr txBox="1">
            <a:spLocks noGrp="1"/>
          </p:cNvSpPr>
          <p:nvPr>
            <p:ph type="body" idx="1"/>
          </p:nvPr>
        </p:nvSpPr>
        <p:spPr>
          <a:xfrm>
            <a:off x="838200" y="14549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3000" dirty="0">
                <a:solidFill>
                  <a:srgbClr val="222222"/>
                </a:solidFill>
                <a:latin typeface="Franklin Gothic Book" panose="020B0503020102020204" pitchFamily="34" charset="0"/>
              </a:rPr>
              <a:t>Within the Using Evidence standards, students are required to:</a:t>
            </a:r>
            <a:endParaRPr sz="3000" dirty="0">
              <a:solidFill>
                <a:srgbClr val="222222"/>
              </a:solidFill>
              <a:latin typeface="Franklin Gothic Book" panose="020B0503020102020204" pitchFamily="34" charset="0"/>
            </a:endParaRPr>
          </a:p>
          <a:p>
            <a:pPr marL="0" lvl="0" indent="0" algn="l" rtl="0">
              <a:lnSpc>
                <a:spcPct val="115000"/>
              </a:lnSpc>
              <a:spcBef>
                <a:spcPts val="0"/>
              </a:spcBef>
              <a:spcAft>
                <a:spcPts val="0"/>
              </a:spcAft>
              <a:buClr>
                <a:schemeClr val="dk1"/>
              </a:buClr>
              <a:buSzPts val="1100"/>
              <a:buFont typeface="Arial"/>
              <a:buNone/>
            </a:pPr>
            <a:endParaRPr sz="3000" dirty="0">
              <a:solidFill>
                <a:srgbClr val="222222"/>
              </a:solidFill>
              <a:latin typeface="Franklin Gothic Book" panose="020B0503020102020204" pitchFamily="34" charset="0"/>
            </a:endParaRPr>
          </a:p>
          <a:p>
            <a:pPr marL="457200" lvl="0" indent="-419100" algn="l" rtl="0">
              <a:lnSpc>
                <a:spcPct val="115000"/>
              </a:lnSpc>
              <a:spcBef>
                <a:spcPts val="0"/>
              </a:spcBef>
              <a:spcAft>
                <a:spcPts val="0"/>
              </a:spcAft>
              <a:buClr>
                <a:srgbClr val="222222"/>
              </a:buClr>
              <a:buSzPts val="3000"/>
              <a:buChar char="•"/>
            </a:pPr>
            <a:r>
              <a:rPr lang="en-US" sz="3000" dirty="0">
                <a:solidFill>
                  <a:srgbClr val="222222"/>
                </a:solidFill>
                <a:latin typeface="Franklin Gothic Book" panose="020B0503020102020204" pitchFamily="34" charset="0"/>
              </a:rPr>
              <a:t>Use sources to answer compelling and supporting questions; and</a:t>
            </a:r>
            <a:endParaRPr sz="3000" dirty="0">
              <a:solidFill>
                <a:srgbClr val="222222"/>
              </a:solidFill>
              <a:latin typeface="Franklin Gothic Book" panose="020B0503020102020204" pitchFamily="34" charset="0"/>
            </a:endParaRPr>
          </a:p>
          <a:p>
            <a:pPr marL="457200" lvl="0" indent="-419100" algn="l" rtl="0">
              <a:lnSpc>
                <a:spcPct val="115000"/>
              </a:lnSpc>
              <a:spcBef>
                <a:spcPts val="0"/>
              </a:spcBef>
              <a:spcAft>
                <a:spcPts val="0"/>
              </a:spcAft>
              <a:buClr>
                <a:srgbClr val="222222"/>
              </a:buClr>
              <a:buSzPts val="3000"/>
              <a:buChar char="•"/>
            </a:pPr>
            <a:r>
              <a:rPr lang="en-US" sz="3000" dirty="0">
                <a:solidFill>
                  <a:srgbClr val="222222"/>
                </a:solidFill>
                <a:latin typeface="Franklin Gothic Book" panose="020B0503020102020204" pitchFamily="34" charset="0"/>
              </a:rPr>
              <a:t>Analyze sources and apply relevant information to make evidence-based claims when answering compelling and supporting questions. </a:t>
            </a:r>
            <a:endParaRPr sz="3000" dirty="0">
              <a:solidFill>
                <a:srgbClr val="222222"/>
              </a:solidFill>
              <a:latin typeface="Franklin Gothic Book" panose="020B0503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g223c2a54d89_0_77"/>
          <p:cNvSpPr txBox="1">
            <a:spLocks noGrp="1"/>
          </p:cNvSpPr>
          <p:nvPr>
            <p:ph type="title"/>
          </p:nvPr>
        </p:nvSpPr>
        <p:spPr>
          <a:xfrm>
            <a:off x="358514" y="0"/>
            <a:ext cx="10995285"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200" dirty="0">
                <a:latin typeface="Franklin Gothic Medium" panose="020B0603020102020204" pitchFamily="34" charset="0"/>
              </a:rPr>
              <a:t>Supporting Students When Engaging With Complex Sources:</a:t>
            </a:r>
            <a:endParaRPr sz="32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200" b="1" dirty="0">
                <a:latin typeface="Franklin Gothic Medium" panose="020B0603020102020204" pitchFamily="34" charset="0"/>
                <a:ea typeface="Libre Franklin"/>
                <a:cs typeface="Libre Franklin"/>
                <a:sym typeface="Libre Franklin"/>
              </a:rPr>
              <a:t>After Engaging with the Source(s) (6)</a:t>
            </a:r>
            <a:endParaRPr sz="4800" dirty="0">
              <a:latin typeface="Franklin Gothic Medium" panose="020B0603020102020204" pitchFamily="34" charset="0"/>
            </a:endParaRPr>
          </a:p>
        </p:txBody>
      </p:sp>
      <p:sp>
        <p:nvSpPr>
          <p:cNvPr id="1080" name="Google Shape;1080;g223c2a54d89_0_77"/>
          <p:cNvSpPr txBox="1">
            <a:spLocks noGrp="1"/>
          </p:cNvSpPr>
          <p:nvPr>
            <p:ph type="body" idx="1"/>
          </p:nvPr>
        </p:nvSpPr>
        <p:spPr>
          <a:xfrm>
            <a:off x="629587" y="1199213"/>
            <a:ext cx="10724213" cy="4571912"/>
          </a:xfrm>
          <a:prstGeom prst="rect">
            <a:avLst/>
          </a:prstGeom>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None/>
            </a:pPr>
            <a:r>
              <a:rPr lang="en-US" dirty="0">
                <a:solidFill>
                  <a:srgbClr val="3F3F3F"/>
                </a:solidFill>
                <a:latin typeface="Franklin Gothic Book" panose="020B0503020102020204" pitchFamily="34" charset="0"/>
                <a:ea typeface="Arial"/>
                <a:cs typeface="Arial"/>
                <a:sym typeface="Arial"/>
              </a:rPr>
              <a:t>For this deeper dive, access the </a:t>
            </a:r>
            <a:r>
              <a:rPr lang="en-US" i="1" dirty="0">
                <a:solidFill>
                  <a:srgbClr val="3F3F3F"/>
                </a:solidFill>
                <a:latin typeface="Franklin Gothic Book" panose="020B0503020102020204" pitchFamily="34" charset="0"/>
                <a:ea typeface="Arial"/>
                <a:cs typeface="Arial"/>
                <a:sym typeface="Arial"/>
              </a:rPr>
              <a:t>Teacher Notes</a:t>
            </a:r>
            <a:r>
              <a:rPr lang="en-US" dirty="0">
                <a:solidFill>
                  <a:srgbClr val="3F3F3F"/>
                </a:solidFill>
                <a:latin typeface="Franklin Gothic Book" panose="020B0503020102020204" pitchFamily="34" charset="0"/>
                <a:ea typeface="Arial"/>
                <a:cs typeface="Arial"/>
                <a:sym typeface="Arial"/>
              </a:rPr>
              <a:t> document for your grade level in the</a:t>
            </a:r>
            <a:r>
              <a:rPr lang="en-US" dirty="0">
                <a:solidFill>
                  <a:srgbClr val="3F3F3F"/>
                </a:solidFill>
                <a:uFill>
                  <a:noFill/>
                </a:uFill>
                <a:latin typeface="Franklin Gothic Book" panose="020B0503020102020204" pitchFamily="34" charset="0"/>
                <a:ea typeface="Arial"/>
                <a:cs typeface="Arial"/>
                <a:sym typeface="Arial"/>
                <a:hlinkClick r:id="rId3">
                  <a:extLst>
                    <a:ext uri="{A12FA001-AC4F-418D-AE19-62706E023703}">
                      <ahyp:hlinkClr xmlns:ahyp="http://schemas.microsoft.com/office/drawing/2018/hyperlinkcolor" val="tx"/>
                    </a:ext>
                  </a:extLst>
                </a:hlinkClick>
              </a:rPr>
              <a:t> </a:t>
            </a:r>
            <a:r>
              <a:rPr lang="en-US" u="sng" dirty="0">
                <a:solidFill>
                  <a:schemeClr val="hlink"/>
                </a:solidFill>
                <a:latin typeface="Franklin Gothic Book" panose="020B0503020102020204" pitchFamily="34" charset="0"/>
                <a:ea typeface="Arial"/>
                <a:cs typeface="Arial"/>
                <a:sym typeface="Arial"/>
                <a:hlinkClick r:id="rId3"/>
              </a:rPr>
              <a:t>Student Assignment Library</a:t>
            </a:r>
            <a:r>
              <a:rPr lang="en-US" dirty="0">
                <a:solidFill>
                  <a:srgbClr val="3F3F3F"/>
                </a:solidFill>
                <a:latin typeface="Franklin Gothic Book" panose="020B0503020102020204" pitchFamily="34" charset="0"/>
                <a:ea typeface="Arial"/>
                <a:cs typeface="Arial"/>
                <a:sym typeface="Arial"/>
              </a:rPr>
              <a:t> on the</a:t>
            </a:r>
            <a:r>
              <a:rPr lang="en-US" dirty="0">
                <a:solidFill>
                  <a:srgbClr val="3F3F3F"/>
                </a:solidFill>
                <a:uFill>
                  <a:noFill/>
                </a:uFill>
                <a:latin typeface="Franklin Gothic Book" panose="020B0503020102020204" pitchFamily="34" charset="0"/>
                <a:ea typeface="Arial"/>
                <a:cs typeface="Arial"/>
                <a:sym typeface="Arial"/>
                <a:hlinkClick r:id="rId4">
                  <a:extLst>
                    <a:ext uri="{A12FA001-AC4F-418D-AE19-62706E023703}">
                      <ahyp:hlinkClr xmlns:ahyp="http://schemas.microsoft.com/office/drawing/2018/hyperlinkcolor" val="tx"/>
                    </a:ext>
                  </a:extLst>
                </a:hlinkClick>
              </a:rPr>
              <a:t> </a:t>
            </a:r>
            <a:r>
              <a:rPr lang="en-US" u="sng" dirty="0">
                <a:solidFill>
                  <a:schemeClr val="hlink"/>
                </a:solidFill>
                <a:latin typeface="Franklin Gothic Book" panose="020B0503020102020204" pitchFamily="34" charset="0"/>
                <a:ea typeface="Arial"/>
                <a:cs typeface="Arial"/>
                <a:sym typeface="Arial"/>
                <a:hlinkClick r:id="rId4"/>
              </a:rPr>
              <a:t>Ky Standards</a:t>
            </a:r>
            <a:r>
              <a:rPr lang="en-US" u="sng" dirty="0">
                <a:solidFill>
                  <a:schemeClr val="hlink"/>
                </a:solidFill>
                <a:latin typeface="Franklin Gothic Book" panose="020B0503020102020204" pitchFamily="34" charset="0"/>
                <a:ea typeface="Arial"/>
                <a:cs typeface="Arial"/>
                <a:sym typeface="Arial"/>
              </a:rPr>
              <a:t> webpage</a:t>
            </a:r>
            <a:r>
              <a:rPr lang="en-US" dirty="0">
                <a:solidFill>
                  <a:srgbClr val="3F3F3F"/>
                </a:solidFill>
                <a:latin typeface="Franklin Gothic Book" panose="020B0503020102020204" pitchFamily="34" charset="0"/>
                <a:ea typeface="Arial"/>
                <a:cs typeface="Arial"/>
                <a:sym typeface="Arial"/>
              </a:rPr>
              <a:t>. Once you have accessed this document, annotate the document by completing the following: </a:t>
            </a:r>
            <a:endParaRPr dirty="0">
              <a:solidFill>
                <a:srgbClr val="3F3F3F"/>
              </a:solidFill>
              <a:latin typeface="Franklin Gothic Book" panose="020B0503020102020204" pitchFamily="34" charset="0"/>
              <a:ea typeface="Arial"/>
              <a:cs typeface="Arial"/>
              <a:sym typeface="Arial"/>
            </a:endParaRPr>
          </a:p>
          <a:p>
            <a:pPr marL="457200" lvl="0" indent="-365125" algn="l" rtl="0">
              <a:lnSpc>
                <a:spcPct val="100000"/>
              </a:lnSpc>
              <a:spcBef>
                <a:spcPts val="1000"/>
              </a:spcBef>
              <a:spcAft>
                <a:spcPts val="0"/>
              </a:spcAft>
              <a:buClr>
                <a:srgbClr val="222222"/>
              </a:buClr>
              <a:buSzPts val="2150"/>
              <a:buChar char="•"/>
            </a:pPr>
            <a:r>
              <a:rPr lang="en-US" sz="2600" dirty="0">
                <a:solidFill>
                  <a:srgbClr val="222222"/>
                </a:solidFill>
                <a:highlight>
                  <a:srgbClr val="FFFF00"/>
                </a:highlight>
                <a:latin typeface="Franklin Gothic Book" panose="020B0503020102020204" pitchFamily="34" charset="0"/>
              </a:rPr>
              <a:t>Highlight</a:t>
            </a:r>
            <a:r>
              <a:rPr lang="en-US" sz="2600" dirty="0">
                <a:solidFill>
                  <a:srgbClr val="222222"/>
                </a:solidFill>
                <a:latin typeface="Franklin Gothic Book" panose="020B0503020102020204" pitchFamily="34" charset="0"/>
              </a:rPr>
              <a:t> where students are analyzing sources.</a:t>
            </a:r>
            <a:endParaRPr sz="2600"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b="1" dirty="0">
                <a:solidFill>
                  <a:srgbClr val="222222"/>
                </a:solidFill>
                <a:latin typeface="Franklin Gothic Book" panose="020B0503020102020204" pitchFamily="34" charset="0"/>
              </a:rPr>
              <a:t>Circle</a:t>
            </a:r>
            <a:r>
              <a:rPr lang="en-US" sz="2600" dirty="0">
                <a:solidFill>
                  <a:srgbClr val="222222"/>
                </a:solidFill>
                <a:latin typeface="Franklin Gothic Book" panose="020B0503020102020204" pitchFamily="34" charset="0"/>
              </a:rPr>
              <a:t> where students are applying relevant information to make evidence-based claims. </a:t>
            </a:r>
            <a:endParaRPr sz="2600"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b="1" u="sng" dirty="0">
                <a:solidFill>
                  <a:srgbClr val="222222"/>
                </a:solidFill>
                <a:latin typeface="Franklin Gothic Book" panose="020B0503020102020204" pitchFamily="34" charset="0"/>
              </a:rPr>
              <a:t>Underline</a:t>
            </a:r>
            <a:r>
              <a:rPr lang="en-US" sz="2600" dirty="0">
                <a:solidFill>
                  <a:srgbClr val="222222"/>
                </a:solidFill>
                <a:latin typeface="Franklin Gothic Book" panose="020B0503020102020204" pitchFamily="34" charset="0"/>
              </a:rPr>
              <a:t> where students are using sources to answer compelling and supporting questions.</a:t>
            </a:r>
            <a:endParaRPr sz="2600"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dirty="0">
                <a:solidFill>
                  <a:srgbClr val="222222"/>
                </a:solidFill>
                <a:latin typeface="Franklin Gothic Book" panose="020B0503020102020204" pitchFamily="34" charset="0"/>
              </a:rPr>
              <a:t>Put an</a:t>
            </a:r>
            <a:r>
              <a:rPr lang="en-US" sz="2600" b="1" dirty="0">
                <a:solidFill>
                  <a:srgbClr val="222222"/>
                </a:solidFill>
                <a:latin typeface="Franklin Gothic Book" panose="020B0503020102020204" pitchFamily="34" charset="0"/>
              </a:rPr>
              <a:t> !</a:t>
            </a:r>
            <a:r>
              <a:rPr lang="en-US" sz="2600" dirty="0">
                <a:solidFill>
                  <a:srgbClr val="222222"/>
                </a:solidFill>
                <a:latin typeface="Franklin Gothic Book" panose="020B0503020102020204" pitchFamily="34" charset="0"/>
              </a:rPr>
              <a:t> next to information that helps you make a connection to the Using Evidence standards of the </a:t>
            </a:r>
            <a:r>
              <a:rPr lang="en-US" sz="2600" i="1" dirty="0">
                <a:solidFill>
                  <a:srgbClr val="222222"/>
                </a:solidFill>
                <a:latin typeface="Franklin Gothic Book" panose="020B0503020102020204" pitchFamily="34" charset="0"/>
              </a:rPr>
              <a:t>KAS for Social Studies. </a:t>
            </a:r>
            <a:endParaRPr sz="2600" i="1" dirty="0">
              <a:solidFill>
                <a:srgbClr val="222222"/>
              </a:solidFill>
              <a:latin typeface="Franklin Gothic Book" panose="020B0503020102020204" pitchFamily="34" charset="0"/>
            </a:endParaRPr>
          </a:p>
          <a:p>
            <a:pPr marL="457200" lvl="0" indent="-365125" algn="l" rtl="0">
              <a:lnSpc>
                <a:spcPct val="100000"/>
              </a:lnSpc>
              <a:spcBef>
                <a:spcPts val="0"/>
              </a:spcBef>
              <a:spcAft>
                <a:spcPts val="0"/>
              </a:spcAft>
              <a:buClr>
                <a:srgbClr val="222222"/>
              </a:buClr>
              <a:buSzPts val="2150"/>
              <a:buChar char="•"/>
            </a:pPr>
            <a:r>
              <a:rPr lang="en-US" sz="2600" dirty="0">
                <a:solidFill>
                  <a:srgbClr val="222222"/>
                </a:solidFill>
                <a:latin typeface="Franklin Gothic Book" panose="020B0503020102020204" pitchFamily="34" charset="0"/>
              </a:rPr>
              <a:t>Write a </a:t>
            </a:r>
            <a:r>
              <a:rPr lang="en-US" sz="2600" b="1" dirty="0">
                <a:solidFill>
                  <a:srgbClr val="222222"/>
                </a:solidFill>
                <a:latin typeface="Franklin Gothic Book" panose="020B0503020102020204" pitchFamily="34" charset="0"/>
              </a:rPr>
              <a:t>?</a:t>
            </a:r>
            <a:r>
              <a:rPr lang="en-US" sz="2600" dirty="0">
                <a:solidFill>
                  <a:srgbClr val="222222"/>
                </a:solidFill>
                <a:latin typeface="Franklin Gothic Book" panose="020B0503020102020204" pitchFamily="34" charset="0"/>
              </a:rPr>
              <a:t> next to anything that is confusing.</a:t>
            </a:r>
            <a:endParaRPr sz="3500" dirty="0">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2435fae32ad_0_71"/>
          <p:cNvSpPr txBox="1">
            <a:spLocks noGrp="1"/>
          </p:cNvSpPr>
          <p:nvPr>
            <p:ph type="title"/>
          </p:nvPr>
        </p:nvSpPr>
        <p:spPr>
          <a:xfrm>
            <a:off x="564602" y="414995"/>
            <a:ext cx="10515600" cy="785988"/>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After</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9"/>
                  </a:ext>
                </a:extLst>
              </a:rPr>
              <a:t> Engaging</a:t>
            </a:r>
            <a:r>
              <a:rPr lang="en-US" sz="3000" b="1" dirty="0">
                <a:latin typeface="Franklin Gothic Medium" panose="020B0603020102020204" pitchFamily="34" charset="0"/>
                <a:ea typeface="Libre Franklin"/>
                <a:cs typeface="Libre Franklin"/>
                <a:sym typeface="Libre Franklin"/>
              </a:rPr>
              <a:t> with the Source(s): Application (2)</a:t>
            </a:r>
            <a:endParaRPr lang="en-US" sz="3000" dirty="0">
              <a:latin typeface="Franklin Gothic Medium" panose="020B0603020102020204" pitchFamily="34" charset="0"/>
            </a:endParaRPr>
          </a:p>
        </p:txBody>
      </p:sp>
      <p:sp>
        <p:nvSpPr>
          <p:cNvPr id="1086" name="Google Shape;1086;g2435fae32ad_0_71"/>
          <p:cNvSpPr txBox="1">
            <a:spLocks noGrp="1"/>
          </p:cNvSpPr>
          <p:nvPr>
            <p:ph type="body" idx="1"/>
          </p:nvPr>
        </p:nvSpPr>
        <p:spPr>
          <a:xfrm>
            <a:off x="564602" y="1615977"/>
            <a:ext cx="11353800" cy="3436200"/>
          </a:xfrm>
          <a:prstGeom prst="rect">
            <a:avLst/>
          </a:prstGeom>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222222"/>
              </a:buClr>
              <a:buSzPts val="3000"/>
              <a:buFont typeface="Libre Franklin"/>
              <a:buChar char="•"/>
            </a:pPr>
            <a:r>
              <a:rPr lang="en-US" sz="32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32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sz="3200"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sz="32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 </a:t>
            </a:r>
          </a:p>
          <a:p>
            <a:pPr marL="457200" lvl="0" indent="-419100" algn="l" rtl="0">
              <a:lnSpc>
                <a:spcPct val="100000"/>
              </a:lnSpc>
              <a:spcBef>
                <a:spcPts val="1000"/>
              </a:spcBef>
              <a:spcAft>
                <a:spcPts val="0"/>
              </a:spcAft>
              <a:buClr>
                <a:srgbClr val="222222"/>
              </a:buClr>
              <a:buSzPts val="3000"/>
              <a:buFont typeface="Libre Franklin"/>
              <a:buChar char="•"/>
            </a:pPr>
            <a:r>
              <a:rPr lang="en-US" sz="3200" b="1" dirty="0">
                <a:solidFill>
                  <a:srgbClr val="222222"/>
                </a:solidFill>
                <a:latin typeface="Franklin Gothic Book" panose="020B0503020102020204" pitchFamily="34" charset="0"/>
              </a:rPr>
              <a:t>Design a task that requires students to apply evidence-based claims when answering supporting or compelling questions. </a:t>
            </a:r>
            <a:endParaRPr lang="en-US" sz="3400" dirty="0">
              <a:solidFill>
                <a:srgbClr val="222222"/>
              </a:solidFill>
              <a:latin typeface="Franklin Gothic Book" panose="020B0503020102020204" pitchFamily="34" charset="0"/>
            </a:endParaRPr>
          </a:p>
          <a:p>
            <a:pPr marL="0" lvl="0" indent="0" algn="l" rtl="0">
              <a:lnSpc>
                <a:spcPct val="115000"/>
              </a:lnSpc>
              <a:spcBef>
                <a:spcPts val="0"/>
              </a:spcBef>
              <a:spcAft>
                <a:spcPts val="0"/>
              </a:spcAft>
              <a:buClr>
                <a:schemeClr val="dk1"/>
              </a:buClr>
              <a:buSzPts val="1100"/>
              <a:buFont typeface="Arial"/>
              <a:buNone/>
            </a:pPr>
            <a:endParaRPr lang="en-US" dirty="0">
              <a:latin typeface="Franklin Gothic Book" panose="020B0503020102020204" pitchFamily="34" charset="0"/>
            </a:endParaRPr>
          </a:p>
        </p:txBody>
      </p:sp>
      <p:pic>
        <p:nvPicPr>
          <p:cNvPr id="1087" name="Google Shape;1087;g2435fae32ad_0_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743550" y="0"/>
            <a:ext cx="4448450" cy="2224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g2079cd96447_0_77"/>
          <p:cNvSpPr txBox="1">
            <a:spLocks noGrp="1"/>
          </p:cNvSpPr>
          <p:nvPr>
            <p:ph type="title"/>
          </p:nvPr>
        </p:nvSpPr>
        <p:spPr>
          <a:xfrm>
            <a:off x="347273" y="396513"/>
            <a:ext cx="10515600" cy="623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2"/>
                  </a:ext>
                </a:extLst>
              </a:rPr>
              <a:t>Check for understanding</a:t>
            </a:r>
            <a:r>
              <a:rPr lang="en-US" u="sng" dirty="0">
                <a:solidFill>
                  <a:schemeClr val="hlink"/>
                </a:solidFill>
                <a:latin typeface="Franklin Gothic Medium" panose="020B0603020102020204" pitchFamily="34" charset="0"/>
                <a:hlinkClick r:id="rId3"/>
              </a:rPr>
              <a:t> </a:t>
            </a:r>
            <a:endParaRPr lang="en-US" dirty="0">
              <a:latin typeface="Franklin Gothic Medium" panose="020B0603020102020204" pitchFamily="34" charset="0"/>
            </a:endParaRPr>
          </a:p>
        </p:txBody>
      </p:sp>
      <p:sp>
        <p:nvSpPr>
          <p:cNvPr id="1093" name="Google Shape;1093;g2079cd96447_0_77"/>
          <p:cNvSpPr txBox="1">
            <a:spLocks noGrp="1"/>
          </p:cNvSpPr>
          <p:nvPr>
            <p:ph type="body" idx="1"/>
          </p:nvPr>
        </p:nvSpPr>
        <p:spPr>
          <a:xfrm>
            <a:off x="347273" y="3619500"/>
            <a:ext cx="11497454" cy="243435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rPr>
              <a:t>Complete the Google Form to check for understanding on what you have learned in Module Six. It is important to note that this form is not scored. It is designed to support you in demonstrating your mastery of the success criteria shared at the beginning of this module. The success criteria for Module Five is:</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Franklin Gothic Book" panose="020B0503020102020204" pitchFamily="34" charset="0"/>
            </a:endParaRPr>
          </a:p>
          <a:p>
            <a:pPr marL="0" lvl="0" indent="0" algn="l" rtl="0">
              <a:lnSpc>
                <a:spcPct val="100000"/>
              </a:lnSpc>
              <a:spcBef>
                <a:spcPts val="0"/>
              </a:spcBef>
              <a:spcAft>
                <a:spcPts val="0"/>
              </a:spcAft>
              <a:buNone/>
            </a:pPr>
            <a:r>
              <a:rPr lang="en-US" sz="2200" b="1"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3"/>
                  </a:ext>
                </a:extLst>
              </a:rPr>
              <a:t>Success Criteria:</a:t>
            </a:r>
            <a:r>
              <a:rPr lang="en-US" sz="22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4"/>
                  </a:ext>
                </a:extLst>
              </a:rPr>
              <a:t> </a:t>
            </a:r>
            <a:r>
              <a:rPr lang="en-US" sz="22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5"/>
                  </a:ext>
                </a:extLst>
              </a:rPr>
              <a:t>I will be successful when I can develop coherent periods of learning </a:t>
            </a:r>
            <a:r>
              <a:rPr lang="en-US" sz="2200" dirty="0">
                <a:solidFill>
                  <a:srgbClr val="222222"/>
                </a:solidFill>
                <a:latin typeface="Franklin Gothic Book" panose="020B0503020102020204" pitchFamily="34" charset="0"/>
              </a:rPr>
              <a:t>Support students’ mastery of the grade level Using Evidence standards of the </a:t>
            </a:r>
            <a:r>
              <a:rPr lang="en-US" sz="2200" i="1" dirty="0">
                <a:solidFill>
                  <a:srgbClr val="222222"/>
                </a:solidFill>
                <a:latin typeface="Franklin Gothic Book" panose="020B0503020102020204" pitchFamily="34" charset="0"/>
              </a:rPr>
              <a:t>KAS for Social Studies.</a:t>
            </a:r>
            <a:endParaRPr lang="en-US" sz="22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dirty="0"/>
          </a:p>
        </p:txBody>
      </p:sp>
      <p:pic>
        <p:nvPicPr>
          <p:cNvPr id="1094" name="Google Shape;1094;g2079cd96447_0_77" descr="This is a screenshot from the beginning of the Google Form linked on the slide."/>
          <p:cNvPicPr preferRelativeResize="0"/>
          <p:nvPr/>
        </p:nvPicPr>
        <p:blipFill>
          <a:blip r:embed="rId4">
            <a:alphaModFix/>
          </a:blip>
          <a:stretch>
            <a:fillRect/>
          </a:stretch>
        </p:blipFill>
        <p:spPr>
          <a:xfrm>
            <a:off x="1469949" y="1113225"/>
            <a:ext cx="9217126" cy="2434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2435fae32ad_0_41"/>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6"/>
                  </a:ext>
                </a:extLst>
              </a:rPr>
              <a:t>Conclusion of Module Five of the Supporting Students in Using Evidence module series </a:t>
            </a:r>
            <a:endParaRPr lang="en-US" dirty="0">
              <a:latin typeface="Franklin Gothic Medium" panose="020B0603020102020204" pitchFamily="34" charset="0"/>
            </a:endParaRPr>
          </a:p>
        </p:txBody>
      </p:sp>
      <p:sp>
        <p:nvSpPr>
          <p:cNvPr id="1100" name="Google Shape;1100;g2435fae32ad_0_41"/>
          <p:cNvSpPr txBox="1">
            <a:spLocks noGrp="1"/>
          </p:cNvSpPr>
          <p:nvPr>
            <p:ph type="body" idx="1"/>
          </p:nvPr>
        </p:nvSpPr>
        <p:spPr>
          <a:xfrm>
            <a:off x="444950" y="1852325"/>
            <a:ext cx="6857550" cy="3778500"/>
          </a:xfrm>
          <a:prstGeom prst="rect">
            <a:avLst/>
          </a:prstGeom>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None/>
            </a:pPr>
            <a:r>
              <a:rPr lang="en-US" sz="3700" dirty="0">
                <a:solidFill>
                  <a:schemeClr val="dk1"/>
                </a:solidFill>
                <a:latin typeface="Franklin Gothic Book" panose="020B0503020102020204" pitchFamily="34" charset="0"/>
              </a:rPr>
              <a:t>This concludes </a:t>
            </a:r>
            <a:r>
              <a:rPr lang="en-US" sz="3700" dirty="0">
                <a:solidFill>
                  <a:srgbClr val="222222"/>
                </a:solidFill>
                <a:latin typeface="Franklin Gothic Book" panose="020B0503020102020204" pitchFamily="34" charset="0"/>
              </a:rPr>
              <a:t>Module Six: </a:t>
            </a:r>
            <a:r>
              <a:rPr lang="en-US" sz="37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7"/>
                  </a:ext>
                </a:extLst>
              </a:rPr>
              <a:t>What should students do after engaging with sources?</a:t>
            </a:r>
            <a:endParaRPr lang="en-US" sz="3700" dirty="0">
              <a:solidFill>
                <a:srgbClr val="222222"/>
              </a:solidFill>
              <a:latin typeface="Franklin Gothic Book" panose="020B0503020102020204" pitchFamily="34" charset="0"/>
            </a:endParaRPr>
          </a:p>
          <a:p>
            <a:pPr marL="0" lvl="0" indent="0" algn="l" rtl="0">
              <a:lnSpc>
                <a:spcPct val="11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10000"/>
              </a:lnSpc>
              <a:spcBef>
                <a:spcPts val="0"/>
              </a:spcBef>
              <a:spcAft>
                <a:spcPts val="0"/>
              </a:spcAft>
              <a:buNone/>
            </a:pPr>
            <a:r>
              <a:rPr lang="en-US" sz="3700" dirty="0">
                <a:solidFill>
                  <a:srgbClr val="222222"/>
                </a:solidFill>
                <a:latin typeface="Franklin Gothic Book" panose="020B0503020102020204" pitchFamily="34" charset="0"/>
              </a:rPr>
              <a:t>This also concludes the Supporting Students in Using Evidence module series. </a:t>
            </a:r>
          </a:p>
          <a:p>
            <a:pPr marL="0" lvl="0" indent="0" algn="l" rtl="0">
              <a:spcBef>
                <a:spcPts val="1000"/>
              </a:spcBef>
              <a:spcAft>
                <a:spcPts val="0"/>
              </a:spcAft>
              <a:buNone/>
            </a:pPr>
            <a:endParaRPr lang="en-US" dirty="0"/>
          </a:p>
        </p:txBody>
      </p:sp>
      <p:pic>
        <p:nvPicPr>
          <p:cNvPr id="1101" name="Google Shape;1101;g2435fae32ad_0_41" descr="This is a screenshot of the module six introduction slide."/>
          <p:cNvPicPr preferRelativeResize="0"/>
          <p:nvPr/>
        </p:nvPicPr>
        <p:blipFill>
          <a:blip r:embed="rId3">
            <a:alphaModFix/>
          </a:blip>
          <a:stretch>
            <a:fillRect/>
          </a:stretch>
        </p:blipFill>
        <p:spPr>
          <a:xfrm>
            <a:off x="7650600" y="2064530"/>
            <a:ext cx="4096450" cy="2306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g1f145736de9_0_109"/>
          <p:cNvSpPr txBox="1">
            <a:spLocks noGrp="1"/>
          </p:cNvSpPr>
          <p:nvPr>
            <p:ph type="ctrTitle"/>
          </p:nvPr>
        </p:nvSpPr>
        <p:spPr>
          <a:xfrm>
            <a:off x="3399750" y="1272725"/>
            <a:ext cx="8076000" cy="2025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5800" dirty="0">
                <a:latin typeface="Franklin Gothic Medium" panose="020B0603020102020204" pitchFamily="34" charset="0"/>
                <a:ea typeface="Libre Franklin"/>
                <a:cs typeface="Libre Franklin"/>
                <a:sym typeface="Libre Franklin"/>
              </a:rPr>
              <a:t>Supporting Students in  Using Evidence </a:t>
            </a:r>
            <a:r>
              <a:rPr lang="en-US" sz="5800" dirty="0">
                <a:solidFill>
                  <a:schemeClr val="bg1"/>
                </a:solidFill>
                <a:latin typeface="Franklin Gothic Medium" panose="020B0603020102020204" pitchFamily="34" charset="0"/>
                <a:ea typeface="Libre Franklin"/>
                <a:cs typeface="Libre Franklin"/>
                <a:sym typeface="Libre Franklin"/>
              </a:rPr>
              <a:t>3</a:t>
            </a:r>
            <a:endParaRPr sz="5800" dirty="0">
              <a:solidFill>
                <a:schemeClr val="bg1"/>
              </a:solidFill>
              <a:latin typeface="Franklin Gothic Medium" panose="020B0603020102020204" pitchFamily="34" charset="0"/>
            </a:endParaRPr>
          </a:p>
        </p:txBody>
      </p:sp>
      <p:sp>
        <p:nvSpPr>
          <p:cNvPr id="995" name="Google Shape;995;g1f145736de9_0_109"/>
          <p:cNvSpPr txBox="1">
            <a:spLocks noGrp="1"/>
          </p:cNvSpPr>
          <p:nvPr>
            <p:ph type="subTitle" idx="1"/>
          </p:nvPr>
        </p:nvSpPr>
        <p:spPr>
          <a:xfrm>
            <a:off x="3120200" y="3617150"/>
            <a:ext cx="84927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Clr>
                <a:schemeClr val="dk1"/>
              </a:buClr>
              <a:buSzPts val="1100"/>
              <a:buFont typeface="Arial"/>
              <a:buNone/>
            </a:pPr>
            <a:r>
              <a:rPr lang="en-US" sz="2800" dirty="0">
                <a:latin typeface="Franklin Gothic Book" panose="020B0503020102020204" pitchFamily="34" charset="0"/>
                <a:ea typeface="Arial"/>
                <a:cs typeface="Arial"/>
                <a:sym typeface="Arial"/>
              </a:rPr>
              <a:t>Module Six: What Should Students Do After Engaging with Complex Sources?</a:t>
            </a:r>
            <a:endParaRPr sz="2800" dirty="0">
              <a:latin typeface="Franklin Gothic Book" panose="020B0503020102020204" pitchFamily="34" charset="0"/>
              <a:ea typeface="Arial"/>
              <a:cs typeface="Arial"/>
              <a:sym typeface="Arial"/>
            </a:endParaRPr>
          </a:p>
        </p:txBody>
      </p:sp>
    </p:spTree>
    <p:extLst>
      <p:ext uri="{BB962C8B-B14F-4D97-AF65-F5344CB8AC3E}">
        <p14:creationId xmlns:p14="http://schemas.microsoft.com/office/powerpoint/2010/main" val="158318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g1f145736de9_0_109"/>
          <p:cNvSpPr txBox="1">
            <a:spLocks noGrp="1"/>
          </p:cNvSpPr>
          <p:nvPr>
            <p:ph type="ctrTitle"/>
          </p:nvPr>
        </p:nvSpPr>
        <p:spPr>
          <a:xfrm>
            <a:off x="3399750" y="1272725"/>
            <a:ext cx="8076000" cy="20250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5800" dirty="0">
                <a:latin typeface="Franklin Gothic Medium" panose="020B0603020102020204" pitchFamily="34" charset="0"/>
                <a:ea typeface="Libre Franklin"/>
                <a:cs typeface="Libre Franklin"/>
                <a:sym typeface="Libre Franklin"/>
              </a:rPr>
              <a:t>Supporting Students in Using Evidence </a:t>
            </a:r>
            <a:r>
              <a:rPr lang="en-US" sz="5800" dirty="0">
                <a:solidFill>
                  <a:schemeClr val="bg1"/>
                </a:solidFill>
                <a:latin typeface="Franklin Gothic Medium" panose="020B0603020102020204" pitchFamily="34" charset="0"/>
                <a:ea typeface="Libre Franklin"/>
                <a:cs typeface="Libre Franklin"/>
                <a:sym typeface="Libre Franklin"/>
              </a:rPr>
              <a:t>2</a:t>
            </a:r>
            <a:endParaRPr sz="5800" dirty="0">
              <a:solidFill>
                <a:schemeClr val="bg1"/>
              </a:solidFill>
              <a:latin typeface="Franklin Gothic Medium" panose="020B0603020102020204" pitchFamily="34" charset="0"/>
            </a:endParaRPr>
          </a:p>
        </p:txBody>
      </p:sp>
      <p:sp>
        <p:nvSpPr>
          <p:cNvPr id="995" name="Google Shape;995;g1f145736de9_0_109"/>
          <p:cNvSpPr txBox="1">
            <a:spLocks noGrp="1"/>
          </p:cNvSpPr>
          <p:nvPr>
            <p:ph type="subTitle" idx="1"/>
          </p:nvPr>
        </p:nvSpPr>
        <p:spPr>
          <a:xfrm>
            <a:off x="3120200" y="3617150"/>
            <a:ext cx="84927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Clr>
                <a:schemeClr val="dk1"/>
              </a:buClr>
              <a:buSzPts val="1100"/>
              <a:buFont typeface="Arial"/>
              <a:buNone/>
            </a:pPr>
            <a:r>
              <a:rPr lang="en-US" sz="2800" dirty="0">
                <a:latin typeface="Franklin Gothic Book" panose="020B0503020102020204" pitchFamily="34" charset="0"/>
                <a:ea typeface="Arial"/>
                <a:cs typeface="Arial"/>
                <a:sym typeface="Arial"/>
              </a:rPr>
              <a:t>Module Six: What Should Students Do After Engaging with Complex Sources?</a:t>
            </a:r>
            <a:endParaRPr sz="2800" dirty="0">
              <a:latin typeface="Franklin Gothic Book" panose="020B0503020102020204" pitchFamily="34" charset="0"/>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g1f145736de9_0_114"/>
          <p:cNvSpPr txBox="1">
            <a:spLocks noGrp="1"/>
          </p:cNvSpPr>
          <p:nvPr>
            <p:ph type="title"/>
          </p:nvPr>
        </p:nvSpPr>
        <p:spPr>
          <a:xfrm>
            <a:off x="209200" y="244375"/>
            <a:ext cx="11728800" cy="1141500"/>
          </a:xfrm>
          <a:prstGeom prst="rect">
            <a:avLst/>
          </a:prstGeom>
          <a:noFill/>
          <a:ln>
            <a:noFill/>
          </a:ln>
        </p:spPr>
        <p:txBody>
          <a:bodyPr spcFirstLastPara="1" wrap="square" lIns="91425" tIns="45700" rIns="91425" bIns="45700" anchor="ctr" anchorCtr="0">
            <a:noAutofit/>
          </a:bodyPr>
          <a:lstStyle/>
          <a:p>
            <a:pPr marL="0" lvl="0" indent="0" rtl="0">
              <a:spcBef>
                <a:spcPts val="1000"/>
              </a:spcBef>
              <a:spcAft>
                <a:spcPts val="0"/>
              </a:spcAft>
              <a:buClr>
                <a:schemeClr val="dk1"/>
              </a:buClr>
              <a:buSzPts val="1100"/>
              <a:buFont typeface="Arial"/>
              <a:buNone/>
            </a:pPr>
            <a:r>
              <a:rPr lang="en-US" sz="2800" dirty="0">
                <a:latin typeface="Franklin Gothic Medium" panose="020B0603020102020204" pitchFamily="34" charset="0"/>
                <a:ea typeface="Arial"/>
                <a:cs typeface="Arial"/>
                <a:sym typeface="Arial"/>
              </a:rPr>
              <a:t>Module Six: What should students do after engaging with complex sources?</a:t>
            </a:r>
            <a:endParaRPr dirty="0">
              <a:latin typeface="Franklin Gothic Medium" panose="020B0603020102020204" pitchFamily="34" charset="0"/>
            </a:endParaRPr>
          </a:p>
        </p:txBody>
      </p:sp>
      <p:sp>
        <p:nvSpPr>
          <p:cNvPr id="1001" name="Google Shape;1001;g1f145736de9_0_114"/>
          <p:cNvSpPr txBox="1">
            <a:spLocks noGrp="1"/>
          </p:cNvSpPr>
          <p:nvPr>
            <p:ph type="body" idx="1"/>
          </p:nvPr>
        </p:nvSpPr>
        <p:spPr>
          <a:xfrm>
            <a:off x="285923" y="1483500"/>
            <a:ext cx="11728801" cy="453043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latin typeface="Franklin Gothic Book" panose="020B0503020102020204" pitchFamily="34" charset="0"/>
              </a:rPr>
              <a:t>How do I support students in communicating their own conclusions</a:t>
            </a:r>
            <a:r>
              <a:rPr lang="en-US" sz="2400" dirty="0">
                <a:solidFill>
                  <a:schemeClr val="dk1"/>
                </a:solidFill>
                <a:latin typeface="Franklin Gothic Book" panose="020B0503020102020204" pitchFamily="34" charset="0"/>
              </a:rPr>
              <a:t> when substantiating their claims using evidence? </a:t>
            </a:r>
          </a:p>
          <a:p>
            <a:pPr marL="457200" lvl="0" indent="0" algn="l" rtl="0">
              <a:lnSpc>
                <a:spcPct val="100000"/>
              </a:lnSpc>
              <a:spcBef>
                <a:spcPts val="0"/>
              </a:spcBef>
              <a:spcAft>
                <a:spcPts val="0"/>
              </a:spcAft>
              <a:buNone/>
            </a:pPr>
            <a:endParaRPr lang="en-US" sz="20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use students’ comprehension of primary and secondary sources to demonstrate mastery of the Using Evidence standards? </a:t>
            </a:r>
          </a:p>
          <a:p>
            <a:pPr marL="457200" lvl="0" indent="0" algn="l" rtl="0">
              <a:lnSpc>
                <a:spcPct val="100000"/>
              </a:lnSpc>
              <a:spcBef>
                <a:spcPts val="0"/>
              </a:spcBef>
              <a:spcAft>
                <a:spcPts val="0"/>
              </a:spcAft>
              <a:buNone/>
            </a:pPr>
            <a:endParaRPr lang="en-US" sz="20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p>
          <a:p>
            <a:pPr marL="457200" lvl="0" indent="0" algn="l" rtl="0">
              <a:lnSpc>
                <a:spcPct val="100000"/>
              </a:lnSpc>
              <a:spcBef>
                <a:spcPts val="0"/>
              </a:spcBef>
              <a:spcAft>
                <a:spcPts val="0"/>
              </a:spcAft>
              <a:buNone/>
            </a:pPr>
            <a:endParaRPr lang="en-US" sz="20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Success Criteria:</a:t>
            </a:r>
            <a:r>
              <a:rPr lang="en-US" sz="2400" dirty="0">
                <a:solidFill>
                  <a:schemeClr val="dk1"/>
                </a:solidFill>
                <a:latin typeface="Franklin Gothic Book" panose="020B0503020102020204" pitchFamily="34" charset="0"/>
              </a:rPr>
              <a:t> </a:t>
            </a:r>
            <a:r>
              <a:rPr lang="en-US" sz="22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4"/>
                  </a:ext>
                </a:extLst>
              </a:rPr>
              <a:t>I will be successful when I can develop coherent periods of learning </a:t>
            </a:r>
            <a:r>
              <a:rPr lang="en-US" sz="2200" dirty="0">
                <a:solidFill>
                  <a:srgbClr val="222222"/>
                </a:solidFill>
                <a:latin typeface="Franklin Gothic Book" panose="020B0503020102020204" pitchFamily="34" charset="0"/>
              </a:rPr>
              <a:t>that support students’ mastery of the grade level Using Evidence standards of the </a:t>
            </a:r>
            <a:r>
              <a:rPr lang="en-US" sz="2200" i="1" dirty="0">
                <a:solidFill>
                  <a:srgbClr val="222222"/>
                </a:solidFill>
                <a:latin typeface="Franklin Gothic Book" panose="020B0503020102020204" pitchFamily="34" charset="0"/>
              </a:rPr>
              <a:t>KAS for Social Studies.</a:t>
            </a:r>
            <a:endParaRPr lang="en-US" sz="2400" dirty="0">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g1f145736de9_0_119"/>
          <p:cNvSpPr txBox="1">
            <a:spLocks noGrp="1"/>
          </p:cNvSpPr>
          <p:nvPr>
            <p:ph type="title"/>
          </p:nvPr>
        </p:nvSpPr>
        <p:spPr>
          <a:xfrm>
            <a:off x="607050" y="365125"/>
            <a:ext cx="11274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000" dirty="0">
                <a:latin typeface="Franklin Gothic Medium" panose="020B0603020102020204" pitchFamily="34" charset="0"/>
              </a:rPr>
              <a:t>Supporting Students When Engaging With Complex Sources </a:t>
            </a:r>
            <a:endParaRPr dirty="0">
              <a:latin typeface="Franklin Gothic Medium" panose="020B0603020102020204" pitchFamily="34" charset="0"/>
            </a:endParaRPr>
          </a:p>
        </p:txBody>
      </p:sp>
      <p:sp>
        <p:nvSpPr>
          <p:cNvPr id="1007" name="Google Shape;1007;g1f145736de9_0_1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latin typeface="Franklin Gothic Book" panose="020B0503020102020204" pitchFamily="34" charset="0"/>
              </a:rPr>
              <a:t>The Phases of Engaging with Sources</a:t>
            </a:r>
          </a:p>
          <a:p>
            <a:pPr marL="0" lvl="0" indent="0" algn="l" rtl="0">
              <a:spcBef>
                <a:spcPts val="1000"/>
              </a:spcBef>
              <a:spcAft>
                <a:spcPts val="0"/>
              </a:spcAft>
              <a:buNone/>
            </a:pPr>
            <a:endParaRPr lang="en-US"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5"/>
                  </a:ext>
                </a:extLst>
              </a:rPr>
              <a:t>Before Engaging with the Source(s)</a:t>
            </a:r>
            <a:endParaRPr lang="en-US" dirty="0">
              <a:latin typeface="Franklin Gothic Book" panose="020B0503020102020204" pitchFamily="34" charset="0"/>
            </a:endParaRP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While Engaging with the Source(s)</a:t>
            </a: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After Engaging with the Source(s)</a:t>
            </a:r>
          </a:p>
        </p:txBody>
      </p:sp>
      <p:sp>
        <p:nvSpPr>
          <p:cNvPr id="1008" name="Google Shape;1008;g1f145736de9_0_119">
            <a:extLst>
              <a:ext uri="{C183D7F6-B498-43B3-948B-1728B52AA6E4}">
                <adec:decorative xmlns:adec="http://schemas.microsoft.com/office/drawing/2017/decorative" val="1"/>
              </a:ext>
            </a:extLst>
          </p:cNvPr>
          <p:cNvSpPr/>
          <p:nvPr/>
        </p:nvSpPr>
        <p:spPr>
          <a:xfrm>
            <a:off x="7057520" y="4439826"/>
            <a:ext cx="1934700" cy="555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g2079cd96447_0_15"/>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After Engaging with the Source(s)</a:t>
            </a:r>
            <a:r>
              <a:rPr lang="en-US" sz="3000" b="1" dirty="0">
                <a:latin typeface="Franklin Gothic Medium" panose="020B0603020102020204" pitchFamily="34" charset="0"/>
                <a:ea typeface="Libre Franklin"/>
                <a:cs typeface="Libre Franklin"/>
                <a:sym typeface="Libre Franklin"/>
              </a:rPr>
              <a:t> </a:t>
            </a:r>
            <a:endParaRPr dirty="0">
              <a:latin typeface="Franklin Gothic Medium" panose="020B0603020102020204" pitchFamily="34" charset="0"/>
            </a:endParaRPr>
          </a:p>
        </p:txBody>
      </p:sp>
      <p:sp>
        <p:nvSpPr>
          <p:cNvPr id="1014" name="Google Shape;1014;g2079cd96447_0_15"/>
          <p:cNvSpPr txBox="1">
            <a:spLocks noGrp="1"/>
          </p:cNvSpPr>
          <p:nvPr>
            <p:ph type="body" idx="1"/>
          </p:nvPr>
        </p:nvSpPr>
        <p:spPr>
          <a:xfrm>
            <a:off x="433700" y="1525800"/>
            <a:ext cx="7800900" cy="4150500"/>
          </a:xfrm>
          <a:prstGeom prst="rect">
            <a:avLst/>
          </a:prstGeom>
        </p:spPr>
        <p:txBody>
          <a:bodyPr spcFirstLastPara="1" wrap="square" lIns="91425" tIns="45700" rIns="91425" bIns="45700" anchor="t" anchorCtr="0">
            <a:normAutofit fontScale="92500" lnSpcReduction="20000"/>
          </a:bodyPr>
          <a:lstStyle/>
          <a:p>
            <a:pPr marL="0" lvl="0" indent="0" algn="l" rtl="0">
              <a:lnSpc>
                <a:spcPct val="110000"/>
              </a:lnSpc>
              <a:spcBef>
                <a:spcPts val="1000"/>
              </a:spcBef>
              <a:spcAft>
                <a:spcPts val="0"/>
              </a:spcAft>
              <a:buNone/>
            </a:pPr>
            <a:r>
              <a:rPr lang="en-US" sz="2400" dirty="0">
                <a:solidFill>
                  <a:schemeClr val="dk1"/>
                </a:solidFill>
                <a:latin typeface="Franklin Gothic Book" panose="020B0503020102020204" pitchFamily="34" charset="0"/>
              </a:rPr>
              <a:t>After </a:t>
            </a:r>
            <a:r>
              <a:rPr lang="en-US" sz="2400" dirty="0">
                <a:solidFill>
                  <a:schemeClr val="dk1"/>
                </a:solidFill>
                <a:highlight>
                  <a:srgbClr val="FFFFFF"/>
                </a:highlight>
                <a:latin typeface="Franklin Gothic Book" panose="020B0503020102020204" pitchFamily="34" charset="0"/>
              </a:rPr>
              <a:t>actively reading complex sources</a:t>
            </a:r>
            <a:r>
              <a:rPr lang="en-US" sz="2400" dirty="0">
                <a:solidFill>
                  <a:schemeClr val="dk1"/>
                </a:solidFill>
                <a:latin typeface="Franklin Gothic Book" panose="020B0503020102020204" pitchFamily="34" charset="0"/>
              </a:rPr>
              <a:t>, students should regularly refer to the source(s) to reflect on what they read and to engage in more complex social studies skills.</a:t>
            </a: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Clr>
                <a:schemeClr val="dk1"/>
              </a:buClr>
              <a:buSzPct val="45833"/>
              <a:buFont typeface="Arial"/>
              <a:buNone/>
            </a:pP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None/>
            </a:pPr>
            <a:r>
              <a:rPr lang="en-US" sz="2400" dirty="0">
                <a:solidFill>
                  <a:schemeClr val="dk1"/>
                </a:solidFill>
                <a:latin typeface="Franklin Gothic Book" panose="020B0503020102020204" pitchFamily="34" charset="0"/>
              </a:rPr>
              <a:t>What are more complex social studies skills?</a:t>
            </a: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Clr>
                <a:schemeClr val="dk1"/>
              </a:buClr>
              <a:buSzPct val="45833"/>
              <a:buFont typeface="Arial"/>
              <a:buNone/>
            </a:pPr>
            <a:endParaRPr sz="2400" dirty="0">
              <a:solidFill>
                <a:schemeClr val="dk1"/>
              </a:solidFill>
              <a:latin typeface="Franklin Gothic Book" panose="020B0503020102020204" pitchFamily="34" charset="0"/>
            </a:endParaRPr>
          </a:p>
          <a:p>
            <a:pPr marL="0" lvl="0" indent="0" algn="l" rtl="0">
              <a:lnSpc>
                <a:spcPct val="110000"/>
              </a:lnSpc>
              <a:spcBef>
                <a:spcPts val="1000"/>
              </a:spcBef>
              <a:spcAft>
                <a:spcPts val="0"/>
              </a:spcAft>
              <a:buNone/>
            </a:pPr>
            <a:r>
              <a:rPr lang="en-US" sz="2400" dirty="0">
                <a:solidFill>
                  <a:schemeClr val="dk1"/>
                </a:solidFill>
                <a:latin typeface="Franklin Gothic Book" panose="020B0503020102020204" pitchFamily="34" charset="0"/>
              </a:rPr>
              <a:t>In order to answer this question, refer to your work from Module One where you </a:t>
            </a:r>
            <a:r>
              <a:rPr lang="en-US" sz="2400" b="1" dirty="0">
                <a:solidFill>
                  <a:schemeClr val="dk1"/>
                </a:solidFill>
                <a:latin typeface="Franklin Gothic Book" panose="020B0503020102020204" pitchFamily="34" charset="0"/>
              </a:rPr>
              <a:t>annotated </a:t>
            </a:r>
            <a:r>
              <a:rPr lang="en-US" sz="2400" dirty="0">
                <a:solidFill>
                  <a:schemeClr val="dk1"/>
                </a:solidFill>
                <a:latin typeface="Franklin Gothic Book" panose="020B0503020102020204" pitchFamily="34" charset="0"/>
              </a:rPr>
              <a:t>the </a:t>
            </a:r>
            <a:r>
              <a:rPr lang="en-US" sz="2400" b="1" dirty="0">
                <a:solidFill>
                  <a:schemeClr val="dk1"/>
                </a:solidFill>
                <a:latin typeface="Franklin Gothic Book" panose="020B0503020102020204" pitchFamily="34" charset="0"/>
              </a:rPr>
              <a:t>sourcing skills</a:t>
            </a:r>
            <a:r>
              <a:rPr lang="en-US" sz="2400" dirty="0">
                <a:solidFill>
                  <a:schemeClr val="dk1"/>
                </a:solidFill>
                <a:latin typeface="Franklin Gothic Book" panose="020B0503020102020204" pitchFamily="34" charset="0"/>
              </a:rPr>
              <a:t> students have to demonstrate at each grade level or grade band according to the </a:t>
            </a:r>
            <a:r>
              <a:rPr lang="en-US" sz="2400" b="1" dirty="0">
                <a:solidFill>
                  <a:schemeClr val="dk1"/>
                </a:solidFill>
                <a:latin typeface="Franklin Gothic Book" panose="020B0503020102020204" pitchFamily="34" charset="0"/>
              </a:rPr>
              <a:t>Inquiry Progression: Using Evidence</a:t>
            </a:r>
            <a:r>
              <a:rPr lang="en-US" sz="2400" dirty="0">
                <a:solidFill>
                  <a:schemeClr val="dk1"/>
                </a:solidFill>
                <a:latin typeface="Franklin Gothic Book" panose="020B0503020102020204" pitchFamily="34" charset="0"/>
              </a:rPr>
              <a:t> on pg. 157 of the </a:t>
            </a:r>
            <a:r>
              <a:rPr lang="en-US" sz="2400" i="1" dirty="0">
                <a:solidFill>
                  <a:schemeClr val="dk1"/>
                </a:solidFill>
                <a:latin typeface="Franklin Gothic Book" panose="020B0503020102020204" pitchFamily="34" charset="0"/>
              </a:rPr>
              <a:t>KAS for Social Studies. </a:t>
            </a:r>
            <a:endParaRPr dirty="0">
              <a:latin typeface="Franklin Gothic Book" panose="020B0503020102020204" pitchFamily="34" charset="0"/>
            </a:endParaRPr>
          </a:p>
        </p:txBody>
      </p:sp>
      <p:pic>
        <p:nvPicPr>
          <p:cNvPr id="1015" name="Google Shape;1015;g2079cd96447_0_15" descr="This is a screenshot from the KAS for Social Studies that shows the progression of the Using Evidence standards from Kindergarten through Grade 5."/>
          <p:cNvPicPr preferRelativeResize="0"/>
          <p:nvPr/>
        </p:nvPicPr>
        <p:blipFill>
          <a:blip r:embed="rId3">
            <a:alphaModFix/>
          </a:blip>
          <a:stretch>
            <a:fillRect/>
          </a:stretch>
        </p:blipFill>
        <p:spPr>
          <a:xfrm>
            <a:off x="8160175" y="1296650"/>
            <a:ext cx="3718200" cy="2460409"/>
          </a:xfrm>
          <a:prstGeom prst="rect">
            <a:avLst/>
          </a:prstGeom>
          <a:noFill/>
          <a:ln>
            <a:noFill/>
          </a:ln>
        </p:spPr>
      </p:pic>
      <p:pic>
        <p:nvPicPr>
          <p:cNvPr id="1016" name="Google Shape;1016;g2079cd96447_0_15" descr="This is a screenshot from the KAS for Social Studies that shows the progression of the Using Evidence standards from Grade 6 through High School."/>
          <p:cNvPicPr preferRelativeResize="0"/>
          <p:nvPr/>
        </p:nvPicPr>
        <p:blipFill>
          <a:blip r:embed="rId4">
            <a:alphaModFix/>
          </a:blip>
          <a:stretch>
            <a:fillRect/>
          </a:stretch>
        </p:blipFill>
        <p:spPr>
          <a:xfrm>
            <a:off x="8234600" y="3952825"/>
            <a:ext cx="3718201" cy="263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2435fae32ad_0_8"/>
          <p:cNvSpPr txBox="1">
            <a:spLocks noGrp="1"/>
          </p:cNvSpPr>
          <p:nvPr>
            <p:ph type="title"/>
          </p:nvPr>
        </p:nvSpPr>
        <p:spPr>
          <a:xfrm>
            <a:off x="614975" y="2287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rPr>
              <a:t>Using </a:t>
            </a:r>
            <a:r>
              <a:rPr lang="en-US" dirty="0">
                <a:latin typeface="Franklin Gothic Medium" panose="020B0603020102020204" pitchFamily="34" charset="0"/>
                <a:ea typeface="Arial"/>
                <a:cs typeface="Arial"/>
                <a:sym typeface="Arial"/>
              </a:rPr>
              <a:t>Evidence </a:t>
            </a:r>
            <a:endParaRPr lang="en-US" dirty="0">
              <a:latin typeface="Franklin Gothic Medium" panose="020B0603020102020204" pitchFamily="34" charset="0"/>
            </a:endParaRPr>
          </a:p>
        </p:txBody>
      </p:sp>
      <p:sp>
        <p:nvSpPr>
          <p:cNvPr id="1022" name="Google Shape;1022;g2435fae32ad_0_8"/>
          <p:cNvSpPr txBox="1">
            <a:spLocks noGrp="1"/>
          </p:cNvSpPr>
          <p:nvPr>
            <p:ph type="body" idx="1"/>
          </p:nvPr>
        </p:nvSpPr>
        <p:spPr>
          <a:xfrm>
            <a:off x="614974" y="1232654"/>
            <a:ext cx="7644375" cy="4738200"/>
          </a:xfrm>
          <a:prstGeom prst="rect">
            <a:avLst/>
          </a:prstGeom>
        </p:spPr>
        <p:txBody>
          <a:bodyPr spcFirstLastPara="1" wrap="square" lIns="91425" tIns="45700" rIns="91425" bIns="45700" anchor="t" anchorCtr="0">
            <a:normAutofit fontScale="92500"/>
          </a:bodyPr>
          <a:lstStyle/>
          <a:p>
            <a:pPr marL="0" lvl="0" indent="0" algn="l" rtl="0">
              <a:lnSpc>
                <a:spcPct val="110000"/>
              </a:lnSpc>
              <a:spcBef>
                <a:spcPts val="1000"/>
              </a:spcBef>
              <a:spcAft>
                <a:spcPts val="0"/>
              </a:spcAft>
              <a:buNone/>
            </a:pPr>
            <a:r>
              <a:rPr lang="en-US" dirty="0">
                <a:latin typeface="Franklin Gothic Book" panose="020B0503020102020204" pitchFamily="34" charset="0"/>
              </a:rPr>
              <a:t>In order for students to construct coherent arguments and explanations using their understanding of the social studies disciplines, they must understand how to substantiate those claims using evidence.</a:t>
            </a:r>
            <a:endParaRPr dirty="0">
              <a:latin typeface="Franklin Gothic Book" panose="020B0503020102020204" pitchFamily="34" charset="0"/>
            </a:endParaRPr>
          </a:p>
          <a:p>
            <a:pPr marL="0" lvl="0" indent="0" algn="l" rtl="0">
              <a:lnSpc>
                <a:spcPct val="110000"/>
              </a:lnSpc>
              <a:spcBef>
                <a:spcPts val="1000"/>
              </a:spcBef>
              <a:spcAft>
                <a:spcPts val="0"/>
              </a:spcAft>
              <a:buClr>
                <a:schemeClr val="dk1"/>
              </a:buClr>
              <a:buSzPts val="1100"/>
              <a:buFont typeface="Arial"/>
              <a:buNone/>
            </a:pPr>
            <a:endParaRPr dirty="0">
              <a:latin typeface="Franklin Gothic Book" panose="020B0503020102020204" pitchFamily="34" charset="0"/>
            </a:endParaRPr>
          </a:p>
          <a:p>
            <a:pPr marL="0" lvl="0" indent="0" algn="l" rtl="0">
              <a:lnSpc>
                <a:spcPct val="110000"/>
              </a:lnSpc>
              <a:spcBef>
                <a:spcPts val="1000"/>
              </a:spcBef>
              <a:spcAft>
                <a:spcPts val="0"/>
              </a:spcAft>
              <a:buClr>
                <a:schemeClr val="dk1"/>
              </a:buClr>
              <a:buSzPts val="1100"/>
              <a:buFont typeface="Arial"/>
              <a:buNone/>
            </a:pPr>
            <a:r>
              <a:rPr lang="en-US" dirty="0">
                <a:latin typeface="Franklin Gothic Book" panose="020B0503020102020204" pitchFamily="34" charset="0"/>
              </a:rPr>
              <a:t>This skill requires students to collect, evaluate and synthesize evidence from primary and secondary sources to develop and support a claim.</a:t>
            </a:r>
            <a:endParaRPr dirty="0">
              <a:latin typeface="Franklin Gothic Book" panose="020B0503020102020204" pitchFamily="34" charset="0"/>
            </a:endParaRPr>
          </a:p>
        </p:txBody>
      </p:sp>
      <p:pic>
        <p:nvPicPr>
          <p:cNvPr id="1023" name="Google Shape;1023;g2435fae32ad_0_8" descr="This is a graphic from the KAS for Social Studies that indicates that questioning, investigating using disciplinary concepts, using evidence and communicating conclusions are equally important. It also shows that within investigating, civics, economics, geography and history are equally important."/>
          <p:cNvPicPr preferRelativeResize="0"/>
          <p:nvPr/>
        </p:nvPicPr>
        <p:blipFill>
          <a:blip r:embed="rId3">
            <a:alphaModFix/>
          </a:blip>
          <a:stretch>
            <a:fillRect/>
          </a:stretch>
        </p:blipFill>
        <p:spPr>
          <a:xfrm>
            <a:off x="8259350" y="987500"/>
            <a:ext cx="3627850" cy="39694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g2435fae32ad_0_16"/>
          <p:cNvSpPr txBox="1">
            <a:spLocks noGrp="1"/>
          </p:cNvSpPr>
          <p:nvPr>
            <p:ph type="title"/>
          </p:nvPr>
        </p:nvSpPr>
        <p:spPr>
          <a:xfrm>
            <a:off x="208614" y="1469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dirty="0">
                <a:latin typeface="Franklin Gothic Medium" panose="020B0603020102020204" pitchFamily="34" charset="0"/>
                <a:ea typeface="Arial"/>
                <a:cs typeface="Arial"/>
                <a:sym typeface="Arial"/>
              </a:rPr>
              <a:t>Supporting Students When Engaging With Complex Sources:</a:t>
            </a:r>
            <a:endParaRPr sz="3000" dirty="0">
              <a:latin typeface="Franklin Gothic Medium" panose="020B0603020102020204" pitchFamily="34" charset="0"/>
              <a:ea typeface="Arial"/>
              <a:cs typeface="Arial"/>
              <a:sym typeface="Arial"/>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(1)</a:t>
            </a:r>
            <a:endParaRPr sz="3000" dirty="0">
              <a:latin typeface="Franklin Gothic Medium" panose="020B0603020102020204" pitchFamily="34" charset="0"/>
            </a:endParaRPr>
          </a:p>
        </p:txBody>
      </p:sp>
      <p:sp>
        <p:nvSpPr>
          <p:cNvPr id="1029" name="Google Shape;1029;g2435fae32ad_0_16"/>
          <p:cNvSpPr txBox="1">
            <a:spLocks noGrp="1"/>
          </p:cNvSpPr>
          <p:nvPr>
            <p:ph type="body" idx="1"/>
          </p:nvPr>
        </p:nvSpPr>
        <p:spPr>
          <a:xfrm>
            <a:off x="410901" y="1340397"/>
            <a:ext cx="11064000" cy="4519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1100"/>
              <a:buFont typeface="Arial"/>
              <a:buNone/>
            </a:pPr>
            <a:r>
              <a:rPr lang="en-US" sz="2200" dirty="0">
                <a:solidFill>
                  <a:srgbClr val="222222"/>
                </a:solidFill>
                <a:highlight>
                  <a:srgbClr val="FFFFFF"/>
                </a:highlight>
                <a:latin typeface="Franklin Gothic Book" panose="020B0503020102020204" pitchFamily="34" charset="0"/>
              </a:rPr>
              <a:t>When referencing previously read sources to engage in more complex social studies skills, students should</a:t>
            </a:r>
            <a:r>
              <a:rPr lang="en-US" sz="2200" dirty="0">
                <a:solidFill>
                  <a:srgbClr val="222222"/>
                </a:solidFill>
                <a:latin typeface="Franklin Gothic Book" panose="020B0503020102020204" pitchFamily="34" charset="0"/>
              </a:rPr>
              <a:t> use their reflection time to:</a:t>
            </a:r>
            <a:endParaRPr sz="2200" dirty="0">
              <a:solidFill>
                <a:srgbClr val="222222"/>
              </a:solidFill>
              <a:latin typeface="Franklin Gothic Book" panose="020B0503020102020204" pitchFamily="34" charset="0"/>
            </a:endParaRPr>
          </a:p>
          <a:p>
            <a:pPr marL="342900">
              <a:lnSpc>
                <a:spcPct val="100000"/>
              </a:lnSpc>
              <a:buClr>
                <a:schemeClr val="dk1"/>
              </a:buClr>
              <a:buSzPts val="1100"/>
            </a:pPr>
            <a:r>
              <a:rPr lang="en-US" sz="2200" dirty="0">
                <a:solidFill>
                  <a:srgbClr val="222222"/>
                </a:solidFill>
                <a:latin typeface="Franklin Gothic Book" panose="020B0503020102020204" pitchFamily="34" charset="0"/>
              </a:rPr>
              <a:t>Consider new ideas</a:t>
            </a:r>
            <a:endParaRPr sz="2200" dirty="0">
              <a:solidFill>
                <a:srgbClr val="222222"/>
              </a:solidFill>
              <a:latin typeface="Franklin Gothic Book" panose="020B0503020102020204" pitchFamily="34" charset="0"/>
            </a:endParaRPr>
          </a:p>
          <a:p>
            <a:pPr marL="342900">
              <a:lnSpc>
                <a:spcPct val="100000"/>
              </a:lnSpc>
              <a:spcBef>
                <a:spcPts val="0"/>
              </a:spcBef>
              <a:buClr>
                <a:schemeClr val="dk1"/>
              </a:buClr>
              <a:buSzPts val="1100"/>
            </a:pPr>
            <a:r>
              <a:rPr lang="en-US" sz="2200" dirty="0">
                <a:solidFill>
                  <a:srgbClr val="222222"/>
                </a:solidFill>
                <a:latin typeface="Franklin Gothic Book" panose="020B0503020102020204" pitchFamily="34" charset="0"/>
              </a:rPr>
              <a:t>Clarify and refine their understanding of content</a:t>
            </a:r>
            <a:endParaRPr sz="2200" dirty="0">
              <a:solidFill>
                <a:srgbClr val="222222"/>
              </a:solidFill>
              <a:latin typeface="Franklin Gothic Book" panose="020B0503020102020204" pitchFamily="34" charset="0"/>
            </a:endParaRPr>
          </a:p>
          <a:p>
            <a:pPr marL="342900">
              <a:lnSpc>
                <a:spcPct val="100000"/>
              </a:lnSpc>
              <a:spcBef>
                <a:spcPts val="0"/>
              </a:spcBef>
              <a:buClr>
                <a:schemeClr val="dk1"/>
              </a:buClr>
              <a:buSzPts val="1100"/>
            </a:pPr>
            <a:r>
              <a:rPr lang="en-US" sz="2200" dirty="0">
                <a:solidFill>
                  <a:srgbClr val="222222"/>
                </a:solidFill>
                <a:latin typeface="Franklin Gothic Book" panose="020B0503020102020204" pitchFamily="34" charset="0"/>
              </a:rPr>
              <a:t>Connect what they have learned through this source with other information or social studies concepts</a:t>
            </a:r>
            <a:endParaRPr sz="2200" dirty="0">
              <a:solidFill>
                <a:srgbClr val="222222"/>
              </a:solidFill>
              <a:latin typeface="Franklin Gothic Book" panose="020B0503020102020204" pitchFamily="34" charset="0"/>
            </a:endParaRPr>
          </a:p>
          <a:p>
            <a:pPr marL="342900">
              <a:lnSpc>
                <a:spcPct val="100000"/>
              </a:lnSpc>
              <a:spcBef>
                <a:spcPts val="0"/>
              </a:spcBef>
              <a:buClr>
                <a:schemeClr val="dk1"/>
              </a:buClr>
              <a:buSzPts val="1100"/>
            </a:pPr>
            <a:r>
              <a:rPr lang="en-US" sz="2200" dirty="0">
                <a:solidFill>
                  <a:srgbClr val="222222"/>
                </a:solidFill>
                <a:latin typeface="Franklin Gothic Book" panose="020B0503020102020204" pitchFamily="34" charset="0"/>
              </a:rPr>
              <a:t>Engage in evaluating the source, such as through corroboration or contextualization</a:t>
            </a:r>
            <a:endParaRPr sz="2200" dirty="0">
              <a:solidFill>
                <a:srgbClr val="222222"/>
              </a:solidFill>
              <a:latin typeface="Franklin Gothic Book" panose="020B0503020102020204" pitchFamily="34" charset="0"/>
            </a:endParaRPr>
          </a:p>
          <a:p>
            <a:pPr marL="114300" lvl="0" indent="0" algn="l" rtl="0">
              <a:lnSpc>
                <a:spcPct val="100000"/>
              </a:lnSpc>
              <a:spcBef>
                <a:spcPts val="0"/>
              </a:spcBef>
              <a:spcAft>
                <a:spcPts val="0"/>
              </a:spcAft>
              <a:buClr>
                <a:schemeClr val="dk1"/>
              </a:buClr>
              <a:buSzPts val="1100"/>
              <a:buFont typeface="Arial"/>
              <a:buNone/>
            </a:pPr>
            <a:r>
              <a:rPr lang="en-US" sz="2200" dirty="0">
                <a:solidFill>
                  <a:srgbClr val="222222"/>
                </a:solidFill>
                <a:latin typeface="Franklin Gothic Book" panose="020B0503020102020204" pitchFamily="34" charset="0"/>
              </a:rPr>
              <a:t> </a:t>
            </a:r>
            <a:endParaRPr sz="2200" dirty="0">
              <a:solidFill>
                <a:srgbClr val="222222"/>
              </a:solidFill>
              <a:latin typeface="Franklin Gothic Book" panose="020B0503020102020204" pitchFamily="34" charset="0"/>
            </a:endParaRPr>
          </a:p>
          <a:p>
            <a:pPr marL="0" lvl="0" indent="0" algn="l" rtl="0">
              <a:lnSpc>
                <a:spcPct val="100000"/>
              </a:lnSpc>
              <a:spcBef>
                <a:spcPts val="1000"/>
              </a:spcBef>
              <a:spcAft>
                <a:spcPts val="0"/>
              </a:spcAft>
              <a:buClr>
                <a:schemeClr val="dk1"/>
              </a:buClr>
              <a:buSzPts val="1100"/>
              <a:buFont typeface="Arial"/>
              <a:buNone/>
            </a:pPr>
            <a:r>
              <a:rPr lang="en-US" sz="2200" dirty="0">
                <a:solidFill>
                  <a:srgbClr val="222222"/>
                </a:solidFill>
                <a:latin typeface="Franklin Gothic Book" panose="020B0503020102020204" pitchFamily="34" charset="0"/>
              </a:rPr>
              <a:t>Additionally, teacher should assess what students have learned from engaging with the source to support a student when conducting social studies investigations. </a:t>
            </a:r>
            <a:endParaRPr sz="2200" dirty="0">
              <a:solidFill>
                <a:srgbClr val="222222"/>
              </a:solidFill>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2079cd96447_0_25"/>
          <p:cNvSpPr txBox="1">
            <a:spLocks noGrp="1"/>
          </p:cNvSpPr>
          <p:nvPr>
            <p:ph type="title"/>
          </p:nvPr>
        </p:nvSpPr>
        <p:spPr>
          <a:xfrm>
            <a:off x="269822" y="0"/>
            <a:ext cx="10245777"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(2)</a:t>
            </a:r>
            <a:endParaRPr sz="3000" dirty="0">
              <a:latin typeface="Franklin Gothic Medium" panose="020B0603020102020204" pitchFamily="34" charset="0"/>
            </a:endParaRPr>
          </a:p>
        </p:txBody>
      </p:sp>
      <p:sp>
        <p:nvSpPr>
          <p:cNvPr id="1035" name="Google Shape;1035;g2079cd96447_0_25"/>
          <p:cNvSpPr txBox="1">
            <a:spLocks noGrp="1"/>
          </p:cNvSpPr>
          <p:nvPr>
            <p:ph type="body" idx="1"/>
          </p:nvPr>
        </p:nvSpPr>
        <p:spPr>
          <a:xfrm>
            <a:off x="374754" y="1037475"/>
            <a:ext cx="11547424"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000" dirty="0">
                <a:latin typeface="Franklin Gothic Book" panose="020B0503020102020204" pitchFamily="34" charset="0"/>
              </a:rPr>
              <a:t>After students engage with a source, they can use the information they have learned to deepen their understanding of social studies concepts, practices and ideas. After students have engaged with sources about cultural characteristics of Mexico, they use this knowledge to respond to the supporting question, “How have cultural groups in the past and today shaped Mexico? The example below is from </a:t>
            </a:r>
            <a:r>
              <a:rPr lang="en-US" sz="20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7"/>
                  </a:ext>
                </a:extLst>
              </a:rPr>
              <a:t>Grade 2</a:t>
            </a:r>
            <a:r>
              <a:rPr lang="en-US" sz="2000" dirty="0">
                <a:latin typeface="Franklin Gothic Book" panose="020B0503020102020204" pitchFamily="34" charset="0"/>
              </a:rPr>
              <a:t>.</a:t>
            </a:r>
          </a:p>
        </p:txBody>
      </p:sp>
      <p:sp>
        <p:nvSpPr>
          <p:cNvPr id="1036" name="Google Shape;1036;g2079cd96447_0_25">
            <a:extLst>
              <a:ext uri="{C183D7F6-B498-43B3-948B-1728B52AA6E4}">
                <adec:decorative xmlns:adec="http://schemas.microsoft.com/office/drawing/2017/decorative" val="1"/>
              </a:ext>
            </a:extLst>
          </p:cNvPr>
          <p:cNvSpPr/>
          <p:nvPr/>
        </p:nvSpPr>
        <p:spPr>
          <a:xfrm>
            <a:off x="10426800" y="5092800"/>
            <a:ext cx="1765200" cy="176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2" name="Table 1">
            <a:extLst>
              <a:ext uri="{FF2B5EF4-FFF2-40B4-BE49-F238E27FC236}">
                <a16:creationId xmlns:a16="http://schemas.microsoft.com/office/drawing/2014/main" id="{29729C20-1503-A9E0-8809-E3B1D71D404B}"/>
              </a:ext>
            </a:extLst>
          </p:cNvPr>
          <p:cNvGraphicFramePr>
            <a:graphicFrameLocks noGrp="1"/>
          </p:cNvGraphicFramePr>
          <p:nvPr>
            <p:extLst>
              <p:ext uri="{D42A27DB-BD31-4B8C-83A1-F6EECF244321}">
                <p14:modId xmlns:p14="http://schemas.microsoft.com/office/powerpoint/2010/main" val="1794673947"/>
              </p:ext>
            </p:extLst>
          </p:nvPr>
        </p:nvGraphicFramePr>
        <p:xfrm>
          <a:off x="1254177" y="2923025"/>
          <a:ext cx="9788578" cy="3795375"/>
        </p:xfrm>
        <a:graphic>
          <a:graphicData uri="http://schemas.openxmlformats.org/drawingml/2006/table">
            <a:tbl>
              <a:tblPr firstRow="1">
                <a:tableStyleId>{7D4F87D2-B31D-4A5B-840A-ADB18C62B1F1}</a:tableStyleId>
              </a:tblPr>
              <a:tblGrid>
                <a:gridCol w="2870690">
                  <a:extLst>
                    <a:ext uri="{9D8B030D-6E8A-4147-A177-3AD203B41FA5}">
                      <a16:colId xmlns:a16="http://schemas.microsoft.com/office/drawing/2014/main" val="2115276869"/>
                    </a:ext>
                  </a:extLst>
                </a:gridCol>
                <a:gridCol w="6917888">
                  <a:extLst>
                    <a:ext uri="{9D8B030D-6E8A-4147-A177-3AD203B41FA5}">
                      <a16:colId xmlns:a16="http://schemas.microsoft.com/office/drawing/2014/main" val="2537204248"/>
                    </a:ext>
                  </a:extLst>
                </a:gridCol>
              </a:tblGrid>
              <a:tr h="438486">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Cultural characteristic</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How did cultural groups in Mexico shape this?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3314944562"/>
                  </a:ext>
                </a:extLst>
              </a:tr>
              <a:tr h="759075">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Holidays/Celebrations </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Day of the Dead is still a popular holiday in Mexico today that started long ago from ancient Aztec and Spanish traditions.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3123261308"/>
                  </a:ext>
                </a:extLst>
              </a:tr>
              <a:tr h="759075">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Music </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Traditional mariachi music is still heard in Mexico today, although it originated long ago.</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1780965675"/>
                  </a:ext>
                </a:extLst>
              </a:tr>
              <a:tr h="759075">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Food</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Popular food in Mexico today is inspired by different cultures based on their tradition and geographical features.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105010454"/>
                  </a:ext>
                </a:extLst>
              </a:tr>
              <a:tr h="1079664">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Sports</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tc>
                  <a:txBody>
                    <a:bodyPr/>
                    <a:lstStyle/>
                    <a:p>
                      <a:pPr marL="0" marR="0">
                        <a:lnSpc>
                          <a:spcPct val="115000"/>
                        </a:lnSpc>
                        <a:spcBef>
                          <a:spcPts val="0"/>
                        </a:spcBef>
                        <a:spcAft>
                          <a:spcPts val="0"/>
                        </a:spcAft>
                      </a:pPr>
                      <a:r>
                        <a:rPr lang="en-US" sz="1800" dirty="0">
                          <a:effectLst/>
                          <a:latin typeface="Franklin Gothic Book" panose="020B0503020102020204" pitchFamily="34" charset="0"/>
                        </a:rPr>
                        <a:t>Ulama is an ancient ball game that is being practiced today, and indigenous ball games such as this inspired the sports that are popular in Mexico today.</a:t>
                      </a:r>
                      <a:endParaRPr lang="en-US" sz="18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65052036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g2435fae32ad_0_50"/>
          <p:cNvSpPr txBox="1">
            <a:spLocks noGrp="1"/>
          </p:cNvSpPr>
          <p:nvPr>
            <p:ph type="title"/>
          </p:nvPr>
        </p:nvSpPr>
        <p:spPr>
          <a:xfrm>
            <a:off x="674725" y="218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After Engaging with the Source(s) (3)</a:t>
            </a:r>
            <a:endParaRPr sz="3000" dirty="0">
              <a:latin typeface="Franklin Gothic Medium" panose="020B0603020102020204" pitchFamily="34" charset="0"/>
            </a:endParaRPr>
          </a:p>
        </p:txBody>
      </p:sp>
      <p:sp>
        <p:nvSpPr>
          <p:cNvPr id="1043" name="Google Shape;1043;g2435fae32ad_0_50"/>
          <p:cNvSpPr txBox="1">
            <a:spLocks noGrp="1"/>
          </p:cNvSpPr>
          <p:nvPr>
            <p:ph type="body" idx="1"/>
          </p:nvPr>
        </p:nvSpPr>
        <p:spPr>
          <a:xfrm>
            <a:off x="791897" y="1253400"/>
            <a:ext cx="10515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In the </a:t>
            </a:r>
            <a:r>
              <a:rPr lang="en-US" u="sng" dirty="0">
                <a:solidFill>
                  <a:schemeClr val="hlink"/>
                </a:solidFill>
                <a:latin typeface="Franklin Gothic Book" panose="020B0503020102020204" pitchFamily="34" charset="0"/>
                <a:hlinkClick r:id="rId3"/>
              </a:rPr>
              <a:t>Grade 6</a:t>
            </a:r>
            <a:r>
              <a:rPr lang="en-US" dirty="0">
                <a:latin typeface="Franklin Gothic Book" panose="020B0503020102020204" pitchFamily="34" charset="0"/>
              </a:rPr>
              <a:t> example below, students use the information they have learned from the sources they read to describe their assigned River Valley Civilization and explain how this civilization impacted the modern world. </a:t>
            </a:r>
            <a:endParaRPr dirty="0">
              <a:latin typeface="Franklin Gothic Book" panose="020B0503020102020204" pitchFamily="34" charset="0"/>
            </a:endParaRPr>
          </a:p>
        </p:txBody>
      </p:sp>
      <p:graphicFrame>
        <p:nvGraphicFramePr>
          <p:cNvPr id="2" name="Table 1">
            <a:extLst>
              <a:ext uri="{FF2B5EF4-FFF2-40B4-BE49-F238E27FC236}">
                <a16:creationId xmlns:a16="http://schemas.microsoft.com/office/drawing/2014/main" id="{01E00E7E-8109-7140-0714-8264D499CD7C}"/>
              </a:ext>
            </a:extLst>
          </p:cNvPr>
          <p:cNvGraphicFramePr>
            <a:graphicFrameLocks noGrp="1"/>
          </p:cNvGraphicFramePr>
          <p:nvPr>
            <p:extLst>
              <p:ext uri="{D42A27DB-BD31-4B8C-83A1-F6EECF244321}">
                <p14:modId xmlns:p14="http://schemas.microsoft.com/office/powerpoint/2010/main" val="1487180374"/>
              </p:ext>
            </p:extLst>
          </p:nvPr>
        </p:nvGraphicFramePr>
        <p:xfrm>
          <a:off x="884503" y="4154884"/>
          <a:ext cx="10096043" cy="1659128"/>
        </p:xfrm>
        <a:graphic>
          <a:graphicData uri="http://schemas.openxmlformats.org/drawingml/2006/table">
            <a:tbl>
              <a:tblPr firstRow="1">
                <a:tableStyleId>{7D4F87D2-B31D-4A5B-840A-ADB18C62B1F1}</a:tableStyleId>
              </a:tblPr>
              <a:tblGrid>
                <a:gridCol w="10096043">
                  <a:extLst>
                    <a:ext uri="{9D8B030D-6E8A-4147-A177-3AD203B41FA5}">
                      <a16:colId xmlns:a16="http://schemas.microsoft.com/office/drawing/2014/main" val="1801744417"/>
                    </a:ext>
                  </a:extLst>
                </a:gridCol>
              </a:tblGrid>
              <a:tr h="1325700">
                <a:tc>
                  <a:txBody>
                    <a:bodyPr/>
                    <a:lstStyle/>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What is the name of your assigned River Valley Civilization?</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Where was your assigned River Valley Civilization located?</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What are the dates of your assigned River Valley Civilization? </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Describe the physical environment of your assigned River Valley Civilization. </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How did the physical environment shape the development of your assigned River Valley Civilization?</a:t>
                      </a: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effectLst/>
                          <a:latin typeface="Franklin Gothic Book" panose="020B0503020102020204" pitchFamily="34" charset="0"/>
                        </a:rPr>
                        <a:t>What were the origins, functions and structures of governments in your assigned River Valley Civilization?</a:t>
                      </a:r>
                      <a:endParaRPr lang="en-US" sz="1600" u="none" strike="noStrike" dirty="0">
                        <a:effectLst/>
                        <a:latin typeface="Franklin Gothic Book" panose="020B0503020102020204" pitchFamily="34" charset="0"/>
                        <a:ea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97139010"/>
                  </a:ext>
                </a:extLst>
              </a:tr>
            </a:tbl>
          </a:graphicData>
        </a:graphic>
      </p:graphicFrame>
      <p:sp>
        <p:nvSpPr>
          <p:cNvPr id="4" name="TextBox 3">
            <a:extLst>
              <a:ext uri="{FF2B5EF4-FFF2-40B4-BE49-F238E27FC236}">
                <a16:creationId xmlns:a16="http://schemas.microsoft.com/office/drawing/2014/main" id="{9513B142-01D6-80F0-9595-AB49103FE5B5}"/>
              </a:ext>
            </a:extLst>
          </p:cNvPr>
          <p:cNvSpPr txBox="1"/>
          <p:nvPr/>
        </p:nvSpPr>
        <p:spPr>
          <a:xfrm>
            <a:off x="791897" y="3221602"/>
            <a:ext cx="10142346" cy="777457"/>
          </a:xfrm>
          <a:prstGeom prst="rect">
            <a:avLst/>
          </a:prstGeom>
          <a:noFill/>
        </p:spPr>
        <p:txBody>
          <a:bodyPr wrap="square">
            <a:spAutoFit/>
          </a:bodyPr>
          <a:lstStyle/>
          <a:p>
            <a:pPr marL="0" marR="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rPr>
              <a:t>Once students understand the characteristics of a high-quality poster, present the questions that their poster needs to answer:</a:t>
            </a:r>
            <a:endParaRPr lang="en-US" sz="2000" dirty="0">
              <a:effectLst/>
              <a:latin typeface="Franklin Gothic Book" panose="020B0503020102020204" pitchFamily="34" charset="0"/>
              <a:ea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KYED-536-1857</_dlc_DocId>
    <_dlc_DocIdUrl xmlns="3a62de7d-ba57-4f43-9dae-9623ba637be0">
      <Url>https://www.education.ky.gov/curriculum/standards/kyacadstand/_layouts/15/DocIdRedir.aspx?ID=KYED-536-1857</Url>
      <Description>KYED-536-1857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C76B00-D771-43D6-86CD-8632ED3FD124}">
  <ds:schemaRefs>
    <ds:schemaRef ds:uri="http://schemas.microsoft.com/sharepoint/v3/contenttype/forms"/>
  </ds:schemaRefs>
</ds:datastoreItem>
</file>

<file path=customXml/itemProps2.xml><?xml version="1.0" encoding="utf-8"?>
<ds:datastoreItem xmlns:ds="http://schemas.openxmlformats.org/officeDocument/2006/customXml" ds:itemID="{789A6B8A-3A98-4025-93C9-654A28097E0B}">
  <ds:schemaRefs>
    <ds:schemaRef ds:uri="http://schemas.microsoft.com/sharepoint/events"/>
  </ds:schemaRefs>
</ds:datastoreItem>
</file>

<file path=customXml/itemProps3.xml><?xml version="1.0" encoding="utf-8"?>
<ds:datastoreItem xmlns:ds="http://schemas.openxmlformats.org/officeDocument/2006/customXml" ds:itemID="{AB1E9F79-E47B-425E-9545-3C7B1D71AE4A}">
  <ds:schemaRefs>
    <ds:schemaRef ds:uri="http://schemas.microsoft.com/office/2006/documentManagement/types"/>
    <ds:schemaRef ds:uri="http://schemas.microsoft.com/office/infopath/2007/PartnerControls"/>
    <ds:schemaRef ds:uri="http://schemas.microsoft.com/sharepoint/v3"/>
    <ds:schemaRef ds:uri="http://purl.org/dc/dcmitype/"/>
    <ds:schemaRef ds:uri="http://purl.org/dc/terms/"/>
    <ds:schemaRef ds:uri="http://www.w3.org/XML/1998/namespace"/>
    <ds:schemaRef ds:uri="http://schemas.openxmlformats.org/package/2006/metadata/core-properties"/>
    <ds:schemaRef ds:uri="http://schemas.microsoft.com/office/2006/metadata/properties"/>
    <ds:schemaRef ds:uri="3a62de7d-ba57-4f43-9dae-9623ba637be0"/>
    <ds:schemaRef ds:uri="http://purl.org/dc/elements/1.1/"/>
  </ds:schemaRefs>
</ds:datastoreItem>
</file>

<file path=customXml/itemProps4.xml><?xml version="1.0" encoding="utf-8"?>
<ds:datastoreItem xmlns:ds="http://schemas.openxmlformats.org/officeDocument/2006/customXml" ds:itemID="{99F97F35-1485-4974-9B40-4D625BB81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13415</TotalTime>
  <Words>4569</Words>
  <Application>Microsoft Office PowerPoint</Application>
  <PresentationFormat>Widescreen</PresentationFormat>
  <Paragraphs>269</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Franklin Gothic Medium</vt:lpstr>
      <vt:lpstr>Franklin Gothic Book</vt:lpstr>
      <vt:lpstr>Libre Franklin</vt:lpstr>
      <vt:lpstr>Noto Sans Symbols</vt:lpstr>
      <vt:lpstr>Arial</vt:lpstr>
      <vt:lpstr>Calibri</vt:lpstr>
      <vt:lpstr>Libre Franklin Medium</vt:lpstr>
      <vt:lpstr>Century Gothic</vt:lpstr>
      <vt:lpstr>Times New Roman</vt:lpstr>
      <vt:lpstr>Office Theme</vt:lpstr>
      <vt:lpstr>Supporting Students in Using Evidence</vt:lpstr>
      <vt:lpstr>Supporting Students in Using Evidence 2</vt:lpstr>
      <vt:lpstr>Module Six: What should students do after engaging with complex sources?</vt:lpstr>
      <vt:lpstr>Supporting Students When Engaging With Complex Sources </vt:lpstr>
      <vt:lpstr>Supporting Students When Engaging With Complex Sources: After Engaging with the Source(s) </vt:lpstr>
      <vt:lpstr>Using Evidence </vt:lpstr>
      <vt:lpstr>Supporting Students When Engaging With Complex Sources: After Engaging with the Source(s) (1)</vt:lpstr>
      <vt:lpstr>Supporting Students When Engaging With Complex Sources: After Engaging with the Source(s) (2)</vt:lpstr>
      <vt:lpstr>Supporting Students When Engaging With Complex Sources: After Engaging with the Source(s) (3)</vt:lpstr>
      <vt:lpstr>Supporting Students When Engaging With Complex Sources: After Engaging with the Source(s) (4)</vt:lpstr>
      <vt:lpstr>Supporting Students When Engaging With Complex Sources: After Engaging with the Source(s) (5)</vt:lpstr>
      <vt:lpstr>After Engaging with the Source(s): Application (1) </vt:lpstr>
      <vt:lpstr>Using Evidence Purpose and Function</vt:lpstr>
      <vt:lpstr>Supporting Students When Engaging With Complex Sources: After Engaging with the Source(s) (6)</vt:lpstr>
      <vt:lpstr>After Engaging with the Source(s): Application (2)</vt:lpstr>
      <vt:lpstr>Check for understanding </vt:lpstr>
      <vt:lpstr>Conclusion of Module Five of the Supporting Students in Using Evidence module series </vt:lpstr>
      <vt:lpstr>Supporting Students in  Using Evidence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Placido, Tabor - Office of Teaching and Learning</cp:lastModifiedBy>
  <cp:revision>7</cp:revision>
  <dcterms:created xsi:type="dcterms:W3CDTF">2021-11-08T14:53:11Z</dcterms:created>
  <dcterms:modified xsi:type="dcterms:W3CDTF">2024-08-02T14:30:54Z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a719b438-4641-46bf-a2a7-df1ed8c7cc92</vt:lpwstr>
  </property>
  <property fmtid="{D5CDD505-2E9C-101B-9397-08002B2CF9AE}" pid="4" name="MSIP_Label_eb544694-0027-44fa-bee4-2648c0363f9d_Enabled">
    <vt:lpwstr>true</vt:lpwstr>
  </property>
  <property fmtid="{D5CDD505-2E9C-101B-9397-08002B2CF9AE}" pid="5" name="MSIP_Label_eb544694-0027-44fa-bee4-2648c0363f9d_SetDate">
    <vt:lpwstr>2024-07-30T18:56:05Z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01cec96d-5f79-4cb1-8555-15b0f00fb1e0</vt:lpwstr>
  </property>
  <property fmtid="{D5CDD505-2E9C-101B-9397-08002B2CF9AE}" pid="10" name="MSIP_Label_eb544694-0027-44fa-bee4-2648c0363f9d_ContentBits">
    <vt:lpwstr>0</vt:lpwstr>
  </property>
</Properties>
</file>