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sldIdLst>
    <p:sldId id="271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5" r:id="rId20"/>
  </p:sldIdLst>
  <p:sldSz cx="18059400" cy="10160000"/>
  <p:notesSz cx="18059400" cy="1016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6041C-94E9-4116-B9CF-5E798871F5C3}" v="15" dt="2025-04-16T17:23:48.7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59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4455" y="3149600"/>
            <a:ext cx="1535049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5AC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08910" y="5689600"/>
            <a:ext cx="1264158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1">
                <a:solidFill>
                  <a:srgbClr val="C4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59400" cy="10160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50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5AC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1">
                <a:solidFill>
                  <a:srgbClr val="C4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5AC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2970" y="2336800"/>
            <a:ext cx="7855839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300591" y="2336800"/>
            <a:ext cx="7855839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5AC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1573" y="172624"/>
            <a:ext cx="6093110" cy="1075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F4B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08910" y="5689600"/>
            <a:ext cx="1264158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5B5E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2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4B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5B5E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3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4B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2970" y="2336800"/>
            <a:ext cx="7855839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300591" y="2336800"/>
            <a:ext cx="7855839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02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4B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1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8903" y="-63499"/>
            <a:ext cx="10527030" cy="9982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5AC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7218" y="2485371"/>
            <a:ext cx="11165840" cy="612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1">
                <a:solidFill>
                  <a:srgbClr val="C4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40196" y="9448800"/>
            <a:ext cx="5779008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2970" y="9448800"/>
            <a:ext cx="4153662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02769" y="9448800"/>
            <a:ext cx="4153662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1573" y="198152"/>
            <a:ext cx="7296253" cy="1049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F4B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26693" y="2514726"/>
            <a:ext cx="8124190" cy="604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5B5E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40196" y="9448800"/>
            <a:ext cx="5779008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2970" y="9448800"/>
            <a:ext cx="4153662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02769" y="9448800"/>
            <a:ext cx="4153662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03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ky.gov/curriculum/conpro/Pages/family_math_games.asp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B6BD9D-DBCF-9A43-2743-7C9500665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4200"/>
            <a:ext cx="18059400" cy="2667000"/>
          </a:xfrm>
          <a:prstGeom prst="rect">
            <a:avLst/>
          </a:prstGeom>
          <a:solidFill>
            <a:srgbClr val="102649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C5552-C826-E513-27C8-2172B3998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573" y="-1031051"/>
            <a:ext cx="6093110" cy="103105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Kentucky Family Math Night Game: Many Ways of Counting</a:t>
            </a:r>
          </a:p>
        </p:txBody>
      </p:sp>
      <p:sp>
        <p:nvSpPr>
          <p:cNvPr id="5" name="TextBox 4" descr="Kentucky Family Math Night Game: Many Ways of Counting">
            <a:extLst>
              <a:ext uri="{FF2B5EF4-FFF2-40B4-BE49-F238E27FC236}">
                <a16:creationId xmlns:a16="http://schemas.microsoft.com/office/drawing/2014/main" id="{2A16D5CE-69F8-B635-E233-2BE79D10A1DD}"/>
              </a:ext>
            </a:extLst>
          </p:cNvPr>
          <p:cNvSpPr txBox="1"/>
          <p:nvPr/>
        </p:nvSpPr>
        <p:spPr>
          <a:xfrm>
            <a:off x="800100" y="889000"/>
            <a:ext cx="1645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Kentucky Family Math Night Game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Many Ways of Counting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90D84-F10E-A695-1EFE-723C6D2BDB4A}"/>
              </a:ext>
            </a:extLst>
          </p:cNvPr>
          <p:cNvSpPr txBox="1"/>
          <p:nvPr/>
        </p:nvSpPr>
        <p:spPr>
          <a:xfrm>
            <a:off x="800100" y="3556000"/>
            <a:ext cx="16611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Recommended for Grades 2-3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This game will help your student</a:t>
            </a:r>
            <a:r>
              <a:rPr lang="en-US" sz="3200" b="1">
                <a:solidFill>
                  <a:srgbClr val="102649"/>
                </a:solidFill>
                <a:latin typeface="Calibri"/>
              </a:rPr>
              <a:t> use grouping strategies to find the total number of items on a variety of cards.</a:t>
            </a:r>
            <a:endParaRPr kumimoji="0" lang="en-US" sz="3200" b="0" i="1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Kentucky Academic Standards for Mathematics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 Connections: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A20B6-C6EF-25CF-E23C-645CCE839271}"/>
              </a:ext>
            </a:extLst>
          </p:cNvPr>
          <p:cNvSpPr txBox="1"/>
          <p:nvPr/>
        </p:nvSpPr>
        <p:spPr>
          <a:xfrm>
            <a:off x="800100" y="6415345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baseline="0">
                <a:solidFill>
                  <a:srgbClr val="102649"/>
                </a:solidFill>
                <a:latin typeface="+mn-lt"/>
              </a:rPr>
              <a:t>Second grade Operations and Algebraic Thinking</a:t>
            </a:r>
          </a:p>
          <a:p>
            <a:pPr marR="5970" algn="l"/>
            <a:r>
              <a:rPr lang="en-US" sz="2400" b="1" i="0" u="sng" strike="noStrike" baseline="0">
                <a:solidFill>
                  <a:srgbClr val="102649"/>
                </a:solidFill>
                <a:latin typeface="+mn-lt"/>
              </a:rPr>
              <a:t>KY.2.OA.4 </a:t>
            </a:r>
            <a:r>
              <a:rPr lang="en-US" sz="2400" b="0" i="0" u="none" strike="noStrike" baseline="0">
                <a:solidFill>
                  <a:srgbClr val="102649"/>
                </a:solidFill>
                <a:latin typeface="+mn-lt"/>
              </a:rPr>
              <a:t>Use addition to find the total number of objects arranged in rectangular arrays with up to 5 rows and up to 5 columns; write an equation to express the total as a sum of equal addends.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C093D-60E2-C0B7-C863-82201C41EC60}"/>
              </a:ext>
            </a:extLst>
          </p:cNvPr>
          <p:cNvSpPr txBox="1"/>
          <p:nvPr/>
        </p:nvSpPr>
        <p:spPr>
          <a:xfrm>
            <a:off x="9639300" y="640083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baseline="0">
                <a:solidFill>
                  <a:srgbClr val="102649"/>
                </a:solidFill>
                <a:latin typeface="+mn-lt"/>
              </a:rPr>
              <a:t>Third grade Operations and Algebraic Thinking</a:t>
            </a:r>
          </a:p>
          <a:p>
            <a:pPr marR="16450" algn="l"/>
            <a:r>
              <a:rPr lang="en-US" sz="2400" b="1" i="0" u="none" strike="noStrike" baseline="0">
                <a:solidFill>
                  <a:srgbClr val="102649"/>
                </a:solidFill>
                <a:latin typeface="+mn-lt"/>
              </a:rPr>
              <a:t>KY.3.OA.1 </a:t>
            </a:r>
            <a:r>
              <a:rPr lang="en-US" sz="2400" b="0" i="0" u="none" strike="noStrike" baseline="0">
                <a:solidFill>
                  <a:srgbClr val="102649"/>
                </a:solidFill>
                <a:latin typeface="+mn-lt"/>
              </a:rPr>
              <a:t>Interpret and demonstrate products of whole numbers</a:t>
            </a:r>
            <a:r>
              <a:rPr lang="en-US" sz="1800" b="0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. 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9F582-5268-EB36-63E2-4F672BE3B2C3}"/>
              </a:ext>
            </a:extLst>
          </p:cNvPr>
          <p:cNvSpPr txBox="1"/>
          <p:nvPr/>
        </p:nvSpPr>
        <p:spPr>
          <a:xfrm>
            <a:off x="4991100" y="8291554"/>
            <a:ext cx="8229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Standards for Mathematical Practice: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MP.2 </a:t>
            </a:r>
            <a:r>
              <a:rPr lang="en-US" sz="2000" b="0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Reason abstractly and quantitatively.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MP.3 </a:t>
            </a:r>
            <a:r>
              <a:rPr lang="en-US" sz="2000" b="0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Construct viable arguments and critique the reasoning of others.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MP.7 </a:t>
            </a:r>
            <a:r>
              <a:rPr lang="en-US" sz="2000" b="0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Look for and make use of structure.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MP.8 </a:t>
            </a:r>
            <a:r>
              <a:rPr lang="en-US" sz="2000" b="0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Look for and express regularity in repeated reasoning. 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54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C01-BAED-FC3C-D64F-F29A1BFA52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How Many Ball in All?</a:t>
            </a:r>
          </a:p>
        </p:txBody>
      </p:sp>
      <p:sp>
        <p:nvSpPr>
          <p:cNvPr id="20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17FFF8FE-FB2B-5ECF-1498-515274449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– How Many Balls in All?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 spc="45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3" name="Picture 22" descr="A screenshot of different game balls. Count how many balls in all.&#10;">
            <a:extLst>
              <a:ext uri="{FF2B5EF4-FFF2-40B4-BE49-F238E27FC236}">
                <a16:creationId xmlns:a16="http://schemas.microsoft.com/office/drawing/2014/main" id="{0E6A1C01-2402-7E73-5E1B-FD7A67E0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92045"/>
            <a:ext cx="10287000" cy="8566399"/>
          </a:xfrm>
          <a:prstGeom prst="rect">
            <a:avLst/>
          </a:prstGeom>
        </p:spPr>
      </p:pic>
      <p:sp>
        <p:nvSpPr>
          <p:cNvPr id="21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E1255978-150F-DBAD-E930-94D1D9BFFB87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258F1-DDF7-67B7-E292-7C37C07D2ED5}"/>
              </a:ext>
            </a:extLst>
          </p:cNvPr>
          <p:cNvSpPr txBox="1"/>
          <p:nvPr/>
        </p:nvSpPr>
        <p:spPr>
          <a:xfrm>
            <a:off x="11544300" y="4952078"/>
            <a:ext cx="525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Is there a more efficient strategy?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B051-7274-7179-B24C-523FA6032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How Many Sunny Days?</a:t>
            </a:r>
          </a:p>
        </p:txBody>
      </p:sp>
      <p:sp>
        <p:nvSpPr>
          <p:cNvPr id="100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BB8BCD2C-FF34-9447-E8BC-75F0A881F5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How many sunny days?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103" name="Picture 102" descr="A calendar showing the weather each day.  How many days has the sun shone in the past  few weeks?&#10;&#10;&#10;">
            <a:extLst>
              <a:ext uri="{FF2B5EF4-FFF2-40B4-BE49-F238E27FC236}">
                <a16:creationId xmlns:a16="http://schemas.microsoft.com/office/drawing/2014/main" id="{429B28C5-FB7C-CA13-687E-00AB0FF4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10188"/>
            <a:ext cx="13461570" cy="7391400"/>
          </a:xfrm>
          <a:prstGeom prst="rect">
            <a:avLst/>
          </a:prstGeom>
        </p:spPr>
      </p:pic>
      <p:sp>
        <p:nvSpPr>
          <p:cNvPr id="101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1F579192-D388-C000-4345-BACC4DBDDDE5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A8EF8-E592-6037-48D5-67C14A8ECDC6}"/>
              </a:ext>
            </a:extLst>
          </p:cNvPr>
          <p:cNvSpPr txBox="1"/>
          <p:nvPr/>
        </p:nvSpPr>
        <p:spPr>
          <a:xfrm>
            <a:off x="4305300" y="8826646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Can you think of another method that might have worked?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1B19-3383-F6A0-6426-DE3C6054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Cows? Horses? How many in all?</a:t>
            </a:r>
          </a:p>
        </p:txBody>
      </p:sp>
      <p:sp>
        <p:nvSpPr>
          <p:cNvPr id="21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330D440D-CCD1-F118-4FF9-F583423D66EC}"/>
              </a:ext>
            </a:extLst>
          </p:cNvPr>
          <p:cNvSpPr txBox="1">
            <a:spLocks/>
          </p:cNvSpPr>
          <p:nvPr/>
        </p:nvSpPr>
        <p:spPr>
          <a:xfrm>
            <a:off x="-9071" y="-14514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Cows? Horses? How many in all?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24" name="Picture 23" descr="A group of horses and cows. How many cows? How many horses? How many in all?&#10;">
            <a:extLst>
              <a:ext uri="{FF2B5EF4-FFF2-40B4-BE49-F238E27FC236}">
                <a16:creationId xmlns:a16="http://schemas.microsoft.com/office/drawing/2014/main" id="{35694A6F-F8B7-B097-EF59-A9B31101A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07" y="1727200"/>
            <a:ext cx="14155293" cy="4953000"/>
          </a:xfrm>
          <a:prstGeom prst="rect">
            <a:avLst/>
          </a:prstGeom>
        </p:spPr>
      </p:pic>
      <p:sp>
        <p:nvSpPr>
          <p:cNvPr id="22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44B385F5-10D3-FFF0-9FB7-1B7604A6313A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10290-284E-24EB-18A9-2377AA3B0219}"/>
              </a:ext>
            </a:extLst>
          </p:cNvPr>
          <p:cNvSpPr txBox="1"/>
          <p:nvPr/>
        </p:nvSpPr>
        <p:spPr>
          <a:xfrm>
            <a:off x="4533900" y="8405674"/>
            <a:ext cx="8991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How could this problem help you solve another problem?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Is there a more efficient strategy?</a:t>
            </a:r>
          </a:p>
          <a:p>
            <a:endParaRPr lang="en-US" sz="2400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B45E-A060-A451-A4D7-5D803CA63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How many people? </a:t>
            </a:r>
          </a:p>
        </p:txBody>
      </p:sp>
      <p:sp>
        <p:nvSpPr>
          <p:cNvPr id="14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8576C437-7AEE-202D-2984-F8BCBED18DE2}"/>
              </a:ext>
            </a:extLst>
          </p:cNvPr>
          <p:cNvSpPr txBox="1">
            <a:spLocks/>
          </p:cNvSpPr>
          <p:nvPr/>
        </p:nvSpPr>
        <p:spPr>
          <a:xfrm>
            <a:off x="-9071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How many people?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17" name="Picture 16" descr="A group of people with different colors. Count the people in this crowd.&#10;">
            <a:extLst>
              <a:ext uri="{FF2B5EF4-FFF2-40B4-BE49-F238E27FC236}">
                <a16:creationId xmlns:a16="http://schemas.microsoft.com/office/drawing/2014/main" id="{A068F1BF-154E-AAFD-C19B-B2E79E89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92045"/>
            <a:ext cx="13578977" cy="6728687"/>
          </a:xfrm>
          <a:prstGeom prst="rect">
            <a:avLst/>
          </a:prstGeom>
        </p:spPr>
      </p:pic>
      <p:sp>
        <p:nvSpPr>
          <p:cNvPr id="15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651153E1-FC79-530E-B4FE-1F2041B617BA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84CC1-860F-E051-46B5-8E52D64AE8AD}"/>
              </a:ext>
            </a:extLst>
          </p:cNvPr>
          <p:cNvSpPr txBox="1"/>
          <p:nvPr/>
        </p:nvSpPr>
        <p:spPr>
          <a:xfrm>
            <a:off x="2958884" y="8690901"/>
            <a:ext cx="12123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Encourage children to group like symbols, so they don’t have to count each item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07D7C-5823-E538-AA47-94548771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Which one has more?</a:t>
            </a:r>
          </a:p>
        </p:txBody>
      </p:sp>
      <p:sp>
        <p:nvSpPr>
          <p:cNvPr id="34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9839B3C2-0654-91DA-E32C-B8B2F0E7F6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Which one has more?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37" name="Picture 36" descr="A group of colorful objects. What are there more of: Planets, telescopes, or- satellite dishes?&#10;">
            <a:extLst>
              <a:ext uri="{FF2B5EF4-FFF2-40B4-BE49-F238E27FC236}">
                <a16:creationId xmlns:a16="http://schemas.microsoft.com/office/drawing/2014/main" id="{08C5E4E2-B7CF-041E-C2DF-8D10E43A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2045"/>
            <a:ext cx="12021220" cy="8854856"/>
          </a:xfrm>
          <a:prstGeom prst="rect">
            <a:avLst/>
          </a:prstGeom>
        </p:spPr>
      </p:pic>
      <p:sp>
        <p:nvSpPr>
          <p:cNvPr id="35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401B30A6-FBB9-279F-AA8B-8DF3E604071E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47B3B-F579-F58F-1024-7FDD3477300A}"/>
              </a:ext>
            </a:extLst>
          </p:cNvPr>
          <p:cNvSpPr txBox="1"/>
          <p:nvPr/>
        </p:nvSpPr>
        <p:spPr>
          <a:xfrm>
            <a:off x="11391900" y="6146800"/>
            <a:ext cx="655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How do you know your answer is accurate?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3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D7CDC-79A4-B91D-11F9-026355BF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20ACFE-8C67-F4F5-267B-FD8D35F5E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89000"/>
            <a:ext cx="18059400" cy="2667000"/>
          </a:xfrm>
          <a:prstGeom prst="rect">
            <a:avLst/>
          </a:prstGeom>
          <a:solidFill>
            <a:srgbClr val="102649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00536-516E-4BBD-D01A-5D5F27CAB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573" y="-1031051"/>
            <a:ext cx="6093110" cy="103105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Closing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B995B-5D4A-2ADF-5681-BBF6DDF39032}"/>
              </a:ext>
            </a:extLst>
          </p:cNvPr>
          <p:cNvSpPr txBox="1"/>
          <p:nvPr/>
        </p:nvSpPr>
        <p:spPr>
          <a:xfrm>
            <a:off x="800100" y="1193800"/>
            <a:ext cx="1645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Kentucky Family Math Night Games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Many Ways of Counting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17CEC-1BAC-0058-4C96-B4C5D002945A}"/>
              </a:ext>
            </a:extLst>
          </p:cNvPr>
          <p:cNvSpPr txBox="1"/>
          <p:nvPr/>
        </p:nvSpPr>
        <p:spPr>
          <a:xfrm>
            <a:off x="800100" y="4541391"/>
            <a:ext cx="16611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Thank you for playing!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Access more digital family math games at: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  <a:hlinkClick r:id="rId2"/>
              </a:rPr>
              <a:t>https://www.education.ky.gov/curriculum/conpro/Pages/family_math_games.aspx</a:t>
            </a:r>
            <a:endParaRPr lang="en-US" sz="5400">
              <a:solidFill>
                <a:srgbClr val="102649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314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D4E4D1-7E1F-D231-834E-52D9F7DC7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Activity Instructions</a:t>
            </a:r>
          </a:p>
        </p:txBody>
      </p:sp>
      <p:sp>
        <p:nvSpPr>
          <p:cNvPr id="25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455C3706-DF27-5633-61C3-973143DE75D3}"/>
              </a:ext>
            </a:extLst>
          </p:cNvPr>
          <p:cNvSpPr txBox="1">
            <a:spLocks/>
          </p:cNvSpPr>
          <p:nvPr/>
        </p:nvSpPr>
        <p:spPr>
          <a:xfrm>
            <a:off x="0" y="-11860"/>
            <a:ext cx="18059400" cy="1079590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335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335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5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335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5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335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50" spc="45">
                <a:solidFill>
                  <a:schemeClr val="bg1"/>
                </a:solidFill>
                <a:latin typeface="Arial"/>
                <a:cs typeface="Arial"/>
              </a:rPr>
              <a:t>Counting – Activity Instructions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335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63ECB-1847-F719-0C09-79B4AF7FC683}"/>
              </a:ext>
            </a:extLst>
          </p:cNvPr>
          <p:cNvSpPr txBox="1"/>
          <p:nvPr/>
        </p:nvSpPr>
        <p:spPr>
          <a:xfrm>
            <a:off x="4502671" y="1134366"/>
            <a:ext cx="905405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102649"/>
                </a:solidFill>
                <a:latin typeface="+mn-lt"/>
              </a:rPr>
              <a:t>Players: </a:t>
            </a:r>
            <a:r>
              <a:rPr lang="en-US" sz="2000">
                <a:solidFill>
                  <a:srgbClr val="102649"/>
                </a:solidFill>
                <a:latin typeface="+mn-lt"/>
              </a:rPr>
              <a:t>One or more</a:t>
            </a:r>
          </a:p>
          <a:p>
            <a:pPr algn="ctr"/>
            <a:r>
              <a:rPr lang="en-US" sz="2000" b="1">
                <a:solidFill>
                  <a:srgbClr val="102649"/>
                </a:solidFill>
                <a:latin typeface="+mn-lt"/>
              </a:rPr>
              <a:t>Goal: </a:t>
            </a:r>
            <a:r>
              <a:rPr lang="en-US" sz="2000">
                <a:solidFill>
                  <a:srgbClr val="000000"/>
                </a:solidFill>
                <a:latin typeface="+mn-lt"/>
              </a:rPr>
              <a:t>U</a:t>
            </a:r>
            <a:r>
              <a:rPr lang="en-US" sz="2000" b="0" i="0" u="none" strike="noStrike" baseline="0">
                <a:solidFill>
                  <a:srgbClr val="000000"/>
                </a:solidFill>
                <a:latin typeface="+mn-lt"/>
              </a:rPr>
              <a:t>se grouping strategies to find the total number of items on a variety of cards. </a:t>
            </a:r>
            <a:r>
              <a:rPr lang="en-US" sz="1800" b="0" i="0" u="none" strike="noStrike" baseline="0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sz="2400">
                <a:solidFill>
                  <a:srgbClr val="102649"/>
                </a:solidFill>
                <a:latin typeface="+mn-lt"/>
              </a:rPr>
              <a:t>.</a:t>
            </a:r>
            <a:endParaRPr lang="en-US" sz="2400" b="1">
              <a:solidFill>
                <a:srgbClr val="102649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CBD8C-AE04-E522-7894-47E789ECDEDB}"/>
              </a:ext>
            </a:extLst>
          </p:cNvPr>
          <p:cNvSpPr txBox="1"/>
          <p:nvPr/>
        </p:nvSpPr>
        <p:spPr>
          <a:xfrm>
            <a:off x="2324100" y="2032000"/>
            <a:ext cx="13563600" cy="2246769"/>
          </a:xfrm>
          <a:prstGeom prst="rect">
            <a:avLst/>
          </a:prstGeom>
          <a:noFill/>
          <a:ln>
            <a:solidFill>
              <a:srgbClr val="102649"/>
            </a:solidFill>
          </a:ln>
        </p:spPr>
        <p:txBody>
          <a:bodyPr wrap="square">
            <a:spAutoFit/>
          </a:bodyPr>
          <a:lstStyle/>
          <a:p>
            <a:pPr marR="2420" algn="ctr"/>
            <a:r>
              <a:rPr lang="en-US" sz="2800" b="1" i="0" u="none" strike="noStrike" baseline="0">
                <a:solidFill>
                  <a:srgbClr val="102649"/>
                </a:solidFill>
                <a:latin typeface="+mj-lt"/>
              </a:rPr>
              <a:t>Activity Instructions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j-lt"/>
              </a:rPr>
              <a:t>Look at one slide and respond to the prompt.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j-lt"/>
              </a:rPr>
              <a:t>All players explain how they know they got the right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j-lt"/>
              </a:rPr>
              <a:t>See if there is another way of grouping the items to double-check your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j-lt"/>
              </a:rPr>
              <a:t>For fun, create a new card for other players to count.</a:t>
            </a:r>
          </a:p>
        </p:txBody>
      </p:sp>
      <p:pic>
        <p:nvPicPr>
          <p:cNvPr id="31" name="Picture 30" descr="A screenshot of different game balls. Count how many balls in all.&#10;">
            <a:extLst>
              <a:ext uri="{FF2B5EF4-FFF2-40B4-BE49-F238E27FC236}">
                <a16:creationId xmlns:a16="http://schemas.microsoft.com/office/drawing/2014/main" id="{CECAFC41-1778-AED7-5942-CAE4D00B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796053"/>
            <a:ext cx="5856446" cy="4876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 group of colorful objects. What are there more of: Planets, telescopes, or- satellite dishes?&#10;">
            <a:extLst>
              <a:ext uri="{FF2B5EF4-FFF2-40B4-BE49-F238E27FC236}">
                <a16:creationId xmlns:a16="http://schemas.microsoft.com/office/drawing/2014/main" id="{A005E021-340E-7859-C87B-673E03D4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5070366"/>
            <a:ext cx="6248400" cy="4602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D38EE9-D2D7-B86A-DA89-2A5444B3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Family Prompts</a:t>
            </a:r>
          </a:p>
        </p:txBody>
      </p:sp>
      <p:sp>
        <p:nvSpPr>
          <p:cNvPr id="8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A1A0FD5C-E579-9B3E-78A4-2DD74A0E18B0}"/>
              </a:ext>
            </a:extLst>
          </p:cNvPr>
          <p:cNvSpPr txBox="1">
            <a:spLocks/>
          </p:cNvSpPr>
          <p:nvPr/>
        </p:nvSpPr>
        <p:spPr>
          <a:xfrm>
            <a:off x="0" y="-21771"/>
            <a:ext cx="18059400" cy="1079590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335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335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5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335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5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335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350" spc="45">
                <a:solidFill>
                  <a:schemeClr val="bg1"/>
                </a:solidFill>
                <a:latin typeface="Arial"/>
                <a:cs typeface="Arial"/>
              </a:rPr>
              <a:t>Counting – Family Prompts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3350" spc="45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EAB274F-772D-AD90-7BDF-46EDC3244837}"/>
              </a:ext>
            </a:extLst>
          </p:cNvPr>
          <p:cNvSpPr txBox="1"/>
          <p:nvPr/>
        </p:nvSpPr>
        <p:spPr>
          <a:xfrm>
            <a:off x="3848100" y="1481459"/>
            <a:ext cx="9054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pPr algn="ctr"/>
            <a:r>
              <a:rPr lang="en-US" sz="2800">
                <a:solidFill>
                  <a:srgbClr val="102649"/>
                </a:solidFill>
                <a:latin typeface="+mn-lt"/>
              </a:rPr>
              <a:t>Ask any of the following questions as you play the game.</a:t>
            </a:r>
          </a:p>
        </p:txBody>
      </p:sp>
      <p:pic>
        <p:nvPicPr>
          <p:cNvPr id="10" name="Picture 9" descr="Family Prompts&#10;Can you explain what you've done so far? Why did you decide to use this method?&#10;Can you think of another method that might have worked?&#10;Is there a more efficient strategy?&#10;How do you know your answer is accurate?&#10;How could this problem help you solve another problem?&#10;Share how you counted so that you can compare strategies.&#10;Some children will simply count each item, and that's okay.&#10;Encourage children to group like symbols, so they don't have to count each item.&#10;">
            <a:extLst>
              <a:ext uri="{FF2B5EF4-FFF2-40B4-BE49-F238E27FC236}">
                <a16:creationId xmlns:a16="http://schemas.microsoft.com/office/drawing/2014/main" id="{5F2D2C28-CA35-9CCA-EEBE-126DC0AB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260600"/>
            <a:ext cx="12192000" cy="6421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0C2-8D44-ADA5-6569-EC084F0C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Playground Balls</a:t>
            </a:r>
          </a:p>
        </p:txBody>
      </p:sp>
      <p:sp>
        <p:nvSpPr>
          <p:cNvPr id="28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3A4DFA5E-4ED8-56E7-528B-B7EBA8974A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– Playground Balls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 spc="45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Picture 24" descr="A group of colorful balls. &#10;How many balls in the playground?">
            <a:extLst>
              <a:ext uri="{FF2B5EF4-FFF2-40B4-BE49-F238E27FC236}">
                <a16:creationId xmlns:a16="http://schemas.microsoft.com/office/drawing/2014/main" id="{1EEE7664-6EA6-1AD6-E2A4-B7B62B2E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961390"/>
            <a:ext cx="11811000" cy="7677149"/>
          </a:xfrm>
          <a:prstGeom prst="rect">
            <a:avLst/>
          </a:prstGeom>
        </p:spPr>
      </p:pic>
      <p:sp>
        <p:nvSpPr>
          <p:cNvPr id="22" name="object 22" descr="Show and explain your thinking. Click on Draw in the top left toolbar and chose a pen in the drawing tools. &#10;Use different colored pens for each family member.&#10;"/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C59F3-4005-468A-610D-C28917CF8A05}"/>
              </a:ext>
            </a:extLst>
          </p:cNvPr>
          <p:cNvSpPr txBox="1"/>
          <p:nvPr/>
        </p:nvSpPr>
        <p:spPr>
          <a:xfrm>
            <a:off x="2297243" y="8674278"/>
            <a:ext cx="1249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Can you explain what you’ve done so far? Why did you decide to use this method?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Some children will simply count each item, and that’s okay.</a:t>
            </a:r>
            <a:endParaRPr lang="en-US" sz="2800" b="0" i="0" u="none" strike="noStrike" baseline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3E9F-F2A7-8A44-9512-24DDCCC9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Owls in the Barn</a:t>
            </a:r>
          </a:p>
        </p:txBody>
      </p:sp>
      <p:sp>
        <p:nvSpPr>
          <p:cNvPr id="34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E6E0253F-B229-BABC-8FDB-A2E33D69FD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l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                                  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Owls in the barn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30" name="Picture 29" descr="A screenshot of owls.&#10;How many owls in the barn?&#10;">
            <a:extLst>
              <a:ext uri="{FF2B5EF4-FFF2-40B4-BE49-F238E27FC236}">
                <a16:creationId xmlns:a16="http://schemas.microsoft.com/office/drawing/2014/main" id="{9B2B5D9C-D23E-4BDB-9233-28DD1D60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117600"/>
            <a:ext cx="10325391" cy="7387571"/>
          </a:xfrm>
          <a:prstGeom prst="rect">
            <a:avLst/>
          </a:prstGeom>
        </p:spPr>
      </p:pic>
      <p:sp>
        <p:nvSpPr>
          <p:cNvPr id="31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6C698F67-4135-A232-68BB-C2CA4DE5AF16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D0B5D-0553-2666-175C-AB399B31F480}"/>
              </a:ext>
            </a:extLst>
          </p:cNvPr>
          <p:cNvSpPr txBox="1"/>
          <p:nvPr/>
        </p:nvSpPr>
        <p:spPr>
          <a:xfrm>
            <a:off x="4133995" y="8789971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Can you think of another method that might have worked?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DBA6-114E-E9FD-C68A-91EFFB4E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How Many Crawfish?</a:t>
            </a:r>
          </a:p>
        </p:txBody>
      </p:sp>
      <p:sp>
        <p:nvSpPr>
          <p:cNvPr id="34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D2E257F1-B9A6-CA9D-44D5-E55C4D951A26}"/>
              </a:ext>
            </a:extLst>
          </p:cNvPr>
          <p:cNvSpPr txBox="1">
            <a:spLocks/>
          </p:cNvSpPr>
          <p:nvPr/>
        </p:nvSpPr>
        <p:spPr>
          <a:xfrm>
            <a:off x="0" y="-63489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how many crawfish?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30" name="Picture 29" descr="A group of colorful crabs. How many crawfish do you see?&#10;">
            <a:extLst>
              <a:ext uri="{FF2B5EF4-FFF2-40B4-BE49-F238E27FC236}">
                <a16:creationId xmlns:a16="http://schemas.microsoft.com/office/drawing/2014/main" id="{E7A4206E-21A5-9BA8-3711-423FED85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93800"/>
            <a:ext cx="15056690" cy="6934200"/>
          </a:xfrm>
          <a:prstGeom prst="rect">
            <a:avLst/>
          </a:prstGeom>
        </p:spPr>
      </p:pic>
      <p:sp>
        <p:nvSpPr>
          <p:cNvPr id="31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D9DBFDBD-0DFB-9371-19F4-867DE396D057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81B99-1E9E-BD2B-5941-1C8262559082}"/>
              </a:ext>
            </a:extLst>
          </p:cNvPr>
          <p:cNvSpPr txBox="1"/>
          <p:nvPr/>
        </p:nvSpPr>
        <p:spPr>
          <a:xfrm>
            <a:off x="6362700" y="8737600"/>
            <a:ext cx="533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Is there a more efficient strategy</a:t>
            </a:r>
            <a:r>
              <a:rPr lang="en-US" sz="2800" b="0" i="0" u="none" strike="noStrike" baseline="0">
                <a:solidFill>
                  <a:srgbClr val="102649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131F-06CE-257A-A449-30015403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People in this Building</a:t>
            </a:r>
          </a:p>
        </p:txBody>
      </p:sp>
      <p:sp>
        <p:nvSpPr>
          <p:cNvPr id="27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8EF182E8-13F2-EA1A-FCCD-A36ACF9BE7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People in this building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-20">
                <a:solidFill>
                  <a:srgbClr val="05ACC1"/>
                </a:solidFill>
                <a:latin typeface="Arial"/>
                <a:cs typeface="Arial"/>
              </a:rPr>
              <a:t> 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23" name="Picture 22" descr="Groups of people. How many people work in this building?&#10;">
            <a:extLst>
              <a:ext uri="{FF2B5EF4-FFF2-40B4-BE49-F238E27FC236}">
                <a16:creationId xmlns:a16="http://schemas.microsoft.com/office/drawing/2014/main" id="{5B95397E-AB73-0BC8-89E0-E9B68B03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92045"/>
            <a:ext cx="11811000" cy="8031481"/>
          </a:xfrm>
          <a:prstGeom prst="rect">
            <a:avLst/>
          </a:prstGeom>
        </p:spPr>
      </p:pic>
      <p:sp>
        <p:nvSpPr>
          <p:cNvPr id="24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B844CF95-13B5-B3F9-A035-95DB2AB3BDBD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21FDD-8821-42A8-940E-8D32B3A51BBA}"/>
              </a:ext>
            </a:extLst>
          </p:cNvPr>
          <p:cNvSpPr txBox="1"/>
          <p:nvPr/>
        </p:nvSpPr>
        <p:spPr>
          <a:xfrm>
            <a:off x="4762500" y="9006870"/>
            <a:ext cx="6934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How do you know your answer is accurate?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E490-8978-0D43-72A7-39545DE67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903" y="-477054"/>
            <a:ext cx="10527030" cy="477054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How many dots?</a:t>
            </a:r>
          </a:p>
        </p:txBody>
      </p:sp>
      <p:sp>
        <p:nvSpPr>
          <p:cNvPr id="64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D20CB0D1-EE75-94E7-74A1-1C05FDA67414}"/>
              </a:ext>
            </a:extLst>
          </p:cNvPr>
          <p:cNvSpPr txBox="1">
            <a:spLocks/>
          </p:cNvSpPr>
          <p:nvPr/>
        </p:nvSpPr>
        <p:spPr>
          <a:xfrm>
            <a:off x="0" y="-20721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How many dots?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63" name="Picture 62" descr="A screenshot of dice. How many dots do you see?&#10;">
            <a:extLst>
              <a:ext uri="{FF2B5EF4-FFF2-40B4-BE49-F238E27FC236}">
                <a16:creationId xmlns:a16="http://schemas.microsoft.com/office/drawing/2014/main" id="{A8631D6E-FBA4-EC3D-205B-0B7E6002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827944"/>
            <a:ext cx="10210800" cy="8091577"/>
          </a:xfrm>
          <a:prstGeom prst="rect">
            <a:avLst/>
          </a:prstGeom>
        </p:spPr>
      </p:pic>
      <p:sp>
        <p:nvSpPr>
          <p:cNvPr id="65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3742AEDD-F58D-67BD-FC82-1FBB159B7659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0FD73-9E74-8CC1-A9CC-C6FE900CD7AB}"/>
              </a:ext>
            </a:extLst>
          </p:cNvPr>
          <p:cNvSpPr txBox="1"/>
          <p:nvPr/>
        </p:nvSpPr>
        <p:spPr>
          <a:xfrm>
            <a:off x="4381500" y="8919521"/>
            <a:ext cx="9296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</a:t>
            </a:r>
          </a:p>
          <a:p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Share how you counted so that you can compare strategies.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49C1-2109-4B16-7445-F4B48CA87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903" y="-954107"/>
            <a:ext cx="10527030" cy="95410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Many Ways of Counting – How many Computers Turned Off?</a:t>
            </a:r>
          </a:p>
        </p:txBody>
      </p:sp>
      <p:sp>
        <p:nvSpPr>
          <p:cNvPr id="44" name="object 22" descr="KY Family Math Night- Number and Operations in Base Ten Activity 3d: Multiplication Card Game&#10;&#10;&#10;">
            <a:extLst>
              <a:ext uri="{FF2B5EF4-FFF2-40B4-BE49-F238E27FC236}">
                <a16:creationId xmlns:a16="http://schemas.microsoft.com/office/drawing/2014/main" id="{E2557BF4-BFE8-E856-4291-12A627B3AFED}"/>
              </a:ext>
            </a:extLst>
          </p:cNvPr>
          <p:cNvSpPr txBox="1">
            <a:spLocks/>
          </p:cNvSpPr>
          <p:nvPr/>
        </p:nvSpPr>
        <p:spPr>
          <a:xfrm>
            <a:off x="0" y="-14514"/>
            <a:ext cx="18059400" cy="911082"/>
          </a:xfrm>
          <a:prstGeom prst="rect">
            <a:avLst/>
          </a:prstGeom>
          <a:solidFill>
            <a:srgbClr val="102649"/>
          </a:solidFill>
        </p:spPr>
        <p:txBody>
          <a:bodyPr vert="horz" wrap="square" lIns="0" tIns="52069" rIns="0" bIns="0" rtlCol="0">
            <a:spAutoFit/>
          </a:bodyPr>
          <a:lstStyle>
            <a:defPPr>
              <a:defRPr kern="0"/>
            </a:defPPr>
          </a:lstStyle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n-US" sz="2800" spc="-3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Ways</a:t>
            </a:r>
            <a:r>
              <a:rPr lang="en-US" sz="2800" spc="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125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en-US" sz="2800" spc="3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spc="45">
                <a:solidFill>
                  <a:schemeClr val="bg1"/>
                </a:solidFill>
                <a:latin typeface="Arial"/>
                <a:cs typeface="Arial"/>
              </a:rPr>
              <a:t>Counting  - How many computers turned off?</a:t>
            </a:r>
          </a:p>
          <a:p>
            <a:pPr marL="3332479" marR="5080" indent="-2016760" algn="ctr">
              <a:lnSpc>
                <a:spcPct val="102699"/>
              </a:lnSpc>
              <a:spcBef>
                <a:spcPts val="15"/>
              </a:spcBef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47" name="Picture 46" descr="A pattern of laptops. How many computers are turned off (the dark red ones)?&#10;">
            <a:extLst>
              <a:ext uri="{FF2B5EF4-FFF2-40B4-BE49-F238E27FC236}">
                <a16:creationId xmlns:a16="http://schemas.microsoft.com/office/drawing/2014/main" id="{BB3FA377-749C-6B0C-7BFB-A8AAD714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963016"/>
            <a:ext cx="10358675" cy="7784402"/>
          </a:xfrm>
          <a:prstGeom prst="rect">
            <a:avLst/>
          </a:prstGeom>
        </p:spPr>
      </p:pic>
      <p:sp>
        <p:nvSpPr>
          <p:cNvPr id="45" name="object 22" descr="Show and explain your thinking. Click on Draw in the top left toolbar and chose a pen in the drawing tools. &#10;Use different colored pens for each family member.&#10;">
            <a:extLst>
              <a:ext uri="{FF2B5EF4-FFF2-40B4-BE49-F238E27FC236}">
                <a16:creationId xmlns:a16="http://schemas.microsoft.com/office/drawing/2014/main" id="{16BE6BE3-E9CE-945F-0CAF-94268C0470D4}"/>
              </a:ext>
            </a:extLst>
          </p:cNvPr>
          <p:cNvSpPr txBox="1"/>
          <p:nvPr/>
        </p:nvSpPr>
        <p:spPr>
          <a:xfrm>
            <a:off x="14820900" y="992045"/>
            <a:ext cx="2895600" cy="27347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 lang="en-US" b="1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lang="en-US" b="1">
                <a:solidFill>
                  <a:srgbClr val="0A0A01"/>
                </a:solidFill>
                <a:latin typeface="Arial"/>
                <a:cs typeface="Arial"/>
              </a:rPr>
              <a:t>	Show and explain </a:t>
            </a:r>
            <a:r>
              <a:rPr b="1" spc="-20">
                <a:solidFill>
                  <a:srgbClr val="1C1A05"/>
                </a:solidFill>
                <a:latin typeface="Arial"/>
                <a:cs typeface="Arial"/>
              </a:rPr>
              <a:t>your </a:t>
            </a:r>
            <a:r>
              <a:rPr b="1">
                <a:solidFill>
                  <a:srgbClr val="1C1A05"/>
                </a:solidFill>
                <a:latin typeface="Arial"/>
                <a:cs typeface="Arial"/>
              </a:rPr>
              <a:t>thinking.</a:t>
            </a:r>
            <a:r>
              <a:rPr b="1" spc="130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lang="en-US" b="1"/>
              <a:t>Click on Draw in the top left toolbar and chose a pen in the drawing tools. </a:t>
            </a:r>
            <a:endParaRPr lang="en-US" b="1" spc="130">
              <a:solidFill>
                <a:srgbClr val="1C1A05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r>
              <a:rPr b="1" spc="35">
                <a:solidFill>
                  <a:srgbClr val="0A0A01"/>
                </a:solidFill>
                <a:latin typeface="Arial"/>
                <a:cs typeface="Arial"/>
              </a:rPr>
              <a:t>Use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different</a:t>
            </a:r>
            <a:r>
              <a:rPr b="1" spc="-30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1C1A05"/>
                </a:solidFill>
                <a:latin typeface="Arial"/>
                <a:cs typeface="Arial"/>
              </a:rPr>
              <a:t>colored </a:t>
            </a:r>
            <a:r>
              <a:rPr b="1" spc="50">
                <a:solidFill>
                  <a:srgbClr val="1C1A05"/>
                </a:solidFill>
                <a:latin typeface="Arial"/>
                <a:cs typeface="Arial"/>
              </a:rPr>
              <a:t>pens</a:t>
            </a:r>
            <a:r>
              <a:rPr b="1" spc="-17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for</a:t>
            </a:r>
            <a:r>
              <a:rPr b="1" spc="-105">
                <a:solidFill>
                  <a:srgbClr val="0A0A01"/>
                </a:solidFill>
                <a:latin typeface="Arial"/>
                <a:cs typeface="Arial"/>
              </a:rPr>
              <a:t> </a:t>
            </a:r>
            <a:r>
              <a:rPr b="1" spc="55">
                <a:solidFill>
                  <a:srgbClr val="1C1A05"/>
                </a:solidFill>
                <a:latin typeface="Arial"/>
                <a:cs typeface="Arial"/>
              </a:rPr>
              <a:t>each</a:t>
            </a:r>
            <a:r>
              <a:rPr b="1" spc="-165">
                <a:solidFill>
                  <a:srgbClr val="1C1A05"/>
                </a:solidFill>
                <a:latin typeface="Arial"/>
                <a:cs typeface="Arial"/>
              </a:rPr>
              <a:t> </a:t>
            </a:r>
            <a:r>
              <a:rPr b="1" spc="65">
                <a:solidFill>
                  <a:srgbClr val="0A0A01"/>
                </a:solidFill>
                <a:latin typeface="Arial"/>
                <a:cs typeface="Arial"/>
              </a:rPr>
              <a:t>family </a:t>
            </a:r>
            <a:r>
              <a:rPr b="1" spc="55">
                <a:solidFill>
                  <a:srgbClr val="0A0A01"/>
                </a:solidFill>
                <a:latin typeface="Arial"/>
                <a:cs typeface="Arial"/>
              </a:rPr>
              <a:t>member.</a:t>
            </a:r>
            <a:endParaRPr lang="en-US" b="1" spc="55">
              <a:solidFill>
                <a:srgbClr val="0A0A01"/>
              </a:solidFill>
              <a:latin typeface="Arial"/>
              <a:cs typeface="Arial"/>
            </a:endParaRPr>
          </a:p>
          <a:p>
            <a:pPr marL="13335" marR="5080" indent="-1270">
              <a:lnSpc>
                <a:spcPct val="94600"/>
              </a:lnSpc>
              <a:spcBef>
                <a:spcPts val="204"/>
              </a:spcBef>
            </a:pPr>
            <a:endParaRPr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3C7A7-B080-ED18-F1D9-C13DC8725FDE}"/>
              </a:ext>
            </a:extLst>
          </p:cNvPr>
          <p:cNvSpPr txBox="1"/>
          <p:nvPr/>
        </p:nvSpPr>
        <p:spPr>
          <a:xfrm>
            <a:off x="2781300" y="8904241"/>
            <a:ext cx="1226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 algn="ctr"/>
            <a:r>
              <a:rPr lang="en-US" sz="2800" b="1" i="0" u="none" strike="noStrike" baseline="0">
                <a:solidFill>
                  <a:srgbClr val="102649"/>
                </a:solidFill>
                <a:latin typeface="+mn-lt"/>
              </a:rPr>
              <a:t>Family Prompts </a:t>
            </a:r>
          </a:p>
          <a:p>
            <a:pPr algn="l"/>
            <a:r>
              <a:rPr lang="en-US" sz="2800" b="0" i="0" u="none" strike="noStrike" baseline="0">
                <a:solidFill>
                  <a:srgbClr val="102649"/>
                </a:solidFill>
                <a:latin typeface="+mn-lt"/>
              </a:rPr>
              <a:t>Can you explain what you’ve done so far? Why did you decide to use this method?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66F10307CB6174BB406D5F160D6B04B" ma:contentTypeVersion="28" ma:contentTypeDescription="" ma:contentTypeScope="" ma:versionID="83380506b29855ec6f8b0760bdb1bc8b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2d3e8473825ed96e8d6e0426e3a16d1c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2025-04-16T04:00:00+00:00</Publication_x0020_Date>
    <Audience1 xmlns="3a62de7d-ba57-4f43-9dae-9623ba637be0"/>
    <_dlc_DocId xmlns="3a62de7d-ba57-4f43-9dae-9623ba637be0">KYED-497-192</_dlc_DocId>
    <_dlc_DocIdUrl xmlns="3a62de7d-ba57-4f43-9dae-9623ba637be0">
      <Url>https://www.education.ky.gov/curriculum/conpro/_layouts/15/DocIdRedir.aspx?ID=KYED-497-192</Url>
      <Description>KYED-497-192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38D4FC9-953A-4504-8FDE-49C29D01F3FB}"/>
</file>

<file path=customXml/itemProps2.xml><?xml version="1.0" encoding="utf-8"?>
<ds:datastoreItem xmlns:ds="http://schemas.openxmlformats.org/officeDocument/2006/customXml" ds:itemID="{48FA0F9B-F82A-4D31-A3BF-7544196AF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F80DC-143F-463A-814B-5A968247FE34}">
  <ds:schemaRefs>
    <ds:schemaRef ds:uri="29be550e-5ac2-4cd5-b5b7-8a250a579b24"/>
    <ds:schemaRef ds:uri="5bc9d522-2386-425a-9f2a-a617cf877ec0"/>
    <ds:schemaRef ds:uri="cd1a358b-61e7-4e2c-963a-bbcfb053c0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5915D0E-6E98-4730-BDB0-7AA76007D6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1091</Words>
  <Application>Microsoft Office PowerPoint</Application>
  <PresentationFormat>Custom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Libre franklin</vt:lpstr>
      <vt:lpstr>Office Theme</vt:lpstr>
      <vt:lpstr>1_Office Theme</vt:lpstr>
      <vt:lpstr>Kentucky Family Math Night Game: Many Ways of Counting</vt:lpstr>
      <vt:lpstr>Many Ways of Counting – Activity Instructions</vt:lpstr>
      <vt:lpstr>Many Ways of Counting – Family Prompts</vt:lpstr>
      <vt:lpstr>Many Ways of Counting – Playground Balls</vt:lpstr>
      <vt:lpstr>Many Ways of Counting – Owls in the Barn</vt:lpstr>
      <vt:lpstr>Many Ways of Counting – How Many Crawfish?</vt:lpstr>
      <vt:lpstr>Many Ways of Counting – People in this Building</vt:lpstr>
      <vt:lpstr>Many Ways of Counting – How many dots?</vt:lpstr>
      <vt:lpstr>Many Ways of Counting – How many Computers Turned Off?</vt:lpstr>
      <vt:lpstr>Many Ways of Counting – How Many Ball in All?</vt:lpstr>
      <vt:lpstr>Many Ways of Counting – How Many Sunny Days?</vt:lpstr>
      <vt:lpstr>Many Ways of Counting – Cows? Horses? How many in all?</vt:lpstr>
      <vt:lpstr>Many Ways of Counting – How many people? </vt:lpstr>
      <vt:lpstr>Many Ways of Counting – Which one has more?</vt:lpstr>
      <vt:lpstr>Many Ways of Counting – 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Ways of Counting KFMN </dc:title>
  <dc:creator>Waggoner, Debbie - Division of Academic Program Standards</dc:creator>
  <cp:lastModifiedBy>Doyle, Maggie - Division of Academic Program Standards</cp:lastModifiedBy>
  <cp:revision>2</cp:revision>
  <dcterms:created xsi:type="dcterms:W3CDTF">2024-12-24T16:33:49Z</dcterms:created>
  <dcterms:modified xsi:type="dcterms:W3CDTF">2025-04-16T18:53:17Z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544694-0027-44fa-bee4-2648c0363f9d_Enabled">
    <vt:lpwstr>true</vt:lpwstr>
  </property>
  <property fmtid="{D5CDD505-2E9C-101B-9397-08002B2CF9AE}" pid="3" name="MSIP_Label_eb544694-0027-44fa-bee4-2648c0363f9d_SetDate">
    <vt:lpwstr>2024-12-29T03:58:11Z</vt:lpwstr>
  </property>
  <property fmtid="{D5CDD505-2E9C-101B-9397-08002B2CF9AE}" pid="4" name="MSIP_Label_eb544694-0027-44fa-bee4-2648c0363f9d_Method">
    <vt:lpwstr>Standard</vt:lpwstr>
  </property>
  <property fmtid="{D5CDD505-2E9C-101B-9397-08002B2CF9AE}" pid="5" name="MSIP_Label_eb544694-0027-44fa-bee4-2648c0363f9d_Name">
    <vt:lpwstr>defa4170-0d19-0005-0004-bc88714345d2</vt:lpwstr>
  </property>
  <property fmtid="{D5CDD505-2E9C-101B-9397-08002B2CF9AE}" pid="6" name="MSIP_Label_eb544694-0027-44fa-bee4-2648c0363f9d_SiteId">
    <vt:lpwstr>9360c11f-90e6-4706-ad00-25fcdc9e2ed1</vt:lpwstr>
  </property>
  <property fmtid="{D5CDD505-2E9C-101B-9397-08002B2CF9AE}" pid="7" name="MSIP_Label_eb544694-0027-44fa-bee4-2648c0363f9d_ActionId">
    <vt:lpwstr>8fc992b4-cdf6-4971-b7be-75ab7b4d07b5</vt:lpwstr>
  </property>
  <property fmtid="{D5CDD505-2E9C-101B-9397-08002B2CF9AE}" pid="8" name="MSIP_Label_eb544694-0027-44fa-bee4-2648c0363f9d_ContentBits">
    <vt:lpwstr>0</vt:lpwstr>
  </property>
  <property fmtid="{D5CDD505-2E9C-101B-9397-08002B2CF9AE}" pid="9" name="ContentTypeId">
    <vt:lpwstr>0x0101001BEB557DBE01834EAB47A683706DCD5B00866F10307CB6174BB406D5F160D6B04B</vt:lpwstr>
  </property>
  <property fmtid="{D5CDD505-2E9C-101B-9397-08002B2CF9AE}" pid="10" name="MediaServiceImageTags">
    <vt:lpwstr/>
  </property>
  <property fmtid="{D5CDD505-2E9C-101B-9397-08002B2CF9AE}" pid="11" name="_dlc_DocIdItemGuid">
    <vt:lpwstr>7bce1802-58fd-47c3-99e9-7d78294e63de</vt:lpwstr>
  </property>
</Properties>
</file>