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presentation.xml" ContentType="application/vnd.openxmlformats-officedocument.presentationml.presentation.main+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slideLayouts/slideLayout21.xml" ContentType="application/vnd.openxmlformats-officedocument.presentationml.slideLayout+xml"/>
  <Override PartName="/ppt/slideLayouts/slideLayout15.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25"/>
  </p:notesMasterIdLst>
  <p:sldIdLst>
    <p:sldId id="256" r:id="rId6"/>
    <p:sldId id="259" r:id="rId7"/>
    <p:sldId id="263" r:id="rId8"/>
    <p:sldId id="261" r:id="rId9"/>
    <p:sldId id="265" r:id="rId10"/>
    <p:sldId id="267" r:id="rId11"/>
    <p:sldId id="268" r:id="rId12"/>
    <p:sldId id="269" r:id="rId13"/>
    <p:sldId id="270" r:id="rId14"/>
    <p:sldId id="271" r:id="rId15"/>
    <p:sldId id="272" r:id="rId16"/>
    <p:sldId id="274" r:id="rId17"/>
    <p:sldId id="277" r:id="rId18"/>
    <p:sldId id="278" r:id="rId19"/>
    <p:sldId id="276" r:id="rId20"/>
    <p:sldId id="275" r:id="rId21"/>
    <p:sldId id="279"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3AF762-2F51-4BAD-9ACA-779C05723F51}" v="18" dt="2020-07-06T13:26:28.1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43"/>
    <p:restoredTop sz="94631"/>
  </p:normalViewPr>
  <p:slideViewPr>
    <p:cSldViewPr snapToGrid="0" snapToObjects="1">
      <p:cViewPr>
        <p:scale>
          <a:sx n="100" d="100"/>
          <a:sy n="100"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presProps" Target="presProps.xml"/><Relationship Id="rId13" Type="http://schemas.openxmlformats.org/officeDocument/2006/relationships/slide" Target="slides/slide8.xml"/><Relationship Id="rId18" Type="http://schemas.openxmlformats.org/officeDocument/2006/relationships/slide" Target="slides/slide13.xml"/><Relationship Id="rId8" Type="http://schemas.openxmlformats.org/officeDocument/2006/relationships/slide" Target="slides/slide3.xml"/><Relationship Id="rId21" Type="http://schemas.openxmlformats.org/officeDocument/2006/relationships/slide" Target="slides/slide16.xml"/><Relationship Id="rId3" Type="http://schemas.openxmlformats.org/officeDocument/2006/relationships/customXml" Target="../customXml/item3.xml"/><Relationship Id="rId25" Type="http://schemas.openxmlformats.org/officeDocument/2006/relationships/notesMaster" Target="notesMasters/notesMaster1.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0" Type="http://schemas.openxmlformats.org/officeDocument/2006/relationships/slide" Target="slides/slide15.xml"/><Relationship Id="rId29" Type="http://schemas.openxmlformats.org/officeDocument/2006/relationships/tableStyles" Target="tableStyles.xml"/><Relationship Id="rId16" Type="http://schemas.openxmlformats.org/officeDocument/2006/relationships/slide" Target="slides/slide11.xml"/><Relationship Id="rId2" Type="http://schemas.openxmlformats.org/officeDocument/2006/relationships/customXml" Target="../customXml/item2.xml"/><Relationship Id="rId24" Type="http://schemas.openxmlformats.org/officeDocument/2006/relationships/slide" Target="slides/slide19.xml"/><Relationship Id="rId11" Type="http://schemas.openxmlformats.org/officeDocument/2006/relationships/slide" Target="slides/slide6.xml"/><Relationship Id="rId1" Type="http://schemas.openxmlformats.org/officeDocument/2006/relationships/customXml" Target="../customXml/item1.xml"/><Relationship Id="rId6" Type="http://schemas.openxmlformats.org/officeDocument/2006/relationships/slide" Target="slides/slide1.xml"/><Relationship Id="rId32" Type="http://schemas.openxmlformats.org/officeDocument/2006/relationships/customXml" Target="../customXml/item4.xml"/><Relationship Id="rId23" Type="http://schemas.openxmlformats.org/officeDocument/2006/relationships/slide" Target="slides/slide18.xml"/><Relationship Id="rId28" Type="http://schemas.openxmlformats.org/officeDocument/2006/relationships/theme" Target="theme/theme1.xml"/><Relationship Id="rId15" Type="http://schemas.openxmlformats.org/officeDocument/2006/relationships/slide" Target="slides/slide10.xml"/><Relationship Id="rId5" Type="http://schemas.openxmlformats.org/officeDocument/2006/relationships/slideMaster" Target="slideMasters/slideMaster2.xml"/><Relationship Id="rId31"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9" Type="http://schemas.openxmlformats.org/officeDocument/2006/relationships/slide" Target="slides/slide4.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 Id="rId14" Type="http://schemas.openxmlformats.org/officeDocument/2006/relationships/slide" Target="slides/slide9.xml"/><Relationship Id="rId4"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ty Higgins" userId="d003460c-33fe-4915-8b5f-f22610d64b75" providerId="ADAL" clId="{DE3AF762-2F51-4BAD-9ACA-779C05723F51}"/>
    <pc:docChg chg="undo redo custSel addSld delSld modSld sldOrd">
      <pc:chgData name="Misty Higgins" userId="d003460c-33fe-4915-8b5f-f22610d64b75" providerId="ADAL" clId="{DE3AF762-2F51-4BAD-9ACA-779C05723F51}" dt="2020-07-06T13:31:05.993" v="4589" actId="255"/>
      <pc:docMkLst>
        <pc:docMk/>
      </pc:docMkLst>
      <pc:sldChg chg="modSp mod">
        <pc:chgData name="Misty Higgins" userId="d003460c-33fe-4915-8b5f-f22610d64b75" providerId="ADAL" clId="{DE3AF762-2F51-4BAD-9ACA-779C05723F51}" dt="2020-06-26T18:21:10.058" v="1078" actId="948"/>
        <pc:sldMkLst>
          <pc:docMk/>
          <pc:sldMk cId="2517581352" sldId="259"/>
        </pc:sldMkLst>
        <pc:spChg chg="mod">
          <ac:chgData name="Misty Higgins" userId="d003460c-33fe-4915-8b5f-f22610d64b75" providerId="ADAL" clId="{DE3AF762-2F51-4BAD-9ACA-779C05723F51}" dt="2020-06-26T18:21:10.058" v="1078" actId="948"/>
          <ac:spMkLst>
            <pc:docMk/>
            <pc:sldMk cId="2517581352" sldId="259"/>
            <ac:spMk id="3" creationId="{299D6D4A-5CC6-4043-ABA4-85F1D5121ED7}"/>
          </ac:spMkLst>
        </pc:spChg>
      </pc:sldChg>
      <pc:sldChg chg="modSp mod">
        <pc:chgData name="Misty Higgins" userId="d003460c-33fe-4915-8b5f-f22610d64b75" providerId="ADAL" clId="{DE3AF762-2F51-4BAD-9ACA-779C05723F51}" dt="2020-06-26T18:20:48.485" v="1076" actId="948"/>
        <pc:sldMkLst>
          <pc:docMk/>
          <pc:sldMk cId="787963182" sldId="261"/>
        </pc:sldMkLst>
        <pc:spChg chg="mod">
          <ac:chgData name="Misty Higgins" userId="d003460c-33fe-4915-8b5f-f22610d64b75" providerId="ADAL" clId="{DE3AF762-2F51-4BAD-9ACA-779C05723F51}" dt="2020-06-26T18:20:48.485" v="1076" actId="948"/>
          <ac:spMkLst>
            <pc:docMk/>
            <pc:sldMk cId="787963182" sldId="261"/>
            <ac:spMk id="3" creationId="{E1F071F2-ED23-449E-B8B1-9A88C5CE8078}"/>
          </ac:spMkLst>
        </pc:spChg>
      </pc:sldChg>
      <pc:sldChg chg="del">
        <pc:chgData name="Misty Higgins" userId="d003460c-33fe-4915-8b5f-f22610d64b75" providerId="ADAL" clId="{DE3AF762-2F51-4BAD-9ACA-779C05723F51}" dt="2020-06-26T18:02:23.921" v="5" actId="2696"/>
        <pc:sldMkLst>
          <pc:docMk/>
          <pc:sldMk cId="2222337165" sldId="264"/>
        </pc:sldMkLst>
      </pc:sldChg>
      <pc:sldChg chg="addSp delSp modSp add mod ord">
        <pc:chgData name="Misty Higgins" userId="d003460c-33fe-4915-8b5f-f22610d64b75" providerId="ADAL" clId="{DE3AF762-2F51-4BAD-9ACA-779C05723F51}" dt="2020-06-26T19:39:53.906" v="2839" actId="1076"/>
        <pc:sldMkLst>
          <pc:docMk/>
          <pc:sldMk cId="3672518471" sldId="265"/>
        </pc:sldMkLst>
        <pc:spChg chg="add del mod">
          <ac:chgData name="Misty Higgins" userId="d003460c-33fe-4915-8b5f-f22610d64b75" providerId="ADAL" clId="{DE3AF762-2F51-4BAD-9ACA-779C05723F51}" dt="2020-06-26T18:05:35.363" v="9" actId="478"/>
          <ac:spMkLst>
            <pc:docMk/>
            <pc:sldMk cId="3672518471" sldId="265"/>
            <ac:spMk id="2" creationId="{FD5F91FC-DF43-49F1-AA5A-8E213E977417}"/>
          </ac:spMkLst>
        </pc:spChg>
        <pc:spChg chg="add mod">
          <ac:chgData name="Misty Higgins" userId="d003460c-33fe-4915-8b5f-f22610d64b75" providerId="ADAL" clId="{DE3AF762-2F51-4BAD-9ACA-779C05723F51}" dt="2020-06-26T19:39:53.906" v="2839" actId="1076"/>
          <ac:spMkLst>
            <pc:docMk/>
            <pc:sldMk cId="3672518471" sldId="265"/>
            <ac:spMk id="4" creationId="{A611A7C4-DF0C-4481-A6C8-5E55635F310F}"/>
          </ac:spMkLst>
        </pc:spChg>
        <pc:picChg chg="mod">
          <ac:chgData name="Misty Higgins" userId="d003460c-33fe-4915-8b5f-f22610d64b75" providerId="ADAL" clId="{DE3AF762-2F51-4BAD-9ACA-779C05723F51}" dt="2020-06-26T19:39:52.434" v="2838" actId="1076"/>
          <ac:picMkLst>
            <pc:docMk/>
            <pc:sldMk cId="3672518471" sldId="265"/>
            <ac:picMk id="3" creationId="{E64DDD0E-183C-4D81-AF92-3E6D04AE6337}"/>
          </ac:picMkLst>
        </pc:picChg>
      </pc:sldChg>
      <pc:sldChg chg="add del">
        <pc:chgData name="Misty Higgins" userId="d003460c-33fe-4915-8b5f-f22610d64b75" providerId="ADAL" clId="{DE3AF762-2F51-4BAD-9ACA-779C05723F51}" dt="2020-06-26T18:07:28.921" v="25" actId="2696"/>
        <pc:sldMkLst>
          <pc:docMk/>
          <pc:sldMk cId="1892514708" sldId="266"/>
        </pc:sldMkLst>
      </pc:sldChg>
      <pc:sldChg chg="modSp add mod ord">
        <pc:chgData name="Misty Higgins" userId="d003460c-33fe-4915-8b5f-f22610d64b75" providerId="ADAL" clId="{DE3AF762-2F51-4BAD-9ACA-779C05723F51}" dt="2020-07-06T13:16:21.293" v="4141" actId="20577"/>
        <pc:sldMkLst>
          <pc:docMk/>
          <pc:sldMk cId="1547832730" sldId="267"/>
        </pc:sldMkLst>
        <pc:spChg chg="mod">
          <ac:chgData name="Misty Higgins" userId="d003460c-33fe-4915-8b5f-f22610d64b75" providerId="ADAL" clId="{DE3AF762-2F51-4BAD-9ACA-779C05723F51}" dt="2020-06-26T18:25:30.864" v="1112" actId="20577"/>
          <ac:spMkLst>
            <pc:docMk/>
            <pc:sldMk cId="1547832730" sldId="267"/>
            <ac:spMk id="2" creationId="{B64F3507-1EE0-4758-8FBC-C7DAF7900E63}"/>
          </ac:spMkLst>
        </pc:spChg>
        <pc:spChg chg="mod">
          <ac:chgData name="Misty Higgins" userId="d003460c-33fe-4915-8b5f-f22610d64b75" providerId="ADAL" clId="{DE3AF762-2F51-4BAD-9ACA-779C05723F51}" dt="2020-07-06T13:16:21.293" v="4141" actId="20577"/>
          <ac:spMkLst>
            <pc:docMk/>
            <pc:sldMk cId="1547832730" sldId="267"/>
            <ac:spMk id="3" creationId="{E1F071F2-ED23-449E-B8B1-9A88C5CE8078}"/>
          </ac:spMkLst>
        </pc:spChg>
      </pc:sldChg>
      <pc:sldChg chg="modSp add mod">
        <pc:chgData name="Misty Higgins" userId="d003460c-33fe-4915-8b5f-f22610d64b75" providerId="ADAL" clId="{DE3AF762-2F51-4BAD-9ACA-779C05723F51}" dt="2020-06-26T18:25:32.371" v="1115" actId="20577"/>
        <pc:sldMkLst>
          <pc:docMk/>
          <pc:sldMk cId="976268602" sldId="268"/>
        </pc:sldMkLst>
        <pc:spChg chg="mod">
          <ac:chgData name="Misty Higgins" userId="d003460c-33fe-4915-8b5f-f22610d64b75" providerId="ADAL" clId="{DE3AF762-2F51-4BAD-9ACA-779C05723F51}" dt="2020-06-26T18:25:32.371" v="1115" actId="20577"/>
          <ac:spMkLst>
            <pc:docMk/>
            <pc:sldMk cId="976268602" sldId="268"/>
            <ac:spMk id="2" creationId="{B64F3507-1EE0-4758-8FBC-C7DAF7900E63}"/>
          </ac:spMkLst>
        </pc:spChg>
        <pc:spChg chg="mod">
          <ac:chgData name="Misty Higgins" userId="d003460c-33fe-4915-8b5f-f22610d64b75" providerId="ADAL" clId="{DE3AF762-2F51-4BAD-9ACA-779C05723F51}" dt="2020-06-26T18:20:27.007" v="1074" actId="948"/>
          <ac:spMkLst>
            <pc:docMk/>
            <pc:sldMk cId="976268602" sldId="268"/>
            <ac:spMk id="3" creationId="{E1F071F2-ED23-449E-B8B1-9A88C5CE8078}"/>
          </ac:spMkLst>
        </pc:spChg>
      </pc:sldChg>
      <pc:sldChg chg="modSp add mod">
        <pc:chgData name="Misty Higgins" userId="d003460c-33fe-4915-8b5f-f22610d64b75" providerId="ADAL" clId="{DE3AF762-2F51-4BAD-9ACA-779C05723F51}" dt="2020-07-06T13:18:58.645" v="4224" actId="20577"/>
        <pc:sldMkLst>
          <pc:docMk/>
          <pc:sldMk cId="1682737647" sldId="269"/>
        </pc:sldMkLst>
        <pc:spChg chg="mod">
          <ac:chgData name="Misty Higgins" userId="d003460c-33fe-4915-8b5f-f22610d64b75" providerId="ADAL" clId="{DE3AF762-2F51-4BAD-9ACA-779C05723F51}" dt="2020-07-06T13:18:58.645" v="4224" actId="20577"/>
          <ac:spMkLst>
            <pc:docMk/>
            <pc:sldMk cId="1682737647" sldId="269"/>
            <ac:spMk id="3" creationId="{E1F071F2-ED23-449E-B8B1-9A88C5CE8078}"/>
          </ac:spMkLst>
        </pc:spChg>
      </pc:sldChg>
      <pc:sldChg chg="modSp add mod">
        <pc:chgData name="Misty Higgins" userId="d003460c-33fe-4915-8b5f-f22610d64b75" providerId="ADAL" clId="{DE3AF762-2F51-4BAD-9ACA-779C05723F51}" dt="2020-07-06T13:19:40.540" v="4244" actId="20577"/>
        <pc:sldMkLst>
          <pc:docMk/>
          <pc:sldMk cId="1518031513" sldId="270"/>
        </pc:sldMkLst>
        <pc:spChg chg="mod">
          <ac:chgData name="Misty Higgins" userId="d003460c-33fe-4915-8b5f-f22610d64b75" providerId="ADAL" clId="{DE3AF762-2F51-4BAD-9ACA-779C05723F51}" dt="2020-07-06T13:19:40.540" v="4244" actId="20577"/>
          <ac:spMkLst>
            <pc:docMk/>
            <pc:sldMk cId="1518031513" sldId="270"/>
            <ac:spMk id="3" creationId="{E1F071F2-ED23-449E-B8B1-9A88C5CE8078}"/>
          </ac:spMkLst>
        </pc:spChg>
      </pc:sldChg>
      <pc:sldChg chg="modSp add del mod ord">
        <pc:chgData name="Misty Higgins" userId="d003460c-33fe-4915-8b5f-f22610d64b75" providerId="ADAL" clId="{DE3AF762-2F51-4BAD-9ACA-779C05723F51}" dt="2020-07-06T13:20:20.982" v="4245" actId="20577"/>
        <pc:sldMkLst>
          <pc:docMk/>
          <pc:sldMk cId="3487927669" sldId="271"/>
        </pc:sldMkLst>
        <pc:spChg chg="mod">
          <ac:chgData name="Misty Higgins" userId="d003460c-33fe-4915-8b5f-f22610d64b75" providerId="ADAL" clId="{DE3AF762-2F51-4BAD-9ACA-779C05723F51}" dt="2020-07-06T13:20:20.982" v="4245" actId="20577"/>
          <ac:spMkLst>
            <pc:docMk/>
            <pc:sldMk cId="3487927669" sldId="271"/>
            <ac:spMk id="3" creationId="{E1F071F2-ED23-449E-B8B1-9A88C5CE8078}"/>
          </ac:spMkLst>
        </pc:spChg>
      </pc:sldChg>
      <pc:sldChg chg="modSp add mod">
        <pc:chgData name="Misty Higgins" userId="d003460c-33fe-4915-8b5f-f22610d64b75" providerId="ADAL" clId="{DE3AF762-2F51-4BAD-9ACA-779C05723F51}" dt="2020-06-26T18:33:39.040" v="2249" actId="5793"/>
        <pc:sldMkLst>
          <pc:docMk/>
          <pc:sldMk cId="3557557111" sldId="272"/>
        </pc:sldMkLst>
        <pc:spChg chg="mod">
          <ac:chgData name="Misty Higgins" userId="d003460c-33fe-4915-8b5f-f22610d64b75" providerId="ADAL" clId="{DE3AF762-2F51-4BAD-9ACA-779C05723F51}" dt="2020-06-26T18:33:39.040" v="2249" actId="5793"/>
          <ac:spMkLst>
            <pc:docMk/>
            <pc:sldMk cId="3557557111" sldId="272"/>
            <ac:spMk id="3" creationId="{E1F071F2-ED23-449E-B8B1-9A88C5CE8078}"/>
          </ac:spMkLst>
        </pc:spChg>
      </pc:sldChg>
      <pc:sldChg chg="modSp add del mod">
        <pc:chgData name="Misty Higgins" userId="d003460c-33fe-4915-8b5f-f22610d64b75" providerId="ADAL" clId="{DE3AF762-2F51-4BAD-9ACA-779C05723F51}" dt="2020-07-06T13:22:21.598" v="4336" actId="2696"/>
        <pc:sldMkLst>
          <pc:docMk/>
          <pc:sldMk cId="1597172359" sldId="273"/>
        </pc:sldMkLst>
        <pc:spChg chg="mod">
          <ac:chgData name="Misty Higgins" userId="d003460c-33fe-4915-8b5f-f22610d64b75" providerId="ADAL" clId="{DE3AF762-2F51-4BAD-9ACA-779C05723F51}" dt="2020-07-06T13:21:51.164" v="4335" actId="20577"/>
          <ac:spMkLst>
            <pc:docMk/>
            <pc:sldMk cId="1597172359" sldId="273"/>
            <ac:spMk id="3" creationId="{E1F071F2-ED23-449E-B8B1-9A88C5CE8078}"/>
          </ac:spMkLst>
        </pc:spChg>
      </pc:sldChg>
      <pc:sldChg chg="modSp add mod">
        <pc:chgData name="Misty Higgins" userId="d003460c-33fe-4915-8b5f-f22610d64b75" providerId="ADAL" clId="{DE3AF762-2F51-4BAD-9ACA-779C05723F51}" dt="2020-06-26T19:37:13.797" v="2797" actId="20577"/>
        <pc:sldMkLst>
          <pc:docMk/>
          <pc:sldMk cId="878163102" sldId="274"/>
        </pc:sldMkLst>
        <pc:spChg chg="mod">
          <ac:chgData name="Misty Higgins" userId="d003460c-33fe-4915-8b5f-f22610d64b75" providerId="ADAL" clId="{DE3AF762-2F51-4BAD-9ACA-779C05723F51}" dt="2020-06-26T19:37:13.797" v="2797" actId="20577"/>
          <ac:spMkLst>
            <pc:docMk/>
            <pc:sldMk cId="878163102" sldId="274"/>
            <ac:spMk id="3" creationId="{E1F071F2-ED23-449E-B8B1-9A88C5CE8078}"/>
          </ac:spMkLst>
        </pc:spChg>
      </pc:sldChg>
      <pc:sldChg chg="modSp add mod">
        <pc:chgData name="Misty Higgins" userId="d003460c-33fe-4915-8b5f-f22610d64b75" providerId="ADAL" clId="{DE3AF762-2F51-4BAD-9ACA-779C05723F51}" dt="2020-07-06T13:25:53.785" v="4467" actId="20577"/>
        <pc:sldMkLst>
          <pc:docMk/>
          <pc:sldMk cId="1444308325" sldId="275"/>
        </pc:sldMkLst>
        <pc:spChg chg="mod">
          <ac:chgData name="Misty Higgins" userId="d003460c-33fe-4915-8b5f-f22610d64b75" providerId="ADAL" clId="{DE3AF762-2F51-4BAD-9ACA-779C05723F51}" dt="2020-07-06T13:25:53.785" v="4467" actId="20577"/>
          <ac:spMkLst>
            <pc:docMk/>
            <pc:sldMk cId="1444308325" sldId="275"/>
            <ac:spMk id="3" creationId="{E1F071F2-ED23-449E-B8B1-9A88C5CE8078}"/>
          </ac:spMkLst>
        </pc:spChg>
      </pc:sldChg>
      <pc:sldChg chg="modSp add mod ord">
        <pc:chgData name="Misty Higgins" userId="d003460c-33fe-4915-8b5f-f22610d64b75" providerId="ADAL" clId="{DE3AF762-2F51-4BAD-9ACA-779C05723F51}" dt="2020-06-26T19:40:03.037" v="2841"/>
        <pc:sldMkLst>
          <pc:docMk/>
          <pc:sldMk cId="3035922701" sldId="276"/>
        </pc:sldMkLst>
        <pc:spChg chg="mod">
          <ac:chgData name="Misty Higgins" userId="d003460c-33fe-4915-8b5f-f22610d64b75" providerId="ADAL" clId="{DE3AF762-2F51-4BAD-9ACA-779C05723F51}" dt="2020-06-26T19:39:28.441" v="2832" actId="207"/>
          <ac:spMkLst>
            <pc:docMk/>
            <pc:sldMk cId="3035922701" sldId="276"/>
            <ac:spMk id="4" creationId="{A611A7C4-DF0C-4481-A6C8-5E55635F310F}"/>
          </ac:spMkLst>
        </pc:spChg>
        <pc:picChg chg="mod">
          <ac:chgData name="Misty Higgins" userId="d003460c-33fe-4915-8b5f-f22610d64b75" providerId="ADAL" clId="{DE3AF762-2F51-4BAD-9ACA-779C05723F51}" dt="2020-06-26T19:38:51.459" v="2829" actId="1076"/>
          <ac:picMkLst>
            <pc:docMk/>
            <pc:sldMk cId="3035922701" sldId="276"/>
            <ac:picMk id="3" creationId="{E64DDD0E-183C-4D81-AF92-3E6D04AE6337}"/>
          </ac:picMkLst>
        </pc:picChg>
      </pc:sldChg>
      <pc:sldChg chg="modSp add mod">
        <pc:chgData name="Misty Higgins" userId="d003460c-33fe-4915-8b5f-f22610d64b75" providerId="ADAL" clId="{DE3AF762-2F51-4BAD-9ACA-779C05723F51}" dt="2020-07-06T13:23:24.489" v="4357" actId="20577"/>
        <pc:sldMkLst>
          <pc:docMk/>
          <pc:sldMk cId="3905142159" sldId="277"/>
        </pc:sldMkLst>
        <pc:spChg chg="mod">
          <ac:chgData name="Misty Higgins" userId="d003460c-33fe-4915-8b5f-f22610d64b75" providerId="ADAL" clId="{DE3AF762-2F51-4BAD-9ACA-779C05723F51}" dt="2020-07-06T13:23:24.489" v="4357" actId="20577"/>
          <ac:spMkLst>
            <pc:docMk/>
            <pc:sldMk cId="3905142159" sldId="277"/>
            <ac:spMk id="3" creationId="{E1F071F2-ED23-449E-B8B1-9A88C5CE8078}"/>
          </ac:spMkLst>
        </pc:spChg>
      </pc:sldChg>
      <pc:sldChg chg="modSp add mod">
        <pc:chgData name="Misty Higgins" userId="d003460c-33fe-4915-8b5f-f22610d64b75" providerId="ADAL" clId="{DE3AF762-2F51-4BAD-9ACA-779C05723F51}" dt="2020-06-26T19:47:36.277" v="3154" actId="20577"/>
        <pc:sldMkLst>
          <pc:docMk/>
          <pc:sldMk cId="1525240897" sldId="278"/>
        </pc:sldMkLst>
        <pc:spChg chg="mod">
          <ac:chgData name="Misty Higgins" userId="d003460c-33fe-4915-8b5f-f22610d64b75" providerId="ADAL" clId="{DE3AF762-2F51-4BAD-9ACA-779C05723F51}" dt="2020-06-26T19:47:36.277" v="3154" actId="20577"/>
          <ac:spMkLst>
            <pc:docMk/>
            <pc:sldMk cId="1525240897" sldId="278"/>
            <ac:spMk id="3" creationId="{E1F071F2-ED23-449E-B8B1-9A88C5CE8078}"/>
          </ac:spMkLst>
        </pc:spChg>
      </pc:sldChg>
      <pc:sldChg chg="addSp delSp modSp add mod modClrScheme chgLayout">
        <pc:chgData name="Misty Higgins" userId="d003460c-33fe-4915-8b5f-f22610d64b75" providerId="ADAL" clId="{DE3AF762-2F51-4BAD-9ACA-779C05723F51}" dt="2020-06-26T19:57:21.036" v="4062" actId="20577"/>
        <pc:sldMkLst>
          <pc:docMk/>
          <pc:sldMk cId="1775089284" sldId="279"/>
        </pc:sldMkLst>
        <pc:spChg chg="mod ord">
          <ac:chgData name="Misty Higgins" userId="d003460c-33fe-4915-8b5f-f22610d64b75" providerId="ADAL" clId="{DE3AF762-2F51-4BAD-9ACA-779C05723F51}" dt="2020-06-26T19:56:41.374" v="4006" actId="700"/>
          <ac:spMkLst>
            <pc:docMk/>
            <pc:sldMk cId="1775089284" sldId="279"/>
            <ac:spMk id="2" creationId="{B64F3507-1EE0-4758-8FBC-C7DAF7900E63}"/>
          </ac:spMkLst>
        </pc:spChg>
        <pc:spChg chg="mod ord">
          <ac:chgData name="Misty Higgins" userId="d003460c-33fe-4915-8b5f-f22610d64b75" providerId="ADAL" clId="{DE3AF762-2F51-4BAD-9ACA-779C05723F51}" dt="2020-06-26T19:57:21.036" v="4062" actId="20577"/>
          <ac:spMkLst>
            <pc:docMk/>
            <pc:sldMk cId="1775089284" sldId="279"/>
            <ac:spMk id="3" creationId="{E1F071F2-ED23-449E-B8B1-9A88C5CE8078}"/>
          </ac:spMkLst>
        </pc:spChg>
        <pc:spChg chg="add del mod ord">
          <ac:chgData name="Misty Higgins" userId="d003460c-33fe-4915-8b5f-f22610d64b75" providerId="ADAL" clId="{DE3AF762-2F51-4BAD-9ACA-779C05723F51}" dt="2020-06-26T19:53:20.744" v="3828" actId="700"/>
          <ac:spMkLst>
            <pc:docMk/>
            <pc:sldMk cId="1775089284" sldId="279"/>
            <ac:spMk id="4" creationId="{08E702F1-3F55-43FB-8C3C-99E7B6F0CA31}"/>
          </ac:spMkLst>
        </pc:spChg>
        <pc:spChg chg="add del mod ord">
          <ac:chgData name="Misty Higgins" userId="d003460c-33fe-4915-8b5f-f22610d64b75" providerId="ADAL" clId="{DE3AF762-2F51-4BAD-9ACA-779C05723F51}" dt="2020-06-26T19:56:41.374" v="4006" actId="700"/>
          <ac:spMkLst>
            <pc:docMk/>
            <pc:sldMk cId="1775089284" sldId="279"/>
            <ac:spMk id="5" creationId="{4AE21BD4-79C3-497D-94E2-95D0CF5163BB}"/>
          </ac:spMkLst>
        </pc:spChg>
      </pc:sldChg>
      <pc:sldChg chg="add ord">
        <pc:chgData name="Misty Higgins" userId="d003460c-33fe-4915-8b5f-f22610d64b75" providerId="ADAL" clId="{DE3AF762-2F51-4BAD-9ACA-779C05723F51}" dt="2020-06-26T19:57:44.172" v="4065"/>
        <pc:sldMkLst>
          <pc:docMk/>
          <pc:sldMk cId="1254117272" sldId="280"/>
        </pc:sldMkLst>
      </pc:sldChg>
      <pc:sldChg chg="modSp add mod ord modClrScheme chgLayout">
        <pc:chgData name="Misty Higgins" userId="d003460c-33fe-4915-8b5f-f22610d64b75" providerId="ADAL" clId="{DE3AF762-2F51-4BAD-9ACA-779C05723F51}" dt="2020-07-06T13:31:05.993" v="4589" actId="255"/>
        <pc:sldMkLst>
          <pc:docMk/>
          <pc:sldMk cId="2482138137" sldId="281"/>
        </pc:sldMkLst>
        <pc:spChg chg="mod ord">
          <ac:chgData name="Misty Higgins" userId="d003460c-33fe-4915-8b5f-f22610d64b75" providerId="ADAL" clId="{DE3AF762-2F51-4BAD-9ACA-779C05723F51}" dt="2020-07-06T13:31:05.993" v="4589" actId="255"/>
          <ac:spMkLst>
            <pc:docMk/>
            <pc:sldMk cId="2482138137" sldId="281"/>
            <ac:spMk id="2" creationId="{B64F3507-1EE0-4758-8FBC-C7DAF7900E63}"/>
          </ac:spMkLst>
        </pc:spChg>
        <pc:spChg chg="mod ord">
          <ac:chgData name="Misty Higgins" userId="d003460c-33fe-4915-8b5f-f22610d64b75" providerId="ADAL" clId="{DE3AF762-2F51-4BAD-9ACA-779C05723F51}" dt="2020-07-06T13:30:13.097" v="4578" actId="20577"/>
          <ac:spMkLst>
            <pc:docMk/>
            <pc:sldMk cId="2482138137" sldId="281"/>
            <ac:spMk id="3" creationId="{E1F071F2-ED23-449E-B8B1-9A88C5CE8078}"/>
          </ac:spMkLst>
        </pc:spChg>
      </pc:sldChg>
      <pc:sldMasterChg chg="addSldLayout">
        <pc:chgData name="Misty Higgins" userId="d003460c-33fe-4915-8b5f-f22610d64b75" providerId="ADAL" clId="{DE3AF762-2F51-4BAD-9ACA-779C05723F51}" dt="2020-06-26T18:07:05.696" v="21" actId="22"/>
        <pc:sldMasterMkLst>
          <pc:docMk/>
          <pc:sldMasterMk cId="3395718093" sldId="2147483660"/>
        </pc:sldMasterMkLst>
        <pc:sldLayoutChg chg="add">
          <pc:chgData name="Misty Higgins" userId="d003460c-33fe-4915-8b5f-f22610d64b75" providerId="ADAL" clId="{DE3AF762-2F51-4BAD-9ACA-779C05723F51}" dt="2020-06-26T18:07:05.696" v="21" actId="22"/>
          <pc:sldLayoutMkLst>
            <pc:docMk/>
            <pc:sldMasterMk cId="3395718093" sldId="2147483660"/>
            <pc:sldLayoutMk cId="3353417088" sldId="214748367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0742E3-A657-4701-930D-181491325BD5}" type="datetimeFigureOut">
              <a:rPr lang="en-US" smtClean="0"/>
              <a:t>7/13/20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67ACEE-87E0-4E1E-9644-51AF73565CC1}" type="slidenum">
              <a:rPr lang="en-US" smtClean="0"/>
              <a:t>‹#›</a:t>
            </a:fld>
            <a:endParaRPr lang="en-US" dirty="0"/>
          </a:p>
        </p:txBody>
      </p:sp>
    </p:spTree>
    <p:extLst>
      <p:ext uri="{BB962C8B-B14F-4D97-AF65-F5344CB8AC3E}">
        <p14:creationId xmlns:p14="http://schemas.microsoft.com/office/powerpoint/2010/main" val="1174301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67ACEE-87E0-4E1E-9644-51AF73565CC1}" type="slidenum">
              <a:rPr lang="en-US" smtClean="0"/>
              <a:t>8</a:t>
            </a:fld>
            <a:endParaRPr lang="en-US" dirty="0"/>
          </a:p>
        </p:txBody>
      </p:sp>
    </p:spTree>
    <p:extLst>
      <p:ext uri="{BB962C8B-B14F-4D97-AF65-F5344CB8AC3E}">
        <p14:creationId xmlns:p14="http://schemas.microsoft.com/office/powerpoint/2010/main" val="579875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2C625D-EBF8-DD4B-A6F2-C92534EE5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3574303-55B8-F94F-A00A-44B9C5BB8B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778A34F-496F-6E49-BD99-017B4D45C748}"/>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92654585-90CF-3041-B842-E488E31B41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5D7B908-1092-D143-8C55-B33D8E62CE39}"/>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10" name="Picture 9" descr="A picture containing bridge, water&#10;&#10;Description automatically generated">
            <a:extLst>
              <a:ext uri="{FF2B5EF4-FFF2-40B4-BE49-F238E27FC236}">
                <a16:creationId xmlns:a16="http://schemas.microsoft.com/office/drawing/2014/main" xmlns="" id="{2EB41D31-3A5E-9346-B2D6-6F5E4E62AA9C}"/>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4616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F4D9C3-848A-5F42-A7D1-880762ADF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A0D345A-1662-7646-8D76-16F3E28FE9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A4AB69E-B609-A047-B80D-D1D9151D0938}"/>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E4482C24-F64E-7A46-B9FD-96D38FAF95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A9A7C0F-8921-9546-BCE4-DF7E628B459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xmlns="" id="{C9330996-7DF0-2045-BB18-6044C6849844}"/>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686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1251D40-1766-BE41-87E3-A0D7E87644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E6CBDA9-8BE6-C344-A4EA-B6E4451460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5DEFD7-7740-AB48-B963-072AA313046C}"/>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A5E82F33-5F3C-3C45-90A0-45F02E0080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D663781-62E5-2045-9DAE-0A8ACA3BFA79}"/>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xmlns="" id="{6E3DF735-0814-3249-AFC2-6E29DE8F30CF}"/>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4740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892231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73333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35527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4659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37270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6976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4" name="Google Shape;3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06336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8" name="Google Shape;38;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39" name="Google Shape;39;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0" name="Google Shape;40;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1041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6F63DC-BC9B-2A4C-AEE5-B9DB2F1B9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006D4DF-FA4E-0F49-90E5-B7424FD511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5F111B8-F1F2-C94D-9E8A-0E92BD016B9B}"/>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549D546D-585D-3C45-A16C-28C8455E8D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217A3C8-F912-DB4C-BAA0-477DD4E9182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xmlns="" id="{696FECE2-F392-3B42-A778-65E8A04B5EFA}"/>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43535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82813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6" name="Google Shape;46;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47" name="Google Shape;47;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316332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09598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6F63DC-BC9B-2A4C-AEE5-B9DB2F1B9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006D4DF-FA4E-0F49-90E5-B7424FD511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5F111B8-F1F2-C94D-9E8A-0E92BD016B9B}"/>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549D546D-585D-3C45-A16C-28C8455E8D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217A3C8-F912-DB4C-BAA0-477DD4E9182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xmlns="" id="{696FECE2-F392-3B42-A778-65E8A04B5EFA}"/>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5341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8BE621-628F-E246-A1CF-F2F93E544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9CBBBEF-AF6E-9643-A66F-EBE59EAE2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B831880-BE37-4D46-825E-B9964754C49F}"/>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DEF35FB2-9792-3843-ABE1-5C1437E2B8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05857AB-C9D5-BD4B-A9C9-C28B3ED805DE}"/>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xmlns="" id="{C041B78D-9892-4142-B7B8-22870A52CC8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2909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A37454-F3E2-8F4B-9915-77AF393FC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31FC6CB-39DA-F746-A6F2-52E1845C8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00ED7E8-F0B2-EF48-BA1A-E90F12D75F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4D26B8E-EA6C-D644-9F9B-8DF8F798E636}"/>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6" name="Footer Placeholder 5">
            <a:extLst>
              <a:ext uri="{FF2B5EF4-FFF2-40B4-BE49-F238E27FC236}">
                <a16:creationId xmlns:a16="http://schemas.microsoft.com/office/drawing/2014/main" xmlns="" id="{CDB235F4-2E52-E449-B393-FDCD33458F4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57CE0A77-BCB7-7642-9286-F44E8112A064}"/>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9" name="Picture 8" descr="A picture containing bridge&#10;&#10;Description automatically generated">
            <a:extLst>
              <a:ext uri="{FF2B5EF4-FFF2-40B4-BE49-F238E27FC236}">
                <a16:creationId xmlns:a16="http://schemas.microsoft.com/office/drawing/2014/main" xmlns="" id="{FB49120A-824C-7B44-A8FB-5DF076D1735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1020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CEEF7-8A2E-F84A-86E0-0C9C9F56AD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AC783F8-ED15-244F-88A4-1D12C060CC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6A74833-C232-7E4F-9B49-D8CA079E0F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F9F6180-544E-6742-BC70-10A2748EEA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BA7EFCD-944A-F94E-8563-40B3BA2398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807C3AA-E879-294D-87C6-BB316EA40092}"/>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8" name="Footer Placeholder 7">
            <a:extLst>
              <a:ext uri="{FF2B5EF4-FFF2-40B4-BE49-F238E27FC236}">
                <a16:creationId xmlns:a16="http://schemas.microsoft.com/office/drawing/2014/main" xmlns="" id="{47270254-932F-3041-ABAC-8722EC288A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BCA52B3-7939-644C-AD58-466E721D3A43}"/>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11" name="Picture 10" descr="A picture containing bridge&#10;&#10;Description automatically generated">
            <a:extLst>
              <a:ext uri="{FF2B5EF4-FFF2-40B4-BE49-F238E27FC236}">
                <a16:creationId xmlns:a16="http://schemas.microsoft.com/office/drawing/2014/main" xmlns="" id="{530C2D91-E4FA-3E44-A4B9-776D7AE3B19D}"/>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4866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D243C7-B24C-6342-8D4D-8FDC6AF0C8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4CEB14B-6A2B-3D44-82D1-408C9740ABAD}"/>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4" name="Footer Placeholder 3">
            <a:extLst>
              <a:ext uri="{FF2B5EF4-FFF2-40B4-BE49-F238E27FC236}">
                <a16:creationId xmlns:a16="http://schemas.microsoft.com/office/drawing/2014/main" xmlns="" id="{4D27FD93-1751-3E43-987E-A922DE610A6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248830BE-AD32-8B45-B406-D57987B813B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7" name="Picture 6" descr="A picture containing bridge&#10;&#10;Description automatically generated">
            <a:extLst>
              <a:ext uri="{FF2B5EF4-FFF2-40B4-BE49-F238E27FC236}">
                <a16:creationId xmlns:a16="http://schemas.microsoft.com/office/drawing/2014/main" xmlns="" id="{E9EAAF6F-8CF6-B94B-868E-7EF8F1EC0F4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3122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3B1CC7A-48E6-0E42-BD35-E8E83E933C3D}"/>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3" name="Footer Placeholder 2">
            <a:extLst>
              <a:ext uri="{FF2B5EF4-FFF2-40B4-BE49-F238E27FC236}">
                <a16:creationId xmlns:a16="http://schemas.microsoft.com/office/drawing/2014/main" xmlns="" id="{FEAC98F5-B250-ED4A-91BD-09AD8B58731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42A8F6BD-18FE-8C4F-8EA2-4C3E7CD14B4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6" name="Picture 5" descr="A picture containing bridge&#10;&#10;Description automatically generated">
            <a:extLst>
              <a:ext uri="{FF2B5EF4-FFF2-40B4-BE49-F238E27FC236}">
                <a16:creationId xmlns:a16="http://schemas.microsoft.com/office/drawing/2014/main" xmlns="" id="{64900343-25C4-C54B-AA80-335BBB58E9A0}"/>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799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36CABF-DA2E-8F4A-9085-DF52DE946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73F14E1-7406-BC4B-BBA2-04091C8DA4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883F4F5-8F9B-284B-92F9-B9AF9ACC9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71B0394-5806-1940-AE26-19789C73EFFD}"/>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6" name="Footer Placeholder 5">
            <a:extLst>
              <a:ext uri="{FF2B5EF4-FFF2-40B4-BE49-F238E27FC236}">
                <a16:creationId xmlns:a16="http://schemas.microsoft.com/office/drawing/2014/main" xmlns="" id="{6A5699BF-6414-CF43-AE5D-C3AF510D82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6E8BA4C-40D8-6548-9E2D-011CE4CDF87E}"/>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9" name="Picture 8" descr="A picture containing bridge&#10;&#10;Description automatically generated">
            <a:extLst>
              <a:ext uri="{FF2B5EF4-FFF2-40B4-BE49-F238E27FC236}">
                <a16:creationId xmlns:a16="http://schemas.microsoft.com/office/drawing/2014/main" xmlns="" id="{9A645E35-DF06-E247-999F-670810F1500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084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3EB08D-DAD7-5447-A6E1-0F1DBE807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A493AD0-A9C0-E949-BE13-B46B731E8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D578E075-C16E-9A40-91ED-E17E647EF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CF63D43-9FC9-304A-BD39-B2B1C83E05E4}"/>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6" name="Footer Placeholder 5">
            <a:extLst>
              <a:ext uri="{FF2B5EF4-FFF2-40B4-BE49-F238E27FC236}">
                <a16:creationId xmlns:a16="http://schemas.microsoft.com/office/drawing/2014/main" xmlns="" id="{21324B45-4E5F-0E46-8AF3-61AA0AC624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9E694D4D-B3CB-4E41-8EDC-48F709DE5260}"/>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9" name="Picture 8" descr="A picture containing bridge&#10;&#10;Description automatically generated">
            <a:extLst>
              <a:ext uri="{FF2B5EF4-FFF2-40B4-BE49-F238E27FC236}">
                <a16:creationId xmlns:a16="http://schemas.microsoft.com/office/drawing/2014/main" xmlns="" id="{7498E104-CCBB-7F47-B806-88A092F32ACE}"/>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257270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63EEB39-0C17-F74C-8C88-1E2961587D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8B4F619-3DF0-C34E-A3ED-4103DE800F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E83C913-D46F-744C-948D-CF9C6CB54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C17F4E13-B8CC-554A-BA01-7FBDC466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6BDC10A9-872D-5645-A041-CA479B3DD7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40369-ADDF-1D46-A862-50873F10EBB7}" type="slidenum">
              <a:rPr lang="en-US" smtClean="0"/>
              <a:t>‹#›</a:t>
            </a:fld>
            <a:endParaRPr lang="en-US" dirty="0"/>
          </a:p>
        </p:txBody>
      </p:sp>
    </p:spTree>
    <p:extLst>
      <p:ext uri="{BB962C8B-B14F-4D97-AF65-F5344CB8AC3E}">
        <p14:creationId xmlns:p14="http://schemas.microsoft.com/office/powerpoint/2010/main" val="1794113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9571809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standards@education.k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0CD913-CDA4-5B4C-AF30-7F69A7581A73}"/>
              </a:ext>
            </a:extLst>
          </p:cNvPr>
          <p:cNvSpPr>
            <a:spLocks noGrp="1"/>
          </p:cNvSpPr>
          <p:nvPr>
            <p:ph type="ctrTitle"/>
          </p:nvPr>
        </p:nvSpPr>
        <p:spPr>
          <a:xfrm>
            <a:off x="1524000" y="1333378"/>
            <a:ext cx="9144000" cy="2387600"/>
          </a:xfrm>
        </p:spPr>
        <p:txBody>
          <a:bodyPr/>
          <a:lstStyle/>
          <a:p>
            <a:r>
              <a:rPr lang="en-US" dirty="0"/>
              <a:t>Preparing for Academic </a:t>
            </a:r>
            <a:br>
              <a:rPr lang="en-US" dirty="0"/>
            </a:br>
            <a:r>
              <a:rPr lang="en-US" dirty="0"/>
              <a:t>Re-entry</a:t>
            </a:r>
          </a:p>
        </p:txBody>
      </p:sp>
      <p:sp>
        <p:nvSpPr>
          <p:cNvPr id="3" name="Subtitle 2">
            <a:extLst>
              <a:ext uri="{FF2B5EF4-FFF2-40B4-BE49-F238E27FC236}">
                <a16:creationId xmlns:a16="http://schemas.microsoft.com/office/drawing/2014/main" xmlns="" id="{56865DC5-F690-A54A-8A3A-CC1255C8930E}"/>
              </a:ext>
            </a:extLst>
          </p:cNvPr>
          <p:cNvSpPr>
            <a:spLocks noGrp="1"/>
          </p:cNvSpPr>
          <p:nvPr>
            <p:ph type="subTitle" idx="1"/>
          </p:nvPr>
        </p:nvSpPr>
        <p:spPr>
          <a:xfrm>
            <a:off x="1524000" y="4079875"/>
            <a:ext cx="9144000" cy="1655762"/>
          </a:xfrm>
        </p:spPr>
        <p:txBody>
          <a:bodyPr/>
          <a:lstStyle/>
          <a:p>
            <a:r>
              <a:rPr lang="en-US" dirty="0"/>
              <a:t>Stage 2: Formative Assessment</a:t>
            </a:r>
          </a:p>
        </p:txBody>
      </p:sp>
    </p:spTree>
    <p:extLst>
      <p:ext uri="{BB962C8B-B14F-4D97-AF65-F5344CB8AC3E}">
        <p14:creationId xmlns:p14="http://schemas.microsoft.com/office/powerpoint/2010/main" val="4024738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753280"/>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078843"/>
            <a:ext cx="10515600" cy="4351338"/>
          </a:xfrm>
        </p:spPr>
        <p:txBody>
          <a:bodyPr/>
          <a:lstStyle/>
          <a:p>
            <a:pPr>
              <a:spcBef>
                <a:spcPts val="1200"/>
              </a:spcBef>
            </a:pPr>
            <a:r>
              <a:rPr lang="en-US" b="1" dirty="0"/>
              <a:t>Strategy 4:</a:t>
            </a:r>
            <a:r>
              <a:rPr lang="en-US" dirty="0"/>
              <a:t> Using peer- and self-assessment to develop student ownership</a:t>
            </a:r>
          </a:p>
          <a:p>
            <a:pPr lvl="1">
              <a:spcBef>
                <a:spcPts val="1200"/>
              </a:spcBef>
            </a:pPr>
            <a:r>
              <a:rPr lang="en-US" dirty="0"/>
              <a:t>Helps students monitor, direct and regulate their own actions as they progress toward the learning goals</a:t>
            </a:r>
          </a:p>
          <a:p>
            <a:pPr lvl="1">
              <a:spcBef>
                <a:spcPts val="1200"/>
              </a:spcBef>
            </a:pPr>
            <a:r>
              <a:rPr lang="en-US" dirty="0"/>
              <a:t>Peer assessment helps students to gain increased clarity on the learning goals and success criteria</a:t>
            </a:r>
          </a:p>
          <a:p>
            <a:pPr lvl="1">
              <a:spcBef>
                <a:spcPts val="1200"/>
              </a:spcBef>
            </a:pPr>
            <a:r>
              <a:rPr lang="en-US" dirty="0"/>
              <a:t>Self-assessment allows the students to apply their understanding in the learning goals and success criteria to their own work</a:t>
            </a:r>
          </a:p>
          <a:p>
            <a:pPr lvl="1">
              <a:spcBef>
                <a:spcPts val="1200"/>
              </a:spcBef>
            </a:pPr>
            <a:r>
              <a:rPr lang="en-US" dirty="0"/>
              <a:t>Requires a classroom culture characterized by supportive, collaborative relationships to develop trust </a:t>
            </a:r>
          </a:p>
          <a:p>
            <a:pPr lvl="2">
              <a:spcBef>
                <a:spcPts val="1000"/>
              </a:spcBef>
            </a:pPr>
            <a:endParaRPr lang="en-US" dirty="0"/>
          </a:p>
          <a:p>
            <a:pPr lvl="1">
              <a:spcBef>
                <a:spcPts val="1000"/>
              </a:spcBef>
            </a:pPr>
            <a:endParaRPr lang="en-US" dirty="0"/>
          </a:p>
          <a:p>
            <a:pPr marL="457200" lvl="1" indent="0">
              <a:buNone/>
            </a:pPr>
            <a:endParaRPr lang="en-US" dirty="0"/>
          </a:p>
        </p:txBody>
      </p:sp>
    </p:spTree>
    <p:extLst>
      <p:ext uri="{BB962C8B-B14F-4D97-AF65-F5344CB8AC3E}">
        <p14:creationId xmlns:p14="http://schemas.microsoft.com/office/powerpoint/2010/main" val="3487927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681037"/>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138289"/>
            <a:ext cx="10515600" cy="4038674"/>
          </a:xfrm>
        </p:spPr>
        <p:txBody>
          <a:bodyPr/>
          <a:lstStyle/>
          <a:p>
            <a:pPr>
              <a:spcBef>
                <a:spcPts val="1200"/>
              </a:spcBef>
            </a:pPr>
            <a:r>
              <a:rPr lang="en-US" b="1" dirty="0"/>
              <a:t>Strategy 4:</a:t>
            </a:r>
            <a:r>
              <a:rPr lang="en-US" dirty="0"/>
              <a:t> Using peer- and self-assessment to develop student ownership</a:t>
            </a:r>
          </a:p>
          <a:p>
            <a:pPr lvl="1">
              <a:spcBef>
                <a:spcPts val="1200"/>
              </a:spcBef>
            </a:pPr>
            <a:r>
              <a:rPr lang="en-US" dirty="0"/>
              <a:t>Ideas for supporting peer feedback</a:t>
            </a:r>
          </a:p>
          <a:p>
            <a:pPr lvl="2">
              <a:spcBef>
                <a:spcPts val="1200"/>
              </a:spcBef>
            </a:pPr>
            <a:r>
              <a:rPr lang="en-US" dirty="0"/>
              <a:t>Model providing feedback </a:t>
            </a:r>
          </a:p>
          <a:p>
            <a:pPr lvl="2">
              <a:spcBef>
                <a:spcPts val="1200"/>
              </a:spcBef>
            </a:pPr>
            <a:r>
              <a:rPr lang="en-US" dirty="0"/>
              <a:t>Use feedback prompts and protocols</a:t>
            </a:r>
          </a:p>
          <a:p>
            <a:pPr lvl="2">
              <a:spcBef>
                <a:spcPts val="1200"/>
              </a:spcBef>
            </a:pPr>
            <a:r>
              <a:rPr lang="en-US" dirty="0"/>
              <a:t>Analyze strong and weak feedback</a:t>
            </a:r>
          </a:p>
          <a:p>
            <a:pPr marL="914400" lvl="2" indent="0">
              <a:spcBef>
                <a:spcPts val="1200"/>
              </a:spcBef>
              <a:buNone/>
            </a:pPr>
            <a:endParaRPr lang="en-US" dirty="0"/>
          </a:p>
          <a:p>
            <a:pPr lvl="2">
              <a:spcBef>
                <a:spcPts val="1200"/>
              </a:spcBef>
            </a:pPr>
            <a:endParaRPr lang="en-US" dirty="0"/>
          </a:p>
          <a:p>
            <a:pPr marL="457200" lvl="1" indent="0">
              <a:spcBef>
                <a:spcPts val="1000"/>
              </a:spcBef>
              <a:buNone/>
            </a:pPr>
            <a:endParaRPr lang="en-US" dirty="0"/>
          </a:p>
          <a:p>
            <a:pPr marL="457200" lvl="1" indent="0">
              <a:buNone/>
            </a:pPr>
            <a:endParaRPr lang="en-US" dirty="0"/>
          </a:p>
        </p:txBody>
      </p:sp>
    </p:spTree>
    <p:extLst>
      <p:ext uri="{BB962C8B-B14F-4D97-AF65-F5344CB8AC3E}">
        <p14:creationId xmlns:p14="http://schemas.microsoft.com/office/powerpoint/2010/main" val="3557557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603757"/>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078843"/>
            <a:ext cx="10515600" cy="4351338"/>
          </a:xfrm>
        </p:spPr>
        <p:txBody>
          <a:bodyPr/>
          <a:lstStyle/>
          <a:p>
            <a:pPr>
              <a:spcBef>
                <a:spcPts val="1200"/>
              </a:spcBef>
            </a:pPr>
            <a:r>
              <a:rPr lang="en-US" b="1" dirty="0"/>
              <a:t>Strategy 4: </a:t>
            </a:r>
            <a:r>
              <a:rPr lang="en-US" dirty="0"/>
              <a:t>Using peer-and self-assessment to develop student ownership</a:t>
            </a:r>
          </a:p>
          <a:p>
            <a:pPr lvl="1">
              <a:spcBef>
                <a:spcPts val="1200"/>
              </a:spcBef>
            </a:pPr>
            <a:r>
              <a:rPr lang="en-US" dirty="0"/>
              <a:t>Self-assessment insights:</a:t>
            </a:r>
          </a:p>
          <a:p>
            <a:pPr lvl="2">
              <a:spcBef>
                <a:spcPts val="1200"/>
              </a:spcBef>
            </a:pPr>
            <a:r>
              <a:rPr lang="en-US" dirty="0"/>
              <a:t>Teachers need to explicitly teach and model self-assessment</a:t>
            </a:r>
          </a:p>
          <a:p>
            <a:pPr lvl="2">
              <a:spcBef>
                <a:spcPts val="1200"/>
              </a:spcBef>
            </a:pPr>
            <a:r>
              <a:rPr lang="en-US" dirty="0"/>
              <a:t>Students need to apply all three questions from the feedback loop to their own work</a:t>
            </a:r>
          </a:p>
          <a:p>
            <a:pPr lvl="3">
              <a:spcBef>
                <a:spcPts val="1200"/>
              </a:spcBef>
            </a:pPr>
            <a:r>
              <a:rPr lang="en-US" b="1" dirty="0"/>
              <a:t>Where am I going?</a:t>
            </a:r>
          </a:p>
          <a:p>
            <a:pPr lvl="3">
              <a:spcBef>
                <a:spcPts val="1200"/>
              </a:spcBef>
            </a:pPr>
            <a:r>
              <a:rPr lang="en-US" b="1" dirty="0"/>
              <a:t>Where am I now?</a:t>
            </a:r>
          </a:p>
          <a:p>
            <a:pPr lvl="3">
              <a:spcBef>
                <a:spcPts val="1200"/>
              </a:spcBef>
            </a:pPr>
            <a:r>
              <a:rPr lang="en-US" b="1" dirty="0"/>
              <a:t>Where to next?</a:t>
            </a:r>
          </a:p>
          <a:p>
            <a:pPr lvl="2">
              <a:spcBef>
                <a:spcPts val="1200"/>
              </a:spcBef>
            </a:pPr>
            <a:r>
              <a:rPr lang="en-US" dirty="0"/>
              <a:t>Key practice in helping students become independent and self-regulated learners</a:t>
            </a:r>
          </a:p>
          <a:p>
            <a:pPr lvl="2">
              <a:spcBef>
                <a:spcPts val="1200"/>
              </a:spcBef>
            </a:pPr>
            <a:endParaRPr lang="en-US" dirty="0"/>
          </a:p>
          <a:p>
            <a:pPr marL="914400" lvl="2" indent="0">
              <a:spcBef>
                <a:spcPts val="1200"/>
              </a:spcBef>
              <a:buNone/>
            </a:pPr>
            <a:endParaRPr lang="en-US" dirty="0"/>
          </a:p>
          <a:p>
            <a:pPr lvl="2">
              <a:spcBef>
                <a:spcPts val="1200"/>
              </a:spcBef>
            </a:pPr>
            <a:endParaRPr lang="en-US" dirty="0"/>
          </a:p>
          <a:p>
            <a:pPr lvl="2">
              <a:spcBef>
                <a:spcPts val="1200"/>
              </a:spcBef>
            </a:pPr>
            <a:endParaRPr lang="en-US" dirty="0"/>
          </a:p>
          <a:p>
            <a:pPr marL="457200" lvl="1" indent="0">
              <a:spcBef>
                <a:spcPts val="1000"/>
              </a:spcBef>
              <a:buNone/>
            </a:pPr>
            <a:endParaRPr lang="en-US" dirty="0"/>
          </a:p>
          <a:p>
            <a:pPr marL="457200" lvl="1" indent="0">
              <a:buNone/>
            </a:pPr>
            <a:endParaRPr lang="en-US" dirty="0"/>
          </a:p>
        </p:txBody>
      </p:sp>
    </p:spTree>
    <p:extLst>
      <p:ext uri="{BB962C8B-B14F-4D97-AF65-F5344CB8AC3E}">
        <p14:creationId xmlns:p14="http://schemas.microsoft.com/office/powerpoint/2010/main" val="878163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79693" y="753280"/>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078843"/>
            <a:ext cx="10515600" cy="4351338"/>
          </a:xfrm>
        </p:spPr>
        <p:txBody>
          <a:bodyPr/>
          <a:lstStyle/>
          <a:p>
            <a:pPr>
              <a:spcBef>
                <a:spcPts val="1200"/>
              </a:spcBef>
            </a:pPr>
            <a:r>
              <a:rPr lang="en-US" dirty="0"/>
              <a:t>Strategy 4 considerations:</a:t>
            </a:r>
          </a:p>
          <a:p>
            <a:pPr lvl="1">
              <a:spcBef>
                <a:spcPts val="1200"/>
              </a:spcBef>
            </a:pPr>
            <a:r>
              <a:rPr lang="en-US" dirty="0"/>
              <a:t>How will you build a classroom community, in both face-to-face and virtual settings, that supports peer- and-self assessment? What classroom norms, routines and procedures are needed to build trust and a supportive environment?</a:t>
            </a:r>
          </a:p>
          <a:p>
            <a:pPr lvl="1">
              <a:spcBef>
                <a:spcPts val="1200"/>
              </a:spcBef>
            </a:pPr>
            <a:r>
              <a:rPr lang="en-US" dirty="0"/>
              <a:t>How will you provide opportunities for peer assessment?</a:t>
            </a:r>
          </a:p>
          <a:p>
            <a:pPr lvl="2">
              <a:spcBef>
                <a:spcPts val="1200"/>
              </a:spcBef>
            </a:pPr>
            <a:r>
              <a:rPr lang="en-US" dirty="0"/>
              <a:t>Ideas for virtual setting:</a:t>
            </a:r>
          </a:p>
          <a:p>
            <a:pPr lvl="3">
              <a:spcBef>
                <a:spcPts val="1200"/>
              </a:spcBef>
            </a:pPr>
            <a:r>
              <a:rPr lang="en-US" dirty="0"/>
              <a:t>Collaborative documents such as Google Docs or OneDrive</a:t>
            </a:r>
          </a:p>
          <a:p>
            <a:pPr lvl="3">
              <a:spcBef>
                <a:spcPts val="1200"/>
              </a:spcBef>
            </a:pPr>
            <a:r>
              <a:rPr lang="en-US" dirty="0"/>
              <a:t>Group discussion using videoconferencing or a forum with screen-sharing capabilities</a:t>
            </a:r>
          </a:p>
          <a:p>
            <a:pPr marL="914400" lvl="2" indent="0">
              <a:spcBef>
                <a:spcPts val="1200"/>
              </a:spcBef>
              <a:buNone/>
            </a:pPr>
            <a:endParaRPr lang="en-US" dirty="0"/>
          </a:p>
          <a:p>
            <a:pPr marL="914400" lvl="2" indent="0">
              <a:spcBef>
                <a:spcPts val="1200"/>
              </a:spcBef>
              <a:buNone/>
            </a:pPr>
            <a:endParaRPr lang="en-US" dirty="0"/>
          </a:p>
          <a:p>
            <a:pPr lvl="2">
              <a:spcBef>
                <a:spcPts val="1200"/>
              </a:spcBef>
            </a:pPr>
            <a:endParaRPr lang="en-US" dirty="0"/>
          </a:p>
          <a:p>
            <a:pPr lvl="2">
              <a:spcBef>
                <a:spcPts val="1200"/>
              </a:spcBef>
            </a:pPr>
            <a:endParaRPr lang="en-US" dirty="0"/>
          </a:p>
          <a:p>
            <a:pPr marL="457200" lvl="1" indent="0">
              <a:spcBef>
                <a:spcPts val="1000"/>
              </a:spcBef>
              <a:buNone/>
            </a:pPr>
            <a:endParaRPr lang="en-US" dirty="0"/>
          </a:p>
          <a:p>
            <a:pPr marL="457200" lvl="1" indent="0">
              <a:buNone/>
            </a:pPr>
            <a:endParaRPr lang="en-US" dirty="0"/>
          </a:p>
        </p:txBody>
      </p:sp>
    </p:spTree>
    <p:extLst>
      <p:ext uri="{BB962C8B-B14F-4D97-AF65-F5344CB8AC3E}">
        <p14:creationId xmlns:p14="http://schemas.microsoft.com/office/powerpoint/2010/main" val="3905142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702231"/>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1929320"/>
            <a:ext cx="10515600" cy="4351338"/>
          </a:xfrm>
        </p:spPr>
        <p:txBody>
          <a:bodyPr/>
          <a:lstStyle/>
          <a:p>
            <a:pPr>
              <a:spcBef>
                <a:spcPts val="1200"/>
              </a:spcBef>
            </a:pPr>
            <a:r>
              <a:rPr lang="en-US" dirty="0"/>
              <a:t>Strategy 4 considerations:</a:t>
            </a:r>
          </a:p>
          <a:p>
            <a:pPr lvl="1">
              <a:spcBef>
                <a:spcPts val="1200"/>
              </a:spcBef>
            </a:pPr>
            <a:r>
              <a:rPr lang="en-US" dirty="0"/>
              <a:t>How will you build in opportunities for students to self-assess and reflect on the learning goals and success criteria?</a:t>
            </a:r>
          </a:p>
          <a:p>
            <a:pPr lvl="2">
              <a:spcBef>
                <a:spcPts val="1200"/>
              </a:spcBef>
            </a:pPr>
            <a:r>
              <a:rPr lang="en-US" dirty="0"/>
              <a:t>Possible ideas for virtual setting:</a:t>
            </a:r>
          </a:p>
          <a:p>
            <a:pPr lvl="3">
              <a:spcBef>
                <a:spcPts val="1200"/>
              </a:spcBef>
            </a:pPr>
            <a:r>
              <a:rPr lang="en-US" dirty="0"/>
              <a:t>Format the success criteria into a tool students can use as they do their lesson or assignment. Possible examples include a simple bulleted list, a checklist or a rubric. </a:t>
            </a:r>
          </a:p>
          <a:p>
            <a:pPr lvl="3">
              <a:spcBef>
                <a:spcPts val="1200"/>
              </a:spcBef>
            </a:pPr>
            <a:r>
              <a:rPr lang="en-US" dirty="0"/>
              <a:t>Include one or more self-assessment loops in the assignment directions where students review their work using the tool and make adjustments to their work.</a:t>
            </a:r>
          </a:p>
          <a:p>
            <a:pPr lvl="3">
              <a:spcBef>
                <a:spcPts val="1200"/>
              </a:spcBef>
            </a:pPr>
            <a:r>
              <a:rPr lang="en-US" dirty="0"/>
              <a:t>Include a “mid-point reflection” in a document-based lesson or assignment or include one or more pause points in a video or slide-based lesson or assignment. </a:t>
            </a:r>
          </a:p>
          <a:p>
            <a:pPr lvl="3">
              <a:spcBef>
                <a:spcPts val="1200"/>
              </a:spcBef>
            </a:pPr>
            <a:endParaRPr lang="en-US" dirty="0"/>
          </a:p>
          <a:p>
            <a:pPr marL="914400" lvl="2" indent="0">
              <a:spcBef>
                <a:spcPts val="1200"/>
              </a:spcBef>
              <a:buNone/>
            </a:pPr>
            <a:endParaRPr lang="en-US" dirty="0"/>
          </a:p>
          <a:p>
            <a:pPr lvl="2">
              <a:spcBef>
                <a:spcPts val="1200"/>
              </a:spcBef>
            </a:pPr>
            <a:endParaRPr lang="en-US" dirty="0"/>
          </a:p>
          <a:p>
            <a:pPr lvl="2">
              <a:spcBef>
                <a:spcPts val="1200"/>
              </a:spcBef>
            </a:pPr>
            <a:endParaRPr lang="en-US" dirty="0"/>
          </a:p>
          <a:p>
            <a:pPr marL="457200" lvl="1" indent="0">
              <a:spcBef>
                <a:spcPts val="1000"/>
              </a:spcBef>
              <a:buNone/>
            </a:pPr>
            <a:endParaRPr lang="en-US" dirty="0"/>
          </a:p>
          <a:p>
            <a:pPr marL="457200" lvl="1" indent="0">
              <a:buNone/>
            </a:pPr>
            <a:endParaRPr lang="en-US" dirty="0"/>
          </a:p>
        </p:txBody>
      </p:sp>
    </p:spTree>
    <p:extLst>
      <p:ext uri="{BB962C8B-B14F-4D97-AF65-F5344CB8AC3E}">
        <p14:creationId xmlns:p14="http://schemas.microsoft.com/office/powerpoint/2010/main" val="1525240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 depicting how any question, task, or activity should provide information to help students answer three questions: Where am I going? Where am I now? and Where to Next? This slide points to &quot;Take Responsive Action.&quot;">
            <a:extLst>
              <a:ext uri="{FF2B5EF4-FFF2-40B4-BE49-F238E27FC236}">
                <a16:creationId xmlns:a16="http://schemas.microsoft.com/office/drawing/2014/main" xmlns="" id="{E64DDD0E-183C-4D81-AF92-3E6D04AE6337}"/>
              </a:ext>
            </a:extLst>
          </p:cNvPr>
          <p:cNvPicPr>
            <a:picLocks noChangeAspect="1"/>
          </p:cNvPicPr>
          <p:nvPr/>
        </p:nvPicPr>
        <p:blipFill>
          <a:blip r:embed="rId2"/>
          <a:stretch>
            <a:fillRect/>
          </a:stretch>
        </p:blipFill>
        <p:spPr>
          <a:xfrm>
            <a:off x="2023811" y="-76205"/>
            <a:ext cx="8144377" cy="6858000"/>
          </a:xfrm>
          <a:prstGeom prst="rect">
            <a:avLst/>
          </a:prstGeom>
        </p:spPr>
      </p:pic>
      <p:sp>
        <p:nvSpPr>
          <p:cNvPr id="4" name="Arrow: Right 3" descr="arrow">
            <a:extLst>
              <a:ext uri="{FF2B5EF4-FFF2-40B4-BE49-F238E27FC236}">
                <a16:creationId xmlns:a16="http://schemas.microsoft.com/office/drawing/2014/main" xmlns="" id="{A611A7C4-DF0C-4481-A6C8-5E55635F310F}"/>
              </a:ext>
            </a:extLst>
          </p:cNvPr>
          <p:cNvSpPr/>
          <p:nvPr/>
        </p:nvSpPr>
        <p:spPr>
          <a:xfrm rot="8563028">
            <a:off x="7082518" y="2072566"/>
            <a:ext cx="853800"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hidden="1"/>
          <p:cNvSpPr>
            <a:spLocks noGrp="1"/>
          </p:cNvSpPr>
          <p:nvPr>
            <p:ph type="title"/>
          </p:nvPr>
        </p:nvSpPr>
        <p:spPr/>
        <p:txBody>
          <a:bodyPr/>
          <a:lstStyle/>
          <a:p>
            <a:r>
              <a:rPr lang="en-US" dirty="0" smtClean="0"/>
              <a:t>Take Responsive Action</a:t>
            </a:r>
            <a:endParaRPr lang="en-US" dirty="0"/>
          </a:p>
        </p:txBody>
      </p:sp>
    </p:spTree>
    <p:extLst>
      <p:ext uri="{BB962C8B-B14F-4D97-AF65-F5344CB8AC3E}">
        <p14:creationId xmlns:p14="http://schemas.microsoft.com/office/powerpoint/2010/main" val="3035922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739213"/>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784914" y="2064776"/>
            <a:ext cx="10515600" cy="4351338"/>
          </a:xfrm>
        </p:spPr>
        <p:txBody>
          <a:bodyPr/>
          <a:lstStyle/>
          <a:p>
            <a:pPr>
              <a:spcBef>
                <a:spcPts val="1200"/>
              </a:spcBef>
            </a:pPr>
            <a:r>
              <a:rPr lang="en-US" dirty="0"/>
              <a:t>Taking responsive action</a:t>
            </a:r>
          </a:p>
          <a:p>
            <a:pPr lvl="1">
              <a:spcBef>
                <a:spcPts val="1200"/>
              </a:spcBef>
            </a:pPr>
            <a:r>
              <a:rPr lang="en-US" dirty="0"/>
              <a:t>After interpreting the evidence and determining the status of student learning, teachers need to take some action in response to students’ immediate learning needs. Based on the evidence the teacher may:</a:t>
            </a:r>
          </a:p>
          <a:p>
            <a:pPr lvl="2">
              <a:spcBef>
                <a:spcPts val="1200"/>
              </a:spcBef>
            </a:pPr>
            <a:r>
              <a:rPr lang="en-US" dirty="0"/>
              <a:t>Take action in the moment </a:t>
            </a:r>
          </a:p>
          <a:p>
            <a:pPr lvl="2">
              <a:spcBef>
                <a:spcPts val="1200"/>
              </a:spcBef>
            </a:pPr>
            <a:r>
              <a:rPr lang="en-US" dirty="0"/>
              <a:t>Use the information in planning the next lesson</a:t>
            </a:r>
          </a:p>
          <a:p>
            <a:pPr lvl="2">
              <a:spcBef>
                <a:spcPts val="1200"/>
              </a:spcBef>
            </a:pPr>
            <a:r>
              <a:rPr lang="en-US" dirty="0"/>
              <a:t>Determine that student learning is on track and continue with the lesson as planned</a:t>
            </a:r>
          </a:p>
          <a:p>
            <a:pPr lvl="2">
              <a:spcBef>
                <a:spcPts val="1200"/>
              </a:spcBef>
            </a:pPr>
            <a:endParaRPr lang="en-US" dirty="0"/>
          </a:p>
          <a:p>
            <a:pPr marL="914400" lvl="2" indent="0">
              <a:spcBef>
                <a:spcPts val="1200"/>
              </a:spcBef>
              <a:buNone/>
            </a:pPr>
            <a:endParaRPr lang="en-US" dirty="0"/>
          </a:p>
          <a:p>
            <a:pPr lvl="2">
              <a:spcBef>
                <a:spcPts val="1200"/>
              </a:spcBef>
            </a:pPr>
            <a:endParaRPr lang="en-US" dirty="0"/>
          </a:p>
          <a:p>
            <a:pPr lvl="2">
              <a:spcBef>
                <a:spcPts val="1200"/>
              </a:spcBef>
            </a:pPr>
            <a:endParaRPr lang="en-US" dirty="0"/>
          </a:p>
          <a:p>
            <a:pPr marL="457200" lvl="1" indent="0">
              <a:spcBef>
                <a:spcPts val="1000"/>
              </a:spcBef>
              <a:buNone/>
            </a:pPr>
            <a:endParaRPr lang="en-US" dirty="0"/>
          </a:p>
          <a:p>
            <a:pPr marL="457200" lvl="1" indent="0">
              <a:buNone/>
            </a:pPr>
            <a:endParaRPr lang="en-US" dirty="0"/>
          </a:p>
        </p:txBody>
      </p:sp>
    </p:spTree>
    <p:extLst>
      <p:ext uri="{BB962C8B-B14F-4D97-AF65-F5344CB8AC3E}">
        <p14:creationId xmlns:p14="http://schemas.microsoft.com/office/powerpoint/2010/main" val="1444308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739212"/>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064775"/>
            <a:ext cx="10515600" cy="4351338"/>
          </a:xfrm>
        </p:spPr>
        <p:txBody>
          <a:bodyPr/>
          <a:lstStyle/>
          <a:p>
            <a:pPr>
              <a:spcBef>
                <a:spcPts val="1200"/>
              </a:spcBef>
            </a:pPr>
            <a:r>
              <a:rPr lang="en-US" dirty="0"/>
              <a:t>Possible instructional adjustments include:</a:t>
            </a:r>
          </a:p>
          <a:p>
            <a:pPr lvl="1">
              <a:spcBef>
                <a:spcPts val="1200"/>
              </a:spcBef>
            </a:pPr>
            <a:r>
              <a:rPr lang="en-US" dirty="0"/>
              <a:t>Modeling</a:t>
            </a:r>
          </a:p>
          <a:p>
            <a:pPr lvl="1">
              <a:spcBef>
                <a:spcPts val="1200"/>
              </a:spcBef>
            </a:pPr>
            <a:r>
              <a:rPr lang="en-US" dirty="0"/>
              <a:t>Prompting</a:t>
            </a:r>
          </a:p>
          <a:p>
            <a:pPr lvl="1">
              <a:spcBef>
                <a:spcPts val="1200"/>
              </a:spcBef>
            </a:pPr>
            <a:r>
              <a:rPr lang="en-US" dirty="0"/>
              <a:t>Questioning </a:t>
            </a:r>
          </a:p>
          <a:p>
            <a:pPr lvl="1">
              <a:spcBef>
                <a:spcPts val="1200"/>
              </a:spcBef>
            </a:pPr>
            <a:r>
              <a:rPr lang="en-US" dirty="0"/>
              <a:t>Giving Feedback</a:t>
            </a:r>
          </a:p>
          <a:p>
            <a:pPr lvl="1">
              <a:spcBef>
                <a:spcPts val="1200"/>
              </a:spcBef>
            </a:pPr>
            <a:r>
              <a:rPr lang="en-US" dirty="0"/>
              <a:t>Telling</a:t>
            </a:r>
          </a:p>
          <a:p>
            <a:pPr lvl="1">
              <a:spcBef>
                <a:spcPts val="1200"/>
              </a:spcBef>
            </a:pPr>
            <a:r>
              <a:rPr lang="en-US" dirty="0"/>
              <a:t>Explaining</a:t>
            </a:r>
          </a:p>
          <a:p>
            <a:pPr lvl="1">
              <a:spcBef>
                <a:spcPts val="1200"/>
              </a:spcBef>
            </a:pPr>
            <a:r>
              <a:rPr lang="en-US" dirty="0"/>
              <a:t>Directing</a:t>
            </a:r>
          </a:p>
          <a:p>
            <a:pPr marL="914400" lvl="2" indent="0">
              <a:spcBef>
                <a:spcPts val="1200"/>
              </a:spcBef>
              <a:buNone/>
            </a:pPr>
            <a:endParaRPr lang="en-US" dirty="0"/>
          </a:p>
          <a:p>
            <a:pPr marL="914400" lvl="2" indent="0">
              <a:spcBef>
                <a:spcPts val="1200"/>
              </a:spcBef>
              <a:buNone/>
            </a:pPr>
            <a:endParaRPr lang="en-US" dirty="0"/>
          </a:p>
          <a:p>
            <a:pPr lvl="2">
              <a:spcBef>
                <a:spcPts val="1200"/>
              </a:spcBef>
            </a:pPr>
            <a:endParaRPr lang="en-US" dirty="0"/>
          </a:p>
          <a:p>
            <a:pPr lvl="2">
              <a:spcBef>
                <a:spcPts val="1200"/>
              </a:spcBef>
            </a:pPr>
            <a:endParaRPr lang="en-US" dirty="0"/>
          </a:p>
          <a:p>
            <a:pPr marL="457200" lvl="1" indent="0">
              <a:spcBef>
                <a:spcPts val="1000"/>
              </a:spcBef>
              <a:buNone/>
            </a:pPr>
            <a:endParaRPr lang="en-US" dirty="0"/>
          </a:p>
          <a:p>
            <a:pPr marL="457200" lvl="1" indent="0">
              <a:buNone/>
            </a:pPr>
            <a:endParaRPr lang="en-US" dirty="0"/>
          </a:p>
        </p:txBody>
      </p:sp>
    </p:spTree>
    <p:extLst>
      <p:ext uri="{BB962C8B-B14F-4D97-AF65-F5344CB8AC3E}">
        <p14:creationId xmlns:p14="http://schemas.microsoft.com/office/powerpoint/2010/main" val="1775089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 depicting how any question, task, or activity should provide information to help students answer three questions: Where am I going? Where am I now? and Where to Next? This slide points to &quot;Take Responsive Action.&quot;">
            <a:extLst>
              <a:ext uri="{FF2B5EF4-FFF2-40B4-BE49-F238E27FC236}">
                <a16:creationId xmlns:a16="http://schemas.microsoft.com/office/drawing/2014/main" xmlns="" id="{E64DDD0E-183C-4D81-AF92-3E6D04AE6337}"/>
              </a:ext>
            </a:extLst>
          </p:cNvPr>
          <p:cNvPicPr>
            <a:picLocks noChangeAspect="1"/>
          </p:cNvPicPr>
          <p:nvPr/>
        </p:nvPicPr>
        <p:blipFill>
          <a:blip r:embed="rId2"/>
          <a:stretch>
            <a:fillRect/>
          </a:stretch>
        </p:blipFill>
        <p:spPr>
          <a:xfrm>
            <a:off x="2023811" y="-76205"/>
            <a:ext cx="8144377" cy="6858000"/>
          </a:xfrm>
          <a:prstGeom prst="rect">
            <a:avLst/>
          </a:prstGeom>
        </p:spPr>
      </p:pic>
      <p:sp>
        <p:nvSpPr>
          <p:cNvPr id="4" name="Arrow: Right 3" descr="arrow">
            <a:extLst>
              <a:ext uri="{FF2B5EF4-FFF2-40B4-BE49-F238E27FC236}">
                <a16:creationId xmlns:a16="http://schemas.microsoft.com/office/drawing/2014/main" xmlns="" id="{A611A7C4-DF0C-4481-A6C8-5E55635F310F}"/>
              </a:ext>
            </a:extLst>
          </p:cNvPr>
          <p:cNvSpPr/>
          <p:nvPr/>
        </p:nvSpPr>
        <p:spPr>
          <a:xfrm rot="8563028">
            <a:off x="7082518" y="2072566"/>
            <a:ext cx="853800"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hidden="1"/>
          <p:cNvSpPr>
            <a:spLocks noGrp="1"/>
          </p:cNvSpPr>
          <p:nvPr>
            <p:ph type="title"/>
          </p:nvPr>
        </p:nvSpPr>
        <p:spPr/>
        <p:txBody>
          <a:bodyPr/>
          <a:lstStyle/>
          <a:p>
            <a:r>
              <a:rPr lang="en-US" dirty="0" smtClean="0"/>
              <a:t>Take Responsive Action</a:t>
            </a:r>
            <a:endParaRPr lang="en-US" dirty="0"/>
          </a:p>
        </p:txBody>
      </p:sp>
    </p:spTree>
    <p:extLst>
      <p:ext uri="{BB962C8B-B14F-4D97-AF65-F5344CB8AC3E}">
        <p14:creationId xmlns:p14="http://schemas.microsoft.com/office/powerpoint/2010/main" val="1254117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p:txBody>
          <a:bodyPr>
            <a:normAutofit fontScale="90000"/>
          </a:bodyPr>
          <a:lstStyle/>
          <a:p>
            <a:r>
              <a:rPr lang="en-US" dirty="0"/>
              <a:t>Questions?</a:t>
            </a:r>
            <a:br>
              <a:rPr lang="en-US" dirty="0"/>
            </a:br>
            <a:r>
              <a:rPr lang="en-US" dirty="0"/>
              <a:t/>
            </a:r>
            <a:br>
              <a:rPr lang="en-US" dirty="0"/>
            </a:br>
            <a:r>
              <a:rPr lang="en-US" sz="2800" dirty="0"/>
              <a:t>Please send questions to </a:t>
            </a:r>
            <a:r>
              <a:rPr lang="en-US" sz="2800" u="sng" dirty="0">
                <a:solidFill>
                  <a:schemeClr val="hlink"/>
                </a:solidFill>
                <a:hlinkClick r:id="rId2"/>
              </a:rPr>
              <a:t>standards@education.ky.gov</a:t>
            </a:r>
            <a:r>
              <a:rPr lang="en-US" dirty="0"/>
              <a:t/>
            </a:r>
            <a:br>
              <a:rPr lang="en-US" dirty="0"/>
            </a:br>
            <a:endParaRPr lang="en-US" dirty="0"/>
          </a:p>
        </p:txBody>
      </p:sp>
    </p:spTree>
    <p:extLst>
      <p:ext uri="{BB962C8B-B14F-4D97-AF65-F5344CB8AC3E}">
        <p14:creationId xmlns:p14="http://schemas.microsoft.com/office/powerpoint/2010/main" val="2482138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1C9A59-FA9A-49E2-B4B1-382A431D9323}"/>
              </a:ext>
            </a:extLst>
          </p:cNvPr>
          <p:cNvSpPr>
            <a:spLocks noGrp="1"/>
          </p:cNvSpPr>
          <p:nvPr>
            <p:ph type="title"/>
          </p:nvPr>
        </p:nvSpPr>
        <p:spPr>
          <a:xfrm>
            <a:off x="696798" y="793109"/>
            <a:ext cx="10515600" cy="1325563"/>
          </a:xfrm>
        </p:spPr>
        <p:txBody>
          <a:bodyPr/>
          <a:lstStyle/>
          <a:p>
            <a:r>
              <a:rPr lang="en-US" dirty="0"/>
              <a:t>Academic Re-entry Stage 2</a:t>
            </a:r>
          </a:p>
        </p:txBody>
      </p:sp>
      <p:sp>
        <p:nvSpPr>
          <p:cNvPr id="3" name="Content Placeholder 2">
            <a:extLst>
              <a:ext uri="{FF2B5EF4-FFF2-40B4-BE49-F238E27FC236}">
                <a16:creationId xmlns:a16="http://schemas.microsoft.com/office/drawing/2014/main" xmlns="" id="{299D6D4A-5CC6-4043-ABA4-85F1D5121ED7}"/>
              </a:ext>
            </a:extLst>
          </p:cNvPr>
          <p:cNvSpPr>
            <a:spLocks noGrp="1"/>
          </p:cNvSpPr>
          <p:nvPr>
            <p:ph idx="1"/>
          </p:nvPr>
        </p:nvSpPr>
        <p:spPr>
          <a:xfrm>
            <a:off x="838200" y="2317994"/>
            <a:ext cx="10515600" cy="4351338"/>
          </a:xfrm>
        </p:spPr>
        <p:txBody>
          <a:bodyPr>
            <a:normAutofit/>
          </a:bodyPr>
          <a:lstStyle/>
          <a:p>
            <a:pPr>
              <a:spcBef>
                <a:spcPts val="1200"/>
              </a:spcBef>
            </a:pPr>
            <a:r>
              <a:rPr lang="en-US" dirty="0"/>
              <a:t>Purpose of Stage 2 is to:</a:t>
            </a:r>
          </a:p>
          <a:p>
            <a:pPr lvl="1">
              <a:spcBef>
                <a:spcPts val="1200"/>
              </a:spcBef>
            </a:pPr>
            <a:r>
              <a:rPr lang="en-US" dirty="0"/>
              <a:t>Define formative assessment and explain the benefits for students and teachers</a:t>
            </a:r>
          </a:p>
          <a:p>
            <a:pPr lvl="1">
              <a:spcBef>
                <a:spcPts val="1200"/>
              </a:spcBef>
            </a:pPr>
            <a:r>
              <a:rPr lang="en-US" dirty="0"/>
              <a:t>Describe four key strategies that support the formative assessment process</a:t>
            </a:r>
          </a:p>
          <a:p>
            <a:pPr lvl="1">
              <a:spcBef>
                <a:spcPts val="1200"/>
              </a:spcBef>
            </a:pPr>
            <a:r>
              <a:rPr lang="en-US" dirty="0"/>
              <a:t>Identify instructional approaches for taking responsive action to address the needs of all learners</a:t>
            </a:r>
          </a:p>
          <a:p>
            <a:pPr marL="457200" lvl="1" indent="0">
              <a:spcAft>
                <a:spcPts val="1200"/>
              </a:spcAft>
              <a:buNone/>
            </a:pPr>
            <a:endParaRPr lang="en-US" dirty="0"/>
          </a:p>
        </p:txBody>
      </p:sp>
    </p:spTree>
    <p:extLst>
      <p:ext uri="{BB962C8B-B14F-4D97-AF65-F5344CB8AC3E}">
        <p14:creationId xmlns:p14="http://schemas.microsoft.com/office/powerpoint/2010/main" val="251758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 depicting how any question, task, or activity should provide information to help students answer three questions: Where am I going? Where am I now? and Where to Next?">
            <a:extLst>
              <a:ext uri="{FF2B5EF4-FFF2-40B4-BE49-F238E27FC236}">
                <a16:creationId xmlns:a16="http://schemas.microsoft.com/office/drawing/2014/main" xmlns="" id="{E64DDD0E-183C-4D81-AF92-3E6D04AE6337}"/>
              </a:ext>
            </a:extLst>
          </p:cNvPr>
          <p:cNvPicPr>
            <a:picLocks noChangeAspect="1"/>
          </p:cNvPicPr>
          <p:nvPr/>
        </p:nvPicPr>
        <p:blipFill>
          <a:blip r:embed="rId2"/>
          <a:stretch>
            <a:fillRect/>
          </a:stretch>
        </p:blipFill>
        <p:spPr>
          <a:xfrm>
            <a:off x="1936725" y="0"/>
            <a:ext cx="8144377" cy="6858000"/>
          </a:xfrm>
          <a:prstGeom prst="rect">
            <a:avLst/>
          </a:prstGeom>
        </p:spPr>
      </p:pic>
      <p:sp>
        <p:nvSpPr>
          <p:cNvPr id="2" name="Title 1" hidden="1"/>
          <p:cNvSpPr>
            <a:spLocks noGrp="1"/>
          </p:cNvSpPr>
          <p:nvPr>
            <p:ph type="title"/>
          </p:nvPr>
        </p:nvSpPr>
        <p:spPr/>
        <p:txBody>
          <a:bodyPr/>
          <a:lstStyle/>
          <a:p>
            <a:r>
              <a:rPr lang="en-US" dirty="0" smtClean="0"/>
              <a:t>Formative Assessment Cycle</a:t>
            </a:r>
            <a:endParaRPr lang="en-US" dirty="0"/>
          </a:p>
        </p:txBody>
      </p:sp>
    </p:spTree>
    <p:extLst>
      <p:ext uri="{BB962C8B-B14F-4D97-AF65-F5344CB8AC3E}">
        <p14:creationId xmlns:p14="http://schemas.microsoft.com/office/powerpoint/2010/main" val="3668053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828840"/>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261723"/>
            <a:ext cx="10515600" cy="4351338"/>
          </a:xfrm>
        </p:spPr>
        <p:txBody>
          <a:bodyPr/>
          <a:lstStyle/>
          <a:p>
            <a:pPr>
              <a:spcBef>
                <a:spcPts val="1200"/>
              </a:spcBef>
            </a:pPr>
            <a:r>
              <a:rPr lang="en-US" dirty="0"/>
              <a:t>Four key strategies: </a:t>
            </a:r>
          </a:p>
          <a:p>
            <a:pPr lvl="1">
              <a:spcBef>
                <a:spcPts val="1200"/>
              </a:spcBef>
            </a:pPr>
            <a:r>
              <a:rPr lang="en-US" dirty="0"/>
              <a:t>Clarifying and sharing learning goals and success criteria</a:t>
            </a:r>
          </a:p>
          <a:p>
            <a:pPr lvl="1">
              <a:spcBef>
                <a:spcPts val="1200"/>
              </a:spcBef>
            </a:pPr>
            <a:r>
              <a:rPr lang="en-US" dirty="0"/>
              <a:t>Eliciting evidence of student understanding</a:t>
            </a:r>
          </a:p>
          <a:p>
            <a:pPr lvl="1">
              <a:spcBef>
                <a:spcPts val="1200"/>
              </a:spcBef>
            </a:pPr>
            <a:r>
              <a:rPr lang="en-US" b="1" dirty="0"/>
              <a:t>Providing feedback that moves learning forward</a:t>
            </a:r>
          </a:p>
          <a:p>
            <a:pPr lvl="1">
              <a:spcBef>
                <a:spcPts val="1200"/>
              </a:spcBef>
            </a:pPr>
            <a:r>
              <a:rPr lang="en-US" b="1" dirty="0"/>
              <a:t>Using peer- and self-assessment to develop student ownership</a:t>
            </a:r>
          </a:p>
          <a:p>
            <a:pPr marL="457200" lvl="1" indent="0">
              <a:buNone/>
            </a:pPr>
            <a:endParaRPr lang="en-US" dirty="0"/>
          </a:p>
        </p:txBody>
      </p:sp>
    </p:spTree>
    <p:extLst>
      <p:ext uri="{BB962C8B-B14F-4D97-AF65-F5344CB8AC3E}">
        <p14:creationId xmlns:p14="http://schemas.microsoft.com/office/powerpoint/2010/main" val="78796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 depicting how any question, task, or activity should provide information to help students answer three questions: Where am I going? Where am I now? and Where to Next? This slide points to &quot;Identify the Gap.&quot;">
            <a:extLst>
              <a:ext uri="{FF2B5EF4-FFF2-40B4-BE49-F238E27FC236}">
                <a16:creationId xmlns:a16="http://schemas.microsoft.com/office/drawing/2014/main" xmlns="" id="{E64DDD0E-183C-4D81-AF92-3E6D04AE6337}"/>
              </a:ext>
            </a:extLst>
          </p:cNvPr>
          <p:cNvPicPr>
            <a:picLocks noChangeAspect="1"/>
          </p:cNvPicPr>
          <p:nvPr/>
        </p:nvPicPr>
        <p:blipFill>
          <a:blip r:embed="rId2"/>
          <a:stretch>
            <a:fillRect/>
          </a:stretch>
        </p:blipFill>
        <p:spPr>
          <a:xfrm>
            <a:off x="2023811" y="0"/>
            <a:ext cx="8144377" cy="6858000"/>
          </a:xfrm>
          <a:prstGeom prst="rect">
            <a:avLst/>
          </a:prstGeom>
        </p:spPr>
      </p:pic>
      <p:sp>
        <p:nvSpPr>
          <p:cNvPr id="4" name="Arrow: Right 3" descr="arrow">
            <a:extLst>
              <a:ext uri="{FF2B5EF4-FFF2-40B4-BE49-F238E27FC236}">
                <a16:creationId xmlns:a16="http://schemas.microsoft.com/office/drawing/2014/main" xmlns="" id="{A611A7C4-DF0C-4481-A6C8-5E55635F310F}"/>
              </a:ext>
            </a:extLst>
          </p:cNvPr>
          <p:cNvSpPr/>
          <p:nvPr/>
        </p:nvSpPr>
        <p:spPr>
          <a:xfrm rot="9069558">
            <a:off x="7582141" y="2886799"/>
            <a:ext cx="853800"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Identify the Gap</a:t>
            </a:r>
            <a:endParaRPr lang="en-US" dirty="0"/>
          </a:p>
        </p:txBody>
      </p:sp>
    </p:spTree>
    <p:extLst>
      <p:ext uri="{BB962C8B-B14F-4D97-AF65-F5344CB8AC3E}">
        <p14:creationId xmlns:p14="http://schemas.microsoft.com/office/powerpoint/2010/main" val="3672518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716298"/>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2338" y="2275791"/>
            <a:ext cx="10515600" cy="4351338"/>
          </a:xfrm>
        </p:spPr>
        <p:txBody>
          <a:bodyPr/>
          <a:lstStyle/>
          <a:p>
            <a:pPr>
              <a:spcBef>
                <a:spcPts val="1200"/>
              </a:spcBef>
            </a:pPr>
            <a:r>
              <a:rPr lang="en-US" b="1" dirty="0"/>
              <a:t>Strategy 3:</a:t>
            </a:r>
            <a:r>
              <a:rPr lang="en-US" dirty="0"/>
              <a:t> Providing feedback that moves learning forward</a:t>
            </a:r>
          </a:p>
          <a:p>
            <a:pPr lvl="1">
              <a:spcBef>
                <a:spcPts val="1200"/>
              </a:spcBef>
            </a:pPr>
            <a:r>
              <a:rPr lang="en-US" dirty="0"/>
              <a:t>Provides students with information they need to understand where they are in their learning and what to do next</a:t>
            </a:r>
          </a:p>
          <a:p>
            <a:pPr lvl="1">
              <a:spcBef>
                <a:spcPts val="1200"/>
              </a:spcBef>
            </a:pPr>
            <a:r>
              <a:rPr lang="en-US" dirty="0"/>
              <a:t>Increases student motivation </a:t>
            </a:r>
          </a:p>
          <a:p>
            <a:pPr lvl="2">
              <a:spcBef>
                <a:spcPts val="1200"/>
              </a:spcBef>
            </a:pPr>
            <a:r>
              <a:rPr lang="en-US" dirty="0"/>
              <a:t>Students feel they have more control over their own learning when they understand what to do and why they are doing it</a:t>
            </a:r>
          </a:p>
          <a:p>
            <a:pPr marL="457200" lvl="1" indent="0">
              <a:spcBef>
                <a:spcPts val="1000"/>
              </a:spcBef>
              <a:buNone/>
            </a:pPr>
            <a:endParaRPr lang="en-US" dirty="0"/>
          </a:p>
          <a:p>
            <a:pPr marL="457200" lvl="1" indent="0">
              <a:spcBef>
                <a:spcPts val="1000"/>
              </a:spcBef>
              <a:buNone/>
            </a:pPr>
            <a:endParaRPr lang="en-US" dirty="0"/>
          </a:p>
          <a:p>
            <a:pPr lvl="1">
              <a:spcBef>
                <a:spcPts val="1000"/>
              </a:spcBef>
            </a:pPr>
            <a:endParaRPr lang="en-US" dirty="0"/>
          </a:p>
          <a:p>
            <a:pPr marL="457200" lvl="1" indent="0">
              <a:buNone/>
            </a:pPr>
            <a:endParaRPr lang="en-US" dirty="0"/>
          </a:p>
        </p:txBody>
      </p:sp>
    </p:spTree>
    <p:extLst>
      <p:ext uri="{BB962C8B-B14F-4D97-AF65-F5344CB8AC3E}">
        <p14:creationId xmlns:p14="http://schemas.microsoft.com/office/powerpoint/2010/main" val="1547832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842907"/>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332062"/>
            <a:ext cx="10515600" cy="4351338"/>
          </a:xfrm>
        </p:spPr>
        <p:txBody>
          <a:bodyPr/>
          <a:lstStyle/>
          <a:p>
            <a:pPr>
              <a:spcBef>
                <a:spcPts val="1200"/>
              </a:spcBef>
            </a:pPr>
            <a:r>
              <a:rPr lang="en-US" b="1" dirty="0"/>
              <a:t>Strategy 3:</a:t>
            </a:r>
            <a:r>
              <a:rPr lang="en-US" dirty="0"/>
              <a:t> Providing feedback that moves learning forward</a:t>
            </a:r>
          </a:p>
          <a:p>
            <a:pPr lvl="1">
              <a:spcBef>
                <a:spcPts val="1200"/>
              </a:spcBef>
            </a:pPr>
            <a:r>
              <a:rPr lang="en-US" dirty="0"/>
              <a:t>Teachers should provide feedback that:</a:t>
            </a:r>
          </a:p>
          <a:p>
            <a:pPr lvl="2">
              <a:spcBef>
                <a:spcPts val="1200"/>
              </a:spcBef>
            </a:pPr>
            <a:r>
              <a:rPr lang="en-US" dirty="0"/>
              <a:t>Relates student work to the learning goals and success criteria</a:t>
            </a:r>
          </a:p>
          <a:p>
            <a:pPr lvl="2">
              <a:spcBef>
                <a:spcPts val="1200"/>
              </a:spcBef>
            </a:pPr>
            <a:r>
              <a:rPr lang="en-US" dirty="0"/>
              <a:t>Students can use to take next steps</a:t>
            </a:r>
          </a:p>
          <a:p>
            <a:pPr lvl="2">
              <a:spcBef>
                <a:spcPts val="1200"/>
              </a:spcBef>
            </a:pPr>
            <a:r>
              <a:rPr lang="en-US" dirty="0"/>
              <a:t>Supports students in managing their own learning </a:t>
            </a:r>
          </a:p>
          <a:p>
            <a:pPr lvl="2">
              <a:spcBef>
                <a:spcPts val="1000"/>
              </a:spcBef>
            </a:pPr>
            <a:endParaRPr lang="en-US" dirty="0"/>
          </a:p>
          <a:p>
            <a:pPr lvl="1">
              <a:spcBef>
                <a:spcPts val="1000"/>
              </a:spcBef>
            </a:pPr>
            <a:endParaRPr lang="en-US" dirty="0"/>
          </a:p>
          <a:p>
            <a:pPr marL="457200" lvl="1" indent="0">
              <a:buNone/>
            </a:pPr>
            <a:endParaRPr lang="en-US" dirty="0"/>
          </a:p>
        </p:txBody>
      </p:sp>
    </p:spTree>
    <p:extLst>
      <p:ext uri="{BB962C8B-B14F-4D97-AF65-F5344CB8AC3E}">
        <p14:creationId xmlns:p14="http://schemas.microsoft.com/office/powerpoint/2010/main" val="976268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795483"/>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121046"/>
            <a:ext cx="10515600" cy="4351338"/>
          </a:xfrm>
        </p:spPr>
        <p:txBody>
          <a:bodyPr>
            <a:normAutofit/>
          </a:bodyPr>
          <a:lstStyle/>
          <a:p>
            <a:pPr>
              <a:spcBef>
                <a:spcPts val="1200"/>
              </a:spcBef>
            </a:pPr>
            <a:r>
              <a:rPr lang="en-US" dirty="0"/>
              <a:t>Strategy 3 considerations:</a:t>
            </a:r>
          </a:p>
          <a:p>
            <a:pPr lvl="1">
              <a:spcBef>
                <a:spcPts val="1200"/>
              </a:spcBef>
            </a:pPr>
            <a:r>
              <a:rPr lang="en-US" dirty="0">
                <a:effectLst/>
                <a:ea typeface="Calibri" panose="020F0502020204030204" pitchFamily="34" charset="0"/>
                <a:cs typeface="Arial" panose="020B0604020202020204" pitchFamily="34" charset="0"/>
              </a:rPr>
              <a:t>How will you ensure that your feedback is linked to the learning goal and success criteria?</a:t>
            </a:r>
          </a:p>
          <a:p>
            <a:pPr lvl="1">
              <a:spcBef>
                <a:spcPts val="1200"/>
              </a:spcBef>
            </a:pPr>
            <a:r>
              <a:rPr lang="en-US" dirty="0">
                <a:effectLst/>
                <a:ea typeface="Calibri" panose="020F0502020204030204" pitchFamily="34" charset="0"/>
                <a:cs typeface="Arial" panose="020B0604020202020204" pitchFamily="34" charset="0"/>
              </a:rPr>
              <a:t>How will you provide feedback in a timely manner that allows students to take action and apply the feedback?</a:t>
            </a:r>
          </a:p>
          <a:p>
            <a:pPr lvl="2">
              <a:spcBef>
                <a:spcPts val="1200"/>
              </a:spcBef>
            </a:pPr>
            <a:r>
              <a:rPr lang="en-US" sz="2000" b="1" dirty="0">
                <a:effectLst/>
                <a:ea typeface="Calibri" panose="020F0502020204030204" pitchFamily="34" charset="0"/>
                <a:cs typeface="Arial" panose="020B0604020202020204" pitchFamily="34" charset="0"/>
              </a:rPr>
              <a:t>Text annotations: </a:t>
            </a:r>
            <a:r>
              <a:rPr lang="en-US" sz="2000" dirty="0">
                <a:effectLst/>
                <a:ea typeface="Calibri" panose="020F0502020204030204" pitchFamily="34" charset="0"/>
                <a:cs typeface="Arial" panose="020B0604020202020204" pitchFamily="34" charset="0"/>
              </a:rPr>
              <a:t>Notes or comments added digitally to written assignments</a:t>
            </a:r>
          </a:p>
          <a:p>
            <a:pPr lvl="2">
              <a:spcBef>
                <a:spcPts val="1200"/>
              </a:spcBef>
            </a:pPr>
            <a:r>
              <a:rPr lang="en-US" sz="2000" b="1" dirty="0">
                <a:effectLst/>
                <a:ea typeface="Calibri" panose="020F0502020204030204" pitchFamily="34" charset="0"/>
                <a:cs typeface="Arial" panose="020B0604020202020204" pitchFamily="34" charset="0"/>
              </a:rPr>
              <a:t>Audio or video file: </a:t>
            </a:r>
            <a:r>
              <a:rPr lang="en-US" sz="2000" dirty="0">
                <a:effectLst/>
                <a:ea typeface="Calibri" panose="020F0502020204030204" pitchFamily="34" charset="0"/>
                <a:cs typeface="Arial" panose="020B0604020202020204" pitchFamily="34" charset="0"/>
              </a:rPr>
              <a:t>Could be provided to individual students or to small groups of students requiring the same type of feedback</a:t>
            </a:r>
          </a:p>
          <a:p>
            <a:pPr lvl="2">
              <a:spcBef>
                <a:spcPts val="1200"/>
              </a:spcBef>
            </a:pPr>
            <a:r>
              <a:rPr lang="en-US" sz="2000" b="1" dirty="0">
                <a:effectLst/>
                <a:ea typeface="Calibri" panose="020F0502020204030204" pitchFamily="34" charset="0"/>
                <a:cs typeface="Arial" panose="020B0604020202020204" pitchFamily="34" charset="0"/>
              </a:rPr>
              <a:t>Rubrics: </a:t>
            </a:r>
            <a:r>
              <a:rPr lang="en-US" sz="2000" dirty="0">
                <a:effectLst/>
                <a:ea typeface="Calibri" panose="020F0502020204030204" pitchFamily="34" charset="0"/>
                <a:cs typeface="Arial" panose="020B0604020202020204" pitchFamily="34" charset="0"/>
              </a:rPr>
              <a:t>Online scoring guides aligned to the success criteria to evaluate students’ work</a:t>
            </a:r>
          </a:p>
          <a:p>
            <a:pPr lvl="3">
              <a:spcBef>
                <a:spcPts val="1000"/>
              </a:spcBef>
            </a:pPr>
            <a:endParaRPr lang="en-US" dirty="0"/>
          </a:p>
          <a:p>
            <a:pPr lvl="2">
              <a:spcBef>
                <a:spcPts val="1000"/>
              </a:spcBef>
            </a:pPr>
            <a:endParaRPr lang="en-US" dirty="0"/>
          </a:p>
          <a:p>
            <a:pPr lvl="2">
              <a:spcBef>
                <a:spcPts val="1000"/>
              </a:spcBef>
            </a:pPr>
            <a:endParaRPr lang="en-US" dirty="0"/>
          </a:p>
          <a:p>
            <a:pPr lvl="2">
              <a:spcBef>
                <a:spcPts val="1000"/>
              </a:spcBef>
            </a:pPr>
            <a:endParaRPr lang="en-US" dirty="0"/>
          </a:p>
          <a:p>
            <a:pPr lvl="1">
              <a:spcBef>
                <a:spcPts val="1000"/>
              </a:spcBef>
            </a:pPr>
            <a:endParaRPr lang="en-US" dirty="0"/>
          </a:p>
          <a:p>
            <a:pPr marL="457200" lvl="1" indent="0">
              <a:buNone/>
            </a:pPr>
            <a:endParaRPr lang="en-US" dirty="0"/>
          </a:p>
        </p:txBody>
      </p:sp>
    </p:spTree>
    <p:extLst>
      <p:ext uri="{BB962C8B-B14F-4D97-AF65-F5344CB8AC3E}">
        <p14:creationId xmlns:p14="http://schemas.microsoft.com/office/powerpoint/2010/main" val="1682737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734505" y="851754"/>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177317"/>
            <a:ext cx="10515600" cy="4351338"/>
          </a:xfrm>
        </p:spPr>
        <p:txBody>
          <a:bodyPr>
            <a:normAutofit/>
          </a:bodyPr>
          <a:lstStyle/>
          <a:p>
            <a:pPr>
              <a:spcBef>
                <a:spcPts val="1200"/>
              </a:spcBef>
            </a:pPr>
            <a:r>
              <a:rPr lang="en-US" dirty="0"/>
              <a:t>Strategy 3 considerations:</a:t>
            </a:r>
          </a:p>
          <a:p>
            <a:pPr lvl="1">
              <a:spcBef>
                <a:spcPts val="1200"/>
              </a:spcBef>
            </a:pPr>
            <a:r>
              <a:rPr lang="en-US" dirty="0">
                <a:effectLst/>
                <a:ea typeface="Calibri" panose="020F0502020204030204" pitchFamily="34" charset="0"/>
                <a:cs typeface="Arial" panose="020B0604020202020204" pitchFamily="34" charset="0"/>
              </a:rPr>
              <a:t>How will you intentionally build in time for students to respond to and apply feedback to their learning? </a:t>
            </a:r>
          </a:p>
          <a:p>
            <a:pPr lvl="1">
              <a:spcBef>
                <a:spcPts val="1200"/>
              </a:spcBef>
            </a:pPr>
            <a:r>
              <a:rPr lang="en-US" dirty="0">
                <a:effectLst/>
                <a:ea typeface="Calibri" panose="020F0502020204030204" pitchFamily="34" charset="0"/>
                <a:cs typeface="Arial" panose="020B0604020202020204" pitchFamily="34" charset="0"/>
              </a:rPr>
              <a:t>How will you structure opportunities to have uninterrupted time with individuals or groups of individuals to provide feedback?</a:t>
            </a:r>
          </a:p>
          <a:p>
            <a:pPr lvl="2">
              <a:spcBef>
                <a:spcPts val="1200"/>
              </a:spcBef>
            </a:pPr>
            <a:r>
              <a:rPr lang="en-US" dirty="0">
                <a:ea typeface="Calibri" panose="020F0502020204030204" pitchFamily="34" charset="0"/>
                <a:cs typeface="Arial" panose="020B0604020202020204" pitchFamily="34" charset="0"/>
              </a:rPr>
              <a:t>I</a:t>
            </a:r>
            <a:r>
              <a:rPr lang="en-US" dirty="0">
                <a:effectLst/>
                <a:ea typeface="Calibri" panose="020F0502020204030204" pitchFamily="34" charset="0"/>
                <a:cs typeface="Arial" panose="020B0604020202020204" pitchFamily="34" charset="0"/>
              </a:rPr>
              <a:t>n the virtual setting, how will you structure time and opportunity to meet with individuals or small groups to provide feedback?</a:t>
            </a:r>
          </a:p>
          <a:p>
            <a:pPr lvl="1">
              <a:spcBef>
                <a:spcPts val="1200"/>
              </a:spcBef>
            </a:pPr>
            <a:endParaRPr lang="en-US" dirty="0"/>
          </a:p>
          <a:p>
            <a:pPr lvl="2">
              <a:spcBef>
                <a:spcPts val="1000"/>
              </a:spcBef>
            </a:pPr>
            <a:endParaRPr lang="en-US" dirty="0"/>
          </a:p>
          <a:p>
            <a:pPr lvl="2">
              <a:spcBef>
                <a:spcPts val="1000"/>
              </a:spcBef>
            </a:pPr>
            <a:endParaRPr lang="en-US" dirty="0"/>
          </a:p>
          <a:p>
            <a:pPr lvl="2">
              <a:spcBef>
                <a:spcPts val="1000"/>
              </a:spcBef>
            </a:pPr>
            <a:endParaRPr lang="en-US" dirty="0"/>
          </a:p>
          <a:p>
            <a:pPr lvl="1">
              <a:spcBef>
                <a:spcPts val="1000"/>
              </a:spcBef>
            </a:pPr>
            <a:endParaRPr lang="en-US" dirty="0"/>
          </a:p>
          <a:p>
            <a:pPr marL="457200" lvl="1" indent="0">
              <a:buNone/>
            </a:pPr>
            <a:endParaRPr lang="en-US" dirty="0"/>
          </a:p>
        </p:txBody>
      </p:sp>
    </p:spTree>
    <p:extLst>
      <p:ext uri="{BB962C8B-B14F-4D97-AF65-F5344CB8AC3E}">
        <p14:creationId xmlns:p14="http://schemas.microsoft.com/office/powerpoint/2010/main" val="1518031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DE Document" ma:contentTypeID="0x0101001BEB557DBE01834EAB47A683706DCD5B007897E3AAF92CB34BA7C2953309D8EC2E" ma:contentTypeVersion="27" ma:contentTypeDescription="" ma:contentTypeScope="" ma:versionID="7cd5d7c2c4c99da8b8240fb74a538bb6">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0e7436e15375c4960525fe9003d7f3b5"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2020-07-13T04:00:00+00:00</Publication_x0020_Date>
    <Audience1 xmlns="3a62de7d-ba57-4f43-9dae-9623ba637be0"/>
    <_dlc_DocId xmlns="3a62de7d-ba57-4f43-9dae-9623ba637be0">KYED-379-32</_dlc_DocId>
    <_dlc_DocIdUrl xmlns="3a62de7d-ba57-4f43-9dae-9623ba637be0">
      <Url>https://www.education.ky.gov/curriculum/_layouts/15/DocIdRedir.aspx?ID=KYED-379-32</Url>
      <Description>KYED-379-32</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B937B54-BF76-4FCA-BE99-613EA98399D5}">
  <ds:schemaRefs>
    <ds:schemaRef ds:uri="http://schemas.microsoft.com/sharepoint/v3/contenttype/forms"/>
  </ds:schemaRefs>
</ds:datastoreItem>
</file>

<file path=customXml/itemProps2.xml><?xml version="1.0" encoding="utf-8"?>
<ds:datastoreItem xmlns:ds="http://schemas.openxmlformats.org/officeDocument/2006/customXml" ds:itemID="{24472283-B245-41D9-8D89-22B13DF4DC6F}"/>
</file>

<file path=customXml/itemProps3.xml><?xml version="1.0" encoding="utf-8"?>
<ds:datastoreItem xmlns:ds="http://schemas.openxmlformats.org/officeDocument/2006/customXml" ds:itemID="{B4DC101B-2A50-4D6B-958B-8AB42A1DE918}">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9DF67503-341E-416F-B079-B8C619452FCC}"/>
</file>

<file path=docProps/app.xml><?xml version="1.0" encoding="utf-8"?>
<Properties xmlns="http://schemas.openxmlformats.org/officeDocument/2006/extended-properties" xmlns:vt="http://schemas.openxmlformats.org/officeDocument/2006/docPropsVTypes">
  <TotalTime>270</TotalTime>
  <Words>838</Words>
  <Application>Microsoft Macintosh PowerPoint</Application>
  <PresentationFormat>Widescreen</PresentationFormat>
  <Paragraphs>126</Paragraphs>
  <Slides>19</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Office Theme</vt:lpstr>
      <vt:lpstr>Simple Light</vt:lpstr>
      <vt:lpstr>Preparing for Academic  Re-entry</vt:lpstr>
      <vt:lpstr>Academic Re-entry Stage 2</vt:lpstr>
      <vt:lpstr>Formative Assessment Cycle</vt:lpstr>
      <vt:lpstr>Stage 2: Formative Assessment</vt:lpstr>
      <vt:lpstr>Identify the Gap</vt:lpstr>
      <vt:lpstr>Stage 2: Formative Assessment</vt:lpstr>
      <vt:lpstr>Stage 2: Formative Assessment</vt:lpstr>
      <vt:lpstr>Stage 2: Formative Assessment</vt:lpstr>
      <vt:lpstr>Stage 2: Formative Assessment</vt:lpstr>
      <vt:lpstr>Stage 2: Formative Assessment</vt:lpstr>
      <vt:lpstr>Stage 2: Formative Assessment</vt:lpstr>
      <vt:lpstr>Stage 2: Formative Assessment</vt:lpstr>
      <vt:lpstr>Stage 2: Formative Assessment</vt:lpstr>
      <vt:lpstr>Stage 2: Formative Assessment</vt:lpstr>
      <vt:lpstr>Take Responsive Action</vt:lpstr>
      <vt:lpstr>Stage 2: Formative Assessment</vt:lpstr>
      <vt:lpstr>Stage 2: Formative Assessment</vt:lpstr>
      <vt:lpstr>Take Responsive Action</vt:lpstr>
      <vt:lpstr>Questions?  Please send questions to standards@education.ky.gov </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Danielle - Division of Communications</dc:creator>
  <cp:lastModifiedBy>Caryn K Davidson</cp:lastModifiedBy>
  <cp:revision>9</cp:revision>
  <dcterms:created xsi:type="dcterms:W3CDTF">2020-04-01T15:44:40Z</dcterms:created>
  <dcterms:modified xsi:type="dcterms:W3CDTF">2020-07-13T16:36:36Z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0x0101001BEB557DBE01834EAB47A683706DCD5B007897E3AAF92CB34BA7C2953309D8EC2E</vt:lpwstr>
  </property>
  <property fmtid="{D5CDD505-2E9C-101B-9397-08002B2CF9AE}" pid="3" name="_dlc_DocIdItemGuid">
    <vt:lpwstr>6574d198-3c34-4dab-b7c1-d70139a95c07</vt:lpwstr>
  </property>
</Properties>
</file>