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88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5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3.xml" ContentType="application/vnd.openxmlformats-officedocument.presentationml.slide+xml"/>
  <Override PartName="/ppt/slides/slide24.xml" ContentType="application/vnd.openxmlformats-officedocument.presentationml.slide+xml"/>
  <Override PartName="/ppt/slides/slide45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44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9.xml" ContentType="application/vnd.openxmlformats-officedocument.presentationml.slide+xml"/>
  <Override PartName="/ppt/slides/slide60.xml" ContentType="application/vnd.openxmlformats-officedocument.presentationml.slide+xml"/>
  <Override PartName="/ppt/slides/slide81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4.xml" ContentType="application/vnd.openxmlformats-officedocument.presentationml.slide+xml"/>
  <Override PartName="/ppt/slides/slide80.xml" ContentType="application/vnd.openxmlformats-officedocument.presentationml.slide+xml"/>
  <Override PartName="/ppt/slides/slide86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7.xml" ContentType="application/vnd.openxmlformats-officedocument.presentationml.slide+xml"/>
  <Override PartName="/ppt/slides/slide57.xml" ContentType="application/vnd.openxmlformats-officedocument.presentationml.slide+xml"/>
  <Override PartName="/ppt/slides/slide55.xml" ContentType="application/vnd.openxmlformats-officedocument.presentationml.slide+xml"/>
  <Override PartName="/ppt/slides/slide58.xml" ContentType="application/vnd.openxmlformats-officedocument.presentationml.slide+xml"/>
  <Override PartName="/ppt/slides/slide5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3" r:id="rId1"/>
    <p:sldMasterId id="2147483724" r:id="rId2"/>
    <p:sldMasterId id="2147483725" r:id="rId3"/>
    <p:sldMasterId id="2147483726" r:id="rId4"/>
  </p:sldMasterIdLst>
  <p:notesMasterIdLst>
    <p:notesMasterId r:id="rId9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FBECFE-F2B6-465F-9162-A113CBDDE2B6}">
  <a:tblStyle styleId="{22FBECFE-F2B6-465F-9162-A113CBDDE2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20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presProps" Target="presProps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9" Type="http://schemas.openxmlformats.org/officeDocument/2006/relationships/customXml" Target="../customXml/item2.xml"/><Relationship Id="rId101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customXml" Target="../customXml/item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notesMaster" Target="notesMasters/notesMaster1.xml"/><Relationship Id="rId98" Type="http://schemas.openxmlformats.org/officeDocument/2006/relationships/customXml" Target="../customXml/item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11ae219e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11ae219e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11ae219eb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11ae219eb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11ae219eb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11ae219eb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195aed34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195aed34e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g1195aed34e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195aed34e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1195aed34e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1195aed34ec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195aed34e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195aed34ec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1195aed34e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195aed34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195aed34ec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1195aed34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195aed34e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195aed34e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g1195aed34e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195aed34e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195aed34ec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g1195aed34ec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195aed34e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1195aed34e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0ec3515ea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0ec3515ea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0ec3515ead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195aed34e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1195aed34ec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g1195aed34ec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195aed34e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195aed34ec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g1195aed34ec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195aed34e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195aed34ec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g1195aed34ec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195aed34e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195aed34ec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g1195aed34ec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195aed34e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195aed34ec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g1195aed34ec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195aed34e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195aed34ec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g1195aed34ec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195aed34ec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195aed34ec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g1195aed34ec_0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195aed34e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195aed34ec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g1195aed34ec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195aed34e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g1195aed34ec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g1195aed34ec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195aed34e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195aed34ec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g1195aed34ec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1607bd769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1607bd769e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11607bd769e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195aed34e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g1195aed34ec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g1195aed34ec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195aed34e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195aed34ec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g1195aed34ec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195aed34e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195aed34ec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g1195aed34ec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195aed34e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195aed34ec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g1195aed34ec_0_1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195aed34e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1195aed34ec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g1195aed34ec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195aed34e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195aed34e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195aed34e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195aed34ec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g1195aed34ec_0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195aed34e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195aed34ec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g1195aed34ec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0c6351532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g10c6351532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10c6351532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0a322410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0a322410c9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g10a322410c9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1727a0e8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1727a0e8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1727a0e85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16980b1a52_1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16980b1a52_1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173b67bff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173b67bff9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g1173b67bff9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147ea4c41d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74125" y="5129213"/>
            <a:ext cx="24607838" cy="138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g1147ea4c41d_2_62:notes"/>
          <p:cNvSpPr txBox="1">
            <a:spLocks noGrp="1"/>
          </p:cNvSpPr>
          <p:nvPr>
            <p:ph type="body" idx="1"/>
          </p:nvPr>
        </p:nvSpPr>
        <p:spPr>
          <a:xfrm>
            <a:off x="685800" y="19740784"/>
            <a:ext cx="5486400" cy="16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200" tIns="82075" rIns="164200" bIns="82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g1147ea4c41d_2_62:notes"/>
          <p:cNvSpPr txBox="1">
            <a:spLocks noGrp="1"/>
          </p:cNvSpPr>
          <p:nvPr>
            <p:ph type="sldNum" idx="12"/>
          </p:nvPr>
        </p:nvSpPr>
        <p:spPr>
          <a:xfrm>
            <a:off x="3884614" y="38961706"/>
            <a:ext cx="2971800" cy="20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200" tIns="82075" rIns="164200" bIns="82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11ae219eb0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74125" y="5129213"/>
            <a:ext cx="24607838" cy="138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g111ae219eb0_0_725:notes"/>
          <p:cNvSpPr txBox="1">
            <a:spLocks noGrp="1"/>
          </p:cNvSpPr>
          <p:nvPr>
            <p:ph type="body" idx="1"/>
          </p:nvPr>
        </p:nvSpPr>
        <p:spPr>
          <a:xfrm>
            <a:off x="685800" y="19740784"/>
            <a:ext cx="5486400" cy="16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200" tIns="82075" rIns="164200" bIns="82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g111ae219eb0_0_725:notes"/>
          <p:cNvSpPr txBox="1">
            <a:spLocks noGrp="1"/>
          </p:cNvSpPr>
          <p:nvPr>
            <p:ph type="sldNum" idx="12"/>
          </p:nvPr>
        </p:nvSpPr>
        <p:spPr>
          <a:xfrm>
            <a:off x="3884614" y="38961706"/>
            <a:ext cx="2971800" cy="20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200" tIns="82075" rIns="164200" bIns="82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136ae295e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g1136ae295e5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1136ae295e5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11ae219eb0_0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g111ae219eb0_0_9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g111ae219eb0_0_9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195aed34ec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1195aed34ec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g1195aed34ec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11ae219eb0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9" name="Google Shape;829;g111ae219eb0_0_9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g111ae219eb0_0_9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11ae219eb0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g111ae219eb0_0_9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g111ae219eb0_0_9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11ae219eb0_0_1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11ae219eb0_0_10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g111ae219eb0_0_10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147ea4c41d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147ea4c41d_2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1147ea4c41d_2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74125" y="5129213"/>
            <a:ext cx="24607838" cy="138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p33:notes"/>
          <p:cNvSpPr txBox="1">
            <a:spLocks noGrp="1"/>
          </p:cNvSpPr>
          <p:nvPr>
            <p:ph type="body" idx="1"/>
          </p:nvPr>
        </p:nvSpPr>
        <p:spPr>
          <a:xfrm>
            <a:off x="685800" y="19740784"/>
            <a:ext cx="5486400" cy="16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200" tIns="82075" rIns="164200" bIns="82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3:notes"/>
          <p:cNvSpPr txBox="1">
            <a:spLocks noGrp="1"/>
          </p:cNvSpPr>
          <p:nvPr>
            <p:ph type="sldNum" idx="12"/>
          </p:nvPr>
        </p:nvSpPr>
        <p:spPr>
          <a:xfrm>
            <a:off x="3884614" y="38961706"/>
            <a:ext cx="2971800" cy="20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200" tIns="82075" rIns="164200" bIns="82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0a9fb88bd4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0" name="Google Shape;860;g10a9fb88bd4_0_2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g10a9fb88bd4_0_2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191aa7d183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74125" y="5129213"/>
            <a:ext cx="24607838" cy="138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g1191aa7d183_4_2:notes"/>
          <p:cNvSpPr txBox="1">
            <a:spLocks noGrp="1"/>
          </p:cNvSpPr>
          <p:nvPr>
            <p:ph type="body" idx="1"/>
          </p:nvPr>
        </p:nvSpPr>
        <p:spPr>
          <a:xfrm>
            <a:off x="685800" y="19740784"/>
            <a:ext cx="5486400" cy="16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200" tIns="82075" rIns="164200" bIns="82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1191aa7d183_4_2:notes"/>
          <p:cNvSpPr txBox="1">
            <a:spLocks noGrp="1"/>
          </p:cNvSpPr>
          <p:nvPr>
            <p:ph type="sldNum" idx="12"/>
          </p:nvPr>
        </p:nvSpPr>
        <p:spPr>
          <a:xfrm>
            <a:off x="3884614" y="38961706"/>
            <a:ext cx="2971800" cy="20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200" tIns="82075" rIns="164200" bIns="82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16980b1a52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g116980b1a52_1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g116980b1a52_1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195aed34e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1195aed34ec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g1195aed34ec_0_1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1298a7b6f3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g11298a7b6f3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g11298a7b6f3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147a08e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147a08e36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g1147a08e36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147a08e367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1147a08e367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g1147a08e367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47a08e36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47a08e367_0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g1147a08e367_0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147a08e367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1147a08e367_0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g1147a08e367_0_2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1576bc93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1576bc93f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11576bc93f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147a08e367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1147a08e367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g1147a08e367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10a9fb88bd4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10a9fb88bd4_0_5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g10a9fb88bd4_0_5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0b93974e6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0b93974e69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g10b93974e6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12a366665f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12a366665f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g112a366665f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195aed34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1195aed34e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g1195aed34ec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195aed34ec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1195aed34ec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g1195aed34ec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198c79c3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198c79c34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g1198c79c34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1968e6c74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g11968e6c748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g11968e6c748_0_3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11968e6c748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11968e6c748_0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g11968e6c748_0_3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11968e6c748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11968e6c748_0_4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g11968e6c748_0_4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147ea4c41d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147ea4c41d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1147ea4c41d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1968e6c748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1968e6c748_0_4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g11968e6c748_0_4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1968e6c748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g11968e6c748_0_4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g11968e6c748_0_4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11968e6c748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11968e6c748_0_4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g11968e6c748_0_4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1968e6c748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5" name="Google Shape;1025;g11968e6c748_0_4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g11968e6c748_0_4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1968e6c748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1968e6c748_0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g11968e6c748_0_4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9acff7c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9acff7c0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g119acff7c0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1968e6c748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1968e6c748_0_4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g11968e6c748_0_4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11968e6c748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11968e6c748_0_4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g11968e6c748_0_4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968e6c748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1" name="Google Shape;1061;g11968e6c748_0_4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g11968e6c748_0_4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1968e6c748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8" name="Google Shape;1068;g11968e6c748_0_4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g11968e6c748_0_4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1576bc93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1576bc93f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g11576bc93f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1968e6c748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11968e6c748_0_4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g11968e6c748_0_4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11727a0e85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11727a0e855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g11727a0e855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118571e1a5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118571e1a58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18571e1a58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1161f11928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1161f11928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g1161f11928c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1167cb0e6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1167cb0e6d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g1167cb0e6d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161f11928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1161f11928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g1161f11928c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1161f11928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1161f11928c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g1161f11928c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1727a0e85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1727a0e855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g11727a0e855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5" name="Google Shape;1135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1298a7b6f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1298a7b6f3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11298a7b6f3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6000"/>
              <a:buFont typeface="Libre Franklin Medium"/>
              <a:buNone/>
              <a:defRPr sz="6000">
                <a:solidFill>
                  <a:srgbClr val="1026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780"/>
              </a:buClr>
              <a:buSzPts val="2400"/>
              <a:buNone/>
              <a:defRPr sz="2400">
                <a:solidFill>
                  <a:srgbClr val="0077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78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Thin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 1">
  <p:cSld name="Custom Layout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11016767" y="6309651"/>
            <a:ext cx="6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6000"/>
              <a:buFont typeface="Libre Franklin Medium"/>
              <a:buNone/>
              <a:defRPr sz="6000">
                <a:solidFill>
                  <a:srgbClr val="1026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780"/>
              </a:buClr>
              <a:buSzPts val="2400"/>
              <a:buNone/>
              <a:defRPr sz="2400">
                <a:solidFill>
                  <a:srgbClr val="00778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780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6000"/>
              <a:buFont typeface="Libre Franklin Medium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7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5183188" y="1891430"/>
            <a:ext cx="6172200" cy="3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4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Thin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Thin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33" descr="A picture containing bridge,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34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p36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p37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38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5" name="Google Shape;215;p39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0" name="Google Shape;220;p40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4" name="Google Shape;224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8" name="Google Shape;228;p41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6" name="Google Shape;236;p42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782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3" name="Google Shape;243;p43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p44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0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6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0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1" name="Google Shape;271;p49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9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0"/>
          <p:cNvPicPr preferRelativeResize="0"/>
          <p:nvPr/>
        </p:nvPicPr>
        <p:blipFill rotWithShape="1">
          <a:blip r:embed="rId2">
            <a:alphaModFix/>
          </a:blip>
          <a:srcRect l="109" t="7102" b="33564"/>
          <a:stretch/>
        </p:blipFill>
        <p:spPr>
          <a:xfrm>
            <a:off x="-11752" y="4947586"/>
            <a:ext cx="12204000" cy="19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0"/>
          <p:cNvSpPr txBox="1"/>
          <p:nvPr/>
        </p:nvSpPr>
        <p:spPr>
          <a:xfrm>
            <a:off x="-8405" y="0"/>
            <a:ext cx="12200400" cy="12288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89275" tIns="44625" rIns="89275" bIns="44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5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body" idx="2"/>
          </p:nvPr>
        </p:nvSpPr>
        <p:spPr>
          <a:xfrm>
            <a:off x="2736037" y="1596572"/>
            <a:ext cx="6729300" cy="3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 u="none" strike="noStrike" cap="none">
                <a:solidFill>
                  <a:schemeClr val="dk1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279" name="Google Shape;279;p50" descr="circle-logo-word-cover-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5496" y="5944832"/>
            <a:ext cx="792000" cy="8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2"/>
          <p:cNvSpPr/>
          <p:nvPr/>
        </p:nvSpPr>
        <p:spPr>
          <a:xfrm>
            <a:off x="0" y="2"/>
            <a:ext cx="12192000" cy="527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6" name="Google Shape;286;p52" descr="yellow-spark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9351" y="3"/>
            <a:ext cx="7817100" cy="36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2"/>
          <p:cNvSpPr txBox="1">
            <a:spLocks noGrp="1"/>
          </p:cNvSpPr>
          <p:nvPr>
            <p:ph type="ctrTitle"/>
          </p:nvPr>
        </p:nvSpPr>
        <p:spPr>
          <a:xfrm>
            <a:off x="684319" y="2263564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Lato"/>
              <a:buNone/>
              <a:defRPr sz="4000"/>
            </a:lvl1pPr>
            <a:lvl2pPr marL="0" marR="0" lvl="1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marL="0" marR="0" lvl="2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marL="0" marR="0" lvl="3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marL="0" marR="0" lvl="4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marL="0" marR="0" lvl="5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marL="0" marR="0" lvl="6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marL="0" marR="0" lvl="7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marL="0" marR="0" lvl="8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subTitle" idx="1"/>
          </p:nvPr>
        </p:nvSpPr>
        <p:spPr>
          <a:xfrm>
            <a:off x="5069739" y="3933244"/>
            <a:ext cx="63369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  <a:defRPr/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4pPr>
            <a:lvl5pPr marL="1828800" marR="0" lvl="4" indent="0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ABB0B7"/>
              </a:buClr>
              <a:buSzPts val="15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ABB0B7"/>
              </a:buClr>
              <a:buSzPts val="15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ABB0B7"/>
              </a:buClr>
              <a:buSzPts val="15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ABB0B7"/>
              </a:buClr>
              <a:buSzPts val="1500"/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289" name="Google Shape;28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379" y="5448136"/>
            <a:ext cx="3984900" cy="12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2"/>
          <p:cNvSpPr txBox="1">
            <a:spLocks noGrp="1"/>
          </p:cNvSpPr>
          <p:nvPr>
            <p:ph type="body" idx="2"/>
          </p:nvPr>
        </p:nvSpPr>
        <p:spPr>
          <a:xfrm>
            <a:off x="720657" y="1904994"/>
            <a:ext cx="25095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None/>
              <a:defRPr sz="1900">
                <a:solidFill>
                  <a:srgbClr val="FFFFFF"/>
                </a:solidFill>
              </a:defRPr>
            </a:lvl1pPr>
            <a:lvl2pPr marL="914400" lvl="1" indent="-3492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2pPr>
            <a:lvl3pPr marL="1371600" lvl="2" indent="-3492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49250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5pPr>
            <a:lvl6pPr marL="2743200" lvl="5" indent="-3492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6pPr>
            <a:lvl7pPr marL="3200400" lvl="6" indent="-3492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7pPr>
            <a:lvl8pPr marL="3657600" lvl="7" indent="-3492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8pPr>
            <a:lvl9pPr marL="4114800" lvl="8" indent="-3492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52"/>
          <p:cNvSpPr txBox="1">
            <a:spLocks noGrp="1"/>
          </p:cNvSpPr>
          <p:nvPr>
            <p:ph type="body" idx="3"/>
          </p:nvPr>
        </p:nvSpPr>
        <p:spPr>
          <a:xfrm>
            <a:off x="694503" y="5958157"/>
            <a:ext cx="42660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8993AD"/>
              </a:buClr>
              <a:buSzPts val="1100"/>
              <a:buFont typeface="Lato"/>
              <a:buNone/>
              <a:defRPr sz="1100" b="1" i="1"/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4pPr>
            <a:lvl5pPr marL="2286000" lvl="4" indent="-298450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 b="1" i="1"/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8pPr>
            <a:lvl9pPr marL="4114800" lvl="8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9pPr>
          </a:lstStyle>
          <a:p>
            <a:endParaRPr/>
          </a:p>
        </p:txBody>
      </p:sp>
      <p:sp>
        <p:nvSpPr>
          <p:cNvPr id="292" name="Google Shape;292;p52"/>
          <p:cNvSpPr/>
          <p:nvPr/>
        </p:nvSpPr>
        <p:spPr>
          <a:xfrm>
            <a:off x="755771" y="3177700"/>
            <a:ext cx="4112100" cy="2561700"/>
          </a:xfrm>
          <a:prstGeom prst="rect">
            <a:avLst/>
          </a:prstGeom>
          <a:solidFill>
            <a:srgbClr val="8993AD">
              <a:alpha val="24710"/>
            </a:srgbClr>
          </a:solidFill>
          <a:ln w="19050" cap="flat" cmpd="sng">
            <a:solidFill>
              <a:srgbClr val="8993A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575" tIns="91575" rIns="91575" bIns="91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image</a:t>
            </a: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over this box</a:t>
            </a: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5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53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3"/>
          <p:cNvSpPr/>
          <p:nvPr/>
        </p:nvSpPr>
        <p:spPr>
          <a:xfrm>
            <a:off x="0" y="1"/>
            <a:ext cx="12192000" cy="59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7" name="Google Shape;297;p53"/>
          <p:cNvSpPr txBox="1">
            <a:spLocks noGrp="1"/>
          </p:cNvSpPr>
          <p:nvPr>
            <p:ph type="body" idx="1"/>
          </p:nvPr>
        </p:nvSpPr>
        <p:spPr>
          <a:xfrm>
            <a:off x="695616" y="4401751"/>
            <a:ext cx="109008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700"/>
              <a:buFont typeface="Lato"/>
              <a:buNone/>
              <a:defRPr sz="6700" b="1">
                <a:solidFill>
                  <a:schemeClr val="dk2"/>
                </a:solidFill>
              </a:defRPr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98" name="Google Shape;298;p53" descr="gray-spark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29351" y="-12329"/>
            <a:ext cx="7817100" cy="36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 Impact Statement1">
  <p:cSld name="Quote or Impact Statement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53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4"/>
          <p:cNvSpPr/>
          <p:nvPr/>
        </p:nvSpPr>
        <p:spPr>
          <a:xfrm>
            <a:off x="0" y="1"/>
            <a:ext cx="12192000" cy="594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3" name="Google Shape;303;p54" descr="yellow-spark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29351" y="3"/>
            <a:ext cx="7817100" cy="36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4"/>
          <p:cNvSpPr txBox="1">
            <a:spLocks noGrp="1"/>
          </p:cNvSpPr>
          <p:nvPr>
            <p:ph type="body" idx="1"/>
          </p:nvPr>
        </p:nvSpPr>
        <p:spPr>
          <a:xfrm>
            <a:off x="695616" y="2054489"/>
            <a:ext cx="10900800" cy="3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b" anchorCtr="0">
            <a:noAutofit/>
          </a:bodyPr>
          <a:lstStyle>
            <a:lvl1pPr marL="457200" lvl="0" indent="-22860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ato"/>
              <a:buNone/>
              <a:defRPr sz="3100"/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 Impact Statement2">
  <p:cSld name="Quote or Impact Statement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/>
          <p:nvPr/>
        </p:nvSpPr>
        <p:spPr>
          <a:xfrm>
            <a:off x="0" y="1"/>
            <a:ext cx="12192000" cy="59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8" name="Google Shape;308;p55" descr="gray-spark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9351" y="-12329"/>
            <a:ext cx="7817100" cy="36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9606" y="6063715"/>
            <a:ext cx="1553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5"/>
          <p:cNvSpPr txBox="1">
            <a:spLocks noGrp="1"/>
          </p:cNvSpPr>
          <p:nvPr>
            <p:ph type="body" idx="1"/>
          </p:nvPr>
        </p:nvSpPr>
        <p:spPr>
          <a:xfrm>
            <a:off x="695616" y="2067189"/>
            <a:ext cx="10900800" cy="3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b" anchorCtr="0">
            <a:noAutofit/>
          </a:bodyPr>
          <a:lstStyle>
            <a:lvl1pPr marL="457200" lvl="0" indent="-22860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Lato"/>
              <a:buNone/>
              <a:defRPr sz="3100">
                <a:solidFill>
                  <a:srgbClr val="FFFFFF"/>
                </a:solidFill>
              </a:defRPr>
            </a:lvl1pPr>
            <a:lvl2pPr marL="914400" lvl="1" indent="-4254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100"/>
              <a:buChar char="•"/>
              <a:defRPr sz="3100">
                <a:solidFill>
                  <a:srgbClr val="FFFFFF"/>
                </a:solidFill>
              </a:defRPr>
            </a:lvl2pPr>
            <a:lvl3pPr marL="1371600" lvl="2" indent="-4254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100"/>
              <a:buChar char="•"/>
              <a:defRPr sz="3100">
                <a:solidFill>
                  <a:srgbClr val="FFFFFF"/>
                </a:solidFill>
              </a:defRPr>
            </a:lvl3pPr>
            <a:lvl4pPr marL="1828800" lvl="3" indent="-4254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100"/>
              <a:buChar char="•"/>
              <a:defRPr sz="3100">
                <a:solidFill>
                  <a:srgbClr val="FFFFFF"/>
                </a:solidFill>
              </a:defRPr>
            </a:lvl4pPr>
            <a:lvl5pPr marL="2286000" lvl="4" indent="-425450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3100"/>
              <a:buChar char="•"/>
              <a:defRPr sz="3100">
                <a:solidFill>
                  <a:srgbClr val="FFFFFF"/>
                </a:solidFill>
              </a:defRPr>
            </a:lvl5pPr>
            <a:lvl6pPr marL="2743200" lvl="5" indent="-4254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100"/>
              <a:buChar char="•"/>
              <a:defRPr sz="3100">
                <a:solidFill>
                  <a:srgbClr val="FFFFFF"/>
                </a:solidFill>
              </a:defRPr>
            </a:lvl6pPr>
            <a:lvl7pPr marL="3200400" lvl="6" indent="-4254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100"/>
              <a:buChar char="•"/>
              <a:defRPr sz="3100">
                <a:solidFill>
                  <a:srgbClr val="FFFFFF"/>
                </a:solidFill>
              </a:defRPr>
            </a:lvl7pPr>
            <a:lvl8pPr marL="3657600" lvl="7" indent="-4254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100"/>
              <a:buChar char="•"/>
              <a:defRPr sz="3100">
                <a:solidFill>
                  <a:srgbClr val="FFFFFF"/>
                </a:solidFill>
              </a:defRPr>
            </a:lvl8pPr>
            <a:lvl9pPr marL="4114800" lvl="8" indent="-42545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100"/>
              <a:buChar char="•"/>
              <a:defRPr sz="3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5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 with Quote">
  <p:cSld name="Full Page Image with Quot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53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6"/>
          <p:cNvSpPr txBox="1">
            <a:spLocks noGrp="1"/>
          </p:cNvSpPr>
          <p:nvPr>
            <p:ph type="body" idx="1"/>
          </p:nvPr>
        </p:nvSpPr>
        <p:spPr>
          <a:xfrm>
            <a:off x="684319" y="2898141"/>
            <a:ext cx="4190700" cy="240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lnSpc>
                <a:spcPct val="1529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700"/>
            </a:lvl1pPr>
            <a:lvl2pPr marL="914400" lvl="1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2pPr>
            <a:lvl3pPr marL="1371600" lvl="2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3pPr>
            <a:lvl4pPr marL="1828800" lvl="3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4pPr>
            <a:lvl5pPr marL="2286000" lvl="4" indent="-336550" rtl="0">
              <a:spcBef>
                <a:spcPts val="300"/>
              </a:spcBef>
              <a:spcAft>
                <a:spcPts val="0"/>
              </a:spcAft>
              <a:buSzPts val="1700"/>
              <a:buChar char="•"/>
              <a:defRPr sz="1700"/>
            </a:lvl5pPr>
            <a:lvl6pPr marL="2743200" lvl="5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6pPr>
            <a:lvl7pPr marL="3200400" lvl="6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7pPr>
            <a:lvl8pPr marL="3657600" lvl="7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8pPr>
            <a:lvl9pPr marL="4114800" lvl="8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315" name="Google Shape;315;p56"/>
          <p:cNvSpPr txBox="1">
            <a:spLocks noGrp="1"/>
          </p:cNvSpPr>
          <p:nvPr>
            <p:ph type="body" idx="2"/>
          </p:nvPr>
        </p:nvSpPr>
        <p:spPr>
          <a:xfrm>
            <a:off x="2343521" y="4803867"/>
            <a:ext cx="29373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16" name="Google Shape;316;p56"/>
          <p:cNvSpPr/>
          <p:nvPr/>
        </p:nvSpPr>
        <p:spPr>
          <a:xfrm>
            <a:off x="54896" y="40525"/>
            <a:ext cx="12093900" cy="5850900"/>
          </a:xfrm>
          <a:prstGeom prst="rect">
            <a:avLst/>
          </a:prstGeom>
          <a:solidFill>
            <a:srgbClr val="8993AD">
              <a:alpha val="24710"/>
            </a:srgbClr>
          </a:solidFill>
          <a:ln w="19050" cap="flat" cmpd="sng">
            <a:solidFill>
              <a:srgbClr val="8993A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575" tIns="91575" rIns="91575" bIns="91575" anchor="ctr" anchorCtr="0">
            <a:noAutofit/>
          </a:bodyPr>
          <a:lstStyle/>
          <a:p>
            <a:pPr marL="457200" lvl="0" indent="-3365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AutoNum type="arabicPeriod"/>
            </a:pPr>
            <a:r>
              <a:rPr lang="en-US" sz="19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image over this box</a:t>
            </a: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AutoNum type="arabicPeriod"/>
            </a:pPr>
            <a:r>
              <a:rPr lang="en-US" sz="19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Right-click image and select “Order / Send to Back”</a:t>
            </a: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5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 Objectives">
  <p:cSld name="Agenda / Objectives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7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0" name="Google Shape;32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7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57"/>
          <p:cNvSpPr txBox="1">
            <a:spLocks noGrp="1"/>
          </p:cNvSpPr>
          <p:nvPr>
            <p:ph type="body" idx="1"/>
          </p:nvPr>
        </p:nvSpPr>
        <p:spPr>
          <a:xfrm>
            <a:off x="695616" y="1371600"/>
            <a:ext cx="63735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AutoNum type="arabicPeriod"/>
              <a:defRPr/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57"/>
          <p:cNvSpPr txBox="1"/>
          <p:nvPr/>
        </p:nvSpPr>
        <p:spPr>
          <a:xfrm>
            <a:off x="2102935" y="3139163"/>
            <a:ext cx="18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4" name="Google Shape;324;p5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, Chart or Table">
  <p:cSld name="Title and Text, Chart or Table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7" name="Google Shape;32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8"/>
          <p:cNvSpPr txBox="1">
            <a:spLocks noGrp="1"/>
          </p:cNvSpPr>
          <p:nvPr>
            <p:ph type="title"/>
          </p:nvPr>
        </p:nvSpPr>
        <p:spPr>
          <a:xfrm>
            <a:off x="684319" y="598949"/>
            <a:ext cx="108888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29" name="Google Shape;329;p58"/>
          <p:cNvSpPr txBox="1">
            <a:spLocks noGrp="1"/>
          </p:cNvSpPr>
          <p:nvPr>
            <p:ph type="body" idx="1"/>
          </p:nvPr>
        </p:nvSpPr>
        <p:spPr>
          <a:xfrm>
            <a:off x="695616" y="1381661"/>
            <a:ext cx="6496500" cy="4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400"/>
              <a:buFont typeface="Lato"/>
              <a:buNone/>
              <a:defRPr/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/2 Column">
  <p:cSld name="Title and 3 Column/2 Column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3" name="Google Shape;33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9"/>
          <p:cNvSpPr txBox="1">
            <a:spLocks noGrp="1"/>
          </p:cNvSpPr>
          <p:nvPr>
            <p:ph type="title"/>
          </p:nvPr>
        </p:nvSpPr>
        <p:spPr>
          <a:xfrm>
            <a:off x="684319" y="582302"/>
            <a:ext cx="108105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59"/>
          <p:cNvSpPr txBox="1">
            <a:spLocks noGrp="1"/>
          </p:cNvSpPr>
          <p:nvPr>
            <p:ph type="body" idx="1"/>
          </p:nvPr>
        </p:nvSpPr>
        <p:spPr>
          <a:xfrm>
            <a:off x="7261736" y="1578111"/>
            <a:ext cx="4233300" cy="4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400"/>
              <a:buFont typeface="Lato"/>
              <a:buNone/>
              <a:defRPr/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59"/>
          <p:cNvSpPr txBox="1">
            <a:spLocks noGrp="1"/>
          </p:cNvSpPr>
          <p:nvPr>
            <p:ph type="body" idx="2"/>
          </p:nvPr>
        </p:nvSpPr>
        <p:spPr>
          <a:xfrm>
            <a:off x="684320" y="1578111"/>
            <a:ext cx="6435900" cy="4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2300"/>
              <a:buFont typeface="A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900"/>
              <a:buFont typeface="Arial"/>
              <a:buNone/>
              <a:defRPr/>
            </a:lvl4pPr>
            <a:lvl5pPr marL="2286000" lvl="4" indent="-228600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/3 Column">
  <p:cSld name="Title and 2 Column/3 Colum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40" name="Google Shape;34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0"/>
          <p:cNvSpPr txBox="1">
            <a:spLocks noGrp="1"/>
          </p:cNvSpPr>
          <p:nvPr>
            <p:ph type="title"/>
          </p:nvPr>
        </p:nvSpPr>
        <p:spPr>
          <a:xfrm>
            <a:off x="684318" y="602754"/>
            <a:ext cx="108105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42" name="Google Shape;342;p60"/>
          <p:cNvSpPr txBox="1">
            <a:spLocks noGrp="1"/>
          </p:cNvSpPr>
          <p:nvPr>
            <p:ph type="body" idx="1"/>
          </p:nvPr>
        </p:nvSpPr>
        <p:spPr>
          <a:xfrm>
            <a:off x="5068733" y="1578111"/>
            <a:ext cx="6405600" cy="4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400"/>
              <a:buFont typeface="Lato"/>
              <a:buNone/>
              <a:defRPr/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60"/>
          <p:cNvSpPr txBox="1">
            <a:spLocks noGrp="1"/>
          </p:cNvSpPr>
          <p:nvPr>
            <p:ph type="body" idx="2"/>
          </p:nvPr>
        </p:nvSpPr>
        <p:spPr>
          <a:xfrm>
            <a:off x="684319" y="1578111"/>
            <a:ext cx="4242900" cy="4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2300"/>
              <a:buFont typeface="A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900"/>
              <a:buFont typeface="Arial"/>
              <a:buNone/>
              <a:defRPr/>
            </a:lvl4pPr>
            <a:lvl5pPr marL="2286000" lvl="4" indent="-228600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1" type="twoObj">
  <p:cSld name="TWO_OBJECT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1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47" name="Google Shape;34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1"/>
          <p:cNvSpPr txBox="1">
            <a:spLocks noGrp="1"/>
          </p:cNvSpPr>
          <p:nvPr>
            <p:ph type="title"/>
          </p:nvPr>
        </p:nvSpPr>
        <p:spPr>
          <a:xfrm>
            <a:off x="695614" y="603128"/>
            <a:ext cx="107997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61"/>
          <p:cNvSpPr txBox="1">
            <a:spLocks noGrp="1"/>
          </p:cNvSpPr>
          <p:nvPr>
            <p:ph type="body" idx="1"/>
          </p:nvPr>
        </p:nvSpPr>
        <p:spPr>
          <a:xfrm>
            <a:off x="695616" y="1600203"/>
            <a:ext cx="4236000" cy="4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000"/>
              <a:buFont typeface="Lato"/>
              <a:buNone/>
              <a:defRPr sz="2000"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rtl="0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0" name="Google Shape;350;p61"/>
          <p:cNvSpPr txBox="1">
            <a:spLocks noGrp="1"/>
          </p:cNvSpPr>
          <p:nvPr>
            <p:ph type="body" idx="2"/>
          </p:nvPr>
        </p:nvSpPr>
        <p:spPr>
          <a:xfrm>
            <a:off x="5068732" y="1600205"/>
            <a:ext cx="4247700" cy="4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000"/>
              <a:buFont typeface="Lato"/>
              <a:buNone/>
              <a:defRPr sz="2000"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rtl="0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1" name="Google Shape;351;p6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2" type="twoTxTwoObj">
  <p:cSld name="TWO_OBJECTS_WITH_TEX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54" name="Google Shape;35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2"/>
          <p:cNvSpPr txBox="1">
            <a:spLocks noGrp="1"/>
          </p:cNvSpPr>
          <p:nvPr>
            <p:ph type="title"/>
          </p:nvPr>
        </p:nvSpPr>
        <p:spPr>
          <a:xfrm>
            <a:off x="710329" y="593725"/>
            <a:ext cx="107847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62"/>
          <p:cNvSpPr txBox="1">
            <a:spLocks noGrp="1"/>
          </p:cNvSpPr>
          <p:nvPr>
            <p:ph type="body" idx="1"/>
          </p:nvPr>
        </p:nvSpPr>
        <p:spPr>
          <a:xfrm>
            <a:off x="710329" y="1387165"/>
            <a:ext cx="421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400"/>
              <a:buFont typeface="Lato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2300"/>
              <a:buFont typeface="Lato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900"/>
              <a:buFont typeface="Lato"/>
              <a:buNone/>
              <a:defRPr/>
            </a:lvl4pPr>
            <a:lvl5pPr marL="2286000" lvl="4" indent="-228600" rtl="0">
              <a:spcBef>
                <a:spcPts val="300"/>
              </a:spcBef>
              <a:spcAft>
                <a:spcPts val="0"/>
              </a:spcAft>
              <a:buSzPts val="1600"/>
              <a:buFont typeface="Lato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500"/>
              <a:buFont typeface="Georgia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500"/>
              <a:buFont typeface="Georgia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500"/>
              <a:buFont typeface="Georgia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500"/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62"/>
          <p:cNvSpPr txBox="1">
            <a:spLocks noGrp="1"/>
          </p:cNvSpPr>
          <p:nvPr>
            <p:ph type="body" idx="2"/>
          </p:nvPr>
        </p:nvSpPr>
        <p:spPr>
          <a:xfrm>
            <a:off x="695616" y="2026927"/>
            <a:ext cx="42315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1900"/>
              <a:buFont typeface="Lato"/>
              <a:buNone/>
              <a:defRPr sz="1900"/>
            </a:lvl1pPr>
            <a:lvl2pPr marL="914400" lvl="1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2pPr>
            <a:lvl3pPr marL="1371600" lvl="2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rtl="0">
              <a:spcBef>
                <a:spcPts val="300"/>
              </a:spcBef>
              <a:spcAft>
                <a:spcPts val="0"/>
              </a:spcAft>
              <a:buSzPts val="1900"/>
              <a:buChar char="•"/>
              <a:defRPr sz="1900"/>
            </a:lvl5pPr>
            <a:lvl6pPr marL="2743200" lvl="5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6pPr>
            <a:lvl7pPr marL="3200400" lvl="6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7pPr>
            <a:lvl8pPr marL="3657600" lvl="7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8pPr>
            <a:lvl9pPr marL="4114800" lvl="8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358" name="Google Shape;358;p62"/>
          <p:cNvSpPr txBox="1">
            <a:spLocks noGrp="1"/>
          </p:cNvSpPr>
          <p:nvPr>
            <p:ph type="body" idx="3"/>
          </p:nvPr>
        </p:nvSpPr>
        <p:spPr>
          <a:xfrm>
            <a:off x="5068733" y="1387165"/>
            <a:ext cx="422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400"/>
              <a:buFont typeface="Lato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2300"/>
              <a:buFont typeface="Lato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900"/>
              <a:buFont typeface="Lato"/>
              <a:buNone/>
              <a:defRPr/>
            </a:lvl4pPr>
            <a:lvl5pPr marL="2286000" lvl="4" indent="-228600" rtl="0">
              <a:spcBef>
                <a:spcPts val="300"/>
              </a:spcBef>
              <a:spcAft>
                <a:spcPts val="0"/>
              </a:spcAft>
              <a:buSzPts val="1600"/>
              <a:buFont typeface="Lato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500"/>
              <a:buFont typeface="Georgia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500"/>
              <a:buFont typeface="Georgia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500"/>
              <a:buFont typeface="Georgia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500"/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2"/>
          <p:cNvSpPr txBox="1">
            <a:spLocks noGrp="1"/>
          </p:cNvSpPr>
          <p:nvPr>
            <p:ph type="body" idx="4"/>
          </p:nvPr>
        </p:nvSpPr>
        <p:spPr>
          <a:xfrm>
            <a:off x="5068733" y="2026927"/>
            <a:ext cx="422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1900"/>
              <a:buFont typeface="Lato"/>
              <a:buNone/>
              <a:defRPr sz="1900"/>
            </a:lvl1pPr>
            <a:lvl2pPr marL="914400" lvl="1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2pPr>
            <a:lvl3pPr marL="1371600" lvl="2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rtl="0">
              <a:spcBef>
                <a:spcPts val="300"/>
              </a:spcBef>
              <a:spcAft>
                <a:spcPts val="0"/>
              </a:spcAft>
              <a:buSzPts val="1900"/>
              <a:buChar char="•"/>
              <a:defRPr sz="1900"/>
            </a:lvl5pPr>
            <a:lvl6pPr marL="2743200" lvl="5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6pPr>
            <a:lvl7pPr marL="3200400" lvl="6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7pPr>
            <a:lvl8pPr marL="3657600" lvl="7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8pPr>
            <a:lvl9pPr marL="4114800" lvl="8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360" name="Google Shape;360;p6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ntent Box1">
  <p:cSld name="Title with Content Box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3" name="Google Shape;363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3"/>
          <p:cNvSpPr txBox="1">
            <a:spLocks noGrp="1"/>
          </p:cNvSpPr>
          <p:nvPr>
            <p:ph type="title"/>
          </p:nvPr>
        </p:nvSpPr>
        <p:spPr>
          <a:xfrm>
            <a:off x="706599" y="593725"/>
            <a:ext cx="107883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63"/>
          <p:cNvSpPr txBox="1">
            <a:spLocks noGrp="1"/>
          </p:cNvSpPr>
          <p:nvPr>
            <p:ph type="body" idx="1"/>
          </p:nvPr>
        </p:nvSpPr>
        <p:spPr>
          <a:xfrm>
            <a:off x="706600" y="1541463"/>
            <a:ext cx="6413100" cy="3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400"/>
              <a:buFont typeface="Lato"/>
              <a:buNone/>
              <a:defRPr/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6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ntent Box2">
  <p:cSld name="Title with Content Box2">
    <p:bg>
      <p:bgPr>
        <a:solidFill>
          <a:srgbClr val="8993AD">
            <a:alpha val="24710"/>
          </a:srgbClr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9" name="Google Shape;369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4"/>
          <p:cNvSpPr txBox="1">
            <a:spLocks noGrp="1"/>
          </p:cNvSpPr>
          <p:nvPr>
            <p:ph type="title"/>
          </p:nvPr>
        </p:nvSpPr>
        <p:spPr>
          <a:xfrm>
            <a:off x="706599" y="620477"/>
            <a:ext cx="107883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71" name="Google Shape;371;p64"/>
          <p:cNvSpPr txBox="1">
            <a:spLocks noGrp="1"/>
          </p:cNvSpPr>
          <p:nvPr>
            <p:ph type="body" idx="1"/>
          </p:nvPr>
        </p:nvSpPr>
        <p:spPr>
          <a:xfrm>
            <a:off x="684319" y="1541463"/>
            <a:ext cx="6400800" cy="3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400"/>
              <a:buFont typeface="Lato"/>
              <a:buNone/>
              <a:defRPr/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6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ion Notes1">
  <p:cSld name="Discussion Notes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5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75" name="Google Shape;37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5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77" name="Google Shape;377;p65"/>
          <p:cNvSpPr txBox="1">
            <a:spLocks noGrp="1"/>
          </p:cNvSpPr>
          <p:nvPr>
            <p:ph type="body" idx="1"/>
          </p:nvPr>
        </p:nvSpPr>
        <p:spPr>
          <a:xfrm>
            <a:off x="695616" y="1549399"/>
            <a:ext cx="52371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98450" rtl="0">
              <a:lnSpc>
                <a:spcPct val="136363"/>
              </a:lnSpc>
              <a:spcBef>
                <a:spcPts val="5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4pPr>
            <a:lvl5pPr marL="2286000" lvl="4" indent="-228600" rtl="0">
              <a:spcBef>
                <a:spcPts val="3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8pPr>
            <a:lvl9pPr marL="4114800" lvl="8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378" name="Google Shape;378;p65"/>
          <p:cNvSpPr txBox="1">
            <a:spLocks noGrp="1"/>
          </p:cNvSpPr>
          <p:nvPr>
            <p:ph type="body" idx="2"/>
          </p:nvPr>
        </p:nvSpPr>
        <p:spPr>
          <a:xfrm>
            <a:off x="6263903" y="1549399"/>
            <a:ext cx="52200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98450" rtl="0">
              <a:lnSpc>
                <a:spcPct val="13636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8pPr>
            <a:lvl9pPr marL="4114800" lvl="8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379" name="Google Shape;379;p6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ion Notes2">
  <p:cSld name="Discussion Notes2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6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2" name="Google Shape;38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6"/>
          <p:cNvSpPr txBox="1">
            <a:spLocks noGrp="1"/>
          </p:cNvSpPr>
          <p:nvPr>
            <p:ph type="body" idx="1"/>
          </p:nvPr>
        </p:nvSpPr>
        <p:spPr>
          <a:xfrm>
            <a:off x="695616" y="1549399"/>
            <a:ext cx="42315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None/>
              <a:defRPr sz="2000"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None/>
              <a:defRPr sz="2000"/>
            </a:lvl4pPr>
            <a:lvl5pPr marL="2286000" lvl="4" indent="-228600" rtl="0">
              <a:spcBef>
                <a:spcPts val="300"/>
              </a:spcBef>
              <a:spcAft>
                <a:spcPts val="0"/>
              </a:spcAft>
              <a:buSzPts val="2000"/>
              <a:buFont typeface="Lato"/>
              <a:buNone/>
              <a:defRPr sz="2000"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4" name="Google Shape;384;p66"/>
          <p:cNvSpPr txBox="1">
            <a:spLocks noGrp="1"/>
          </p:cNvSpPr>
          <p:nvPr>
            <p:ph type="body" idx="2"/>
          </p:nvPr>
        </p:nvSpPr>
        <p:spPr>
          <a:xfrm>
            <a:off x="5068733" y="1549399"/>
            <a:ext cx="64152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98450" rtl="0">
              <a:lnSpc>
                <a:spcPct val="13636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8pPr>
            <a:lvl9pPr marL="4114800" lvl="8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385" name="Google Shape;385;p66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86" name="Google Shape;386;p6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Text or Chart or Graphic">
  <p:cSld name="Full Page Text or Chart or Graphic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7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9" name="Google Shape;389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7"/>
          <p:cNvSpPr txBox="1">
            <a:spLocks noGrp="1"/>
          </p:cNvSpPr>
          <p:nvPr>
            <p:ph type="title"/>
          </p:nvPr>
        </p:nvSpPr>
        <p:spPr>
          <a:xfrm>
            <a:off x="684319" y="593725"/>
            <a:ext cx="107883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body" idx="1"/>
          </p:nvPr>
        </p:nvSpPr>
        <p:spPr>
          <a:xfrm>
            <a:off x="707977" y="1541463"/>
            <a:ext cx="10801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400"/>
              <a:buFont typeface="Lato"/>
              <a:buNone/>
              <a:defRPr/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6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8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95" name="Google Shape;395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8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97" name="Google Shape;397;p6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aches and Partners">
  <p:cSld name="Coaches and Partners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9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0" name="Google Shape;400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69"/>
          <p:cNvSpPr txBox="1">
            <a:spLocks noGrp="1"/>
          </p:cNvSpPr>
          <p:nvPr>
            <p:ph type="title"/>
          </p:nvPr>
        </p:nvSpPr>
        <p:spPr>
          <a:xfrm>
            <a:off x="684319" y="582302"/>
            <a:ext cx="108888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69"/>
          <p:cNvSpPr txBox="1">
            <a:spLocks noGrp="1"/>
          </p:cNvSpPr>
          <p:nvPr>
            <p:ph type="body" idx="1"/>
          </p:nvPr>
        </p:nvSpPr>
        <p:spPr>
          <a:xfrm>
            <a:off x="684319" y="1640058"/>
            <a:ext cx="42429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None/>
              <a:defRPr sz="2000"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rtl="0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3" name="Google Shape;403;p69"/>
          <p:cNvSpPr txBox="1">
            <a:spLocks noGrp="1"/>
          </p:cNvSpPr>
          <p:nvPr>
            <p:ph type="body" idx="2"/>
          </p:nvPr>
        </p:nvSpPr>
        <p:spPr>
          <a:xfrm>
            <a:off x="684319" y="2459330"/>
            <a:ext cx="4242900" cy="26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349250" algn="l" rtl="0">
              <a:spcBef>
                <a:spcPts val="500"/>
              </a:spcBef>
              <a:spcAft>
                <a:spcPts val="0"/>
              </a:spcAft>
              <a:buSzPts val="1900"/>
              <a:buFont typeface="Arial"/>
              <a:buChar char="•"/>
              <a:defRPr sz="19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900"/>
              <a:buFont typeface="Lato"/>
              <a:buNone/>
              <a:defRPr sz="1900"/>
            </a:lvl2pPr>
            <a:lvl3pPr marL="1371600" lvl="2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rtl="0">
              <a:spcBef>
                <a:spcPts val="300"/>
              </a:spcBef>
              <a:spcAft>
                <a:spcPts val="0"/>
              </a:spcAft>
              <a:buSzPts val="1900"/>
              <a:buChar char="•"/>
              <a:defRPr sz="1900"/>
            </a:lvl5pPr>
            <a:lvl6pPr marL="2743200" lvl="5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6pPr>
            <a:lvl7pPr marL="3200400" lvl="6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7pPr>
            <a:lvl8pPr marL="3657600" lvl="7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8pPr>
            <a:lvl9pPr marL="4114800" lvl="8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404" name="Google Shape;404;p69"/>
          <p:cNvSpPr txBox="1">
            <a:spLocks noGrp="1"/>
          </p:cNvSpPr>
          <p:nvPr>
            <p:ph type="body" idx="3"/>
          </p:nvPr>
        </p:nvSpPr>
        <p:spPr>
          <a:xfrm>
            <a:off x="5082098" y="3560036"/>
            <a:ext cx="20064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8993AD"/>
              </a:buClr>
              <a:buSzPts val="1100"/>
              <a:buFont typeface="Lato"/>
              <a:buNone/>
              <a:defRPr sz="1100" b="1" i="1"/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4pPr>
            <a:lvl5pPr marL="2286000" lvl="4" indent="-298450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 b="1" i="1"/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8pPr>
            <a:lvl9pPr marL="4114800" lvl="8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9pPr>
          </a:lstStyle>
          <a:p>
            <a:endParaRPr/>
          </a:p>
        </p:txBody>
      </p:sp>
      <p:sp>
        <p:nvSpPr>
          <p:cNvPr id="405" name="Google Shape;405;p69"/>
          <p:cNvSpPr txBox="1">
            <a:spLocks noGrp="1"/>
          </p:cNvSpPr>
          <p:nvPr>
            <p:ph type="body" idx="4"/>
          </p:nvPr>
        </p:nvSpPr>
        <p:spPr>
          <a:xfrm>
            <a:off x="7266666" y="3560036"/>
            <a:ext cx="20496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8993AD"/>
              </a:buClr>
              <a:buSzPts val="1100"/>
              <a:buFont typeface="Lato"/>
              <a:buNone/>
              <a:defRPr sz="1100" b="1" i="1"/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4pPr>
            <a:lvl5pPr marL="2286000" lvl="4" indent="-298450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 b="1" i="1"/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8pPr>
            <a:lvl9pPr marL="4114800" lvl="8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9pPr>
          </a:lstStyle>
          <a:p>
            <a:endParaRPr/>
          </a:p>
        </p:txBody>
      </p:sp>
      <p:sp>
        <p:nvSpPr>
          <p:cNvPr id="406" name="Google Shape;406;p69"/>
          <p:cNvSpPr txBox="1">
            <a:spLocks noGrp="1"/>
          </p:cNvSpPr>
          <p:nvPr>
            <p:ph type="body" idx="5"/>
          </p:nvPr>
        </p:nvSpPr>
        <p:spPr>
          <a:xfrm>
            <a:off x="9444975" y="3560036"/>
            <a:ext cx="20499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8993AD"/>
              </a:buClr>
              <a:buSzPts val="1100"/>
              <a:buFont typeface="Lato"/>
              <a:buNone/>
              <a:defRPr sz="1100" b="1" i="1"/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4pPr>
            <a:lvl5pPr marL="2286000" lvl="4" indent="-298450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 b="1" i="1"/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8pPr>
            <a:lvl9pPr marL="4114800" lvl="8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 b="1" i="1"/>
            </a:lvl9pPr>
          </a:lstStyle>
          <a:p>
            <a:endParaRPr/>
          </a:p>
        </p:txBody>
      </p:sp>
      <p:sp>
        <p:nvSpPr>
          <p:cNvPr id="407" name="Google Shape;407;p69"/>
          <p:cNvSpPr/>
          <p:nvPr/>
        </p:nvSpPr>
        <p:spPr>
          <a:xfrm>
            <a:off x="7330711" y="1686125"/>
            <a:ext cx="1924800" cy="1751100"/>
          </a:xfrm>
          <a:prstGeom prst="rect">
            <a:avLst/>
          </a:prstGeom>
          <a:solidFill>
            <a:srgbClr val="8993AD">
              <a:alpha val="24710"/>
            </a:srgbClr>
          </a:solidFill>
          <a:ln w="19050" cap="flat" cmpd="sng">
            <a:solidFill>
              <a:srgbClr val="8993A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575" tIns="91575" rIns="91575" bIns="91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image</a:t>
            </a: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over this box</a:t>
            </a: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" name="Google Shape;408;p69"/>
          <p:cNvSpPr/>
          <p:nvPr/>
        </p:nvSpPr>
        <p:spPr>
          <a:xfrm>
            <a:off x="9497825" y="1686125"/>
            <a:ext cx="1924800" cy="1751100"/>
          </a:xfrm>
          <a:prstGeom prst="rect">
            <a:avLst/>
          </a:prstGeom>
          <a:solidFill>
            <a:srgbClr val="8993AD">
              <a:alpha val="24710"/>
            </a:srgbClr>
          </a:solidFill>
          <a:ln w="19050" cap="flat" cmpd="sng">
            <a:solidFill>
              <a:srgbClr val="8993A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575" tIns="91575" rIns="91575" bIns="91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image</a:t>
            </a: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over this box</a:t>
            </a: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9" name="Google Shape;409;p69"/>
          <p:cNvSpPr/>
          <p:nvPr/>
        </p:nvSpPr>
        <p:spPr>
          <a:xfrm>
            <a:off x="5130065" y="1686125"/>
            <a:ext cx="1924800" cy="1751100"/>
          </a:xfrm>
          <a:prstGeom prst="rect">
            <a:avLst/>
          </a:prstGeom>
          <a:solidFill>
            <a:srgbClr val="8993AD">
              <a:alpha val="24710"/>
            </a:srgbClr>
          </a:solidFill>
          <a:ln w="19050" cap="flat" cmpd="sng">
            <a:solidFill>
              <a:srgbClr val="8993A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575" tIns="91575" rIns="91575" bIns="91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image</a:t>
            </a: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over this box</a:t>
            </a:r>
            <a:endParaRPr sz="19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0" name="Google Shape;410;p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1" type="blank">
  <p:cSld name="BLANK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0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13" name="Google Shape;413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bar">
  <p:cSld name="Title only no ba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1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pic>
        <p:nvPicPr>
          <p:cNvPr id="417" name="Google Shape;417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53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7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2">
  <p:cSld name="Blank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53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3">
  <p:cSld name="Blank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5183188" y="1891430"/>
            <a:ext cx="6172200" cy="39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40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91575" tIns="91575" rIns="91575" bIns="915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9pPr>
          </a:lstStyle>
          <a:p>
            <a:endParaRPr/>
          </a:p>
        </p:txBody>
      </p:sp>
      <p:sp>
        <p:nvSpPr>
          <p:cNvPr id="426" name="Google Shape;426;p7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27" name="Google Shape;427;p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5"/>
          <p:cNvSpPr/>
          <p:nvPr/>
        </p:nvSpPr>
        <p:spPr>
          <a:xfrm>
            <a:off x="0" y="2"/>
            <a:ext cx="12192000" cy="527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30" name="Google Shape;430;p75" descr="yellow-spark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9351" y="3"/>
            <a:ext cx="7817100" cy="36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75"/>
          <p:cNvSpPr txBox="1">
            <a:spLocks noGrp="1"/>
          </p:cNvSpPr>
          <p:nvPr>
            <p:ph type="ctrTitle"/>
          </p:nvPr>
        </p:nvSpPr>
        <p:spPr>
          <a:xfrm>
            <a:off x="684319" y="2263564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 sz="40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0" marR="0" lvl="2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0" marR="0" lvl="3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0" marR="0" lvl="4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0" marR="0" lvl="5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0" marR="0" lvl="6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0" marR="0" lvl="7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0" marR="0" lvl="8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32" name="Google Shape;432;p75"/>
          <p:cNvSpPr txBox="1">
            <a:spLocks noGrp="1"/>
          </p:cNvSpPr>
          <p:nvPr>
            <p:ph type="subTitle" idx="1"/>
          </p:nvPr>
        </p:nvSpPr>
        <p:spPr>
          <a:xfrm>
            <a:off x="5132391" y="3933244"/>
            <a:ext cx="63369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ABB0B7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BB0B7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BB0B7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ABB0B7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ABB0B7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ABB0B7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ABB0B7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ABB0B7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ABB0B7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ABB0B7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ABB0B7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ABB0B7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433" name="Google Shape;43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379" y="5448136"/>
            <a:ext cx="3984900" cy="12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75"/>
          <p:cNvSpPr txBox="1">
            <a:spLocks noGrp="1"/>
          </p:cNvSpPr>
          <p:nvPr>
            <p:ph type="body" idx="2"/>
          </p:nvPr>
        </p:nvSpPr>
        <p:spPr>
          <a:xfrm>
            <a:off x="720657" y="1904994"/>
            <a:ext cx="25095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1900" cap="none">
                <a:solidFill>
                  <a:schemeClr val="lt1"/>
                </a:solidFill>
              </a:defRPr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5" name="Google Shape;435;p75"/>
          <p:cNvSpPr txBox="1">
            <a:spLocks noGrp="1"/>
          </p:cNvSpPr>
          <p:nvPr>
            <p:ph type="body" idx="3"/>
          </p:nvPr>
        </p:nvSpPr>
        <p:spPr>
          <a:xfrm>
            <a:off x="694503" y="5958157"/>
            <a:ext cx="42660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8993AD"/>
              </a:buClr>
              <a:buSzPts val="2400"/>
              <a:buFont typeface="Lato"/>
              <a:buNone/>
              <a:defRPr sz="1100" b="1" i="1">
                <a:solidFill>
                  <a:srgbClr val="8993AD"/>
                </a:solidFill>
              </a:defRPr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6" name="Google Shape;436;p75"/>
          <p:cNvSpPr>
            <a:spLocks noGrp="1"/>
          </p:cNvSpPr>
          <p:nvPr>
            <p:ph type="pic" idx="4"/>
          </p:nvPr>
        </p:nvSpPr>
        <p:spPr>
          <a:xfrm>
            <a:off x="684319" y="3154123"/>
            <a:ext cx="4140900" cy="2627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_2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75422" y="12828"/>
            <a:ext cx="1806537" cy="96207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76"/>
          <p:cNvSpPr txBox="1">
            <a:spLocks noGrp="1"/>
          </p:cNvSpPr>
          <p:nvPr>
            <p:ph type="ctrTitle"/>
          </p:nvPr>
        </p:nvSpPr>
        <p:spPr>
          <a:xfrm>
            <a:off x="914400" y="346731"/>
            <a:ext cx="103632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ibre Franklin"/>
              <a:buNone/>
              <a:defRPr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1" name="Google Shape;441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2" name="Google Shape;442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p76"/>
          <p:cNvSpPr/>
          <p:nvPr/>
        </p:nvSpPr>
        <p:spPr>
          <a:xfrm>
            <a:off x="0" y="6242796"/>
            <a:ext cx="12192000" cy="63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4" name="Google Shape;444;p76"/>
          <p:cNvSpPr txBox="1"/>
          <p:nvPr/>
        </p:nvSpPr>
        <p:spPr>
          <a:xfrm>
            <a:off x="603743" y="637051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5" name="Google Shape;445;p76"/>
          <p:cNvSpPr txBox="1"/>
          <p:nvPr/>
        </p:nvSpPr>
        <p:spPr>
          <a:xfrm>
            <a:off x="8731743" y="637051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with Content Box1">
  <p:cSld name="1_Title with Content Box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7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48" name="Google Shape;448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7"/>
          <p:cNvSpPr txBox="1">
            <a:spLocks noGrp="1"/>
          </p:cNvSpPr>
          <p:nvPr>
            <p:ph type="title"/>
          </p:nvPr>
        </p:nvSpPr>
        <p:spPr>
          <a:xfrm>
            <a:off x="706599" y="593725"/>
            <a:ext cx="107883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 sz="2800" b="1" i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50" name="Google Shape;450;p77"/>
          <p:cNvSpPr txBox="1">
            <a:spLocks noGrp="1"/>
          </p:cNvSpPr>
          <p:nvPr>
            <p:ph type="sldNum" idx="12"/>
          </p:nvPr>
        </p:nvSpPr>
        <p:spPr>
          <a:xfrm>
            <a:off x="695616" y="6349431"/>
            <a:ext cx="630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1" name="Google Shape;451;p77"/>
          <p:cNvSpPr txBox="1">
            <a:spLocks noGrp="1"/>
          </p:cNvSpPr>
          <p:nvPr>
            <p:ph type="body" idx="1"/>
          </p:nvPr>
        </p:nvSpPr>
        <p:spPr>
          <a:xfrm>
            <a:off x="706600" y="1541463"/>
            <a:ext cx="6356400" cy="3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400"/>
              <a:buFont typeface="Lato"/>
              <a:buNone/>
              <a:defRPr sz="2400"/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2" name="Google Shape;452;p77"/>
          <p:cNvSpPr txBox="1">
            <a:spLocks noGrp="1"/>
          </p:cNvSpPr>
          <p:nvPr>
            <p:ph type="body" idx="2"/>
          </p:nvPr>
        </p:nvSpPr>
        <p:spPr>
          <a:xfrm>
            <a:off x="7365180" y="1578111"/>
            <a:ext cx="4130100" cy="3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400"/>
              <a:buFont typeface="Lato"/>
              <a:buNone/>
              <a:defRPr sz="2000"/>
            </a:lvl1pPr>
            <a:lvl2pPr marL="914400" lvl="1" indent="-37465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1 1">
  <p:cSld name="Blank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8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55" name="Google Shape;455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8"/>
          <p:cNvSpPr txBox="1">
            <a:spLocks noGrp="1"/>
          </p:cNvSpPr>
          <p:nvPr>
            <p:ph type="sldNum" idx="12"/>
          </p:nvPr>
        </p:nvSpPr>
        <p:spPr>
          <a:xfrm>
            <a:off x="695616" y="6349431"/>
            <a:ext cx="630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spcBef>
                <a:spcPts val="0"/>
              </a:spcBef>
              <a:buNone/>
              <a:defRPr sz="15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IX COLUMNS">
  <p:cSld name="Two Content_1_1">
    <p:bg>
      <p:bgPr>
        <a:solidFill>
          <a:schemeClr val="dk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9"/>
          <p:cNvSpPr txBox="1">
            <a:spLocks noGrp="1"/>
          </p:cNvSpPr>
          <p:nvPr>
            <p:ph type="title"/>
          </p:nvPr>
        </p:nvSpPr>
        <p:spPr>
          <a:xfrm>
            <a:off x="544849" y="623969"/>
            <a:ext cx="1139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79"/>
          <p:cNvSpPr txBox="1">
            <a:spLocks noGrp="1"/>
          </p:cNvSpPr>
          <p:nvPr>
            <p:ph type="title" idx="2"/>
          </p:nvPr>
        </p:nvSpPr>
        <p:spPr>
          <a:xfrm>
            <a:off x="1289634" y="2331363"/>
            <a:ext cx="2455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79"/>
          <p:cNvSpPr txBox="1">
            <a:spLocks noGrp="1"/>
          </p:cNvSpPr>
          <p:nvPr>
            <p:ph type="subTitle" idx="1"/>
          </p:nvPr>
        </p:nvSpPr>
        <p:spPr>
          <a:xfrm>
            <a:off x="1251800" y="2894900"/>
            <a:ext cx="25332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79"/>
          <p:cNvSpPr txBox="1">
            <a:spLocks noGrp="1"/>
          </p:cNvSpPr>
          <p:nvPr>
            <p:ph type="title" idx="3"/>
          </p:nvPr>
        </p:nvSpPr>
        <p:spPr>
          <a:xfrm>
            <a:off x="8447168" y="2331363"/>
            <a:ext cx="2455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79"/>
          <p:cNvSpPr txBox="1">
            <a:spLocks noGrp="1"/>
          </p:cNvSpPr>
          <p:nvPr>
            <p:ph type="subTitle" idx="4"/>
          </p:nvPr>
        </p:nvSpPr>
        <p:spPr>
          <a:xfrm>
            <a:off x="8448334" y="2894900"/>
            <a:ext cx="24552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79"/>
          <p:cNvSpPr txBox="1">
            <a:spLocks noGrp="1"/>
          </p:cNvSpPr>
          <p:nvPr>
            <p:ph type="title" idx="5"/>
          </p:nvPr>
        </p:nvSpPr>
        <p:spPr>
          <a:xfrm>
            <a:off x="4868401" y="4770263"/>
            <a:ext cx="2455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79"/>
          <p:cNvSpPr txBox="1">
            <a:spLocks noGrp="1"/>
          </p:cNvSpPr>
          <p:nvPr>
            <p:ph type="subTitle" idx="6"/>
          </p:nvPr>
        </p:nvSpPr>
        <p:spPr>
          <a:xfrm>
            <a:off x="4869567" y="5333800"/>
            <a:ext cx="24552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79"/>
          <p:cNvSpPr txBox="1">
            <a:spLocks noGrp="1"/>
          </p:cNvSpPr>
          <p:nvPr>
            <p:ph type="title" idx="7"/>
          </p:nvPr>
        </p:nvSpPr>
        <p:spPr>
          <a:xfrm>
            <a:off x="4868401" y="2331363"/>
            <a:ext cx="2455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79"/>
          <p:cNvSpPr txBox="1">
            <a:spLocks noGrp="1"/>
          </p:cNvSpPr>
          <p:nvPr>
            <p:ph type="subTitle" idx="8"/>
          </p:nvPr>
        </p:nvSpPr>
        <p:spPr>
          <a:xfrm>
            <a:off x="4869567" y="2894900"/>
            <a:ext cx="24552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79"/>
          <p:cNvSpPr txBox="1">
            <a:spLocks noGrp="1"/>
          </p:cNvSpPr>
          <p:nvPr>
            <p:ph type="title" idx="9"/>
          </p:nvPr>
        </p:nvSpPr>
        <p:spPr>
          <a:xfrm>
            <a:off x="1289050" y="4770263"/>
            <a:ext cx="2455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79"/>
          <p:cNvSpPr txBox="1">
            <a:spLocks noGrp="1"/>
          </p:cNvSpPr>
          <p:nvPr>
            <p:ph type="subTitle" idx="13"/>
          </p:nvPr>
        </p:nvSpPr>
        <p:spPr>
          <a:xfrm>
            <a:off x="1290216" y="5333800"/>
            <a:ext cx="24552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9" name="Google Shape;469;p79"/>
          <p:cNvSpPr txBox="1">
            <a:spLocks noGrp="1"/>
          </p:cNvSpPr>
          <p:nvPr>
            <p:ph type="title" idx="14"/>
          </p:nvPr>
        </p:nvSpPr>
        <p:spPr>
          <a:xfrm>
            <a:off x="8448884" y="4770263"/>
            <a:ext cx="2455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0" name="Google Shape;470;p79"/>
          <p:cNvSpPr txBox="1">
            <a:spLocks noGrp="1"/>
          </p:cNvSpPr>
          <p:nvPr>
            <p:ph type="subTitle" idx="15"/>
          </p:nvPr>
        </p:nvSpPr>
        <p:spPr>
          <a:xfrm>
            <a:off x="8450050" y="5333800"/>
            <a:ext cx="24552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1" name="Google Shape;471;p7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575" tIns="91575" rIns="91575" bIns="91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7.xml"/><Relationship Id="rId21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5.xml"/><Relationship Id="rId29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0077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0077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  <a:defRPr sz="28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-177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Char char="○"/>
              <a:defRPr sz="28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-177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Char char="■"/>
              <a:defRPr sz="28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-177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Char char="●"/>
              <a:defRPr sz="28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-177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Char char="○"/>
              <a:defRPr sz="28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-177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Char char="■"/>
              <a:defRPr sz="28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-177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Char char="●"/>
              <a:defRPr sz="28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-177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Char char="○"/>
              <a:defRPr sz="28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-177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Char char="■"/>
              <a:defRPr sz="28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body" idx="1"/>
          </p:nvPr>
        </p:nvSpPr>
        <p:spPr>
          <a:xfrm>
            <a:off x="684319" y="1260550"/>
            <a:ext cx="10788300" cy="43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FFB11E"/>
              </a:buClr>
              <a:buSzPts val="2400"/>
              <a:buFont typeface="Lato"/>
              <a:buChar char="•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74650" algn="l" rtl="0">
              <a:spcBef>
                <a:spcPts val="400"/>
              </a:spcBef>
              <a:spcAft>
                <a:spcPts val="0"/>
              </a:spcAft>
              <a:buClr>
                <a:srgbClr val="FFB11E"/>
              </a:buClr>
              <a:buSzPts val="2300"/>
              <a:buFont typeface="Lato"/>
              <a:buChar char="•"/>
              <a:defRPr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FFB11E"/>
              </a:buClr>
              <a:buSzPts val="2000"/>
              <a:buFont typeface="Lato"/>
              <a:buChar char="•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9250" algn="l" rtl="0">
              <a:spcBef>
                <a:spcPts val="400"/>
              </a:spcBef>
              <a:spcAft>
                <a:spcPts val="0"/>
              </a:spcAft>
              <a:buClr>
                <a:srgbClr val="FFB11E"/>
              </a:buClr>
              <a:buSzPts val="1900"/>
              <a:buFont typeface="Lato"/>
              <a:buChar char="•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rgbClr val="FFB11E"/>
              </a:buClr>
              <a:buSzPts val="1600"/>
              <a:buFont typeface="Lato"/>
              <a:buChar char="•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achievement.org/wp-content/uploads/Instructional-Newmann_2001.pdf" TargetMode="External"/><Relationship Id="rId4" Type="http://schemas.openxmlformats.org/officeDocument/2006/relationships/hyperlink" Target="https://www.duplinschools.net/cms/lib/NC01001360/Centricity/Domain/22/CreatingInstructionalCoherenc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hyperlink" Target="https://education.ky.gov/curriculum/standards/teachtools/Documents/KyMTSS_Implementation_Guide.pdf" TargetMode="Externa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curriculum/standards/teachtools/Documents/KyMTSS_Implementation_Guide.pdf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achievement.org/wp-content/uploads/Instructional-Newmann_2001.pdf" TargetMode="External"/><Relationship Id="rId4" Type="http://schemas.openxmlformats.org/officeDocument/2006/relationships/hyperlink" Target="https://www.duplinschools.net/cms/lib/NC01001360/Centricity/Domain/22/CreatingInstructionalCoherenc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achievement.org/wp-content/uploads/Instructional-Newmann_2001.pdf" TargetMode="External"/><Relationship Id="rId4" Type="http://schemas.openxmlformats.org/officeDocument/2006/relationships/hyperlink" Target="https://www.duplinschools.net/cms/lib/NC01001360/Centricity/Domain/22/CreatingInstructionalCoherenc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achievement.org/wp-content/uploads/Instructional-Newmann_2001.pdf" TargetMode="External"/><Relationship Id="rId4" Type="http://schemas.openxmlformats.org/officeDocument/2006/relationships/hyperlink" Target="https://www.duplinschools.net/cms/lib/NC01001360/Centricity/Domain/22/CreatingInstructionalCoherenc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4.xml"/><Relationship Id="rId3" Type="http://schemas.openxmlformats.org/officeDocument/2006/relationships/hyperlink" Target="https://apps.legislature.ky.gov/law/statutes/statute.aspx?id=51090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mailto:chrystal.rowland@education.ky.gov" TargetMode="External"/><Relationship Id="rId4" Type="http://schemas.openxmlformats.org/officeDocument/2006/relationships/hyperlink" Target="mailto:fox.demoisey@education.ky.gov" TargetMode="External"/><Relationship Id="rId5" Type="http://schemas.openxmlformats.org/officeDocument/2006/relationships/hyperlink" Target="mailto:misty.higgins@education.ky.gov" TargetMode="External"/><Relationship Id="rId6" Type="http://schemas.openxmlformats.org/officeDocument/2006/relationships/hyperlink" Target="mailto:jan.sellers@education.ky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0"/>
          <p:cNvSpPr txBox="1">
            <a:spLocks noGrp="1"/>
          </p:cNvSpPr>
          <p:nvPr>
            <p:ph type="ctrTitle"/>
          </p:nvPr>
        </p:nvSpPr>
        <p:spPr>
          <a:xfrm>
            <a:off x="2481650" y="12143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6000"/>
              <a:buFont typeface="Libre Franklin Medium"/>
              <a:buNone/>
            </a:pPr>
            <a:r>
              <a:rPr lang="en-US"/>
              <a:t>March Leadership Meetings </a:t>
            </a:r>
            <a:endParaRPr/>
          </a:p>
        </p:txBody>
      </p:sp>
      <p:sp>
        <p:nvSpPr>
          <p:cNvPr id="478" name="Google Shape;478;p80"/>
          <p:cNvSpPr txBox="1">
            <a:spLocks noGrp="1"/>
          </p:cNvSpPr>
          <p:nvPr>
            <p:ph type="subTitle" idx="1"/>
          </p:nvPr>
        </p:nvSpPr>
        <p:spPr>
          <a:xfrm>
            <a:off x="2481650" y="37627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780"/>
              </a:buClr>
              <a:buSzPts val="2400"/>
              <a:buNone/>
            </a:pPr>
            <a:r>
              <a:rPr lang="en-US"/>
              <a:t>Creating Instructional Coherence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9"/>
          <p:cNvSpPr txBox="1">
            <a:spLocks noGrp="1"/>
          </p:cNvSpPr>
          <p:nvPr>
            <p:ph type="title" idx="4294967295"/>
          </p:nvPr>
        </p:nvSpPr>
        <p:spPr>
          <a:xfrm>
            <a:off x="839802" y="457200"/>
            <a:ext cx="4678800" cy="160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/>
              <a:t>Form Teams</a:t>
            </a:r>
            <a:endParaRPr sz="6400" b="1"/>
          </a:p>
        </p:txBody>
      </p:sp>
      <p:sp>
        <p:nvSpPr>
          <p:cNvPr id="541" name="Google Shape;541;p89"/>
          <p:cNvSpPr txBox="1">
            <a:spLocks noGrp="1"/>
          </p:cNvSpPr>
          <p:nvPr>
            <p:ph type="body" idx="4294967295"/>
          </p:nvPr>
        </p:nvSpPr>
        <p:spPr>
          <a:xfrm>
            <a:off x="869800" y="2277425"/>
            <a:ext cx="4618800" cy="368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34343"/>
                </a:solidFill>
              </a:rPr>
              <a:t>Determine # 1, 2, 3, &amp; 4 using alphabetical order of your first name</a:t>
            </a:r>
            <a:endParaRPr sz="40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None/>
            </a:pPr>
            <a:endParaRPr/>
          </a:p>
        </p:txBody>
      </p:sp>
      <p:pic>
        <p:nvPicPr>
          <p:cNvPr id="542" name="Google Shape;542;p89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7666" y="1948217"/>
            <a:ext cx="3298600" cy="2961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0"/>
          <p:cNvSpPr txBox="1">
            <a:spLocks noGrp="1"/>
          </p:cNvSpPr>
          <p:nvPr>
            <p:ph type="title" idx="4294967295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 Teams</a:t>
            </a:r>
            <a:endParaRPr/>
          </a:p>
        </p:txBody>
      </p:sp>
      <p:graphicFrame>
        <p:nvGraphicFramePr>
          <p:cNvPr id="548" name="Google Shape;548;p90" title="&quot; &quot;"/>
          <p:cNvGraphicFramePr/>
          <p:nvPr>
            <p:extLst>
              <p:ext uri="{D42A27DB-BD31-4B8C-83A1-F6EECF244321}">
                <p14:modId xmlns:p14="http://schemas.microsoft.com/office/powerpoint/2010/main" val="1632421791"/>
              </p:ext>
            </p:extLst>
          </p:nvPr>
        </p:nvGraphicFramePr>
        <p:xfrm>
          <a:off x="5110500" y="526183"/>
          <a:ext cx="6015400" cy="5241525"/>
        </p:xfrm>
        <a:graphic>
          <a:graphicData uri="http://schemas.openxmlformats.org/drawingml/2006/table">
            <a:tbl>
              <a:tblPr>
                <a:noFill/>
                <a:tableStyleId>{22FBECFE-F2B6-465F-9162-A113CBDDE2B6}</a:tableStyleId>
              </a:tblPr>
              <a:tblGrid>
                <a:gridCol w="2994300"/>
                <a:gridCol w="3021100"/>
              </a:tblGrid>
              <a:tr h="272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Sam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Melissa</a:t>
                      </a:r>
                      <a:endParaRPr sz="1900"/>
                    </a:p>
                  </a:txBody>
                  <a:tcPr marL="121900" marR="121900" marT="121900" marB="121900"/>
                </a:tc>
              </a:tr>
              <a:tr h="2515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Angie</a:t>
                      </a:r>
                      <a:endParaRPr sz="1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David</a:t>
                      </a:r>
                      <a:endParaRPr sz="1900" dirty="0"/>
                    </a:p>
                  </a:txBody>
                  <a:tcPr marL="121900" marR="121900" marT="121900" marB="121900"/>
                </a:tc>
              </a:tr>
            </a:tbl>
          </a:graphicData>
        </a:graphic>
      </p:graphicFrame>
      <p:pic>
        <p:nvPicPr>
          <p:cNvPr id="549" name="Google Shape;549;p90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016" y="1215401"/>
            <a:ext cx="1762034" cy="176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90" title="&quot; 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6434" y="1119142"/>
            <a:ext cx="1567966" cy="146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90" title="&quot; 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6435" y="3793227"/>
            <a:ext cx="1762034" cy="176203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90"/>
          <p:cNvSpPr txBox="1">
            <a:spLocks noGrp="1"/>
          </p:cNvSpPr>
          <p:nvPr>
            <p:ph type="body" idx="4294967295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# 1 - Angie</a:t>
            </a:r>
            <a:endParaRPr sz="3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# 2 - David</a:t>
            </a:r>
            <a:endParaRPr sz="3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# 3 - Melissa</a:t>
            </a:r>
            <a:endParaRPr sz="3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# 4 - Sam</a:t>
            </a:r>
            <a:endParaRPr sz="3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3" name="Google Shape;553;p90" title="&quot; &quot;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3750" y="3700525"/>
            <a:ext cx="1850581" cy="17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</a:t>
            </a:r>
            <a:endParaRPr lang="en-US" dirty="0"/>
          </a:p>
        </p:txBody>
      </p:sp>
      <p:sp>
        <p:nvSpPr>
          <p:cNvPr id="558" name="Google Shape;558;p91"/>
          <p:cNvSpPr txBox="1">
            <a:spLocks noGrp="1"/>
          </p:cNvSpPr>
          <p:nvPr>
            <p:ph type="body" idx="1"/>
          </p:nvPr>
        </p:nvSpPr>
        <p:spPr>
          <a:xfrm>
            <a:off x="4937875" y="936289"/>
            <a:ext cx="6564824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0960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100"/>
              <a:buAutoNum type="arabicPeriod"/>
            </a:pPr>
            <a:r>
              <a:rPr lang="en-US" dirty="0">
                <a:solidFill>
                  <a:srgbClr val="434343"/>
                </a:solidFill>
              </a:rPr>
              <a:t>Determine # 1, 2, 3, &amp; 4 using alphabetical order of your first name</a:t>
            </a:r>
            <a:endParaRPr dirty="0">
              <a:solidFill>
                <a:srgbClr val="434343"/>
              </a:solidFill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2500"/>
              <a:buAutoNum type="arabicPeriod"/>
            </a:pPr>
            <a:r>
              <a:rPr lang="en-US" dirty="0">
                <a:solidFill>
                  <a:srgbClr val="434343"/>
                </a:solidFill>
              </a:rPr>
              <a:t>Record your number on participant handout</a:t>
            </a:r>
            <a:endParaRPr dirty="0">
              <a:solidFill>
                <a:srgbClr val="434343"/>
              </a:solidFill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2500"/>
              <a:buAutoNum type="arabicPeriod"/>
            </a:pPr>
            <a:r>
              <a:rPr lang="en-US" dirty="0">
                <a:solidFill>
                  <a:srgbClr val="434343"/>
                </a:solidFill>
              </a:rPr>
              <a:t>Single </a:t>
            </a:r>
            <a:r>
              <a:rPr lang="en-US" dirty="0" err="1">
                <a:solidFill>
                  <a:srgbClr val="434343"/>
                </a:solidFill>
              </a:rPr>
              <a:t>RoundRobin</a:t>
            </a:r>
            <a:endParaRPr dirty="0">
              <a:solidFill>
                <a:srgbClr val="434343"/>
              </a:solidFill>
            </a:endParaRPr>
          </a:p>
          <a:p>
            <a:pPr marL="1219200" lvl="1" indent="-469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 dirty="0"/>
              <a:t>Name</a:t>
            </a:r>
            <a:endParaRPr sz="2600" dirty="0"/>
          </a:p>
          <a:p>
            <a:pPr marL="1219200" lvl="1" indent="-469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 dirty="0"/>
              <a:t>Role/Location</a:t>
            </a:r>
            <a:endParaRPr sz="2600" dirty="0"/>
          </a:p>
          <a:p>
            <a:pPr marL="1219200" lvl="1" indent="-46990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2600"/>
              <a:buAutoNum type="alphaLcPeriod"/>
            </a:pPr>
            <a:r>
              <a:rPr lang="en-US" sz="2600" dirty="0"/>
              <a:t>What is one success you have experienced this school year?</a:t>
            </a:r>
            <a:endParaRPr sz="2600" dirty="0"/>
          </a:p>
        </p:txBody>
      </p:sp>
      <p:pic>
        <p:nvPicPr>
          <p:cNvPr id="559" name="Google Shape;559;p91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50" y="1563000"/>
            <a:ext cx="4099675" cy="26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2"/>
          <p:cNvSpPr txBox="1">
            <a:spLocks noGrp="1"/>
          </p:cNvSpPr>
          <p:nvPr>
            <p:ph type="title"/>
          </p:nvPr>
        </p:nvSpPr>
        <p:spPr>
          <a:xfrm>
            <a:off x="838200" y="210650"/>
            <a:ext cx="10515600" cy="105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566" name="Google Shape;566;p92"/>
          <p:cNvSpPr txBox="1">
            <a:spLocks noGrp="1"/>
          </p:cNvSpPr>
          <p:nvPr>
            <p:ph type="body" idx="1"/>
          </p:nvPr>
        </p:nvSpPr>
        <p:spPr>
          <a:xfrm>
            <a:off x="838200" y="13776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1: </a:t>
            </a:r>
            <a:r>
              <a:rPr lang="en-US"/>
              <a:t>MTSS Implementation Guide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2: </a:t>
            </a:r>
            <a:r>
              <a:rPr lang="en-US"/>
              <a:t>Curriculum Development Process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3: </a:t>
            </a:r>
            <a:r>
              <a:rPr lang="en-US"/>
              <a:t>Evidence-Based Instructional Practices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02649"/>
              </a:buClr>
              <a:buSzPts val="2800"/>
              <a:buFont typeface="Arial"/>
              <a:buNone/>
            </a:pPr>
            <a:r>
              <a:rPr lang="en-US" b="1"/>
              <a:t>Standards Timeline Update</a:t>
            </a:r>
            <a:endParaRPr b="1"/>
          </a:p>
        </p:txBody>
      </p:sp>
      <p:sp>
        <p:nvSpPr>
          <p:cNvPr id="567" name="Google Shape;567;p92" title="&quot; &quot;"/>
          <p:cNvSpPr/>
          <p:nvPr/>
        </p:nvSpPr>
        <p:spPr>
          <a:xfrm>
            <a:off x="66000" y="2826600"/>
            <a:ext cx="772200" cy="44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3"/>
          <p:cNvSpPr txBox="1">
            <a:spLocks noGrp="1"/>
          </p:cNvSpPr>
          <p:nvPr>
            <p:ph type="title"/>
          </p:nvPr>
        </p:nvSpPr>
        <p:spPr>
          <a:xfrm>
            <a:off x="838200" y="1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Today’s Purpose</a:t>
            </a:r>
            <a:endParaRPr/>
          </a:p>
        </p:txBody>
      </p:sp>
      <p:sp>
        <p:nvSpPr>
          <p:cNvPr id="574" name="Google Shape;574;p93"/>
          <p:cNvSpPr txBox="1">
            <a:spLocks noGrp="1"/>
          </p:cNvSpPr>
          <p:nvPr>
            <p:ph type="body" idx="1"/>
          </p:nvPr>
        </p:nvSpPr>
        <p:spPr>
          <a:xfrm>
            <a:off x="838200" y="1449725"/>
            <a:ext cx="10515600" cy="50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Success Criteria:</a:t>
            </a:r>
            <a:endParaRPr/>
          </a:p>
          <a:p>
            <a:pPr marL="2286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Examine key implementation features of collaborative problem-solving teams that support alignment and coherence within an integrated MTSS. </a:t>
            </a:r>
            <a:endParaRPr/>
          </a:p>
          <a:p>
            <a:pPr marL="2286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Access resources to support implementation, improvement and sustainability of an integrated MTSS.</a:t>
            </a:r>
            <a:endParaRPr sz="20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4"/>
          <p:cNvSpPr txBox="1">
            <a:spLocks noGrp="1"/>
          </p:cNvSpPr>
          <p:nvPr>
            <p:ph type="title"/>
          </p:nvPr>
        </p:nvSpPr>
        <p:spPr>
          <a:xfrm>
            <a:off x="838200" y="133450"/>
            <a:ext cx="10515600" cy="121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Need for Instructional Coherence</a:t>
            </a:r>
            <a:endParaRPr/>
          </a:p>
        </p:txBody>
      </p:sp>
      <p:sp>
        <p:nvSpPr>
          <p:cNvPr id="581" name="Google Shape;581;p94"/>
          <p:cNvSpPr txBox="1">
            <a:spLocks noGrp="1"/>
          </p:cNvSpPr>
          <p:nvPr>
            <p:ph type="body" idx="1"/>
          </p:nvPr>
        </p:nvSpPr>
        <p:spPr>
          <a:xfrm>
            <a:off x="838200" y="1482675"/>
            <a:ext cx="10515600" cy="518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Efforts towards instructional improvement require the </a:t>
            </a:r>
            <a:r>
              <a:rPr lang="en-US" sz="3000" b="1"/>
              <a:t>intentional coordination of supports, strategies, and initiatives across the system.</a:t>
            </a:r>
            <a:endParaRPr sz="3000"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				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Newman, et al., 2001</a:t>
            </a:r>
            <a:r>
              <a:rPr lang="en-US" sz="1600"/>
              <a:t>;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Oxley, 2008</a:t>
            </a:r>
            <a:r>
              <a:rPr lang="en-US" sz="1600"/>
              <a:t>; Fullan &amp; Quinn, 2016; Cobb, et al., 2018</a:t>
            </a:r>
            <a:endParaRPr sz="1600"/>
          </a:p>
          <a:p>
            <a:pPr marL="18288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Coherence Through KyMTSS</a:t>
            </a:r>
            <a:endParaRPr/>
          </a:p>
        </p:txBody>
      </p:sp>
      <p:sp>
        <p:nvSpPr>
          <p:cNvPr id="588" name="Google Shape;588;p95"/>
          <p:cNvSpPr txBox="1">
            <a:spLocks noGrp="1"/>
          </p:cNvSpPr>
          <p:nvPr>
            <p:ph type="body" idx="1"/>
          </p:nvPr>
        </p:nvSpPr>
        <p:spPr>
          <a:xfrm>
            <a:off x="838200" y="15541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Promotes coherence and alignment across multiple systems and initiatives so our efforts are not happening in isolation.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Creates a structure for the delivery of high quality instruction, intervention and supports.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Kentucky’s Definition of MTSS </a:t>
            </a:r>
            <a:endParaRPr/>
          </a:p>
        </p:txBody>
      </p:sp>
      <p:sp>
        <p:nvSpPr>
          <p:cNvPr id="595" name="Google Shape;595;p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A multi-level prevention system</a:t>
            </a:r>
            <a:r>
              <a:rPr lang="en-US" sz="3400" b="1">
                <a:solidFill>
                  <a:schemeClr val="dk1"/>
                </a:solidFill>
              </a:rPr>
              <a:t> </a:t>
            </a:r>
            <a:r>
              <a:rPr lang="en-US" sz="3400">
                <a:solidFill>
                  <a:schemeClr val="dk1"/>
                </a:solidFill>
              </a:rPr>
              <a:t>to support student achievement and social-emotional behavioral competencies</a:t>
            </a:r>
            <a:r>
              <a:rPr lang="en-US" sz="3400" b="1">
                <a:solidFill>
                  <a:schemeClr val="dk1"/>
                </a:solidFill>
              </a:rPr>
              <a:t> </a:t>
            </a:r>
            <a:r>
              <a:rPr lang="en-US" sz="3400">
                <a:solidFill>
                  <a:schemeClr val="dk1"/>
                </a:solidFill>
              </a:rPr>
              <a:t>through an integration of differentiated core instruction, assessment and intervention.</a:t>
            </a:r>
            <a:endParaRPr sz="3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97" title="KyMTSS Graph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000" y="1319800"/>
            <a:ext cx="4325425" cy="43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97" title="&quot; &quot;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5250" y="1410137"/>
            <a:ext cx="3453375" cy="42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Creating Coherence Through </a:t>
            </a:r>
            <a:r>
              <a:rPr lang="en-US" dirty="0" err="1"/>
              <a:t>KyMTSS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KyMTSS Implementation Guide</a:t>
            </a:r>
            <a:endParaRPr/>
          </a:p>
        </p:txBody>
      </p:sp>
      <p:sp>
        <p:nvSpPr>
          <p:cNvPr id="609" name="Google Shape;609;p98" title="Table of contents"/>
          <p:cNvSpPr txBox="1"/>
          <p:nvPr/>
        </p:nvSpPr>
        <p:spPr>
          <a:xfrm>
            <a:off x="0" y="5629275"/>
            <a:ext cx="12139800" cy="12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10" name="Google Shape;610;p98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008" y="1397863"/>
            <a:ext cx="3777830" cy="48623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1" name="Google Shape;611;p98" title="&quot; 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2488" y="1397863"/>
            <a:ext cx="4038858" cy="48623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2" name="Google Shape;612;p98" title="&quot; &quot;"/>
          <p:cNvSpPr/>
          <p:nvPr/>
        </p:nvSpPr>
        <p:spPr>
          <a:xfrm>
            <a:off x="1243025" y="2857525"/>
            <a:ext cx="757200" cy="3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1"/>
          <p:cNvSpPr txBox="1">
            <a:spLocks noGrp="1"/>
          </p:cNvSpPr>
          <p:nvPr>
            <p:ph type="title"/>
          </p:nvPr>
        </p:nvSpPr>
        <p:spPr>
          <a:xfrm>
            <a:off x="838200" y="102550"/>
            <a:ext cx="10515600" cy="111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KDE Facilitators</a:t>
            </a:r>
            <a:endParaRPr/>
          </a:p>
        </p:txBody>
      </p:sp>
      <p:sp>
        <p:nvSpPr>
          <p:cNvPr id="485" name="Google Shape;485;p81"/>
          <p:cNvSpPr txBox="1">
            <a:spLocks noGrp="1"/>
          </p:cNvSpPr>
          <p:nvPr>
            <p:ph type="body" idx="1"/>
          </p:nvPr>
        </p:nvSpPr>
        <p:spPr>
          <a:xfrm>
            <a:off x="733900" y="1213075"/>
            <a:ext cx="10515600" cy="479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Micki Ray</a:t>
            </a:r>
            <a:endParaRPr sz="2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Chief Academic Officer,  Office of Teaching and Learning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</a:rPr>
              <a:t>Chrystal Rowland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Director, Division of Program Standards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Fox DeMoisey &amp; Misty Higgins</a:t>
            </a:r>
            <a:endParaRPr sz="2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Professional Learning Coordinators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Jan Sellers</a:t>
            </a:r>
            <a:r>
              <a:rPr lang="en-US" sz="2200"/>
              <a:t> 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MTSS Coordinator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Thomas Clouse</a:t>
            </a:r>
            <a:endParaRPr sz="2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Education Academic Program Man</a:t>
            </a:r>
            <a:r>
              <a:rPr lang="en-US" sz="2400"/>
              <a:t>ager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9"/>
          <p:cNvSpPr txBox="1">
            <a:spLocks noGrp="1"/>
          </p:cNvSpPr>
          <p:nvPr>
            <p:ph type="title"/>
          </p:nvPr>
        </p:nvSpPr>
        <p:spPr>
          <a:xfrm>
            <a:off x="838200" y="1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Today’s Purpose</a:t>
            </a:r>
            <a:endParaRPr/>
          </a:p>
        </p:txBody>
      </p:sp>
      <p:sp>
        <p:nvSpPr>
          <p:cNvPr id="619" name="Google Shape;619;p99"/>
          <p:cNvSpPr txBox="1">
            <a:spLocks noGrp="1"/>
          </p:cNvSpPr>
          <p:nvPr>
            <p:ph type="body" idx="1"/>
          </p:nvPr>
        </p:nvSpPr>
        <p:spPr>
          <a:xfrm>
            <a:off x="838200" y="1449725"/>
            <a:ext cx="10515600" cy="50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Success Criteria:</a:t>
            </a:r>
            <a:endParaRPr/>
          </a:p>
          <a:p>
            <a:pPr marL="2286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Examine key implementation features of collaborative problem-solving teams that support alignment and coherence within an integrated MTSS. </a:t>
            </a:r>
            <a:endParaRPr/>
          </a:p>
          <a:p>
            <a:pPr marL="2286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Access resources to support implementation, improvement and sustainability of an integrated MTSS.</a:t>
            </a:r>
            <a:endParaRPr sz="20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b="1"/>
          </a:p>
        </p:txBody>
      </p:sp>
      <p:sp>
        <p:nvSpPr>
          <p:cNvPr id="620" name="Google Shape;620;p99" title="&quot; &quot;"/>
          <p:cNvSpPr/>
          <p:nvPr/>
        </p:nvSpPr>
        <p:spPr>
          <a:xfrm>
            <a:off x="405300" y="3054325"/>
            <a:ext cx="693600" cy="48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Problem-Solving Teams</a:t>
            </a:r>
            <a:endParaRPr/>
          </a:p>
        </p:txBody>
      </p:sp>
      <p:sp>
        <p:nvSpPr>
          <p:cNvPr id="627" name="Google Shape;627;p100"/>
          <p:cNvSpPr txBox="1">
            <a:spLocks noGrp="1"/>
          </p:cNvSpPr>
          <p:nvPr>
            <p:ph type="body" idx="1"/>
          </p:nvPr>
        </p:nvSpPr>
        <p:spPr>
          <a:xfrm>
            <a:off x="765450" y="18048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KyMTSS Implementation Guide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Contents:</a:t>
            </a:r>
            <a:endParaRPr/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Overview</a:t>
            </a:r>
            <a:endParaRPr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Integration and Alignment of Teams</a:t>
            </a:r>
            <a:endParaRPr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Common Teaming Structures</a:t>
            </a:r>
            <a:endParaRPr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Effective Teaming Strategies</a:t>
            </a:r>
            <a:endParaRPr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Communication Protocol</a:t>
            </a:r>
            <a:endParaRPr/>
          </a:p>
        </p:txBody>
      </p:sp>
      <p:pic>
        <p:nvPicPr>
          <p:cNvPr id="628" name="Google Shape;628;p100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726" y="1804850"/>
            <a:ext cx="4032475" cy="49093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1"/>
          <p:cNvSpPr txBox="1">
            <a:spLocks noGrp="1"/>
          </p:cNvSpPr>
          <p:nvPr>
            <p:ph type="title"/>
          </p:nvPr>
        </p:nvSpPr>
        <p:spPr>
          <a:xfrm>
            <a:off x="838200" y="1418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Problem-Solving Teams</a:t>
            </a:r>
            <a:endParaRPr/>
          </a:p>
        </p:txBody>
      </p:sp>
      <p:sp>
        <p:nvSpPr>
          <p:cNvPr id="635" name="Google Shape;635;p101"/>
          <p:cNvSpPr txBox="1">
            <a:spLocks noGrp="1"/>
          </p:cNvSpPr>
          <p:nvPr>
            <p:ph type="body" idx="1"/>
          </p:nvPr>
        </p:nvSpPr>
        <p:spPr>
          <a:xfrm>
            <a:off x="747675" y="1175975"/>
            <a:ext cx="10515600" cy="507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i="1"/>
              <a:t>Includes shared leadership, collaboration and communication.</a:t>
            </a:r>
            <a:endParaRPr sz="32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i="1"/>
          </a:p>
          <a:p>
            <a:pPr marL="457200" lvl="0" indent="-3905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Teams exist at multiple implementation levels and tiers.</a:t>
            </a:r>
            <a:endParaRPr sz="2550"/>
          </a:p>
          <a:p>
            <a:pPr marL="457200" lvl="0" indent="-3905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Teams are aligned to support common goals and outcomes.</a:t>
            </a:r>
            <a:endParaRPr sz="2550"/>
          </a:p>
          <a:p>
            <a:pPr marL="457200" lvl="0" indent="-3905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Membership is representative of stakeholders and initiatives.</a:t>
            </a:r>
            <a:endParaRPr sz="255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102" title="Teaming structures snapsh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513" y="79675"/>
            <a:ext cx="9772981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102" title="&quot; &quot;"/>
          <p:cNvSpPr/>
          <p:nvPr/>
        </p:nvSpPr>
        <p:spPr>
          <a:xfrm>
            <a:off x="426025" y="1392375"/>
            <a:ext cx="783600" cy="75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02" title="&quot; &quot;"/>
          <p:cNvSpPr/>
          <p:nvPr/>
        </p:nvSpPr>
        <p:spPr>
          <a:xfrm>
            <a:off x="426025" y="3049650"/>
            <a:ext cx="783600" cy="75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02" title="&quot; &quot;"/>
          <p:cNvSpPr/>
          <p:nvPr/>
        </p:nvSpPr>
        <p:spPr>
          <a:xfrm>
            <a:off x="11214525" y="1392375"/>
            <a:ext cx="238800" cy="46797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Teaming Structures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Collaborative Problem-Solving Teams</a:t>
            </a:r>
            <a:endParaRPr/>
          </a:p>
        </p:txBody>
      </p:sp>
      <p:sp>
        <p:nvSpPr>
          <p:cNvPr id="651" name="Google Shape;651;p103"/>
          <p:cNvSpPr txBox="1">
            <a:spLocks noGrp="1"/>
          </p:cNvSpPr>
          <p:nvPr>
            <p:ph type="body" idx="1"/>
          </p:nvPr>
        </p:nvSpPr>
        <p:spPr>
          <a:xfrm>
            <a:off x="838200" y="1554475"/>
            <a:ext cx="10515600" cy="512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Success Criteria: </a:t>
            </a:r>
            <a:r>
              <a:rPr lang="en-US" sz="2000"/>
              <a:t>Examine key implementation features of collaborative problem-solving teams that support alignment and coherence within an integrated MTSS.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Independent read: Pp. 8-10</a:t>
            </a:r>
            <a:endParaRPr b="1"/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District Leadership team </a:t>
            </a:r>
            <a:endParaRPr/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School Leadership team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2" name="Google Shape;652;p103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250" y="2671625"/>
            <a:ext cx="4775101" cy="289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Problem-Solving Teams</a:t>
            </a:r>
            <a:endParaRPr/>
          </a:p>
        </p:txBody>
      </p:sp>
      <p:sp>
        <p:nvSpPr>
          <p:cNvPr id="659" name="Google Shape;659;p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As you read about district and school leadership teams:</a:t>
            </a:r>
            <a:endParaRPr sz="2500"/>
          </a:p>
          <a:p>
            <a:pPr marL="9144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Examine key implementation features of effective MTSS leadership teams.</a:t>
            </a:r>
            <a:endParaRPr sz="2500"/>
          </a:p>
          <a:p>
            <a:pPr marL="9144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Compare these features to your existing teaming structures.</a:t>
            </a:r>
            <a:endParaRPr sz="2500"/>
          </a:p>
          <a:p>
            <a:pPr marL="1371600" lvl="1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What is in place?</a:t>
            </a:r>
            <a:endParaRPr sz="2500"/>
          </a:p>
          <a:p>
            <a:pPr marL="1371600" lvl="1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What might need to be expanded or added?</a:t>
            </a:r>
            <a:endParaRPr/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5"/>
          <p:cNvSpPr txBox="1">
            <a:spLocks noGrp="1"/>
          </p:cNvSpPr>
          <p:nvPr>
            <p:ph type="title"/>
          </p:nvPr>
        </p:nvSpPr>
        <p:spPr>
          <a:xfrm>
            <a:off x="596250" y="1779175"/>
            <a:ext cx="10999500" cy="3769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700"/>
              <a:t>What is one implementation feature your school/district currently has in place and one possible refinement or addition you would like to make?</a:t>
            </a:r>
            <a:endParaRPr sz="4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6"/>
          <p:cNvSpPr txBox="1">
            <a:spLocks noGrp="1"/>
          </p:cNvSpPr>
          <p:nvPr>
            <p:ph type="title"/>
          </p:nvPr>
        </p:nvSpPr>
        <p:spPr>
          <a:xfrm>
            <a:off x="838200" y="2215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Problem-Solving Teams: Breakout Rooms</a:t>
            </a:r>
            <a:endParaRPr/>
          </a:p>
        </p:txBody>
      </p:sp>
      <p:sp>
        <p:nvSpPr>
          <p:cNvPr id="672" name="Google Shape;672;p106"/>
          <p:cNvSpPr txBox="1">
            <a:spLocks noGrp="1"/>
          </p:cNvSpPr>
          <p:nvPr>
            <p:ph type="body" idx="1"/>
          </p:nvPr>
        </p:nvSpPr>
        <p:spPr>
          <a:xfrm>
            <a:off x="838200" y="19532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b="1"/>
              <a:t>1st - Timed Round Robin (3 minutes)</a:t>
            </a:r>
            <a:endParaRPr sz="2600" b="1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Each person will have 45 seconds to share:</a:t>
            </a:r>
            <a:endParaRPr sz="1800"/>
          </a:p>
          <a:p>
            <a: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One implementation feature that is currently in place. </a:t>
            </a:r>
            <a:endParaRPr sz="1800"/>
          </a:p>
          <a:p>
            <a: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One possible refinement/addition.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 b="1"/>
              <a:t>2nd - Team Discussion (4-5 minutes)</a:t>
            </a:r>
            <a:endParaRPr sz="2600" b="1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Add ideas, ask clarifying questions and discuss possible next steps you might take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7"/>
          <p:cNvSpPr txBox="1">
            <a:spLocks noGrp="1"/>
          </p:cNvSpPr>
          <p:nvPr>
            <p:ph type="title"/>
          </p:nvPr>
        </p:nvSpPr>
        <p:spPr>
          <a:xfrm>
            <a:off x="838200" y="13888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Collaborative Problem-Solving Teams: Whole Group Share Out</a:t>
            </a:r>
            <a:endParaRPr/>
          </a:p>
        </p:txBody>
      </p:sp>
      <p:sp>
        <p:nvSpPr>
          <p:cNvPr id="679" name="Google Shape;679;p107"/>
          <p:cNvSpPr txBox="1">
            <a:spLocks noGrp="1"/>
          </p:cNvSpPr>
          <p:nvPr>
            <p:ph type="body" idx="1"/>
          </p:nvPr>
        </p:nvSpPr>
        <p:spPr>
          <a:xfrm>
            <a:off x="838200" y="146444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What thoughts, ideas and/or questions do you have regarding the makeup, level of focus or core functions of the MTSS leadership teams?</a:t>
            </a:r>
            <a:endParaRPr sz="3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108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975"/>
            <a:ext cx="6108192" cy="628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08" title="Initative Inventory snapsh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542" y="1637100"/>
            <a:ext cx="5779009" cy="3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08" title="&quot; &quot;"/>
          <p:cNvSpPr/>
          <p:nvPr/>
        </p:nvSpPr>
        <p:spPr>
          <a:xfrm>
            <a:off x="66375" y="4645750"/>
            <a:ext cx="309600" cy="3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Collaborative Problem Solving Teams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Accessing Materials &amp; Housekeeping </a:t>
            </a:r>
            <a:endParaRPr/>
          </a:p>
        </p:txBody>
      </p:sp>
      <p:sp>
        <p:nvSpPr>
          <p:cNvPr id="492" name="Google Shape;492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materials are available in the Google folder shared via email and will be posted in the chat for quick access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Have a printed copy of the participant handout to use throughout the session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Microphones and Camera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Today’s Purpose</a:t>
            </a:r>
            <a:endParaRPr/>
          </a:p>
        </p:txBody>
      </p:sp>
      <p:sp>
        <p:nvSpPr>
          <p:cNvPr id="694" name="Google Shape;694;p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Success Criteria: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>
                <a:highlight>
                  <a:schemeClr val="lt1"/>
                </a:highlight>
              </a:rPr>
              <a:t>Examine key implementation features of collaborative problem-solving teams that support alignment and coherence within an integrated MTSS. </a:t>
            </a:r>
            <a:endParaRPr sz="2000">
              <a:highlight>
                <a:schemeClr val="lt1"/>
              </a:highlight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>
                <a:highlight>
                  <a:schemeClr val="lt1"/>
                </a:highlight>
              </a:rPr>
              <a:t>Access resources to support implementation, improvement and sustainability of an integrated MTSS. </a:t>
            </a:r>
            <a:endParaRPr>
              <a:highlight>
                <a:schemeClr val="lt1"/>
              </a:highlight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b="1"/>
          </a:p>
        </p:txBody>
      </p:sp>
      <p:sp>
        <p:nvSpPr>
          <p:cNvPr id="695" name="Google Shape;695;p109" title="&quot; &quot;"/>
          <p:cNvSpPr/>
          <p:nvPr/>
        </p:nvSpPr>
        <p:spPr>
          <a:xfrm>
            <a:off x="285600" y="3984650"/>
            <a:ext cx="841800" cy="42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Exploration: KyMTSS Implementation Guide</a:t>
            </a:r>
            <a:endParaRPr/>
          </a:p>
        </p:txBody>
      </p:sp>
      <p:sp>
        <p:nvSpPr>
          <p:cNvPr id="702" name="Google Shape;702;p1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3" name="Google Shape;703;p110" title="&quot; &quot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550" y="1825637"/>
            <a:ext cx="3453375" cy="42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10" title="&quot; 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4018" y="1467275"/>
            <a:ext cx="6819406" cy="53195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5" name="Google Shape;705;p110" title="&quot; &quot;"/>
          <p:cNvSpPr/>
          <p:nvPr/>
        </p:nvSpPr>
        <p:spPr>
          <a:xfrm>
            <a:off x="5244025" y="4043375"/>
            <a:ext cx="7043100" cy="23145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Resources: Independent</a:t>
            </a:r>
            <a:endParaRPr/>
          </a:p>
        </p:txBody>
      </p:sp>
      <p:sp>
        <p:nvSpPr>
          <p:cNvPr id="712" name="Google Shape;712;p1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/>
              <a:t>Success criterion:</a:t>
            </a:r>
            <a:r>
              <a:rPr lang="en-US" sz="2000"/>
              <a:t> Access resources to support implementation, improvement and sustainability of an integrated MTSS. </a:t>
            </a:r>
            <a:endParaRPr sz="20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As you explore: </a:t>
            </a: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do you notice? </a:t>
            </a: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questions do you have that need further exploration?</a:t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Resources: BreakOut Rooms</a:t>
            </a:r>
            <a:endParaRPr/>
          </a:p>
        </p:txBody>
      </p:sp>
      <p:sp>
        <p:nvSpPr>
          <p:cNvPr id="719" name="Google Shape;719;p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Team Discussion (5 minutes):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Share something that resonated with you from the section you explored.</a:t>
            </a: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is something you would like to explore further?</a:t>
            </a:r>
            <a:endParaRPr sz="20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3"/>
          <p:cNvSpPr txBox="1">
            <a:spLocks noGrp="1"/>
          </p:cNvSpPr>
          <p:nvPr>
            <p:ph type="title"/>
          </p:nvPr>
        </p:nvSpPr>
        <p:spPr>
          <a:xfrm>
            <a:off x="698400" y="138750"/>
            <a:ext cx="1079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 sz="3900"/>
              <a:t>Explore Resources: Whole Group Share Out</a:t>
            </a:r>
            <a:endParaRPr sz="3900"/>
          </a:p>
        </p:txBody>
      </p:sp>
      <p:sp>
        <p:nvSpPr>
          <p:cNvPr id="726" name="Google Shape;726;p113"/>
          <p:cNvSpPr txBox="1">
            <a:spLocks noGrp="1"/>
          </p:cNvSpPr>
          <p:nvPr>
            <p:ph type="body" idx="1"/>
          </p:nvPr>
        </p:nvSpPr>
        <p:spPr>
          <a:xfrm>
            <a:off x="838200" y="146444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What thoughts, ideas and/or questions do you have around the resources to support implementation, improvement and sustainability of an integrated MTSS? </a:t>
            </a:r>
            <a:endParaRPr sz="3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114" title="KYmtss.or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14" title="&quot; &quot;"/>
          <p:cNvSpPr/>
          <p:nvPr/>
        </p:nvSpPr>
        <p:spPr>
          <a:xfrm>
            <a:off x="6588300" y="0"/>
            <a:ext cx="885900" cy="44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KyMTSS.org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15"/>
          <p:cNvSpPr txBox="1">
            <a:spLocks noGrp="1"/>
          </p:cNvSpPr>
          <p:nvPr>
            <p:ph type="title"/>
          </p:nvPr>
        </p:nvSpPr>
        <p:spPr>
          <a:xfrm>
            <a:off x="838200" y="1349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1 Reflection</a:t>
            </a:r>
            <a:endParaRPr/>
          </a:p>
        </p:txBody>
      </p:sp>
      <p:sp>
        <p:nvSpPr>
          <p:cNvPr id="739" name="Google Shape;739;p115"/>
          <p:cNvSpPr txBox="1">
            <a:spLocks noGrp="1"/>
          </p:cNvSpPr>
          <p:nvPr>
            <p:ph type="body" idx="1"/>
          </p:nvPr>
        </p:nvSpPr>
        <p:spPr>
          <a:xfrm>
            <a:off x="838200" y="14606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Based on your learning around key implementation features of an integrated MTSS: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What is most important for you to remember? </a:t>
            </a:r>
            <a:endParaRPr sz="2200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What resources might you want to further explore?</a:t>
            </a:r>
            <a:endParaRPr sz="2200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What might be some possible next steps for using this learning to help strengthen instructional coherence back in your school/district ?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16"/>
          <p:cNvSpPr txBox="1">
            <a:spLocks noGrp="1"/>
          </p:cNvSpPr>
          <p:nvPr>
            <p:ph type="title"/>
          </p:nvPr>
        </p:nvSpPr>
        <p:spPr>
          <a:xfrm>
            <a:off x="838200" y="210650"/>
            <a:ext cx="10515600" cy="105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746" name="Google Shape;746;p116"/>
          <p:cNvSpPr txBox="1">
            <a:spLocks noGrp="1"/>
          </p:cNvSpPr>
          <p:nvPr>
            <p:ph type="body" idx="1"/>
          </p:nvPr>
        </p:nvSpPr>
        <p:spPr>
          <a:xfrm>
            <a:off x="838200" y="13776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1: </a:t>
            </a:r>
            <a:r>
              <a:rPr lang="en-US"/>
              <a:t>KyMTSS Implementation Guide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2: </a:t>
            </a:r>
            <a:r>
              <a:rPr lang="en-US"/>
              <a:t>Curriculum Development Process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3: </a:t>
            </a:r>
            <a:r>
              <a:rPr lang="en-US"/>
              <a:t>Evidence-Based Instructional Practices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02649"/>
              </a:buClr>
              <a:buSzPts val="2800"/>
              <a:buFont typeface="Arial"/>
              <a:buNone/>
            </a:pPr>
            <a:r>
              <a:rPr lang="en-US" b="1"/>
              <a:t>Standards Timeline Update</a:t>
            </a:r>
            <a:endParaRPr b="1"/>
          </a:p>
        </p:txBody>
      </p:sp>
      <p:sp>
        <p:nvSpPr>
          <p:cNvPr id="747" name="Google Shape;747;p116" title="&quot; &quot;"/>
          <p:cNvSpPr/>
          <p:nvPr/>
        </p:nvSpPr>
        <p:spPr>
          <a:xfrm>
            <a:off x="132950" y="3429375"/>
            <a:ext cx="772200" cy="44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17"/>
          <p:cNvSpPr txBox="1">
            <a:spLocks noGrp="1"/>
          </p:cNvSpPr>
          <p:nvPr>
            <p:ph type="title"/>
          </p:nvPr>
        </p:nvSpPr>
        <p:spPr>
          <a:xfrm>
            <a:off x="838200" y="117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Today’s Purpose</a:t>
            </a:r>
            <a:endParaRPr/>
          </a:p>
        </p:txBody>
      </p:sp>
      <p:sp>
        <p:nvSpPr>
          <p:cNvPr id="754" name="Google Shape;754;p117"/>
          <p:cNvSpPr txBox="1">
            <a:spLocks noGrp="1"/>
          </p:cNvSpPr>
          <p:nvPr>
            <p:ph type="body" idx="1"/>
          </p:nvPr>
        </p:nvSpPr>
        <p:spPr>
          <a:xfrm>
            <a:off x="838200" y="1443675"/>
            <a:ext cx="10515600" cy="53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Success Criteria: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/>
              <a:t>Examine the process for evaluating and selecting High-Quality Instructional Resources (HQIRs) within the Curriculum Development Process. 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/>
              <a:t>Access resources to support local implementation of the Curriculum Development Process.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18"/>
          <p:cNvSpPr txBox="1">
            <a:spLocks noGrp="1"/>
          </p:cNvSpPr>
          <p:nvPr>
            <p:ph type="title"/>
          </p:nvPr>
        </p:nvSpPr>
        <p:spPr>
          <a:xfrm>
            <a:off x="838200" y="211750"/>
            <a:ext cx="10515600" cy="102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Curricular Coherence</a:t>
            </a:r>
            <a:endParaRPr/>
          </a:p>
        </p:txBody>
      </p:sp>
      <p:sp>
        <p:nvSpPr>
          <p:cNvPr id="761" name="Google Shape;761;p118"/>
          <p:cNvSpPr txBox="1">
            <a:spLocks noGrp="1"/>
          </p:cNvSpPr>
          <p:nvPr>
            <p:ph type="body" idx="1"/>
          </p:nvPr>
        </p:nvSpPr>
        <p:spPr>
          <a:xfrm>
            <a:off x="838200" y="15356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One component of instructional coherence critical to improving student outcomes is </a:t>
            </a:r>
            <a:r>
              <a:rPr lang="en-US" b="1"/>
              <a:t>curricular coherence.</a:t>
            </a:r>
            <a:endParaRPr b="1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Focuses on alignment of standards, curriculum, instructional resources, assessment, and instructional practices within and across grade levels </a:t>
            </a:r>
            <a:endParaRPr sz="26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499" name="Google Shape;499;p83"/>
          <p:cNvSpPr txBox="1">
            <a:spLocks noGrp="1"/>
          </p:cNvSpPr>
          <p:nvPr>
            <p:ph type="body" idx="1"/>
          </p:nvPr>
        </p:nvSpPr>
        <p:spPr>
          <a:xfrm>
            <a:off x="838200" y="149107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Post questions in the chat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Post questions in the Google doc “Parking Lot” located in the Google folder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questions during whole group share-outs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500" name="Google Shape;500;p83" title="parking lot pi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800" y="1571650"/>
            <a:ext cx="5547725" cy="3050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9"/>
          <p:cNvSpPr txBox="1">
            <a:spLocks noGrp="1"/>
          </p:cNvSpPr>
          <p:nvPr>
            <p:ph type="title" idx="4294967295"/>
          </p:nvPr>
        </p:nvSpPr>
        <p:spPr>
          <a:xfrm>
            <a:off x="701844" y="417297"/>
            <a:ext cx="10788300" cy="576900"/>
          </a:xfrm>
          <a:prstGeom prst="rect">
            <a:avLst/>
          </a:prstGeom>
        </p:spPr>
        <p:txBody>
          <a:bodyPr spcFirstLastPara="1" wrap="square" lIns="91575" tIns="91575" rIns="91575" bIns="91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Three Lenses for Creating an Articulated Program Philosophy</a:t>
            </a:r>
            <a:endParaRPr/>
          </a:p>
        </p:txBody>
      </p:sp>
      <p:grpSp>
        <p:nvGrpSpPr>
          <p:cNvPr id="767" name="Google Shape;767;p119" title="&quot; &quot;"/>
          <p:cNvGrpSpPr/>
          <p:nvPr/>
        </p:nvGrpSpPr>
        <p:grpSpPr>
          <a:xfrm rot="-2430093">
            <a:off x="2088813" y="1961590"/>
            <a:ext cx="5247853" cy="2477622"/>
            <a:chOff x="1569225" y="1175150"/>
            <a:chExt cx="3935700" cy="3136200"/>
          </a:xfrm>
        </p:grpSpPr>
        <p:sp>
          <p:nvSpPr>
            <p:cNvPr id="768" name="Google Shape;768;p119"/>
            <p:cNvSpPr/>
            <p:nvPr/>
          </p:nvSpPr>
          <p:spPr>
            <a:xfrm>
              <a:off x="1569225" y="1175150"/>
              <a:ext cx="3935700" cy="3136200"/>
            </a:xfrm>
            <a:prstGeom prst="ellipse">
              <a:avLst/>
            </a:prstGeom>
            <a:solidFill>
              <a:srgbClr val="FFD078">
                <a:alpha val="413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69" name="Google Shape;769;p119"/>
            <p:cNvSpPr txBox="1"/>
            <p:nvPr/>
          </p:nvSpPr>
          <p:spPr>
            <a:xfrm rot="3315109">
              <a:off x="1488131" y="2104682"/>
              <a:ext cx="2050105" cy="1359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LENS 1:</a:t>
              </a:r>
              <a:endParaRPr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Alignment to </a:t>
              </a:r>
              <a:r>
                <a:rPr lang="en-US" sz="1900" b="1" i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Kentucky Academic Standards</a:t>
              </a:r>
              <a:endParaRPr sz="1900" i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770" name="Google Shape;770;p119" title="&quot; &quot;"/>
          <p:cNvGrpSpPr/>
          <p:nvPr/>
        </p:nvGrpSpPr>
        <p:grpSpPr>
          <a:xfrm rot="5399742" flipH="1">
            <a:off x="3380937" y="2625258"/>
            <a:ext cx="5247469" cy="2477284"/>
            <a:chOff x="1556953" y="1872607"/>
            <a:chExt cx="3935700" cy="3136200"/>
          </a:xfrm>
        </p:grpSpPr>
        <p:sp>
          <p:nvSpPr>
            <p:cNvPr id="771" name="Google Shape;771;p119"/>
            <p:cNvSpPr/>
            <p:nvPr/>
          </p:nvSpPr>
          <p:spPr>
            <a:xfrm>
              <a:off x="1556953" y="1872607"/>
              <a:ext cx="3935700" cy="3136200"/>
            </a:xfrm>
            <a:prstGeom prst="ellipse">
              <a:avLst/>
            </a:prstGeom>
            <a:solidFill>
              <a:srgbClr val="61B4E4">
                <a:alpha val="27930"/>
              </a:srgbClr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72" name="Google Shape;772;p119"/>
            <p:cNvSpPr txBox="1"/>
            <p:nvPr/>
          </p:nvSpPr>
          <p:spPr>
            <a:xfrm rot="5399602">
              <a:off x="1329371" y="3021557"/>
              <a:ext cx="2594100" cy="7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LENS 2:</a:t>
              </a:r>
              <a:endParaRPr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Alignment to Current Research </a:t>
              </a:r>
              <a:endParaRPr sz="19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73" name="Google Shape;773;p119" title="&quot; &quot;"/>
          <p:cNvGrpSpPr/>
          <p:nvPr/>
        </p:nvGrpSpPr>
        <p:grpSpPr>
          <a:xfrm rot="2430093" flipH="1">
            <a:off x="4658455" y="1961588"/>
            <a:ext cx="5247853" cy="2477622"/>
            <a:chOff x="1602773" y="1938663"/>
            <a:chExt cx="3935700" cy="3136200"/>
          </a:xfrm>
        </p:grpSpPr>
        <p:sp>
          <p:nvSpPr>
            <p:cNvPr id="774" name="Google Shape;774;p119"/>
            <p:cNvSpPr/>
            <p:nvPr/>
          </p:nvSpPr>
          <p:spPr>
            <a:xfrm>
              <a:off x="1602773" y="1938663"/>
              <a:ext cx="3935700" cy="3136200"/>
            </a:xfrm>
            <a:prstGeom prst="ellipse">
              <a:avLst/>
            </a:prstGeom>
            <a:solidFill>
              <a:srgbClr val="7BBA3E">
                <a:alpha val="29610"/>
              </a:srgbClr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75" name="Google Shape;775;p119"/>
            <p:cNvSpPr txBox="1"/>
            <p:nvPr/>
          </p:nvSpPr>
          <p:spPr>
            <a:xfrm rot="3315109">
              <a:off x="1522173" y="2991973"/>
              <a:ext cx="2050105" cy="1049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LENS 3:</a:t>
              </a:r>
              <a:endParaRPr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Needs of Our Community </a:t>
              </a:r>
              <a:endParaRPr sz="19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76" name="Google Shape;776;p119"/>
          <p:cNvSpPr txBox="1"/>
          <p:nvPr/>
        </p:nvSpPr>
        <p:spPr>
          <a:xfrm>
            <a:off x="5187567" y="1738433"/>
            <a:ext cx="16872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FOCUS:</a:t>
            </a:r>
            <a:r>
              <a:rPr lang="en-US" sz="19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9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Articulated Philosophy</a:t>
            </a:r>
            <a:endParaRPr sz="19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120" title="Articulated Philosoph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100" y="626125"/>
            <a:ext cx="5844275" cy="56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120"/>
          <p:cNvSpPr txBox="1"/>
          <p:nvPr/>
        </p:nvSpPr>
        <p:spPr>
          <a:xfrm>
            <a:off x="841100" y="2343900"/>
            <a:ext cx="42486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Key Components of Curricular Coherence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Coherence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Curriculum 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9" name="Google Shape;789;p1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pic>
        <p:nvPicPr>
          <p:cNvPr id="790" name="Google Shape;790;p121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351" y="116125"/>
            <a:ext cx="5298926" cy="66257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91" name="Google Shape;791;p121" title="&quot; &quot;"/>
          <p:cNvSpPr/>
          <p:nvPr/>
        </p:nvSpPr>
        <p:spPr>
          <a:xfrm>
            <a:off x="6351800" y="116125"/>
            <a:ext cx="516900" cy="29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21" title="&quot; &quot;"/>
          <p:cNvSpPr/>
          <p:nvPr/>
        </p:nvSpPr>
        <p:spPr>
          <a:xfrm>
            <a:off x="6351800" y="764125"/>
            <a:ext cx="516900" cy="29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21" title="&quot; &quot;"/>
          <p:cNvSpPr/>
          <p:nvPr/>
        </p:nvSpPr>
        <p:spPr>
          <a:xfrm>
            <a:off x="6694575" y="5631400"/>
            <a:ext cx="459300" cy="29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4" name="Google Shape;794;p121" title="&quot; 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00" y="1952575"/>
            <a:ext cx="4542475" cy="43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21"/>
          <p:cNvSpPr txBox="1"/>
          <p:nvPr/>
        </p:nvSpPr>
        <p:spPr>
          <a:xfrm>
            <a:off x="527737" y="822325"/>
            <a:ext cx="49566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Model Curriculum Framework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21" title="&quot; &quot;"/>
          <p:cNvSpPr/>
          <p:nvPr/>
        </p:nvSpPr>
        <p:spPr>
          <a:xfrm>
            <a:off x="1393050" y="2274175"/>
            <a:ext cx="516900" cy="29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21" title="&quot; &quot;"/>
          <p:cNvSpPr/>
          <p:nvPr/>
        </p:nvSpPr>
        <p:spPr>
          <a:xfrm>
            <a:off x="1998350" y="3849925"/>
            <a:ext cx="516900" cy="29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Development Process</a:t>
            </a:r>
            <a:endParaRPr lang="en-US" dirty="0"/>
          </a:p>
        </p:txBody>
      </p:sp>
      <p:sp>
        <p:nvSpPr>
          <p:cNvPr id="803" name="Google Shape;803;p1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43</a:t>
            </a:fld>
            <a:endParaRPr sz="1800" b="0" i="0" u="none" strike="noStrike" cap="none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804" name="Google Shape;804;p122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288" y="167825"/>
            <a:ext cx="9405419" cy="6522351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122" title="&quot; &quot;"/>
          <p:cNvSpPr/>
          <p:nvPr/>
        </p:nvSpPr>
        <p:spPr>
          <a:xfrm>
            <a:off x="2205575" y="4006150"/>
            <a:ext cx="6834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23"/>
          <p:cNvSpPr txBox="1">
            <a:spLocks noGrp="1"/>
          </p:cNvSpPr>
          <p:nvPr>
            <p:ph type="title"/>
          </p:nvPr>
        </p:nvSpPr>
        <p:spPr>
          <a:xfrm>
            <a:off x="838200" y="117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Today’s Purpose</a:t>
            </a:r>
            <a:endParaRPr/>
          </a:p>
        </p:txBody>
      </p:sp>
      <p:sp>
        <p:nvSpPr>
          <p:cNvPr id="812" name="Google Shape;812;p123"/>
          <p:cNvSpPr txBox="1">
            <a:spLocks noGrp="1"/>
          </p:cNvSpPr>
          <p:nvPr>
            <p:ph type="body" idx="1"/>
          </p:nvPr>
        </p:nvSpPr>
        <p:spPr>
          <a:xfrm>
            <a:off x="838200" y="1443675"/>
            <a:ext cx="10515600" cy="53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Success Criteria: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/>
              <a:t>Examine the process for evaluating and selecting High-Quality Instructional Resources (HQIRs) within the Curriculum Development Process. 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/>
              <a:t>Access resources to support local implementation of the Curriculum Development Process.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b="1"/>
          </a:p>
        </p:txBody>
      </p:sp>
      <p:sp>
        <p:nvSpPr>
          <p:cNvPr id="813" name="Google Shape;813;p123" title="&quot; &quot;"/>
          <p:cNvSpPr/>
          <p:nvPr/>
        </p:nvSpPr>
        <p:spPr>
          <a:xfrm>
            <a:off x="298375" y="3097900"/>
            <a:ext cx="759600" cy="43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24"/>
          <p:cNvSpPr txBox="1">
            <a:spLocks noGrp="1"/>
          </p:cNvSpPr>
          <p:nvPr>
            <p:ph type="title"/>
          </p:nvPr>
        </p:nvSpPr>
        <p:spPr>
          <a:xfrm>
            <a:off x="838200" y="92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CDP Revisions </a:t>
            </a:r>
            <a:endParaRPr/>
          </a:p>
        </p:txBody>
      </p:sp>
      <p:sp>
        <p:nvSpPr>
          <p:cNvPr id="820" name="Google Shape;820;p124"/>
          <p:cNvSpPr txBox="1">
            <a:spLocks noGrp="1"/>
          </p:cNvSpPr>
          <p:nvPr>
            <p:ph type="body" idx="1"/>
          </p:nvPr>
        </p:nvSpPr>
        <p:spPr>
          <a:xfrm>
            <a:off x="838200" y="14183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</a:pPr>
            <a:r>
              <a:rPr lang="en-US" sz="2400" b="1"/>
              <a:t>Success criterion</a:t>
            </a:r>
            <a:r>
              <a:rPr lang="en-US" sz="2400"/>
              <a:t>: </a:t>
            </a:r>
            <a:r>
              <a:rPr lang="en-US" sz="1800"/>
              <a:t>Examine the process for evaluating and selecting High-Quality Instructional Resources (HQIRs).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600" b="0" i="0" u="none" strike="noStrike">
                <a:solidFill>
                  <a:srgbClr val="000000"/>
                </a:solidFill>
              </a:rPr>
              <a:t>As you read </a:t>
            </a:r>
            <a:r>
              <a:rPr lang="en-US" sz="2600">
                <a:solidFill>
                  <a:srgbClr val="000000"/>
                </a:solidFill>
              </a:rPr>
              <a:t>Phase 3, Step 2,</a:t>
            </a:r>
            <a:r>
              <a:rPr lang="en-US" sz="2600" b="0" i="0" u="none" strike="noStrike">
                <a:solidFill>
                  <a:srgbClr val="000000"/>
                </a:solidFill>
              </a:rPr>
              <a:t> focus on the following information:</a:t>
            </a:r>
            <a:endParaRPr sz="2600" b="0"/>
          </a:p>
          <a:p>
            <a:pPr marL="6858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Elements that are already a part of your local selection process</a:t>
            </a:r>
            <a:endParaRPr sz="3000"/>
          </a:p>
          <a:p>
            <a:pPr marL="6858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Elements that might need to be refined or added to your local selection process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</a:pPr>
            <a:endParaRPr sz="18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</a:pPr>
            <a:endParaRPr sz="1800" i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25"/>
          <p:cNvSpPr txBox="1">
            <a:spLocks noGrp="1"/>
          </p:cNvSpPr>
          <p:nvPr>
            <p:ph type="title"/>
          </p:nvPr>
        </p:nvSpPr>
        <p:spPr>
          <a:xfrm>
            <a:off x="569925" y="2100650"/>
            <a:ext cx="10999500" cy="3769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44"/>
              <a:t>What is one element you are doing well and one element you would like to refine/add to your local selection process?</a:t>
            </a:r>
            <a:endParaRPr sz="54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CDP Revisions: Breakout Rooms </a:t>
            </a:r>
            <a:endParaRPr/>
          </a:p>
        </p:txBody>
      </p:sp>
      <p:sp>
        <p:nvSpPr>
          <p:cNvPr id="833" name="Google Shape;833;p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600"/>
              <a:buChar char="•"/>
            </a:pPr>
            <a:r>
              <a:rPr lang="en-US" sz="2600" b="1"/>
              <a:t>1st - Timed RoundRobin (3 min.)</a:t>
            </a:r>
            <a:endParaRPr sz="2600" b="1"/>
          </a:p>
          <a:p>
            <a:pPr marL="685800" lvl="1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</a:pPr>
            <a:r>
              <a:rPr lang="en-US" sz="1800"/>
              <a:t>Each person will have 45 seconds to share:</a:t>
            </a:r>
            <a:endParaRPr sz="1800"/>
          </a:p>
          <a:p>
            <a:pPr marL="11430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</a:pPr>
            <a:r>
              <a:rPr lang="en-US" sz="1800"/>
              <a:t>One element you are doing well </a:t>
            </a:r>
            <a:endParaRPr sz="1800"/>
          </a:p>
          <a:p>
            <a:pPr marL="11430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</a:pPr>
            <a:r>
              <a:rPr lang="en-US" sz="1800"/>
              <a:t>One possible refinement/addition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2286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/>
              <a:t>2nd - Team Discussion (4-5 min.)</a:t>
            </a:r>
            <a:endParaRPr sz="2600" b="1"/>
          </a:p>
          <a:p>
            <a:pPr marL="6858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 sz="1800"/>
              <a:t>Add ideas, ask clarifying questions and discuss possible next steps you might take</a:t>
            </a:r>
            <a:endParaRPr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7"/>
          <p:cNvSpPr txBox="1">
            <a:spLocks noGrp="1"/>
          </p:cNvSpPr>
          <p:nvPr>
            <p:ph type="title"/>
          </p:nvPr>
        </p:nvSpPr>
        <p:spPr>
          <a:xfrm>
            <a:off x="838200" y="13888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CDP Revisions: Whole Group Share Out</a:t>
            </a:r>
            <a:endParaRPr/>
          </a:p>
        </p:txBody>
      </p:sp>
      <p:sp>
        <p:nvSpPr>
          <p:cNvPr id="840" name="Google Shape;840;p127"/>
          <p:cNvSpPr txBox="1">
            <a:spLocks noGrp="1"/>
          </p:cNvSpPr>
          <p:nvPr>
            <p:ph type="body" idx="1"/>
          </p:nvPr>
        </p:nvSpPr>
        <p:spPr>
          <a:xfrm>
            <a:off x="838200" y="146444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Success criterion</a:t>
            </a:r>
            <a:r>
              <a:rPr lang="en-US"/>
              <a:t>: </a:t>
            </a:r>
            <a:r>
              <a:rPr lang="en-US" sz="2400"/>
              <a:t>Examine the process for evaluating and selecting High-Quality Instructional Resources (HQIRs).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/>
              <a:t>What thoughts, ideas and/or questions do you have regarding the process for evaluating and selecting HQIRs?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28"/>
          <p:cNvSpPr txBox="1">
            <a:spLocks noGrp="1"/>
          </p:cNvSpPr>
          <p:nvPr>
            <p:ph type="title"/>
          </p:nvPr>
        </p:nvSpPr>
        <p:spPr>
          <a:xfrm>
            <a:off x="838200" y="117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Today’s Purpose</a:t>
            </a:r>
            <a:endParaRPr/>
          </a:p>
        </p:txBody>
      </p:sp>
      <p:sp>
        <p:nvSpPr>
          <p:cNvPr id="847" name="Google Shape;847;p128"/>
          <p:cNvSpPr txBox="1">
            <a:spLocks noGrp="1"/>
          </p:cNvSpPr>
          <p:nvPr>
            <p:ph type="body" idx="1"/>
          </p:nvPr>
        </p:nvSpPr>
        <p:spPr>
          <a:xfrm>
            <a:off x="838200" y="1443675"/>
            <a:ext cx="10515600" cy="53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Success Criteria: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/>
              <a:t>Describe the process for evaluating and selecting High-Quality Instructional Resources (HQIRs).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/>
              <a:t>Access resources to support local implementation of the Curriculum Development Process.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b="1"/>
          </a:p>
        </p:txBody>
      </p:sp>
      <p:sp>
        <p:nvSpPr>
          <p:cNvPr id="848" name="Google Shape;848;p128" title="&quot; &quot;"/>
          <p:cNvSpPr/>
          <p:nvPr/>
        </p:nvSpPr>
        <p:spPr>
          <a:xfrm>
            <a:off x="324325" y="3815150"/>
            <a:ext cx="772200" cy="44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4"/>
          <p:cNvSpPr txBox="1">
            <a:spLocks noGrp="1"/>
          </p:cNvSpPr>
          <p:nvPr>
            <p:ph type="title"/>
          </p:nvPr>
        </p:nvSpPr>
        <p:spPr>
          <a:xfrm>
            <a:off x="838200" y="133450"/>
            <a:ext cx="10515600" cy="121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Need for Instructional Coherence</a:t>
            </a:r>
            <a:endParaRPr/>
          </a:p>
        </p:txBody>
      </p:sp>
      <p:sp>
        <p:nvSpPr>
          <p:cNvPr id="507" name="Google Shape;507;p84"/>
          <p:cNvSpPr txBox="1">
            <a:spLocks noGrp="1"/>
          </p:cNvSpPr>
          <p:nvPr>
            <p:ph type="body" idx="1"/>
          </p:nvPr>
        </p:nvSpPr>
        <p:spPr>
          <a:xfrm>
            <a:off x="838200" y="1482675"/>
            <a:ext cx="10515600" cy="518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Research shows that schools that are able to demonstrate increased instructional coherence show marked improvements in student performance.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Efforts towards instructional improvement require the </a:t>
            </a:r>
            <a:r>
              <a:rPr lang="en-US" b="1"/>
              <a:t>intentional coordination of supports, strategies, and initiatives across the system.</a:t>
            </a:r>
            <a:endParaRPr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				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Newman, et al., 2001</a:t>
            </a:r>
            <a:r>
              <a:rPr lang="en-US" sz="1600"/>
              <a:t>;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Oxley, 2008</a:t>
            </a:r>
            <a:r>
              <a:rPr lang="en-US" sz="1600"/>
              <a:t>; Fullan &amp; Quinn, 2016; Cobb, et al., 2018</a:t>
            </a:r>
            <a:endParaRPr sz="1600"/>
          </a:p>
          <a:p>
            <a:pPr marL="18288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4" name="Google Shape;854;p1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50</a:t>
            </a:fld>
            <a:endParaRPr sz="1800" b="0" i="0" u="none" strike="noStrike" cap="none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855" name="Google Shape;855;p129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751" y="116125"/>
            <a:ext cx="5298926" cy="66257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56" name="Google Shape;856;p129" title="&quot; &quot;"/>
          <p:cNvSpPr/>
          <p:nvPr/>
        </p:nvSpPr>
        <p:spPr>
          <a:xfrm>
            <a:off x="6669927" y="5619949"/>
            <a:ext cx="6834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7" name="Google Shape;857;p129" title="&quot; 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58063"/>
            <a:ext cx="5611721" cy="6741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130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50" y="86388"/>
            <a:ext cx="10857899" cy="66852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Prepare for the Process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Development Process</a:t>
            </a:r>
            <a:endParaRPr lang="en-US" dirty="0"/>
          </a:p>
        </p:txBody>
      </p:sp>
      <p:sp>
        <p:nvSpPr>
          <p:cNvPr id="869" name="Google Shape;869;p1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52</a:t>
            </a:fld>
            <a:endParaRPr sz="1800" b="0" i="0" u="none" strike="noStrike" cap="none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870" name="Google Shape;870;p131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288" y="167825"/>
            <a:ext cx="9405419" cy="6522351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131" title="&quot; &quot;"/>
          <p:cNvSpPr/>
          <p:nvPr/>
        </p:nvSpPr>
        <p:spPr>
          <a:xfrm>
            <a:off x="2205575" y="4006150"/>
            <a:ext cx="6834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31" title="&quot; &quot;"/>
          <p:cNvSpPr/>
          <p:nvPr/>
        </p:nvSpPr>
        <p:spPr>
          <a:xfrm>
            <a:off x="2205575" y="3060200"/>
            <a:ext cx="6834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31" title="&quot; &quot;"/>
          <p:cNvSpPr/>
          <p:nvPr/>
        </p:nvSpPr>
        <p:spPr>
          <a:xfrm>
            <a:off x="1522175" y="5221775"/>
            <a:ext cx="6834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2"/>
          <p:cNvSpPr txBox="1">
            <a:spLocks noGrp="1"/>
          </p:cNvSpPr>
          <p:nvPr>
            <p:ph type="title"/>
          </p:nvPr>
        </p:nvSpPr>
        <p:spPr>
          <a:xfrm>
            <a:off x="838200" y="167152"/>
            <a:ext cx="105156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CDP Toolkit Jigsaw</a:t>
            </a:r>
            <a:endParaRPr/>
          </a:p>
        </p:txBody>
      </p:sp>
      <p:sp>
        <p:nvSpPr>
          <p:cNvPr id="880" name="Google Shape;880;p132"/>
          <p:cNvSpPr txBox="1">
            <a:spLocks noGrp="1"/>
          </p:cNvSpPr>
          <p:nvPr>
            <p:ph type="body" idx="1"/>
          </p:nvPr>
        </p:nvSpPr>
        <p:spPr>
          <a:xfrm>
            <a:off x="670500" y="1544075"/>
            <a:ext cx="5713500" cy="50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</a:pPr>
            <a:r>
              <a:rPr lang="en-US" sz="2400" b="1"/>
              <a:t>Success criterion</a:t>
            </a:r>
            <a:r>
              <a:rPr lang="en-US" sz="2400"/>
              <a:t>: </a:t>
            </a:r>
            <a:r>
              <a:rPr lang="en-US" sz="2200"/>
              <a:t>Access resources to support local implementation of the Curriculum Development Process.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4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700" b="0" i="0" u="none" strike="noStrike">
                <a:solidFill>
                  <a:srgbClr val="000000"/>
                </a:solidFill>
              </a:rPr>
              <a:t>As you </a:t>
            </a:r>
            <a:r>
              <a:rPr lang="en-US" sz="2700">
                <a:solidFill>
                  <a:srgbClr val="000000"/>
                </a:solidFill>
              </a:rPr>
              <a:t>explore</a:t>
            </a:r>
            <a:r>
              <a:rPr lang="en-US" sz="2700" b="0" i="0" u="none" strike="noStrike">
                <a:solidFill>
                  <a:srgbClr val="000000"/>
                </a:solidFill>
              </a:rPr>
              <a:t>, focus on the following information:</a:t>
            </a:r>
            <a:endParaRPr sz="2700" b="0"/>
          </a:p>
          <a:p>
            <a:pPr marL="228600" lvl="0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>
                <a:solidFill>
                  <a:srgbClr val="000000"/>
                </a:solidFill>
              </a:rPr>
              <a:t>Wh</a:t>
            </a:r>
            <a:r>
              <a:rPr lang="en-US" sz="2300">
                <a:solidFill>
                  <a:srgbClr val="000000"/>
                </a:solidFill>
              </a:rPr>
              <a:t>ich resources are most beneficial? </a:t>
            </a:r>
            <a:endParaRPr sz="3300"/>
          </a:p>
          <a:p>
            <a:pPr marL="228600" lvl="0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</a:rPr>
              <a:t>What resources may still be needed? </a:t>
            </a: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</a:pPr>
            <a:endParaRPr sz="18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</a:pPr>
            <a:endParaRPr sz="1800"/>
          </a:p>
        </p:txBody>
      </p:sp>
      <p:sp>
        <p:nvSpPr>
          <p:cNvPr id="881" name="Google Shape;881;p132"/>
          <p:cNvSpPr txBox="1">
            <a:spLocks noGrp="1"/>
          </p:cNvSpPr>
          <p:nvPr>
            <p:ph type="body" idx="2"/>
          </p:nvPr>
        </p:nvSpPr>
        <p:spPr>
          <a:xfrm>
            <a:off x="6536175" y="2040525"/>
            <a:ext cx="5132100" cy="2040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</a:pPr>
            <a:r>
              <a:rPr lang="en-US" sz="2400"/>
              <a:t>Person # 1 - Phase 2, Step 2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</a:pPr>
            <a:r>
              <a:rPr lang="en-US" sz="2400"/>
              <a:t>Person # 2- Phase 3, Step 2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</a:pPr>
            <a:r>
              <a:rPr lang="en-US" sz="2400"/>
              <a:t>Person # 3 - Phase 4, Steps 1 &amp; 2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</a:pPr>
            <a:r>
              <a:rPr lang="en-US" sz="2400"/>
              <a:t>Person # 4- Phase 4, Steps 3 &amp; 4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CDP Toolkit Jigsaw: Breakout Room</a:t>
            </a:r>
            <a:endParaRPr/>
          </a:p>
        </p:txBody>
      </p:sp>
      <p:sp>
        <p:nvSpPr>
          <p:cNvPr id="888" name="Google Shape;888;p133"/>
          <p:cNvSpPr txBox="1">
            <a:spLocks noGrp="1"/>
          </p:cNvSpPr>
          <p:nvPr>
            <p:ph type="body" idx="1"/>
          </p:nvPr>
        </p:nvSpPr>
        <p:spPr>
          <a:xfrm>
            <a:off x="838200" y="19747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Team Discussion (5 min.)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Which resources are most beneficial and why? 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What resources may still be needed?</a:t>
            </a:r>
            <a:endParaRPr sz="27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Explore Resources: Whole Group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Share Out</a:t>
            </a:r>
            <a:endParaRPr/>
          </a:p>
        </p:txBody>
      </p:sp>
      <p:sp>
        <p:nvSpPr>
          <p:cNvPr id="895" name="Google Shape;895;p134"/>
          <p:cNvSpPr txBox="1">
            <a:spLocks noGrp="1"/>
          </p:cNvSpPr>
          <p:nvPr>
            <p:ph type="body" idx="1"/>
          </p:nvPr>
        </p:nvSpPr>
        <p:spPr>
          <a:xfrm>
            <a:off x="838200" y="1623850"/>
            <a:ext cx="10515600" cy="3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000" b="0" i="0" u="none" strike="noStrike">
                <a:solidFill>
                  <a:srgbClr val="000000"/>
                </a:solidFill>
              </a:rPr>
              <a:t>As you </a:t>
            </a:r>
            <a:r>
              <a:rPr lang="en-US" sz="3000">
                <a:solidFill>
                  <a:srgbClr val="000000"/>
                </a:solidFill>
              </a:rPr>
              <a:t>explored the new resources:</a:t>
            </a:r>
            <a:endParaRPr sz="3400"/>
          </a:p>
          <a:p>
            <a:pPr marL="2286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</a:rPr>
              <a:t>Which tools and resources may be most beneficial to supportin</a:t>
            </a:r>
            <a:r>
              <a:rPr lang="en-US" sz="2400">
                <a:solidFill>
                  <a:srgbClr val="000000"/>
                </a:solidFill>
              </a:rPr>
              <a:t>g the work of each phase?</a:t>
            </a:r>
            <a:endParaRPr sz="2400"/>
          </a:p>
          <a:p>
            <a:pPr marL="2286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</a:rPr>
              <a:t>What tools and/or resources may still be needed to support the work of </a:t>
            </a:r>
            <a:r>
              <a:rPr lang="en-US" sz="2400">
                <a:solidFill>
                  <a:srgbClr val="000000"/>
                </a:solidFill>
              </a:rPr>
              <a:t>each </a:t>
            </a:r>
            <a:r>
              <a:rPr lang="en-US" sz="2400" b="0" i="0" u="none" strike="noStrike">
                <a:solidFill>
                  <a:srgbClr val="000000"/>
                </a:solidFill>
              </a:rPr>
              <a:t>phase?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</a:pPr>
            <a:endParaRPr sz="18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</a:pPr>
            <a:endParaRPr sz="1800" i="1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35"/>
          <p:cNvSpPr txBox="1">
            <a:spLocks noGrp="1"/>
          </p:cNvSpPr>
          <p:nvPr>
            <p:ph type="title"/>
          </p:nvPr>
        </p:nvSpPr>
        <p:spPr>
          <a:xfrm>
            <a:off x="838200" y="148875"/>
            <a:ext cx="10515600" cy="109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 &amp; Writing Consumer Guide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6"/>
              <a:t>(Releasing July 2022)</a:t>
            </a:r>
            <a:endParaRPr sz="3066"/>
          </a:p>
        </p:txBody>
      </p:sp>
      <p:sp>
        <p:nvSpPr>
          <p:cNvPr id="902" name="Google Shape;902;p135"/>
          <p:cNvSpPr txBox="1">
            <a:spLocks noGrp="1"/>
          </p:cNvSpPr>
          <p:nvPr>
            <p:ph type="body" idx="1"/>
          </p:nvPr>
        </p:nvSpPr>
        <p:spPr>
          <a:xfrm>
            <a:off x="838200" y="1380825"/>
            <a:ext cx="10515600" cy="532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600" b="1"/>
              <a:t>Section 1</a:t>
            </a:r>
            <a:r>
              <a:rPr lang="en-US" sz="2600"/>
              <a:t>: Introduction</a:t>
            </a:r>
            <a:endParaRPr sz="26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600" b="1"/>
              <a:t>Section 2</a:t>
            </a:r>
            <a:r>
              <a:rPr lang="en-US" sz="2600"/>
              <a:t>: Characteristics of High-Quality R/W Resources</a:t>
            </a:r>
            <a:endParaRPr sz="260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KDE’s General Characteristics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KDE’s Markers of High-Quality Reading and Writing Instructional Resources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Equity Lenses with specific “look-fors” in Reading and Writing </a:t>
            </a:r>
            <a:endParaRPr sz="2200"/>
          </a:p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2600" b="1"/>
              <a:t>Section 3</a:t>
            </a:r>
            <a:r>
              <a:rPr lang="en-US" sz="2600"/>
              <a:t>: Identifying, Evaluating and Selecting High-Quality R/W Instructional Resources</a:t>
            </a:r>
            <a:endParaRPr sz="26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136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550" y="0"/>
            <a:ext cx="7542889" cy="6858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9" name="Google Shape;909;p136" title="&quot; &quot;"/>
          <p:cNvSpPr/>
          <p:nvPr/>
        </p:nvSpPr>
        <p:spPr>
          <a:xfrm>
            <a:off x="2324550" y="2341600"/>
            <a:ext cx="494100" cy="28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6" title="&quot; &quot;"/>
          <p:cNvSpPr/>
          <p:nvPr/>
        </p:nvSpPr>
        <p:spPr>
          <a:xfrm>
            <a:off x="2324550" y="2694775"/>
            <a:ext cx="494100" cy="28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6" title="&quot; &quot;"/>
          <p:cNvSpPr/>
          <p:nvPr/>
        </p:nvSpPr>
        <p:spPr>
          <a:xfrm>
            <a:off x="2021525" y="1810900"/>
            <a:ext cx="494100" cy="28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Identifying, Evaluating and Selecting High-Quality Reading and Writing Instructional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137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225" y="152400"/>
            <a:ext cx="7115892" cy="6553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18" name="Google Shape;918;p137" title="&quot; &quot;"/>
          <p:cNvSpPr/>
          <p:nvPr/>
        </p:nvSpPr>
        <p:spPr>
          <a:xfrm>
            <a:off x="1812925" y="1867000"/>
            <a:ext cx="928800" cy="51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Narrowing Potential HQIRs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p138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850" y="152400"/>
            <a:ext cx="7491853" cy="6553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25" name="Google Shape;925;p138" title="&quot; &quot;"/>
          <p:cNvSpPr/>
          <p:nvPr/>
        </p:nvSpPr>
        <p:spPr>
          <a:xfrm>
            <a:off x="1735625" y="6001575"/>
            <a:ext cx="8187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Need for Instructional Coherence</a:t>
            </a:r>
            <a:endParaRPr/>
          </a:p>
        </p:txBody>
      </p:sp>
      <p:sp>
        <p:nvSpPr>
          <p:cNvPr id="514" name="Google Shape;514;p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Newman, Smith, Allensworth and  Bryk (2001) define instructional coherence as: 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“</a:t>
            </a:r>
            <a:r>
              <a:rPr lang="en-US" b="1"/>
              <a:t>A set of interrelated programs for students and staff guided by a common framework for curriculum, instruction, assessment and learning climate and pursued over a sustained period.”</a:t>
            </a:r>
            <a:endParaRPr sz="1400" b="1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139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075" y="76200"/>
            <a:ext cx="9875850" cy="6705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40"/>
          <p:cNvSpPr txBox="1">
            <a:spLocks noGrp="1"/>
          </p:cNvSpPr>
          <p:nvPr>
            <p:ph type="title"/>
          </p:nvPr>
        </p:nvSpPr>
        <p:spPr>
          <a:xfrm>
            <a:off x="838200" y="139025"/>
            <a:ext cx="10515600" cy="105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Pilot Goals</a:t>
            </a:r>
            <a:endParaRPr/>
          </a:p>
        </p:txBody>
      </p:sp>
      <p:sp>
        <p:nvSpPr>
          <p:cNvPr id="938" name="Google Shape;938;p140"/>
          <p:cNvSpPr txBox="1">
            <a:spLocks noGrp="1"/>
          </p:cNvSpPr>
          <p:nvPr>
            <p:ph type="body" idx="1"/>
          </p:nvPr>
        </p:nvSpPr>
        <p:spPr>
          <a:xfrm>
            <a:off x="838200" y="11893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US" sz="2200" b="1"/>
              <a:t>Year 1 (Jan - June 2022)</a:t>
            </a:r>
            <a:endParaRPr sz="2200" b="1"/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2000"/>
              <a:t>Develop an understanding of the local Curriculum Development Process (CDP)</a:t>
            </a:r>
            <a:endParaRPr sz="2000"/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2000"/>
              <a:t>Utilize the CDP to create a local high-quality, standards-aligned Reading and Writing curriculum supported by High-Quality Instructional Resources (HQIRs)</a:t>
            </a:r>
            <a:endParaRPr sz="20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/>
              <a:t>Year 2 (July 2022-June 2023)</a:t>
            </a:r>
            <a:endParaRPr sz="2300" b="1"/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2000"/>
              <a:t>Implement the local curriculum and HQIRs in pilot schools </a:t>
            </a:r>
            <a:endParaRPr sz="2000"/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2000"/>
              <a:t>Provide ongoing professional learning to support implementation </a:t>
            </a:r>
            <a:endParaRPr sz="20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US" sz="2200" b="1"/>
              <a:t>Post-Pilot</a:t>
            </a:r>
            <a:endParaRPr sz="2200" b="1"/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•"/>
            </a:pPr>
            <a:r>
              <a:rPr lang="en-US" sz="2000"/>
              <a:t>Scale the work in Reading and Writing to non-pilot schools and to other content areas</a:t>
            </a:r>
            <a:endParaRPr sz="20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41"/>
          <p:cNvSpPr txBox="1">
            <a:spLocks noGrp="1"/>
          </p:cNvSpPr>
          <p:nvPr>
            <p:ph type="title"/>
          </p:nvPr>
        </p:nvSpPr>
        <p:spPr>
          <a:xfrm>
            <a:off x="838200" y="1797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Pilot Participants </a:t>
            </a:r>
            <a:endParaRPr/>
          </a:p>
        </p:txBody>
      </p:sp>
      <p:sp>
        <p:nvSpPr>
          <p:cNvPr id="945" name="Google Shape;945;p141"/>
          <p:cNvSpPr txBox="1">
            <a:spLocks noGrp="1"/>
          </p:cNvSpPr>
          <p:nvPr>
            <p:ph type="body" idx="1"/>
          </p:nvPr>
        </p:nvSpPr>
        <p:spPr>
          <a:xfrm>
            <a:off x="838200" y="150547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Anchorage Independent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Barbourville Independent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Carroll County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Caverna Independent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Estill County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Garrard County</a:t>
            </a:r>
            <a:endParaRPr/>
          </a:p>
        </p:txBody>
      </p:sp>
      <p:sp>
        <p:nvSpPr>
          <p:cNvPr id="946" name="Google Shape;946;p141"/>
          <p:cNvSpPr txBox="1">
            <a:spLocks noGrp="1"/>
          </p:cNvSpPr>
          <p:nvPr>
            <p:ph type="body" idx="2"/>
          </p:nvPr>
        </p:nvSpPr>
        <p:spPr>
          <a:xfrm>
            <a:off x="6097050" y="150547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Graves County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Livingston County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Perry County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Robertson County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Walton-Verona Independent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Williamstown Independent 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42"/>
          <p:cNvSpPr txBox="1">
            <a:spLocks noGrp="1"/>
          </p:cNvSpPr>
          <p:nvPr>
            <p:ph type="title"/>
          </p:nvPr>
        </p:nvSpPr>
        <p:spPr>
          <a:xfrm>
            <a:off x="838200" y="1349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2 Reflection</a:t>
            </a:r>
            <a:endParaRPr/>
          </a:p>
        </p:txBody>
      </p:sp>
      <p:sp>
        <p:nvSpPr>
          <p:cNvPr id="953" name="Google Shape;953;p142"/>
          <p:cNvSpPr txBox="1">
            <a:spLocks noGrp="1"/>
          </p:cNvSpPr>
          <p:nvPr>
            <p:ph type="body" idx="1"/>
          </p:nvPr>
        </p:nvSpPr>
        <p:spPr>
          <a:xfrm>
            <a:off x="838200" y="14606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Based on your learning about the Curriculum Development Process and the selection of instructional resources: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What is most important for you to remember? </a:t>
            </a:r>
            <a:endParaRPr sz="2200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What resources might you want to further explore?</a:t>
            </a:r>
            <a:endParaRPr sz="2200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What might be some possible next steps for using this learning to help strengthen instructional coherence back in your school/district?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43"/>
          <p:cNvSpPr txBox="1">
            <a:spLocks noGrp="1"/>
          </p:cNvSpPr>
          <p:nvPr>
            <p:ph type="title"/>
          </p:nvPr>
        </p:nvSpPr>
        <p:spPr>
          <a:xfrm>
            <a:off x="838200" y="210650"/>
            <a:ext cx="10515600" cy="105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960" name="Google Shape;960;p143"/>
          <p:cNvSpPr txBox="1">
            <a:spLocks noGrp="1"/>
          </p:cNvSpPr>
          <p:nvPr>
            <p:ph type="body" idx="1"/>
          </p:nvPr>
        </p:nvSpPr>
        <p:spPr>
          <a:xfrm>
            <a:off x="838200" y="13776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1: </a:t>
            </a:r>
            <a:r>
              <a:rPr lang="en-US"/>
              <a:t>MTSS Implementation Guide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2: </a:t>
            </a:r>
            <a:r>
              <a:rPr lang="en-US"/>
              <a:t>Curriculum Development Process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3: </a:t>
            </a:r>
            <a:r>
              <a:rPr lang="en-US"/>
              <a:t>Evidence-Based Instructional Practices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02649"/>
              </a:buClr>
              <a:buSzPts val="2800"/>
              <a:buFont typeface="Arial"/>
              <a:buNone/>
            </a:pPr>
            <a:r>
              <a:rPr lang="en-US" b="1"/>
              <a:t>Standards Timeline Update</a:t>
            </a:r>
            <a:endParaRPr b="1"/>
          </a:p>
        </p:txBody>
      </p:sp>
      <p:sp>
        <p:nvSpPr>
          <p:cNvPr id="961" name="Google Shape;961;p143" title="&quot; &quot;"/>
          <p:cNvSpPr/>
          <p:nvPr/>
        </p:nvSpPr>
        <p:spPr>
          <a:xfrm>
            <a:off x="66000" y="4058900"/>
            <a:ext cx="772200" cy="44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Google Shape;967;p144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00" y="1508526"/>
            <a:ext cx="4177975" cy="40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44" title="&quot; 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850" y="1223600"/>
            <a:ext cx="4358000" cy="54492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9" name="Google Shape;969;p144"/>
          <p:cNvSpPr txBox="1"/>
          <p:nvPr/>
        </p:nvSpPr>
        <p:spPr>
          <a:xfrm>
            <a:off x="340100" y="256575"/>
            <a:ext cx="3710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Curriculum Framework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144" title="&quot; &quot;"/>
          <p:cNvSpPr/>
          <p:nvPr/>
        </p:nvSpPr>
        <p:spPr>
          <a:xfrm>
            <a:off x="705350" y="3438850"/>
            <a:ext cx="516900" cy="29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44" title="&quot; &quot;"/>
          <p:cNvSpPr/>
          <p:nvPr/>
        </p:nvSpPr>
        <p:spPr>
          <a:xfrm>
            <a:off x="7365600" y="4526200"/>
            <a:ext cx="459300" cy="29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2" name="Google Shape;972;p144" title="&quot; 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4775" y="0"/>
            <a:ext cx="948170" cy="11390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73" name="Google Shape;973;p144"/>
          <p:cNvSpPr txBox="1"/>
          <p:nvPr/>
        </p:nvSpPr>
        <p:spPr>
          <a:xfrm>
            <a:off x="552600" y="5865600"/>
            <a:ext cx="5683800" cy="61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Examining this figure (graphic) again, infer what it could show about how EBIPs relate to the MCF? What might their fit or contribution be?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81150" y="249575"/>
            <a:ext cx="8596800" cy="1320900"/>
          </a:xfrm>
        </p:spPr>
        <p:txBody>
          <a:bodyPr/>
          <a:lstStyle/>
          <a:p>
            <a:r>
              <a:rPr lang="en-US" dirty="0" smtClean="0"/>
              <a:t>Evidence-Based Instructional Practices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45"/>
          <p:cNvSpPr txBox="1">
            <a:spLocks noGrp="1"/>
          </p:cNvSpPr>
          <p:nvPr>
            <p:ph type="title"/>
          </p:nvPr>
        </p:nvSpPr>
        <p:spPr>
          <a:xfrm>
            <a:off x="838200" y="1031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Need for Instructional Coherence</a:t>
            </a:r>
            <a:endParaRPr/>
          </a:p>
        </p:txBody>
      </p:sp>
      <p:sp>
        <p:nvSpPr>
          <p:cNvPr id="980" name="Google Shape;980;p145"/>
          <p:cNvSpPr txBox="1">
            <a:spLocks noGrp="1"/>
          </p:cNvSpPr>
          <p:nvPr>
            <p:ph type="body" idx="1"/>
          </p:nvPr>
        </p:nvSpPr>
        <p:spPr>
          <a:xfrm>
            <a:off x="838200" y="14288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Research shows that strengthening instructional coherence results in:	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Increased teacher effectiveness</a:t>
            </a:r>
            <a:r>
              <a:rPr lang="en-US"/>
              <a:t> both </a:t>
            </a:r>
            <a:r>
              <a:rPr lang="en-US" b="1"/>
              <a:t>in</a:t>
            </a:r>
            <a:r>
              <a:rPr lang="en-US"/>
              <a:t> content knowledge and </a:t>
            </a:r>
            <a:r>
              <a:rPr lang="en-US" b="1"/>
              <a:t>pedagogy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Increased </a:t>
            </a:r>
            <a:r>
              <a:rPr lang="en-US" b="1"/>
              <a:t>student engagement</a:t>
            </a:r>
            <a:r>
              <a:rPr lang="en-US"/>
              <a:t> and learning leading to </a:t>
            </a:r>
            <a:r>
              <a:rPr lang="en-US" b="1"/>
              <a:t>overall improvement in student outcomes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 sz="180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*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Newman, et al., 2001</a:t>
            </a:r>
            <a:r>
              <a:rPr lang="en-US" sz="1600"/>
              <a:t>;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Oxley, 2008</a:t>
            </a:r>
            <a:r>
              <a:rPr lang="en-US" sz="1600"/>
              <a:t>; Fullan &amp; Quinn, 2016; Cobb, et al., 2018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46"/>
          <p:cNvSpPr txBox="1">
            <a:spLocks noGrp="1"/>
          </p:cNvSpPr>
          <p:nvPr>
            <p:ph type="title"/>
          </p:nvPr>
        </p:nvSpPr>
        <p:spPr>
          <a:xfrm>
            <a:off x="838200" y="117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Today’s Purpose</a:t>
            </a:r>
            <a:endParaRPr/>
          </a:p>
        </p:txBody>
      </p:sp>
      <p:sp>
        <p:nvSpPr>
          <p:cNvPr id="987" name="Google Shape;987;p146"/>
          <p:cNvSpPr txBox="1">
            <a:spLocks noGrp="1"/>
          </p:cNvSpPr>
          <p:nvPr>
            <p:ph type="body" idx="1"/>
          </p:nvPr>
        </p:nvSpPr>
        <p:spPr>
          <a:xfrm>
            <a:off x="838200" y="1443675"/>
            <a:ext cx="10515600" cy="5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Success Criteria:</a:t>
            </a:r>
            <a:endParaRPr/>
          </a:p>
          <a:p>
            <a:pPr marL="2413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/>
              <a:t>Explain the importance of utilizing Evidence-Based Instructional Practices (EBIPs) in supporting high-quality, standards-aligned instruction for all students. </a:t>
            </a:r>
            <a:endParaRPr sz="2000"/>
          </a:p>
          <a:p>
            <a:pPr marL="2413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/>
              <a:t>Access resources to support implementation of EBIPs at the local level.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000"/>
          </a:p>
          <a:p>
            <a:pPr marL="2413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b="1"/>
          </a:p>
        </p:txBody>
      </p:sp>
      <p:sp>
        <p:nvSpPr>
          <p:cNvPr id="988" name="Google Shape;988;p146" title="&quot; &quot;"/>
          <p:cNvSpPr/>
          <p:nvPr/>
        </p:nvSpPr>
        <p:spPr>
          <a:xfrm>
            <a:off x="428625" y="3161100"/>
            <a:ext cx="669900" cy="33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47"/>
          <p:cNvSpPr txBox="1">
            <a:spLocks noGrp="1"/>
          </p:cNvSpPr>
          <p:nvPr>
            <p:ph type="title"/>
          </p:nvPr>
        </p:nvSpPr>
        <p:spPr>
          <a:xfrm>
            <a:off x="838200" y="1488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Evidenced-Based Instructional Practices (EBIPs)</a:t>
            </a:r>
            <a:endParaRPr sz="4100"/>
          </a:p>
        </p:txBody>
      </p:sp>
      <p:sp>
        <p:nvSpPr>
          <p:cNvPr id="995" name="Google Shape;995;p147"/>
          <p:cNvSpPr txBox="1">
            <a:spLocks noGrp="1"/>
          </p:cNvSpPr>
          <p:nvPr>
            <p:ph type="body" idx="1"/>
          </p:nvPr>
        </p:nvSpPr>
        <p:spPr>
          <a:xfrm>
            <a:off x="720333" y="1474467"/>
            <a:ext cx="10805100" cy="44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Success Criterion</a:t>
            </a:r>
            <a:r>
              <a:rPr lang="en-US"/>
              <a:t>: </a:t>
            </a:r>
            <a:r>
              <a:rPr lang="en-US" sz="2000"/>
              <a:t>Explain the importance of utilizing Evidence-Based Instructional Practices (EBIPs) in supporting high-quality, standards-aligned instruction for all students.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As you read the General Introduction, annotate anything that helps:</a:t>
            </a:r>
            <a:endParaRPr sz="27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solidFill>
                  <a:schemeClr val="dk1"/>
                </a:solidFill>
              </a:rPr>
              <a:t>Define Evidence-based Instructional Practices</a:t>
            </a:r>
            <a:endParaRPr sz="27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solidFill>
                  <a:schemeClr val="dk1"/>
                </a:solidFill>
              </a:rPr>
              <a:t>Establish the importance of utilizing EBIPs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★"/>
            </a:pPr>
            <a:r>
              <a:rPr lang="en-US" sz="2200" i="1">
                <a:solidFill>
                  <a:schemeClr val="dk1"/>
                </a:solidFill>
              </a:rPr>
              <a:t>Six minutes. Thinking can be held on p. 4 of the participant handout.</a:t>
            </a:r>
            <a:endParaRPr sz="22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48"/>
          <p:cNvSpPr txBox="1">
            <a:spLocks noGrp="1"/>
          </p:cNvSpPr>
          <p:nvPr>
            <p:ph type="title"/>
          </p:nvPr>
        </p:nvSpPr>
        <p:spPr>
          <a:xfrm>
            <a:off x="463775" y="2101800"/>
            <a:ext cx="11219700" cy="248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Determine the </a:t>
            </a:r>
            <a:r>
              <a:rPr lang="en-US" sz="4200" b="1">
                <a:latin typeface="Libre Franklin"/>
                <a:ea typeface="Libre Franklin"/>
                <a:cs typeface="Libre Franklin"/>
                <a:sym typeface="Libre Franklin"/>
              </a:rPr>
              <a:t>three</a:t>
            </a:r>
            <a:r>
              <a:rPr lang="en-US" sz="4200"/>
              <a:t> most important ideas/concepts you highlighted for explaining the importance of utilizing EBIPs.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6"/>
          <p:cNvSpPr txBox="1">
            <a:spLocks noGrp="1"/>
          </p:cNvSpPr>
          <p:nvPr>
            <p:ph type="title"/>
          </p:nvPr>
        </p:nvSpPr>
        <p:spPr>
          <a:xfrm>
            <a:off x="838200" y="200925"/>
            <a:ext cx="10515600" cy="101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Need for Instructional Coherence </a:t>
            </a:r>
            <a:endParaRPr/>
          </a:p>
        </p:txBody>
      </p:sp>
      <p:sp>
        <p:nvSpPr>
          <p:cNvPr id="521" name="Google Shape;521;p86"/>
          <p:cNvSpPr txBox="1">
            <a:spLocks noGrp="1"/>
          </p:cNvSpPr>
          <p:nvPr>
            <p:ph type="body" idx="1"/>
          </p:nvPr>
        </p:nvSpPr>
        <p:spPr>
          <a:xfrm>
            <a:off x="838200" y="1299175"/>
            <a:ext cx="10515600" cy="47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Three Key Conditions: </a:t>
            </a:r>
            <a:endParaRPr sz="24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US" sz="2000" b="1"/>
              <a:t>Common Instructional Framework </a:t>
            </a:r>
            <a:endParaRPr sz="2000" b="1"/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1600"/>
              <a:t>Guides curriculum, teaching, assessment and learning climate </a:t>
            </a:r>
            <a:endParaRPr sz="1600"/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1600"/>
              <a:t>Combines specific expectations for student learning with specific strategies and resources to guide teaching and assessment</a:t>
            </a:r>
            <a:endParaRPr sz="1600"/>
          </a:p>
          <a:p>
            <a:pPr marL="457200" lvl="0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2000" b="1"/>
              <a:t>Supportive Staff Working Conditions </a:t>
            </a:r>
            <a:endParaRPr sz="2000" b="1"/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1600"/>
              <a:t>Expectation that all leaders and teachers implement the framework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Professional learning focused on supporting implementation of the common framework </a:t>
            </a:r>
            <a:endParaRPr sz="16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2000" b="1"/>
              <a:t>Allocation of Resources</a:t>
            </a:r>
            <a:r>
              <a:rPr lang="en-US" sz="2200" b="1"/>
              <a:t> </a:t>
            </a:r>
            <a:endParaRPr sz="2200" b="1"/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en-US" sz="1600"/>
              <a:t>Advances the school/district’s common framework </a:t>
            </a:r>
            <a:endParaRPr sz="1600"/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•"/>
            </a:pPr>
            <a:r>
              <a:rPr lang="en-US" sz="1600"/>
              <a:t>Helps avoid fragmented improvement efforts</a:t>
            </a:r>
            <a:endParaRPr sz="16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49"/>
          <p:cNvSpPr txBox="1">
            <a:spLocks noGrp="1"/>
          </p:cNvSpPr>
          <p:nvPr>
            <p:ph type="title"/>
          </p:nvPr>
        </p:nvSpPr>
        <p:spPr>
          <a:xfrm>
            <a:off x="838200" y="197350"/>
            <a:ext cx="10515600" cy="96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EBIPs: Breakout Rooms</a:t>
            </a:r>
            <a:endParaRPr/>
          </a:p>
        </p:txBody>
      </p:sp>
      <p:sp>
        <p:nvSpPr>
          <p:cNvPr id="1008" name="Google Shape;1008;p149"/>
          <p:cNvSpPr txBox="1">
            <a:spLocks noGrp="1"/>
          </p:cNvSpPr>
          <p:nvPr>
            <p:ph type="body" idx="1"/>
          </p:nvPr>
        </p:nvSpPr>
        <p:spPr>
          <a:xfrm>
            <a:off x="463775" y="1223575"/>
            <a:ext cx="10890000" cy="438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b="1"/>
              <a:t>1st - Continuous RoundRobin</a:t>
            </a:r>
            <a:endParaRPr sz="2700" b="1"/>
          </a:p>
          <a:p>
            <a:pPr marL="698500" lvl="1" indent="-203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</a:pPr>
            <a:r>
              <a:rPr lang="en-US" sz="1900"/>
              <a:t>Take turns sharing without stopping until time is called (</a:t>
            </a:r>
            <a:r>
              <a:rPr lang="en-US" sz="1900" i="1"/>
              <a:t>2 min.</a:t>
            </a:r>
            <a:r>
              <a:rPr lang="en-US" sz="1900"/>
              <a:t>)</a:t>
            </a:r>
            <a:endParaRPr sz="1900"/>
          </a:p>
          <a:p>
            <a:pPr marL="698500" lvl="1" indent="-2095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One idea per turn. Begin with how you might now define EBIPs, and then move to one of the three most important reasons utilizing EBIPs important.</a:t>
            </a:r>
            <a:endParaRPr sz="1900"/>
          </a:p>
          <a:p>
            <a:pPr marL="698500" lvl="1" indent="-2095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Person three opens.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  <a:p>
            <a:pPr marL="241300" lvl="0" indent="-2222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</a:pPr>
            <a:r>
              <a:rPr lang="en-US" sz="2700" b="1"/>
              <a:t>2nd - Team Discussion</a:t>
            </a:r>
            <a:endParaRPr sz="2700" b="1"/>
          </a:p>
          <a:p>
            <a:pPr marL="698500" lvl="1" indent="-2413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</a:pPr>
            <a:r>
              <a:rPr lang="en-US" sz="1900"/>
              <a:t>Add ideas, ask questions and discuss additional take-aways from the reading (</a:t>
            </a:r>
            <a:r>
              <a:rPr lang="en-US" sz="1900" i="1"/>
              <a:t>3-4 min.</a:t>
            </a:r>
            <a:r>
              <a:rPr lang="en-US" sz="1900"/>
              <a:t>)</a:t>
            </a:r>
            <a:endParaRPr sz="1900"/>
          </a:p>
          <a:p>
            <a:pPr marL="698500" lvl="1" indent="-2476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SzPts val="1900"/>
              <a:buChar char="•"/>
            </a:pPr>
            <a:r>
              <a:rPr lang="en-US" sz="1900" i="1" u="sng"/>
              <a:t>New thinking can be held on p. 4 the participant handout</a:t>
            </a:r>
            <a:r>
              <a:rPr lang="en-US" sz="1900" i="1"/>
              <a:t>.</a:t>
            </a:r>
            <a:endParaRPr sz="1900" i="1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50"/>
          <p:cNvSpPr txBox="1">
            <a:spLocks noGrp="1"/>
          </p:cNvSpPr>
          <p:nvPr>
            <p:ph type="title"/>
          </p:nvPr>
        </p:nvSpPr>
        <p:spPr>
          <a:xfrm>
            <a:off x="838200" y="13888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EBIPs: Whole Group Share Out</a:t>
            </a:r>
            <a:endParaRPr/>
          </a:p>
        </p:txBody>
      </p:sp>
      <p:sp>
        <p:nvSpPr>
          <p:cNvPr id="1015" name="Google Shape;1015;p150"/>
          <p:cNvSpPr txBox="1">
            <a:spLocks noGrp="1"/>
          </p:cNvSpPr>
          <p:nvPr>
            <p:ph type="body" idx="1"/>
          </p:nvPr>
        </p:nvSpPr>
        <p:spPr>
          <a:xfrm>
            <a:off x="838200" y="146444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Success criterion</a:t>
            </a:r>
            <a:r>
              <a:rPr lang="en-US"/>
              <a:t>: </a:t>
            </a:r>
            <a:r>
              <a:rPr lang="en-US" sz="2300"/>
              <a:t>Explain the importance of utilizing Evidence-Based Instructional Practices (EBIPs) in supporting high-quality, standards-aligned instruction for all students. 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100"/>
              <a:t>What overarching thoughts, ideas and/or questions do you have regarding EBIPs and their importance as a part of student instruction?</a:t>
            </a:r>
            <a:endParaRPr sz="31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51"/>
          <p:cNvSpPr txBox="1">
            <a:spLocks noGrp="1"/>
          </p:cNvSpPr>
          <p:nvPr>
            <p:ph type="title"/>
          </p:nvPr>
        </p:nvSpPr>
        <p:spPr>
          <a:xfrm>
            <a:off x="838200" y="246975"/>
            <a:ext cx="10515600" cy="115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Points from General Introduction</a:t>
            </a:r>
            <a:endParaRPr/>
          </a:p>
        </p:txBody>
      </p:sp>
      <p:sp>
        <p:nvSpPr>
          <p:cNvPr id="1022" name="Google Shape;1022;p151"/>
          <p:cNvSpPr txBox="1">
            <a:spLocks noGrp="1"/>
          </p:cNvSpPr>
          <p:nvPr>
            <p:ph type="body" idx="1"/>
          </p:nvPr>
        </p:nvSpPr>
        <p:spPr>
          <a:xfrm>
            <a:off x="436925" y="1500775"/>
            <a:ext cx="11246400" cy="467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Three important factors to bear in mind:</a:t>
            </a:r>
            <a:endParaRPr b="1"/>
          </a:p>
          <a:p>
            <a:pPr marL="457200" lvl="0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practices only have impact when what’s known is applied, the learning circumstances match the practice, and the practice is done with fidelity.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Successful implementation requires intentional planning aligned to the current stage of learning (</a:t>
            </a:r>
            <a:r>
              <a:rPr lang="en-US" i="1"/>
              <a:t>surface, deep, transfer/GRR</a:t>
            </a:r>
            <a:r>
              <a:rPr lang="en-US"/>
              <a:t>).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SzPts val="1800"/>
              <a:buChar char="●"/>
            </a:pPr>
            <a:r>
              <a:rPr lang="en-US"/>
              <a:t>Data analysis must be used to determine a strategy’s impact.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52"/>
          <p:cNvSpPr txBox="1">
            <a:spLocks noGrp="1"/>
          </p:cNvSpPr>
          <p:nvPr>
            <p:ph type="title"/>
          </p:nvPr>
        </p:nvSpPr>
        <p:spPr>
          <a:xfrm>
            <a:off x="838200" y="117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Today’s Purpose</a:t>
            </a:r>
            <a:endParaRPr/>
          </a:p>
        </p:txBody>
      </p:sp>
      <p:sp>
        <p:nvSpPr>
          <p:cNvPr id="1029" name="Google Shape;1029;p152"/>
          <p:cNvSpPr txBox="1">
            <a:spLocks noGrp="1"/>
          </p:cNvSpPr>
          <p:nvPr>
            <p:ph type="body" idx="1"/>
          </p:nvPr>
        </p:nvSpPr>
        <p:spPr>
          <a:xfrm>
            <a:off x="838200" y="1443675"/>
            <a:ext cx="10515600" cy="5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r>
              <a:rPr lang="en-US" b="1"/>
              <a:t>Success Criteria:</a:t>
            </a:r>
            <a:endParaRPr/>
          </a:p>
          <a:p>
            <a:pPr marL="2413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/>
              <a:t>Explain the importance of utilizing Evidence-Based Instructional Practices (EBIPs) in supporting high-quality, standards-aligned instruction for all students. </a:t>
            </a:r>
            <a:endParaRPr sz="2000"/>
          </a:p>
          <a:p>
            <a:pPr marL="2413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</a:pPr>
            <a:r>
              <a:rPr lang="en-US" sz="2000"/>
              <a:t>Access resources to support implementation of EBIPs at the local level.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000"/>
          </a:p>
          <a:p>
            <a:pPr marL="2413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b="1"/>
          </a:p>
        </p:txBody>
      </p:sp>
      <p:sp>
        <p:nvSpPr>
          <p:cNvPr id="1030" name="Google Shape;1030;p152" title="&quot; &quot;"/>
          <p:cNvSpPr/>
          <p:nvPr/>
        </p:nvSpPr>
        <p:spPr>
          <a:xfrm>
            <a:off x="187350" y="3788575"/>
            <a:ext cx="928800" cy="51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3"/>
          <p:cNvSpPr txBox="1">
            <a:spLocks noGrp="1"/>
          </p:cNvSpPr>
          <p:nvPr>
            <p:ph type="title"/>
          </p:nvPr>
        </p:nvSpPr>
        <p:spPr>
          <a:xfrm>
            <a:off x="1117600" y="189975"/>
            <a:ext cx="10755600" cy="112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Evidence-Based Instructional Practices</a:t>
            </a:r>
            <a:endParaRPr/>
          </a:p>
        </p:txBody>
      </p:sp>
      <p:sp>
        <p:nvSpPr>
          <p:cNvPr id="1037" name="Google Shape;1037;p153"/>
          <p:cNvSpPr txBox="1">
            <a:spLocks noGrp="1"/>
          </p:cNvSpPr>
          <p:nvPr>
            <p:ph type="body" idx="1"/>
          </p:nvPr>
        </p:nvSpPr>
        <p:spPr>
          <a:xfrm>
            <a:off x="1231575" y="1443675"/>
            <a:ext cx="10755600" cy="417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900" b="1"/>
              <a:t>Establishing the Learning Environment</a:t>
            </a:r>
            <a:endParaRPr sz="2900" b="1"/>
          </a:p>
          <a:p>
            <a:pPr marL="457200" lvl="0" indent="-4000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900"/>
              <a:buChar char="•"/>
            </a:pPr>
            <a:r>
              <a:rPr lang="en-US" sz="2900" b="1"/>
              <a:t>Clarifying and Sharing Clear Learning Goals</a:t>
            </a:r>
            <a:endParaRPr sz="2900" b="1"/>
          </a:p>
          <a:p>
            <a:pPr marL="457200" lvl="0" indent="-4000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900"/>
              <a:buChar char="•"/>
            </a:pPr>
            <a:r>
              <a:rPr lang="en-US" sz="2900" b="1"/>
              <a:t>Explicit Teaching and Modeling</a:t>
            </a:r>
            <a:endParaRPr sz="2900" b="1"/>
          </a:p>
          <a:p>
            <a:pPr marL="457200" lvl="0" indent="-4000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900"/>
              <a:buChar char="•"/>
            </a:pPr>
            <a:r>
              <a:rPr lang="en-US" sz="2900" b="1"/>
              <a:t>Questioning</a:t>
            </a:r>
            <a:endParaRPr sz="2900" b="1"/>
          </a:p>
          <a:p>
            <a:pPr marL="457200" lvl="0" indent="-4000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900"/>
              <a:buChar char="•"/>
            </a:pPr>
            <a:r>
              <a:rPr lang="en-US" sz="2900" b="1"/>
              <a:t>Discussion</a:t>
            </a:r>
            <a:endParaRPr sz="2900" b="1"/>
          </a:p>
          <a:p>
            <a:pPr marL="457200" lvl="0" indent="-4000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900"/>
              <a:buChar char="•"/>
            </a:pPr>
            <a:r>
              <a:rPr lang="en-US" sz="2900" b="1"/>
              <a:t>Meaningful Feedback</a:t>
            </a:r>
            <a:endParaRPr sz="2900" b="1"/>
          </a:p>
          <a:p>
            <a:pPr marL="457200" lvl="0" indent="-3746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300"/>
              <a:buChar char="★"/>
            </a:pPr>
            <a:r>
              <a:rPr lang="en-US" sz="2300" i="1"/>
              <a:t>What about EBIPs embedded in HQIRS?</a:t>
            </a:r>
            <a:endParaRPr sz="2300" i="1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154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00" y="152400"/>
            <a:ext cx="11484601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154" title="&quot; &quot;"/>
          <p:cNvSpPr/>
          <p:nvPr/>
        </p:nvSpPr>
        <p:spPr>
          <a:xfrm>
            <a:off x="3429425" y="3090850"/>
            <a:ext cx="863100" cy="53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54" title="&quot; &quot;"/>
          <p:cNvSpPr/>
          <p:nvPr/>
        </p:nvSpPr>
        <p:spPr>
          <a:xfrm rot="10800000">
            <a:off x="10074975" y="233625"/>
            <a:ext cx="513000" cy="32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Resources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p155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0" y="1095300"/>
            <a:ext cx="12116825" cy="45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EBIP 1: Establishing the Learning Environment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56"/>
          <p:cNvSpPr txBox="1">
            <a:spLocks noGrp="1"/>
          </p:cNvSpPr>
          <p:nvPr>
            <p:ph type="title"/>
          </p:nvPr>
        </p:nvSpPr>
        <p:spPr>
          <a:xfrm>
            <a:off x="892875" y="322950"/>
            <a:ext cx="9517500" cy="117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Resources: Independent</a:t>
            </a:r>
            <a:endParaRPr/>
          </a:p>
        </p:txBody>
      </p:sp>
      <p:sp>
        <p:nvSpPr>
          <p:cNvPr id="1058" name="Google Shape;1058;p156"/>
          <p:cNvSpPr txBox="1">
            <a:spLocks noGrp="1"/>
          </p:cNvSpPr>
          <p:nvPr>
            <p:ph type="body" idx="1"/>
          </p:nvPr>
        </p:nvSpPr>
        <p:spPr>
          <a:xfrm>
            <a:off x="892875" y="1500750"/>
            <a:ext cx="10619400" cy="41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Success criterion</a:t>
            </a:r>
            <a:r>
              <a:rPr lang="en-US" sz="2400"/>
              <a:t>: </a:t>
            </a:r>
            <a:r>
              <a:rPr lang="en-US" sz="2300"/>
              <a:t>Access resources to support implementation of EBIPs at the local level.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As you </a:t>
            </a:r>
            <a:r>
              <a:rPr lang="en-US" sz="2700" i="1">
                <a:solidFill>
                  <a:schemeClr val="dk1"/>
                </a:solidFill>
              </a:rPr>
              <a:t>access</a:t>
            </a:r>
            <a:r>
              <a:rPr lang="en-US" sz="2700">
                <a:solidFill>
                  <a:schemeClr val="dk1"/>
                </a:solidFill>
              </a:rPr>
              <a:t> resources for Evidence-Based Instructional Practices (</a:t>
            </a:r>
            <a:r>
              <a:rPr lang="en-US" sz="2700" i="1">
                <a:solidFill>
                  <a:schemeClr val="dk1"/>
                </a:solidFill>
              </a:rPr>
              <a:t>5 min.</a:t>
            </a:r>
            <a:r>
              <a:rPr lang="en-US" sz="2700">
                <a:solidFill>
                  <a:schemeClr val="dk1"/>
                </a:solidFill>
              </a:rPr>
              <a:t>), please focus on: </a:t>
            </a:r>
            <a:endParaRPr sz="2700"/>
          </a:p>
          <a:p>
            <a:pPr marL="698500" lvl="0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How could specific elements of these practices and resources complement instructional </a:t>
            </a:r>
            <a:r>
              <a:rPr lang="en-US" sz="2100" b="1">
                <a:solidFill>
                  <a:schemeClr val="dk1"/>
                </a:solidFill>
              </a:rPr>
              <a:t>strengths already present</a:t>
            </a:r>
            <a:r>
              <a:rPr lang="en-US" sz="2100">
                <a:solidFill>
                  <a:schemeClr val="dk1"/>
                </a:solidFill>
              </a:rPr>
              <a:t> at the local level?</a:t>
            </a:r>
            <a:endParaRPr sz="2100"/>
          </a:p>
          <a:p>
            <a:pPr marL="698500" lvl="0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What might these practice(s) and resource(s) reveal about </a:t>
            </a:r>
            <a:r>
              <a:rPr lang="en-US" sz="2100" b="1">
                <a:solidFill>
                  <a:schemeClr val="dk1"/>
                </a:solidFill>
              </a:rPr>
              <a:t>instructional needs </a:t>
            </a:r>
            <a:r>
              <a:rPr lang="en-US" sz="2100">
                <a:solidFill>
                  <a:schemeClr val="dk1"/>
                </a:solidFill>
              </a:rPr>
              <a:t>at the local level?</a:t>
            </a:r>
            <a:endParaRPr sz="2100">
              <a:solidFill>
                <a:schemeClr val="dk1"/>
              </a:solidFill>
            </a:endParaRPr>
          </a:p>
          <a:p>
            <a:pPr marL="6985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★"/>
            </a:pPr>
            <a:r>
              <a:rPr lang="en-US" sz="1800" i="1">
                <a:solidFill>
                  <a:schemeClr val="dk1"/>
                </a:solidFill>
              </a:rPr>
              <a:t>Thinking can be held on p. 4 of the participant handout.</a:t>
            </a:r>
            <a:endParaRPr sz="1800" i="1">
              <a:solidFill>
                <a:schemeClr val="dk1"/>
              </a:solidFill>
            </a:endParaRPr>
          </a:p>
          <a:p>
            <a:pPr marL="241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57"/>
          <p:cNvSpPr txBox="1">
            <a:spLocks noGrp="1"/>
          </p:cNvSpPr>
          <p:nvPr>
            <p:ph type="title"/>
          </p:nvPr>
        </p:nvSpPr>
        <p:spPr>
          <a:xfrm>
            <a:off x="838200" y="221900"/>
            <a:ext cx="10515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Explore Resources: Breakout Rooms</a:t>
            </a:r>
            <a:endParaRPr/>
          </a:p>
        </p:txBody>
      </p:sp>
      <p:sp>
        <p:nvSpPr>
          <p:cNvPr id="1065" name="Google Shape;1065;p157"/>
          <p:cNvSpPr txBox="1">
            <a:spLocks noGrp="1"/>
          </p:cNvSpPr>
          <p:nvPr>
            <p:ph type="body" idx="1"/>
          </p:nvPr>
        </p:nvSpPr>
        <p:spPr>
          <a:xfrm>
            <a:off x="522975" y="1312400"/>
            <a:ext cx="108309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400"/>
              <a:buFont typeface="Arial"/>
              <a:buNone/>
            </a:pPr>
            <a:r>
              <a:rPr lang="en-US" sz="2400" b="1"/>
              <a:t>Success criterion</a:t>
            </a:r>
            <a:r>
              <a:rPr lang="en-US" sz="2400"/>
              <a:t>: </a:t>
            </a:r>
            <a:r>
              <a:rPr lang="en-US" sz="2300"/>
              <a:t>Access resources to support implementation of EBIPs at the local level.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400"/>
              <a:buFont typeface="Arial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700">
                <a:solidFill>
                  <a:schemeClr val="dk1"/>
                </a:solidFill>
              </a:rPr>
              <a:t>As you </a:t>
            </a:r>
            <a:r>
              <a:rPr lang="en-US" sz="2700" i="1">
                <a:solidFill>
                  <a:schemeClr val="dk1"/>
                </a:solidFill>
              </a:rPr>
              <a:t>discuss</a:t>
            </a:r>
            <a:r>
              <a:rPr lang="en-US" sz="2700">
                <a:solidFill>
                  <a:schemeClr val="dk1"/>
                </a:solidFill>
              </a:rPr>
              <a:t> resources for Evidence-Based Instructional Practices, please focus on: </a:t>
            </a:r>
            <a:endParaRPr sz="2700"/>
          </a:p>
          <a:p>
            <a:pPr marL="698500" lvl="0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How could specific elements of these practices and resources complement </a:t>
            </a:r>
            <a:r>
              <a:rPr lang="en-US" sz="2100" b="1">
                <a:solidFill>
                  <a:schemeClr val="dk1"/>
                </a:solidFill>
              </a:rPr>
              <a:t>instructional strengths</a:t>
            </a:r>
            <a:r>
              <a:rPr lang="en-US" sz="2100">
                <a:solidFill>
                  <a:schemeClr val="dk1"/>
                </a:solidFill>
              </a:rPr>
              <a:t> already present at the local level?</a:t>
            </a:r>
            <a:endParaRPr sz="2100"/>
          </a:p>
          <a:p>
            <a:pPr marL="698500" lvl="0" indent="-260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What might these practice(s) and resource(s) reveal about </a:t>
            </a:r>
            <a:r>
              <a:rPr lang="en-US" sz="2100" b="1">
                <a:solidFill>
                  <a:schemeClr val="dk1"/>
                </a:solidFill>
              </a:rPr>
              <a:t>instructional needs</a:t>
            </a:r>
            <a:r>
              <a:rPr lang="en-US" sz="2100">
                <a:solidFill>
                  <a:schemeClr val="dk1"/>
                </a:solidFill>
              </a:rPr>
              <a:t> at the local level?</a:t>
            </a:r>
            <a:endParaRPr sz="2100">
              <a:solidFill>
                <a:schemeClr val="dk1"/>
              </a:solidFill>
            </a:endParaRPr>
          </a:p>
          <a:p>
            <a:pPr marL="6985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★"/>
            </a:pPr>
            <a:r>
              <a:rPr lang="en-US" sz="1900" i="1">
                <a:solidFill>
                  <a:schemeClr val="dk1"/>
                </a:solidFill>
              </a:rPr>
              <a:t>Three minutes for discussion. New thinking can be held on p. 4 the participant handout.</a:t>
            </a:r>
            <a:endParaRPr sz="1900" i="1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58"/>
          <p:cNvSpPr txBox="1">
            <a:spLocks noGrp="1"/>
          </p:cNvSpPr>
          <p:nvPr>
            <p:ph type="title"/>
          </p:nvPr>
        </p:nvSpPr>
        <p:spPr>
          <a:xfrm>
            <a:off x="838200" y="221900"/>
            <a:ext cx="105156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ct val="100000"/>
              <a:buFont typeface="Libre Franklin Medium"/>
              <a:buNone/>
            </a:pPr>
            <a:r>
              <a:rPr lang="en-US"/>
              <a:t>Explore Resources: Whole Group Share Out</a:t>
            </a:r>
            <a:endParaRPr/>
          </a:p>
        </p:txBody>
      </p:sp>
      <p:sp>
        <p:nvSpPr>
          <p:cNvPr id="1072" name="Google Shape;1072;p158"/>
          <p:cNvSpPr txBox="1">
            <a:spLocks noGrp="1"/>
          </p:cNvSpPr>
          <p:nvPr>
            <p:ph type="body" idx="1"/>
          </p:nvPr>
        </p:nvSpPr>
        <p:spPr>
          <a:xfrm>
            <a:off x="838200" y="1485800"/>
            <a:ext cx="10313100" cy="4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</a:pPr>
            <a:r>
              <a:rPr lang="en-US" sz="2400" b="1"/>
              <a:t>Success criterion</a:t>
            </a:r>
            <a:r>
              <a:rPr lang="en-US" sz="2400"/>
              <a:t>: </a:t>
            </a:r>
            <a:r>
              <a:rPr lang="en-US" sz="2300"/>
              <a:t>Access resources to support implementation of EBIPs at the local level.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0000"/>
                </a:solidFill>
              </a:rPr>
              <a:t>How might these resources support a shift in instruction at the local level from potentially ‘</a:t>
            </a:r>
            <a:r>
              <a:rPr lang="en-US" sz="3100" i="1">
                <a:solidFill>
                  <a:srgbClr val="000000"/>
                </a:solidFill>
              </a:rPr>
              <a:t>knowing about</a:t>
            </a:r>
            <a:r>
              <a:rPr lang="en-US" sz="3100">
                <a:solidFill>
                  <a:srgbClr val="000000"/>
                </a:solidFill>
              </a:rPr>
              <a:t> ’ some of </a:t>
            </a:r>
            <a:r>
              <a:rPr lang="en-US" sz="3100">
                <a:solidFill>
                  <a:schemeClr val="dk1"/>
                </a:solidFill>
              </a:rPr>
              <a:t>the evidence-based practices </a:t>
            </a:r>
            <a:r>
              <a:rPr lang="en-US" sz="3100">
                <a:solidFill>
                  <a:srgbClr val="000000"/>
                </a:solidFill>
              </a:rPr>
              <a:t>to effectively ‘</a:t>
            </a:r>
            <a:r>
              <a:rPr lang="en-US" sz="3100" i="1">
                <a:solidFill>
                  <a:srgbClr val="000000"/>
                </a:solidFill>
              </a:rPr>
              <a:t>implementing</a:t>
            </a:r>
            <a:r>
              <a:rPr lang="en-US" sz="3100">
                <a:solidFill>
                  <a:srgbClr val="000000"/>
                </a:solidFill>
              </a:rPr>
              <a:t>’ them? </a:t>
            </a:r>
            <a:endParaRPr sz="1900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7"/>
          <p:cNvSpPr txBox="1">
            <a:spLocks noGrp="1"/>
          </p:cNvSpPr>
          <p:nvPr>
            <p:ph type="title"/>
          </p:nvPr>
        </p:nvSpPr>
        <p:spPr>
          <a:xfrm>
            <a:off x="838200" y="1031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Need for Instructional Coherence</a:t>
            </a:r>
            <a:endParaRPr/>
          </a:p>
        </p:txBody>
      </p:sp>
      <p:sp>
        <p:nvSpPr>
          <p:cNvPr id="528" name="Google Shape;528;p87"/>
          <p:cNvSpPr txBox="1">
            <a:spLocks noGrp="1"/>
          </p:cNvSpPr>
          <p:nvPr>
            <p:ph type="body" idx="1"/>
          </p:nvPr>
        </p:nvSpPr>
        <p:spPr>
          <a:xfrm>
            <a:off x="838200" y="14288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Research shows that strengthening instructional coherence results in:	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Increased teacher effectiveness both in content knowledge and pedagogy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Increased student engagement and learning leading to overall improvement in student outcomes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 sz="180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*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Newman, et al., 2001</a:t>
            </a:r>
            <a:r>
              <a:rPr lang="en-US" sz="1600"/>
              <a:t>;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Oxley, 2008</a:t>
            </a:r>
            <a:r>
              <a:rPr lang="en-US" sz="1600"/>
              <a:t>; Fullan &amp; Quinn, 2016; Cobb, et al., 2018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59"/>
          <p:cNvSpPr txBox="1">
            <a:spLocks noGrp="1"/>
          </p:cNvSpPr>
          <p:nvPr>
            <p:ph type="title"/>
          </p:nvPr>
        </p:nvSpPr>
        <p:spPr>
          <a:xfrm>
            <a:off x="645900" y="134975"/>
            <a:ext cx="10707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3 Reflection</a:t>
            </a:r>
            <a:endParaRPr/>
          </a:p>
        </p:txBody>
      </p:sp>
      <p:sp>
        <p:nvSpPr>
          <p:cNvPr id="1079" name="Google Shape;1079;p159"/>
          <p:cNvSpPr txBox="1">
            <a:spLocks noGrp="1"/>
          </p:cNvSpPr>
          <p:nvPr>
            <p:ph type="body" idx="1"/>
          </p:nvPr>
        </p:nvSpPr>
        <p:spPr>
          <a:xfrm>
            <a:off x="645900" y="1460675"/>
            <a:ext cx="10707900" cy="410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Based on your learning about Evidence-Based Instructional Practices and their role in a cohesive curriculum: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What is most important for you to remember? </a:t>
            </a:r>
            <a:endParaRPr sz="2500"/>
          </a:p>
          <a:p>
            <a:pPr marL="914400" lvl="1" indent="-374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What resources might you want to further explore?</a:t>
            </a:r>
            <a:endParaRPr sz="2500"/>
          </a:p>
          <a:p>
            <a:pPr marL="914400" lvl="1" indent="-374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What might be some possible next steps for using this learning to help strengthen instructional coherence back in your school/district?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500"/>
              <a:buChar char="★"/>
            </a:pPr>
            <a:r>
              <a:rPr lang="en-US" sz="1900"/>
              <a:t>There is space on p. 5 of the participant handout to hold your thinking. (</a:t>
            </a:r>
            <a:r>
              <a:rPr lang="en-US" sz="1900" i="1"/>
              <a:t>2 min.</a:t>
            </a:r>
            <a:r>
              <a:rPr lang="en-US" sz="1900"/>
              <a:t>)</a:t>
            </a:r>
            <a:endParaRPr sz="2500"/>
          </a:p>
          <a:p>
            <a:pPr marL="457200" lvl="0" indent="0" algn="l" rtl="0">
              <a:lnSpc>
                <a:spcPct val="100000"/>
              </a:lnSpc>
              <a:spcBef>
                <a:spcPts val="1300"/>
              </a:spcBef>
              <a:spcAft>
                <a:spcPts val="1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60"/>
          <p:cNvSpPr txBox="1">
            <a:spLocks noGrp="1"/>
          </p:cNvSpPr>
          <p:nvPr>
            <p:ph type="title"/>
          </p:nvPr>
        </p:nvSpPr>
        <p:spPr>
          <a:xfrm>
            <a:off x="680875" y="57050"/>
            <a:ext cx="10672800" cy="1038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Reflection</a:t>
            </a:r>
            <a:endParaRPr/>
          </a:p>
        </p:txBody>
      </p:sp>
      <p:sp>
        <p:nvSpPr>
          <p:cNvPr id="1086" name="Google Shape;1086;p160"/>
          <p:cNvSpPr txBox="1">
            <a:spLocks noGrp="1"/>
          </p:cNvSpPr>
          <p:nvPr>
            <p:ph type="body" idx="1"/>
          </p:nvPr>
        </p:nvSpPr>
        <p:spPr>
          <a:xfrm>
            <a:off x="680875" y="1154500"/>
            <a:ext cx="7061100" cy="44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Learning Goal: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sz="2600">
                <a:solidFill>
                  <a:schemeClr val="dk1"/>
                </a:solidFill>
              </a:rPr>
              <a:t>We are learning about resources to help create instructional clarity and coherence at the local level:</a:t>
            </a:r>
            <a:endParaRPr sz="2600">
              <a:solidFill>
                <a:schemeClr val="dk1"/>
              </a:solidFill>
            </a:endParaRPr>
          </a:p>
          <a:p>
            <a:pPr marL="457200" lvl="0" indent="-38131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3043"/>
              <a:buFont typeface="Libre Franklin"/>
              <a:buChar char="•"/>
            </a:pPr>
            <a:r>
              <a:rPr lang="en-US" sz="2300">
                <a:solidFill>
                  <a:schemeClr val="dk1"/>
                </a:solidFill>
              </a:rPr>
              <a:t>How might you characterize the potential impacts of what you have learned today on your readiness to help create greater instructional clarity and coherence in your local context?</a:t>
            </a:r>
            <a:r>
              <a:rPr lang="en-US" sz="26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32845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n-US" sz="1700" i="1">
                <a:solidFill>
                  <a:schemeClr val="dk1"/>
                </a:solidFill>
              </a:rPr>
              <a:t>There is space on p. 5 of the participant handout to compose and/or to hold thinking as others share.</a:t>
            </a:r>
            <a:endParaRPr sz="17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160"/>
          <p:cNvSpPr txBox="1">
            <a:spLocks noGrp="1"/>
          </p:cNvSpPr>
          <p:nvPr>
            <p:ph type="body" idx="2"/>
          </p:nvPr>
        </p:nvSpPr>
        <p:spPr>
          <a:xfrm>
            <a:off x="7956325" y="1717625"/>
            <a:ext cx="3790800" cy="2702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Introduction:</a:t>
            </a:r>
            <a:r>
              <a:rPr lang="en-US" sz="2200"/>
              <a:t> Instructional Coherence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Section 1</a:t>
            </a:r>
            <a:r>
              <a:rPr lang="en-US" sz="2200"/>
              <a:t>: KyMTSS Implementation Guide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Section 2</a:t>
            </a:r>
            <a:r>
              <a:rPr lang="en-US" sz="2200"/>
              <a:t>: Curriculum Development Process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200" b="1"/>
              <a:t>Section 3</a:t>
            </a:r>
            <a:r>
              <a:rPr lang="en-US" sz="2200"/>
              <a:t>: EBIPs</a:t>
            </a:r>
            <a:endParaRPr sz="22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61"/>
          <p:cNvSpPr txBox="1">
            <a:spLocks noGrp="1"/>
          </p:cNvSpPr>
          <p:nvPr>
            <p:ph type="title"/>
          </p:nvPr>
        </p:nvSpPr>
        <p:spPr>
          <a:xfrm>
            <a:off x="838200" y="210650"/>
            <a:ext cx="10515600" cy="105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1094" name="Google Shape;1094;p161"/>
          <p:cNvSpPr txBox="1">
            <a:spLocks noGrp="1"/>
          </p:cNvSpPr>
          <p:nvPr>
            <p:ph type="body" idx="1"/>
          </p:nvPr>
        </p:nvSpPr>
        <p:spPr>
          <a:xfrm>
            <a:off x="838200" y="13776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1: </a:t>
            </a:r>
            <a:r>
              <a:rPr lang="en-US"/>
              <a:t>Curriculum Development Process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2: </a:t>
            </a:r>
            <a:r>
              <a:rPr lang="en-US"/>
              <a:t>Evidence-Based Instructional Practices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3: </a:t>
            </a:r>
            <a:r>
              <a:rPr lang="en-US"/>
              <a:t>MTSS Implementation Guide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02649"/>
              </a:buClr>
              <a:buSzPts val="2800"/>
              <a:buFont typeface="Arial"/>
              <a:buNone/>
            </a:pPr>
            <a:r>
              <a:rPr lang="en-US" b="1"/>
              <a:t>Standards Timeline Update</a:t>
            </a:r>
            <a:endParaRPr b="1"/>
          </a:p>
        </p:txBody>
      </p:sp>
      <p:sp>
        <p:nvSpPr>
          <p:cNvPr id="1095" name="Google Shape;1095;p161" title="&quot; &quot;"/>
          <p:cNvSpPr/>
          <p:nvPr/>
        </p:nvSpPr>
        <p:spPr>
          <a:xfrm>
            <a:off x="66000" y="4694100"/>
            <a:ext cx="772200" cy="44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Kentucky Academic Standards (KAS) </a:t>
            </a:r>
            <a:r>
              <a:rPr lang="en-US"/>
              <a:t>Review Timeline Update</a:t>
            </a:r>
            <a:endParaRPr/>
          </a:p>
        </p:txBody>
      </p:sp>
      <p:sp>
        <p:nvSpPr>
          <p:cNvPr id="1102" name="Google Shape;1102;p162"/>
          <p:cNvSpPr txBox="1">
            <a:spLocks noGrp="1"/>
          </p:cNvSpPr>
          <p:nvPr>
            <p:ph type="body" idx="1"/>
          </p:nvPr>
        </p:nvSpPr>
        <p:spPr>
          <a:xfrm>
            <a:off x="831850" y="4562438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i="1"/>
              <a:t>KAS for Science</a:t>
            </a:r>
            <a:r>
              <a:rPr lang="en-US"/>
              <a:t> and </a:t>
            </a:r>
            <a:r>
              <a:rPr lang="en-US" i="1"/>
              <a:t>KAS for the Visual and Performing Arts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of the </a:t>
            </a:r>
            <a:r>
              <a:rPr lang="en-US" i="1"/>
              <a:t>KAS</a:t>
            </a:r>
            <a:endParaRPr i="1"/>
          </a:p>
        </p:txBody>
      </p:sp>
      <p:sp>
        <p:nvSpPr>
          <p:cNvPr id="1109" name="Google Shape;1109;p1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350" u="sng">
                <a:solidFill>
                  <a:srgbClr val="00966A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KRS 158.6453</a:t>
            </a:r>
            <a:r>
              <a:rPr lang="en-US" sz="2350">
                <a:solidFill>
                  <a:schemeClr val="dk1"/>
                </a:solidFill>
                <a:highlight>
                  <a:srgbClr val="FFFFFF"/>
                </a:highlight>
              </a:rPr>
              <a:t> calls for the Kentucky Department of Education (KDE) to implement a process for reviewing all academic standards and aligned assessments beginning in the 2017-2018 school year. The schedule calls for one or two content areas to be reviewed each year and every six years after that on a rotating basis.</a:t>
            </a:r>
            <a:endParaRPr sz="2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KAS for Science</a:t>
            </a:r>
            <a:endParaRPr i="1"/>
          </a:p>
        </p:txBody>
      </p:sp>
      <p:sp>
        <p:nvSpPr>
          <p:cNvPr id="1116" name="Google Shape;1116;p1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55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Application for Advisory Panel (AP) and Review Committee (RC) - October/November 2020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Public Comment Survey on current </a:t>
            </a:r>
            <a:r>
              <a:rPr lang="en-US" i="1"/>
              <a:t>KAS for Science</a:t>
            </a:r>
            <a:r>
              <a:rPr lang="en-US"/>
              <a:t> - January 2021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Initial Vision Setting - April 2021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Committee Meetings to respond to public feedback - June 2021-Present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</p:txBody>
      </p:sp>
      <p:pic>
        <p:nvPicPr>
          <p:cNvPr id="1117" name="Google Shape;1117;p164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3275" y="2208825"/>
            <a:ext cx="2881425" cy="23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KAS for Visual and Performing Arts</a:t>
            </a:r>
            <a:endParaRPr i="1"/>
          </a:p>
        </p:txBody>
      </p:sp>
      <p:sp>
        <p:nvSpPr>
          <p:cNvPr id="1124" name="Google Shape;1124;p165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8047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343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Public Comment Feedback Survey - Dec, 2021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Application for Advisory Panel (AP) and Review Committee (RC): February 10 -March 16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Selection of AP and RC members - April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First vision setting meeting - June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5" name="Google Shape;1125;p165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6009" y="2197774"/>
            <a:ext cx="2805975" cy="225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66"/>
          <p:cNvSpPr txBox="1">
            <a:spLocks noGrp="1"/>
          </p:cNvSpPr>
          <p:nvPr>
            <p:ph type="title"/>
          </p:nvPr>
        </p:nvSpPr>
        <p:spPr>
          <a:xfrm>
            <a:off x="838200" y="257975"/>
            <a:ext cx="10515600" cy="109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EILA Certificate</a:t>
            </a:r>
            <a:endParaRPr/>
          </a:p>
        </p:txBody>
      </p:sp>
      <p:pic>
        <p:nvPicPr>
          <p:cNvPr id="1132" name="Google Shape;1132;p166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437" y="1595825"/>
            <a:ext cx="5253125" cy="36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67"/>
          <p:cNvSpPr txBox="1">
            <a:spLocks noGrp="1"/>
          </p:cNvSpPr>
          <p:nvPr>
            <p:ph type="title"/>
          </p:nvPr>
        </p:nvSpPr>
        <p:spPr>
          <a:xfrm>
            <a:off x="838200" y="1800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1139" name="Google Shape;1139;p167"/>
          <p:cNvSpPr txBox="1">
            <a:spLocks noGrp="1"/>
          </p:cNvSpPr>
          <p:nvPr>
            <p:ph type="body" idx="1"/>
          </p:nvPr>
        </p:nvSpPr>
        <p:spPr>
          <a:xfrm>
            <a:off x="838200" y="1440300"/>
            <a:ext cx="10515600" cy="48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r>
              <a:rPr lang="en-US"/>
              <a:t>Chrystal Rowland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chrystal.rowland@education.ky.gov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r>
              <a:rPr lang="en-US"/>
              <a:t>Fox DeMoisey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fox.demoisey@education.ky.gov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r>
              <a:rPr lang="en-US"/>
              <a:t>Misty Higgins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misty.higgins@education.ky.gov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r>
              <a:rPr lang="en-US"/>
              <a:t>Jan Sellers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jan.sellers@education.ky.gov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8"/>
          <p:cNvSpPr txBox="1">
            <a:spLocks noGrp="1"/>
          </p:cNvSpPr>
          <p:nvPr>
            <p:ph type="title"/>
          </p:nvPr>
        </p:nvSpPr>
        <p:spPr>
          <a:xfrm>
            <a:off x="838200" y="210650"/>
            <a:ext cx="10515600" cy="105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535" name="Google Shape;535;p88"/>
          <p:cNvSpPr txBox="1">
            <a:spLocks noGrp="1"/>
          </p:cNvSpPr>
          <p:nvPr>
            <p:ph type="body" idx="1"/>
          </p:nvPr>
        </p:nvSpPr>
        <p:spPr>
          <a:xfrm>
            <a:off x="838200" y="13776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Learning Goal: </a:t>
            </a:r>
            <a:r>
              <a:rPr lang="en-US" sz="2000"/>
              <a:t>We are learning about resources to help create instructional clarity and coherence at the local level.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1: </a:t>
            </a:r>
            <a:r>
              <a:rPr lang="en-US"/>
              <a:t>MTSS Implementation Guide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2: </a:t>
            </a:r>
            <a:r>
              <a:rPr lang="en-US"/>
              <a:t>Curriculum Development Process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Section 3: </a:t>
            </a:r>
            <a:r>
              <a:rPr lang="en-US"/>
              <a:t>Evidence-Based Instructional Practices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02649"/>
              </a:buClr>
              <a:buSzPts val="2800"/>
              <a:buFont typeface="Arial"/>
              <a:buNone/>
            </a:pPr>
            <a:r>
              <a:rPr lang="en-US" b="1"/>
              <a:t>Standards Timeline Update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ET_PPT_templatej">
  <a:themeElements>
    <a:clrScheme name="Custom 1">
      <a:dk1>
        <a:srgbClr val="4C5665"/>
      </a:dk1>
      <a:lt1>
        <a:srgbClr val="FFFFFF"/>
      </a:lt1>
      <a:dk2>
        <a:srgbClr val="FFB11E"/>
      </a:dk2>
      <a:lt2>
        <a:srgbClr val="FFB11E"/>
      </a:lt2>
      <a:accent1>
        <a:srgbClr val="F79024"/>
      </a:accent1>
      <a:accent2>
        <a:srgbClr val="6B758B"/>
      </a:accent2>
      <a:accent3>
        <a:srgbClr val="61B4E4"/>
      </a:accent3>
      <a:accent4>
        <a:srgbClr val="4C5665"/>
      </a:accent4>
      <a:accent5>
        <a:srgbClr val="7BBA3E"/>
      </a:accent5>
      <a:accent6>
        <a:srgbClr val="AC4F8D"/>
      </a:accent6>
      <a:hlink>
        <a:srgbClr val="F79024"/>
      </a:hlink>
      <a:folHlink>
        <a:srgbClr val="6B75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2022-05-03T04:00:00+00:00</Publication_x0020_Date>
    <Audience1 xmlns="3a62de7d-ba57-4f43-9dae-9623ba637be0"/>
    <_dlc_DocId xmlns="3a62de7d-ba57-4f43-9dae-9623ba637be0">KYED-536-1640</_dlc_DocId>
    <_dlc_DocIdUrl xmlns="3a62de7d-ba57-4f43-9dae-9623ba637be0">
      <Url>https://www.education.ky.gov/curriculum/standards/kyacadstand/_layouts/15/DocIdRedir.aspx?ID=KYED-536-1640</Url>
      <Description>KYED-536-1640</Description>
    </_dlc_DocIdUrl>
  </documentManagement>
</p:properties>
</file>

<file path=customXml/itemProps1.xml><?xml version="1.0" encoding="utf-8"?>
<ds:datastoreItem xmlns:ds="http://schemas.openxmlformats.org/officeDocument/2006/customXml" ds:itemID="{E51ED69D-1A26-4F74-9EAC-902BC81786B6}"/>
</file>

<file path=customXml/itemProps2.xml><?xml version="1.0" encoding="utf-8"?>
<ds:datastoreItem xmlns:ds="http://schemas.openxmlformats.org/officeDocument/2006/customXml" ds:itemID="{4D1D7EB8-78E3-4A85-83BF-8E1E5605ACB3}"/>
</file>

<file path=customXml/itemProps3.xml><?xml version="1.0" encoding="utf-8"?>
<ds:datastoreItem xmlns:ds="http://schemas.openxmlformats.org/officeDocument/2006/customXml" ds:itemID="{5538BAC5-FDED-44FD-B694-B4CA73938DA4}"/>
</file>

<file path=customXml/itemProps4.xml><?xml version="1.0" encoding="utf-8"?>
<ds:datastoreItem xmlns:ds="http://schemas.openxmlformats.org/officeDocument/2006/customXml" ds:itemID="{D073A359-FE38-4A70-83B6-6372A6D96590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3280</Words>
  <Application>Microsoft Macintosh PowerPoint</Application>
  <PresentationFormat>Widescreen</PresentationFormat>
  <Paragraphs>545</Paragraphs>
  <Slides>88</Slides>
  <Notes>88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88</vt:i4>
      </vt:variant>
    </vt:vector>
  </HeadingPairs>
  <TitlesOfParts>
    <vt:vector size="103" baseType="lpstr">
      <vt:lpstr>Noto Sans Symbols</vt:lpstr>
      <vt:lpstr>Georgia</vt:lpstr>
      <vt:lpstr>Source Sans Pro</vt:lpstr>
      <vt:lpstr>Lato</vt:lpstr>
      <vt:lpstr>Libre Franklin</vt:lpstr>
      <vt:lpstr>Libre Franklin Thin</vt:lpstr>
      <vt:lpstr>Libre Franklin Medium</vt:lpstr>
      <vt:lpstr>Trebuchet MS</vt:lpstr>
      <vt:lpstr>Lato Black</vt:lpstr>
      <vt:lpstr>Arial</vt:lpstr>
      <vt:lpstr>Calibri</vt:lpstr>
      <vt:lpstr>Office Theme</vt:lpstr>
      <vt:lpstr>Office Theme</vt:lpstr>
      <vt:lpstr>1_Office Theme</vt:lpstr>
      <vt:lpstr>ANET_PPT_templatej</vt:lpstr>
      <vt:lpstr>March Leadership Meetings </vt:lpstr>
      <vt:lpstr>KDE Facilitators</vt:lpstr>
      <vt:lpstr>Accessing Materials &amp; Housekeeping </vt:lpstr>
      <vt:lpstr>Questions</vt:lpstr>
      <vt:lpstr>The Need for Instructional Coherence</vt:lpstr>
      <vt:lpstr>The Need for Instructional Coherence</vt:lpstr>
      <vt:lpstr>The Need for Instructional Coherence </vt:lpstr>
      <vt:lpstr>The Need for Instructional Coherence</vt:lpstr>
      <vt:lpstr>Today’s Agenda</vt:lpstr>
      <vt:lpstr>Form Teams</vt:lpstr>
      <vt:lpstr>Form Teams</vt:lpstr>
      <vt:lpstr>Round Robin</vt:lpstr>
      <vt:lpstr>Today’s Agenda</vt:lpstr>
      <vt:lpstr>Today’s Purpose</vt:lpstr>
      <vt:lpstr>The Need for Instructional Coherence</vt:lpstr>
      <vt:lpstr>Creating Coherence Through KyMTSS</vt:lpstr>
      <vt:lpstr>Kentucky’s Definition of MTSS </vt:lpstr>
      <vt:lpstr>Creating Coherence Through KyMTSS </vt:lpstr>
      <vt:lpstr>KyMTSS Implementation Guide</vt:lpstr>
      <vt:lpstr>Today’s Purpose</vt:lpstr>
      <vt:lpstr>Collaborative Problem-Solving Teams</vt:lpstr>
      <vt:lpstr>Collaborative Problem-Solving Teams</vt:lpstr>
      <vt:lpstr>Teaming Structures</vt:lpstr>
      <vt:lpstr>Collaborative Problem-Solving Teams</vt:lpstr>
      <vt:lpstr>Collaborative Problem-Solving Teams</vt:lpstr>
      <vt:lpstr>What is one implementation feature your school/district currently has in place and one possible refinement or addition you would like to make?</vt:lpstr>
      <vt:lpstr>Collaborative Problem-Solving Teams: Breakout Rooms</vt:lpstr>
      <vt:lpstr>Collaborative Problem-Solving Teams: Whole Group Share Out</vt:lpstr>
      <vt:lpstr>Resources for Collaborative Problem Solving Teams</vt:lpstr>
      <vt:lpstr>Today’s Purpose</vt:lpstr>
      <vt:lpstr>Exploration: KyMTSS Implementation Guide</vt:lpstr>
      <vt:lpstr>Explore Resources: Independent</vt:lpstr>
      <vt:lpstr>Explore Resources: BreakOut Rooms</vt:lpstr>
      <vt:lpstr>Explore Resources: Whole Group Share Out</vt:lpstr>
      <vt:lpstr>KyMTSS.org</vt:lpstr>
      <vt:lpstr>Section 1 Reflection</vt:lpstr>
      <vt:lpstr>Today’s Agenda</vt:lpstr>
      <vt:lpstr>Today’s Purpose</vt:lpstr>
      <vt:lpstr>Creating Curricular Coherence</vt:lpstr>
      <vt:lpstr>Three Lenses for Creating an Articulated Program Philosophy</vt:lpstr>
      <vt:lpstr>Curricular Coherence</vt:lpstr>
      <vt:lpstr>Model Curriculum Framework</vt:lpstr>
      <vt:lpstr>Curriculum Development Process</vt:lpstr>
      <vt:lpstr>Today’s Purpose</vt:lpstr>
      <vt:lpstr>CDP Revisions </vt:lpstr>
      <vt:lpstr>What is one element you are doing well and one element you would like to refine/add to your local selection process? </vt:lpstr>
      <vt:lpstr>CDP Revisions: Breakout Rooms </vt:lpstr>
      <vt:lpstr>CDP Revisions: Whole Group Share Out</vt:lpstr>
      <vt:lpstr>Today’s Purpose</vt:lpstr>
      <vt:lpstr>Appendix A</vt:lpstr>
      <vt:lpstr>Phase 1: Prepare for the Process</vt:lpstr>
      <vt:lpstr>Curriculum Development Process</vt:lpstr>
      <vt:lpstr>CDP Toolkit Jigsaw</vt:lpstr>
      <vt:lpstr>CDP Toolkit Jigsaw: Breakout Room</vt:lpstr>
      <vt:lpstr>Explore Resources: Whole Group  Share Out</vt:lpstr>
      <vt:lpstr>Reading &amp; Writing Consumer Guide (Releasing July 2022)</vt:lpstr>
      <vt:lpstr>Identifying, Evaluating and Selecting High-Quality Reading and Writing Instructional Resources</vt:lpstr>
      <vt:lpstr>Tools for Narrowing Potential HQIRs</vt:lpstr>
      <vt:lpstr>Appendix A</vt:lpstr>
      <vt:lpstr>Appendix A</vt:lpstr>
      <vt:lpstr>Pilot Goals</vt:lpstr>
      <vt:lpstr>Pilot Participants </vt:lpstr>
      <vt:lpstr>Section 2 Reflection</vt:lpstr>
      <vt:lpstr>Today’s Agenda</vt:lpstr>
      <vt:lpstr>Evidence-Based Instructional Practices</vt:lpstr>
      <vt:lpstr>The Need for Instructional Coherence</vt:lpstr>
      <vt:lpstr>Today’s Purpose</vt:lpstr>
      <vt:lpstr>Evidenced-Based Instructional Practices (EBIPs)</vt:lpstr>
      <vt:lpstr>Determine the three most important ideas/concepts you highlighted for explaining the importance of utilizing EBIPs. </vt:lpstr>
      <vt:lpstr>EBIPs: Breakout Rooms</vt:lpstr>
      <vt:lpstr>EBIPs: Whole Group Share Out</vt:lpstr>
      <vt:lpstr>Key Points from General Introduction</vt:lpstr>
      <vt:lpstr>Today’s Purpose</vt:lpstr>
      <vt:lpstr>Evidence-Based Instructional Practices</vt:lpstr>
      <vt:lpstr>Standards Resources</vt:lpstr>
      <vt:lpstr>EBIP 1: Establishing the Learning Environment</vt:lpstr>
      <vt:lpstr>Explore Resources: Independent</vt:lpstr>
      <vt:lpstr>Explore Resources: Breakout Rooms</vt:lpstr>
      <vt:lpstr>Explore Resources: Whole Group Share Out</vt:lpstr>
      <vt:lpstr>Section 3 Reflection</vt:lpstr>
      <vt:lpstr>Final Reflection</vt:lpstr>
      <vt:lpstr>Today’s Agenda</vt:lpstr>
      <vt:lpstr>Kentucky Academic Standards (KAS) Review Timeline Update</vt:lpstr>
      <vt:lpstr>Review of the KAS</vt:lpstr>
      <vt:lpstr>KAS for Science</vt:lpstr>
      <vt:lpstr>KAS for Visual and Performing Arts</vt:lpstr>
      <vt:lpstr>EILA Certificate</vt:lpstr>
      <vt:lpstr>Questions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Leadership Meetings </dc:title>
  <cp:lastModifiedBy>Davidson, Caryn - Division of Academic Program Standards</cp:lastModifiedBy>
  <cp:revision>2</cp:revision>
  <dcterms:modified xsi:type="dcterms:W3CDTF">2022-05-03T17:14:13Z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7d0746af-d0fb-47ee-92c6-149521e4a218</vt:lpwstr>
  </property>
</Properties>
</file>