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5"/>
    <p:sldMasterId id="2147483669" r:id="rId6"/>
  </p:sldMasterIdLst>
  <p:notesMasterIdLst>
    <p:notesMasterId r:id="rId4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82" r:id="rId42"/>
    <p:sldId id="291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Source Sans Pro" panose="020B0503030403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81BBC-44B5-445D-B6E1-244D4AFA0D85}">
  <a:tblStyle styleId="{FAA81BBC-44B5-445D-B6E1-244D4AFA0D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2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521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84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39a223cf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39a223cf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739a223cfa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71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308bcddb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308bcddb4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6308bcddb4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45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39a223cf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39a223cfa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739a223cfa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7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39a223cf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39a223cfa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739a223cfa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26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39a223cf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39a223cfa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739a223cfa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53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40b65d1d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40b65d1d6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640b65d1d6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595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40b65d1d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40b65d1d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640b65d1d6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428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40b65d1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40b65d1d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40b65d1d6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0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39a223cf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39a223cfa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66" name="Google Shape;266;g739a223cfa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377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40b65d1d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40b65d1d6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4" name="Google Shape;274;g640b65d1d6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24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a36c73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2a36c739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62a36c739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204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40b65d1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40b65d1d6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640b65d1d6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265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40b65d1d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40b65d1d6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640b65d1d6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626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39a223c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39a223c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08" name="Google Shape;308;g739a223c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50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40b65d1d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40b65d1d6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640b65d1d6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150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40b65d1d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40b65d1d6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640b65d1d6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068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44f7b138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44f7b138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744f7b138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35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44f7b13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44f7b138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0" name="Google Shape;340;g744f7b138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645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44f7b13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44f7b138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g744f7b138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790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44f7b138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44f7b1387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6" name="Google Shape;356;g744f7b1387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116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3b7ede95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3b7ede955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Whitney’s last slide</a:t>
            </a:r>
            <a:endParaRPr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g73b7ede955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71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b7ede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b7ede9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73b7ede9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40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40b65d1d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40b65d1d6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640b65d1d6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633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44f7b138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44f7b1387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744f7b1387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236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7487d9751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7487d9751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7487d97516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242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f5169ae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f5169ae5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6f5169ae5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9514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39a20a0e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739a20a0e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661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3b7ede95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73b7ede955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73b7ede955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532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2508f7500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62508f7500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69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70e4c9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70e4c9d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e70e4c9d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66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39a20a0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39a20a0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61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39a223cf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39a223cfa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739a223cfa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35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40b65d1d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40b65d1d6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640b65d1d6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28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39a223cf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39a223cf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739a223cf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47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0b65d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40b65d1d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640b65d1d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0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DE Custom Layout">
  <p:cSld name="KDE 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400" cy="4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8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20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8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600" cy="6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00" cy="1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800" cy="6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Source Sans Pro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1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DE Custom Layout">
  <p:cSld name="1_KDE 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5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3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0" y="0"/>
            <a:ext cx="12192142" cy="6866567"/>
            <a:chOff x="0" y="-8467"/>
            <a:chExt cx="12192142" cy="6866567"/>
          </a:xfrm>
        </p:grpSpPr>
        <p:cxnSp>
          <p:nvCxnSpPr>
            <p:cNvPr id="49" name="Google Shape;49;p6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6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1" name="Google Shape;51;p6"/>
            <p:cNvSpPr/>
            <p:nvPr/>
          </p:nvSpPr>
          <p:spPr>
            <a:xfrm>
              <a:off x="9181476" y="-8467"/>
              <a:ext cx="30072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9603442" y="-8467"/>
              <a:ext cx="25887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3" name="Google Shape;53;p6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9190612" y="-8467"/>
              <a:ext cx="29982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0"/>
              </a:srgbClr>
            </a:solidFill>
            <a:ln>
              <a:noFill/>
            </a:ln>
          </p:spPr>
        </p:sp>
        <p:sp>
          <p:nvSpPr>
            <p:cNvPr id="55" name="Google Shape;55;p6"/>
            <p:cNvSpPr/>
            <p:nvPr/>
          </p:nvSpPr>
          <p:spPr>
            <a:xfrm>
              <a:off x="10898730" y="-8467"/>
              <a:ext cx="12900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0"/>
              </a:srgbClr>
            </a:solidFill>
            <a:ln>
              <a:noFill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10938999" y="-8467"/>
              <a:ext cx="12498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500" cy="23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 rot="10800000" flipH="1">
            <a:off x="1" y="-127"/>
            <a:ext cx="1177500" cy="5336400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00" cy="4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00" cy="4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0"/>
            <a:ext cx="12192142" cy="6866567"/>
            <a:chOff x="0" y="-8467"/>
            <a:chExt cx="12192142" cy="6866567"/>
          </a:xfrm>
        </p:grpSpPr>
        <p:cxnSp>
          <p:nvCxnSpPr>
            <p:cNvPr id="31" name="Google Shape;31;p5"/>
            <p:cNvCxnSpPr/>
            <p:nvPr/>
          </p:nvCxnSpPr>
          <p:spPr>
            <a:xfrm>
              <a:off x="9169166" y="-8467"/>
              <a:ext cx="1783200" cy="685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5"/>
            <p:cNvCxnSpPr/>
            <p:nvPr/>
          </p:nvCxnSpPr>
          <p:spPr>
            <a:xfrm flipH="1">
              <a:off x="8475125" y="3681413"/>
              <a:ext cx="3713700" cy="31665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" name="Google Shape;33;p5"/>
            <p:cNvSpPr/>
            <p:nvPr/>
          </p:nvSpPr>
          <p:spPr>
            <a:xfrm>
              <a:off x="9181476" y="-8467"/>
              <a:ext cx="30072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9603442" y="-8467"/>
              <a:ext cx="25887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9190612" y="-8467"/>
              <a:ext cx="29982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0"/>
              </a:srgbClr>
            </a:solidFill>
            <a:ln>
              <a:noFill/>
            </a:ln>
          </p:spPr>
        </p:sp>
        <p:sp>
          <p:nvSpPr>
            <p:cNvPr id="37" name="Google Shape;37;p5"/>
            <p:cNvSpPr/>
            <p:nvPr/>
          </p:nvSpPr>
          <p:spPr>
            <a:xfrm>
              <a:off x="10898730" y="-8467"/>
              <a:ext cx="12900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5963B8">
                <a:alpha val="69800"/>
              </a:srgbClr>
            </a:solidFill>
            <a:ln>
              <a:noFill/>
            </a:ln>
          </p:spPr>
        </p:sp>
        <p:sp>
          <p:nvSpPr>
            <p:cNvPr id="38" name="Google Shape;38;p5"/>
            <p:cNvSpPr/>
            <p:nvPr/>
          </p:nvSpPr>
          <p:spPr>
            <a:xfrm>
              <a:off x="10938999" y="-8467"/>
              <a:ext cx="1249800" cy="686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39" name="Google Shape;39;p5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4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▶"/>
              <a:defRPr sz="36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Source Sans Pro"/>
              <a:buChar char="●"/>
              <a:defRPr sz="3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▶"/>
              <a:defRPr sz="2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747105" y="0"/>
            <a:ext cx="2377500" cy="23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philbeck@education.ky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whitney.hamilton@education.ky.go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curriculum/standards/kyacadstand/Documents/Reading_and_Writing_Assignment_Review_Protocol.doc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lateam@education.ky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H8Fgk-aQBketACX83J4u0R502Mh4cJZPnd5bIKZJykxUMlRYS09SNjNCOFpWNVVZWVpINUxYSUQyUy4u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677325" y="1931995"/>
            <a:ext cx="85968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Two: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783835" y="3462523"/>
            <a:ext cx="8596800" cy="15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the Standard Breakdown View for the Selected Standard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 idx="4294967295"/>
          </p:nvPr>
        </p:nvSpPr>
        <p:spPr>
          <a:xfrm>
            <a:off x="555775" y="257225"/>
            <a:ext cx="89925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Kentucky Academic Standards for Reading and Writing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3" name="Google Shape;213;p33" descr="The guiding principle, or broader goal by graduation, is located at the top of the standard breakdown. &#10;&#10;The progression places the main standard in the middle, the matching standard for the proceding grade to the left and grade after standard to the right. &#10;&#10;The dimensionality of the main standard, the standard in the middle of the progression above, is provided. " title="Screenshot of the standard breakdown view and descriptions of each compoonent: guiding principal, progression and the multidimensiona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3" y="2255375"/>
            <a:ext cx="1145857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677325" y="1931995"/>
            <a:ext cx="85968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Three: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783835" y="3462523"/>
            <a:ext cx="8596800" cy="15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grade level standard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Breakdown 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28" name="Google Shape;228;p35" title="A screenshot of the main standard is circled as it is presented in the middle of the breakdown vie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9" name="Google Shape;229;p35" title="A circle around the main standard of the sample breakdown view for standard RL.7.6"/>
          <p:cNvSpPr/>
          <p:nvPr/>
        </p:nvSpPr>
        <p:spPr>
          <a:xfrm>
            <a:off x="4099545" y="2067826"/>
            <a:ext cx="3778200" cy="2567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677325" y="1931995"/>
            <a:ext cx="85968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Four: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677325" y="3462525"/>
            <a:ext cx="9691500" cy="15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context through reading the Guiding Principle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Guiding Principles</a:t>
            </a:r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body" idx="1"/>
          </p:nvPr>
        </p:nvSpPr>
        <p:spPr>
          <a:xfrm>
            <a:off x="0" y="1048725"/>
            <a:ext cx="9792300" cy="5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Define general, interdisciplinary literacy expectations 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Set broader literacy goals for students to be transition ready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Each grade level is responsible for a grade-specific standard that progresses toward the guiding principle.</a:t>
            </a:r>
            <a:endParaRPr/>
          </a:p>
          <a:p>
            <a:pPr marL="914400" lvl="1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○"/>
            </a:pPr>
            <a:r>
              <a:rPr lang="en-US"/>
              <a:t>Grade-specific standards are expected to be retained or further developed each year as students work toward the guiding principle.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52" name="Google Shape;252;p38" descr="Guiding principle # 6 is Students will analyze how point of view, perspective and purpose shape the content and style of a text. " title="Screenshot of breakdown view showing only Guiding Principle 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58975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 title="Progression is covered so that the focus is only on the guiding principle "/>
          <p:cNvSpPr/>
          <p:nvPr/>
        </p:nvSpPr>
        <p:spPr>
          <a:xfrm>
            <a:off x="916503" y="2045380"/>
            <a:ext cx="11080500" cy="247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 title="Multidimensionality is covered to place the focus only on the guiding principle"/>
          <p:cNvSpPr/>
          <p:nvPr/>
        </p:nvSpPr>
        <p:spPr>
          <a:xfrm>
            <a:off x="916503" y="5010163"/>
            <a:ext cx="11080500" cy="14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75" y="257025"/>
            <a:ext cx="10287000" cy="13209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Point of View vs. Perspective vs. Purpose</a:t>
            </a:r>
          </a:p>
        </p:txBody>
      </p:sp>
      <p:sp>
        <p:nvSpPr>
          <p:cNvPr id="261" name="Google Shape;261;p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924288" cy="49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Point of View vs. Perspective vs. Purpose</a:t>
            </a:r>
            <a:endParaRPr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" name="Google Shape;260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262" name="Google Shape;262;p39" descr="Table explaining:&#10;&#10;Point of View is the type of narrator (1st, 2nd, 3rd omniscient). Who is telling the story? Who is speaking?&#10;&#10;Perspective is how the narrator or characters perceive what is happening in the story. &#10;&#10;Purpose is the author's reason for writing. " title="Point of View vs. Perspective vs. Purpose Table"/>
          <p:cNvGraphicFramePr/>
          <p:nvPr>
            <p:extLst>
              <p:ext uri="{D42A27DB-BD31-4B8C-83A1-F6EECF244321}">
                <p14:modId xmlns:p14="http://schemas.microsoft.com/office/powerpoint/2010/main" val="885504879"/>
              </p:ext>
            </p:extLst>
          </p:nvPr>
        </p:nvGraphicFramePr>
        <p:xfrm>
          <a:off x="278950" y="850342"/>
          <a:ext cx="10287000" cy="5712795"/>
        </p:xfrm>
        <a:graphic>
          <a:graphicData uri="http://schemas.openxmlformats.org/drawingml/2006/table">
            <a:tbl>
              <a:tblPr firstRow="1">
                <a:noFill/>
                <a:tableStyleId>{FAA81BBC-44B5-445D-B6E1-244D4AFA0D85}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sng" dirty="0"/>
                        <a:t>Point of View</a:t>
                      </a:r>
                      <a:endParaRPr sz="3600" b="1" u="sng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sng" dirty="0"/>
                        <a:t>Perspective</a:t>
                      </a:r>
                      <a:endParaRPr sz="3600" b="1" u="sng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sng" dirty="0"/>
                        <a:t>Purpose</a:t>
                      </a:r>
                      <a:endParaRPr sz="3600" b="1" u="sng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/>
                        <a:t>the type of narrator (1st, 2nd, 3rd, 3rd omniscient)</a:t>
                      </a:r>
                      <a:endParaRPr sz="3600"/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/>
                        <a:t>Who is telling the story?</a:t>
                      </a:r>
                      <a:endParaRPr sz="3600"/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/>
                        <a:t>Who is speaking?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/>
                        <a:t>how the narrator or characters perceive what is happening in the story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/>
                        <a:t>the author’s reason for writing</a:t>
                      </a:r>
                      <a:endParaRPr sz="3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634725" y="2038470"/>
            <a:ext cx="85968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Five:</a:t>
            </a:r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634725" y="3619200"/>
            <a:ext cx="9435000" cy="22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the Mini-Progression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Mini-Progression</a:t>
            </a: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581625" y="1340949"/>
            <a:ext cx="9090000" cy="5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Shows year to year progression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Main standard in the middle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Previous grade to the left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Following grade to the right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77325" y="717450"/>
            <a:ext cx="8596800" cy="27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KAS for Reading &amp; Writing</a:t>
            </a:r>
            <a:r>
              <a:rPr lang="en-US"/>
              <a:t>:  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45249" y="3722221"/>
            <a:ext cx="9129000" cy="14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rPr>
              <a:t>Breaking Down a Standard Protocol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Mini-Progression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4" name="Google Shape;284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85" name="Google Shape;285;p42" title="Screenshot of standard RL.7.6 in the mini-progres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4" y="0"/>
            <a:ext cx="12344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 title="Multidensionality is covered to keep the focus on the mini-progression"/>
          <p:cNvSpPr/>
          <p:nvPr/>
        </p:nvSpPr>
        <p:spPr>
          <a:xfrm>
            <a:off x="1146850" y="5187325"/>
            <a:ext cx="11080500" cy="14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" title="A circle around the sample main standard (RL.7.6) in the mini-progression "/>
          <p:cNvSpPr/>
          <p:nvPr/>
        </p:nvSpPr>
        <p:spPr>
          <a:xfrm>
            <a:off x="4197285" y="2102137"/>
            <a:ext cx="3723000" cy="2435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42" title="narrator or speaker is underlined in RL.6.6"/>
          <p:cNvCxnSpPr/>
          <p:nvPr/>
        </p:nvCxnSpPr>
        <p:spPr>
          <a:xfrm rot="10800000" flipH="1">
            <a:off x="1058650" y="3546375"/>
            <a:ext cx="2046600" cy="17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2" title="different characters is underlined in RL.7.6"/>
          <p:cNvCxnSpPr/>
          <p:nvPr/>
        </p:nvCxnSpPr>
        <p:spPr>
          <a:xfrm rot="10800000" flipH="1">
            <a:off x="5134400" y="3546325"/>
            <a:ext cx="2428500" cy="35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42" title="narrators in a text is underlined in RL7.6"/>
          <p:cNvCxnSpPr/>
          <p:nvPr/>
        </p:nvCxnSpPr>
        <p:spPr>
          <a:xfrm rot="10800000" flipH="1">
            <a:off x="4471850" y="3840648"/>
            <a:ext cx="1876800" cy="46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2" title="and contrasts is underlined in RL.7.6"/>
          <p:cNvCxnSpPr/>
          <p:nvPr/>
        </p:nvCxnSpPr>
        <p:spPr>
          <a:xfrm rot="10800000" flipH="1">
            <a:off x="4852100" y="3246450"/>
            <a:ext cx="1499700" cy="17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42" title="characters' and readers' is underlined in RL.8.6"/>
          <p:cNvCxnSpPr/>
          <p:nvPr/>
        </p:nvCxnSpPr>
        <p:spPr>
          <a:xfrm rot="10800000" flipH="1">
            <a:off x="8939100" y="2887100"/>
            <a:ext cx="2428500" cy="35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42" title="how the differences create effects, including but not limited to suspense, humor and empathy"/>
          <p:cNvCxnSpPr/>
          <p:nvPr/>
        </p:nvCxnSpPr>
        <p:spPr>
          <a:xfrm rot="10800000" flipH="1">
            <a:off x="9162075" y="3228900"/>
            <a:ext cx="2888700" cy="35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42" title="does not add meaning"/>
          <p:cNvCxnSpPr/>
          <p:nvPr/>
        </p:nvCxnSpPr>
        <p:spPr>
          <a:xfrm rot="10800000" flipH="1">
            <a:off x="8098600" y="3581675"/>
            <a:ext cx="3740400" cy="17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2" title="does not add meaning"/>
          <p:cNvCxnSpPr/>
          <p:nvPr/>
        </p:nvCxnSpPr>
        <p:spPr>
          <a:xfrm rot="10800000" flipH="1">
            <a:off x="8028025" y="3881625"/>
            <a:ext cx="3617100" cy="17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6 Full Progression View </a:t>
            </a:r>
          </a:p>
        </p:txBody>
      </p:sp>
      <p:sp>
        <p:nvSpPr>
          <p:cNvPr id="301" name="Google Shape;301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02" name="Google Shape;302;p43" descr="RL.4.6 is circled to draw attention to how point of view is part of the content in the grade 4 standard. " title="Screenshot of Standard RL6 in the progression with RL.4.6 circl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91496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 title="RL.4.6 is circled in the RL Standard 6 progression page"/>
          <p:cNvSpPr/>
          <p:nvPr/>
        </p:nvSpPr>
        <p:spPr>
          <a:xfrm>
            <a:off x="152400" y="3130700"/>
            <a:ext cx="9075300" cy="758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4" name="Google Shape;304;p43" title="point of view of first and third person narrators is underlined"/>
          <p:cNvCxnSpPr/>
          <p:nvPr/>
        </p:nvCxnSpPr>
        <p:spPr>
          <a:xfrm>
            <a:off x="2946550" y="3554150"/>
            <a:ext cx="36876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634725" y="2038470"/>
            <a:ext cx="85968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Six:</a:t>
            </a:r>
            <a:endParaRPr/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1"/>
          </p:nvPr>
        </p:nvSpPr>
        <p:spPr>
          <a:xfrm>
            <a:off x="634725" y="3619200"/>
            <a:ext cx="9435000" cy="22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the Multidimensionality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19" name="Google Shape;319;p45"/>
          <p:cNvSpPr txBox="1">
            <a:spLocks noGrp="1"/>
          </p:cNvSpPr>
          <p:nvPr>
            <p:ph type="title"/>
          </p:nvPr>
        </p:nvSpPr>
        <p:spPr>
          <a:xfrm>
            <a:off x="175" y="229375"/>
            <a:ext cx="95481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Multidimensionality</a:t>
            </a:r>
            <a:endParaRPr/>
          </a:p>
        </p:txBody>
      </p:sp>
      <p:sp>
        <p:nvSpPr>
          <p:cNvPr id="320" name="Google Shape;320;p45"/>
          <p:cNvSpPr txBox="1">
            <a:spLocks noGrp="1"/>
          </p:cNvSpPr>
          <p:nvPr>
            <p:ph type="body" idx="1"/>
          </p:nvPr>
        </p:nvSpPr>
        <p:spPr>
          <a:xfrm>
            <a:off x="123500" y="1323300"/>
            <a:ext cx="9548100" cy="5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standards consist of multiple dimensions or layers.  Multidimensionality is coded on the grade level standard to reflect the </a:t>
            </a:r>
            <a:r>
              <a:rPr lang="en-US" b="1">
                <a:solidFill>
                  <a:srgbClr val="980000"/>
                </a:solidFill>
              </a:rPr>
              <a:t>CONTENT</a:t>
            </a:r>
            <a:r>
              <a:rPr lang="en-US"/>
              <a:t>, the </a:t>
            </a:r>
            <a:r>
              <a:rPr lang="en-US" b="1" i="1">
                <a:solidFill>
                  <a:srgbClr val="4AC215"/>
                </a:solidFill>
              </a:rPr>
              <a:t>comprehension</a:t>
            </a:r>
            <a:r>
              <a:rPr lang="en-US"/>
              <a:t> and the </a:t>
            </a:r>
            <a:r>
              <a:rPr lang="en-US" b="1">
                <a:solidFill>
                  <a:srgbClr val="9900FF"/>
                </a:solidFill>
              </a:rPr>
              <a:t>analysis </a:t>
            </a:r>
            <a:r>
              <a:rPr lang="en-US"/>
              <a:t>components within the standard.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175" y="229375"/>
            <a:ext cx="9548100" cy="10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Multidimensionality</a:t>
            </a:r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123500" y="1323300"/>
            <a:ext cx="9548100" cy="55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planning and instruction, teachers will need to know when to utilize the interdependence of a standard’s </a:t>
            </a:r>
            <a:r>
              <a:rPr lang="en-US" b="1">
                <a:solidFill>
                  <a:srgbClr val="980000"/>
                </a:solidFill>
              </a:rPr>
              <a:t>CONTENT</a:t>
            </a:r>
            <a:r>
              <a:rPr lang="en-US"/>
              <a:t>, </a:t>
            </a:r>
            <a:r>
              <a:rPr lang="en-US" b="1" i="1">
                <a:solidFill>
                  <a:srgbClr val="4AC215"/>
                </a:solidFill>
              </a:rPr>
              <a:t>comprehension</a:t>
            </a:r>
            <a:r>
              <a:rPr lang="en-US"/>
              <a:t> and </a:t>
            </a:r>
            <a:r>
              <a:rPr lang="en-US" b="1">
                <a:solidFill>
                  <a:srgbClr val="9900FF"/>
                </a:solidFill>
              </a:rPr>
              <a:t>analysis</a:t>
            </a:r>
            <a:r>
              <a:rPr lang="en-US"/>
              <a:t> to develop the students’ skills and knowledge to become independent and proficient thinkers.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4" name="Google Shape;334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35" name="Google Shape;335;p47" title="The Multidimensionality in the breakdown view is cirlcled for emphasi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6" name="Google Shape;336;p47" title="The multidimensionality section of the breakdown view is circled for emphasis"/>
          <p:cNvSpPr/>
          <p:nvPr/>
        </p:nvSpPr>
        <p:spPr>
          <a:xfrm>
            <a:off x="0" y="4704075"/>
            <a:ext cx="12192000" cy="2245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Multidimensionality</a:t>
            </a:r>
            <a:endParaRPr/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body" idx="1"/>
          </p:nvPr>
        </p:nvSpPr>
        <p:spPr>
          <a:xfrm>
            <a:off x="581625" y="1340949"/>
            <a:ext cx="9090000" cy="5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Analyze...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lphaLcPeriod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within this standard?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lphaLcPeriod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specific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 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 are embedded in this standard?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lphaLcPeriod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required in this standard?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Multidimensionality: Content</a:t>
            </a:r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52" name="Google Shape;352;p49"/>
          <p:cNvSpPr txBox="1">
            <a:spLocks noGrp="1"/>
          </p:cNvSpPr>
          <p:nvPr>
            <p:ph type="body" idx="1"/>
          </p:nvPr>
        </p:nvSpPr>
        <p:spPr>
          <a:xfrm>
            <a:off x="555775" y="1243149"/>
            <a:ext cx="9090000" cy="5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lphaLcPeriod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within this standard?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student need to know to be able to understand the content?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the content be applied when developing comprehension?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the content be applied when performing analysis?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>
            <a:spLocks noGrp="1"/>
          </p:cNvSpPr>
          <p:nvPr>
            <p:ph type="title"/>
          </p:nvPr>
        </p:nvSpPr>
        <p:spPr>
          <a:xfrm>
            <a:off x="68050" y="281725"/>
            <a:ext cx="9613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Multidimensionality: Comprehension</a:t>
            </a:r>
            <a:endParaRPr/>
          </a:p>
        </p:txBody>
      </p:sp>
      <p:sp>
        <p:nvSpPr>
          <p:cNvPr id="359" name="Google Shape;359;p5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body" idx="1"/>
          </p:nvPr>
        </p:nvSpPr>
        <p:spPr>
          <a:xfrm>
            <a:off x="68050" y="1341000"/>
            <a:ext cx="9784200" cy="5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What specific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skills are embedded in this standard?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students need to know to be able to perform the dimension of comprehension identified in the standard?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students demonstrate the dimension of comprehension?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comprehension dimension identified in the standard promote understanding of text, topic or convention of language?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 txBox="1">
            <a:spLocks noGrp="1"/>
          </p:cNvSpPr>
          <p:nvPr>
            <p:ph type="title"/>
          </p:nvPr>
        </p:nvSpPr>
        <p:spPr>
          <a:xfrm>
            <a:off x="153749" y="257225"/>
            <a:ext cx="9394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Multidimensionality: Analysis</a:t>
            </a:r>
            <a:endParaRPr/>
          </a:p>
        </p:txBody>
      </p:sp>
      <p:sp>
        <p:nvSpPr>
          <p:cNvPr id="367" name="Google Shape;367;p5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153750" y="1340950"/>
            <a:ext cx="9968400" cy="5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What 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required in this standard?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students need to know to be able to perform the analysis?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thinking is necessary for students to engage in the analysis?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dimension of analysis identified in the standard activate students’ critical thinking?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actions will students take to communicate their analysis?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Program Consultants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677325" y="2125200"/>
            <a:ext cx="8361300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Source Sans Pro"/>
                <a:ea typeface="Source Sans Pro"/>
                <a:cs typeface="Source Sans Pro"/>
                <a:sym typeface="Source Sans Pro"/>
              </a:rPr>
              <a:t>Kelly Philbeck </a:t>
            </a:r>
            <a:endParaRPr sz="3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kelly.philbeck@education.ky.gov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Source Sans Pro"/>
                <a:ea typeface="Source Sans Pro"/>
                <a:cs typeface="Source Sans Pro"/>
                <a:sym typeface="Source Sans Pro"/>
              </a:rPr>
              <a:t>Whitney Hamilton</a:t>
            </a:r>
            <a:endParaRPr sz="3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whitney.hamilton@education.ky.gov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75" name="Google Shape;375;p52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RL.7.6</a:t>
            </a:r>
            <a:endParaRPr sz="4800"/>
          </a:p>
        </p:txBody>
      </p:sp>
      <p:sp>
        <p:nvSpPr>
          <p:cNvPr id="376" name="Google Shape;376;p52"/>
          <p:cNvSpPr txBox="1">
            <a:spLocks noGrp="1"/>
          </p:cNvSpPr>
          <p:nvPr>
            <p:ph type="body" idx="1"/>
          </p:nvPr>
        </p:nvSpPr>
        <p:spPr>
          <a:xfrm>
            <a:off x="555784" y="1796462"/>
            <a:ext cx="9090000" cy="48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6F359E"/>
                </a:solidFill>
              </a:rPr>
              <a:t>Analyze how an author develops and contrasts</a:t>
            </a:r>
            <a:r>
              <a:rPr lang="en-US" sz="4800" b="1">
                <a:solidFill>
                  <a:srgbClr val="9900FF"/>
                </a:solidFill>
              </a:rPr>
              <a:t> </a:t>
            </a:r>
            <a:r>
              <a:rPr lang="en-US" sz="4800">
                <a:solidFill>
                  <a:srgbClr val="000000"/>
                </a:solidFill>
              </a:rPr>
              <a:t>the </a:t>
            </a:r>
            <a:r>
              <a:rPr lang="en-US" sz="4800" b="1">
                <a:solidFill>
                  <a:srgbClr val="97040C"/>
                </a:solidFill>
              </a:rPr>
              <a:t>PERSPECTIVE</a:t>
            </a:r>
            <a:r>
              <a:rPr lang="en-US" sz="4800" b="1">
                <a:solidFill>
                  <a:srgbClr val="980000"/>
                </a:solidFill>
              </a:rPr>
              <a:t> </a:t>
            </a:r>
            <a:r>
              <a:rPr lang="en-US" sz="4800">
                <a:solidFill>
                  <a:srgbClr val="000000"/>
                </a:solidFill>
              </a:rPr>
              <a:t>of</a:t>
            </a:r>
            <a:r>
              <a:rPr lang="en-US" sz="4800" b="1">
                <a:solidFill>
                  <a:srgbClr val="980000"/>
                </a:solidFill>
              </a:rPr>
              <a:t> </a:t>
            </a:r>
            <a:r>
              <a:rPr lang="en-US" sz="4800" b="1" i="1">
                <a:solidFill>
                  <a:srgbClr val="0A650C"/>
                </a:solidFill>
              </a:rPr>
              <a:t>different characters or narrators</a:t>
            </a:r>
            <a:r>
              <a:rPr lang="en-US" sz="4800">
                <a:solidFill>
                  <a:srgbClr val="000000"/>
                </a:solidFill>
              </a:rPr>
              <a:t> in a text.</a:t>
            </a:r>
            <a:endParaRPr sz="4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7040C"/>
                </a:solidFill>
              </a:rPr>
              <a:t>CONTENT = MAROON (CAPS)</a:t>
            </a:r>
            <a:r>
              <a:rPr lang="en-US" sz="2400">
                <a:solidFill>
                  <a:srgbClr val="000000"/>
                </a:solidFill>
              </a:rPr>
              <a:t>         </a:t>
            </a:r>
            <a:r>
              <a:rPr lang="en-US" sz="2400" b="1">
                <a:solidFill>
                  <a:srgbClr val="6F359E"/>
                </a:solidFill>
              </a:rPr>
              <a:t>Analysis = Purple (bold)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i="1">
                <a:solidFill>
                  <a:srgbClr val="0A650C"/>
                </a:solidFill>
              </a:rPr>
              <a:t>Comprehension = Green (Italic)</a:t>
            </a:r>
            <a:endParaRPr sz="2400" i="1">
              <a:solidFill>
                <a:srgbClr val="0A650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Critical Note:</a:t>
            </a:r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body" idx="1"/>
          </p:nvPr>
        </p:nvSpPr>
        <p:spPr>
          <a:xfrm>
            <a:off x="629275" y="1382525"/>
            <a:ext cx="9090000" cy="50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Multidimensionality is meant to clarify the standard and make the depth and rigor of the standard more evident for instructional alignment.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the three dimensions of multidimensionality are outlined as separate steps in the process of breaking down a standard, it is critical to examine how all of the dimensions work together to reach the full intent of the standard.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RL.7.6</a:t>
            </a:r>
            <a:endParaRPr sz="4800"/>
          </a:p>
        </p:txBody>
      </p:sp>
      <p:sp>
        <p:nvSpPr>
          <p:cNvPr id="392" name="Google Shape;392;p54"/>
          <p:cNvSpPr txBox="1">
            <a:spLocks noGrp="1"/>
          </p:cNvSpPr>
          <p:nvPr>
            <p:ph type="body" idx="1"/>
          </p:nvPr>
        </p:nvSpPr>
        <p:spPr>
          <a:xfrm>
            <a:off x="555784" y="1796462"/>
            <a:ext cx="9090000" cy="48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6F359E"/>
                </a:solidFill>
              </a:rPr>
              <a:t>Analyze how an author develops and contrasts</a:t>
            </a:r>
            <a:r>
              <a:rPr lang="en-US" sz="4800" b="1">
                <a:solidFill>
                  <a:srgbClr val="9900FF"/>
                </a:solidFill>
              </a:rPr>
              <a:t> </a:t>
            </a:r>
            <a:r>
              <a:rPr lang="en-US" sz="4800">
                <a:solidFill>
                  <a:srgbClr val="000000"/>
                </a:solidFill>
              </a:rPr>
              <a:t>the </a:t>
            </a:r>
            <a:r>
              <a:rPr lang="en-US" sz="4800" b="1">
                <a:solidFill>
                  <a:srgbClr val="97040C"/>
                </a:solidFill>
              </a:rPr>
              <a:t>PERSPECTIVE</a:t>
            </a:r>
            <a:r>
              <a:rPr lang="en-US" sz="4800" b="1">
                <a:solidFill>
                  <a:srgbClr val="980000"/>
                </a:solidFill>
              </a:rPr>
              <a:t> </a:t>
            </a:r>
            <a:r>
              <a:rPr lang="en-US" sz="4800">
                <a:solidFill>
                  <a:srgbClr val="000000"/>
                </a:solidFill>
              </a:rPr>
              <a:t>of</a:t>
            </a:r>
            <a:r>
              <a:rPr lang="en-US" sz="4800" b="1">
                <a:solidFill>
                  <a:srgbClr val="980000"/>
                </a:solidFill>
              </a:rPr>
              <a:t> </a:t>
            </a:r>
            <a:r>
              <a:rPr lang="en-US" sz="4800" b="1" i="1">
                <a:solidFill>
                  <a:srgbClr val="0A650C"/>
                </a:solidFill>
              </a:rPr>
              <a:t>different characters or narrators</a:t>
            </a:r>
            <a:r>
              <a:rPr lang="en-US" sz="4800">
                <a:solidFill>
                  <a:srgbClr val="000000"/>
                </a:solidFill>
              </a:rPr>
              <a:t> in a text.</a:t>
            </a:r>
            <a:endParaRPr sz="4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7040C"/>
                </a:solidFill>
              </a:rPr>
              <a:t>CONTENT = MAROON (CAPS)</a:t>
            </a:r>
            <a:r>
              <a:rPr lang="en-US" sz="2400">
                <a:solidFill>
                  <a:srgbClr val="000000"/>
                </a:solidFill>
              </a:rPr>
              <a:t>         </a:t>
            </a:r>
            <a:r>
              <a:rPr lang="en-US" sz="2400" b="1">
                <a:solidFill>
                  <a:srgbClr val="6F359E"/>
                </a:solidFill>
              </a:rPr>
              <a:t>Analysis = Purple (bold)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i="1">
                <a:solidFill>
                  <a:srgbClr val="0A650C"/>
                </a:solidFill>
              </a:rPr>
              <a:t>Comprehension = Green (Italic)</a:t>
            </a:r>
            <a:endParaRPr sz="2400" i="1">
              <a:solidFill>
                <a:srgbClr val="0A650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00" name="Google Shape;400;p55"/>
          <p:cNvSpPr txBox="1">
            <a:spLocks noGrp="1"/>
          </p:cNvSpPr>
          <p:nvPr>
            <p:ph type="body" idx="1"/>
          </p:nvPr>
        </p:nvSpPr>
        <p:spPr>
          <a:xfrm>
            <a:off x="346386" y="917666"/>
            <a:ext cx="9411300" cy="5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US" dirty="0">
                <a:solidFill>
                  <a:srgbClr val="000000"/>
                </a:solidFill>
              </a:rPr>
              <a:t>Read your grade level standard.</a:t>
            </a:r>
            <a:endParaRPr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US" dirty="0">
                <a:solidFill>
                  <a:srgbClr val="000000"/>
                </a:solidFill>
              </a:rPr>
              <a:t>Provide context through the guiding principle.</a:t>
            </a:r>
            <a:endParaRPr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US" dirty="0">
                <a:solidFill>
                  <a:srgbClr val="000000"/>
                </a:solidFill>
              </a:rPr>
              <a:t>Analyze the mini-progression.</a:t>
            </a:r>
            <a:endParaRPr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US" dirty="0">
                <a:solidFill>
                  <a:srgbClr val="000000"/>
                </a:solidFill>
              </a:rPr>
              <a:t>Analyze the multidimensionality.</a:t>
            </a:r>
            <a:endParaRPr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-US" dirty="0">
                <a:solidFill>
                  <a:srgbClr val="000000"/>
                </a:solidFill>
              </a:rPr>
              <a:t>Examine the interdependence of the dimensions to reach the full intent of the standard.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>
            <a:spLocks noGrp="1"/>
          </p:cNvSpPr>
          <p:nvPr>
            <p:ph type="title"/>
          </p:nvPr>
        </p:nvSpPr>
        <p:spPr>
          <a:xfrm>
            <a:off x="398985" y="271249"/>
            <a:ext cx="8992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Next Steps to Consider:</a:t>
            </a:r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body" idx="1"/>
          </p:nvPr>
        </p:nvSpPr>
        <p:spPr>
          <a:xfrm>
            <a:off x="399000" y="1062533"/>
            <a:ext cx="9306000" cy="56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work would then move to designing learning targets, assignments and formative and summative assessments.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This would be an opportunity to utilize the </a:t>
            </a:r>
            <a:r>
              <a:rPr lang="en-US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Assignment Review Protocol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.</a:t>
            </a:r>
            <a:endParaRPr sz="3000"/>
          </a:p>
        </p:txBody>
      </p:sp>
      <p:pic>
        <p:nvPicPr>
          <p:cNvPr id="407" name="Google Shape;407;p56" title="A screenshot of the top portion of the Assignment Review Protocol: Reading and Writing"/>
          <p:cNvPicPr preferRelativeResize="0"/>
          <p:nvPr/>
        </p:nvPicPr>
        <p:blipFill rotWithShape="1">
          <a:blip r:embed="rId4">
            <a:alphaModFix/>
          </a:blip>
          <a:srcRect l="-1481" t="-3693" r="-5894" b="-3683"/>
          <a:stretch/>
        </p:blipFill>
        <p:spPr>
          <a:xfrm>
            <a:off x="87325" y="3406675"/>
            <a:ext cx="9542374" cy="34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Contact Us:</a:t>
            </a:r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5" name="Google Shape;415;p57"/>
          <p:cNvSpPr txBox="1"/>
          <p:nvPr/>
        </p:nvSpPr>
        <p:spPr>
          <a:xfrm>
            <a:off x="677325" y="2125200"/>
            <a:ext cx="8361300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Source Sans Pro"/>
                <a:ea typeface="Source Sans Pro"/>
                <a:cs typeface="Source Sans Pro"/>
                <a:sym typeface="Source Sans Pro"/>
              </a:rPr>
              <a:t>ELA Team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elateam@education.ky.gov</a:t>
            </a:r>
            <a:r>
              <a:rPr lang="en-US" sz="4400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44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A219-EE94-D031-CA85-735B4D5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6" y="422419"/>
            <a:ext cx="861983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Certificate of Completion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3F4-0AFC-E4EF-65D0-00316310D5C5}"/>
              </a:ext>
            </a:extLst>
          </p:cNvPr>
          <p:cNvSpPr txBox="1"/>
          <p:nvPr/>
        </p:nvSpPr>
        <p:spPr>
          <a:xfrm>
            <a:off x="960581" y="1747982"/>
            <a:ext cx="5708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Thank you for completing this asynchronous module provided by the KDE. 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Please use the link below to obtain your certificate of completion.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  <a:hlinkClick r:id="rId2"/>
              </a:rPr>
              <a:t>Kentucky Department of Education Professional Learning Modules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FEBA5-70AA-8161-FBF7-FFEF23875DC5}"/>
              </a:ext>
            </a:extLst>
          </p:cNvPr>
          <p:cNvSpPr txBox="1"/>
          <p:nvPr/>
        </p:nvSpPr>
        <p:spPr>
          <a:xfrm>
            <a:off x="960581" y="5419918"/>
            <a:ext cx="5135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Educators can use the PLBB to find learning sessions, and it is the local school district who determines if they are acceptable for credit based on their district policies.</a:t>
            </a:r>
            <a:r>
              <a:rPr lang="en-US" sz="1200" b="0" i="1" u="none" strike="noStrike" dirty="0">
                <a:solidFill>
                  <a:srgbClr val="1F497D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See 704 KAR 3:035 for more details.  </a:t>
            </a:r>
            <a:endParaRPr lang="en-US" sz="1200" b="0" i="1" dirty="0">
              <a:effectLst/>
              <a:latin typeface="Georgia" panose="02040502050405020303" pitchFamily="18" charset="0"/>
            </a:endParaRPr>
          </a:p>
          <a:p>
            <a:br>
              <a:rPr lang="en-US" sz="1200" dirty="0">
                <a:latin typeface="Georgia" panose="02040502050405020303" pitchFamily="18" charset="0"/>
              </a:rPr>
            </a:b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Kystandards.org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58" name="Google Shape;158;p26" title="Screenshot of kystandards.org home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34474" cy="681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 descr="Circle is drawing attention to the section of the website where the Reading &amp; Writing Resources are found - leading to the breaking down a standard protocol." title="Circle around Your Standards Resources"/>
          <p:cNvSpPr/>
          <p:nvPr/>
        </p:nvSpPr>
        <p:spPr>
          <a:xfrm>
            <a:off x="6288300" y="5238600"/>
            <a:ext cx="2421900" cy="920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 descr="The addition symbol is the icon used to subscribe to the KyStandards weekly newesletter. " title="Arrow pointing to the addition symbol"/>
          <p:cNvSpPr/>
          <p:nvPr/>
        </p:nvSpPr>
        <p:spPr>
          <a:xfrm>
            <a:off x="571050" y="743650"/>
            <a:ext cx="1735200" cy="365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 descr="Select this icon to access the breaking down a standard protocol " title="Breaking Down a Reading &amp; Writing Standard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225" y="1698267"/>
            <a:ext cx="5988605" cy="51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 title="Arrow pointing to the icon for the breaking down a standard protocol link"/>
          <p:cNvSpPr/>
          <p:nvPr/>
        </p:nvSpPr>
        <p:spPr>
          <a:xfrm rot="-1501552">
            <a:off x="7472258" y="3789491"/>
            <a:ext cx="1853072" cy="53241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Resources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74" name="Google Shape;174;p28" title="Screenshot of the breaking down a standard for reading and writing protoc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146" y="0"/>
            <a:ext cx="5082869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555775" y="257223"/>
            <a:ext cx="89925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Essential Questions:</a:t>
            </a:r>
            <a:endParaRPr sz="4800"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555775" y="1299975"/>
            <a:ext cx="9090000" cy="52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/>
              <a:t>What are the critical components of breaking down a </a:t>
            </a:r>
            <a:r>
              <a:rPr lang="en-US" i="1"/>
              <a:t>KAS for Reading and Writing </a:t>
            </a:r>
            <a:r>
              <a:rPr lang="en-US"/>
              <a:t>grade level standard?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457200" algn="l" rtl="0">
              <a:spcBef>
                <a:spcPts val="1000"/>
              </a:spcBef>
              <a:spcAft>
                <a:spcPts val="1000"/>
              </a:spcAft>
              <a:buSzPts val="3600"/>
              <a:buChar char="●"/>
            </a:pPr>
            <a:r>
              <a:rPr lang="en-US"/>
              <a:t>How can the </a:t>
            </a:r>
            <a:r>
              <a:rPr lang="en-US" i="1">
                <a:solidFill>
                  <a:srgbClr val="072B62"/>
                </a:solidFill>
              </a:rPr>
              <a:t>KAS for Reading &amp; Writing</a:t>
            </a:r>
            <a:r>
              <a:rPr lang="en-US">
                <a:solidFill>
                  <a:srgbClr val="072B62"/>
                </a:solidFill>
              </a:rPr>
              <a:t> Breaking Down a Standard </a:t>
            </a:r>
            <a:r>
              <a:rPr lang="en-US"/>
              <a:t>Protocol</a:t>
            </a:r>
            <a:r>
              <a:rPr lang="en-US" i="1"/>
              <a:t> </a:t>
            </a:r>
            <a:r>
              <a:rPr lang="en-US"/>
              <a:t>support teachers in identifying what students need to learn at a particular grade level?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677325" y="1931995"/>
            <a:ext cx="85968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 One: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783825" y="3462525"/>
            <a:ext cx="8967300" cy="15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Open the </a:t>
            </a:r>
            <a:r>
              <a:rPr lang="en-US" sz="3000" i="1">
                <a:solidFill>
                  <a:schemeClr val="dk1"/>
                </a:solidFill>
              </a:rPr>
              <a:t>Kentucky Academic Standards (KAS) for Reading and Writing</a:t>
            </a:r>
            <a:endParaRPr sz="300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 for Reading &amp; Writing </a:t>
            </a:r>
          </a:p>
        </p:txBody>
      </p:sp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97" name="Google Shape;197;p31" title="Screenshot of the first page of the KAS for Reading &amp; Writing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86" y="0"/>
            <a:ext cx="868575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2020-04-20T04:00:00+00:00</Publication_x0020_Date>
    <Audience1 xmlns="3a62de7d-ba57-4f43-9dae-9623ba637be0"/>
    <_dlc_DocId xmlns="3a62de7d-ba57-4f43-9dae-9623ba637be0">KYED-536-832</_dlc_DocId>
    <_dlc_DocIdUrl xmlns="3a62de7d-ba57-4f43-9dae-9623ba637be0">
      <Url>https://www.education.ky.gov/curriculum/standards/kyacadstand/_layouts/15/DocIdRedir.aspx?ID=KYED-536-832</Url>
      <Description>KYED-536-832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CBAC72F-0030-4F8E-A22B-6AB3D0FD9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A0D58-7491-4971-BBBB-705CC705FE95}">
  <ds:schemaRefs>
    <ds:schemaRef ds:uri="http://schemas.microsoft.com/office/2006/metadata/properties"/>
    <ds:schemaRef ds:uri="http://schemas.microsoft.com/office/infopath/2007/PartnerControls"/>
    <ds:schemaRef ds:uri="3a62de7d-ba57-4f43-9dae-9623ba637be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8F605FD-E284-4B77-9D1D-E01F6F421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62de7d-ba57-4f43-9dae-9623ba637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D1B9E34-C036-449B-94AB-AA6FD450975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961</Words>
  <Application>Microsoft Office PowerPoint</Application>
  <PresentationFormat>Widescreen</PresentationFormat>
  <Paragraphs>188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Source Sans Pro</vt:lpstr>
      <vt:lpstr>Georgia</vt:lpstr>
      <vt:lpstr>Arial</vt:lpstr>
      <vt:lpstr>Calibri</vt:lpstr>
      <vt:lpstr>Noto Sans Symbols</vt:lpstr>
      <vt:lpstr>3_Theme1</vt:lpstr>
      <vt:lpstr>Theme1</vt:lpstr>
      <vt:lpstr>PowerPoint Presentation</vt:lpstr>
      <vt:lpstr>KAS for Reading &amp; Writing:  </vt:lpstr>
      <vt:lpstr>Academic Program Consultants</vt:lpstr>
      <vt:lpstr>Kystandards.org page</vt:lpstr>
      <vt:lpstr>Reading and Writing Resources</vt:lpstr>
      <vt:lpstr>Protocol</vt:lpstr>
      <vt:lpstr>Essential Questions:</vt:lpstr>
      <vt:lpstr>Step One:</vt:lpstr>
      <vt:lpstr>KAS for Reading &amp; Writing </vt:lpstr>
      <vt:lpstr>Step Two:</vt:lpstr>
      <vt:lpstr>Kentucky Academic Standards for Reading and Writing</vt:lpstr>
      <vt:lpstr>Step Three:</vt:lpstr>
      <vt:lpstr>Standard Breakdown View</vt:lpstr>
      <vt:lpstr>Step Four:</vt:lpstr>
      <vt:lpstr>Guiding Principles</vt:lpstr>
      <vt:lpstr>Guiding Principle</vt:lpstr>
      <vt:lpstr>Point of View vs. Perspective vs. Purpose</vt:lpstr>
      <vt:lpstr>Step Five:</vt:lpstr>
      <vt:lpstr>Mini-Progression</vt:lpstr>
      <vt:lpstr>Mini-Progression</vt:lpstr>
      <vt:lpstr>Standard 6 Full Progression View </vt:lpstr>
      <vt:lpstr>Step Six:</vt:lpstr>
      <vt:lpstr>Multidimensionality</vt:lpstr>
      <vt:lpstr>Multidimensionality</vt:lpstr>
      <vt:lpstr>Multidimensionality </vt:lpstr>
      <vt:lpstr>Multidimensionality</vt:lpstr>
      <vt:lpstr>Multidimensionality: Content</vt:lpstr>
      <vt:lpstr>Multidimensionality: Comprehension</vt:lpstr>
      <vt:lpstr>Multidimensionality: Analysis</vt:lpstr>
      <vt:lpstr>RL.7.6</vt:lpstr>
      <vt:lpstr>Critical Note:</vt:lpstr>
      <vt:lpstr>RL.7.6</vt:lpstr>
      <vt:lpstr>Recap</vt:lpstr>
      <vt:lpstr>Next Steps to Consider:</vt:lpstr>
      <vt:lpstr>Questions? Contact Us:</vt:lpstr>
      <vt:lpstr>Certificate of Completion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4</cp:revision>
  <dcterms:modified xsi:type="dcterms:W3CDTF">2023-03-16T21:01:32Z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ace93a33-f4ad-4635-a7fd-f45af2ed20b4</vt:lpwstr>
  </property>
</Properties>
</file>