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5"/>
  </p:sldMasterIdLst>
  <p:notesMasterIdLst>
    <p:notesMasterId r:id="rId39"/>
  </p:notesMasterIdLst>
  <p:handoutMasterIdLst>
    <p:handoutMasterId r:id="rId40"/>
  </p:handoutMasterIdLst>
  <p:sldIdLst>
    <p:sldId id="312" r:id="rId6"/>
    <p:sldId id="705" r:id="rId7"/>
    <p:sldId id="325" r:id="rId8"/>
    <p:sldId id="689" r:id="rId9"/>
    <p:sldId id="706" r:id="rId10"/>
    <p:sldId id="707" r:id="rId11"/>
    <p:sldId id="682" r:id="rId12"/>
    <p:sldId id="657" r:id="rId13"/>
    <p:sldId id="319" r:id="rId14"/>
    <p:sldId id="683" r:id="rId15"/>
    <p:sldId id="697" r:id="rId16"/>
    <p:sldId id="690" r:id="rId17"/>
    <p:sldId id="658" r:id="rId18"/>
    <p:sldId id="280" r:id="rId19"/>
    <p:sldId id="279" r:id="rId20"/>
    <p:sldId id="282" r:id="rId21"/>
    <p:sldId id="283" r:id="rId22"/>
    <p:sldId id="659" r:id="rId23"/>
    <p:sldId id="711" r:id="rId24"/>
    <p:sldId id="698" r:id="rId25"/>
    <p:sldId id="699" r:id="rId26"/>
    <p:sldId id="700" r:id="rId27"/>
    <p:sldId id="701" r:id="rId28"/>
    <p:sldId id="712" r:id="rId29"/>
    <p:sldId id="694" r:id="rId30"/>
    <p:sldId id="666" r:id="rId31"/>
    <p:sldId id="713" r:id="rId32"/>
    <p:sldId id="673" r:id="rId33"/>
    <p:sldId id="717" r:id="rId34"/>
    <p:sldId id="661" r:id="rId35"/>
    <p:sldId id="677" r:id="rId36"/>
    <p:sldId id="715" r:id="rId37"/>
    <p:sldId id="26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lsea Talakoub" initials="CT" lastIdx="27" clrIdx="0"/>
  <p:cmAuthor id="2" name="Christina Johnson" initials="COJ" lastIdx="8" clrIdx="1"/>
  <p:cmAuthor id="3" name="Jessica Arnold" initials="JA" lastIdx="56" clrIdx="2"/>
  <p:cmAuthor id="4" name="Bryan Hemberg" initials="BH" lastIdx="35" clrIdx="3"/>
  <p:cmAuthor id="5" name="Misty Higgins" initials="MH" lastIdx="25" clrIdx="4"/>
  <p:cmAuthor id="6" name="Davidson, Caryn - Division of Academic Program Standards" initials="DS"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81AC"/>
    <a:srgbClr val="5AA2AE"/>
    <a:srgbClr val="D0A728"/>
    <a:srgbClr val="FEF0CA"/>
    <a:srgbClr val="4A609A"/>
    <a:srgbClr val="4A66AC"/>
    <a:srgbClr val="0C4A8A"/>
    <a:srgbClr val="EBF0F2"/>
    <a:srgbClr val="426E9C"/>
    <a:srgbClr val="D2BD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31"/>
    <p:restoredTop sz="60990"/>
  </p:normalViewPr>
  <p:slideViewPr>
    <p:cSldViewPr snapToGrid="0">
      <p:cViewPr varScale="1">
        <p:scale>
          <a:sx n="33" d="100"/>
          <a:sy n="33" d="100"/>
        </p:scale>
        <p:origin x="1450"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891F8B-2DDC-40D4-A6D2-29E2352A1CC6}" type="datetimeFigureOut">
              <a:rPr lang="en-US" smtClean="0"/>
              <a:t>1/18/2023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07D718-622F-4D05-9954-DFDC3C97C6BC}" type="slidenum">
              <a:rPr lang="en-US" smtClean="0"/>
              <a:t>‹#›</a:t>
            </a:fld>
            <a:endParaRPr lang="en-US"/>
          </a:p>
        </p:txBody>
      </p:sp>
    </p:spTree>
    <p:extLst>
      <p:ext uri="{BB962C8B-B14F-4D97-AF65-F5344CB8AC3E}">
        <p14:creationId xmlns:p14="http://schemas.microsoft.com/office/powerpoint/2010/main" val="615144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65A15-DD0D-4C4E-8FD9-C5CB5617D18A}" type="datetimeFigureOut">
              <a:rPr lang="en-US" smtClean="0"/>
              <a:t>1/18/2023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E2BC98-6EA0-4EE7-A97F-558F26662BCA}" type="slidenum">
              <a:rPr lang="en-US" smtClean="0"/>
              <a:t>‹#›</a:t>
            </a:fld>
            <a:endParaRPr lang="en-US"/>
          </a:p>
        </p:txBody>
      </p:sp>
    </p:spTree>
    <p:extLst>
      <p:ext uri="{BB962C8B-B14F-4D97-AF65-F5344CB8AC3E}">
        <p14:creationId xmlns:p14="http://schemas.microsoft.com/office/powerpoint/2010/main" val="364213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csaa.wested.org/wp-content/uploads/2019/11/2.1_CSAI_Assessment-Types_508-compliance_04.29.19.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1</a:t>
            </a:fld>
            <a:endParaRPr lang="en-US"/>
          </a:p>
        </p:txBody>
      </p:sp>
    </p:spTree>
    <p:extLst>
      <p:ext uri="{BB962C8B-B14F-4D97-AF65-F5344CB8AC3E}">
        <p14:creationId xmlns:p14="http://schemas.microsoft.com/office/powerpoint/2010/main" val="4264906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Introduce the content on the slide by providing the following information.</a:t>
            </a:r>
          </a:p>
          <a:p>
            <a:r>
              <a:rPr lang="en-US" sz="1200" kern="1200" dirty="0">
                <a:solidFill>
                  <a:schemeClr val="tx1"/>
                </a:solidFill>
                <a:effectLst/>
                <a:latin typeface="+mn-lt"/>
                <a:ea typeface="+mn-ea"/>
                <a:cs typeface="+mn-cs"/>
              </a:rPr>
              <a:t>A comprehensive, balanced assessment system: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Uses a full range of measurement approaches to provide evidence of student learning that can inform decision-making at all levels of the system - different types of assessment tools and processes provide the information needed to make good decisions in the classroom, at the district, and across the state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Provides evidence of student learning across all learning expectations – in a comprehensive, balanced assessment system all of learning expectations are measured. There aren’t large gaps of learning expectations for which we don’t get student evidence. </a:t>
            </a:r>
          </a:p>
        </p:txBody>
      </p:sp>
      <p:sp>
        <p:nvSpPr>
          <p:cNvPr id="4" name="Slide Number Placeholder 3"/>
          <p:cNvSpPr>
            <a:spLocks noGrp="1"/>
          </p:cNvSpPr>
          <p:nvPr>
            <p:ph type="sldNum" sz="quarter" idx="5"/>
          </p:nvPr>
        </p:nvSpPr>
        <p:spPr/>
        <p:txBody>
          <a:bodyPr/>
          <a:lstStyle/>
          <a:p>
            <a:fld id="{5F085DC6-3276-7043-866B-AAE2820669F7}" type="slidenum">
              <a:rPr lang="en-US" smtClean="0"/>
              <a:t>10</a:t>
            </a:fld>
            <a:endParaRPr lang="en-US"/>
          </a:p>
        </p:txBody>
      </p:sp>
    </p:spTree>
    <p:extLst>
      <p:ext uri="{BB962C8B-B14F-4D97-AF65-F5344CB8AC3E}">
        <p14:creationId xmlns:p14="http://schemas.microsoft.com/office/powerpoint/2010/main" val="2270369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Aligns to common learning expectations–all assessments are pointing us in the same direction, shared learning expectations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Uses assessment and the resulting evidence of student learning for the purposes for which they were intended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Creates conditions for effective assessment practices–this may include ensuring that educators have the time and training they need to appropriately engage in assessment and interpret and act upon the evidence they produce</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11</a:t>
            </a:fld>
            <a:endParaRPr lang="en-US"/>
          </a:p>
        </p:txBody>
      </p:sp>
    </p:spTree>
    <p:extLst>
      <p:ext uri="{BB962C8B-B14F-4D97-AF65-F5344CB8AC3E}">
        <p14:creationId xmlns:p14="http://schemas.microsoft.com/office/powerpoint/2010/main" val="359647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0" name="Google Shape;79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four primary assessment purposes: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Formative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Diagnostic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Interim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Summative </a:t>
            </a:r>
          </a:p>
          <a:p>
            <a:r>
              <a:rPr lang="en-US" sz="1200" kern="1200" dirty="0">
                <a:solidFill>
                  <a:schemeClr val="tx1"/>
                </a:solidFill>
                <a:effectLst/>
                <a:latin typeface="+mn-lt"/>
                <a:ea typeface="+mn-ea"/>
                <a:cs typeface="+mn-cs"/>
              </a:rPr>
              <a:t>Let’s build a common understanding of each of these types of assessment. </a:t>
            </a:r>
          </a:p>
          <a:p>
            <a:r>
              <a:rPr lang="en-US" sz="1200" kern="1200" dirty="0">
                <a:solidFill>
                  <a:schemeClr val="tx1"/>
                </a:solidFill>
                <a:effectLst/>
                <a:latin typeface="+mn-lt"/>
                <a:ea typeface="+mn-ea"/>
                <a:cs typeface="+mn-cs"/>
              </a:rPr>
              <a:t> </a:t>
            </a:r>
          </a:p>
          <a:p>
            <a:pPr marL="0" lvl="0" indent="0" algn="l" rtl="0">
              <a:spcBef>
                <a:spcPts val="0"/>
              </a:spcBef>
              <a:spcAft>
                <a:spcPts val="0"/>
              </a:spcAft>
              <a:buNone/>
            </a:pPr>
            <a:endParaRPr dirty="0"/>
          </a:p>
        </p:txBody>
      </p:sp>
      <p:sp>
        <p:nvSpPr>
          <p:cNvPr id="791" name="Google Shape;791;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3530203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7" name="Google Shape;82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Formative assessment is first and foremost a </a:t>
            </a:r>
            <a:r>
              <a:rPr lang="en-US" sz="1200" b="1" kern="1200" dirty="0">
                <a:solidFill>
                  <a:schemeClr val="tx1"/>
                </a:solidFill>
                <a:effectLst/>
                <a:latin typeface="+mn-lt"/>
                <a:ea typeface="+mn-ea"/>
                <a:cs typeface="+mn-cs"/>
              </a:rPr>
              <a:t>process</a:t>
            </a:r>
            <a:r>
              <a:rPr lang="en-US" sz="1200" kern="1200" dirty="0">
                <a:solidFill>
                  <a:schemeClr val="tx1"/>
                </a:solidFill>
                <a:effectLst/>
                <a:latin typeface="+mn-lt"/>
                <a:ea typeface="+mn-ea"/>
                <a:cs typeface="+mn-cs"/>
              </a:rPr>
              <a:t> engaged in by students and teachers together. It happens during learning and is more than just eliciting evidence of student learning (like a quiz or an exit ticket), it requires noticing, recognizing and responding to the evidence of student learning in order to support progress toward learning standards or goals.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formative assessment process provides students and teachers with rapid feedback that can be used to adapt teaching and learning.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Encourage participant questions and be prepared to ask questions to check for understanding. Possible questions include: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is an example of the formative assessment process in your practice?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Does this description match your understanding of the formative assessment process?</a:t>
            </a:r>
          </a:p>
          <a:p>
            <a:r>
              <a:rPr lang="en-US" sz="1200" kern="1200" dirty="0">
                <a:solidFill>
                  <a:schemeClr val="tx1"/>
                </a:solidFill>
                <a:effectLst/>
                <a:latin typeface="+mn-lt"/>
                <a:ea typeface="+mn-ea"/>
                <a:cs typeface="+mn-cs"/>
              </a:rPr>
              <a:t> </a:t>
            </a:r>
          </a:p>
          <a:p>
            <a:pPr marL="171450" lvl="0" indent="-171450" algn="l" rtl="0">
              <a:spcBef>
                <a:spcPts val="0"/>
              </a:spcBef>
              <a:spcAft>
                <a:spcPts val="0"/>
              </a:spcAft>
              <a:buFont typeface="Arial" panose="020B0604020202020204" pitchFamily="34" charset="0"/>
              <a:buChar char="•"/>
            </a:pPr>
            <a:endParaRPr lang="en-US" dirty="0"/>
          </a:p>
        </p:txBody>
      </p:sp>
      <p:sp>
        <p:nvSpPr>
          <p:cNvPr id="828" name="Google Shape;828;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3058633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0" name="Google Shape;820;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Diagnostic assessment is a formal strategy or tool designed to measure specific student strengths and weaknesses in student learning relative to student learning standards or goals. Diagnostic assessments focus on individual students.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Clarify the distinction between diagnostic assessment and the formative assessment process, by noting that while both the formative assessment process and diagnostic assessments are designed to help teachers more effectively support student learning, diagnostic assessments are not an ongoing process embedded in teaching and learning. Instead, they are specific measurement tools and strategies used when educators need more detailed information about individual students to inform next steps for instruction or intervention.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Diagnostic assessment can be commercially developed products or can be teacher created tools and strategies.</a:t>
            </a:r>
          </a:p>
          <a:p>
            <a:pPr marL="0" lvl="0" indent="0" algn="l" rtl="0">
              <a:spcBef>
                <a:spcPts val="0"/>
              </a:spcBef>
              <a:spcAft>
                <a:spcPts val="0"/>
              </a:spcAft>
              <a:buNone/>
            </a:pPr>
            <a:endParaRPr dirty="0"/>
          </a:p>
        </p:txBody>
      </p:sp>
      <p:sp>
        <p:nvSpPr>
          <p:cNvPr id="821" name="Google Shape;821;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3843045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1" name="Google Shape;84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Interim or benchmark assessments are usually administered at specific intervals over the course of an academic year in order to compare student understanding or performance against a set of learning standards or objectives. Interim assessments are often common across classes or schools in a district.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Interim assessments can give us information about progress toward the longer-term learning expectations and can inform future instructional decisions and school improvement planning. When well-aligned to common learning expectations, interim assessments can be predictive of end-of-year performance.</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842" name="Google Shape;842;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3332361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8" name="Google Shape;848;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Summative assessment comes at the end of a period of learning. We often think of summative assessment as statewide end-of-year assessment, but it can also refer to classroom-level summative assessments. In either case, summative assessment provides information about students in relation to a set of learning expectations. Summative assessment is intended to monitor and evaluate student achievement at </a:t>
            </a:r>
            <a:r>
              <a:rPr lang="en-US" sz="1200" kern="1200">
                <a:solidFill>
                  <a:schemeClr val="tx1"/>
                </a:solidFill>
                <a:effectLst/>
                <a:latin typeface="+mn-lt"/>
                <a:ea typeface="+mn-ea"/>
                <a:cs typeface="+mn-cs"/>
              </a:rPr>
              <a:t>the group-level </a:t>
            </a:r>
            <a:r>
              <a:rPr lang="en-US" sz="1200" kern="1200" dirty="0">
                <a:solidFill>
                  <a:schemeClr val="tx1"/>
                </a:solidFill>
                <a:effectLst/>
                <a:latin typeface="+mn-lt"/>
                <a:ea typeface="+mn-ea"/>
                <a:cs typeface="+mn-cs"/>
              </a:rPr>
              <a:t>and inform program-level and school improvement planning.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Summative assessment is, by definition, given after a period of learning, and therefore doesn’t provide information that can inform ongoing teaching and learning of individual students. Instead, it provides an overall picture of how a system is preparing students to meet the learning expectations. </a:t>
            </a:r>
          </a:p>
          <a:p>
            <a:r>
              <a:rPr lang="en-US" sz="1200" kern="1200" dirty="0">
                <a:solidFill>
                  <a:schemeClr val="tx1"/>
                </a:solidFill>
                <a:effectLst/>
                <a:latin typeface="+mn-lt"/>
                <a:ea typeface="+mn-ea"/>
                <a:cs typeface="+mn-cs"/>
              </a:rPr>
              <a:t> </a:t>
            </a: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849" name="Google Shape;849;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97421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Assessment types can be differentiated by several different factors including grain size (meaning the volume of learning expectations measured by the assessment) frequency, and immediacy of actionable information (meaning how directly it can inform teaching and learning at the classroom). This table shows us a comparison of the four different types of assessment we just described across these factors.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Diagnostic assessment and the formative assessment process are both small grain-size–this means they focus on a small group of learning expectations or standards and they both provide information that can rapidly inform teaching and learning in the classroom. The key difference between them is that diagnostic assessment is a measurement tool designed to identify specific strengths and weaknesses in individual students. The formative assessment process is an ongoing process embedded in teaching and learning. As an example, diagnostic assessments may provide information about specific students who could benefit from intervention groups or additional instructional opportunities. During the process of teaching and learning, the formative assessment process may help surface a misconception that content needs to be clarified before moving on to the next step in learning.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Interim assessment usually focuses on a broader group of learning expectations, takes place at designated intervals throughout the year, and is designed to inform future instructional planning. This could mean informing a grade-level team about specific standards for which their students are still struggling and support planning to reteach or bring in different curricular resources for that content.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Summative assessment usually focuses on a large swath of the learning standards for the period of instruction being covered and comes at the end of a learning period, often at the end of the year. Summative assessment isn’t intended to provide evidence about teaching and learning in the classroom, but broader program decisions. </a:t>
            </a:r>
          </a:p>
          <a:p>
            <a:r>
              <a:rPr lang="en-US" sz="1200" kern="1200" dirty="0">
                <a:solidFill>
                  <a:schemeClr val="tx1"/>
                </a:solidFill>
                <a:effectLst/>
                <a:latin typeface="+mn-lt"/>
                <a:ea typeface="+mn-ea"/>
                <a:cs typeface="+mn-cs"/>
              </a:rPr>
              <a:t> </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14EB0C42-1642-4098-B1C3-F052834D9D16}" type="slidenum">
              <a:rPr lang="en-US" altLang="en-US" smtClean="0"/>
              <a:pPr>
                <a:defRPr/>
              </a:pPr>
              <a:t>18</a:t>
            </a:fld>
            <a:endParaRPr lang="en-US" altLang="en-US"/>
          </a:p>
        </p:txBody>
      </p:sp>
    </p:spTree>
    <p:extLst>
      <p:ext uri="{BB962C8B-B14F-4D97-AF65-F5344CB8AC3E}">
        <p14:creationId xmlns:p14="http://schemas.microsoft.com/office/powerpoint/2010/main" val="1354995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are going to do an activity to help apply the descriptive information about different types of assessment to assessment tools and practices that you may be familiar with in your schools and classrooms. Our goal is to spark discussion that can help us clarify understanding of the different types of assessment, so don’t feel pressure to get the “right” answer.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Participants can use this document as a reference sheet to support decision-making - </a:t>
            </a:r>
            <a:r>
              <a:rPr lang="en-US" sz="1200" u="sng" kern="1200" dirty="0">
                <a:solidFill>
                  <a:schemeClr val="tx1"/>
                </a:solidFill>
                <a:effectLst/>
                <a:latin typeface="+mn-lt"/>
                <a:ea typeface="+mn-ea"/>
                <a:cs typeface="+mn-cs"/>
                <a:hlinkClick r:id="rId3"/>
              </a:rPr>
              <a:t>https://csaa.wested.org/wp-content/uploads/2019/11/2.1_CSAI_Assessment-Types_508-compliance_04.29.19.pdf</a:t>
            </a:r>
            <a:r>
              <a:rPr lang="en-US" dirty="0">
                <a:effectLst/>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Considerations for facilitating this activity: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Try to create an environment where participants will feel comfortable sharing their guesses and understand that this isn’t an assessment of them, but a chance to apply earlier learning.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Consider strategies that allow participants to share their guess about the assessment type in a ”low-stakes” way. In a face-to-face setting, this could mean assigning each assessment type a number and asking participants to vote using their fingers, allowing table groups to discuss and come to a consensus decision, and a polling application that allows participants to vote anonymously (a number of polling applications offer free versions). In a digital delivery setting, many video conference platforms have embedded poll functions.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Keep in mind that the type of assessment depends on the purpose and how the evidence is used–so more than one answer could be right depending on how the assessment tool or strategy is used.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Try to focus on the patterns in the responses instead of on individuals and use that to explore, clarify misconceptions, answer questions, and build understanding.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any of the specific assessment tools or strategies are likely to be unfamiliar to participants, facilitators can edit the presentation to select tools and strategies participants are likely to be familiar with. </a:t>
            </a:r>
          </a:p>
          <a:p>
            <a:pPr marL="171450" indent="-171450">
              <a:buFont typeface="Arial" panose="020B0604020202020204" pitchFamily="34" charset="0"/>
              <a:buChar char="•"/>
            </a:pPr>
            <a:r>
              <a:rPr lang="en-US" dirty="0"/>
              <a:t>You may want to provide this document as a reference sheet to support </a:t>
            </a:r>
            <a:r>
              <a:rPr lang="en-US"/>
              <a:t>participant decision-making </a:t>
            </a:r>
            <a:r>
              <a:rPr lang="en-US" dirty="0"/>
              <a:t>- </a:t>
            </a:r>
            <a:r>
              <a:rPr lang="en-US" sz="1200" u="sng" kern="1200" dirty="0">
                <a:solidFill>
                  <a:schemeClr val="tx1"/>
                </a:solidFill>
                <a:effectLst/>
                <a:latin typeface="+mn-lt"/>
                <a:ea typeface="+mn-ea"/>
                <a:cs typeface="+mn-cs"/>
                <a:hlinkClick r:id="rId3"/>
              </a:rPr>
              <a:t>https://csaa.wested.org/wp-content/uploads/2019/11/2.1_CSAI_Assessment-Types_508-compliance_04.29.19.pdf</a:t>
            </a:r>
            <a:r>
              <a:rPr lang="en-US" dirty="0">
                <a:effectLst/>
              </a:rPr>
              <a:t> </a:t>
            </a:r>
            <a:endParaRPr lang="en-US" dirty="0"/>
          </a:p>
        </p:txBody>
      </p:sp>
      <p:sp>
        <p:nvSpPr>
          <p:cNvPr id="4" name="Slide Number Placeholder 3"/>
          <p:cNvSpPr>
            <a:spLocks noGrp="1"/>
          </p:cNvSpPr>
          <p:nvPr>
            <p:ph type="sldNum" sz="quarter" idx="5"/>
          </p:nvPr>
        </p:nvSpPr>
        <p:spPr/>
        <p:txBody>
          <a:bodyPr/>
          <a:lstStyle/>
          <a:p>
            <a:fld id="{C1E2BC98-6EA0-4EE7-A97F-558F26662BCA}" type="slidenum">
              <a:rPr lang="en-US" smtClean="0"/>
              <a:t>19</a:t>
            </a:fld>
            <a:endParaRPr lang="en-US"/>
          </a:p>
        </p:txBody>
      </p:sp>
    </p:spTree>
    <p:extLst>
      <p:ext uri="{BB962C8B-B14F-4D97-AF65-F5344CB8AC3E}">
        <p14:creationId xmlns:p14="http://schemas.microsoft.com/office/powerpoint/2010/main" val="364254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Which of the four types of assessment do you think a lab report is?</a:t>
            </a:r>
          </a:p>
          <a:p>
            <a:r>
              <a:rPr lang="en-US" sz="1200" kern="1200" dirty="0">
                <a:solidFill>
                  <a:schemeClr val="tx1"/>
                </a:solidFill>
                <a:effectLst/>
                <a:latin typeface="+mn-lt"/>
                <a:ea typeface="+mn-ea"/>
                <a:cs typeface="+mn-cs"/>
              </a:rPr>
              <a:t>Ask participants to reflect and vote using whatever voting method you selected for this activity (see previous slide)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Guide a discussion that explores participant responses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Focus the discussion on why participants selected a specific type of assessment. This builds participants’ capacity to identify the different types of assessment and their purposes.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lab report is usually a written description of the process and findings for a scientific experiment. Often, a lab report is completed after students have finished a scientific experiment and therefore is usually a classroom-level summative assessment. This is because it comes at the end of a period of learning and provides evidence of student progress toward the learning expectations for that specific learning period. It isn’t usually used by teachers and students to provide immediate feedback. Teachers and students likely have other formative assessment strategies they engage in during a lab experiment to provide immediate direction for teaching and learning.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Ask participants to review the information provided in the handout. Is there a scenario in which a lab report could be considered a different type of assessment? What would a teacher do? What would students do?</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CD6E42B9-33DE-824E-851D-5228A4F0081E}" type="slidenum">
              <a:rPr lang="en-US" smtClean="0"/>
              <a:t>20</a:t>
            </a:fld>
            <a:endParaRPr lang="en-US"/>
          </a:p>
        </p:txBody>
      </p:sp>
    </p:spTree>
    <p:extLst>
      <p:ext uri="{BB962C8B-B14F-4D97-AF65-F5344CB8AC3E}">
        <p14:creationId xmlns:p14="http://schemas.microsoft.com/office/powerpoint/2010/main" val="2687905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As we will discuss throughout this module, understanding where we as learners are heading and how we will know if we are successful is essential for teaching and learning and a key aspect of quality assessment practices.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2</a:t>
            </a:fld>
            <a:endParaRPr lang="en-US"/>
          </a:p>
        </p:txBody>
      </p:sp>
    </p:spTree>
    <p:extLst>
      <p:ext uri="{BB962C8B-B14F-4D97-AF65-F5344CB8AC3E}">
        <p14:creationId xmlns:p14="http://schemas.microsoft.com/office/powerpoint/2010/main" val="3388319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a:t>
            </a:r>
            <a:r>
              <a:rPr lang="en-US" sz="1200" b="1" kern="1200" dirty="0">
                <a:solidFill>
                  <a:schemeClr val="tx1"/>
                </a:solidFill>
                <a:effectLst/>
                <a:latin typeface="+mn-lt"/>
                <a:ea typeface="+mn-ea"/>
                <a:cs typeface="+mn-cs"/>
              </a:rPr>
              <a:t>ntroduce the content on the slide by providing the following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Which of the four types of assessment do you think an exit ticket is?</a:t>
            </a:r>
          </a:p>
          <a:p>
            <a:r>
              <a:rPr lang="en-US" sz="1200" kern="1200" dirty="0">
                <a:solidFill>
                  <a:schemeClr val="tx1"/>
                </a:solidFill>
                <a:effectLst/>
                <a:latin typeface="+mn-lt"/>
                <a:ea typeface="+mn-ea"/>
                <a:cs typeface="+mn-cs"/>
              </a:rPr>
              <a:t>Ask participants to reflect and vote using whatever voting method you selected for this activity (see slide 19).</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Guide a discussion that explores participant responses.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Focus the discussion on why participants selected a specific type of assessment. This builds participants’ capacity to identify the different types of assessment and their purposes.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 exit ticket, a strategy that asks students to complete a specific task and hand it in before they leave class, is one of the most frequently cited examples of formative assessment. However, it is important to remember that formative assessment is a process, not the specific tool or strategy. So, in and of itself, an exit ticket is not formative assessment. For an exit ticket to be a true example of formative assessment it needs to involve analysis and feedback or a pedagogical response that engages students in their own learning. If a teacher asks students to complete an exit ticket as an accountability mechanism but doesn’t adjust teaching and learning based on the evidence of student learning provided in the exit tickets, it isn’t formative assessment.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CD6E42B9-33DE-824E-851D-5228A4F0081E}" type="slidenum">
              <a:rPr lang="en-US" smtClean="0"/>
              <a:t>21</a:t>
            </a:fld>
            <a:endParaRPr lang="en-US"/>
          </a:p>
        </p:txBody>
      </p:sp>
    </p:spTree>
    <p:extLst>
      <p:ext uri="{BB962C8B-B14F-4D97-AF65-F5344CB8AC3E}">
        <p14:creationId xmlns:p14="http://schemas.microsoft.com/office/powerpoint/2010/main" val="667355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Which of the four types of assessment do you think Primary Spelling Inventory is?</a:t>
            </a:r>
          </a:p>
          <a:p>
            <a:r>
              <a:rPr lang="en-US" sz="1200" kern="1200" dirty="0">
                <a:solidFill>
                  <a:schemeClr val="tx1"/>
                </a:solidFill>
                <a:effectLst/>
                <a:latin typeface="+mn-lt"/>
                <a:ea typeface="+mn-ea"/>
                <a:cs typeface="+mn-cs"/>
              </a:rPr>
              <a:t>Ask participants to reflect and vote using whatever voting method you selected for this activity (see slide 19).</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Guide a discussion that explores participant responses.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Focus the discussion on why participants selected a specific type of assessment. This builds participants’ capacity to identify the different types of assessment and their purposes.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the group isn’t familiar with the Primary Spelling Inventory, it may be helpful to tell them before they vote that it is a tool used in kindergarten through third grade. It contains lists of words that represent different spelling features and is designed to give information about stages of early grade spelling development. There are other types of spelling inventories and this is one example.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Primary Spelling Inventory is designed as a diagnostic assessment. It is a specific tool designed to provide specific information about a where a student is in their development in a particular area, in this case, spelling. While this tool does provide information that is immediately actionable for teaching and learning, perhaps identifying students for intervention or providing guidance about student groupings, it is not generally an example of formative assessment. This is because of the purpose for which it was designed--as a tool--not a process embedded in teaching and learning.</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CD6E42B9-33DE-824E-851D-5228A4F0081E}" type="slidenum">
              <a:rPr lang="en-US" smtClean="0"/>
              <a:t>22</a:t>
            </a:fld>
            <a:endParaRPr lang="en-US"/>
          </a:p>
        </p:txBody>
      </p:sp>
    </p:spTree>
    <p:extLst>
      <p:ext uri="{BB962C8B-B14F-4D97-AF65-F5344CB8AC3E}">
        <p14:creationId xmlns:p14="http://schemas.microsoft.com/office/powerpoint/2010/main" val="21280802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Which of the four types of assessment do you think common formative assessment is?</a:t>
            </a:r>
          </a:p>
          <a:p>
            <a:r>
              <a:rPr lang="en-US" sz="1200" kern="1200" dirty="0">
                <a:solidFill>
                  <a:schemeClr val="tx1"/>
                </a:solidFill>
                <a:effectLst/>
                <a:latin typeface="+mn-lt"/>
                <a:ea typeface="+mn-ea"/>
                <a:cs typeface="+mn-cs"/>
              </a:rPr>
              <a:t>Ask participants to reflect and vote using whatever voting method you selected for this activity (see slide 19).</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Guide a discussion that explores participant responses.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Focus the discussion on why participants selected a specific type of assessment. This builds participants’ capacity to identify the different types of assessment and their purposes.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Common formative assessments are typically assessment tools created collaboratively by a team of teachers, like a grade-level assessment to be given to all students at a set time in the curriculum. Common formative assessments are often used to provide common data about implementation of the guaranteed curriculum and to provide information to support changes in instruction and professional learning, as well as to identify specific students who may need additional support. When used in this way, despite the name, common formative assessment, is an interim or benchmark assessment, not an example of formative assessment.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order to help participants navigate this discussion, you may want to ask them first to describe what they know about how common formative assessments are used and then ask them to review the handout description of the formative assessment process before they vote.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D6E42B9-33DE-824E-851D-5228A4F0081E}" type="slidenum">
              <a:rPr lang="en-US" smtClean="0"/>
              <a:t>23</a:t>
            </a:fld>
            <a:endParaRPr lang="en-US"/>
          </a:p>
        </p:txBody>
      </p:sp>
    </p:spTree>
    <p:extLst>
      <p:ext uri="{BB962C8B-B14F-4D97-AF65-F5344CB8AC3E}">
        <p14:creationId xmlns:p14="http://schemas.microsoft.com/office/powerpoint/2010/main" val="6439725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a chance for you to reflect on learning about different types of assessment and their purposes in a comprehensive, balanced assessment system.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Considerations:</a:t>
            </a:r>
          </a:p>
          <a:p>
            <a:r>
              <a:rPr lang="en-US" sz="1200" kern="1200" dirty="0">
                <a:solidFill>
                  <a:schemeClr val="tx1"/>
                </a:solidFill>
                <a:effectLst/>
                <a:latin typeface="+mn-lt"/>
                <a:ea typeface="+mn-ea"/>
                <a:cs typeface="+mn-cs"/>
              </a:rPr>
              <a:t>If participants asked questions and shared their thinking during the earlier slides or if you are short on time, this reflection could be brief or skipped altogether.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1E2BC98-6EA0-4EE7-A97F-558F26662BCA}" type="slidenum">
              <a:rPr lang="en-US" smtClean="0"/>
              <a:t>24</a:t>
            </a:fld>
            <a:endParaRPr lang="en-US"/>
          </a:p>
        </p:txBody>
      </p:sp>
    </p:spTree>
    <p:extLst>
      <p:ext uri="{BB962C8B-B14F-4D97-AF65-F5344CB8AC3E}">
        <p14:creationId xmlns:p14="http://schemas.microsoft.com/office/powerpoint/2010/main" val="218430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 matter the type of assessment, observable evidence of what students know and can do in relation to the learning expectations are the basis for high quality assessment practice. Identifying appropriate evidence to demonstrate student progress toward learning expectations and interpreting that evidence appropriately to inform a response requires a deep knowledge of the standards or learning expectations being measured. </a:t>
            </a:r>
          </a:p>
          <a:p>
            <a:r>
              <a:rPr lang="en-US" sz="1200" kern="1200" dirty="0">
                <a:solidFill>
                  <a:schemeClr val="tx1"/>
                </a:solidFill>
                <a:effectLst/>
                <a:latin typeface="+mn-lt"/>
                <a:ea typeface="+mn-ea"/>
                <a:cs typeface="+mn-cs"/>
              </a:rPr>
              <a:t> </a:t>
            </a:r>
          </a:p>
          <a:p>
            <a:endParaRPr lang="en-US" dirty="0"/>
          </a:p>
          <a:p>
            <a:endParaRPr lang="en-US" dirty="0"/>
          </a:p>
          <a:p>
            <a:r>
              <a:rPr lang="en-US" dirty="0"/>
              <a:t> </a:t>
            </a:r>
          </a:p>
        </p:txBody>
      </p:sp>
      <p:sp>
        <p:nvSpPr>
          <p:cNvPr id="4" name="Slide Number Placeholder 3"/>
          <p:cNvSpPr>
            <a:spLocks noGrp="1"/>
          </p:cNvSpPr>
          <p:nvPr>
            <p:ph type="sldNum" sz="quarter" idx="5"/>
          </p:nvPr>
        </p:nvSpPr>
        <p:spPr/>
        <p:txBody>
          <a:bodyPr/>
          <a:lstStyle/>
          <a:p>
            <a:fld id="{5F085DC6-3276-7043-866B-AAE2820669F7}" type="slidenum">
              <a:rPr lang="en-US" smtClean="0"/>
              <a:t>26</a:t>
            </a:fld>
            <a:endParaRPr lang="en-US"/>
          </a:p>
        </p:txBody>
      </p:sp>
    </p:spTree>
    <p:extLst>
      <p:ext uri="{BB962C8B-B14F-4D97-AF65-F5344CB8AC3E}">
        <p14:creationId xmlns:p14="http://schemas.microsoft.com/office/powerpoint/2010/main" val="22742615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introduced this section about the cycle of assessment by discussing evidence of student learning (see previous slide) because the assessment cycle, which applies to all types of assessment, is based on the understanding that assessment is about using evidence to reason about what students know and can do in order to make decisions about teaching and learning.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all stages of the assessment cycle, high-quality assessment relies </a:t>
            </a:r>
            <a:r>
              <a:rPr lang="en-US" sz="1200" kern="1200" dirty="0" err="1">
                <a:solidFill>
                  <a:schemeClr val="tx1"/>
                </a:solidFill>
                <a:effectLst/>
                <a:latin typeface="+mn-lt"/>
                <a:ea typeface="+mn-ea"/>
                <a:cs typeface="+mn-cs"/>
              </a:rPr>
              <a:t>ona</a:t>
            </a:r>
            <a:r>
              <a:rPr lang="en-US" sz="1200" kern="1200" dirty="0">
                <a:solidFill>
                  <a:schemeClr val="tx1"/>
                </a:solidFill>
                <a:effectLst/>
                <a:latin typeface="+mn-lt"/>
                <a:ea typeface="+mn-ea"/>
                <a:cs typeface="+mn-cs"/>
              </a:rPr>
              <a:t> solid understanding of learning expectations being assessed. This requires clarity about the standards and the learning progressions that students travel through to achieve the standards.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 clearly articulated learning expectations as a guide, the cycle of assessment moves through the process of eliciting evidence of student learning, interpreting that evidence, and most importantly, taking action to improve teaching and learning based on the evidence.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a cycle because this is an ongoing process.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we discussed previously in this presentation, there are a variety of types of assessment that provide different information to support different types of educational decision making. But whether we focus on the formative assessment process, diagnostic, interim or summative assessment, each of these steps in the cycle are relevant to ensure stakeholders have meaningful information about student learning which is used to move student learning forward toward learning expectations.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next few slides, we will dig into each of these components of the formative assessment cycle. However, the purpose is just to give a high-level overview to help you think about the elements of high-quality assessments of all types. In future modules, we will focus more on the formative assessment process and consider deeply the role of students and teachers.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5F085DC6-3276-7043-866B-AAE2820669F7}" type="slidenum">
              <a:rPr lang="en-US" smtClean="0"/>
              <a:t>27</a:t>
            </a:fld>
            <a:endParaRPr lang="en-US"/>
          </a:p>
        </p:txBody>
      </p:sp>
    </p:spTree>
    <p:extLst>
      <p:ext uri="{BB962C8B-B14F-4D97-AF65-F5344CB8AC3E}">
        <p14:creationId xmlns:p14="http://schemas.microsoft.com/office/powerpoint/2010/main" val="4637338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any kind of high-quality assessment, you must know what it is that you are measuring and identify what will constitute achievement.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start, it is crucial to have a very clear and deep understanding the specific expectations articulated in the standards, including clarity about the level of rigor or cognitive complexity within the skills in each of the standards.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also requires understanding the learning progressions that lead to the standards. A learning progression is the student learning pathway that leads toward the standards; it is not the same as the scope and sequence in curricular materials. It is about how students’ progress in their learning.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also critical to identify what specifically you are measuring, which means identifying the specific, standards-aligned intended learning </a:t>
            </a:r>
            <a:r>
              <a:rPr lang="en-US" sz="1200" kern="1200">
                <a:solidFill>
                  <a:schemeClr val="tx1"/>
                </a:solidFill>
                <a:effectLst/>
                <a:latin typeface="+mn-lt"/>
                <a:ea typeface="+mn-ea"/>
                <a:cs typeface="+mn-cs"/>
              </a:rPr>
              <a:t>being measured, </a:t>
            </a:r>
            <a:r>
              <a:rPr lang="en-US" sz="1200" kern="1200" dirty="0">
                <a:solidFill>
                  <a:schemeClr val="tx1"/>
                </a:solidFill>
                <a:effectLst/>
                <a:latin typeface="+mn-lt"/>
                <a:ea typeface="+mn-ea"/>
                <a:cs typeface="+mn-cs"/>
              </a:rPr>
              <a:t>and how you will determine where students are in progress toward the intended learning. Sometimes the intended learning is the actual standard, it can also be a milestone on the learning progression toward the standard.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formative assessment process, this involves establishing learning goals (what students should know at the end of the learning period) and success criteria (observable evidence that teachers and students will use to decide how students are progressing toward their learning goals). </a:t>
            </a:r>
          </a:p>
          <a:p>
            <a:r>
              <a:rPr lang="en-US" sz="1200" kern="1200" dirty="0">
                <a:solidFill>
                  <a:schemeClr val="tx1"/>
                </a:solidFill>
                <a:effectLst/>
                <a:latin typeface="+mn-lt"/>
                <a:ea typeface="+mn-ea"/>
                <a:cs typeface="+mn-cs"/>
              </a:rPr>
              <a:t> </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28</a:t>
            </a:fld>
            <a:endParaRPr lang="en-US"/>
          </a:p>
        </p:txBody>
      </p:sp>
    </p:spTree>
    <p:extLst>
      <p:ext uri="{BB962C8B-B14F-4D97-AF65-F5344CB8AC3E}">
        <p14:creationId xmlns:p14="http://schemas.microsoft.com/office/powerpoint/2010/main" val="10131655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Eliciting evidence is the gathering of </a:t>
            </a:r>
            <a:r>
              <a:rPr lang="en-US" sz="1200" i="1" kern="1200" dirty="0">
                <a:solidFill>
                  <a:schemeClr val="tx1"/>
                </a:solidFill>
                <a:effectLst/>
                <a:latin typeface="+mn-lt"/>
                <a:ea typeface="+mn-ea"/>
                <a:cs typeface="+mn-cs"/>
              </a:rPr>
              <a:t>meaningful</a:t>
            </a:r>
            <a:r>
              <a:rPr lang="en-US" sz="1200" kern="1200" dirty="0">
                <a:solidFill>
                  <a:schemeClr val="tx1"/>
                </a:solidFill>
                <a:effectLst/>
                <a:latin typeface="+mn-lt"/>
                <a:ea typeface="+mn-ea"/>
                <a:cs typeface="+mn-cs"/>
              </a:rPr>
              <a:t> information about student learning. For any assessment tool or strategy to provide meaningful information, it must be valid. Validity is the extent to which an assessment accurately measures what it is intended to measure. This is essential for all types of assessment, from the formative assessment process to summative assessment.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valid assessment tool or strategy must be well aligned to the learning expectations being measured. This means an item, task, or strategy must match not only the content of the standard or learning expectation, but the cognitive complexity or rigor outlined within the skills described in the standard.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Eliciting meaningful evidence also requires thoughtful selection and design of assessment items or strategies. Different item types and formative assessment strategies should be matched both to the assessment content and context. This could include selected response items (also known as multiple choice), constructed response items (which are structured open-ended questions), performance tasks (which ask students to produce products or perform tasks to demonstrate mastery of learning expectations), or questioning, and observation. Strategy selection should be aligned to the kind of evidence you have identified based on the intended learning. It is also important to consider if you have collected sufficient evidence of student learning with which to reason about what students know and can do. Offering students multiple and varied ways of demonstrating their learning supports meaningful understanding. Using an appropriate number of items or employing multiple assessment strategies are just a few ways to make sure you have offered students the opportunity to demonstrate their knowledge and skills.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 assessment tool or strategy is not valid if it has unnecessary barriers that constrain students from demonstrating what they know and can do. Unnecessary barriers are those that are not related to the construct being measured. One type of unnecessary barrier is bias, which is when an assessment tool or strategy provides an advantage or disadvantage to groups of students because of their personal characteristics, such as race, gender, socioeconomic status or religion.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Learning goals and success criteria can be an important guide for ensuring that an assessment tool or strategy is aligned and equitable because they require a clear understanding of both the construct being measured and the specific evidence that would allow students to demonstrate their progress toward a learning goal. </a:t>
            </a:r>
          </a:p>
          <a:p>
            <a:r>
              <a:rPr lang="en-US" sz="1200" kern="1200" dirty="0">
                <a:solidFill>
                  <a:schemeClr val="tx1"/>
                </a:solidFill>
                <a:effectLst/>
                <a:latin typeface="+mn-lt"/>
                <a:ea typeface="+mn-ea"/>
                <a:cs typeface="+mn-cs"/>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lang="en-US" sz="2400" i="1" kern="1200" dirty="0">
              <a:solidFill>
                <a:schemeClr val="tx1"/>
              </a:solidFill>
              <a:effectLst/>
              <a:latin typeface="+mn-lt"/>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lang="en-US" sz="24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29</a:t>
            </a:fld>
            <a:endParaRPr lang="en-US"/>
          </a:p>
        </p:txBody>
      </p:sp>
    </p:spTree>
    <p:extLst>
      <p:ext uri="{BB962C8B-B14F-4D97-AF65-F5344CB8AC3E}">
        <p14:creationId xmlns:p14="http://schemas.microsoft.com/office/powerpoint/2010/main" val="40504427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a:t>
            </a:r>
            <a:r>
              <a:rPr lang="en-US" sz="1200" b="1" kern="1200" dirty="0">
                <a:solidFill>
                  <a:schemeClr val="tx1"/>
                </a:solidFill>
                <a:effectLst/>
                <a:latin typeface="+mn-lt"/>
                <a:ea typeface="+mn-ea"/>
                <a:cs typeface="+mn-cs"/>
              </a:rPr>
              <a:t>ntroduce the content on the slide by providing the following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Once meaningful evidence is elicited, educators must interpret that evidence. This requires making sense of evidence in relation to the learning expectations and related learning progressions that can support taking action in the next step.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Peer and self-evaluation and empowering students to make sense of data about their own learning produced in assessment, even summative and interim assessment, is an important part of interpreting evidence. Students need instructional support and modeling for effective peer- and self-evaluation and to make sense of assessment data.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need to be able to interpret the evidence provided by individual students, but also to look at patterns across groups of students. So whether in the formative assessment process or in summative assessment, we need interpretation tools and strategies like rubrics and informal analysis plans that allow us to understand where an individual student is in their progression toward the learning expectation. But we also need to look at data from groups of students to inform action as well.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Interpreting evidence sometimes involves recognizing that you need more information. Summative assessment is only one measure of student learning and should be taken in the context of other measures. In the formative assessment process, you may realize that the evidence you have is only telling you that the student has not mastered the learning expectation, but you may need to engage in additional strategies to get the nuance you need to understand where the student is in their learning. </a:t>
            </a:r>
          </a:p>
          <a:p>
            <a:r>
              <a:rPr lang="en-US" sz="1200" kern="1200" dirty="0">
                <a:solidFill>
                  <a:schemeClr val="tx1"/>
                </a:solidFill>
                <a:effectLst/>
                <a:latin typeface="+mn-lt"/>
                <a:ea typeface="+mn-ea"/>
                <a:cs typeface="+mn-cs"/>
              </a:rPr>
              <a:t> </a:t>
            </a:r>
          </a:p>
          <a:p>
            <a:endParaRPr lang="en-US" dirty="0"/>
          </a:p>
          <a:p>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30</a:t>
            </a:fld>
            <a:endParaRPr lang="en-US"/>
          </a:p>
        </p:txBody>
      </p:sp>
    </p:spTree>
    <p:extLst>
      <p:ext uri="{BB962C8B-B14F-4D97-AF65-F5344CB8AC3E}">
        <p14:creationId xmlns:p14="http://schemas.microsoft.com/office/powerpoint/2010/main" val="1772866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Acting on evidence of student learning is probably the most important, and all too frequently overlooked, element of the assessment cycle no matter the type or purpose of assessment. The action taken should be contingent upon the purpose of the assessment tool or strategy and reflect the learning expectations and progressions.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 summative assessment context, where the learning expectation includes most of the standards and comes at the end of learning period, the evidence usually informs action related to policy and practice decisions, like investments in culturally responsive teacher professional development, design of a support strategy to ensure fidelity in implementation of a math intervention, or making adjustments to the curriculum in upcoming years.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Interim assessment, where the learning expectations include a smaller group of standards, evidence usually informs actions toward future instruction, perhaps revising upcoming instruction to address gaps or identifying students or teachers in need of additional support. In the formative assessment process, where the learning expectations are narrowly focused on a smaller grain size of the standards, evidence should inform action about the next moves that students and teachers make in the classroom to move students along in their learning progression.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31</a:t>
            </a:fld>
            <a:endParaRPr lang="en-US"/>
          </a:p>
        </p:txBody>
      </p:sp>
    </p:spTree>
    <p:extLst>
      <p:ext uri="{BB962C8B-B14F-4D97-AF65-F5344CB8AC3E}">
        <p14:creationId xmlns:p14="http://schemas.microsoft.com/office/powerpoint/2010/main" val="452169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the end of this learning sequence, you should be able to: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Evaluate different types of assessment in use in your classroom and school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Identify appropriate use of the student evidence they elicit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Describe the purpose of different assessment tools and strategies to parents and students</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3</a:t>
            </a:fld>
            <a:endParaRPr lang="en-US"/>
          </a:p>
        </p:txBody>
      </p:sp>
    </p:spTree>
    <p:extLst>
      <p:ext uri="{BB962C8B-B14F-4D97-AF65-F5344CB8AC3E}">
        <p14:creationId xmlns:p14="http://schemas.microsoft.com/office/powerpoint/2010/main" val="14192711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Facilitate a discussion that helps participants reflect on their learning and make connections to their own practice.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Ask participants to reflect and share ideas in response to the following questions: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do students use evidence of their own learning?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is one thing you are reflecting on for your own practice?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Facilitators may wish to pose different reflections questions.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1E2BC98-6EA0-4EE7-A97F-558F26662BCA}" type="slidenum">
              <a:rPr lang="en-US" smtClean="0"/>
              <a:t>32</a:t>
            </a:fld>
            <a:endParaRPr lang="en-US"/>
          </a:p>
        </p:txBody>
      </p:sp>
    </p:spTree>
    <p:extLst>
      <p:ext uri="{BB962C8B-B14F-4D97-AF65-F5344CB8AC3E}">
        <p14:creationId xmlns:p14="http://schemas.microsoft.com/office/powerpoint/2010/main" val="16069071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https://docs.google.com/forms/d/e/1FAIpQLScvFv9QSrLA-j3QHteRHwwWaLwEzjwTqoJ7XaCK2w6qVxEg_A/viewform</a:t>
            </a:r>
          </a:p>
        </p:txBody>
      </p:sp>
      <p:sp>
        <p:nvSpPr>
          <p:cNvPr id="4" name="Slide Number Placeholder 3"/>
          <p:cNvSpPr>
            <a:spLocks noGrp="1"/>
          </p:cNvSpPr>
          <p:nvPr>
            <p:ph type="sldNum" sz="quarter" idx="5"/>
          </p:nvPr>
        </p:nvSpPr>
        <p:spPr/>
        <p:txBody>
          <a:bodyPr/>
          <a:lstStyle/>
          <a:p>
            <a:fld id="{C1E2BC98-6EA0-4EE7-A97F-558F26662BCA}" type="slidenum">
              <a:rPr lang="en-US" smtClean="0"/>
              <a:t>33</a:t>
            </a:fld>
            <a:endParaRPr lang="en-US"/>
          </a:p>
        </p:txBody>
      </p:sp>
    </p:spTree>
    <p:extLst>
      <p:ext uri="{BB962C8B-B14F-4D97-AF65-F5344CB8AC3E}">
        <p14:creationId xmlns:p14="http://schemas.microsoft.com/office/powerpoint/2010/main" val="3189140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E2BC98-6EA0-4EE7-A97F-558F26662BCA}" type="slidenum">
              <a:rPr lang="en-US" smtClean="0"/>
              <a:t>4</a:t>
            </a:fld>
            <a:endParaRPr lang="en-US"/>
          </a:p>
        </p:txBody>
      </p:sp>
    </p:spTree>
    <p:extLst>
      <p:ext uri="{BB962C8B-B14F-4D97-AF65-F5344CB8AC3E}">
        <p14:creationId xmlns:p14="http://schemas.microsoft.com/office/powerpoint/2010/main" val="1925953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does it mean to be </a:t>
            </a:r>
            <a:r>
              <a:rPr lang="en-US" sz="1200" i="1" kern="1200" dirty="0">
                <a:solidFill>
                  <a:schemeClr val="tx1"/>
                </a:solidFill>
                <a:effectLst/>
                <a:latin typeface="+mn-lt"/>
                <a:ea typeface="+mn-ea"/>
                <a:cs typeface="+mn-cs"/>
              </a:rPr>
              <a:t>“assessment literate</a:t>
            </a:r>
            <a:r>
              <a:rPr lang="en-US" sz="1200" kern="1200" dirty="0">
                <a:solidFill>
                  <a:schemeClr val="tx1"/>
                </a:solidFill>
                <a:effectLst/>
                <a:latin typeface="+mn-lt"/>
                <a:ea typeface="+mn-ea"/>
                <a:cs typeface="+mn-cs"/>
              </a:rPr>
              <a:t>” and why does it matter?</a:t>
            </a:r>
          </a:p>
          <a:p>
            <a:r>
              <a:rPr lang="en-US" sz="1200" kern="1200" dirty="0">
                <a:solidFill>
                  <a:schemeClr val="tx1"/>
                </a:solidFill>
                <a:effectLst/>
                <a:latin typeface="+mn-lt"/>
                <a:ea typeface="+mn-ea"/>
                <a:cs typeface="+mn-cs"/>
              </a:rPr>
              <a:t>There are many definitions of assessment literacy. Here are two that can help participants see different ways of describing assessment literacy. </a:t>
            </a:r>
          </a:p>
          <a:p>
            <a:r>
              <a:rPr lang="en-US" sz="1200" kern="1200" dirty="0">
                <a:solidFill>
                  <a:schemeClr val="tx1"/>
                </a:solidFill>
                <a:effectLst/>
                <a:latin typeface="+mn-lt"/>
                <a:ea typeface="+mn-ea"/>
                <a:cs typeface="+mn-cs"/>
              </a:rPr>
              <a:t>Ask participants to read and reflect on the two definitions.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Next, facilitate a discussion in which participants can share their reactions to and ideas about the definitions.</a:t>
            </a:r>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Consider using some of the following questions to support the discussion.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key words jump out at you in either of these definitions?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Which definition resonates with you most and why?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do the definitions have in common and what differences do you note?</a:t>
            </a:r>
          </a:p>
          <a:p>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F085DC6-3276-7043-866B-AAE2820669F7}" type="slidenum">
              <a:rPr lang="en-US" smtClean="0"/>
              <a:t>5</a:t>
            </a:fld>
            <a:endParaRPr lang="en-US"/>
          </a:p>
        </p:txBody>
      </p:sp>
    </p:spTree>
    <p:extLst>
      <p:ext uri="{BB962C8B-B14F-4D97-AF65-F5344CB8AC3E}">
        <p14:creationId xmlns:p14="http://schemas.microsoft.com/office/powerpoint/2010/main" val="2081385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Consider using the following questions to support the discussion.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Why is assessment literacy important for teaching and learning?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role do you think students play in terms of being assessment literate?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 prepared to ask probing questions and support participants in exploring some of these ideas: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purpose of assessment is to improve outcomes for students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Educators need knowledge about ways to understand how students are learning and what to do with the information they get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Students need information to take ownership of their own learning</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1E2BC98-6EA0-4EE7-A97F-558F26662BCA}" type="slidenum">
              <a:rPr lang="en-US" smtClean="0"/>
              <a:t>6</a:t>
            </a:fld>
            <a:endParaRPr lang="en-US"/>
          </a:p>
        </p:txBody>
      </p:sp>
    </p:spTree>
    <p:extLst>
      <p:ext uri="{BB962C8B-B14F-4D97-AF65-F5344CB8AC3E}">
        <p14:creationId xmlns:p14="http://schemas.microsoft.com/office/powerpoint/2010/main" val="1542883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Assessment should always provide evidence of student learning to inform decision-making. </a:t>
            </a:r>
          </a:p>
          <a:p>
            <a:r>
              <a:rPr lang="en-US" sz="1200" kern="1200" dirty="0">
                <a:solidFill>
                  <a:schemeClr val="tx1"/>
                </a:solidFill>
                <a:effectLst/>
                <a:latin typeface="+mn-lt"/>
                <a:ea typeface="+mn-ea"/>
                <a:cs typeface="+mn-cs"/>
              </a:rPr>
              <a:t>Without a clear picture of why students are engaged in any assessment and what the evidence of student learning produced will be used for, we risk wasting resources, contributing to over-testing, and misusing and misinterpreting data about student learning. Some assessments are designed to provide evidence that focuses on the big picture in our educational system. Other assessment tools and practices are intended to provide guidance about where to go next in teaching and learning in the classroom. You can walk through the information on the slide, making note of the examples that represent the big picture decisions made by state education agency staff and by local administrators, and the classroom-level decisions made by teachers.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7</a:t>
            </a:fld>
            <a:endParaRPr lang="en-US"/>
          </a:p>
        </p:txBody>
      </p:sp>
    </p:spTree>
    <p:extLst>
      <p:ext uri="{BB962C8B-B14F-4D97-AF65-F5344CB8AC3E}">
        <p14:creationId xmlns:p14="http://schemas.microsoft.com/office/powerpoint/2010/main" val="1181788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Different stakeholders in our educational systems need to make different kinds of educational decisions. Because we use evidence to make different kinds of decisions, we need a variety of assessments that yield different types and levels of evidence. There is no one-size-fits-all when it comes to assessment.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Facilitate a discussion that focuses on the kinds of decisions made by these stakeholder groups and what information they might need. </a:t>
            </a:r>
            <a:r>
              <a:rPr lang="en-US" sz="1200" kern="1200" dirty="0">
                <a:solidFill>
                  <a:schemeClr val="tx1"/>
                </a:solidFill>
                <a:effectLst/>
                <a:latin typeface="+mn-lt"/>
                <a:ea typeface="+mn-ea"/>
                <a:cs typeface="+mn-cs"/>
              </a:rPr>
              <a:t>Participants don’t need to engage in a detailed discussion of each stakeholder; in the interest of time, a facilitator may decide to focus on school leaders, teachers, and students, the most relevant stakeholder groups in the context of this professional learning session.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may want to start the discussion by providing an example, like: “The Kentucky Department of Education, for example, needs information to make decisions about which school districts are not meeting performance expectations and need additional support and resources. So, they need evidence that shows how well school and districts are supporting students to meet grade-level expectations reflected in the standards.” Then you can ask participants to turn to a partner or small group and share their ideas about what kind of decisions educators make and what evidence they need to make those decisions. Ask participants to share out their ideas. If the training is given in a digital setting, participants can share ideas in the chat box. </a:t>
            </a:r>
          </a:p>
          <a:p>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8</a:t>
            </a:fld>
            <a:endParaRPr lang="en-US"/>
          </a:p>
        </p:txBody>
      </p:sp>
    </p:spTree>
    <p:extLst>
      <p:ext uri="{BB962C8B-B14F-4D97-AF65-F5344CB8AC3E}">
        <p14:creationId xmlns:p14="http://schemas.microsoft.com/office/powerpoint/2010/main" val="2787012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comprehensive and balanced assessment system is one that is designed to provide evidence that meets the needs of the variety of stakeholders, like those we just considered.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Either read or ask participants to read to themselves this definition for a comprehensive, balanced assessment </a:t>
            </a:r>
            <a:r>
              <a:rPr lang="en-US" sz="1200" kern="1200" dirty="0" err="1">
                <a:solidFill>
                  <a:schemeClr val="tx1"/>
                </a:solidFill>
                <a:effectLst/>
                <a:latin typeface="+mn-lt"/>
                <a:ea typeface="+mn-ea"/>
                <a:cs typeface="+mn-cs"/>
              </a:rPr>
              <a:t>aystem</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Ask participants to react to the definition by identifying key words that jump out. Presenters may want to have some key words and thoughts about them ready to prompt discussion. For example, “I like the combination of the terms comprehensive, coherent, and continuous because they really illustrate what it looks like for assessment tools and strategies to work together as part of a system.”</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5F085DC6-3276-7043-866B-AAE2820669F7}" type="slidenum">
              <a:rPr lang="en-US" smtClean="0"/>
              <a:t>9</a:t>
            </a:fld>
            <a:endParaRPr lang="en-US"/>
          </a:p>
        </p:txBody>
      </p:sp>
    </p:spTree>
    <p:extLst>
      <p:ext uri="{BB962C8B-B14F-4D97-AF65-F5344CB8AC3E}">
        <p14:creationId xmlns:p14="http://schemas.microsoft.com/office/powerpoint/2010/main" val="2292555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KDE 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a:p>
        </p:txBody>
      </p:sp>
    </p:spTree>
    <p:extLst>
      <p:ext uri="{BB962C8B-B14F-4D97-AF65-F5344CB8AC3E}">
        <p14:creationId xmlns:p14="http://schemas.microsoft.com/office/powerpoint/2010/main" val="1525281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27898" y="252003"/>
            <a:ext cx="8944503" cy="1320800"/>
          </a:xfrm>
          <a:prstGeom prst="rect">
            <a:avLst/>
          </a:prstGeom>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8" name="Text Placeholder 5"/>
          <p:cNvSpPr>
            <a:spLocks noGrp="1"/>
          </p:cNvSpPr>
          <p:nvPr>
            <p:ph type="body" sz="quarter" idx="14"/>
          </p:nvPr>
        </p:nvSpPr>
        <p:spPr>
          <a:xfrm>
            <a:off x="5774721" y="1762763"/>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5"/>
          </p:nvPr>
        </p:nvSpPr>
        <p:spPr>
          <a:xfrm>
            <a:off x="1118636" y="1759527"/>
            <a:ext cx="4481513" cy="4694237"/>
          </a:xfrm>
          <a:prstGeom prst="rect">
            <a:avLst/>
          </a:prstGeom>
        </p:spPr>
        <p:txBody>
          <a:bodyPr/>
          <a:lstStyle/>
          <a:p>
            <a:endParaRPr lang="en-US"/>
          </a:p>
        </p:txBody>
      </p:sp>
    </p:spTree>
    <p:extLst>
      <p:ext uri="{BB962C8B-B14F-4D97-AF65-F5344CB8AC3E}">
        <p14:creationId xmlns:p14="http://schemas.microsoft.com/office/powerpoint/2010/main" val="365535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1797504"/>
            <a:ext cx="4297680" cy="4694708"/>
          </a:xfrm>
          <a:prstGeom prst="rect">
            <a:avLst/>
          </a:prstGeom>
        </p:spPr>
        <p:txBody>
          <a:bodyPr/>
          <a:lstStyle>
            <a:lvl1pPr marL="0" indent="0">
              <a:buNone/>
              <a:defRPr/>
            </a:lvl1pPr>
          </a:lstStyle>
          <a:p>
            <a:pPr lvl="0"/>
            <a:endParaRPr lang="en-US"/>
          </a:p>
        </p:txBody>
      </p:sp>
      <p:sp>
        <p:nvSpPr>
          <p:cNvPr id="5" name="Content Placeholder 3"/>
          <p:cNvSpPr>
            <a:spLocks noGrp="1"/>
          </p:cNvSpPr>
          <p:nvPr>
            <p:ph sz="half" idx="2"/>
          </p:nvPr>
        </p:nvSpPr>
        <p:spPr>
          <a:xfrm>
            <a:off x="5844444" y="1801625"/>
            <a:ext cx="4297680" cy="4694708"/>
          </a:xfrm>
          <a:prstGeom prst="rect">
            <a:avLst/>
          </a:prstGeom>
        </p:spPr>
        <p:txBody>
          <a:bodyPr/>
          <a:lstStyle>
            <a:lvl1pPr marL="0" indent="0">
              <a:buNone/>
              <a:defRPr/>
            </a:lvl1pPr>
          </a:lstStyle>
          <a:p>
            <a:pPr lvl="0"/>
            <a:endParaRPr lang="en-US"/>
          </a:p>
        </p:txBody>
      </p:sp>
    </p:spTree>
    <p:extLst>
      <p:ext uri="{BB962C8B-B14F-4D97-AF65-F5344CB8AC3E}">
        <p14:creationId xmlns:p14="http://schemas.microsoft.com/office/powerpoint/2010/main" val="3289706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4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1797504"/>
            <a:ext cx="4297680" cy="1893963"/>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844444" y="1801625"/>
            <a:ext cx="4297680" cy="1889842"/>
          </a:xfrm>
          <a:prstGeom prst="rect">
            <a:avLst/>
          </a:prstGeom>
        </p:spPr>
        <p:txBody>
          <a:bodyPr/>
          <a:lstStyle>
            <a:lvl1pPr marL="0" indent="0">
              <a:buNone/>
              <a:defRPr/>
            </a:lvl1pPr>
          </a:lstStyle>
          <a:p>
            <a:pPr lvl="0"/>
            <a:endParaRPr lang="en-US" dirty="0"/>
          </a:p>
        </p:txBody>
      </p:sp>
      <p:sp>
        <p:nvSpPr>
          <p:cNvPr id="6" name="Content Placeholder 2">
            <a:extLst>
              <a:ext uri="{FF2B5EF4-FFF2-40B4-BE49-F238E27FC236}">
                <a16:creationId xmlns:a16="http://schemas.microsoft.com/office/drawing/2014/main" id="{911B3318-2EAB-2842-BBD1-FD55D81273B9}"/>
              </a:ext>
            </a:extLst>
          </p:cNvPr>
          <p:cNvSpPr>
            <a:spLocks noGrp="1"/>
          </p:cNvSpPr>
          <p:nvPr>
            <p:ph sz="half" idx="11"/>
          </p:nvPr>
        </p:nvSpPr>
        <p:spPr>
          <a:xfrm>
            <a:off x="1149552" y="4083504"/>
            <a:ext cx="4297680" cy="1893963"/>
          </a:xfrm>
          <a:prstGeom prst="rect">
            <a:avLst/>
          </a:prstGeom>
        </p:spPr>
        <p:txBody>
          <a:bodyPr/>
          <a:lstStyle>
            <a:lvl1pPr marL="0" indent="0">
              <a:buNone/>
              <a:defRPr/>
            </a:lvl1pPr>
          </a:lstStyle>
          <a:p>
            <a:pPr lvl="0"/>
            <a:endParaRPr lang="en-US" dirty="0"/>
          </a:p>
        </p:txBody>
      </p:sp>
      <p:sp>
        <p:nvSpPr>
          <p:cNvPr id="7" name="Content Placeholder 2">
            <a:extLst>
              <a:ext uri="{FF2B5EF4-FFF2-40B4-BE49-F238E27FC236}">
                <a16:creationId xmlns:a16="http://schemas.microsoft.com/office/drawing/2014/main" id="{D82F5C6E-411A-C94E-9962-3FE72F53634A}"/>
              </a:ext>
            </a:extLst>
          </p:cNvPr>
          <p:cNvSpPr>
            <a:spLocks noGrp="1"/>
          </p:cNvSpPr>
          <p:nvPr>
            <p:ph sz="half" idx="12"/>
          </p:nvPr>
        </p:nvSpPr>
        <p:spPr>
          <a:xfrm>
            <a:off x="5844444" y="4083504"/>
            <a:ext cx="4297680" cy="1893963"/>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861507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6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1797504"/>
            <a:ext cx="1998094" cy="1893963"/>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4646791" y="1797504"/>
            <a:ext cx="1998094" cy="1889842"/>
          </a:xfrm>
          <a:prstGeom prst="rect">
            <a:avLst/>
          </a:prstGeom>
        </p:spPr>
        <p:txBody>
          <a:bodyPr/>
          <a:lstStyle>
            <a:lvl1pPr marL="0" indent="0">
              <a:buNone/>
              <a:defRPr/>
            </a:lvl1pPr>
          </a:lstStyle>
          <a:p>
            <a:pPr lvl="0"/>
            <a:endParaRPr lang="en-US" dirty="0"/>
          </a:p>
        </p:txBody>
      </p:sp>
      <p:sp>
        <p:nvSpPr>
          <p:cNvPr id="6" name="Content Placeholder 2">
            <a:extLst>
              <a:ext uri="{FF2B5EF4-FFF2-40B4-BE49-F238E27FC236}">
                <a16:creationId xmlns:a16="http://schemas.microsoft.com/office/drawing/2014/main" id="{911B3318-2EAB-2842-BBD1-FD55D81273B9}"/>
              </a:ext>
            </a:extLst>
          </p:cNvPr>
          <p:cNvSpPr>
            <a:spLocks noGrp="1"/>
          </p:cNvSpPr>
          <p:nvPr>
            <p:ph sz="half" idx="11"/>
          </p:nvPr>
        </p:nvSpPr>
        <p:spPr>
          <a:xfrm>
            <a:off x="701144" y="4083502"/>
            <a:ext cx="2894910" cy="1893963"/>
          </a:xfrm>
          <a:prstGeom prst="rect">
            <a:avLst/>
          </a:prstGeom>
        </p:spPr>
        <p:txBody>
          <a:bodyPr/>
          <a:lstStyle>
            <a:lvl1pPr marL="0" indent="0">
              <a:buNone/>
              <a:defRPr/>
            </a:lvl1pPr>
          </a:lstStyle>
          <a:p>
            <a:pPr lvl="0"/>
            <a:endParaRPr lang="en-US" dirty="0"/>
          </a:p>
        </p:txBody>
      </p:sp>
      <p:sp>
        <p:nvSpPr>
          <p:cNvPr id="9" name="Content Placeholder 3">
            <a:extLst>
              <a:ext uri="{FF2B5EF4-FFF2-40B4-BE49-F238E27FC236}">
                <a16:creationId xmlns:a16="http://schemas.microsoft.com/office/drawing/2014/main" id="{7E1B2355-1CCB-DD49-B2D4-BB6AC850F4A6}"/>
              </a:ext>
            </a:extLst>
          </p:cNvPr>
          <p:cNvSpPr>
            <a:spLocks noGrp="1"/>
          </p:cNvSpPr>
          <p:nvPr>
            <p:ph sz="half" idx="13"/>
          </p:nvPr>
        </p:nvSpPr>
        <p:spPr>
          <a:xfrm>
            <a:off x="8144030" y="1797504"/>
            <a:ext cx="1998094" cy="1889842"/>
          </a:xfrm>
          <a:prstGeom prst="rect">
            <a:avLst/>
          </a:prstGeom>
        </p:spPr>
        <p:txBody>
          <a:bodyPr/>
          <a:lstStyle>
            <a:lvl1pPr marL="0" indent="0">
              <a:buNone/>
              <a:defRPr/>
            </a:lvl1pPr>
          </a:lstStyle>
          <a:p>
            <a:pPr lvl="0"/>
            <a:endParaRPr lang="en-US" dirty="0"/>
          </a:p>
        </p:txBody>
      </p:sp>
      <p:sp>
        <p:nvSpPr>
          <p:cNvPr id="10" name="Content Placeholder 2">
            <a:extLst>
              <a:ext uri="{FF2B5EF4-FFF2-40B4-BE49-F238E27FC236}">
                <a16:creationId xmlns:a16="http://schemas.microsoft.com/office/drawing/2014/main" id="{8D626AFD-CFC3-634F-82E5-163C1E043DCC}"/>
              </a:ext>
            </a:extLst>
          </p:cNvPr>
          <p:cNvSpPr>
            <a:spLocks noGrp="1"/>
          </p:cNvSpPr>
          <p:nvPr>
            <p:ph sz="half" idx="14"/>
          </p:nvPr>
        </p:nvSpPr>
        <p:spPr>
          <a:xfrm>
            <a:off x="4198383" y="4104958"/>
            <a:ext cx="2894910" cy="1893963"/>
          </a:xfrm>
          <a:prstGeom prst="rect">
            <a:avLst/>
          </a:prstGeom>
        </p:spPr>
        <p:txBody>
          <a:bodyPr/>
          <a:lstStyle>
            <a:lvl1pPr marL="0" indent="0">
              <a:buNone/>
              <a:defRPr/>
            </a:lvl1pPr>
          </a:lstStyle>
          <a:p>
            <a:pPr lvl="0"/>
            <a:endParaRPr lang="en-US" dirty="0"/>
          </a:p>
        </p:txBody>
      </p:sp>
      <p:sp>
        <p:nvSpPr>
          <p:cNvPr id="11" name="Content Placeholder 2">
            <a:extLst>
              <a:ext uri="{FF2B5EF4-FFF2-40B4-BE49-F238E27FC236}">
                <a16:creationId xmlns:a16="http://schemas.microsoft.com/office/drawing/2014/main" id="{6CE99316-0BF3-5846-8717-B80E56BF700F}"/>
              </a:ext>
            </a:extLst>
          </p:cNvPr>
          <p:cNvSpPr>
            <a:spLocks noGrp="1"/>
          </p:cNvSpPr>
          <p:nvPr>
            <p:ph sz="half" idx="15"/>
          </p:nvPr>
        </p:nvSpPr>
        <p:spPr>
          <a:xfrm>
            <a:off x="7695622" y="4104957"/>
            <a:ext cx="2894910" cy="1893963"/>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502029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7 Assessment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701144" y="2698444"/>
            <a:ext cx="2894910" cy="786246"/>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4198383" y="2706357"/>
            <a:ext cx="2894910" cy="792986"/>
          </a:xfrm>
          <a:prstGeom prst="rect">
            <a:avLst/>
          </a:prstGeom>
        </p:spPr>
        <p:txBody>
          <a:bodyPr/>
          <a:lstStyle>
            <a:lvl1pPr marL="0" indent="0">
              <a:buNone/>
              <a:defRPr/>
            </a:lvl1pPr>
          </a:lstStyle>
          <a:p>
            <a:pPr lvl="0"/>
            <a:endParaRPr lang="en-US" dirty="0"/>
          </a:p>
        </p:txBody>
      </p:sp>
      <p:sp>
        <p:nvSpPr>
          <p:cNvPr id="6" name="Content Placeholder 2">
            <a:extLst>
              <a:ext uri="{FF2B5EF4-FFF2-40B4-BE49-F238E27FC236}">
                <a16:creationId xmlns:a16="http://schemas.microsoft.com/office/drawing/2014/main" id="{911B3318-2EAB-2842-BBD1-FD55D81273B9}"/>
              </a:ext>
            </a:extLst>
          </p:cNvPr>
          <p:cNvSpPr>
            <a:spLocks noGrp="1"/>
          </p:cNvSpPr>
          <p:nvPr>
            <p:ph sz="half" idx="11"/>
          </p:nvPr>
        </p:nvSpPr>
        <p:spPr>
          <a:xfrm>
            <a:off x="701144" y="3496773"/>
            <a:ext cx="2894910" cy="1893963"/>
          </a:xfrm>
          <a:prstGeom prst="rect">
            <a:avLst/>
          </a:prstGeom>
        </p:spPr>
        <p:txBody>
          <a:bodyPr/>
          <a:lstStyle>
            <a:lvl1pPr marL="0" indent="0">
              <a:buNone/>
              <a:defRPr/>
            </a:lvl1pPr>
          </a:lstStyle>
          <a:p>
            <a:pPr lvl="0"/>
            <a:endParaRPr lang="en-US" dirty="0"/>
          </a:p>
        </p:txBody>
      </p:sp>
      <p:sp>
        <p:nvSpPr>
          <p:cNvPr id="9" name="Content Placeholder 3">
            <a:extLst>
              <a:ext uri="{FF2B5EF4-FFF2-40B4-BE49-F238E27FC236}">
                <a16:creationId xmlns:a16="http://schemas.microsoft.com/office/drawing/2014/main" id="{7E1B2355-1CCB-DD49-B2D4-BB6AC850F4A6}"/>
              </a:ext>
            </a:extLst>
          </p:cNvPr>
          <p:cNvSpPr>
            <a:spLocks noGrp="1"/>
          </p:cNvSpPr>
          <p:nvPr>
            <p:ph sz="half" idx="13"/>
          </p:nvPr>
        </p:nvSpPr>
        <p:spPr>
          <a:xfrm>
            <a:off x="7695622" y="2593505"/>
            <a:ext cx="2894910" cy="835495"/>
          </a:xfrm>
          <a:prstGeom prst="rect">
            <a:avLst/>
          </a:prstGeom>
        </p:spPr>
        <p:txBody>
          <a:bodyPr/>
          <a:lstStyle>
            <a:lvl1pPr marL="0" indent="0">
              <a:buNone/>
              <a:defRPr/>
            </a:lvl1pPr>
          </a:lstStyle>
          <a:p>
            <a:pPr lvl="0"/>
            <a:endParaRPr lang="en-US" dirty="0"/>
          </a:p>
        </p:txBody>
      </p:sp>
      <p:sp>
        <p:nvSpPr>
          <p:cNvPr id="10" name="Content Placeholder 2">
            <a:extLst>
              <a:ext uri="{FF2B5EF4-FFF2-40B4-BE49-F238E27FC236}">
                <a16:creationId xmlns:a16="http://schemas.microsoft.com/office/drawing/2014/main" id="{8D626AFD-CFC3-634F-82E5-163C1E043DCC}"/>
              </a:ext>
            </a:extLst>
          </p:cNvPr>
          <p:cNvSpPr>
            <a:spLocks noGrp="1"/>
          </p:cNvSpPr>
          <p:nvPr>
            <p:ph sz="half" idx="14"/>
          </p:nvPr>
        </p:nvSpPr>
        <p:spPr>
          <a:xfrm>
            <a:off x="4198383" y="3496773"/>
            <a:ext cx="2894910" cy="1893963"/>
          </a:xfrm>
          <a:prstGeom prst="rect">
            <a:avLst/>
          </a:prstGeom>
        </p:spPr>
        <p:txBody>
          <a:bodyPr/>
          <a:lstStyle>
            <a:lvl1pPr marL="0" indent="0">
              <a:buNone/>
              <a:defRPr/>
            </a:lvl1pPr>
          </a:lstStyle>
          <a:p>
            <a:pPr lvl="0"/>
            <a:endParaRPr lang="en-US" dirty="0"/>
          </a:p>
        </p:txBody>
      </p:sp>
      <p:sp>
        <p:nvSpPr>
          <p:cNvPr id="11" name="Content Placeholder 2">
            <a:extLst>
              <a:ext uri="{FF2B5EF4-FFF2-40B4-BE49-F238E27FC236}">
                <a16:creationId xmlns:a16="http://schemas.microsoft.com/office/drawing/2014/main" id="{6CE99316-0BF3-5846-8717-B80E56BF700F}"/>
              </a:ext>
            </a:extLst>
          </p:cNvPr>
          <p:cNvSpPr>
            <a:spLocks noGrp="1"/>
          </p:cNvSpPr>
          <p:nvPr>
            <p:ph sz="half" idx="15"/>
          </p:nvPr>
        </p:nvSpPr>
        <p:spPr>
          <a:xfrm>
            <a:off x="7695622" y="3429000"/>
            <a:ext cx="2894910" cy="1893963"/>
          </a:xfrm>
          <a:prstGeom prst="rect">
            <a:avLst/>
          </a:prstGeom>
        </p:spPr>
        <p:txBody>
          <a:bodyPr/>
          <a:lstStyle>
            <a:lvl1pPr marL="0" indent="0">
              <a:buNone/>
              <a:defRPr/>
            </a:lvl1pPr>
          </a:lstStyle>
          <a:p>
            <a:pPr lvl="0"/>
            <a:endParaRPr lang="en-US" dirty="0"/>
          </a:p>
        </p:txBody>
      </p:sp>
      <p:sp>
        <p:nvSpPr>
          <p:cNvPr id="13" name="Content Placeholder 2">
            <a:extLst>
              <a:ext uri="{FF2B5EF4-FFF2-40B4-BE49-F238E27FC236}">
                <a16:creationId xmlns:a16="http://schemas.microsoft.com/office/drawing/2014/main" id="{AA4E515C-07D6-6F45-849B-570FE0D5AEE8}"/>
              </a:ext>
            </a:extLst>
          </p:cNvPr>
          <p:cNvSpPr>
            <a:spLocks noGrp="1"/>
          </p:cNvSpPr>
          <p:nvPr>
            <p:ph sz="half" idx="16"/>
          </p:nvPr>
        </p:nvSpPr>
        <p:spPr>
          <a:xfrm>
            <a:off x="701144" y="1739169"/>
            <a:ext cx="9889388" cy="786246"/>
          </a:xfrm>
          <a:prstGeom prst="rect">
            <a:avLst/>
          </a:prstGeom>
        </p:spPr>
        <p:txBody>
          <a:bodyPr/>
          <a:lstStyle>
            <a:lvl1pPr marL="0" indent="0">
              <a:buNone/>
              <a:defRPr/>
            </a:lvl1pPr>
          </a:lstStyle>
          <a:p>
            <a:pPr lvl="0"/>
            <a:endParaRPr lang="en-US" dirty="0"/>
          </a:p>
        </p:txBody>
      </p:sp>
      <p:pic>
        <p:nvPicPr>
          <p:cNvPr id="14" name="Content Placeholder 6">
            <a:extLst>
              <a:ext uri="{FF2B5EF4-FFF2-40B4-BE49-F238E27FC236}">
                <a16:creationId xmlns:a16="http://schemas.microsoft.com/office/drawing/2014/main" id="{8E517A81-F842-114B-977E-D49021295D6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91895" y="5487857"/>
            <a:ext cx="1384738" cy="1186918"/>
          </a:xfrm>
          <a:prstGeom prst="rect">
            <a:avLst/>
          </a:prstGeom>
        </p:spPr>
      </p:pic>
    </p:spTree>
    <p:extLst>
      <p:ext uri="{BB962C8B-B14F-4D97-AF65-F5344CB8AC3E}">
        <p14:creationId xmlns:p14="http://schemas.microsoft.com/office/powerpoint/2010/main" val="1864839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8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1797504"/>
            <a:ext cx="1998094" cy="1893963"/>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819984" y="1797504"/>
            <a:ext cx="1998094" cy="1889842"/>
          </a:xfrm>
          <a:prstGeom prst="rect">
            <a:avLst/>
          </a:prstGeom>
        </p:spPr>
        <p:txBody>
          <a:bodyPr/>
          <a:lstStyle>
            <a:lvl1pPr marL="0" indent="0">
              <a:buNone/>
              <a:defRPr/>
            </a:lvl1pPr>
          </a:lstStyle>
          <a:p>
            <a:pPr lvl="0"/>
            <a:endParaRPr lang="en-US" dirty="0"/>
          </a:p>
        </p:txBody>
      </p:sp>
      <p:sp>
        <p:nvSpPr>
          <p:cNvPr id="6" name="Content Placeholder 2">
            <a:extLst>
              <a:ext uri="{FF2B5EF4-FFF2-40B4-BE49-F238E27FC236}">
                <a16:creationId xmlns:a16="http://schemas.microsoft.com/office/drawing/2014/main" id="{911B3318-2EAB-2842-BBD1-FD55D81273B9}"/>
              </a:ext>
            </a:extLst>
          </p:cNvPr>
          <p:cNvSpPr>
            <a:spLocks noGrp="1"/>
          </p:cNvSpPr>
          <p:nvPr>
            <p:ph sz="half" idx="11"/>
          </p:nvPr>
        </p:nvSpPr>
        <p:spPr>
          <a:xfrm>
            <a:off x="1149550" y="4083502"/>
            <a:ext cx="1998095" cy="1893963"/>
          </a:xfrm>
          <a:prstGeom prst="rect">
            <a:avLst/>
          </a:prstGeom>
        </p:spPr>
        <p:txBody>
          <a:bodyPr/>
          <a:lstStyle>
            <a:lvl1pPr marL="0" indent="0">
              <a:buNone/>
              <a:defRPr/>
            </a:lvl1pPr>
          </a:lstStyle>
          <a:p>
            <a:pPr lvl="0"/>
            <a:endParaRPr lang="en-US" dirty="0"/>
          </a:p>
        </p:txBody>
      </p:sp>
      <p:sp>
        <p:nvSpPr>
          <p:cNvPr id="9" name="Content Placeholder 3">
            <a:extLst>
              <a:ext uri="{FF2B5EF4-FFF2-40B4-BE49-F238E27FC236}">
                <a16:creationId xmlns:a16="http://schemas.microsoft.com/office/drawing/2014/main" id="{7E1B2355-1CCB-DD49-B2D4-BB6AC850F4A6}"/>
              </a:ext>
            </a:extLst>
          </p:cNvPr>
          <p:cNvSpPr>
            <a:spLocks noGrp="1"/>
          </p:cNvSpPr>
          <p:nvPr>
            <p:ph sz="half" idx="13"/>
          </p:nvPr>
        </p:nvSpPr>
        <p:spPr>
          <a:xfrm>
            <a:off x="8144030" y="1797504"/>
            <a:ext cx="1998094" cy="1889842"/>
          </a:xfrm>
          <a:prstGeom prst="rect">
            <a:avLst/>
          </a:prstGeom>
        </p:spPr>
        <p:txBody>
          <a:bodyPr/>
          <a:lstStyle>
            <a:lvl1pPr marL="0" indent="0">
              <a:buNone/>
              <a:defRPr/>
            </a:lvl1pPr>
          </a:lstStyle>
          <a:p>
            <a:pPr lvl="0"/>
            <a:endParaRPr lang="en-US" dirty="0"/>
          </a:p>
        </p:txBody>
      </p:sp>
      <p:sp>
        <p:nvSpPr>
          <p:cNvPr id="10" name="Content Placeholder 2">
            <a:extLst>
              <a:ext uri="{FF2B5EF4-FFF2-40B4-BE49-F238E27FC236}">
                <a16:creationId xmlns:a16="http://schemas.microsoft.com/office/drawing/2014/main" id="{8D626AFD-CFC3-634F-82E5-163C1E043DCC}"/>
              </a:ext>
            </a:extLst>
          </p:cNvPr>
          <p:cNvSpPr>
            <a:spLocks noGrp="1"/>
          </p:cNvSpPr>
          <p:nvPr>
            <p:ph sz="half" idx="14"/>
          </p:nvPr>
        </p:nvSpPr>
        <p:spPr>
          <a:xfrm>
            <a:off x="3551267" y="4083502"/>
            <a:ext cx="1998095" cy="1893963"/>
          </a:xfrm>
          <a:prstGeom prst="rect">
            <a:avLst/>
          </a:prstGeom>
        </p:spPr>
        <p:txBody>
          <a:bodyPr/>
          <a:lstStyle>
            <a:lvl1pPr marL="0" indent="0">
              <a:buNone/>
              <a:defRPr/>
            </a:lvl1pPr>
          </a:lstStyle>
          <a:p>
            <a:pPr lvl="0"/>
            <a:endParaRPr lang="en-US" dirty="0"/>
          </a:p>
        </p:txBody>
      </p:sp>
      <p:sp>
        <p:nvSpPr>
          <p:cNvPr id="11" name="Content Placeholder 2">
            <a:extLst>
              <a:ext uri="{FF2B5EF4-FFF2-40B4-BE49-F238E27FC236}">
                <a16:creationId xmlns:a16="http://schemas.microsoft.com/office/drawing/2014/main" id="{6CE99316-0BF3-5846-8717-B80E56BF700F}"/>
              </a:ext>
            </a:extLst>
          </p:cNvPr>
          <p:cNvSpPr>
            <a:spLocks noGrp="1"/>
          </p:cNvSpPr>
          <p:nvPr>
            <p:ph sz="half" idx="15"/>
          </p:nvPr>
        </p:nvSpPr>
        <p:spPr>
          <a:xfrm>
            <a:off x="5819984" y="4083502"/>
            <a:ext cx="1998094" cy="1893963"/>
          </a:xfrm>
          <a:prstGeom prst="rect">
            <a:avLst/>
          </a:prstGeom>
        </p:spPr>
        <p:txBody>
          <a:bodyPr/>
          <a:lstStyle>
            <a:lvl1pPr marL="0" indent="0">
              <a:buNone/>
              <a:defRPr/>
            </a:lvl1pPr>
          </a:lstStyle>
          <a:p>
            <a:pPr lvl="0"/>
            <a:endParaRPr lang="en-US" dirty="0"/>
          </a:p>
        </p:txBody>
      </p:sp>
      <p:sp>
        <p:nvSpPr>
          <p:cNvPr id="12" name="Content Placeholder 2">
            <a:extLst>
              <a:ext uri="{FF2B5EF4-FFF2-40B4-BE49-F238E27FC236}">
                <a16:creationId xmlns:a16="http://schemas.microsoft.com/office/drawing/2014/main" id="{77461851-773D-224F-AB53-572C56AAE345}"/>
              </a:ext>
            </a:extLst>
          </p:cNvPr>
          <p:cNvSpPr>
            <a:spLocks noGrp="1"/>
          </p:cNvSpPr>
          <p:nvPr>
            <p:ph sz="half" idx="16"/>
          </p:nvPr>
        </p:nvSpPr>
        <p:spPr>
          <a:xfrm>
            <a:off x="3495938" y="1793383"/>
            <a:ext cx="1998094" cy="1893963"/>
          </a:xfrm>
          <a:prstGeom prst="rect">
            <a:avLst/>
          </a:prstGeom>
        </p:spPr>
        <p:txBody>
          <a:bodyPr/>
          <a:lstStyle>
            <a:lvl1pPr marL="0" indent="0">
              <a:buNone/>
              <a:defRPr/>
            </a:lvl1pPr>
          </a:lstStyle>
          <a:p>
            <a:pPr lvl="0"/>
            <a:endParaRPr lang="en-US" dirty="0"/>
          </a:p>
        </p:txBody>
      </p:sp>
      <p:sp>
        <p:nvSpPr>
          <p:cNvPr id="13" name="Content Placeholder 2">
            <a:extLst>
              <a:ext uri="{FF2B5EF4-FFF2-40B4-BE49-F238E27FC236}">
                <a16:creationId xmlns:a16="http://schemas.microsoft.com/office/drawing/2014/main" id="{4EC7526E-967A-0047-AAF1-6FF3290848FB}"/>
              </a:ext>
            </a:extLst>
          </p:cNvPr>
          <p:cNvSpPr>
            <a:spLocks noGrp="1"/>
          </p:cNvSpPr>
          <p:nvPr>
            <p:ph sz="half" idx="17"/>
          </p:nvPr>
        </p:nvSpPr>
        <p:spPr>
          <a:xfrm>
            <a:off x="8144030" y="4083501"/>
            <a:ext cx="1998094" cy="1893963"/>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023380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5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2482018"/>
            <a:ext cx="4297680" cy="1893963"/>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844444" y="2486139"/>
            <a:ext cx="4297680" cy="1889842"/>
          </a:xfrm>
          <a:prstGeom prst="rect">
            <a:avLst/>
          </a:prstGeom>
        </p:spPr>
        <p:txBody>
          <a:bodyPr/>
          <a:lstStyle>
            <a:lvl1pPr marL="0" indent="0">
              <a:buNone/>
              <a:defRPr/>
            </a:lvl1pPr>
          </a:lstStyle>
          <a:p>
            <a:pPr lvl="0"/>
            <a:endParaRPr lang="en-US" dirty="0"/>
          </a:p>
        </p:txBody>
      </p:sp>
      <p:sp>
        <p:nvSpPr>
          <p:cNvPr id="6" name="Content Placeholder 2">
            <a:extLst>
              <a:ext uri="{FF2B5EF4-FFF2-40B4-BE49-F238E27FC236}">
                <a16:creationId xmlns:a16="http://schemas.microsoft.com/office/drawing/2014/main" id="{911B3318-2EAB-2842-BBD1-FD55D81273B9}"/>
              </a:ext>
            </a:extLst>
          </p:cNvPr>
          <p:cNvSpPr>
            <a:spLocks noGrp="1"/>
          </p:cNvSpPr>
          <p:nvPr>
            <p:ph sz="half" idx="11"/>
          </p:nvPr>
        </p:nvSpPr>
        <p:spPr>
          <a:xfrm>
            <a:off x="1149552" y="4718697"/>
            <a:ext cx="4297680" cy="1893963"/>
          </a:xfrm>
          <a:prstGeom prst="rect">
            <a:avLst/>
          </a:prstGeom>
        </p:spPr>
        <p:txBody>
          <a:bodyPr/>
          <a:lstStyle>
            <a:lvl1pPr marL="0" indent="0">
              <a:buNone/>
              <a:defRPr/>
            </a:lvl1pPr>
          </a:lstStyle>
          <a:p>
            <a:pPr lvl="0"/>
            <a:endParaRPr lang="en-US" dirty="0"/>
          </a:p>
        </p:txBody>
      </p:sp>
      <p:sp>
        <p:nvSpPr>
          <p:cNvPr id="7" name="Content Placeholder 2">
            <a:extLst>
              <a:ext uri="{FF2B5EF4-FFF2-40B4-BE49-F238E27FC236}">
                <a16:creationId xmlns:a16="http://schemas.microsoft.com/office/drawing/2014/main" id="{D82F5C6E-411A-C94E-9962-3FE72F53634A}"/>
              </a:ext>
            </a:extLst>
          </p:cNvPr>
          <p:cNvSpPr>
            <a:spLocks noGrp="1"/>
          </p:cNvSpPr>
          <p:nvPr>
            <p:ph sz="half" idx="12"/>
          </p:nvPr>
        </p:nvSpPr>
        <p:spPr>
          <a:xfrm>
            <a:off x="5844444" y="4718696"/>
            <a:ext cx="4297680" cy="1893963"/>
          </a:xfrm>
          <a:prstGeom prst="rect">
            <a:avLst/>
          </a:prstGeom>
        </p:spPr>
        <p:txBody>
          <a:bodyPr/>
          <a:lstStyle>
            <a:lvl1pPr marL="0" indent="0">
              <a:buNone/>
              <a:defRPr/>
            </a:lvl1pPr>
          </a:lstStyle>
          <a:p>
            <a:pPr lvl="0"/>
            <a:endParaRPr lang="en-US" dirty="0"/>
          </a:p>
        </p:txBody>
      </p:sp>
      <p:sp>
        <p:nvSpPr>
          <p:cNvPr id="8" name="Content Placeholder 3">
            <a:extLst>
              <a:ext uri="{FF2B5EF4-FFF2-40B4-BE49-F238E27FC236}">
                <a16:creationId xmlns:a16="http://schemas.microsoft.com/office/drawing/2014/main" id="{BCE7D2A5-DE66-C848-88AA-5B6ED55B567D}"/>
              </a:ext>
            </a:extLst>
          </p:cNvPr>
          <p:cNvSpPr>
            <a:spLocks noGrp="1"/>
          </p:cNvSpPr>
          <p:nvPr>
            <p:ph sz="half" idx="13"/>
          </p:nvPr>
        </p:nvSpPr>
        <p:spPr>
          <a:xfrm>
            <a:off x="1149552" y="1607752"/>
            <a:ext cx="8992572" cy="602205"/>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2674144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5802" y="209715"/>
            <a:ext cx="8992572" cy="1320800"/>
          </a:xfrm>
          <a:prstGeom prst="rect">
            <a:avLst/>
          </a:prstGeom>
        </p:spPr>
        <p:txBody>
          <a:bodyPr anchor="t"/>
          <a:lstStyle>
            <a:lvl1pPr>
              <a:defRPr/>
            </a:lvl1pPr>
          </a:lstStyle>
          <a:p>
            <a:r>
              <a:rPr lang="en-US"/>
              <a:t>Click to edit Master title</a:t>
            </a:r>
          </a:p>
        </p:txBody>
      </p:sp>
      <p:sp>
        <p:nvSpPr>
          <p:cNvPr id="3" name="Text Placeholder 2"/>
          <p:cNvSpPr>
            <a:spLocks noGrp="1"/>
          </p:cNvSpPr>
          <p:nvPr>
            <p:ph type="body" idx="1"/>
          </p:nvPr>
        </p:nvSpPr>
        <p:spPr>
          <a:xfrm>
            <a:off x="1125802" y="1812536"/>
            <a:ext cx="4297679"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820693" y="1869403"/>
            <a:ext cx="4297681"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a:p>
        </p:txBody>
      </p:sp>
      <p:sp>
        <p:nvSpPr>
          <p:cNvPr id="10" name="Content Placeholder 2"/>
          <p:cNvSpPr>
            <a:spLocks noGrp="1"/>
          </p:cNvSpPr>
          <p:nvPr>
            <p:ph sz="half" idx="13"/>
          </p:nvPr>
        </p:nvSpPr>
        <p:spPr>
          <a:xfrm>
            <a:off x="1125802" y="2669691"/>
            <a:ext cx="4297680" cy="3806548"/>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half" idx="2"/>
          </p:nvPr>
        </p:nvSpPr>
        <p:spPr>
          <a:xfrm>
            <a:off x="5820694" y="2685666"/>
            <a:ext cx="4297680" cy="3806546"/>
          </a:xfrm>
          <a:prstGeom prst="rect">
            <a:avLst/>
          </a:prstGeo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235225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a:prstGeom prst="rect">
            <a:avLst/>
          </a:prstGeom>
        </p:spPr>
        <p:txBody>
          <a:bodyPr>
            <a:normAutofit/>
          </a:body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4" name="Picture Placeholder 3"/>
          <p:cNvSpPr>
            <a:spLocks noGrp="1"/>
          </p:cNvSpPr>
          <p:nvPr>
            <p:ph type="pic" sz="quarter" idx="13"/>
          </p:nvPr>
        </p:nvSpPr>
        <p:spPr>
          <a:xfrm>
            <a:off x="573088" y="2629957"/>
            <a:ext cx="2525712" cy="1792288"/>
          </a:xfrm>
          <a:prstGeom prst="rect">
            <a:avLst/>
          </a:prstGeom>
        </p:spPr>
        <p:txBody>
          <a:bodyPr/>
          <a:lstStyle/>
          <a:p>
            <a:endParaRPr lang="en-US"/>
          </a:p>
        </p:txBody>
      </p:sp>
      <p:sp>
        <p:nvSpPr>
          <p:cNvPr id="6" name="Picture Placeholder 3"/>
          <p:cNvSpPr>
            <a:spLocks noGrp="1"/>
          </p:cNvSpPr>
          <p:nvPr>
            <p:ph type="pic" sz="quarter" idx="14"/>
          </p:nvPr>
        </p:nvSpPr>
        <p:spPr>
          <a:xfrm>
            <a:off x="573088" y="514924"/>
            <a:ext cx="2525712" cy="1792288"/>
          </a:xfrm>
          <a:prstGeom prst="rect">
            <a:avLst/>
          </a:prstGeom>
        </p:spPr>
        <p:txBody>
          <a:bodyPr/>
          <a:lstStyle/>
          <a:p>
            <a:endParaRPr lang="en-US"/>
          </a:p>
        </p:txBody>
      </p:sp>
      <p:sp>
        <p:nvSpPr>
          <p:cNvPr id="8" name="Picture Placeholder 3"/>
          <p:cNvSpPr>
            <a:spLocks noGrp="1"/>
          </p:cNvSpPr>
          <p:nvPr>
            <p:ph type="pic" sz="quarter" idx="15"/>
          </p:nvPr>
        </p:nvSpPr>
        <p:spPr>
          <a:xfrm>
            <a:off x="573088" y="4744990"/>
            <a:ext cx="2525712" cy="1792288"/>
          </a:xfrm>
          <a:prstGeom prst="rect">
            <a:avLst/>
          </a:prstGeom>
        </p:spPr>
        <p:txBody>
          <a:bodyPr/>
          <a:lstStyle/>
          <a:p>
            <a:endParaRPr lang="en-US"/>
          </a:p>
        </p:txBody>
      </p:sp>
    </p:spTree>
    <p:extLst>
      <p:ext uri="{BB962C8B-B14F-4D97-AF65-F5344CB8AC3E}">
        <p14:creationId xmlns:p14="http://schemas.microsoft.com/office/powerpoint/2010/main" val="12229497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a:prstGeom prst="rect">
            <a:avLst/>
          </a:prstGeo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4086964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101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a:prstGeom prst="rect">
            <a:avLst/>
          </a:prstGeom>
        </p:spPr>
        <p:txBody>
          <a:bodyPr anchor="ctr">
            <a:normAutofit/>
          </a:bodyPr>
          <a:lstStyle>
            <a:lvl1pPr algn="l">
              <a:defRPr sz="4400" b="0" cap="none"/>
            </a:lvl1pPr>
          </a:lstStyle>
          <a:p>
            <a:r>
              <a:rPr lang="en-US"/>
              <a:t>Click to edit Master title style</a:t>
            </a:r>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90475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3">
            <a:extLst>
              <a:ext uri="{FF2B5EF4-FFF2-40B4-BE49-F238E27FC236}">
                <a16:creationId xmlns:a16="http://schemas.microsoft.com/office/drawing/2014/main" id="{C3A8203B-6A52-2141-A140-93082DB8305F}"/>
              </a:ext>
            </a:extLst>
          </p:cNvPr>
          <p:cNvSpPr>
            <a:spLocks noGrp="1"/>
          </p:cNvSpPr>
          <p:nvPr>
            <p:ph sz="quarter" idx="11"/>
          </p:nvPr>
        </p:nvSpPr>
        <p:spPr>
          <a:xfrm>
            <a:off x="1406525" y="1557851"/>
            <a:ext cx="9378950" cy="45418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7963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a:t>Click to edit Master title style</a:t>
            </a:r>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a:solidFill>
                  <a:schemeClr val="tx1"/>
                </a:solidFill>
              </a:rPr>
              <a:t>Click to edit Master subtitle style</a:t>
            </a:r>
          </a:p>
        </p:txBody>
      </p:sp>
      <p:grpSp>
        <p:nvGrpSpPr>
          <p:cNvPr id="28" name="Group 27"/>
          <p:cNvGrpSpPr/>
          <p:nvPr userDrawn="1"/>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a:xfrm>
            <a:off x="10650823" y="6289723"/>
            <a:ext cx="1416021" cy="387824"/>
          </a:xfrm>
          <a:prstGeom prst="rect">
            <a:avLst/>
          </a:prstGeom>
        </p:spPr>
        <p:txBody>
          <a:bodyPr/>
          <a:lstStyle>
            <a:lvl1pPr algn="r">
              <a:defRPr sz="1600">
                <a:solidFill>
                  <a:schemeClr val="bg1"/>
                </a:solidFill>
              </a:defRPr>
            </a:lvl1pPr>
          </a:lstStyle>
          <a:p>
            <a:endParaRPr lang="en-US"/>
          </a:p>
        </p:txBody>
      </p:sp>
    </p:spTree>
    <p:extLst>
      <p:ext uri="{BB962C8B-B14F-4D97-AF65-F5344CB8AC3E}">
        <p14:creationId xmlns:p14="http://schemas.microsoft.com/office/powerpoint/2010/main" val="2076546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7833" y="374619"/>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1147833" y="1777835"/>
            <a:ext cx="9188715" cy="4901324"/>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4040261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37677" y="292842"/>
            <a:ext cx="8992572" cy="13208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9" name="Content Placeholder 8"/>
          <p:cNvSpPr>
            <a:spLocks noGrp="1"/>
          </p:cNvSpPr>
          <p:nvPr>
            <p:ph sz="quarter" idx="12"/>
          </p:nvPr>
        </p:nvSpPr>
        <p:spPr>
          <a:xfrm>
            <a:off x="1137677" y="1796387"/>
            <a:ext cx="9090025" cy="4878388"/>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10104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ssessment Cycle">
    <p:spTree>
      <p:nvGrpSpPr>
        <p:cNvPr id="1" name=""/>
        <p:cNvGrpSpPr/>
        <p:nvPr/>
      </p:nvGrpSpPr>
      <p:grpSpPr>
        <a:xfrm>
          <a:off x="0" y="0"/>
          <a:ext cx="0" cy="0"/>
          <a:chOff x="0" y="0"/>
          <a:chExt cx="0" cy="0"/>
        </a:xfrm>
      </p:grpSpPr>
      <p:sp>
        <p:nvSpPr>
          <p:cNvPr id="2" name="Title 1"/>
          <p:cNvSpPr>
            <a:spLocks noGrp="1"/>
          </p:cNvSpPr>
          <p:nvPr>
            <p:ph type="title"/>
          </p:nvPr>
        </p:nvSpPr>
        <p:spPr>
          <a:xfrm>
            <a:off x="1137677" y="292842"/>
            <a:ext cx="8992572" cy="13208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9" name="Content Placeholder 8"/>
          <p:cNvSpPr>
            <a:spLocks noGrp="1"/>
          </p:cNvSpPr>
          <p:nvPr>
            <p:ph sz="quarter" idx="12"/>
          </p:nvPr>
        </p:nvSpPr>
        <p:spPr>
          <a:xfrm>
            <a:off x="1137677" y="1796387"/>
            <a:ext cx="9090025" cy="4878388"/>
          </a:xfrm>
          <a:prstGeom prst="rect">
            <a:avLst/>
          </a:prstGeom>
        </p:spPr>
        <p:txBody>
          <a:bodyPr/>
          <a:lstStyle>
            <a:lvl1pPr marL="0" indent="0">
              <a:buNone/>
              <a:defRPr/>
            </a:lvl1pPr>
          </a:lstStyle>
          <a:p>
            <a:pPr lvl="0"/>
            <a:endParaRPr lang="en-US"/>
          </a:p>
        </p:txBody>
      </p:sp>
      <p:pic>
        <p:nvPicPr>
          <p:cNvPr id="6" name="Content Placeholder 6">
            <a:extLst>
              <a:ext uri="{FF2B5EF4-FFF2-40B4-BE49-F238E27FC236}">
                <a16:creationId xmlns:a16="http://schemas.microsoft.com/office/drawing/2014/main" id="{3A5AC27E-E8FC-F244-9452-3D2606BD1E7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91895" y="5487857"/>
            <a:ext cx="1384738" cy="1186918"/>
          </a:xfrm>
          <a:prstGeom prst="rect">
            <a:avLst/>
          </a:prstGeom>
        </p:spPr>
      </p:pic>
    </p:spTree>
    <p:extLst>
      <p:ext uri="{BB962C8B-B14F-4D97-AF65-F5344CB8AC3E}">
        <p14:creationId xmlns:p14="http://schemas.microsoft.com/office/powerpoint/2010/main" val="1815372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Title 1"/>
          <p:cNvSpPr>
            <a:spLocks noGrp="1"/>
          </p:cNvSpPr>
          <p:nvPr>
            <p:ph type="title"/>
          </p:nvPr>
        </p:nvSpPr>
        <p:spPr>
          <a:xfrm>
            <a:off x="710165" y="3273549"/>
            <a:ext cx="8992572" cy="13208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Tree>
    <p:extLst>
      <p:ext uri="{BB962C8B-B14F-4D97-AF65-F5344CB8AC3E}">
        <p14:creationId xmlns:p14="http://schemas.microsoft.com/office/powerpoint/2010/main" val="1763477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1649" y="263879"/>
            <a:ext cx="8944503" cy="1320800"/>
          </a:xfrm>
          <a:prstGeom prst="rect">
            <a:avLst/>
          </a:prstGeom>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6" name="Text Placeholder 5"/>
          <p:cNvSpPr>
            <a:spLocks noGrp="1"/>
          </p:cNvSpPr>
          <p:nvPr>
            <p:ph type="body" sz="quarter" idx="13"/>
          </p:nvPr>
        </p:nvSpPr>
        <p:spPr>
          <a:xfrm>
            <a:off x="1151649" y="1794080"/>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p:cNvSpPr>
            <a:spLocks noGrp="1"/>
          </p:cNvSpPr>
          <p:nvPr>
            <p:ph type="body" sz="quarter" idx="14"/>
          </p:nvPr>
        </p:nvSpPr>
        <p:spPr>
          <a:xfrm>
            <a:off x="5798472" y="1794080"/>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4258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7" name="Isosceles Triangle 16"/>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1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a:p>
        </p:txBody>
      </p:sp>
    </p:spTree>
    <p:extLst>
      <p:ext uri="{BB962C8B-B14F-4D97-AF65-F5344CB8AC3E}">
        <p14:creationId xmlns:p14="http://schemas.microsoft.com/office/powerpoint/2010/main" val="4113510105"/>
      </p:ext>
    </p:extLst>
  </p:cSld>
  <p:clrMap bg1="lt1" tx1="dk1" bg2="lt2" tx2="dk2" accent1="accent1" accent2="accent2" accent3="accent3" accent4="accent4" accent5="accent5" accent6="accent6" hlink="hlink" folHlink="folHlink"/>
  <p:sldLayoutIdLst>
    <p:sldLayoutId id="2147483728" r:id="rId1"/>
    <p:sldLayoutId id="2147483726" r:id="rId2"/>
    <p:sldLayoutId id="2147483729" r:id="rId3"/>
    <p:sldLayoutId id="2147483730" r:id="rId4"/>
    <p:sldLayoutId id="2147483731" r:id="rId5"/>
    <p:sldLayoutId id="2147483678" r:id="rId6"/>
    <p:sldLayoutId id="2147483733" r:id="rId7"/>
    <p:sldLayoutId id="2147483732" r:id="rId8"/>
    <p:sldLayoutId id="2147483664" r:id="rId9"/>
    <p:sldLayoutId id="2147483680" r:id="rId10"/>
    <p:sldLayoutId id="2147483679" r:id="rId11"/>
    <p:sldLayoutId id="2147483734" r:id="rId12"/>
    <p:sldLayoutId id="2147483736" r:id="rId13"/>
    <p:sldLayoutId id="2147483738" r:id="rId14"/>
    <p:sldLayoutId id="2147483737" r:id="rId15"/>
    <p:sldLayoutId id="2147483735" r:id="rId16"/>
    <p:sldLayoutId id="2147483665" r:id="rId17"/>
    <p:sldLayoutId id="2147483668" r:id="rId18"/>
    <p:sldLayoutId id="2147483669" r:id="rId19"/>
    <p:sldLayoutId id="2147483671" r:id="rId20"/>
  </p:sldLayoutIdLst>
  <p:hf hdr="0" ft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hyperlink" Target="https://docs.google.com/forms/d/e/1FAIpQLScvFv9QSrLA-j3QHteRHwwWaLwEzjwTqoJ7XaCK2w6qVxEg_A/viewform"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590B9C-C68F-6045-91B1-08412529B914}"/>
              </a:ext>
            </a:extLst>
          </p:cNvPr>
          <p:cNvSpPr>
            <a:spLocks noGrp="1"/>
          </p:cNvSpPr>
          <p:nvPr>
            <p:ph type="ctrTitle"/>
          </p:nvPr>
        </p:nvSpPr>
        <p:spPr>
          <a:xfrm>
            <a:off x="874469" y="2029200"/>
            <a:ext cx="8664694" cy="1646302"/>
          </a:xfrm>
        </p:spPr>
        <p:txBody>
          <a:bodyPr/>
          <a:lstStyle/>
          <a:p>
            <a:r>
              <a:rPr lang="en-US" dirty="0"/>
              <a:t>Module 1: </a:t>
            </a:r>
            <a:br>
              <a:rPr lang="en-US" dirty="0"/>
            </a:br>
            <a:r>
              <a:rPr lang="en-US" dirty="0"/>
              <a:t>Comprehensive, Balanced Systems of Assessment</a:t>
            </a:r>
          </a:p>
        </p:txBody>
      </p:sp>
      <p:sp>
        <p:nvSpPr>
          <p:cNvPr id="3" name="Subtitle 2">
            <a:extLst>
              <a:ext uri="{FF2B5EF4-FFF2-40B4-BE49-F238E27FC236}">
                <a16:creationId xmlns:a16="http://schemas.microsoft.com/office/drawing/2014/main" id="{0912EF42-AFA0-2046-B680-DBF87C20AF3D}"/>
              </a:ext>
            </a:extLst>
          </p:cNvPr>
          <p:cNvSpPr>
            <a:spLocks noGrp="1"/>
          </p:cNvSpPr>
          <p:nvPr>
            <p:ph type="subTitle" idx="1"/>
          </p:nvPr>
        </p:nvSpPr>
        <p:spPr>
          <a:xfrm>
            <a:off x="1285102" y="3932814"/>
            <a:ext cx="8298206" cy="1096899"/>
          </a:xfrm>
        </p:spPr>
        <p:txBody>
          <a:bodyPr/>
          <a:lstStyle/>
          <a:p>
            <a:r>
              <a:rPr lang="en-US" dirty="0"/>
              <a:t>Kentucky Department of Education</a:t>
            </a:r>
          </a:p>
        </p:txBody>
      </p:sp>
    </p:spTree>
    <p:extLst>
      <p:ext uri="{BB962C8B-B14F-4D97-AF65-F5344CB8AC3E}">
        <p14:creationId xmlns:p14="http://schemas.microsoft.com/office/powerpoint/2010/main" val="217339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A6881C-94EC-934B-A278-D9F87A1B22A0}"/>
              </a:ext>
            </a:extLst>
          </p:cNvPr>
          <p:cNvSpPr>
            <a:spLocks noGrp="1"/>
          </p:cNvSpPr>
          <p:nvPr>
            <p:ph type="title"/>
          </p:nvPr>
        </p:nvSpPr>
        <p:spPr/>
        <p:txBody>
          <a:bodyPr/>
          <a:lstStyle/>
          <a:p>
            <a:r>
              <a:rPr lang="en-US" sz="5400" dirty="0"/>
              <a:t>Key Elements of a Comprehensive, Balanced Assessment System (1)</a:t>
            </a:r>
          </a:p>
        </p:txBody>
      </p:sp>
      <p:sp>
        <p:nvSpPr>
          <p:cNvPr id="2" name="Content Placeholder 1">
            <a:extLst>
              <a:ext uri="{FF2B5EF4-FFF2-40B4-BE49-F238E27FC236}">
                <a16:creationId xmlns:a16="http://schemas.microsoft.com/office/drawing/2014/main" id="{5CE53F3F-F11E-0C48-A9B9-799DB0FB2B46}"/>
              </a:ext>
            </a:extLst>
          </p:cNvPr>
          <p:cNvSpPr>
            <a:spLocks noGrp="1"/>
          </p:cNvSpPr>
          <p:nvPr>
            <p:ph type="body" sz="quarter" idx="13"/>
          </p:nvPr>
        </p:nvSpPr>
        <p:spPr>
          <a:xfrm>
            <a:off x="1147834" y="3429000"/>
            <a:ext cx="8596668" cy="4901324"/>
          </a:xfrm>
        </p:spPr>
        <p:txBody>
          <a:bodyPr/>
          <a:lstStyle/>
          <a:p>
            <a:pPr>
              <a:buFont typeface="System Font Regular"/>
              <a:buChar char="▸"/>
            </a:pPr>
            <a:r>
              <a:rPr lang="en-US" sz="2800" dirty="0"/>
              <a:t>Uses a full range of measurement approaches to provide evidence of student learning that can inform decision-making at all levels of the system</a:t>
            </a:r>
          </a:p>
          <a:p>
            <a:pPr>
              <a:buFont typeface="System Font Regular"/>
              <a:buChar char="▸"/>
            </a:pPr>
            <a:r>
              <a:rPr lang="en-US" sz="2800" dirty="0"/>
              <a:t>Provides evidence of student learning across all learning expectations</a:t>
            </a:r>
          </a:p>
          <a:p>
            <a:endParaRPr lang="en-US" sz="2800" dirty="0"/>
          </a:p>
        </p:txBody>
      </p:sp>
      <p:sp>
        <p:nvSpPr>
          <p:cNvPr id="5" name="Slide Number Placeholder 4">
            <a:extLst>
              <a:ext uri="{FF2B5EF4-FFF2-40B4-BE49-F238E27FC236}">
                <a16:creationId xmlns:a16="http://schemas.microsoft.com/office/drawing/2014/main" id="{0CAA0B3E-D6E3-4748-AF61-EBF13166C654}"/>
              </a:ext>
            </a:extLst>
          </p:cNvPr>
          <p:cNvSpPr>
            <a:spLocks noGrp="1"/>
          </p:cNvSpPr>
          <p:nvPr>
            <p:ph type="sldNum" sz="quarter" idx="12"/>
          </p:nvPr>
        </p:nvSpPr>
        <p:spPr/>
        <p:txBody>
          <a:bodyPr/>
          <a:lstStyle/>
          <a:p>
            <a:fld id="{BB740369-ADDF-1D46-A862-50873F10EBB7}" type="slidenum">
              <a:rPr lang="en-US" smtClean="0"/>
              <a:pPr/>
              <a:t>10</a:t>
            </a:fld>
            <a:endParaRPr lang="en-US"/>
          </a:p>
        </p:txBody>
      </p:sp>
    </p:spTree>
    <p:extLst>
      <p:ext uri="{BB962C8B-B14F-4D97-AF65-F5344CB8AC3E}">
        <p14:creationId xmlns:p14="http://schemas.microsoft.com/office/powerpoint/2010/main" val="1091921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A6881C-94EC-934B-A278-D9F87A1B22A0}"/>
              </a:ext>
            </a:extLst>
          </p:cNvPr>
          <p:cNvSpPr>
            <a:spLocks noGrp="1"/>
          </p:cNvSpPr>
          <p:nvPr>
            <p:ph type="title"/>
          </p:nvPr>
        </p:nvSpPr>
        <p:spPr/>
        <p:txBody>
          <a:bodyPr/>
          <a:lstStyle/>
          <a:p>
            <a:r>
              <a:rPr lang="en-US" sz="5400" dirty="0"/>
              <a:t>Key Elements of a </a:t>
            </a:r>
            <a:br>
              <a:rPr lang="en-US" sz="5400" dirty="0"/>
            </a:br>
            <a:r>
              <a:rPr lang="en-US" sz="5400" dirty="0"/>
              <a:t>Comprehensive, Balanced </a:t>
            </a:r>
            <a:br>
              <a:rPr lang="en-US" sz="5400" dirty="0"/>
            </a:br>
            <a:r>
              <a:rPr lang="en-US" sz="5400" dirty="0"/>
              <a:t>Assessment System (2)</a:t>
            </a:r>
          </a:p>
        </p:txBody>
      </p:sp>
      <p:sp>
        <p:nvSpPr>
          <p:cNvPr id="2" name="Content Placeholder 1">
            <a:extLst>
              <a:ext uri="{FF2B5EF4-FFF2-40B4-BE49-F238E27FC236}">
                <a16:creationId xmlns:a16="http://schemas.microsoft.com/office/drawing/2014/main" id="{5CE53F3F-F11E-0C48-A9B9-799DB0FB2B46}"/>
              </a:ext>
            </a:extLst>
          </p:cNvPr>
          <p:cNvSpPr>
            <a:spLocks noGrp="1"/>
          </p:cNvSpPr>
          <p:nvPr>
            <p:ph type="body" sz="quarter" idx="13"/>
          </p:nvPr>
        </p:nvSpPr>
        <p:spPr>
          <a:xfrm>
            <a:off x="1147833" y="3429000"/>
            <a:ext cx="8250167" cy="4901324"/>
          </a:xfrm>
        </p:spPr>
        <p:txBody>
          <a:bodyPr/>
          <a:lstStyle/>
          <a:p>
            <a:pPr>
              <a:buFont typeface="System Font Regular"/>
              <a:buChar char="▸"/>
            </a:pPr>
            <a:r>
              <a:rPr lang="en-US" sz="2800" dirty="0"/>
              <a:t>Aligns to common learning expectations</a:t>
            </a:r>
          </a:p>
          <a:p>
            <a:pPr>
              <a:buFont typeface="System Font Regular"/>
              <a:buChar char="▸"/>
            </a:pPr>
            <a:r>
              <a:rPr lang="en-US" sz="2800" dirty="0"/>
              <a:t>Uses assessment and the resulting evidence of student learning for the purposes for which they were intended</a:t>
            </a:r>
          </a:p>
          <a:p>
            <a:pPr>
              <a:buFont typeface="System Font Regular"/>
              <a:buChar char="▸"/>
            </a:pPr>
            <a:r>
              <a:rPr lang="en-US" sz="2800" dirty="0"/>
              <a:t>Creates conditions for effective assessment practices </a:t>
            </a:r>
          </a:p>
          <a:p>
            <a:endParaRPr lang="en-US" dirty="0"/>
          </a:p>
        </p:txBody>
      </p:sp>
      <p:sp>
        <p:nvSpPr>
          <p:cNvPr id="5" name="Slide Number Placeholder 4">
            <a:extLst>
              <a:ext uri="{FF2B5EF4-FFF2-40B4-BE49-F238E27FC236}">
                <a16:creationId xmlns:a16="http://schemas.microsoft.com/office/drawing/2014/main" id="{F8EB8F7C-1A97-A548-94DD-D3F644B3501C}"/>
              </a:ext>
            </a:extLst>
          </p:cNvPr>
          <p:cNvSpPr>
            <a:spLocks noGrp="1"/>
          </p:cNvSpPr>
          <p:nvPr>
            <p:ph type="sldNum" sz="quarter" idx="12"/>
          </p:nvPr>
        </p:nvSpPr>
        <p:spPr/>
        <p:txBody>
          <a:bodyPr/>
          <a:lstStyle/>
          <a:p>
            <a:fld id="{BB740369-ADDF-1D46-A862-50873F10EBB7}" type="slidenum">
              <a:rPr lang="en-US" smtClean="0"/>
              <a:pPr/>
              <a:t>11</a:t>
            </a:fld>
            <a:endParaRPr lang="en-US"/>
          </a:p>
        </p:txBody>
      </p:sp>
    </p:spTree>
    <p:extLst>
      <p:ext uri="{BB962C8B-B14F-4D97-AF65-F5344CB8AC3E}">
        <p14:creationId xmlns:p14="http://schemas.microsoft.com/office/powerpoint/2010/main" val="1021954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30F516-35C0-A049-8B5D-FF837B2F01B4}"/>
              </a:ext>
            </a:extLst>
          </p:cNvPr>
          <p:cNvSpPr>
            <a:spLocks noGrp="1"/>
          </p:cNvSpPr>
          <p:nvPr>
            <p:ph type="title"/>
          </p:nvPr>
        </p:nvSpPr>
        <p:spPr/>
        <p:txBody>
          <a:bodyPr/>
          <a:lstStyle/>
          <a:p>
            <a:r>
              <a:rPr lang="en-US" sz="5400"/>
              <a:t>Types and Purposes of Assessment</a:t>
            </a:r>
          </a:p>
        </p:txBody>
      </p:sp>
      <p:sp>
        <p:nvSpPr>
          <p:cNvPr id="6" name="Slide Number Placeholder 5">
            <a:extLst>
              <a:ext uri="{FF2B5EF4-FFF2-40B4-BE49-F238E27FC236}">
                <a16:creationId xmlns:a16="http://schemas.microsoft.com/office/drawing/2014/main" id="{7DBBB60C-944F-0944-94BA-EA9604B1E7DF}"/>
              </a:ext>
            </a:extLst>
          </p:cNvPr>
          <p:cNvSpPr>
            <a:spLocks noGrp="1"/>
          </p:cNvSpPr>
          <p:nvPr>
            <p:ph type="sldNum" sz="quarter" idx="10"/>
          </p:nvPr>
        </p:nvSpPr>
        <p:spPr/>
        <p:txBody>
          <a:bodyPr/>
          <a:lstStyle/>
          <a:p>
            <a:fld id="{BB740369-ADDF-1D46-A862-50873F10EBB7}" type="slidenum">
              <a:rPr lang="en-US" smtClean="0"/>
              <a:pPr/>
              <a:t>12</a:t>
            </a:fld>
            <a:endParaRPr lang="en-US"/>
          </a:p>
        </p:txBody>
      </p:sp>
    </p:spTree>
    <p:extLst>
      <p:ext uri="{BB962C8B-B14F-4D97-AF65-F5344CB8AC3E}">
        <p14:creationId xmlns:p14="http://schemas.microsoft.com/office/powerpoint/2010/main" val="1566390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p19"/>
          <p:cNvSpPr txBox="1">
            <a:spLocks noGrp="1"/>
          </p:cNvSpPr>
          <p:nvPr>
            <p:ph type="title"/>
          </p:nvPr>
        </p:nvSpPr>
        <p:spPr/>
        <p:txBody>
          <a:bodyPr/>
          <a:lstStyle/>
          <a:p>
            <a:r>
              <a:rPr lang="en-US" sz="5400"/>
              <a:t>Purposes of Assessment</a:t>
            </a:r>
            <a:endParaRPr lang="en-US" sz="5400">
              <a:sym typeface="Federo"/>
            </a:endParaRPr>
          </a:p>
        </p:txBody>
      </p:sp>
      <p:sp>
        <p:nvSpPr>
          <p:cNvPr id="794" name="Google Shape;794;p19"/>
          <p:cNvSpPr txBox="1">
            <a:spLocks noGrp="1"/>
          </p:cNvSpPr>
          <p:nvPr>
            <p:ph type="body" sz="quarter" idx="13"/>
          </p:nvPr>
        </p:nvSpPr>
        <p:spPr>
          <a:xfrm>
            <a:off x="1147833" y="1777835"/>
            <a:ext cx="7640567" cy="4901324"/>
          </a:xfrm>
        </p:spPr>
        <p:txBody>
          <a:bodyPr/>
          <a:lstStyle/>
          <a:p>
            <a:pPr marL="57150" indent="0">
              <a:buNone/>
            </a:pPr>
            <a:r>
              <a:rPr lang="en-US" dirty="0"/>
              <a:t>We use assessments for four primary purposes:</a:t>
            </a:r>
          </a:p>
          <a:p>
            <a:pPr>
              <a:buFont typeface="System Font Regular"/>
              <a:buChar char="▸"/>
            </a:pPr>
            <a:r>
              <a:rPr lang="en-US" sz="2800" dirty="0"/>
              <a:t>Formative </a:t>
            </a:r>
          </a:p>
          <a:p>
            <a:pPr>
              <a:buFont typeface="System Font Regular"/>
              <a:buChar char="▸"/>
            </a:pPr>
            <a:r>
              <a:rPr lang="en-US" sz="2800" dirty="0"/>
              <a:t>Diagnostic </a:t>
            </a:r>
          </a:p>
          <a:p>
            <a:pPr>
              <a:buFont typeface="System Font Regular"/>
              <a:buChar char="▸"/>
            </a:pPr>
            <a:r>
              <a:rPr lang="en-US" sz="2800" dirty="0"/>
              <a:t>Interim</a:t>
            </a:r>
          </a:p>
          <a:p>
            <a:pPr>
              <a:buFont typeface="System Font Regular"/>
              <a:buChar char="▸"/>
            </a:pPr>
            <a:r>
              <a:rPr lang="en-US" sz="2800" dirty="0"/>
              <a:t>Summative </a:t>
            </a:r>
          </a:p>
        </p:txBody>
      </p:sp>
      <p:sp>
        <p:nvSpPr>
          <p:cNvPr id="3" name="Slide Number Placeholder 2">
            <a:extLst>
              <a:ext uri="{FF2B5EF4-FFF2-40B4-BE49-F238E27FC236}">
                <a16:creationId xmlns:a16="http://schemas.microsoft.com/office/drawing/2014/main" id="{86F3EFA9-7890-EA45-B505-E5D1C20693E8}"/>
              </a:ext>
            </a:extLst>
          </p:cNvPr>
          <p:cNvSpPr>
            <a:spLocks noGrp="1"/>
          </p:cNvSpPr>
          <p:nvPr>
            <p:ph type="sldNum" sz="quarter" idx="12"/>
          </p:nvPr>
        </p:nvSpPr>
        <p:spPr/>
        <p:txBody>
          <a:bodyPr/>
          <a:lstStyle/>
          <a:p>
            <a:fld id="{BB740369-ADDF-1D46-A862-50873F10EBB7}" type="slidenum">
              <a:rPr lang="en-US" smtClean="0"/>
              <a:pPr/>
              <a:t>13</a:t>
            </a:fld>
            <a:endParaRPr lang="en-US"/>
          </a:p>
        </p:txBody>
      </p:sp>
    </p:spTree>
    <p:extLst>
      <p:ext uri="{BB962C8B-B14F-4D97-AF65-F5344CB8AC3E}">
        <p14:creationId xmlns:p14="http://schemas.microsoft.com/office/powerpoint/2010/main" val="3579841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Google Shape;830;p24"/>
          <p:cNvSpPr txBox="1">
            <a:spLocks noGrp="1"/>
          </p:cNvSpPr>
          <p:nvPr>
            <p:ph type="title"/>
          </p:nvPr>
        </p:nvSpPr>
        <p:spPr/>
        <p:txBody>
          <a:bodyPr/>
          <a:lstStyle/>
          <a:p>
            <a:r>
              <a:rPr lang="en-US" sz="5400"/>
              <a:t>Formative Assessment </a:t>
            </a:r>
            <a:br>
              <a:rPr lang="en-US" sz="5400"/>
            </a:br>
            <a:r>
              <a:rPr lang="en-US" sz="5400"/>
              <a:t>Process</a:t>
            </a:r>
            <a:endParaRPr lang="en-US" sz="5400">
              <a:sym typeface="Federo"/>
            </a:endParaRPr>
          </a:p>
        </p:txBody>
      </p:sp>
      <p:sp>
        <p:nvSpPr>
          <p:cNvPr id="9" name="Text Placeholder 8">
            <a:extLst>
              <a:ext uri="{FF2B5EF4-FFF2-40B4-BE49-F238E27FC236}">
                <a16:creationId xmlns:a16="http://schemas.microsoft.com/office/drawing/2014/main" id="{7280F4C6-C667-E544-9FCF-9431E89D4FD6}"/>
              </a:ext>
            </a:extLst>
          </p:cNvPr>
          <p:cNvSpPr>
            <a:spLocks noGrp="1"/>
          </p:cNvSpPr>
          <p:nvPr>
            <p:ph type="body" idx="1"/>
          </p:nvPr>
        </p:nvSpPr>
        <p:spPr>
          <a:xfrm>
            <a:off x="1125802" y="2336031"/>
            <a:ext cx="4297679" cy="576262"/>
          </a:xfrm>
        </p:spPr>
        <p:txBody>
          <a:bodyPr/>
          <a:lstStyle/>
          <a:p>
            <a:r>
              <a:rPr lang="en-US" sz="2800" dirty="0"/>
              <a:t>Description</a:t>
            </a:r>
          </a:p>
        </p:txBody>
      </p:sp>
      <p:sp>
        <p:nvSpPr>
          <p:cNvPr id="831" name="Google Shape;831;p24"/>
          <p:cNvSpPr txBox="1">
            <a:spLocks noGrp="1"/>
          </p:cNvSpPr>
          <p:nvPr>
            <p:ph sz="half" idx="13"/>
          </p:nvPr>
        </p:nvSpPr>
        <p:spPr>
          <a:xfrm>
            <a:off x="1125802" y="2912293"/>
            <a:ext cx="4297680" cy="3806548"/>
          </a:xfrm>
        </p:spPr>
        <p:txBody>
          <a:bodyPr/>
          <a:lstStyle/>
          <a:p>
            <a:pPr marL="400050">
              <a:buFont typeface="System Font Regular"/>
              <a:buChar char="▸"/>
            </a:pPr>
            <a:r>
              <a:rPr lang="en-US" sz="2400" dirty="0"/>
              <a:t>The process used by teachers and students to notice, recognize, and respond to student learning in order to enhance that learning, during the learning to specific learning standards and/or goals.</a:t>
            </a:r>
          </a:p>
          <a:p>
            <a:pPr marL="0" indent="0" algn="r">
              <a:buNone/>
            </a:pPr>
            <a:r>
              <a:rPr lang="en-US" sz="1800" dirty="0"/>
              <a:t>Bell &amp; Cowie, 2000</a:t>
            </a:r>
          </a:p>
          <a:p>
            <a:endParaRPr lang="en-US" dirty="0"/>
          </a:p>
        </p:txBody>
      </p:sp>
      <p:sp>
        <p:nvSpPr>
          <p:cNvPr id="10" name="Text Placeholder 9">
            <a:extLst>
              <a:ext uri="{FF2B5EF4-FFF2-40B4-BE49-F238E27FC236}">
                <a16:creationId xmlns:a16="http://schemas.microsoft.com/office/drawing/2014/main" id="{F7386DC5-20D9-F94A-B5A5-9DF1258CC391}"/>
              </a:ext>
            </a:extLst>
          </p:cNvPr>
          <p:cNvSpPr>
            <a:spLocks noGrp="1"/>
          </p:cNvSpPr>
          <p:nvPr>
            <p:ph type="body" sz="quarter" idx="3"/>
          </p:nvPr>
        </p:nvSpPr>
        <p:spPr>
          <a:xfrm>
            <a:off x="5820692" y="2336031"/>
            <a:ext cx="4297681" cy="576262"/>
          </a:xfrm>
        </p:spPr>
        <p:txBody>
          <a:bodyPr/>
          <a:lstStyle/>
          <a:p>
            <a:r>
              <a:rPr lang="en-US" sz="2800"/>
              <a:t>Purposes</a:t>
            </a:r>
            <a:endParaRPr lang="en-US"/>
          </a:p>
        </p:txBody>
      </p:sp>
      <p:sp>
        <p:nvSpPr>
          <p:cNvPr id="2" name="Content Placeholder 1">
            <a:extLst>
              <a:ext uri="{FF2B5EF4-FFF2-40B4-BE49-F238E27FC236}">
                <a16:creationId xmlns:a16="http://schemas.microsoft.com/office/drawing/2014/main" id="{3C876E65-0A53-9F40-AA01-B6B8D7D251A5}"/>
              </a:ext>
            </a:extLst>
          </p:cNvPr>
          <p:cNvSpPr>
            <a:spLocks noGrp="1"/>
          </p:cNvSpPr>
          <p:nvPr>
            <p:ph sz="half" idx="2"/>
          </p:nvPr>
        </p:nvSpPr>
        <p:spPr>
          <a:xfrm>
            <a:off x="5820693" y="2912295"/>
            <a:ext cx="4297680" cy="3806546"/>
          </a:xfrm>
        </p:spPr>
        <p:txBody>
          <a:bodyPr/>
          <a:lstStyle/>
          <a:p>
            <a:pPr marL="400050">
              <a:buFont typeface="System Font Regular"/>
              <a:buChar char="▸"/>
            </a:pPr>
            <a:r>
              <a:rPr lang="en-US" sz="2400" dirty="0"/>
              <a:t>Provides immediate or very rapid feedback to teachers and students</a:t>
            </a:r>
          </a:p>
          <a:p>
            <a:pPr marL="400050">
              <a:buFont typeface="System Font Regular"/>
              <a:buChar char="▸"/>
            </a:pPr>
            <a:r>
              <a:rPr lang="en-US" sz="2400" dirty="0"/>
              <a:t>Provides evidence that can be used to adapt teaching and learning</a:t>
            </a:r>
          </a:p>
        </p:txBody>
      </p:sp>
      <p:sp>
        <p:nvSpPr>
          <p:cNvPr id="4" name="Slide Number Placeholder 3">
            <a:extLst>
              <a:ext uri="{FF2B5EF4-FFF2-40B4-BE49-F238E27FC236}">
                <a16:creationId xmlns:a16="http://schemas.microsoft.com/office/drawing/2014/main" id="{DFFC3637-7452-994B-B693-3A9702DB9225}"/>
              </a:ext>
            </a:extLst>
          </p:cNvPr>
          <p:cNvSpPr>
            <a:spLocks noGrp="1"/>
          </p:cNvSpPr>
          <p:nvPr>
            <p:ph type="sldNum" sz="quarter" idx="12"/>
          </p:nvPr>
        </p:nvSpPr>
        <p:spPr/>
        <p:txBody>
          <a:bodyPr/>
          <a:lstStyle/>
          <a:p>
            <a:fld id="{BB740369-ADDF-1D46-A862-50873F10EBB7}" type="slidenum">
              <a:rPr lang="en-US" smtClean="0"/>
              <a:pPr/>
              <a:t>14</a:t>
            </a:fld>
            <a:endParaRPr lang="en-US"/>
          </a:p>
        </p:txBody>
      </p:sp>
    </p:spTree>
    <p:extLst>
      <p:ext uri="{BB962C8B-B14F-4D97-AF65-F5344CB8AC3E}">
        <p14:creationId xmlns:p14="http://schemas.microsoft.com/office/powerpoint/2010/main" val="1379477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Google Shape;823;p23"/>
          <p:cNvSpPr txBox="1">
            <a:spLocks noGrp="1"/>
          </p:cNvSpPr>
          <p:nvPr>
            <p:ph type="title"/>
          </p:nvPr>
        </p:nvSpPr>
        <p:spPr/>
        <p:txBody>
          <a:bodyPr/>
          <a:lstStyle/>
          <a:p>
            <a:r>
              <a:rPr lang="en-US" sz="5400"/>
              <a:t>Diagnostic Assessment</a:t>
            </a:r>
            <a:endParaRPr lang="en-US" sz="5400">
              <a:sym typeface="Federo"/>
            </a:endParaRPr>
          </a:p>
        </p:txBody>
      </p:sp>
      <p:sp>
        <p:nvSpPr>
          <p:cNvPr id="8" name="Text Placeholder 7">
            <a:extLst>
              <a:ext uri="{FF2B5EF4-FFF2-40B4-BE49-F238E27FC236}">
                <a16:creationId xmlns:a16="http://schemas.microsoft.com/office/drawing/2014/main" id="{0D926D35-2983-474F-8318-9B184B90F786}"/>
              </a:ext>
            </a:extLst>
          </p:cNvPr>
          <p:cNvSpPr>
            <a:spLocks noGrp="1"/>
          </p:cNvSpPr>
          <p:nvPr>
            <p:ph type="body" idx="1"/>
          </p:nvPr>
        </p:nvSpPr>
        <p:spPr>
          <a:xfrm>
            <a:off x="1125802" y="1725685"/>
            <a:ext cx="4297679" cy="576262"/>
          </a:xfrm>
        </p:spPr>
        <p:txBody>
          <a:bodyPr/>
          <a:lstStyle/>
          <a:p>
            <a:r>
              <a:rPr lang="en-US" sz="2800" dirty="0"/>
              <a:t>Description</a:t>
            </a:r>
          </a:p>
        </p:txBody>
      </p:sp>
      <p:sp>
        <p:nvSpPr>
          <p:cNvPr id="2" name="Content Placeholder 1">
            <a:extLst>
              <a:ext uri="{FF2B5EF4-FFF2-40B4-BE49-F238E27FC236}">
                <a16:creationId xmlns:a16="http://schemas.microsoft.com/office/drawing/2014/main" id="{0154818D-3856-5142-8D90-2379A9137685}"/>
              </a:ext>
            </a:extLst>
          </p:cNvPr>
          <p:cNvSpPr>
            <a:spLocks noGrp="1"/>
          </p:cNvSpPr>
          <p:nvPr>
            <p:ph sz="half" idx="13"/>
          </p:nvPr>
        </p:nvSpPr>
        <p:spPr>
          <a:xfrm>
            <a:off x="5820693" y="2503102"/>
            <a:ext cx="3856706" cy="3806548"/>
          </a:xfrm>
        </p:spPr>
        <p:txBody>
          <a:bodyPr/>
          <a:lstStyle/>
          <a:p>
            <a:pPr>
              <a:buFont typeface="System Font Regular"/>
              <a:buChar char="▸"/>
            </a:pPr>
            <a:r>
              <a:rPr lang="en-US" sz="2400" dirty="0"/>
              <a:t>Identifies potential learning strengths and difficulties and/or areas that require further development</a:t>
            </a:r>
          </a:p>
          <a:p>
            <a:pPr>
              <a:buFont typeface="System Font Regular"/>
              <a:buChar char="▸"/>
            </a:pPr>
            <a:r>
              <a:rPr lang="en-US" sz="2400" dirty="0"/>
              <a:t>Provides teachers with information to inform next possible instructional steps</a:t>
            </a:r>
          </a:p>
          <a:p>
            <a:endParaRPr lang="en-US" dirty="0"/>
          </a:p>
        </p:txBody>
      </p:sp>
      <p:sp>
        <p:nvSpPr>
          <p:cNvPr id="9" name="Text Placeholder 8">
            <a:extLst>
              <a:ext uri="{FF2B5EF4-FFF2-40B4-BE49-F238E27FC236}">
                <a16:creationId xmlns:a16="http://schemas.microsoft.com/office/drawing/2014/main" id="{E34D20FB-E3C8-AC45-8794-BE22F67D3402}"/>
              </a:ext>
            </a:extLst>
          </p:cNvPr>
          <p:cNvSpPr>
            <a:spLocks noGrp="1"/>
          </p:cNvSpPr>
          <p:nvPr>
            <p:ph type="body" sz="quarter" idx="3"/>
          </p:nvPr>
        </p:nvSpPr>
        <p:spPr>
          <a:xfrm>
            <a:off x="5820693" y="1725685"/>
            <a:ext cx="4297681" cy="576262"/>
          </a:xfrm>
        </p:spPr>
        <p:txBody>
          <a:bodyPr/>
          <a:lstStyle/>
          <a:p>
            <a:r>
              <a:rPr lang="en-US" sz="2800" dirty="0"/>
              <a:t>Purposes</a:t>
            </a:r>
          </a:p>
        </p:txBody>
      </p:sp>
      <p:sp>
        <p:nvSpPr>
          <p:cNvPr id="824" name="Google Shape;824;p23"/>
          <p:cNvSpPr txBox="1">
            <a:spLocks noGrp="1"/>
          </p:cNvSpPr>
          <p:nvPr>
            <p:ph sz="half" idx="2"/>
          </p:nvPr>
        </p:nvSpPr>
        <p:spPr>
          <a:xfrm>
            <a:off x="1125801" y="2497117"/>
            <a:ext cx="4297680" cy="3806546"/>
          </a:xfrm>
        </p:spPr>
        <p:txBody>
          <a:bodyPr/>
          <a:lstStyle/>
          <a:p>
            <a:pPr>
              <a:buFont typeface="System Font Regular"/>
              <a:buChar char="▸"/>
            </a:pPr>
            <a:r>
              <a:rPr lang="en-US" sz="2400" dirty="0"/>
              <a:t>Formal strategies and/or tools used to identify specific strengths and weaknesses in student learning relative to specific learning standards and/or goals</a:t>
            </a:r>
          </a:p>
          <a:p>
            <a:pPr lvl="1"/>
            <a:endParaRPr lang="en-US" dirty="0"/>
          </a:p>
        </p:txBody>
      </p:sp>
      <p:sp>
        <p:nvSpPr>
          <p:cNvPr id="4" name="Slide Number Placeholder 3">
            <a:extLst>
              <a:ext uri="{FF2B5EF4-FFF2-40B4-BE49-F238E27FC236}">
                <a16:creationId xmlns:a16="http://schemas.microsoft.com/office/drawing/2014/main" id="{9D9E2EFB-D89B-F24A-84F5-79E0F584F41E}"/>
              </a:ext>
            </a:extLst>
          </p:cNvPr>
          <p:cNvSpPr>
            <a:spLocks noGrp="1"/>
          </p:cNvSpPr>
          <p:nvPr>
            <p:ph type="sldNum" sz="quarter" idx="12"/>
          </p:nvPr>
        </p:nvSpPr>
        <p:spPr/>
        <p:txBody>
          <a:bodyPr/>
          <a:lstStyle/>
          <a:p>
            <a:fld id="{BB740369-ADDF-1D46-A862-50873F10EBB7}" type="slidenum">
              <a:rPr lang="en-US" smtClean="0"/>
              <a:pPr/>
              <a:t>15</a:t>
            </a:fld>
            <a:endParaRPr lang="en-US"/>
          </a:p>
        </p:txBody>
      </p:sp>
    </p:spTree>
    <p:extLst>
      <p:ext uri="{BB962C8B-B14F-4D97-AF65-F5344CB8AC3E}">
        <p14:creationId xmlns:p14="http://schemas.microsoft.com/office/powerpoint/2010/main" val="1817862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26"/>
          <p:cNvSpPr txBox="1">
            <a:spLocks noGrp="1"/>
          </p:cNvSpPr>
          <p:nvPr>
            <p:ph type="title"/>
          </p:nvPr>
        </p:nvSpPr>
        <p:spPr/>
        <p:txBody>
          <a:bodyPr/>
          <a:lstStyle/>
          <a:p>
            <a:r>
              <a:rPr lang="en-US" sz="5400"/>
              <a:t>Interim/Benchmark </a:t>
            </a:r>
            <a:br>
              <a:rPr lang="en-US" sz="5400"/>
            </a:br>
            <a:r>
              <a:rPr lang="en-US" sz="5400"/>
              <a:t>Assessment</a:t>
            </a:r>
            <a:endParaRPr lang="en-US" sz="5400">
              <a:sym typeface="Federo"/>
            </a:endParaRPr>
          </a:p>
        </p:txBody>
      </p:sp>
      <p:sp>
        <p:nvSpPr>
          <p:cNvPr id="8" name="Text Placeholder 7">
            <a:extLst>
              <a:ext uri="{FF2B5EF4-FFF2-40B4-BE49-F238E27FC236}">
                <a16:creationId xmlns:a16="http://schemas.microsoft.com/office/drawing/2014/main" id="{BC6F8F24-223A-754C-B300-3E9EEE390D85}"/>
              </a:ext>
            </a:extLst>
          </p:cNvPr>
          <p:cNvSpPr>
            <a:spLocks noGrp="1"/>
          </p:cNvSpPr>
          <p:nvPr>
            <p:ph type="body" idx="1"/>
          </p:nvPr>
        </p:nvSpPr>
        <p:spPr>
          <a:xfrm>
            <a:off x="775910" y="2086317"/>
            <a:ext cx="4297679" cy="576262"/>
          </a:xfrm>
        </p:spPr>
        <p:txBody>
          <a:bodyPr/>
          <a:lstStyle/>
          <a:p>
            <a:r>
              <a:rPr lang="en-US" sz="2800" dirty="0"/>
              <a:t>Description</a:t>
            </a:r>
          </a:p>
        </p:txBody>
      </p:sp>
      <p:sp>
        <p:nvSpPr>
          <p:cNvPr id="2" name="Content Placeholder 1">
            <a:extLst>
              <a:ext uri="{FF2B5EF4-FFF2-40B4-BE49-F238E27FC236}">
                <a16:creationId xmlns:a16="http://schemas.microsoft.com/office/drawing/2014/main" id="{57097A5B-79E3-1143-A578-94AA2FCBC24B}"/>
              </a:ext>
            </a:extLst>
          </p:cNvPr>
          <p:cNvSpPr>
            <a:spLocks noGrp="1"/>
          </p:cNvSpPr>
          <p:nvPr>
            <p:ph sz="half" idx="13"/>
          </p:nvPr>
        </p:nvSpPr>
        <p:spPr>
          <a:xfrm>
            <a:off x="5073589" y="2662579"/>
            <a:ext cx="4297680" cy="3806548"/>
          </a:xfrm>
        </p:spPr>
        <p:txBody>
          <a:bodyPr/>
          <a:lstStyle/>
          <a:p>
            <a:pPr>
              <a:buFont typeface="System Font Regular"/>
              <a:buChar char="▸"/>
            </a:pPr>
            <a:r>
              <a:rPr lang="en-US" sz="2300" dirty="0"/>
              <a:t>Monitors students’ academic progress toward longer-term goals</a:t>
            </a:r>
          </a:p>
          <a:p>
            <a:pPr>
              <a:buFont typeface="System Font Regular"/>
              <a:buChar char="▸"/>
            </a:pPr>
            <a:r>
              <a:rPr lang="en-US" sz="2300" dirty="0"/>
              <a:t>Assesses curriculum, instructional strategies, and pacing</a:t>
            </a:r>
          </a:p>
          <a:p>
            <a:pPr>
              <a:buFont typeface="System Font Regular"/>
              <a:buChar char="▸"/>
            </a:pPr>
            <a:r>
              <a:rPr lang="en-US" sz="2300" dirty="0"/>
              <a:t>Informs school improvement planning</a:t>
            </a:r>
          </a:p>
          <a:p>
            <a:pPr>
              <a:buFont typeface="System Font Regular"/>
              <a:buChar char="▸"/>
            </a:pPr>
            <a:r>
              <a:rPr lang="en-US" sz="2300" dirty="0"/>
              <a:t>May predict a student’s end-of-year performance</a:t>
            </a:r>
          </a:p>
        </p:txBody>
      </p:sp>
      <p:sp>
        <p:nvSpPr>
          <p:cNvPr id="9" name="Text Placeholder 8">
            <a:extLst>
              <a:ext uri="{FF2B5EF4-FFF2-40B4-BE49-F238E27FC236}">
                <a16:creationId xmlns:a16="http://schemas.microsoft.com/office/drawing/2014/main" id="{468A9FCA-4144-B343-AACF-C63A2BE5A566}"/>
              </a:ext>
            </a:extLst>
          </p:cNvPr>
          <p:cNvSpPr>
            <a:spLocks noGrp="1"/>
          </p:cNvSpPr>
          <p:nvPr>
            <p:ph type="body" sz="quarter" idx="3"/>
          </p:nvPr>
        </p:nvSpPr>
        <p:spPr>
          <a:xfrm>
            <a:off x="5073589" y="2086317"/>
            <a:ext cx="4297681" cy="576262"/>
          </a:xfrm>
        </p:spPr>
        <p:txBody>
          <a:bodyPr/>
          <a:lstStyle/>
          <a:p>
            <a:r>
              <a:rPr lang="en-US" sz="2800" dirty="0"/>
              <a:t>Purposes</a:t>
            </a:r>
          </a:p>
        </p:txBody>
      </p:sp>
      <p:sp>
        <p:nvSpPr>
          <p:cNvPr id="845" name="Google Shape;845;p26"/>
          <p:cNvSpPr txBox="1">
            <a:spLocks noGrp="1"/>
          </p:cNvSpPr>
          <p:nvPr>
            <p:ph sz="half" idx="2"/>
          </p:nvPr>
        </p:nvSpPr>
        <p:spPr>
          <a:xfrm>
            <a:off x="775909" y="2704334"/>
            <a:ext cx="4297680" cy="3806546"/>
          </a:xfrm>
        </p:spPr>
        <p:txBody>
          <a:bodyPr/>
          <a:lstStyle/>
          <a:p>
            <a:pPr>
              <a:buFont typeface="System Font Regular"/>
              <a:buChar char="▸"/>
            </a:pPr>
            <a:r>
              <a:rPr lang="en-US" sz="2300" dirty="0"/>
              <a:t>Compare student understanding or performance against a set of learning standards or objectives</a:t>
            </a:r>
          </a:p>
          <a:p>
            <a:pPr>
              <a:buFont typeface="System Font Regular"/>
              <a:buChar char="▸"/>
            </a:pPr>
            <a:r>
              <a:rPr lang="en-US" sz="2300" dirty="0"/>
              <a:t>May be administered at specified intervals over the course of an academic year</a:t>
            </a:r>
          </a:p>
          <a:p>
            <a:pPr>
              <a:buFont typeface="System Font Regular"/>
              <a:buChar char="▸"/>
            </a:pPr>
            <a:r>
              <a:rPr lang="en-US" sz="2300" dirty="0"/>
              <a:t>May be common across classes or schools</a:t>
            </a:r>
          </a:p>
          <a:p>
            <a:endParaRPr lang="en-US" sz="2300" dirty="0"/>
          </a:p>
        </p:txBody>
      </p:sp>
      <p:sp>
        <p:nvSpPr>
          <p:cNvPr id="4" name="Slide Number Placeholder 3">
            <a:extLst>
              <a:ext uri="{FF2B5EF4-FFF2-40B4-BE49-F238E27FC236}">
                <a16:creationId xmlns:a16="http://schemas.microsoft.com/office/drawing/2014/main" id="{6A8D7CF1-B4DC-9F41-B1FC-7AF81CDA8070}"/>
              </a:ext>
            </a:extLst>
          </p:cNvPr>
          <p:cNvSpPr>
            <a:spLocks noGrp="1"/>
          </p:cNvSpPr>
          <p:nvPr>
            <p:ph type="sldNum" sz="quarter" idx="12"/>
          </p:nvPr>
        </p:nvSpPr>
        <p:spPr/>
        <p:txBody>
          <a:bodyPr/>
          <a:lstStyle/>
          <a:p>
            <a:fld id="{BB740369-ADDF-1D46-A862-50873F10EBB7}" type="slidenum">
              <a:rPr lang="en-US" smtClean="0"/>
              <a:pPr/>
              <a:t>16</a:t>
            </a:fld>
            <a:endParaRPr lang="en-US"/>
          </a:p>
        </p:txBody>
      </p:sp>
    </p:spTree>
    <p:extLst>
      <p:ext uri="{BB962C8B-B14F-4D97-AF65-F5344CB8AC3E}">
        <p14:creationId xmlns:p14="http://schemas.microsoft.com/office/powerpoint/2010/main" val="2284745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Google Shape;851;p27"/>
          <p:cNvSpPr txBox="1">
            <a:spLocks noGrp="1"/>
          </p:cNvSpPr>
          <p:nvPr>
            <p:ph type="title"/>
          </p:nvPr>
        </p:nvSpPr>
        <p:spPr/>
        <p:txBody>
          <a:bodyPr/>
          <a:lstStyle/>
          <a:p>
            <a:r>
              <a:rPr lang="en-US" sz="5400"/>
              <a:t>Summative Assessment</a:t>
            </a:r>
            <a:endParaRPr lang="en-US" sz="5400">
              <a:sym typeface="Federo"/>
            </a:endParaRPr>
          </a:p>
        </p:txBody>
      </p:sp>
      <p:sp>
        <p:nvSpPr>
          <p:cNvPr id="8" name="Text Placeholder 7">
            <a:extLst>
              <a:ext uri="{FF2B5EF4-FFF2-40B4-BE49-F238E27FC236}">
                <a16:creationId xmlns:a16="http://schemas.microsoft.com/office/drawing/2014/main" id="{79956238-1F2F-B541-BAD3-F37B444A1EDE}"/>
              </a:ext>
            </a:extLst>
          </p:cNvPr>
          <p:cNvSpPr>
            <a:spLocks noGrp="1"/>
          </p:cNvSpPr>
          <p:nvPr>
            <p:ph type="body" idx="1"/>
          </p:nvPr>
        </p:nvSpPr>
        <p:spPr>
          <a:xfrm>
            <a:off x="1125802" y="2157534"/>
            <a:ext cx="4297679" cy="576262"/>
          </a:xfrm>
        </p:spPr>
        <p:txBody>
          <a:bodyPr/>
          <a:lstStyle/>
          <a:p>
            <a:r>
              <a:rPr lang="en-US" sz="2800"/>
              <a:t>Description</a:t>
            </a:r>
          </a:p>
        </p:txBody>
      </p:sp>
      <p:sp>
        <p:nvSpPr>
          <p:cNvPr id="2" name="Content Placeholder 1">
            <a:extLst>
              <a:ext uri="{FF2B5EF4-FFF2-40B4-BE49-F238E27FC236}">
                <a16:creationId xmlns:a16="http://schemas.microsoft.com/office/drawing/2014/main" id="{DC2A137F-8816-8044-B55E-2B321F3A8607}"/>
              </a:ext>
            </a:extLst>
          </p:cNvPr>
          <p:cNvSpPr>
            <a:spLocks noGrp="1"/>
          </p:cNvSpPr>
          <p:nvPr>
            <p:ph sz="half" idx="13"/>
          </p:nvPr>
        </p:nvSpPr>
        <p:spPr>
          <a:xfrm>
            <a:off x="5423482" y="2777819"/>
            <a:ext cx="4297680" cy="3806548"/>
          </a:xfrm>
        </p:spPr>
        <p:txBody>
          <a:bodyPr/>
          <a:lstStyle/>
          <a:p>
            <a:pPr>
              <a:buFont typeface="System Font Regular"/>
              <a:buChar char="▸"/>
            </a:pPr>
            <a:r>
              <a:rPr lang="en-US" sz="2400" dirty="0"/>
              <a:t>Provides an overall description of students</a:t>
            </a:r>
            <a:r>
              <a:rPr lang="en-US" sz="2400" dirty="0">
                <a:sym typeface="Helvetica Neue"/>
              </a:rPr>
              <a:t>’</a:t>
            </a:r>
            <a:r>
              <a:rPr lang="en-US" sz="2400" dirty="0"/>
              <a:t> learning status</a:t>
            </a:r>
          </a:p>
          <a:p>
            <a:pPr>
              <a:buFont typeface="System Font Regular"/>
              <a:buChar char="▸"/>
            </a:pPr>
            <a:r>
              <a:rPr lang="en-US" sz="2400" dirty="0"/>
              <a:t>Monitors and evaluates student achievement at the group level</a:t>
            </a:r>
          </a:p>
          <a:p>
            <a:pPr>
              <a:buFont typeface="System Font Regular"/>
              <a:buChar char="▸"/>
            </a:pPr>
            <a:r>
              <a:rPr lang="en-US" sz="2400" dirty="0"/>
              <a:t>Informs program-level and school-improvement planning</a:t>
            </a:r>
          </a:p>
        </p:txBody>
      </p:sp>
      <p:sp>
        <p:nvSpPr>
          <p:cNvPr id="9" name="Text Placeholder 8">
            <a:extLst>
              <a:ext uri="{FF2B5EF4-FFF2-40B4-BE49-F238E27FC236}">
                <a16:creationId xmlns:a16="http://schemas.microsoft.com/office/drawing/2014/main" id="{4224E1A8-D086-3742-87B7-57341038B147}"/>
              </a:ext>
            </a:extLst>
          </p:cNvPr>
          <p:cNvSpPr>
            <a:spLocks noGrp="1"/>
          </p:cNvSpPr>
          <p:nvPr>
            <p:ph type="body" sz="quarter" idx="3"/>
          </p:nvPr>
        </p:nvSpPr>
        <p:spPr>
          <a:xfrm>
            <a:off x="5423481" y="2157534"/>
            <a:ext cx="4297681" cy="576262"/>
          </a:xfrm>
        </p:spPr>
        <p:txBody>
          <a:bodyPr/>
          <a:lstStyle/>
          <a:p>
            <a:r>
              <a:rPr lang="en-US" sz="2800" dirty="0"/>
              <a:t>Purposes</a:t>
            </a:r>
          </a:p>
        </p:txBody>
      </p:sp>
      <p:sp>
        <p:nvSpPr>
          <p:cNvPr id="852" name="Google Shape;852;p27"/>
          <p:cNvSpPr txBox="1">
            <a:spLocks noGrp="1"/>
          </p:cNvSpPr>
          <p:nvPr>
            <p:ph sz="half" idx="2"/>
          </p:nvPr>
        </p:nvSpPr>
        <p:spPr>
          <a:xfrm>
            <a:off x="1125801" y="2777819"/>
            <a:ext cx="4177719" cy="3806546"/>
          </a:xfrm>
        </p:spPr>
        <p:txBody>
          <a:bodyPr/>
          <a:lstStyle/>
          <a:p>
            <a:pPr>
              <a:buFont typeface="System Font Regular"/>
              <a:buChar char="▸"/>
            </a:pPr>
            <a:r>
              <a:rPr lang="en-US" sz="2400" dirty="0"/>
              <a:t>May be referred to as a “culminating assessment” or an “end-of-course” assessment</a:t>
            </a:r>
          </a:p>
          <a:p>
            <a:pPr>
              <a:buFont typeface="System Font Regular"/>
              <a:buChar char="▸"/>
            </a:pPr>
            <a:r>
              <a:rPr lang="en-US" sz="2400" dirty="0"/>
              <a:t>Provides information on students’ knowledge and skills relative to learning standards </a:t>
            </a:r>
          </a:p>
          <a:p>
            <a:endParaRPr lang="en-US" dirty="0"/>
          </a:p>
        </p:txBody>
      </p:sp>
      <p:sp>
        <p:nvSpPr>
          <p:cNvPr id="4" name="Slide Number Placeholder 3">
            <a:extLst>
              <a:ext uri="{FF2B5EF4-FFF2-40B4-BE49-F238E27FC236}">
                <a16:creationId xmlns:a16="http://schemas.microsoft.com/office/drawing/2014/main" id="{4C4678AF-9C01-5048-905F-5E9C6C09969F}"/>
              </a:ext>
            </a:extLst>
          </p:cNvPr>
          <p:cNvSpPr>
            <a:spLocks noGrp="1"/>
          </p:cNvSpPr>
          <p:nvPr>
            <p:ph type="sldNum" sz="quarter" idx="12"/>
          </p:nvPr>
        </p:nvSpPr>
        <p:spPr/>
        <p:txBody>
          <a:bodyPr/>
          <a:lstStyle/>
          <a:p>
            <a:fld id="{BB740369-ADDF-1D46-A862-50873F10EBB7}" type="slidenum">
              <a:rPr lang="en-US" smtClean="0"/>
              <a:pPr/>
              <a:t>17</a:t>
            </a:fld>
            <a:endParaRPr lang="en-US"/>
          </a:p>
        </p:txBody>
      </p:sp>
    </p:spTree>
    <p:extLst>
      <p:ext uri="{BB962C8B-B14F-4D97-AF65-F5344CB8AC3E}">
        <p14:creationId xmlns:p14="http://schemas.microsoft.com/office/powerpoint/2010/main" val="2437443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z="5400"/>
              <a:t>Assessment Cycles and Levels of Information</a:t>
            </a:r>
            <a:endParaRPr lang="en-US" sz="5400"/>
          </a:p>
        </p:txBody>
      </p:sp>
      <p:graphicFrame>
        <p:nvGraphicFramePr>
          <p:cNvPr id="7" name="Table 7" descr="Table showing assessment cycles and levels of information.">
            <a:extLst>
              <a:ext uri="{FF2B5EF4-FFF2-40B4-BE49-F238E27FC236}">
                <a16:creationId xmlns:a16="http://schemas.microsoft.com/office/drawing/2014/main" id="{4495EF1B-E689-423B-A527-074EB60A9AB4}"/>
              </a:ext>
            </a:extLst>
          </p:cNvPr>
          <p:cNvGraphicFramePr>
            <a:graphicFrameLocks noGrp="1"/>
          </p:cNvGraphicFramePr>
          <p:nvPr>
            <p:ph sz="quarter" idx="12"/>
            <p:extLst>
              <p:ext uri="{D42A27DB-BD31-4B8C-83A1-F6EECF244321}">
                <p14:modId xmlns:p14="http://schemas.microsoft.com/office/powerpoint/2010/main" val="2968275503"/>
              </p:ext>
            </p:extLst>
          </p:nvPr>
        </p:nvGraphicFramePr>
        <p:xfrm>
          <a:off x="737298" y="2187924"/>
          <a:ext cx="9090023" cy="3833250"/>
        </p:xfrm>
        <a:graphic>
          <a:graphicData uri="http://schemas.openxmlformats.org/drawingml/2006/table">
            <a:tbl>
              <a:tblPr firstRow="1" bandRow="1">
                <a:tableStyleId>{FABFCF23-3B69-468F-B69F-88F6DE6A72F2}</a:tableStyleId>
              </a:tblPr>
              <a:tblGrid>
                <a:gridCol w="1791893">
                  <a:extLst>
                    <a:ext uri="{9D8B030D-6E8A-4147-A177-3AD203B41FA5}">
                      <a16:colId xmlns:a16="http://schemas.microsoft.com/office/drawing/2014/main" val="2037681215"/>
                    </a:ext>
                  </a:extLst>
                </a:gridCol>
                <a:gridCol w="1225686">
                  <a:extLst>
                    <a:ext uri="{9D8B030D-6E8A-4147-A177-3AD203B41FA5}">
                      <a16:colId xmlns:a16="http://schemas.microsoft.com/office/drawing/2014/main" val="1143403866"/>
                    </a:ext>
                  </a:extLst>
                </a:gridCol>
                <a:gridCol w="2581349">
                  <a:extLst>
                    <a:ext uri="{9D8B030D-6E8A-4147-A177-3AD203B41FA5}">
                      <a16:colId xmlns:a16="http://schemas.microsoft.com/office/drawing/2014/main" val="2210282237"/>
                    </a:ext>
                  </a:extLst>
                </a:gridCol>
                <a:gridCol w="3491095">
                  <a:extLst>
                    <a:ext uri="{9D8B030D-6E8A-4147-A177-3AD203B41FA5}">
                      <a16:colId xmlns:a16="http://schemas.microsoft.com/office/drawing/2014/main" val="2957921486"/>
                    </a:ext>
                  </a:extLst>
                </a:gridCol>
              </a:tblGrid>
              <a:tr h="766650">
                <a:tc>
                  <a:txBody>
                    <a:bodyPr/>
                    <a:lstStyle/>
                    <a:p>
                      <a:pPr algn="l"/>
                      <a:r>
                        <a:rPr lang="en-US" sz="2000" b="0" dirty="0">
                          <a:solidFill>
                            <a:schemeClr val="tx1">
                              <a:lumMod val="75000"/>
                              <a:lumOff val="25000"/>
                            </a:schemeClr>
                          </a:solidFill>
                        </a:rPr>
                        <a:t>Assessment Type</a:t>
                      </a:r>
                      <a:endParaRPr lang="en-US" sz="2000" b="0" dirty="0">
                        <a:solidFill>
                          <a:schemeClr val="tx1">
                            <a:lumMod val="75000"/>
                            <a:lumOff val="25000"/>
                          </a:schemeClr>
                        </a:solidFill>
                        <a:latin typeface="+mj-lt"/>
                        <a:cs typeface="Arial" panose="020B0604020202020204" pitchFamily="34" charset="0"/>
                      </a:endParaRPr>
                    </a:p>
                  </a:txBody>
                  <a:tcPr marL="45714" marR="45714" marT="22857" marB="22857"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D0A728"/>
                    </a:solidFill>
                  </a:tcPr>
                </a:tc>
                <a:tc>
                  <a:txBody>
                    <a:bodyPr/>
                    <a:lstStyle/>
                    <a:p>
                      <a:pPr algn="l"/>
                      <a:r>
                        <a:rPr lang="en-US" sz="2000" b="0" dirty="0">
                          <a:solidFill>
                            <a:schemeClr val="tx1">
                              <a:lumMod val="75000"/>
                              <a:lumOff val="25000"/>
                            </a:schemeClr>
                          </a:solidFill>
                        </a:rPr>
                        <a:t>Grain-Size</a:t>
                      </a:r>
                      <a:endParaRPr lang="en-US" sz="2000" b="0" dirty="0">
                        <a:solidFill>
                          <a:schemeClr val="tx1">
                            <a:lumMod val="75000"/>
                            <a:lumOff val="25000"/>
                          </a:schemeClr>
                        </a:solidFill>
                        <a:latin typeface="+mj-lt"/>
                        <a:cs typeface="Arial" panose="020B0604020202020204" pitchFamily="34" charset="0"/>
                      </a:endParaRPr>
                    </a:p>
                  </a:txBody>
                  <a:tcPr marL="45714" marR="45714" marT="22857" marB="22857" anchor="ctr">
                    <a:lnT w="12700" cap="flat" cmpd="sng" algn="ctr">
                      <a:solidFill>
                        <a:schemeClr val="tx1"/>
                      </a:solidFill>
                      <a:prstDash val="solid"/>
                      <a:round/>
                      <a:headEnd type="none" w="med" len="med"/>
                      <a:tailEnd type="none" w="med" len="med"/>
                    </a:lnT>
                    <a:solidFill>
                      <a:srgbClr val="D0A728"/>
                    </a:solidFill>
                  </a:tcPr>
                </a:tc>
                <a:tc>
                  <a:txBody>
                    <a:bodyPr/>
                    <a:lstStyle/>
                    <a:p>
                      <a:pPr algn="l"/>
                      <a:r>
                        <a:rPr lang="en-US" sz="2000" b="0" dirty="0">
                          <a:solidFill>
                            <a:schemeClr val="tx1">
                              <a:lumMod val="75000"/>
                              <a:lumOff val="25000"/>
                            </a:schemeClr>
                          </a:solidFill>
                        </a:rPr>
                        <a:t>Frequency</a:t>
                      </a:r>
                      <a:endParaRPr lang="en-US" sz="2000" b="0" dirty="0">
                        <a:solidFill>
                          <a:schemeClr val="tx1">
                            <a:lumMod val="75000"/>
                            <a:lumOff val="25000"/>
                          </a:schemeClr>
                        </a:solidFill>
                        <a:latin typeface="+mj-lt"/>
                        <a:cs typeface="Arial" panose="020B0604020202020204" pitchFamily="34" charset="0"/>
                      </a:endParaRPr>
                    </a:p>
                  </a:txBody>
                  <a:tcPr marL="45714" marR="45714" marT="22857" marB="22857" anchor="ctr">
                    <a:lnT w="12700" cap="flat" cmpd="sng" algn="ctr">
                      <a:solidFill>
                        <a:schemeClr val="tx1"/>
                      </a:solidFill>
                      <a:prstDash val="solid"/>
                      <a:round/>
                      <a:headEnd type="none" w="med" len="med"/>
                      <a:tailEnd type="none" w="med" len="med"/>
                    </a:lnT>
                    <a:solidFill>
                      <a:srgbClr val="D0A728"/>
                    </a:solidFill>
                  </a:tcPr>
                </a:tc>
                <a:tc>
                  <a:txBody>
                    <a:bodyPr/>
                    <a:lstStyle/>
                    <a:p>
                      <a:pPr algn="l"/>
                      <a:r>
                        <a:rPr lang="en-US" sz="2000" b="0" dirty="0">
                          <a:solidFill>
                            <a:schemeClr val="tx1">
                              <a:lumMod val="75000"/>
                              <a:lumOff val="25000"/>
                            </a:schemeClr>
                          </a:solidFill>
                        </a:rPr>
                        <a:t>Immediacy of Actionable Information</a:t>
                      </a:r>
                      <a:endParaRPr lang="en-US" sz="2000" b="0" dirty="0">
                        <a:solidFill>
                          <a:schemeClr val="tx1">
                            <a:lumMod val="75000"/>
                            <a:lumOff val="25000"/>
                          </a:schemeClr>
                        </a:solidFill>
                        <a:latin typeface="+mj-lt"/>
                        <a:cs typeface="Arial" panose="020B0604020202020204" pitchFamily="34" charset="0"/>
                      </a:endParaRPr>
                    </a:p>
                  </a:txBody>
                  <a:tcPr marL="45714" marR="45714" marT="22857" marB="22857"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D0A728"/>
                    </a:solidFill>
                  </a:tcPr>
                </a:tc>
                <a:extLst>
                  <a:ext uri="{0D108BD9-81ED-4DB2-BD59-A6C34878D82A}">
                    <a16:rowId xmlns:a16="http://schemas.microsoft.com/office/drawing/2014/main" val="1590737959"/>
                  </a:ext>
                </a:extLst>
              </a:tr>
              <a:tr h="766650">
                <a:tc>
                  <a:txBody>
                    <a:bodyPr/>
                    <a:lstStyle/>
                    <a:p>
                      <a:r>
                        <a:rPr lang="en-US" sz="1800" dirty="0">
                          <a:solidFill>
                            <a:schemeClr val="tx1">
                              <a:lumMod val="75000"/>
                              <a:lumOff val="25000"/>
                            </a:schemeClr>
                          </a:solidFill>
                        </a:rPr>
                        <a:t>Formative</a:t>
                      </a:r>
                      <a:endParaRPr lang="en-US" sz="1800" b="1" dirty="0">
                        <a:solidFill>
                          <a:schemeClr val="tx1">
                            <a:lumMod val="75000"/>
                            <a:lumOff val="25000"/>
                          </a:schemeClr>
                        </a:solidFill>
                        <a:latin typeface="+mj-lt"/>
                        <a:cs typeface="Arial" panose="020B0604020202020204" pitchFamily="34" charset="0"/>
                      </a:endParaRPr>
                    </a:p>
                  </a:txBody>
                  <a:tcPr marL="45714" marR="45714" marT="22857" marB="22857">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B w="12700" cap="flat" cmpd="sng" algn="ctr">
                      <a:solidFill>
                        <a:schemeClr val="tx1">
                          <a:lumMod val="50000"/>
                          <a:lumOff val="50000"/>
                        </a:schemeClr>
                      </a:solidFill>
                      <a:prstDash val="solid"/>
                      <a:round/>
                      <a:headEnd type="none" w="med" len="med"/>
                      <a:tailEnd type="none" w="med" len="med"/>
                    </a:lnB>
                    <a:solidFill>
                      <a:srgbClr val="FEF0CA"/>
                    </a:solidFill>
                  </a:tcPr>
                </a:tc>
                <a:tc>
                  <a:txBody>
                    <a:bodyPr/>
                    <a:lstStyle/>
                    <a:p>
                      <a:r>
                        <a:rPr lang="en-US" sz="1800" dirty="0">
                          <a:solidFill>
                            <a:schemeClr val="tx1">
                              <a:lumMod val="75000"/>
                              <a:lumOff val="25000"/>
                            </a:schemeClr>
                          </a:solidFill>
                        </a:rPr>
                        <a:t>Small</a:t>
                      </a:r>
                      <a:endParaRPr lang="en-US" sz="1800" dirty="0">
                        <a:solidFill>
                          <a:schemeClr val="tx1">
                            <a:lumMod val="75000"/>
                            <a:lumOff val="25000"/>
                          </a:schemeClr>
                        </a:solidFill>
                        <a:latin typeface="+mj-lt"/>
                        <a:cs typeface="Arial" panose="020B0604020202020204" pitchFamily="34" charset="0"/>
                      </a:endParaRPr>
                    </a:p>
                  </a:txBody>
                  <a:tcPr marL="45714" marR="45714" marT="22857" marB="2285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B w="12700" cap="flat" cmpd="sng" algn="ctr">
                      <a:solidFill>
                        <a:schemeClr val="tx1">
                          <a:lumMod val="50000"/>
                          <a:lumOff val="50000"/>
                        </a:schemeClr>
                      </a:solidFill>
                      <a:prstDash val="solid"/>
                      <a:round/>
                      <a:headEnd type="none" w="med" len="med"/>
                      <a:tailEnd type="none" w="med" len="med"/>
                    </a:lnB>
                    <a:solidFill>
                      <a:srgbClr val="FEF0CA"/>
                    </a:solidFill>
                  </a:tcPr>
                </a:tc>
                <a:tc>
                  <a:txBody>
                    <a:bodyPr/>
                    <a:lstStyle/>
                    <a:p>
                      <a:r>
                        <a:rPr lang="en-US" sz="1800">
                          <a:solidFill>
                            <a:schemeClr val="tx1">
                              <a:lumMod val="75000"/>
                              <a:lumOff val="25000"/>
                            </a:schemeClr>
                          </a:solidFill>
                        </a:rPr>
                        <a:t>Minute-by-minute, </a:t>
                      </a:r>
                      <a:br>
                        <a:rPr lang="en-US" sz="1800">
                          <a:solidFill>
                            <a:schemeClr val="tx1">
                              <a:lumMod val="75000"/>
                              <a:lumOff val="25000"/>
                            </a:schemeClr>
                          </a:solidFill>
                        </a:rPr>
                      </a:br>
                      <a:r>
                        <a:rPr lang="en-US" sz="1800">
                          <a:solidFill>
                            <a:schemeClr val="tx1">
                              <a:lumMod val="75000"/>
                              <a:lumOff val="25000"/>
                            </a:schemeClr>
                          </a:solidFill>
                        </a:rPr>
                        <a:t>day-by-day</a:t>
                      </a:r>
                      <a:endParaRPr lang="en-US" sz="1800">
                        <a:solidFill>
                          <a:schemeClr val="tx1">
                            <a:lumMod val="75000"/>
                            <a:lumOff val="25000"/>
                          </a:schemeClr>
                        </a:solidFill>
                        <a:latin typeface="+mj-lt"/>
                        <a:cs typeface="Arial" panose="020B0604020202020204" pitchFamily="34" charset="0"/>
                      </a:endParaRPr>
                    </a:p>
                  </a:txBody>
                  <a:tcPr marL="45714" marR="45714" marT="22857" marB="2285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B w="12700" cap="flat" cmpd="sng" algn="ctr">
                      <a:solidFill>
                        <a:schemeClr val="tx1">
                          <a:lumMod val="50000"/>
                          <a:lumOff val="50000"/>
                        </a:schemeClr>
                      </a:solidFill>
                      <a:prstDash val="solid"/>
                      <a:round/>
                      <a:headEnd type="none" w="med" len="med"/>
                      <a:tailEnd type="none" w="med" len="med"/>
                    </a:lnB>
                    <a:solidFill>
                      <a:srgbClr val="FEF0CA"/>
                    </a:solidFill>
                  </a:tcPr>
                </a:tc>
                <a:tc>
                  <a:txBody>
                    <a:bodyPr/>
                    <a:lstStyle/>
                    <a:p>
                      <a:r>
                        <a:rPr lang="en-US" sz="1800">
                          <a:solidFill>
                            <a:schemeClr val="tx1">
                              <a:lumMod val="75000"/>
                              <a:lumOff val="25000"/>
                            </a:schemeClr>
                          </a:solidFill>
                        </a:rPr>
                        <a:t>Immediately informs teaching and learning</a:t>
                      </a:r>
                      <a:endParaRPr lang="en-US" sz="1800">
                        <a:solidFill>
                          <a:schemeClr val="tx1">
                            <a:lumMod val="75000"/>
                            <a:lumOff val="25000"/>
                          </a:schemeClr>
                        </a:solidFill>
                        <a:latin typeface="+mj-lt"/>
                        <a:cs typeface="Arial" panose="020B0604020202020204" pitchFamily="34" charset="0"/>
                      </a:endParaRPr>
                    </a:p>
                  </a:txBody>
                  <a:tcPr marL="45714" marR="45714" marT="22857" marB="2285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lumMod val="50000"/>
                          <a:lumOff val="50000"/>
                        </a:schemeClr>
                      </a:solidFill>
                      <a:prstDash val="solid"/>
                      <a:round/>
                      <a:headEnd type="none" w="med" len="med"/>
                      <a:tailEnd type="none" w="med" len="med"/>
                    </a:lnB>
                    <a:solidFill>
                      <a:srgbClr val="FEF0CA"/>
                    </a:solidFill>
                  </a:tcPr>
                </a:tc>
                <a:extLst>
                  <a:ext uri="{0D108BD9-81ED-4DB2-BD59-A6C34878D82A}">
                    <a16:rowId xmlns:a16="http://schemas.microsoft.com/office/drawing/2014/main" val="1520053223"/>
                  </a:ext>
                </a:extLst>
              </a:tr>
              <a:tr h="766650">
                <a:tc>
                  <a:txBody>
                    <a:bodyPr/>
                    <a:lstStyle/>
                    <a:p>
                      <a:r>
                        <a:rPr lang="en-US" sz="1800">
                          <a:solidFill>
                            <a:schemeClr val="tx1">
                              <a:lumMod val="75000"/>
                              <a:lumOff val="25000"/>
                            </a:schemeClr>
                          </a:solidFill>
                        </a:rPr>
                        <a:t>Diagnostic</a:t>
                      </a:r>
                      <a:endParaRPr lang="en-US" sz="1800" b="1">
                        <a:solidFill>
                          <a:schemeClr val="tx1">
                            <a:lumMod val="75000"/>
                            <a:lumOff val="25000"/>
                          </a:schemeClr>
                        </a:solidFill>
                        <a:latin typeface="+mj-lt"/>
                        <a:cs typeface="Arial" panose="020B0604020202020204" pitchFamily="34" charset="0"/>
                      </a:endParaRPr>
                    </a:p>
                  </a:txBody>
                  <a:tcPr marL="45714" marR="45714" marT="22857" marB="22857">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EF0CA"/>
                    </a:solidFill>
                  </a:tcPr>
                </a:tc>
                <a:tc>
                  <a:txBody>
                    <a:bodyPr/>
                    <a:lstStyle/>
                    <a:p>
                      <a:r>
                        <a:rPr lang="en-US" sz="1800" dirty="0">
                          <a:solidFill>
                            <a:schemeClr val="tx1">
                              <a:lumMod val="75000"/>
                              <a:lumOff val="25000"/>
                            </a:schemeClr>
                          </a:solidFill>
                        </a:rPr>
                        <a:t>Small</a:t>
                      </a:r>
                      <a:endParaRPr lang="en-US" sz="1800" dirty="0">
                        <a:solidFill>
                          <a:schemeClr val="tx1">
                            <a:lumMod val="75000"/>
                            <a:lumOff val="25000"/>
                          </a:schemeClr>
                        </a:solidFill>
                        <a:latin typeface="+mj-lt"/>
                        <a:cs typeface="Arial" panose="020B0604020202020204" pitchFamily="34" charset="0"/>
                      </a:endParaRPr>
                    </a:p>
                  </a:txBody>
                  <a:tcPr marL="45714" marR="45714" marT="22857" marB="2285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EF0CA"/>
                    </a:solidFill>
                  </a:tcPr>
                </a:tc>
                <a:tc>
                  <a:txBody>
                    <a:bodyPr/>
                    <a:lstStyle/>
                    <a:p>
                      <a:r>
                        <a:rPr lang="en-US" sz="1800" dirty="0">
                          <a:solidFill>
                            <a:schemeClr val="tx1">
                              <a:lumMod val="75000"/>
                              <a:lumOff val="25000"/>
                            </a:schemeClr>
                          </a:solidFill>
                        </a:rPr>
                        <a:t>As needed</a:t>
                      </a:r>
                      <a:endParaRPr lang="en-US" sz="1800" dirty="0">
                        <a:solidFill>
                          <a:schemeClr val="tx1">
                            <a:lumMod val="75000"/>
                            <a:lumOff val="25000"/>
                          </a:schemeClr>
                        </a:solidFill>
                        <a:latin typeface="+mj-lt"/>
                        <a:cs typeface="Arial" panose="020B0604020202020204" pitchFamily="34" charset="0"/>
                      </a:endParaRPr>
                    </a:p>
                  </a:txBody>
                  <a:tcPr marL="45714" marR="45714" marT="22857" marB="2285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EF0CA"/>
                    </a:solidFill>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US" sz="1800" dirty="0">
                          <a:solidFill>
                            <a:schemeClr val="tx1">
                              <a:lumMod val="75000"/>
                              <a:lumOff val="25000"/>
                            </a:schemeClr>
                          </a:solidFill>
                        </a:rPr>
                        <a:t>Immediately informs teaching and learning</a:t>
                      </a:r>
                      <a:endParaRPr lang="en-US" sz="1800" dirty="0">
                        <a:solidFill>
                          <a:schemeClr val="tx1">
                            <a:lumMod val="75000"/>
                            <a:lumOff val="25000"/>
                          </a:schemeClr>
                        </a:solidFill>
                        <a:latin typeface="+mj-lt"/>
                        <a:cs typeface="Arial" panose="020B0604020202020204" pitchFamily="34" charset="0"/>
                      </a:endParaRPr>
                    </a:p>
                  </a:txBody>
                  <a:tcPr marL="45714" marR="45714" marT="22857" marB="2285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EF0CA"/>
                    </a:solidFill>
                  </a:tcPr>
                </a:tc>
                <a:extLst>
                  <a:ext uri="{0D108BD9-81ED-4DB2-BD59-A6C34878D82A}">
                    <a16:rowId xmlns:a16="http://schemas.microsoft.com/office/drawing/2014/main" val="405968235"/>
                  </a:ext>
                </a:extLst>
              </a:tr>
              <a:tr h="766650">
                <a:tc>
                  <a:txBody>
                    <a:bodyPr/>
                    <a:lstStyle/>
                    <a:p>
                      <a:r>
                        <a:rPr lang="en-US" sz="1800">
                          <a:solidFill>
                            <a:schemeClr val="tx1">
                              <a:lumMod val="75000"/>
                              <a:lumOff val="25000"/>
                            </a:schemeClr>
                          </a:solidFill>
                        </a:rPr>
                        <a:t>Interim</a:t>
                      </a:r>
                      <a:endParaRPr lang="en-US" sz="1800" b="1">
                        <a:solidFill>
                          <a:schemeClr val="tx1">
                            <a:lumMod val="75000"/>
                            <a:lumOff val="25000"/>
                          </a:schemeClr>
                        </a:solidFill>
                        <a:latin typeface="+mj-lt"/>
                        <a:cs typeface="Arial" panose="020B0604020202020204" pitchFamily="34" charset="0"/>
                      </a:endParaRPr>
                    </a:p>
                  </a:txBody>
                  <a:tcPr marL="45714" marR="45714" marT="22857" marB="22857">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EF0CA"/>
                    </a:solidFill>
                  </a:tcPr>
                </a:tc>
                <a:tc>
                  <a:txBody>
                    <a:bodyPr/>
                    <a:lstStyle/>
                    <a:p>
                      <a:r>
                        <a:rPr lang="en-US" sz="1800">
                          <a:solidFill>
                            <a:schemeClr val="tx1">
                              <a:lumMod val="75000"/>
                              <a:lumOff val="25000"/>
                            </a:schemeClr>
                          </a:solidFill>
                        </a:rPr>
                        <a:t>Medium</a:t>
                      </a:r>
                      <a:endParaRPr lang="en-US" sz="1800">
                        <a:solidFill>
                          <a:schemeClr val="tx1">
                            <a:lumMod val="75000"/>
                            <a:lumOff val="25000"/>
                          </a:schemeClr>
                        </a:solidFill>
                        <a:latin typeface="+mj-lt"/>
                        <a:cs typeface="Arial" panose="020B0604020202020204" pitchFamily="34" charset="0"/>
                      </a:endParaRPr>
                    </a:p>
                  </a:txBody>
                  <a:tcPr marL="45714" marR="45714" marT="22857" marB="2285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EF0CA"/>
                    </a:solidFill>
                  </a:tcPr>
                </a:tc>
                <a:tc>
                  <a:txBody>
                    <a:bodyPr/>
                    <a:lstStyle/>
                    <a:p>
                      <a:r>
                        <a:rPr lang="en-US" sz="1800" dirty="0">
                          <a:solidFill>
                            <a:schemeClr val="tx1">
                              <a:lumMod val="75000"/>
                              <a:lumOff val="25000"/>
                            </a:schemeClr>
                          </a:solidFill>
                        </a:rPr>
                        <a:t>Intervals throughout the year</a:t>
                      </a:r>
                      <a:endParaRPr lang="en-US" sz="1800" dirty="0">
                        <a:solidFill>
                          <a:schemeClr val="tx1">
                            <a:lumMod val="75000"/>
                            <a:lumOff val="25000"/>
                          </a:schemeClr>
                        </a:solidFill>
                        <a:latin typeface="+mj-lt"/>
                        <a:cs typeface="Arial" panose="020B0604020202020204" pitchFamily="34" charset="0"/>
                      </a:endParaRPr>
                    </a:p>
                  </a:txBody>
                  <a:tcPr marL="45714" marR="45714" marT="22857" marB="2285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EF0CA"/>
                    </a:solidFill>
                  </a:tcPr>
                </a:tc>
                <a:tc>
                  <a:txBody>
                    <a:bodyPr/>
                    <a:lstStyle/>
                    <a:p>
                      <a:r>
                        <a:rPr lang="en-US" sz="1800" dirty="0">
                          <a:solidFill>
                            <a:schemeClr val="tx1">
                              <a:lumMod val="75000"/>
                              <a:lumOff val="25000"/>
                            </a:schemeClr>
                          </a:solidFill>
                        </a:rPr>
                        <a:t>Supports future planning</a:t>
                      </a:r>
                      <a:endParaRPr lang="en-US" sz="1800" dirty="0">
                        <a:solidFill>
                          <a:schemeClr val="tx1">
                            <a:lumMod val="75000"/>
                            <a:lumOff val="25000"/>
                          </a:schemeClr>
                        </a:solidFill>
                        <a:latin typeface="+mj-lt"/>
                        <a:cs typeface="Arial" panose="020B0604020202020204" pitchFamily="34" charset="0"/>
                      </a:endParaRPr>
                    </a:p>
                  </a:txBody>
                  <a:tcPr marL="45714" marR="45714" marT="22857" marB="2285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EF0CA"/>
                    </a:solidFill>
                  </a:tcPr>
                </a:tc>
                <a:extLst>
                  <a:ext uri="{0D108BD9-81ED-4DB2-BD59-A6C34878D82A}">
                    <a16:rowId xmlns:a16="http://schemas.microsoft.com/office/drawing/2014/main" val="4015751036"/>
                  </a:ext>
                </a:extLst>
              </a:tr>
              <a:tr h="766650">
                <a:tc>
                  <a:txBody>
                    <a:bodyPr/>
                    <a:lstStyle/>
                    <a:p>
                      <a:r>
                        <a:rPr lang="en-US" sz="1800">
                          <a:solidFill>
                            <a:schemeClr val="tx1">
                              <a:lumMod val="75000"/>
                              <a:lumOff val="25000"/>
                            </a:schemeClr>
                          </a:solidFill>
                        </a:rPr>
                        <a:t>Summative</a:t>
                      </a:r>
                      <a:endParaRPr lang="en-US" sz="1800" b="1">
                        <a:solidFill>
                          <a:schemeClr val="tx1">
                            <a:lumMod val="75000"/>
                            <a:lumOff val="25000"/>
                          </a:schemeClr>
                        </a:solidFill>
                        <a:latin typeface="+mj-lt"/>
                        <a:cs typeface="Arial" panose="020B0604020202020204" pitchFamily="34" charset="0"/>
                      </a:endParaRPr>
                    </a:p>
                  </a:txBody>
                  <a:tcPr marL="45714" marR="45714" marT="22857" marB="22857">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0CA"/>
                    </a:solidFill>
                  </a:tcPr>
                </a:tc>
                <a:tc>
                  <a:txBody>
                    <a:bodyPr/>
                    <a:lstStyle/>
                    <a:p>
                      <a:r>
                        <a:rPr lang="en-US" sz="1800">
                          <a:solidFill>
                            <a:schemeClr val="tx1">
                              <a:lumMod val="75000"/>
                              <a:lumOff val="25000"/>
                            </a:schemeClr>
                          </a:solidFill>
                        </a:rPr>
                        <a:t>Large</a:t>
                      </a:r>
                      <a:endParaRPr lang="en-US" sz="1800">
                        <a:solidFill>
                          <a:schemeClr val="tx1">
                            <a:lumMod val="75000"/>
                            <a:lumOff val="25000"/>
                          </a:schemeClr>
                        </a:solidFill>
                        <a:latin typeface="+mj-lt"/>
                        <a:cs typeface="Arial" panose="020B0604020202020204" pitchFamily="34" charset="0"/>
                      </a:endParaRPr>
                    </a:p>
                  </a:txBody>
                  <a:tcPr marL="45714" marR="45714" marT="22857" marB="2285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0CA"/>
                    </a:solidFill>
                  </a:tcPr>
                </a:tc>
                <a:tc>
                  <a:txBody>
                    <a:bodyPr/>
                    <a:lstStyle/>
                    <a:p>
                      <a:r>
                        <a:rPr lang="en-US" sz="1800" dirty="0">
                          <a:solidFill>
                            <a:schemeClr val="tx1">
                              <a:lumMod val="75000"/>
                              <a:lumOff val="25000"/>
                            </a:schemeClr>
                          </a:solidFill>
                        </a:rPr>
                        <a:t>End-of-learning periods, often the end of the year</a:t>
                      </a:r>
                      <a:endParaRPr lang="en-US" sz="1800" dirty="0">
                        <a:solidFill>
                          <a:schemeClr val="tx1">
                            <a:lumMod val="75000"/>
                            <a:lumOff val="25000"/>
                          </a:schemeClr>
                        </a:solidFill>
                        <a:latin typeface="+mj-lt"/>
                        <a:cs typeface="Arial" panose="020B0604020202020204" pitchFamily="34" charset="0"/>
                      </a:endParaRPr>
                    </a:p>
                  </a:txBody>
                  <a:tcPr marL="45714" marR="45714" marT="22857" marB="2285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0CA"/>
                    </a:solidFill>
                  </a:tcPr>
                </a:tc>
                <a:tc>
                  <a:txBody>
                    <a:bodyPr/>
                    <a:lstStyle/>
                    <a:p>
                      <a:r>
                        <a:rPr lang="en-US" sz="1800" dirty="0">
                          <a:solidFill>
                            <a:schemeClr val="tx1">
                              <a:lumMod val="75000"/>
                              <a:lumOff val="25000"/>
                            </a:schemeClr>
                          </a:solidFill>
                        </a:rPr>
                        <a:t>Informs decisions at the programmatic level</a:t>
                      </a:r>
                      <a:endParaRPr lang="en-US" sz="1800" dirty="0">
                        <a:solidFill>
                          <a:schemeClr val="tx1">
                            <a:lumMod val="75000"/>
                            <a:lumOff val="25000"/>
                          </a:schemeClr>
                        </a:solidFill>
                        <a:latin typeface="+mj-lt"/>
                        <a:cs typeface="Arial" panose="020B0604020202020204" pitchFamily="34" charset="0"/>
                      </a:endParaRPr>
                    </a:p>
                  </a:txBody>
                  <a:tcPr marL="45714" marR="45714" marT="22857" marB="2285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0CA"/>
                    </a:solidFill>
                  </a:tcPr>
                </a:tc>
                <a:extLst>
                  <a:ext uri="{0D108BD9-81ED-4DB2-BD59-A6C34878D82A}">
                    <a16:rowId xmlns:a16="http://schemas.microsoft.com/office/drawing/2014/main" val="1809252833"/>
                  </a:ext>
                </a:extLst>
              </a:tr>
            </a:tbl>
          </a:graphicData>
        </a:graphic>
      </p:graphicFrame>
      <p:sp>
        <p:nvSpPr>
          <p:cNvPr id="3" name="Slide Number Placeholder 2">
            <a:extLst>
              <a:ext uri="{FF2B5EF4-FFF2-40B4-BE49-F238E27FC236}">
                <a16:creationId xmlns:a16="http://schemas.microsoft.com/office/drawing/2014/main" id="{A920A52C-4ABA-1949-AD18-19B328FE5AFA}"/>
              </a:ext>
            </a:extLst>
          </p:cNvPr>
          <p:cNvSpPr>
            <a:spLocks noGrp="1"/>
          </p:cNvSpPr>
          <p:nvPr>
            <p:ph type="sldNum" sz="quarter" idx="10"/>
          </p:nvPr>
        </p:nvSpPr>
        <p:spPr/>
        <p:txBody>
          <a:bodyPr/>
          <a:lstStyle/>
          <a:p>
            <a:fld id="{BB740369-ADDF-1D46-A862-50873F10EBB7}" type="slidenum">
              <a:rPr lang="en-US" smtClean="0"/>
              <a:pPr/>
              <a:t>18</a:t>
            </a:fld>
            <a:endParaRPr lang="en-US"/>
          </a:p>
        </p:txBody>
      </p:sp>
    </p:spTree>
    <p:extLst>
      <p:ext uri="{BB962C8B-B14F-4D97-AF65-F5344CB8AC3E}">
        <p14:creationId xmlns:p14="http://schemas.microsoft.com/office/powerpoint/2010/main" val="4214591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55720F-9F65-8841-98DB-2A86D6B69B33}"/>
              </a:ext>
            </a:extLst>
          </p:cNvPr>
          <p:cNvSpPr>
            <a:spLocks noGrp="1"/>
          </p:cNvSpPr>
          <p:nvPr>
            <p:ph type="title"/>
          </p:nvPr>
        </p:nvSpPr>
        <p:spPr/>
        <p:txBody>
          <a:bodyPr/>
          <a:lstStyle/>
          <a:p>
            <a:r>
              <a:rPr lang="en-US" sz="5400" dirty="0"/>
              <a:t>What Type of Assessment?</a:t>
            </a:r>
          </a:p>
        </p:txBody>
      </p:sp>
      <p:pic>
        <p:nvPicPr>
          <p:cNvPr id="13" name="Content Placeholder 12" descr="&quot; &quot;">
            <a:extLst>
              <a:ext uri="{FF2B5EF4-FFF2-40B4-BE49-F238E27FC236}">
                <a16:creationId xmlns:a16="http://schemas.microsoft.com/office/drawing/2014/main" id="{EAADF5EF-4099-DA46-982E-361A8BD70D09}"/>
              </a:ext>
              <a:ext uri="{C183D7F6-B498-43B3-948B-1728B52AA6E4}">
                <adec:decorative xmlns:adec="http://schemas.microsoft.com/office/drawing/2017/decorative" val="1"/>
              </a:ext>
            </a:extLst>
          </p:cNvPr>
          <p:cNvPicPr>
            <a:picLocks noGrp="1" noChangeAspect="1"/>
          </p:cNvPicPr>
          <p:nvPr>
            <p:ph sz="half" idx="1"/>
          </p:nvPr>
        </p:nvPicPr>
        <p:blipFill>
          <a:blip r:embed="rId3">
            <a:duotone>
              <a:prstClr val="black"/>
              <a:srgbClr val="D0A728">
                <a:tint val="45000"/>
                <a:satMod val="400000"/>
              </a:srgbClr>
            </a:duotone>
            <a:extLst>
              <a:ext uri="{28A0092B-C50C-407E-A947-70E740481C1C}">
                <a14:useLocalDpi xmlns:a14="http://schemas.microsoft.com/office/drawing/2010/main" val="0"/>
              </a:ext>
            </a:extLst>
          </a:blip>
          <a:stretch>
            <a:fillRect/>
          </a:stretch>
        </p:blipFill>
        <p:spPr>
          <a:xfrm>
            <a:off x="1099782" y="2063378"/>
            <a:ext cx="1473200" cy="1473200"/>
          </a:xfrm>
        </p:spPr>
      </p:pic>
      <p:pic>
        <p:nvPicPr>
          <p:cNvPr id="15" name="Content Placeholder 14" descr="&quot; &quot;">
            <a:extLst>
              <a:ext uri="{FF2B5EF4-FFF2-40B4-BE49-F238E27FC236}">
                <a16:creationId xmlns:a16="http://schemas.microsoft.com/office/drawing/2014/main" id="{B3C85C0D-8139-4649-8F3E-B4CB2C1EBC7F}"/>
              </a:ext>
              <a:ext uri="{C183D7F6-B498-43B3-948B-1728B52AA6E4}">
                <adec:decorative xmlns:adec="http://schemas.microsoft.com/office/drawing/2017/decorative" val="1"/>
              </a:ext>
            </a:extLst>
          </p:cNvPr>
          <p:cNvPicPr>
            <a:picLocks noGrp="1" noChangeAspect="1"/>
          </p:cNvPicPr>
          <p:nvPr>
            <p:ph sz="half" idx="2"/>
          </p:nvPr>
        </p:nvPicPr>
        <p:blipFill>
          <a:blip r:embed="rId4">
            <a:duotone>
              <a:prstClr val="black"/>
              <a:srgbClr val="D0A728">
                <a:tint val="45000"/>
                <a:satMod val="400000"/>
              </a:srgbClr>
            </a:duotone>
            <a:extLst>
              <a:ext uri="{28A0092B-C50C-407E-A947-70E740481C1C}">
                <a14:useLocalDpi xmlns:a14="http://schemas.microsoft.com/office/drawing/2010/main" val="0"/>
              </a:ext>
            </a:extLst>
          </a:blip>
          <a:stretch>
            <a:fillRect/>
          </a:stretch>
        </p:blipFill>
        <p:spPr>
          <a:xfrm>
            <a:off x="4481221" y="2063378"/>
            <a:ext cx="1473200" cy="1473200"/>
          </a:xfrm>
        </p:spPr>
      </p:pic>
      <p:pic>
        <p:nvPicPr>
          <p:cNvPr id="17" name="Content Placeholder 16" descr="&quot; &quot;">
            <a:extLst>
              <a:ext uri="{FF2B5EF4-FFF2-40B4-BE49-F238E27FC236}">
                <a16:creationId xmlns:a16="http://schemas.microsoft.com/office/drawing/2014/main" id="{2E400ECF-8DC4-2C41-8044-B1220BC5480E}"/>
              </a:ext>
              <a:ext uri="{C183D7F6-B498-43B3-948B-1728B52AA6E4}">
                <adec:decorative xmlns:adec="http://schemas.microsoft.com/office/drawing/2017/decorative" val="1"/>
              </a:ext>
            </a:extLst>
          </p:cNvPr>
          <p:cNvPicPr>
            <a:picLocks noGrp="1" noChangeAspect="1"/>
          </p:cNvPicPr>
          <p:nvPr>
            <p:ph sz="half" idx="13"/>
          </p:nvPr>
        </p:nvPicPr>
        <p:blipFill>
          <a:blip r:embed="rId5">
            <a:duotone>
              <a:prstClr val="black"/>
              <a:srgbClr val="D0A728">
                <a:tint val="45000"/>
                <a:satMod val="400000"/>
              </a:srgbClr>
            </a:duotone>
            <a:extLst>
              <a:ext uri="{28A0092B-C50C-407E-A947-70E740481C1C}">
                <a14:useLocalDpi xmlns:a14="http://schemas.microsoft.com/office/drawing/2010/main" val="0"/>
              </a:ext>
            </a:extLst>
          </a:blip>
          <a:stretch>
            <a:fillRect/>
          </a:stretch>
        </p:blipFill>
        <p:spPr>
          <a:xfrm>
            <a:off x="7868078" y="2069728"/>
            <a:ext cx="1460500" cy="1460500"/>
          </a:xfrm>
        </p:spPr>
      </p:pic>
      <p:sp>
        <p:nvSpPr>
          <p:cNvPr id="8" name="Content Placeholder 7">
            <a:extLst>
              <a:ext uri="{FF2B5EF4-FFF2-40B4-BE49-F238E27FC236}">
                <a16:creationId xmlns:a16="http://schemas.microsoft.com/office/drawing/2014/main" id="{46CF4BF0-DA02-3A4E-A46B-AD55D8ED360D}"/>
              </a:ext>
            </a:extLst>
          </p:cNvPr>
          <p:cNvSpPr>
            <a:spLocks noGrp="1"/>
          </p:cNvSpPr>
          <p:nvPr>
            <p:ph sz="half" idx="11"/>
          </p:nvPr>
        </p:nvSpPr>
        <p:spPr>
          <a:xfrm>
            <a:off x="389859" y="4104956"/>
            <a:ext cx="2894910" cy="1893963"/>
          </a:xfrm>
        </p:spPr>
        <p:txBody>
          <a:bodyPr/>
          <a:lstStyle/>
          <a:p>
            <a:r>
              <a:rPr lang="en-US" sz="2800" dirty="0"/>
              <a:t>Don’t overthink it</a:t>
            </a:r>
          </a:p>
          <a:p>
            <a:endParaRPr lang="en-US" dirty="0"/>
          </a:p>
        </p:txBody>
      </p:sp>
      <p:sp>
        <p:nvSpPr>
          <p:cNvPr id="10" name="Content Placeholder 9">
            <a:extLst>
              <a:ext uri="{FF2B5EF4-FFF2-40B4-BE49-F238E27FC236}">
                <a16:creationId xmlns:a16="http://schemas.microsoft.com/office/drawing/2014/main" id="{2F5C5BBF-D365-A14B-9818-9F1EFEAA88A3}"/>
              </a:ext>
            </a:extLst>
          </p:cNvPr>
          <p:cNvSpPr>
            <a:spLocks noGrp="1"/>
          </p:cNvSpPr>
          <p:nvPr>
            <p:ph sz="half" idx="14"/>
          </p:nvPr>
        </p:nvSpPr>
        <p:spPr>
          <a:xfrm>
            <a:off x="3770366" y="4104956"/>
            <a:ext cx="2894910" cy="1893963"/>
          </a:xfrm>
        </p:spPr>
        <p:txBody>
          <a:bodyPr/>
          <a:lstStyle/>
          <a:p>
            <a:pPr algn="ctr"/>
            <a:r>
              <a:rPr lang="en-US" sz="2800" dirty="0"/>
              <a:t>Be ready to share your thinking</a:t>
            </a:r>
          </a:p>
        </p:txBody>
      </p:sp>
      <p:sp>
        <p:nvSpPr>
          <p:cNvPr id="11" name="Content Placeholder 10">
            <a:extLst>
              <a:ext uri="{FF2B5EF4-FFF2-40B4-BE49-F238E27FC236}">
                <a16:creationId xmlns:a16="http://schemas.microsoft.com/office/drawing/2014/main" id="{A259FBB0-AFF5-BF41-8850-12183AD6B271}"/>
              </a:ext>
            </a:extLst>
          </p:cNvPr>
          <p:cNvSpPr>
            <a:spLocks noGrp="1"/>
          </p:cNvSpPr>
          <p:nvPr>
            <p:ph sz="half" idx="15"/>
          </p:nvPr>
        </p:nvSpPr>
        <p:spPr>
          <a:xfrm>
            <a:off x="7150873" y="4104956"/>
            <a:ext cx="2894910" cy="1893963"/>
          </a:xfrm>
        </p:spPr>
        <p:txBody>
          <a:bodyPr/>
          <a:lstStyle/>
          <a:p>
            <a:pPr algn="ctr"/>
            <a:r>
              <a:rPr lang="en-US" sz="2800" dirty="0"/>
              <a:t>Goal is learning, not getting it “right”</a:t>
            </a:r>
          </a:p>
        </p:txBody>
      </p:sp>
      <p:sp>
        <p:nvSpPr>
          <p:cNvPr id="3" name="Slide Number Placeholder 2">
            <a:extLst>
              <a:ext uri="{FF2B5EF4-FFF2-40B4-BE49-F238E27FC236}">
                <a16:creationId xmlns:a16="http://schemas.microsoft.com/office/drawing/2014/main" id="{909444FF-9815-E743-816E-E5A5217E918F}"/>
              </a:ext>
            </a:extLst>
          </p:cNvPr>
          <p:cNvSpPr>
            <a:spLocks noGrp="1"/>
          </p:cNvSpPr>
          <p:nvPr>
            <p:ph type="sldNum" sz="quarter" idx="10"/>
          </p:nvPr>
        </p:nvSpPr>
        <p:spPr/>
        <p:txBody>
          <a:bodyPr/>
          <a:lstStyle/>
          <a:p>
            <a:fld id="{91BD7323-49BF-4C97-8773-5EC64C492009}" type="slidenum">
              <a:rPr lang="en-US" smtClean="0"/>
              <a:pPr/>
              <a:t>19</a:t>
            </a:fld>
            <a:endParaRPr lang="en-US"/>
          </a:p>
        </p:txBody>
      </p:sp>
    </p:spTree>
    <p:extLst>
      <p:ext uri="{BB962C8B-B14F-4D97-AF65-F5344CB8AC3E}">
        <p14:creationId xmlns:p14="http://schemas.microsoft.com/office/powerpoint/2010/main" val="2606156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0FE724C-E94B-D94B-BC71-3240E81455AB}"/>
              </a:ext>
            </a:extLst>
          </p:cNvPr>
          <p:cNvSpPr>
            <a:spLocks noGrp="1"/>
          </p:cNvSpPr>
          <p:nvPr>
            <p:ph type="title"/>
          </p:nvPr>
        </p:nvSpPr>
        <p:spPr/>
        <p:txBody>
          <a:bodyPr/>
          <a:lstStyle/>
          <a:p>
            <a:r>
              <a:rPr lang="en-US" sz="5400"/>
              <a:t>Learning Goals</a:t>
            </a:r>
          </a:p>
        </p:txBody>
      </p:sp>
      <p:sp>
        <p:nvSpPr>
          <p:cNvPr id="13" name="Content Placeholder 12">
            <a:extLst>
              <a:ext uri="{FF2B5EF4-FFF2-40B4-BE49-F238E27FC236}">
                <a16:creationId xmlns:a16="http://schemas.microsoft.com/office/drawing/2014/main" id="{68A4B083-1D65-4C48-AFDA-39319602E178}"/>
              </a:ext>
            </a:extLst>
          </p:cNvPr>
          <p:cNvSpPr>
            <a:spLocks noGrp="1"/>
          </p:cNvSpPr>
          <p:nvPr>
            <p:ph type="body" sz="quarter" idx="13"/>
          </p:nvPr>
        </p:nvSpPr>
        <p:spPr/>
        <p:txBody>
          <a:bodyPr/>
          <a:lstStyle/>
          <a:p>
            <a:pPr marL="0" indent="0">
              <a:buNone/>
            </a:pPr>
            <a:r>
              <a:rPr lang="en-US" dirty="0"/>
              <a:t>Participants will understand:</a:t>
            </a:r>
          </a:p>
          <a:p>
            <a:pPr lvl="0">
              <a:buFont typeface="System Font Regular"/>
              <a:buChar char="▸"/>
            </a:pPr>
            <a:r>
              <a:rPr lang="en-US" sz="3200" dirty="0"/>
              <a:t>the characteristics of a comprehensive, balanced assessment system;</a:t>
            </a:r>
          </a:p>
          <a:p>
            <a:pPr lvl="0">
              <a:buFont typeface="System Font Regular"/>
              <a:buChar char="▸"/>
            </a:pPr>
            <a:r>
              <a:rPr lang="en-US" sz="3200" dirty="0"/>
              <a:t>the purpose and appropriate use of different types of assessment; and</a:t>
            </a:r>
          </a:p>
          <a:p>
            <a:pPr lvl="0">
              <a:buFont typeface="System Font Regular"/>
              <a:buChar char="▸"/>
            </a:pPr>
            <a:r>
              <a:rPr lang="en-US" sz="3200" dirty="0"/>
              <a:t>the elements of the cycle of assessment.</a:t>
            </a:r>
          </a:p>
        </p:txBody>
      </p:sp>
      <p:sp>
        <p:nvSpPr>
          <p:cNvPr id="5" name="Slide Number Placeholder 4">
            <a:extLst>
              <a:ext uri="{FF2B5EF4-FFF2-40B4-BE49-F238E27FC236}">
                <a16:creationId xmlns:a16="http://schemas.microsoft.com/office/drawing/2014/main" id="{E6FF97C9-D4A6-194C-AF35-9B9C76B7CCB5}"/>
              </a:ext>
            </a:extLst>
          </p:cNvPr>
          <p:cNvSpPr>
            <a:spLocks noGrp="1"/>
          </p:cNvSpPr>
          <p:nvPr>
            <p:ph type="sldNum" sz="quarter" idx="12"/>
          </p:nvPr>
        </p:nvSpPr>
        <p:spPr/>
        <p:txBody>
          <a:bodyPr/>
          <a:lstStyle/>
          <a:p>
            <a:fld id="{BB740369-ADDF-1D46-A862-50873F10EBB7}" type="slidenum">
              <a:rPr lang="en-US" smtClean="0"/>
              <a:pPr/>
              <a:t>2</a:t>
            </a:fld>
            <a:endParaRPr lang="en-US"/>
          </a:p>
        </p:txBody>
      </p:sp>
    </p:spTree>
    <p:extLst>
      <p:ext uri="{BB962C8B-B14F-4D97-AF65-F5344CB8AC3E}">
        <p14:creationId xmlns:p14="http://schemas.microsoft.com/office/powerpoint/2010/main" val="1588171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C7ACA-1B30-9048-A021-E6B5DDC768B1}"/>
              </a:ext>
            </a:extLst>
          </p:cNvPr>
          <p:cNvSpPr>
            <a:spLocks noGrp="1"/>
          </p:cNvSpPr>
          <p:nvPr>
            <p:ph type="title"/>
          </p:nvPr>
        </p:nvSpPr>
        <p:spPr/>
        <p:txBody>
          <a:bodyPr/>
          <a:lstStyle/>
          <a:p>
            <a:r>
              <a:rPr lang="en-US" sz="5400" dirty="0"/>
              <a:t>Lab Report</a:t>
            </a:r>
          </a:p>
        </p:txBody>
      </p:sp>
      <p:sp>
        <p:nvSpPr>
          <p:cNvPr id="3" name="Content Placeholder 2">
            <a:extLst>
              <a:ext uri="{FF2B5EF4-FFF2-40B4-BE49-F238E27FC236}">
                <a16:creationId xmlns:a16="http://schemas.microsoft.com/office/drawing/2014/main" id="{7FFDD17A-8511-344C-AE59-3A453A26A72B}"/>
              </a:ext>
            </a:extLst>
          </p:cNvPr>
          <p:cNvSpPr>
            <a:spLocks noGrp="1"/>
          </p:cNvSpPr>
          <p:nvPr>
            <p:ph type="body" sz="quarter" idx="13"/>
          </p:nvPr>
        </p:nvSpPr>
        <p:spPr>
          <a:xfrm>
            <a:off x="1147834" y="2108200"/>
            <a:ext cx="8424184" cy="4570959"/>
          </a:xfrm>
        </p:spPr>
        <p:txBody>
          <a:bodyPr/>
          <a:lstStyle/>
          <a:p>
            <a:pPr algn="r">
              <a:buFont typeface="System Font Regular"/>
              <a:buChar char="▸"/>
            </a:pPr>
            <a:r>
              <a:rPr lang="en-US" sz="4000" dirty="0"/>
              <a:t>What type of assessment is it?</a:t>
            </a:r>
          </a:p>
        </p:txBody>
      </p:sp>
      <p:sp>
        <p:nvSpPr>
          <p:cNvPr id="5" name="Slide Number Placeholder 4">
            <a:extLst>
              <a:ext uri="{FF2B5EF4-FFF2-40B4-BE49-F238E27FC236}">
                <a16:creationId xmlns:a16="http://schemas.microsoft.com/office/drawing/2014/main" id="{3EA15BDF-EB55-8242-A69D-839782D28E5E}"/>
              </a:ext>
            </a:extLst>
          </p:cNvPr>
          <p:cNvSpPr>
            <a:spLocks noGrp="1"/>
          </p:cNvSpPr>
          <p:nvPr>
            <p:ph type="sldNum" sz="quarter" idx="12"/>
          </p:nvPr>
        </p:nvSpPr>
        <p:spPr/>
        <p:txBody>
          <a:bodyPr/>
          <a:lstStyle/>
          <a:p>
            <a:fld id="{BB740369-ADDF-1D46-A862-50873F10EBB7}" type="slidenum">
              <a:rPr lang="en-US" smtClean="0"/>
              <a:pPr/>
              <a:t>20</a:t>
            </a:fld>
            <a:endParaRPr lang="en-US"/>
          </a:p>
        </p:txBody>
      </p:sp>
    </p:spTree>
    <p:extLst>
      <p:ext uri="{BB962C8B-B14F-4D97-AF65-F5344CB8AC3E}">
        <p14:creationId xmlns:p14="http://schemas.microsoft.com/office/powerpoint/2010/main" val="820040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C7ACA-1B30-9048-A021-E6B5DDC768B1}"/>
              </a:ext>
            </a:extLst>
          </p:cNvPr>
          <p:cNvSpPr>
            <a:spLocks noGrp="1"/>
          </p:cNvSpPr>
          <p:nvPr>
            <p:ph type="title"/>
          </p:nvPr>
        </p:nvSpPr>
        <p:spPr/>
        <p:txBody>
          <a:bodyPr/>
          <a:lstStyle/>
          <a:p>
            <a:r>
              <a:rPr lang="en-US" sz="5400"/>
              <a:t>Exit Ticket</a:t>
            </a:r>
          </a:p>
        </p:txBody>
      </p:sp>
      <p:sp>
        <p:nvSpPr>
          <p:cNvPr id="3" name="Content Placeholder 2">
            <a:extLst>
              <a:ext uri="{FF2B5EF4-FFF2-40B4-BE49-F238E27FC236}">
                <a16:creationId xmlns:a16="http://schemas.microsoft.com/office/drawing/2014/main" id="{7FFDD17A-8511-344C-AE59-3A453A26A72B}"/>
              </a:ext>
            </a:extLst>
          </p:cNvPr>
          <p:cNvSpPr>
            <a:spLocks noGrp="1"/>
          </p:cNvSpPr>
          <p:nvPr>
            <p:ph type="body" sz="quarter" idx="13"/>
          </p:nvPr>
        </p:nvSpPr>
        <p:spPr>
          <a:xfrm>
            <a:off x="1147834" y="2108200"/>
            <a:ext cx="8596667" cy="4570959"/>
          </a:xfrm>
        </p:spPr>
        <p:txBody>
          <a:bodyPr/>
          <a:lstStyle/>
          <a:p>
            <a:pPr algn="r">
              <a:buFont typeface="System Font Regular"/>
              <a:buChar char="▸"/>
            </a:pPr>
            <a:r>
              <a:rPr lang="en-US" sz="4000" dirty="0"/>
              <a:t>What type of assessment is it?</a:t>
            </a:r>
          </a:p>
        </p:txBody>
      </p:sp>
      <p:sp>
        <p:nvSpPr>
          <p:cNvPr id="5" name="Slide Number Placeholder 4">
            <a:extLst>
              <a:ext uri="{FF2B5EF4-FFF2-40B4-BE49-F238E27FC236}">
                <a16:creationId xmlns:a16="http://schemas.microsoft.com/office/drawing/2014/main" id="{3EA15BDF-EB55-8242-A69D-839782D28E5E}"/>
              </a:ext>
            </a:extLst>
          </p:cNvPr>
          <p:cNvSpPr>
            <a:spLocks noGrp="1"/>
          </p:cNvSpPr>
          <p:nvPr>
            <p:ph type="sldNum" sz="quarter" idx="12"/>
          </p:nvPr>
        </p:nvSpPr>
        <p:spPr/>
        <p:txBody>
          <a:bodyPr/>
          <a:lstStyle/>
          <a:p>
            <a:fld id="{BB740369-ADDF-1D46-A862-50873F10EBB7}" type="slidenum">
              <a:rPr lang="en-US" smtClean="0"/>
              <a:pPr/>
              <a:t>21</a:t>
            </a:fld>
            <a:endParaRPr lang="en-US"/>
          </a:p>
        </p:txBody>
      </p:sp>
    </p:spTree>
    <p:extLst>
      <p:ext uri="{BB962C8B-B14F-4D97-AF65-F5344CB8AC3E}">
        <p14:creationId xmlns:p14="http://schemas.microsoft.com/office/powerpoint/2010/main" val="3792887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C7ACA-1B30-9048-A021-E6B5DDC768B1}"/>
              </a:ext>
            </a:extLst>
          </p:cNvPr>
          <p:cNvSpPr>
            <a:spLocks noGrp="1"/>
          </p:cNvSpPr>
          <p:nvPr>
            <p:ph type="title"/>
          </p:nvPr>
        </p:nvSpPr>
        <p:spPr>
          <a:xfrm>
            <a:off x="1147833" y="374619"/>
            <a:ext cx="8224767" cy="1320800"/>
          </a:xfrm>
        </p:spPr>
        <p:txBody>
          <a:bodyPr/>
          <a:lstStyle/>
          <a:p>
            <a:r>
              <a:rPr lang="en-US" sz="5400"/>
              <a:t>Primary Spelling Inventory</a:t>
            </a:r>
          </a:p>
        </p:txBody>
      </p:sp>
      <p:sp>
        <p:nvSpPr>
          <p:cNvPr id="3" name="Content Placeholder 2">
            <a:extLst>
              <a:ext uri="{FF2B5EF4-FFF2-40B4-BE49-F238E27FC236}">
                <a16:creationId xmlns:a16="http://schemas.microsoft.com/office/drawing/2014/main" id="{7FFDD17A-8511-344C-AE59-3A453A26A72B}"/>
              </a:ext>
            </a:extLst>
          </p:cNvPr>
          <p:cNvSpPr>
            <a:spLocks noGrp="1"/>
          </p:cNvSpPr>
          <p:nvPr>
            <p:ph type="body" sz="quarter" idx="13"/>
          </p:nvPr>
        </p:nvSpPr>
        <p:spPr>
          <a:xfrm>
            <a:off x="1147833" y="3022600"/>
            <a:ext cx="8224767" cy="3656558"/>
          </a:xfrm>
        </p:spPr>
        <p:txBody>
          <a:bodyPr/>
          <a:lstStyle/>
          <a:p>
            <a:pPr algn="r">
              <a:buFont typeface="System Font Regular"/>
              <a:buChar char="▸"/>
            </a:pPr>
            <a:r>
              <a:rPr lang="en-US" sz="4000" dirty="0"/>
              <a:t>What type of assessment is it?</a:t>
            </a:r>
          </a:p>
        </p:txBody>
      </p:sp>
      <p:sp>
        <p:nvSpPr>
          <p:cNvPr id="5" name="Slide Number Placeholder 4">
            <a:extLst>
              <a:ext uri="{FF2B5EF4-FFF2-40B4-BE49-F238E27FC236}">
                <a16:creationId xmlns:a16="http://schemas.microsoft.com/office/drawing/2014/main" id="{3EA15BDF-EB55-8242-A69D-839782D28E5E}"/>
              </a:ext>
            </a:extLst>
          </p:cNvPr>
          <p:cNvSpPr>
            <a:spLocks noGrp="1"/>
          </p:cNvSpPr>
          <p:nvPr>
            <p:ph type="sldNum" sz="quarter" idx="12"/>
          </p:nvPr>
        </p:nvSpPr>
        <p:spPr/>
        <p:txBody>
          <a:bodyPr/>
          <a:lstStyle/>
          <a:p>
            <a:fld id="{BB740369-ADDF-1D46-A862-50873F10EBB7}" type="slidenum">
              <a:rPr lang="en-US" smtClean="0"/>
              <a:pPr/>
              <a:t>22</a:t>
            </a:fld>
            <a:endParaRPr lang="en-US"/>
          </a:p>
        </p:txBody>
      </p:sp>
    </p:spTree>
    <p:extLst>
      <p:ext uri="{BB962C8B-B14F-4D97-AF65-F5344CB8AC3E}">
        <p14:creationId xmlns:p14="http://schemas.microsoft.com/office/powerpoint/2010/main" val="1626591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C7ACA-1B30-9048-A021-E6B5DDC768B1}"/>
              </a:ext>
            </a:extLst>
          </p:cNvPr>
          <p:cNvSpPr>
            <a:spLocks noGrp="1"/>
          </p:cNvSpPr>
          <p:nvPr>
            <p:ph type="title"/>
          </p:nvPr>
        </p:nvSpPr>
        <p:spPr/>
        <p:txBody>
          <a:bodyPr/>
          <a:lstStyle/>
          <a:p>
            <a:r>
              <a:rPr lang="en-US" sz="5400"/>
              <a:t>Common Formative Assessment</a:t>
            </a:r>
          </a:p>
        </p:txBody>
      </p:sp>
      <p:sp>
        <p:nvSpPr>
          <p:cNvPr id="3" name="Content Placeholder 2">
            <a:extLst>
              <a:ext uri="{FF2B5EF4-FFF2-40B4-BE49-F238E27FC236}">
                <a16:creationId xmlns:a16="http://schemas.microsoft.com/office/drawing/2014/main" id="{7FFDD17A-8511-344C-AE59-3A453A26A72B}"/>
              </a:ext>
            </a:extLst>
          </p:cNvPr>
          <p:cNvSpPr>
            <a:spLocks noGrp="1"/>
          </p:cNvSpPr>
          <p:nvPr>
            <p:ph type="body" sz="quarter" idx="13"/>
          </p:nvPr>
        </p:nvSpPr>
        <p:spPr>
          <a:xfrm>
            <a:off x="1147834" y="3022600"/>
            <a:ext cx="8596668" cy="3656558"/>
          </a:xfrm>
        </p:spPr>
        <p:txBody>
          <a:bodyPr/>
          <a:lstStyle/>
          <a:p>
            <a:pPr algn="r">
              <a:buFont typeface="System Font Regular"/>
              <a:buChar char="▸"/>
            </a:pPr>
            <a:r>
              <a:rPr lang="en-US" sz="4000" dirty="0"/>
              <a:t>What type of assessment is it?</a:t>
            </a:r>
          </a:p>
        </p:txBody>
      </p:sp>
      <p:sp>
        <p:nvSpPr>
          <p:cNvPr id="5" name="Slide Number Placeholder 4">
            <a:extLst>
              <a:ext uri="{FF2B5EF4-FFF2-40B4-BE49-F238E27FC236}">
                <a16:creationId xmlns:a16="http://schemas.microsoft.com/office/drawing/2014/main" id="{3EA15BDF-EB55-8242-A69D-839782D28E5E}"/>
              </a:ext>
            </a:extLst>
          </p:cNvPr>
          <p:cNvSpPr>
            <a:spLocks noGrp="1"/>
          </p:cNvSpPr>
          <p:nvPr>
            <p:ph type="sldNum" sz="quarter" idx="12"/>
          </p:nvPr>
        </p:nvSpPr>
        <p:spPr/>
        <p:txBody>
          <a:bodyPr/>
          <a:lstStyle/>
          <a:p>
            <a:fld id="{BB740369-ADDF-1D46-A862-50873F10EBB7}" type="slidenum">
              <a:rPr lang="en-US" smtClean="0"/>
              <a:pPr/>
              <a:t>23</a:t>
            </a:fld>
            <a:endParaRPr lang="en-US"/>
          </a:p>
        </p:txBody>
      </p:sp>
    </p:spTree>
    <p:extLst>
      <p:ext uri="{BB962C8B-B14F-4D97-AF65-F5344CB8AC3E}">
        <p14:creationId xmlns:p14="http://schemas.microsoft.com/office/powerpoint/2010/main" val="1684170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09A0B6-7353-0542-A515-60F9E6113702}"/>
              </a:ext>
            </a:extLst>
          </p:cNvPr>
          <p:cNvSpPr>
            <a:spLocks noGrp="1"/>
          </p:cNvSpPr>
          <p:nvPr>
            <p:ph type="title"/>
          </p:nvPr>
        </p:nvSpPr>
        <p:spPr/>
        <p:txBody>
          <a:bodyPr/>
          <a:lstStyle/>
          <a:p>
            <a:r>
              <a:rPr lang="en-US" sz="5400" dirty="0"/>
              <a:t>Reflection on Types and Purposes of Assessment</a:t>
            </a:r>
          </a:p>
        </p:txBody>
      </p:sp>
      <p:pic>
        <p:nvPicPr>
          <p:cNvPr id="15" name="Content Placeholder 14" descr="&quot; &quot;">
            <a:extLst>
              <a:ext uri="{FF2B5EF4-FFF2-40B4-BE49-F238E27FC236}">
                <a16:creationId xmlns:a16="http://schemas.microsoft.com/office/drawing/2014/main" id="{BEE2BCE4-3A40-224D-8B3C-0EC2D96F4061}"/>
              </a:ext>
              <a:ext uri="{C183D7F6-B498-43B3-948B-1728B52AA6E4}">
                <adec:decorative xmlns:adec="http://schemas.microsoft.com/office/drawing/2017/decorative" val="1"/>
              </a:ext>
            </a:extLst>
          </p:cNvPr>
          <p:cNvPicPr>
            <a:picLocks noGrp="1" noChangeAspect="1"/>
          </p:cNvPicPr>
          <p:nvPr>
            <p:ph sz="half" idx="1"/>
          </p:nvPr>
        </p:nvPicPr>
        <p:blipFill>
          <a:blip r:embed="rId3">
            <a:duotone>
              <a:prstClr val="black"/>
              <a:srgbClr val="D0A728">
                <a:tint val="45000"/>
                <a:satMod val="400000"/>
              </a:srgbClr>
            </a:duotone>
            <a:extLst>
              <a:ext uri="{28A0092B-C50C-407E-A947-70E740481C1C}">
                <a14:useLocalDpi xmlns:a14="http://schemas.microsoft.com/office/drawing/2010/main" val="0"/>
              </a:ext>
            </a:extLst>
          </a:blip>
          <a:stretch>
            <a:fillRect/>
          </a:stretch>
        </p:blipFill>
        <p:spPr>
          <a:xfrm>
            <a:off x="761675" y="2830483"/>
            <a:ext cx="1371600" cy="1371600"/>
          </a:xfrm>
        </p:spPr>
      </p:pic>
      <p:pic>
        <p:nvPicPr>
          <p:cNvPr id="17" name="Content Placeholder 16" descr="&quot; &quot;">
            <a:extLst>
              <a:ext uri="{FF2B5EF4-FFF2-40B4-BE49-F238E27FC236}">
                <a16:creationId xmlns:a16="http://schemas.microsoft.com/office/drawing/2014/main" id="{DB783089-60CA-8548-AB65-32F84668DDF6}"/>
              </a:ext>
              <a:ext uri="{C183D7F6-B498-43B3-948B-1728B52AA6E4}">
                <adec:decorative xmlns:adec="http://schemas.microsoft.com/office/drawing/2017/decorative" val="1"/>
              </a:ext>
            </a:extLst>
          </p:cNvPr>
          <p:cNvPicPr>
            <a:picLocks noGrp="1" noChangeAspect="1"/>
          </p:cNvPicPr>
          <p:nvPr>
            <p:ph sz="half" idx="16"/>
          </p:nvPr>
        </p:nvPicPr>
        <p:blipFill>
          <a:blip r:embed="rId4">
            <a:duotone>
              <a:prstClr val="black"/>
              <a:srgbClr val="D0A728">
                <a:tint val="45000"/>
                <a:satMod val="400000"/>
              </a:srgbClr>
            </a:duotone>
            <a:extLst>
              <a:ext uri="{28A0092B-C50C-407E-A947-70E740481C1C}">
                <a14:useLocalDpi xmlns:a14="http://schemas.microsoft.com/office/drawing/2010/main" val="0"/>
              </a:ext>
            </a:extLst>
          </a:blip>
          <a:stretch>
            <a:fillRect/>
          </a:stretch>
        </p:blipFill>
        <p:spPr>
          <a:xfrm>
            <a:off x="3083336" y="2830321"/>
            <a:ext cx="1371600" cy="1371600"/>
          </a:xfrm>
        </p:spPr>
      </p:pic>
      <p:pic>
        <p:nvPicPr>
          <p:cNvPr id="19" name="Content Placeholder 18" descr="&quot; &quot;">
            <a:extLst>
              <a:ext uri="{FF2B5EF4-FFF2-40B4-BE49-F238E27FC236}">
                <a16:creationId xmlns:a16="http://schemas.microsoft.com/office/drawing/2014/main" id="{8275F3AC-50CB-E94C-9992-406A53C736F4}"/>
              </a:ext>
              <a:ext uri="{C183D7F6-B498-43B3-948B-1728B52AA6E4}">
                <adec:decorative xmlns:adec="http://schemas.microsoft.com/office/drawing/2017/decorative" val="1"/>
              </a:ext>
            </a:extLst>
          </p:cNvPr>
          <p:cNvPicPr>
            <a:picLocks noGrp="1" noChangeAspect="1"/>
          </p:cNvPicPr>
          <p:nvPr>
            <p:ph sz="half" idx="2"/>
          </p:nvPr>
        </p:nvPicPr>
        <p:blipFill>
          <a:blip r:embed="rId5">
            <a:duotone>
              <a:prstClr val="black"/>
              <a:srgbClr val="D0A728">
                <a:tint val="45000"/>
                <a:satMod val="400000"/>
              </a:srgbClr>
            </a:duotone>
            <a:extLst>
              <a:ext uri="{28A0092B-C50C-407E-A947-70E740481C1C}">
                <a14:useLocalDpi xmlns:a14="http://schemas.microsoft.com/office/drawing/2010/main" val="0"/>
              </a:ext>
            </a:extLst>
          </a:blip>
          <a:stretch>
            <a:fillRect/>
          </a:stretch>
        </p:blipFill>
        <p:spPr>
          <a:xfrm>
            <a:off x="5522182" y="2845706"/>
            <a:ext cx="1371600" cy="1371600"/>
          </a:xfrm>
        </p:spPr>
      </p:pic>
      <p:pic>
        <p:nvPicPr>
          <p:cNvPr id="21" name="Content Placeholder 20" descr="&quot; &quot;">
            <a:extLst>
              <a:ext uri="{FF2B5EF4-FFF2-40B4-BE49-F238E27FC236}">
                <a16:creationId xmlns:a16="http://schemas.microsoft.com/office/drawing/2014/main" id="{81A5C341-3C07-1D46-AECB-2850242F13A7}"/>
              </a:ext>
              <a:ext uri="{C183D7F6-B498-43B3-948B-1728B52AA6E4}">
                <adec:decorative xmlns:adec="http://schemas.microsoft.com/office/drawing/2017/decorative" val="1"/>
              </a:ext>
            </a:extLst>
          </p:cNvPr>
          <p:cNvPicPr>
            <a:picLocks noGrp="1" noChangeAspect="1"/>
          </p:cNvPicPr>
          <p:nvPr>
            <p:ph sz="half" idx="13"/>
          </p:nvPr>
        </p:nvPicPr>
        <p:blipFill>
          <a:blip r:embed="rId6">
            <a:duotone>
              <a:prstClr val="black"/>
              <a:srgbClr val="D0A728">
                <a:tint val="45000"/>
                <a:satMod val="400000"/>
              </a:srgbClr>
            </a:duotone>
            <a:extLst>
              <a:ext uri="{28A0092B-C50C-407E-A947-70E740481C1C}">
                <a14:useLocalDpi xmlns:a14="http://schemas.microsoft.com/office/drawing/2010/main" val="0"/>
              </a:ext>
            </a:extLst>
          </a:blip>
          <a:stretch>
            <a:fillRect/>
          </a:stretch>
        </p:blipFill>
        <p:spPr>
          <a:xfrm>
            <a:off x="7525892" y="2855006"/>
            <a:ext cx="1371600" cy="1371600"/>
          </a:xfrm>
        </p:spPr>
      </p:pic>
      <p:sp>
        <p:nvSpPr>
          <p:cNvPr id="8" name="Content Placeholder 7">
            <a:extLst>
              <a:ext uri="{FF2B5EF4-FFF2-40B4-BE49-F238E27FC236}">
                <a16:creationId xmlns:a16="http://schemas.microsoft.com/office/drawing/2014/main" id="{B701BA6D-BD28-DE4B-857A-411ADDE52878}"/>
              </a:ext>
            </a:extLst>
          </p:cNvPr>
          <p:cNvSpPr>
            <a:spLocks noGrp="1"/>
          </p:cNvSpPr>
          <p:nvPr>
            <p:ph sz="half" idx="11"/>
          </p:nvPr>
        </p:nvSpPr>
        <p:spPr>
          <a:xfrm>
            <a:off x="453131" y="4174430"/>
            <a:ext cx="1998095" cy="1893963"/>
          </a:xfrm>
        </p:spPr>
        <p:txBody>
          <a:bodyPr/>
          <a:lstStyle/>
          <a:p>
            <a:r>
              <a:rPr lang="en-US" sz="2600" dirty="0"/>
              <a:t>Questions?</a:t>
            </a:r>
          </a:p>
        </p:txBody>
      </p:sp>
      <p:sp>
        <p:nvSpPr>
          <p:cNvPr id="10" name="Content Placeholder 9">
            <a:extLst>
              <a:ext uri="{FF2B5EF4-FFF2-40B4-BE49-F238E27FC236}">
                <a16:creationId xmlns:a16="http://schemas.microsoft.com/office/drawing/2014/main" id="{B57B9D15-2883-AD46-8AF7-A40A912E0FFE}"/>
              </a:ext>
            </a:extLst>
          </p:cNvPr>
          <p:cNvSpPr>
            <a:spLocks noGrp="1"/>
          </p:cNvSpPr>
          <p:nvPr>
            <p:ph sz="half" idx="14"/>
          </p:nvPr>
        </p:nvSpPr>
        <p:spPr>
          <a:xfrm>
            <a:off x="2490528" y="4217306"/>
            <a:ext cx="2544733" cy="1893963"/>
          </a:xfrm>
        </p:spPr>
        <p:txBody>
          <a:bodyPr/>
          <a:lstStyle/>
          <a:p>
            <a:r>
              <a:rPr lang="en-US" sz="2600" dirty="0"/>
              <a:t>Clarifications?</a:t>
            </a:r>
          </a:p>
        </p:txBody>
      </p:sp>
      <p:sp>
        <p:nvSpPr>
          <p:cNvPr id="11" name="Content Placeholder 10">
            <a:extLst>
              <a:ext uri="{FF2B5EF4-FFF2-40B4-BE49-F238E27FC236}">
                <a16:creationId xmlns:a16="http://schemas.microsoft.com/office/drawing/2014/main" id="{AC590163-B0E4-CF49-AA7C-67C8E95DB66A}"/>
              </a:ext>
            </a:extLst>
          </p:cNvPr>
          <p:cNvSpPr>
            <a:spLocks noGrp="1"/>
          </p:cNvSpPr>
          <p:nvPr>
            <p:ph sz="half" idx="15"/>
          </p:nvPr>
        </p:nvSpPr>
        <p:spPr>
          <a:xfrm>
            <a:off x="4941857" y="4202083"/>
            <a:ext cx="2544732" cy="1893963"/>
          </a:xfrm>
        </p:spPr>
        <p:txBody>
          <a:bodyPr/>
          <a:lstStyle/>
          <a:p>
            <a:r>
              <a:rPr lang="en-US" sz="2600" dirty="0"/>
              <a:t>Observations?</a:t>
            </a:r>
          </a:p>
        </p:txBody>
      </p:sp>
      <p:sp>
        <p:nvSpPr>
          <p:cNvPr id="13" name="Content Placeholder 12">
            <a:extLst>
              <a:ext uri="{FF2B5EF4-FFF2-40B4-BE49-F238E27FC236}">
                <a16:creationId xmlns:a16="http://schemas.microsoft.com/office/drawing/2014/main" id="{AB4AA6A5-7D73-6D40-A3CF-1614BD4D5DD4}"/>
              </a:ext>
            </a:extLst>
          </p:cNvPr>
          <p:cNvSpPr>
            <a:spLocks noGrp="1"/>
          </p:cNvSpPr>
          <p:nvPr>
            <p:ph sz="half" idx="17"/>
          </p:nvPr>
        </p:nvSpPr>
        <p:spPr>
          <a:xfrm>
            <a:off x="7392103" y="4174430"/>
            <a:ext cx="2334842" cy="1893963"/>
          </a:xfrm>
        </p:spPr>
        <p:txBody>
          <a:bodyPr/>
          <a:lstStyle/>
          <a:p>
            <a:r>
              <a:rPr lang="en-US" sz="2600" dirty="0"/>
              <a:t>How is this information relevant to your practice?</a:t>
            </a:r>
          </a:p>
        </p:txBody>
      </p:sp>
      <p:sp>
        <p:nvSpPr>
          <p:cNvPr id="3" name="Slide Number Placeholder 2">
            <a:extLst>
              <a:ext uri="{FF2B5EF4-FFF2-40B4-BE49-F238E27FC236}">
                <a16:creationId xmlns:a16="http://schemas.microsoft.com/office/drawing/2014/main" id="{E375D1B4-F238-D847-87DF-48BA0E351459}"/>
              </a:ext>
            </a:extLst>
          </p:cNvPr>
          <p:cNvSpPr>
            <a:spLocks noGrp="1"/>
          </p:cNvSpPr>
          <p:nvPr>
            <p:ph type="sldNum" sz="quarter" idx="10"/>
          </p:nvPr>
        </p:nvSpPr>
        <p:spPr/>
        <p:txBody>
          <a:bodyPr/>
          <a:lstStyle/>
          <a:p>
            <a:fld id="{91BD7323-49BF-4C97-8773-5EC64C492009}" type="slidenum">
              <a:rPr lang="en-US" smtClean="0"/>
              <a:pPr/>
              <a:t>24</a:t>
            </a:fld>
            <a:endParaRPr lang="en-US"/>
          </a:p>
        </p:txBody>
      </p:sp>
    </p:spTree>
    <p:extLst>
      <p:ext uri="{BB962C8B-B14F-4D97-AF65-F5344CB8AC3E}">
        <p14:creationId xmlns:p14="http://schemas.microsoft.com/office/powerpoint/2010/main" val="2953403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B07AB5-B6CD-6C47-A718-E9D16BC8B32F}"/>
              </a:ext>
            </a:extLst>
          </p:cNvPr>
          <p:cNvSpPr>
            <a:spLocks noGrp="1"/>
          </p:cNvSpPr>
          <p:nvPr>
            <p:ph type="title"/>
          </p:nvPr>
        </p:nvSpPr>
        <p:spPr/>
        <p:txBody>
          <a:bodyPr/>
          <a:lstStyle/>
          <a:p>
            <a:r>
              <a:rPr lang="en-US" sz="5400" dirty="0"/>
              <a:t>Cycle of Assessment</a:t>
            </a:r>
          </a:p>
        </p:txBody>
      </p:sp>
      <p:sp>
        <p:nvSpPr>
          <p:cNvPr id="6" name="Slide Number Placeholder 5">
            <a:extLst>
              <a:ext uri="{FF2B5EF4-FFF2-40B4-BE49-F238E27FC236}">
                <a16:creationId xmlns:a16="http://schemas.microsoft.com/office/drawing/2014/main" id="{D07DB445-B2F1-8A4D-B007-06A4657A1C62}"/>
              </a:ext>
            </a:extLst>
          </p:cNvPr>
          <p:cNvSpPr>
            <a:spLocks noGrp="1"/>
          </p:cNvSpPr>
          <p:nvPr>
            <p:ph type="sldNum" sz="quarter" idx="10"/>
          </p:nvPr>
        </p:nvSpPr>
        <p:spPr/>
        <p:txBody>
          <a:bodyPr/>
          <a:lstStyle/>
          <a:p>
            <a:fld id="{BB740369-ADDF-1D46-A862-50873F10EBB7}" type="slidenum">
              <a:rPr lang="en-US" smtClean="0"/>
              <a:pPr/>
              <a:t>25</a:t>
            </a:fld>
            <a:endParaRPr lang="en-US"/>
          </a:p>
        </p:txBody>
      </p:sp>
    </p:spTree>
    <p:extLst>
      <p:ext uri="{BB962C8B-B14F-4D97-AF65-F5344CB8AC3E}">
        <p14:creationId xmlns:p14="http://schemas.microsoft.com/office/powerpoint/2010/main" val="385521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6E64AC-3FFD-0347-91B0-5D650155EEFD}"/>
              </a:ext>
            </a:extLst>
          </p:cNvPr>
          <p:cNvSpPr>
            <a:spLocks noGrp="1"/>
          </p:cNvSpPr>
          <p:nvPr>
            <p:ph type="title"/>
          </p:nvPr>
        </p:nvSpPr>
        <p:spPr/>
        <p:txBody>
          <a:bodyPr/>
          <a:lstStyle/>
          <a:p>
            <a:r>
              <a:rPr lang="en-US" sz="5400"/>
              <a:t>Evidence of Student Learning</a:t>
            </a:r>
          </a:p>
        </p:txBody>
      </p:sp>
      <p:sp>
        <p:nvSpPr>
          <p:cNvPr id="5" name="Content Placeholder 4">
            <a:extLst>
              <a:ext uri="{FF2B5EF4-FFF2-40B4-BE49-F238E27FC236}">
                <a16:creationId xmlns:a16="http://schemas.microsoft.com/office/drawing/2014/main" id="{81931901-196F-2B40-BB6E-495E82F2B156}"/>
              </a:ext>
            </a:extLst>
          </p:cNvPr>
          <p:cNvSpPr>
            <a:spLocks noGrp="1"/>
          </p:cNvSpPr>
          <p:nvPr>
            <p:ph type="body" sz="quarter" idx="13"/>
          </p:nvPr>
        </p:nvSpPr>
        <p:spPr>
          <a:xfrm>
            <a:off x="1147833" y="2539999"/>
            <a:ext cx="8209527" cy="4139159"/>
          </a:xfrm>
        </p:spPr>
        <p:txBody>
          <a:bodyPr/>
          <a:lstStyle/>
          <a:p>
            <a:pPr marL="0" indent="0">
              <a:buNone/>
            </a:pPr>
            <a:r>
              <a:rPr lang="en-US" sz="2400" dirty="0"/>
              <a:t>Observable evidence of what students know and can do in relation to learning expectations should be be central to all assessment practice.</a:t>
            </a:r>
          </a:p>
          <a:p>
            <a:endParaRPr lang="en-US" sz="2400" dirty="0"/>
          </a:p>
          <a:p>
            <a:pPr marL="0" indent="0">
              <a:buNone/>
            </a:pPr>
            <a:r>
              <a:rPr lang="en-US" sz="2400" dirty="0"/>
              <a:t>Evidence should guide:</a:t>
            </a:r>
          </a:p>
          <a:p>
            <a:pPr>
              <a:buFont typeface="System Font Regular"/>
              <a:buChar char="▸"/>
            </a:pPr>
            <a:r>
              <a:rPr lang="en-US" sz="2400" dirty="0"/>
              <a:t>the development of assessment items and strategies; and </a:t>
            </a:r>
          </a:p>
          <a:p>
            <a:pPr>
              <a:buFont typeface="System Font Regular"/>
              <a:buChar char="▸"/>
            </a:pPr>
            <a:r>
              <a:rPr lang="en-US" sz="2400" dirty="0"/>
              <a:t>the reasoning about student performance to inform an appropriate response.</a:t>
            </a:r>
          </a:p>
        </p:txBody>
      </p:sp>
      <p:sp>
        <p:nvSpPr>
          <p:cNvPr id="3" name="Slide Number Placeholder 2">
            <a:extLst>
              <a:ext uri="{FF2B5EF4-FFF2-40B4-BE49-F238E27FC236}">
                <a16:creationId xmlns:a16="http://schemas.microsoft.com/office/drawing/2014/main" id="{9435C652-F168-1A49-B8D1-74D86B6E5393}"/>
              </a:ext>
            </a:extLst>
          </p:cNvPr>
          <p:cNvSpPr>
            <a:spLocks noGrp="1"/>
          </p:cNvSpPr>
          <p:nvPr>
            <p:ph type="sldNum" sz="quarter" idx="12"/>
          </p:nvPr>
        </p:nvSpPr>
        <p:spPr/>
        <p:txBody>
          <a:bodyPr/>
          <a:lstStyle/>
          <a:p>
            <a:fld id="{BB740369-ADDF-1D46-A862-50873F10EBB7}" type="slidenum">
              <a:rPr lang="en-US" smtClean="0"/>
              <a:pPr/>
              <a:t>26</a:t>
            </a:fld>
            <a:endParaRPr lang="en-US"/>
          </a:p>
        </p:txBody>
      </p:sp>
    </p:spTree>
    <p:extLst>
      <p:ext uri="{BB962C8B-B14F-4D97-AF65-F5344CB8AC3E}">
        <p14:creationId xmlns:p14="http://schemas.microsoft.com/office/powerpoint/2010/main" val="41249805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6E64AC-3FFD-0347-91B0-5D650155EEFD}"/>
              </a:ext>
            </a:extLst>
          </p:cNvPr>
          <p:cNvSpPr>
            <a:spLocks noGrp="1"/>
          </p:cNvSpPr>
          <p:nvPr>
            <p:ph type="title"/>
          </p:nvPr>
        </p:nvSpPr>
        <p:spPr/>
        <p:txBody>
          <a:bodyPr/>
          <a:lstStyle/>
          <a:p>
            <a:r>
              <a:rPr lang="en-US" sz="5400"/>
              <a:t>Assessment Cycle</a:t>
            </a:r>
          </a:p>
        </p:txBody>
      </p:sp>
      <p:pic>
        <p:nvPicPr>
          <p:cNvPr id="7" name="Content Placeholder 6" descr="A diagram showing the stages of the assessment cycle. The cycle centers around learning expectations and then moves through the process of eliciting evidence, interpreting evidence, and acting on evidence. ">
            <a:extLst>
              <a:ext uri="{FF2B5EF4-FFF2-40B4-BE49-F238E27FC236}">
                <a16:creationId xmlns:a16="http://schemas.microsoft.com/office/drawing/2014/main" id="{D38677F0-D4A0-9D49-AA69-85DDE79A94C2}"/>
              </a:ext>
            </a:extLst>
          </p:cNvPr>
          <p:cNvPicPr>
            <a:picLocks noGrp="1" noChangeAspect="1"/>
          </p:cNvPicPr>
          <p:nvPr>
            <p:ph sz="quarter" idx="12"/>
          </p:nvPr>
        </p:nvPicPr>
        <p:blipFill>
          <a:blip r:embed="rId3">
            <a:extLst>
              <a:ext uri="{28A0092B-C50C-407E-A947-70E740481C1C}">
                <a14:useLocalDpi xmlns:a14="http://schemas.microsoft.com/office/drawing/2010/main" val="0"/>
              </a:ext>
            </a:extLst>
          </a:blip>
          <a:srcRect/>
          <a:stretch/>
        </p:blipFill>
        <p:spPr>
          <a:xfrm>
            <a:off x="2813645" y="1635421"/>
            <a:ext cx="5640636" cy="4834830"/>
          </a:xfrm>
        </p:spPr>
      </p:pic>
      <p:sp>
        <p:nvSpPr>
          <p:cNvPr id="3" name="Slide Number Placeholder 2">
            <a:extLst>
              <a:ext uri="{FF2B5EF4-FFF2-40B4-BE49-F238E27FC236}">
                <a16:creationId xmlns:a16="http://schemas.microsoft.com/office/drawing/2014/main" id="{B6221D84-9F88-BF43-AC91-BFC2EB32BDBF}"/>
              </a:ext>
            </a:extLst>
          </p:cNvPr>
          <p:cNvSpPr>
            <a:spLocks noGrp="1"/>
          </p:cNvSpPr>
          <p:nvPr>
            <p:ph type="sldNum" sz="quarter" idx="10"/>
          </p:nvPr>
        </p:nvSpPr>
        <p:spPr/>
        <p:txBody>
          <a:bodyPr/>
          <a:lstStyle/>
          <a:p>
            <a:fld id="{BB740369-ADDF-1D46-A862-50873F10EBB7}" type="slidenum">
              <a:rPr lang="en-US" smtClean="0"/>
              <a:pPr/>
              <a:t>27</a:t>
            </a:fld>
            <a:endParaRPr lang="en-US"/>
          </a:p>
        </p:txBody>
      </p:sp>
    </p:spTree>
    <p:extLst>
      <p:ext uri="{BB962C8B-B14F-4D97-AF65-F5344CB8AC3E}">
        <p14:creationId xmlns:p14="http://schemas.microsoft.com/office/powerpoint/2010/main" val="4084802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4F3575-EF51-5D48-A132-86178F603559}"/>
              </a:ext>
            </a:extLst>
          </p:cNvPr>
          <p:cNvSpPr>
            <a:spLocks noGrp="1"/>
          </p:cNvSpPr>
          <p:nvPr>
            <p:ph type="title" idx="4294967295"/>
          </p:nvPr>
        </p:nvSpPr>
        <p:spPr>
          <a:xfrm>
            <a:off x="0" y="547688"/>
            <a:ext cx="8596313" cy="1320800"/>
          </a:xfrm>
        </p:spPr>
        <p:txBody>
          <a:bodyPr/>
          <a:lstStyle/>
          <a:p>
            <a:r>
              <a:rPr lang="en-US" sz="5400"/>
              <a:t>Learning Expectations</a:t>
            </a:r>
          </a:p>
        </p:txBody>
      </p:sp>
      <p:pic>
        <p:nvPicPr>
          <p:cNvPr id="8" name="Content Placeholder 7" descr="An image showing the progression of learning expectations starting with the knowledge of the standards and then moving to understanding learning progressions then to intended learning and on to appropriate evidence, and finally leading to meaningful assessment.">
            <a:extLst>
              <a:ext uri="{FF2B5EF4-FFF2-40B4-BE49-F238E27FC236}">
                <a16:creationId xmlns:a16="http://schemas.microsoft.com/office/drawing/2014/main" id="{106C806F-A856-8448-B700-E216F7EF263C}"/>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491895" y="1651000"/>
            <a:ext cx="11540741" cy="4879312"/>
          </a:xfrm>
        </p:spPr>
      </p:pic>
      <p:sp>
        <p:nvSpPr>
          <p:cNvPr id="5" name="Slide Number Placeholder 4">
            <a:extLst>
              <a:ext uri="{FF2B5EF4-FFF2-40B4-BE49-F238E27FC236}">
                <a16:creationId xmlns:a16="http://schemas.microsoft.com/office/drawing/2014/main" id="{12E84FAE-39B5-CA47-85B3-C6CC6DA18665}"/>
              </a:ext>
            </a:extLst>
          </p:cNvPr>
          <p:cNvSpPr>
            <a:spLocks noGrp="1"/>
          </p:cNvSpPr>
          <p:nvPr>
            <p:ph type="sldNum" sz="quarter" idx="10"/>
          </p:nvPr>
        </p:nvSpPr>
        <p:spPr/>
        <p:txBody>
          <a:bodyPr/>
          <a:lstStyle/>
          <a:p>
            <a:fld id="{BB740369-ADDF-1D46-A862-50873F10EBB7}" type="slidenum">
              <a:rPr lang="en-US" smtClean="0"/>
              <a:pPr/>
              <a:t>28</a:t>
            </a:fld>
            <a:endParaRPr lang="en-US"/>
          </a:p>
        </p:txBody>
      </p:sp>
    </p:spTree>
    <p:extLst>
      <p:ext uri="{BB962C8B-B14F-4D97-AF65-F5344CB8AC3E}">
        <p14:creationId xmlns:p14="http://schemas.microsoft.com/office/powerpoint/2010/main" val="40381842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A6881C-94EC-934B-A278-D9F87A1B22A0}"/>
              </a:ext>
            </a:extLst>
          </p:cNvPr>
          <p:cNvSpPr>
            <a:spLocks noGrp="1"/>
          </p:cNvSpPr>
          <p:nvPr>
            <p:ph type="title"/>
          </p:nvPr>
        </p:nvSpPr>
        <p:spPr/>
        <p:txBody>
          <a:bodyPr/>
          <a:lstStyle/>
          <a:p>
            <a:r>
              <a:rPr lang="en-US" sz="5400"/>
              <a:t>Eliciting Evidence</a:t>
            </a:r>
          </a:p>
        </p:txBody>
      </p:sp>
      <p:sp>
        <p:nvSpPr>
          <p:cNvPr id="12" name="Content Placeholder 11">
            <a:extLst>
              <a:ext uri="{FF2B5EF4-FFF2-40B4-BE49-F238E27FC236}">
                <a16:creationId xmlns:a16="http://schemas.microsoft.com/office/drawing/2014/main" id="{C97BF740-BE23-E447-BE46-9A3586E21A7C}"/>
              </a:ext>
            </a:extLst>
          </p:cNvPr>
          <p:cNvSpPr>
            <a:spLocks noGrp="1"/>
          </p:cNvSpPr>
          <p:nvPr>
            <p:ph sz="half" idx="16"/>
          </p:nvPr>
        </p:nvSpPr>
        <p:spPr>
          <a:xfrm>
            <a:off x="1153060" y="1174468"/>
            <a:ext cx="9889388" cy="786246"/>
          </a:xfrm>
        </p:spPr>
        <p:txBody>
          <a:bodyPr/>
          <a:lstStyle/>
          <a:p>
            <a:r>
              <a:rPr lang="en-US" sz="2400" dirty="0">
                <a:cs typeface="Arial" panose="020B0604020202020204" pitchFamily="34" charset="0"/>
              </a:rPr>
              <a:t>An assessment is valid if it accurately measures what it is </a:t>
            </a:r>
            <a:br>
              <a:rPr lang="en-US" sz="2400" dirty="0">
                <a:cs typeface="Arial" panose="020B0604020202020204" pitchFamily="34" charset="0"/>
              </a:rPr>
            </a:br>
            <a:r>
              <a:rPr lang="en-US" sz="2400" dirty="0">
                <a:cs typeface="Arial" panose="020B0604020202020204" pitchFamily="34" charset="0"/>
              </a:rPr>
              <a:t>intended to measure.</a:t>
            </a:r>
          </a:p>
        </p:txBody>
      </p:sp>
      <p:sp>
        <p:nvSpPr>
          <p:cNvPr id="4" name="Content Placeholder 3">
            <a:extLst>
              <a:ext uri="{FF2B5EF4-FFF2-40B4-BE49-F238E27FC236}">
                <a16:creationId xmlns:a16="http://schemas.microsoft.com/office/drawing/2014/main" id="{222DA1A5-13E6-AA42-A787-BCAE6F49F5A7}"/>
              </a:ext>
            </a:extLst>
          </p:cNvPr>
          <p:cNvSpPr>
            <a:spLocks noGrp="1"/>
          </p:cNvSpPr>
          <p:nvPr>
            <p:ph sz="half" idx="1"/>
          </p:nvPr>
        </p:nvSpPr>
        <p:spPr>
          <a:xfrm>
            <a:off x="403432" y="2182521"/>
            <a:ext cx="3182112" cy="731520"/>
          </a:xfrm>
          <a:solidFill>
            <a:srgbClr val="D0A728"/>
          </a:solidFill>
          <a:ln>
            <a:solidFill>
              <a:schemeClr val="tx1"/>
            </a:solidFill>
          </a:ln>
        </p:spPr>
        <p:txBody>
          <a:bodyPr anchor="ctr"/>
          <a:lstStyle/>
          <a:p>
            <a:pPr algn="ctr"/>
            <a:r>
              <a:rPr lang="en-US" sz="2400" dirty="0"/>
              <a:t>Alignment</a:t>
            </a:r>
          </a:p>
        </p:txBody>
      </p:sp>
      <p:sp>
        <p:nvSpPr>
          <p:cNvPr id="8" name="Content Placeholder 7">
            <a:extLst>
              <a:ext uri="{FF2B5EF4-FFF2-40B4-BE49-F238E27FC236}">
                <a16:creationId xmlns:a16="http://schemas.microsoft.com/office/drawing/2014/main" id="{5E19FEF5-473D-3A41-86F7-DF8DC9430BD8}"/>
              </a:ext>
            </a:extLst>
          </p:cNvPr>
          <p:cNvSpPr>
            <a:spLocks noGrp="1"/>
          </p:cNvSpPr>
          <p:nvPr>
            <p:ph sz="half" idx="11"/>
          </p:nvPr>
        </p:nvSpPr>
        <p:spPr>
          <a:xfrm>
            <a:off x="403432" y="2915488"/>
            <a:ext cx="3182112" cy="2219842"/>
          </a:xfrm>
          <a:solidFill>
            <a:srgbClr val="FEF0CA"/>
          </a:solidFill>
          <a:ln>
            <a:solidFill>
              <a:schemeClr val="tx1"/>
            </a:solidFill>
          </a:ln>
        </p:spPr>
        <p:txBody>
          <a:bodyPr/>
          <a:lstStyle/>
          <a:p>
            <a:r>
              <a:rPr lang="en-US" sz="2000" dirty="0"/>
              <a:t>Does it measure the content, rigor, and context of the targeted learning expectations?</a:t>
            </a:r>
            <a:endParaRPr lang="en-US" sz="2000" dirty="0">
              <a:cs typeface="Arial" panose="020B0604020202020204" pitchFamily="34" charset="0"/>
            </a:endParaRPr>
          </a:p>
        </p:txBody>
      </p:sp>
      <p:sp>
        <p:nvSpPr>
          <p:cNvPr id="6" name="Content Placeholder 5">
            <a:extLst>
              <a:ext uri="{FF2B5EF4-FFF2-40B4-BE49-F238E27FC236}">
                <a16:creationId xmlns:a16="http://schemas.microsoft.com/office/drawing/2014/main" id="{DEC0D60D-BE39-F44B-A044-7A7C47839A95}"/>
              </a:ext>
            </a:extLst>
          </p:cNvPr>
          <p:cNvSpPr>
            <a:spLocks noGrp="1"/>
          </p:cNvSpPr>
          <p:nvPr>
            <p:ph sz="half" idx="2"/>
          </p:nvPr>
        </p:nvSpPr>
        <p:spPr>
          <a:xfrm>
            <a:off x="3738196" y="2182521"/>
            <a:ext cx="3502152" cy="731520"/>
          </a:xfrm>
          <a:solidFill>
            <a:srgbClr val="D0A728"/>
          </a:solidFill>
          <a:ln>
            <a:solidFill>
              <a:schemeClr val="tx1"/>
            </a:solidFill>
          </a:ln>
        </p:spPr>
        <p:txBody>
          <a:bodyPr anchor="ctr"/>
          <a:lstStyle/>
          <a:p>
            <a:pPr algn="ctr"/>
            <a:r>
              <a:rPr lang="en-US" sz="2400" dirty="0"/>
              <a:t>Strategies and Items</a:t>
            </a:r>
          </a:p>
        </p:txBody>
      </p:sp>
      <p:sp>
        <p:nvSpPr>
          <p:cNvPr id="10" name="Content Placeholder 9">
            <a:extLst>
              <a:ext uri="{FF2B5EF4-FFF2-40B4-BE49-F238E27FC236}">
                <a16:creationId xmlns:a16="http://schemas.microsoft.com/office/drawing/2014/main" id="{C6F9044F-FC23-6747-BF8C-FD8BA554ED73}"/>
              </a:ext>
            </a:extLst>
          </p:cNvPr>
          <p:cNvSpPr>
            <a:spLocks noGrp="1"/>
          </p:cNvSpPr>
          <p:nvPr>
            <p:ph sz="half" idx="14"/>
          </p:nvPr>
        </p:nvSpPr>
        <p:spPr>
          <a:xfrm>
            <a:off x="3738196" y="2915487"/>
            <a:ext cx="3502152" cy="2219843"/>
          </a:xfrm>
          <a:solidFill>
            <a:srgbClr val="FEF0CA"/>
          </a:solidFill>
          <a:ln>
            <a:solidFill>
              <a:schemeClr val="tx1"/>
            </a:solidFill>
          </a:ln>
        </p:spPr>
        <p:txBody>
          <a:bodyPr/>
          <a:lstStyle/>
          <a:p>
            <a:pPr lvl="0">
              <a:spcBef>
                <a:spcPts val="0"/>
              </a:spcBef>
              <a:buClrTx/>
              <a:buSzTx/>
              <a:defRPr/>
            </a:pPr>
            <a:r>
              <a:rPr lang="en-US" sz="2000" dirty="0"/>
              <a:t>Does the strategy or item type allow students to provide appropriate evidence?</a:t>
            </a:r>
          </a:p>
          <a:p>
            <a:pPr lvl="0">
              <a:spcBef>
                <a:spcPts val="0"/>
              </a:spcBef>
              <a:buClrTx/>
              <a:buSzTx/>
              <a:defRPr/>
            </a:pPr>
            <a:endParaRPr lang="en-US" sz="2000" dirty="0">
              <a:cs typeface="Arial" panose="020B0604020202020204" pitchFamily="34" charset="0"/>
            </a:endParaRPr>
          </a:p>
          <a:p>
            <a:pPr lvl="0">
              <a:spcBef>
                <a:spcPts val="0"/>
              </a:spcBef>
              <a:buClrTx/>
              <a:buSzTx/>
              <a:defRPr/>
            </a:pPr>
            <a:r>
              <a:rPr lang="en-US" sz="2000" dirty="0">
                <a:cs typeface="Arial" panose="020B0604020202020204" pitchFamily="34" charset="0"/>
              </a:rPr>
              <a:t>Have I elicited sufficient evidence to reason about student learning?</a:t>
            </a:r>
          </a:p>
        </p:txBody>
      </p:sp>
      <p:sp>
        <p:nvSpPr>
          <p:cNvPr id="9" name="Content Placeholder 8">
            <a:extLst>
              <a:ext uri="{FF2B5EF4-FFF2-40B4-BE49-F238E27FC236}">
                <a16:creationId xmlns:a16="http://schemas.microsoft.com/office/drawing/2014/main" id="{EF256E45-D09B-C046-A2AA-A02C339C0332}"/>
              </a:ext>
            </a:extLst>
          </p:cNvPr>
          <p:cNvSpPr>
            <a:spLocks noGrp="1"/>
          </p:cNvSpPr>
          <p:nvPr>
            <p:ph sz="half" idx="13"/>
          </p:nvPr>
        </p:nvSpPr>
        <p:spPr>
          <a:xfrm>
            <a:off x="7393000" y="2182521"/>
            <a:ext cx="2894910" cy="731520"/>
          </a:xfrm>
          <a:solidFill>
            <a:srgbClr val="D0A728"/>
          </a:solidFill>
          <a:ln>
            <a:solidFill>
              <a:schemeClr val="tx1"/>
            </a:solidFill>
          </a:ln>
        </p:spPr>
        <p:txBody>
          <a:bodyPr anchor="ctr"/>
          <a:lstStyle/>
          <a:p>
            <a:pPr algn="ctr"/>
            <a:r>
              <a:rPr lang="en-US" sz="2400" dirty="0"/>
              <a:t>Bias and Equity</a:t>
            </a:r>
          </a:p>
        </p:txBody>
      </p:sp>
      <p:sp>
        <p:nvSpPr>
          <p:cNvPr id="11" name="Content Placeholder 10">
            <a:extLst>
              <a:ext uri="{FF2B5EF4-FFF2-40B4-BE49-F238E27FC236}">
                <a16:creationId xmlns:a16="http://schemas.microsoft.com/office/drawing/2014/main" id="{6D0EC363-7313-1543-8280-824BA84FE6A4}"/>
              </a:ext>
            </a:extLst>
          </p:cNvPr>
          <p:cNvSpPr>
            <a:spLocks noGrp="1"/>
          </p:cNvSpPr>
          <p:nvPr>
            <p:ph sz="half" idx="15"/>
          </p:nvPr>
        </p:nvSpPr>
        <p:spPr>
          <a:xfrm>
            <a:off x="7393000" y="2914041"/>
            <a:ext cx="2894910" cy="2219842"/>
          </a:xfrm>
          <a:solidFill>
            <a:srgbClr val="FEF0CA"/>
          </a:solidFill>
          <a:ln>
            <a:solidFill>
              <a:schemeClr val="tx1"/>
            </a:solidFill>
          </a:ln>
        </p:spPr>
        <p:txBody>
          <a:bodyPr/>
          <a:lstStyle/>
          <a:p>
            <a:r>
              <a:rPr lang="en-US" sz="2000" dirty="0"/>
              <a:t>Is it free from unnecessary barriers so that all students can show what they know and can do?</a:t>
            </a:r>
            <a:endParaRPr lang="en-US" sz="2000" dirty="0">
              <a:cs typeface="Arial" panose="020B0604020202020204" pitchFamily="34" charset="0"/>
            </a:endParaRPr>
          </a:p>
          <a:p>
            <a:endParaRPr lang="en-US" sz="2000" dirty="0"/>
          </a:p>
        </p:txBody>
      </p:sp>
      <p:sp>
        <p:nvSpPr>
          <p:cNvPr id="7" name="Slide Number Placeholder 6">
            <a:extLst>
              <a:ext uri="{FF2B5EF4-FFF2-40B4-BE49-F238E27FC236}">
                <a16:creationId xmlns:a16="http://schemas.microsoft.com/office/drawing/2014/main" id="{12035171-1B39-684C-8A77-5ADAE937BB94}"/>
              </a:ext>
            </a:extLst>
          </p:cNvPr>
          <p:cNvSpPr>
            <a:spLocks noGrp="1"/>
          </p:cNvSpPr>
          <p:nvPr>
            <p:ph type="sldNum" sz="quarter" idx="10"/>
          </p:nvPr>
        </p:nvSpPr>
        <p:spPr/>
        <p:txBody>
          <a:bodyPr/>
          <a:lstStyle/>
          <a:p>
            <a:fld id="{BB740369-ADDF-1D46-A862-50873F10EBB7}" type="slidenum">
              <a:rPr lang="en-US" smtClean="0"/>
              <a:pPr/>
              <a:t>29</a:t>
            </a:fld>
            <a:endParaRPr lang="en-US"/>
          </a:p>
        </p:txBody>
      </p:sp>
    </p:spTree>
    <p:extLst>
      <p:ext uri="{BB962C8B-B14F-4D97-AF65-F5344CB8AC3E}">
        <p14:creationId xmlns:p14="http://schemas.microsoft.com/office/powerpoint/2010/main" val="1256642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D65B8-4B82-8643-965E-88A38E361346}"/>
              </a:ext>
            </a:extLst>
          </p:cNvPr>
          <p:cNvSpPr>
            <a:spLocks noGrp="1"/>
          </p:cNvSpPr>
          <p:nvPr>
            <p:ph type="title"/>
          </p:nvPr>
        </p:nvSpPr>
        <p:spPr/>
        <p:txBody>
          <a:bodyPr/>
          <a:lstStyle/>
          <a:p>
            <a:r>
              <a:rPr lang="en-US" sz="5400" dirty="0"/>
              <a:t>Success Criteria</a:t>
            </a:r>
          </a:p>
        </p:txBody>
      </p:sp>
      <p:sp>
        <p:nvSpPr>
          <p:cNvPr id="4" name="Content Placeholder 3">
            <a:extLst>
              <a:ext uri="{FF2B5EF4-FFF2-40B4-BE49-F238E27FC236}">
                <a16:creationId xmlns:a16="http://schemas.microsoft.com/office/drawing/2014/main" id="{A3721D89-0A4B-7846-847D-5624FC2F635A}"/>
              </a:ext>
            </a:extLst>
          </p:cNvPr>
          <p:cNvSpPr>
            <a:spLocks noGrp="1"/>
          </p:cNvSpPr>
          <p:nvPr>
            <p:ph type="body" sz="quarter" idx="13"/>
          </p:nvPr>
        </p:nvSpPr>
        <p:spPr/>
        <p:txBody>
          <a:bodyPr/>
          <a:lstStyle/>
          <a:p>
            <a:pPr marL="0" indent="0">
              <a:buNone/>
            </a:pPr>
            <a:r>
              <a:rPr lang="en-US" dirty="0"/>
              <a:t>Participants will be able to:</a:t>
            </a:r>
          </a:p>
          <a:p>
            <a:pPr lvl="0">
              <a:buFont typeface="System Font Regular"/>
              <a:buChar char="▸"/>
            </a:pPr>
            <a:r>
              <a:rPr lang="en-US" sz="3200" dirty="0"/>
              <a:t>evaluate different types of assessment used in your classroom and school; </a:t>
            </a:r>
          </a:p>
          <a:p>
            <a:pPr lvl="0">
              <a:buFont typeface="System Font Regular"/>
              <a:buChar char="▸"/>
            </a:pPr>
            <a:r>
              <a:rPr lang="en-US" sz="3200" dirty="0"/>
              <a:t>identify appropriate use of the student evidence they elicit; and</a:t>
            </a:r>
          </a:p>
          <a:p>
            <a:pPr lvl="0">
              <a:buFont typeface="System Font Regular"/>
              <a:buChar char="▸"/>
            </a:pPr>
            <a:r>
              <a:rPr lang="en-US" sz="3200" dirty="0"/>
              <a:t>describe the purpose of different assessment tools and strategies to parents and students.</a:t>
            </a:r>
          </a:p>
        </p:txBody>
      </p:sp>
      <p:sp>
        <p:nvSpPr>
          <p:cNvPr id="7" name="Slide Number Placeholder 6">
            <a:extLst>
              <a:ext uri="{FF2B5EF4-FFF2-40B4-BE49-F238E27FC236}">
                <a16:creationId xmlns:a16="http://schemas.microsoft.com/office/drawing/2014/main" id="{716723D3-9B02-B64F-984D-15F1D1CE7E91}"/>
              </a:ext>
            </a:extLst>
          </p:cNvPr>
          <p:cNvSpPr>
            <a:spLocks noGrp="1"/>
          </p:cNvSpPr>
          <p:nvPr>
            <p:ph type="sldNum" sz="quarter" idx="12"/>
          </p:nvPr>
        </p:nvSpPr>
        <p:spPr/>
        <p:txBody>
          <a:bodyPr/>
          <a:lstStyle/>
          <a:p>
            <a:fld id="{BB740369-ADDF-1D46-A862-50873F10EBB7}" type="slidenum">
              <a:rPr lang="en-US" smtClean="0"/>
              <a:pPr/>
              <a:t>3</a:t>
            </a:fld>
            <a:endParaRPr lang="en-US"/>
          </a:p>
        </p:txBody>
      </p:sp>
    </p:spTree>
    <p:extLst>
      <p:ext uri="{BB962C8B-B14F-4D97-AF65-F5344CB8AC3E}">
        <p14:creationId xmlns:p14="http://schemas.microsoft.com/office/powerpoint/2010/main" val="37799237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A6881C-94EC-934B-A278-D9F87A1B22A0}"/>
              </a:ext>
            </a:extLst>
          </p:cNvPr>
          <p:cNvSpPr>
            <a:spLocks noGrp="1"/>
          </p:cNvSpPr>
          <p:nvPr>
            <p:ph type="title"/>
          </p:nvPr>
        </p:nvSpPr>
        <p:spPr/>
        <p:txBody>
          <a:bodyPr/>
          <a:lstStyle/>
          <a:p>
            <a:r>
              <a:rPr lang="en-US" sz="5400"/>
              <a:t>Interpreting Evidence</a:t>
            </a:r>
          </a:p>
        </p:txBody>
      </p:sp>
      <p:sp>
        <p:nvSpPr>
          <p:cNvPr id="2" name="Content Placeholder 1">
            <a:extLst>
              <a:ext uri="{FF2B5EF4-FFF2-40B4-BE49-F238E27FC236}">
                <a16:creationId xmlns:a16="http://schemas.microsoft.com/office/drawing/2014/main" id="{5CE53F3F-F11E-0C48-A9B9-799DB0FB2B46}"/>
              </a:ext>
            </a:extLst>
          </p:cNvPr>
          <p:cNvSpPr>
            <a:spLocks noGrp="1"/>
          </p:cNvSpPr>
          <p:nvPr>
            <p:ph sz="quarter" idx="12"/>
          </p:nvPr>
        </p:nvSpPr>
        <p:spPr>
          <a:xfrm>
            <a:off x="1737360" y="1796387"/>
            <a:ext cx="8490342" cy="4878388"/>
          </a:xfrm>
        </p:spPr>
        <p:txBody>
          <a:bodyPr/>
          <a:lstStyle/>
          <a:p>
            <a:r>
              <a:rPr lang="en-US" dirty="0"/>
              <a:t>Key considerations</a:t>
            </a:r>
          </a:p>
          <a:p>
            <a:pPr marL="571500" indent="-571500">
              <a:buFont typeface="System Font Regular"/>
              <a:buChar char="▸"/>
            </a:pPr>
            <a:r>
              <a:rPr lang="en-US" dirty="0"/>
              <a:t>Student ownership</a:t>
            </a:r>
          </a:p>
          <a:p>
            <a:pPr marL="571500" indent="-571500">
              <a:buFont typeface="System Font Regular"/>
              <a:buChar char="▸"/>
            </a:pPr>
            <a:r>
              <a:rPr lang="en-US" dirty="0"/>
              <a:t>Interpretation tools and strategies</a:t>
            </a:r>
          </a:p>
          <a:p>
            <a:pPr marL="1314450" lvl="1" indent="-571500">
              <a:buFont typeface="Arial" panose="020B0604020202020204" pitchFamily="34" charset="0"/>
              <a:buChar char="•"/>
            </a:pPr>
            <a:r>
              <a:rPr lang="en-US" dirty="0"/>
              <a:t>Individual student responses</a:t>
            </a:r>
          </a:p>
          <a:p>
            <a:pPr marL="1314450" lvl="1" indent="-571500">
              <a:buFont typeface="Arial" panose="020B0604020202020204" pitchFamily="34" charset="0"/>
              <a:buChar char="•"/>
            </a:pPr>
            <a:r>
              <a:rPr lang="en-US" dirty="0"/>
              <a:t>Patterns across groups of students</a:t>
            </a:r>
          </a:p>
          <a:p>
            <a:pPr marL="571500" indent="-571500">
              <a:buFont typeface="System Font Regular"/>
              <a:buChar char="▸"/>
            </a:pPr>
            <a:r>
              <a:rPr lang="en-US" dirty="0"/>
              <a:t>Multiple measures</a:t>
            </a:r>
          </a:p>
          <a:p>
            <a:pPr marL="571500" indent="-571500">
              <a:buFont typeface="Arial" panose="020B0604020202020204" pitchFamily="34" charset="0"/>
              <a:buChar char="•"/>
            </a:pPr>
            <a:endParaRPr lang="en-US" dirty="0"/>
          </a:p>
        </p:txBody>
      </p:sp>
      <p:sp>
        <p:nvSpPr>
          <p:cNvPr id="6" name="Slide Number Placeholder 5">
            <a:extLst>
              <a:ext uri="{FF2B5EF4-FFF2-40B4-BE49-F238E27FC236}">
                <a16:creationId xmlns:a16="http://schemas.microsoft.com/office/drawing/2014/main" id="{D7606E7D-5425-2941-8E76-E98F4B6923C5}"/>
              </a:ext>
            </a:extLst>
          </p:cNvPr>
          <p:cNvSpPr>
            <a:spLocks noGrp="1"/>
          </p:cNvSpPr>
          <p:nvPr>
            <p:ph type="sldNum" sz="quarter" idx="10"/>
          </p:nvPr>
        </p:nvSpPr>
        <p:spPr/>
        <p:txBody>
          <a:bodyPr/>
          <a:lstStyle/>
          <a:p>
            <a:fld id="{BB740369-ADDF-1D46-A862-50873F10EBB7}" type="slidenum">
              <a:rPr lang="en-US" smtClean="0"/>
              <a:pPr/>
              <a:t>30</a:t>
            </a:fld>
            <a:endParaRPr lang="en-US"/>
          </a:p>
        </p:txBody>
      </p:sp>
    </p:spTree>
    <p:extLst>
      <p:ext uri="{BB962C8B-B14F-4D97-AF65-F5344CB8AC3E}">
        <p14:creationId xmlns:p14="http://schemas.microsoft.com/office/powerpoint/2010/main" val="5103762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A6881C-94EC-934B-A278-D9F87A1B22A0}"/>
              </a:ext>
            </a:extLst>
          </p:cNvPr>
          <p:cNvSpPr>
            <a:spLocks noGrp="1"/>
          </p:cNvSpPr>
          <p:nvPr>
            <p:ph type="title"/>
          </p:nvPr>
        </p:nvSpPr>
        <p:spPr/>
        <p:txBody>
          <a:bodyPr/>
          <a:lstStyle/>
          <a:p>
            <a:r>
              <a:rPr lang="en-US" sz="5400" dirty="0"/>
              <a:t>Acting on Evidence</a:t>
            </a:r>
          </a:p>
        </p:txBody>
      </p:sp>
      <p:graphicFrame>
        <p:nvGraphicFramePr>
          <p:cNvPr id="11" name="Content Placeholder 10" descr="For summative assessments, the learning expectations would be most of the standards and possible actions are district professional learning, program evaluation, and curricular planning. For interim assessments learning expectations would be groups of standards and possible actions would be instructional planning and interventions and additional support. For formative assessments, learning expectations would be components of individual standards and possible actions would be student feedback and instructional modifications.">
            <a:extLst>
              <a:ext uri="{FF2B5EF4-FFF2-40B4-BE49-F238E27FC236}">
                <a16:creationId xmlns:a16="http://schemas.microsoft.com/office/drawing/2014/main" id="{A83350D5-6C34-8649-9034-727566D95DA7}"/>
              </a:ext>
            </a:extLst>
          </p:cNvPr>
          <p:cNvGraphicFramePr>
            <a:graphicFrameLocks noGrp="1"/>
          </p:cNvGraphicFramePr>
          <p:nvPr>
            <p:ph sz="quarter" idx="12"/>
            <p:extLst>
              <p:ext uri="{D42A27DB-BD31-4B8C-83A1-F6EECF244321}">
                <p14:modId xmlns:p14="http://schemas.microsoft.com/office/powerpoint/2010/main" val="640497148"/>
              </p:ext>
            </p:extLst>
          </p:nvPr>
        </p:nvGraphicFramePr>
        <p:xfrm>
          <a:off x="1137677" y="1846493"/>
          <a:ext cx="9090024" cy="3215317"/>
        </p:xfrm>
        <a:graphic>
          <a:graphicData uri="http://schemas.openxmlformats.org/drawingml/2006/table">
            <a:tbl>
              <a:tblPr firstRow="1" bandRow="1">
                <a:tableStyleId>{69CF1AB2-1976-4502-BF36-3FF5EA218861}</a:tableStyleId>
              </a:tblPr>
              <a:tblGrid>
                <a:gridCol w="1930674">
                  <a:extLst>
                    <a:ext uri="{9D8B030D-6E8A-4147-A177-3AD203B41FA5}">
                      <a16:colId xmlns:a16="http://schemas.microsoft.com/office/drawing/2014/main" val="997625163"/>
                    </a:ext>
                  </a:extLst>
                </a:gridCol>
                <a:gridCol w="2386450">
                  <a:extLst>
                    <a:ext uri="{9D8B030D-6E8A-4147-A177-3AD203B41FA5}">
                      <a16:colId xmlns:a16="http://schemas.microsoft.com/office/drawing/2014/main" val="3301478169"/>
                    </a:ext>
                  </a:extLst>
                </a:gridCol>
                <a:gridCol w="2386450">
                  <a:extLst>
                    <a:ext uri="{9D8B030D-6E8A-4147-A177-3AD203B41FA5}">
                      <a16:colId xmlns:a16="http://schemas.microsoft.com/office/drawing/2014/main" val="3521317247"/>
                    </a:ext>
                  </a:extLst>
                </a:gridCol>
                <a:gridCol w="2386450">
                  <a:extLst>
                    <a:ext uri="{9D8B030D-6E8A-4147-A177-3AD203B41FA5}">
                      <a16:colId xmlns:a16="http://schemas.microsoft.com/office/drawing/2014/main" val="2342819712"/>
                    </a:ext>
                  </a:extLst>
                </a:gridCol>
              </a:tblGrid>
              <a:tr h="770475">
                <a:tc>
                  <a:txBody>
                    <a:bodyPr/>
                    <a:lstStyle/>
                    <a:p>
                      <a:r>
                        <a:rPr lang="en-US" sz="2400" b="0" dirty="0">
                          <a:solidFill>
                            <a:schemeClr val="tx1">
                              <a:lumMod val="75000"/>
                              <a:lumOff val="25000"/>
                            </a:schemeClr>
                          </a:solidFill>
                        </a:rPr>
                        <a:t>Expectations/Actions</a:t>
                      </a:r>
                    </a:p>
                  </a:txBody>
                  <a:tcPr marL="45714" marR="45714" marT="22857" marB="22857">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0A728"/>
                    </a:solidFill>
                  </a:tcPr>
                </a:tc>
                <a:tc>
                  <a:txBody>
                    <a:bodyPr/>
                    <a:lstStyle/>
                    <a:p>
                      <a:pPr algn="ctr"/>
                      <a:r>
                        <a:rPr lang="en-US" sz="2400" b="0" dirty="0">
                          <a:solidFill>
                            <a:schemeClr val="tx1">
                              <a:lumMod val="75000"/>
                              <a:lumOff val="25000"/>
                            </a:schemeClr>
                          </a:solidFill>
                        </a:rPr>
                        <a:t>Summative</a:t>
                      </a:r>
                    </a:p>
                  </a:txBody>
                  <a:tcPr marL="45714" marR="45714" marT="22857" marB="22857"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0A728"/>
                    </a:solidFill>
                  </a:tcPr>
                </a:tc>
                <a:tc>
                  <a:txBody>
                    <a:bodyPr/>
                    <a:lstStyle/>
                    <a:p>
                      <a:pPr algn="ctr"/>
                      <a:r>
                        <a:rPr lang="en-US" sz="2400" b="0" dirty="0">
                          <a:solidFill>
                            <a:schemeClr val="tx1">
                              <a:lumMod val="75000"/>
                              <a:lumOff val="25000"/>
                            </a:schemeClr>
                          </a:solidFill>
                        </a:rPr>
                        <a:t>Interim</a:t>
                      </a:r>
                    </a:p>
                  </a:txBody>
                  <a:tcPr marL="45714" marR="45714" marT="22857" marB="22857"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0A728"/>
                    </a:solidFill>
                  </a:tcPr>
                </a:tc>
                <a:tc>
                  <a:txBody>
                    <a:bodyPr/>
                    <a:lstStyle/>
                    <a:p>
                      <a:pPr algn="ctr"/>
                      <a:r>
                        <a:rPr lang="en-US" sz="2400" b="0" dirty="0">
                          <a:solidFill>
                            <a:schemeClr val="tx1">
                              <a:lumMod val="75000"/>
                              <a:lumOff val="25000"/>
                            </a:schemeClr>
                          </a:solidFill>
                        </a:rPr>
                        <a:t>Formative</a:t>
                      </a:r>
                    </a:p>
                  </a:txBody>
                  <a:tcPr marL="45714" marR="45714" marT="22857" marB="22857"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0A728"/>
                    </a:solidFill>
                  </a:tcPr>
                </a:tc>
                <a:extLst>
                  <a:ext uri="{0D108BD9-81ED-4DB2-BD59-A6C34878D82A}">
                    <a16:rowId xmlns:a16="http://schemas.microsoft.com/office/drawing/2014/main" val="4288384394"/>
                  </a:ext>
                </a:extLst>
              </a:tr>
              <a:tr h="716187">
                <a:tc>
                  <a:txBody>
                    <a:bodyPr/>
                    <a:lstStyle/>
                    <a:p>
                      <a:r>
                        <a:rPr lang="en-US" sz="2000" dirty="0">
                          <a:solidFill>
                            <a:schemeClr val="tx1">
                              <a:lumMod val="75000"/>
                              <a:lumOff val="25000"/>
                            </a:schemeClr>
                          </a:solidFill>
                        </a:rPr>
                        <a:t>Learning Expectations</a:t>
                      </a:r>
                    </a:p>
                  </a:txBody>
                  <a:tcPr marL="45714" marR="45714" marT="22857" marB="22857">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EF0CA"/>
                    </a:solidFill>
                  </a:tcPr>
                </a:tc>
                <a:tc>
                  <a:txBody>
                    <a:bodyPr/>
                    <a:lstStyle/>
                    <a:p>
                      <a:r>
                        <a:rPr lang="en-US" sz="1800" dirty="0">
                          <a:solidFill>
                            <a:schemeClr val="tx1">
                              <a:lumMod val="75000"/>
                              <a:lumOff val="25000"/>
                            </a:schemeClr>
                          </a:solidFill>
                        </a:rPr>
                        <a:t>Most of the standards</a:t>
                      </a:r>
                    </a:p>
                  </a:txBody>
                  <a:tcPr marL="45714" marR="45714" marT="22857" marB="2285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EF0CA"/>
                    </a:solidFill>
                  </a:tcPr>
                </a:tc>
                <a:tc>
                  <a:txBody>
                    <a:bodyPr/>
                    <a:lstStyle/>
                    <a:p>
                      <a:r>
                        <a:rPr lang="en-US" sz="1800" dirty="0">
                          <a:solidFill>
                            <a:schemeClr val="tx1">
                              <a:lumMod val="75000"/>
                              <a:lumOff val="25000"/>
                            </a:schemeClr>
                          </a:solidFill>
                        </a:rPr>
                        <a:t>Groups of standards</a:t>
                      </a:r>
                    </a:p>
                  </a:txBody>
                  <a:tcPr marL="45714" marR="45714" marT="22857" marB="2285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EF0CA"/>
                    </a:solidFill>
                  </a:tcPr>
                </a:tc>
                <a:tc>
                  <a:txBody>
                    <a:bodyPr/>
                    <a:lstStyle/>
                    <a:p>
                      <a:r>
                        <a:rPr lang="en-US" sz="1800" dirty="0">
                          <a:solidFill>
                            <a:schemeClr val="tx1">
                              <a:lumMod val="75000"/>
                              <a:lumOff val="25000"/>
                            </a:schemeClr>
                          </a:solidFill>
                        </a:rPr>
                        <a:t>Components of individual standards</a:t>
                      </a:r>
                    </a:p>
                  </a:txBody>
                  <a:tcPr marL="45714" marR="45714" marT="22857" marB="22857">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EF0CA"/>
                    </a:solidFill>
                  </a:tcPr>
                </a:tc>
                <a:extLst>
                  <a:ext uri="{0D108BD9-81ED-4DB2-BD59-A6C34878D82A}">
                    <a16:rowId xmlns:a16="http://schemas.microsoft.com/office/drawing/2014/main" val="3779017621"/>
                  </a:ext>
                </a:extLst>
              </a:tr>
              <a:tr h="1721896">
                <a:tc>
                  <a:txBody>
                    <a:bodyPr/>
                    <a:lstStyle/>
                    <a:p>
                      <a:r>
                        <a:rPr lang="en-US" sz="2000" dirty="0">
                          <a:solidFill>
                            <a:schemeClr val="tx1">
                              <a:lumMod val="75000"/>
                              <a:lumOff val="25000"/>
                            </a:schemeClr>
                          </a:solidFill>
                        </a:rPr>
                        <a:t>Possible Actions</a:t>
                      </a:r>
                    </a:p>
                  </a:txBody>
                  <a:tcPr marL="45714" marR="45714" marT="22857" marB="22857">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EF0CA"/>
                    </a:solidFill>
                  </a:tcPr>
                </a:tc>
                <a:tc>
                  <a:txBody>
                    <a:bodyPr/>
                    <a:lstStyle/>
                    <a:p>
                      <a:pPr marL="342900" indent="-342900">
                        <a:buFont typeface="Arial" panose="020B0604020202020204" pitchFamily="34" charset="0"/>
                        <a:buChar char="•"/>
                      </a:pPr>
                      <a:r>
                        <a:rPr lang="en-US" sz="1800" dirty="0">
                          <a:solidFill>
                            <a:schemeClr val="tx1">
                              <a:lumMod val="75000"/>
                              <a:lumOff val="25000"/>
                            </a:schemeClr>
                          </a:solidFill>
                        </a:rPr>
                        <a:t>District professional learning</a:t>
                      </a:r>
                    </a:p>
                    <a:p>
                      <a:pPr marL="342900" indent="-342900">
                        <a:buFont typeface="Arial" panose="020B0604020202020204" pitchFamily="34" charset="0"/>
                        <a:buChar char="•"/>
                      </a:pPr>
                      <a:r>
                        <a:rPr lang="en-US" sz="1800" dirty="0">
                          <a:solidFill>
                            <a:schemeClr val="tx1">
                              <a:lumMod val="75000"/>
                              <a:lumOff val="25000"/>
                            </a:schemeClr>
                          </a:solidFill>
                        </a:rPr>
                        <a:t>Program evaluation</a:t>
                      </a:r>
                    </a:p>
                    <a:p>
                      <a:pPr marL="342900" indent="-342900">
                        <a:buFont typeface="Arial" panose="020B0604020202020204" pitchFamily="34" charset="0"/>
                        <a:buChar char="•"/>
                      </a:pPr>
                      <a:r>
                        <a:rPr lang="en-US" sz="1800" dirty="0">
                          <a:solidFill>
                            <a:schemeClr val="tx1">
                              <a:lumMod val="75000"/>
                              <a:lumOff val="25000"/>
                            </a:schemeClr>
                          </a:solidFill>
                        </a:rPr>
                        <a:t>Curricular planning</a:t>
                      </a:r>
                    </a:p>
                  </a:txBody>
                  <a:tcPr marL="45714" marR="45714" marT="22857" marB="2285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EF0CA"/>
                    </a:solidFill>
                  </a:tcPr>
                </a:tc>
                <a:tc>
                  <a:txBody>
                    <a:bodyPr/>
                    <a:lstStyle/>
                    <a:p>
                      <a:pPr marL="342900" indent="-342900">
                        <a:buFont typeface="Arial" panose="020B0604020202020204" pitchFamily="34" charset="0"/>
                        <a:buChar char="•"/>
                      </a:pPr>
                      <a:r>
                        <a:rPr lang="en-US" sz="1800" dirty="0">
                          <a:solidFill>
                            <a:schemeClr val="tx1">
                              <a:lumMod val="75000"/>
                              <a:lumOff val="25000"/>
                            </a:schemeClr>
                          </a:solidFill>
                        </a:rPr>
                        <a:t>Instructional planning</a:t>
                      </a:r>
                    </a:p>
                    <a:p>
                      <a:pPr marL="342900" indent="-342900">
                        <a:buFont typeface="Arial" panose="020B0604020202020204" pitchFamily="34" charset="0"/>
                        <a:buChar char="•"/>
                      </a:pPr>
                      <a:r>
                        <a:rPr lang="en-US" sz="1800" dirty="0">
                          <a:solidFill>
                            <a:schemeClr val="tx1">
                              <a:lumMod val="75000"/>
                              <a:lumOff val="25000"/>
                            </a:schemeClr>
                          </a:solidFill>
                        </a:rPr>
                        <a:t>Interventions and additional support</a:t>
                      </a:r>
                    </a:p>
                  </a:txBody>
                  <a:tcPr marL="45714" marR="45714" marT="22857" marB="2285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EF0CA"/>
                    </a:solidFill>
                  </a:tcPr>
                </a:tc>
                <a:tc>
                  <a:txBody>
                    <a:bodyPr/>
                    <a:lstStyle/>
                    <a:p>
                      <a:pPr marL="342900" indent="-342900">
                        <a:buFont typeface="Arial" panose="020B0604020202020204" pitchFamily="34" charset="0"/>
                        <a:buChar char="•"/>
                      </a:pPr>
                      <a:r>
                        <a:rPr lang="en-US" sz="1800" dirty="0">
                          <a:solidFill>
                            <a:schemeClr val="tx1">
                              <a:lumMod val="75000"/>
                              <a:lumOff val="25000"/>
                            </a:schemeClr>
                          </a:solidFill>
                        </a:rPr>
                        <a:t>Student feedback</a:t>
                      </a:r>
                    </a:p>
                    <a:p>
                      <a:pPr marL="342900" indent="-342900">
                        <a:buFont typeface="Arial" panose="020B0604020202020204" pitchFamily="34" charset="0"/>
                        <a:buChar char="•"/>
                      </a:pPr>
                      <a:r>
                        <a:rPr lang="en-US" sz="1800" dirty="0">
                          <a:solidFill>
                            <a:schemeClr val="tx1">
                              <a:lumMod val="75000"/>
                              <a:lumOff val="25000"/>
                            </a:schemeClr>
                          </a:solidFill>
                        </a:rPr>
                        <a:t>Instructional modifications</a:t>
                      </a:r>
                    </a:p>
                  </a:txBody>
                  <a:tcPr marL="45714" marR="45714" marT="22857" marB="22857">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EF0CA"/>
                    </a:solidFill>
                  </a:tcPr>
                </a:tc>
                <a:extLst>
                  <a:ext uri="{0D108BD9-81ED-4DB2-BD59-A6C34878D82A}">
                    <a16:rowId xmlns:a16="http://schemas.microsoft.com/office/drawing/2014/main" val="1661952416"/>
                  </a:ext>
                </a:extLst>
              </a:tr>
            </a:tbl>
          </a:graphicData>
        </a:graphic>
      </p:graphicFrame>
      <p:sp>
        <p:nvSpPr>
          <p:cNvPr id="4" name="Slide Number Placeholder 3">
            <a:extLst>
              <a:ext uri="{FF2B5EF4-FFF2-40B4-BE49-F238E27FC236}">
                <a16:creationId xmlns:a16="http://schemas.microsoft.com/office/drawing/2014/main" id="{132413BB-5127-554D-9C32-59853FEEB3FF}"/>
              </a:ext>
            </a:extLst>
          </p:cNvPr>
          <p:cNvSpPr>
            <a:spLocks noGrp="1"/>
          </p:cNvSpPr>
          <p:nvPr>
            <p:ph type="sldNum" sz="quarter" idx="10"/>
          </p:nvPr>
        </p:nvSpPr>
        <p:spPr/>
        <p:txBody>
          <a:bodyPr/>
          <a:lstStyle/>
          <a:p>
            <a:fld id="{BB740369-ADDF-1D46-A862-50873F10EBB7}" type="slidenum">
              <a:rPr lang="en-US" smtClean="0"/>
              <a:pPr/>
              <a:t>31</a:t>
            </a:fld>
            <a:endParaRPr lang="en-US"/>
          </a:p>
        </p:txBody>
      </p:sp>
    </p:spTree>
    <p:extLst>
      <p:ext uri="{BB962C8B-B14F-4D97-AF65-F5344CB8AC3E}">
        <p14:creationId xmlns:p14="http://schemas.microsoft.com/office/powerpoint/2010/main" val="25145740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A40693-AA88-E843-8E0A-618E97B2F0B9}"/>
              </a:ext>
            </a:extLst>
          </p:cNvPr>
          <p:cNvSpPr>
            <a:spLocks noGrp="1"/>
          </p:cNvSpPr>
          <p:nvPr>
            <p:ph type="title"/>
          </p:nvPr>
        </p:nvSpPr>
        <p:spPr/>
        <p:txBody>
          <a:bodyPr>
            <a:normAutofit/>
          </a:bodyPr>
          <a:lstStyle/>
          <a:p>
            <a:r>
              <a:rPr lang="en-US" sz="5400" dirty="0"/>
              <a:t>Reflection</a:t>
            </a:r>
          </a:p>
        </p:txBody>
      </p:sp>
      <p:pic>
        <p:nvPicPr>
          <p:cNvPr id="9" name="Content Placeholder 8" descr="&quot; &quot;">
            <a:extLst>
              <a:ext uri="{FF2B5EF4-FFF2-40B4-BE49-F238E27FC236}">
                <a16:creationId xmlns:a16="http://schemas.microsoft.com/office/drawing/2014/main" id="{A03903FE-2451-DE45-A3EA-FEF5E313325F}"/>
              </a:ext>
              <a:ext uri="{C183D7F6-B498-43B3-948B-1728B52AA6E4}">
                <adec:decorative xmlns:adec="http://schemas.microsoft.com/office/drawing/2017/decorative" val="1"/>
              </a:ext>
            </a:extLst>
          </p:cNvPr>
          <p:cNvPicPr>
            <a:picLocks noGrp="1" noChangeAspect="1"/>
          </p:cNvPicPr>
          <p:nvPr>
            <p:ph sz="half" idx="1"/>
          </p:nvPr>
        </p:nvPicPr>
        <p:blipFill>
          <a:blip r:embed="rId3">
            <a:duotone>
              <a:prstClr val="black"/>
              <a:srgbClr val="D0A728">
                <a:tint val="45000"/>
                <a:satMod val="400000"/>
              </a:srgbClr>
            </a:duotone>
            <a:extLst>
              <a:ext uri="{28A0092B-C50C-407E-A947-70E740481C1C}">
                <a14:useLocalDpi xmlns:a14="http://schemas.microsoft.com/office/drawing/2010/main" val="0"/>
              </a:ext>
            </a:extLst>
          </a:blip>
          <a:stretch>
            <a:fillRect/>
          </a:stretch>
        </p:blipFill>
        <p:spPr>
          <a:xfrm>
            <a:off x="2351087" y="1797050"/>
            <a:ext cx="1893888" cy="1893888"/>
          </a:xfrm>
        </p:spPr>
      </p:pic>
      <p:pic>
        <p:nvPicPr>
          <p:cNvPr id="12" name="Content Placeholder 11" descr="&quot; &quot;">
            <a:extLst>
              <a:ext uri="{FF2B5EF4-FFF2-40B4-BE49-F238E27FC236}">
                <a16:creationId xmlns:a16="http://schemas.microsoft.com/office/drawing/2014/main" id="{26F56E30-14E0-7A4C-B1AD-CCEE52C1D8DA}"/>
              </a:ext>
              <a:ext uri="{C183D7F6-B498-43B3-948B-1728B52AA6E4}">
                <adec:decorative xmlns:adec="http://schemas.microsoft.com/office/drawing/2017/decorative" val="1"/>
              </a:ext>
            </a:extLst>
          </p:cNvPr>
          <p:cNvPicPr>
            <a:picLocks noGrp="1" noChangeAspect="1"/>
          </p:cNvPicPr>
          <p:nvPr>
            <p:ph sz="half" idx="2"/>
          </p:nvPr>
        </p:nvPicPr>
        <p:blipFill>
          <a:blip r:embed="rId4">
            <a:duotone>
              <a:prstClr val="black"/>
              <a:srgbClr val="D0A728">
                <a:tint val="45000"/>
                <a:satMod val="400000"/>
              </a:srgbClr>
            </a:duotone>
            <a:extLst>
              <a:ext uri="{28A0092B-C50C-407E-A947-70E740481C1C}">
                <a14:useLocalDpi xmlns:a14="http://schemas.microsoft.com/office/drawing/2010/main" val="0"/>
              </a:ext>
            </a:extLst>
          </a:blip>
          <a:stretch>
            <a:fillRect/>
          </a:stretch>
        </p:blipFill>
        <p:spPr>
          <a:xfrm>
            <a:off x="7049294" y="1801813"/>
            <a:ext cx="1889125" cy="1889125"/>
          </a:xfrm>
        </p:spPr>
      </p:pic>
      <p:sp>
        <p:nvSpPr>
          <p:cNvPr id="6" name="Content Placeholder 5">
            <a:extLst>
              <a:ext uri="{FF2B5EF4-FFF2-40B4-BE49-F238E27FC236}">
                <a16:creationId xmlns:a16="http://schemas.microsoft.com/office/drawing/2014/main" id="{E915AFEB-22FC-AB49-A367-86F9FF4E4A7D}"/>
              </a:ext>
            </a:extLst>
          </p:cNvPr>
          <p:cNvSpPr>
            <a:spLocks noGrp="1"/>
          </p:cNvSpPr>
          <p:nvPr>
            <p:ph sz="half" idx="11"/>
          </p:nvPr>
        </p:nvSpPr>
        <p:spPr/>
        <p:txBody>
          <a:bodyPr/>
          <a:lstStyle/>
          <a:p>
            <a:r>
              <a:rPr lang="en-US" sz="2800" dirty="0"/>
              <a:t>How might students use evidence of their own learning? </a:t>
            </a:r>
          </a:p>
        </p:txBody>
      </p:sp>
      <p:sp>
        <p:nvSpPr>
          <p:cNvPr id="7" name="Content Placeholder 6">
            <a:extLst>
              <a:ext uri="{FF2B5EF4-FFF2-40B4-BE49-F238E27FC236}">
                <a16:creationId xmlns:a16="http://schemas.microsoft.com/office/drawing/2014/main" id="{13E1101D-CF44-2640-8B4E-F2D74A89D688}"/>
              </a:ext>
            </a:extLst>
          </p:cNvPr>
          <p:cNvSpPr>
            <a:spLocks noGrp="1"/>
          </p:cNvSpPr>
          <p:nvPr>
            <p:ph sz="half" idx="12"/>
          </p:nvPr>
        </p:nvSpPr>
        <p:spPr/>
        <p:txBody>
          <a:bodyPr/>
          <a:lstStyle/>
          <a:p>
            <a:r>
              <a:rPr lang="en-US" sz="2800" dirty="0"/>
              <a:t>What is one thing you are reflecting on regarding your own practice?</a:t>
            </a:r>
          </a:p>
        </p:txBody>
      </p:sp>
      <p:sp>
        <p:nvSpPr>
          <p:cNvPr id="3" name="Slide Number Placeholder 2">
            <a:extLst>
              <a:ext uri="{FF2B5EF4-FFF2-40B4-BE49-F238E27FC236}">
                <a16:creationId xmlns:a16="http://schemas.microsoft.com/office/drawing/2014/main" id="{95CE21E5-5434-D34E-9AC7-7658925C5AD3}"/>
              </a:ext>
            </a:extLst>
          </p:cNvPr>
          <p:cNvSpPr>
            <a:spLocks noGrp="1"/>
          </p:cNvSpPr>
          <p:nvPr>
            <p:ph type="sldNum" sz="quarter" idx="10"/>
          </p:nvPr>
        </p:nvSpPr>
        <p:spPr/>
        <p:txBody>
          <a:bodyPr>
            <a:normAutofit/>
          </a:bodyPr>
          <a:lstStyle/>
          <a:p>
            <a:pPr>
              <a:lnSpc>
                <a:spcPct val="90000"/>
              </a:lnSpc>
              <a:spcAft>
                <a:spcPts val="600"/>
              </a:spcAft>
            </a:pPr>
            <a:fld id="{BB740369-ADDF-1D46-A862-50873F10EBB7}" type="slidenum">
              <a:rPr lang="en-US" smtClean="0"/>
              <a:pPr>
                <a:lnSpc>
                  <a:spcPct val="90000"/>
                </a:lnSpc>
                <a:spcAft>
                  <a:spcPts val="600"/>
                </a:spcAft>
              </a:pPr>
              <a:t>32</a:t>
            </a:fld>
            <a:endParaRPr lang="en-US"/>
          </a:p>
        </p:txBody>
      </p:sp>
    </p:spTree>
    <p:extLst>
      <p:ext uri="{BB962C8B-B14F-4D97-AF65-F5344CB8AC3E}">
        <p14:creationId xmlns:p14="http://schemas.microsoft.com/office/powerpoint/2010/main" val="2466106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502817" y="2604244"/>
            <a:ext cx="8298206" cy="1096899"/>
          </a:xfrm>
        </p:spPr>
        <p:txBody>
          <a:bodyPr>
            <a:normAutofit fontScale="25000" lnSpcReduction="20000"/>
          </a:bodyPr>
          <a:lstStyle/>
          <a:p>
            <a:pPr algn="ctr"/>
            <a:r>
              <a:rPr lang="en-US" sz="11100" dirty="0"/>
              <a:t>We ask that you complete a short survey to share your thinking and provide the KDE with feedback on how we can best meet your needs.</a:t>
            </a:r>
          </a:p>
          <a:p>
            <a:pPr algn="ctr"/>
            <a:r>
              <a:rPr lang="en-US" sz="11100" u="sng" dirty="0">
                <a:hlinkClick r:id="rId3"/>
              </a:rPr>
              <a:t>https://docs.google.com/forms/d/e/1FAIpQLScvFv9QSrLA-j3QHteRHwwWaLwEzjwTqoJ7XaCK2w6qVxEg_A/viewform</a:t>
            </a:r>
            <a:endParaRPr lang="en-US" sz="11100" u="sng" dirty="0"/>
          </a:p>
          <a:p>
            <a:pPr algn="ctr"/>
            <a:endParaRPr lang="en-US" dirty="0"/>
          </a:p>
        </p:txBody>
      </p:sp>
    </p:spTree>
    <p:extLst>
      <p:ext uri="{BB962C8B-B14F-4D97-AF65-F5344CB8AC3E}">
        <p14:creationId xmlns:p14="http://schemas.microsoft.com/office/powerpoint/2010/main" val="206330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F74B3-D1A7-A242-AAF3-2637CD831A56}"/>
              </a:ext>
            </a:extLst>
          </p:cNvPr>
          <p:cNvSpPr>
            <a:spLocks noGrp="1"/>
          </p:cNvSpPr>
          <p:nvPr>
            <p:ph type="title"/>
          </p:nvPr>
        </p:nvSpPr>
        <p:spPr/>
        <p:txBody>
          <a:bodyPr/>
          <a:lstStyle/>
          <a:p>
            <a:r>
              <a:rPr lang="en-US" sz="5400" dirty="0"/>
              <a:t>Comprehensive, Balanced Systems of Assessment</a:t>
            </a:r>
          </a:p>
        </p:txBody>
      </p:sp>
      <p:sp>
        <p:nvSpPr>
          <p:cNvPr id="6" name="Slide Number Placeholder 5">
            <a:extLst>
              <a:ext uri="{FF2B5EF4-FFF2-40B4-BE49-F238E27FC236}">
                <a16:creationId xmlns:a16="http://schemas.microsoft.com/office/drawing/2014/main" id="{987B7D3E-B5DB-4540-BAD3-E0348E332EA7}"/>
              </a:ext>
            </a:extLst>
          </p:cNvPr>
          <p:cNvSpPr>
            <a:spLocks noGrp="1"/>
          </p:cNvSpPr>
          <p:nvPr>
            <p:ph type="sldNum" sz="quarter" idx="10"/>
          </p:nvPr>
        </p:nvSpPr>
        <p:spPr/>
        <p:txBody>
          <a:bodyPr/>
          <a:lstStyle/>
          <a:p>
            <a:fld id="{BB740369-ADDF-1D46-A862-50873F10EBB7}" type="slidenum">
              <a:rPr lang="en-US" smtClean="0"/>
              <a:pPr/>
              <a:t>4</a:t>
            </a:fld>
            <a:endParaRPr lang="en-US"/>
          </a:p>
        </p:txBody>
      </p:sp>
    </p:spTree>
    <p:extLst>
      <p:ext uri="{BB962C8B-B14F-4D97-AF65-F5344CB8AC3E}">
        <p14:creationId xmlns:p14="http://schemas.microsoft.com/office/powerpoint/2010/main" val="2441525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6E64AC-3FFD-0347-91B0-5D650155EEFD}"/>
              </a:ext>
            </a:extLst>
          </p:cNvPr>
          <p:cNvSpPr>
            <a:spLocks noGrp="1"/>
          </p:cNvSpPr>
          <p:nvPr>
            <p:ph type="title"/>
          </p:nvPr>
        </p:nvSpPr>
        <p:spPr/>
        <p:txBody>
          <a:bodyPr/>
          <a:lstStyle/>
          <a:p>
            <a:r>
              <a:rPr lang="en-US" sz="5400"/>
              <a:t>Assessment Literacy </a:t>
            </a:r>
          </a:p>
        </p:txBody>
      </p:sp>
      <p:sp>
        <p:nvSpPr>
          <p:cNvPr id="5" name="Content Placeholder 4">
            <a:extLst>
              <a:ext uri="{FF2B5EF4-FFF2-40B4-BE49-F238E27FC236}">
                <a16:creationId xmlns:a16="http://schemas.microsoft.com/office/drawing/2014/main" id="{81931901-196F-2B40-BB6E-495E82F2B156}"/>
              </a:ext>
            </a:extLst>
          </p:cNvPr>
          <p:cNvSpPr>
            <a:spLocks noGrp="1"/>
          </p:cNvSpPr>
          <p:nvPr>
            <p:ph type="body" sz="quarter" idx="13"/>
          </p:nvPr>
        </p:nvSpPr>
        <p:spPr>
          <a:xfrm>
            <a:off x="1147833" y="1777835"/>
            <a:ext cx="8402567" cy="4901324"/>
          </a:xfrm>
        </p:spPr>
        <p:txBody>
          <a:bodyPr/>
          <a:lstStyle/>
          <a:p>
            <a:pPr marL="0" indent="0">
              <a:buNone/>
            </a:pPr>
            <a:r>
              <a:rPr lang="en-US" sz="2400" dirty="0"/>
              <a:t>Assessment literacy is defined as the knowledge about how to assess what students know and can do, interpret the results of these assessments, and apply these results to improve student learning and program effectiveness. </a:t>
            </a:r>
          </a:p>
          <a:p>
            <a:pPr marL="0" indent="0" algn="r">
              <a:buNone/>
            </a:pPr>
            <a:r>
              <a:rPr lang="en-US" sz="2000" dirty="0"/>
              <a:t>Webb, 2002</a:t>
            </a:r>
          </a:p>
          <a:p>
            <a:pPr>
              <a:buFont typeface="Arial" panose="020B0604020202020204" pitchFamily="34" charset="0"/>
              <a:buChar char="•"/>
            </a:pPr>
            <a:endParaRPr lang="en-US" sz="2800" dirty="0"/>
          </a:p>
          <a:p>
            <a:pPr marL="0" indent="0">
              <a:buNone/>
            </a:pPr>
            <a:r>
              <a:rPr lang="en-US" sz="2400" dirty="0"/>
              <a:t>Assessment literacy consists of an individual’s understandings of the fundamental assessment concepts and procedures deemed likely to influence educational decisions. </a:t>
            </a:r>
          </a:p>
          <a:p>
            <a:pPr marL="0" indent="0" algn="r">
              <a:buNone/>
            </a:pPr>
            <a:r>
              <a:rPr lang="en-US" sz="2000" dirty="0"/>
              <a:t>Popham, 2011</a:t>
            </a:r>
          </a:p>
        </p:txBody>
      </p:sp>
      <p:sp>
        <p:nvSpPr>
          <p:cNvPr id="3" name="Slide Number Placeholder 2">
            <a:extLst>
              <a:ext uri="{FF2B5EF4-FFF2-40B4-BE49-F238E27FC236}">
                <a16:creationId xmlns:a16="http://schemas.microsoft.com/office/drawing/2014/main" id="{CDAF0646-0941-9840-AC23-100469B1A82D}"/>
              </a:ext>
            </a:extLst>
          </p:cNvPr>
          <p:cNvSpPr>
            <a:spLocks noGrp="1"/>
          </p:cNvSpPr>
          <p:nvPr>
            <p:ph type="sldNum" sz="quarter" idx="12"/>
          </p:nvPr>
        </p:nvSpPr>
        <p:spPr/>
        <p:txBody>
          <a:bodyPr/>
          <a:lstStyle/>
          <a:p>
            <a:fld id="{BB740369-ADDF-1D46-A862-50873F10EBB7}" type="slidenum">
              <a:rPr lang="en-US" smtClean="0"/>
              <a:pPr/>
              <a:t>5</a:t>
            </a:fld>
            <a:endParaRPr lang="en-US"/>
          </a:p>
        </p:txBody>
      </p:sp>
    </p:spTree>
    <p:extLst>
      <p:ext uri="{BB962C8B-B14F-4D97-AF65-F5344CB8AC3E}">
        <p14:creationId xmlns:p14="http://schemas.microsoft.com/office/powerpoint/2010/main" val="2804241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3FB833-D36E-954A-BFD5-F817CEF45DCC}"/>
              </a:ext>
            </a:extLst>
          </p:cNvPr>
          <p:cNvSpPr>
            <a:spLocks noGrp="1"/>
          </p:cNvSpPr>
          <p:nvPr>
            <p:ph type="title"/>
          </p:nvPr>
        </p:nvSpPr>
        <p:spPr/>
        <p:txBody>
          <a:bodyPr/>
          <a:lstStyle/>
          <a:p>
            <a:r>
              <a:rPr lang="en-US" sz="5400" dirty="0"/>
              <a:t>Assessment Literacy and Classroom Practice</a:t>
            </a:r>
          </a:p>
        </p:txBody>
      </p:sp>
      <p:pic>
        <p:nvPicPr>
          <p:cNvPr id="11" name="Content Placeholder 10" descr="&quot; &quot;">
            <a:extLst>
              <a:ext uri="{FF2B5EF4-FFF2-40B4-BE49-F238E27FC236}">
                <a16:creationId xmlns:a16="http://schemas.microsoft.com/office/drawing/2014/main" id="{04EB8631-392A-ED47-8ED1-ADCEB1085684}"/>
              </a:ext>
              <a:ext uri="{C183D7F6-B498-43B3-948B-1728B52AA6E4}">
                <adec:decorative xmlns:adec="http://schemas.microsoft.com/office/drawing/2017/decorative" val="1"/>
              </a:ext>
            </a:extLst>
          </p:cNvPr>
          <p:cNvPicPr>
            <a:picLocks noGrp="1" noChangeAspect="1"/>
          </p:cNvPicPr>
          <p:nvPr>
            <p:ph sz="half" idx="1"/>
          </p:nvPr>
        </p:nvPicPr>
        <p:blipFill>
          <a:blip r:embed="rId3">
            <a:duotone>
              <a:prstClr val="black"/>
              <a:srgbClr val="D0A728">
                <a:tint val="45000"/>
                <a:satMod val="400000"/>
              </a:srgbClr>
            </a:duotone>
            <a:extLst>
              <a:ext uri="{28A0092B-C50C-407E-A947-70E740481C1C}">
                <a14:useLocalDpi xmlns:a14="http://schemas.microsoft.com/office/drawing/2010/main" val="0"/>
              </a:ext>
            </a:extLst>
          </a:blip>
          <a:srcRect/>
          <a:stretch/>
        </p:blipFill>
        <p:spPr>
          <a:xfrm>
            <a:off x="1472011" y="2259752"/>
            <a:ext cx="1893888" cy="1893888"/>
          </a:xfrm>
        </p:spPr>
      </p:pic>
      <p:pic>
        <p:nvPicPr>
          <p:cNvPr id="13" name="Content Placeholder 12" descr="&quot; &quot;">
            <a:extLst>
              <a:ext uri="{FF2B5EF4-FFF2-40B4-BE49-F238E27FC236}">
                <a16:creationId xmlns:a16="http://schemas.microsoft.com/office/drawing/2014/main" id="{83132BE2-16A2-8147-82AF-A7BB1291249D}"/>
              </a:ext>
              <a:ext uri="{C183D7F6-B498-43B3-948B-1728B52AA6E4}">
                <adec:decorative xmlns:adec="http://schemas.microsoft.com/office/drawing/2017/decorative" val="1"/>
              </a:ext>
            </a:extLst>
          </p:cNvPr>
          <p:cNvPicPr>
            <a:picLocks noGrp="1" noChangeAspect="1"/>
          </p:cNvPicPr>
          <p:nvPr>
            <p:ph sz="half" idx="2"/>
          </p:nvPr>
        </p:nvPicPr>
        <p:blipFill>
          <a:blip r:embed="rId4">
            <a:duotone>
              <a:prstClr val="black"/>
              <a:srgbClr val="D0A728">
                <a:tint val="45000"/>
                <a:satMod val="400000"/>
              </a:srgbClr>
            </a:duotone>
            <a:extLst>
              <a:ext uri="{28A0092B-C50C-407E-A947-70E740481C1C}">
                <a14:useLocalDpi xmlns:a14="http://schemas.microsoft.com/office/drawing/2010/main" val="0"/>
              </a:ext>
            </a:extLst>
          </a:blip>
          <a:stretch>
            <a:fillRect/>
          </a:stretch>
        </p:blipFill>
        <p:spPr>
          <a:xfrm>
            <a:off x="6399881" y="2259752"/>
            <a:ext cx="1866900" cy="1879600"/>
          </a:xfrm>
        </p:spPr>
      </p:pic>
      <p:sp>
        <p:nvSpPr>
          <p:cNvPr id="8" name="Content Placeholder 7">
            <a:extLst>
              <a:ext uri="{FF2B5EF4-FFF2-40B4-BE49-F238E27FC236}">
                <a16:creationId xmlns:a16="http://schemas.microsoft.com/office/drawing/2014/main" id="{C08D3740-32DF-DA44-893C-1D59880B2B93}"/>
              </a:ext>
            </a:extLst>
          </p:cNvPr>
          <p:cNvSpPr>
            <a:spLocks noGrp="1"/>
          </p:cNvSpPr>
          <p:nvPr>
            <p:ph sz="half" idx="11"/>
          </p:nvPr>
        </p:nvSpPr>
        <p:spPr>
          <a:xfrm>
            <a:off x="673759" y="4160432"/>
            <a:ext cx="4297680" cy="1893963"/>
          </a:xfrm>
        </p:spPr>
        <p:txBody>
          <a:bodyPr>
            <a:normAutofit fontScale="92500"/>
          </a:bodyPr>
          <a:lstStyle/>
          <a:p>
            <a:r>
              <a:rPr lang="en-US" dirty="0"/>
              <a:t>Why is assessment literacy important for teaching and learning?</a:t>
            </a:r>
          </a:p>
        </p:txBody>
      </p:sp>
      <p:sp>
        <p:nvSpPr>
          <p:cNvPr id="9" name="Content Placeholder 8">
            <a:extLst>
              <a:ext uri="{FF2B5EF4-FFF2-40B4-BE49-F238E27FC236}">
                <a16:creationId xmlns:a16="http://schemas.microsoft.com/office/drawing/2014/main" id="{4C173A13-B105-794A-B71A-4E0C8EC9A77D}"/>
              </a:ext>
            </a:extLst>
          </p:cNvPr>
          <p:cNvSpPr>
            <a:spLocks noGrp="1"/>
          </p:cNvSpPr>
          <p:nvPr>
            <p:ph sz="half" idx="12"/>
          </p:nvPr>
        </p:nvSpPr>
        <p:spPr>
          <a:xfrm>
            <a:off x="5475365" y="4160432"/>
            <a:ext cx="4297680" cy="1893963"/>
          </a:xfrm>
        </p:spPr>
        <p:txBody>
          <a:bodyPr>
            <a:normAutofit fontScale="92500" lnSpcReduction="20000"/>
          </a:bodyPr>
          <a:lstStyle/>
          <a:p>
            <a:r>
              <a:rPr lang="en-US" dirty="0"/>
              <a:t>What is the role of students in terms of being assessment literate?</a:t>
            </a:r>
          </a:p>
          <a:p>
            <a:endParaRPr lang="en-US" dirty="0"/>
          </a:p>
        </p:txBody>
      </p:sp>
      <p:sp>
        <p:nvSpPr>
          <p:cNvPr id="3" name="Slide Number Placeholder 2">
            <a:extLst>
              <a:ext uri="{FF2B5EF4-FFF2-40B4-BE49-F238E27FC236}">
                <a16:creationId xmlns:a16="http://schemas.microsoft.com/office/drawing/2014/main" id="{983C0F4A-8A9A-4643-88A6-B73ECEC13990}"/>
              </a:ext>
            </a:extLst>
          </p:cNvPr>
          <p:cNvSpPr>
            <a:spLocks noGrp="1"/>
          </p:cNvSpPr>
          <p:nvPr>
            <p:ph type="sldNum" sz="quarter" idx="10"/>
          </p:nvPr>
        </p:nvSpPr>
        <p:spPr/>
        <p:txBody>
          <a:bodyPr/>
          <a:lstStyle/>
          <a:p>
            <a:fld id="{91BD7323-49BF-4C97-8773-5EC64C492009}" type="slidenum">
              <a:rPr lang="en-US" smtClean="0"/>
              <a:pPr/>
              <a:t>6</a:t>
            </a:fld>
            <a:endParaRPr lang="en-US"/>
          </a:p>
        </p:txBody>
      </p:sp>
    </p:spTree>
    <p:extLst>
      <p:ext uri="{BB962C8B-B14F-4D97-AF65-F5344CB8AC3E}">
        <p14:creationId xmlns:p14="http://schemas.microsoft.com/office/powerpoint/2010/main" val="1293899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6E64AC-3FFD-0347-91B0-5D650155EEFD}"/>
              </a:ext>
            </a:extLst>
          </p:cNvPr>
          <p:cNvSpPr>
            <a:spLocks noGrp="1"/>
          </p:cNvSpPr>
          <p:nvPr>
            <p:ph type="title"/>
          </p:nvPr>
        </p:nvSpPr>
        <p:spPr/>
        <p:txBody>
          <a:bodyPr/>
          <a:lstStyle/>
          <a:p>
            <a:r>
              <a:rPr lang="en-US" sz="5400" dirty="0"/>
              <a:t>Why Do We Assess?</a:t>
            </a:r>
          </a:p>
        </p:txBody>
      </p:sp>
      <p:sp>
        <p:nvSpPr>
          <p:cNvPr id="2" name="Content Placeholder 1">
            <a:extLst>
              <a:ext uri="{FF2B5EF4-FFF2-40B4-BE49-F238E27FC236}">
                <a16:creationId xmlns:a16="http://schemas.microsoft.com/office/drawing/2014/main" id="{E3AC0BE7-295E-7C4C-B563-4F8830CF86E8}"/>
              </a:ext>
            </a:extLst>
          </p:cNvPr>
          <p:cNvSpPr>
            <a:spLocks noGrp="1"/>
          </p:cNvSpPr>
          <p:nvPr>
            <p:ph type="body" sz="quarter" idx="13"/>
          </p:nvPr>
        </p:nvSpPr>
        <p:spPr>
          <a:xfrm>
            <a:off x="1147834" y="1777835"/>
            <a:ext cx="8596668" cy="4901324"/>
          </a:xfrm>
        </p:spPr>
        <p:txBody>
          <a:bodyPr/>
          <a:lstStyle/>
          <a:p>
            <a:pPr marL="0" indent="0">
              <a:buNone/>
            </a:pPr>
            <a:r>
              <a:rPr lang="en-US" sz="2800" dirty="0"/>
              <a:t>Assessment provides a variety of evidence of student learning to inform educational decision-making:</a:t>
            </a:r>
          </a:p>
          <a:p>
            <a:pPr>
              <a:buFont typeface="System Font Regular"/>
              <a:buChar char="▸"/>
            </a:pPr>
            <a:r>
              <a:rPr lang="en-US" sz="2000" dirty="0"/>
              <a:t>Measure the impact of our policies, practices, and programs</a:t>
            </a:r>
          </a:p>
          <a:p>
            <a:pPr>
              <a:buFont typeface="System Font Regular"/>
              <a:buChar char="▸"/>
            </a:pPr>
            <a:r>
              <a:rPr lang="en-US" sz="2000" dirty="0"/>
              <a:t>Support equity by providing insight into the educational outcomes of different subgroups</a:t>
            </a:r>
          </a:p>
          <a:p>
            <a:pPr>
              <a:buFont typeface="System Font Regular"/>
              <a:buChar char="▸"/>
            </a:pPr>
            <a:r>
              <a:rPr lang="en-US" sz="2000" dirty="0"/>
              <a:t>Make comparisons between students, groups and systems</a:t>
            </a:r>
          </a:p>
          <a:p>
            <a:pPr>
              <a:buFont typeface="System Font Regular"/>
              <a:buChar char="▸"/>
            </a:pPr>
            <a:r>
              <a:rPr lang="en-US" sz="2000" dirty="0"/>
              <a:t>Provide information to inform continuous improvement</a:t>
            </a:r>
          </a:p>
          <a:p>
            <a:pPr>
              <a:buFont typeface="System Font Regular"/>
              <a:buChar char="▸"/>
            </a:pPr>
            <a:r>
              <a:rPr lang="en-US" sz="2000" dirty="0"/>
              <a:t>Support teaching and learning of the guaranteed curriculum</a:t>
            </a:r>
          </a:p>
          <a:p>
            <a:pPr>
              <a:buFont typeface="System Font Regular"/>
              <a:buChar char="▸"/>
            </a:pPr>
            <a:r>
              <a:rPr lang="en-US" sz="2000" dirty="0"/>
              <a:t>Inform decisions about classroom practice, instructional support and intervention</a:t>
            </a:r>
          </a:p>
          <a:p>
            <a:pPr>
              <a:buFont typeface="System Font Regular"/>
              <a:buChar char="▸"/>
            </a:pPr>
            <a:r>
              <a:rPr lang="en-US" sz="2000" dirty="0"/>
              <a:t>Provide guidance about next steps for teachers and students in a classroom</a:t>
            </a:r>
          </a:p>
        </p:txBody>
      </p:sp>
      <p:sp>
        <p:nvSpPr>
          <p:cNvPr id="5" name="Slide Number Placeholder 4">
            <a:extLst>
              <a:ext uri="{FF2B5EF4-FFF2-40B4-BE49-F238E27FC236}">
                <a16:creationId xmlns:a16="http://schemas.microsoft.com/office/drawing/2014/main" id="{3CC78D1D-8EA0-3648-955C-BCD288CBC4A0}"/>
              </a:ext>
            </a:extLst>
          </p:cNvPr>
          <p:cNvSpPr>
            <a:spLocks noGrp="1"/>
          </p:cNvSpPr>
          <p:nvPr>
            <p:ph type="sldNum" sz="quarter" idx="12"/>
          </p:nvPr>
        </p:nvSpPr>
        <p:spPr/>
        <p:txBody>
          <a:bodyPr/>
          <a:lstStyle/>
          <a:p>
            <a:fld id="{BB740369-ADDF-1D46-A862-50873F10EBB7}" type="slidenum">
              <a:rPr lang="en-US" smtClean="0"/>
              <a:pPr/>
              <a:t>7</a:t>
            </a:fld>
            <a:endParaRPr lang="en-US"/>
          </a:p>
        </p:txBody>
      </p:sp>
    </p:spTree>
    <p:extLst>
      <p:ext uri="{BB962C8B-B14F-4D97-AF65-F5344CB8AC3E}">
        <p14:creationId xmlns:p14="http://schemas.microsoft.com/office/powerpoint/2010/main" val="120254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4352DBD-E27B-0941-87D3-2A55E8E74C00}"/>
              </a:ext>
            </a:extLst>
          </p:cNvPr>
          <p:cNvSpPr>
            <a:spLocks noGrp="1"/>
          </p:cNvSpPr>
          <p:nvPr>
            <p:ph type="title"/>
          </p:nvPr>
        </p:nvSpPr>
        <p:spPr>
          <a:xfrm>
            <a:off x="1125802" y="209715"/>
            <a:ext cx="7946009" cy="1320800"/>
          </a:xfrm>
        </p:spPr>
        <p:txBody>
          <a:bodyPr/>
          <a:lstStyle/>
          <a:p>
            <a:r>
              <a:rPr lang="en-US" sz="5400"/>
              <a:t>Informing Teaching and </a:t>
            </a:r>
            <a:br>
              <a:rPr lang="en-US" sz="5400"/>
            </a:br>
            <a:r>
              <a:rPr lang="en-US" sz="5400"/>
              <a:t>Learning</a:t>
            </a:r>
          </a:p>
        </p:txBody>
      </p:sp>
      <p:sp>
        <p:nvSpPr>
          <p:cNvPr id="2" name="Text Placeholder 1">
            <a:extLst>
              <a:ext uri="{FF2B5EF4-FFF2-40B4-BE49-F238E27FC236}">
                <a16:creationId xmlns:a16="http://schemas.microsoft.com/office/drawing/2014/main" id="{DD6F2A78-688C-0F4D-BDD2-6394FAA2D198}"/>
              </a:ext>
            </a:extLst>
          </p:cNvPr>
          <p:cNvSpPr>
            <a:spLocks noGrp="1"/>
          </p:cNvSpPr>
          <p:nvPr>
            <p:ph type="body" idx="1"/>
          </p:nvPr>
        </p:nvSpPr>
        <p:spPr>
          <a:xfrm>
            <a:off x="1125802" y="2523476"/>
            <a:ext cx="8174609" cy="576262"/>
          </a:xfrm>
        </p:spPr>
        <p:txBody>
          <a:bodyPr/>
          <a:lstStyle/>
          <a:p>
            <a:r>
              <a:rPr lang="en-US" sz="3200" dirty="0"/>
              <a:t>Different stakeholders, different decisions:</a:t>
            </a:r>
          </a:p>
        </p:txBody>
      </p:sp>
      <p:sp>
        <p:nvSpPr>
          <p:cNvPr id="8" name="Content Placeholder 7">
            <a:extLst>
              <a:ext uri="{FF2B5EF4-FFF2-40B4-BE49-F238E27FC236}">
                <a16:creationId xmlns:a16="http://schemas.microsoft.com/office/drawing/2014/main" id="{B53B2193-7767-0942-94C5-F9D5DFBFE930}"/>
              </a:ext>
            </a:extLst>
          </p:cNvPr>
          <p:cNvSpPr>
            <a:spLocks noGrp="1"/>
          </p:cNvSpPr>
          <p:nvPr>
            <p:ph sz="half" idx="2"/>
          </p:nvPr>
        </p:nvSpPr>
        <p:spPr>
          <a:xfrm>
            <a:off x="1125802" y="3401579"/>
            <a:ext cx="4297680" cy="3806546"/>
          </a:xfrm>
        </p:spPr>
        <p:txBody>
          <a:bodyPr/>
          <a:lstStyle/>
          <a:p>
            <a:pPr>
              <a:buFont typeface="System Font Regular"/>
              <a:buChar char="▸"/>
            </a:pPr>
            <a:r>
              <a:rPr lang="en-US" sz="2800" dirty="0"/>
              <a:t>Kentucky Department of Education staff</a:t>
            </a:r>
          </a:p>
          <a:p>
            <a:pPr>
              <a:buFont typeface="System Font Regular"/>
              <a:buChar char="▸"/>
            </a:pPr>
            <a:r>
              <a:rPr lang="en-US" sz="2800" dirty="0"/>
              <a:t>District leaders</a:t>
            </a:r>
          </a:p>
          <a:p>
            <a:pPr>
              <a:buFont typeface="System Font Regular"/>
              <a:buChar char="▸"/>
            </a:pPr>
            <a:r>
              <a:rPr lang="en-US" sz="2800" dirty="0"/>
              <a:t>School leaders</a:t>
            </a:r>
          </a:p>
          <a:p>
            <a:endParaRPr lang="en-US" dirty="0"/>
          </a:p>
        </p:txBody>
      </p:sp>
      <p:sp>
        <p:nvSpPr>
          <p:cNvPr id="3" name="Content Placeholder 2">
            <a:extLst>
              <a:ext uri="{FF2B5EF4-FFF2-40B4-BE49-F238E27FC236}">
                <a16:creationId xmlns:a16="http://schemas.microsoft.com/office/drawing/2014/main" id="{5A4963C8-EFB6-7F44-B4CB-DA519274711D}"/>
              </a:ext>
            </a:extLst>
          </p:cNvPr>
          <p:cNvSpPr>
            <a:spLocks noGrp="1"/>
          </p:cNvSpPr>
          <p:nvPr>
            <p:ph sz="half" idx="13"/>
          </p:nvPr>
        </p:nvSpPr>
        <p:spPr>
          <a:xfrm>
            <a:off x="5463161" y="3429000"/>
            <a:ext cx="4755057" cy="3806548"/>
          </a:xfrm>
        </p:spPr>
        <p:txBody>
          <a:bodyPr/>
          <a:lstStyle/>
          <a:p>
            <a:pPr lvl="1">
              <a:buSzPct val="100000"/>
              <a:buFont typeface="System Font Regular"/>
              <a:buChar char="▸"/>
            </a:pPr>
            <a:r>
              <a:rPr lang="en-US" sz="2800" dirty="0"/>
              <a:t>Coaches </a:t>
            </a:r>
          </a:p>
          <a:p>
            <a:pPr lvl="1">
              <a:buSzPct val="100000"/>
              <a:buFont typeface="System Font Regular"/>
              <a:buChar char="▸"/>
            </a:pPr>
            <a:r>
              <a:rPr lang="en-US" sz="2800" dirty="0"/>
              <a:t>Classroom teachers</a:t>
            </a:r>
          </a:p>
          <a:p>
            <a:pPr lvl="1">
              <a:buSzPct val="100000"/>
              <a:buFont typeface="System Font Regular"/>
              <a:buChar char="▸"/>
            </a:pPr>
            <a:r>
              <a:rPr lang="en-US" sz="2800" dirty="0"/>
              <a:t>Students</a:t>
            </a:r>
          </a:p>
          <a:p>
            <a:pPr lvl="1">
              <a:buSzPct val="100000"/>
              <a:buFont typeface="System Font Regular"/>
              <a:buChar char="▸"/>
            </a:pPr>
            <a:r>
              <a:rPr lang="en-US" sz="2800" dirty="0"/>
              <a:t>Parents</a:t>
            </a:r>
            <a:endParaRPr lang="en-US" dirty="0"/>
          </a:p>
        </p:txBody>
      </p:sp>
      <p:sp>
        <p:nvSpPr>
          <p:cNvPr id="6" name="Slide Number Placeholder 5">
            <a:extLst>
              <a:ext uri="{FF2B5EF4-FFF2-40B4-BE49-F238E27FC236}">
                <a16:creationId xmlns:a16="http://schemas.microsoft.com/office/drawing/2014/main" id="{E5449842-80AA-3341-A30B-88B5156A979F}"/>
              </a:ext>
            </a:extLst>
          </p:cNvPr>
          <p:cNvSpPr>
            <a:spLocks noGrp="1"/>
          </p:cNvSpPr>
          <p:nvPr>
            <p:ph type="sldNum" sz="quarter" idx="12"/>
          </p:nvPr>
        </p:nvSpPr>
        <p:spPr/>
        <p:txBody>
          <a:bodyPr/>
          <a:lstStyle/>
          <a:p>
            <a:fld id="{BB740369-ADDF-1D46-A862-50873F10EBB7}" type="slidenum">
              <a:rPr lang="en-US" smtClean="0"/>
              <a:pPr/>
              <a:t>8</a:t>
            </a:fld>
            <a:endParaRPr lang="en-US"/>
          </a:p>
        </p:txBody>
      </p:sp>
    </p:spTree>
    <p:extLst>
      <p:ext uri="{BB962C8B-B14F-4D97-AF65-F5344CB8AC3E}">
        <p14:creationId xmlns:p14="http://schemas.microsoft.com/office/powerpoint/2010/main" val="217535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DCFA9A-3000-3C4B-9D75-D84A30463034}"/>
              </a:ext>
            </a:extLst>
          </p:cNvPr>
          <p:cNvSpPr>
            <a:spLocks noGrp="1"/>
          </p:cNvSpPr>
          <p:nvPr>
            <p:ph type="title"/>
          </p:nvPr>
        </p:nvSpPr>
        <p:spPr/>
        <p:txBody>
          <a:bodyPr/>
          <a:lstStyle/>
          <a:p>
            <a:r>
              <a:rPr lang="en-US" sz="5400"/>
              <a:t>Comprehensive, Balanced </a:t>
            </a:r>
            <a:br>
              <a:rPr lang="en-US" sz="5400"/>
            </a:br>
            <a:r>
              <a:rPr lang="en-US" sz="5400"/>
              <a:t>Assessment Systems</a:t>
            </a:r>
          </a:p>
        </p:txBody>
      </p:sp>
      <p:sp>
        <p:nvSpPr>
          <p:cNvPr id="6" name="Content Placeholder 5">
            <a:extLst>
              <a:ext uri="{FF2B5EF4-FFF2-40B4-BE49-F238E27FC236}">
                <a16:creationId xmlns:a16="http://schemas.microsoft.com/office/drawing/2014/main" id="{DBCDF572-6DB3-7943-B004-E812D3CB646C}"/>
              </a:ext>
            </a:extLst>
          </p:cNvPr>
          <p:cNvSpPr>
            <a:spLocks noGrp="1"/>
          </p:cNvSpPr>
          <p:nvPr>
            <p:ph type="body" sz="quarter" idx="13"/>
          </p:nvPr>
        </p:nvSpPr>
        <p:spPr>
          <a:xfrm>
            <a:off x="1147833" y="2652129"/>
            <a:ext cx="7887882" cy="4901324"/>
          </a:xfrm>
        </p:spPr>
        <p:txBody>
          <a:bodyPr/>
          <a:lstStyle/>
          <a:p>
            <a:pPr marL="0" indent="0">
              <a:buNone/>
            </a:pPr>
            <a:r>
              <a:rPr lang="en-US" sz="2400" dirty="0"/>
              <a:t>Assessments at all levels—from classroom to state—will work together in a system that is comprehensive, coherent, and continuous. In such a system, assessments would provide a variety of evidence to support educational decision making. Assessment at all levels would be linked back to the same underlying model of student learning and would provide indication of student growth over time.</a:t>
            </a:r>
          </a:p>
          <a:p>
            <a:endParaRPr lang="en-US" sz="2400" dirty="0"/>
          </a:p>
          <a:p>
            <a:pPr marL="0" indent="0" algn="r">
              <a:buNone/>
            </a:pPr>
            <a:r>
              <a:rPr lang="en-US" sz="1800" dirty="0"/>
              <a:t>Knowing What Students Know: </a:t>
            </a:r>
            <a:br>
              <a:rPr lang="en-US" sz="1800" dirty="0"/>
            </a:br>
            <a:r>
              <a:rPr lang="en-US" sz="1800" dirty="0"/>
              <a:t>The Science and Design of Educational Assessment </a:t>
            </a:r>
            <a:br>
              <a:rPr lang="en-US" sz="1800" dirty="0"/>
            </a:br>
            <a:r>
              <a:rPr lang="en-US" sz="1800" dirty="0"/>
              <a:t>(National Research Council, 2001, p. 9) </a:t>
            </a:r>
          </a:p>
          <a:p>
            <a:endParaRPr lang="en-US" sz="2400" dirty="0"/>
          </a:p>
        </p:txBody>
      </p:sp>
      <p:sp>
        <p:nvSpPr>
          <p:cNvPr id="3" name="Slide Number Placeholder 2">
            <a:extLst>
              <a:ext uri="{FF2B5EF4-FFF2-40B4-BE49-F238E27FC236}">
                <a16:creationId xmlns:a16="http://schemas.microsoft.com/office/drawing/2014/main" id="{D150160B-777A-D74A-AA0C-CB2C2038885B}"/>
              </a:ext>
            </a:extLst>
          </p:cNvPr>
          <p:cNvSpPr>
            <a:spLocks noGrp="1"/>
          </p:cNvSpPr>
          <p:nvPr>
            <p:ph type="sldNum" sz="quarter" idx="12"/>
          </p:nvPr>
        </p:nvSpPr>
        <p:spPr/>
        <p:txBody>
          <a:bodyPr/>
          <a:lstStyle/>
          <a:p>
            <a:fld id="{BB740369-ADDF-1D46-A862-50873F10EBB7}" type="slidenum">
              <a:rPr lang="en-US" smtClean="0"/>
              <a:pPr/>
              <a:t>9</a:t>
            </a:fld>
            <a:endParaRPr lang="en-US"/>
          </a:p>
        </p:txBody>
      </p:sp>
    </p:spTree>
    <p:extLst>
      <p:ext uri="{BB962C8B-B14F-4D97-AF65-F5344CB8AC3E}">
        <p14:creationId xmlns:p14="http://schemas.microsoft.com/office/powerpoint/2010/main" val="1179302160"/>
      </p:ext>
    </p:extLst>
  </p:cSld>
  <p:clrMapOvr>
    <a:masterClrMapping/>
  </p:clrMapOvr>
</p:sld>
</file>

<file path=ppt/theme/theme1.xml><?xml version="1.0" encoding="utf-8"?>
<a:theme xmlns:a="http://schemas.openxmlformats.org/drawingml/2006/main" name="3_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2020-09-14T04:00:00+00:00</Publication_x0020_Date>
    <Audience1 xmlns="3a62de7d-ba57-4f43-9dae-9623ba637be0"/>
    <_dlc_DocId xmlns="3a62de7d-ba57-4f43-9dae-9623ba637be0">KYED-536-1034</_dlc_DocId>
    <_dlc_DocIdUrl xmlns="3a62de7d-ba57-4f43-9dae-9623ba637be0">
      <Url>https://www.education.ky.gov/curriculum/standards/kyacadstand/_layouts/15/DocIdRedir.aspx?ID=KYED-536-1034</Url>
      <Description>KYED-536-1034</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485209-582E-41ED-ADDE-A480BA72E8BD}">
  <ds:schemaRefs>
    <ds:schemaRef ds:uri="http://schemas.microsoft.com/sharepoint/v3/contenttype/forms"/>
  </ds:schemaRefs>
</ds:datastoreItem>
</file>

<file path=customXml/itemProps2.xml><?xml version="1.0" encoding="utf-8"?>
<ds:datastoreItem xmlns:ds="http://schemas.openxmlformats.org/officeDocument/2006/customXml" ds:itemID="{62C23E9A-708A-4488-BC53-5F393D41DE67}">
  <ds:schemaRefs>
    <ds:schemaRef ds:uri="http://purl.org/dc/dcmitype/"/>
    <ds:schemaRef ds:uri="http://schemas.microsoft.com/office/2006/documentManagement/types"/>
    <ds:schemaRef ds:uri="http://purl.org/dc/terms/"/>
    <ds:schemaRef ds:uri="http://www.w3.org/XML/1998/namespace"/>
    <ds:schemaRef ds:uri="fda1fd82-63c9-4dcd-a1e2-7654a27dcd0b"/>
    <ds:schemaRef ds:uri="http://schemas.microsoft.com/office/2006/metadata/properties"/>
    <ds:schemaRef ds:uri="http://schemas.microsoft.com/sharepoint/v3"/>
    <ds:schemaRef ds:uri="http://purl.org/dc/elements/1.1/"/>
    <ds:schemaRef ds:uri="http://schemas.microsoft.com/office/infopath/2007/PartnerControls"/>
    <ds:schemaRef ds:uri="http://schemas.openxmlformats.org/package/2006/metadata/core-properties"/>
    <ds:schemaRef ds:uri="cf3aa28c-8d44-408c-a5ca-996a87f6cd59"/>
    <ds:schemaRef ds:uri="3a62de7d-ba57-4f43-9dae-9623ba637be0"/>
  </ds:schemaRefs>
</ds:datastoreItem>
</file>

<file path=customXml/itemProps3.xml><?xml version="1.0" encoding="utf-8"?>
<ds:datastoreItem xmlns:ds="http://schemas.openxmlformats.org/officeDocument/2006/customXml" ds:itemID="{3D3A8918-02E4-4B25-A97C-02370128A7DE}">
  <ds:schemaRefs>
    <ds:schemaRef ds:uri="http://schemas.microsoft.com/sharepoint/events"/>
  </ds:schemaRefs>
</ds:datastoreItem>
</file>

<file path=customXml/itemProps4.xml><?xml version="1.0" encoding="utf-8"?>
<ds:datastoreItem xmlns:ds="http://schemas.openxmlformats.org/officeDocument/2006/customXml" ds:itemID="{956E6821-5FC4-4274-9B1E-7B212E14D7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a62de7d-ba57-4f43-9dae-9623ba637b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5876</TotalTime>
  <Words>6248</Words>
  <Application>Microsoft Office PowerPoint</Application>
  <PresentationFormat>Widescreen</PresentationFormat>
  <Paragraphs>466</Paragraphs>
  <Slides>33</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Franklin Gothic Medium</vt:lpstr>
      <vt:lpstr>Georgia</vt:lpstr>
      <vt:lpstr>System Font Regular</vt:lpstr>
      <vt:lpstr>Wingdings 2</vt:lpstr>
      <vt:lpstr>Wingdings 3</vt:lpstr>
      <vt:lpstr>3_Theme1</vt:lpstr>
      <vt:lpstr>Module 1:  Comprehensive, Balanced Systems of Assessment</vt:lpstr>
      <vt:lpstr>Learning Goals</vt:lpstr>
      <vt:lpstr>Success Criteria</vt:lpstr>
      <vt:lpstr>Comprehensive, Balanced Systems of Assessment</vt:lpstr>
      <vt:lpstr>Assessment Literacy </vt:lpstr>
      <vt:lpstr>Assessment Literacy and Classroom Practice</vt:lpstr>
      <vt:lpstr>Why Do We Assess?</vt:lpstr>
      <vt:lpstr>Informing Teaching and  Learning</vt:lpstr>
      <vt:lpstr>Comprehensive, Balanced  Assessment Systems</vt:lpstr>
      <vt:lpstr>Key Elements of a Comprehensive, Balanced Assessment System (1)</vt:lpstr>
      <vt:lpstr>Key Elements of a  Comprehensive, Balanced  Assessment System (2)</vt:lpstr>
      <vt:lpstr>Types and Purposes of Assessment</vt:lpstr>
      <vt:lpstr>Purposes of Assessment</vt:lpstr>
      <vt:lpstr>Formative Assessment  Process</vt:lpstr>
      <vt:lpstr>Diagnostic Assessment</vt:lpstr>
      <vt:lpstr>Interim/Benchmark  Assessment</vt:lpstr>
      <vt:lpstr>Summative Assessment</vt:lpstr>
      <vt:lpstr>Assessment Cycles and Levels of Information</vt:lpstr>
      <vt:lpstr>What Type of Assessment?</vt:lpstr>
      <vt:lpstr>Lab Report</vt:lpstr>
      <vt:lpstr>Exit Ticket</vt:lpstr>
      <vt:lpstr>Primary Spelling Inventory</vt:lpstr>
      <vt:lpstr>Common Formative Assessment</vt:lpstr>
      <vt:lpstr>Reflection on Types and Purposes of Assessment</vt:lpstr>
      <vt:lpstr>Cycle of Assessment</vt:lpstr>
      <vt:lpstr>Evidence of Student Learning</vt:lpstr>
      <vt:lpstr>Assessment Cycle</vt:lpstr>
      <vt:lpstr>Learning Expectations</vt:lpstr>
      <vt:lpstr>Eliciting Evidence</vt:lpstr>
      <vt:lpstr>Interpreting Evidence</vt:lpstr>
      <vt:lpstr>Acting on Evidence</vt:lpstr>
      <vt:lpstr>Reflection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Comprehensive Balanced Systems of Assessment</dc:title>
  <dc:creator>Christina Johnson</dc:creator>
  <cp:lastModifiedBy>Davidson, Caryn - Office of Teaching and Learning</cp:lastModifiedBy>
  <cp:revision>54</cp:revision>
  <dcterms:created xsi:type="dcterms:W3CDTF">2020-09-06T16:54:31Z</dcterms:created>
  <dcterms:modified xsi:type="dcterms:W3CDTF">2023-01-18T19:47:42Z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eafdb119-1d8c-4a9c-8ff8-b4bccae98426</vt:lpwstr>
  </property>
</Properties>
</file>