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4"/>
    <p:sldMasterId id="2147483669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3" r:id="rId31"/>
    <p:sldId id="284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B2386-F31D-425F-B16A-C4BFD67F617B}" v="50" dt="2019-12-04T18:53:32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6"/>
  </p:normalViewPr>
  <p:slideViewPr>
    <p:cSldViewPr snapToGrid="0">
      <p:cViewPr>
        <p:scale>
          <a:sx n="1" d="2"/>
          <a:sy n="1" d="2"/>
        </p:scale>
        <p:origin x="117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50" Type="http://schemas.microsoft.com/office/2015/10/relationships/revisionInfo" Target="revisionInfo.xml"/><Relationship Id="rId34" Type="http://schemas.openxmlformats.org/officeDocument/2006/relationships/presProps" Target="presProps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customXml" Target="../customXml/item1.xml"/><Relationship Id="rId32" Type="http://schemas.openxmlformats.org/officeDocument/2006/relationships/slide" Target="slides/slide27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schemas.openxmlformats.org/officeDocument/2006/relationships/tableStyles" Target="tableStyles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slideMaster" Target="slideMasters/slideMaster2.xml"/><Relationship Id="rId36" Type="http://schemas.openxmlformats.org/officeDocument/2006/relationships/theme" Target="theme/theme1.xml"/><Relationship Id="rId15" Type="http://schemas.openxmlformats.org/officeDocument/2006/relationships/slide" Target="slides/slide10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9" Type="http://schemas.openxmlformats.org/officeDocument/2006/relationships/slide" Target="slides/slide4.xml"/><Relationship Id="rId35" Type="http://schemas.openxmlformats.org/officeDocument/2006/relationships/viewProps" Target="viewProps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51" Type="http://schemas.openxmlformats.org/officeDocument/2006/relationships/customXml" Target="../customXml/item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bd47d9c1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bd47d9c11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Subscribe, then click to circle “Your Standards Resources”</a:t>
            </a:r>
            <a:endParaRPr/>
          </a:p>
        </p:txBody>
      </p:sp>
      <p:sp>
        <p:nvSpPr>
          <p:cNvPr id="203" name="Google Shape;203;g6bd47d9c11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bd47d9c1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bd47d9c11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6bd47d9c11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bd47d9c1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bd47d9c11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6bd47d9c11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bd47d9c1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bd47d9c11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6bd47d9c11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bd47d9c1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bd47d9c11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6bd47d9c11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bd47d9c1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bd47d9c11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6bd47d9c11_0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bd47d9c1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bd47d9c11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6bd47d9c11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bd47d9c1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bd47d9c11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6bd47d9c11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bd47d9c11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bd47d9c11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6bd47d9c11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bd47d9c11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bd47d9c11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6bd47d9c11_0_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d677bfa7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d677bfa7_1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Jackie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GoSoapbox KAS</a:t>
            </a:r>
            <a:endParaRPr/>
          </a:p>
        </p:txBody>
      </p:sp>
      <p:sp>
        <p:nvSpPr>
          <p:cNvPr id="139" name="Google Shape;139;g37d677bfa7_1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bd47d9c1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bd47d9c11_0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6bd47d9c11_0_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10f07d2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10f07d208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Misty</a:t>
            </a:r>
            <a:endParaRPr/>
          </a:p>
        </p:txBody>
      </p:sp>
      <p:sp>
        <p:nvSpPr>
          <p:cNvPr id="290" name="Google Shape;290;g610f07d208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a574d18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a574d18a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Misty</a:t>
            </a:r>
            <a:endParaRPr/>
          </a:p>
        </p:txBody>
      </p:sp>
      <p:sp>
        <p:nvSpPr>
          <p:cNvPr id="298" name="Google Shape;298;g7a574d18a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bd47d9c1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bd47d9c11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Misty</a:t>
            </a:r>
            <a:endParaRPr/>
          </a:p>
        </p:txBody>
      </p:sp>
      <p:sp>
        <p:nvSpPr>
          <p:cNvPr id="306" name="Google Shape;306;g6bd47d9c11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bd47d9c1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6bd47d9c11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Misty</a:t>
            </a:r>
            <a:endParaRPr/>
          </a:p>
        </p:txBody>
      </p:sp>
      <p:sp>
        <p:nvSpPr>
          <p:cNvPr id="314" name="Google Shape;314;g6bd47d9c11_0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10f07d20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10f07d20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Misty</a:t>
            </a:r>
            <a:endParaRPr/>
          </a:p>
        </p:txBody>
      </p:sp>
      <p:sp>
        <p:nvSpPr>
          <p:cNvPr id="322" name="Google Shape;322;g610f07d208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c02211214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c02211214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3c02211214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2508f7500_2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62508f7500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0221121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02211214_1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Misty</a:t>
            </a:r>
            <a:endParaRPr/>
          </a:p>
        </p:txBody>
      </p:sp>
      <p:sp>
        <p:nvSpPr>
          <p:cNvPr id="147" name="Google Shape;147;g3c02211214_1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fb2e0a6d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fb2e0a6d8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Misty:</a:t>
            </a:r>
            <a:endParaRPr sz="110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Discuss the plan this year and 2 out: Goal this year is getting to know the standards. kystandards.org; modules starting point. Start with a deep understanding of the standards</a:t>
            </a:r>
            <a:endParaRPr sz="1100"/>
          </a:p>
        </p:txBody>
      </p:sp>
      <p:sp>
        <p:nvSpPr>
          <p:cNvPr id="155" name="Google Shape;155;g5fb2e0a6d8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10f07d20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10f07d20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Misty</a:t>
            </a:r>
            <a:endParaRPr/>
          </a:p>
        </p:txBody>
      </p:sp>
      <p:sp>
        <p:nvSpPr>
          <p:cNvPr id="163" name="Google Shape;163;g610f07d20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bd47d9c1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bd47d9c11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6bd47d9c11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bd47d9c1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bd47d9c11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Subscribe, then click to circle “Your Standards Resources”</a:t>
            </a:r>
            <a:endParaRPr/>
          </a:p>
        </p:txBody>
      </p:sp>
      <p:sp>
        <p:nvSpPr>
          <p:cNvPr id="179" name="Google Shape;179;g6bd47d9c11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bd47d9c1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bd47d9c11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6bd47d9c11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bd47d9c1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bd47d9c11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6bd47d9c11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DE Custom Layout">
  <p:cSld name="KDE 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>
            <a:spLocks noGrp="1"/>
          </p:cNvSpPr>
          <p:nvPr>
            <p:ph type="pic" idx="2"/>
          </p:nvPr>
        </p:nvSpPr>
        <p:spPr>
          <a:xfrm>
            <a:off x="581025" y="1801813"/>
            <a:ext cx="4481513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2"/>
          </p:nvPr>
        </p:nvSpPr>
        <p:spPr>
          <a:xfrm>
            <a:off x="5228455" y="1872852"/>
            <a:ext cx="4297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3"/>
          </p:nvPr>
        </p:nvSpPr>
        <p:spPr>
          <a:xfrm>
            <a:off x="581633" y="2689786"/>
            <a:ext cx="4297680" cy="380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4"/>
          </p:nvPr>
        </p:nvSpPr>
        <p:spPr>
          <a:xfrm>
            <a:off x="5228456" y="2689787"/>
            <a:ext cx="4297680" cy="380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507475" y="514924"/>
            <a:ext cx="5766527" cy="602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7"/>
          <p:cNvSpPr>
            <a:spLocks noGrp="1"/>
          </p:cNvSpPr>
          <p:nvPr>
            <p:ph type="pic" idx="2"/>
          </p:nvPr>
        </p:nvSpPr>
        <p:spPr>
          <a:xfrm>
            <a:off x="573088" y="2629957"/>
            <a:ext cx="2525712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>
            <a:spLocks noGrp="1"/>
          </p:cNvSpPr>
          <p:nvPr>
            <p:ph type="pic" idx="3"/>
          </p:nvPr>
        </p:nvSpPr>
        <p:spPr>
          <a:xfrm>
            <a:off x="573088" y="514924"/>
            <a:ext cx="2525712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>
            <a:spLocks noGrp="1"/>
          </p:cNvSpPr>
          <p:nvPr>
            <p:ph type="pic" idx="4"/>
          </p:nvPr>
        </p:nvSpPr>
        <p:spPr>
          <a:xfrm>
            <a:off x="573088" y="4744990"/>
            <a:ext cx="2525712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>
            <a:spLocks noGrp="1"/>
          </p:cNvSpPr>
          <p:nvPr>
            <p:ph type="pic" idx="2"/>
          </p:nvPr>
        </p:nvSpPr>
        <p:spPr>
          <a:xfrm>
            <a:off x="677334" y="395785"/>
            <a:ext cx="8596668" cy="605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Source Sans Pro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1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601142" y="3903134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20476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5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49" name="Google Shape;49;p6"/>
            <p:cNvCxnSpPr/>
            <p:nvPr/>
          </p:nvCxnSpPr>
          <p:spPr>
            <a:xfrm>
              <a:off x="9169166" y="-8467"/>
              <a:ext cx="1783321" cy="685648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p6"/>
            <p:cNvCxnSpPr/>
            <p:nvPr/>
          </p:nvCxnSpPr>
          <p:spPr>
            <a:xfrm flipH="1">
              <a:off x="8475260" y="3681413"/>
              <a:ext cx="3713565" cy="31666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" name="Google Shape;51;p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52" name="Google Shape;52;p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3" name="Google Shape;53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55" name="Google Shape;55;p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803"/>
              </a:srgbClr>
            </a:solidFill>
            <a:ln>
              <a:noFill/>
            </a:ln>
          </p:spPr>
        </p:sp>
        <p:sp>
          <p:nvSpPr>
            <p:cNvPr id="56" name="Google Shape;56;p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57" name="Google Shape;57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/>
          <p:nvPr/>
        </p:nvSpPr>
        <p:spPr>
          <a:xfrm rot="10800000" flipH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dt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15" cy="490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25" cy="487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169166" y="-8467"/>
              <a:ext cx="1783321" cy="685648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8475260" y="3681413"/>
              <a:ext cx="3713565" cy="31666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"/>
          <p:cNvSpPr/>
          <p:nvPr/>
        </p:nvSpPr>
        <p:spPr>
          <a:xfrm rot="10800000" flipH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31" name="Google Shape;31;p5"/>
            <p:cNvCxnSpPr/>
            <p:nvPr/>
          </p:nvCxnSpPr>
          <p:spPr>
            <a:xfrm>
              <a:off x="9169166" y="-8467"/>
              <a:ext cx="1783321" cy="685648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32;p5"/>
            <p:cNvCxnSpPr/>
            <p:nvPr/>
          </p:nvCxnSpPr>
          <p:spPr>
            <a:xfrm flipH="1">
              <a:off x="8475260" y="3681413"/>
              <a:ext cx="3713565" cy="31666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" name="Google Shape;33;p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37" name="Google Shape;37;p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803"/>
              </a:srgbClr>
            </a:solidFill>
            <a:ln>
              <a:noFill/>
            </a:ln>
          </p:spPr>
        </p:sp>
        <p:sp>
          <p:nvSpPr>
            <p:cNvPr id="38" name="Google Shape;38;p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39" name="Google Shape;39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kystandards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kystandards.or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Standards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06" name="Google Shape;206;p32" title="Your Standards Resourc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34474" cy="6811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 title="&quot; &quot;"/>
          <p:cNvSpPr/>
          <p:nvPr/>
        </p:nvSpPr>
        <p:spPr>
          <a:xfrm>
            <a:off x="6288300" y="5238600"/>
            <a:ext cx="2421900" cy="920100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14" name="Google Shape;214;p33" title="Standards Webcasts Butt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91" y="1"/>
            <a:ext cx="112423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 title="&quot; &quot;"/>
          <p:cNvSpPr/>
          <p:nvPr/>
        </p:nvSpPr>
        <p:spPr>
          <a:xfrm>
            <a:off x="705611" y="1953037"/>
            <a:ext cx="1288500" cy="64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2BD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555775" y="257222"/>
            <a:ext cx="89925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2019 Resources</a:t>
            </a:r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1"/>
          </p:nvPr>
        </p:nvSpPr>
        <p:spPr>
          <a:xfrm>
            <a:off x="507025" y="1192024"/>
            <a:ext cx="9090000" cy="54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Other Resources</a:t>
            </a:r>
            <a:endParaRPr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Standards Webcasts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 b="1"/>
              <a:t>Student Assignment Library</a:t>
            </a:r>
            <a:endParaRPr sz="3000" b="1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 b="1"/>
              <a:t>Reading and Writing</a:t>
            </a:r>
            <a:endParaRPr sz="3000" b="1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 b="1"/>
              <a:t>Mathematics</a:t>
            </a:r>
            <a:endParaRPr sz="3000" b="1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Standards Family Guides &amp; Resources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Social Studies Resources</a:t>
            </a:r>
            <a:endParaRPr sz="3000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Glossary of Terms</a:t>
            </a:r>
            <a:endParaRPr sz="3000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Student Work Review Protocol</a:t>
            </a:r>
            <a:endParaRPr sz="300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Assignment Library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9" name="Google Shape;229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30" name="Google Shape;230;p35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91" y="1"/>
            <a:ext cx="112423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 title="Student Assignment Library Button"/>
          <p:cNvSpPr/>
          <p:nvPr/>
        </p:nvSpPr>
        <p:spPr>
          <a:xfrm>
            <a:off x="700183" y="4460145"/>
            <a:ext cx="1288500" cy="64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2BD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Assignment Library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7" name="Google Shape;237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38" name="Google Shape;238;p36" title="Student Assignment Libra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82" y="0"/>
            <a:ext cx="106342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555775" y="257222"/>
            <a:ext cx="89925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2019 Resources</a:t>
            </a:r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507025" y="1192024"/>
            <a:ext cx="9090000" cy="54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Other Resources</a:t>
            </a:r>
            <a:endParaRPr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Standards Webcasts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Student Assignment Library</a:t>
            </a:r>
            <a:endParaRPr sz="3000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Reading and Writing</a:t>
            </a:r>
            <a:endParaRPr sz="3000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Mathematics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 b="1"/>
              <a:t>Standards Family Guides &amp; Resources</a:t>
            </a:r>
            <a:endParaRPr sz="3000" b="1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Social Studies Resources</a:t>
            </a:r>
            <a:endParaRPr sz="3000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Glossary of Terms</a:t>
            </a:r>
            <a:endParaRPr sz="3000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Student Work Review Protocol</a:t>
            </a:r>
            <a:endParaRPr sz="300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Family Guides and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2" name="Google Shape;252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53" name="Google Shape;253;p38" title="Standards Family Guide &amp; Resourc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40" y="1"/>
            <a:ext cx="112423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8" title="&quot; &quot;"/>
          <p:cNvSpPr/>
          <p:nvPr/>
        </p:nvSpPr>
        <p:spPr>
          <a:xfrm>
            <a:off x="635625" y="5857350"/>
            <a:ext cx="1288500" cy="64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2BD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Family Guide and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0" name="Google Shape;260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61" name="Google Shape;261;p39" title="Standards Family Guide and Resources web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86" y="100076"/>
            <a:ext cx="9850976" cy="652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>
            <a:spLocks noGrp="1"/>
          </p:cNvSpPr>
          <p:nvPr>
            <p:ph type="title"/>
          </p:nvPr>
        </p:nvSpPr>
        <p:spPr>
          <a:xfrm>
            <a:off x="555775" y="257222"/>
            <a:ext cx="89925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2019 Resources</a:t>
            </a:r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body" idx="1"/>
          </p:nvPr>
        </p:nvSpPr>
        <p:spPr>
          <a:xfrm>
            <a:off x="507025" y="1192024"/>
            <a:ext cx="9090000" cy="54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Other Resources</a:t>
            </a:r>
            <a:endParaRPr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Standards Webcasts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Student Assignment Library</a:t>
            </a:r>
            <a:endParaRPr sz="3000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Reading and Writing</a:t>
            </a:r>
            <a:endParaRPr sz="3000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Mathematics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Standards Family Guides &amp; Resources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 b="1"/>
              <a:t>Social Studies Resources</a:t>
            </a:r>
            <a:endParaRPr sz="3000" b="1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 b="1"/>
              <a:t>Glossary of Terms</a:t>
            </a:r>
            <a:endParaRPr sz="3000" b="1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 b="1"/>
              <a:t>Student Work Review Protocol</a:t>
            </a:r>
            <a:endParaRPr sz="3000" b="1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5" name="Google Shape;275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76" name="Google Shape;276;p41" title="Social Studies Resources Butt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91" y="1"/>
            <a:ext cx="112423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1" title="&quot; &quot;"/>
          <p:cNvSpPr/>
          <p:nvPr/>
        </p:nvSpPr>
        <p:spPr>
          <a:xfrm>
            <a:off x="5698750" y="1932750"/>
            <a:ext cx="1288500" cy="64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2BD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746375" y="723750"/>
            <a:ext cx="8730300" cy="55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0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Fall Wrap Up and Spring Preview</a:t>
            </a:r>
            <a:endParaRPr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i="1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i="1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Webcast</a:t>
            </a:r>
            <a:endParaRPr sz="24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December 5, 2019</a:t>
            </a:r>
            <a:endParaRPr sz="24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Social Studies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3" name="Google Shape;283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84" name="Google Shape;284;p42" title="Social Studies Resources Web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361645"/>
            <a:ext cx="12191999" cy="532948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 title="KAS for Social Studies Glossary of Terms"/>
          <p:cNvSpPr/>
          <p:nvPr/>
        </p:nvSpPr>
        <p:spPr>
          <a:xfrm>
            <a:off x="3214675" y="977800"/>
            <a:ext cx="1125000" cy="56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2" title="Social Studies Student Work Review Protocol"/>
          <p:cNvSpPr/>
          <p:nvPr/>
        </p:nvSpPr>
        <p:spPr>
          <a:xfrm>
            <a:off x="6153150" y="2745138"/>
            <a:ext cx="1125000" cy="56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Spring 2020 </a:t>
            </a:r>
            <a:endParaRPr/>
          </a:p>
        </p:txBody>
      </p:sp>
      <p:sp>
        <p:nvSpPr>
          <p:cNvPr id="293" name="Google Shape;293;p4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94" name="Google Shape;294;p43"/>
          <p:cNvSpPr txBox="1">
            <a:spLocks noGrp="1"/>
          </p:cNvSpPr>
          <p:nvPr>
            <p:ph type="body" idx="1"/>
          </p:nvPr>
        </p:nvSpPr>
        <p:spPr>
          <a:xfrm>
            <a:off x="555775" y="1244099"/>
            <a:ext cx="9090000" cy="51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Professional Learning Series</a:t>
            </a:r>
            <a:endParaRPr/>
          </a:p>
          <a:p>
            <a:pPr marL="914400" lvl="1" indent="-391160" algn="l" rtl="0">
              <a:spcBef>
                <a:spcPts val="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Webcasts</a:t>
            </a:r>
            <a:endParaRPr/>
          </a:p>
          <a:p>
            <a:pPr marL="1371600" lvl="2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■"/>
            </a:pPr>
            <a:r>
              <a:rPr lang="en-US"/>
              <a:t>1st &amp; 3rd Thursday at 9 am ET</a:t>
            </a:r>
            <a:endParaRPr/>
          </a:p>
          <a:p>
            <a:pPr marL="914400" lvl="1" indent="-391160" algn="l" rtl="0">
              <a:spcBef>
                <a:spcPts val="100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Digital Professional Learning Opportunity</a:t>
            </a:r>
            <a:endParaRPr/>
          </a:p>
          <a:p>
            <a:pPr marL="1371600" lvl="2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■"/>
            </a:pPr>
            <a:r>
              <a:rPr lang="en-US"/>
              <a:t>4th Thursday on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kystandards.org</a:t>
            </a:r>
            <a:endParaRPr/>
          </a:p>
          <a:p>
            <a:pPr marL="914400" lvl="1" indent="-391160" algn="l" rtl="0">
              <a:spcBef>
                <a:spcPts val="100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Topic Study</a:t>
            </a:r>
            <a:endParaRPr/>
          </a:p>
          <a:p>
            <a:pPr marL="1371600" lvl="2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■"/>
            </a:pPr>
            <a:r>
              <a:rPr lang="en-US"/>
              <a:t>Building a Culture of Learning: Focus on PLCs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 Area Focus</a:t>
            </a:r>
            <a:endParaRPr/>
          </a:p>
        </p:txBody>
      </p:sp>
      <p:sp>
        <p:nvSpPr>
          <p:cNvPr id="301" name="Google Shape;301;p4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02" name="Google Shape;302;p44"/>
          <p:cNvSpPr txBox="1">
            <a:spLocks noGrp="1"/>
          </p:cNvSpPr>
          <p:nvPr>
            <p:ph type="body" idx="1"/>
          </p:nvPr>
        </p:nvSpPr>
        <p:spPr>
          <a:xfrm>
            <a:off x="507034" y="1246137"/>
            <a:ext cx="9090000" cy="48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January - Science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February - Social Studies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March - Reading and Writing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April - Mathematics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1000"/>
              </a:spcAft>
              <a:buSzPts val="3600"/>
              <a:buChar char="●"/>
            </a:pPr>
            <a:r>
              <a:rPr lang="en-US"/>
              <a:t>May - Preview Summer PL Opportunities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Standards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8" name="Google Shape;308;p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309" name="Google Shape;309;p45" title="Your Standards Resourc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34474" cy="6811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5" title="&quot; &quot;"/>
          <p:cNvSpPr/>
          <p:nvPr/>
        </p:nvSpPr>
        <p:spPr>
          <a:xfrm>
            <a:off x="6288300" y="5238600"/>
            <a:ext cx="2421900" cy="920100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Learning Opportunities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6" name="Google Shape;316;p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317" name="Google Shape;317;p46" title="Professional Learning Opportuniti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91" y="71652"/>
            <a:ext cx="112423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6" title="&quot; &quot;"/>
          <p:cNvSpPr/>
          <p:nvPr/>
        </p:nvSpPr>
        <p:spPr>
          <a:xfrm>
            <a:off x="675850" y="697775"/>
            <a:ext cx="1288500" cy="64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2BD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Learning Opportunities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5" name="Google Shape;325;p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" name="Picture 1" title="Professional Learning Opportunities webpage">
            <a:extLst>
              <a:ext uri="{FF2B5EF4-FFF2-40B4-BE49-F238E27FC236}">
                <a16:creationId xmlns:a16="http://schemas.microsoft.com/office/drawing/2014/main" xmlns="" id="{F5AD72EB-20B6-4316-9216-2F1110090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96421"/>
            <a:ext cx="11725275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49" name="Google Shape;349;p50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Things to Know Before you Go</a:t>
            </a:r>
            <a:endParaRPr/>
          </a:p>
        </p:txBody>
      </p:sp>
      <p:sp>
        <p:nvSpPr>
          <p:cNvPr id="350" name="Google Shape;350;p50"/>
          <p:cNvSpPr txBox="1">
            <a:spLocks noGrp="1"/>
          </p:cNvSpPr>
          <p:nvPr>
            <p:ph type="body" idx="1"/>
          </p:nvPr>
        </p:nvSpPr>
        <p:spPr>
          <a:xfrm>
            <a:off x="384450" y="1110400"/>
            <a:ext cx="9947100" cy="5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AutoNum type="arabicPeriod"/>
            </a:pPr>
            <a:r>
              <a:rPr lang="en-US"/>
              <a:t>Subscribe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www.kystandards.org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AutoNum type="arabicPeriod"/>
            </a:pPr>
            <a:r>
              <a:rPr lang="en-US"/>
              <a:t>Next Webcast: January 9 at 9:00 am ET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AutoNum type="arabicPeriod"/>
            </a:pPr>
            <a:r>
              <a:rPr lang="en-US"/>
              <a:t>Coming in January: Implementation Guidance Documents 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AutoNum type="arabicPeriod"/>
            </a:pPr>
            <a:r>
              <a:rPr lang="en-US"/>
              <a:t>Spring Topic Study</a:t>
            </a:r>
            <a:endParaRPr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Building a Culture of Learning: A Focus on PLCs</a:t>
            </a:r>
            <a:endParaRPr sz="240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1/13/20-4/17/20</a:t>
            </a:r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Registration Closes 1/10/20</a:t>
            </a:r>
            <a:endParaRPr sz="240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Questions: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581625" y="1796376"/>
            <a:ext cx="9090000" cy="4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What resources are available to Kentucky educators for implementing the KY Academic Standards (KAS)?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1000"/>
              </a:spcAft>
              <a:buSzPts val="3600"/>
              <a:buChar char="●"/>
            </a:pPr>
            <a:r>
              <a:rPr lang="en-US"/>
              <a:t>How might schools and districts utilize these tools in their implementation plans?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1397525" y="350375"/>
            <a:ext cx="82089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KAS 3 Year Implementation 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59" name="Google Shape;159;p26" title="&quot;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538" y="1416600"/>
            <a:ext cx="8371674" cy="558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KAS 3 Year Implementation Plan Snapshot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Year 1 - Systems/Structures to Support Standards Implementation</a:t>
            </a:r>
            <a:endParaRPr/>
          </a:p>
          <a:p>
            <a:pPr marL="914400" lvl="1" indent="-391160" algn="l" rtl="0">
              <a:spcBef>
                <a:spcPts val="100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2019-2020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Year 2 -  Balanced Assessment</a:t>
            </a:r>
            <a:endParaRPr/>
          </a:p>
          <a:p>
            <a:pPr marL="914400" lvl="1" indent="-391160" algn="l" rtl="0">
              <a:spcBef>
                <a:spcPts val="100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2020-2021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Year 3 -  Instructional Best Practice</a:t>
            </a:r>
            <a:endParaRPr/>
          </a:p>
          <a:p>
            <a:pPr marL="914400" lvl="1" indent="-391160" algn="l" rtl="0">
              <a:spcBef>
                <a:spcPts val="1000"/>
              </a:spcBef>
              <a:spcAft>
                <a:spcPts val="1000"/>
              </a:spcAft>
              <a:buSzPts val="2560"/>
              <a:buChar char="○"/>
            </a:pPr>
            <a:r>
              <a:rPr lang="en-US"/>
              <a:t>2021-2022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555775" y="257222"/>
            <a:ext cx="89925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2019 Resources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507034" y="1192037"/>
            <a:ext cx="9090000" cy="5199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Professional Learning Modules</a:t>
            </a:r>
            <a:endParaRPr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Assignment Review &amp; Alignment Professional Learning for Reading and Writing and Mathematics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Effective Literacy Instruction: Understand Text-Dependent Questions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Social Studies: Minding the Gap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Social Studies: Inquiry Ready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1000"/>
              </a:spcAft>
              <a:buSzPts val="3000"/>
              <a:buChar char="○"/>
            </a:pPr>
            <a:r>
              <a:rPr lang="en-US" sz="3000"/>
              <a:t>Science:  Getting to Know Your KAS 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Standards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" name="Google Shape;181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82" name="Google Shape;182;p29" title="KYstandards.org Home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34474" cy="6811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 title="Your Standards Resources Tab"/>
          <p:cNvSpPr/>
          <p:nvPr/>
        </p:nvSpPr>
        <p:spPr>
          <a:xfrm>
            <a:off x="6288300" y="5238600"/>
            <a:ext cx="2421900" cy="920100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90" name="Google Shape;190;p30" title="Professional Learning Modules Button on the Standards Resources web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91" y="1"/>
            <a:ext cx="112423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 title="&quot; &quot;"/>
          <p:cNvSpPr/>
          <p:nvPr/>
        </p:nvSpPr>
        <p:spPr>
          <a:xfrm>
            <a:off x="3178157" y="653602"/>
            <a:ext cx="1288500" cy="64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2BD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555775" y="257222"/>
            <a:ext cx="89925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2019 Resources</a:t>
            </a: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507025" y="1192024"/>
            <a:ext cx="9090000" cy="54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Other Resources</a:t>
            </a:r>
            <a:endParaRPr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 b="1"/>
              <a:t>Standards Webcasts</a:t>
            </a:r>
            <a:endParaRPr sz="3000" b="1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Student Assignment Library</a:t>
            </a:r>
            <a:endParaRPr sz="3000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Reading and Writing</a:t>
            </a:r>
            <a:endParaRPr sz="3000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Mathematics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Standards Family Guides &amp; Resources</a:t>
            </a:r>
            <a:endParaRPr sz="3000"/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Social Studies Resources</a:t>
            </a:r>
            <a:endParaRPr sz="3000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Glossary of Terms</a:t>
            </a:r>
            <a:endParaRPr sz="3000"/>
          </a:p>
          <a:p>
            <a:pPr marL="1371600" lvl="2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Student Work Review Protocol</a:t>
            </a:r>
            <a:endParaRPr sz="300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Theme1">
  <a:themeElements>
    <a:clrScheme name="KDE Templat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KDE Templat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2019-12-05T05:00:00+00:00</Publication_x0020_Date>
    <Audience1 xmlns="3a62de7d-ba57-4f43-9dae-9623ba637be0"/>
    <_dlc_DocId xmlns="3a62de7d-ba57-4f43-9dae-9623ba637be0">KYED-536-698</_dlc_DocId>
    <_dlc_DocIdUrl xmlns="3a62de7d-ba57-4f43-9dae-9623ba637be0">
      <Url>https://www.education.ky.gov/curriculum/standards/kyacadstand/_layouts/15/DocIdRedir.aspx?ID=KYED-536-698</Url>
      <Description>KYED-536-698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62AE456-0134-43A0-8BE0-829E1C83E9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DB6179-83AF-4831-A666-D8E129CDFB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C3A740-00C7-4321-9F7F-46B52C7F3EBF}"/>
</file>

<file path=customXml/itemProps4.xml><?xml version="1.0" encoding="utf-8"?>
<ds:datastoreItem xmlns:ds="http://schemas.openxmlformats.org/officeDocument/2006/customXml" ds:itemID="{653D22D0-FC5F-4B47-AB48-4F09F8D0B6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Macintosh PowerPoint</Application>
  <PresentationFormat>Widescreen</PresentationFormat>
  <Paragraphs>167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Georgia</vt:lpstr>
      <vt:lpstr>Source Sans Pro</vt:lpstr>
      <vt:lpstr>Arial</vt:lpstr>
      <vt:lpstr>Calibri</vt:lpstr>
      <vt:lpstr>Noto Sans Symbols</vt:lpstr>
      <vt:lpstr>3_Theme1</vt:lpstr>
      <vt:lpstr>Theme1</vt:lpstr>
      <vt:lpstr>PowerPoint Presentation</vt:lpstr>
      <vt:lpstr> </vt:lpstr>
      <vt:lpstr>Essential Questions:</vt:lpstr>
      <vt:lpstr>KAS 3 Year Implementation </vt:lpstr>
      <vt:lpstr>KAS 3 Year Implementation Plan Snapshot  </vt:lpstr>
      <vt:lpstr>Fall 2019 Resources</vt:lpstr>
      <vt:lpstr>Your Standards Resources</vt:lpstr>
      <vt:lpstr>Standards Resources</vt:lpstr>
      <vt:lpstr>Fall 2019 Resources</vt:lpstr>
      <vt:lpstr>Your Standards Resources</vt:lpstr>
      <vt:lpstr>Standards Resources</vt:lpstr>
      <vt:lpstr>Fall 2019 Resources</vt:lpstr>
      <vt:lpstr>Student Assignment Library</vt:lpstr>
      <vt:lpstr>Student Assignment Library</vt:lpstr>
      <vt:lpstr>Fall 2019 Resources</vt:lpstr>
      <vt:lpstr>Standards Family Guides and Resources</vt:lpstr>
      <vt:lpstr>Standards Family Guide and Resources</vt:lpstr>
      <vt:lpstr>Fall 2019 Resources</vt:lpstr>
      <vt:lpstr>Social Studies Resources</vt:lpstr>
      <vt:lpstr>New Social Studies Resources</vt:lpstr>
      <vt:lpstr>Spring 2020 </vt:lpstr>
      <vt:lpstr>Content Area Focus</vt:lpstr>
      <vt:lpstr>Your Standards Resources</vt:lpstr>
      <vt:lpstr>Professional Learning Opportunities</vt:lpstr>
      <vt:lpstr>Professional Learning Opportunities</vt:lpstr>
      <vt:lpstr>Things to Know Before you Go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Caryn K Davidson</cp:lastModifiedBy>
  <cp:revision>3</cp:revision>
  <dcterms:modified xsi:type="dcterms:W3CDTF">2019-12-05T19:43:30Z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06d829e3-83f9-4e35-a699-aca167353f65</vt:lpwstr>
  </property>
</Properties>
</file>