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66" r:id="rId6"/>
  </p:sldMasterIdLst>
  <p:notesMasterIdLst>
    <p:notesMasterId r:id="rId78"/>
  </p:notesMasterIdLst>
  <p:handoutMasterIdLst>
    <p:handoutMasterId r:id="rId79"/>
  </p:handoutMasterIdLst>
  <p:sldIdLst>
    <p:sldId id="257" r:id="rId7"/>
    <p:sldId id="302" r:id="rId8"/>
    <p:sldId id="313" r:id="rId9"/>
    <p:sldId id="303" r:id="rId10"/>
    <p:sldId id="260" r:id="rId11"/>
    <p:sldId id="262" r:id="rId12"/>
    <p:sldId id="263" r:id="rId13"/>
    <p:sldId id="261" r:id="rId14"/>
    <p:sldId id="314" r:id="rId15"/>
    <p:sldId id="304" r:id="rId16"/>
    <p:sldId id="316" r:id="rId17"/>
    <p:sldId id="392" r:id="rId18"/>
    <p:sldId id="289" r:id="rId19"/>
    <p:sldId id="315" r:id="rId20"/>
    <p:sldId id="394" r:id="rId21"/>
    <p:sldId id="350" r:id="rId22"/>
    <p:sldId id="398" r:id="rId23"/>
    <p:sldId id="298" r:id="rId24"/>
    <p:sldId id="363" r:id="rId25"/>
    <p:sldId id="362" r:id="rId26"/>
    <p:sldId id="329" r:id="rId27"/>
    <p:sldId id="330" r:id="rId28"/>
    <p:sldId id="331" r:id="rId29"/>
    <p:sldId id="361" r:id="rId30"/>
    <p:sldId id="360" r:id="rId31"/>
    <p:sldId id="332" r:id="rId32"/>
    <p:sldId id="333" r:id="rId33"/>
    <p:sldId id="397" r:id="rId34"/>
    <p:sldId id="365" r:id="rId35"/>
    <p:sldId id="338" r:id="rId36"/>
    <p:sldId id="336" r:id="rId37"/>
    <p:sldId id="322" r:id="rId38"/>
    <p:sldId id="321" r:id="rId39"/>
    <p:sldId id="309" r:id="rId40"/>
    <p:sldId id="340" r:id="rId41"/>
    <p:sldId id="390" r:id="rId42"/>
    <p:sldId id="351" r:id="rId43"/>
    <p:sldId id="358" r:id="rId44"/>
    <p:sldId id="399" r:id="rId45"/>
    <p:sldId id="334" r:id="rId46"/>
    <p:sldId id="400" r:id="rId47"/>
    <p:sldId id="339" r:id="rId48"/>
    <p:sldId id="357" r:id="rId49"/>
    <p:sldId id="327" r:id="rId50"/>
    <p:sldId id="367" r:id="rId51"/>
    <p:sldId id="401" r:id="rId52"/>
    <p:sldId id="370" r:id="rId53"/>
    <p:sldId id="342" r:id="rId54"/>
    <p:sldId id="359" r:id="rId55"/>
    <p:sldId id="274" r:id="rId56"/>
    <p:sldId id="346" r:id="rId57"/>
    <p:sldId id="344" r:id="rId58"/>
    <p:sldId id="324" r:id="rId59"/>
    <p:sldId id="323" r:id="rId60"/>
    <p:sldId id="317" r:id="rId61"/>
    <p:sldId id="308" r:id="rId62"/>
    <p:sldId id="276" r:id="rId63"/>
    <p:sldId id="375" r:id="rId64"/>
    <p:sldId id="388" r:id="rId65"/>
    <p:sldId id="374" r:id="rId66"/>
    <p:sldId id="376" r:id="rId67"/>
    <p:sldId id="384" r:id="rId68"/>
    <p:sldId id="378" r:id="rId69"/>
    <p:sldId id="349" r:id="rId70"/>
    <p:sldId id="382" r:id="rId71"/>
    <p:sldId id="393" r:id="rId72"/>
    <p:sldId id="348" r:id="rId73"/>
    <p:sldId id="347" r:id="rId74"/>
    <p:sldId id="325" r:id="rId75"/>
    <p:sldId id="282" r:id="rId76"/>
    <p:sldId id="380" r:id="rId77"/>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3E0111-3653-DDE5-496D-B2993283D92E}" name="Rowland, Chrystal - KDE Division Director" initials="RCKDD" userId="S::chrystal.rowland@education.ky.gov::232cd432-b8f6-4e8f-8f71-30ca6c0cfd1a" providerId="AD"/>
  <p188:author id="{D464C43C-6425-35F1-A910-1896E6ED08C3}" name="Higgins, Misty - Division of Academic Program Standards" initials="MH" userId="S::Misty.Higgins@education.ky.gov::d003460c-33fe-4915-8b5f-f22610d64b75" providerId="AD"/>
  <p188:author id="{F1186347-9A4E-E7A9-34DD-8596C62D8D45}" name="Davidson, Caryn - Office of Teaching and Learning" initials="CD" userId="S::caryn.davidson@education.ky.gov::487c3281-7542-427e-aa56-5af09af6db82" providerId="AD"/>
  <p188:author id="{5BD90D4C-25CF-D8C0-EF06-27663B70180B}" name="Perkins, Jacob - Division of Communications" initials="PJDoC" userId="S::Jacob.Perkins@education.ky.gov::c40ba2c0-b4ef-4c71-9781-8024fdc37b7e" providerId="AD"/>
  <p188:author id="{C0C02F69-9E63-3AE9-50DA-E56228DBB3C1}" name="Baker, Erica - Division of Academic Program Standards" initials="" userId="S::erica.baker@education.ky.gov::35536a0b-65bb-47a2-a561-69f5ac603f42" providerId="AD"/>
  <p188:author id="{2EC51DC6-484C-6842-60F8-84C3C54B3885}" name="Prewitt, Amanda - Division of Academic Program Standards" initials="PS" userId="S::amanda.prewitt@education.ky.gov::e2648290-b429-42ac-9e5f-b8ae771bd4ba" providerId="AD"/>
  <p188:author id="{B295C1DE-6BDF-55AF-E374-9C716836EE43}" name="Clouse, Thomas - Division of Academic Program Standards" initials="CS" userId="S::thomas.clouse@education.ky.gov::d46703da-1c68-4b07-bf00-3c53a16c37df" providerId="AD"/>
  <p188:author id="{C3D873E3-4DC4-748B-D574-646FE133D5AE}" name="Turner, Rosalind - Division of Communications" initials="" userId="S::rosalind.turner@education.ky.gov::7c9c7ca7-1d99-46ec-ad67-a660f1da40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C05711"/>
    <a:srgbClr val="527E34"/>
    <a:srgbClr val="FFFFFF"/>
    <a:srgbClr val="DF6613"/>
    <a:srgbClr val="4472C4"/>
    <a:srgbClr val="007780"/>
    <a:srgbClr val="102649"/>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D72CD6-EBDC-4B8D-8612-58F1EEB0E4D2}" v="14" dt="2024-01-23T16:28:35.0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34" autoAdjust="0"/>
    <p:restoredTop sz="80993" autoAdjust="0"/>
  </p:normalViewPr>
  <p:slideViewPr>
    <p:cSldViewPr snapToGrid="0">
      <p:cViewPr varScale="1">
        <p:scale>
          <a:sx n="67" d="100"/>
          <a:sy n="67" d="100"/>
        </p:scale>
        <p:origin x="147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microsoft.com/office/2015/10/relationships/revisionInfo" Target="revisionInfo.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handoutMaster" Target="handoutMasters/handoutMaster1.xml"/><Relationship Id="rId5" Type="http://schemas.openxmlformats.org/officeDocument/2006/relationships/slideMaster" Target="slideMasters/slide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4FF065-E46C-7760-F887-B5A9A1E2C896}"/>
              </a:ext>
            </a:extLst>
          </p:cNvPr>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US" dirty="0"/>
          </a:p>
        </p:txBody>
      </p:sp>
      <p:sp>
        <p:nvSpPr>
          <p:cNvPr id="3" name="Date Placeholder 2">
            <a:extLst>
              <a:ext uri="{FF2B5EF4-FFF2-40B4-BE49-F238E27FC236}">
                <a16:creationId xmlns:a16="http://schemas.microsoft.com/office/drawing/2014/main" id="{0BEB095D-26B2-B1F6-55D4-D29E6896CC12}"/>
              </a:ext>
            </a:extLst>
          </p:cNvPr>
          <p:cNvSpPr>
            <a:spLocks noGrp="1"/>
          </p:cNvSpPr>
          <p:nvPr>
            <p:ph type="dt" sz="quarter" idx="1"/>
          </p:nvPr>
        </p:nvSpPr>
        <p:spPr>
          <a:xfrm>
            <a:off x="4021294" y="0"/>
            <a:ext cx="3076363" cy="470895"/>
          </a:xfrm>
          <a:prstGeom prst="rect">
            <a:avLst/>
          </a:prstGeom>
        </p:spPr>
        <p:txBody>
          <a:bodyPr vert="horz" lIns="94192" tIns="47096" rIns="94192" bIns="47096" rtlCol="0"/>
          <a:lstStyle>
            <a:lvl1pPr algn="r">
              <a:defRPr sz="1200"/>
            </a:lvl1pPr>
          </a:lstStyle>
          <a:p>
            <a:fld id="{818A3AB7-A672-43B8-830A-8D84452A7D75}" type="datetimeFigureOut">
              <a:rPr lang="en-US" smtClean="0"/>
              <a:t>1/30/2024</a:t>
            </a:fld>
            <a:endParaRPr lang="en-US" dirty="0"/>
          </a:p>
        </p:txBody>
      </p:sp>
      <p:sp>
        <p:nvSpPr>
          <p:cNvPr id="4" name="Footer Placeholder 3">
            <a:extLst>
              <a:ext uri="{FF2B5EF4-FFF2-40B4-BE49-F238E27FC236}">
                <a16:creationId xmlns:a16="http://schemas.microsoft.com/office/drawing/2014/main" id="{36CAFAB4-BD24-0552-5E5D-1A04C53073B6}"/>
              </a:ext>
            </a:extLst>
          </p:cNvPr>
          <p:cNvSpPr>
            <a:spLocks noGrp="1"/>
          </p:cNvSpPr>
          <p:nvPr>
            <p:ph type="ftr" sz="quarter" idx="2"/>
          </p:nvPr>
        </p:nvSpPr>
        <p:spPr>
          <a:xfrm>
            <a:off x="0" y="8914407"/>
            <a:ext cx="3076363" cy="470894"/>
          </a:xfrm>
          <a:prstGeom prst="rect">
            <a:avLst/>
          </a:prstGeom>
        </p:spPr>
        <p:txBody>
          <a:bodyPr vert="horz" lIns="94192" tIns="47096" rIns="94192" bIns="47096"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F84B31-D0A2-C3A2-1187-36F193879EB8}"/>
              </a:ext>
            </a:extLst>
          </p:cNvPr>
          <p:cNvSpPr>
            <a:spLocks noGrp="1"/>
          </p:cNvSpPr>
          <p:nvPr>
            <p:ph type="sldNum" sz="quarter" idx="3"/>
          </p:nvPr>
        </p:nvSpPr>
        <p:spPr>
          <a:xfrm>
            <a:off x="4021294" y="8914407"/>
            <a:ext cx="3076363" cy="470894"/>
          </a:xfrm>
          <a:prstGeom prst="rect">
            <a:avLst/>
          </a:prstGeom>
        </p:spPr>
        <p:txBody>
          <a:bodyPr vert="horz" lIns="94192" tIns="47096" rIns="94192" bIns="47096" rtlCol="0" anchor="b"/>
          <a:lstStyle>
            <a:lvl1pPr algn="r">
              <a:defRPr sz="1200"/>
            </a:lvl1pPr>
          </a:lstStyle>
          <a:p>
            <a:fld id="{976803D9-D477-4614-9482-141EC03872D0}" type="slidenum">
              <a:rPr lang="en-US" smtClean="0"/>
              <a:t>‹#›</a:t>
            </a:fld>
            <a:endParaRPr lang="en-US" dirty="0"/>
          </a:p>
        </p:txBody>
      </p:sp>
    </p:spTree>
    <p:extLst>
      <p:ext uri="{BB962C8B-B14F-4D97-AF65-F5344CB8AC3E}">
        <p14:creationId xmlns:p14="http://schemas.microsoft.com/office/powerpoint/2010/main" val="93369174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US" dirty="0"/>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58D517C3-369C-42F6-ACED-7A16C17593C5}" type="datetimeFigureOut">
              <a:rPr lang="en-US" smtClean="0"/>
              <a:t>1/30/2024</a:t>
            </a:fld>
            <a:endParaRPr lang="en-US" dirty="0"/>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2" tIns="47096" rIns="94192" bIns="47096" rtlCol="0" anchor="ctr"/>
          <a:lstStyle/>
          <a:p>
            <a:endParaRPr lang="en-US" dirty="0"/>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8F04FC47-5648-4099-B29A-5AFBA1844EBF}" type="slidenum">
              <a:rPr lang="en-US" smtClean="0"/>
              <a:t>‹#›</a:t>
            </a:fld>
            <a:endParaRPr lang="en-US" dirty="0"/>
          </a:p>
        </p:txBody>
      </p:sp>
    </p:spTree>
    <p:extLst>
      <p:ext uri="{BB962C8B-B14F-4D97-AF65-F5344CB8AC3E}">
        <p14:creationId xmlns:p14="http://schemas.microsoft.com/office/powerpoint/2010/main" val="247189133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nextgenstorylines.org/where-does-all-of-our-clean-water-come-from-and-where-does-all-of-our-dirty-water-go"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notes"/>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ctr" anchorCtr="0">
            <a:noAutofit/>
          </a:bodyPr>
          <a:lstStyle/>
          <a:p>
            <a:pPr>
              <a:buSzPts val="1100"/>
            </a:pPr>
            <a:endParaRPr dirty="0"/>
          </a:p>
        </p:txBody>
      </p:sp>
      <p:sp>
        <p:nvSpPr>
          <p:cNvPr id="334" name="Google Shape;334;p1: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8946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9001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2127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1722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5708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dirty="0" err="1">
                <a:latin typeface="Arial" panose="020B0604020202020204" pitchFamily="34" charset="0"/>
                <a:cs typeface="Arial" panose="020B0604020202020204" pitchFamily="34" charset="0"/>
              </a:rPr>
              <a:t>Brinza</a:t>
            </a:r>
            <a:r>
              <a:rPr lang="en-US" dirty="0">
                <a:latin typeface="Arial" panose="020B0604020202020204" pitchFamily="34" charset="0"/>
                <a:cs typeface="Arial" panose="020B0604020202020204" pitchFamily="34" charset="0"/>
              </a:rPr>
              <a:t>, G., Larson, K., McGreal, A. &amp; Novak, M. (</a:t>
            </a:r>
            <a:r>
              <a:rPr lang="en-US" dirty="0" err="1">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a:t>
            </a:r>
            <a:r>
              <a:rPr lang="en-US" b="0" i="1" dirty="0">
                <a:effectLst/>
                <a:latin typeface="Arial" panose="020B0604020202020204" pitchFamily="34" charset="0"/>
                <a:cs typeface="Arial" panose="020B0604020202020204" pitchFamily="34" charset="0"/>
              </a:rPr>
              <a:t>Where Does Our Clean Water Come From and Where Does It Go After We Make It Dirty? </a:t>
            </a:r>
            <a:r>
              <a:rPr lang="en-US" dirty="0" err="1">
                <a:latin typeface="Arial" panose="020B0604020202020204" pitchFamily="34" charset="0"/>
                <a:cs typeface="Arial" panose="020B0604020202020204" pitchFamily="34" charset="0"/>
              </a:rPr>
              <a:t>NextGenStorylines</a:t>
            </a:r>
            <a:r>
              <a:rPr lang="en-US" dirty="0">
                <a:latin typeface="Arial" panose="020B0604020202020204" pitchFamily="34" charset="0"/>
                <a:cs typeface="Arial" panose="020B0604020202020204" pitchFamily="34" charset="0"/>
              </a:rPr>
              <a:t>. </a:t>
            </a:r>
            <a:r>
              <a:rPr lang="en-US" dirty="0">
                <a:hlinkClick r:id="rId3"/>
              </a:rPr>
              <a:t>​Where Does Our Clean Water Come from and Where Does it Go After We Make it Dirty?​ — Next Generation Science Storylines (nextgenstorylines.org)</a:t>
            </a:r>
            <a:r>
              <a:rPr lang="en-US" dirty="0"/>
              <a:t>.  </a:t>
            </a:r>
            <a:endParaRPr lang="en-US" b="0" i="1" dirty="0">
              <a:effectLst/>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074008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Brinza</a:t>
            </a:r>
            <a:r>
              <a:rPr lang="en-US">
                <a:latin typeface="Arial" panose="020B0604020202020204" pitchFamily="34" charset="0"/>
                <a:cs typeface="Arial" panose="020B0604020202020204" pitchFamily="34" charset="0"/>
              </a:rPr>
              <a:t>,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3"/>
              </a:rPr>
              <a:t>​Where Does Our Clean Water Come from and Where Does it Go After We Make it Dirty?​ — Next Generation Science Storylines (nextgenstorylines.org)</a:t>
            </a:r>
            <a:r>
              <a:rPr lang="en-US"/>
              <a:t>. </a:t>
            </a:r>
            <a:endParaRPr lang="en-US" b="0" i="1">
              <a:effectLst/>
              <a:latin typeface="Arial" panose="020B0604020202020204" pitchFamily="34" charset="0"/>
              <a:cs typeface="Arial" panose="020B0604020202020204" pitchFamily="34" charset="0"/>
            </a:endParaRPr>
          </a:p>
          <a:p>
            <a:endParaRPr lang="en-US">
              <a:cs typeface="Calibri"/>
            </a:endParaRPr>
          </a:p>
        </p:txBody>
      </p:sp>
    </p:spTree>
    <p:extLst>
      <p:ext uri="{BB962C8B-B14F-4D97-AF65-F5344CB8AC3E}">
        <p14:creationId xmlns:p14="http://schemas.microsoft.com/office/powerpoint/2010/main" val="2474146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Brinza</a:t>
            </a:r>
            <a:r>
              <a:rPr lang="en-US">
                <a:latin typeface="Arial" panose="020B0604020202020204" pitchFamily="34" charset="0"/>
                <a:cs typeface="Arial" panose="020B0604020202020204" pitchFamily="34" charset="0"/>
              </a:rPr>
              <a:t>,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3"/>
              </a:rPr>
              <a:t>​Where Does Our Clean Water Come from and Where Does it Go After We Make it Dirty?​ — Next Generation Science Storylines (nextgenstorylines.org)</a:t>
            </a:r>
            <a:r>
              <a:rPr lang="en-US"/>
              <a:t>. </a:t>
            </a:r>
            <a:endParaRPr lang="en-US" b="0" i="1">
              <a:effectLst/>
              <a:latin typeface="Arial" panose="020B0604020202020204" pitchFamily="34" charset="0"/>
              <a:cs typeface="Arial" panose="020B0604020202020204" pitchFamily="34" charset="0"/>
            </a:endParaRPr>
          </a:p>
          <a:p>
            <a:endParaRPr lang="en-US">
              <a:cs typeface="Calibri"/>
            </a:endParaRPr>
          </a:p>
        </p:txBody>
      </p:sp>
    </p:spTree>
    <p:extLst>
      <p:ext uri="{BB962C8B-B14F-4D97-AF65-F5344CB8AC3E}">
        <p14:creationId xmlns:p14="http://schemas.microsoft.com/office/powerpoint/2010/main" val="3253333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Brinza</a:t>
            </a:r>
            <a:r>
              <a:rPr lang="en-US">
                <a:latin typeface="Arial" panose="020B0604020202020204" pitchFamily="34" charset="0"/>
                <a:cs typeface="Arial" panose="020B0604020202020204" pitchFamily="34" charset="0"/>
              </a:rPr>
              <a:t>,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3"/>
              </a:rPr>
              <a:t>​Where Does Our Clean Water Come from and Where Does it Go After We Make it Dirty?​ — Next Generation Science Storylines (nextgenstorylines.org)</a:t>
            </a:r>
            <a:r>
              <a:rPr lang="en-US"/>
              <a:t>. </a:t>
            </a:r>
            <a:endParaRPr lang="en-US" b="0" i="1">
              <a:effectLst/>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302701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Brinza</a:t>
            </a:r>
            <a:r>
              <a:rPr lang="en-US">
                <a:latin typeface="Arial" panose="020B0604020202020204" pitchFamily="34" charset="0"/>
                <a:cs typeface="Arial" panose="020B0604020202020204" pitchFamily="34" charset="0"/>
              </a:rPr>
              <a:t>,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3"/>
              </a:rPr>
              <a:t>​Where Does Our Clean Water Come from and Where Does it Go After We Make it Dirty?​ — Next Generation Science Storylines (nextgenstorylines.org)</a:t>
            </a:r>
            <a:r>
              <a:rPr lang="en-US"/>
              <a:t>. </a:t>
            </a:r>
            <a:endParaRPr lang="en-US" b="0" i="1">
              <a:effectLst/>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3205666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056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Brinza</a:t>
            </a:r>
            <a:r>
              <a:rPr lang="en-US">
                <a:latin typeface="Arial" panose="020B0604020202020204" pitchFamily="34" charset="0"/>
                <a:cs typeface="Arial" panose="020B0604020202020204" pitchFamily="34" charset="0"/>
              </a:rPr>
              <a:t>,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3"/>
              </a:rPr>
              <a:t>​Where Does Our Clean Water Come from and Where Does it Go After We Make it Dirty?​ — Next Generation Science Storylines (nextgenstorylines.org)</a:t>
            </a:r>
            <a:r>
              <a:rPr lang="en-US"/>
              <a:t>.</a:t>
            </a:r>
            <a:endParaRPr lang="en-US" b="0" i="1">
              <a:effectLst/>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2007768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Brinza</a:t>
            </a:r>
            <a:r>
              <a:rPr lang="en-US">
                <a:latin typeface="Arial" panose="020B0604020202020204" pitchFamily="34" charset="0"/>
                <a:cs typeface="Arial" panose="020B0604020202020204" pitchFamily="34" charset="0"/>
              </a:rPr>
              <a:t>,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3"/>
              </a:rPr>
              <a:t>​Where Does Our Clean Water Come from and Where Does it Go After We Make it Dirty?​ — Next Generation Science Storylines (nextgenstorylines.org)</a:t>
            </a:r>
            <a:r>
              <a:rPr lang="en-US"/>
              <a:t>.</a:t>
            </a:r>
            <a:endParaRPr lang="en-US" b="0" i="1">
              <a:effectLst/>
              <a:latin typeface="Arial" panose="020B0604020202020204" pitchFamily="34" charset="0"/>
              <a:cs typeface="Arial" panose="020B0604020202020204" pitchFamily="34" charset="0"/>
            </a:endParaRPr>
          </a:p>
          <a:p>
            <a:endParaRPr lang="en-US" b="1"/>
          </a:p>
        </p:txBody>
      </p:sp>
    </p:spTree>
    <p:extLst>
      <p:ext uri="{BB962C8B-B14F-4D97-AF65-F5344CB8AC3E}">
        <p14:creationId xmlns:p14="http://schemas.microsoft.com/office/powerpoint/2010/main" val="4101066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Brinza</a:t>
            </a:r>
            <a:r>
              <a:rPr lang="en-US">
                <a:latin typeface="Arial" panose="020B0604020202020204" pitchFamily="34" charset="0"/>
                <a:cs typeface="Arial" panose="020B0604020202020204" pitchFamily="34" charset="0"/>
              </a:rPr>
              <a:t>,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3"/>
              </a:rPr>
              <a:t>​Where Does Our Clean Water Come from and Where Does it Go After We Make it Dirty?​ — Next Generation Science Storylines (nextgenstorylines.org)</a:t>
            </a:r>
            <a:r>
              <a:rPr lang="en-US"/>
              <a:t>.</a:t>
            </a:r>
            <a:endParaRPr lang="en-US" b="0" i="1">
              <a:effectLst/>
              <a:latin typeface="Arial" panose="020B0604020202020204" pitchFamily="34" charset="0"/>
              <a:cs typeface="Arial" panose="020B0604020202020204" pitchFamily="34" charset="0"/>
            </a:endParaRPr>
          </a:p>
          <a:p>
            <a:endParaRPr lang="en-US">
              <a:cs typeface="Calibri"/>
            </a:endParaRPr>
          </a:p>
        </p:txBody>
      </p:sp>
    </p:spTree>
    <p:extLst>
      <p:ext uri="{BB962C8B-B14F-4D97-AF65-F5344CB8AC3E}">
        <p14:creationId xmlns:p14="http://schemas.microsoft.com/office/powerpoint/2010/main" val="3031362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Brinza</a:t>
            </a:r>
            <a:r>
              <a:rPr lang="en-US">
                <a:latin typeface="Arial" panose="020B0604020202020204" pitchFamily="34" charset="0"/>
                <a:cs typeface="Arial" panose="020B0604020202020204" pitchFamily="34" charset="0"/>
              </a:rPr>
              <a:t>,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3"/>
              </a:rPr>
              <a:t>​Where Does Our Clean Water Come from and Where Does it Go After We Make it Dirty?​ — Next Generation Science Storylines (nextgenstorylines.org)</a:t>
            </a:r>
            <a:r>
              <a:rPr lang="en-US"/>
              <a:t>.</a:t>
            </a:r>
            <a:endParaRPr lang="en-US" b="0" i="1">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0683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Brinza</a:t>
            </a:r>
            <a:r>
              <a:rPr lang="en-US">
                <a:latin typeface="Arial" panose="020B0604020202020204" pitchFamily="34" charset="0"/>
                <a:cs typeface="Arial" panose="020B0604020202020204" pitchFamily="34" charset="0"/>
              </a:rPr>
              <a:t>,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3"/>
              </a:rPr>
              <a:t>​Where Does Our Clean Water Come from and Where Does it Go After We Make it Dirty?​ — Next Generation Science Storylines (nextgenstorylines.org)</a:t>
            </a:r>
            <a:r>
              <a:rPr lang="en-US"/>
              <a:t>.</a:t>
            </a:r>
            <a:endParaRPr lang="en-US" b="0" i="1">
              <a:effectLst/>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4214978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94683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256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2189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58e3d2d026_0_373: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endParaRPr/>
          </a:p>
        </p:txBody>
      </p:sp>
      <p:sp>
        <p:nvSpPr>
          <p:cNvPr id="355" name="Google Shape;355;g258e3d2d026_0_37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2416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41112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3344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36842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9585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45435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10390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99544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Tree>
    <p:extLst>
      <p:ext uri="{BB962C8B-B14F-4D97-AF65-F5344CB8AC3E}">
        <p14:creationId xmlns:p14="http://schemas.microsoft.com/office/powerpoint/2010/main" val="481814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04688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Brinza</a:t>
            </a:r>
            <a:r>
              <a:rPr lang="en-US">
                <a:latin typeface="Arial" panose="020B0604020202020204" pitchFamily="34" charset="0"/>
                <a:cs typeface="Arial" panose="020B0604020202020204" pitchFamily="34" charset="0"/>
              </a:rPr>
              <a:t>, G., Larson, K., McGreal, A. &amp; Novak, M. (</a:t>
            </a:r>
            <a:r>
              <a:rPr lang="en-US" err="1">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a:t>
            </a:r>
            <a:r>
              <a:rPr lang="en-US" b="0" i="1">
                <a:effectLst/>
                <a:latin typeface="Arial" panose="020B0604020202020204" pitchFamily="34" charset="0"/>
                <a:cs typeface="Arial" panose="020B0604020202020204" pitchFamily="34" charset="0"/>
              </a:rPr>
              <a:t>Where Does Our Clean Water Come From and Where Does It Go After We Make It Dirty? </a:t>
            </a:r>
            <a:r>
              <a:rPr lang="en-US" err="1">
                <a:latin typeface="Arial" panose="020B0604020202020204" pitchFamily="34" charset="0"/>
                <a:cs typeface="Arial" panose="020B0604020202020204" pitchFamily="34" charset="0"/>
              </a:rPr>
              <a:t>NextGenStorylines</a:t>
            </a:r>
            <a:r>
              <a:rPr lang="en-US">
                <a:latin typeface="Arial" panose="020B0604020202020204" pitchFamily="34" charset="0"/>
                <a:cs typeface="Arial" panose="020B0604020202020204" pitchFamily="34" charset="0"/>
              </a:rPr>
              <a:t>. </a:t>
            </a:r>
            <a:r>
              <a:rPr lang="en-US">
                <a:hlinkClick r:id="rId3"/>
              </a:rPr>
              <a:t>​Where Does Our Clean Water Come from and Where Does it Go After We Make it Dirty?​ — Next Generation Science Storylines (nextgenstorylines.org)</a:t>
            </a:r>
            <a:r>
              <a:rPr lang="en-US"/>
              <a:t>.  </a:t>
            </a:r>
            <a:endParaRPr lang="en-US" b="0" i="1">
              <a:effectLst/>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30435378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effectLst/>
                <a:latin typeface="adobe-garamond-pro"/>
              </a:rPr>
              <a:t>Brinza</a:t>
            </a:r>
            <a:r>
              <a:rPr lang="en-US" b="0" i="0">
                <a:effectLst/>
                <a:latin typeface="adobe-garamond-pro"/>
              </a:rPr>
              <a:t>, G., Larson, K., McGreal, A. &amp; Novak, M. (2022, March 1). Supporting Three-Dimensional Learning From Students’ Questions About Water With a Storyline Unit. </a:t>
            </a:r>
            <a:r>
              <a:rPr lang="en-US" b="0" i="1">
                <a:effectLst/>
                <a:latin typeface="adobe-garamond-pro"/>
              </a:rPr>
              <a:t>Science and Children. (75-79).</a:t>
            </a:r>
            <a:endParaRPr lang="en-US">
              <a:cs typeface="Calibri"/>
            </a:endParaRPr>
          </a:p>
        </p:txBody>
      </p:sp>
    </p:spTree>
    <p:extLst>
      <p:ext uri="{BB962C8B-B14F-4D97-AF65-F5344CB8AC3E}">
        <p14:creationId xmlns:p14="http://schemas.microsoft.com/office/powerpoint/2010/main" val="2861767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5d86d166ed_0_7: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5d86d166ed_0_7: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endParaRPr/>
          </a:p>
        </p:txBody>
      </p:sp>
    </p:spTree>
    <p:extLst>
      <p:ext uri="{BB962C8B-B14F-4D97-AF65-F5344CB8AC3E}">
        <p14:creationId xmlns:p14="http://schemas.microsoft.com/office/powerpoint/2010/main" val="1300083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Tree>
    <p:extLst>
      <p:ext uri="{BB962C8B-B14F-4D97-AF65-F5344CB8AC3E}">
        <p14:creationId xmlns:p14="http://schemas.microsoft.com/office/powerpoint/2010/main" val="330093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7790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58e3d2d026_0_373: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endParaRPr/>
          </a:p>
        </p:txBody>
      </p:sp>
      <p:sp>
        <p:nvSpPr>
          <p:cNvPr id="355" name="Google Shape;355;g258e3d2d026_0_37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7694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8e3d2d026_0_1444: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r>
              <a:rPr lang="en-US" b="0" i="0">
                <a:solidFill>
                  <a:srgbClr val="5C498D"/>
                </a:solidFill>
                <a:effectLst/>
                <a:latin typeface="Arial" panose="020B0604020202020204" pitchFamily="34" charset="0"/>
                <a:cs typeface="Arial" panose="020B0604020202020204" pitchFamily="34" charset="0"/>
              </a:rPr>
              <a:t>Miller, E., </a:t>
            </a:r>
            <a:r>
              <a:rPr lang="en-US" b="0" i="0" err="1">
                <a:solidFill>
                  <a:srgbClr val="5C498D"/>
                </a:solidFill>
                <a:effectLst/>
                <a:latin typeface="Arial" panose="020B0604020202020204" pitchFamily="34" charset="0"/>
                <a:cs typeface="Arial" panose="020B0604020202020204" pitchFamily="34" charset="0"/>
              </a:rPr>
              <a:t>Simani</a:t>
            </a:r>
            <a:r>
              <a:rPr lang="en-US" b="0" i="0">
                <a:solidFill>
                  <a:srgbClr val="5C498D"/>
                </a:solidFill>
                <a:effectLst/>
                <a:latin typeface="Arial" panose="020B0604020202020204" pitchFamily="34" charset="0"/>
                <a:cs typeface="Arial" panose="020B0604020202020204" pitchFamily="34" charset="0"/>
              </a:rPr>
              <a:t>, M. &amp; </a:t>
            </a:r>
            <a:r>
              <a:rPr lang="en-US" b="0" i="0" err="1">
                <a:solidFill>
                  <a:srgbClr val="5C498D"/>
                </a:solidFill>
                <a:effectLst/>
                <a:latin typeface="Arial" panose="020B0604020202020204" pitchFamily="34" charset="0"/>
                <a:cs typeface="Arial" panose="020B0604020202020204" pitchFamily="34" charset="0"/>
              </a:rPr>
              <a:t>Debarger</a:t>
            </a:r>
            <a:r>
              <a:rPr lang="en-US" b="0" i="0">
                <a:solidFill>
                  <a:srgbClr val="5C498D"/>
                </a:solidFill>
                <a:effectLst/>
                <a:latin typeface="Arial" panose="020B0604020202020204" pitchFamily="34" charset="0"/>
                <a:cs typeface="Arial" panose="020B0604020202020204" pitchFamily="34" charset="0"/>
              </a:rPr>
              <a:t>, A. (2017, March). Practice Brief 47: </a:t>
            </a:r>
            <a:r>
              <a:rPr lang="en-US" b="0" i="1">
                <a:solidFill>
                  <a:srgbClr val="5C498D"/>
                </a:solidFill>
                <a:effectLst/>
                <a:latin typeface="Arial" panose="020B0604020202020204" pitchFamily="34" charset="0"/>
                <a:cs typeface="Arial" panose="020B0604020202020204" pitchFamily="34" charset="0"/>
              </a:rPr>
              <a:t>How Can I Promote Equitable Sensemaking by Setting Expectations for Multiple Perspectives?. </a:t>
            </a:r>
            <a:r>
              <a:rPr lang="en-US" b="0" i="0">
                <a:solidFill>
                  <a:srgbClr val="5C498D"/>
                </a:solidFill>
                <a:effectLst/>
                <a:latin typeface="Arial" panose="020B0604020202020204" pitchFamily="34" charset="0"/>
                <a:cs typeface="Arial" panose="020B0604020202020204" pitchFamily="34" charset="0"/>
              </a:rPr>
              <a:t>Stem Teaching Tools. https://stemteachingtools.org/brief/47.</a:t>
            </a:r>
          </a:p>
          <a:p>
            <a:endParaRPr lang="en-US" b="0" i="0">
              <a:solidFill>
                <a:srgbClr val="5C498D"/>
              </a:solidFill>
              <a:effectLst/>
              <a:latin typeface="Arial" panose="020B0604020202020204" pitchFamily="34" charset="0"/>
              <a:cs typeface="Arial" panose="020B0604020202020204" pitchFamily="34" charset="0"/>
            </a:endParaRPr>
          </a:p>
          <a:p>
            <a:r>
              <a:rPr lang="en-US" b="0" i="0">
                <a:solidFill>
                  <a:srgbClr val="5C498D"/>
                </a:solidFill>
                <a:effectLst/>
                <a:latin typeface="Arial" panose="020B0604020202020204" pitchFamily="34" charset="0"/>
                <a:cs typeface="Arial" panose="020B0604020202020204" pitchFamily="34" charset="0"/>
              </a:rPr>
              <a:t>Morrison, Deb &amp; Bell, Phillip. (2018, May). Practice Brief 54: </a:t>
            </a:r>
            <a:r>
              <a:rPr lang="en-US" b="0" i="1">
                <a:solidFill>
                  <a:srgbClr val="5C498D"/>
                </a:solidFill>
                <a:effectLst/>
                <a:latin typeface="Arial" panose="020B0604020202020204" pitchFamily="34" charset="0"/>
                <a:cs typeface="Arial" panose="020B0604020202020204" pitchFamily="34" charset="0"/>
              </a:rPr>
              <a:t>How to Build an Equitable Learning Community in Your Science Classroom. </a:t>
            </a:r>
            <a:r>
              <a:rPr lang="en-US" b="0" i="0">
                <a:solidFill>
                  <a:srgbClr val="5C498D"/>
                </a:solidFill>
                <a:effectLst/>
                <a:latin typeface="Arial" panose="020B0604020202020204" pitchFamily="34" charset="0"/>
                <a:cs typeface="Arial" panose="020B0604020202020204" pitchFamily="34" charset="0"/>
              </a:rPr>
              <a:t>Stem Teaching Tools. https://stemteachingtools.org/brief/54. </a:t>
            </a:r>
            <a:endParaRPr lang="en-US" b="0" i="1">
              <a:solidFill>
                <a:srgbClr val="5C498D"/>
              </a:solidFill>
              <a:effectLst/>
              <a:latin typeface="Arial" panose="020B0604020202020204" pitchFamily="34" charset="0"/>
              <a:cs typeface="Arial" panose="020B0604020202020204" pitchFamily="34" charset="0"/>
            </a:endParaRPr>
          </a:p>
        </p:txBody>
      </p:sp>
      <p:sp>
        <p:nvSpPr>
          <p:cNvPr id="471" name="Google Shape;471;g258e3d2d026_0_144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62941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181858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77582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9994892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De </a:t>
            </a:r>
            <a:r>
              <a:rPr lang="en-US" err="1"/>
              <a:t>Leo’n</a:t>
            </a:r>
            <a:r>
              <a:rPr lang="en-US"/>
              <a:t>, Vanessa &amp; Allen, Annie. </a:t>
            </a:r>
            <a:r>
              <a:rPr lang="en-US" b="0" i="0">
                <a:solidFill>
                  <a:srgbClr val="5C498D"/>
                </a:solidFill>
                <a:effectLst/>
                <a:latin typeface="Arial" panose="020B0604020202020204" pitchFamily="34" charset="0"/>
                <a:cs typeface="Arial" panose="020B0604020202020204" pitchFamily="34" charset="0"/>
              </a:rPr>
              <a:t>(2015, May). Practice Brief 16: </a:t>
            </a:r>
            <a:r>
              <a:rPr lang="en-US" b="0" i="1">
                <a:solidFill>
                  <a:srgbClr val="5C498D"/>
                </a:solidFill>
                <a:effectLst/>
                <a:latin typeface="Arial" panose="020B0604020202020204" pitchFamily="34" charset="0"/>
                <a:cs typeface="Arial" panose="020B0604020202020204" pitchFamily="34" charset="0"/>
              </a:rPr>
              <a:t>The Informal Formative Assessment Cycle as a Model for Teacher Practice. </a:t>
            </a:r>
            <a:r>
              <a:rPr lang="en-US" b="0" i="0">
                <a:solidFill>
                  <a:srgbClr val="5C498D"/>
                </a:solidFill>
                <a:effectLst/>
                <a:latin typeface="Arial" panose="020B0604020202020204" pitchFamily="34" charset="0"/>
                <a:cs typeface="Arial" panose="020B0604020202020204" pitchFamily="34" charset="0"/>
              </a:rPr>
              <a:t>Stem Teaching Tools. https://stemteachingtools.org/assets/landscapes/STEM-Teaching-Tool-16-Informal-formative-assessment.pdf. </a:t>
            </a:r>
            <a:endParaRPr lang="en-US"/>
          </a:p>
        </p:txBody>
      </p:sp>
    </p:spTree>
    <p:extLst>
      <p:ext uri="{BB962C8B-B14F-4D97-AF65-F5344CB8AC3E}">
        <p14:creationId xmlns:p14="http://schemas.microsoft.com/office/powerpoint/2010/main" val="20282405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80845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5d86d166ed_0_7: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5d86d166ed_0_7: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endParaRPr/>
          </a:p>
        </p:txBody>
      </p:sp>
    </p:spTree>
    <p:extLst>
      <p:ext uri="{BB962C8B-B14F-4D97-AF65-F5344CB8AC3E}">
        <p14:creationId xmlns:p14="http://schemas.microsoft.com/office/powerpoint/2010/main" val="9714927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3311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58e3d2d026_0_373: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endParaRPr dirty="0"/>
          </a:p>
        </p:txBody>
      </p:sp>
      <p:sp>
        <p:nvSpPr>
          <p:cNvPr id="355" name="Google Shape;355;g258e3d2d026_0_37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74404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58e3d2d026_0_147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58e3d2d026_0_1479:notes"/>
          <p:cNvSpPr txBox="1">
            <a:spLocks noGrp="1"/>
          </p:cNvSpPr>
          <p:nvPr>
            <p:ph type="body" idx="1"/>
          </p:nvPr>
        </p:nvSpPr>
        <p:spPr>
          <a:xfrm>
            <a:off x="709930" y="4516676"/>
            <a:ext cx="5679440" cy="3695616"/>
          </a:xfrm>
          <a:prstGeom prst="rect">
            <a:avLst/>
          </a:prstGeom>
          <a:noFill/>
          <a:ln>
            <a:noFill/>
          </a:ln>
        </p:spPr>
        <p:txBody>
          <a:bodyPr spcFirstLastPara="1" wrap="square" lIns="94177" tIns="47076" rIns="94177" bIns="47076" anchor="t" anchorCtr="0">
            <a:noAutofit/>
          </a:body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58e3d2d026_0_820: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58e3d2d026_0_820: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r>
              <a:rPr lang="en-US" dirty="0">
                <a:latin typeface="Arial" panose="020B0604020202020204" pitchFamily="34" charset="0"/>
                <a:cs typeface="Arial" panose="020B0604020202020204" pitchFamily="34" charset="0"/>
              </a:rPr>
              <a:t>Weizman</a:t>
            </a:r>
            <a:r>
              <a:rPr lang="en-US" b="0" i="0" dirty="0">
                <a:solidFill>
                  <a:srgbClr val="000000"/>
                </a:solidFill>
                <a:effectLst/>
                <a:latin typeface="Arial" panose="020B0604020202020204" pitchFamily="34" charset="0"/>
                <a:cs typeface="Arial" panose="020B0604020202020204" pitchFamily="34" charset="0"/>
              </a:rPr>
              <a:t>, A., </a:t>
            </a:r>
            <a:r>
              <a:rPr lang="en-US" dirty="0">
                <a:latin typeface="Arial" panose="020B0604020202020204" pitchFamily="34" charset="0"/>
                <a:cs typeface="Arial" panose="020B0604020202020204" pitchFamily="34" charset="0"/>
              </a:rPr>
              <a:t>Shwartz</a:t>
            </a:r>
            <a:r>
              <a:rPr lang="en-US" b="0" i="0" dirty="0">
                <a:solidFill>
                  <a:srgbClr val="000000"/>
                </a:solidFill>
                <a:effectLst/>
                <a:latin typeface="Arial" panose="020B0604020202020204" pitchFamily="34" charset="0"/>
                <a:cs typeface="Arial" panose="020B0604020202020204" pitchFamily="34" charset="0"/>
              </a:rPr>
              <a:t>, Y. &amp; </a:t>
            </a:r>
            <a:r>
              <a:rPr lang="en-US" dirty="0">
                <a:latin typeface="Arial" panose="020B0604020202020204" pitchFamily="34" charset="0"/>
                <a:cs typeface="Arial" panose="020B0604020202020204" pitchFamily="34" charset="0"/>
              </a:rPr>
              <a:t>Fortus</a:t>
            </a:r>
            <a:r>
              <a:rPr lang="en-US" b="0" i="0" dirty="0">
                <a:solidFill>
                  <a:srgbClr val="000000"/>
                </a:solidFill>
                <a:effectLst/>
                <a:latin typeface="Arial" panose="020B0604020202020204" pitchFamily="34" charset="0"/>
                <a:cs typeface="Arial" panose="020B0604020202020204" pitchFamily="34" charset="0"/>
              </a:rPr>
              <a:t>, D., (2008, November).The Driving Question Board. </a:t>
            </a:r>
            <a:r>
              <a:rPr lang="en-US" b="0" i="1" dirty="0">
                <a:solidFill>
                  <a:srgbClr val="000000"/>
                </a:solidFill>
                <a:effectLst/>
                <a:latin typeface="Arial" panose="020B0604020202020204" pitchFamily="34" charset="0"/>
                <a:cs typeface="Arial" panose="020B0604020202020204" pitchFamily="34" charset="0"/>
              </a:rPr>
              <a:t>The Science Teacher, 33-37</a:t>
            </a:r>
            <a:r>
              <a:rPr lang="en-US" b="0" i="0" dirty="0">
                <a:solidFill>
                  <a:srgbClr val="000000"/>
                </a:solidFill>
                <a:effectLst/>
                <a:latin typeface="Arial" panose="020B0604020202020204" pitchFamily="34" charset="0"/>
                <a:cs typeface="Arial" panose="020B0604020202020204" pitchFamily="34" charset="0"/>
              </a:rPr>
              <a:t>.</a:t>
            </a:r>
          </a:p>
          <a:p>
            <a:endParaRPr lang="en-US" b="0" i="0" dirty="0">
              <a:solidFill>
                <a:srgbClr val="000000"/>
              </a:solidFill>
              <a:effectLst/>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OpenSciEd. (n.d.). </a:t>
            </a:r>
            <a:r>
              <a:rPr lang="en-US" b="0" i="1" dirty="0">
                <a:solidFill>
                  <a:srgbClr val="000000"/>
                </a:solidFill>
                <a:effectLst/>
                <a:latin typeface="Arial" panose="020B0604020202020204" pitchFamily="34" charset="0"/>
                <a:cs typeface="Arial" panose="020B0604020202020204" pitchFamily="34" charset="0"/>
              </a:rPr>
              <a:t>On Demand Teacher Support: Driving Question Board</a:t>
            </a:r>
            <a:r>
              <a:rPr lang="en-US" b="0" i="0" dirty="0">
                <a:solidFill>
                  <a:srgbClr val="000000"/>
                </a:solidFill>
                <a:effectLst/>
                <a:latin typeface="Arial" panose="020B0604020202020204" pitchFamily="34" charset="0"/>
                <a:cs typeface="Arial" panose="020B0604020202020204" pitchFamily="34" charset="0"/>
              </a:rPr>
              <a:t>. OpenSciEd Professional Learning. https://www.openscied.org/professional-learning/on-demand-teacher-support/driving-question-board/. </a:t>
            </a:r>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58e3d2d026_0_1047: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endParaRPr dirty="0"/>
          </a:p>
        </p:txBody>
      </p:sp>
      <p:sp>
        <p:nvSpPr>
          <p:cNvPr id="392" name="Google Shape;392;g258e3d2d026_0_104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58e3d2d026_0_579: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endParaRPr dirty="0"/>
          </a:p>
        </p:txBody>
      </p:sp>
      <p:sp>
        <p:nvSpPr>
          <p:cNvPr id="360" name="Google Shape;360;g258e3d2d026_0_57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58e3d2d026_0_579: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endParaRPr dirty="0"/>
          </a:p>
        </p:txBody>
      </p:sp>
      <p:sp>
        <p:nvSpPr>
          <p:cNvPr id="360" name="Google Shape;360;g258e3d2d026_0_57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4858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latin typeface="Arial" panose="020B0604020202020204" pitchFamily="34" charset="0"/>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endParaRPr lang="en-US" dirty="0"/>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dirty="0"/>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2657028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dk2"/>
        </a:solidFill>
        <a:effectLst/>
      </p:bgPr>
    </p:bg>
    <p:spTree>
      <p:nvGrpSpPr>
        <p:cNvPr id="1" name="Shape 9"/>
        <p:cNvGrpSpPr/>
        <p:nvPr/>
      </p:nvGrpSpPr>
      <p:grpSpPr>
        <a:xfrm>
          <a:off x="0" y="0"/>
          <a:ext cx="0" cy="0"/>
          <a:chOff x="0" y="0"/>
          <a:chExt cx="0" cy="0"/>
        </a:xfrm>
      </p:grpSpPr>
      <p:pic>
        <p:nvPicPr>
          <p:cNvPr id="10" name="Google Shape;10;p34" descr="Logo for ACESSE, Advancing Coherent and Equitable Systems of Science Education"/>
          <p:cNvPicPr preferRelativeResize="0"/>
          <p:nvPr/>
        </p:nvPicPr>
        <p:blipFill rotWithShape="1">
          <a:blip r:embed="rId2">
            <a:alphaModFix/>
          </a:blip>
          <a:srcRect/>
          <a:stretch/>
        </p:blipFill>
        <p:spPr>
          <a:xfrm>
            <a:off x="-1" y="4921987"/>
            <a:ext cx="12192000" cy="1962742"/>
          </a:xfrm>
          <a:prstGeom prst="rect">
            <a:avLst/>
          </a:prstGeom>
          <a:noFill/>
          <a:ln>
            <a:noFill/>
          </a:ln>
        </p:spPr>
      </p:pic>
      <p:sp>
        <p:nvSpPr>
          <p:cNvPr id="11" name="Google Shape;11;p3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Lato"/>
              <a:buNone/>
              <a:defRPr b="0" i="0">
                <a:solidFill>
                  <a:schemeClr val="lt1"/>
                </a:solidFill>
                <a:latin typeface="Arial" panose="020B0604020202020204" pitchFamily="34" charset="0"/>
                <a:ea typeface="Lato"/>
                <a:cs typeface="Arial" panose="020B0604020202020204" pitchFamily="34" charset="0"/>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34"/>
          <p:cNvSpPr txBox="1">
            <a:spLocks noGrp="1"/>
          </p:cNvSpPr>
          <p:nvPr>
            <p:ph type="sldNum" idx="12"/>
          </p:nvPr>
        </p:nvSpPr>
        <p:spPr>
          <a:xfrm>
            <a:off x="838200" y="6252461"/>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
        <p:nvSpPr>
          <p:cNvPr id="13" name="Google Shape;13;p34"/>
          <p:cNvSpPr txBox="1">
            <a:spLocks noGrp="1"/>
          </p:cNvSpPr>
          <p:nvPr>
            <p:ph type="body" idx="1"/>
          </p:nvPr>
        </p:nvSpPr>
        <p:spPr>
          <a:xfrm>
            <a:off x="838200" y="1898947"/>
            <a:ext cx="3214160" cy="169638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600" b="0" i="0">
                <a:solidFill>
                  <a:schemeClr val="lt1"/>
                </a:solidFill>
                <a:latin typeface="Arial" panose="020B0604020202020204" pitchFamily="34" charset="0"/>
                <a:ea typeface="Lato"/>
                <a:cs typeface="Arial" panose="020B0604020202020204" pitchFamily="34" charset="0"/>
                <a:sym typeface="La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34"/>
          <p:cNvSpPr txBox="1">
            <a:spLocks noGrp="1"/>
          </p:cNvSpPr>
          <p:nvPr>
            <p:ph type="body" idx="2"/>
          </p:nvPr>
        </p:nvSpPr>
        <p:spPr>
          <a:xfrm>
            <a:off x="4311442" y="1801088"/>
            <a:ext cx="3927221" cy="162507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600" b="0" i="0">
                <a:solidFill>
                  <a:schemeClr val="lt1"/>
                </a:solidFill>
                <a:latin typeface="Arial" panose="020B0604020202020204" pitchFamily="34" charset="0"/>
                <a:ea typeface="Lato"/>
                <a:cs typeface="Arial" panose="020B0604020202020204" pitchFamily="34" charset="0"/>
                <a:sym typeface="La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34"/>
          <p:cNvSpPr txBox="1">
            <a:spLocks noGrp="1"/>
          </p:cNvSpPr>
          <p:nvPr>
            <p:ph type="body" idx="3"/>
          </p:nvPr>
        </p:nvSpPr>
        <p:spPr>
          <a:xfrm>
            <a:off x="10118988" y="2277418"/>
            <a:ext cx="2046897" cy="18236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lt1"/>
                </a:solidFill>
                <a:latin typeface="Arial" panose="020B0604020202020204" pitchFamily="34" charset="0"/>
                <a:ea typeface="Lato"/>
                <a:cs typeface="Arial" panose="020B0604020202020204" pitchFamily="34" charset="0"/>
                <a:sym typeface="La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 name="Google Shape;16;p34"/>
          <p:cNvSpPr txBox="1">
            <a:spLocks noGrp="1"/>
          </p:cNvSpPr>
          <p:nvPr>
            <p:ph type="body" idx="4"/>
          </p:nvPr>
        </p:nvSpPr>
        <p:spPr>
          <a:xfrm>
            <a:off x="2032173" y="6252461"/>
            <a:ext cx="5144955" cy="55362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200" b="0" i="0">
                <a:solidFill>
                  <a:schemeClr val="dk1"/>
                </a:solidFill>
                <a:latin typeface="Arial" panose="020B0604020202020204" pitchFamily="34" charset="0"/>
                <a:ea typeface="Lato"/>
                <a:cs typeface="Arial" panose="020B0604020202020204" pitchFamily="34" charset="0"/>
                <a:sym typeface="La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34"/>
          <p:cNvSpPr txBox="1">
            <a:spLocks noGrp="1"/>
          </p:cNvSpPr>
          <p:nvPr>
            <p:ph type="body" idx="5"/>
          </p:nvPr>
        </p:nvSpPr>
        <p:spPr>
          <a:xfrm>
            <a:off x="6275052" y="2046413"/>
            <a:ext cx="3927221" cy="162507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600" b="0" i="0">
                <a:solidFill>
                  <a:schemeClr val="lt1"/>
                </a:solidFill>
                <a:latin typeface="Arial" panose="020B0604020202020204" pitchFamily="34" charset="0"/>
                <a:ea typeface="Lato"/>
                <a:cs typeface="Arial" panose="020B0604020202020204" pitchFamily="34" charset="0"/>
                <a:sym typeface="La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4"/>
          <p:cNvSpPr txBox="1">
            <a:spLocks noGrp="1"/>
          </p:cNvSpPr>
          <p:nvPr>
            <p:ph type="body" idx="6"/>
          </p:nvPr>
        </p:nvSpPr>
        <p:spPr>
          <a:xfrm>
            <a:off x="279244" y="5113112"/>
            <a:ext cx="6379807" cy="16033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600" b="0" i="0">
                <a:solidFill>
                  <a:schemeClr val="dk2"/>
                </a:solidFill>
                <a:latin typeface="Arial" panose="020B0604020202020204" pitchFamily="34" charset="0"/>
                <a:ea typeface="Lato"/>
                <a:cs typeface="Arial" panose="020B0604020202020204" pitchFamily="34" charset="0"/>
                <a:sym typeface="La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20449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2"/>
        </a:solidFill>
        <a:effectLst/>
      </p:bgPr>
    </p:bg>
    <p:spTree>
      <p:nvGrpSpPr>
        <p:cNvPr id="1" name="Shape 43"/>
        <p:cNvGrpSpPr/>
        <p:nvPr/>
      </p:nvGrpSpPr>
      <p:grpSpPr>
        <a:xfrm>
          <a:off x="0" y="0"/>
          <a:ext cx="0" cy="0"/>
          <a:chOff x="0" y="0"/>
          <a:chExt cx="0" cy="0"/>
        </a:xfrm>
      </p:grpSpPr>
      <p:sp>
        <p:nvSpPr>
          <p:cNvPr id="44" name="Google Shape;44;p3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Lato"/>
              <a:buNone/>
              <a:defRPr b="0" i="0">
                <a:latin typeface="Arial" panose="020B0604020202020204" pitchFamily="34" charset="0"/>
                <a:ea typeface="Lato"/>
                <a:cs typeface="Arial" panose="020B0604020202020204" pitchFamily="34" charset="0"/>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6"/>
          <p:cNvSpPr txBox="1">
            <a:spLocks noGrp="1"/>
          </p:cNvSpPr>
          <p:nvPr>
            <p:ph type="sldNum" idx="12"/>
          </p:nvPr>
        </p:nvSpPr>
        <p:spPr>
          <a:xfrm>
            <a:off x="838200" y="6252461"/>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
        <p:nvSpPr>
          <p:cNvPr id="46" name="Google Shape;46;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solidFill>
                  <a:schemeClr val="dk2"/>
                </a:solidFill>
                <a:latin typeface="Arial" panose="020B0604020202020204" pitchFamily="34" charset="0"/>
                <a:ea typeface="Lato"/>
                <a:cs typeface="Arial" panose="020B0604020202020204" pitchFamily="34" charset="0"/>
                <a:sym typeface="La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96702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1_Title Slide">
    <p:bg>
      <p:bgPr>
        <a:solidFill>
          <a:schemeClr val="lt2"/>
        </a:solidFill>
        <a:effectLst/>
      </p:bgPr>
    </p:bg>
    <p:spTree>
      <p:nvGrpSpPr>
        <p:cNvPr id="1" name="Shape 319"/>
        <p:cNvGrpSpPr/>
        <p:nvPr/>
      </p:nvGrpSpPr>
      <p:grpSpPr>
        <a:xfrm>
          <a:off x="0" y="0"/>
          <a:ext cx="0" cy="0"/>
          <a:chOff x="0" y="0"/>
          <a:chExt cx="0" cy="0"/>
        </a:xfrm>
      </p:grpSpPr>
      <p:sp>
        <p:nvSpPr>
          <p:cNvPr id="320" name="Google Shape;320;g2595e6e3a2c_1_573"/>
          <p:cNvSpPr/>
          <p:nvPr/>
        </p:nvSpPr>
        <p:spPr>
          <a:xfrm>
            <a:off x="0" y="0"/>
            <a:ext cx="12331600" cy="55053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Arial"/>
              <a:ea typeface="Arial"/>
              <a:cs typeface="Arial"/>
              <a:sym typeface="Arial"/>
            </a:endParaRPr>
          </a:p>
        </p:txBody>
      </p:sp>
      <p:sp>
        <p:nvSpPr>
          <p:cNvPr id="321" name="Google Shape;321;g2595e6e3a2c_1_573"/>
          <p:cNvSpPr txBox="1">
            <a:spLocks noGrp="1"/>
          </p:cNvSpPr>
          <p:nvPr>
            <p:ph type="ctrTitle"/>
          </p:nvPr>
        </p:nvSpPr>
        <p:spPr>
          <a:xfrm>
            <a:off x="914400" y="2436813"/>
            <a:ext cx="103632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lt1"/>
              </a:buClr>
              <a:buSzPts val="6000"/>
              <a:buFont typeface="Lato"/>
              <a:buNone/>
              <a:defRPr sz="6000" b="0" i="0">
                <a:solidFill>
                  <a:schemeClr val="lt1"/>
                </a:solidFill>
                <a:latin typeface="Arial" panose="020B0604020202020204" pitchFamily="34" charset="0"/>
                <a:ea typeface="Lato"/>
                <a:cs typeface="Arial" panose="020B0604020202020204" pitchFamily="34" charset="0"/>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2" name="Google Shape;322;g2595e6e3a2c_1_573"/>
          <p:cNvSpPr/>
          <p:nvPr/>
        </p:nvSpPr>
        <p:spPr>
          <a:xfrm>
            <a:off x="-76075" y="0"/>
            <a:ext cx="12331600" cy="5516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Arial"/>
              <a:ea typeface="Arial"/>
              <a:cs typeface="Arial"/>
              <a:sym typeface="Arial"/>
            </a:endParaRPr>
          </a:p>
        </p:txBody>
      </p:sp>
      <p:sp>
        <p:nvSpPr>
          <p:cNvPr id="323" name="Google Shape;323;g2595e6e3a2c_1_573"/>
          <p:cNvSpPr txBox="1">
            <a:spLocks noGrp="1"/>
          </p:cNvSpPr>
          <p:nvPr>
            <p:ph type="body" idx="1"/>
          </p:nvPr>
        </p:nvSpPr>
        <p:spPr>
          <a:xfrm>
            <a:off x="838200" y="3086659"/>
            <a:ext cx="10515600" cy="1987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chemeClr val="lt1"/>
              </a:buClr>
              <a:buSzPts val="2400"/>
              <a:buNone/>
              <a:defRPr sz="4400" b="0" i="0">
                <a:solidFill>
                  <a:schemeClr val="lt1"/>
                </a:solidFill>
                <a:latin typeface="Arial" panose="020B0604020202020204" pitchFamily="34" charset="0"/>
                <a:ea typeface="Lato"/>
                <a:cs typeface="Arial" panose="020B0604020202020204" pitchFamily="34" charset="0"/>
                <a:sym typeface="Lato"/>
              </a:defRPr>
            </a:lvl1pPr>
            <a:lvl2pPr marL="914400" lvl="1" indent="-228600" algn="l" rtl="0">
              <a:lnSpc>
                <a:spcPct val="90000"/>
              </a:lnSpc>
              <a:spcBef>
                <a:spcPts val="500"/>
              </a:spcBef>
              <a:spcAft>
                <a:spcPts val="0"/>
              </a:spcAft>
              <a:buClr>
                <a:schemeClr val="lt1"/>
              </a:buClr>
              <a:buSzPts val="2000"/>
              <a:buNone/>
              <a:defRPr sz="2000">
                <a:solidFill>
                  <a:schemeClr val="lt1"/>
                </a:solidFill>
              </a:defRPr>
            </a:lvl2pPr>
            <a:lvl3pPr marL="1371600" lvl="2" indent="-228600" algn="l" rtl="0">
              <a:lnSpc>
                <a:spcPct val="90000"/>
              </a:lnSpc>
              <a:spcBef>
                <a:spcPts val="500"/>
              </a:spcBef>
              <a:spcAft>
                <a:spcPts val="0"/>
              </a:spcAft>
              <a:buClr>
                <a:schemeClr val="lt1"/>
              </a:buClr>
              <a:buSzPts val="1800"/>
              <a:buNone/>
              <a:defRPr sz="1800">
                <a:solidFill>
                  <a:schemeClr val="lt1"/>
                </a:solidFill>
              </a:defRPr>
            </a:lvl3pPr>
            <a:lvl4pPr marL="1828800" lvl="3" indent="-228600" algn="l" rtl="0">
              <a:lnSpc>
                <a:spcPct val="90000"/>
              </a:lnSpc>
              <a:spcBef>
                <a:spcPts val="500"/>
              </a:spcBef>
              <a:spcAft>
                <a:spcPts val="0"/>
              </a:spcAft>
              <a:buClr>
                <a:schemeClr val="lt1"/>
              </a:buClr>
              <a:buSzPts val="1600"/>
              <a:buNone/>
              <a:defRPr sz="1600">
                <a:solidFill>
                  <a:schemeClr val="lt1"/>
                </a:solidFill>
              </a:defRPr>
            </a:lvl4pPr>
            <a:lvl5pPr marL="2286000" lvl="4" indent="-228600" algn="l" rtl="0">
              <a:lnSpc>
                <a:spcPct val="90000"/>
              </a:lnSpc>
              <a:spcBef>
                <a:spcPts val="500"/>
              </a:spcBef>
              <a:spcAft>
                <a:spcPts val="0"/>
              </a:spcAft>
              <a:buClr>
                <a:schemeClr val="lt1"/>
              </a:buClr>
              <a:buSzPts val="1600"/>
              <a:buNone/>
              <a:defRPr sz="1600">
                <a:solidFill>
                  <a:schemeClr val="lt1"/>
                </a:solidFill>
              </a:defRPr>
            </a:lvl5pPr>
            <a:lvl6pPr marL="2743200" lvl="5" indent="-228600" algn="l" rtl="0">
              <a:lnSpc>
                <a:spcPct val="90000"/>
              </a:lnSpc>
              <a:spcBef>
                <a:spcPts val="500"/>
              </a:spcBef>
              <a:spcAft>
                <a:spcPts val="0"/>
              </a:spcAft>
              <a:buClr>
                <a:schemeClr val="lt1"/>
              </a:buClr>
              <a:buSzPts val="1600"/>
              <a:buNone/>
              <a:defRPr sz="1600">
                <a:solidFill>
                  <a:schemeClr val="lt1"/>
                </a:solidFill>
              </a:defRPr>
            </a:lvl6pPr>
            <a:lvl7pPr marL="3200400" lvl="6" indent="-228600" algn="l" rtl="0">
              <a:lnSpc>
                <a:spcPct val="90000"/>
              </a:lnSpc>
              <a:spcBef>
                <a:spcPts val="500"/>
              </a:spcBef>
              <a:spcAft>
                <a:spcPts val="0"/>
              </a:spcAft>
              <a:buClr>
                <a:schemeClr val="lt1"/>
              </a:buClr>
              <a:buSzPts val="1600"/>
              <a:buNone/>
              <a:defRPr sz="1600">
                <a:solidFill>
                  <a:schemeClr val="lt1"/>
                </a:solidFill>
              </a:defRPr>
            </a:lvl7pPr>
            <a:lvl8pPr marL="3657600" lvl="7" indent="-228600" algn="l" rtl="0">
              <a:lnSpc>
                <a:spcPct val="90000"/>
              </a:lnSpc>
              <a:spcBef>
                <a:spcPts val="500"/>
              </a:spcBef>
              <a:spcAft>
                <a:spcPts val="0"/>
              </a:spcAft>
              <a:buClr>
                <a:schemeClr val="lt1"/>
              </a:buClr>
              <a:buSzPts val="1600"/>
              <a:buNone/>
              <a:defRPr sz="1600">
                <a:solidFill>
                  <a:schemeClr val="lt1"/>
                </a:solidFill>
              </a:defRPr>
            </a:lvl8pPr>
            <a:lvl9pPr marL="4114800" lvl="8" indent="-228600" algn="l" rtl="0">
              <a:lnSpc>
                <a:spcPct val="90000"/>
              </a:lnSpc>
              <a:spcBef>
                <a:spcPts val="500"/>
              </a:spcBef>
              <a:spcAft>
                <a:spcPts val="0"/>
              </a:spcAft>
              <a:buClr>
                <a:schemeClr val="lt1"/>
              </a:buClr>
              <a:buSzPts val="1600"/>
              <a:buNone/>
              <a:defRPr sz="1600">
                <a:solidFill>
                  <a:schemeClr val="lt1"/>
                </a:solidFill>
              </a:defRPr>
            </a:lvl9pPr>
          </a:lstStyle>
          <a:p>
            <a:endParaRPr/>
          </a:p>
        </p:txBody>
      </p:sp>
    </p:spTree>
    <p:extLst>
      <p:ext uri="{BB962C8B-B14F-4D97-AF65-F5344CB8AC3E}">
        <p14:creationId xmlns:p14="http://schemas.microsoft.com/office/powerpoint/2010/main" val="3736410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1_Comparison">
    <p:bg>
      <p:bgPr>
        <a:solidFill>
          <a:schemeClr val="lt2"/>
        </a:solidFill>
        <a:effectLst/>
      </p:bgPr>
    </p:bg>
    <p:spTree>
      <p:nvGrpSpPr>
        <p:cNvPr id="1" name="Shape 298"/>
        <p:cNvGrpSpPr/>
        <p:nvPr/>
      </p:nvGrpSpPr>
      <p:grpSpPr>
        <a:xfrm>
          <a:off x="0" y="0"/>
          <a:ext cx="0" cy="0"/>
          <a:chOff x="0" y="0"/>
          <a:chExt cx="0" cy="0"/>
        </a:xfrm>
      </p:grpSpPr>
      <p:sp>
        <p:nvSpPr>
          <p:cNvPr id="299" name="Google Shape;299;g2595e6e3a2c_1_552"/>
          <p:cNvSpPr txBox="1">
            <a:spLocks noGrp="1"/>
          </p:cNvSpPr>
          <p:nvPr>
            <p:ph type="title"/>
          </p:nvPr>
        </p:nvSpPr>
        <p:spPr>
          <a:xfrm>
            <a:off x="839788" y="365126"/>
            <a:ext cx="10515600" cy="13257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dk2"/>
              </a:buClr>
              <a:buSzPts val="1800"/>
              <a:buNone/>
              <a:defRPr b="0" i="0">
                <a:latin typeface="Arial" panose="020B0604020202020204" pitchFamily="34" charset="0"/>
                <a:ea typeface="Lato"/>
                <a:cs typeface="Arial" panose="020B0604020202020204" pitchFamily="34" charset="0"/>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0" name="Google Shape;300;g2595e6e3a2c_1_552"/>
          <p:cNvSpPr txBox="1">
            <a:spLocks noGrp="1"/>
          </p:cNvSpPr>
          <p:nvPr>
            <p:ph type="body" idx="1"/>
          </p:nvPr>
        </p:nvSpPr>
        <p:spPr>
          <a:xfrm>
            <a:off x="839789" y="1895475"/>
            <a:ext cx="51576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b="0" i="0">
                <a:latin typeface="Arial" panose="020B0604020202020204" pitchFamily="34" charset="0"/>
                <a:ea typeface="Lato"/>
                <a:cs typeface="Arial" panose="020B0604020202020204" pitchFamily="34" charset="0"/>
                <a:sym typeface="Lato"/>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301" name="Google Shape;301;g2595e6e3a2c_1_552"/>
          <p:cNvSpPr txBox="1">
            <a:spLocks noGrp="1"/>
          </p:cNvSpPr>
          <p:nvPr>
            <p:ph type="body" idx="2"/>
          </p:nvPr>
        </p:nvSpPr>
        <p:spPr>
          <a:xfrm>
            <a:off x="6172200" y="1895475"/>
            <a:ext cx="51832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b="0" i="0">
                <a:latin typeface="Arial" panose="020B0604020202020204" pitchFamily="34" charset="0"/>
                <a:ea typeface="Lato"/>
                <a:cs typeface="Arial" panose="020B0604020202020204" pitchFamily="34" charset="0"/>
                <a:sym typeface="Lato"/>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302" name="Google Shape;302;g2595e6e3a2c_1_552"/>
          <p:cNvSpPr txBox="1">
            <a:spLocks noGrp="1"/>
          </p:cNvSpPr>
          <p:nvPr>
            <p:ph type="sldNum" idx="12"/>
          </p:nvPr>
        </p:nvSpPr>
        <p:spPr>
          <a:xfrm>
            <a:off x="838200" y="6252460"/>
            <a:ext cx="27432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592688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23"/>
        <p:cNvGrpSpPr/>
        <p:nvPr/>
      </p:nvGrpSpPr>
      <p:grpSpPr>
        <a:xfrm>
          <a:off x="0" y="0"/>
          <a:ext cx="0" cy="0"/>
          <a:chOff x="0" y="0"/>
          <a:chExt cx="0" cy="0"/>
        </a:xfrm>
      </p:grpSpPr>
      <p:sp>
        <p:nvSpPr>
          <p:cNvPr id="24" name="Google Shape;24;p44"/>
          <p:cNvSpPr/>
          <p:nvPr/>
        </p:nvSpPr>
        <p:spPr>
          <a:xfrm>
            <a:off x="-76075" y="0"/>
            <a:ext cx="12268075" cy="697042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Arial"/>
              <a:ea typeface="Arial"/>
              <a:cs typeface="Arial"/>
              <a:sym typeface="Arial"/>
            </a:endParaRPr>
          </a:p>
        </p:txBody>
      </p:sp>
      <p:sp>
        <p:nvSpPr>
          <p:cNvPr id="25" name="Google Shape;25;p44"/>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lt1"/>
              </a:buClr>
              <a:buSzPts val="4400"/>
              <a:buFont typeface="Lato"/>
              <a:buNone/>
              <a:defRPr b="0" i="0">
                <a:solidFill>
                  <a:schemeClr val="lt1"/>
                </a:solidFill>
                <a:latin typeface="Arial" panose="020B0604020202020204" pitchFamily="34" charset="0"/>
                <a:ea typeface="Lato"/>
                <a:cs typeface="Arial" panose="020B0604020202020204" pitchFamily="34" charset="0"/>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406400" algn="l">
              <a:lnSpc>
                <a:spcPct val="90000"/>
              </a:lnSpc>
              <a:spcBef>
                <a:spcPts val="0"/>
              </a:spcBef>
              <a:spcAft>
                <a:spcPts val="0"/>
              </a:spcAft>
              <a:buClr>
                <a:schemeClr val="lt1"/>
              </a:buClr>
              <a:buSzPts val="2800"/>
              <a:buChar char="•"/>
              <a:defRPr b="0" i="0">
                <a:solidFill>
                  <a:schemeClr val="lt1"/>
                </a:solidFill>
                <a:latin typeface="Arial" panose="020B0604020202020204" pitchFamily="34" charset="0"/>
                <a:ea typeface="Lato"/>
                <a:cs typeface="Arial" panose="020B0604020202020204" pitchFamily="34" charset="0"/>
                <a:sym typeface="Lato"/>
              </a:defRPr>
            </a:lvl1pPr>
            <a:lvl2pPr marL="914400" lvl="1" indent="-381000" algn="l">
              <a:lnSpc>
                <a:spcPct val="90000"/>
              </a:lnSpc>
              <a:spcBef>
                <a:spcPts val="0"/>
              </a:spcBef>
              <a:spcAft>
                <a:spcPts val="0"/>
              </a:spcAft>
              <a:buClr>
                <a:schemeClr val="lt1"/>
              </a:buClr>
              <a:buSzPts val="2400"/>
              <a:buChar char="•"/>
              <a:defRPr>
                <a:solidFill>
                  <a:schemeClr val="lt1"/>
                </a:solidFill>
              </a:defRPr>
            </a:lvl2pPr>
            <a:lvl3pPr marL="1371600" lvl="2" indent="-355600" algn="l">
              <a:lnSpc>
                <a:spcPct val="90000"/>
              </a:lnSpc>
              <a:spcBef>
                <a:spcPts val="0"/>
              </a:spcBef>
              <a:spcAft>
                <a:spcPts val="0"/>
              </a:spcAft>
              <a:buClr>
                <a:schemeClr val="lt1"/>
              </a:buClr>
              <a:buSzPts val="2000"/>
              <a:buChar char="•"/>
              <a:defRPr>
                <a:solidFill>
                  <a:schemeClr val="lt1"/>
                </a:solidFill>
              </a:defRPr>
            </a:lvl3pPr>
            <a:lvl4pPr marL="1828800" lvl="3" indent="-342900" algn="l">
              <a:lnSpc>
                <a:spcPct val="90000"/>
              </a:lnSpc>
              <a:spcBef>
                <a:spcPts val="0"/>
              </a:spcBef>
              <a:spcAft>
                <a:spcPts val="0"/>
              </a:spcAft>
              <a:buClr>
                <a:schemeClr val="lt1"/>
              </a:buClr>
              <a:buSzPts val="1800"/>
              <a:buChar char="•"/>
              <a:defRPr>
                <a:solidFill>
                  <a:schemeClr val="lt1"/>
                </a:solidFill>
              </a:defRPr>
            </a:lvl4pPr>
            <a:lvl5pPr marL="2286000" lvl="4" indent="-342900" algn="l">
              <a:lnSpc>
                <a:spcPct val="90000"/>
              </a:lnSpc>
              <a:spcBef>
                <a:spcPts val="0"/>
              </a:spcBef>
              <a:spcAft>
                <a:spcPts val="0"/>
              </a:spcAft>
              <a:buClr>
                <a:schemeClr val="lt1"/>
              </a:buClr>
              <a:buSzPts val="1800"/>
              <a:buChar char="•"/>
              <a:defRPr>
                <a:solidFill>
                  <a:schemeClr val="lt1"/>
                </a:solidFill>
              </a:defRPr>
            </a:lvl5pPr>
            <a:lvl6pPr marL="2743200" lvl="5" indent="-342900" algn="l">
              <a:lnSpc>
                <a:spcPct val="90000"/>
              </a:lnSpc>
              <a:spcBef>
                <a:spcPts val="0"/>
              </a:spcBef>
              <a:spcAft>
                <a:spcPts val="0"/>
              </a:spcAft>
              <a:buClr>
                <a:schemeClr val="lt1"/>
              </a:buClr>
              <a:buSzPts val="1800"/>
              <a:buChar char="•"/>
              <a:defRPr>
                <a:solidFill>
                  <a:schemeClr val="lt1"/>
                </a:solidFill>
              </a:defRPr>
            </a:lvl6pPr>
            <a:lvl7pPr marL="3200400" lvl="6" indent="-342900" algn="l">
              <a:lnSpc>
                <a:spcPct val="90000"/>
              </a:lnSpc>
              <a:spcBef>
                <a:spcPts val="0"/>
              </a:spcBef>
              <a:spcAft>
                <a:spcPts val="0"/>
              </a:spcAft>
              <a:buClr>
                <a:schemeClr val="lt1"/>
              </a:buClr>
              <a:buSzPts val="1800"/>
              <a:buChar char="•"/>
              <a:defRPr>
                <a:solidFill>
                  <a:schemeClr val="lt1"/>
                </a:solidFill>
              </a:defRPr>
            </a:lvl7pPr>
            <a:lvl8pPr marL="3657600" lvl="7" indent="-342900" algn="l">
              <a:lnSpc>
                <a:spcPct val="90000"/>
              </a:lnSpc>
              <a:spcBef>
                <a:spcPts val="0"/>
              </a:spcBef>
              <a:spcAft>
                <a:spcPts val="0"/>
              </a:spcAft>
              <a:buClr>
                <a:schemeClr val="lt1"/>
              </a:buClr>
              <a:buSzPts val="1800"/>
              <a:buChar char="•"/>
              <a:defRPr>
                <a:solidFill>
                  <a:schemeClr val="lt1"/>
                </a:solidFill>
              </a:defRPr>
            </a:lvl8pPr>
            <a:lvl9pPr marL="4114800" lvl="8" indent="-342900" algn="l">
              <a:lnSpc>
                <a:spcPct val="90000"/>
              </a:lnSpc>
              <a:spcBef>
                <a:spcPts val="0"/>
              </a:spcBef>
              <a:spcAft>
                <a:spcPts val="0"/>
              </a:spcAft>
              <a:buClr>
                <a:schemeClr val="lt1"/>
              </a:buClr>
              <a:buSzPts val="1800"/>
              <a:buChar char="•"/>
              <a:defRPr>
                <a:solidFill>
                  <a:schemeClr val="lt1"/>
                </a:solidFill>
              </a:defRPr>
            </a:lvl9pPr>
          </a:lstStyle>
          <a:p>
            <a:endParaRPr/>
          </a:p>
        </p:txBody>
      </p:sp>
      <p:pic>
        <p:nvPicPr>
          <p:cNvPr id="27" name="Google Shape;27;p44"/>
          <p:cNvPicPr preferRelativeResize="0"/>
          <p:nvPr/>
        </p:nvPicPr>
        <p:blipFill rotWithShape="1">
          <a:blip r:embed="rId2">
            <a:alphaModFix/>
          </a:blip>
          <a:srcRect/>
          <a:stretch/>
        </p:blipFill>
        <p:spPr>
          <a:xfrm>
            <a:off x="6675863" y="5815528"/>
            <a:ext cx="5331627" cy="858318"/>
          </a:xfrm>
          <a:prstGeom prst="rect">
            <a:avLst/>
          </a:prstGeom>
          <a:noFill/>
          <a:ln>
            <a:noFill/>
          </a:ln>
        </p:spPr>
      </p:pic>
      <p:pic>
        <p:nvPicPr>
          <p:cNvPr id="28" name="Google Shape;28;p44" descr="National Science Foundation Logo"/>
          <p:cNvPicPr preferRelativeResize="0"/>
          <p:nvPr/>
        </p:nvPicPr>
        <p:blipFill rotWithShape="1">
          <a:blip r:embed="rId3">
            <a:alphaModFix/>
          </a:blip>
          <a:srcRect/>
          <a:stretch/>
        </p:blipFill>
        <p:spPr>
          <a:xfrm>
            <a:off x="83844" y="5778130"/>
            <a:ext cx="1264355" cy="901700"/>
          </a:xfrm>
          <a:prstGeom prst="rect">
            <a:avLst/>
          </a:prstGeom>
          <a:noFill/>
          <a:ln>
            <a:noFill/>
          </a:ln>
        </p:spPr>
      </p:pic>
      <p:sp>
        <p:nvSpPr>
          <p:cNvPr id="29" name="Google Shape;29;p44"/>
          <p:cNvSpPr txBox="1">
            <a:spLocks noGrp="1"/>
          </p:cNvSpPr>
          <p:nvPr>
            <p:ph type="body" idx="2"/>
          </p:nvPr>
        </p:nvSpPr>
        <p:spPr>
          <a:xfrm>
            <a:off x="572701" y="3043767"/>
            <a:ext cx="11360800" cy="4555200"/>
          </a:xfrm>
          <a:prstGeom prst="rect">
            <a:avLst/>
          </a:prstGeom>
          <a:noFill/>
          <a:ln>
            <a:noFill/>
          </a:ln>
        </p:spPr>
        <p:txBody>
          <a:bodyPr spcFirstLastPara="1" wrap="square" lIns="91425" tIns="91425" rIns="91425" bIns="91425" anchor="t" anchorCtr="0">
            <a:normAutofit/>
          </a:bodyPr>
          <a:lstStyle>
            <a:lvl1pPr marL="457200" lvl="0" indent="-406400" algn="l">
              <a:lnSpc>
                <a:spcPct val="90000"/>
              </a:lnSpc>
              <a:spcBef>
                <a:spcPts val="0"/>
              </a:spcBef>
              <a:spcAft>
                <a:spcPts val="0"/>
              </a:spcAft>
              <a:buClr>
                <a:schemeClr val="lt1"/>
              </a:buClr>
              <a:buSzPts val="2800"/>
              <a:buChar char="•"/>
              <a:defRPr b="0" i="0">
                <a:solidFill>
                  <a:schemeClr val="lt1"/>
                </a:solidFill>
                <a:latin typeface="Arial" panose="020B0604020202020204" pitchFamily="34" charset="0"/>
                <a:ea typeface="Lato"/>
                <a:cs typeface="Arial" panose="020B0604020202020204" pitchFamily="34" charset="0"/>
                <a:sym typeface="Lato"/>
              </a:defRPr>
            </a:lvl1pPr>
            <a:lvl2pPr marL="914400" lvl="1" indent="-381000" algn="l">
              <a:lnSpc>
                <a:spcPct val="90000"/>
              </a:lnSpc>
              <a:spcBef>
                <a:spcPts val="0"/>
              </a:spcBef>
              <a:spcAft>
                <a:spcPts val="0"/>
              </a:spcAft>
              <a:buClr>
                <a:schemeClr val="lt1"/>
              </a:buClr>
              <a:buSzPts val="2400"/>
              <a:buChar char="•"/>
              <a:defRPr>
                <a:solidFill>
                  <a:schemeClr val="lt1"/>
                </a:solidFill>
              </a:defRPr>
            </a:lvl2pPr>
            <a:lvl3pPr marL="1371600" lvl="2" indent="-355600" algn="l">
              <a:lnSpc>
                <a:spcPct val="90000"/>
              </a:lnSpc>
              <a:spcBef>
                <a:spcPts val="0"/>
              </a:spcBef>
              <a:spcAft>
                <a:spcPts val="0"/>
              </a:spcAft>
              <a:buClr>
                <a:schemeClr val="lt1"/>
              </a:buClr>
              <a:buSzPts val="2000"/>
              <a:buChar char="•"/>
              <a:defRPr>
                <a:solidFill>
                  <a:schemeClr val="lt1"/>
                </a:solidFill>
              </a:defRPr>
            </a:lvl3pPr>
            <a:lvl4pPr marL="1828800" lvl="3" indent="-342900" algn="l">
              <a:lnSpc>
                <a:spcPct val="90000"/>
              </a:lnSpc>
              <a:spcBef>
                <a:spcPts val="0"/>
              </a:spcBef>
              <a:spcAft>
                <a:spcPts val="0"/>
              </a:spcAft>
              <a:buClr>
                <a:schemeClr val="lt1"/>
              </a:buClr>
              <a:buSzPts val="1800"/>
              <a:buChar char="•"/>
              <a:defRPr>
                <a:solidFill>
                  <a:schemeClr val="lt1"/>
                </a:solidFill>
              </a:defRPr>
            </a:lvl4pPr>
            <a:lvl5pPr marL="2286000" lvl="4" indent="-342900" algn="l">
              <a:lnSpc>
                <a:spcPct val="90000"/>
              </a:lnSpc>
              <a:spcBef>
                <a:spcPts val="0"/>
              </a:spcBef>
              <a:spcAft>
                <a:spcPts val="0"/>
              </a:spcAft>
              <a:buClr>
                <a:schemeClr val="lt1"/>
              </a:buClr>
              <a:buSzPts val="1800"/>
              <a:buChar char="•"/>
              <a:defRPr>
                <a:solidFill>
                  <a:schemeClr val="lt1"/>
                </a:solidFill>
              </a:defRPr>
            </a:lvl5pPr>
            <a:lvl6pPr marL="2743200" lvl="5" indent="-342900" algn="l">
              <a:lnSpc>
                <a:spcPct val="90000"/>
              </a:lnSpc>
              <a:spcBef>
                <a:spcPts val="0"/>
              </a:spcBef>
              <a:spcAft>
                <a:spcPts val="0"/>
              </a:spcAft>
              <a:buClr>
                <a:schemeClr val="lt1"/>
              </a:buClr>
              <a:buSzPts val="1800"/>
              <a:buChar char="•"/>
              <a:defRPr>
                <a:solidFill>
                  <a:schemeClr val="lt1"/>
                </a:solidFill>
              </a:defRPr>
            </a:lvl6pPr>
            <a:lvl7pPr marL="3200400" lvl="6" indent="-342900" algn="l">
              <a:lnSpc>
                <a:spcPct val="90000"/>
              </a:lnSpc>
              <a:spcBef>
                <a:spcPts val="0"/>
              </a:spcBef>
              <a:spcAft>
                <a:spcPts val="0"/>
              </a:spcAft>
              <a:buClr>
                <a:schemeClr val="lt1"/>
              </a:buClr>
              <a:buSzPts val="1800"/>
              <a:buChar char="•"/>
              <a:defRPr>
                <a:solidFill>
                  <a:schemeClr val="lt1"/>
                </a:solidFill>
              </a:defRPr>
            </a:lvl7pPr>
            <a:lvl8pPr marL="3657600" lvl="7" indent="-342900" algn="l">
              <a:lnSpc>
                <a:spcPct val="90000"/>
              </a:lnSpc>
              <a:spcBef>
                <a:spcPts val="0"/>
              </a:spcBef>
              <a:spcAft>
                <a:spcPts val="0"/>
              </a:spcAft>
              <a:buClr>
                <a:schemeClr val="lt1"/>
              </a:buClr>
              <a:buSzPts val="1800"/>
              <a:buChar char="•"/>
              <a:defRPr>
                <a:solidFill>
                  <a:schemeClr val="lt1"/>
                </a:solidFill>
              </a:defRPr>
            </a:lvl8pPr>
            <a:lvl9pPr marL="4114800" lvl="8" indent="-342900" algn="l">
              <a:lnSpc>
                <a:spcPct val="90000"/>
              </a:lnSpc>
              <a:spcBef>
                <a:spcPts val="0"/>
              </a:spcBef>
              <a:spcAft>
                <a:spcPts val="0"/>
              </a:spcAft>
              <a:buClr>
                <a:schemeClr val="lt1"/>
              </a:buClr>
              <a:buSzPts val="1800"/>
              <a:buChar char="•"/>
              <a:defRPr>
                <a:solidFill>
                  <a:schemeClr val="lt1"/>
                </a:solidFill>
              </a:defRPr>
            </a:lvl9pPr>
          </a:lstStyle>
          <a:p>
            <a:endParaRPr/>
          </a:p>
        </p:txBody>
      </p:sp>
    </p:spTree>
    <p:extLst>
      <p:ext uri="{BB962C8B-B14F-4D97-AF65-F5344CB8AC3E}">
        <p14:creationId xmlns:p14="http://schemas.microsoft.com/office/powerpoint/2010/main" val="1610376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dirty="0"/>
          </a:p>
        </p:txBody>
      </p:sp>
    </p:spTree>
    <p:extLst>
      <p:ext uri="{BB962C8B-B14F-4D97-AF65-F5344CB8AC3E}">
        <p14:creationId xmlns:p14="http://schemas.microsoft.com/office/powerpoint/2010/main" val="3766689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91BD7323-49BF-4C97-8773-5EC64C492009}" type="slidenum">
              <a:rPr lang="en-US" smtClean="0"/>
              <a:pPr/>
              <a:t>‹#›</a:t>
            </a:fld>
            <a:endParaRPr lang="en-US" dirty="0"/>
          </a:p>
        </p:txBody>
      </p:sp>
    </p:spTree>
    <p:extLst>
      <p:ext uri="{BB962C8B-B14F-4D97-AF65-F5344CB8AC3E}">
        <p14:creationId xmlns:p14="http://schemas.microsoft.com/office/powerpoint/2010/main" val="1547896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1146679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88317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endParaRPr lang="en-US" dirty="0"/>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91BD7323-49BF-4C97-8773-5EC64C492009}" type="slidenum">
              <a:rPr lang="en-US" smtClean="0"/>
              <a:pPr/>
              <a:t>‹#›</a:t>
            </a:fld>
            <a:endParaRPr lang="en-US" dirty="0"/>
          </a:p>
        </p:txBody>
      </p:sp>
    </p:spTree>
    <p:extLst>
      <p:ext uri="{BB962C8B-B14F-4D97-AF65-F5344CB8AC3E}">
        <p14:creationId xmlns:p14="http://schemas.microsoft.com/office/powerpoint/2010/main" val="946631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59640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40383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endParaRPr lang="en-US" dirty="0"/>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1573501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endParaRPr lang="en-US" dirty="0"/>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474752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endParaRPr lang="en-US" dirty="0"/>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91BD7323-49BF-4C97-8773-5EC64C492009}" type="slidenum">
              <a:rPr lang="en-US" smtClean="0"/>
              <a:pPr/>
              <a:t>‹#›</a:t>
            </a:fld>
            <a:endParaRPr lang="en-US" dirty="0"/>
          </a:p>
        </p:txBody>
      </p:sp>
    </p:spTree>
    <p:extLst>
      <p:ext uri="{BB962C8B-B14F-4D97-AF65-F5344CB8AC3E}">
        <p14:creationId xmlns:p14="http://schemas.microsoft.com/office/powerpoint/2010/main" val="301174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93779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73013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23593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endParaRPr lang="en-US" dirty="0"/>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latin typeface="Arial" panose="020B0604020202020204" pitchFamily="34" charset="0"/>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83887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endParaRPr lang="en-US" dirty="0"/>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dirty="0"/>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723804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dirty="0"/>
          </a:p>
        </p:txBody>
      </p:sp>
    </p:spTree>
    <p:extLst>
      <p:ext uri="{BB962C8B-B14F-4D97-AF65-F5344CB8AC3E}">
        <p14:creationId xmlns:p14="http://schemas.microsoft.com/office/powerpoint/2010/main" val="174003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KDE Custom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016766" y="6309650"/>
            <a:ext cx="683339" cy="365125"/>
          </a:xfrm>
          <a:prstGeom prst="rect">
            <a:avLst/>
          </a:prstGeom>
        </p:spPr>
        <p:txBody>
          <a:bodyPr/>
          <a:lstStyle>
            <a:lvl1pPr algn="r">
              <a:defRPr>
                <a:solidFill>
                  <a:schemeClr val="bg1"/>
                </a:solidFill>
              </a:defRPr>
            </a:lvl1pPr>
          </a:lstStyle>
          <a:p>
            <a:fld id="{91BD7323-49BF-4C97-8773-5EC64C492009}" type="slidenum">
              <a:rPr lang="en-US" smtClean="0"/>
              <a:pPr/>
              <a:t>‹#›</a:t>
            </a:fld>
            <a:endParaRPr lang="en-US" dirty="0"/>
          </a:p>
        </p:txBody>
      </p:sp>
    </p:spTree>
    <p:extLst>
      <p:ext uri="{BB962C8B-B14F-4D97-AF65-F5344CB8AC3E}">
        <p14:creationId xmlns:p14="http://schemas.microsoft.com/office/powerpoint/2010/main" val="1483930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DE Custom Layou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44343" y="-550863"/>
            <a:ext cx="7232650" cy="795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496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216"/>
            <a:ext cx="8992572" cy="132080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11016766" y="6309650"/>
            <a:ext cx="683339" cy="365125"/>
          </a:xfrm>
          <a:prstGeom prst="rect">
            <a:avLst/>
          </a:prstGeom>
        </p:spPr>
        <p:txBody>
          <a:bodyPr/>
          <a:lstStyle/>
          <a:p>
            <a:fld id="{91BD7323-49BF-4C97-8773-5EC64C492009}" type="slidenum">
              <a:rPr lang="en-US" smtClean="0"/>
              <a:pPr/>
              <a:t>‹#›</a:t>
            </a:fld>
            <a:endParaRPr lang="en-US" dirty="0"/>
          </a:p>
        </p:txBody>
      </p:sp>
      <p:sp>
        <p:nvSpPr>
          <p:cNvPr id="9" name="Content Placeholder 8"/>
          <p:cNvSpPr>
            <a:spLocks noGrp="1"/>
          </p:cNvSpPr>
          <p:nvPr>
            <p:ph sz="quarter" idx="12"/>
          </p:nvPr>
        </p:nvSpPr>
        <p:spPr>
          <a:xfrm>
            <a:off x="581634" y="1796387"/>
            <a:ext cx="9090025" cy="4878388"/>
          </a:xfrm>
          <a:prstGeom prst="rect">
            <a:avLst/>
          </a:prstGeom>
        </p:spPr>
        <p:txBody>
          <a:bodyPr/>
          <a:lstStyle>
            <a:lvl1pPr marL="0" indent="0">
              <a:buNone/>
              <a:defRPr/>
            </a:lvl1pPr>
          </a:lstStyle>
          <a:p>
            <a:pPr lvl="0"/>
            <a:endParaRPr lang="en-US"/>
          </a:p>
        </p:txBody>
      </p:sp>
    </p:spTree>
    <p:extLst>
      <p:ext uri="{BB962C8B-B14F-4D97-AF65-F5344CB8AC3E}">
        <p14:creationId xmlns:p14="http://schemas.microsoft.com/office/powerpoint/2010/main" val="3547283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581633" y="311380"/>
            <a:ext cx="8944503" cy="1320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1" name="Google Shape;61;p9"/>
          <p:cNvSpPr txBox="1">
            <a:spLocks noGrp="1"/>
          </p:cNvSpPr>
          <p:nvPr>
            <p:ph type="sldNum" idx="12"/>
          </p:nvPr>
        </p:nvSpPr>
        <p:spPr>
          <a:xfrm>
            <a:off x="11016766" y="6309650"/>
            <a:ext cx="683339"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
        <p:nvSpPr>
          <p:cNvPr id="62" name="Google Shape;62;p9"/>
          <p:cNvSpPr txBox="1">
            <a:spLocks noGrp="1"/>
          </p:cNvSpPr>
          <p:nvPr>
            <p:ph type="body" idx="1"/>
          </p:nvPr>
        </p:nvSpPr>
        <p:spPr>
          <a:xfrm>
            <a:off x="5228456" y="1801625"/>
            <a:ext cx="4297680" cy="4694708"/>
          </a:xfrm>
          <a:prstGeom prst="rect">
            <a:avLst/>
          </a:prstGeom>
          <a:noFill/>
          <a:ln>
            <a:noFill/>
          </a:ln>
        </p:spPr>
        <p:txBody>
          <a:bodyPr spcFirstLastPara="1" wrap="square" lIns="91425" tIns="45700" rIns="91425" bIns="45700" anchor="t" anchorCtr="0">
            <a:noAutofit/>
          </a:bodyPr>
          <a:lstStyle>
            <a:lvl1pPr marL="457200" marR="0" lvl="0" indent="-457200" algn="l" rtl="0">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a:ea typeface="Libre Franklin"/>
                <a:cs typeface="Libre Franklin"/>
                <a:sym typeface="Libre Franklin"/>
              </a:defRPr>
            </a:lvl1pPr>
            <a:lvl2pPr marL="914400" marR="0" lvl="1" indent="-391160" algn="l" rtl="0">
              <a:spcBef>
                <a:spcPts val="1000"/>
              </a:spcBef>
              <a:spcAft>
                <a:spcPts val="0"/>
              </a:spcAft>
              <a:buClr>
                <a:srgbClr val="D2BD24"/>
              </a:buClr>
              <a:buSzPts val="2560"/>
              <a:buFont typeface="Libre Franklin"/>
              <a:buChar char="●"/>
              <a:defRPr sz="3200" b="0" i="0" u="none" strike="noStrike" cap="none">
                <a:solidFill>
                  <a:srgbClr val="3F3F3F"/>
                </a:solidFill>
                <a:latin typeface="Libre Franklin"/>
                <a:ea typeface="Libre Franklin"/>
                <a:cs typeface="Libre Franklin"/>
                <a:sym typeface="Libre Franklin"/>
              </a:defRPr>
            </a:lvl2pPr>
            <a:lvl3pPr marL="1371600" marR="0" lvl="2" indent="-406400" algn="l" rtl="0">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a:ea typeface="Libre Franklin"/>
                <a:cs typeface="Libre Franklin"/>
                <a:sym typeface="Libre Franklin"/>
              </a:defRPr>
            </a:lvl3pPr>
            <a:lvl4pPr marL="1828800" marR="0" lvl="3" indent="-381000" algn="l" rtl="0">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a:ea typeface="Libre Franklin"/>
                <a:cs typeface="Libre Franklin"/>
                <a:sym typeface="Libre Franklin"/>
              </a:defRPr>
            </a:lvl4pPr>
            <a:lvl5pPr marL="2286000" marR="0" lvl="4" indent="-381000" algn="l" rtl="0">
              <a:spcBef>
                <a:spcPts val="1000"/>
              </a:spcBef>
              <a:spcAft>
                <a:spcPts val="0"/>
              </a:spcAft>
              <a:buClr>
                <a:srgbClr val="D2BD24"/>
              </a:buClr>
              <a:buSzPts val="2400"/>
              <a:buFont typeface="Libre Franklin"/>
              <a:buChar char="●"/>
              <a:defRPr sz="2400" b="0" i="0" u="none" strike="noStrike" cap="none">
                <a:solidFill>
                  <a:srgbClr val="3F3F3F"/>
                </a:solidFill>
                <a:latin typeface="Libre Franklin"/>
                <a:ea typeface="Libre Franklin"/>
                <a:cs typeface="Libre Franklin"/>
                <a:sym typeface="Libre Franklin"/>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9pPr>
          </a:lstStyle>
          <a:p>
            <a:endParaRPr/>
          </a:p>
        </p:txBody>
      </p:sp>
      <p:sp>
        <p:nvSpPr>
          <p:cNvPr id="63" name="Google Shape;63;p9"/>
          <p:cNvSpPr>
            <a:spLocks noGrp="1"/>
          </p:cNvSpPr>
          <p:nvPr>
            <p:ph type="pic" idx="2"/>
          </p:nvPr>
        </p:nvSpPr>
        <p:spPr>
          <a:xfrm>
            <a:off x="581025" y="1801813"/>
            <a:ext cx="4481513" cy="4694237"/>
          </a:xfrm>
          <a:prstGeom prst="rect">
            <a:avLst/>
          </a:prstGeom>
          <a:noFill/>
          <a:ln>
            <a:noFill/>
          </a:ln>
        </p:spPr>
        <p:txBody>
          <a:bodyPr spcFirstLastPara="1" wrap="square" lIns="91425" tIns="45700" rIns="91425" bIns="45700" anchor="t" anchorCtr="0">
            <a:noAutofit/>
          </a:bodyPr>
          <a:lstStyle>
            <a:lvl1pPr marR="0" lvl="0" algn="l" rtl="0">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a:ea typeface="Libre Franklin"/>
                <a:cs typeface="Libre Franklin"/>
                <a:sym typeface="Libre Franklin"/>
              </a:defRPr>
            </a:lvl1pPr>
            <a:lvl2pPr marR="0" lvl="1" algn="l" rtl="0">
              <a:spcBef>
                <a:spcPts val="1000"/>
              </a:spcBef>
              <a:spcAft>
                <a:spcPts val="0"/>
              </a:spcAft>
              <a:buClr>
                <a:srgbClr val="D2BD24"/>
              </a:buClr>
              <a:buSzPts val="2560"/>
              <a:buFont typeface="Libre Franklin"/>
              <a:buChar char="●"/>
              <a:defRPr sz="3200" b="0" i="0" u="none" strike="noStrike" cap="none">
                <a:solidFill>
                  <a:srgbClr val="3F3F3F"/>
                </a:solidFill>
                <a:latin typeface="Libre Franklin"/>
                <a:ea typeface="Libre Franklin"/>
                <a:cs typeface="Libre Franklin"/>
                <a:sym typeface="Libre Franklin"/>
              </a:defRPr>
            </a:lvl2pPr>
            <a:lvl3pPr marR="0" lvl="2" algn="l" rtl="0">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a:ea typeface="Libre Franklin"/>
                <a:cs typeface="Libre Franklin"/>
                <a:sym typeface="Libre Franklin"/>
              </a:defRPr>
            </a:lvl3pPr>
            <a:lvl4pPr marR="0" lvl="3" algn="l" rtl="0">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a:ea typeface="Libre Franklin"/>
                <a:cs typeface="Libre Franklin"/>
                <a:sym typeface="Libre Franklin"/>
              </a:defRPr>
            </a:lvl4pPr>
            <a:lvl5pPr marR="0" lvl="4" algn="l" rtl="0">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a:ea typeface="Libre Franklin"/>
                <a:cs typeface="Libre Franklin"/>
                <a:sym typeface="Libre Franklin"/>
              </a:defRPr>
            </a:lvl5pPr>
            <a:lvl6pPr marR="0" lvl="5" algn="l" rtl="0">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6pPr>
            <a:lvl7pPr marR="0" lvl="6" algn="l" rtl="0">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7pPr>
            <a:lvl8pPr marR="0" lvl="7" algn="l" rtl="0">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8pPr>
            <a:lvl9pPr marR="0" lvl="8" algn="l" rtl="0">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a:ea typeface="Libre Franklin"/>
                <a:cs typeface="Libre Franklin"/>
                <a:sym typeface="Libre Franklin"/>
              </a:defRPr>
            </a:lvl9pPr>
          </a:lstStyle>
          <a:p>
            <a:endParaRPr dirty="0"/>
          </a:p>
        </p:txBody>
      </p:sp>
    </p:spTree>
    <p:extLst>
      <p:ext uri="{BB962C8B-B14F-4D97-AF65-F5344CB8AC3E}">
        <p14:creationId xmlns:p14="http://schemas.microsoft.com/office/powerpoint/2010/main" val="2014980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creen shot-iPhon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C436C8-EBEE-524C-89B0-64B5FEF1B7B2}"/>
              </a:ext>
            </a:extLst>
          </p:cNvPr>
          <p:cNvPicPr>
            <a:picLocks noChangeAspect="1"/>
          </p:cNvPicPr>
          <p:nvPr userDrawn="1"/>
        </p:nvPicPr>
        <p:blipFill>
          <a:blip r:embed="rId2"/>
          <a:srcRect/>
          <a:stretch/>
        </p:blipFill>
        <p:spPr>
          <a:xfrm>
            <a:off x="6096000" y="-30776"/>
            <a:ext cx="5563239" cy="7712939"/>
          </a:xfrm>
          <a:prstGeom prst="rect">
            <a:avLst/>
          </a:prstGeom>
          <a:effectLst>
            <a:reflection blurRad="6350" stA="6000" endPos="35000" dir="5400000" sy="-100000" algn="bl" rotWithShape="0"/>
          </a:effectLst>
        </p:spPr>
      </p:pic>
      <p:pic>
        <p:nvPicPr>
          <p:cNvPr id="8" name="Picture 7">
            <a:extLst>
              <a:ext uri="{FF2B5EF4-FFF2-40B4-BE49-F238E27FC236}">
                <a16:creationId xmlns:a16="http://schemas.microsoft.com/office/drawing/2014/main" id="{20091EE6-B41A-A54D-AE99-1F60C58485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6EF07FAD-9ADF-3F40-8288-3DFC6385090E}"/>
              </a:ext>
            </a:extLst>
          </p:cNvPr>
          <p:cNvSpPr>
            <a:spLocks noGrp="1"/>
          </p:cNvSpPr>
          <p:nvPr>
            <p:ph type="title" hasCustomPrompt="1"/>
          </p:nvPr>
        </p:nvSpPr>
        <p:spPr>
          <a:xfrm>
            <a:off x="532760" y="522123"/>
            <a:ext cx="7174325" cy="1317563"/>
          </a:xfrm>
        </p:spPr>
        <p:txBody>
          <a:bodyPr anchor="t">
            <a:normAutofit/>
          </a:bodyPr>
          <a:lstStyle>
            <a:lvl1pPr>
              <a:defRPr sz="4400"/>
            </a:lvl1pPr>
          </a:lstStyle>
          <a:p>
            <a:r>
              <a:rPr lang="en-US" noProof="0"/>
              <a:t>Click to edit title</a:t>
            </a:r>
          </a:p>
        </p:txBody>
      </p:sp>
      <p:sp>
        <p:nvSpPr>
          <p:cNvPr id="10" name="Text Placeholder 3">
            <a:extLst>
              <a:ext uri="{FF2B5EF4-FFF2-40B4-BE49-F238E27FC236}">
                <a16:creationId xmlns:a16="http://schemas.microsoft.com/office/drawing/2014/main" id="{4E260D7D-B77F-0A45-AB58-3A9EE6EE46C5}"/>
              </a:ext>
            </a:extLst>
          </p:cNvPr>
          <p:cNvSpPr>
            <a:spLocks noGrp="1"/>
          </p:cNvSpPr>
          <p:nvPr>
            <p:ph type="body" sz="half" idx="2" hasCustomPrompt="1"/>
          </p:nvPr>
        </p:nvSpPr>
        <p:spPr>
          <a:xfrm>
            <a:off x="532761" y="2068286"/>
            <a:ext cx="7174324" cy="3865625"/>
          </a:xfrm>
        </p:spPr>
        <p:txBody>
          <a:bodyPr>
            <a:normAutofit/>
          </a:bodyPr>
          <a:lstStyle>
            <a:lvl1pPr marL="0" indent="0">
              <a:buFont typeface="Arial" panose="020B0604020202020204" pitchFamily="34" charse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text</a:t>
            </a:r>
          </a:p>
        </p:txBody>
      </p:sp>
      <p:sp>
        <p:nvSpPr>
          <p:cNvPr id="11" name="Picture Placeholder 3">
            <a:extLst>
              <a:ext uri="{FF2B5EF4-FFF2-40B4-BE49-F238E27FC236}">
                <a16:creationId xmlns:a16="http://schemas.microsoft.com/office/drawing/2014/main" id="{2BA327EA-75BC-3645-983B-6B9D070DA036}"/>
              </a:ext>
            </a:extLst>
          </p:cNvPr>
          <p:cNvSpPr>
            <a:spLocks noGrp="1"/>
          </p:cNvSpPr>
          <p:nvPr>
            <p:ph type="pic" sz="quarter" idx="10"/>
          </p:nvPr>
        </p:nvSpPr>
        <p:spPr>
          <a:xfrm>
            <a:off x="8401881" y="410817"/>
            <a:ext cx="2862468" cy="6071498"/>
          </a:xfrm>
          <a:prstGeom prst="roundRect">
            <a:avLst>
              <a:gd name="adj" fmla="val 14385"/>
            </a:avLst>
          </a:prstGeom>
          <a:solidFill>
            <a:schemeClr val="bg2"/>
          </a:solidFill>
        </p:spPr>
        <p:txBody>
          <a:bodyPr/>
          <a:lstStyle/>
          <a:p>
            <a:endParaRPr lang="id-ID"/>
          </a:p>
        </p:txBody>
      </p:sp>
    </p:spTree>
    <p:extLst>
      <p:ext uri="{BB962C8B-B14F-4D97-AF65-F5344CB8AC3E}">
        <p14:creationId xmlns:p14="http://schemas.microsoft.com/office/powerpoint/2010/main" val="2747623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endParaRPr lang="en-US" dirty="0"/>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endParaRPr lang="en-US" dirty="0"/>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endParaRPr lang="en-US" dirty="0"/>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latin typeface="Arial" panose="020B0604020202020204" pitchFamily="34" charset="0"/>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defRPr>
            </a:lvl1pPr>
          </a:lstStyle>
          <a:p>
            <a:endParaRPr lang="en-US" dirty="0"/>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85" r:id="rId18"/>
  </p:sldLayoutIdLst>
  <p:hf sldNum="0" hdr="0" ftr="0" dt="0"/>
  <p:txStyles>
    <p:title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Isosceles Triangle 5">
            <a:extLst>
              <a:ext uri="{FF2B5EF4-FFF2-40B4-BE49-F238E27FC236}">
                <a16:creationId xmlns:a16="http://schemas.microsoft.com/office/drawing/2014/main" id="{C79EC1CE-8AC1-9FB3-B225-EED0BA48A81D}"/>
              </a:ext>
            </a:extLst>
          </p:cNvPr>
          <p:cNvSpPr/>
          <p:nvPr userDrawn="1"/>
        </p:nvSpPr>
        <p:spPr>
          <a:xfrm flipV="1">
            <a:off x="1" y="-2"/>
            <a:ext cx="1177627" cy="5336275"/>
          </a:xfrm>
          <a:prstGeom prst="triangle">
            <a:avLst>
              <a:gd name="adj" fmla="val 0"/>
            </a:avLst>
          </a:prstGeom>
          <a:solidFill>
            <a:srgbClr val="6F81AC">
              <a:alpha val="80000"/>
            </a:srgb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724849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hf sldNum="0" hdr="0" ft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openclipart.org/detail/168575/safety-helmet-by-jonata" TargetMode="External"/><Relationship Id="rId5" Type="http://schemas.openxmlformats.org/officeDocument/2006/relationships/image" Target="../media/image17.png"/><Relationship Id="rId4" Type="http://schemas.openxmlformats.org/officeDocument/2006/relationships/hyperlink" Target="https://www.pngall.com/graduation-cap-p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pngall.com/graduation-cap-p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openclipart.org/detail/168575/safety-helmet-by-jonat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openclipart.org/detail/168575/safety-helmet-by-jonata" TargetMode="Externa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s://openclipart.org/detail/168575/safety-helmet-by-jonata"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openclipart.org/detail/168575/safety-helmet-by-jonata"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openclipart.org/detail/168575/safety-helmet-by-jonat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openclipart.org/detail/168575/safety-helmet-by-jonat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openclipart.org/detail/168575/safety-helmet-by-jonat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openclipart.org/detail/168575/safety-helmet-by-jonat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hyperlink" Target="https://openclipart.org/detail/168575/safety-helmet-by-jonata"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3.jpe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openclipart.org/detail/168575/safety-helmet-by-jonata" TargetMode="Externa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hyperlink" Target="https://openclipart.org/detail/168575/safety-helmet-by-jonata" TargetMode="External"/><Relationship Id="rId3" Type="http://schemas.openxmlformats.org/officeDocument/2006/relationships/image" Target="../media/image24.png"/><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pngall.com/graduation-cap-p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education.ky.gov/curriculum/standards/kyacadstand/Documents/Driving_Question_Board_Poster.pdf"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pngall.com/graduation-cap-p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openclipart.org/detail/168575/safety-helmet-by-jonata" TargetMode="External"/><Relationship Id="rId5" Type="http://schemas.openxmlformats.org/officeDocument/2006/relationships/image" Target="../media/image17.png"/><Relationship Id="rId4" Type="http://schemas.openxmlformats.org/officeDocument/2006/relationships/hyperlink" Target="https://www.pngall.com/graduation-cap-pn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s://www.pngall.com/graduation-cap-png/"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pngall.com/graduation-cap-png/"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openclipart.org/detail/168575/safety-helmet-by-jonata" TargetMode="Externa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55.xml"/><Relationship Id="rId5" Type="http://schemas.openxmlformats.org/officeDocument/2006/relationships/slide" Target="slide34.xml"/><Relationship Id="rId4" Type="http://schemas.openxmlformats.org/officeDocument/2006/relationships/slide" Target="slide13.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openclipart.org/detail/168575/safety-helmet-by-jonata"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pngall.com/graduation-cap-pn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education.ky.gov/curriculum/standards/kyacadstand/Documents/Kentucky_Academic_Standards_for_Science_2022.pdf" TargetMode="External"/><Relationship Id="rId1" Type="http://schemas.openxmlformats.org/officeDocument/2006/relationships/slideLayout" Target="../slideLayouts/slideLayout2.xml"/><Relationship Id="rId4" Type="http://schemas.openxmlformats.org/officeDocument/2006/relationships/hyperlink" Target="https://www.pngall.com/graduation-cap-pn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education.ky.gov/curriculum/standards/kyacadstand/Documents/Kentucky_Academic_Standards_for_Science_2022.pdf" TargetMode="External"/><Relationship Id="rId1" Type="http://schemas.openxmlformats.org/officeDocument/2006/relationships/slideLayout" Target="../slideLayouts/slideLayout2.xml"/><Relationship Id="rId4" Type="http://schemas.openxmlformats.org/officeDocument/2006/relationships/hyperlink" Target="https://www.pngall.com/graduation-cap-pn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hyperlink" Target="https://www.pngall.com/graduation-cap-png/" TargetMode="Externa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hyperlink" Target="https://www.pngall.com/graduation-cap-png/" TargetMode="External"/><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cience_2022.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www.pngall.com/graduation-cap-png/" TargetMode="Externa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pngall.com/graduation-cap-png/"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docs.google.com/document/d/1Gqcp0M7RrUT0Now8jEgRldIEgTtJbhRGAU1PO7P81aU/edit"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www.pngall.com/graduation-cap-png/" TargetMode="External"/><Relationship Id="rId5" Type="http://schemas.openxmlformats.org/officeDocument/2006/relationships/image" Target="../media/image16.png"/><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hyperlink" Target="https://education.ky.gov/curriculum/standards/kyacadstand/Documents/Supporting_Three-Dimensional_Learning_from_Students'_Questions_About_Water_With_a_Storyline_Unit_(Article).pdf" TargetMode="External"/><Relationship Id="rId7" Type="http://schemas.openxmlformats.org/officeDocument/2006/relationships/hyperlink" Target="https://www.pngall.com/graduation-cap-pn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2.png"/><Relationship Id="rId4" Type="http://schemas.openxmlformats.org/officeDocument/2006/relationships/hyperlink" Target="https://s3.amazonaws.com/nstacontent/SC_March_April_2022_p75-79SwP.pdf?AWSAccessKeyId=AKIAIMRSQAV7P6X4QIKQ&amp;Expires=1699441619&amp;Signature=tbTWNsqw7pH%2b%2bKEwf6JMZQn0KHI%3d"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hyperlink" Target="https://www.pngall.com/graduation-cap-png/" TargetMode="External"/><Relationship Id="rId5" Type="http://schemas.openxmlformats.org/officeDocument/2006/relationships/image" Target="../media/image16.png"/><Relationship Id="rId4" Type="http://schemas.openxmlformats.org/officeDocument/2006/relationships/hyperlink" Target="https://pixabay.com/tr/bulut-d%C3%BC%C5%9F%C3%BCnme-d%C3%BC%C5%9F%C3%BCnce-kabarc%C4%B1k-304979/"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stemteachingtools.org/brief/54" TargetMode="External"/><Relationship Id="rId5" Type="http://schemas.openxmlformats.org/officeDocument/2006/relationships/image" Target="../media/image37.png"/><Relationship Id="rId4" Type="http://schemas.openxmlformats.org/officeDocument/2006/relationships/hyperlink" Target="https://stemteachingtools.org/brief/47"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s://pngimg.com/download/7418"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hyperlink" Target="https://staffkyschools.sharepoint.com/:b:/s/ScienceConsultants533/ETtn0xHw5sxLiUOEvC9ick0BNkDzFk3vRLyjHMaebWVTZA?e=mG0dWi" TargetMode="External"/><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openscied.org/driving-question-board/" TargetMode="External"/><Relationship Id="rId5" Type="http://schemas.openxmlformats.org/officeDocument/2006/relationships/hyperlink" Target="https://education.ky.gov/curriculum/standards/kyacadstand/Documents/The_Driving_Question_Board_article.pdf" TargetMode="Externa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stemteachingtools.org/assets/landscapes/STEM-Teaching-Tool-16-Informal-formative-assessment.pdf"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hyperlink" Target="https://kystandards.org/standards-resources/pl-mods/balanced-assessment-plms/"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pixabay.com/tr/bulut-d%C3%BC%C5%9F%C3%BCnme-d%C3%BC%C5%9F%C3%BCnce-kabarc%C4%B1k-304979/"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forms.office.com/Pages/ResponsePage.aspx?id=H8Fgk-aQBketACX83J4u0R502Mh4cJZPnd5bIKZJykxUMlRYS09SNjNCOFpWNVVZWVpINUxYSUQyUy4u" TargetMode="Externa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
          <p:cNvSpPr txBox="1">
            <a:spLocks noGrp="1"/>
          </p:cNvSpPr>
          <p:nvPr>
            <p:ph type="ctrTitle"/>
          </p:nvPr>
        </p:nvSpPr>
        <p:spPr>
          <a:xfrm>
            <a:off x="2642617" y="1030933"/>
            <a:ext cx="9285396" cy="3181349"/>
          </a:xfrm>
          <a:prstGeom prst="rect">
            <a:avLst/>
          </a:prstGeom>
          <a:noFill/>
          <a:ln>
            <a:noFill/>
          </a:ln>
        </p:spPr>
        <p:txBody>
          <a:bodyPr spcFirstLastPara="1" vert="horz" wrap="square" lIns="91425" tIns="45700" rIns="91425" bIns="45700" rtlCol="0" anchor="ctr" anchorCtr="0">
            <a:noAutofit/>
          </a:bodyPr>
          <a:lstStyle/>
          <a:p>
            <a:r>
              <a:rPr lang="en-US" sz="4400" b="1" dirty="0">
                <a:solidFill>
                  <a:srgbClr val="007780"/>
                </a:solidFill>
                <a:latin typeface="Franklin Gothic Medium" panose="020B0603020102020204" pitchFamily="34" charset="0"/>
                <a:cs typeface="Arial" panose="020B0604020202020204" pitchFamily="34" charset="0"/>
              </a:rPr>
              <a:t>Improving Student Engagement in the Science Classroom Using  a Driving Question Board (DQB) </a:t>
            </a:r>
          </a:p>
        </p:txBody>
      </p:sp>
      <p:pic>
        <p:nvPicPr>
          <p:cNvPr id="340" name="Google Shape;340;p1" descr="Creative Commons Attribution-ShareAlike 4.0 International Logo"/>
          <p:cNvPicPr preferRelativeResize="0"/>
          <p:nvPr/>
        </p:nvPicPr>
        <p:blipFill rotWithShape="1">
          <a:blip r:embed="rId3">
            <a:alphaModFix/>
          </a:blip>
          <a:srcRect/>
          <a:stretch/>
        </p:blipFill>
        <p:spPr>
          <a:xfrm>
            <a:off x="1882721" y="6365534"/>
            <a:ext cx="901292" cy="317500"/>
          </a:xfrm>
          <a:prstGeom prst="rect">
            <a:avLst/>
          </a:prstGeom>
          <a:noFill/>
          <a:ln>
            <a:noFill/>
          </a:ln>
        </p:spPr>
      </p:pic>
      <p:pic>
        <p:nvPicPr>
          <p:cNvPr id="341" name="Google Shape;341;p1" descr="National Science Foudnation Logo"/>
          <p:cNvPicPr preferRelativeResize="0"/>
          <p:nvPr/>
        </p:nvPicPr>
        <p:blipFill rotWithShape="1">
          <a:blip r:embed="rId4">
            <a:alphaModFix/>
          </a:blip>
          <a:srcRect/>
          <a:stretch/>
        </p:blipFill>
        <p:spPr>
          <a:xfrm>
            <a:off x="4734943" y="4541449"/>
            <a:ext cx="948266" cy="901700"/>
          </a:xfrm>
          <a:prstGeom prst="rect">
            <a:avLst/>
          </a:prstGeom>
          <a:noFill/>
          <a:ln>
            <a:noFill/>
          </a:ln>
        </p:spPr>
      </p:pic>
      <p:sp>
        <p:nvSpPr>
          <p:cNvPr id="339" name="Google Shape;339;p1"/>
          <p:cNvSpPr txBox="1">
            <a:spLocks noGrp="1"/>
          </p:cNvSpPr>
          <p:nvPr>
            <p:ph type="body" idx="4294967295"/>
          </p:nvPr>
        </p:nvSpPr>
        <p:spPr>
          <a:xfrm>
            <a:off x="5667201" y="4505169"/>
            <a:ext cx="6524799" cy="2352831"/>
          </a:xfrm>
          <a:prstGeom prst="rect">
            <a:avLst/>
          </a:prstGeom>
          <a:noFill/>
          <a:ln>
            <a:noFill/>
          </a:ln>
        </p:spPr>
        <p:txBody>
          <a:bodyPr spcFirstLastPara="1" vert="horz" wrap="square" lIns="91425" tIns="45700" rIns="91425" bIns="45700" rtlCol="0" anchor="t" anchorCtr="0">
            <a:normAutofit/>
          </a:bodyPr>
          <a:lstStyle/>
          <a:p>
            <a:pPr marL="0" indent="0">
              <a:lnSpc>
                <a:spcPct val="100000"/>
              </a:lnSpc>
              <a:buNone/>
            </a:pPr>
            <a:r>
              <a:rPr lang="en-US" sz="900" dirty="0">
                <a:solidFill>
                  <a:schemeClr val="tx1"/>
                </a:solidFill>
                <a:latin typeface="Franklin Gothic Book" panose="020B0503020102020204" pitchFamily="34" charset="0"/>
                <a:cs typeface="Arial"/>
              </a:rPr>
              <a:t>Modified from Casandra Gonzalez, Ryan King and Missy Weatherly (2023). [</a:t>
            </a:r>
            <a:r>
              <a:rPr lang="en-US" sz="900" i="1" dirty="0">
                <a:solidFill>
                  <a:schemeClr val="tx1"/>
                </a:solidFill>
                <a:latin typeface="Franklin Gothic Book" panose="020B0503020102020204" pitchFamily="34" charset="0"/>
                <a:cs typeface="Arial"/>
              </a:rPr>
              <a:t>What is a “Driving Question Board” and how can it improve student engagement in class?</a:t>
            </a:r>
            <a:r>
              <a:rPr lang="en-US" sz="900" dirty="0">
                <a:solidFill>
                  <a:schemeClr val="tx1"/>
                </a:solidFill>
                <a:latin typeface="Franklin Gothic Book" panose="020B0503020102020204" pitchFamily="34" charset="0"/>
                <a:cs typeface="Arial"/>
              </a:rPr>
              <a:t> from the  Advancing Coherent and Equitable Systems of Science Education (ACESSE) Project. This work is licensed under a Creative Commons Attribution-ShareAlike 4.0 Unported License. Educators and others may use or adapt. If modified, please attribute and re-title. CC BY-SA license details are at https://creativecommons.org/licenses/by-sa/4.0/.</a:t>
            </a:r>
            <a:endParaRPr lang="en-US" dirty="0">
              <a:solidFill>
                <a:schemeClr val="tx1"/>
              </a:solidFill>
              <a:latin typeface="Franklin Gothic Book" panose="020B0503020102020204" pitchFamily="34" charset="0"/>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FCAA-DFE8-826B-DF64-A6E76281B5D0}"/>
              </a:ext>
            </a:extLst>
          </p:cNvPr>
          <p:cNvSpPr>
            <a:spLocks noGrp="1"/>
          </p:cNvSpPr>
          <p:nvPr>
            <p:ph type="title"/>
          </p:nvPr>
        </p:nvSpPr>
        <p:spPr>
          <a:xfrm>
            <a:off x="685799" y="172279"/>
            <a:ext cx="10678887" cy="1868556"/>
          </a:xfrm>
        </p:spPr>
        <p:txBody>
          <a:bodyPr>
            <a:normAutofit/>
          </a:bodyPr>
          <a:lstStyle/>
          <a:p>
            <a:r>
              <a:rPr lang="en-US" dirty="0">
                <a:latin typeface="+mj-lt"/>
              </a:rPr>
              <a:t>After completing session A, you should be able to answer the following questions.</a:t>
            </a:r>
          </a:p>
        </p:txBody>
      </p:sp>
      <p:sp>
        <p:nvSpPr>
          <p:cNvPr id="3" name="Content Placeholder 2">
            <a:extLst>
              <a:ext uri="{FF2B5EF4-FFF2-40B4-BE49-F238E27FC236}">
                <a16:creationId xmlns:a16="http://schemas.microsoft.com/office/drawing/2014/main" id="{4F079AF0-5BA8-A720-3A05-792F18C49017}"/>
              </a:ext>
            </a:extLst>
          </p:cNvPr>
          <p:cNvSpPr>
            <a:spLocks noGrp="1"/>
          </p:cNvSpPr>
          <p:nvPr>
            <p:ph idx="1"/>
          </p:nvPr>
        </p:nvSpPr>
        <p:spPr>
          <a:xfrm>
            <a:off x="1325217" y="2272748"/>
            <a:ext cx="9541565" cy="2902226"/>
          </a:xfrm>
        </p:spPr>
        <p:txBody>
          <a:bodyPr>
            <a:normAutofit/>
          </a:bodyPr>
          <a:lstStyle/>
          <a:p>
            <a:pPr>
              <a:buFont typeface="Wingdings" panose="05000000000000000000" pitchFamily="2" charset="2"/>
              <a:buChar char="ü"/>
            </a:pPr>
            <a:r>
              <a:rPr lang="en-US" sz="4000" dirty="0"/>
              <a:t>  </a:t>
            </a:r>
            <a:r>
              <a:rPr lang="en-US" sz="4000" dirty="0">
                <a:latin typeface="+mn-lt"/>
              </a:rPr>
              <a:t>What is a driving question board? </a:t>
            </a:r>
          </a:p>
          <a:p>
            <a:pPr marL="0" indent="0">
              <a:buNone/>
            </a:pPr>
            <a:endParaRPr lang="en-US" sz="4000" dirty="0">
              <a:latin typeface="+mn-lt"/>
            </a:endParaRPr>
          </a:p>
          <a:p>
            <a:pPr>
              <a:buFont typeface="Wingdings" panose="05000000000000000000" pitchFamily="2" charset="2"/>
              <a:buChar char="ü"/>
            </a:pPr>
            <a:r>
              <a:rPr lang="en-US" sz="4000" dirty="0">
                <a:latin typeface="+mn-lt"/>
              </a:rPr>
              <a:t>  What is its purpose in the science </a:t>
            </a:r>
          </a:p>
          <a:p>
            <a:pPr marL="0" indent="0">
              <a:buNone/>
            </a:pPr>
            <a:r>
              <a:rPr lang="en-US" sz="4000" dirty="0">
                <a:latin typeface="+mn-lt"/>
              </a:rPr>
              <a:t>     classroom?</a:t>
            </a:r>
          </a:p>
          <a:p>
            <a:pPr marL="0" indent="0">
              <a:buNone/>
            </a:pPr>
            <a:endParaRPr lang="en-US" dirty="0"/>
          </a:p>
        </p:txBody>
      </p:sp>
    </p:spTree>
    <p:extLst>
      <p:ext uri="{BB962C8B-B14F-4D97-AF65-F5344CB8AC3E}">
        <p14:creationId xmlns:p14="http://schemas.microsoft.com/office/powerpoint/2010/main" val="3860267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B11A-6FA5-211A-0530-FABEEA987449}"/>
              </a:ext>
            </a:extLst>
          </p:cNvPr>
          <p:cNvSpPr>
            <a:spLocks noGrp="1"/>
          </p:cNvSpPr>
          <p:nvPr>
            <p:ph type="title"/>
          </p:nvPr>
        </p:nvSpPr>
        <p:spPr>
          <a:xfrm>
            <a:off x="0" y="323850"/>
            <a:ext cx="12192000" cy="1320800"/>
          </a:xfrm>
        </p:spPr>
        <p:txBody>
          <a:bodyPr>
            <a:normAutofit/>
          </a:bodyPr>
          <a:lstStyle/>
          <a:p>
            <a:pPr algn="ctr">
              <a:lnSpc>
                <a:spcPct val="100000"/>
              </a:lnSpc>
            </a:pPr>
            <a:r>
              <a:rPr lang="en-US" dirty="0">
                <a:latin typeface="+mj-lt"/>
                <a:cs typeface="Arial"/>
              </a:rPr>
              <a:t>Session A Overall Reflection</a:t>
            </a:r>
            <a:br>
              <a:rPr lang="en-US" b="1" dirty="0"/>
            </a:br>
            <a:endParaRPr lang="en-US" sz="3600" dirty="0">
              <a:solidFill>
                <a:schemeClr val="tx1"/>
              </a:solidFill>
              <a:latin typeface="Arial"/>
              <a:cs typeface="Arial"/>
            </a:endParaRPr>
          </a:p>
        </p:txBody>
      </p:sp>
      <p:sp>
        <p:nvSpPr>
          <p:cNvPr id="3" name="Content Placeholder 2">
            <a:extLst>
              <a:ext uri="{FF2B5EF4-FFF2-40B4-BE49-F238E27FC236}">
                <a16:creationId xmlns:a16="http://schemas.microsoft.com/office/drawing/2014/main" id="{453F74C7-61D6-512C-A572-31787177D3C3}"/>
              </a:ext>
            </a:extLst>
          </p:cNvPr>
          <p:cNvSpPr>
            <a:spLocks noGrp="1"/>
          </p:cNvSpPr>
          <p:nvPr>
            <p:ph idx="1"/>
          </p:nvPr>
        </p:nvSpPr>
        <p:spPr>
          <a:xfrm>
            <a:off x="482600" y="1384300"/>
            <a:ext cx="10947401" cy="4302369"/>
          </a:xfrm>
        </p:spPr>
        <p:txBody>
          <a:bodyPr vert="horz" lIns="91440" tIns="45720" rIns="91440" bIns="45720" rtlCol="0" anchor="t">
            <a:noAutofit/>
          </a:bodyPr>
          <a:lstStyle/>
          <a:p>
            <a:pPr marL="0" indent="0">
              <a:buNone/>
            </a:pPr>
            <a:r>
              <a:rPr lang="en-US" sz="3200" dirty="0">
                <a:solidFill>
                  <a:schemeClr val="tx1"/>
                </a:solidFill>
                <a:latin typeface="+mn-lt"/>
                <a:cs typeface="Arial"/>
              </a:rPr>
              <a:t>Take some time to record your responses to the following prompts in </a:t>
            </a:r>
            <a:r>
              <a:rPr lang="en-US" sz="3200" u="sng" dirty="0">
                <a:solidFill>
                  <a:schemeClr val="tx1"/>
                </a:solidFill>
                <a:latin typeface="+mn-lt"/>
                <a:cs typeface="Arial"/>
              </a:rPr>
              <a:t>Session A: Overall Reflection</a:t>
            </a:r>
            <a:r>
              <a:rPr lang="en-US" sz="3200" dirty="0">
                <a:solidFill>
                  <a:schemeClr val="tx1"/>
                </a:solidFill>
                <a:latin typeface="+mn-lt"/>
                <a:cs typeface="Arial"/>
              </a:rPr>
              <a:t> of the participant packet.</a:t>
            </a:r>
          </a:p>
          <a:p>
            <a:pPr marL="0" indent="0">
              <a:buNone/>
            </a:pPr>
            <a:endParaRPr lang="en-US" sz="1000" dirty="0">
              <a:latin typeface="+mn-lt"/>
              <a:cs typeface="Arial"/>
            </a:endParaRPr>
          </a:p>
          <a:p>
            <a:r>
              <a:rPr lang="en-US" sz="3200" dirty="0">
                <a:solidFill>
                  <a:schemeClr val="tx1"/>
                </a:solidFill>
                <a:latin typeface="+mn-lt"/>
                <a:cs typeface="Arial"/>
              </a:rPr>
              <a:t>What are your takeaways from this session?</a:t>
            </a:r>
          </a:p>
          <a:p>
            <a:pPr marL="0" indent="0">
              <a:buNone/>
            </a:pPr>
            <a:endParaRPr lang="en-US" sz="1000" dirty="0">
              <a:solidFill>
                <a:schemeClr val="tx1"/>
              </a:solidFill>
              <a:latin typeface="+mn-lt"/>
              <a:cs typeface="Arial"/>
            </a:endParaRPr>
          </a:p>
          <a:p>
            <a:r>
              <a:rPr lang="en-US" sz="3200" dirty="0">
                <a:solidFill>
                  <a:schemeClr val="tx1"/>
                </a:solidFill>
                <a:latin typeface="+mn-lt"/>
                <a:cs typeface="Arial"/>
              </a:rPr>
              <a:t>What questions might you have as a result of your learning from this session?</a:t>
            </a:r>
          </a:p>
        </p:txBody>
      </p:sp>
    </p:spTree>
    <p:extLst>
      <p:ext uri="{BB962C8B-B14F-4D97-AF65-F5344CB8AC3E}">
        <p14:creationId xmlns:p14="http://schemas.microsoft.com/office/powerpoint/2010/main" val="3741241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64A2-DFEF-E039-953F-20007EA43779}"/>
              </a:ext>
            </a:extLst>
          </p:cNvPr>
          <p:cNvSpPr>
            <a:spLocks noGrp="1"/>
          </p:cNvSpPr>
          <p:nvPr>
            <p:ph type="title"/>
          </p:nvPr>
        </p:nvSpPr>
        <p:spPr>
          <a:xfrm>
            <a:off x="0" y="365126"/>
            <a:ext cx="12330260" cy="2455332"/>
          </a:xfrm>
        </p:spPr>
        <p:txBody>
          <a:bodyPr>
            <a:normAutofit fontScale="90000"/>
          </a:bodyPr>
          <a:lstStyle/>
          <a:p>
            <a:pPr algn="ctr"/>
            <a:r>
              <a:rPr lang="en-US" dirty="0">
                <a:latin typeface="+mj-lt"/>
                <a:cs typeface="Arial"/>
              </a:rPr>
              <a:t>Session A Next Steps - Considerations for Implementation </a:t>
            </a:r>
            <a:br>
              <a:rPr lang="en-US" dirty="0">
                <a:cs typeface="Arial"/>
              </a:rPr>
            </a:br>
            <a:br>
              <a:rPr lang="en-US" dirty="0">
                <a:cs typeface="Arial"/>
              </a:rPr>
            </a:br>
            <a:endParaRPr lang="en-US" dirty="0">
              <a:solidFill>
                <a:schemeClr val="tx1"/>
              </a:solidFill>
              <a:latin typeface="Arial"/>
              <a:cs typeface="Arial"/>
            </a:endParaRPr>
          </a:p>
        </p:txBody>
      </p:sp>
      <p:sp>
        <p:nvSpPr>
          <p:cNvPr id="3" name="Content Placeholder 2">
            <a:extLst>
              <a:ext uri="{FF2B5EF4-FFF2-40B4-BE49-F238E27FC236}">
                <a16:creationId xmlns:a16="http://schemas.microsoft.com/office/drawing/2014/main" id="{2CAA0346-9944-245A-256E-D6CFF7E1231F}"/>
              </a:ext>
            </a:extLst>
          </p:cNvPr>
          <p:cNvSpPr>
            <a:spLocks noGrp="1"/>
          </p:cNvSpPr>
          <p:nvPr>
            <p:ph idx="1"/>
          </p:nvPr>
        </p:nvSpPr>
        <p:spPr>
          <a:xfrm>
            <a:off x="555171" y="1763345"/>
            <a:ext cx="10961916" cy="3596055"/>
          </a:xfrm>
        </p:spPr>
        <p:txBody>
          <a:bodyPr vert="horz" lIns="91440" tIns="45720" rIns="91440" bIns="45720" rtlCol="0" anchor="t">
            <a:normAutofit/>
          </a:bodyPr>
          <a:lstStyle/>
          <a:p>
            <a:pPr marL="0" indent="0">
              <a:buNone/>
            </a:pPr>
            <a:r>
              <a:rPr lang="en-US" sz="3200" dirty="0">
                <a:solidFill>
                  <a:schemeClr val="tx1"/>
                </a:solidFill>
                <a:latin typeface="+mn-lt"/>
                <a:cs typeface="Arial"/>
              </a:rPr>
              <a:t>Record in </a:t>
            </a:r>
            <a:r>
              <a:rPr lang="en-US" sz="3200" u="sng" dirty="0">
                <a:solidFill>
                  <a:schemeClr val="tx1"/>
                </a:solidFill>
                <a:latin typeface="+mn-lt"/>
                <a:cs typeface="Arial"/>
              </a:rPr>
              <a:t>Session A: Next Steps- Considerations for Implementation </a:t>
            </a:r>
            <a:r>
              <a:rPr lang="en-US" sz="3200" dirty="0">
                <a:solidFill>
                  <a:schemeClr val="tx1"/>
                </a:solidFill>
                <a:latin typeface="+mn-lt"/>
                <a:cs typeface="Arial"/>
              </a:rPr>
              <a:t>in the participant packet. </a:t>
            </a:r>
          </a:p>
          <a:p>
            <a:pPr marL="0" indent="0" algn="ctr">
              <a:buNone/>
            </a:pPr>
            <a:endParaRPr lang="en-US" sz="3200" dirty="0">
              <a:latin typeface="+mn-lt"/>
              <a:cs typeface="Arial"/>
            </a:endParaRPr>
          </a:p>
          <a:p>
            <a:pPr marL="0" indent="0" algn="ctr">
              <a:buNone/>
            </a:pPr>
            <a:r>
              <a:rPr lang="en-US" sz="3200" dirty="0">
                <a:solidFill>
                  <a:schemeClr val="tx1"/>
                </a:solidFill>
                <a:latin typeface="+mn-lt"/>
                <a:cs typeface="Arial"/>
              </a:rPr>
              <a:t>How do you envision incorporating the </a:t>
            </a:r>
          </a:p>
          <a:p>
            <a:pPr marL="0" indent="0" algn="ctr">
              <a:buNone/>
            </a:pPr>
            <a:r>
              <a:rPr lang="en-US" sz="3200" dirty="0">
                <a:solidFill>
                  <a:schemeClr val="tx1"/>
                </a:solidFill>
                <a:latin typeface="+mn-lt"/>
                <a:cs typeface="Arial"/>
              </a:rPr>
              <a:t>driving question board into your classroom routine?</a:t>
            </a:r>
          </a:p>
        </p:txBody>
      </p:sp>
    </p:spTree>
    <p:extLst>
      <p:ext uri="{BB962C8B-B14F-4D97-AF65-F5344CB8AC3E}">
        <p14:creationId xmlns:p14="http://schemas.microsoft.com/office/powerpoint/2010/main" val="2455572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79A85-7107-A1C6-3208-B975FF485803}"/>
              </a:ext>
            </a:extLst>
          </p:cNvPr>
          <p:cNvSpPr>
            <a:spLocks noGrp="1"/>
          </p:cNvSpPr>
          <p:nvPr>
            <p:ph type="title"/>
          </p:nvPr>
        </p:nvSpPr>
        <p:spPr>
          <a:xfrm>
            <a:off x="-114300" y="365125"/>
            <a:ext cx="12420600" cy="1325563"/>
          </a:xfrm>
          <a:solidFill>
            <a:schemeClr val="bg2"/>
          </a:solidFill>
          <a:ln>
            <a:solidFill>
              <a:schemeClr val="tx1"/>
            </a:solidFill>
          </a:ln>
        </p:spPr>
        <p:txBody>
          <a:bodyPr>
            <a:normAutofit/>
          </a:bodyPr>
          <a:lstStyle/>
          <a:p>
            <a:pPr algn="ctr"/>
            <a:r>
              <a:rPr lang="en-US" sz="5400" b="1" dirty="0">
                <a:latin typeface="+mj-lt"/>
              </a:rPr>
              <a:t>Session B</a:t>
            </a:r>
          </a:p>
        </p:txBody>
      </p:sp>
      <p:sp>
        <p:nvSpPr>
          <p:cNvPr id="4" name="Content Placeholder 3">
            <a:extLst>
              <a:ext uri="{FF2B5EF4-FFF2-40B4-BE49-F238E27FC236}">
                <a16:creationId xmlns:a16="http://schemas.microsoft.com/office/drawing/2014/main" id="{0902B99D-A64C-47C6-B681-D6109258512E}"/>
              </a:ext>
            </a:extLst>
          </p:cNvPr>
          <p:cNvSpPr>
            <a:spLocks noGrp="1"/>
          </p:cNvSpPr>
          <p:nvPr>
            <p:ph idx="1"/>
          </p:nvPr>
        </p:nvSpPr>
        <p:spPr>
          <a:xfrm>
            <a:off x="838200" y="1825625"/>
            <a:ext cx="10515600" cy="3770503"/>
          </a:xfrm>
        </p:spPr>
        <p:txBody>
          <a:bodyPr vert="horz" lIns="91440" tIns="45720" rIns="91440" bIns="45720" rtlCol="0" anchor="t">
            <a:normAutofit/>
          </a:bodyPr>
          <a:lstStyle/>
          <a:p>
            <a:pPr marL="0" indent="0">
              <a:spcAft>
                <a:spcPts val="600"/>
              </a:spcAft>
              <a:buClr>
                <a:schemeClr val="dk1"/>
              </a:buClr>
              <a:buSzPts val="990"/>
              <a:buNone/>
            </a:pPr>
            <a:r>
              <a:rPr lang="en-US" sz="4400" b="1" u="sng" dirty="0">
                <a:solidFill>
                  <a:schemeClr val="tx1"/>
                </a:solidFill>
                <a:latin typeface="+mn-lt"/>
                <a:cs typeface="Arial"/>
              </a:rPr>
              <a:t>Focus Question</a:t>
            </a:r>
            <a:r>
              <a:rPr lang="en-US" sz="4400" dirty="0">
                <a:solidFill>
                  <a:schemeClr val="tx1"/>
                </a:solidFill>
                <a:latin typeface="+mn-lt"/>
                <a:cs typeface="Arial"/>
              </a:rPr>
              <a:t>: </a:t>
            </a:r>
            <a:endParaRPr lang="en-US" sz="4400" dirty="0">
              <a:solidFill>
                <a:schemeClr val="tx1"/>
              </a:solidFill>
              <a:latin typeface="+mn-lt"/>
            </a:endParaRPr>
          </a:p>
          <a:p>
            <a:pPr marL="0" indent="0">
              <a:buNone/>
            </a:pPr>
            <a:r>
              <a:rPr lang="en-US" sz="4400" dirty="0">
                <a:solidFill>
                  <a:schemeClr val="tx1"/>
                </a:solidFill>
                <a:latin typeface="+mn-lt"/>
                <a:cs typeface="Arial"/>
              </a:rPr>
              <a:t>How does the use of a driving question board foster a community of learners in terms of student engagement and motivation?</a:t>
            </a:r>
          </a:p>
          <a:p>
            <a:pPr marL="0" indent="0" algn="ctr">
              <a:buClr>
                <a:schemeClr val="dk1"/>
              </a:buClr>
              <a:buSzPts val="990"/>
              <a:buNone/>
            </a:pPr>
            <a:endParaRPr lang="en-US" sz="4400" dirty="0"/>
          </a:p>
          <a:p>
            <a:pPr marL="0" indent="0" algn="ctr">
              <a:buClr>
                <a:schemeClr val="dk1"/>
              </a:buClr>
              <a:buSzPts val="990"/>
              <a:buNone/>
            </a:pPr>
            <a:endParaRPr lang="en-US" sz="4400" dirty="0">
              <a:cs typeface="Arial" panose="020B0604020202020204" pitchFamily="34" charset="0"/>
            </a:endParaRPr>
          </a:p>
          <a:p>
            <a:pPr algn="ctr">
              <a:buClr>
                <a:schemeClr val="dk1"/>
              </a:buClr>
              <a:buSzPts val="990"/>
            </a:pPr>
            <a:endParaRPr lang="en-US" sz="4400" dirty="0">
              <a:cs typeface="Arial" panose="020B0604020202020204" pitchFamily="34" charset="0"/>
            </a:endParaRPr>
          </a:p>
        </p:txBody>
      </p:sp>
    </p:spTree>
    <p:extLst>
      <p:ext uri="{BB962C8B-B14F-4D97-AF65-F5344CB8AC3E}">
        <p14:creationId xmlns:p14="http://schemas.microsoft.com/office/powerpoint/2010/main" val="1402500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B0395-A5AE-ADF3-F945-C8D52754E028}"/>
              </a:ext>
            </a:extLst>
          </p:cNvPr>
          <p:cNvSpPr>
            <a:spLocks noGrp="1"/>
          </p:cNvSpPr>
          <p:nvPr>
            <p:ph type="title"/>
          </p:nvPr>
        </p:nvSpPr>
        <p:spPr>
          <a:xfrm>
            <a:off x="0" y="2095"/>
            <a:ext cx="12362687" cy="916512"/>
          </a:xfrm>
        </p:spPr>
        <p:txBody>
          <a:bodyPr>
            <a:normAutofit/>
          </a:bodyPr>
          <a:lstStyle/>
          <a:p>
            <a:r>
              <a:rPr lang="en-US" dirty="0">
                <a:latin typeface="+mj-lt"/>
                <a:cs typeface="Arial"/>
              </a:rPr>
              <a:t>In Session A, we learned...</a:t>
            </a:r>
          </a:p>
        </p:txBody>
      </p:sp>
      <p:sp>
        <p:nvSpPr>
          <p:cNvPr id="6" name="Content Placeholder 5">
            <a:extLst>
              <a:ext uri="{FF2B5EF4-FFF2-40B4-BE49-F238E27FC236}">
                <a16:creationId xmlns:a16="http://schemas.microsoft.com/office/drawing/2014/main" id="{BA4355DF-0DED-50D1-A3D9-9FBB48F30F45}"/>
              </a:ext>
            </a:extLst>
          </p:cNvPr>
          <p:cNvSpPr>
            <a:spLocks noGrp="1"/>
          </p:cNvSpPr>
          <p:nvPr>
            <p:ph sz="half" idx="2"/>
          </p:nvPr>
        </p:nvSpPr>
        <p:spPr>
          <a:xfrm>
            <a:off x="0" y="855957"/>
            <a:ext cx="5241303" cy="494773"/>
          </a:xfrm>
        </p:spPr>
        <p:txBody>
          <a:bodyPr vert="horz" lIns="91440" tIns="45720" rIns="91440" bIns="45720" rtlCol="0" anchor="t">
            <a:noAutofit/>
          </a:bodyPr>
          <a:lstStyle/>
          <a:p>
            <a:pPr marL="0" indent="0">
              <a:buSzPts val="990"/>
              <a:buNone/>
              <a:defRPr/>
            </a:pPr>
            <a:r>
              <a:rPr lang="en-US" dirty="0">
                <a:latin typeface="+mn-lt"/>
                <a:cs typeface="Arial"/>
              </a:rPr>
              <a:t>The driving question board is   </a:t>
            </a:r>
          </a:p>
        </p:txBody>
      </p:sp>
      <p:grpSp>
        <p:nvGrpSpPr>
          <p:cNvPr id="21" name="Group 20" descr="Visual representation, jointly constructed, class's shared mission of learning, record of questions from all students, and a driving force throughout instruction. ">
            <a:extLst>
              <a:ext uri="{FF2B5EF4-FFF2-40B4-BE49-F238E27FC236}">
                <a16:creationId xmlns:a16="http://schemas.microsoft.com/office/drawing/2014/main" id="{B2122EDB-1C71-3D11-E70F-2C153FFA6E3B}"/>
              </a:ext>
            </a:extLst>
          </p:cNvPr>
          <p:cNvGrpSpPr/>
          <p:nvPr/>
        </p:nvGrpSpPr>
        <p:grpSpPr>
          <a:xfrm>
            <a:off x="545049" y="1506457"/>
            <a:ext cx="4941351" cy="3861003"/>
            <a:chOff x="243391" y="1418008"/>
            <a:chExt cx="3838415" cy="2983389"/>
          </a:xfrm>
        </p:grpSpPr>
        <p:sp>
          <p:nvSpPr>
            <p:cNvPr id="15" name="Rectangle: Rounded Corners 14">
              <a:extLst>
                <a:ext uri="{FF2B5EF4-FFF2-40B4-BE49-F238E27FC236}">
                  <a16:creationId xmlns:a16="http://schemas.microsoft.com/office/drawing/2014/main" id="{55269F90-7A74-C61D-17F2-808F13F95186}"/>
                </a:ext>
              </a:extLst>
            </p:cNvPr>
            <p:cNvSpPr/>
            <p:nvPr/>
          </p:nvSpPr>
          <p:spPr>
            <a:xfrm>
              <a:off x="243391" y="3922135"/>
              <a:ext cx="3838415" cy="479262"/>
            </a:xfrm>
            <a:prstGeom prst="roundRect">
              <a:avLst/>
            </a:prstGeom>
            <a:solidFill>
              <a:srgbClr val="007780"/>
            </a:solidFill>
            <a:ln>
              <a:solidFill>
                <a:srgbClr val="00778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bg1"/>
                  </a:solidFill>
                  <a:cs typeface="Arial"/>
                </a:rPr>
                <a:t>A driving force throughout instruction</a:t>
              </a:r>
            </a:p>
          </p:txBody>
        </p:sp>
        <p:sp>
          <p:nvSpPr>
            <p:cNvPr id="16" name="Rectangle: Rounded Corners 15">
              <a:extLst>
                <a:ext uri="{FF2B5EF4-FFF2-40B4-BE49-F238E27FC236}">
                  <a16:creationId xmlns:a16="http://schemas.microsoft.com/office/drawing/2014/main" id="{CCB12FCA-D9B7-6A57-0377-7F59C185E711}"/>
                </a:ext>
              </a:extLst>
            </p:cNvPr>
            <p:cNvSpPr/>
            <p:nvPr/>
          </p:nvSpPr>
          <p:spPr>
            <a:xfrm>
              <a:off x="243391" y="3290473"/>
              <a:ext cx="3473845" cy="479262"/>
            </a:xfrm>
            <a:prstGeom prst="roundRect">
              <a:avLst/>
            </a:prstGeom>
            <a:solidFill>
              <a:srgbClr val="007780"/>
            </a:solidFill>
            <a:ln>
              <a:solidFill>
                <a:srgbClr val="0077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cs typeface="Arial"/>
                </a:rPr>
                <a:t>A record of questions from ALL students</a:t>
              </a:r>
            </a:p>
          </p:txBody>
        </p:sp>
        <p:sp>
          <p:nvSpPr>
            <p:cNvPr id="17" name="Rectangle: Rounded Corners 16">
              <a:extLst>
                <a:ext uri="{FF2B5EF4-FFF2-40B4-BE49-F238E27FC236}">
                  <a16:creationId xmlns:a16="http://schemas.microsoft.com/office/drawing/2014/main" id="{A90BF519-6055-95DD-89DD-A8691DD374F8}"/>
                </a:ext>
              </a:extLst>
            </p:cNvPr>
            <p:cNvSpPr/>
            <p:nvPr/>
          </p:nvSpPr>
          <p:spPr>
            <a:xfrm>
              <a:off x="244163" y="2647779"/>
              <a:ext cx="3036365" cy="479262"/>
            </a:xfrm>
            <a:prstGeom prst="roundRect">
              <a:avLst/>
            </a:prstGeom>
            <a:solidFill>
              <a:srgbClr val="007780"/>
            </a:solidFill>
            <a:ln>
              <a:solidFill>
                <a:srgbClr val="0077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cs typeface="Arial"/>
                </a:rPr>
                <a:t>A class’s shared mission of learning</a:t>
              </a:r>
            </a:p>
          </p:txBody>
        </p:sp>
        <p:sp>
          <p:nvSpPr>
            <p:cNvPr id="18" name="Rectangle: Rounded Corners 17">
              <a:extLst>
                <a:ext uri="{FF2B5EF4-FFF2-40B4-BE49-F238E27FC236}">
                  <a16:creationId xmlns:a16="http://schemas.microsoft.com/office/drawing/2014/main" id="{48EEAD66-2E51-4B5A-A788-F8E92E9EEA47}"/>
                </a:ext>
              </a:extLst>
            </p:cNvPr>
            <p:cNvSpPr/>
            <p:nvPr/>
          </p:nvSpPr>
          <p:spPr>
            <a:xfrm>
              <a:off x="244163" y="2015598"/>
              <a:ext cx="2640439" cy="479262"/>
            </a:xfrm>
            <a:prstGeom prst="roundRect">
              <a:avLst/>
            </a:prstGeom>
            <a:solidFill>
              <a:srgbClr val="007780"/>
            </a:solidFill>
            <a:ln>
              <a:solidFill>
                <a:srgbClr val="0077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cs typeface="Arial"/>
                </a:rPr>
                <a:t>Jointly constructed</a:t>
              </a:r>
            </a:p>
          </p:txBody>
        </p:sp>
        <p:sp>
          <p:nvSpPr>
            <p:cNvPr id="19" name="Rectangle: Rounded Corners 18">
              <a:extLst>
                <a:ext uri="{FF2B5EF4-FFF2-40B4-BE49-F238E27FC236}">
                  <a16:creationId xmlns:a16="http://schemas.microsoft.com/office/drawing/2014/main" id="{2C719F55-97E5-5BB4-35AB-F462389797FE}"/>
                </a:ext>
              </a:extLst>
            </p:cNvPr>
            <p:cNvSpPr/>
            <p:nvPr/>
          </p:nvSpPr>
          <p:spPr>
            <a:xfrm>
              <a:off x="244163" y="1418008"/>
              <a:ext cx="2169099" cy="479262"/>
            </a:xfrm>
            <a:prstGeom prst="roundRect">
              <a:avLst/>
            </a:prstGeom>
            <a:solidFill>
              <a:srgbClr val="007780"/>
            </a:solidFill>
            <a:ln>
              <a:solidFill>
                <a:srgbClr val="0077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cs typeface="Arial"/>
                </a:rPr>
                <a:t>A visual representation</a:t>
              </a:r>
            </a:p>
          </p:txBody>
        </p:sp>
      </p:grpSp>
      <p:sp>
        <p:nvSpPr>
          <p:cNvPr id="22" name="TextBox 21">
            <a:extLst>
              <a:ext uri="{FF2B5EF4-FFF2-40B4-BE49-F238E27FC236}">
                <a16:creationId xmlns:a16="http://schemas.microsoft.com/office/drawing/2014/main" id="{C0C76770-8013-451B-449E-763FEF0600AA}"/>
              </a:ext>
            </a:extLst>
          </p:cNvPr>
          <p:cNvSpPr txBox="1"/>
          <p:nvPr/>
        </p:nvSpPr>
        <p:spPr>
          <a:xfrm>
            <a:off x="5318233" y="838715"/>
            <a:ext cx="1319752" cy="523220"/>
          </a:xfrm>
          <a:prstGeom prst="rect">
            <a:avLst/>
          </a:prstGeom>
          <a:noFill/>
        </p:spPr>
        <p:txBody>
          <a:bodyPr wrap="square" rtlCol="0">
            <a:spAutoFit/>
          </a:bodyPr>
          <a:lstStyle/>
          <a:p>
            <a:r>
              <a:rPr lang="en-US" sz="2800" dirty="0">
                <a:cs typeface="Arial" panose="020B0604020202020204" pitchFamily="34" charset="0"/>
              </a:rPr>
              <a:t>AND</a:t>
            </a:r>
          </a:p>
        </p:txBody>
      </p:sp>
      <p:sp>
        <p:nvSpPr>
          <p:cNvPr id="23" name="TextBox 22">
            <a:extLst>
              <a:ext uri="{FF2B5EF4-FFF2-40B4-BE49-F238E27FC236}">
                <a16:creationId xmlns:a16="http://schemas.microsoft.com/office/drawing/2014/main" id="{08BBC50D-8767-BC33-416D-84D457175FB1}"/>
              </a:ext>
            </a:extLst>
          </p:cNvPr>
          <p:cNvSpPr txBox="1"/>
          <p:nvPr/>
        </p:nvSpPr>
        <p:spPr>
          <a:xfrm>
            <a:off x="7107809" y="827510"/>
            <a:ext cx="4903055" cy="523220"/>
          </a:xfrm>
          <a:prstGeom prst="rect">
            <a:avLst/>
          </a:prstGeom>
          <a:noFill/>
        </p:spPr>
        <p:txBody>
          <a:bodyPr wrap="square" rtlCol="0">
            <a:spAutoFit/>
          </a:bodyPr>
          <a:lstStyle/>
          <a:p>
            <a:r>
              <a:rPr lang="en-US" sz="2800" dirty="0">
                <a:cs typeface="Arial" panose="020B0604020202020204" pitchFamily="34" charset="0"/>
              </a:rPr>
              <a:t>serves these purposes</a:t>
            </a:r>
          </a:p>
        </p:txBody>
      </p:sp>
      <p:sp>
        <p:nvSpPr>
          <p:cNvPr id="8" name="Oval 7">
            <a:extLst>
              <a:ext uri="{FF2B5EF4-FFF2-40B4-BE49-F238E27FC236}">
                <a16:creationId xmlns:a16="http://schemas.microsoft.com/office/drawing/2014/main" id="{72AA3C81-25B8-8685-2085-637C0E384E04}"/>
              </a:ext>
            </a:extLst>
          </p:cNvPr>
          <p:cNvSpPr/>
          <p:nvPr/>
        </p:nvSpPr>
        <p:spPr>
          <a:xfrm>
            <a:off x="6121259" y="1627328"/>
            <a:ext cx="2756548" cy="1925261"/>
          </a:xfrm>
          <a:prstGeom prst="ellipse">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cs typeface="Arial"/>
              </a:rPr>
              <a:t>Builds a culture of appreciation and values diverse ideas</a:t>
            </a:r>
          </a:p>
        </p:txBody>
      </p:sp>
      <p:sp>
        <p:nvSpPr>
          <p:cNvPr id="11" name="Oval 10">
            <a:extLst>
              <a:ext uri="{FF2B5EF4-FFF2-40B4-BE49-F238E27FC236}">
                <a16:creationId xmlns:a16="http://schemas.microsoft.com/office/drawing/2014/main" id="{C13339E8-D0DF-952B-B5B5-D322E3B3EC80}"/>
              </a:ext>
            </a:extLst>
          </p:cNvPr>
          <p:cNvSpPr/>
          <p:nvPr/>
        </p:nvSpPr>
        <p:spPr>
          <a:xfrm>
            <a:off x="8990911" y="1621726"/>
            <a:ext cx="2756548" cy="1936466"/>
          </a:xfrm>
          <a:prstGeom prst="ellipse">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cs typeface="Arial"/>
              </a:rPr>
              <a:t>Functions as a collective approach to move thinking forward for all</a:t>
            </a:r>
          </a:p>
        </p:txBody>
      </p:sp>
      <p:sp>
        <p:nvSpPr>
          <p:cNvPr id="9" name="Oval 8">
            <a:extLst>
              <a:ext uri="{FF2B5EF4-FFF2-40B4-BE49-F238E27FC236}">
                <a16:creationId xmlns:a16="http://schemas.microsoft.com/office/drawing/2014/main" id="{5A73663A-B1E9-5684-AF66-0E33836C1AB4}"/>
              </a:ext>
            </a:extLst>
          </p:cNvPr>
          <p:cNvSpPr/>
          <p:nvPr/>
        </p:nvSpPr>
        <p:spPr>
          <a:xfrm>
            <a:off x="6145947" y="3718229"/>
            <a:ext cx="2756548" cy="1925381"/>
          </a:xfrm>
          <a:prstGeom prst="ellipse">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cs typeface="Arial"/>
              </a:rPr>
              <a:t>Captures students' wonderings and ideas to figure out a phenomenon</a:t>
            </a:r>
          </a:p>
        </p:txBody>
      </p:sp>
      <p:sp>
        <p:nvSpPr>
          <p:cNvPr id="10" name="Oval 9">
            <a:extLst>
              <a:ext uri="{FF2B5EF4-FFF2-40B4-BE49-F238E27FC236}">
                <a16:creationId xmlns:a16="http://schemas.microsoft.com/office/drawing/2014/main" id="{783EB03E-3972-D2B3-FB29-45F4A21DD202}"/>
              </a:ext>
            </a:extLst>
          </p:cNvPr>
          <p:cNvSpPr/>
          <p:nvPr/>
        </p:nvSpPr>
        <p:spPr>
          <a:xfrm>
            <a:off x="8990911" y="3718229"/>
            <a:ext cx="2752973" cy="1925261"/>
          </a:xfrm>
          <a:prstGeom prst="ellipse">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cs typeface="Arial"/>
              </a:rPr>
              <a:t>Serves as a “road map” for student learning</a:t>
            </a:r>
            <a:endParaRPr lang="en-US" sz="1600" dirty="0">
              <a:cs typeface="Arial" panose="020B0604020202020204" pitchFamily="34" charset="0"/>
            </a:endParaRPr>
          </a:p>
        </p:txBody>
      </p:sp>
    </p:spTree>
    <p:extLst>
      <p:ext uri="{BB962C8B-B14F-4D97-AF65-F5344CB8AC3E}">
        <p14:creationId xmlns:p14="http://schemas.microsoft.com/office/powerpoint/2010/main" val="1502483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D15C-0948-7E7C-BF76-9D3AED0217A4}"/>
              </a:ext>
            </a:extLst>
          </p:cNvPr>
          <p:cNvSpPr>
            <a:spLocks noGrp="1"/>
          </p:cNvSpPr>
          <p:nvPr>
            <p:ph type="title"/>
          </p:nvPr>
        </p:nvSpPr>
        <p:spPr>
          <a:xfrm>
            <a:off x="838200" y="318943"/>
            <a:ext cx="10515600" cy="1060018"/>
          </a:xfrm>
        </p:spPr>
        <p:txBody>
          <a:bodyPr vert="horz" lIns="91440" tIns="45720" rIns="91440" bIns="45720" rtlCol="0" anchor="ctr">
            <a:noAutofit/>
          </a:bodyPr>
          <a:lstStyle/>
          <a:p>
            <a:pPr algn="ctr"/>
            <a:r>
              <a:rPr lang="en-US" dirty="0">
                <a:latin typeface="+mj-lt"/>
                <a:cs typeface="Arial"/>
              </a:rPr>
              <a:t>Teacher Hat Versus Adult Learner Hat (1)</a:t>
            </a:r>
            <a:br>
              <a:rPr lang="en-US" dirty="0"/>
            </a:br>
            <a:endParaRPr lang="en-US" dirty="0"/>
          </a:p>
        </p:txBody>
      </p:sp>
      <p:sp>
        <p:nvSpPr>
          <p:cNvPr id="7" name="TextBox 6">
            <a:extLst>
              <a:ext uri="{FF2B5EF4-FFF2-40B4-BE49-F238E27FC236}">
                <a16:creationId xmlns:a16="http://schemas.microsoft.com/office/drawing/2014/main" id="{71AEAEDB-F67B-DAEE-C7F6-EF0504FD2398}"/>
              </a:ext>
            </a:extLst>
          </p:cNvPr>
          <p:cNvSpPr txBox="1"/>
          <p:nvPr/>
        </p:nvSpPr>
        <p:spPr>
          <a:xfrm>
            <a:off x="1809841" y="1213780"/>
            <a:ext cx="1973223" cy="461665"/>
          </a:xfrm>
          <a:prstGeom prst="rect">
            <a:avLst/>
          </a:prstGeom>
          <a:noFill/>
          <a:ln>
            <a:solidFill>
              <a:srgbClr val="102649"/>
            </a:solidFill>
          </a:ln>
        </p:spPr>
        <p:txBody>
          <a:bodyPr wrap="square" rtlCol="0">
            <a:spAutoFit/>
          </a:bodyPr>
          <a:lstStyle/>
          <a:p>
            <a:pPr algn="ctr"/>
            <a:r>
              <a:rPr lang="en-US" sz="2400" b="1" dirty="0">
                <a:cs typeface="Arial" panose="020B0604020202020204" pitchFamily="34" charset="0"/>
              </a:rPr>
              <a:t>Teacher Hat</a:t>
            </a:r>
          </a:p>
        </p:txBody>
      </p:sp>
      <p:pic>
        <p:nvPicPr>
          <p:cNvPr id="8" name="Picture 7" descr="A black graduation cap to signify the participant will be looking at this from a teacher perspective. ">
            <a:extLst>
              <a:ext uri="{FF2B5EF4-FFF2-40B4-BE49-F238E27FC236}">
                <a16:creationId xmlns:a16="http://schemas.microsoft.com/office/drawing/2014/main" id="{34DB7BAE-3497-7A23-0C57-064135A98F8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09841" y="1893711"/>
            <a:ext cx="1899820" cy="1221426"/>
          </a:xfrm>
          <a:prstGeom prst="rect">
            <a:avLst/>
          </a:prstGeom>
        </p:spPr>
      </p:pic>
      <p:sp>
        <p:nvSpPr>
          <p:cNvPr id="10" name="TextBox 9">
            <a:extLst>
              <a:ext uri="{FF2B5EF4-FFF2-40B4-BE49-F238E27FC236}">
                <a16:creationId xmlns:a16="http://schemas.microsoft.com/office/drawing/2014/main" id="{90F395A3-87F2-5DB6-8A49-551F8F62826B}"/>
              </a:ext>
            </a:extLst>
          </p:cNvPr>
          <p:cNvSpPr txBox="1"/>
          <p:nvPr/>
        </p:nvSpPr>
        <p:spPr>
          <a:xfrm>
            <a:off x="414605" y="3278349"/>
            <a:ext cx="5976669" cy="2585323"/>
          </a:xfrm>
          <a:prstGeom prst="rect">
            <a:avLst/>
          </a:prstGeom>
          <a:noFill/>
        </p:spPr>
        <p:txBody>
          <a:bodyPr wrap="square" lIns="91440" tIns="45720" rIns="91440" bIns="45720" rtlCol="0" anchor="t">
            <a:spAutoFit/>
          </a:bodyPr>
          <a:lstStyle/>
          <a:p>
            <a:r>
              <a:rPr lang="en-US" sz="2400" dirty="0">
                <a:cs typeface="Arial" panose="020B0604020202020204" pitchFamily="34" charset="0"/>
              </a:rPr>
              <a:t>While in </a:t>
            </a:r>
            <a:r>
              <a:rPr lang="en-US" sz="2400" b="1" u="sng" dirty="0">
                <a:cs typeface="Arial" panose="020B0604020202020204" pitchFamily="34" charset="0"/>
              </a:rPr>
              <a:t>teacher hat</a:t>
            </a:r>
            <a:r>
              <a:rPr lang="en-US" sz="2400" dirty="0">
                <a:cs typeface="Arial" panose="020B0604020202020204" pitchFamily="34" charset="0"/>
              </a:rPr>
              <a:t>, we will:</a:t>
            </a:r>
          </a:p>
          <a:p>
            <a:pPr marL="285750" indent="-285750">
              <a:buFont typeface="Arial" panose="020B0604020202020204" pitchFamily="34" charset="0"/>
              <a:buChar char="•"/>
            </a:pPr>
            <a:r>
              <a:rPr lang="en-US" sz="2400" dirty="0">
                <a:cs typeface="Arial" panose="020B0604020202020204" pitchFamily="34" charset="0"/>
              </a:rPr>
              <a:t>grow our understanding of phenomena.</a:t>
            </a:r>
          </a:p>
          <a:p>
            <a:pPr marL="285750" indent="-285750">
              <a:buFont typeface="Arial" panose="020B0604020202020204" pitchFamily="34" charset="0"/>
              <a:buChar char="•"/>
            </a:pPr>
            <a:r>
              <a:rPr lang="en-US" sz="2400" dirty="0">
                <a:cs typeface="Arial" panose="020B0604020202020204" pitchFamily="34" charset="0"/>
              </a:rPr>
              <a:t>analyze </a:t>
            </a:r>
            <a:r>
              <a:rPr lang="en-US" sz="2400" i="1" dirty="0">
                <a:cs typeface="Arial" panose="020B0604020202020204" pitchFamily="34" charset="0"/>
              </a:rPr>
              <a:t>Kentucky Academic Standards for Science.</a:t>
            </a:r>
          </a:p>
          <a:p>
            <a:pPr marL="285750" indent="-285750">
              <a:buFont typeface="Arial" panose="020B0604020202020204" pitchFamily="34" charset="0"/>
              <a:buChar char="•"/>
            </a:pPr>
            <a:r>
              <a:rPr lang="en-US" sz="2400" dirty="0">
                <a:cs typeface="Arial" panose="020B0604020202020204" pitchFamily="34" charset="0"/>
              </a:rPr>
              <a:t>reflect on our teaching and consider new shifts in our teaching practice.</a:t>
            </a:r>
          </a:p>
          <a:p>
            <a:pPr marL="285750" indent="-285750">
              <a:buFont typeface="Arial" panose="020B0604020202020204" pitchFamily="34" charset="0"/>
              <a:buChar char="•"/>
            </a:pPr>
            <a:endParaRPr lang="en-US" dirty="0">
              <a:highlight>
                <a:srgbClr val="FFFF00"/>
              </a:highlight>
            </a:endParaRPr>
          </a:p>
        </p:txBody>
      </p:sp>
      <p:sp>
        <p:nvSpPr>
          <p:cNvPr id="9" name="TextBox 8">
            <a:extLst>
              <a:ext uri="{FF2B5EF4-FFF2-40B4-BE49-F238E27FC236}">
                <a16:creationId xmlns:a16="http://schemas.microsoft.com/office/drawing/2014/main" id="{0D500C49-5722-EA52-DB7E-CDFE0314B369}"/>
              </a:ext>
            </a:extLst>
          </p:cNvPr>
          <p:cNvSpPr txBox="1"/>
          <p:nvPr/>
        </p:nvSpPr>
        <p:spPr>
          <a:xfrm>
            <a:off x="7175944" y="1174670"/>
            <a:ext cx="3075760" cy="461665"/>
          </a:xfrm>
          <a:prstGeom prst="rect">
            <a:avLst/>
          </a:prstGeom>
          <a:noFill/>
          <a:ln>
            <a:solidFill>
              <a:srgbClr val="102649"/>
            </a:solidFill>
          </a:ln>
        </p:spPr>
        <p:txBody>
          <a:bodyPr wrap="square" lIns="91440" tIns="45720" rIns="91440" bIns="45720" anchor="t">
            <a:spAutoFit/>
          </a:bodyPr>
          <a:lstStyle/>
          <a:p>
            <a:pPr algn="ctr"/>
            <a:r>
              <a:rPr lang="en-US" sz="2400" b="1" dirty="0">
                <a:cs typeface="Arial" panose="020B0604020202020204" pitchFamily="34" charset="0"/>
              </a:rPr>
              <a:t> Adult Learner Hat</a:t>
            </a:r>
          </a:p>
        </p:txBody>
      </p:sp>
      <p:pic>
        <p:nvPicPr>
          <p:cNvPr id="14" name="Picture 13" descr="A yellow construction hat to signify the participant is looking at this through an adult learner lens as their build their own science content knowledge. ">
            <a:extLst>
              <a:ext uri="{FF2B5EF4-FFF2-40B4-BE49-F238E27FC236}">
                <a16:creationId xmlns:a16="http://schemas.microsoft.com/office/drawing/2014/main" id="{A2AFC5D1-A193-CAE5-BF5C-6A3E2368103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889225" y="1893711"/>
            <a:ext cx="1454800" cy="1221426"/>
          </a:xfrm>
          <a:prstGeom prst="rect">
            <a:avLst/>
          </a:prstGeom>
        </p:spPr>
      </p:pic>
      <p:sp>
        <p:nvSpPr>
          <p:cNvPr id="12" name="TextBox 11">
            <a:extLst>
              <a:ext uri="{FF2B5EF4-FFF2-40B4-BE49-F238E27FC236}">
                <a16:creationId xmlns:a16="http://schemas.microsoft.com/office/drawing/2014/main" id="{670A3A49-1FFC-E94E-320E-090536B8E5BE}"/>
              </a:ext>
            </a:extLst>
          </p:cNvPr>
          <p:cNvSpPr txBox="1"/>
          <p:nvPr/>
        </p:nvSpPr>
        <p:spPr>
          <a:xfrm>
            <a:off x="6391275" y="3278349"/>
            <a:ext cx="5548219" cy="2308324"/>
          </a:xfrm>
          <a:prstGeom prst="rect">
            <a:avLst/>
          </a:prstGeom>
          <a:noFill/>
        </p:spPr>
        <p:txBody>
          <a:bodyPr wrap="square" lIns="91440" tIns="45720" rIns="91440" bIns="45720" anchor="t">
            <a:spAutoFit/>
          </a:bodyPr>
          <a:lstStyle/>
          <a:p>
            <a:r>
              <a:rPr lang="en-US" sz="2400" dirty="0">
                <a:cs typeface="Arial" panose="020B0604020202020204" pitchFamily="34" charset="0"/>
              </a:rPr>
              <a:t>While in </a:t>
            </a:r>
            <a:r>
              <a:rPr lang="en-US" sz="2400" b="1" u="sng" dirty="0">
                <a:cs typeface="Arial" panose="020B0604020202020204" pitchFamily="34" charset="0"/>
              </a:rPr>
              <a:t>adult learner hat</a:t>
            </a:r>
            <a:r>
              <a:rPr lang="en-US" sz="2400" dirty="0">
                <a:cs typeface="Arial" panose="020B0604020202020204" pitchFamily="34" charset="0"/>
              </a:rPr>
              <a:t>, we will:</a:t>
            </a:r>
          </a:p>
          <a:p>
            <a:pPr marL="285750" indent="-285750">
              <a:buFont typeface="Arial" panose="020B0604020202020204" pitchFamily="34" charset="0"/>
              <a:buChar char="•"/>
            </a:pPr>
            <a:r>
              <a:rPr lang="en-US" sz="2400" dirty="0">
                <a:cs typeface="Arial" panose="020B0604020202020204" pitchFamily="34" charset="0"/>
              </a:rPr>
              <a:t>build and deepen our own science content knowledge.</a:t>
            </a:r>
          </a:p>
          <a:p>
            <a:pPr marL="285750" indent="-285750">
              <a:buFont typeface="Arial" panose="020B0604020202020204" pitchFamily="34" charset="0"/>
              <a:buChar char="•"/>
            </a:pPr>
            <a:r>
              <a:rPr lang="en-US" sz="2400" dirty="0">
                <a:cs typeface="Arial" panose="020B0604020202020204" pitchFamily="34" charset="0"/>
              </a:rPr>
              <a:t>engage in a learning opportunity that is symmetrical to the student experience.</a:t>
            </a:r>
          </a:p>
          <a:p>
            <a:endParaRPr lang="en-US" sz="2400" dirty="0">
              <a:highlight>
                <a:srgbClr val="FFFF00"/>
              </a:highlight>
            </a:endParaRPr>
          </a:p>
        </p:txBody>
      </p:sp>
    </p:spTree>
    <p:extLst>
      <p:ext uri="{BB962C8B-B14F-4D97-AF65-F5344CB8AC3E}">
        <p14:creationId xmlns:p14="http://schemas.microsoft.com/office/powerpoint/2010/main" val="3955964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0502-7C26-AC1D-62C5-64F3C82459C8}"/>
              </a:ext>
            </a:extLst>
          </p:cNvPr>
          <p:cNvSpPr>
            <a:spLocks noGrp="1"/>
          </p:cNvSpPr>
          <p:nvPr>
            <p:ph type="title"/>
          </p:nvPr>
        </p:nvSpPr>
        <p:spPr>
          <a:xfrm>
            <a:off x="0" y="191943"/>
            <a:ext cx="12195933" cy="1337108"/>
          </a:xfrm>
        </p:spPr>
        <p:txBody>
          <a:bodyPr>
            <a:normAutofit/>
          </a:bodyPr>
          <a:lstStyle/>
          <a:p>
            <a:pPr algn="ctr"/>
            <a:r>
              <a:rPr lang="en-US" dirty="0">
                <a:latin typeface="+mj-lt"/>
                <a:cs typeface="Arial"/>
              </a:rPr>
              <a:t>Content Deepening</a:t>
            </a:r>
          </a:p>
        </p:txBody>
      </p:sp>
      <p:sp>
        <p:nvSpPr>
          <p:cNvPr id="3" name="Content Placeholder 2">
            <a:extLst>
              <a:ext uri="{FF2B5EF4-FFF2-40B4-BE49-F238E27FC236}">
                <a16:creationId xmlns:a16="http://schemas.microsoft.com/office/drawing/2014/main" id="{2B31E68B-6C78-61A6-93E7-C13BB4B4BF94}"/>
              </a:ext>
            </a:extLst>
          </p:cNvPr>
          <p:cNvSpPr>
            <a:spLocks noGrp="1"/>
          </p:cNvSpPr>
          <p:nvPr>
            <p:ph idx="1"/>
          </p:nvPr>
        </p:nvSpPr>
        <p:spPr>
          <a:xfrm>
            <a:off x="838200" y="1508513"/>
            <a:ext cx="10515600" cy="4351338"/>
          </a:xfrm>
        </p:spPr>
        <p:txBody>
          <a:bodyPr vert="horz" lIns="91440" tIns="45720" rIns="91440" bIns="45720" rtlCol="0" anchor="t">
            <a:normAutofit/>
          </a:bodyPr>
          <a:lstStyle/>
          <a:p>
            <a:pPr marL="0" indent="0">
              <a:buNone/>
            </a:pPr>
            <a:r>
              <a:rPr lang="en-US" sz="3200" dirty="0">
                <a:latin typeface="Franklin Gothic Book" panose="020B0503020102020204" pitchFamily="34" charset="0"/>
                <a:cs typeface="Arial"/>
              </a:rPr>
              <a:t>Respond to the following prompts in </a:t>
            </a:r>
            <a:r>
              <a:rPr lang="en-US" sz="3200" u="sng" dirty="0">
                <a:latin typeface="Franklin Gothic Book" panose="020B0503020102020204" pitchFamily="34" charset="0"/>
                <a:cs typeface="Arial"/>
              </a:rPr>
              <a:t>Session B: Notes- Teacher Hat </a:t>
            </a:r>
            <a:r>
              <a:rPr lang="en-US" sz="3200" dirty="0">
                <a:latin typeface="Franklin Gothic Book" panose="020B0503020102020204" pitchFamily="34" charset="0"/>
                <a:cs typeface="Arial"/>
              </a:rPr>
              <a:t>in your participant packet.</a:t>
            </a:r>
          </a:p>
          <a:p>
            <a:pPr marL="0" indent="0">
              <a:buNone/>
            </a:pPr>
            <a:endParaRPr lang="en-US" sz="1200" dirty="0">
              <a:latin typeface="Franklin Gothic Book" panose="020B0503020102020204" pitchFamily="34" charset="0"/>
              <a:cs typeface="Arial"/>
            </a:endParaRPr>
          </a:p>
          <a:p>
            <a:pPr marL="0" indent="0">
              <a:buNone/>
            </a:pPr>
            <a:r>
              <a:rPr lang="en-US" sz="3200" dirty="0">
                <a:latin typeface="Franklin Gothic Book" panose="020B0503020102020204" pitchFamily="34" charset="0"/>
                <a:cs typeface="Arial"/>
              </a:rPr>
              <a:t>How do you usually teach water, earth systems and structure and properties of matter? </a:t>
            </a:r>
          </a:p>
          <a:p>
            <a:pPr marL="0" indent="0">
              <a:buNone/>
            </a:pPr>
            <a:endParaRPr lang="en-US" sz="1200" dirty="0">
              <a:latin typeface="Franklin Gothic Book" panose="020B0503020102020204" pitchFamily="34" charset="0"/>
              <a:cs typeface="Arial"/>
            </a:endParaRPr>
          </a:p>
          <a:p>
            <a:pPr lvl="3">
              <a:buFont typeface="Wingdings" panose="05000000000000000000" pitchFamily="2" charset="2"/>
              <a:buChar char="q"/>
            </a:pPr>
            <a:r>
              <a:rPr lang="en-US" sz="2400" dirty="0">
                <a:latin typeface="Franklin Gothic Book" panose="020B0503020102020204" pitchFamily="34" charset="0"/>
                <a:cs typeface="Arial"/>
              </a:rPr>
              <a:t> What do you want students to learn?</a:t>
            </a:r>
          </a:p>
          <a:p>
            <a:pPr lvl="3">
              <a:buFont typeface="Wingdings" panose="05000000000000000000" pitchFamily="2" charset="2"/>
              <a:buChar char="q"/>
            </a:pPr>
            <a:r>
              <a:rPr lang="en-US" sz="2400" dirty="0">
                <a:latin typeface="Franklin Gothic Book" panose="020B0503020102020204" pitchFamily="34" charset="0"/>
                <a:cs typeface="Arial"/>
              </a:rPr>
              <a:t> How might you sequence the learning experiences?</a:t>
            </a:r>
          </a:p>
          <a:p>
            <a:pPr lvl="3">
              <a:buFont typeface="Wingdings" panose="05000000000000000000" pitchFamily="2" charset="2"/>
              <a:buChar char="q"/>
            </a:pPr>
            <a:r>
              <a:rPr lang="en-US" sz="2400" dirty="0">
                <a:latin typeface="Franklin Gothic Book" panose="020B0503020102020204" pitchFamily="34" charset="0"/>
                <a:cs typeface="Arial"/>
              </a:rPr>
              <a:t> What ideas do students struggle with?</a:t>
            </a:r>
          </a:p>
        </p:txBody>
      </p:sp>
      <p:pic>
        <p:nvPicPr>
          <p:cNvPr id="5" name="Picture 4" descr="A black graduation cap to signify the participant will be looking at this from a teacher perspective. ">
            <a:extLst>
              <a:ext uri="{FF2B5EF4-FFF2-40B4-BE49-F238E27FC236}">
                <a16:creationId xmlns:a16="http://schemas.microsoft.com/office/drawing/2014/main" id="{F30FEC81-555A-DDFF-53A1-F877930EC39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196330" y="84435"/>
            <a:ext cx="918757" cy="590684"/>
          </a:xfrm>
          <a:prstGeom prst="rect">
            <a:avLst/>
          </a:prstGeom>
        </p:spPr>
      </p:pic>
    </p:spTree>
    <p:extLst>
      <p:ext uri="{BB962C8B-B14F-4D97-AF65-F5344CB8AC3E}">
        <p14:creationId xmlns:p14="http://schemas.microsoft.com/office/powerpoint/2010/main" val="1505097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D15C-0948-7E7C-BF76-9D3AED0217A4}"/>
              </a:ext>
            </a:extLst>
          </p:cNvPr>
          <p:cNvSpPr>
            <a:spLocks noGrp="1"/>
          </p:cNvSpPr>
          <p:nvPr>
            <p:ph type="title"/>
          </p:nvPr>
        </p:nvSpPr>
        <p:spPr>
          <a:xfrm>
            <a:off x="-277749" y="638104"/>
            <a:ext cx="12192000" cy="1060018"/>
          </a:xfrm>
        </p:spPr>
        <p:txBody>
          <a:bodyPr vert="horz" lIns="91440" tIns="45720" rIns="91440" bIns="45720" rtlCol="0" anchor="ctr">
            <a:noAutofit/>
          </a:bodyPr>
          <a:lstStyle/>
          <a:p>
            <a:pPr algn="ctr"/>
            <a:r>
              <a:rPr lang="en-US" dirty="0">
                <a:latin typeface="+mj-lt"/>
                <a:cs typeface="Arial"/>
              </a:rPr>
              <a:t>Adult Learner Hat (1)</a:t>
            </a:r>
            <a:br>
              <a:rPr lang="en-US" dirty="0">
                <a:latin typeface="+mj-lt"/>
              </a:rPr>
            </a:br>
            <a:endParaRPr lang="en-US" dirty="0">
              <a:latin typeface="+mj-lt"/>
            </a:endParaRPr>
          </a:p>
        </p:txBody>
      </p:sp>
      <p:sp>
        <p:nvSpPr>
          <p:cNvPr id="4" name="TextBox 3">
            <a:extLst>
              <a:ext uri="{FF2B5EF4-FFF2-40B4-BE49-F238E27FC236}">
                <a16:creationId xmlns:a16="http://schemas.microsoft.com/office/drawing/2014/main" id="{9C097FF1-CCEC-FF1A-B02D-C3C47741168F}"/>
              </a:ext>
            </a:extLst>
          </p:cNvPr>
          <p:cNvSpPr txBox="1"/>
          <p:nvPr/>
        </p:nvSpPr>
        <p:spPr>
          <a:xfrm>
            <a:off x="1363645" y="1953209"/>
            <a:ext cx="5934075" cy="2677656"/>
          </a:xfrm>
          <a:prstGeom prst="rect">
            <a:avLst/>
          </a:prstGeom>
          <a:noFill/>
        </p:spPr>
        <p:txBody>
          <a:bodyPr wrap="square">
            <a:spAutoFit/>
          </a:bodyPr>
          <a:lstStyle/>
          <a:p>
            <a:r>
              <a:rPr lang="en-US" sz="2800" dirty="0">
                <a:latin typeface="Franklin Gothic Book" panose="020B0503020102020204" pitchFamily="34" charset="0"/>
                <a:cs typeface="Arial" panose="020B0604020202020204" pitchFamily="34" charset="0"/>
              </a:rPr>
              <a:t>While in </a:t>
            </a:r>
            <a:r>
              <a:rPr lang="en-US" sz="2800" b="1" u="sng" dirty="0">
                <a:latin typeface="Franklin Gothic Book" panose="020B0503020102020204" pitchFamily="34" charset="0"/>
                <a:cs typeface="Arial" panose="020B0604020202020204" pitchFamily="34" charset="0"/>
              </a:rPr>
              <a:t>adult learner hat</a:t>
            </a:r>
            <a:r>
              <a:rPr lang="en-US" sz="2800" dirty="0">
                <a:latin typeface="Franklin Gothic Book" panose="020B0503020102020204" pitchFamily="34" charset="0"/>
                <a:cs typeface="Arial" panose="020B0604020202020204" pitchFamily="34" charset="0"/>
              </a:rPr>
              <a:t>, we will:</a:t>
            </a:r>
          </a:p>
          <a:p>
            <a:pPr marL="285750" indent="-285750">
              <a:buFont typeface="Arial" panose="020B0604020202020204" pitchFamily="34" charset="0"/>
              <a:buChar char="•"/>
            </a:pPr>
            <a:r>
              <a:rPr lang="en-US" sz="2800" dirty="0">
                <a:latin typeface="Franklin Gothic Book" panose="020B0503020102020204" pitchFamily="34" charset="0"/>
                <a:cs typeface="Arial" panose="020B0604020202020204" pitchFamily="34" charset="0"/>
              </a:rPr>
              <a:t>Build and deepen our own science content knowledge; and</a:t>
            </a:r>
          </a:p>
          <a:p>
            <a:pPr marL="285750" indent="-285750">
              <a:buFont typeface="Arial" panose="020B0604020202020204" pitchFamily="34" charset="0"/>
              <a:buChar char="•"/>
            </a:pPr>
            <a:r>
              <a:rPr lang="en-US" sz="2800" dirty="0">
                <a:latin typeface="Franklin Gothic Book" panose="020B0503020102020204" pitchFamily="34" charset="0"/>
                <a:cs typeface="Arial" panose="020B0604020202020204" pitchFamily="34" charset="0"/>
              </a:rPr>
              <a:t>Engage in a learning opportunity that is symmetrical to the student experience.</a:t>
            </a:r>
          </a:p>
        </p:txBody>
      </p:sp>
      <p:pic>
        <p:nvPicPr>
          <p:cNvPr id="14" name="Picture 13" descr="A yellow construction hat to signify the participant is looking at this through an adult learner lens as their build their own science content knowledge. ">
            <a:extLst>
              <a:ext uri="{FF2B5EF4-FFF2-40B4-BE49-F238E27FC236}">
                <a16:creationId xmlns:a16="http://schemas.microsoft.com/office/drawing/2014/main" id="{A2AFC5D1-A193-CAE5-BF5C-6A3E2368103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18518" y="2084464"/>
            <a:ext cx="2136913" cy="1794116"/>
          </a:xfrm>
          <a:prstGeom prst="rect">
            <a:avLst/>
          </a:prstGeom>
        </p:spPr>
      </p:pic>
    </p:spTree>
    <p:extLst>
      <p:ext uri="{BB962C8B-B14F-4D97-AF65-F5344CB8AC3E}">
        <p14:creationId xmlns:p14="http://schemas.microsoft.com/office/powerpoint/2010/main" val="2309533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9C7F-83D8-7B09-B0BA-88F7738D04E6}"/>
              </a:ext>
            </a:extLst>
          </p:cNvPr>
          <p:cNvSpPr>
            <a:spLocks noGrp="1"/>
          </p:cNvSpPr>
          <p:nvPr>
            <p:ph type="title"/>
          </p:nvPr>
        </p:nvSpPr>
        <p:spPr>
          <a:xfrm>
            <a:off x="576943" y="288234"/>
            <a:ext cx="10776857" cy="968179"/>
          </a:xfrm>
        </p:spPr>
        <p:txBody>
          <a:bodyPr>
            <a:normAutofit/>
          </a:bodyPr>
          <a:lstStyle/>
          <a:p>
            <a:pPr algn="ctr"/>
            <a:r>
              <a:rPr lang="en-US" sz="5400" dirty="0">
                <a:latin typeface="+mj-lt"/>
                <a:cs typeface="Arial"/>
              </a:rPr>
              <a:t>Anchoring Phenomenon</a:t>
            </a:r>
          </a:p>
        </p:txBody>
      </p:sp>
      <p:pic>
        <p:nvPicPr>
          <p:cNvPr id="1026" name="Picture 2" descr="This a picture of the pile of dirty dishes in a kitchen sink. The dishes have a variety of food (small and large pieces) and sauces all over them.">
            <a:extLst>
              <a:ext uri="{FF2B5EF4-FFF2-40B4-BE49-F238E27FC236}">
                <a16:creationId xmlns:a16="http://schemas.microsoft.com/office/drawing/2014/main" id="{899DD9CB-1F72-EDFF-B5B0-079124C75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650" y="1257178"/>
            <a:ext cx="5676350" cy="42522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1C8733B-FAE4-9ADD-B810-330932E6F42D}"/>
              </a:ext>
            </a:extLst>
          </p:cNvPr>
          <p:cNvSpPr txBox="1"/>
          <p:nvPr/>
        </p:nvSpPr>
        <p:spPr>
          <a:xfrm>
            <a:off x="6435466" y="1256413"/>
            <a:ext cx="5336884" cy="4154984"/>
          </a:xfrm>
          <a:prstGeom prst="rect">
            <a:avLst/>
          </a:prstGeom>
          <a:noFill/>
        </p:spPr>
        <p:txBody>
          <a:bodyPr wrap="square" lIns="91440" tIns="45720" rIns="91440" bIns="45720" rtlCol="0" anchor="t">
            <a:spAutoFit/>
          </a:bodyPr>
          <a:lstStyle/>
          <a:p>
            <a:r>
              <a:rPr lang="en-US" sz="2200" dirty="0">
                <a:cs typeface="Arial"/>
              </a:rPr>
              <a:t>Think about the pile of dirty dishes sitting in your kitchen after you have finished eating a meal. Use the </a:t>
            </a:r>
            <a:r>
              <a:rPr lang="en-US" sz="2200" u="sng" dirty="0">
                <a:cs typeface="Arial"/>
              </a:rPr>
              <a:t>Session B: Adult Learner Notebook</a:t>
            </a:r>
            <a:r>
              <a:rPr lang="en-US" sz="2200" dirty="0">
                <a:cs typeface="Arial"/>
              </a:rPr>
              <a:t> in the participant packet to record your thinking.</a:t>
            </a:r>
          </a:p>
          <a:p>
            <a:endParaRPr lang="en-US" sz="2200" dirty="0">
              <a:cs typeface="Arial" panose="020B0604020202020204" pitchFamily="34" charset="0"/>
            </a:endParaRPr>
          </a:p>
          <a:p>
            <a:pPr marL="285750" indent="-285750">
              <a:buFont typeface="Arial" panose="020B0604020202020204" pitchFamily="34" charset="0"/>
              <a:buChar char="•"/>
            </a:pPr>
            <a:r>
              <a:rPr lang="en-US" sz="2200" dirty="0">
                <a:cs typeface="Arial"/>
              </a:rPr>
              <a:t>What do you notice and wonder from the picture?</a:t>
            </a:r>
          </a:p>
          <a:p>
            <a:pPr marL="285750" indent="-285750">
              <a:buFont typeface="Arial" panose="020B0604020202020204" pitchFamily="34" charset="0"/>
              <a:buChar char="•"/>
            </a:pPr>
            <a:r>
              <a:rPr lang="en-US" sz="2200" dirty="0">
                <a:cs typeface="Arial"/>
              </a:rPr>
              <a:t>What can you do to get the items clean?</a:t>
            </a:r>
          </a:p>
          <a:p>
            <a:pPr marL="285750" indent="-285750">
              <a:buFont typeface="Arial" panose="020B0604020202020204" pitchFamily="34" charset="0"/>
              <a:buChar char="•"/>
            </a:pPr>
            <a:r>
              <a:rPr lang="en-US" sz="2200" dirty="0">
                <a:cs typeface="Arial"/>
              </a:rPr>
              <a:t>What would happen to the dirty stuff on/in the items?</a:t>
            </a:r>
          </a:p>
          <a:p>
            <a:pPr marL="285750" indent="-28575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p:txBody>
      </p:sp>
      <p:pic>
        <p:nvPicPr>
          <p:cNvPr id="3" name="Picture 2" descr="A yellow construction hat to signify the participant is looking at this through an adult learner lens as their build their own science content knowledge. ">
            <a:extLst>
              <a:ext uri="{FF2B5EF4-FFF2-40B4-BE49-F238E27FC236}">
                <a16:creationId xmlns:a16="http://schemas.microsoft.com/office/drawing/2014/main" id="{B8EC8FFD-35DB-5323-E128-075B4BA439E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2089372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8C41-7B29-0266-A1A1-C9D3308690E8}"/>
              </a:ext>
            </a:extLst>
          </p:cNvPr>
          <p:cNvSpPr>
            <a:spLocks noGrp="1"/>
          </p:cNvSpPr>
          <p:nvPr>
            <p:ph type="title"/>
          </p:nvPr>
        </p:nvSpPr>
        <p:spPr>
          <a:xfrm>
            <a:off x="2721" y="105559"/>
            <a:ext cx="12176411" cy="1344613"/>
          </a:xfrm>
        </p:spPr>
        <p:txBody>
          <a:bodyPr>
            <a:normAutofit/>
          </a:bodyPr>
          <a:lstStyle/>
          <a:p>
            <a:pPr algn="ctr"/>
            <a:r>
              <a:rPr lang="en-US" dirty="0">
                <a:latin typeface="+mj-lt"/>
                <a:cs typeface="Arial"/>
              </a:rPr>
              <a:t>Developing a Plan</a:t>
            </a:r>
          </a:p>
        </p:txBody>
      </p:sp>
      <p:pic>
        <p:nvPicPr>
          <p:cNvPr id="6" name="Picture 5" descr="A yellow construction hat to signify the participant is looking at this through an adult learner lens as their build their own science content knowledge. ">
            <a:extLst>
              <a:ext uri="{FF2B5EF4-FFF2-40B4-BE49-F238E27FC236}">
                <a16:creationId xmlns:a16="http://schemas.microsoft.com/office/drawing/2014/main" id="{93D7FDD9-A173-709C-93A6-1986116255E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pic>
        <p:nvPicPr>
          <p:cNvPr id="2056" name="Picture 8" descr="Group Working Together To Achieve Common Goal ">
            <a:extLst>
              <a:ext uri="{FF2B5EF4-FFF2-40B4-BE49-F238E27FC236}">
                <a16:creationId xmlns:a16="http://schemas.microsoft.com/office/drawing/2014/main" id="{68B01586-EF5C-9935-3BEB-2458743AC4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92" r="10621" b="639"/>
          <a:stretch/>
        </p:blipFill>
        <p:spPr bwMode="auto">
          <a:xfrm>
            <a:off x="1546712" y="1450172"/>
            <a:ext cx="3391164" cy="2576662"/>
          </a:xfrm>
          <a:prstGeom prst="rect">
            <a:avLst/>
          </a:prstGeom>
          <a:noFill/>
          <a:ln w="38100">
            <a:solidFill>
              <a:srgbClr val="007780"/>
            </a:solidFill>
          </a:ln>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8A5F215-FDB9-CEFE-7523-6A5A0322C13F}"/>
              </a:ext>
            </a:extLst>
          </p:cNvPr>
          <p:cNvSpPr>
            <a:spLocks noGrp="1"/>
          </p:cNvSpPr>
          <p:nvPr>
            <p:ph idx="1"/>
          </p:nvPr>
        </p:nvSpPr>
        <p:spPr>
          <a:xfrm>
            <a:off x="1209459" y="4229100"/>
            <a:ext cx="4244903" cy="3275556"/>
          </a:xfrm>
        </p:spPr>
        <p:txBody>
          <a:bodyPr vert="horz" lIns="91440" tIns="45720" rIns="91440" bIns="45720" rtlCol="0" anchor="t">
            <a:normAutofit/>
          </a:bodyPr>
          <a:lstStyle/>
          <a:p>
            <a:pPr marL="0" indent="0">
              <a:buNone/>
            </a:pPr>
            <a:r>
              <a:rPr lang="en-US" dirty="0">
                <a:solidFill>
                  <a:schemeClr val="tx1"/>
                </a:solidFill>
                <a:latin typeface="+mn-lt"/>
              </a:rPr>
              <a:t>In a group develop a plan to get the dishes clean.</a:t>
            </a:r>
          </a:p>
          <a:p>
            <a:pPr marL="0" indent="0">
              <a:buNone/>
            </a:pPr>
            <a:r>
              <a:rPr lang="en-US" dirty="0"/>
              <a:t>	</a:t>
            </a:r>
          </a:p>
          <a:p>
            <a:pPr marL="0" indent="0">
              <a:buNone/>
            </a:pPr>
            <a:endParaRPr lang="en-US" sz="2400" dirty="0"/>
          </a:p>
        </p:txBody>
      </p:sp>
      <p:pic>
        <p:nvPicPr>
          <p:cNvPr id="4" name="Picture 3" descr="A group sitting around a table sharing out.">
            <a:extLst>
              <a:ext uri="{FF2B5EF4-FFF2-40B4-BE49-F238E27FC236}">
                <a16:creationId xmlns:a16="http://schemas.microsoft.com/office/drawing/2014/main" id="{C54B1BC8-3043-8CF2-EBA1-6283BA75EE6B}"/>
              </a:ext>
            </a:extLst>
          </p:cNvPr>
          <p:cNvPicPr>
            <a:picLocks noChangeAspect="1"/>
          </p:cNvPicPr>
          <p:nvPr/>
        </p:nvPicPr>
        <p:blipFill>
          <a:blip r:embed="rId6"/>
          <a:stretch>
            <a:fillRect/>
          </a:stretch>
        </p:blipFill>
        <p:spPr>
          <a:xfrm>
            <a:off x="6802953" y="1449426"/>
            <a:ext cx="3371848" cy="2594742"/>
          </a:xfrm>
          <a:prstGeom prst="rect">
            <a:avLst/>
          </a:prstGeom>
          <a:ln w="38100">
            <a:solidFill>
              <a:srgbClr val="007780"/>
            </a:solidFill>
          </a:ln>
        </p:spPr>
      </p:pic>
      <p:sp>
        <p:nvSpPr>
          <p:cNvPr id="8" name="TextBox 7">
            <a:extLst>
              <a:ext uri="{FF2B5EF4-FFF2-40B4-BE49-F238E27FC236}">
                <a16:creationId xmlns:a16="http://schemas.microsoft.com/office/drawing/2014/main" id="{0E1EE308-CB15-BAC1-82DA-2CAD28A5C368}"/>
              </a:ext>
            </a:extLst>
          </p:cNvPr>
          <p:cNvSpPr txBox="1"/>
          <p:nvPr/>
        </p:nvSpPr>
        <p:spPr>
          <a:xfrm>
            <a:off x="6096462" y="4229100"/>
            <a:ext cx="5800677" cy="1754326"/>
          </a:xfrm>
          <a:prstGeom prst="rect">
            <a:avLst/>
          </a:prstGeom>
          <a:noFill/>
          <a:ln>
            <a:noFill/>
          </a:ln>
        </p:spPr>
        <p:txBody>
          <a:bodyPr wrap="square" lIns="91440" tIns="45720" rIns="91440" bIns="45720" rtlCol="0" anchor="t">
            <a:spAutoFit/>
          </a:bodyPr>
          <a:lstStyle/>
          <a:p>
            <a:pPr marL="285750" indent="-285750"/>
            <a:r>
              <a:rPr lang="en-US" sz="2800" dirty="0">
                <a:cs typeface="Arial" panose="020B0604020202020204" pitchFamily="34" charset="0"/>
              </a:rPr>
              <a:t>Share out each in whole group. </a:t>
            </a:r>
          </a:p>
          <a:p>
            <a:r>
              <a:rPr lang="en-US" sz="2800" dirty="0">
                <a:cs typeface="Arial" panose="020B0604020202020204" pitchFamily="34" charset="0"/>
              </a:rPr>
              <a:t>Look for similarities and differences within plans.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414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B3F4-DAC3-9F4E-06F5-CE56BEEA03F9}"/>
              </a:ext>
            </a:extLst>
          </p:cNvPr>
          <p:cNvSpPr>
            <a:spLocks noGrp="1"/>
          </p:cNvSpPr>
          <p:nvPr>
            <p:ph type="title"/>
          </p:nvPr>
        </p:nvSpPr>
        <p:spPr>
          <a:xfrm>
            <a:off x="0" y="500062"/>
            <a:ext cx="12192000" cy="1325563"/>
          </a:xfrm>
        </p:spPr>
        <p:txBody>
          <a:bodyPr>
            <a:normAutofit/>
          </a:bodyPr>
          <a:lstStyle/>
          <a:p>
            <a:pPr algn="ctr"/>
            <a:r>
              <a:rPr lang="en-US" dirty="0">
                <a:latin typeface="Franklin Gothic Medium" panose="020B0603020102020204" pitchFamily="34" charset="0"/>
                <a:cs typeface="Arial"/>
              </a:rPr>
              <a:t>Module Goals</a:t>
            </a:r>
          </a:p>
        </p:txBody>
      </p:sp>
      <p:sp>
        <p:nvSpPr>
          <p:cNvPr id="3" name="Content Placeholder 2">
            <a:extLst>
              <a:ext uri="{FF2B5EF4-FFF2-40B4-BE49-F238E27FC236}">
                <a16:creationId xmlns:a16="http://schemas.microsoft.com/office/drawing/2014/main" id="{C4D94620-346D-96C1-9D99-CAA49943CC12}"/>
              </a:ext>
            </a:extLst>
          </p:cNvPr>
          <p:cNvSpPr>
            <a:spLocks noGrp="1"/>
          </p:cNvSpPr>
          <p:nvPr>
            <p:ph idx="1"/>
          </p:nvPr>
        </p:nvSpPr>
        <p:spPr/>
        <p:txBody>
          <a:bodyPr vert="horz" lIns="91440" tIns="45720" rIns="91440" bIns="45720" rtlCol="0" anchor="t">
            <a:normAutofit/>
          </a:bodyPr>
          <a:lstStyle/>
          <a:p>
            <a:r>
              <a:rPr lang="en-US" b="1" dirty="0">
                <a:latin typeface="Franklin Gothic Book" panose="020B0503020102020204" pitchFamily="34" charset="0"/>
                <a:cs typeface="Arial"/>
              </a:rPr>
              <a:t>Explain</a:t>
            </a:r>
            <a:r>
              <a:rPr lang="en-US" dirty="0">
                <a:latin typeface="Franklin Gothic Book" panose="020B0503020102020204" pitchFamily="34" charset="0"/>
                <a:cs typeface="Arial"/>
              </a:rPr>
              <a:t> what a driving question board is and understand its purpose in the science classroom. </a:t>
            </a:r>
            <a:endParaRPr lang="en-US" dirty="0">
              <a:latin typeface="Franklin Gothic Book" panose="020B0503020102020204" pitchFamily="34" charset="0"/>
            </a:endParaRPr>
          </a:p>
          <a:p>
            <a:r>
              <a:rPr lang="en-US" b="1" dirty="0">
                <a:latin typeface="Franklin Gothic Book" panose="020B0503020102020204" pitchFamily="34" charset="0"/>
                <a:cs typeface="Arial"/>
              </a:rPr>
              <a:t>Identify</a:t>
            </a:r>
            <a:r>
              <a:rPr lang="en-US" dirty="0">
                <a:latin typeface="Franklin Gothic Book" panose="020B0503020102020204" pitchFamily="34" charset="0"/>
                <a:cs typeface="Arial"/>
              </a:rPr>
              <a:t> ways that the driving question board can build a community of learners.</a:t>
            </a:r>
          </a:p>
          <a:p>
            <a:r>
              <a:rPr lang="en-US" b="1" dirty="0">
                <a:latin typeface="Franklin Gothic Book" panose="020B0503020102020204" pitchFamily="34" charset="0"/>
                <a:cs typeface="Arial"/>
              </a:rPr>
              <a:t>Analyze</a:t>
            </a:r>
            <a:r>
              <a:rPr lang="en-US" dirty="0">
                <a:latin typeface="Franklin Gothic Book" panose="020B0503020102020204" pitchFamily="34" charset="0"/>
                <a:cs typeface="Arial"/>
              </a:rPr>
              <a:t> how a cohesive storyline can be built around an anchoring phenomenon.</a:t>
            </a:r>
          </a:p>
          <a:p>
            <a:r>
              <a:rPr lang="en-US" b="1" dirty="0">
                <a:latin typeface="Franklin Gothic Book" panose="020B0503020102020204" pitchFamily="34" charset="0"/>
                <a:cs typeface="Arial"/>
              </a:rPr>
              <a:t>Generate</a:t>
            </a:r>
            <a:r>
              <a:rPr lang="en-US" dirty="0">
                <a:latin typeface="Franklin Gothic Book" panose="020B0503020102020204" pitchFamily="34" charset="0"/>
                <a:cs typeface="Arial"/>
              </a:rPr>
              <a:t> ideas for how a driving question can be used as a formative assessment tool.</a:t>
            </a:r>
          </a:p>
        </p:txBody>
      </p:sp>
    </p:spTree>
    <p:extLst>
      <p:ext uri="{BB962C8B-B14F-4D97-AF65-F5344CB8AC3E}">
        <p14:creationId xmlns:p14="http://schemas.microsoft.com/office/powerpoint/2010/main" val="2098804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B2E48-5D7A-2A51-FDE9-C776560ADDED}"/>
              </a:ext>
            </a:extLst>
          </p:cNvPr>
          <p:cNvSpPr>
            <a:spLocks noGrp="1"/>
          </p:cNvSpPr>
          <p:nvPr>
            <p:ph type="title"/>
          </p:nvPr>
        </p:nvSpPr>
        <p:spPr/>
        <p:txBody>
          <a:bodyPr>
            <a:normAutofit/>
          </a:bodyPr>
          <a:lstStyle/>
          <a:p>
            <a:pPr algn="ctr"/>
            <a:r>
              <a:rPr lang="en-US" dirty="0">
                <a:latin typeface="+mj-lt"/>
                <a:cs typeface="Arial"/>
              </a:rPr>
              <a:t>Identify Related Phenomena</a:t>
            </a:r>
          </a:p>
        </p:txBody>
      </p:sp>
      <p:sp>
        <p:nvSpPr>
          <p:cNvPr id="3" name="Content Placeholder 2">
            <a:extLst>
              <a:ext uri="{FF2B5EF4-FFF2-40B4-BE49-F238E27FC236}">
                <a16:creationId xmlns:a16="http://schemas.microsoft.com/office/drawing/2014/main" id="{E9F064F1-2936-3DB8-5FFF-59DAA40F3F7A}"/>
              </a:ext>
            </a:extLst>
          </p:cNvPr>
          <p:cNvSpPr>
            <a:spLocks noGrp="1"/>
          </p:cNvSpPr>
          <p:nvPr>
            <p:ph idx="1"/>
          </p:nvPr>
        </p:nvSpPr>
        <p:spPr>
          <a:xfrm>
            <a:off x="664464" y="1544384"/>
            <a:ext cx="10689336" cy="4486275"/>
          </a:xfrm>
        </p:spPr>
        <p:txBody>
          <a:bodyPr/>
          <a:lstStyle/>
          <a:p>
            <a:pPr marL="0" indent="0">
              <a:buNone/>
            </a:pPr>
            <a:r>
              <a:rPr lang="en-US" dirty="0">
                <a:latin typeface="+mn-lt"/>
              </a:rPr>
              <a:t>We decided getting clean water and getting rid of it when it was dirty was important for us when cleaning our dishes. Record your thoughts in </a:t>
            </a:r>
            <a:r>
              <a:rPr lang="en-US" u="sng" dirty="0">
                <a:latin typeface="+mn-lt"/>
              </a:rPr>
              <a:t>Session B: Adult Learner Notebook</a:t>
            </a:r>
            <a:r>
              <a:rPr lang="en-US" b="1" u="sng" dirty="0">
                <a:latin typeface="+mn-lt"/>
              </a:rPr>
              <a:t>.</a:t>
            </a:r>
            <a:endParaRPr lang="en-US" dirty="0">
              <a:latin typeface="+mn-lt"/>
            </a:endParaRPr>
          </a:p>
          <a:p>
            <a:pPr marL="0" indent="0">
              <a:buNone/>
            </a:pPr>
            <a:endParaRPr lang="en-US" dirty="0">
              <a:latin typeface="+mn-lt"/>
            </a:endParaRPr>
          </a:p>
          <a:p>
            <a:pPr marL="0" indent="0" algn="ctr">
              <a:buNone/>
            </a:pPr>
            <a:r>
              <a:rPr lang="en-US" sz="3600" b="1" u="sng" dirty="0">
                <a:latin typeface="+mn-lt"/>
              </a:rPr>
              <a:t>Stop and Think</a:t>
            </a:r>
          </a:p>
          <a:p>
            <a:pPr marL="0" indent="0" algn="ctr">
              <a:buNone/>
            </a:pPr>
            <a:r>
              <a:rPr lang="en-US" sz="3600" dirty="0">
                <a:latin typeface="+mn-lt"/>
              </a:rPr>
              <a:t>Where else might we use clean water </a:t>
            </a:r>
          </a:p>
          <a:p>
            <a:pPr marL="0" indent="0" algn="ctr">
              <a:buNone/>
            </a:pPr>
            <a:r>
              <a:rPr lang="en-US" sz="3600" dirty="0">
                <a:latin typeface="+mn-lt"/>
              </a:rPr>
              <a:t>and make it dirty?</a:t>
            </a:r>
          </a:p>
        </p:txBody>
      </p:sp>
      <p:pic>
        <p:nvPicPr>
          <p:cNvPr id="5" name="Picture 4" descr="A yellow construction hat to signify the participant is looking at this through an adult learner lens as their build their own science content knowledge. ">
            <a:extLst>
              <a:ext uri="{FF2B5EF4-FFF2-40B4-BE49-F238E27FC236}">
                <a16:creationId xmlns:a16="http://schemas.microsoft.com/office/drawing/2014/main" id="{E2AD9AE8-D604-A409-2FB5-88F8FDCD703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9597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CAD2F-52F8-AE0E-BE6B-78662CC9A548}"/>
              </a:ext>
            </a:extLst>
          </p:cNvPr>
          <p:cNvSpPr>
            <a:spLocks noGrp="1"/>
          </p:cNvSpPr>
          <p:nvPr>
            <p:ph type="title"/>
          </p:nvPr>
        </p:nvSpPr>
        <p:spPr>
          <a:xfrm>
            <a:off x="-86497" y="365125"/>
            <a:ext cx="12480324" cy="1325563"/>
          </a:xfrm>
        </p:spPr>
        <p:txBody>
          <a:bodyPr>
            <a:normAutofit/>
          </a:bodyPr>
          <a:lstStyle/>
          <a:p>
            <a:pPr algn="ctr"/>
            <a:r>
              <a:rPr lang="en-US" dirty="0">
                <a:latin typeface="+mj-lt"/>
                <a:cs typeface="Arial"/>
              </a:rPr>
              <a:t>Driving Question</a:t>
            </a:r>
          </a:p>
        </p:txBody>
      </p:sp>
      <p:sp>
        <p:nvSpPr>
          <p:cNvPr id="3" name="Content Placeholder 2">
            <a:extLst>
              <a:ext uri="{FF2B5EF4-FFF2-40B4-BE49-F238E27FC236}">
                <a16:creationId xmlns:a16="http://schemas.microsoft.com/office/drawing/2014/main" id="{122EB1E8-F972-DCAF-548E-05D42AC5CC4E}"/>
              </a:ext>
            </a:extLst>
          </p:cNvPr>
          <p:cNvSpPr>
            <a:spLocks noGrp="1"/>
          </p:cNvSpPr>
          <p:nvPr>
            <p:ph idx="1"/>
          </p:nvPr>
        </p:nvSpPr>
        <p:spPr>
          <a:xfrm>
            <a:off x="1393370" y="1825625"/>
            <a:ext cx="9285515" cy="4351338"/>
          </a:xfrm>
        </p:spPr>
        <p:txBody>
          <a:bodyPr>
            <a:normAutofit/>
          </a:bodyPr>
          <a:lstStyle/>
          <a:p>
            <a:pPr marL="0" indent="0">
              <a:buNone/>
            </a:pPr>
            <a:r>
              <a:rPr lang="en-US" sz="4400" dirty="0">
                <a:latin typeface="+mn-lt"/>
              </a:rPr>
              <a:t>Where does our clean water come </a:t>
            </a:r>
          </a:p>
          <a:p>
            <a:pPr marL="0" indent="0">
              <a:buNone/>
            </a:pPr>
            <a:r>
              <a:rPr lang="en-US" sz="4400" dirty="0">
                <a:latin typeface="+mn-lt"/>
              </a:rPr>
              <a:t>from and where does it go after </a:t>
            </a:r>
          </a:p>
          <a:p>
            <a:pPr marL="0" indent="0">
              <a:buNone/>
            </a:pPr>
            <a:r>
              <a:rPr lang="en-US" sz="4400" dirty="0">
                <a:latin typeface="+mn-lt"/>
              </a:rPr>
              <a:t>we make it dirty?</a:t>
            </a:r>
          </a:p>
        </p:txBody>
      </p:sp>
      <p:pic>
        <p:nvPicPr>
          <p:cNvPr id="5" name="Picture 4" descr="A yellow construction hat to signify the participant is looking at this through an adult learner lens as their build their own science content knowledge. ">
            <a:extLst>
              <a:ext uri="{FF2B5EF4-FFF2-40B4-BE49-F238E27FC236}">
                <a16:creationId xmlns:a16="http://schemas.microsoft.com/office/drawing/2014/main" id="{6C9B5302-B382-4365-2848-8F085CEDA7B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2914212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D9CE-0EC5-0316-1559-87BB3442D84E}"/>
              </a:ext>
            </a:extLst>
          </p:cNvPr>
          <p:cNvSpPr>
            <a:spLocks noGrp="1"/>
          </p:cNvSpPr>
          <p:nvPr>
            <p:ph type="title"/>
          </p:nvPr>
        </p:nvSpPr>
        <p:spPr>
          <a:xfrm>
            <a:off x="3347" y="365125"/>
            <a:ext cx="12191227" cy="1344613"/>
          </a:xfrm>
        </p:spPr>
        <p:txBody>
          <a:bodyPr>
            <a:normAutofit/>
          </a:bodyPr>
          <a:lstStyle/>
          <a:p>
            <a:pPr algn="ctr"/>
            <a:r>
              <a:rPr lang="en-US" dirty="0">
                <a:latin typeface="+mj-lt"/>
                <a:cs typeface="Arial"/>
              </a:rPr>
              <a:t>Initial Model</a:t>
            </a:r>
          </a:p>
        </p:txBody>
      </p:sp>
      <p:sp>
        <p:nvSpPr>
          <p:cNvPr id="3" name="Content Placeholder 2">
            <a:extLst>
              <a:ext uri="{FF2B5EF4-FFF2-40B4-BE49-F238E27FC236}">
                <a16:creationId xmlns:a16="http://schemas.microsoft.com/office/drawing/2014/main" id="{9EEEB6EE-A1F0-9085-2095-52DA135B5046}"/>
              </a:ext>
            </a:extLst>
          </p:cNvPr>
          <p:cNvSpPr>
            <a:spLocks noGrp="1"/>
          </p:cNvSpPr>
          <p:nvPr>
            <p:ph idx="1"/>
          </p:nvPr>
        </p:nvSpPr>
        <p:spPr>
          <a:xfrm>
            <a:off x="864973" y="1510314"/>
            <a:ext cx="10515600" cy="3976085"/>
          </a:xfrm>
        </p:spPr>
        <p:txBody>
          <a:bodyPr vert="horz" lIns="91440" tIns="45720" rIns="91440" bIns="45720" rtlCol="0" anchor="t">
            <a:noAutofit/>
          </a:bodyPr>
          <a:lstStyle/>
          <a:p>
            <a:pPr marL="0" indent="0">
              <a:buNone/>
            </a:pPr>
            <a:r>
              <a:rPr lang="en-US" dirty="0">
                <a:latin typeface="+mn-lt"/>
                <a:cs typeface="Arial"/>
              </a:rPr>
              <a:t>Create an </a:t>
            </a:r>
            <a:r>
              <a:rPr lang="en-US" b="1" dirty="0">
                <a:latin typeface="+mn-lt"/>
                <a:cs typeface="Arial"/>
              </a:rPr>
              <a:t>initial model </a:t>
            </a:r>
            <a:r>
              <a:rPr lang="en-US" dirty="0">
                <a:latin typeface="+mn-lt"/>
                <a:cs typeface="Arial"/>
              </a:rPr>
              <a:t>on a separate piece of paper showing where you think the clean water comes from and where the water goes after we make it dirty. </a:t>
            </a:r>
            <a:endParaRPr lang="en-US" dirty="0">
              <a:latin typeface="+mn-lt"/>
            </a:endParaRPr>
          </a:p>
          <a:p>
            <a:pPr marL="0" indent="0">
              <a:buNone/>
            </a:pPr>
            <a:endParaRPr lang="en-US" sz="1600" dirty="0">
              <a:latin typeface="+mn-lt"/>
            </a:endParaRPr>
          </a:p>
          <a:p>
            <a:pPr marL="0" indent="0">
              <a:buNone/>
            </a:pPr>
            <a:r>
              <a:rPr lang="en-US" b="1" u="sng" dirty="0">
                <a:latin typeface="+mn-lt"/>
                <a:cs typeface="Arial"/>
              </a:rPr>
              <a:t>Things to keep in mind</a:t>
            </a:r>
            <a:r>
              <a:rPr lang="en-US" dirty="0">
                <a:latin typeface="+mn-lt"/>
                <a:cs typeface="Arial"/>
              </a:rPr>
              <a:t>:</a:t>
            </a:r>
          </a:p>
          <a:p>
            <a:r>
              <a:rPr lang="en-US" dirty="0">
                <a:latin typeface="+mn-lt"/>
                <a:cs typeface="Arial"/>
              </a:rPr>
              <a:t>When engaging in modeling, the key should be on explaining the “how” (and why) of a phenomenon. </a:t>
            </a:r>
          </a:p>
          <a:p>
            <a:r>
              <a:rPr lang="en-US" dirty="0">
                <a:latin typeface="+mn-lt"/>
                <a:cs typeface="Arial"/>
              </a:rPr>
              <a:t>Focus on explaining where the water comes from before the faucet and where you think water goes to after the drain.</a:t>
            </a:r>
          </a:p>
        </p:txBody>
      </p:sp>
      <p:pic>
        <p:nvPicPr>
          <p:cNvPr id="5" name="Picture 4" descr="A yellow construction hat to signify the participant is looking at this through an adult learner lens as their build their own science content knowledge. ">
            <a:extLst>
              <a:ext uri="{FF2B5EF4-FFF2-40B4-BE49-F238E27FC236}">
                <a16:creationId xmlns:a16="http://schemas.microsoft.com/office/drawing/2014/main" id="{A136F1B1-D177-1038-BA33-E1B5C096DA5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2687836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04FE8-478B-C2D2-891A-2D3D1D835282}"/>
              </a:ext>
            </a:extLst>
          </p:cNvPr>
          <p:cNvSpPr>
            <a:spLocks noGrp="1"/>
          </p:cNvSpPr>
          <p:nvPr>
            <p:ph type="title"/>
          </p:nvPr>
        </p:nvSpPr>
        <p:spPr>
          <a:xfrm>
            <a:off x="-3347" y="212725"/>
            <a:ext cx="12191486" cy="1344613"/>
          </a:xfrm>
        </p:spPr>
        <p:txBody>
          <a:bodyPr>
            <a:normAutofit/>
          </a:bodyPr>
          <a:lstStyle/>
          <a:p>
            <a:pPr algn="ctr"/>
            <a:r>
              <a:rPr lang="en-US" dirty="0">
                <a:latin typeface="+mj-lt"/>
                <a:cs typeface="Arial"/>
              </a:rPr>
              <a:t>Comparing Models</a:t>
            </a:r>
          </a:p>
        </p:txBody>
      </p:sp>
      <p:sp>
        <p:nvSpPr>
          <p:cNvPr id="3" name="Content Placeholder 2">
            <a:extLst>
              <a:ext uri="{FF2B5EF4-FFF2-40B4-BE49-F238E27FC236}">
                <a16:creationId xmlns:a16="http://schemas.microsoft.com/office/drawing/2014/main" id="{9ABC3A4C-D37C-DBC6-0AB0-AF399714B238}"/>
              </a:ext>
            </a:extLst>
          </p:cNvPr>
          <p:cNvSpPr>
            <a:spLocks noGrp="1"/>
          </p:cNvSpPr>
          <p:nvPr>
            <p:ph idx="1"/>
          </p:nvPr>
        </p:nvSpPr>
        <p:spPr>
          <a:xfrm>
            <a:off x="401053" y="1557338"/>
            <a:ext cx="11438021" cy="4262468"/>
          </a:xfrm>
        </p:spPr>
        <p:txBody>
          <a:bodyPr vert="horz" lIns="91440" tIns="45720" rIns="91440" bIns="45720" rtlCol="0" anchor="t">
            <a:normAutofit/>
          </a:bodyPr>
          <a:lstStyle/>
          <a:p>
            <a:pPr marL="0" indent="0">
              <a:buNone/>
            </a:pPr>
            <a:r>
              <a:rPr lang="en-US" dirty="0">
                <a:latin typeface="+mn-lt"/>
                <a:cs typeface="Arial"/>
              </a:rPr>
              <a:t>Use a gallery walk to view the other models that were created.  </a:t>
            </a:r>
            <a:endParaRPr lang="en-US" dirty="0">
              <a:latin typeface="+mn-lt"/>
            </a:endParaRPr>
          </a:p>
          <a:p>
            <a:pPr marL="0" indent="0">
              <a:buNone/>
            </a:pPr>
            <a:r>
              <a:rPr lang="en-US" dirty="0">
                <a:latin typeface="+mn-lt"/>
                <a:cs typeface="Arial"/>
              </a:rPr>
              <a:t>As you explore other models, note the following in the </a:t>
            </a:r>
          </a:p>
          <a:p>
            <a:pPr marL="0" indent="0">
              <a:buNone/>
            </a:pPr>
            <a:r>
              <a:rPr lang="en-US" u="sng" dirty="0">
                <a:latin typeface="+mn-lt"/>
                <a:cs typeface="Arial"/>
              </a:rPr>
              <a:t>Session B: Adult Learner Notebook</a:t>
            </a:r>
            <a:r>
              <a:rPr lang="en-US" b="1" dirty="0">
                <a:latin typeface="+mn-lt"/>
                <a:cs typeface="Arial"/>
              </a:rPr>
              <a:t> </a:t>
            </a:r>
            <a:r>
              <a:rPr lang="en-US" dirty="0">
                <a:latin typeface="+mn-lt"/>
                <a:cs typeface="Arial"/>
              </a:rPr>
              <a:t>in your participant packet.</a:t>
            </a:r>
          </a:p>
          <a:p>
            <a:pPr marL="0" indent="0" algn="ctr">
              <a:buNone/>
            </a:pPr>
            <a:endParaRPr lang="en-US" dirty="0">
              <a:latin typeface="+mn-lt"/>
              <a:cs typeface="Arial"/>
            </a:endParaRPr>
          </a:p>
          <a:p>
            <a:r>
              <a:rPr lang="en-US" sz="2800" dirty="0">
                <a:latin typeface="+mn-lt"/>
                <a:cs typeface="Arial"/>
              </a:rPr>
              <a:t>What was </a:t>
            </a:r>
            <a:r>
              <a:rPr lang="en-US" sz="2800" b="1" i="1" dirty="0">
                <a:latin typeface="+mn-lt"/>
                <a:cs typeface="Arial"/>
              </a:rPr>
              <a:t>similar</a:t>
            </a:r>
            <a:r>
              <a:rPr lang="en-US" sz="2800" dirty="0">
                <a:latin typeface="+mn-lt"/>
                <a:cs typeface="Arial"/>
              </a:rPr>
              <a:t> and </a:t>
            </a:r>
            <a:r>
              <a:rPr lang="en-US" sz="2800" b="1" i="1" dirty="0">
                <a:latin typeface="+mn-lt"/>
                <a:cs typeface="Arial"/>
              </a:rPr>
              <a:t>different</a:t>
            </a:r>
            <a:r>
              <a:rPr lang="en-US" sz="2800" dirty="0">
                <a:latin typeface="+mn-lt"/>
                <a:cs typeface="Arial"/>
              </a:rPr>
              <a:t> in the ideas that you saw represented in your model compared to the other models?</a:t>
            </a:r>
            <a:endParaRPr lang="en-US" dirty="0">
              <a:latin typeface="+mn-lt"/>
              <a:cs typeface="Arial"/>
            </a:endParaRPr>
          </a:p>
          <a:p>
            <a:endParaRPr lang="en-US" sz="800" dirty="0">
              <a:latin typeface="+mn-lt"/>
            </a:endParaRPr>
          </a:p>
          <a:p>
            <a:r>
              <a:rPr lang="en-US" sz="2800" dirty="0">
                <a:latin typeface="+mn-lt"/>
                <a:cs typeface="Arial"/>
              </a:rPr>
              <a:t>What did you notice was </a:t>
            </a:r>
            <a:r>
              <a:rPr lang="en-US" sz="2800" b="1" i="1" dirty="0">
                <a:latin typeface="+mn-lt"/>
                <a:cs typeface="Arial"/>
              </a:rPr>
              <a:t>simila</a:t>
            </a:r>
            <a:r>
              <a:rPr lang="en-US" b="1" i="1" dirty="0">
                <a:latin typeface="+mn-lt"/>
                <a:cs typeface="Arial"/>
              </a:rPr>
              <a:t>r</a:t>
            </a:r>
            <a:r>
              <a:rPr lang="en-US" dirty="0">
                <a:latin typeface="+mn-lt"/>
                <a:cs typeface="Arial"/>
              </a:rPr>
              <a:t> and </a:t>
            </a:r>
            <a:r>
              <a:rPr lang="en-US" b="1" i="1" dirty="0">
                <a:latin typeface="+mn-lt"/>
                <a:cs typeface="Arial"/>
              </a:rPr>
              <a:t>different</a:t>
            </a:r>
            <a:r>
              <a:rPr lang="en-US" sz="2800" dirty="0">
                <a:latin typeface="+mn-lt"/>
                <a:cs typeface="Arial"/>
              </a:rPr>
              <a:t> across all the models</a:t>
            </a:r>
            <a:r>
              <a:rPr lang="en-US" dirty="0">
                <a:latin typeface="+mn-lt"/>
                <a:cs typeface="Arial"/>
              </a:rPr>
              <a:t>?</a:t>
            </a:r>
          </a:p>
          <a:p>
            <a:pPr marL="0" indent="0">
              <a:buNone/>
            </a:pPr>
            <a:endParaRPr lang="en-US" sz="2800" dirty="0">
              <a:latin typeface="+mn-lt"/>
            </a:endParaRPr>
          </a:p>
          <a:p>
            <a:endParaRPr lang="en-US" dirty="0"/>
          </a:p>
        </p:txBody>
      </p:sp>
      <p:pic>
        <p:nvPicPr>
          <p:cNvPr id="5" name="Picture 4" descr="A yellow construction hat to signify the participant is looking at this through an adult learner lens as their build their own science content knowledge. ">
            <a:extLst>
              <a:ext uri="{FF2B5EF4-FFF2-40B4-BE49-F238E27FC236}">
                <a16:creationId xmlns:a16="http://schemas.microsoft.com/office/drawing/2014/main" id="{8425732E-D722-94A3-2414-C390EAFF214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185386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2D6B4-6FE8-E65F-FFD7-F459978277F3}"/>
              </a:ext>
            </a:extLst>
          </p:cNvPr>
          <p:cNvSpPr>
            <a:spLocks noGrp="1"/>
          </p:cNvSpPr>
          <p:nvPr>
            <p:ph type="title"/>
          </p:nvPr>
        </p:nvSpPr>
        <p:spPr/>
        <p:txBody>
          <a:bodyPr>
            <a:normAutofit/>
          </a:bodyPr>
          <a:lstStyle/>
          <a:p>
            <a:pPr algn="ctr"/>
            <a:r>
              <a:rPr lang="en-US" dirty="0">
                <a:latin typeface="+mj-lt"/>
                <a:cs typeface="Arial"/>
              </a:rPr>
              <a:t>Consensus Building Discussion</a:t>
            </a:r>
          </a:p>
        </p:txBody>
      </p:sp>
      <p:sp>
        <p:nvSpPr>
          <p:cNvPr id="3" name="Content Placeholder 2">
            <a:extLst>
              <a:ext uri="{FF2B5EF4-FFF2-40B4-BE49-F238E27FC236}">
                <a16:creationId xmlns:a16="http://schemas.microsoft.com/office/drawing/2014/main" id="{82F4FD7C-CB50-2EBA-D4E1-429F2387CCC2}"/>
              </a:ext>
            </a:extLst>
          </p:cNvPr>
          <p:cNvSpPr>
            <a:spLocks noGrp="1"/>
          </p:cNvSpPr>
          <p:nvPr>
            <p:ph idx="1"/>
          </p:nvPr>
        </p:nvSpPr>
        <p:spPr/>
        <p:txBody>
          <a:bodyPr/>
          <a:lstStyle/>
          <a:p>
            <a:pPr marL="0" indent="0">
              <a:buNone/>
            </a:pPr>
            <a:r>
              <a:rPr lang="en-US" sz="3600" dirty="0">
                <a:latin typeface="Franklin Gothic Book" panose="020B0503020102020204" pitchFamily="34" charset="0"/>
              </a:rPr>
              <a:t>Form a scientists’ circle to have a consensus building discussion.</a:t>
            </a:r>
          </a:p>
          <a:p>
            <a:pPr marL="0" indent="0">
              <a:buNone/>
            </a:pPr>
            <a:endParaRPr lang="en-US" sz="1000" dirty="0">
              <a:latin typeface="Franklin Gothic Book" panose="020B0503020102020204" pitchFamily="34" charset="0"/>
            </a:endParaRPr>
          </a:p>
          <a:p>
            <a:pPr lvl="1">
              <a:buFont typeface="Wingdings" panose="05000000000000000000" pitchFamily="2" charset="2"/>
              <a:buChar char="Ø"/>
            </a:pPr>
            <a:r>
              <a:rPr lang="en-US" sz="3600" dirty="0">
                <a:latin typeface="Franklin Gothic Book" panose="020B0503020102020204" pitchFamily="34" charset="0"/>
              </a:rPr>
              <a:t> What ideas do you all agree on?</a:t>
            </a:r>
          </a:p>
          <a:p>
            <a:pPr marL="457200" lvl="1" indent="0">
              <a:buNone/>
            </a:pPr>
            <a:endParaRPr lang="en-US" sz="1000" dirty="0">
              <a:latin typeface="Franklin Gothic Book" panose="020B0503020102020204" pitchFamily="34" charset="0"/>
            </a:endParaRPr>
          </a:p>
          <a:p>
            <a:pPr lvl="1">
              <a:buFont typeface="Wingdings" panose="05000000000000000000" pitchFamily="2" charset="2"/>
              <a:buChar char="Ø"/>
            </a:pPr>
            <a:r>
              <a:rPr lang="en-US" sz="3600" dirty="0">
                <a:latin typeface="Franklin Gothic Book" panose="020B0503020102020204" pitchFamily="34" charset="0"/>
              </a:rPr>
              <a:t> What ideas were different across the models? </a:t>
            </a:r>
          </a:p>
          <a:p>
            <a:pPr marL="0" indent="0">
              <a:buNone/>
            </a:pPr>
            <a:endParaRPr lang="en-US" dirty="0"/>
          </a:p>
        </p:txBody>
      </p:sp>
      <p:pic>
        <p:nvPicPr>
          <p:cNvPr id="5" name="Picture 4" descr="A yellow construction hat to signify the participant is looking at this through an adult learner lens as their build their own science content knowledge. ">
            <a:extLst>
              <a:ext uri="{FF2B5EF4-FFF2-40B4-BE49-F238E27FC236}">
                <a16:creationId xmlns:a16="http://schemas.microsoft.com/office/drawing/2014/main" id="{16891F17-BB65-EC38-BBD0-81CDA768449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3423579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3F5C-991D-CC48-97AE-BD4EEF71468A}"/>
              </a:ext>
            </a:extLst>
          </p:cNvPr>
          <p:cNvSpPr>
            <a:spLocks noGrp="1"/>
          </p:cNvSpPr>
          <p:nvPr>
            <p:ph type="title"/>
          </p:nvPr>
        </p:nvSpPr>
        <p:spPr/>
        <p:txBody>
          <a:bodyPr>
            <a:normAutofit/>
          </a:bodyPr>
          <a:lstStyle/>
          <a:p>
            <a:pPr algn="ctr"/>
            <a:r>
              <a:rPr lang="en-US" dirty="0">
                <a:latin typeface="+mj-lt"/>
                <a:cs typeface="Arial"/>
              </a:rPr>
              <a:t>Making Sense of the Phenomenon</a:t>
            </a:r>
          </a:p>
        </p:txBody>
      </p:sp>
      <p:graphicFrame>
        <p:nvGraphicFramePr>
          <p:cNvPr id="5" name="Table 4">
            <a:extLst>
              <a:ext uri="{FF2B5EF4-FFF2-40B4-BE49-F238E27FC236}">
                <a16:creationId xmlns:a16="http://schemas.microsoft.com/office/drawing/2014/main" id="{23C8D7EA-C5A0-647A-8B88-D0464126EA71}"/>
              </a:ext>
            </a:extLst>
          </p:cNvPr>
          <p:cNvGraphicFramePr>
            <a:graphicFrameLocks noGrp="1"/>
          </p:cNvGraphicFramePr>
          <p:nvPr>
            <p:extLst>
              <p:ext uri="{D42A27DB-BD31-4B8C-83A1-F6EECF244321}">
                <p14:modId xmlns:p14="http://schemas.microsoft.com/office/powerpoint/2010/main" val="2629664342"/>
              </p:ext>
            </p:extLst>
          </p:nvPr>
        </p:nvGraphicFramePr>
        <p:xfrm>
          <a:off x="380999" y="1453515"/>
          <a:ext cx="11549744" cy="4459150"/>
        </p:xfrm>
        <a:graphic>
          <a:graphicData uri="http://schemas.openxmlformats.org/drawingml/2006/table">
            <a:tbl>
              <a:tblPr firstRow="1" bandRow="1">
                <a:tableStyleId>{5C22544A-7EE6-4342-B048-85BDC9FD1C3A}</a:tableStyleId>
              </a:tblPr>
              <a:tblGrid>
                <a:gridCol w="5774872">
                  <a:extLst>
                    <a:ext uri="{9D8B030D-6E8A-4147-A177-3AD203B41FA5}">
                      <a16:colId xmlns:a16="http://schemas.microsoft.com/office/drawing/2014/main" val="861986061"/>
                    </a:ext>
                  </a:extLst>
                </a:gridCol>
                <a:gridCol w="5774872">
                  <a:extLst>
                    <a:ext uri="{9D8B030D-6E8A-4147-A177-3AD203B41FA5}">
                      <a16:colId xmlns:a16="http://schemas.microsoft.com/office/drawing/2014/main" val="2498135420"/>
                    </a:ext>
                  </a:extLst>
                </a:gridCol>
              </a:tblGrid>
              <a:tr h="9048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latin typeface="+mn-lt"/>
                          <a:cs typeface="Arial" panose="020B0604020202020204" pitchFamily="34" charset="0"/>
                        </a:rPr>
                        <a:t>Where does our clean water come 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mn-lt"/>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latin typeface="+mn-lt"/>
                      </a:endParaRPr>
                    </a:p>
                    <a:p>
                      <a:pPr algn="ctr"/>
                      <a:r>
                        <a:rPr lang="en-US" sz="2200" b="0" dirty="0">
                          <a:solidFill>
                            <a:schemeClr val="tx1"/>
                          </a:solidFill>
                          <a:latin typeface="+mn-lt"/>
                          <a:cs typeface="Arial" panose="020B0604020202020204" pitchFamily="34" charset="0"/>
                        </a:rPr>
                        <a:t>Where does water go once we make it dirty?</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014830"/>
                  </a:ext>
                </a:extLst>
              </a:tr>
              <a:tr h="3483790">
                <a:tc>
                  <a:txBody>
                    <a:bodyPr/>
                    <a:lstStyle/>
                    <a:p>
                      <a:endParaRPr lang="en-US" dirty="0">
                        <a:latin typeface="Aptos Light" panose="020F0502020204030204" pitchFamily="34" charset="0"/>
                      </a:endParaRPr>
                    </a:p>
                    <a:p>
                      <a:endParaRPr lang="en-US" dirty="0">
                        <a:latin typeface="Aptos Light" panose="020F0502020204030204" pitchFamily="34" charset="0"/>
                      </a:endParaRPr>
                    </a:p>
                    <a:p>
                      <a:endParaRPr lang="en-US" dirty="0">
                        <a:latin typeface="Aptos Light" panose="020F0502020204030204" pitchFamily="34" charset="0"/>
                      </a:endParaRPr>
                    </a:p>
                    <a:p>
                      <a:endParaRPr lang="en-US" dirty="0">
                        <a:latin typeface="Aptos Light" panose="020F0502020204030204" pitchFamily="34" charset="0"/>
                      </a:endParaRPr>
                    </a:p>
                    <a:p>
                      <a:endParaRPr lang="en-US" dirty="0">
                        <a:latin typeface="Aptos Light" panose="020F0502020204030204" pitchFamily="34" charset="0"/>
                      </a:endParaRPr>
                    </a:p>
                    <a:p>
                      <a:endParaRPr lang="en-US" dirty="0">
                        <a:latin typeface="Aptos Light" panose="020F0502020204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latin typeface="Aptos Light" panose="020F0502020204030204" pitchFamily="34" charset="0"/>
                      </a:endParaRPr>
                    </a:p>
                    <a:p>
                      <a:endParaRPr lang="en-US" dirty="0">
                        <a:latin typeface="Aptos Light" panose="020F0502020204030204" pitchFamily="34" charset="0"/>
                      </a:endParaRPr>
                    </a:p>
                    <a:p>
                      <a:endParaRPr lang="en-US" dirty="0">
                        <a:latin typeface="Aptos Light" panose="020F0502020204030204" pitchFamily="34" charset="0"/>
                      </a:endParaRPr>
                    </a:p>
                    <a:p>
                      <a:endParaRPr lang="en-US" dirty="0">
                        <a:latin typeface="Aptos Light" panose="020F0502020204030204" pitchFamily="34" charset="0"/>
                      </a:endParaRPr>
                    </a:p>
                    <a:p>
                      <a:endParaRPr lang="en-US" dirty="0">
                        <a:latin typeface="Aptos Light" panose="020F0502020204030204" pitchFamily="34" charset="0"/>
                      </a:endParaRPr>
                    </a:p>
                    <a:p>
                      <a:endParaRPr lang="en-US" dirty="0">
                        <a:latin typeface="Aptos Light" panose="020F0502020204030204" pitchFamily="34" charset="0"/>
                      </a:endParaRPr>
                    </a:p>
                    <a:p>
                      <a:endParaRPr lang="en-US" dirty="0">
                        <a:latin typeface="Aptos Light" panose="020F0502020204030204" pitchFamily="34" charset="0"/>
                      </a:endParaRPr>
                    </a:p>
                    <a:p>
                      <a:endParaRPr lang="en-US" dirty="0">
                        <a:latin typeface="Aptos Light" panose="020F0502020204030204" pitchFamily="34" charset="0"/>
                      </a:endParaRPr>
                    </a:p>
                    <a:p>
                      <a:endParaRPr lang="en-US" dirty="0">
                        <a:latin typeface="Aptos Light" panose="020F0502020204030204" pitchFamily="34" charset="0"/>
                      </a:endParaRPr>
                    </a:p>
                    <a:p>
                      <a:endParaRPr lang="en-US" dirty="0">
                        <a:latin typeface="Aptos Light" panose="020F0502020204030204" pitchFamily="34" charset="0"/>
                      </a:endParaRPr>
                    </a:p>
                    <a:p>
                      <a:endParaRPr lang="en-US" dirty="0">
                        <a:latin typeface="Aptos Light" panose="020F0502020204030204" pitchFamily="34" charset="0"/>
                      </a:endParaRPr>
                    </a:p>
                    <a:p>
                      <a:endParaRPr lang="en-US" dirty="0">
                        <a:latin typeface="Aptos Light"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3085529"/>
                  </a:ext>
                </a:extLst>
              </a:tr>
            </a:tbl>
          </a:graphicData>
        </a:graphic>
      </p:graphicFrame>
      <p:pic>
        <p:nvPicPr>
          <p:cNvPr id="12" name="Picture 6" descr="A faucet with water flowing out">
            <a:extLst>
              <a:ext uri="{FF2B5EF4-FFF2-40B4-BE49-F238E27FC236}">
                <a16:creationId xmlns:a16="http://schemas.microsoft.com/office/drawing/2014/main" id="{6FE22726-F979-2F43-1240-930C8B4E1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170" y="2466950"/>
            <a:ext cx="1193437" cy="11989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tream of water coming from the faucet">
            <a:extLst>
              <a:ext uri="{FF2B5EF4-FFF2-40B4-BE49-F238E27FC236}">
                <a16:creationId xmlns:a16="http://schemas.microsoft.com/office/drawing/2014/main" id="{6D32890B-EDB6-0430-9F3E-55E7B9963D9A}"/>
              </a:ext>
            </a:extLst>
          </p:cNvPr>
          <p:cNvPicPr>
            <a:picLocks noChangeAspect="1"/>
          </p:cNvPicPr>
          <p:nvPr/>
        </p:nvPicPr>
        <p:blipFill>
          <a:blip r:embed="rId4"/>
          <a:stretch>
            <a:fillRect/>
          </a:stretch>
        </p:blipFill>
        <p:spPr>
          <a:xfrm>
            <a:off x="5556022" y="3202221"/>
            <a:ext cx="355328" cy="1198911"/>
          </a:xfrm>
          <a:prstGeom prst="rect">
            <a:avLst/>
          </a:prstGeom>
          <a:effectLst>
            <a:softEdge rad="50800"/>
          </a:effectLst>
        </p:spPr>
      </p:pic>
      <p:pic>
        <p:nvPicPr>
          <p:cNvPr id="14" name="Picture 10" descr="The drain where the water is flowing to.">
            <a:extLst>
              <a:ext uri="{FF2B5EF4-FFF2-40B4-BE49-F238E27FC236}">
                <a16:creationId xmlns:a16="http://schemas.microsoft.com/office/drawing/2014/main" id="{7CBA304B-5844-CB92-7F37-3942FFC443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104955"/>
            <a:ext cx="1123939" cy="10314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yellow construction hat to signify the participant is looking at this through an adult learner lens as their build their own science content knowledge. ">
            <a:extLst>
              <a:ext uri="{FF2B5EF4-FFF2-40B4-BE49-F238E27FC236}">
                <a16:creationId xmlns:a16="http://schemas.microsoft.com/office/drawing/2014/main" id="{2F5A42DC-395C-719F-519C-1B9BF0FAE59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1887220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C18C-A2F7-DD26-057C-5DB7506B12A9}"/>
              </a:ext>
            </a:extLst>
          </p:cNvPr>
          <p:cNvSpPr>
            <a:spLocks noGrp="1"/>
          </p:cNvSpPr>
          <p:nvPr>
            <p:ph type="title"/>
          </p:nvPr>
        </p:nvSpPr>
        <p:spPr>
          <a:xfrm>
            <a:off x="0" y="40268"/>
            <a:ext cx="12192000" cy="1325563"/>
          </a:xfrm>
        </p:spPr>
        <p:txBody>
          <a:bodyPr>
            <a:normAutofit/>
          </a:bodyPr>
          <a:lstStyle/>
          <a:p>
            <a:pPr algn="ctr"/>
            <a:r>
              <a:rPr lang="en-US" dirty="0">
                <a:latin typeface="+mj-lt"/>
                <a:cs typeface="Arial"/>
              </a:rPr>
              <a:t>Consensus Building </a:t>
            </a:r>
          </a:p>
        </p:txBody>
      </p:sp>
      <p:pic>
        <p:nvPicPr>
          <p:cNvPr id="5" name="Picture 4" descr="People sitting around a table sharing out.">
            <a:extLst>
              <a:ext uri="{FF2B5EF4-FFF2-40B4-BE49-F238E27FC236}">
                <a16:creationId xmlns:a16="http://schemas.microsoft.com/office/drawing/2014/main" id="{68DCB773-A5EC-841A-D679-21B19F89B504}"/>
              </a:ext>
            </a:extLst>
          </p:cNvPr>
          <p:cNvPicPr>
            <a:picLocks noChangeAspect="1"/>
          </p:cNvPicPr>
          <p:nvPr/>
        </p:nvPicPr>
        <p:blipFill>
          <a:blip r:embed="rId3"/>
          <a:stretch>
            <a:fillRect/>
          </a:stretch>
        </p:blipFill>
        <p:spPr>
          <a:xfrm>
            <a:off x="4268525" y="1118417"/>
            <a:ext cx="3371848" cy="2594742"/>
          </a:xfrm>
          <a:prstGeom prst="ellipse">
            <a:avLst/>
          </a:prstGeom>
          <a:ln>
            <a:noFill/>
          </a:ln>
          <a:effectLst>
            <a:softEdge rad="112500"/>
          </a:effectLst>
        </p:spPr>
      </p:pic>
      <p:sp>
        <p:nvSpPr>
          <p:cNvPr id="3" name="Content Placeholder 2">
            <a:extLst>
              <a:ext uri="{FF2B5EF4-FFF2-40B4-BE49-F238E27FC236}">
                <a16:creationId xmlns:a16="http://schemas.microsoft.com/office/drawing/2014/main" id="{D6EDFA09-85B8-D957-88FF-0E69A5F8031D}"/>
              </a:ext>
            </a:extLst>
          </p:cNvPr>
          <p:cNvSpPr>
            <a:spLocks noGrp="1"/>
          </p:cNvSpPr>
          <p:nvPr>
            <p:ph idx="1"/>
          </p:nvPr>
        </p:nvSpPr>
        <p:spPr>
          <a:xfrm>
            <a:off x="1255923" y="3561887"/>
            <a:ext cx="9680154" cy="2019434"/>
          </a:xfrm>
        </p:spPr>
        <p:txBody>
          <a:bodyPr vert="horz" lIns="91440" tIns="45720" rIns="91440" bIns="45720" rtlCol="0" anchor="t">
            <a:normAutofit/>
          </a:bodyPr>
          <a:lstStyle/>
          <a:p>
            <a:pPr marL="457200" lvl="1" indent="0">
              <a:buNone/>
            </a:pPr>
            <a:endParaRPr lang="en-US" sz="800" dirty="0"/>
          </a:p>
          <a:p>
            <a:r>
              <a:rPr lang="en-US" dirty="0">
                <a:latin typeface="+mn-lt"/>
                <a:cs typeface="Arial"/>
              </a:rPr>
              <a:t>Develop a consensus model as a whole group that represents everything we agreed upon. </a:t>
            </a:r>
          </a:p>
          <a:p>
            <a:r>
              <a:rPr lang="en-US" dirty="0">
                <a:latin typeface="+mn-lt"/>
                <a:cs typeface="Arial"/>
              </a:rPr>
              <a:t>Include question marks on the areas where there were different ideas.</a:t>
            </a:r>
          </a:p>
        </p:txBody>
      </p:sp>
      <p:pic>
        <p:nvPicPr>
          <p:cNvPr id="6" name="Picture 5" descr="A yellow construction hat to signify the participant is looking at this through an adult learner lens as their build their own science content knowledge. ">
            <a:extLst>
              <a:ext uri="{FF2B5EF4-FFF2-40B4-BE49-F238E27FC236}">
                <a16:creationId xmlns:a16="http://schemas.microsoft.com/office/drawing/2014/main" id="{7B703A49-C707-3938-74BF-675D5708E13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3692077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6E4FC-4989-C631-5978-418397F66D6D}"/>
              </a:ext>
            </a:extLst>
          </p:cNvPr>
          <p:cNvSpPr>
            <a:spLocks noGrp="1"/>
          </p:cNvSpPr>
          <p:nvPr>
            <p:ph type="title"/>
          </p:nvPr>
        </p:nvSpPr>
        <p:spPr>
          <a:xfrm>
            <a:off x="0" y="205159"/>
            <a:ext cx="5943601" cy="1325563"/>
          </a:xfrm>
        </p:spPr>
        <p:txBody>
          <a:bodyPr>
            <a:normAutofit/>
          </a:bodyPr>
          <a:lstStyle/>
          <a:p>
            <a:pPr algn="ctr"/>
            <a:r>
              <a:rPr lang="en-US" dirty="0">
                <a:latin typeface="+mj-lt"/>
                <a:cs typeface="Arial"/>
              </a:rPr>
              <a:t>Asking Questions</a:t>
            </a:r>
          </a:p>
        </p:txBody>
      </p:sp>
      <p:sp>
        <p:nvSpPr>
          <p:cNvPr id="3" name="Content Placeholder 2">
            <a:extLst>
              <a:ext uri="{FF2B5EF4-FFF2-40B4-BE49-F238E27FC236}">
                <a16:creationId xmlns:a16="http://schemas.microsoft.com/office/drawing/2014/main" id="{ED3D0A45-DC46-E82B-3F35-6310203CA51D}"/>
              </a:ext>
            </a:extLst>
          </p:cNvPr>
          <p:cNvSpPr>
            <a:spLocks noGrp="1"/>
          </p:cNvSpPr>
          <p:nvPr>
            <p:ph idx="1"/>
          </p:nvPr>
        </p:nvSpPr>
        <p:spPr>
          <a:xfrm>
            <a:off x="172995" y="1421027"/>
            <a:ext cx="5770605" cy="4077730"/>
          </a:xfrm>
        </p:spPr>
        <p:txBody>
          <a:bodyPr>
            <a:normAutofit/>
          </a:bodyPr>
          <a:lstStyle/>
          <a:p>
            <a:r>
              <a:rPr lang="en-US" dirty="0">
                <a:latin typeface="+mn-lt"/>
              </a:rPr>
              <a:t>Write at least two phenomena-related questions, one per sticky note that you are curious about.</a:t>
            </a:r>
          </a:p>
          <a:p>
            <a:r>
              <a:rPr lang="en-US" dirty="0">
                <a:latin typeface="+mn-lt"/>
              </a:rPr>
              <a:t>One person will share their question. If anyone has a question that is related or similar, they will speak up and share their question and explain why/how it is related.</a:t>
            </a:r>
          </a:p>
        </p:txBody>
      </p:sp>
      <p:pic>
        <p:nvPicPr>
          <p:cNvPr id="9" name="Picture 8" descr="The driving question board. It has the title, &quot;Where does our clean water come from and where does it go after we make it dirty?&quot; It also has the faucet, water coming out of the faucet and into the sink drain. It has arrows signaling where does the water come from before the faucet and an arrow signaling where do the water go after it goes down the drain. ">
            <a:extLst>
              <a:ext uri="{FF2B5EF4-FFF2-40B4-BE49-F238E27FC236}">
                <a16:creationId xmlns:a16="http://schemas.microsoft.com/office/drawing/2014/main" id="{E7F6A945-9CBB-EDC6-6705-CC6A63D0AA58}"/>
              </a:ext>
            </a:extLst>
          </p:cNvPr>
          <p:cNvPicPr>
            <a:picLocks noChangeAspect="1"/>
          </p:cNvPicPr>
          <p:nvPr/>
        </p:nvPicPr>
        <p:blipFill>
          <a:blip r:embed="rId3"/>
          <a:stretch>
            <a:fillRect/>
          </a:stretch>
        </p:blipFill>
        <p:spPr>
          <a:xfrm>
            <a:off x="5985233" y="40268"/>
            <a:ext cx="4975662" cy="5554485"/>
          </a:xfrm>
          <a:prstGeom prst="rect">
            <a:avLst/>
          </a:prstGeom>
        </p:spPr>
      </p:pic>
      <p:sp>
        <p:nvSpPr>
          <p:cNvPr id="5" name="TextBox 4">
            <a:extLst>
              <a:ext uri="{FF2B5EF4-FFF2-40B4-BE49-F238E27FC236}">
                <a16:creationId xmlns:a16="http://schemas.microsoft.com/office/drawing/2014/main" id="{E2A53CE3-EBE9-8B4B-B863-464EA5889131}"/>
              </a:ext>
            </a:extLst>
          </p:cNvPr>
          <p:cNvSpPr txBox="1"/>
          <p:nvPr/>
        </p:nvSpPr>
        <p:spPr>
          <a:xfrm>
            <a:off x="6802171" y="304940"/>
            <a:ext cx="3462774" cy="923330"/>
          </a:xfrm>
          <a:prstGeom prst="rect">
            <a:avLst/>
          </a:prstGeom>
          <a:solidFill>
            <a:schemeClr val="bg1"/>
          </a:solidFill>
        </p:spPr>
        <p:txBody>
          <a:bodyPr wrap="square" rtlCol="0">
            <a:spAutoFit/>
          </a:bodyPr>
          <a:lstStyle/>
          <a:p>
            <a:r>
              <a:rPr lang="en-US" dirty="0">
                <a:cs typeface="Arial" panose="020B0604020202020204" pitchFamily="34" charset="0"/>
              </a:rPr>
              <a:t>Where does our clean water come from and where does it go after we make it dirty?</a:t>
            </a:r>
          </a:p>
        </p:txBody>
      </p:sp>
      <p:sp>
        <p:nvSpPr>
          <p:cNvPr id="6" name="Arrow: Right 5" descr="An arrow signaling where does the water come from to get to our faucets. ">
            <a:extLst>
              <a:ext uri="{FF2B5EF4-FFF2-40B4-BE49-F238E27FC236}">
                <a16:creationId xmlns:a16="http://schemas.microsoft.com/office/drawing/2014/main" id="{D457F0A6-4047-8A75-6479-C41579831B27}"/>
              </a:ext>
            </a:extLst>
          </p:cNvPr>
          <p:cNvSpPr/>
          <p:nvPr/>
        </p:nvSpPr>
        <p:spPr>
          <a:xfrm rot="20083296">
            <a:off x="6483340" y="2655752"/>
            <a:ext cx="704335" cy="4695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faucet with water running">
            <a:extLst>
              <a:ext uri="{FF2B5EF4-FFF2-40B4-BE49-F238E27FC236}">
                <a16:creationId xmlns:a16="http://schemas.microsoft.com/office/drawing/2014/main" id="{FE4D918B-C198-AED2-264A-1B6DF64B9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0121" y="1678226"/>
            <a:ext cx="1193437" cy="11989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he water coming out of the faucet and flowing down to the drain. ">
            <a:extLst>
              <a:ext uri="{FF2B5EF4-FFF2-40B4-BE49-F238E27FC236}">
                <a16:creationId xmlns:a16="http://schemas.microsoft.com/office/drawing/2014/main" id="{95C44147-7AFE-D2E4-4A81-0DC3021494D8}"/>
              </a:ext>
            </a:extLst>
          </p:cNvPr>
          <p:cNvPicPr>
            <a:picLocks noChangeAspect="1"/>
          </p:cNvPicPr>
          <p:nvPr/>
        </p:nvPicPr>
        <p:blipFill>
          <a:blip r:embed="rId5"/>
          <a:stretch>
            <a:fillRect/>
          </a:stretch>
        </p:blipFill>
        <p:spPr>
          <a:xfrm>
            <a:off x="8295400" y="2450799"/>
            <a:ext cx="355328" cy="1162212"/>
          </a:xfrm>
          <a:prstGeom prst="rect">
            <a:avLst/>
          </a:prstGeom>
          <a:effectLst>
            <a:softEdge rad="50800"/>
          </a:effectLst>
        </p:spPr>
      </p:pic>
      <p:pic>
        <p:nvPicPr>
          <p:cNvPr id="2058" name="Picture 10" descr="Drain where the stream of water is flowing to.">
            <a:extLst>
              <a:ext uri="{FF2B5EF4-FFF2-40B4-BE49-F238E27FC236}">
                <a16:creationId xmlns:a16="http://schemas.microsoft.com/office/drawing/2014/main" id="{F76D5709-E1D8-F30D-041E-794A23DF0E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2477" y="3418894"/>
            <a:ext cx="1123939" cy="1123939"/>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descr="Arrow signaling where does the water go after it goes into the sink drain.">
            <a:extLst>
              <a:ext uri="{FF2B5EF4-FFF2-40B4-BE49-F238E27FC236}">
                <a16:creationId xmlns:a16="http://schemas.microsoft.com/office/drawing/2014/main" id="{1B787F99-1B73-1AF9-BF70-D440719845CE}"/>
              </a:ext>
            </a:extLst>
          </p:cNvPr>
          <p:cNvSpPr/>
          <p:nvPr/>
        </p:nvSpPr>
        <p:spPr>
          <a:xfrm rot="1703610">
            <a:off x="9252273" y="4307239"/>
            <a:ext cx="780893" cy="4695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yellow construction hat to signify the participant is looking at this through an adult learner lens as their build their own science content knowledge. ">
            <a:extLst>
              <a:ext uri="{FF2B5EF4-FFF2-40B4-BE49-F238E27FC236}">
                <a16:creationId xmlns:a16="http://schemas.microsoft.com/office/drawing/2014/main" id="{5888F743-E294-2A82-E534-EDD786ECC2FD}"/>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2279516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D15C-0948-7E7C-BF76-9D3AED0217A4}"/>
              </a:ext>
            </a:extLst>
          </p:cNvPr>
          <p:cNvSpPr>
            <a:spLocks noGrp="1"/>
          </p:cNvSpPr>
          <p:nvPr>
            <p:ph type="title"/>
          </p:nvPr>
        </p:nvSpPr>
        <p:spPr>
          <a:xfrm>
            <a:off x="644420" y="585643"/>
            <a:ext cx="10515600" cy="1060018"/>
          </a:xfrm>
        </p:spPr>
        <p:txBody>
          <a:bodyPr vert="horz" lIns="91440" tIns="45720" rIns="91440" bIns="45720" rtlCol="0" anchor="ctr">
            <a:noAutofit/>
          </a:bodyPr>
          <a:lstStyle/>
          <a:p>
            <a:pPr algn="ctr"/>
            <a:r>
              <a:rPr lang="en-US" dirty="0">
                <a:latin typeface="+mj-lt"/>
                <a:cs typeface="Arial"/>
              </a:rPr>
              <a:t>Teacher Hat(1)</a:t>
            </a:r>
            <a:br>
              <a:rPr lang="en-US" dirty="0">
                <a:latin typeface="+mj-lt"/>
              </a:rPr>
            </a:br>
            <a:endParaRPr lang="en-US" dirty="0">
              <a:latin typeface="+mj-lt"/>
            </a:endParaRPr>
          </a:p>
        </p:txBody>
      </p:sp>
      <p:sp>
        <p:nvSpPr>
          <p:cNvPr id="10" name="TextBox 9">
            <a:extLst>
              <a:ext uri="{FF2B5EF4-FFF2-40B4-BE49-F238E27FC236}">
                <a16:creationId xmlns:a16="http://schemas.microsoft.com/office/drawing/2014/main" id="{90F395A3-87F2-5DB6-8A49-551F8F62826B}"/>
              </a:ext>
            </a:extLst>
          </p:cNvPr>
          <p:cNvSpPr txBox="1"/>
          <p:nvPr/>
        </p:nvSpPr>
        <p:spPr>
          <a:xfrm>
            <a:off x="1305710" y="1951672"/>
            <a:ext cx="6743699" cy="2954655"/>
          </a:xfrm>
          <a:prstGeom prst="rect">
            <a:avLst/>
          </a:prstGeom>
          <a:noFill/>
        </p:spPr>
        <p:txBody>
          <a:bodyPr wrap="square" lIns="91440" tIns="45720" rIns="91440" bIns="45720" rtlCol="0" anchor="t">
            <a:spAutoFit/>
          </a:bodyPr>
          <a:lstStyle/>
          <a:p>
            <a:r>
              <a:rPr lang="en-US" sz="2800" dirty="0">
                <a:cs typeface="Arial" panose="020B0604020202020204" pitchFamily="34" charset="0"/>
              </a:rPr>
              <a:t>While in </a:t>
            </a:r>
            <a:r>
              <a:rPr lang="en-US" sz="2800" b="1" u="sng" dirty="0">
                <a:cs typeface="Arial" panose="020B0604020202020204" pitchFamily="34" charset="0"/>
              </a:rPr>
              <a:t>teacher hat</a:t>
            </a:r>
            <a:r>
              <a:rPr lang="en-US" sz="2800" dirty="0">
                <a:cs typeface="Arial" panose="020B0604020202020204" pitchFamily="34" charset="0"/>
              </a:rPr>
              <a:t>, we will:</a:t>
            </a:r>
          </a:p>
          <a:p>
            <a:pPr marL="285750" indent="-285750">
              <a:buFont typeface="Arial" panose="020B0604020202020204" pitchFamily="34" charset="0"/>
              <a:buChar char="•"/>
            </a:pPr>
            <a:r>
              <a:rPr lang="en-US" sz="2800" dirty="0">
                <a:cs typeface="Arial" panose="020B0604020202020204" pitchFamily="34" charset="0"/>
              </a:rPr>
              <a:t>grow our understanding of phenomena.</a:t>
            </a:r>
          </a:p>
          <a:p>
            <a:pPr marL="285750" indent="-285750">
              <a:buFont typeface="Arial" panose="020B0604020202020204" pitchFamily="34" charset="0"/>
              <a:buChar char="•"/>
            </a:pPr>
            <a:r>
              <a:rPr lang="en-US" sz="2800" dirty="0">
                <a:cs typeface="Arial" panose="020B0604020202020204" pitchFamily="34" charset="0"/>
              </a:rPr>
              <a:t>analyze </a:t>
            </a:r>
            <a:r>
              <a:rPr lang="en-US" sz="2800" i="1" dirty="0">
                <a:cs typeface="Arial" panose="020B0604020202020204" pitchFamily="34" charset="0"/>
              </a:rPr>
              <a:t>Kentucky Academic Standards for Science.</a:t>
            </a:r>
          </a:p>
          <a:p>
            <a:pPr marL="285750" indent="-285750">
              <a:buFont typeface="Arial" panose="020B0604020202020204" pitchFamily="34" charset="0"/>
              <a:buChar char="•"/>
            </a:pPr>
            <a:r>
              <a:rPr lang="en-US" sz="2800" dirty="0">
                <a:cs typeface="Arial" panose="020B0604020202020204" pitchFamily="34" charset="0"/>
              </a:rPr>
              <a:t>reflect on our teaching and consider new shifts in our teaching practice.</a:t>
            </a:r>
          </a:p>
          <a:p>
            <a:pPr marL="285750" indent="-285750">
              <a:buFont typeface="Arial" panose="020B0604020202020204" pitchFamily="34" charset="0"/>
              <a:buChar char="•"/>
            </a:pPr>
            <a:endParaRPr lang="en-US" dirty="0">
              <a:highlight>
                <a:srgbClr val="FFFF00"/>
              </a:highlight>
            </a:endParaRPr>
          </a:p>
        </p:txBody>
      </p:sp>
      <p:pic>
        <p:nvPicPr>
          <p:cNvPr id="8" name="Picture 7" descr="A black graduation cap to signify the participant will be looking at this from a teacher perspective. ">
            <a:extLst>
              <a:ext uri="{FF2B5EF4-FFF2-40B4-BE49-F238E27FC236}">
                <a16:creationId xmlns:a16="http://schemas.microsoft.com/office/drawing/2014/main" id="{34DB7BAE-3497-7A23-0C57-064135A98F8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669319" y="2246132"/>
            <a:ext cx="2490701" cy="1601313"/>
          </a:xfrm>
          <a:prstGeom prst="rect">
            <a:avLst/>
          </a:prstGeom>
        </p:spPr>
      </p:pic>
    </p:spTree>
    <p:extLst>
      <p:ext uri="{BB962C8B-B14F-4D97-AF65-F5344CB8AC3E}">
        <p14:creationId xmlns:p14="http://schemas.microsoft.com/office/powerpoint/2010/main" val="410311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A1A0A-C73A-27F5-EF96-5CE6087B69BE}"/>
              </a:ext>
            </a:extLst>
          </p:cNvPr>
          <p:cNvSpPr>
            <a:spLocks noGrp="1"/>
          </p:cNvSpPr>
          <p:nvPr>
            <p:ph type="title"/>
          </p:nvPr>
        </p:nvSpPr>
        <p:spPr>
          <a:xfrm>
            <a:off x="76913" y="244659"/>
            <a:ext cx="7781212" cy="1165042"/>
          </a:xfrm>
        </p:spPr>
        <p:txBody>
          <a:bodyPr>
            <a:normAutofit/>
          </a:bodyPr>
          <a:lstStyle/>
          <a:p>
            <a:pPr algn="ctr"/>
            <a:r>
              <a:rPr lang="en-US" dirty="0">
                <a:latin typeface="+mj-lt"/>
                <a:cs typeface="Arial"/>
              </a:rPr>
              <a:t>Stop and Reflect</a:t>
            </a:r>
          </a:p>
        </p:txBody>
      </p:sp>
      <p:sp>
        <p:nvSpPr>
          <p:cNvPr id="3" name="Content Placeholder 2">
            <a:extLst>
              <a:ext uri="{FF2B5EF4-FFF2-40B4-BE49-F238E27FC236}">
                <a16:creationId xmlns:a16="http://schemas.microsoft.com/office/drawing/2014/main" id="{4829E995-A7CC-E846-E1FC-F7F079811DDB}"/>
              </a:ext>
            </a:extLst>
          </p:cNvPr>
          <p:cNvSpPr>
            <a:spLocks noGrp="1"/>
          </p:cNvSpPr>
          <p:nvPr>
            <p:ph idx="1"/>
          </p:nvPr>
        </p:nvSpPr>
        <p:spPr>
          <a:xfrm>
            <a:off x="704538" y="1690688"/>
            <a:ext cx="7153587" cy="4020832"/>
          </a:xfrm>
        </p:spPr>
        <p:txBody>
          <a:bodyPr vert="horz" lIns="91440" tIns="45720" rIns="91440" bIns="45720" rtlCol="0" anchor="t">
            <a:normAutofit fontScale="92500" lnSpcReduction="20000"/>
          </a:bodyPr>
          <a:lstStyle/>
          <a:p>
            <a:pPr marL="0" indent="0">
              <a:buNone/>
            </a:pPr>
            <a:r>
              <a:rPr lang="en-US" sz="3200" dirty="0">
                <a:latin typeface="+mn-lt"/>
                <a:cs typeface="Arial"/>
              </a:rPr>
              <a:t>Record your thinking in the </a:t>
            </a:r>
            <a:r>
              <a:rPr lang="en-US" sz="3200" u="sng" dirty="0">
                <a:latin typeface="+mn-lt"/>
                <a:cs typeface="Arial"/>
              </a:rPr>
              <a:t>Session B: Notes – Teacher Hat</a:t>
            </a:r>
            <a:r>
              <a:rPr lang="en-US" sz="3200" dirty="0">
                <a:latin typeface="+mn-lt"/>
                <a:cs typeface="Arial"/>
              </a:rPr>
              <a:t>  in your participant packet. You may use the </a:t>
            </a:r>
            <a:r>
              <a:rPr lang="en-US" sz="3200" dirty="0">
                <a:latin typeface="+mn-lt"/>
                <a:cs typeface="Arial"/>
                <a:hlinkClick r:id="rId2"/>
              </a:rPr>
              <a:t>Driving Question Board Poster</a:t>
            </a:r>
            <a:r>
              <a:rPr lang="en-US" sz="3200" dirty="0">
                <a:latin typeface="+mn-lt"/>
                <a:cs typeface="Arial"/>
              </a:rPr>
              <a:t> to add to your thinking.</a:t>
            </a:r>
          </a:p>
          <a:p>
            <a:pPr marL="0" indent="0" algn="ctr">
              <a:buNone/>
            </a:pPr>
            <a:endParaRPr lang="en-US" sz="800" b="1" dirty="0">
              <a:latin typeface="+mn-lt"/>
              <a:cs typeface="Arial"/>
            </a:endParaRPr>
          </a:p>
          <a:p>
            <a:pPr marL="457200" indent="-457200"/>
            <a:r>
              <a:rPr lang="en-US" sz="3200" dirty="0">
                <a:latin typeface="+mn-lt"/>
                <a:cs typeface="Arial"/>
              </a:rPr>
              <a:t>What did you learn from this experience?</a:t>
            </a:r>
          </a:p>
          <a:p>
            <a:pPr marL="457200" indent="-457200"/>
            <a:r>
              <a:rPr lang="en-US" sz="3200" dirty="0">
                <a:latin typeface="+mn-lt"/>
                <a:cs typeface="Arial"/>
              </a:rPr>
              <a:t>How did the use of a driving question board impact your experience in terms of engagement and/or motivation for learning?</a:t>
            </a:r>
          </a:p>
          <a:p>
            <a:pPr marL="457200" indent="-457200"/>
            <a:endParaRPr lang="en-US" sz="3200" dirty="0">
              <a:cs typeface="Arial" panose="020B0604020202020204" pitchFamily="34" charset="0"/>
            </a:endParaRPr>
          </a:p>
        </p:txBody>
      </p:sp>
      <p:pic>
        <p:nvPicPr>
          <p:cNvPr id="5" name="Picture 4" descr="A black graduation cap to signify the participant will be looking at this from a teacher perspective. ">
            <a:extLst>
              <a:ext uri="{FF2B5EF4-FFF2-40B4-BE49-F238E27FC236}">
                <a16:creationId xmlns:a16="http://schemas.microsoft.com/office/drawing/2014/main" id="{CE2B0391-3C93-F77E-54E4-29D671BADA5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196330" y="84435"/>
            <a:ext cx="918757" cy="590684"/>
          </a:xfrm>
          <a:prstGeom prst="rect">
            <a:avLst/>
          </a:prstGeom>
        </p:spPr>
      </p:pic>
      <p:pic>
        <p:nvPicPr>
          <p:cNvPr id="4" name="Picture 3" descr="A poster of a driving question board&#10;&#10;Description automatically generated">
            <a:extLst>
              <a:ext uri="{FF2B5EF4-FFF2-40B4-BE49-F238E27FC236}">
                <a16:creationId xmlns:a16="http://schemas.microsoft.com/office/drawing/2014/main" id="{5D2C3B3E-E0B0-0D72-E07A-194B5F2F47E3}"/>
              </a:ext>
            </a:extLst>
          </p:cNvPr>
          <p:cNvPicPr>
            <a:picLocks noChangeAspect="1"/>
          </p:cNvPicPr>
          <p:nvPr/>
        </p:nvPicPr>
        <p:blipFill>
          <a:blip r:embed="rId5"/>
          <a:stretch>
            <a:fillRect/>
          </a:stretch>
        </p:blipFill>
        <p:spPr>
          <a:xfrm>
            <a:off x="8084335" y="1037792"/>
            <a:ext cx="3403127" cy="4361824"/>
          </a:xfrm>
          <a:prstGeom prst="rect">
            <a:avLst/>
          </a:prstGeom>
          <a:ln w="38100">
            <a:solidFill>
              <a:srgbClr val="007780"/>
            </a:solidFill>
          </a:ln>
        </p:spPr>
      </p:pic>
    </p:spTree>
    <p:extLst>
      <p:ext uri="{BB962C8B-B14F-4D97-AF65-F5344CB8AC3E}">
        <p14:creationId xmlns:p14="http://schemas.microsoft.com/office/powerpoint/2010/main" val="837406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7175"/>
            <a:ext cx="12192000" cy="1320800"/>
          </a:xfrm>
          <a:prstGeom prst="rect">
            <a:avLst/>
          </a:prstGeom>
        </p:spPr>
        <p:txBody>
          <a:bodyPr>
            <a:normAutofit/>
          </a:bodyPr>
          <a:lstStyle/>
          <a:p>
            <a:pPr algn="ctr"/>
            <a:r>
              <a:rPr lang="en-US" dirty="0">
                <a:cs typeface="Arial"/>
              </a:rPr>
              <a:t>Group Norms</a:t>
            </a:r>
          </a:p>
        </p:txBody>
      </p:sp>
      <p:sp>
        <p:nvSpPr>
          <p:cNvPr id="3" name="Text Placeholder 2"/>
          <p:cNvSpPr>
            <a:spLocks noGrp="1"/>
          </p:cNvSpPr>
          <p:nvPr>
            <p:ph type="body" sz="quarter" idx="4294967295"/>
          </p:nvPr>
        </p:nvSpPr>
        <p:spPr>
          <a:xfrm>
            <a:off x="1223010" y="1714500"/>
            <a:ext cx="9188450" cy="4477068"/>
          </a:xfrm>
          <a:prstGeom prst="rect">
            <a:avLst/>
          </a:prstGeom>
        </p:spPr>
        <p:txBody>
          <a:bodyPr vert="horz" lIns="91440" tIns="45720" rIns="91440" bIns="45720" rtlCol="0" anchor="t">
            <a:normAutofit/>
          </a:bodyPr>
          <a:lstStyle/>
          <a:p>
            <a:r>
              <a:rPr lang="en-US" dirty="0">
                <a:cs typeface="Arial" panose="020B0604020202020204" pitchFamily="34" charset="0"/>
              </a:rPr>
              <a:t>Presume positive intentions.</a:t>
            </a:r>
          </a:p>
          <a:p>
            <a:r>
              <a:rPr lang="en-US" dirty="0">
                <a:cs typeface="Arial" panose="020B0604020202020204" pitchFamily="34" charset="0"/>
              </a:rPr>
              <a:t>Listen carefully to one another.</a:t>
            </a:r>
          </a:p>
          <a:p>
            <a:r>
              <a:rPr lang="en-US" dirty="0">
                <a:cs typeface="Arial" panose="020B0604020202020204" pitchFamily="34" charset="0"/>
              </a:rPr>
              <a:t>Be open to new ideas.</a:t>
            </a:r>
          </a:p>
          <a:p>
            <a:r>
              <a:rPr lang="en-US" dirty="0">
                <a:cs typeface="Arial" panose="020B0604020202020204" pitchFamily="34" charset="0"/>
              </a:rPr>
              <a:t>Be open to productive struggle.</a:t>
            </a:r>
          </a:p>
          <a:p>
            <a:r>
              <a:rPr lang="en-US" dirty="0">
                <a:cs typeface="Arial" panose="020B0604020202020204" pitchFamily="34" charset="0"/>
              </a:rPr>
              <a:t>Ask questions.</a:t>
            </a:r>
          </a:p>
          <a:p>
            <a:r>
              <a:rPr lang="en-US" dirty="0">
                <a:cs typeface="Arial" panose="020B0604020202020204" pitchFamily="34" charset="0"/>
              </a:rPr>
              <a:t>Allow a chance for everyone to participate.</a:t>
            </a:r>
          </a:p>
        </p:txBody>
      </p:sp>
      <p:pic>
        <p:nvPicPr>
          <p:cNvPr id="1026" name="Picture 2">
            <a:extLst>
              <a:ext uri="{FF2B5EF4-FFF2-40B4-BE49-F238E27FC236}">
                <a16:creationId xmlns:a16="http://schemas.microsoft.com/office/drawing/2014/main" id="{1485E7FF-739E-4150-070C-108BC5B86D4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2440" y="1577975"/>
            <a:ext cx="3169118" cy="3004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330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35B02-47C3-68C4-86A1-3231EE0DF937}"/>
              </a:ext>
            </a:extLst>
          </p:cNvPr>
          <p:cNvSpPr>
            <a:spLocks noGrp="1"/>
          </p:cNvSpPr>
          <p:nvPr>
            <p:ph type="title"/>
          </p:nvPr>
        </p:nvSpPr>
        <p:spPr>
          <a:xfrm>
            <a:off x="597877" y="74979"/>
            <a:ext cx="11594122" cy="1325563"/>
          </a:xfrm>
        </p:spPr>
        <p:txBody>
          <a:bodyPr>
            <a:normAutofit/>
          </a:bodyPr>
          <a:lstStyle/>
          <a:p>
            <a:pPr algn="ctr"/>
            <a:r>
              <a:rPr lang="en-US" dirty="0">
                <a:latin typeface="+mj-lt"/>
                <a:cs typeface="Arial"/>
              </a:rPr>
              <a:t>Session B Shared Understandings</a:t>
            </a:r>
          </a:p>
        </p:txBody>
      </p:sp>
      <p:sp>
        <p:nvSpPr>
          <p:cNvPr id="3" name="Content Placeholder 2">
            <a:extLst>
              <a:ext uri="{FF2B5EF4-FFF2-40B4-BE49-F238E27FC236}">
                <a16:creationId xmlns:a16="http://schemas.microsoft.com/office/drawing/2014/main" id="{9E371A02-CF02-06FE-CC44-2BF34694FD87}"/>
              </a:ext>
            </a:extLst>
          </p:cNvPr>
          <p:cNvSpPr>
            <a:spLocks noGrp="1"/>
          </p:cNvSpPr>
          <p:nvPr>
            <p:ph idx="1"/>
          </p:nvPr>
        </p:nvSpPr>
        <p:spPr>
          <a:xfrm>
            <a:off x="597877" y="1400543"/>
            <a:ext cx="10972800" cy="4217742"/>
          </a:xfrm>
        </p:spPr>
        <p:txBody>
          <a:bodyPr>
            <a:normAutofit lnSpcReduction="10000"/>
          </a:bodyPr>
          <a:lstStyle/>
          <a:p>
            <a:pPr marL="0" indent="0">
              <a:buNone/>
            </a:pPr>
            <a:r>
              <a:rPr lang="en-US" b="1" dirty="0">
                <a:latin typeface="+mn-lt"/>
                <a:cs typeface="Arial" panose="020B0604020202020204" pitchFamily="34" charset="0"/>
              </a:rPr>
              <a:t>The driving question board…</a:t>
            </a:r>
          </a:p>
          <a:p>
            <a:pPr marL="0" indent="0">
              <a:buNone/>
            </a:pPr>
            <a:endParaRPr lang="en-US" sz="1300" dirty="0">
              <a:latin typeface="+mn-lt"/>
            </a:endParaRPr>
          </a:p>
          <a:p>
            <a:pPr>
              <a:buFont typeface="Wingdings" panose="05000000000000000000" pitchFamily="2" charset="2"/>
              <a:buChar char="Ø"/>
            </a:pPr>
            <a:r>
              <a:rPr lang="en-US" dirty="0">
                <a:latin typeface="+mn-lt"/>
              </a:rPr>
              <a:t>Connects to students’ experiences or the world around them</a:t>
            </a:r>
          </a:p>
          <a:p>
            <a:pPr>
              <a:buFont typeface="Wingdings" panose="05000000000000000000" pitchFamily="2" charset="2"/>
              <a:buChar char="Ø"/>
            </a:pPr>
            <a:r>
              <a:rPr lang="en-US" dirty="0">
                <a:latin typeface="+mn-lt"/>
              </a:rPr>
              <a:t>Encourages everyone to participate and share their voice</a:t>
            </a:r>
          </a:p>
          <a:p>
            <a:pPr>
              <a:buFont typeface="Wingdings" panose="05000000000000000000" pitchFamily="2" charset="2"/>
              <a:buChar char="Ø"/>
            </a:pPr>
            <a:r>
              <a:rPr lang="en-US" dirty="0">
                <a:latin typeface="+mn-lt"/>
              </a:rPr>
              <a:t>Focuses on the students’ curiosities</a:t>
            </a:r>
          </a:p>
          <a:p>
            <a:pPr>
              <a:buFont typeface="Wingdings" panose="05000000000000000000" pitchFamily="2" charset="2"/>
              <a:buChar char="Ø"/>
            </a:pPr>
            <a:r>
              <a:rPr lang="en-US" dirty="0">
                <a:latin typeface="+mn-lt"/>
              </a:rPr>
              <a:t>Allows students to build on each other’s ideas</a:t>
            </a:r>
          </a:p>
          <a:p>
            <a:pPr>
              <a:buFont typeface="Wingdings" panose="05000000000000000000" pitchFamily="2" charset="2"/>
              <a:buChar char="Ø"/>
            </a:pPr>
            <a:r>
              <a:rPr lang="en-US" dirty="0">
                <a:latin typeface="+mn-lt"/>
              </a:rPr>
              <a:t>Promotes collaboration among students</a:t>
            </a:r>
          </a:p>
          <a:p>
            <a:pPr>
              <a:buFont typeface="Wingdings" panose="05000000000000000000" pitchFamily="2" charset="2"/>
              <a:buChar char="Ø"/>
            </a:pPr>
            <a:r>
              <a:rPr lang="en-US" dirty="0">
                <a:latin typeface="+mn-lt"/>
              </a:rPr>
              <a:t>Builds a classroom community of learners as they work toward explaining the phenomenon.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575296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FCAA-DFE8-826B-DF64-A6E76281B5D0}"/>
              </a:ext>
            </a:extLst>
          </p:cNvPr>
          <p:cNvSpPr>
            <a:spLocks noGrp="1"/>
          </p:cNvSpPr>
          <p:nvPr>
            <p:ph type="title"/>
          </p:nvPr>
        </p:nvSpPr>
        <p:spPr>
          <a:xfrm>
            <a:off x="658369" y="172279"/>
            <a:ext cx="11255336" cy="1868556"/>
          </a:xfrm>
        </p:spPr>
        <p:txBody>
          <a:bodyPr>
            <a:normAutofit/>
          </a:bodyPr>
          <a:lstStyle/>
          <a:p>
            <a:r>
              <a:rPr lang="en-US" dirty="0">
                <a:latin typeface="+mj-lt"/>
              </a:rPr>
              <a:t>After completing session B, you should be able to answer the following questions.</a:t>
            </a:r>
          </a:p>
        </p:txBody>
      </p:sp>
      <p:sp>
        <p:nvSpPr>
          <p:cNvPr id="3" name="Content Placeholder 2">
            <a:extLst>
              <a:ext uri="{FF2B5EF4-FFF2-40B4-BE49-F238E27FC236}">
                <a16:creationId xmlns:a16="http://schemas.microsoft.com/office/drawing/2014/main" id="{4F079AF0-5BA8-A720-3A05-792F18C49017}"/>
              </a:ext>
            </a:extLst>
          </p:cNvPr>
          <p:cNvSpPr>
            <a:spLocks noGrp="1"/>
          </p:cNvSpPr>
          <p:nvPr>
            <p:ph idx="1"/>
          </p:nvPr>
        </p:nvSpPr>
        <p:spPr>
          <a:xfrm>
            <a:off x="1325217" y="2040835"/>
            <a:ext cx="9541565" cy="3615247"/>
          </a:xfrm>
        </p:spPr>
        <p:txBody>
          <a:bodyPr vert="horz" lIns="91440" tIns="45720" rIns="91440" bIns="45720" rtlCol="0" anchor="t">
            <a:normAutofit lnSpcReduction="10000"/>
          </a:bodyPr>
          <a:lstStyle/>
          <a:p>
            <a:pPr>
              <a:buFont typeface="Wingdings" panose="05000000000000000000" pitchFamily="2" charset="2"/>
              <a:buChar char="ü"/>
            </a:pPr>
            <a:r>
              <a:rPr lang="en-US" sz="2800" dirty="0">
                <a:solidFill>
                  <a:schemeClr val="tx1"/>
                </a:solidFill>
                <a:latin typeface="Franklin Gothic Book" panose="020B0503020102020204" pitchFamily="34" charset="0"/>
                <a:cs typeface="Arial"/>
              </a:rPr>
              <a:t>How does the use of a </a:t>
            </a:r>
            <a:r>
              <a:rPr lang="en-US" dirty="0">
                <a:solidFill>
                  <a:schemeClr val="tx1"/>
                </a:solidFill>
                <a:latin typeface="Franklin Gothic Book" panose="020B0503020102020204" pitchFamily="34" charset="0"/>
                <a:cs typeface="Arial"/>
              </a:rPr>
              <a:t>driving</a:t>
            </a:r>
            <a:r>
              <a:rPr lang="en-US" sz="2800" dirty="0">
                <a:solidFill>
                  <a:schemeClr val="tx1"/>
                </a:solidFill>
                <a:latin typeface="Franklin Gothic Book" panose="020B0503020102020204" pitchFamily="34" charset="0"/>
                <a:cs typeface="Arial"/>
              </a:rPr>
              <a:t> </a:t>
            </a:r>
            <a:r>
              <a:rPr lang="en-US" dirty="0">
                <a:solidFill>
                  <a:schemeClr val="tx1"/>
                </a:solidFill>
                <a:latin typeface="Franklin Gothic Book" panose="020B0503020102020204" pitchFamily="34" charset="0"/>
                <a:cs typeface="Arial"/>
              </a:rPr>
              <a:t>question</a:t>
            </a:r>
            <a:r>
              <a:rPr lang="en-US" sz="2800" dirty="0">
                <a:solidFill>
                  <a:schemeClr val="tx1"/>
                </a:solidFill>
                <a:latin typeface="Franklin Gothic Book" panose="020B0503020102020204" pitchFamily="34" charset="0"/>
                <a:cs typeface="Arial"/>
              </a:rPr>
              <a:t> </a:t>
            </a:r>
            <a:r>
              <a:rPr lang="en-US" dirty="0">
                <a:solidFill>
                  <a:schemeClr val="tx1"/>
                </a:solidFill>
                <a:latin typeface="Franklin Gothic Book" panose="020B0503020102020204" pitchFamily="34" charset="0"/>
                <a:cs typeface="Arial"/>
              </a:rPr>
              <a:t>board</a:t>
            </a:r>
            <a:r>
              <a:rPr lang="en-US" sz="2800" dirty="0">
                <a:solidFill>
                  <a:schemeClr val="tx1"/>
                </a:solidFill>
                <a:latin typeface="Franklin Gothic Book" panose="020B0503020102020204" pitchFamily="34" charset="0"/>
                <a:cs typeface="Arial"/>
              </a:rPr>
              <a:t> </a:t>
            </a:r>
            <a:r>
              <a:rPr lang="en-US" dirty="0">
                <a:solidFill>
                  <a:schemeClr val="tx1"/>
                </a:solidFill>
                <a:latin typeface="Franklin Gothic Book" panose="020B0503020102020204" pitchFamily="34" charset="0"/>
                <a:cs typeface="Arial"/>
              </a:rPr>
              <a:t>foster a community of learners</a:t>
            </a:r>
            <a:r>
              <a:rPr lang="en-US" sz="2800" dirty="0">
                <a:solidFill>
                  <a:schemeClr val="tx1"/>
                </a:solidFill>
                <a:latin typeface="Franklin Gothic Book" panose="020B0503020102020204" pitchFamily="34" charset="0"/>
                <a:cs typeface="Arial"/>
              </a:rPr>
              <a:t>?</a:t>
            </a:r>
          </a:p>
          <a:p>
            <a:pPr marL="0" indent="0">
              <a:buNone/>
            </a:pPr>
            <a:endParaRPr lang="en-US" sz="2800" dirty="0">
              <a:solidFill>
                <a:schemeClr val="tx1"/>
              </a:solidFill>
              <a:latin typeface="Franklin Gothic Book" panose="020B0503020102020204" pitchFamily="34" charset="0"/>
              <a:cs typeface="Arial"/>
            </a:endParaRPr>
          </a:p>
          <a:p>
            <a:pPr>
              <a:buFont typeface="Wingdings" panose="05000000000000000000" pitchFamily="2" charset="2"/>
              <a:buChar char="ü"/>
            </a:pPr>
            <a:r>
              <a:rPr lang="en-US" dirty="0">
                <a:solidFill>
                  <a:schemeClr val="tx1"/>
                </a:solidFill>
                <a:latin typeface="Franklin Gothic Book" panose="020B0503020102020204" pitchFamily="34" charset="0"/>
                <a:cs typeface="Arial"/>
              </a:rPr>
              <a:t>How does the driving question board increase </a:t>
            </a:r>
            <a:r>
              <a:rPr lang="en-US" sz="2800" dirty="0">
                <a:solidFill>
                  <a:schemeClr val="tx1"/>
                </a:solidFill>
                <a:latin typeface="Franklin Gothic Book" panose="020B0503020102020204" pitchFamily="34" charset="0"/>
                <a:cs typeface="Arial"/>
              </a:rPr>
              <a:t>student engagement?</a:t>
            </a:r>
          </a:p>
          <a:p>
            <a:pPr marL="0" indent="0">
              <a:buNone/>
            </a:pPr>
            <a:endParaRPr lang="en-US" sz="2800" dirty="0">
              <a:solidFill>
                <a:schemeClr val="tx1"/>
              </a:solidFill>
              <a:latin typeface="Franklin Gothic Book" panose="020B0503020102020204" pitchFamily="34" charset="0"/>
              <a:cs typeface="Arial"/>
            </a:endParaRPr>
          </a:p>
          <a:p>
            <a:pPr>
              <a:buFont typeface="Wingdings" panose="05000000000000000000" pitchFamily="2" charset="2"/>
              <a:buChar char="ü"/>
            </a:pPr>
            <a:r>
              <a:rPr lang="en-US" dirty="0">
                <a:solidFill>
                  <a:schemeClr val="tx1"/>
                </a:solidFill>
                <a:latin typeface="Franklin Gothic Book" panose="020B0503020102020204" pitchFamily="34" charset="0"/>
                <a:cs typeface="Arial"/>
              </a:rPr>
              <a:t>How does the driving question board </a:t>
            </a:r>
            <a:r>
              <a:rPr lang="en-US" sz="2800" dirty="0">
                <a:solidFill>
                  <a:schemeClr val="tx1"/>
                </a:solidFill>
                <a:latin typeface="Franklin Gothic Book" panose="020B0503020102020204" pitchFamily="34" charset="0"/>
                <a:cs typeface="Arial"/>
              </a:rPr>
              <a:t>motivate students to learn?</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882907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B11A-6FA5-211A-0530-FABEEA987449}"/>
              </a:ext>
            </a:extLst>
          </p:cNvPr>
          <p:cNvSpPr>
            <a:spLocks noGrp="1"/>
          </p:cNvSpPr>
          <p:nvPr>
            <p:ph type="title"/>
          </p:nvPr>
        </p:nvSpPr>
        <p:spPr>
          <a:xfrm>
            <a:off x="342900" y="304800"/>
            <a:ext cx="11506199" cy="742238"/>
          </a:xfrm>
        </p:spPr>
        <p:txBody>
          <a:bodyPr>
            <a:normAutofit fontScale="90000"/>
          </a:bodyPr>
          <a:lstStyle/>
          <a:p>
            <a:pPr algn="ctr">
              <a:lnSpc>
                <a:spcPct val="100000"/>
              </a:lnSpc>
            </a:pPr>
            <a:r>
              <a:rPr lang="en-US" dirty="0">
                <a:latin typeface="+mj-lt"/>
                <a:cs typeface="Arial"/>
              </a:rPr>
              <a:t>Session B Overall Reflection</a:t>
            </a:r>
            <a:br>
              <a:rPr lang="en-US" b="1" dirty="0"/>
            </a:br>
            <a:endParaRPr lang="en-US" sz="3000" dirty="0">
              <a:solidFill>
                <a:schemeClr val="tx1"/>
              </a:solidFill>
              <a:latin typeface="Arial"/>
              <a:cs typeface="Arial"/>
            </a:endParaRPr>
          </a:p>
        </p:txBody>
      </p:sp>
      <p:sp>
        <p:nvSpPr>
          <p:cNvPr id="5" name="TextBox 4">
            <a:extLst>
              <a:ext uri="{FF2B5EF4-FFF2-40B4-BE49-F238E27FC236}">
                <a16:creationId xmlns:a16="http://schemas.microsoft.com/office/drawing/2014/main" id="{4FA514FD-2233-4DE7-DE01-48B4C9845ADD}"/>
              </a:ext>
            </a:extLst>
          </p:cNvPr>
          <p:cNvSpPr txBox="1"/>
          <p:nvPr/>
        </p:nvSpPr>
        <p:spPr>
          <a:xfrm>
            <a:off x="570730" y="1024992"/>
            <a:ext cx="10446675" cy="1384995"/>
          </a:xfrm>
          <a:prstGeom prst="rect">
            <a:avLst/>
          </a:prstGeom>
          <a:noFill/>
        </p:spPr>
        <p:txBody>
          <a:bodyPr wrap="square" rtlCol="0">
            <a:spAutoFit/>
          </a:bodyPr>
          <a:lstStyle/>
          <a:p>
            <a:r>
              <a:rPr lang="en-US" sz="2800" dirty="0">
                <a:solidFill>
                  <a:schemeClr val="tx1"/>
                </a:solidFill>
                <a:cs typeface="Arial"/>
              </a:rPr>
              <a:t>Take some time to record your thoughts from today’s session by responding to the following prompts in </a:t>
            </a:r>
            <a:r>
              <a:rPr lang="en-US" sz="2800" u="sng" dirty="0">
                <a:solidFill>
                  <a:schemeClr val="tx1"/>
                </a:solidFill>
                <a:cs typeface="Arial"/>
              </a:rPr>
              <a:t>Session B: Overall Reflection</a:t>
            </a:r>
            <a:r>
              <a:rPr lang="en-US" sz="2800" b="1" dirty="0">
                <a:solidFill>
                  <a:schemeClr val="tx1"/>
                </a:solidFill>
                <a:cs typeface="Arial"/>
              </a:rPr>
              <a:t> </a:t>
            </a:r>
            <a:r>
              <a:rPr lang="en-US" sz="2800" dirty="0">
                <a:solidFill>
                  <a:schemeClr val="tx1"/>
                </a:solidFill>
                <a:cs typeface="Arial"/>
              </a:rPr>
              <a:t>of the participant packet.</a:t>
            </a:r>
            <a:endParaRPr lang="en-US" sz="2800" dirty="0"/>
          </a:p>
        </p:txBody>
      </p:sp>
      <p:sp>
        <p:nvSpPr>
          <p:cNvPr id="4" name="Explosion: 14 Points 3">
            <a:extLst>
              <a:ext uri="{FF2B5EF4-FFF2-40B4-BE49-F238E27FC236}">
                <a16:creationId xmlns:a16="http://schemas.microsoft.com/office/drawing/2014/main" id="{7FF6D951-FBB4-1F4F-4B00-F2BE10DB6102}"/>
              </a:ext>
            </a:extLst>
          </p:cNvPr>
          <p:cNvSpPr/>
          <p:nvPr/>
        </p:nvSpPr>
        <p:spPr>
          <a:xfrm>
            <a:off x="570730" y="2479431"/>
            <a:ext cx="2954985" cy="1975519"/>
          </a:xfrm>
          <a:prstGeom prst="irregularSeal2">
            <a:avLst/>
          </a:prstGeom>
          <a:solidFill>
            <a:srgbClr val="00778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cs typeface="Arial" panose="020B0604020202020204" pitchFamily="34" charset="0"/>
              </a:rPr>
              <a:t>What?</a:t>
            </a:r>
          </a:p>
        </p:txBody>
      </p:sp>
      <p:sp>
        <p:nvSpPr>
          <p:cNvPr id="3" name="Content Placeholder 2">
            <a:extLst>
              <a:ext uri="{FF2B5EF4-FFF2-40B4-BE49-F238E27FC236}">
                <a16:creationId xmlns:a16="http://schemas.microsoft.com/office/drawing/2014/main" id="{453F74C7-61D6-512C-A572-31787177D3C3}"/>
              </a:ext>
            </a:extLst>
          </p:cNvPr>
          <p:cNvSpPr>
            <a:spLocks noGrp="1"/>
          </p:cNvSpPr>
          <p:nvPr>
            <p:ph idx="1"/>
          </p:nvPr>
        </p:nvSpPr>
        <p:spPr>
          <a:xfrm>
            <a:off x="721284" y="4454950"/>
            <a:ext cx="2737463" cy="1561298"/>
          </a:xfrm>
        </p:spPr>
        <p:txBody>
          <a:bodyPr>
            <a:normAutofit/>
          </a:bodyPr>
          <a:lstStyle/>
          <a:p>
            <a:pPr marL="0" indent="0" algn="ctr">
              <a:buNone/>
            </a:pPr>
            <a:r>
              <a:rPr lang="en-US" dirty="0">
                <a:solidFill>
                  <a:schemeClr val="tx1"/>
                </a:solidFill>
                <a:latin typeface="+mn-lt"/>
              </a:rPr>
              <a:t>What inspired you during this session? </a:t>
            </a:r>
          </a:p>
        </p:txBody>
      </p:sp>
      <p:sp>
        <p:nvSpPr>
          <p:cNvPr id="6" name="Explosion: 14 Points 5">
            <a:extLst>
              <a:ext uri="{FF2B5EF4-FFF2-40B4-BE49-F238E27FC236}">
                <a16:creationId xmlns:a16="http://schemas.microsoft.com/office/drawing/2014/main" id="{2F47CA22-3602-6F53-7D16-A731E00391F1}"/>
              </a:ext>
            </a:extLst>
          </p:cNvPr>
          <p:cNvSpPr/>
          <p:nvPr/>
        </p:nvSpPr>
        <p:spPr>
          <a:xfrm>
            <a:off x="4514823" y="2570922"/>
            <a:ext cx="3038573" cy="2017574"/>
          </a:xfrm>
          <a:prstGeom prst="irregularSeal2">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cs typeface="Arial" panose="020B0604020202020204" pitchFamily="34" charset="0"/>
              </a:rPr>
              <a:t>So What?</a:t>
            </a:r>
          </a:p>
        </p:txBody>
      </p:sp>
      <p:sp>
        <p:nvSpPr>
          <p:cNvPr id="8" name="TextBox 7">
            <a:extLst>
              <a:ext uri="{FF2B5EF4-FFF2-40B4-BE49-F238E27FC236}">
                <a16:creationId xmlns:a16="http://schemas.microsoft.com/office/drawing/2014/main" id="{3096DF2C-D08F-9AA5-C4D7-EF88970767A9}"/>
              </a:ext>
            </a:extLst>
          </p:cNvPr>
          <p:cNvSpPr txBox="1"/>
          <p:nvPr/>
        </p:nvSpPr>
        <p:spPr>
          <a:xfrm>
            <a:off x="4865868" y="4494269"/>
            <a:ext cx="2185926" cy="954107"/>
          </a:xfrm>
          <a:prstGeom prst="rect">
            <a:avLst/>
          </a:prstGeom>
          <a:noFill/>
        </p:spPr>
        <p:txBody>
          <a:bodyPr wrap="square" rtlCol="0">
            <a:spAutoFit/>
          </a:bodyPr>
          <a:lstStyle/>
          <a:p>
            <a:pPr algn="ctr"/>
            <a:r>
              <a:rPr lang="en-US" sz="2800" dirty="0">
                <a:cs typeface="Arial" panose="020B0604020202020204" pitchFamily="34" charset="0"/>
              </a:rPr>
              <a:t>Why did that inspire you?</a:t>
            </a:r>
          </a:p>
        </p:txBody>
      </p:sp>
      <p:sp>
        <p:nvSpPr>
          <p:cNvPr id="7" name="Explosion: 14 Points 6">
            <a:extLst>
              <a:ext uri="{FF2B5EF4-FFF2-40B4-BE49-F238E27FC236}">
                <a16:creationId xmlns:a16="http://schemas.microsoft.com/office/drawing/2014/main" id="{60E34829-45AE-DFD1-1B02-6D5798E93644}"/>
              </a:ext>
            </a:extLst>
          </p:cNvPr>
          <p:cNvSpPr/>
          <p:nvPr/>
        </p:nvSpPr>
        <p:spPr>
          <a:xfrm>
            <a:off x="8666103" y="2479431"/>
            <a:ext cx="2869406" cy="2044117"/>
          </a:xfrm>
          <a:prstGeom prst="irregularSeal2">
            <a:avLst/>
          </a:prstGeom>
          <a:solidFill>
            <a:srgbClr val="00778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cs typeface="Arial" panose="020B0604020202020204" pitchFamily="34" charset="0"/>
              </a:rPr>
              <a:t>Now What?</a:t>
            </a:r>
          </a:p>
        </p:txBody>
      </p:sp>
      <p:sp>
        <p:nvSpPr>
          <p:cNvPr id="9" name="TextBox 8">
            <a:extLst>
              <a:ext uri="{FF2B5EF4-FFF2-40B4-BE49-F238E27FC236}">
                <a16:creationId xmlns:a16="http://schemas.microsoft.com/office/drawing/2014/main" id="{2AD846DF-10C4-74B6-3583-8938226AD58B}"/>
              </a:ext>
            </a:extLst>
          </p:cNvPr>
          <p:cNvSpPr txBox="1"/>
          <p:nvPr/>
        </p:nvSpPr>
        <p:spPr>
          <a:xfrm>
            <a:off x="8308361" y="4425968"/>
            <a:ext cx="3396314" cy="1384995"/>
          </a:xfrm>
          <a:prstGeom prst="rect">
            <a:avLst/>
          </a:prstGeom>
          <a:noFill/>
        </p:spPr>
        <p:txBody>
          <a:bodyPr wrap="square" rtlCol="0">
            <a:spAutoFit/>
          </a:bodyPr>
          <a:lstStyle/>
          <a:p>
            <a:pPr algn="ctr"/>
            <a:r>
              <a:rPr lang="en-US" sz="2800" dirty="0">
                <a:cs typeface="Arial" panose="020B0604020202020204" pitchFamily="34" charset="0"/>
              </a:rPr>
              <a:t>What are your goals as a result of this experience?</a:t>
            </a:r>
          </a:p>
        </p:txBody>
      </p:sp>
    </p:spTree>
    <p:extLst>
      <p:ext uri="{BB962C8B-B14F-4D97-AF65-F5344CB8AC3E}">
        <p14:creationId xmlns:p14="http://schemas.microsoft.com/office/powerpoint/2010/main" val="4211588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64A2-DFEF-E039-953F-20007EA43779}"/>
              </a:ext>
            </a:extLst>
          </p:cNvPr>
          <p:cNvSpPr>
            <a:spLocks noGrp="1"/>
          </p:cNvSpPr>
          <p:nvPr>
            <p:ph type="title"/>
          </p:nvPr>
        </p:nvSpPr>
        <p:spPr>
          <a:xfrm>
            <a:off x="0" y="9560"/>
            <a:ext cx="12189941" cy="1344613"/>
          </a:xfrm>
        </p:spPr>
        <p:txBody>
          <a:bodyPr>
            <a:normAutofit/>
          </a:bodyPr>
          <a:lstStyle/>
          <a:p>
            <a:pPr algn="ctr"/>
            <a:r>
              <a:rPr lang="en-US" sz="4200" dirty="0">
                <a:latin typeface="+mj-lt"/>
                <a:cs typeface="Arial" panose="020B0604020202020204" pitchFamily="34" charset="0"/>
              </a:rPr>
              <a:t>Session B </a:t>
            </a:r>
            <a:br>
              <a:rPr lang="en-US" sz="4200" dirty="0">
                <a:latin typeface="+mj-lt"/>
                <a:cs typeface="Arial" panose="020B0604020202020204" pitchFamily="34" charset="0"/>
              </a:rPr>
            </a:br>
            <a:r>
              <a:rPr lang="en-US" sz="4200" dirty="0">
                <a:latin typeface="+mj-lt"/>
                <a:cs typeface="Arial" panose="020B0604020202020204" pitchFamily="34" charset="0"/>
              </a:rPr>
              <a:t>Next Steps - Considerations for Implementation</a:t>
            </a:r>
            <a:endParaRPr lang="en-US" sz="4200" dirty="0">
              <a:latin typeface="+mj-lt"/>
            </a:endParaRPr>
          </a:p>
        </p:txBody>
      </p:sp>
      <p:sp>
        <p:nvSpPr>
          <p:cNvPr id="3" name="Content Placeholder 2">
            <a:extLst>
              <a:ext uri="{FF2B5EF4-FFF2-40B4-BE49-F238E27FC236}">
                <a16:creationId xmlns:a16="http://schemas.microsoft.com/office/drawing/2014/main" id="{2CAA0346-9944-245A-256E-D6CFF7E1231F}"/>
              </a:ext>
            </a:extLst>
          </p:cNvPr>
          <p:cNvSpPr>
            <a:spLocks noGrp="1"/>
          </p:cNvSpPr>
          <p:nvPr>
            <p:ph idx="1"/>
          </p:nvPr>
        </p:nvSpPr>
        <p:spPr>
          <a:xfrm>
            <a:off x="656503" y="1177290"/>
            <a:ext cx="10810567" cy="4897516"/>
          </a:xfrm>
        </p:spPr>
        <p:txBody>
          <a:bodyPr vert="horz" lIns="91440" tIns="45720" rIns="91440" bIns="45720" rtlCol="0" anchor="t">
            <a:normAutofit/>
          </a:bodyPr>
          <a:lstStyle/>
          <a:p>
            <a:pPr marL="0" indent="0">
              <a:lnSpc>
                <a:spcPct val="100000"/>
              </a:lnSpc>
              <a:buNone/>
            </a:pPr>
            <a:r>
              <a:rPr lang="en-US" sz="2200" dirty="0">
                <a:solidFill>
                  <a:schemeClr val="tx1"/>
                </a:solidFill>
                <a:latin typeface="+mn-lt"/>
                <a:cs typeface="Arial"/>
              </a:rPr>
              <a:t>Examine your current science resource, how does the resource support the implementation of the DQB? If it does not, how might you incorporate a DQB within the learning experience? Record your ideas in </a:t>
            </a:r>
            <a:r>
              <a:rPr lang="en-US" sz="2200" u="sng" dirty="0">
                <a:solidFill>
                  <a:schemeClr val="tx1"/>
                </a:solidFill>
                <a:latin typeface="+mn-lt"/>
                <a:cs typeface="Arial"/>
              </a:rPr>
              <a:t>Session B: Next Steps- Considerations for Implementation</a:t>
            </a:r>
            <a:r>
              <a:rPr lang="en-US" sz="2200" dirty="0">
                <a:solidFill>
                  <a:schemeClr val="tx1"/>
                </a:solidFill>
                <a:latin typeface="+mn-lt"/>
                <a:cs typeface="Arial"/>
              </a:rPr>
              <a:t> section of your participant packet. </a:t>
            </a:r>
            <a:endParaRPr lang="en-US" sz="2000" b="1" u="sng" dirty="0">
              <a:solidFill>
                <a:schemeClr val="tx1"/>
              </a:solidFill>
              <a:latin typeface="+mn-lt"/>
              <a:cs typeface="Arial" panose="020B0604020202020204" pitchFamily="34" charset="0"/>
            </a:endParaRPr>
          </a:p>
          <a:p>
            <a:pPr marL="0" indent="0">
              <a:lnSpc>
                <a:spcPct val="100000"/>
              </a:lnSpc>
              <a:buNone/>
            </a:pPr>
            <a:endParaRPr lang="en-US" sz="800" b="1" u="sng" dirty="0">
              <a:latin typeface="+mn-lt"/>
              <a:cs typeface="Arial"/>
            </a:endParaRPr>
          </a:p>
          <a:p>
            <a:pPr marL="0" indent="0">
              <a:lnSpc>
                <a:spcPct val="100000"/>
              </a:lnSpc>
              <a:buNone/>
            </a:pPr>
            <a:r>
              <a:rPr lang="en-US" sz="2200" b="1" u="sng" dirty="0">
                <a:latin typeface="+mn-lt"/>
                <a:cs typeface="Arial"/>
              </a:rPr>
              <a:t>Consider the following:</a:t>
            </a:r>
            <a:endParaRPr lang="en-US" sz="2200" b="1" u="sng" dirty="0">
              <a:latin typeface="+mn-lt"/>
              <a:cs typeface="Arial" panose="020B0604020202020204" pitchFamily="34" charset="0"/>
            </a:endParaRPr>
          </a:p>
          <a:p>
            <a:pPr lvl="2">
              <a:lnSpc>
                <a:spcPct val="100000"/>
              </a:lnSpc>
              <a:buFont typeface="Wingdings" panose="05000000000000000000" pitchFamily="2" charset="2"/>
              <a:buChar char="Ø"/>
            </a:pPr>
            <a:r>
              <a:rPr lang="en-US" sz="2200" dirty="0">
                <a:solidFill>
                  <a:schemeClr val="tx1"/>
                </a:solidFill>
                <a:latin typeface="+mn-lt"/>
                <a:cs typeface="Calibri"/>
              </a:rPr>
              <a:t>What standards are being addressed during the instruction?</a:t>
            </a:r>
            <a:endParaRPr lang="en-US" sz="2200" dirty="0">
              <a:solidFill>
                <a:schemeClr val="tx1"/>
              </a:solidFill>
              <a:latin typeface="+mn-lt"/>
              <a:cs typeface="Arial"/>
            </a:endParaRPr>
          </a:p>
          <a:p>
            <a:pPr lvl="2">
              <a:lnSpc>
                <a:spcPct val="100000"/>
              </a:lnSpc>
              <a:buFont typeface="Wingdings" panose="05000000000000000000" pitchFamily="2" charset="2"/>
              <a:buChar char="Ø"/>
            </a:pPr>
            <a:r>
              <a:rPr lang="en-US" sz="2200" dirty="0">
                <a:solidFill>
                  <a:schemeClr val="tx1"/>
                </a:solidFill>
                <a:latin typeface="+mn-lt"/>
                <a:cs typeface="Arial"/>
              </a:rPr>
              <a:t>What anchoring phenomenon might you use to frame the learning around?</a:t>
            </a:r>
          </a:p>
          <a:p>
            <a:pPr lvl="2">
              <a:buFont typeface="Wingdings" panose="05000000000000000000" pitchFamily="2" charset="2"/>
              <a:buChar char="Ø"/>
            </a:pPr>
            <a:r>
              <a:rPr lang="en-US" sz="2200" dirty="0">
                <a:solidFill>
                  <a:schemeClr val="tx1"/>
                </a:solidFill>
                <a:latin typeface="+mn-lt"/>
                <a:cs typeface="Arial"/>
              </a:rPr>
              <a:t>What might be your driving question?</a:t>
            </a:r>
            <a:endParaRPr lang="en-US" sz="2200" dirty="0">
              <a:solidFill>
                <a:schemeClr val="tx1"/>
              </a:solidFill>
              <a:highlight>
                <a:srgbClr val="FFFF00"/>
              </a:highlight>
              <a:latin typeface="+mn-lt"/>
              <a:cs typeface="Arial"/>
            </a:endParaRPr>
          </a:p>
          <a:p>
            <a:pPr marL="1371600" lvl="3" indent="0">
              <a:buNone/>
            </a:pPr>
            <a:endParaRPr lang="en-US" dirty="0">
              <a:latin typeface="Arial"/>
              <a:cs typeface="Arial"/>
            </a:endParaRPr>
          </a:p>
        </p:txBody>
      </p:sp>
      <p:sp>
        <p:nvSpPr>
          <p:cNvPr id="9" name="TextBox 8">
            <a:extLst>
              <a:ext uri="{FF2B5EF4-FFF2-40B4-BE49-F238E27FC236}">
                <a16:creationId xmlns:a16="http://schemas.microsoft.com/office/drawing/2014/main" id="{6BFC2F96-9F03-B1BB-8FA3-F4FB3CEF7D1C}"/>
              </a:ext>
            </a:extLst>
          </p:cNvPr>
          <p:cNvSpPr txBox="1"/>
          <p:nvPr/>
        </p:nvSpPr>
        <p:spPr>
          <a:xfrm>
            <a:off x="2154372" y="4687148"/>
            <a:ext cx="3940598" cy="430887"/>
          </a:xfrm>
          <a:prstGeom prst="rect">
            <a:avLst/>
          </a:prstGeom>
          <a:noFill/>
          <a:ln w="28575">
            <a:solidFill>
              <a:schemeClr val="tx1"/>
            </a:solidFill>
          </a:ln>
        </p:spPr>
        <p:txBody>
          <a:bodyPr wrap="square" lIns="91440" tIns="45720" rIns="91440" bIns="45720" rtlCol="0" anchor="t">
            <a:spAutoFit/>
          </a:bodyPr>
          <a:lstStyle/>
          <a:p>
            <a:pPr algn="ctr"/>
            <a:r>
              <a:rPr lang="en-US" sz="2200" b="1" dirty="0">
                <a:cs typeface="Arial"/>
              </a:rPr>
              <a:t>DRIVING QUESTIONS</a:t>
            </a:r>
          </a:p>
        </p:txBody>
      </p:sp>
      <p:sp>
        <p:nvSpPr>
          <p:cNvPr id="6" name="Rectangle 5">
            <a:extLst>
              <a:ext uri="{FF2B5EF4-FFF2-40B4-BE49-F238E27FC236}">
                <a16:creationId xmlns:a16="http://schemas.microsoft.com/office/drawing/2014/main" id="{712CC238-28D3-DC76-8A41-079D9ADC22B3}"/>
              </a:ext>
              <a:ext uri="{C183D7F6-B498-43B3-948B-1728B52AA6E4}">
                <adec:decorative xmlns:adec="http://schemas.microsoft.com/office/drawing/2017/decorative" val="1"/>
              </a:ext>
            </a:extLst>
          </p:cNvPr>
          <p:cNvSpPr/>
          <p:nvPr/>
        </p:nvSpPr>
        <p:spPr>
          <a:xfrm>
            <a:off x="2381" y="5636852"/>
            <a:ext cx="8902628" cy="1256131"/>
          </a:xfrm>
          <a:custGeom>
            <a:avLst/>
            <a:gdLst>
              <a:gd name="connsiteX0" fmla="*/ 0 w 8658225"/>
              <a:gd name="connsiteY0" fmla="*/ 0 h 1171575"/>
              <a:gd name="connsiteX1" fmla="*/ 8658225 w 8658225"/>
              <a:gd name="connsiteY1" fmla="*/ 0 h 1171575"/>
              <a:gd name="connsiteX2" fmla="*/ 8658225 w 8658225"/>
              <a:gd name="connsiteY2" fmla="*/ 1171575 h 1171575"/>
              <a:gd name="connsiteX3" fmla="*/ 0 w 8658225"/>
              <a:gd name="connsiteY3" fmla="*/ 1171575 h 1171575"/>
              <a:gd name="connsiteX4" fmla="*/ 0 w 8658225"/>
              <a:gd name="connsiteY4" fmla="*/ 0 h 1171575"/>
              <a:gd name="connsiteX0" fmla="*/ 0 w 8658225"/>
              <a:gd name="connsiteY0" fmla="*/ 0 h 1171575"/>
              <a:gd name="connsiteX1" fmla="*/ 8658225 w 8658225"/>
              <a:gd name="connsiteY1" fmla="*/ 0 h 1171575"/>
              <a:gd name="connsiteX2" fmla="*/ 7764607 w 8658225"/>
              <a:gd name="connsiteY2" fmla="*/ 1150793 h 1171575"/>
              <a:gd name="connsiteX3" fmla="*/ 0 w 8658225"/>
              <a:gd name="connsiteY3" fmla="*/ 1171575 h 1171575"/>
              <a:gd name="connsiteX4" fmla="*/ 0 w 8658225"/>
              <a:gd name="connsiteY4" fmla="*/ 0 h 1171575"/>
              <a:gd name="connsiteX0" fmla="*/ 0 w 8658225"/>
              <a:gd name="connsiteY0" fmla="*/ 0 h 1171575"/>
              <a:gd name="connsiteX1" fmla="*/ 8658225 w 8658225"/>
              <a:gd name="connsiteY1" fmla="*/ 0 h 1171575"/>
              <a:gd name="connsiteX2" fmla="*/ 7764607 w 8658225"/>
              <a:gd name="connsiteY2" fmla="*/ 1150793 h 1171575"/>
              <a:gd name="connsiteX3" fmla="*/ 0 w 8658225"/>
              <a:gd name="connsiteY3" fmla="*/ 1171575 h 1171575"/>
              <a:gd name="connsiteX4" fmla="*/ 0 w 8658225"/>
              <a:gd name="connsiteY4" fmla="*/ 0 h 1171575"/>
              <a:gd name="connsiteX0" fmla="*/ 0 w 8825149"/>
              <a:gd name="connsiteY0" fmla="*/ 52489 h 1224064"/>
              <a:gd name="connsiteX1" fmla="*/ 8825149 w 8825149"/>
              <a:gd name="connsiteY1" fmla="*/ 0 h 1224064"/>
              <a:gd name="connsiteX2" fmla="*/ 7764607 w 8825149"/>
              <a:gd name="connsiteY2" fmla="*/ 1203282 h 1224064"/>
              <a:gd name="connsiteX3" fmla="*/ 0 w 8825149"/>
              <a:gd name="connsiteY3" fmla="*/ 1224064 h 1224064"/>
              <a:gd name="connsiteX4" fmla="*/ 0 w 8825149"/>
              <a:gd name="connsiteY4" fmla="*/ 52489 h 122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5149" h="1224064">
                <a:moveTo>
                  <a:pt x="0" y="52489"/>
                </a:moveTo>
                <a:lnTo>
                  <a:pt x="8825149" y="0"/>
                </a:lnTo>
                <a:cubicBezTo>
                  <a:pt x="8527276" y="383598"/>
                  <a:pt x="8782342" y="53337"/>
                  <a:pt x="7764607" y="1203282"/>
                </a:cubicBezTo>
                <a:lnTo>
                  <a:pt x="0" y="1224064"/>
                </a:lnTo>
                <a:lnTo>
                  <a:pt x="0" y="52489"/>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1310893-6C0A-5341-5AA8-744EF23ED9ED}"/>
              </a:ext>
            </a:extLst>
          </p:cNvPr>
          <p:cNvSpPr/>
          <p:nvPr/>
        </p:nvSpPr>
        <p:spPr>
          <a:xfrm>
            <a:off x="415427" y="5346045"/>
            <a:ext cx="2112918" cy="1382796"/>
          </a:xfrm>
          <a:prstGeom prst="rect">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cs typeface="Arial"/>
              </a:rPr>
              <a:t>Are a rich open-ended question that cannot be solved immediately</a:t>
            </a:r>
            <a:endParaRPr lang="en-US" sz="1600" dirty="0">
              <a:cs typeface="Arial" panose="020B0604020202020204" pitchFamily="34" charset="0"/>
            </a:endParaRPr>
          </a:p>
        </p:txBody>
      </p:sp>
      <p:sp>
        <p:nvSpPr>
          <p:cNvPr id="5" name="Rectangle 4">
            <a:extLst>
              <a:ext uri="{FF2B5EF4-FFF2-40B4-BE49-F238E27FC236}">
                <a16:creationId xmlns:a16="http://schemas.microsoft.com/office/drawing/2014/main" id="{F6891F4E-EDDD-2A4C-9CAE-1261F864DA8A}"/>
              </a:ext>
            </a:extLst>
          </p:cNvPr>
          <p:cNvSpPr/>
          <p:nvPr/>
        </p:nvSpPr>
        <p:spPr>
          <a:xfrm>
            <a:off x="3119726" y="5346046"/>
            <a:ext cx="2112264" cy="1374736"/>
          </a:xfrm>
          <a:prstGeom prst="rect">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cs typeface="Arial"/>
              </a:rPr>
              <a:t>Use everyday language to  connect with student’s authentic curiosities</a:t>
            </a:r>
          </a:p>
        </p:txBody>
      </p:sp>
      <p:sp>
        <p:nvSpPr>
          <p:cNvPr id="7" name="Rectangle 6">
            <a:extLst>
              <a:ext uri="{FF2B5EF4-FFF2-40B4-BE49-F238E27FC236}">
                <a16:creationId xmlns:a16="http://schemas.microsoft.com/office/drawing/2014/main" id="{6F3FF2A6-539B-3D64-4F52-F83DA5DF3A1A}"/>
              </a:ext>
            </a:extLst>
          </p:cNvPr>
          <p:cNvSpPr/>
          <p:nvPr/>
        </p:nvSpPr>
        <p:spPr>
          <a:xfrm>
            <a:off x="5892612" y="5346045"/>
            <a:ext cx="2112917" cy="1382796"/>
          </a:xfrm>
          <a:prstGeom prst="rect">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cs typeface="Arial"/>
              </a:rPr>
              <a:t>Require a series of investigations that can be done over several weeks</a:t>
            </a:r>
          </a:p>
        </p:txBody>
      </p:sp>
    </p:spTree>
    <p:extLst>
      <p:ext uri="{BB962C8B-B14F-4D97-AF65-F5344CB8AC3E}">
        <p14:creationId xmlns:p14="http://schemas.microsoft.com/office/powerpoint/2010/main" val="964559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58e3d2d026_0_373"/>
          <p:cNvSpPr txBox="1">
            <a:spLocks noGrp="1"/>
          </p:cNvSpPr>
          <p:nvPr>
            <p:ph type="title"/>
          </p:nvPr>
        </p:nvSpPr>
        <p:spPr>
          <a:xfrm>
            <a:off x="-127000" y="533400"/>
            <a:ext cx="12446000" cy="1424540"/>
          </a:xfrm>
          <a:prstGeom prst="rect">
            <a:avLst/>
          </a:prstGeom>
          <a:solidFill>
            <a:schemeClr val="bg2"/>
          </a:solidFill>
          <a:ln>
            <a:solidFill>
              <a:schemeClr val="tx1"/>
            </a:solidFill>
          </a:ln>
        </p:spPr>
        <p:txBody>
          <a:bodyPr spcFirstLastPara="1" vert="horz" wrap="square" lIns="91425" tIns="45700" rIns="91425" bIns="45700" rtlCol="0" anchor="ctr" anchorCtr="0">
            <a:noAutofit/>
          </a:bodyPr>
          <a:lstStyle/>
          <a:p>
            <a:pPr algn="ctr">
              <a:buClr>
                <a:schemeClr val="dk1"/>
              </a:buClr>
              <a:buSzPts val="990"/>
            </a:pPr>
            <a:r>
              <a:rPr lang="en-US" sz="5400" b="1" dirty="0">
                <a:latin typeface="+mj-lt"/>
              </a:rPr>
              <a:t>Session C</a:t>
            </a:r>
          </a:p>
        </p:txBody>
      </p:sp>
      <p:sp>
        <p:nvSpPr>
          <p:cNvPr id="2" name="Text Placeholder 1">
            <a:extLst>
              <a:ext uri="{FF2B5EF4-FFF2-40B4-BE49-F238E27FC236}">
                <a16:creationId xmlns:a16="http://schemas.microsoft.com/office/drawing/2014/main" id="{0B55209B-DD04-CBC5-3E3F-AFC8ACB2CF88}"/>
              </a:ext>
            </a:extLst>
          </p:cNvPr>
          <p:cNvSpPr>
            <a:spLocks noGrp="1"/>
          </p:cNvSpPr>
          <p:nvPr>
            <p:ph idx="1"/>
          </p:nvPr>
        </p:nvSpPr>
        <p:spPr>
          <a:xfrm>
            <a:off x="699052" y="2104967"/>
            <a:ext cx="10793895" cy="3372150"/>
          </a:xfrm>
        </p:spPr>
        <p:txBody>
          <a:bodyPr vert="horz" lIns="91440" tIns="45720" rIns="91440" bIns="45720" rtlCol="0" anchor="t">
            <a:noAutofit/>
          </a:bodyPr>
          <a:lstStyle/>
          <a:p>
            <a:pPr marL="0" indent="0">
              <a:spcAft>
                <a:spcPts val="600"/>
              </a:spcAft>
              <a:buClr>
                <a:schemeClr val="dk1"/>
              </a:buClr>
              <a:buSzPts val="990"/>
              <a:buNone/>
            </a:pPr>
            <a:r>
              <a:rPr lang="en-US" sz="4400" b="1" u="sng" dirty="0">
                <a:solidFill>
                  <a:schemeClr val="tx1"/>
                </a:solidFill>
                <a:latin typeface="+mn-lt"/>
                <a:cs typeface="Arial"/>
              </a:rPr>
              <a:t>Focus Question</a:t>
            </a:r>
            <a:r>
              <a:rPr lang="en-US" sz="4400" dirty="0">
                <a:solidFill>
                  <a:schemeClr val="tx1"/>
                </a:solidFill>
                <a:latin typeface="+mn-lt"/>
                <a:cs typeface="Arial"/>
              </a:rPr>
              <a:t>: </a:t>
            </a:r>
          </a:p>
          <a:p>
            <a:pPr marL="0" indent="0">
              <a:buClr>
                <a:schemeClr val="dk1"/>
              </a:buClr>
              <a:buSzPts val="990"/>
              <a:buNone/>
            </a:pPr>
            <a:r>
              <a:rPr lang="en-US" sz="4400" dirty="0">
                <a:solidFill>
                  <a:schemeClr val="tx1"/>
                </a:solidFill>
                <a:latin typeface="+mn-lt"/>
                <a:cs typeface="Arial"/>
              </a:rPr>
              <a:t>How can a driving question board anchored in a phenomenon be used to build a cohesive storyline?</a:t>
            </a:r>
          </a:p>
          <a:p>
            <a:pPr>
              <a:buNone/>
            </a:pPr>
            <a:endParaRPr lang="en-US" sz="3700" dirty="0">
              <a:latin typeface="Arial"/>
              <a:cs typeface="Arial"/>
            </a:endParaRPr>
          </a:p>
          <a:p>
            <a:pPr>
              <a:buNone/>
            </a:pPr>
            <a:endParaRPr lang="en-US" sz="1800" dirty="0">
              <a:latin typeface="Arial"/>
              <a:cs typeface="Arial"/>
            </a:endParaRPr>
          </a:p>
          <a:p>
            <a:pPr marL="0" indent="0">
              <a:buNone/>
            </a:pPr>
            <a:endParaRPr lang="en-US" sz="1800" dirty="0">
              <a:latin typeface="Arial"/>
              <a:cs typeface="Arial"/>
            </a:endParaRPr>
          </a:p>
        </p:txBody>
      </p:sp>
    </p:spTree>
    <p:extLst>
      <p:ext uri="{BB962C8B-B14F-4D97-AF65-F5344CB8AC3E}">
        <p14:creationId xmlns:p14="http://schemas.microsoft.com/office/powerpoint/2010/main" val="254957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6846F-AC7B-3938-5B2A-224E66B074BF}"/>
              </a:ext>
            </a:extLst>
          </p:cNvPr>
          <p:cNvSpPr>
            <a:spLocks noGrp="1"/>
          </p:cNvSpPr>
          <p:nvPr>
            <p:ph type="title"/>
          </p:nvPr>
        </p:nvSpPr>
        <p:spPr>
          <a:xfrm>
            <a:off x="836610" y="-23247"/>
            <a:ext cx="11423451" cy="1399908"/>
          </a:xfrm>
        </p:spPr>
        <p:txBody>
          <a:bodyPr anchor="ctr">
            <a:normAutofit/>
          </a:bodyPr>
          <a:lstStyle/>
          <a:p>
            <a:r>
              <a:rPr lang="en-US" dirty="0">
                <a:latin typeface="+mj-lt"/>
              </a:rPr>
              <a:t>In the previous sessions, we learned…</a:t>
            </a:r>
          </a:p>
        </p:txBody>
      </p:sp>
      <p:pic>
        <p:nvPicPr>
          <p:cNvPr id="7" name="Picture 6" descr="Picture of students in a classroom adding questions to a driving question board.">
            <a:extLst>
              <a:ext uri="{FF2B5EF4-FFF2-40B4-BE49-F238E27FC236}">
                <a16:creationId xmlns:a16="http://schemas.microsoft.com/office/drawing/2014/main" id="{3BA65BDB-6C0F-5073-EC1C-9C71E21796B4}"/>
              </a:ext>
            </a:extLst>
          </p:cNvPr>
          <p:cNvPicPr>
            <a:picLocks noChangeAspect="1"/>
          </p:cNvPicPr>
          <p:nvPr/>
        </p:nvPicPr>
        <p:blipFill>
          <a:blip r:embed="rId2"/>
          <a:stretch>
            <a:fillRect/>
          </a:stretch>
        </p:blipFill>
        <p:spPr>
          <a:xfrm>
            <a:off x="2189885" y="1562360"/>
            <a:ext cx="2613887" cy="2301439"/>
          </a:xfrm>
          <a:prstGeom prst="round2DiagRect">
            <a:avLst>
              <a:gd name="adj1" fmla="val 16667"/>
              <a:gd name="adj2" fmla="val 0"/>
            </a:avLst>
          </a:prstGeom>
          <a:ln w="88900" cap="sq">
            <a:solidFill>
              <a:srgbClr val="007780"/>
            </a:solidFill>
            <a:miter lim="800000"/>
          </a:ln>
          <a:effectLst>
            <a:outerShdw blurRad="254000" algn="tl" rotWithShape="0">
              <a:srgbClr val="000000">
                <a:alpha val="43000"/>
              </a:srgbClr>
            </a:outerShdw>
          </a:effectLst>
        </p:spPr>
      </p:pic>
      <p:sp>
        <p:nvSpPr>
          <p:cNvPr id="3" name="Content Placeholder 2">
            <a:extLst>
              <a:ext uri="{FF2B5EF4-FFF2-40B4-BE49-F238E27FC236}">
                <a16:creationId xmlns:a16="http://schemas.microsoft.com/office/drawing/2014/main" id="{90B0054D-5EB5-7621-B2EF-F4CEA155A27B}"/>
              </a:ext>
            </a:extLst>
          </p:cNvPr>
          <p:cNvSpPr>
            <a:spLocks noGrp="1"/>
          </p:cNvSpPr>
          <p:nvPr>
            <p:ph sz="half" idx="2"/>
          </p:nvPr>
        </p:nvSpPr>
        <p:spPr>
          <a:xfrm>
            <a:off x="836611" y="4050642"/>
            <a:ext cx="5157787" cy="1673351"/>
          </a:xfrm>
        </p:spPr>
        <p:txBody>
          <a:bodyPr vert="horz" lIns="91440" tIns="45720" rIns="91440" bIns="45720" rtlCol="0">
            <a:normAutofit fontScale="70000" lnSpcReduction="20000"/>
          </a:bodyPr>
          <a:lstStyle/>
          <a:p>
            <a:pPr marL="0" indent="0">
              <a:lnSpc>
                <a:spcPct val="120000"/>
              </a:lnSpc>
              <a:spcAft>
                <a:spcPts val="1200"/>
              </a:spcAft>
              <a:buNone/>
            </a:pPr>
            <a:r>
              <a:rPr lang="en-US" dirty="0">
                <a:solidFill>
                  <a:schemeClr val="tx1"/>
                </a:solidFill>
                <a:latin typeface="Franklin Gothic Book" panose="020B0503020102020204" pitchFamily="34" charset="0"/>
              </a:rPr>
              <a:t>The driving question board is an effective strategy for fostering student engagement and empowering them in their learning journey, fueling a strong motivation for learning.</a:t>
            </a:r>
          </a:p>
        </p:txBody>
      </p:sp>
      <p:pic>
        <p:nvPicPr>
          <p:cNvPr id="13" name="Picture 12" descr="Students looking at the questions posted on a driving question board in the classroom.">
            <a:extLst>
              <a:ext uri="{FF2B5EF4-FFF2-40B4-BE49-F238E27FC236}">
                <a16:creationId xmlns:a16="http://schemas.microsoft.com/office/drawing/2014/main" id="{918A4F03-5BB7-9399-23D8-039795D778AF}"/>
              </a:ext>
            </a:extLst>
          </p:cNvPr>
          <p:cNvPicPr>
            <a:picLocks noChangeAspect="1"/>
          </p:cNvPicPr>
          <p:nvPr/>
        </p:nvPicPr>
        <p:blipFill rotWithShape="1">
          <a:blip r:embed="rId3"/>
          <a:srcRect l="38034"/>
          <a:stretch/>
        </p:blipFill>
        <p:spPr>
          <a:xfrm>
            <a:off x="7388230" y="1562360"/>
            <a:ext cx="2615184" cy="2245513"/>
          </a:xfrm>
          <a:prstGeom prst="round2DiagRect">
            <a:avLst>
              <a:gd name="adj1" fmla="val 16667"/>
              <a:gd name="adj2" fmla="val 0"/>
            </a:avLst>
          </a:prstGeom>
          <a:ln w="88900" cap="sq">
            <a:solidFill>
              <a:srgbClr val="007780"/>
            </a:solidFill>
            <a:miter lim="800000"/>
          </a:ln>
          <a:effectLst>
            <a:outerShdw blurRad="254000" algn="tl" rotWithShape="0">
              <a:srgbClr val="000000">
                <a:alpha val="43000"/>
              </a:srgbClr>
            </a:outerShdw>
          </a:effectLst>
        </p:spPr>
      </p:pic>
      <p:sp>
        <p:nvSpPr>
          <p:cNvPr id="12" name="Content Placeholder 5">
            <a:extLst>
              <a:ext uri="{FF2B5EF4-FFF2-40B4-BE49-F238E27FC236}">
                <a16:creationId xmlns:a16="http://schemas.microsoft.com/office/drawing/2014/main" id="{0429D2A8-2385-8E14-5785-CBEA8CAF6656}"/>
              </a:ext>
            </a:extLst>
          </p:cNvPr>
          <p:cNvSpPr>
            <a:spLocks noGrp="1"/>
          </p:cNvSpPr>
          <p:nvPr>
            <p:ph sz="quarter" idx="4"/>
          </p:nvPr>
        </p:nvSpPr>
        <p:spPr>
          <a:xfrm>
            <a:off x="6197603" y="4067917"/>
            <a:ext cx="5157216" cy="1673352"/>
          </a:xfrm>
        </p:spPr>
        <p:txBody>
          <a:bodyPr>
            <a:normAutofit fontScale="70000" lnSpcReduction="20000"/>
          </a:bodyPr>
          <a:lstStyle/>
          <a:p>
            <a:pPr marL="0" indent="0">
              <a:lnSpc>
                <a:spcPct val="120000"/>
              </a:lnSpc>
              <a:spcAft>
                <a:spcPts val="1200"/>
              </a:spcAft>
              <a:buNone/>
            </a:pPr>
            <a:r>
              <a:rPr lang="en-US" dirty="0">
                <a:solidFill>
                  <a:schemeClr val="tx1"/>
                </a:solidFill>
                <a:latin typeface="Franklin Gothic Book" panose="020B0503020102020204" pitchFamily="34" charset="0"/>
              </a:rPr>
              <a:t>What the student experience feels like when using a driving question board to engage in a learning experience that is symmetrical to the classroom. </a:t>
            </a:r>
          </a:p>
        </p:txBody>
      </p:sp>
    </p:spTree>
    <p:extLst>
      <p:ext uri="{BB962C8B-B14F-4D97-AF65-F5344CB8AC3E}">
        <p14:creationId xmlns:p14="http://schemas.microsoft.com/office/powerpoint/2010/main" val="988816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D15C-0948-7E7C-BF76-9D3AED0217A4}"/>
              </a:ext>
            </a:extLst>
          </p:cNvPr>
          <p:cNvSpPr>
            <a:spLocks noGrp="1"/>
          </p:cNvSpPr>
          <p:nvPr>
            <p:ph type="title"/>
          </p:nvPr>
        </p:nvSpPr>
        <p:spPr>
          <a:xfrm>
            <a:off x="838200" y="318943"/>
            <a:ext cx="10515600" cy="1060018"/>
          </a:xfrm>
        </p:spPr>
        <p:txBody>
          <a:bodyPr vert="horz" lIns="91440" tIns="45720" rIns="91440" bIns="45720" rtlCol="0" anchor="ctr">
            <a:noAutofit/>
          </a:bodyPr>
          <a:lstStyle/>
          <a:p>
            <a:pPr algn="ctr"/>
            <a:r>
              <a:rPr lang="en-US" dirty="0">
                <a:latin typeface="+mj-lt"/>
                <a:cs typeface="Arial"/>
              </a:rPr>
              <a:t>Teacher Hat Versus Adult Learner Hat (2)</a:t>
            </a:r>
            <a:br>
              <a:rPr lang="en-US" dirty="0">
                <a:latin typeface="+mj-lt"/>
              </a:rPr>
            </a:br>
            <a:endParaRPr lang="en-US" dirty="0">
              <a:latin typeface="+mj-lt"/>
            </a:endParaRPr>
          </a:p>
        </p:txBody>
      </p:sp>
      <p:sp>
        <p:nvSpPr>
          <p:cNvPr id="7" name="TextBox 6">
            <a:extLst>
              <a:ext uri="{FF2B5EF4-FFF2-40B4-BE49-F238E27FC236}">
                <a16:creationId xmlns:a16="http://schemas.microsoft.com/office/drawing/2014/main" id="{71AEAEDB-F67B-DAEE-C7F6-EF0504FD2398}"/>
              </a:ext>
            </a:extLst>
          </p:cNvPr>
          <p:cNvSpPr txBox="1"/>
          <p:nvPr/>
        </p:nvSpPr>
        <p:spPr>
          <a:xfrm>
            <a:off x="1809841" y="1213780"/>
            <a:ext cx="1973223" cy="461665"/>
          </a:xfrm>
          <a:prstGeom prst="rect">
            <a:avLst/>
          </a:prstGeom>
          <a:noFill/>
          <a:ln>
            <a:solidFill>
              <a:srgbClr val="102649"/>
            </a:solidFill>
          </a:ln>
        </p:spPr>
        <p:txBody>
          <a:bodyPr wrap="square" rtlCol="0">
            <a:spAutoFit/>
          </a:bodyPr>
          <a:lstStyle/>
          <a:p>
            <a:pPr algn="ctr"/>
            <a:r>
              <a:rPr lang="en-US" sz="2400" b="1" dirty="0">
                <a:cs typeface="Arial" panose="020B0604020202020204" pitchFamily="34" charset="0"/>
              </a:rPr>
              <a:t>Teacher Hat</a:t>
            </a:r>
          </a:p>
        </p:txBody>
      </p:sp>
      <p:pic>
        <p:nvPicPr>
          <p:cNvPr id="8" name="Picture 7" descr="A black graduation cap to signify the participant will be looking at this from a teacher perspective. ">
            <a:extLst>
              <a:ext uri="{FF2B5EF4-FFF2-40B4-BE49-F238E27FC236}">
                <a16:creationId xmlns:a16="http://schemas.microsoft.com/office/drawing/2014/main" id="{34DB7BAE-3497-7A23-0C57-064135A98F8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09841" y="1893711"/>
            <a:ext cx="1899820" cy="1221426"/>
          </a:xfrm>
          <a:prstGeom prst="rect">
            <a:avLst/>
          </a:prstGeom>
        </p:spPr>
      </p:pic>
      <p:sp>
        <p:nvSpPr>
          <p:cNvPr id="10" name="TextBox 9">
            <a:extLst>
              <a:ext uri="{FF2B5EF4-FFF2-40B4-BE49-F238E27FC236}">
                <a16:creationId xmlns:a16="http://schemas.microsoft.com/office/drawing/2014/main" id="{90F395A3-87F2-5DB6-8A49-551F8F62826B}"/>
              </a:ext>
            </a:extLst>
          </p:cNvPr>
          <p:cNvSpPr txBox="1"/>
          <p:nvPr/>
        </p:nvSpPr>
        <p:spPr>
          <a:xfrm>
            <a:off x="414605" y="3278349"/>
            <a:ext cx="5976669" cy="2585323"/>
          </a:xfrm>
          <a:prstGeom prst="rect">
            <a:avLst/>
          </a:prstGeom>
          <a:noFill/>
        </p:spPr>
        <p:txBody>
          <a:bodyPr wrap="square" lIns="91440" tIns="45720" rIns="91440" bIns="45720" rtlCol="0" anchor="t">
            <a:spAutoFit/>
          </a:bodyPr>
          <a:lstStyle/>
          <a:p>
            <a:r>
              <a:rPr lang="en-US" sz="2400" dirty="0">
                <a:cs typeface="Arial" panose="020B0604020202020204" pitchFamily="34" charset="0"/>
              </a:rPr>
              <a:t>While in </a:t>
            </a:r>
            <a:r>
              <a:rPr lang="en-US" sz="2400" b="1" u="sng" dirty="0">
                <a:cs typeface="Arial" panose="020B0604020202020204" pitchFamily="34" charset="0"/>
              </a:rPr>
              <a:t>teacher hat</a:t>
            </a:r>
            <a:r>
              <a:rPr lang="en-US" sz="2400" dirty="0">
                <a:cs typeface="Arial" panose="020B0604020202020204" pitchFamily="34" charset="0"/>
              </a:rPr>
              <a:t>, we will:</a:t>
            </a:r>
          </a:p>
          <a:p>
            <a:pPr marL="285750" indent="-285750">
              <a:buFont typeface="Arial" panose="020B0604020202020204" pitchFamily="34" charset="0"/>
              <a:buChar char="•"/>
            </a:pPr>
            <a:r>
              <a:rPr lang="en-US" sz="2400" dirty="0">
                <a:cs typeface="Arial" panose="020B0604020202020204" pitchFamily="34" charset="0"/>
              </a:rPr>
              <a:t>grow our understanding of phenomena.</a:t>
            </a:r>
          </a:p>
          <a:p>
            <a:pPr marL="285750" indent="-285750">
              <a:buFont typeface="Arial" panose="020B0604020202020204" pitchFamily="34" charset="0"/>
              <a:buChar char="•"/>
            </a:pPr>
            <a:r>
              <a:rPr lang="en-US" sz="2400" dirty="0">
                <a:cs typeface="Arial" panose="020B0604020202020204" pitchFamily="34" charset="0"/>
              </a:rPr>
              <a:t>analyze </a:t>
            </a:r>
            <a:r>
              <a:rPr lang="en-US" sz="2400" i="1" dirty="0">
                <a:cs typeface="Arial" panose="020B0604020202020204" pitchFamily="34" charset="0"/>
              </a:rPr>
              <a:t>Kentucky Academic Standards for Science.</a:t>
            </a:r>
          </a:p>
          <a:p>
            <a:pPr marL="285750" indent="-285750">
              <a:buFont typeface="Arial" panose="020B0604020202020204" pitchFamily="34" charset="0"/>
              <a:buChar char="•"/>
            </a:pPr>
            <a:r>
              <a:rPr lang="en-US" sz="2400" dirty="0">
                <a:cs typeface="Arial" panose="020B0604020202020204" pitchFamily="34" charset="0"/>
              </a:rPr>
              <a:t>reflect on our teaching and consider new shifts in our teaching practice.</a:t>
            </a:r>
          </a:p>
          <a:p>
            <a:pPr marL="285750" indent="-285750">
              <a:buFont typeface="Arial" panose="020B0604020202020204" pitchFamily="34" charset="0"/>
              <a:buChar char="•"/>
            </a:pPr>
            <a:endParaRPr lang="en-US" dirty="0">
              <a:highlight>
                <a:srgbClr val="FFFF00"/>
              </a:highlight>
            </a:endParaRPr>
          </a:p>
        </p:txBody>
      </p:sp>
      <p:sp>
        <p:nvSpPr>
          <p:cNvPr id="9" name="TextBox 8">
            <a:extLst>
              <a:ext uri="{FF2B5EF4-FFF2-40B4-BE49-F238E27FC236}">
                <a16:creationId xmlns:a16="http://schemas.microsoft.com/office/drawing/2014/main" id="{0D500C49-5722-EA52-DB7E-CDFE0314B369}"/>
              </a:ext>
            </a:extLst>
          </p:cNvPr>
          <p:cNvSpPr txBox="1"/>
          <p:nvPr/>
        </p:nvSpPr>
        <p:spPr>
          <a:xfrm>
            <a:off x="7175944" y="1174670"/>
            <a:ext cx="3075760" cy="461665"/>
          </a:xfrm>
          <a:prstGeom prst="rect">
            <a:avLst/>
          </a:prstGeom>
          <a:noFill/>
          <a:ln>
            <a:solidFill>
              <a:srgbClr val="102649"/>
            </a:solidFill>
          </a:ln>
        </p:spPr>
        <p:txBody>
          <a:bodyPr wrap="square" lIns="91440" tIns="45720" rIns="91440" bIns="45720" anchor="t">
            <a:spAutoFit/>
          </a:bodyPr>
          <a:lstStyle/>
          <a:p>
            <a:pPr algn="ctr"/>
            <a:r>
              <a:rPr lang="en-US" sz="2400" b="1" dirty="0">
                <a:cs typeface="Arial" panose="020B0604020202020204" pitchFamily="34" charset="0"/>
              </a:rPr>
              <a:t> Adult Learner Hat</a:t>
            </a:r>
          </a:p>
        </p:txBody>
      </p:sp>
      <p:pic>
        <p:nvPicPr>
          <p:cNvPr id="14" name="Picture 13" descr="A yellow construction hat to signify the participant is looking at this through an adult learner lens as their build their own science content knowledge. ">
            <a:extLst>
              <a:ext uri="{FF2B5EF4-FFF2-40B4-BE49-F238E27FC236}">
                <a16:creationId xmlns:a16="http://schemas.microsoft.com/office/drawing/2014/main" id="{A2AFC5D1-A193-CAE5-BF5C-6A3E2368103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889225" y="1893711"/>
            <a:ext cx="1454800" cy="1221426"/>
          </a:xfrm>
          <a:prstGeom prst="rect">
            <a:avLst/>
          </a:prstGeom>
        </p:spPr>
      </p:pic>
      <p:sp>
        <p:nvSpPr>
          <p:cNvPr id="12" name="TextBox 11">
            <a:extLst>
              <a:ext uri="{FF2B5EF4-FFF2-40B4-BE49-F238E27FC236}">
                <a16:creationId xmlns:a16="http://schemas.microsoft.com/office/drawing/2014/main" id="{670A3A49-1FFC-E94E-320E-090536B8E5BE}"/>
              </a:ext>
            </a:extLst>
          </p:cNvPr>
          <p:cNvSpPr txBox="1"/>
          <p:nvPr/>
        </p:nvSpPr>
        <p:spPr>
          <a:xfrm>
            <a:off x="6391275" y="3278349"/>
            <a:ext cx="5548219" cy="2308324"/>
          </a:xfrm>
          <a:prstGeom prst="rect">
            <a:avLst/>
          </a:prstGeom>
          <a:noFill/>
        </p:spPr>
        <p:txBody>
          <a:bodyPr wrap="square" lIns="91440" tIns="45720" rIns="91440" bIns="45720" anchor="t">
            <a:spAutoFit/>
          </a:bodyPr>
          <a:lstStyle/>
          <a:p>
            <a:r>
              <a:rPr lang="en-US" sz="2400" dirty="0">
                <a:cs typeface="Arial" panose="020B0604020202020204" pitchFamily="34" charset="0"/>
              </a:rPr>
              <a:t>While in </a:t>
            </a:r>
            <a:r>
              <a:rPr lang="en-US" sz="2400" b="1" u="sng" dirty="0">
                <a:cs typeface="Arial" panose="020B0604020202020204" pitchFamily="34" charset="0"/>
              </a:rPr>
              <a:t>adult learner hat</a:t>
            </a:r>
            <a:r>
              <a:rPr lang="en-US" sz="2400" dirty="0">
                <a:cs typeface="Arial" panose="020B0604020202020204" pitchFamily="34" charset="0"/>
              </a:rPr>
              <a:t>, we will:</a:t>
            </a:r>
          </a:p>
          <a:p>
            <a:pPr marL="285750" indent="-285750">
              <a:buFont typeface="Arial" panose="020B0604020202020204" pitchFamily="34" charset="0"/>
              <a:buChar char="•"/>
            </a:pPr>
            <a:r>
              <a:rPr lang="en-US" sz="2400" dirty="0">
                <a:cs typeface="Arial" panose="020B0604020202020204" pitchFamily="34" charset="0"/>
              </a:rPr>
              <a:t>build and deepen our own science content knowledge.</a:t>
            </a:r>
          </a:p>
          <a:p>
            <a:pPr marL="285750" indent="-285750">
              <a:buFont typeface="Arial" panose="020B0604020202020204" pitchFamily="34" charset="0"/>
              <a:buChar char="•"/>
            </a:pPr>
            <a:r>
              <a:rPr lang="en-US" sz="2400" dirty="0">
                <a:cs typeface="Arial" panose="020B0604020202020204" pitchFamily="34" charset="0"/>
              </a:rPr>
              <a:t>engage in a learning opportunity that is symmetrical to the student experience.</a:t>
            </a:r>
          </a:p>
          <a:p>
            <a:endParaRPr lang="en-US" sz="2400" dirty="0">
              <a:highlight>
                <a:srgbClr val="FFFF00"/>
              </a:highlight>
            </a:endParaRPr>
          </a:p>
        </p:txBody>
      </p:sp>
    </p:spTree>
    <p:extLst>
      <p:ext uri="{BB962C8B-B14F-4D97-AF65-F5344CB8AC3E}">
        <p14:creationId xmlns:p14="http://schemas.microsoft.com/office/powerpoint/2010/main" val="1368112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2C39-B5B6-27F8-4B60-E97DA6433468}"/>
              </a:ext>
            </a:extLst>
          </p:cNvPr>
          <p:cNvSpPr>
            <a:spLocks noGrp="1"/>
          </p:cNvSpPr>
          <p:nvPr>
            <p:ph type="title"/>
          </p:nvPr>
        </p:nvSpPr>
        <p:spPr>
          <a:xfrm>
            <a:off x="420624" y="84435"/>
            <a:ext cx="10241280" cy="819079"/>
          </a:xfrm>
        </p:spPr>
        <p:txBody>
          <a:bodyPr>
            <a:normAutofit/>
          </a:bodyPr>
          <a:lstStyle/>
          <a:p>
            <a:pPr algn="ctr">
              <a:lnSpc>
                <a:spcPct val="100000"/>
              </a:lnSpc>
            </a:pPr>
            <a:r>
              <a:rPr lang="en-US" dirty="0">
                <a:latin typeface="+mj-lt"/>
                <a:cs typeface="Arial" panose="020B0604020202020204" pitchFamily="34" charset="0"/>
              </a:rPr>
              <a:t>Questions on the DQB</a:t>
            </a:r>
          </a:p>
        </p:txBody>
      </p:sp>
      <p:sp>
        <p:nvSpPr>
          <p:cNvPr id="7" name="TextBox 6">
            <a:extLst>
              <a:ext uri="{FF2B5EF4-FFF2-40B4-BE49-F238E27FC236}">
                <a16:creationId xmlns:a16="http://schemas.microsoft.com/office/drawing/2014/main" id="{00CD0954-2E83-1AB9-5E92-EAAF9A8A46D6}"/>
              </a:ext>
            </a:extLst>
          </p:cNvPr>
          <p:cNvSpPr txBox="1"/>
          <p:nvPr/>
        </p:nvSpPr>
        <p:spPr>
          <a:xfrm>
            <a:off x="453213" y="1229116"/>
            <a:ext cx="5642787" cy="440120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400" dirty="0">
                <a:cs typeface="Arial"/>
              </a:rPr>
              <a:t>Revisit and familiarize yourself with the questions on the DQB from session B. </a:t>
            </a:r>
          </a:p>
          <a:p>
            <a:endParaRPr lang="en-US" sz="1000" dirty="0">
              <a:cs typeface="Arial"/>
            </a:endParaRPr>
          </a:p>
          <a:p>
            <a:r>
              <a:rPr lang="en-US" sz="2400" dirty="0">
                <a:cs typeface="Arial"/>
              </a:rPr>
              <a:t>Consider and discuss within small groups:</a:t>
            </a:r>
          </a:p>
          <a:p>
            <a:pPr marL="914400" indent="-457200">
              <a:lnSpc>
                <a:spcPct val="150000"/>
              </a:lnSpc>
              <a:buFont typeface="Lato,Sans-Serif"/>
              <a:buChar char="●"/>
            </a:pPr>
            <a:r>
              <a:rPr lang="en-US" sz="2400" dirty="0">
                <a:cs typeface="Arial"/>
              </a:rPr>
              <a:t>Which questions are testable?</a:t>
            </a:r>
          </a:p>
          <a:p>
            <a:pPr marL="914400" indent="-457200">
              <a:buFont typeface="Lato,Sans-Serif"/>
              <a:buChar char="●"/>
            </a:pPr>
            <a:r>
              <a:rPr lang="en-US" sz="2400" dirty="0">
                <a:cs typeface="Arial"/>
              </a:rPr>
              <a:t>Which questions might help us understand more about the driving question?</a:t>
            </a:r>
          </a:p>
          <a:p>
            <a:pPr marL="914400" indent="-457200">
              <a:buFont typeface="Lato,Sans-Serif"/>
              <a:buChar char="●"/>
            </a:pPr>
            <a:r>
              <a:rPr lang="en-US" sz="2400" dirty="0">
                <a:cs typeface="Arial"/>
              </a:rPr>
              <a:t>Which questions give us information “in addition to” the driving question?</a:t>
            </a:r>
          </a:p>
          <a:p>
            <a:endParaRPr lang="en-US" dirty="0"/>
          </a:p>
        </p:txBody>
      </p:sp>
      <p:pic>
        <p:nvPicPr>
          <p:cNvPr id="6" name="Google Shape;406;g258e3d2d026_0_1391" descr="A driving question board with the students' questions attached to it. A document will be linked to provide a list of the questions from the board.">
            <a:extLst>
              <a:ext uri="{FF2B5EF4-FFF2-40B4-BE49-F238E27FC236}">
                <a16:creationId xmlns:a16="http://schemas.microsoft.com/office/drawing/2014/main" id="{F94EA65C-8717-C94A-FA77-F1BF8B595C4E}"/>
              </a:ext>
            </a:extLst>
          </p:cNvPr>
          <p:cNvPicPr preferRelativeResize="0"/>
          <p:nvPr/>
        </p:nvPicPr>
        <p:blipFill rotWithShape="1">
          <a:blip r:embed="rId2">
            <a:alphaModFix/>
          </a:blip>
          <a:srcRect t="29490" b="15212"/>
          <a:stretch/>
        </p:blipFill>
        <p:spPr>
          <a:xfrm>
            <a:off x="6839712" y="1356236"/>
            <a:ext cx="3697728" cy="3929360"/>
          </a:xfrm>
          <a:prstGeom prst="rect">
            <a:avLst/>
          </a:prstGeom>
          <a:noFill/>
          <a:ln>
            <a:noFill/>
          </a:ln>
        </p:spPr>
      </p:pic>
      <p:pic>
        <p:nvPicPr>
          <p:cNvPr id="5" name="Picture 4" descr="A black graduation cap to signify the participant will be looking at this from a teacher perspective. ">
            <a:extLst>
              <a:ext uri="{FF2B5EF4-FFF2-40B4-BE49-F238E27FC236}">
                <a16:creationId xmlns:a16="http://schemas.microsoft.com/office/drawing/2014/main" id="{2FC76F59-E719-8A1C-0F65-31A0A60A6DB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196330" y="84435"/>
            <a:ext cx="918757" cy="590684"/>
          </a:xfrm>
          <a:prstGeom prst="rect">
            <a:avLst/>
          </a:prstGeom>
        </p:spPr>
      </p:pic>
    </p:spTree>
    <p:extLst>
      <p:ext uri="{BB962C8B-B14F-4D97-AF65-F5344CB8AC3E}">
        <p14:creationId xmlns:p14="http://schemas.microsoft.com/office/powerpoint/2010/main" val="2637700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03AC-754A-BF96-BB9F-828B0BCDCFDE}"/>
              </a:ext>
            </a:extLst>
          </p:cNvPr>
          <p:cNvSpPr>
            <a:spLocks noGrp="1"/>
          </p:cNvSpPr>
          <p:nvPr>
            <p:ph type="title"/>
          </p:nvPr>
        </p:nvSpPr>
        <p:spPr>
          <a:xfrm>
            <a:off x="304800" y="500062"/>
            <a:ext cx="11506200" cy="1325563"/>
          </a:xfrm>
        </p:spPr>
        <p:txBody>
          <a:bodyPr/>
          <a:lstStyle/>
          <a:p>
            <a:r>
              <a:rPr lang="en-US" dirty="0">
                <a:latin typeface="+mj-lt"/>
              </a:rPr>
              <a:t>Big Ideas on Grouping Questions on the DQB</a:t>
            </a:r>
          </a:p>
        </p:txBody>
      </p:sp>
      <p:sp>
        <p:nvSpPr>
          <p:cNvPr id="3" name="Content Placeholder 2">
            <a:extLst>
              <a:ext uri="{FF2B5EF4-FFF2-40B4-BE49-F238E27FC236}">
                <a16:creationId xmlns:a16="http://schemas.microsoft.com/office/drawing/2014/main" id="{7DA076DD-CE49-04BE-D0F0-C3497EFC9ADB}"/>
              </a:ext>
            </a:extLst>
          </p:cNvPr>
          <p:cNvSpPr>
            <a:spLocks noGrp="1"/>
          </p:cNvSpPr>
          <p:nvPr>
            <p:ph idx="1"/>
          </p:nvPr>
        </p:nvSpPr>
        <p:spPr>
          <a:xfrm>
            <a:off x="838199" y="1825625"/>
            <a:ext cx="10515600" cy="3886553"/>
          </a:xfrm>
        </p:spPr>
        <p:txBody>
          <a:bodyPr>
            <a:normAutofit/>
          </a:bodyPr>
          <a:lstStyle/>
          <a:p>
            <a:r>
              <a:rPr lang="en-US" sz="2400" dirty="0">
                <a:solidFill>
                  <a:schemeClr val="tx1"/>
                </a:solidFill>
                <a:latin typeface="+mn-lt"/>
              </a:rPr>
              <a:t>Categorizing in the moment with students is more powerful for the student learning because the students get to see how their questions connect and relate to other’s questions. </a:t>
            </a:r>
          </a:p>
          <a:p>
            <a:r>
              <a:rPr lang="en-US" sz="2400" dirty="0">
                <a:solidFill>
                  <a:schemeClr val="tx1"/>
                </a:solidFill>
                <a:latin typeface="+mn-lt"/>
              </a:rPr>
              <a:t>This process puts the student at the center of their learning experience, while the teacher acts as a facilitator who is learning along with the student. </a:t>
            </a:r>
          </a:p>
          <a:p>
            <a:r>
              <a:rPr lang="en-US" sz="2400" dirty="0">
                <a:solidFill>
                  <a:schemeClr val="tx1"/>
                </a:solidFill>
                <a:latin typeface="+mn-lt"/>
              </a:rPr>
              <a:t>This also helps with teacher management of the DQB. If the teacher has worked with students to categorize, they will not have to come back and do it later after class.</a:t>
            </a:r>
          </a:p>
          <a:p>
            <a:r>
              <a:rPr lang="en-US" sz="2400" dirty="0">
                <a:solidFill>
                  <a:schemeClr val="tx1"/>
                </a:solidFill>
                <a:latin typeface="+mn-lt"/>
              </a:rPr>
              <a:t>Students have the ownership to continue adding to groups, creating new groups, and checking groups of questions that are answered. </a:t>
            </a:r>
          </a:p>
          <a:p>
            <a:endParaRPr lang="en-US" sz="2400" b="0" i="0" dirty="0">
              <a:solidFill>
                <a:srgbClr val="595959"/>
              </a:solidFill>
              <a:effectLst/>
              <a:highlight>
                <a:srgbClr val="FFFF00"/>
              </a:highlight>
              <a:latin typeface="Poppins" panose="00000500000000000000" pitchFamily="2" charset="0"/>
            </a:endParaRPr>
          </a:p>
          <a:p>
            <a:pPr marL="0" indent="0">
              <a:buNone/>
            </a:pPr>
            <a:endParaRPr lang="en-US" sz="2400" dirty="0">
              <a:solidFill>
                <a:schemeClr val="tx1"/>
              </a:solidFill>
              <a:highlight>
                <a:srgbClr val="FFFF00"/>
              </a:highlight>
            </a:endParaRPr>
          </a:p>
        </p:txBody>
      </p:sp>
      <p:pic>
        <p:nvPicPr>
          <p:cNvPr id="5" name="Picture 4" descr="A black graduation cap to signify the participant will be looking at this from a teacher perspective. ">
            <a:extLst>
              <a:ext uri="{FF2B5EF4-FFF2-40B4-BE49-F238E27FC236}">
                <a16:creationId xmlns:a16="http://schemas.microsoft.com/office/drawing/2014/main" id="{5AFB38E7-751C-6689-1781-FAD1F2B5DBB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196330" y="84435"/>
            <a:ext cx="918757" cy="590684"/>
          </a:xfrm>
          <a:prstGeom prst="rect">
            <a:avLst/>
          </a:prstGeom>
        </p:spPr>
      </p:pic>
    </p:spTree>
    <p:extLst>
      <p:ext uri="{BB962C8B-B14F-4D97-AF65-F5344CB8AC3E}">
        <p14:creationId xmlns:p14="http://schemas.microsoft.com/office/powerpoint/2010/main" val="2565523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D15C-0948-7E7C-BF76-9D3AED0217A4}"/>
              </a:ext>
            </a:extLst>
          </p:cNvPr>
          <p:cNvSpPr>
            <a:spLocks noGrp="1"/>
          </p:cNvSpPr>
          <p:nvPr>
            <p:ph type="title"/>
          </p:nvPr>
        </p:nvSpPr>
        <p:spPr>
          <a:xfrm>
            <a:off x="-277749" y="638104"/>
            <a:ext cx="12192000" cy="1060018"/>
          </a:xfrm>
        </p:spPr>
        <p:txBody>
          <a:bodyPr vert="horz" lIns="91440" tIns="45720" rIns="91440" bIns="45720" rtlCol="0" anchor="ctr">
            <a:noAutofit/>
          </a:bodyPr>
          <a:lstStyle/>
          <a:p>
            <a:pPr algn="ctr"/>
            <a:r>
              <a:rPr lang="en-US" dirty="0">
                <a:latin typeface="+mj-lt"/>
                <a:cs typeface="Arial"/>
              </a:rPr>
              <a:t>Adult Learner Hat (2)</a:t>
            </a:r>
            <a:br>
              <a:rPr lang="en-US" dirty="0">
                <a:latin typeface="+mj-lt"/>
              </a:rPr>
            </a:br>
            <a:endParaRPr lang="en-US" dirty="0">
              <a:latin typeface="+mj-lt"/>
            </a:endParaRPr>
          </a:p>
        </p:txBody>
      </p:sp>
      <p:sp>
        <p:nvSpPr>
          <p:cNvPr id="4" name="TextBox 3">
            <a:extLst>
              <a:ext uri="{FF2B5EF4-FFF2-40B4-BE49-F238E27FC236}">
                <a16:creationId xmlns:a16="http://schemas.microsoft.com/office/drawing/2014/main" id="{9C097FF1-CCEC-FF1A-B02D-C3C47741168F}"/>
              </a:ext>
            </a:extLst>
          </p:cNvPr>
          <p:cNvSpPr txBox="1"/>
          <p:nvPr/>
        </p:nvSpPr>
        <p:spPr>
          <a:xfrm>
            <a:off x="1363645" y="1953209"/>
            <a:ext cx="5934075" cy="2677656"/>
          </a:xfrm>
          <a:prstGeom prst="rect">
            <a:avLst/>
          </a:prstGeom>
          <a:noFill/>
        </p:spPr>
        <p:txBody>
          <a:bodyPr wrap="square">
            <a:spAutoFit/>
          </a:bodyPr>
          <a:lstStyle/>
          <a:p>
            <a:r>
              <a:rPr lang="en-US" sz="2800" dirty="0">
                <a:cs typeface="Arial" panose="020B0604020202020204" pitchFamily="34" charset="0"/>
              </a:rPr>
              <a:t>While in </a:t>
            </a:r>
            <a:r>
              <a:rPr lang="en-US" sz="2800" b="1" u="sng" dirty="0">
                <a:cs typeface="Arial" panose="020B0604020202020204" pitchFamily="34" charset="0"/>
              </a:rPr>
              <a:t>adult learner hat</a:t>
            </a:r>
            <a:r>
              <a:rPr lang="en-US" sz="2800" dirty="0">
                <a:cs typeface="Arial" panose="020B0604020202020204" pitchFamily="34" charset="0"/>
              </a:rPr>
              <a:t>, we will:</a:t>
            </a:r>
          </a:p>
          <a:p>
            <a:pPr marL="285750" indent="-285750">
              <a:buFont typeface="Arial" panose="020B0604020202020204" pitchFamily="34" charset="0"/>
              <a:buChar char="•"/>
            </a:pPr>
            <a:r>
              <a:rPr lang="en-US" sz="2800" dirty="0">
                <a:cs typeface="Arial" panose="020B0604020202020204" pitchFamily="34" charset="0"/>
              </a:rPr>
              <a:t>Build and deepen our own science content knowledge; and</a:t>
            </a:r>
          </a:p>
          <a:p>
            <a:pPr marL="285750" indent="-285750">
              <a:buFont typeface="Arial" panose="020B0604020202020204" pitchFamily="34" charset="0"/>
              <a:buChar char="•"/>
            </a:pPr>
            <a:r>
              <a:rPr lang="en-US" sz="2800" dirty="0">
                <a:cs typeface="Arial" panose="020B0604020202020204" pitchFamily="34" charset="0"/>
              </a:rPr>
              <a:t>Engage in a learning opportunity that is symmetrical to the student experience.</a:t>
            </a:r>
          </a:p>
        </p:txBody>
      </p:sp>
      <p:pic>
        <p:nvPicPr>
          <p:cNvPr id="14" name="Picture 13" descr="A yellow construction hat to signify the participant is looking at this through an adult learner lens as their build their own science content knowledge. ">
            <a:extLst>
              <a:ext uri="{FF2B5EF4-FFF2-40B4-BE49-F238E27FC236}">
                <a16:creationId xmlns:a16="http://schemas.microsoft.com/office/drawing/2014/main" id="{A2AFC5D1-A193-CAE5-BF5C-6A3E2368103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18518" y="2118754"/>
            <a:ext cx="2136913" cy="1794116"/>
          </a:xfrm>
          <a:prstGeom prst="rect">
            <a:avLst/>
          </a:prstGeom>
        </p:spPr>
      </p:pic>
    </p:spTree>
    <p:extLst>
      <p:ext uri="{BB962C8B-B14F-4D97-AF65-F5344CB8AC3E}">
        <p14:creationId xmlns:p14="http://schemas.microsoft.com/office/powerpoint/2010/main" val="2206179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4A78B-81D6-8DE8-1C1D-67D0BE66B0F8}"/>
              </a:ext>
            </a:extLst>
          </p:cNvPr>
          <p:cNvSpPr>
            <a:spLocks noGrp="1"/>
          </p:cNvSpPr>
          <p:nvPr>
            <p:ph type="title"/>
          </p:nvPr>
        </p:nvSpPr>
        <p:spPr>
          <a:xfrm>
            <a:off x="0" y="140294"/>
            <a:ext cx="12191999" cy="1325563"/>
          </a:xfrm>
        </p:spPr>
        <p:txBody>
          <a:bodyPr>
            <a:normAutofit/>
          </a:bodyPr>
          <a:lstStyle/>
          <a:p>
            <a:pPr algn="ctr"/>
            <a:r>
              <a:rPr lang="en-US" dirty="0">
                <a:latin typeface="+mj-lt"/>
                <a:cs typeface="Arial"/>
              </a:rPr>
              <a:t>Sessions in this Module</a:t>
            </a:r>
          </a:p>
        </p:txBody>
      </p:sp>
      <p:sp>
        <p:nvSpPr>
          <p:cNvPr id="3" name="Content Placeholder 2">
            <a:extLst>
              <a:ext uri="{FF2B5EF4-FFF2-40B4-BE49-F238E27FC236}">
                <a16:creationId xmlns:a16="http://schemas.microsoft.com/office/drawing/2014/main" id="{8C16A4A0-23ED-49DD-B375-B4FA54D1975B}"/>
              </a:ext>
            </a:extLst>
          </p:cNvPr>
          <p:cNvSpPr>
            <a:spLocks noGrp="1"/>
          </p:cNvSpPr>
          <p:nvPr>
            <p:ph idx="1"/>
          </p:nvPr>
        </p:nvSpPr>
        <p:spPr>
          <a:xfrm>
            <a:off x="351933" y="1315033"/>
            <a:ext cx="11840066" cy="4227933"/>
          </a:xfrm>
        </p:spPr>
        <p:txBody>
          <a:bodyPr vert="horz" lIns="91440" tIns="45720" rIns="91440" bIns="45720" rtlCol="0" anchor="t">
            <a:noAutofit/>
          </a:bodyPr>
          <a:lstStyle/>
          <a:p>
            <a:pPr marL="0" indent="0">
              <a:buNone/>
            </a:pPr>
            <a:r>
              <a:rPr lang="en-US" sz="2200" b="1" u="sng" dirty="0">
                <a:latin typeface="+mn-lt"/>
                <a:cs typeface="Arial"/>
                <a:hlinkClick r:id="rId3" action="ppaction://hlinksldjump"/>
              </a:rPr>
              <a:t>Session A:</a:t>
            </a:r>
            <a:endParaRPr lang="en-US" sz="2200" u="sng" dirty="0">
              <a:latin typeface="+mn-lt"/>
            </a:endParaRPr>
          </a:p>
          <a:p>
            <a:pPr lvl="1"/>
            <a:r>
              <a:rPr lang="en-US" sz="2200" dirty="0">
                <a:latin typeface="+mn-lt"/>
                <a:cs typeface="Arial"/>
              </a:rPr>
              <a:t>What is a driving question board and what is its purpose in the science classroom? </a:t>
            </a:r>
          </a:p>
          <a:p>
            <a:pPr marL="0" indent="0">
              <a:buNone/>
            </a:pPr>
            <a:r>
              <a:rPr lang="en-US" sz="2200" b="1" u="sng" dirty="0">
                <a:latin typeface="+mn-lt"/>
                <a:cs typeface="Arial"/>
                <a:hlinkClick r:id="rId4" action="ppaction://hlinksldjump"/>
              </a:rPr>
              <a:t>Session B:</a:t>
            </a:r>
            <a:endParaRPr lang="en-US" sz="2200" b="1" u="sng" dirty="0">
              <a:latin typeface="+mn-lt"/>
              <a:cs typeface="Arial"/>
            </a:endParaRPr>
          </a:p>
          <a:p>
            <a:pPr lvl="1"/>
            <a:r>
              <a:rPr lang="en-US" sz="2200" dirty="0">
                <a:solidFill>
                  <a:srgbClr val="374151"/>
                </a:solidFill>
                <a:latin typeface="+mn-lt"/>
                <a:cs typeface="Arial"/>
              </a:rPr>
              <a:t>How does the use of a </a:t>
            </a:r>
            <a:r>
              <a:rPr lang="en-US" sz="2200" dirty="0">
                <a:latin typeface="+mn-lt"/>
                <a:cs typeface="Arial"/>
              </a:rPr>
              <a:t>driving question board </a:t>
            </a:r>
            <a:r>
              <a:rPr lang="en-US" sz="2200" dirty="0">
                <a:solidFill>
                  <a:srgbClr val="374151"/>
                </a:solidFill>
                <a:latin typeface="+mn-lt"/>
                <a:cs typeface="Arial"/>
              </a:rPr>
              <a:t>foster a community of learners in terms of student engagement and motivation?</a:t>
            </a:r>
          </a:p>
          <a:p>
            <a:pPr marL="0" indent="0">
              <a:buNone/>
            </a:pPr>
            <a:r>
              <a:rPr lang="en-US" sz="2200" b="1" u="sng" dirty="0">
                <a:latin typeface="+mn-lt"/>
                <a:cs typeface="Arial"/>
                <a:hlinkClick r:id="rId5" action="ppaction://hlinksldjump"/>
              </a:rPr>
              <a:t>Session C:</a:t>
            </a:r>
            <a:endParaRPr lang="en-US" sz="2200" u="sng" dirty="0">
              <a:latin typeface="+mn-lt"/>
              <a:cs typeface="Arial"/>
            </a:endParaRPr>
          </a:p>
          <a:p>
            <a:pPr marL="742950" lvl="1" indent="-285750"/>
            <a:r>
              <a:rPr lang="en-US" sz="2200" dirty="0">
                <a:solidFill>
                  <a:srgbClr val="374151"/>
                </a:solidFill>
                <a:latin typeface="+mn-lt"/>
                <a:cs typeface="Arial"/>
              </a:rPr>
              <a:t>How can a </a:t>
            </a:r>
            <a:r>
              <a:rPr lang="en-US" sz="2200" dirty="0">
                <a:latin typeface="+mn-lt"/>
                <a:cs typeface="Arial"/>
              </a:rPr>
              <a:t>driving question board </a:t>
            </a:r>
            <a:r>
              <a:rPr lang="en-US" sz="2200" dirty="0">
                <a:solidFill>
                  <a:srgbClr val="374151"/>
                </a:solidFill>
                <a:latin typeface="+mn-lt"/>
                <a:cs typeface="Arial"/>
              </a:rPr>
              <a:t>anchored in a phenomenon be used to build a cohesive storyline?</a:t>
            </a:r>
          </a:p>
          <a:p>
            <a:pPr>
              <a:buNone/>
            </a:pPr>
            <a:r>
              <a:rPr lang="en-US" sz="2200" b="1" u="sng" dirty="0">
                <a:latin typeface="+mn-lt"/>
                <a:cs typeface="Arial"/>
                <a:hlinkClick r:id="rId6" action="ppaction://hlinksldjump"/>
              </a:rPr>
              <a:t>Session D</a:t>
            </a:r>
            <a:r>
              <a:rPr lang="en-US" sz="2200" u="sng" dirty="0">
                <a:latin typeface="+mn-lt"/>
                <a:cs typeface="Arial"/>
                <a:hlinkClick r:id="rId6" action="ppaction://hlinksldjump"/>
              </a:rPr>
              <a:t>:</a:t>
            </a:r>
            <a:endParaRPr lang="en-US" sz="2200" dirty="0">
              <a:latin typeface="+mn-lt"/>
              <a:cs typeface="Arial"/>
            </a:endParaRPr>
          </a:p>
          <a:p>
            <a:pPr lvl="1"/>
            <a:r>
              <a:rPr lang="en-US" sz="2200" dirty="0">
                <a:solidFill>
                  <a:srgbClr val="374151"/>
                </a:solidFill>
                <a:latin typeface="+mn-lt"/>
                <a:cs typeface="Arial"/>
              </a:rPr>
              <a:t>Why should the </a:t>
            </a:r>
            <a:r>
              <a:rPr lang="en-US" sz="2200" dirty="0">
                <a:latin typeface="+mn-lt"/>
                <a:cs typeface="Arial"/>
              </a:rPr>
              <a:t>driving question board </a:t>
            </a:r>
            <a:r>
              <a:rPr lang="en-US" sz="2200" dirty="0">
                <a:solidFill>
                  <a:srgbClr val="374151"/>
                </a:solidFill>
                <a:latin typeface="+mn-lt"/>
                <a:cs typeface="Arial"/>
              </a:rPr>
              <a:t>be used as a formative assessment tool to foster an equitable learning community?</a:t>
            </a:r>
            <a:endParaRPr lang="en-US" sz="2200" dirty="0">
              <a:latin typeface="+mn-lt"/>
              <a:cs typeface="Arial"/>
            </a:endParaRPr>
          </a:p>
          <a:p>
            <a:pPr marL="0" indent="0">
              <a:buNone/>
            </a:pPr>
            <a:endParaRPr lang="en-US" sz="2200" dirty="0">
              <a:cs typeface="Arial" panose="020B0604020202020204" pitchFamily="34" charset="0"/>
            </a:endParaRPr>
          </a:p>
        </p:txBody>
      </p:sp>
    </p:spTree>
    <p:extLst>
      <p:ext uri="{BB962C8B-B14F-4D97-AF65-F5344CB8AC3E}">
        <p14:creationId xmlns:p14="http://schemas.microsoft.com/office/powerpoint/2010/main" val="3714482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07551-98CB-4FEB-2917-1F501383095F}"/>
              </a:ext>
            </a:extLst>
          </p:cNvPr>
          <p:cNvSpPr>
            <a:spLocks noGrp="1"/>
          </p:cNvSpPr>
          <p:nvPr>
            <p:ph type="title"/>
          </p:nvPr>
        </p:nvSpPr>
        <p:spPr>
          <a:xfrm>
            <a:off x="-98323" y="365125"/>
            <a:ext cx="12663949" cy="1325563"/>
          </a:xfrm>
        </p:spPr>
        <p:txBody>
          <a:bodyPr>
            <a:normAutofit/>
          </a:bodyPr>
          <a:lstStyle/>
          <a:p>
            <a:pPr algn="ctr"/>
            <a:r>
              <a:rPr lang="en-US" dirty="0">
                <a:latin typeface="+mj-lt"/>
                <a:cs typeface="Arial"/>
              </a:rPr>
              <a:t>Your Ideas for Investigation </a:t>
            </a:r>
          </a:p>
        </p:txBody>
      </p:sp>
      <p:sp>
        <p:nvSpPr>
          <p:cNvPr id="3" name="Content Placeholder 2">
            <a:extLst>
              <a:ext uri="{FF2B5EF4-FFF2-40B4-BE49-F238E27FC236}">
                <a16:creationId xmlns:a16="http://schemas.microsoft.com/office/drawing/2014/main" id="{CD239FB8-32E8-67E5-451C-6EEC25031D33}"/>
              </a:ext>
            </a:extLst>
          </p:cNvPr>
          <p:cNvSpPr>
            <a:spLocks noGrp="1"/>
          </p:cNvSpPr>
          <p:nvPr>
            <p:ph idx="1"/>
          </p:nvPr>
        </p:nvSpPr>
        <p:spPr>
          <a:xfrm>
            <a:off x="838200" y="1562867"/>
            <a:ext cx="10515600" cy="4351338"/>
          </a:xfrm>
        </p:spPr>
        <p:txBody>
          <a:bodyPr/>
          <a:lstStyle/>
          <a:p>
            <a:r>
              <a:rPr lang="en-US" dirty="0">
                <a:latin typeface="+mn-lt"/>
              </a:rPr>
              <a:t>Reflect back to session B.</a:t>
            </a:r>
          </a:p>
          <a:p>
            <a:pPr lvl="1"/>
            <a:r>
              <a:rPr lang="en-US" dirty="0">
                <a:latin typeface="+mn-lt"/>
              </a:rPr>
              <a:t>Identify the anchoring phenomenon</a:t>
            </a:r>
          </a:p>
          <a:p>
            <a:pPr lvl="1"/>
            <a:r>
              <a:rPr lang="en-US" dirty="0">
                <a:latin typeface="+mn-lt"/>
              </a:rPr>
              <a:t>Review the driving question </a:t>
            </a:r>
          </a:p>
          <a:p>
            <a:pPr lvl="1"/>
            <a:r>
              <a:rPr lang="en-US" dirty="0">
                <a:latin typeface="+mn-lt"/>
              </a:rPr>
              <a:t>View the driving question board </a:t>
            </a:r>
          </a:p>
          <a:p>
            <a:r>
              <a:rPr lang="en-US" dirty="0">
                <a:latin typeface="+mn-lt"/>
              </a:rPr>
              <a:t>Jot down ideas for two to three in-class activities or investigations that could help answer some of the questions on the driving question board. </a:t>
            </a:r>
          </a:p>
          <a:p>
            <a:r>
              <a:rPr lang="en-US" dirty="0">
                <a:latin typeface="+mn-lt"/>
              </a:rPr>
              <a:t>Share these ideas out and post them beside the questions they would address on the driving question board.</a:t>
            </a:r>
          </a:p>
        </p:txBody>
      </p:sp>
      <p:pic>
        <p:nvPicPr>
          <p:cNvPr id="5" name="Picture 4" descr="A yellow construction hat to signify the participant is looking at this through an adult learner lens as their build their own science content knowledge. ">
            <a:extLst>
              <a:ext uri="{FF2B5EF4-FFF2-40B4-BE49-F238E27FC236}">
                <a16:creationId xmlns:a16="http://schemas.microsoft.com/office/drawing/2014/main" id="{124ECDEC-20C0-03CC-84C7-8344A135D8B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3548510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D15C-0948-7E7C-BF76-9D3AED0217A4}"/>
              </a:ext>
            </a:extLst>
          </p:cNvPr>
          <p:cNvSpPr>
            <a:spLocks noGrp="1"/>
          </p:cNvSpPr>
          <p:nvPr>
            <p:ph type="title"/>
          </p:nvPr>
        </p:nvSpPr>
        <p:spPr>
          <a:xfrm>
            <a:off x="644420" y="709468"/>
            <a:ext cx="10515600" cy="1060018"/>
          </a:xfrm>
        </p:spPr>
        <p:txBody>
          <a:bodyPr vert="horz" lIns="91440" tIns="45720" rIns="91440" bIns="45720" rtlCol="0" anchor="ctr">
            <a:noAutofit/>
          </a:bodyPr>
          <a:lstStyle/>
          <a:p>
            <a:pPr algn="ctr"/>
            <a:r>
              <a:rPr lang="en-US" dirty="0">
                <a:latin typeface="+mj-lt"/>
                <a:cs typeface="Arial"/>
              </a:rPr>
              <a:t>Teacher Hat (2)</a:t>
            </a:r>
            <a:br>
              <a:rPr lang="en-US" dirty="0">
                <a:latin typeface="+mj-lt"/>
              </a:rPr>
            </a:br>
            <a:endParaRPr lang="en-US" dirty="0">
              <a:latin typeface="+mj-lt"/>
            </a:endParaRPr>
          </a:p>
        </p:txBody>
      </p:sp>
      <p:sp>
        <p:nvSpPr>
          <p:cNvPr id="10" name="TextBox 9">
            <a:extLst>
              <a:ext uri="{FF2B5EF4-FFF2-40B4-BE49-F238E27FC236}">
                <a16:creationId xmlns:a16="http://schemas.microsoft.com/office/drawing/2014/main" id="{90F395A3-87F2-5DB6-8A49-551F8F62826B}"/>
              </a:ext>
            </a:extLst>
          </p:cNvPr>
          <p:cNvSpPr txBox="1"/>
          <p:nvPr/>
        </p:nvSpPr>
        <p:spPr>
          <a:xfrm>
            <a:off x="1305710" y="1951672"/>
            <a:ext cx="6901030" cy="2954655"/>
          </a:xfrm>
          <a:prstGeom prst="rect">
            <a:avLst/>
          </a:prstGeom>
          <a:noFill/>
        </p:spPr>
        <p:txBody>
          <a:bodyPr wrap="square" lIns="91440" tIns="45720" rIns="91440" bIns="45720" rtlCol="0" anchor="t">
            <a:spAutoFit/>
          </a:bodyPr>
          <a:lstStyle/>
          <a:p>
            <a:r>
              <a:rPr lang="en-US" sz="2800" dirty="0">
                <a:cs typeface="Arial" panose="020B0604020202020204" pitchFamily="34" charset="0"/>
              </a:rPr>
              <a:t>While in </a:t>
            </a:r>
            <a:r>
              <a:rPr lang="en-US" sz="2800" b="1" u="sng" dirty="0">
                <a:cs typeface="Arial" panose="020B0604020202020204" pitchFamily="34" charset="0"/>
              </a:rPr>
              <a:t>teacher hat</a:t>
            </a:r>
            <a:r>
              <a:rPr lang="en-US" sz="2800" dirty="0">
                <a:cs typeface="Arial" panose="020B0604020202020204" pitchFamily="34" charset="0"/>
              </a:rPr>
              <a:t>, we will:</a:t>
            </a:r>
          </a:p>
          <a:p>
            <a:pPr marL="285750" indent="-285750">
              <a:buFont typeface="Arial" panose="020B0604020202020204" pitchFamily="34" charset="0"/>
              <a:buChar char="•"/>
            </a:pPr>
            <a:r>
              <a:rPr lang="en-US" sz="2800" dirty="0">
                <a:cs typeface="Arial" panose="020B0604020202020204" pitchFamily="34" charset="0"/>
              </a:rPr>
              <a:t>Grow our understanding of phenomena;</a:t>
            </a:r>
          </a:p>
          <a:p>
            <a:pPr marL="285750" indent="-285750">
              <a:buFont typeface="Arial" panose="020B0604020202020204" pitchFamily="34" charset="0"/>
              <a:buChar char="•"/>
            </a:pPr>
            <a:r>
              <a:rPr lang="en-US" sz="2800" dirty="0">
                <a:cs typeface="Arial" panose="020B0604020202020204" pitchFamily="34" charset="0"/>
              </a:rPr>
              <a:t>Analyze </a:t>
            </a:r>
            <a:r>
              <a:rPr lang="en-US" sz="2800" i="1" dirty="0">
                <a:cs typeface="Arial" panose="020B0604020202020204" pitchFamily="34" charset="0"/>
              </a:rPr>
              <a:t>Kentucky Academic Standards for Science; </a:t>
            </a:r>
            <a:r>
              <a:rPr lang="en-US" sz="2800" dirty="0">
                <a:cs typeface="Arial" panose="020B0604020202020204" pitchFamily="34" charset="0"/>
              </a:rPr>
              <a:t>and</a:t>
            </a:r>
          </a:p>
          <a:p>
            <a:pPr marL="285750" indent="-285750">
              <a:buFont typeface="Arial" panose="020B0604020202020204" pitchFamily="34" charset="0"/>
              <a:buChar char="•"/>
            </a:pPr>
            <a:r>
              <a:rPr lang="en-US" sz="2800" dirty="0">
                <a:cs typeface="Arial" panose="020B0604020202020204" pitchFamily="34" charset="0"/>
              </a:rPr>
              <a:t>Reflect on our teaching and consider new shifts in our teaching practice.</a:t>
            </a:r>
          </a:p>
          <a:p>
            <a:pPr marL="285750" indent="-285750">
              <a:buFont typeface="Arial" panose="020B0604020202020204" pitchFamily="34" charset="0"/>
              <a:buChar char="•"/>
            </a:pPr>
            <a:endParaRPr lang="en-US" dirty="0">
              <a:highlight>
                <a:srgbClr val="FFFF00"/>
              </a:highlight>
            </a:endParaRPr>
          </a:p>
        </p:txBody>
      </p:sp>
      <p:pic>
        <p:nvPicPr>
          <p:cNvPr id="8" name="Picture 7" descr="A black graduation cap to signify the participant will be looking at this from a teacher perspective. ">
            <a:extLst>
              <a:ext uri="{FF2B5EF4-FFF2-40B4-BE49-F238E27FC236}">
                <a16:creationId xmlns:a16="http://schemas.microsoft.com/office/drawing/2014/main" id="{34DB7BAE-3497-7A23-0C57-064135A98F8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715039" y="2246132"/>
            <a:ext cx="2490701" cy="1601313"/>
          </a:xfrm>
          <a:prstGeom prst="rect">
            <a:avLst/>
          </a:prstGeom>
        </p:spPr>
      </p:pic>
    </p:spTree>
    <p:extLst>
      <p:ext uri="{BB962C8B-B14F-4D97-AF65-F5344CB8AC3E}">
        <p14:creationId xmlns:p14="http://schemas.microsoft.com/office/powerpoint/2010/main" val="2991361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08EF0-A09F-55FA-61E4-B2FA5BE46372}"/>
              </a:ext>
            </a:extLst>
          </p:cNvPr>
          <p:cNvSpPr>
            <a:spLocks noGrp="1"/>
          </p:cNvSpPr>
          <p:nvPr>
            <p:ph type="title"/>
          </p:nvPr>
        </p:nvSpPr>
        <p:spPr>
          <a:xfrm>
            <a:off x="304798" y="360556"/>
            <a:ext cx="11188701" cy="1325563"/>
          </a:xfrm>
        </p:spPr>
        <p:txBody>
          <a:bodyPr/>
          <a:lstStyle/>
          <a:p>
            <a:r>
              <a:rPr lang="en-US" i="1" dirty="0">
                <a:latin typeface="+mj-lt"/>
                <a:cs typeface="Arial"/>
              </a:rPr>
              <a:t>Kentucky Academic Standards for Science</a:t>
            </a:r>
          </a:p>
        </p:txBody>
      </p:sp>
      <p:sp>
        <p:nvSpPr>
          <p:cNvPr id="3" name="Content Placeholder 2">
            <a:extLst>
              <a:ext uri="{FF2B5EF4-FFF2-40B4-BE49-F238E27FC236}">
                <a16:creationId xmlns:a16="http://schemas.microsoft.com/office/drawing/2014/main" id="{DA0FFCE7-DBD9-E9D2-F68C-2FF26540A9DB}"/>
              </a:ext>
            </a:extLst>
          </p:cNvPr>
          <p:cNvSpPr>
            <a:spLocks noGrp="1"/>
          </p:cNvSpPr>
          <p:nvPr>
            <p:ph idx="1"/>
          </p:nvPr>
        </p:nvSpPr>
        <p:spPr>
          <a:xfrm>
            <a:off x="304800" y="1876425"/>
            <a:ext cx="11188700" cy="4030677"/>
          </a:xfrm>
        </p:spPr>
        <p:txBody>
          <a:bodyPr vert="horz" lIns="91440" tIns="45720" rIns="91440" bIns="45720" rtlCol="0" anchor="t">
            <a:normAutofit/>
          </a:bodyPr>
          <a:lstStyle/>
          <a:p>
            <a:pPr marL="0" indent="0">
              <a:buNone/>
            </a:pPr>
            <a:r>
              <a:rPr lang="en-US" sz="3600" dirty="0">
                <a:latin typeface="Franklin Gothic Book" panose="020B0503020102020204" pitchFamily="34" charset="0"/>
                <a:cs typeface="Arial"/>
              </a:rPr>
              <a:t>When looking at the grade 5 standards, what standards do you think are addressed with this learning experience?</a:t>
            </a:r>
            <a:endParaRPr lang="en-US" sz="3600" dirty="0">
              <a:latin typeface="Franklin Gothic Book" panose="020B0503020102020204" pitchFamily="34" charset="0"/>
            </a:endParaRPr>
          </a:p>
          <a:p>
            <a:pPr marL="0" indent="0">
              <a:buNone/>
            </a:pPr>
            <a:endParaRPr lang="en-US" sz="800" dirty="0">
              <a:latin typeface="Franklin Gothic Book" panose="020B0503020102020204" pitchFamily="34" charset="0"/>
            </a:endParaRPr>
          </a:p>
          <a:p>
            <a:pPr marL="0" indent="0">
              <a:buNone/>
            </a:pPr>
            <a:r>
              <a:rPr lang="en-US" sz="3600" i="1" dirty="0">
                <a:latin typeface="Franklin Gothic Book" panose="020B0503020102020204" pitchFamily="34" charset="0"/>
                <a:cs typeface="Arial"/>
                <a:hlinkClick r:id="rId2"/>
              </a:rPr>
              <a:t>Kentucky Academic Standards for Science</a:t>
            </a:r>
            <a:endParaRPr lang="en-US" sz="3600" i="1" dirty="0">
              <a:latin typeface="Franklin Gothic Book" panose="020B0503020102020204" pitchFamily="34" charset="0"/>
              <a:cs typeface="Arial"/>
            </a:endParaRPr>
          </a:p>
          <a:p>
            <a:endParaRPr lang="en-US" dirty="0"/>
          </a:p>
        </p:txBody>
      </p:sp>
      <p:pic>
        <p:nvPicPr>
          <p:cNvPr id="5" name="Picture 4" descr="A black graduation cap to signify the participant will be looking at this from a teacher perspective. ">
            <a:extLst>
              <a:ext uri="{FF2B5EF4-FFF2-40B4-BE49-F238E27FC236}">
                <a16:creationId xmlns:a16="http://schemas.microsoft.com/office/drawing/2014/main" id="{610DE0CE-ABBF-0864-5690-DAD5DDB60FB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196330" y="84435"/>
            <a:ext cx="918757" cy="590684"/>
          </a:xfrm>
          <a:prstGeom prst="rect">
            <a:avLst/>
          </a:prstGeom>
        </p:spPr>
      </p:pic>
    </p:spTree>
    <p:extLst>
      <p:ext uri="{BB962C8B-B14F-4D97-AF65-F5344CB8AC3E}">
        <p14:creationId xmlns:p14="http://schemas.microsoft.com/office/powerpoint/2010/main" val="21039640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5C68D-7A6A-486E-7807-A4A56A17AE79}"/>
              </a:ext>
            </a:extLst>
          </p:cNvPr>
          <p:cNvSpPr>
            <a:spLocks noGrp="1"/>
          </p:cNvSpPr>
          <p:nvPr>
            <p:ph type="title"/>
          </p:nvPr>
        </p:nvSpPr>
        <p:spPr>
          <a:xfrm>
            <a:off x="326571" y="311705"/>
            <a:ext cx="11462658" cy="1325563"/>
          </a:xfrm>
        </p:spPr>
        <p:txBody>
          <a:bodyPr/>
          <a:lstStyle/>
          <a:p>
            <a:r>
              <a:rPr lang="en-US" i="1" dirty="0">
                <a:latin typeface="+mj-lt"/>
                <a:cs typeface="Arial"/>
              </a:rPr>
              <a:t>Kentucky Academic Standards for Science </a:t>
            </a:r>
            <a:r>
              <a:rPr lang="en-US" dirty="0">
                <a:latin typeface="+mj-lt"/>
                <a:cs typeface="Arial"/>
              </a:rPr>
              <a:t>Addressed in this Resource (1)</a:t>
            </a:r>
            <a:endParaRPr lang="en-US" dirty="0">
              <a:latin typeface="+mj-lt"/>
            </a:endParaRPr>
          </a:p>
        </p:txBody>
      </p:sp>
      <p:sp>
        <p:nvSpPr>
          <p:cNvPr id="3" name="Content Placeholder 2">
            <a:extLst>
              <a:ext uri="{FF2B5EF4-FFF2-40B4-BE49-F238E27FC236}">
                <a16:creationId xmlns:a16="http://schemas.microsoft.com/office/drawing/2014/main" id="{08FE2332-AB84-47F0-D395-AD8567C85E1B}"/>
              </a:ext>
            </a:extLst>
          </p:cNvPr>
          <p:cNvSpPr>
            <a:spLocks noGrp="1"/>
          </p:cNvSpPr>
          <p:nvPr>
            <p:ph idx="1"/>
          </p:nvPr>
        </p:nvSpPr>
        <p:spPr>
          <a:xfrm>
            <a:off x="228081" y="1637268"/>
            <a:ext cx="11887006" cy="4552421"/>
          </a:xfrm>
        </p:spPr>
        <p:txBody>
          <a:bodyPr vert="horz" lIns="91440" tIns="45720" rIns="91440" bIns="45720" rtlCol="0" anchor="t">
            <a:noAutofit/>
          </a:bodyPr>
          <a:lstStyle/>
          <a:p>
            <a:pPr marL="0" indent="0">
              <a:buNone/>
            </a:pPr>
            <a:r>
              <a:rPr lang="en-US" sz="1400" b="1" dirty="0">
                <a:latin typeface="+mn-lt"/>
                <a:cs typeface="Arial"/>
              </a:rPr>
              <a:t>5-PS1-1:</a:t>
            </a:r>
            <a:r>
              <a:rPr lang="en-US" sz="1400" dirty="0">
                <a:latin typeface="+mn-lt"/>
                <a:cs typeface="Arial"/>
              </a:rPr>
              <a:t> Develop a model to describe that matter is made of particles too small to be seen.</a:t>
            </a:r>
          </a:p>
          <a:p>
            <a:pPr marL="0" indent="0">
              <a:buNone/>
            </a:pPr>
            <a:r>
              <a:rPr lang="en-US" sz="1400" b="1" dirty="0">
                <a:latin typeface="+mn-lt"/>
                <a:cs typeface="Arial"/>
              </a:rPr>
              <a:t>5-PS1-2:</a:t>
            </a:r>
            <a:r>
              <a:rPr lang="en-US" sz="1400" dirty="0">
                <a:latin typeface="+mn-lt"/>
                <a:cs typeface="Arial"/>
              </a:rPr>
              <a:t> Measure and graph quantities to provide evidence that regardless of the type of change that occurs when heating, cooling or mixing substances, the total weight of matter is conserved.</a:t>
            </a:r>
          </a:p>
          <a:p>
            <a:pPr marL="0" indent="0">
              <a:buNone/>
            </a:pPr>
            <a:r>
              <a:rPr lang="en-US" sz="1400" b="1" dirty="0">
                <a:latin typeface="+mn-lt"/>
                <a:cs typeface="Arial"/>
              </a:rPr>
              <a:t>5-PS1-3:</a:t>
            </a:r>
            <a:r>
              <a:rPr lang="en-US" sz="1400" dirty="0">
                <a:latin typeface="+mn-lt"/>
                <a:cs typeface="Arial"/>
              </a:rPr>
              <a:t> Make observations and measurements to identify materials based on their properties.</a:t>
            </a:r>
          </a:p>
          <a:p>
            <a:pPr marL="0" indent="0">
              <a:buNone/>
            </a:pPr>
            <a:r>
              <a:rPr lang="en-US" sz="1400" b="1" dirty="0">
                <a:latin typeface="+mn-lt"/>
                <a:cs typeface="Arial"/>
              </a:rPr>
              <a:t>5-PS1-4:</a:t>
            </a:r>
            <a:r>
              <a:rPr lang="en-US" sz="1400" dirty="0">
                <a:latin typeface="+mn-lt"/>
                <a:cs typeface="Arial"/>
              </a:rPr>
              <a:t> Conduct an investigation to determine whether the mixing of two or more substances results in new substances.</a:t>
            </a:r>
          </a:p>
          <a:p>
            <a:pPr marL="0" indent="0">
              <a:buNone/>
            </a:pPr>
            <a:r>
              <a:rPr lang="en-US" sz="1400" b="1" dirty="0">
                <a:latin typeface="+mn-lt"/>
                <a:cs typeface="Arial"/>
              </a:rPr>
              <a:t>5-ESS2-1:</a:t>
            </a:r>
            <a:r>
              <a:rPr lang="en-US" sz="1400" dirty="0">
                <a:latin typeface="+mn-lt"/>
                <a:cs typeface="Arial"/>
              </a:rPr>
              <a:t> Develop a model using an example to describe ways the geosphere, biosphere, hydrosphere and/or atmosphere interact.</a:t>
            </a:r>
          </a:p>
          <a:p>
            <a:pPr marL="0" indent="0">
              <a:buNone/>
            </a:pPr>
            <a:r>
              <a:rPr lang="en-US" sz="1400" b="1" dirty="0">
                <a:latin typeface="+mn-lt"/>
                <a:cs typeface="Arial"/>
              </a:rPr>
              <a:t>5-ESS2-2:</a:t>
            </a:r>
            <a:r>
              <a:rPr lang="en-US" sz="1400" dirty="0">
                <a:latin typeface="+mn-lt"/>
                <a:cs typeface="Arial"/>
              </a:rPr>
              <a:t> Describe and graph the amounts and percentages of salt water and fresh water in various reservoirs to provide evidence about the distribution of water on Earth. </a:t>
            </a:r>
          </a:p>
          <a:p>
            <a:pPr marL="0" indent="0">
              <a:buNone/>
            </a:pPr>
            <a:r>
              <a:rPr lang="en-US" sz="1400" b="1" dirty="0">
                <a:latin typeface="+mn-lt"/>
                <a:cs typeface="Arial"/>
              </a:rPr>
              <a:t>5-ESS3-1:</a:t>
            </a:r>
            <a:r>
              <a:rPr lang="en-US" sz="1400" dirty="0">
                <a:latin typeface="+mn-lt"/>
                <a:cs typeface="Arial"/>
              </a:rPr>
              <a:t> Obtain and combine information about solutions individual communities use to protect the Earth’s resources and environment.*</a:t>
            </a:r>
          </a:p>
          <a:p>
            <a:pPr marL="0" indent="0">
              <a:buNone/>
            </a:pPr>
            <a:r>
              <a:rPr lang="en-US" sz="1400" b="1" dirty="0">
                <a:latin typeface="+mn-lt"/>
                <a:cs typeface="Arial"/>
              </a:rPr>
              <a:t>3-5-ETS1-1:</a:t>
            </a:r>
            <a:r>
              <a:rPr lang="en-US" sz="1400" dirty="0">
                <a:latin typeface="+mn-lt"/>
                <a:cs typeface="Arial"/>
              </a:rPr>
              <a:t> Define a simple design problem reflecting a need or a want that includes specified criteria for success and constraints on materials, time or cost. *</a:t>
            </a:r>
          </a:p>
          <a:p>
            <a:pPr marL="0" indent="0">
              <a:buNone/>
            </a:pPr>
            <a:r>
              <a:rPr lang="en-US" sz="1400" b="1" dirty="0">
                <a:latin typeface="+mn-lt"/>
                <a:cs typeface="Arial"/>
              </a:rPr>
              <a:t>3-5ETS1-2:</a:t>
            </a:r>
            <a:r>
              <a:rPr lang="en-US" sz="1400" dirty="0">
                <a:latin typeface="+mn-lt"/>
                <a:cs typeface="Arial"/>
              </a:rPr>
              <a:t> Generate and compare multiple possible solutions to a problem based on how well each is likely to meet the criteria and constraints of the problem. *</a:t>
            </a:r>
          </a:p>
          <a:p>
            <a:pPr marL="0" indent="0">
              <a:buNone/>
            </a:pPr>
            <a:r>
              <a:rPr lang="en-US" sz="1400" b="1" dirty="0">
                <a:latin typeface="+mn-lt"/>
                <a:cs typeface="Arial"/>
              </a:rPr>
              <a:t>3-5ETS1-3:</a:t>
            </a:r>
            <a:r>
              <a:rPr lang="en-US" sz="1400" dirty="0">
                <a:latin typeface="+mn-lt"/>
                <a:cs typeface="Arial"/>
              </a:rPr>
              <a:t> Plan and carry out fair tests in which variables are controlled and failure points are considered to identify aspects of a model or prototype that can be improved. *</a:t>
            </a:r>
          </a:p>
          <a:p>
            <a:endParaRPr lang="en-US" dirty="0"/>
          </a:p>
        </p:txBody>
      </p:sp>
      <p:sp>
        <p:nvSpPr>
          <p:cNvPr id="5" name="TextBox 4">
            <a:extLst>
              <a:ext uri="{FF2B5EF4-FFF2-40B4-BE49-F238E27FC236}">
                <a16:creationId xmlns:a16="http://schemas.microsoft.com/office/drawing/2014/main" id="{232A6055-674A-1040-23BC-AF9EACB62C3D}"/>
              </a:ext>
            </a:extLst>
          </p:cNvPr>
          <p:cNvSpPr txBox="1"/>
          <p:nvPr/>
        </p:nvSpPr>
        <p:spPr>
          <a:xfrm>
            <a:off x="850900" y="6146185"/>
            <a:ext cx="6525470" cy="400110"/>
          </a:xfrm>
          <a:prstGeom prst="rect">
            <a:avLst/>
          </a:prstGeom>
          <a:noFill/>
        </p:spPr>
        <p:txBody>
          <a:bodyPr wrap="square">
            <a:spAutoFit/>
          </a:bodyPr>
          <a:lstStyle/>
          <a:p>
            <a:pPr marL="0" indent="0">
              <a:buNone/>
            </a:pPr>
            <a:r>
              <a:rPr lang="en-US" sz="2000" i="1" dirty="0">
                <a:solidFill>
                  <a:schemeClr val="bg1"/>
                </a:solidFill>
                <a:cs typeface="Arial"/>
                <a:hlinkClick r:id="rId2">
                  <a:extLst>
                    <a:ext uri="{A12FA001-AC4F-418D-AE19-62706E023703}">
                      <ahyp:hlinkClr xmlns:ahyp="http://schemas.microsoft.com/office/drawing/2018/hyperlinkcolor" val="tx"/>
                    </a:ext>
                  </a:extLst>
                </a:hlinkClick>
              </a:rPr>
              <a:t>Kentucky Academic Standards for Science</a:t>
            </a:r>
            <a:endParaRPr lang="en-US" sz="2000" i="1" dirty="0">
              <a:solidFill>
                <a:schemeClr val="bg1"/>
              </a:solidFill>
              <a:cs typeface="Arial"/>
            </a:endParaRPr>
          </a:p>
        </p:txBody>
      </p:sp>
      <p:pic>
        <p:nvPicPr>
          <p:cNvPr id="4" name="Picture 3" descr="A black graduation cap to signify the participant will be looking at this from a teacher perspective. ">
            <a:extLst>
              <a:ext uri="{FF2B5EF4-FFF2-40B4-BE49-F238E27FC236}">
                <a16:creationId xmlns:a16="http://schemas.microsoft.com/office/drawing/2014/main" id="{D498FC48-3964-2BA4-DCC8-B45DD0D981D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196330" y="84435"/>
            <a:ext cx="918757" cy="590684"/>
          </a:xfrm>
          <a:prstGeom prst="rect">
            <a:avLst/>
          </a:prstGeom>
        </p:spPr>
      </p:pic>
    </p:spTree>
    <p:extLst>
      <p:ext uri="{BB962C8B-B14F-4D97-AF65-F5344CB8AC3E}">
        <p14:creationId xmlns:p14="http://schemas.microsoft.com/office/powerpoint/2010/main" val="124436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13" y="-124620"/>
            <a:ext cx="12192000" cy="1325563"/>
          </a:xfrm>
          <a:prstGeom prst="rect">
            <a:avLst/>
          </a:prstGeom>
        </p:spPr>
        <p:txBody>
          <a:bodyPr/>
          <a:lstStyle/>
          <a:p>
            <a:pPr algn="ctr"/>
            <a:r>
              <a:rPr lang="en-US" dirty="0">
                <a:latin typeface="+mj-lt"/>
              </a:rPr>
              <a:t>Three-Dimensional Standards (1)</a:t>
            </a:r>
          </a:p>
        </p:txBody>
      </p:sp>
      <p:pic>
        <p:nvPicPr>
          <p:cNvPr id="8" name="Picture 7" descr="A triangle depicting the three dimensions of the science standards: disciplinary core ideas, practices, and crosscutting concepts.">
            <a:extLst>
              <a:ext uri="{FF2B5EF4-FFF2-40B4-BE49-F238E27FC236}">
                <a16:creationId xmlns:a16="http://schemas.microsoft.com/office/drawing/2014/main" id="{89C90F5D-598D-B852-B959-CDB020F9BAF6}"/>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238370" y="989532"/>
            <a:ext cx="4517886" cy="4581668"/>
          </a:xfrm>
          <a:prstGeom prst="rect">
            <a:avLst/>
          </a:prstGeom>
          <a:effectLst>
            <a:softEdge rad="254000"/>
          </a:effectLst>
        </p:spPr>
      </p:pic>
      <p:sp>
        <p:nvSpPr>
          <p:cNvPr id="4" name="Arrow: Pentagon 3">
            <a:extLst>
              <a:ext uri="{FF2B5EF4-FFF2-40B4-BE49-F238E27FC236}">
                <a16:creationId xmlns:a16="http://schemas.microsoft.com/office/drawing/2014/main" id="{C507C02F-0330-2331-2577-07227CED30C8}"/>
              </a:ext>
            </a:extLst>
          </p:cNvPr>
          <p:cNvSpPr/>
          <p:nvPr/>
        </p:nvSpPr>
        <p:spPr>
          <a:xfrm>
            <a:off x="1570079" y="1056614"/>
            <a:ext cx="4091196" cy="1779705"/>
          </a:xfrm>
          <a:prstGeom prst="homePlate">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cs typeface="Arial" panose="020B0604020202020204" pitchFamily="34" charset="0"/>
              </a:rPr>
              <a:t>Practices describe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cs typeface="Arial" panose="020B0604020202020204" pitchFamily="34" charset="0"/>
              </a:rPr>
              <a:t>behaviors scientists and engineers engage 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cs typeface="Arial" panose="020B0604020202020204" pitchFamily="34" charset="0"/>
              </a:rPr>
              <a:t>“What students DO”</a:t>
            </a:r>
          </a:p>
        </p:txBody>
      </p:sp>
      <p:sp>
        <p:nvSpPr>
          <p:cNvPr id="5" name="Arrow: Pentagon 4">
            <a:extLst>
              <a:ext uri="{FF2B5EF4-FFF2-40B4-BE49-F238E27FC236}">
                <a16:creationId xmlns:a16="http://schemas.microsoft.com/office/drawing/2014/main" id="{4427713F-FF51-8B5E-0458-E53ECF67F6D1}"/>
              </a:ext>
            </a:extLst>
          </p:cNvPr>
          <p:cNvSpPr/>
          <p:nvPr/>
        </p:nvSpPr>
        <p:spPr>
          <a:xfrm>
            <a:off x="1582493" y="2848822"/>
            <a:ext cx="4078782" cy="1871147"/>
          </a:xfrm>
          <a:prstGeom prst="homePlate">
            <a:avLst/>
          </a:prstGeom>
          <a:solidFill>
            <a:srgbClr val="C05711"/>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980000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cs typeface="Arial" panose="020B0604020202020204" pitchFamily="34" charset="0"/>
              </a:rPr>
              <a:t>Disciplinary core ideas d</a:t>
            </a:r>
            <a:r>
              <a:rPr kumimoji="0" lang="en-US" sz="2000" b="1" i="0" u="none" strike="noStrike" kern="1200" cap="none" spc="0" normalizeH="0" baseline="0" noProof="0" dirty="0">
                <a:ln>
                  <a:noFill/>
                </a:ln>
                <a:solidFill>
                  <a:schemeClr val="bg1"/>
                </a:solidFill>
                <a:effectLst/>
                <a:uLnTx/>
                <a:uFillTx/>
                <a:cs typeface="Arial" panose="020B0604020202020204" pitchFamily="34" charset="0"/>
              </a:rPr>
              <a:t>escribe the core ideas in the science disciplines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bg1"/>
              </a:solidFill>
              <a:effectLst/>
              <a:uLnTx/>
              <a:uFillTx/>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cs typeface="Arial" panose="020B0604020202020204" pitchFamily="34" charset="0"/>
              </a:rPr>
              <a:t>“What the students KNOW”</a:t>
            </a:r>
            <a:endParaRPr kumimoji="0" lang="en-US" sz="2400" b="1" i="0" u="none" strike="noStrike" kern="1200" cap="none" spc="0" normalizeH="0" baseline="0" noProof="0" dirty="0">
              <a:ln>
                <a:noFill/>
              </a:ln>
              <a:solidFill>
                <a:schemeClr val="bg1"/>
              </a:solidFill>
              <a:effectLst/>
              <a:uLnTx/>
              <a:uFillTx/>
              <a:cs typeface="Arial" panose="020B0604020202020204" pitchFamily="34" charset="0"/>
            </a:endParaRPr>
          </a:p>
        </p:txBody>
      </p:sp>
      <p:sp>
        <p:nvSpPr>
          <p:cNvPr id="6" name="Arrow: Pentagon 5">
            <a:extLst>
              <a:ext uri="{FF2B5EF4-FFF2-40B4-BE49-F238E27FC236}">
                <a16:creationId xmlns:a16="http://schemas.microsoft.com/office/drawing/2014/main" id="{BD820BB9-2C61-08C1-0609-A2F224B3FDBD}"/>
              </a:ext>
            </a:extLst>
          </p:cNvPr>
          <p:cNvSpPr/>
          <p:nvPr/>
        </p:nvSpPr>
        <p:spPr>
          <a:xfrm>
            <a:off x="1582493" y="4732472"/>
            <a:ext cx="4078782" cy="1872454"/>
          </a:xfrm>
          <a:prstGeom prst="homePlate">
            <a:avLst/>
          </a:prstGeom>
          <a:solidFill>
            <a:srgbClr val="548235"/>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cs typeface="Arial" panose="020B0604020202020204" pitchFamily="34" charset="0"/>
              </a:rPr>
              <a:t>The crosscutting concepts describe concepts linking the different domains of science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cs typeface="Arial" panose="020B0604020202020204" pitchFamily="34" charset="0"/>
              </a:rPr>
              <a:t>“How the students think”</a:t>
            </a:r>
          </a:p>
        </p:txBody>
      </p:sp>
      <p:pic>
        <p:nvPicPr>
          <p:cNvPr id="7" name="Picture 6" descr="A black graduation cap to signify the participant will be looking at this from a teacher perspective. ">
            <a:extLst>
              <a:ext uri="{FF2B5EF4-FFF2-40B4-BE49-F238E27FC236}">
                <a16:creationId xmlns:a16="http://schemas.microsoft.com/office/drawing/2014/main" id="{1564CBDE-A0B3-87A9-A595-D1066227DD7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196330" y="84435"/>
            <a:ext cx="918757" cy="590684"/>
          </a:xfrm>
          <a:prstGeom prst="rect">
            <a:avLst/>
          </a:prstGeom>
        </p:spPr>
      </p:pic>
    </p:spTree>
    <p:extLst>
      <p:ext uri="{BB962C8B-B14F-4D97-AF65-F5344CB8AC3E}">
        <p14:creationId xmlns:p14="http://schemas.microsoft.com/office/powerpoint/2010/main" val="4195096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E41966-F2A0-7A03-5CC8-7B412E82D6E4}"/>
              </a:ext>
              <a:ext uri="{C183D7F6-B498-43B3-948B-1728B52AA6E4}">
                <adec:decorative xmlns:adec="http://schemas.microsoft.com/office/drawing/2017/decorative" val="1"/>
              </a:ext>
            </a:extLst>
          </p:cNvPr>
          <p:cNvSpPr/>
          <p:nvPr/>
        </p:nvSpPr>
        <p:spPr>
          <a:xfrm>
            <a:off x="0" y="5392615"/>
            <a:ext cx="12192000" cy="1465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D87364-07AE-3109-CCBC-C87AC84A0E2D}"/>
              </a:ext>
            </a:extLst>
          </p:cNvPr>
          <p:cNvSpPr>
            <a:spLocks noGrp="1"/>
          </p:cNvSpPr>
          <p:nvPr>
            <p:ph type="title" idx="4294967295"/>
          </p:nvPr>
        </p:nvSpPr>
        <p:spPr>
          <a:xfrm>
            <a:off x="1738313" y="-74468"/>
            <a:ext cx="8596313" cy="969818"/>
          </a:xfrm>
          <a:prstGeom prst="rect">
            <a:avLst/>
          </a:prstGeom>
        </p:spPr>
        <p:txBody>
          <a:bodyPr/>
          <a:lstStyle/>
          <a:p>
            <a:r>
              <a:rPr lang="en-US" dirty="0">
                <a:latin typeface="+mj-lt"/>
              </a:rPr>
              <a:t>Three-Dimensional Standards (2)</a:t>
            </a:r>
          </a:p>
        </p:txBody>
      </p:sp>
      <p:pic>
        <p:nvPicPr>
          <p:cNvPr id="4" name="Picture 3" descr="A diagram of a rope with 3 strands of cord. Each strand represents each of the three dimensions. The three strands woven together makes this cord stronger. This is similar to science instruction. When the three dimensions are woven together in a way that supports students in figuring out a phenomenon, the instruction is stronger. ">
            <a:extLst>
              <a:ext uri="{FF2B5EF4-FFF2-40B4-BE49-F238E27FC236}">
                <a16:creationId xmlns:a16="http://schemas.microsoft.com/office/drawing/2014/main" id="{5A594968-41B2-5B22-EB3D-A96CFCAF9FF5}"/>
              </a:ext>
            </a:extLst>
          </p:cNvPr>
          <p:cNvPicPr>
            <a:picLocks noChangeAspect="1"/>
          </p:cNvPicPr>
          <p:nvPr/>
        </p:nvPicPr>
        <p:blipFill>
          <a:blip r:embed="rId3"/>
          <a:stretch>
            <a:fillRect/>
          </a:stretch>
        </p:blipFill>
        <p:spPr>
          <a:xfrm>
            <a:off x="276660" y="1371600"/>
            <a:ext cx="2923306" cy="4781550"/>
          </a:xfrm>
          <a:prstGeom prst="rect">
            <a:avLst/>
          </a:prstGeom>
        </p:spPr>
      </p:pic>
      <p:graphicFrame>
        <p:nvGraphicFramePr>
          <p:cNvPr id="5" name="Table 5">
            <a:extLst>
              <a:ext uri="{FF2B5EF4-FFF2-40B4-BE49-F238E27FC236}">
                <a16:creationId xmlns:a16="http://schemas.microsoft.com/office/drawing/2014/main" id="{AD3B041E-36FF-B93C-B764-38B41303CF50}"/>
              </a:ext>
            </a:extLst>
          </p:cNvPr>
          <p:cNvGraphicFramePr>
            <a:graphicFrameLocks noGrp="1"/>
          </p:cNvGraphicFramePr>
          <p:nvPr>
            <p:extLst>
              <p:ext uri="{D42A27DB-BD31-4B8C-83A1-F6EECF244321}">
                <p14:modId xmlns:p14="http://schemas.microsoft.com/office/powerpoint/2010/main" val="1772148054"/>
              </p:ext>
            </p:extLst>
          </p:nvPr>
        </p:nvGraphicFramePr>
        <p:xfrm>
          <a:off x="3705225" y="895350"/>
          <a:ext cx="7866054" cy="5273778"/>
        </p:xfrm>
        <a:graphic>
          <a:graphicData uri="http://schemas.openxmlformats.org/drawingml/2006/table">
            <a:tbl>
              <a:tblPr firstRow="1" bandRow="1">
                <a:tableStyleId>{5C22544A-7EE6-4342-B048-85BDC9FD1C3A}</a:tableStyleId>
              </a:tblPr>
              <a:tblGrid>
                <a:gridCol w="2622018">
                  <a:extLst>
                    <a:ext uri="{9D8B030D-6E8A-4147-A177-3AD203B41FA5}">
                      <a16:colId xmlns:a16="http://schemas.microsoft.com/office/drawing/2014/main" val="1033161761"/>
                    </a:ext>
                  </a:extLst>
                </a:gridCol>
                <a:gridCol w="2622018">
                  <a:extLst>
                    <a:ext uri="{9D8B030D-6E8A-4147-A177-3AD203B41FA5}">
                      <a16:colId xmlns:a16="http://schemas.microsoft.com/office/drawing/2014/main" val="1160744146"/>
                    </a:ext>
                  </a:extLst>
                </a:gridCol>
                <a:gridCol w="2622018">
                  <a:extLst>
                    <a:ext uri="{9D8B030D-6E8A-4147-A177-3AD203B41FA5}">
                      <a16:colId xmlns:a16="http://schemas.microsoft.com/office/drawing/2014/main" val="2900604725"/>
                    </a:ext>
                  </a:extLst>
                </a:gridCol>
              </a:tblGrid>
              <a:tr h="628692">
                <a:tc>
                  <a:txBody>
                    <a:bodyPr/>
                    <a:lstStyle/>
                    <a:p>
                      <a:r>
                        <a:rPr lang="en-US" dirty="0">
                          <a:latin typeface="+mn-lt"/>
                          <a:cs typeface="Arial" panose="020B0604020202020204" pitchFamily="34" charset="0"/>
                        </a:rPr>
                        <a:t>Science and Engineering Practices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rgbClr val="FFFFFF"/>
                          </a:solidFill>
                          <a:latin typeface="+mn-lt"/>
                          <a:cs typeface="Arial"/>
                        </a:rPr>
                        <a:t>Disciplinary Core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5711"/>
                    </a:solidFill>
                  </a:tcPr>
                </a:tc>
                <a:tc>
                  <a:txBody>
                    <a:bodyPr/>
                    <a:lstStyle/>
                    <a:p>
                      <a:r>
                        <a:rPr lang="en-US" dirty="0">
                          <a:latin typeface="+mn-lt"/>
                          <a:cs typeface="Arial" panose="020B0604020202020204" pitchFamily="34" charset="0"/>
                        </a:rPr>
                        <a:t>Cross Cutting Concepts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8235"/>
                    </a:solidFill>
                  </a:tcPr>
                </a:tc>
                <a:extLst>
                  <a:ext uri="{0D108BD9-81ED-4DB2-BD59-A6C34878D82A}">
                    <a16:rowId xmlns:a16="http://schemas.microsoft.com/office/drawing/2014/main" val="1283113999"/>
                  </a:ext>
                </a:extLst>
              </a:tr>
              <a:tr h="4633698">
                <a:tc>
                  <a:txBody>
                    <a:bodyPr/>
                    <a:lstStyle/>
                    <a:p>
                      <a:r>
                        <a:rPr lang="en-US" sz="1200" b="1" dirty="0">
                          <a:latin typeface="+mn-lt"/>
                          <a:cs typeface="Arial" panose="020B0604020202020204" pitchFamily="34" charset="0"/>
                        </a:rPr>
                        <a:t>Asking questions or defining problems</a:t>
                      </a:r>
                    </a:p>
                    <a:p>
                      <a:endParaRPr lang="en-US" sz="1200" b="1" dirty="0">
                        <a:latin typeface="+mn-lt"/>
                        <a:cs typeface="Arial" panose="020B0604020202020204" pitchFamily="34" charset="0"/>
                      </a:endParaRPr>
                    </a:p>
                    <a:p>
                      <a:r>
                        <a:rPr lang="en-US" sz="1200" b="1" dirty="0">
                          <a:latin typeface="+mn-lt"/>
                          <a:cs typeface="Arial" panose="020B0604020202020204" pitchFamily="34" charset="0"/>
                        </a:rPr>
                        <a:t>Developing and using models</a:t>
                      </a:r>
                    </a:p>
                    <a:p>
                      <a:endParaRPr lang="en-US" sz="1200" b="1" dirty="0">
                        <a:latin typeface="+mn-lt"/>
                        <a:cs typeface="Arial" panose="020B0604020202020204" pitchFamily="34" charset="0"/>
                      </a:endParaRPr>
                    </a:p>
                    <a:p>
                      <a:r>
                        <a:rPr lang="en-US" sz="1200" b="1" dirty="0">
                          <a:latin typeface="+mn-lt"/>
                          <a:cs typeface="Arial" panose="020B0604020202020204" pitchFamily="34" charset="0"/>
                        </a:rPr>
                        <a:t>Planning and carrying out investigations</a:t>
                      </a:r>
                    </a:p>
                    <a:p>
                      <a:endParaRPr lang="en-US" sz="1200" b="1" dirty="0">
                        <a:latin typeface="+mn-lt"/>
                        <a:cs typeface="Arial" panose="020B0604020202020204" pitchFamily="34" charset="0"/>
                      </a:endParaRPr>
                    </a:p>
                    <a:p>
                      <a:r>
                        <a:rPr lang="en-US" sz="1200" b="1" dirty="0">
                          <a:latin typeface="+mn-lt"/>
                          <a:cs typeface="Arial" panose="020B0604020202020204" pitchFamily="34" charset="0"/>
                        </a:rPr>
                        <a:t>Analyzing and interpreting data</a:t>
                      </a:r>
                    </a:p>
                    <a:p>
                      <a:endParaRPr lang="en-US" sz="1200" b="1" dirty="0">
                        <a:latin typeface="+mn-lt"/>
                        <a:cs typeface="Arial" panose="020B0604020202020204" pitchFamily="34" charset="0"/>
                      </a:endParaRPr>
                    </a:p>
                    <a:p>
                      <a:r>
                        <a:rPr lang="en-US" sz="1200" b="1" dirty="0">
                          <a:latin typeface="+mn-lt"/>
                          <a:cs typeface="Arial" panose="020B0604020202020204" pitchFamily="34" charset="0"/>
                        </a:rPr>
                        <a:t>Using mathematics and computational thinking</a:t>
                      </a:r>
                    </a:p>
                    <a:p>
                      <a:endParaRPr lang="en-US" sz="1200" b="1" dirty="0">
                        <a:latin typeface="+mn-lt"/>
                        <a:cs typeface="Arial" panose="020B0604020202020204" pitchFamily="34" charset="0"/>
                      </a:endParaRPr>
                    </a:p>
                    <a:p>
                      <a:r>
                        <a:rPr lang="en-US" sz="1200" b="1" dirty="0">
                          <a:latin typeface="+mn-lt"/>
                          <a:cs typeface="Arial" panose="020B0604020202020204" pitchFamily="34" charset="0"/>
                        </a:rPr>
                        <a:t>Constructing explanations and designing solutions</a:t>
                      </a:r>
                    </a:p>
                    <a:p>
                      <a:endParaRPr lang="en-US" sz="1200" b="1" dirty="0">
                        <a:latin typeface="+mn-lt"/>
                        <a:cs typeface="Arial" panose="020B0604020202020204" pitchFamily="34" charset="0"/>
                      </a:endParaRPr>
                    </a:p>
                    <a:p>
                      <a:r>
                        <a:rPr lang="en-US" sz="1200" b="1" dirty="0">
                          <a:latin typeface="+mn-lt"/>
                          <a:cs typeface="Arial" panose="020B0604020202020204" pitchFamily="34" charset="0"/>
                        </a:rPr>
                        <a:t>Engaging in argument from evidence</a:t>
                      </a:r>
                    </a:p>
                    <a:p>
                      <a:endParaRPr lang="en-US" sz="1200" b="1" dirty="0">
                        <a:latin typeface="+mn-lt"/>
                        <a:cs typeface="Arial" panose="020B0604020202020204" pitchFamily="34" charset="0"/>
                      </a:endParaRPr>
                    </a:p>
                    <a:p>
                      <a:r>
                        <a:rPr lang="en-US" sz="1200" b="1" dirty="0">
                          <a:latin typeface="+mn-lt"/>
                          <a:cs typeface="Arial" panose="020B0604020202020204" pitchFamily="34" charset="0"/>
                        </a:rPr>
                        <a:t>Obtaining, evaluating and communicating information</a:t>
                      </a:r>
                    </a:p>
                    <a:p>
                      <a:endParaRPr lang="en-US" sz="1100" dirty="0">
                        <a:latin typeface="+mn-lt"/>
                        <a:cs typeface="Arial" panose="020B0604020202020204" pitchFamily="34" charset="0"/>
                      </a:endParaRPr>
                    </a:p>
                    <a:p>
                      <a:endParaRPr lang="en-US" sz="1100" dirty="0">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dirty="0">
                          <a:latin typeface="+mn-lt"/>
                          <a:cs typeface="Arial" panose="020B0604020202020204" pitchFamily="34" charset="0"/>
                        </a:rPr>
                        <a:t>Physical Sciences: </a:t>
                      </a:r>
                    </a:p>
                    <a:p>
                      <a:r>
                        <a:rPr lang="en-US" sz="1100" dirty="0">
                          <a:latin typeface="+mn-lt"/>
                          <a:cs typeface="Arial" panose="020B0604020202020204" pitchFamily="34" charset="0"/>
                        </a:rPr>
                        <a:t>     (PS1) Matter and Its Interactions </a:t>
                      </a:r>
                    </a:p>
                    <a:p>
                      <a:r>
                        <a:rPr lang="en-US" sz="1100" dirty="0">
                          <a:latin typeface="+mn-lt"/>
                          <a:cs typeface="Arial" panose="020B0604020202020204" pitchFamily="34" charset="0"/>
                        </a:rPr>
                        <a:t>     (PS2) Motion and Stability: Forces</a:t>
                      </a:r>
                    </a:p>
                    <a:p>
                      <a:r>
                        <a:rPr lang="en-US" sz="1100" dirty="0">
                          <a:latin typeface="+mn-lt"/>
                          <a:cs typeface="Arial" panose="020B0604020202020204" pitchFamily="34" charset="0"/>
                        </a:rPr>
                        <a:t>               and Interactions </a:t>
                      </a:r>
                    </a:p>
                    <a:p>
                      <a:r>
                        <a:rPr lang="en-US" sz="1100" dirty="0">
                          <a:latin typeface="+mn-lt"/>
                          <a:cs typeface="Arial" panose="020B0604020202020204" pitchFamily="34" charset="0"/>
                        </a:rPr>
                        <a:t>     (PS3) Energy </a:t>
                      </a:r>
                    </a:p>
                    <a:p>
                      <a:r>
                        <a:rPr lang="en-US" sz="1100" dirty="0">
                          <a:latin typeface="+mn-lt"/>
                          <a:cs typeface="Arial" panose="020B0604020202020204" pitchFamily="34" charset="0"/>
                        </a:rPr>
                        <a:t>     (PS4) Waves</a:t>
                      </a:r>
                    </a:p>
                    <a:p>
                      <a:endParaRPr lang="en-US" sz="1100" dirty="0">
                        <a:latin typeface="+mn-lt"/>
                        <a:cs typeface="Arial" panose="020B0604020202020204" pitchFamily="34" charset="0"/>
                      </a:endParaRPr>
                    </a:p>
                    <a:p>
                      <a:r>
                        <a:rPr lang="en-US" sz="1200" b="1" dirty="0">
                          <a:latin typeface="+mn-lt"/>
                          <a:cs typeface="Arial" panose="020B0604020202020204" pitchFamily="34" charset="0"/>
                        </a:rPr>
                        <a:t>Life Sciences: </a:t>
                      </a:r>
                    </a:p>
                    <a:p>
                      <a:r>
                        <a:rPr lang="en-US" sz="1100" dirty="0">
                          <a:latin typeface="+mn-lt"/>
                          <a:cs typeface="Arial" panose="020B0604020202020204" pitchFamily="34" charset="0"/>
                        </a:rPr>
                        <a:t>     (LS1) Molecules to Organisms </a:t>
                      </a:r>
                    </a:p>
                    <a:p>
                      <a:r>
                        <a:rPr lang="en-US" sz="1100" dirty="0">
                          <a:latin typeface="+mn-lt"/>
                          <a:cs typeface="Arial" panose="020B0604020202020204" pitchFamily="34" charset="0"/>
                        </a:rPr>
                        <a:t>     (LS2) Ecosystems </a:t>
                      </a:r>
                    </a:p>
                    <a:p>
                      <a:r>
                        <a:rPr lang="en-US" sz="1100" dirty="0">
                          <a:latin typeface="+mn-lt"/>
                          <a:cs typeface="Arial" panose="020B0604020202020204" pitchFamily="34" charset="0"/>
                        </a:rPr>
                        <a:t>     (LS3) Heredity </a:t>
                      </a:r>
                    </a:p>
                    <a:p>
                      <a:r>
                        <a:rPr lang="en-US" sz="1100" dirty="0">
                          <a:latin typeface="+mn-lt"/>
                          <a:cs typeface="Arial" panose="020B0604020202020204" pitchFamily="34" charset="0"/>
                        </a:rPr>
                        <a:t>     (LS4) Biological Evolution</a:t>
                      </a:r>
                    </a:p>
                    <a:p>
                      <a:endParaRPr lang="en-US" sz="1100" dirty="0">
                        <a:latin typeface="+mn-lt"/>
                        <a:cs typeface="Arial" panose="020B0604020202020204" pitchFamily="34" charset="0"/>
                      </a:endParaRPr>
                    </a:p>
                    <a:p>
                      <a:r>
                        <a:rPr lang="en-US" sz="1200" b="1" dirty="0">
                          <a:latin typeface="+mn-lt"/>
                          <a:cs typeface="Arial" panose="020B0604020202020204" pitchFamily="34" charset="0"/>
                        </a:rPr>
                        <a:t>Earth and Space Sciences: </a:t>
                      </a:r>
                    </a:p>
                    <a:p>
                      <a:r>
                        <a:rPr lang="en-US" sz="1100" dirty="0">
                          <a:latin typeface="+mn-lt"/>
                          <a:cs typeface="Arial" panose="020B0604020202020204" pitchFamily="34" charset="0"/>
                        </a:rPr>
                        <a:t>     (ESS1) Earth’s Place in the </a:t>
                      </a:r>
                    </a:p>
                    <a:p>
                      <a:r>
                        <a:rPr lang="en-US" sz="1100" dirty="0">
                          <a:latin typeface="+mn-lt"/>
                          <a:cs typeface="Arial" panose="020B0604020202020204" pitchFamily="34" charset="0"/>
                        </a:rPr>
                        <a:t>                 Universe</a:t>
                      </a:r>
                    </a:p>
                    <a:p>
                      <a:r>
                        <a:rPr lang="en-US" sz="1100" dirty="0">
                          <a:latin typeface="+mn-lt"/>
                          <a:cs typeface="Arial" panose="020B0604020202020204" pitchFamily="34" charset="0"/>
                        </a:rPr>
                        <a:t>     (ESS2) Earth’s Systems </a:t>
                      </a:r>
                    </a:p>
                    <a:p>
                      <a:r>
                        <a:rPr lang="en-US" sz="1100" dirty="0">
                          <a:latin typeface="+mn-lt"/>
                          <a:cs typeface="Arial" panose="020B0604020202020204" pitchFamily="34" charset="0"/>
                        </a:rPr>
                        <a:t>     (ESS3) Earth and Human Activity</a:t>
                      </a:r>
                    </a:p>
                    <a:p>
                      <a:endParaRPr lang="en-US" sz="1100" dirty="0">
                        <a:latin typeface="+mn-lt"/>
                        <a:cs typeface="Arial" panose="020B0604020202020204" pitchFamily="34" charset="0"/>
                      </a:endParaRPr>
                    </a:p>
                    <a:p>
                      <a:r>
                        <a:rPr lang="en-US" sz="1200" b="1" dirty="0">
                          <a:latin typeface="+mn-lt"/>
                          <a:cs typeface="Arial" panose="020B0604020202020204" pitchFamily="34" charset="0"/>
                        </a:rPr>
                        <a:t>Engineering Design: </a:t>
                      </a:r>
                    </a:p>
                    <a:p>
                      <a:r>
                        <a:rPr lang="en-US" sz="1100" dirty="0">
                          <a:latin typeface="+mn-lt"/>
                          <a:cs typeface="Arial" panose="020B0604020202020204" pitchFamily="34" charset="0"/>
                        </a:rPr>
                        <a:t>     (ETS1.A) Defining and Delimiting</a:t>
                      </a:r>
                    </a:p>
                    <a:p>
                      <a:r>
                        <a:rPr lang="en-US" sz="1100" dirty="0">
                          <a:latin typeface="+mn-lt"/>
                          <a:cs typeface="Arial" panose="020B0604020202020204" pitchFamily="34" charset="0"/>
                        </a:rPr>
                        <a:t>                    an Engineering Problem</a:t>
                      </a:r>
                    </a:p>
                    <a:p>
                      <a:r>
                        <a:rPr lang="en-US" sz="1100" dirty="0">
                          <a:latin typeface="+mn-lt"/>
                          <a:cs typeface="Arial" panose="020B0604020202020204" pitchFamily="34" charset="0"/>
                        </a:rPr>
                        <a:t>     (ETS1.B) Developing Possible </a:t>
                      </a:r>
                    </a:p>
                    <a:p>
                      <a:r>
                        <a:rPr lang="en-US" sz="1100" dirty="0">
                          <a:latin typeface="+mn-lt"/>
                          <a:cs typeface="Arial" panose="020B0604020202020204" pitchFamily="34" charset="0"/>
                        </a:rPr>
                        <a:t>                    Solutions </a:t>
                      </a:r>
                    </a:p>
                    <a:p>
                      <a:r>
                        <a:rPr lang="en-US" sz="1100" dirty="0">
                          <a:latin typeface="+mn-lt"/>
                          <a:cs typeface="Arial" panose="020B0604020202020204" pitchFamily="34" charset="0"/>
                        </a:rPr>
                        <a:t>     (ETS1.B) Optimizing the Design</a:t>
                      </a:r>
                    </a:p>
                    <a:p>
                      <a:r>
                        <a:rPr lang="en-US" sz="1100" dirty="0">
                          <a:latin typeface="+mn-lt"/>
                          <a:cs typeface="Arial" panose="020B0604020202020204" pitchFamily="34" charset="0"/>
                        </a:rPr>
                        <a:t>                    Solution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dirty="0">
                          <a:latin typeface="+mn-lt"/>
                          <a:cs typeface="Arial" panose="020B0604020202020204" pitchFamily="34" charset="0"/>
                        </a:rPr>
                        <a:t>Patterns</a:t>
                      </a:r>
                    </a:p>
                    <a:p>
                      <a:endParaRPr lang="en-US" sz="1200" b="1" dirty="0">
                        <a:latin typeface="+mn-lt"/>
                        <a:cs typeface="Arial" panose="020B0604020202020204" pitchFamily="34" charset="0"/>
                      </a:endParaRPr>
                    </a:p>
                    <a:p>
                      <a:r>
                        <a:rPr lang="en-US" sz="1200" b="1" dirty="0">
                          <a:latin typeface="+mn-lt"/>
                          <a:cs typeface="Arial" panose="020B0604020202020204" pitchFamily="34" charset="0"/>
                        </a:rPr>
                        <a:t>Cause and effect mechanisms and explanation</a:t>
                      </a:r>
                    </a:p>
                    <a:p>
                      <a:endParaRPr lang="en-US" sz="1200" b="1" dirty="0">
                        <a:latin typeface="+mn-lt"/>
                        <a:cs typeface="Arial" panose="020B0604020202020204" pitchFamily="34" charset="0"/>
                      </a:endParaRPr>
                    </a:p>
                    <a:p>
                      <a:r>
                        <a:rPr lang="en-US" sz="1200" b="1" dirty="0">
                          <a:latin typeface="+mn-lt"/>
                          <a:cs typeface="Arial" panose="020B0604020202020204" pitchFamily="34" charset="0"/>
                        </a:rPr>
                        <a:t>Scale, proportion and quantity</a:t>
                      </a:r>
                    </a:p>
                    <a:p>
                      <a:endParaRPr lang="en-US" sz="1200" b="1" dirty="0">
                        <a:latin typeface="+mn-lt"/>
                        <a:cs typeface="Arial" panose="020B0604020202020204" pitchFamily="34" charset="0"/>
                      </a:endParaRPr>
                    </a:p>
                    <a:p>
                      <a:r>
                        <a:rPr lang="en-US" sz="1200" b="1" dirty="0">
                          <a:latin typeface="+mn-lt"/>
                          <a:cs typeface="Arial" panose="020B0604020202020204" pitchFamily="34" charset="0"/>
                        </a:rPr>
                        <a:t>Systems and system models</a:t>
                      </a:r>
                    </a:p>
                    <a:p>
                      <a:endParaRPr lang="en-US" sz="1200" b="1" dirty="0">
                        <a:latin typeface="+mn-lt"/>
                        <a:cs typeface="Arial" panose="020B0604020202020204" pitchFamily="34" charset="0"/>
                      </a:endParaRPr>
                    </a:p>
                    <a:p>
                      <a:r>
                        <a:rPr lang="en-US" sz="1200" b="1" dirty="0">
                          <a:latin typeface="+mn-lt"/>
                          <a:cs typeface="Arial" panose="020B0604020202020204" pitchFamily="34" charset="0"/>
                        </a:rPr>
                        <a:t>Energy and matter flows, cycles and conservation</a:t>
                      </a:r>
                    </a:p>
                    <a:p>
                      <a:endParaRPr lang="en-US" sz="1200" b="1" dirty="0">
                        <a:latin typeface="+mn-lt"/>
                        <a:cs typeface="Arial" panose="020B0604020202020204" pitchFamily="34" charset="0"/>
                      </a:endParaRPr>
                    </a:p>
                    <a:p>
                      <a:r>
                        <a:rPr lang="en-US" sz="1200" b="1" dirty="0">
                          <a:latin typeface="+mn-lt"/>
                          <a:cs typeface="Arial" panose="020B0604020202020204" pitchFamily="34" charset="0"/>
                        </a:rPr>
                        <a:t>Structure and function</a:t>
                      </a:r>
                    </a:p>
                    <a:p>
                      <a:endParaRPr lang="en-US" sz="1200" b="1" dirty="0">
                        <a:latin typeface="+mn-lt"/>
                        <a:cs typeface="Arial" panose="020B0604020202020204" pitchFamily="34" charset="0"/>
                      </a:endParaRPr>
                    </a:p>
                    <a:p>
                      <a:r>
                        <a:rPr lang="en-US" sz="1200" b="1" dirty="0">
                          <a:latin typeface="+mn-lt"/>
                          <a:cs typeface="Arial" panose="020B0604020202020204" pitchFamily="34" charset="0"/>
                        </a:rPr>
                        <a:t>Stability and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8709384"/>
                  </a:ext>
                </a:extLst>
              </a:tr>
            </a:tbl>
          </a:graphicData>
        </a:graphic>
      </p:graphicFrame>
      <p:pic>
        <p:nvPicPr>
          <p:cNvPr id="7" name="Picture 6" descr="A black graduation cap to signify the participant will be looking at this from a teacher perspective. ">
            <a:extLst>
              <a:ext uri="{FF2B5EF4-FFF2-40B4-BE49-F238E27FC236}">
                <a16:creationId xmlns:a16="http://schemas.microsoft.com/office/drawing/2014/main" id="{C99851DD-9413-59F4-0B3D-A8357B45A96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196330" y="84435"/>
            <a:ext cx="918757" cy="590684"/>
          </a:xfrm>
          <a:prstGeom prst="rect">
            <a:avLst/>
          </a:prstGeom>
        </p:spPr>
      </p:pic>
    </p:spTree>
    <p:extLst>
      <p:ext uri="{BB962C8B-B14F-4D97-AF65-F5344CB8AC3E}">
        <p14:creationId xmlns:p14="http://schemas.microsoft.com/office/powerpoint/2010/main" val="20321908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5C68D-7A6A-486E-7807-A4A56A17AE79}"/>
              </a:ext>
            </a:extLst>
          </p:cNvPr>
          <p:cNvSpPr>
            <a:spLocks noGrp="1"/>
          </p:cNvSpPr>
          <p:nvPr>
            <p:ph type="title"/>
          </p:nvPr>
        </p:nvSpPr>
        <p:spPr>
          <a:xfrm>
            <a:off x="304993" y="299983"/>
            <a:ext cx="10891337" cy="1390706"/>
          </a:xfrm>
        </p:spPr>
        <p:txBody>
          <a:bodyPr/>
          <a:lstStyle/>
          <a:p>
            <a:pPr algn="ctr"/>
            <a:r>
              <a:rPr lang="en-US" i="1" dirty="0">
                <a:latin typeface="+mj-lt"/>
                <a:cs typeface="Arial"/>
              </a:rPr>
              <a:t>Kentucky Academic Standards for Science </a:t>
            </a:r>
            <a:r>
              <a:rPr lang="en-US" dirty="0">
                <a:latin typeface="+mj-lt"/>
                <a:cs typeface="Arial"/>
              </a:rPr>
              <a:t>Addressed in this Resource (2)</a:t>
            </a:r>
            <a:endParaRPr lang="en-US" dirty="0">
              <a:latin typeface="+mj-lt"/>
            </a:endParaRPr>
          </a:p>
        </p:txBody>
      </p:sp>
      <p:sp>
        <p:nvSpPr>
          <p:cNvPr id="3" name="Content Placeholder 2">
            <a:extLst>
              <a:ext uri="{FF2B5EF4-FFF2-40B4-BE49-F238E27FC236}">
                <a16:creationId xmlns:a16="http://schemas.microsoft.com/office/drawing/2014/main" id="{08FE2332-AB84-47F0-D395-AD8567C85E1B}"/>
              </a:ext>
            </a:extLst>
          </p:cNvPr>
          <p:cNvSpPr>
            <a:spLocks noGrp="1"/>
          </p:cNvSpPr>
          <p:nvPr>
            <p:ph idx="1"/>
          </p:nvPr>
        </p:nvSpPr>
        <p:spPr>
          <a:xfrm>
            <a:off x="304994" y="1636265"/>
            <a:ext cx="11887006" cy="4552421"/>
          </a:xfrm>
        </p:spPr>
        <p:txBody>
          <a:bodyPr vert="horz" lIns="91440" tIns="45720" rIns="91440" bIns="45720" rtlCol="0" anchor="t">
            <a:noAutofit/>
          </a:bodyPr>
          <a:lstStyle/>
          <a:p>
            <a:pPr marL="0" indent="0">
              <a:buNone/>
            </a:pPr>
            <a:r>
              <a:rPr lang="en-US" sz="2200" b="1" dirty="0">
                <a:latin typeface="+mn-lt"/>
                <a:cs typeface="Arial"/>
              </a:rPr>
              <a:t>5-PS1-1:</a:t>
            </a:r>
            <a:r>
              <a:rPr lang="en-US" sz="2200" dirty="0">
                <a:latin typeface="+mn-lt"/>
                <a:cs typeface="Arial"/>
              </a:rPr>
              <a:t> </a:t>
            </a:r>
            <a:r>
              <a:rPr lang="en-US" sz="2200" dirty="0">
                <a:solidFill>
                  <a:schemeClr val="tx1"/>
                </a:solidFill>
                <a:latin typeface="+mn-lt"/>
                <a:cs typeface="Arial"/>
              </a:rPr>
              <a:t>Develop a model to describe that matter is made of particles too small to be seen.</a:t>
            </a:r>
          </a:p>
          <a:p>
            <a:r>
              <a:rPr lang="en-US" sz="2000" dirty="0">
                <a:solidFill>
                  <a:srgbClr val="4472C4"/>
                </a:solidFill>
                <a:latin typeface="+mn-lt"/>
                <a:cs typeface="Arial"/>
              </a:rPr>
              <a:t>Science and Engineering Practice: Develop a model</a:t>
            </a:r>
          </a:p>
          <a:p>
            <a:r>
              <a:rPr lang="en-US" sz="2000" dirty="0">
                <a:solidFill>
                  <a:srgbClr val="C05711"/>
                </a:solidFill>
                <a:latin typeface="+mn-lt"/>
                <a:cs typeface="Arial"/>
              </a:rPr>
              <a:t>Disciplinary Core Idea: Matter is made of particle</a:t>
            </a:r>
          </a:p>
          <a:p>
            <a:r>
              <a:rPr lang="en-US" sz="2000" dirty="0">
                <a:solidFill>
                  <a:srgbClr val="548235"/>
                </a:solidFill>
                <a:latin typeface="+mn-lt"/>
                <a:cs typeface="Arial"/>
              </a:rPr>
              <a:t>Cross Cutting Concept: too small to be seen (Scale, proportion, and quantity)</a:t>
            </a:r>
          </a:p>
          <a:p>
            <a:pPr marL="0" indent="0">
              <a:buNone/>
            </a:pPr>
            <a:r>
              <a:rPr lang="en-US" sz="2200" b="1" dirty="0">
                <a:latin typeface="+mn-lt"/>
                <a:cs typeface="Arial"/>
              </a:rPr>
              <a:t>5-PS1-2:</a:t>
            </a:r>
            <a:r>
              <a:rPr lang="en-US" sz="2200" dirty="0">
                <a:latin typeface="+mn-lt"/>
                <a:cs typeface="Arial"/>
              </a:rPr>
              <a:t> </a:t>
            </a:r>
            <a:r>
              <a:rPr lang="en-US" sz="2200" dirty="0">
                <a:solidFill>
                  <a:schemeClr val="tx1"/>
                </a:solidFill>
                <a:latin typeface="+mn-lt"/>
                <a:cs typeface="Arial"/>
              </a:rPr>
              <a:t>Measure and graph quantities to provide evidence that regardless of the type of change that occurs when heating, cooling or mixing substances, the total weight of matter is conserved.</a:t>
            </a:r>
          </a:p>
          <a:p>
            <a:r>
              <a:rPr lang="en-US" sz="2000" dirty="0">
                <a:solidFill>
                  <a:srgbClr val="4472C4"/>
                </a:solidFill>
                <a:latin typeface="+mn-lt"/>
                <a:cs typeface="Arial"/>
              </a:rPr>
              <a:t>Science and Engineering Practice: Measure and graph quantities to provide evidence </a:t>
            </a:r>
          </a:p>
          <a:p>
            <a:r>
              <a:rPr lang="en-US" sz="2000" dirty="0">
                <a:solidFill>
                  <a:srgbClr val="C05711"/>
                </a:solidFill>
                <a:latin typeface="+mn-lt"/>
                <a:cs typeface="Arial"/>
              </a:rPr>
              <a:t>Disciplinary Core Idea: type of change that occurs when heating, cooling or mixing substances, conservation of matter</a:t>
            </a:r>
          </a:p>
          <a:p>
            <a:r>
              <a:rPr lang="en-US" sz="2000" dirty="0">
                <a:solidFill>
                  <a:srgbClr val="548235"/>
                </a:solidFill>
                <a:latin typeface="+mn-lt"/>
                <a:cs typeface="Arial"/>
              </a:rPr>
              <a:t>Cross Cutting Concept: total weight of matter (Energy and Matter)</a:t>
            </a:r>
          </a:p>
        </p:txBody>
      </p:sp>
      <p:sp>
        <p:nvSpPr>
          <p:cNvPr id="5" name="TextBox 4">
            <a:extLst>
              <a:ext uri="{FF2B5EF4-FFF2-40B4-BE49-F238E27FC236}">
                <a16:creationId xmlns:a16="http://schemas.microsoft.com/office/drawing/2014/main" id="{232A6055-674A-1040-23BC-AF9EACB62C3D}"/>
              </a:ext>
            </a:extLst>
          </p:cNvPr>
          <p:cNvSpPr txBox="1"/>
          <p:nvPr/>
        </p:nvSpPr>
        <p:spPr>
          <a:xfrm>
            <a:off x="1243668" y="6188686"/>
            <a:ext cx="6094602" cy="369332"/>
          </a:xfrm>
          <a:prstGeom prst="rect">
            <a:avLst/>
          </a:prstGeom>
          <a:noFill/>
        </p:spPr>
        <p:txBody>
          <a:bodyPr wrap="square">
            <a:spAutoFit/>
          </a:bodyPr>
          <a:lstStyle/>
          <a:p>
            <a:pPr marL="0" indent="0">
              <a:buNone/>
            </a:pPr>
            <a:r>
              <a:rPr lang="en-US" i="1" dirty="0">
                <a:solidFill>
                  <a:schemeClr val="bg1"/>
                </a:solidFill>
                <a:cs typeface="Arial"/>
                <a:hlinkClick r:id="rId3">
                  <a:extLst>
                    <a:ext uri="{A12FA001-AC4F-418D-AE19-62706E023703}">
                      <ahyp:hlinkClr xmlns:ahyp="http://schemas.microsoft.com/office/drawing/2018/hyperlinkcolor" val="tx"/>
                    </a:ext>
                  </a:extLst>
                </a:hlinkClick>
              </a:rPr>
              <a:t>Kentucky Academic Standards for Science</a:t>
            </a:r>
            <a:endParaRPr lang="en-US" i="1" dirty="0">
              <a:solidFill>
                <a:schemeClr val="bg1"/>
              </a:solidFill>
              <a:cs typeface="Arial"/>
            </a:endParaRPr>
          </a:p>
        </p:txBody>
      </p:sp>
      <p:pic>
        <p:nvPicPr>
          <p:cNvPr id="6" name="Picture 5" descr="A black graduation cap to signify the participant will be looking at this from a teacher perspective. ">
            <a:extLst>
              <a:ext uri="{FF2B5EF4-FFF2-40B4-BE49-F238E27FC236}">
                <a16:creationId xmlns:a16="http://schemas.microsoft.com/office/drawing/2014/main" id="{9C440D8D-7CF5-C555-48A2-FBDAC625A37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196330" y="84435"/>
            <a:ext cx="918757" cy="590684"/>
          </a:xfrm>
          <a:prstGeom prst="rect">
            <a:avLst/>
          </a:prstGeom>
        </p:spPr>
      </p:pic>
    </p:spTree>
    <p:extLst>
      <p:ext uri="{BB962C8B-B14F-4D97-AF65-F5344CB8AC3E}">
        <p14:creationId xmlns:p14="http://schemas.microsoft.com/office/powerpoint/2010/main" val="42472334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8891C-B977-BA7B-B0A6-415EC6BFAD5A}"/>
              </a:ext>
            </a:extLst>
          </p:cNvPr>
          <p:cNvSpPr>
            <a:spLocks noGrp="1"/>
          </p:cNvSpPr>
          <p:nvPr>
            <p:ph type="title"/>
          </p:nvPr>
        </p:nvSpPr>
        <p:spPr>
          <a:xfrm>
            <a:off x="-12700" y="565541"/>
            <a:ext cx="12192000" cy="1325563"/>
          </a:xfrm>
        </p:spPr>
        <p:txBody>
          <a:bodyPr/>
          <a:lstStyle/>
          <a:p>
            <a:pPr algn="ctr"/>
            <a:r>
              <a:rPr lang="en-US" dirty="0">
                <a:latin typeface="+mj-lt"/>
              </a:rPr>
              <a:t>Compare Your Investigations to the Performance Expectations</a:t>
            </a:r>
          </a:p>
        </p:txBody>
      </p:sp>
      <p:sp>
        <p:nvSpPr>
          <p:cNvPr id="3" name="Content Placeholder 2">
            <a:extLst>
              <a:ext uri="{FF2B5EF4-FFF2-40B4-BE49-F238E27FC236}">
                <a16:creationId xmlns:a16="http://schemas.microsoft.com/office/drawing/2014/main" id="{806D2A20-9278-CD8E-46C9-CD197D02C655}"/>
              </a:ext>
            </a:extLst>
          </p:cNvPr>
          <p:cNvSpPr>
            <a:spLocks noGrp="1"/>
          </p:cNvSpPr>
          <p:nvPr>
            <p:ph idx="1"/>
          </p:nvPr>
        </p:nvSpPr>
        <p:spPr>
          <a:xfrm>
            <a:off x="609600" y="2141537"/>
            <a:ext cx="10947400" cy="4351338"/>
          </a:xfrm>
        </p:spPr>
        <p:txBody>
          <a:bodyPr vert="horz" lIns="91440" tIns="45720" rIns="91440" bIns="45720" rtlCol="0" anchor="t">
            <a:normAutofit/>
          </a:bodyPr>
          <a:lstStyle/>
          <a:p>
            <a:pPr marL="0" indent="0">
              <a:lnSpc>
                <a:spcPct val="100000"/>
              </a:lnSpc>
              <a:spcBef>
                <a:spcPts val="0"/>
              </a:spcBef>
              <a:buNone/>
            </a:pPr>
            <a:r>
              <a:rPr lang="en-US" dirty="0">
                <a:latin typeface="Franklin Gothic Book" panose="020B0503020102020204" pitchFamily="34" charset="0"/>
                <a:cs typeface="Arial"/>
              </a:rPr>
              <a:t>Refer back to the investigations posted by our group on the driving question board. Record your ideas in the </a:t>
            </a:r>
            <a:r>
              <a:rPr lang="en-US" u="sng" dirty="0">
                <a:latin typeface="Franklin Gothic Book" panose="020B0503020102020204" pitchFamily="34" charset="0"/>
                <a:cs typeface="Arial"/>
              </a:rPr>
              <a:t>Session C: Notes</a:t>
            </a:r>
            <a:r>
              <a:rPr lang="en-US" dirty="0">
                <a:latin typeface="Franklin Gothic Book" panose="020B0503020102020204" pitchFamily="34" charset="0"/>
                <a:cs typeface="Arial"/>
              </a:rPr>
              <a:t> </a:t>
            </a:r>
            <a:endParaRPr lang="en-US" dirty="0">
              <a:latin typeface="Franklin Gothic Book" panose="020B0503020102020204" pitchFamily="34" charset="0"/>
              <a:cs typeface="Arial" panose="020B0604020202020204" pitchFamily="34" charset="0"/>
            </a:endParaRPr>
          </a:p>
          <a:p>
            <a:pPr marL="0" indent="0">
              <a:lnSpc>
                <a:spcPct val="100000"/>
              </a:lnSpc>
              <a:spcBef>
                <a:spcPts val="0"/>
              </a:spcBef>
              <a:buNone/>
            </a:pPr>
            <a:r>
              <a:rPr lang="en-US" dirty="0">
                <a:latin typeface="Franklin Gothic Book" panose="020B0503020102020204" pitchFamily="34" charset="0"/>
                <a:cs typeface="Arial"/>
              </a:rPr>
              <a:t>section of the participant packet.</a:t>
            </a:r>
            <a:endParaRPr lang="en-US" dirty="0">
              <a:latin typeface="Franklin Gothic Book" panose="020B0503020102020204" pitchFamily="34" charset="0"/>
              <a:cs typeface="Arial" panose="020B0604020202020204" pitchFamily="34" charset="0"/>
            </a:endParaRPr>
          </a:p>
          <a:p>
            <a:pPr lvl="1" indent="0">
              <a:lnSpc>
                <a:spcPct val="100000"/>
              </a:lnSpc>
              <a:spcBef>
                <a:spcPts val="0"/>
              </a:spcBef>
              <a:buNone/>
            </a:pPr>
            <a:endParaRPr lang="en-US" sz="1200" dirty="0">
              <a:latin typeface="Franklin Gothic Book" panose="020B0503020102020204" pitchFamily="34" charset="0"/>
              <a:cs typeface="Arial"/>
            </a:endParaRPr>
          </a:p>
          <a:p>
            <a:pPr lvl="1">
              <a:buFont typeface="Wingdings" panose="05000000000000000000" pitchFamily="2" charset="2"/>
              <a:buChar char="v"/>
            </a:pPr>
            <a:r>
              <a:rPr lang="en-US" sz="2800" dirty="0">
                <a:latin typeface="Franklin Gothic Book" panose="020B0503020102020204" pitchFamily="34" charset="0"/>
                <a:cs typeface="Arial"/>
              </a:rPr>
              <a:t> What science and engineering practices, disciplinary core   	ideas and cross cutting concepts will students be engaged in 	to figure out the anchoring phenomenon through the 	investigations identified?</a:t>
            </a:r>
            <a:endParaRPr lang="en-US" dirty="0">
              <a:latin typeface="Franklin Gothic Book" panose="020B0503020102020204" pitchFamily="34" charset="0"/>
            </a:endParaRPr>
          </a:p>
          <a:p>
            <a:endParaRPr lang="en-US" dirty="0"/>
          </a:p>
          <a:p>
            <a:pPr marL="0" indent="0">
              <a:buNone/>
            </a:pPr>
            <a:endParaRPr lang="en-US" dirty="0"/>
          </a:p>
          <a:p>
            <a:pPr marL="0" indent="0">
              <a:buNone/>
            </a:pPr>
            <a:endParaRPr lang="en-US" dirty="0"/>
          </a:p>
          <a:p>
            <a:pPr marL="0" indent="0">
              <a:buNone/>
            </a:pPr>
            <a:endParaRPr lang="en-US" dirty="0"/>
          </a:p>
        </p:txBody>
      </p:sp>
      <p:pic>
        <p:nvPicPr>
          <p:cNvPr id="5" name="Picture 4" descr="A black graduation cap to signify the participant will be looking at this from a teacher perspective. ">
            <a:extLst>
              <a:ext uri="{FF2B5EF4-FFF2-40B4-BE49-F238E27FC236}">
                <a16:creationId xmlns:a16="http://schemas.microsoft.com/office/drawing/2014/main" id="{E45CB580-768C-9E91-01E4-06D8515DFF3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196330" y="84435"/>
            <a:ext cx="918757" cy="590684"/>
          </a:xfrm>
          <a:prstGeom prst="rect">
            <a:avLst/>
          </a:prstGeom>
        </p:spPr>
      </p:pic>
    </p:spTree>
    <p:extLst>
      <p:ext uri="{BB962C8B-B14F-4D97-AF65-F5344CB8AC3E}">
        <p14:creationId xmlns:p14="http://schemas.microsoft.com/office/powerpoint/2010/main" val="17191319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EC265-03BD-FA12-B9A8-9DD8F2CEB818}"/>
              </a:ext>
            </a:extLst>
          </p:cNvPr>
          <p:cNvSpPr>
            <a:spLocks noGrp="1"/>
          </p:cNvSpPr>
          <p:nvPr>
            <p:ph type="title"/>
          </p:nvPr>
        </p:nvSpPr>
        <p:spPr>
          <a:xfrm>
            <a:off x="399393" y="12337"/>
            <a:ext cx="5696607" cy="1325563"/>
          </a:xfrm>
        </p:spPr>
        <p:txBody>
          <a:bodyPr/>
          <a:lstStyle/>
          <a:p>
            <a:pPr algn="ctr"/>
            <a:r>
              <a:rPr lang="en-US" dirty="0">
                <a:latin typeface="+mj-lt"/>
              </a:rPr>
              <a:t>Storyline</a:t>
            </a:r>
          </a:p>
        </p:txBody>
      </p:sp>
      <p:sp>
        <p:nvSpPr>
          <p:cNvPr id="4" name="TextBox 3">
            <a:extLst>
              <a:ext uri="{FF2B5EF4-FFF2-40B4-BE49-F238E27FC236}">
                <a16:creationId xmlns:a16="http://schemas.microsoft.com/office/drawing/2014/main" id="{997D4154-1CCC-BBF1-D579-49875D998A9D}"/>
              </a:ext>
            </a:extLst>
          </p:cNvPr>
          <p:cNvSpPr txBox="1"/>
          <p:nvPr/>
        </p:nvSpPr>
        <p:spPr>
          <a:xfrm>
            <a:off x="399393" y="1074509"/>
            <a:ext cx="5318234" cy="4708981"/>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cs typeface="Arial" panose="020B0604020202020204" pitchFamily="34" charset="0"/>
              </a:rPr>
              <a:t>Compare your thinking to the developers thinking of the three dimensions by examining the </a:t>
            </a:r>
            <a:r>
              <a:rPr lang="en-US" sz="3200" dirty="0">
                <a:cs typeface="Arial" panose="020B0604020202020204" pitchFamily="34" charset="0"/>
                <a:hlinkClick r:id="rId3"/>
              </a:rPr>
              <a:t>storyline</a:t>
            </a:r>
            <a:r>
              <a:rPr lang="en-US" sz="3200" dirty="0">
                <a:cs typeface="Arial" panose="020B0604020202020204" pitchFamily="34" charset="0"/>
              </a:rPr>
              <a:t> for this unit.</a:t>
            </a:r>
          </a:p>
          <a:p>
            <a:pPr marL="171450" indent="-171450">
              <a:buFont typeface="Wingdings" panose="05000000000000000000" pitchFamily="2" charset="2"/>
              <a:buChar char="Ø"/>
            </a:pPr>
            <a:endParaRPr lang="en-US" sz="1200" dirty="0">
              <a:cs typeface="Arial" panose="020B0604020202020204" pitchFamily="34" charset="0"/>
            </a:endParaRPr>
          </a:p>
          <a:p>
            <a:pPr marL="457200" indent="-457200">
              <a:buFont typeface="Wingdings" panose="05000000000000000000" pitchFamily="2" charset="2"/>
              <a:buChar char="Ø"/>
            </a:pPr>
            <a:r>
              <a:rPr lang="en-US" sz="3200" dirty="0">
                <a:cs typeface="Arial" panose="020B0604020202020204" pitchFamily="34" charset="0"/>
              </a:rPr>
              <a:t>Identify evidence of how the storyline connects back to our driving question board.</a:t>
            </a:r>
          </a:p>
        </p:txBody>
      </p:sp>
      <p:pic>
        <p:nvPicPr>
          <p:cNvPr id="5" name="Picture 4" descr="Picture of the storyline document just for clarification and description.">
            <a:hlinkClick r:id="rId3"/>
            <a:extLst>
              <a:ext uri="{FF2B5EF4-FFF2-40B4-BE49-F238E27FC236}">
                <a16:creationId xmlns:a16="http://schemas.microsoft.com/office/drawing/2014/main" id="{025EB0D2-71E2-60ED-D040-CFC6545F076F}"/>
              </a:ext>
            </a:extLst>
          </p:cNvPr>
          <p:cNvPicPr>
            <a:picLocks noChangeAspect="1"/>
          </p:cNvPicPr>
          <p:nvPr/>
        </p:nvPicPr>
        <p:blipFill>
          <a:blip r:embed="rId4"/>
          <a:stretch>
            <a:fillRect/>
          </a:stretch>
        </p:blipFill>
        <p:spPr>
          <a:xfrm>
            <a:off x="6314647" y="902471"/>
            <a:ext cx="5104573" cy="4629413"/>
          </a:xfrm>
          <a:prstGeom prst="rect">
            <a:avLst/>
          </a:prstGeom>
          <a:ln w="28575">
            <a:solidFill>
              <a:srgbClr val="007780"/>
            </a:solidFill>
          </a:ln>
        </p:spPr>
      </p:pic>
      <p:pic>
        <p:nvPicPr>
          <p:cNvPr id="3" name="Picture 2" descr="A black graduation cap to signify the participant will be looking at this from a teacher perspective. ">
            <a:extLst>
              <a:ext uri="{FF2B5EF4-FFF2-40B4-BE49-F238E27FC236}">
                <a16:creationId xmlns:a16="http://schemas.microsoft.com/office/drawing/2014/main" id="{EAD5CAE7-4160-4ACD-9F39-EC3261D9985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196330" y="84435"/>
            <a:ext cx="918757" cy="590684"/>
          </a:xfrm>
          <a:prstGeom prst="rect">
            <a:avLst/>
          </a:prstGeom>
        </p:spPr>
      </p:pic>
    </p:spTree>
    <p:extLst>
      <p:ext uri="{BB962C8B-B14F-4D97-AF65-F5344CB8AC3E}">
        <p14:creationId xmlns:p14="http://schemas.microsoft.com/office/powerpoint/2010/main" val="23244882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35F94-12D3-B514-172B-50BBDBA33ABA}"/>
              </a:ext>
            </a:extLst>
          </p:cNvPr>
          <p:cNvSpPr>
            <a:spLocks noGrp="1"/>
          </p:cNvSpPr>
          <p:nvPr>
            <p:ph type="title"/>
          </p:nvPr>
        </p:nvSpPr>
        <p:spPr>
          <a:xfrm>
            <a:off x="-8712" y="61117"/>
            <a:ext cx="7670800" cy="1325563"/>
          </a:xfrm>
        </p:spPr>
        <p:txBody>
          <a:bodyPr/>
          <a:lstStyle/>
          <a:p>
            <a:pPr algn="ctr"/>
            <a:r>
              <a:rPr lang="en-US" dirty="0">
                <a:latin typeface="+mj-lt"/>
              </a:rPr>
              <a:t>Article</a:t>
            </a:r>
          </a:p>
        </p:txBody>
      </p:sp>
      <p:sp>
        <p:nvSpPr>
          <p:cNvPr id="3" name="Content Placeholder 2">
            <a:extLst>
              <a:ext uri="{FF2B5EF4-FFF2-40B4-BE49-F238E27FC236}">
                <a16:creationId xmlns:a16="http://schemas.microsoft.com/office/drawing/2014/main" id="{809457A4-5114-9BF6-85D3-C3671A13AEDB}"/>
              </a:ext>
            </a:extLst>
          </p:cNvPr>
          <p:cNvSpPr>
            <a:spLocks noGrp="1"/>
          </p:cNvSpPr>
          <p:nvPr>
            <p:ph idx="1"/>
          </p:nvPr>
        </p:nvSpPr>
        <p:spPr>
          <a:xfrm>
            <a:off x="406400" y="1253331"/>
            <a:ext cx="7124700" cy="4351338"/>
          </a:xfrm>
        </p:spPr>
        <p:txBody>
          <a:bodyPr vert="horz" lIns="91440" tIns="45720" rIns="91440" bIns="45720" rtlCol="0" anchor="t">
            <a:normAutofit fontScale="92500" lnSpcReduction="10000"/>
          </a:bodyPr>
          <a:lstStyle/>
          <a:p>
            <a:pPr marL="0" indent="0">
              <a:buNone/>
            </a:pPr>
            <a:r>
              <a:rPr lang="en-US" dirty="0">
                <a:latin typeface="+mn-lt"/>
                <a:cs typeface="Arial"/>
                <a:hlinkClick r:id="rId3"/>
              </a:rPr>
              <a:t>Supporting Three-Dimensional Learning From Students’ Questions About Water With a Storyline Unit</a:t>
            </a:r>
          </a:p>
          <a:p>
            <a:pPr marL="0" indent="0">
              <a:buNone/>
            </a:pPr>
            <a:r>
              <a:rPr lang="en-US" dirty="0">
                <a:latin typeface="+mn-lt"/>
                <a:cs typeface="Arial"/>
              </a:rPr>
              <a:t>As you read, jot your responses to the following questions in the </a:t>
            </a:r>
            <a:r>
              <a:rPr lang="en-US" u="sng" dirty="0">
                <a:latin typeface="+mn-lt"/>
                <a:cs typeface="Arial"/>
              </a:rPr>
              <a:t>Session C: Notes</a:t>
            </a:r>
            <a:r>
              <a:rPr lang="en-US" dirty="0">
                <a:latin typeface="+mn-lt"/>
                <a:cs typeface="Arial"/>
              </a:rPr>
              <a:t> section of your participant packet.</a:t>
            </a:r>
          </a:p>
          <a:p>
            <a:r>
              <a:rPr lang="en-US" dirty="0">
                <a:latin typeface="+mn-lt"/>
                <a:cs typeface="Arial"/>
              </a:rPr>
              <a:t>How was the driving question board used throughout this learning experience as described in the article?</a:t>
            </a:r>
          </a:p>
          <a:p>
            <a:r>
              <a:rPr lang="en-US" dirty="0">
                <a:latin typeface="+mn-lt"/>
                <a:cs typeface="Arial"/>
              </a:rPr>
              <a:t>As the students were navigating through the learning experience, what were the actions of both the teacher and the students?</a:t>
            </a:r>
          </a:p>
          <a:p>
            <a:endParaRPr lang="en-US" dirty="0">
              <a:cs typeface="Arial"/>
            </a:endParaRPr>
          </a:p>
          <a:p>
            <a:pPr marL="0" indent="0">
              <a:buNone/>
            </a:pPr>
            <a:endParaRPr lang="en-US" dirty="0">
              <a:cs typeface="Arial"/>
            </a:endParaRPr>
          </a:p>
        </p:txBody>
      </p:sp>
      <p:pic>
        <p:nvPicPr>
          <p:cNvPr id="5" name="Picture 4" descr="A screenshot of the article, Supporting Three-Dimensional Learning From Students' Questions About Water With a Storyline Unit for clarity.">
            <a:hlinkClick r:id="rId4"/>
            <a:extLst>
              <a:ext uri="{FF2B5EF4-FFF2-40B4-BE49-F238E27FC236}">
                <a16:creationId xmlns:a16="http://schemas.microsoft.com/office/drawing/2014/main" id="{67DD8219-B183-CCDF-CA40-BA33F0B90218}"/>
              </a:ext>
            </a:extLst>
          </p:cNvPr>
          <p:cNvPicPr>
            <a:picLocks noChangeAspect="1"/>
          </p:cNvPicPr>
          <p:nvPr/>
        </p:nvPicPr>
        <p:blipFill>
          <a:blip r:embed="rId5"/>
          <a:stretch>
            <a:fillRect/>
          </a:stretch>
        </p:blipFill>
        <p:spPr>
          <a:xfrm>
            <a:off x="7922866" y="885825"/>
            <a:ext cx="3659533" cy="4565649"/>
          </a:xfrm>
          <a:prstGeom prst="rect">
            <a:avLst/>
          </a:prstGeom>
          <a:ln w="38100">
            <a:solidFill>
              <a:srgbClr val="007780"/>
            </a:solidFill>
          </a:ln>
        </p:spPr>
      </p:pic>
      <p:pic>
        <p:nvPicPr>
          <p:cNvPr id="4" name="Picture 3" descr="A black graduation cap to signify the participant will be looking at this from a teacher perspective. ">
            <a:extLst>
              <a:ext uri="{FF2B5EF4-FFF2-40B4-BE49-F238E27FC236}">
                <a16:creationId xmlns:a16="http://schemas.microsoft.com/office/drawing/2014/main" id="{5E713C03-8C08-4E62-D154-52D3DF7D652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1196330" y="84435"/>
            <a:ext cx="918757" cy="590684"/>
          </a:xfrm>
          <a:prstGeom prst="rect">
            <a:avLst/>
          </a:prstGeom>
        </p:spPr>
      </p:pic>
    </p:spTree>
    <p:extLst>
      <p:ext uri="{BB962C8B-B14F-4D97-AF65-F5344CB8AC3E}">
        <p14:creationId xmlns:p14="http://schemas.microsoft.com/office/powerpoint/2010/main" val="2781924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58e3d2d026_0_373"/>
          <p:cNvSpPr txBox="1">
            <a:spLocks noGrp="1"/>
          </p:cNvSpPr>
          <p:nvPr>
            <p:ph type="title"/>
          </p:nvPr>
        </p:nvSpPr>
        <p:spPr>
          <a:xfrm>
            <a:off x="-127000" y="546315"/>
            <a:ext cx="12446000" cy="1424540"/>
          </a:xfrm>
          <a:prstGeom prst="rect">
            <a:avLst/>
          </a:prstGeom>
          <a:solidFill>
            <a:schemeClr val="bg2"/>
          </a:solidFill>
          <a:ln>
            <a:solidFill>
              <a:schemeClr val="tx1"/>
            </a:solidFill>
          </a:ln>
        </p:spPr>
        <p:txBody>
          <a:bodyPr spcFirstLastPara="1" vert="horz" wrap="square" lIns="91425" tIns="45700" rIns="91425" bIns="45700" rtlCol="0" anchor="ctr" anchorCtr="0">
            <a:noAutofit/>
          </a:bodyPr>
          <a:lstStyle/>
          <a:p>
            <a:pPr algn="ctr">
              <a:buClr>
                <a:schemeClr val="dk1"/>
              </a:buClr>
              <a:buSzPts val="990"/>
            </a:pPr>
            <a:r>
              <a:rPr lang="en-US" sz="5400" b="1" dirty="0">
                <a:latin typeface="+mj-lt"/>
              </a:rPr>
              <a:t>Session A</a:t>
            </a:r>
          </a:p>
        </p:txBody>
      </p:sp>
      <p:sp>
        <p:nvSpPr>
          <p:cNvPr id="2" name="Text Placeholder 1">
            <a:extLst>
              <a:ext uri="{FF2B5EF4-FFF2-40B4-BE49-F238E27FC236}">
                <a16:creationId xmlns:a16="http://schemas.microsoft.com/office/drawing/2014/main" id="{0B55209B-DD04-CBC5-3E3F-AFC8ACB2CF88}"/>
              </a:ext>
            </a:extLst>
          </p:cNvPr>
          <p:cNvSpPr>
            <a:spLocks noGrp="1"/>
          </p:cNvSpPr>
          <p:nvPr>
            <p:ph idx="1"/>
          </p:nvPr>
        </p:nvSpPr>
        <p:spPr>
          <a:xfrm>
            <a:off x="699052" y="2104967"/>
            <a:ext cx="10793895" cy="3316120"/>
          </a:xfrm>
        </p:spPr>
        <p:txBody>
          <a:bodyPr>
            <a:noAutofit/>
          </a:bodyPr>
          <a:lstStyle/>
          <a:p>
            <a:pPr marL="0" indent="0">
              <a:spcAft>
                <a:spcPts val="600"/>
              </a:spcAft>
              <a:buClr>
                <a:schemeClr val="dk1"/>
              </a:buClr>
              <a:buSzPts val="990"/>
              <a:buNone/>
            </a:pPr>
            <a:r>
              <a:rPr lang="en-US" sz="4400" b="1" u="sng" dirty="0">
                <a:solidFill>
                  <a:schemeClr val="tx1"/>
                </a:solidFill>
                <a:latin typeface="+mn-lt"/>
              </a:rPr>
              <a:t>Focus Question</a:t>
            </a:r>
            <a:r>
              <a:rPr lang="en-US" sz="4400" dirty="0">
                <a:solidFill>
                  <a:schemeClr val="tx1"/>
                </a:solidFill>
                <a:latin typeface="+mn-lt"/>
              </a:rPr>
              <a:t>: </a:t>
            </a:r>
          </a:p>
          <a:p>
            <a:pPr marL="0" indent="0">
              <a:buClr>
                <a:schemeClr val="dk1"/>
              </a:buClr>
              <a:buSzPts val="990"/>
              <a:buNone/>
            </a:pPr>
            <a:r>
              <a:rPr lang="en-US" sz="4400" dirty="0">
                <a:solidFill>
                  <a:schemeClr val="tx1"/>
                </a:solidFill>
                <a:latin typeface="+mn-lt"/>
              </a:rPr>
              <a:t>What is a driving question board and what is its purpose in the science classroom?</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5d86d166ed_0_7"/>
          <p:cNvSpPr txBox="1">
            <a:spLocks noGrp="1"/>
          </p:cNvSpPr>
          <p:nvPr>
            <p:ph type="title"/>
          </p:nvPr>
        </p:nvSpPr>
        <p:spPr>
          <a:xfrm>
            <a:off x="847724" y="93714"/>
            <a:ext cx="6743050" cy="1325563"/>
          </a:xfrm>
        </p:spPr>
        <p:txBody>
          <a:bodyPr spcFirstLastPara="1" vert="horz" lIns="91425" tIns="45700" rIns="91425" bIns="45700" rtlCol="0" anchor="ctr" anchorCtr="0">
            <a:normAutofit/>
          </a:bodyPr>
          <a:lstStyle/>
          <a:p>
            <a:r>
              <a:rPr lang="en-US" dirty="0">
                <a:latin typeface="+mj-lt"/>
              </a:rPr>
              <a:t>Session C Stop and Think </a:t>
            </a:r>
          </a:p>
        </p:txBody>
      </p:sp>
      <p:sp>
        <p:nvSpPr>
          <p:cNvPr id="5" name="TextBox 4">
            <a:extLst>
              <a:ext uri="{FF2B5EF4-FFF2-40B4-BE49-F238E27FC236}">
                <a16:creationId xmlns:a16="http://schemas.microsoft.com/office/drawing/2014/main" id="{3AE2DB02-B4F9-F025-ABF7-353F44B0883B}"/>
              </a:ext>
            </a:extLst>
          </p:cNvPr>
          <p:cNvSpPr txBox="1"/>
          <p:nvPr/>
        </p:nvSpPr>
        <p:spPr>
          <a:xfrm>
            <a:off x="847724" y="1624489"/>
            <a:ext cx="4674710" cy="2753679"/>
          </a:xfrm>
          <a:prstGeom prst="rect">
            <a:avLst/>
          </a:prstGeom>
          <a:noFill/>
          <a:ln w="28575">
            <a:noFill/>
            <a:prstDash val="solid"/>
          </a:ln>
        </p:spPr>
        <p:txBody>
          <a:bodyPr wrap="square" rtlCol="0">
            <a:spAutoFit/>
          </a:bodyPr>
          <a:lstStyle/>
          <a:p>
            <a:r>
              <a:rPr lang="en-US" sz="2600" dirty="0">
                <a:cs typeface="Arial"/>
              </a:rPr>
              <a:t>In the </a:t>
            </a:r>
            <a:r>
              <a:rPr lang="en-US" sz="2600" b="1" u="sng" dirty="0">
                <a:cs typeface="Arial"/>
              </a:rPr>
              <a:t>Session C: Notes</a:t>
            </a:r>
            <a:r>
              <a:rPr lang="en-US" sz="2600" u="sng" dirty="0">
                <a:cs typeface="Arial"/>
              </a:rPr>
              <a:t> </a:t>
            </a:r>
            <a:r>
              <a:rPr lang="en-US" sz="2600" dirty="0">
                <a:cs typeface="Arial"/>
              </a:rPr>
              <a:t>section of the participant packet, respond to the prompt on the right and be ready to share out with your colleague or table group. </a:t>
            </a:r>
            <a:endParaRPr lang="en-US" sz="2600" dirty="0"/>
          </a:p>
          <a:p>
            <a:endParaRPr lang="en-US" dirty="0"/>
          </a:p>
        </p:txBody>
      </p:sp>
      <p:pic>
        <p:nvPicPr>
          <p:cNvPr id="3" name="Picture 2">
            <a:extLst>
              <a:ext uri="{FF2B5EF4-FFF2-40B4-BE49-F238E27FC236}">
                <a16:creationId xmlns:a16="http://schemas.microsoft.com/office/drawing/2014/main" id="{550C1D03-455B-08D4-7AC7-B57DD651EC3F}"/>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666342" y="888476"/>
            <a:ext cx="6272690" cy="4624803"/>
          </a:xfrm>
          <a:prstGeom prst="rect">
            <a:avLst/>
          </a:prstGeom>
          <a:noFill/>
        </p:spPr>
      </p:pic>
      <p:sp>
        <p:nvSpPr>
          <p:cNvPr id="4" name="TextBox 3">
            <a:extLst>
              <a:ext uri="{FF2B5EF4-FFF2-40B4-BE49-F238E27FC236}">
                <a16:creationId xmlns:a16="http://schemas.microsoft.com/office/drawing/2014/main" id="{210C3508-F4A6-75B2-166D-E41C04976100}"/>
              </a:ext>
            </a:extLst>
          </p:cNvPr>
          <p:cNvSpPr txBox="1"/>
          <p:nvPr/>
        </p:nvSpPr>
        <p:spPr>
          <a:xfrm>
            <a:off x="6838949" y="2004393"/>
            <a:ext cx="3927475" cy="2369880"/>
          </a:xfrm>
          <a:prstGeom prst="rect">
            <a:avLst/>
          </a:prstGeom>
          <a:noFill/>
        </p:spPr>
        <p:txBody>
          <a:bodyPr wrap="square" rtlCol="0">
            <a:spAutoFit/>
          </a:bodyPr>
          <a:lstStyle/>
          <a:p>
            <a:pPr algn="ctr"/>
            <a:r>
              <a:rPr lang="en-US" sz="2600" dirty="0">
                <a:cs typeface="Arial" panose="020B0604020202020204" pitchFamily="34" charset="0"/>
              </a:rPr>
              <a:t>How can the driving question board anchored in a phenomenon be used to build a cohesive storyline?</a:t>
            </a:r>
          </a:p>
          <a:p>
            <a:pPr algn="ctr"/>
            <a:endParaRPr lang="en-US" dirty="0"/>
          </a:p>
        </p:txBody>
      </p:sp>
      <p:pic>
        <p:nvPicPr>
          <p:cNvPr id="2" name="Picture 1" descr="A black graduation cap to signify the participant will be looking at this from a teacher perspective. ">
            <a:extLst>
              <a:ext uri="{FF2B5EF4-FFF2-40B4-BE49-F238E27FC236}">
                <a16:creationId xmlns:a16="http://schemas.microsoft.com/office/drawing/2014/main" id="{0C176F22-ED77-5C18-DE02-966E7B173EE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196330" y="84435"/>
            <a:ext cx="918757" cy="590684"/>
          </a:xfrm>
          <a:prstGeom prst="rect">
            <a:avLst/>
          </a:prstGeom>
        </p:spPr>
      </p:pic>
    </p:spTree>
    <p:extLst>
      <p:ext uri="{BB962C8B-B14F-4D97-AF65-F5344CB8AC3E}">
        <p14:creationId xmlns:p14="http://schemas.microsoft.com/office/powerpoint/2010/main" val="19255217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35B02-47C3-68C4-86A1-3231EE0DF937}"/>
              </a:ext>
            </a:extLst>
          </p:cNvPr>
          <p:cNvSpPr>
            <a:spLocks noGrp="1"/>
          </p:cNvSpPr>
          <p:nvPr>
            <p:ph type="title"/>
          </p:nvPr>
        </p:nvSpPr>
        <p:spPr/>
        <p:txBody>
          <a:bodyPr/>
          <a:lstStyle/>
          <a:p>
            <a:pPr algn="ctr"/>
            <a:r>
              <a:rPr lang="en-US" dirty="0">
                <a:latin typeface="+mj-lt"/>
              </a:rPr>
              <a:t>Session C Shared Understandings</a:t>
            </a:r>
          </a:p>
        </p:txBody>
      </p:sp>
      <p:sp>
        <p:nvSpPr>
          <p:cNvPr id="3" name="Content Placeholder 2">
            <a:extLst>
              <a:ext uri="{FF2B5EF4-FFF2-40B4-BE49-F238E27FC236}">
                <a16:creationId xmlns:a16="http://schemas.microsoft.com/office/drawing/2014/main" id="{9E371A02-CF02-06FE-CC44-2BF34694FD87}"/>
              </a:ext>
            </a:extLst>
          </p:cNvPr>
          <p:cNvSpPr>
            <a:spLocks noGrp="1"/>
          </p:cNvSpPr>
          <p:nvPr>
            <p:ph idx="1"/>
          </p:nvPr>
        </p:nvSpPr>
        <p:spPr>
          <a:xfrm>
            <a:off x="676275" y="1690688"/>
            <a:ext cx="11045825" cy="3859212"/>
          </a:xfrm>
        </p:spPr>
        <p:txBody>
          <a:bodyPr vert="horz" lIns="91440" tIns="45720" rIns="91440" bIns="45720" rtlCol="0" anchor="t">
            <a:normAutofit fontScale="47500" lnSpcReduction="20000"/>
          </a:bodyPr>
          <a:lstStyle/>
          <a:p>
            <a:pPr>
              <a:lnSpc>
                <a:spcPct val="120000"/>
              </a:lnSpc>
              <a:spcAft>
                <a:spcPts val="1200"/>
              </a:spcAft>
              <a:buFont typeface="Wingdings" panose="05000000000000000000" pitchFamily="2" charset="2"/>
              <a:buChar char="Ø"/>
            </a:pPr>
            <a:r>
              <a:rPr lang="en-US" sz="4400" dirty="0">
                <a:latin typeface="+mn-lt"/>
                <a:cs typeface="Arial"/>
              </a:rPr>
              <a:t>Allows students to see the science work they are doing as addressing questions and problems their class has identified as they explore phenomenon.</a:t>
            </a:r>
          </a:p>
          <a:p>
            <a:pPr>
              <a:lnSpc>
                <a:spcPct val="120000"/>
              </a:lnSpc>
              <a:spcAft>
                <a:spcPts val="1200"/>
              </a:spcAft>
              <a:buFont typeface="Wingdings" panose="05000000000000000000" pitchFamily="2" charset="2"/>
              <a:buChar char="Ø"/>
            </a:pPr>
            <a:r>
              <a:rPr lang="en-US" sz="4400" dirty="0">
                <a:latin typeface="+mn-lt"/>
                <a:cs typeface="Arial"/>
              </a:rPr>
              <a:t>Lays out pre-planned sequence of questions, investigations and prompted discussion designed to support a progression that builds targeted three-dimensional learning.</a:t>
            </a:r>
          </a:p>
          <a:p>
            <a:pPr>
              <a:lnSpc>
                <a:spcPct val="120000"/>
              </a:lnSpc>
              <a:spcAft>
                <a:spcPts val="1200"/>
              </a:spcAft>
              <a:buFont typeface="Wingdings" panose="05000000000000000000" pitchFamily="2" charset="2"/>
              <a:buChar char="Ø"/>
            </a:pPr>
            <a:r>
              <a:rPr lang="en-US" sz="4400" dirty="0">
                <a:latin typeface="+mn-lt"/>
                <a:cs typeface="Arial"/>
              </a:rPr>
              <a:t>Involves students as partners in identifying questions and problems, figuring out how to address them, and making sense of what they find.</a:t>
            </a:r>
            <a:endParaRPr lang="en-US" sz="4400" dirty="0">
              <a:latin typeface="+mn-lt"/>
              <a:cs typeface="Arial" panose="020B0604020202020204" pitchFamily="34" charset="0"/>
            </a:endParaRPr>
          </a:p>
          <a:p>
            <a:pPr>
              <a:lnSpc>
                <a:spcPct val="120000"/>
              </a:lnSpc>
              <a:spcAft>
                <a:spcPts val="1200"/>
              </a:spcAft>
              <a:buFont typeface="Wingdings" panose="05000000000000000000" pitchFamily="2" charset="2"/>
              <a:buChar char="Ø"/>
            </a:pPr>
            <a:r>
              <a:rPr lang="en-US" sz="4400" dirty="0">
                <a:latin typeface="+mn-lt"/>
                <a:cs typeface="Arial"/>
              </a:rPr>
              <a:t>Provides real world connections and opportunities for students to observe, wonder and identify problems that they want to figure out how to solve.</a:t>
            </a:r>
            <a:endParaRPr lang="en-US" sz="4400" dirty="0">
              <a:latin typeface="+mn-lt"/>
              <a:cs typeface="Arial" panose="020B0604020202020204" pitchFamily="34" charset="0"/>
            </a:endParaRPr>
          </a:p>
          <a:p>
            <a:pPr marL="0" indent="0">
              <a:buNone/>
            </a:pPr>
            <a:endParaRPr lang="en-US" dirty="0">
              <a:latin typeface="+mn-lt"/>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1456207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FCAA-DFE8-826B-DF64-A6E76281B5D0}"/>
              </a:ext>
            </a:extLst>
          </p:cNvPr>
          <p:cNvSpPr>
            <a:spLocks noGrp="1"/>
          </p:cNvSpPr>
          <p:nvPr>
            <p:ph type="title"/>
          </p:nvPr>
        </p:nvSpPr>
        <p:spPr>
          <a:xfrm>
            <a:off x="752475" y="172279"/>
            <a:ext cx="11161230" cy="1868556"/>
          </a:xfrm>
        </p:spPr>
        <p:txBody>
          <a:bodyPr>
            <a:normAutofit/>
          </a:bodyPr>
          <a:lstStyle/>
          <a:p>
            <a:r>
              <a:rPr lang="en-US" dirty="0">
                <a:latin typeface="+mj-lt"/>
                <a:cs typeface="Arial"/>
              </a:rPr>
              <a:t>After completing session C, you should be able to answer the following questions.</a:t>
            </a:r>
          </a:p>
        </p:txBody>
      </p:sp>
      <p:sp>
        <p:nvSpPr>
          <p:cNvPr id="3" name="Content Placeholder 2">
            <a:extLst>
              <a:ext uri="{FF2B5EF4-FFF2-40B4-BE49-F238E27FC236}">
                <a16:creationId xmlns:a16="http://schemas.microsoft.com/office/drawing/2014/main" id="{4F079AF0-5BA8-A720-3A05-792F18C49017}"/>
              </a:ext>
            </a:extLst>
          </p:cNvPr>
          <p:cNvSpPr>
            <a:spLocks noGrp="1"/>
          </p:cNvSpPr>
          <p:nvPr>
            <p:ph idx="1"/>
          </p:nvPr>
        </p:nvSpPr>
        <p:spPr>
          <a:xfrm>
            <a:off x="1325217" y="2040835"/>
            <a:ext cx="10114308" cy="3615247"/>
          </a:xfrm>
        </p:spPr>
        <p:txBody>
          <a:bodyPr vert="horz" lIns="91440" tIns="45720" rIns="91440" bIns="45720" rtlCol="0" anchor="t">
            <a:normAutofit/>
          </a:bodyPr>
          <a:lstStyle/>
          <a:p>
            <a:pPr>
              <a:buFont typeface="Wingdings" panose="05000000000000000000" pitchFamily="2" charset="2"/>
              <a:buChar char="ü"/>
            </a:pPr>
            <a:r>
              <a:rPr lang="en-US" dirty="0">
                <a:solidFill>
                  <a:srgbClr val="374151"/>
                </a:solidFill>
                <a:latin typeface="Franklin Gothic Book" panose="020B0503020102020204" pitchFamily="34" charset="0"/>
                <a:cs typeface="Arial"/>
              </a:rPr>
              <a:t>How can the anchoring phenomenon kick off the investigations and help to navigate the learning sequence?</a:t>
            </a:r>
          </a:p>
          <a:p>
            <a:pPr>
              <a:buFont typeface="Wingdings" panose="05000000000000000000" pitchFamily="2" charset="2"/>
              <a:buChar char="ü"/>
            </a:pPr>
            <a:r>
              <a:rPr lang="en-US" dirty="0">
                <a:solidFill>
                  <a:srgbClr val="374151"/>
                </a:solidFill>
                <a:latin typeface="Franklin Gothic Book" panose="020B0503020102020204" pitchFamily="34" charset="0"/>
                <a:cs typeface="Arial"/>
              </a:rPr>
              <a:t>How can the driving question board elicit student ideas that connect to investigations students will engage in to make sense of the phenomenon?</a:t>
            </a:r>
            <a:endParaRPr lang="en-US" dirty="0">
              <a:latin typeface="Franklin Gothic Book" panose="020B0503020102020204" pitchFamily="34" charset="0"/>
              <a:cs typeface="Arial" panose="020B0604020202020204" pitchFamily="34" charset="0"/>
            </a:endParaRPr>
          </a:p>
          <a:p>
            <a:pPr>
              <a:buFont typeface="Wingdings" panose="05000000000000000000" pitchFamily="2" charset="2"/>
              <a:buChar char="ü"/>
            </a:pPr>
            <a:r>
              <a:rPr lang="en-US" dirty="0">
                <a:solidFill>
                  <a:srgbClr val="374151"/>
                </a:solidFill>
                <a:latin typeface="Franklin Gothic Book" panose="020B0503020102020204" pitchFamily="34" charset="0"/>
                <a:cs typeface="Arial"/>
              </a:rPr>
              <a:t>How can the driving question board be used to build a cohesive storyline?</a:t>
            </a:r>
            <a:endParaRPr lang="en-US" dirty="0">
              <a:latin typeface="Franklin Gothic Book" panose="020B0503020102020204" pitchFamily="34" charset="0"/>
              <a:cs typeface="Arial"/>
            </a:endParaRP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1304720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B11A-6FA5-211A-0530-FABEEA987449}"/>
              </a:ext>
            </a:extLst>
          </p:cNvPr>
          <p:cNvSpPr>
            <a:spLocks noGrp="1"/>
          </p:cNvSpPr>
          <p:nvPr>
            <p:ph type="title"/>
          </p:nvPr>
        </p:nvSpPr>
        <p:spPr>
          <a:xfrm>
            <a:off x="-1" y="145236"/>
            <a:ext cx="10635344" cy="1378764"/>
          </a:xfrm>
        </p:spPr>
        <p:txBody>
          <a:bodyPr>
            <a:normAutofit fontScale="90000"/>
          </a:bodyPr>
          <a:lstStyle/>
          <a:p>
            <a:pPr algn="ctr">
              <a:lnSpc>
                <a:spcPct val="100000"/>
              </a:lnSpc>
            </a:pPr>
            <a:r>
              <a:rPr lang="en-US" dirty="0">
                <a:latin typeface="+mj-lt"/>
                <a:cs typeface="Arial"/>
              </a:rPr>
              <a:t>Session C Overall Reflection</a:t>
            </a:r>
            <a:br>
              <a:rPr lang="en-US" sz="4900" b="1" dirty="0"/>
            </a:br>
            <a:endParaRPr lang="en-US" sz="4900" b="1" dirty="0">
              <a:latin typeface="Arial"/>
            </a:endParaRPr>
          </a:p>
        </p:txBody>
      </p:sp>
      <p:sp>
        <p:nvSpPr>
          <p:cNvPr id="4" name="TextBox 3">
            <a:extLst>
              <a:ext uri="{FF2B5EF4-FFF2-40B4-BE49-F238E27FC236}">
                <a16:creationId xmlns:a16="http://schemas.microsoft.com/office/drawing/2014/main" id="{DFC0EA9E-EC37-0165-A5FE-5D9BBE6974D3}"/>
              </a:ext>
            </a:extLst>
          </p:cNvPr>
          <p:cNvSpPr txBox="1"/>
          <p:nvPr/>
        </p:nvSpPr>
        <p:spPr>
          <a:xfrm>
            <a:off x="1236049" y="848988"/>
            <a:ext cx="8753762" cy="1200329"/>
          </a:xfrm>
          <a:prstGeom prst="rect">
            <a:avLst/>
          </a:prstGeom>
          <a:noFill/>
        </p:spPr>
        <p:txBody>
          <a:bodyPr wrap="square" rtlCol="0">
            <a:spAutoFit/>
          </a:bodyPr>
          <a:lstStyle/>
          <a:p>
            <a:r>
              <a:rPr lang="en-US" sz="2400" dirty="0">
                <a:cs typeface="Arial"/>
              </a:rPr>
              <a:t>Take some time to record your thoughts from today’s session by responding to the following prompts in </a:t>
            </a:r>
            <a:r>
              <a:rPr lang="en-US" sz="2400" u="sng" dirty="0">
                <a:cs typeface="Arial"/>
              </a:rPr>
              <a:t>Session C: Overall Reflection</a:t>
            </a:r>
            <a:r>
              <a:rPr lang="en-US" sz="2400" b="1" dirty="0">
                <a:cs typeface="Arial"/>
              </a:rPr>
              <a:t> </a:t>
            </a:r>
            <a:r>
              <a:rPr lang="en-US" sz="2400" dirty="0">
                <a:cs typeface="Arial"/>
              </a:rPr>
              <a:t>of the participant packet.</a:t>
            </a:r>
            <a:endParaRPr lang="en-US" sz="2400" dirty="0"/>
          </a:p>
        </p:txBody>
      </p:sp>
      <p:pic>
        <p:nvPicPr>
          <p:cNvPr id="9" name="Content Placeholder 8">
            <a:extLst>
              <a:ext uri="{FF2B5EF4-FFF2-40B4-BE49-F238E27FC236}">
                <a16:creationId xmlns:a16="http://schemas.microsoft.com/office/drawing/2014/main" id="{6FABB50D-CA0E-1867-C2A8-D05A1C0474D4}"/>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r="8837" b="518"/>
          <a:stretch/>
        </p:blipFill>
        <p:spPr>
          <a:xfrm>
            <a:off x="9803389" y="111918"/>
            <a:ext cx="2271067" cy="2213857"/>
          </a:xfrm>
        </p:spPr>
      </p:pic>
      <p:sp>
        <p:nvSpPr>
          <p:cNvPr id="14" name="Oval 13">
            <a:extLst>
              <a:ext uri="{FF2B5EF4-FFF2-40B4-BE49-F238E27FC236}">
                <a16:creationId xmlns:a16="http://schemas.microsoft.com/office/drawing/2014/main" id="{42BD5A92-F5C0-8143-1BC0-2C8F53B5E244}"/>
              </a:ext>
              <a:ext uri="{C183D7F6-B498-43B3-948B-1728B52AA6E4}">
                <adec:decorative xmlns:adec="http://schemas.microsoft.com/office/drawing/2017/decorative" val="1"/>
              </a:ext>
            </a:extLst>
          </p:cNvPr>
          <p:cNvSpPr/>
          <p:nvPr/>
        </p:nvSpPr>
        <p:spPr>
          <a:xfrm>
            <a:off x="1671203" y="2227752"/>
            <a:ext cx="969818" cy="981363"/>
          </a:xfrm>
          <a:prstGeom prst="ellipse">
            <a:avLst/>
          </a:prstGeom>
          <a:solidFill>
            <a:srgbClr val="FF0000"/>
          </a:solid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D31DB4A-BDE2-F6F7-B8F2-3A2583842A3A}"/>
              </a:ext>
            </a:extLst>
          </p:cNvPr>
          <p:cNvSpPr txBox="1"/>
          <p:nvPr/>
        </p:nvSpPr>
        <p:spPr>
          <a:xfrm>
            <a:off x="2832618" y="2255008"/>
            <a:ext cx="677917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cs typeface="Arial" panose="020B0604020202020204" pitchFamily="34" charset="0"/>
              </a:rPr>
              <a:t>What might be one thing you </a:t>
            </a:r>
            <a:r>
              <a:rPr lang="en-US" sz="2800" b="1" dirty="0">
                <a:cs typeface="Arial" panose="020B0604020202020204" pitchFamily="34" charset="0"/>
              </a:rPr>
              <a:t>STOP</a:t>
            </a:r>
            <a:r>
              <a:rPr lang="en-US" sz="2800" dirty="0">
                <a:cs typeface="Arial" panose="020B0604020202020204" pitchFamily="34" charset="0"/>
              </a:rPr>
              <a:t> based on today’s session?</a:t>
            </a:r>
          </a:p>
        </p:txBody>
      </p:sp>
      <p:sp>
        <p:nvSpPr>
          <p:cNvPr id="13" name="Oval 12">
            <a:extLst>
              <a:ext uri="{FF2B5EF4-FFF2-40B4-BE49-F238E27FC236}">
                <a16:creationId xmlns:a16="http://schemas.microsoft.com/office/drawing/2014/main" id="{3A33E405-7F95-6D0A-0EC4-B8A061A1F866}"/>
              </a:ext>
              <a:ext uri="{C183D7F6-B498-43B3-948B-1728B52AA6E4}">
                <adec:decorative xmlns:adec="http://schemas.microsoft.com/office/drawing/2017/decorative" val="1"/>
              </a:ext>
            </a:extLst>
          </p:cNvPr>
          <p:cNvSpPr/>
          <p:nvPr/>
        </p:nvSpPr>
        <p:spPr>
          <a:xfrm>
            <a:off x="1671203" y="3429000"/>
            <a:ext cx="969818" cy="981363"/>
          </a:xfrm>
          <a:prstGeom prst="ellipse">
            <a:avLst/>
          </a:prstGeom>
          <a:solidFill>
            <a:srgbClr val="FFFF00"/>
          </a:solid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A972E9D-6651-A859-A052-10DE274409D0}"/>
              </a:ext>
            </a:extLst>
          </p:cNvPr>
          <p:cNvSpPr txBox="1"/>
          <p:nvPr/>
        </p:nvSpPr>
        <p:spPr>
          <a:xfrm>
            <a:off x="2832618" y="3478158"/>
            <a:ext cx="7430754" cy="981363"/>
          </a:xfrm>
          <a:prstGeom prst="rect">
            <a:avLst/>
          </a:prstGeom>
          <a:noFill/>
        </p:spPr>
        <p:txBody>
          <a:bodyPr wrap="square" rtlCol="0">
            <a:spAutoFit/>
          </a:bodyPr>
          <a:lstStyle/>
          <a:p>
            <a:r>
              <a:rPr lang="en-US" sz="2800" dirty="0">
                <a:cs typeface="Arial" panose="020B0604020202020204" pitchFamily="34" charset="0"/>
              </a:rPr>
              <a:t>What might be one thing you will </a:t>
            </a:r>
            <a:r>
              <a:rPr lang="en-US" sz="2800" b="1" dirty="0">
                <a:cs typeface="Arial" panose="020B0604020202020204" pitchFamily="34" charset="0"/>
              </a:rPr>
              <a:t>CONTINUE </a:t>
            </a:r>
            <a:r>
              <a:rPr lang="en-US" sz="2800" dirty="0">
                <a:cs typeface="Arial" panose="020B0604020202020204" pitchFamily="34" charset="0"/>
              </a:rPr>
              <a:t>based on today’s session?</a:t>
            </a:r>
          </a:p>
        </p:txBody>
      </p:sp>
      <p:sp>
        <p:nvSpPr>
          <p:cNvPr id="15" name="Oval 14">
            <a:extLst>
              <a:ext uri="{FF2B5EF4-FFF2-40B4-BE49-F238E27FC236}">
                <a16:creationId xmlns:a16="http://schemas.microsoft.com/office/drawing/2014/main" id="{E956F425-321A-93C0-3068-136BF03FEF53}"/>
              </a:ext>
              <a:ext uri="{C183D7F6-B498-43B3-948B-1728B52AA6E4}">
                <adec:decorative xmlns:adec="http://schemas.microsoft.com/office/drawing/2017/decorative" val="1"/>
              </a:ext>
            </a:extLst>
          </p:cNvPr>
          <p:cNvSpPr/>
          <p:nvPr/>
        </p:nvSpPr>
        <p:spPr>
          <a:xfrm>
            <a:off x="1671203" y="4630248"/>
            <a:ext cx="969818" cy="981363"/>
          </a:xfrm>
          <a:prstGeom prst="ellipse">
            <a:avLst/>
          </a:prstGeom>
          <a:solidFill>
            <a:srgbClr val="00B050"/>
          </a:solid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75CC4F-E9BE-C440-8E65-BBBFB5812A2B}"/>
              </a:ext>
            </a:extLst>
          </p:cNvPr>
          <p:cNvSpPr txBox="1"/>
          <p:nvPr/>
        </p:nvSpPr>
        <p:spPr>
          <a:xfrm>
            <a:off x="2837794" y="4657504"/>
            <a:ext cx="6965595" cy="954107"/>
          </a:xfrm>
          <a:prstGeom prst="rect">
            <a:avLst/>
          </a:prstGeom>
          <a:noFill/>
        </p:spPr>
        <p:txBody>
          <a:bodyPr wrap="square" lIns="91440" tIns="45720" rIns="91440" bIns="45720" rtlCol="0" anchor="t">
            <a:spAutoFit/>
          </a:bodyPr>
          <a:lstStyle/>
          <a:p>
            <a:r>
              <a:rPr lang="en-US" sz="2800" dirty="0">
                <a:cs typeface="Arial" panose="020B0604020202020204" pitchFamily="34" charset="0"/>
              </a:rPr>
              <a:t>What might be one thing you </a:t>
            </a:r>
            <a:r>
              <a:rPr lang="en-US" sz="2800" b="1" dirty="0">
                <a:cs typeface="Arial" panose="020B0604020202020204" pitchFamily="34" charset="0"/>
              </a:rPr>
              <a:t>START </a:t>
            </a:r>
            <a:r>
              <a:rPr lang="en-US" sz="2800" dirty="0">
                <a:cs typeface="Arial" panose="020B0604020202020204" pitchFamily="34" charset="0"/>
              </a:rPr>
              <a:t>based on today’s session?</a:t>
            </a:r>
          </a:p>
        </p:txBody>
      </p:sp>
    </p:spTree>
    <p:extLst>
      <p:ext uri="{BB962C8B-B14F-4D97-AF65-F5344CB8AC3E}">
        <p14:creationId xmlns:p14="http://schemas.microsoft.com/office/powerpoint/2010/main" val="2792390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64A2-DFEF-E039-953F-20007EA43779}"/>
              </a:ext>
            </a:extLst>
          </p:cNvPr>
          <p:cNvSpPr>
            <a:spLocks noGrp="1"/>
          </p:cNvSpPr>
          <p:nvPr>
            <p:ph type="title"/>
          </p:nvPr>
        </p:nvSpPr>
        <p:spPr>
          <a:xfrm>
            <a:off x="114300" y="100209"/>
            <a:ext cx="12184380" cy="1114230"/>
          </a:xfrm>
        </p:spPr>
        <p:txBody>
          <a:bodyPr>
            <a:normAutofit fontScale="90000"/>
          </a:bodyPr>
          <a:lstStyle/>
          <a:p>
            <a:pPr algn="ctr"/>
            <a:r>
              <a:rPr lang="en-US" dirty="0">
                <a:latin typeface="+mj-lt"/>
              </a:rPr>
              <a:t>Session C Next Steps - Considerations for Implementation </a:t>
            </a:r>
          </a:p>
        </p:txBody>
      </p:sp>
      <p:sp>
        <p:nvSpPr>
          <p:cNvPr id="3" name="Content Placeholder 2">
            <a:extLst>
              <a:ext uri="{FF2B5EF4-FFF2-40B4-BE49-F238E27FC236}">
                <a16:creationId xmlns:a16="http://schemas.microsoft.com/office/drawing/2014/main" id="{2CAA0346-9944-245A-256E-D6CFF7E1231F}"/>
              </a:ext>
            </a:extLst>
          </p:cNvPr>
          <p:cNvSpPr>
            <a:spLocks noGrp="1"/>
          </p:cNvSpPr>
          <p:nvPr>
            <p:ph idx="1"/>
          </p:nvPr>
        </p:nvSpPr>
        <p:spPr>
          <a:xfrm>
            <a:off x="266700" y="1214438"/>
            <a:ext cx="11925300" cy="4437062"/>
          </a:xfrm>
        </p:spPr>
        <p:txBody>
          <a:bodyPr vert="horz" lIns="91440" tIns="45720" rIns="91440" bIns="45720" rtlCol="0" anchor="t">
            <a:normAutofit/>
          </a:bodyPr>
          <a:lstStyle/>
          <a:p>
            <a:pPr marL="0" indent="0">
              <a:buNone/>
            </a:pPr>
            <a:r>
              <a:rPr lang="en-US" sz="2400" dirty="0">
                <a:latin typeface="Franklin Gothic Book" panose="020B0503020102020204" pitchFamily="34" charset="0"/>
                <a:cs typeface="Arial"/>
              </a:rPr>
              <a:t>Use the driving question board you planned for the last session with your students. Record your ideas in </a:t>
            </a:r>
            <a:r>
              <a:rPr lang="en-US" sz="2400" u="sng" dirty="0">
                <a:latin typeface="Franklin Gothic Book" panose="020B0503020102020204" pitchFamily="34" charset="0"/>
                <a:cs typeface="Arial"/>
              </a:rPr>
              <a:t>Session C: Next Steps- Considerations for Implementation</a:t>
            </a:r>
            <a:r>
              <a:rPr lang="en-US" sz="2400" dirty="0">
                <a:latin typeface="Franklin Gothic Book" panose="020B0503020102020204" pitchFamily="34" charset="0"/>
                <a:cs typeface="Arial"/>
              </a:rPr>
              <a:t> section of your participant packet.</a:t>
            </a:r>
            <a:endParaRPr lang="en-US" sz="2400" dirty="0">
              <a:latin typeface="Franklin Gothic Book" panose="020B0503020102020204" pitchFamily="34" charset="0"/>
              <a:cs typeface="Arial" panose="020B0604020202020204" pitchFamily="34" charset="0"/>
            </a:endParaRPr>
          </a:p>
          <a:p>
            <a:pPr marL="0" indent="0" algn="ctr">
              <a:buNone/>
            </a:pPr>
            <a:endParaRPr lang="en-US" sz="800" b="1" u="sng" dirty="0">
              <a:latin typeface="Franklin Gothic Book" panose="020B0503020102020204" pitchFamily="34" charset="0"/>
              <a:cs typeface="Arial"/>
            </a:endParaRPr>
          </a:p>
          <a:p>
            <a:pPr marL="0" indent="0">
              <a:buNone/>
            </a:pPr>
            <a:r>
              <a:rPr lang="en-US" sz="2400" b="1" u="sng" dirty="0">
                <a:latin typeface="Franklin Gothic Book" panose="020B0503020102020204" pitchFamily="34" charset="0"/>
                <a:cs typeface="Arial"/>
              </a:rPr>
              <a:t>Consider how you might:</a:t>
            </a:r>
          </a:p>
          <a:p>
            <a:r>
              <a:rPr lang="en-US" sz="2400" dirty="0">
                <a:latin typeface="Franklin Gothic Book" panose="020B0503020102020204" pitchFamily="34" charset="0"/>
                <a:cs typeface="Arial"/>
              </a:rPr>
              <a:t>Facilitate the grouping of questions during the development of the driving question board.</a:t>
            </a:r>
          </a:p>
          <a:p>
            <a:r>
              <a:rPr lang="en-US" sz="2400" dirty="0">
                <a:latin typeface="Franklin Gothic Book" panose="020B0503020102020204" pitchFamily="34" charset="0"/>
                <a:cs typeface="Arial"/>
              </a:rPr>
              <a:t>Have students identify some investigations that may help them answer their questions. </a:t>
            </a:r>
          </a:p>
          <a:p>
            <a:r>
              <a:rPr lang="en-US" sz="2400" dirty="0">
                <a:latin typeface="Franklin Gothic Book" panose="020B0503020102020204" pitchFamily="34" charset="0"/>
                <a:cs typeface="Arial"/>
              </a:rPr>
              <a:t>Consider other investigations needed to answer their questions.</a:t>
            </a:r>
          </a:p>
          <a:p>
            <a:r>
              <a:rPr lang="en-US" sz="2400" dirty="0">
                <a:latin typeface="Franklin Gothic Book" panose="020B0503020102020204" pitchFamily="34" charset="0"/>
                <a:cs typeface="Arial"/>
              </a:rPr>
              <a:t>Organize questions/investigations in a logical order (Storyline) to help students make sense of the phenomenon. </a:t>
            </a:r>
          </a:p>
          <a:p>
            <a:endParaRPr lang="en-US" dirty="0">
              <a:cs typeface="Arial"/>
            </a:endParaRPr>
          </a:p>
        </p:txBody>
      </p:sp>
    </p:spTree>
    <p:extLst>
      <p:ext uri="{BB962C8B-B14F-4D97-AF65-F5344CB8AC3E}">
        <p14:creationId xmlns:p14="http://schemas.microsoft.com/office/powerpoint/2010/main" val="20434907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58e3d2d026_0_373"/>
          <p:cNvSpPr txBox="1">
            <a:spLocks noGrp="1"/>
          </p:cNvSpPr>
          <p:nvPr>
            <p:ph type="title"/>
          </p:nvPr>
        </p:nvSpPr>
        <p:spPr>
          <a:xfrm>
            <a:off x="-127000" y="533400"/>
            <a:ext cx="12446000" cy="1424540"/>
          </a:xfrm>
          <a:prstGeom prst="rect">
            <a:avLst/>
          </a:prstGeom>
          <a:solidFill>
            <a:schemeClr val="bg2"/>
          </a:solidFill>
          <a:ln>
            <a:solidFill>
              <a:schemeClr val="tx1"/>
            </a:solidFill>
          </a:ln>
        </p:spPr>
        <p:txBody>
          <a:bodyPr spcFirstLastPara="1" vert="horz" wrap="square" lIns="91425" tIns="45700" rIns="91425" bIns="45700" rtlCol="0" anchor="ctr" anchorCtr="0">
            <a:noAutofit/>
          </a:bodyPr>
          <a:lstStyle/>
          <a:p>
            <a:pPr algn="ctr">
              <a:buClr>
                <a:schemeClr val="dk1"/>
              </a:buClr>
              <a:buSzPts val="990"/>
            </a:pPr>
            <a:r>
              <a:rPr lang="en-US" sz="5400" b="1" dirty="0">
                <a:latin typeface="+mj-lt"/>
              </a:rPr>
              <a:t>Session D</a:t>
            </a:r>
          </a:p>
        </p:txBody>
      </p:sp>
      <p:sp>
        <p:nvSpPr>
          <p:cNvPr id="2" name="Text Placeholder 1">
            <a:extLst>
              <a:ext uri="{FF2B5EF4-FFF2-40B4-BE49-F238E27FC236}">
                <a16:creationId xmlns:a16="http://schemas.microsoft.com/office/drawing/2014/main" id="{0B55209B-DD04-CBC5-3E3F-AFC8ACB2CF88}"/>
              </a:ext>
            </a:extLst>
          </p:cNvPr>
          <p:cNvSpPr>
            <a:spLocks noGrp="1"/>
          </p:cNvSpPr>
          <p:nvPr>
            <p:ph idx="1"/>
          </p:nvPr>
        </p:nvSpPr>
        <p:spPr>
          <a:xfrm>
            <a:off x="699052" y="2104967"/>
            <a:ext cx="10793895" cy="3372150"/>
          </a:xfrm>
        </p:spPr>
        <p:txBody>
          <a:bodyPr vert="horz" lIns="91440" tIns="45720" rIns="91440" bIns="45720" rtlCol="0" anchor="t">
            <a:noAutofit/>
          </a:bodyPr>
          <a:lstStyle/>
          <a:p>
            <a:pPr marL="0" indent="0">
              <a:spcAft>
                <a:spcPts val="600"/>
              </a:spcAft>
              <a:buClr>
                <a:schemeClr val="dk1"/>
              </a:buClr>
              <a:buSzPts val="990"/>
              <a:buNone/>
            </a:pPr>
            <a:r>
              <a:rPr lang="en-US" sz="4400" b="1" u="sng" dirty="0">
                <a:solidFill>
                  <a:schemeClr val="tx1"/>
                </a:solidFill>
                <a:latin typeface="+mn-lt"/>
                <a:cs typeface="Arial"/>
              </a:rPr>
              <a:t>Focus Question</a:t>
            </a:r>
            <a:r>
              <a:rPr lang="en-US" sz="4400" dirty="0">
                <a:solidFill>
                  <a:schemeClr val="tx1"/>
                </a:solidFill>
                <a:latin typeface="+mn-lt"/>
                <a:cs typeface="Arial"/>
              </a:rPr>
              <a:t>: </a:t>
            </a:r>
          </a:p>
          <a:p>
            <a:pPr marL="0" indent="0">
              <a:buClr>
                <a:schemeClr val="dk1"/>
              </a:buClr>
              <a:buSzPts val="990"/>
              <a:buNone/>
            </a:pPr>
            <a:r>
              <a:rPr lang="en-US" sz="4400" dirty="0">
                <a:solidFill>
                  <a:schemeClr val="tx1"/>
                </a:solidFill>
                <a:latin typeface="+mn-lt"/>
                <a:cs typeface="Arial"/>
              </a:rPr>
              <a:t>How can the driving question board be used as a formative assessment tool to foster an equitable learning community?</a:t>
            </a:r>
          </a:p>
          <a:p>
            <a:pPr>
              <a:buNone/>
            </a:pPr>
            <a:endParaRPr lang="en-US" sz="1800" dirty="0">
              <a:latin typeface="Arial"/>
              <a:cs typeface="Arial"/>
            </a:endParaRPr>
          </a:p>
          <a:p>
            <a:pPr marL="0" indent="0">
              <a:buNone/>
            </a:pPr>
            <a:endParaRPr lang="en-US" sz="1800" dirty="0">
              <a:latin typeface="Arial"/>
              <a:cs typeface="Arial"/>
            </a:endParaRPr>
          </a:p>
        </p:txBody>
      </p:sp>
    </p:spTree>
    <p:extLst>
      <p:ext uri="{BB962C8B-B14F-4D97-AF65-F5344CB8AC3E}">
        <p14:creationId xmlns:p14="http://schemas.microsoft.com/office/powerpoint/2010/main" val="1986308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593857-B5AE-9500-F51A-BAF2BE7B7B65}"/>
              </a:ext>
            </a:extLst>
          </p:cNvPr>
          <p:cNvSpPr>
            <a:spLocks noGrp="1"/>
          </p:cNvSpPr>
          <p:nvPr>
            <p:ph type="title" idx="4294967295"/>
          </p:nvPr>
        </p:nvSpPr>
        <p:spPr>
          <a:xfrm>
            <a:off x="479629" y="2153350"/>
            <a:ext cx="2160258" cy="1886279"/>
          </a:xfrm>
          <a:prstGeom prst="ellipse">
            <a:avLst/>
          </a:prstGeom>
          <a:solidFill>
            <a:srgbClr val="007780"/>
          </a:solidFill>
          <a:ln w="12700" cap="flat" cmpd="sng" algn="ctr">
            <a:solidFill>
              <a:schemeClr val="tx1"/>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lt1"/>
                </a:solidFill>
                <a:effectLst/>
                <a:uLnTx/>
                <a:uFillTx/>
                <a:ea typeface="+mn-ea"/>
                <a:cs typeface="Calibri"/>
              </a:rPr>
              <a:t>Builds a culture of appreciation and values diverse ideas</a:t>
            </a:r>
          </a:p>
        </p:txBody>
      </p:sp>
      <p:pic>
        <p:nvPicPr>
          <p:cNvPr id="13" name="Picture 12">
            <a:extLst>
              <a:ext uri="{FF2B5EF4-FFF2-40B4-BE49-F238E27FC236}">
                <a16:creationId xmlns:a16="http://schemas.microsoft.com/office/drawing/2014/main" id="{3AE22AA6-B4CA-FB87-62E3-48FC8F574BA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71617" y="3139471"/>
            <a:ext cx="2981202" cy="79255"/>
          </a:xfrm>
          <a:prstGeom prst="rect">
            <a:avLst/>
          </a:prstGeom>
        </p:spPr>
      </p:pic>
      <p:cxnSp>
        <p:nvCxnSpPr>
          <p:cNvPr id="9" name="Straight Arrow Connector 8">
            <a:extLst>
              <a:ext uri="{FF2B5EF4-FFF2-40B4-BE49-F238E27FC236}">
                <a16:creationId xmlns:a16="http://schemas.microsoft.com/office/drawing/2014/main" id="{3C3AA759-CBB2-3299-1782-AF26F1204F57}"/>
              </a:ext>
              <a:ext uri="{C183D7F6-B498-43B3-948B-1728B52AA6E4}">
                <adec:decorative xmlns:adec="http://schemas.microsoft.com/office/drawing/2017/decorative" val="1"/>
              </a:ext>
            </a:extLst>
          </p:cNvPr>
          <p:cNvCxnSpPr>
            <a:cxnSpLocks/>
          </p:cNvCxnSpPr>
          <p:nvPr/>
        </p:nvCxnSpPr>
        <p:spPr>
          <a:xfrm flipV="1">
            <a:off x="3732881" y="3824533"/>
            <a:ext cx="1095963" cy="85120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C93970C-B7CD-1956-E6E9-137E4AB4C28D}"/>
              </a:ext>
              <a:ext uri="{C183D7F6-B498-43B3-948B-1728B52AA6E4}">
                <adec:decorative xmlns:adec="http://schemas.microsoft.com/office/drawing/2017/decorative" val="1"/>
              </a:ext>
            </a:extLst>
          </p:cNvPr>
          <p:cNvCxnSpPr>
            <a:cxnSpLocks/>
          </p:cNvCxnSpPr>
          <p:nvPr/>
        </p:nvCxnSpPr>
        <p:spPr>
          <a:xfrm>
            <a:off x="3815007" y="1607543"/>
            <a:ext cx="855758" cy="67465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67DD494-6A4B-C82A-46F6-4B2A26764C3F}"/>
              </a:ext>
            </a:extLst>
          </p:cNvPr>
          <p:cNvSpPr/>
          <p:nvPr/>
        </p:nvSpPr>
        <p:spPr>
          <a:xfrm>
            <a:off x="2057755" y="86853"/>
            <a:ext cx="2160258" cy="1886279"/>
          </a:xfrm>
          <a:prstGeom prst="ellipse">
            <a:avLst/>
          </a:prstGeom>
          <a:solidFill>
            <a:srgbClr val="00778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cs typeface="Calibri"/>
              </a:rPr>
              <a:t>Requires a series of investigations that is done over a period of time</a:t>
            </a:r>
          </a:p>
        </p:txBody>
      </p:sp>
      <p:sp>
        <p:nvSpPr>
          <p:cNvPr id="2" name="Rectangle 1">
            <a:extLst>
              <a:ext uri="{FF2B5EF4-FFF2-40B4-BE49-F238E27FC236}">
                <a16:creationId xmlns:a16="http://schemas.microsoft.com/office/drawing/2014/main" id="{AEE6E5C4-F6A1-7203-EC15-2E5DDEF4DC9B}"/>
              </a:ext>
              <a:ext uri="{C183D7F6-B498-43B3-948B-1728B52AA6E4}">
                <adec:decorative xmlns:adec="http://schemas.microsoft.com/office/drawing/2017/decorative" val="1"/>
              </a:ext>
            </a:extLst>
          </p:cNvPr>
          <p:cNvSpPr/>
          <p:nvPr/>
        </p:nvSpPr>
        <p:spPr>
          <a:xfrm>
            <a:off x="-1" y="5627914"/>
            <a:ext cx="8805803" cy="1230086"/>
          </a:xfrm>
          <a:custGeom>
            <a:avLst/>
            <a:gdLst>
              <a:gd name="connsiteX0" fmla="*/ 0 w 8316686"/>
              <a:gd name="connsiteY0" fmla="*/ 0 h 1230086"/>
              <a:gd name="connsiteX1" fmla="*/ 8316686 w 8316686"/>
              <a:gd name="connsiteY1" fmla="*/ 0 h 1230086"/>
              <a:gd name="connsiteX2" fmla="*/ 8316686 w 8316686"/>
              <a:gd name="connsiteY2" fmla="*/ 1230086 h 1230086"/>
              <a:gd name="connsiteX3" fmla="*/ 0 w 8316686"/>
              <a:gd name="connsiteY3" fmla="*/ 1230086 h 1230086"/>
              <a:gd name="connsiteX4" fmla="*/ 0 w 8316686"/>
              <a:gd name="connsiteY4" fmla="*/ 0 h 1230086"/>
              <a:gd name="connsiteX0" fmla="*/ 0 w 8697686"/>
              <a:gd name="connsiteY0" fmla="*/ 0 h 1230086"/>
              <a:gd name="connsiteX1" fmla="*/ 8697686 w 8697686"/>
              <a:gd name="connsiteY1" fmla="*/ 0 h 1230086"/>
              <a:gd name="connsiteX2" fmla="*/ 8316686 w 8697686"/>
              <a:gd name="connsiteY2" fmla="*/ 1230086 h 1230086"/>
              <a:gd name="connsiteX3" fmla="*/ 0 w 8697686"/>
              <a:gd name="connsiteY3" fmla="*/ 1230086 h 1230086"/>
              <a:gd name="connsiteX4" fmla="*/ 0 w 8697686"/>
              <a:gd name="connsiteY4" fmla="*/ 0 h 1230086"/>
              <a:gd name="connsiteX0" fmla="*/ 0 w 8697686"/>
              <a:gd name="connsiteY0" fmla="*/ 0 h 1230086"/>
              <a:gd name="connsiteX1" fmla="*/ 8697686 w 8697686"/>
              <a:gd name="connsiteY1" fmla="*/ 0 h 1230086"/>
              <a:gd name="connsiteX2" fmla="*/ 8044543 w 8697686"/>
              <a:gd name="connsiteY2" fmla="*/ 1230086 h 1230086"/>
              <a:gd name="connsiteX3" fmla="*/ 0 w 8697686"/>
              <a:gd name="connsiteY3" fmla="*/ 1230086 h 1230086"/>
              <a:gd name="connsiteX4" fmla="*/ 0 w 8697686"/>
              <a:gd name="connsiteY4" fmla="*/ 0 h 1230086"/>
              <a:gd name="connsiteX0" fmla="*/ 0 w 8697686"/>
              <a:gd name="connsiteY0" fmla="*/ 0 h 1230086"/>
              <a:gd name="connsiteX1" fmla="*/ 8697686 w 8697686"/>
              <a:gd name="connsiteY1" fmla="*/ 0 h 1230086"/>
              <a:gd name="connsiteX2" fmla="*/ 7739743 w 8697686"/>
              <a:gd name="connsiteY2" fmla="*/ 718457 h 1230086"/>
              <a:gd name="connsiteX3" fmla="*/ 0 w 8697686"/>
              <a:gd name="connsiteY3" fmla="*/ 1230086 h 1230086"/>
              <a:gd name="connsiteX4" fmla="*/ 0 w 8697686"/>
              <a:gd name="connsiteY4" fmla="*/ 0 h 1230086"/>
              <a:gd name="connsiteX0" fmla="*/ 0 w 8697686"/>
              <a:gd name="connsiteY0" fmla="*/ 0 h 1230086"/>
              <a:gd name="connsiteX1" fmla="*/ 8697686 w 8697686"/>
              <a:gd name="connsiteY1" fmla="*/ 0 h 1230086"/>
              <a:gd name="connsiteX2" fmla="*/ 7892143 w 8697686"/>
              <a:gd name="connsiteY2" fmla="*/ 1230085 h 1230086"/>
              <a:gd name="connsiteX3" fmla="*/ 0 w 8697686"/>
              <a:gd name="connsiteY3" fmla="*/ 1230086 h 1230086"/>
              <a:gd name="connsiteX4" fmla="*/ 0 w 8697686"/>
              <a:gd name="connsiteY4" fmla="*/ 0 h 1230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686" h="1230086">
                <a:moveTo>
                  <a:pt x="0" y="0"/>
                </a:moveTo>
                <a:lnTo>
                  <a:pt x="8697686" y="0"/>
                </a:lnTo>
                <a:lnTo>
                  <a:pt x="7892143" y="1230085"/>
                </a:lnTo>
                <a:lnTo>
                  <a:pt x="0" y="1230086"/>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4FDCE9B-89B4-0DD9-ECA4-7CC3DE148155}"/>
              </a:ext>
            </a:extLst>
          </p:cNvPr>
          <p:cNvSpPr/>
          <p:nvPr/>
        </p:nvSpPr>
        <p:spPr>
          <a:xfrm>
            <a:off x="2070439" y="4036472"/>
            <a:ext cx="2160258" cy="1886279"/>
          </a:xfrm>
          <a:prstGeom prst="ellipse">
            <a:avLst/>
          </a:prstGeom>
          <a:solidFill>
            <a:srgbClr val="00778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cs typeface="Calibri"/>
              </a:rPr>
              <a:t>Captures student’s wonderings/ ideas to figure out a phenomenon</a:t>
            </a:r>
          </a:p>
        </p:txBody>
      </p:sp>
      <p:grpSp>
        <p:nvGrpSpPr>
          <p:cNvPr id="1354" name="Group 1353" descr="What we've learned about the DQB. &#10;&#10;1. Class's shared mission of the learning: the road map for student learning. &#10;&#10;2. Engages and motivates students to want to learn. &#10;&#10;3. Provides an anchor to build a cohesive storyline. ">
            <a:extLst>
              <a:ext uri="{FF2B5EF4-FFF2-40B4-BE49-F238E27FC236}">
                <a16:creationId xmlns:a16="http://schemas.microsoft.com/office/drawing/2014/main" id="{AAB2CA21-602A-0800-73C7-DD5EBBDF6E19}"/>
              </a:ext>
            </a:extLst>
          </p:cNvPr>
          <p:cNvGrpSpPr/>
          <p:nvPr/>
        </p:nvGrpSpPr>
        <p:grpSpPr>
          <a:xfrm>
            <a:off x="4067064" y="85496"/>
            <a:ext cx="7401698" cy="5856686"/>
            <a:chOff x="1555069" y="-18610"/>
            <a:chExt cx="8112260" cy="6633040"/>
          </a:xfrm>
        </p:grpSpPr>
        <p:cxnSp>
          <p:nvCxnSpPr>
            <p:cNvPr id="1352" name="Straight Arrow Connector 1351">
              <a:extLst>
                <a:ext uri="{FF2B5EF4-FFF2-40B4-BE49-F238E27FC236}">
                  <a16:creationId xmlns:a16="http://schemas.microsoft.com/office/drawing/2014/main" id="{D0E9E213-09F3-AAFD-DAA6-235DAB75E3F9}"/>
                </a:ext>
              </a:extLst>
            </p:cNvPr>
            <p:cNvCxnSpPr>
              <a:cxnSpLocks/>
            </p:cNvCxnSpPr>
            <p:nvPr/>
          </p:nvCxnSpPr>
          <p:spPr>
            <a:xfrm>
              <a:off x="5166825" y="4307633"/>
              <a:ext cx="1069833" cy="89020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3" name="Straight Arrow Connector 1352">
              <a:extLst>
                <a:ext uri="{FF2B5EF4-FFF2-40B4-BE49-F238E27FC236}">
                  <a16:creationId xmlns:a16="http://schemas.microsoft.com/office/drawing/2014/main" id="{102FE3EB-0DAC-A265-C0CF-5243AABA1F65}"/>
                </a:ext>
              </a:extLst>
            </p:cNvPr>
            <p:cNvCxnSpPr>
              <a:cxnSpLocks/>
            </p:cNvCxnSpPr>
            <p:nvPr/>
          </p:nvCxnSpPr>
          <p:spPr>
            <a:xfrm flipV="1">
              <a:off x="5570764" y="3409949"/>
              <a:ext cx="3241220" cy="5170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1" name="Straight Arrow Connector 1350">
              <a:extLst>
                <a:ext uri="{FF2B5EF4-FFF2-40B4-BE49-F238E27FC236}">
                  <a16:creationId xmlns:a16="http://schemas.microsoft.com/office/drawing/2014/main" id="{B6510385-EFD0-A0EB-ABE5-C57DE9F35724}"/>
                </a:ext>
              </a:extLst>
            </p:cNvPr>
            <p:cNvCxnSpPr>
              <a:cxnSpLocks/>
            </p:cNvCxnSpPr>
            <p:nvPr/>
          </p:nvCxnSpPr>
          <p:spPr>
            <a:xfrm flipV="1">
              <a:off x="5040187" y="1641068"/>
              <a:ext cx="1080744" cy="82338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7" name="Oval 1346">
              <a:extLst>
                <a:ext uri="{FF2B5EF4-FFF2-40B4-BE49-F238E27FC236}">
                  <a16:creationId xmlns:a16="http://schemas.microsoft.com/office/drawing/2014/main" id="{02770018-C8C3-ED88-DCB3-3230D02C5F12}"/>
                </a:ext>
              </a:extLst>
            </p:cNvPr>
            <p:cNvSpPr/>
            <p:nvPr/>
          </p:nvSpPr>
          <p:spPr>
            <a:xfrm>
              <a:off x="1555069" y="1433918"/>
              <a:ext cx="4199600" cy="3823607"/>
            </a:xfrm>
            <a:prstGeom prst="ellipse">
              <a:avLst/>
            </a:prstGeom>
            <a:solidFill>
              <a:srgbClr val="00778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mj-lt"/>
                  <a:cs typeface="Calibri"/>
                </a:rPr>
                <a:t>What we’ve learned about the DQB</a:t>
              </a:r>
            </a:p>
          </p:txBody>
        </p:sp>
        <p:sp>
          <p:nvSpPr>
            <p:cNvPr id="1348" name="Oval 1347">
              <a:extLst>
                <a:ext uri="{FF2B5EF4-FFF2-40B4-BE49-F238E27FC236}">
                  <a16:creationId xmlns:a16="http://schemas.microsoft.com/office/drawing/2014/main" id="{FE431DAA-E001-0A73-83CA-552019AFF09B}"/>
                </a:ext>
              </a:extLst>
            </p:cNvPr>
            <p:cNvSpPr/>
            <p:nvPr/>
          </p:nvSpPr>
          <p:spPr>
            <a:xfrm>
              <a:off x="5685257" y="-18610"/>
              <a:ext cx="2367642" cy="2149926"/>
            </a:xfrm>
            <a:prstGeom prst="ellipse">
              <a:avLst/>
            </a:prstGeom>
            <a:solidFill>
              <a:srgbClr val="00778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cs typeface="Calibri"/>
                </a:rPr>
                <a:t>Class's shared mission of learning: the road map for student learning</a:t>
              </a:r>
            </a:p>
          </p:txBody>
        </p:sp>
        <p:sp>
          <p:nvSpPr>
            <p:cNvPr id="1349" name="Oval 1348">
              <a:extLst>
                <a:ext uri="{FF2B5EF4-FFF2-40B4-BE49-F238E27FC236}">
                  <a16:creationId xmlns:a16="http://schemas.microsoft.com/office/drawing/2014/main" id="{5983FF1F-2A7D-762A-C723-24F862E81473}"/>
                </a:ext>
              </a:extLst>
            </p:cNvPr>
            <p:cNvSpPr/>
            <p:nvPr/>
          </p:nvSpPr>
          <p:spPr>
            <a:xfrm>
              <a:off x="7299686" y="2319785"/>
              <a:ext cx="2367643" cy="2136321"/>
            </a:xfrm>
            <a:prstGeom prst="ellipse">
              <a:avLst/>
            </a:prstGeom>
            <a:solidFill>
              <a:srgbClr val="00778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cs typeface="Calibri"/>
                </a:rPr>
                <a:t>Engages and motivates students to want to learn</a:t>
              </a:r>
            </a:p>
          </p:txBody>
        </p:sp>
        <p:sp>
          <p:nvSpPr>
            <p:cNvPr id="1350" name="Oval 1349">
              <a:extLst>
                <a:ext uri="{FF2B5EF4-FFF2-40B4-BE49-F238E27FC236}">
                  <a16:creationId xmlns:a16="http://schemas.microsoft.com/office/drawing/2014/main" id="{3BA12897-93E5-4628-45FC-8BBEBAE8A9FA}"/>
                </a:ext>
              </a:extLst>
            </p:cNvPr>
            <p:cNvSpPr/>
            <p:nvPr/>
          </p:nvSpPr>
          <p:spPr>
            <a:xfrm>
              <a:off x="5650570" y="4478109"/>
              <a:ext cx="2367642" cy="2136321"/>
            </a:xfrm>
            <a:prstGeom prst="ellipse">
              <a:avLst/>
            </a:prstGeom>
            <a:solidFill>
              <a:srgbClr val="00778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cs typeface="Calibri"/>
                </a:rPr>
                <a:t>Provides an anchor to build a cohesive storyline</a:t>
              </a:r>
            </a:p>
          </p:txBody>
        </p:sp>
      </p:grpSp>
    </p:spTree>
    <p:extLst>
      <p:ext uri="{BB962C8B-B14F-4D97-AF65-F5344CB8AC3E}">
        <p14:creationId xmlns:p14="http://schemas.microsoft.com/office/powerpoint/2010/main" val="19794792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258e3d2d026_0_1444"/>
          <p:cNvSpPr txBox="1">
            <a:spLocks noGrp="1"/>
          </p:cNvSpPr>
          <p:nvPr>
            <p:ph type="title"/>
          </p:nvPr>
        </p:nvSpPr>
        <p:spPr>
          <a:xfrm>
            <a:off x="500742" y="99579"/>
            <a:ext cx="11103429" cy="2203017"/>
          </a:xfrm>
          <a:prstGeom prst="rect">
            <a:avLst/>
          </a:prstGeom>
          <a:noFill/>
          <a:ln>
            <a:noFill/>
          </a:ln>
        </p:spPr>
        <p:txBody>
          <a:bodyPr spcFirstLastPara="1" vert="horz" wrap="square" lIns="91425" tIns="45700" rIns="91425" bIns="45700" rtlCol="0" anchor="ctr" anchorCtr="0">
            <a:noAutofit/>
          </a:bodyPr>
          <a:lstStyle/>
          <a:p>
            <a:pPr>
              <a:buClr>
                <a:schemeClr val="dk1"/>
              </a:buClr>
              <a:buSzPts val="990"/>
            </a:pPr>
            <a:r>
              <a:rPr lang="en-US" sz="4000" dirty="0">
                <a:latin typeface="+mj-lt"/>
              </a:rPr>
              <a:t>Shifting to a collectivist approach and positioning every student as a “knower” in the </a:t>
            </a:r>
            <a:br>
              <a:rPr lang="en-US" sz="4000" dirty="0">
                <a:latin typeface="+mj-lt"/>
              </a:rPr>
            </a:br>
            <a:r>
              <a:rPr lang="en-US" sz="4000" dirty="0">
                <a:latin typeface="+mj-lt"/>
              </a:rPr>
              <a:t>science classroom. </a:t>
            </a:r>
          </a:p>
          <a:p>
            <a:pPr algn="ctr">
              <a:buClr>
                <a:schemeClr val="dk1"/>
              </a:buClr>
              <a:buSzPts val="891"/>
            </a:pPr>
            <a:endParaRPr sz="4000" dirty="0"/>
          </a:p>
        </p:txBody>
      </p:sp>
      <p:pic>
        <p:nvPicPr>
          <p:cNvPr id="477" name="Google Shape;477;g258e3d2d026_0_1444" descr="Picture of 2 students collaborating at a desk while working."/>
          <p:cNvPicPr preferRelativeResize="0"/>
          <p:nvPr/>
        </p:nvPicPr>
        <p:blipFill>
          <a:blip r:embed="rId3">
            <a:alphaModFix/>
          </a:blip>
          <a:stretch>
            <a:fillRect/>
          </a:stretch>
        </p:blipFill>
        <p:spPr>
          <a:xfrm>
            <a:off x="3286900" y="1988499"/>
            <a:ext cx="2182033" cy="1439900"/>
          </a:xfrm>
          <a:prstGeom prst="rect">
            <a:avLst/>
          </a:prstGeom>
          <a:noFill/>
          <a:ln>
            <a:noFill/>
          </a:ln>
        </p:spPr>
      </p:pic>
      <p:sp>
        <p:nvSpPr>
          <p:cNvPr id="475" name="Google Shape;475;g258e3d2d026_0_1444"/>
          <p:cNvSpPr txBox="1"/>
          <p:nvPr/>
        </p:nvSpPr>
        <p:spPr>
          <a:xfrm>
            <a:off x="3286900" y="3651326"/>
            <a:ext cx="2181900" cy="738633"/>
          </a:xfrm>
          <a:prstGeom prst="rect">
            <a:avLst/>
          </a:prstGeom>
          <a:noFill/>
          <a:ln>
            <a:noFill/>
          </a:ln>
        </p:spPr>
        <p:txBody>
          <a:bodyPr spcFirstLastPara="1" wrap="square" lIns="91425" tIns="91425" rIns="91425" bIns="91425" anchor="t" anchorCtr="0">
            <a:spAutoFit/>
          </a:bodyPr>
          <a:lstStyle/>
          <a:p>
            <a:pPr algn="ctr"/>
            <a:r>
              <a:rPr lang="en-US" b="1" u="sng" dirty="0">
                <a:solidFill>
                  <a:srgbClr val="0000FF"/>
                </a:solidFill>
                <a:ea typeface="Lato"/>
                <a:cs typeface="Arial" panose="020B0604020202020204" pitchFamily="34" charset="0"/>
                <a:sym typeface="Lato"/>
                <a:hlinkClick r:id="rId4">
                  <a:extLst>
                    <a:ext uri="{A12FA001-AC4F-418D-AE19-62706E023703}">
                      <ahyp:hlinkClr xmlns:ahyp="http://schemas.microsoft.com/office/drawing/2018/hyperlinkcolor" val="tx"/>
                    </a:ext>
                  </a:extLst>
                </a:hlinkClick>
              </a:rPr>
              <a:t>STEM Tool #47</a:t>
            </a:r>
            <a:endParaRPr b="1" dirty="0">
              <a:solidFill>
                <a:srgbClr val="0000FF"/>
              </a:solidFill>
              <a:ea typeface="Lato"/>
              <a:cs typeface="Arial" panose="020B0604020202020204" pitchFamily="34" charset="0"/>
              <a:sym typeface="Lato"/>
            </a:endParaRPr>
          </a:p>
          <a:p>
            <a:endParaRPr dirty="0">
              <a:latin typeface="Arial" panose="020B0604020202020204" pitchFamily="34" charset="0"/>
            </a:endParaRPr>
          </a:p>
        </p:txBody>
      </p:sp>
      <p:pic>
        <p:nvPicPr>
          <p:cNvPr id="478" name="Google Shape;478;g258e3d2d026_0_1444" descr="Students working together on a project."/>
          <p:cNvPicPr preferRelativeResize="0"/>
          <p:nvPr/>
        </p:nvPicPr>
        <p:blipFill>
          <a:blip r:embed="rId5">
            <a:alphaModFix/>
          </a:blip>
          <a:stretch>
            <a:fillRect/>
          </a:stretch>
        </p:blipFill>
        <p:spPr>
          <a:xfrm>
            <a:off x="6496461" y="1988499"/>
            <a:ext cx="2183089" cy="1439900"/>
          </a:xfrm>
          <a:prstGeom prst="rect">
            <a:avLst/>
          </a:prstGeom>
          <a:noFill/>
          <a:ln>
            <a:noFill/>
          </a:ln>
        </p:spPr>
      </p:pic>
      <p:sp>
        <p:nvSpPr>
          <p:cNvPr id="476" name="Google Shape;476;g258e3d2d026_0_1444"/>
          <p:cNvSpPr txBox="1"/>
          <p:nvPr/>
        </p:nvSpPr>
        <p:spPr>
          <a:xfrm>
            <a:off x="6496450" y="3619900"/>
            <a:ext cx="2183100" cy="461700"/>
          </a:xfrm>
          <a:prstGeom prst="rect">
            <a:avLst/>
          </a:prstGeom>
          <a:noFill/>
          <a:ln>
            <a:noFill/>
          </a:ln>
        </p:spPr>
        <p:txBody>
          <a:bodyPr spcFirstLastPara="1" wrap="square" lIns="91425" tIns="91425" rIns="91425" bIns="91425" anchor="t" anchorCtr="0">
            <a:spAutoFit/>
          </a:bodyPr>
          <a:lstStyle/>
          <a:p>
            <a:pPr algn="ctr"/>
            <a:r>
              <a:rPr lang="en-US" b="1" u="sng" dirty="0">
                <a:solidFill>
                  <a:srgbClr val="0000FF"/>
                </a:solidFill>
                <a:latin typeface="Franklin Gothic Book" panose="020B0503020102020204" pitchFamily="34" charset="0"/>
                <a:ea typeface="Lato"/>
                <a:cs typeface="Arial" panose="020B0604020202020204" pitchFamily="34" charset="0"/>
                <a:sym typeface="Lato"/>
                <a:hlinkClick r:id="rId6">
                  <a:extLst>
                    <a:ext uri="{A12FA001-AC4F-418D-AE19-62706E023703}">
                      <ahyp:hlinkClr xmlns:ahyp="http://schemas.microsoft.com/office/drawing/2018/hyperlinkcolor" val="tx"/>
                    </a:ext>
                  </a:extLst>
                </a:hlinkClick>
              </a:rPr>
              <a:t>STEM Tool #54</a:t>
            </a:r>
            <a:endParaRPr b="1" dirty="0">
              <a:solidFill>
                <a:srgbClr val="0000FF"/>
              </a:solidFill>
              <a:latin typeface="Franklin Gothic Book" panose="020B0503020102020204" pitchFamily="34" charset="0"/>
              <a:ea typeface="Lato"/>
              <a:cs typeface="Arial" panose="020B0604020202020204" pitchFamily="34" charset="0"/>
              <a:sym typeface="Lato"/>
            </a:endParaRPr>
          </a:p>
        </p:txBody>
      </p:sp>
      <p:sp>
        <p:nvSpPr>
          <p:cNvPr id="474" name="Google Shape;474;g258e3d2d026_0_1444"/>
          <p:cNvSpPr txBox="1">
            <a:spLocks noGrp="1"/>
          </p:cNvSpPr>
          <p:nvPr>
            <p:ph type="title" idx="4294967295"/>
          </p:nvPr>
        </p:nvSpPr>
        <p:spPr>
          <a:xfrm>
            <a:off x="348912" y="4215097"/>
            <a:ext cx="11489459" cy="1441162"/>
          </a:xfrm>
          <a:prstGeom prst="roundRect">
            <a:avLst/>
          </a:prstGeom>
          <a:solidFill>
            <a:srgbClr val="007780"/>
          </a:solidFill>
        </p:spPr>
        <p:txBody>
          <a:bodyPr spcFirstLastPara="1" vert="horz" wrap="square" lIns="91425" tIns="45700" rIns="91425" bIns="45700" rtlCol="0" anchor="ctr" anchorCtr="0">
            <a:noAutofit/>
          </a:bodyPr>
          <a:lstStyle/>
          <a:p>
            <a:pPr>
              <a:buSzPts val="990"/>
            </a:pPr>
            <a:br>
              <a:rPr lang="en-US" sz="2200" dirty="0">
                <a:solidFill>
                  <a:schemeClr val="bg1"/>
                </a:solidFill>
                <a:latin typeface="Arial"/>
                <a:cs typeface="Arial"/>
              </a:rPr>
            </a:br>
            <a:r>
              <a:rPr lang="en-US" sz="2200" dirty="0">
                <a:solidFill>
                  <a:schemeClr val="bg1"/>
                </a:solidFill>
                <a:latin typeface="Franklin Gothic Book" panose="020B0503020102020204" pitchFamily="34" charset="0"/>
                <a:cs typeface="Arial"/>
              </a:rPr>
              <a:t>“Turns out our brains are wired to favor a communal view of the world. Humans have always sought to be in community with each other…Collectivist societies emphasize relationships, interdependence within a community, and cooperative learning.” </a:t>
            </a:r>
            <a:br>
              <a:rPr lang="en-US" sz="2200" dirty="0">
                <a:latin typeface="Franklin Gothic Book" panose="020B0503020102020204" pitchFamily="34" charset="0"/>
                <a:cs typeface="Arial"/>
              </a:rPr>
            </a:br>
            <a:r>
              <a:rPr lang="en-US" sz="1600" dirty="0">
                <a:solidFill>
                  <a:schemeClr val="bg1"/>
                </a:solidFill>
                <a:latin typeface="Franklin Gothic Book" panose="020B0503020102020204" pitchFamily="34" charset="0"/>
                <a:cs typeface="Arial"/>
              </a:rPr>
              <a:t>                                                                                       (</a:t>
            </a:r>
            <a:r>
              <a:rPr lang="en-US" sz="1600" dirty="0" err="1">
                <a:solidFill>
                  <a:schemeClr val="bg1"/>
                </a:solidFill>
                <a:latin typeface="Franklin Gothic Book" panose="020B0503020102020204" pitchFamily="34" charset="0"/>
                <a:cs typeface="Arial"/>
              </a:rPr>
              <a:t>Zaretta</a:t>
            </a:r>
            <a:r>
              <a:rPr lang="en-US" sz="1600" dirty="0">
                <a:solidFill>
                  <a:schemeClr val="bg1"/>
                </a:solidFill>
                <a:latin typeface="Franklin Gothic Book" panose="020B0503020102020204" pitchFamily="34" charset="0"/>
                <a:cs typeface="Arial"/>
              </a:rPr>
              <a:t> Hammond, </a:t>
            </a:r>
            <a:r>
              <a:rPr lang="en-US" sz="1600" i="1" dirty="0">
                <a:solidFill>
                  <a:schemeClr val="bg1"/>
                </a:solidFill>
                <a:latin typeface="Franklin Gothic Book" panose="020B0503020102020204" pitchFamily="34" charset="0"/>
                <a:cs typeface="Arial"/>
              </a:rPr>
              <a:t>Culturally Responsive Teaching and the Brain)</a:t>
            </a:r>
            <a:br>
              <a:rPr lang="en-US" sz="1600" i="1" dirty="0">
                <a:solidFill>
                  <a:schemeClr val="bg1"/>
                </a:solidFill>
                <a:latin typeface="Franklin Gothic Book" panose="020B0503020102020204" pitchFamily="34" charset="0"/>
                <a:cs typeface="Arial"/>
              </a:rPr>
            </a:br>
            <a:endParaRPr lang="en-US" sz="1600" i="1" dirty="0">
              <a:solidFill>
                <a:schemeClr val="bg1"/>
              </a:solidFill>
              <a:latin typeface="Franklin Gothic Book" panose="020B0503020102020204" pitchFamily="34" charset="0"/>
              <a:cs typeface="Arial"/>
            </a:endParaRPr>
          </a:p>
        </p:txBody>
      </p:sp>
    </p:spTree>
    <p:extLst>
      <p:ext uri="{BB962C8B-B14F-4D97-AF65-F5344CB8AC3E}">
        <p14:creationId xmlns:p14="http://schemas.microsoft.com/office/powerpoint/2010/main" val="35545200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2230C-8635-65BF-A5A8-542B339AA4F0}"/>
              </a:ext>
            </a:extLst>
          </p:cNvPr>
          <p:cNvSpPr>
            <a:spLocks noGrp="1"/>
          </p:cNvSpPr>
          <p:nvPr>
            <p:ph type="title"/>
          </p:nvPr>
        </p:nvSpPr>
        <p:spPr>
          <a:xfrm>
            <a:off x="578944" y="81674"/>
            <a:ext cx="11613056" cy="1325563"/>
          </a:xfrm>
        </p:spPr>
        <p:txBody>
          <a:bodyPr/>
          <a:lstStyle/>
          <a:p>
            <a:r>
              <a:rPr lang="en-US" dirty="0">
                <a:latin typeface="+mj-lt"/>
                <a:cs typeface="Arial"/>
              </a:rPr>
              <a:t>Equitable Learning Community Discussion</a:t>
            </a:r>
            <a:endParaRPr lang="en-US" dirty="0">
              <a:latin typeface="+mj-lt"/>
            </a:endParaRPr>
          </a:p>
        </p:txBody>
      </p:sp>
      <p:sp>
        <p:nvSpPr>
          <p:cNvPr id="3" name="Content Placeholder 2">
            <a:extLst>
              <a:ext uri="{FF2B5EF4-FFF2-40B4-BE49-F238E27FC236}">
                <a16:creationId xmlns:a16="http://schemas.microsoft.com/office/drawing/2014/main" id="{1951C9EE-8926-B112-45ED-142E4D5485C4}"/>
              </a:ext>
            </a:extLst>
          </p:cNvPr>
          <p:cNvSpPr>
            <a:spLocks noGrp="1"/>
          </p:cNvSpPr>
          <p:nvPr>
            <p:ph idx="1"/>
          </p:nvPr>
        </p:nvSpPr>
        <p:spPr>
          <a:xfrm>
            <a:off x="578944" y="1247531"/>
            <a:ext cx="10978055" cy="4429369"/>
          </a:xfrm>
        </p:spPr>
        <p:txBody>
          <a:bodyPr vert="horz" lIns="91440" tIns="45720" rIns="91440" bIns="45720" rtlCol="0" anchor="t">
            <a:normAutofit lnSpcReduction="10000"/>
          </a:bodyPr>
          <a:lstStyle/>
          <a:p>
            <a:pPr marL="0" indent="0">
              <a:buNone/>
            </a:pPr>
            <a:r>
              <a:rPr lang="en-US" dirty="0">
                <a:latin typeface="+mn-lt"/>
                <a:cs typeface="Arial"/>
              </a:rPr>
              <a:t>As you read, consider jotting your thinking on these questions in the </a:t>
            </a:r>
            <a:r>
              <a:rPr lang="en-US" u="sng" dirty="0">
                <a:latin typeface="+mn-lt"/>
                <a:cs typeface="Arial"/>
              </a:rPr>
              <a:t>Session D: Notes</a:t>
            </a:r>
            <a:r>
              <a:rPr lang="en-US" dirty="0">
                <a:latin typeface="+mn-lt"/>
                <a:cs typeface="Arial"/>
              </a:rPr>
              <a:t> section of the participant packet.</a:t>
            </a:r>
          </a:p>
          <a:p>
            <a:pPr marL="0" indent="0">
              <a:buNone/>
            </a:pPr>
            <a:endParaRPr lang="en-US" sz="900" b="1" u="sng" dirty="0">
              <a:latin typeface="+mn-lt"/>
              <a:cs typeface="Arial" panose="020B0604020202020204" pitchFamily="34" charset="0"/>
            </a:endParaRPr>
          </a:p>
          <a:p>
            <a:pPr lvl="1">
              <a:buFont typeface="Wingdings" panose="05000000000000000000" pitchFamily="2" charset="2"/>
              <a:buChar char="Ø"/>
            </a:pPr>
            <a:r>
              <a:rPr lang="en-US" dirty="0">
                <a:latin typeface="+mn-lt"/>
                <a:cs typeface="Arial"/>
              </a:rPr>
              <a:t>How might the driving question board help ensure all student ideas/questions/perspectives are shared, heard and considered?</a:t>
            </a:r>
          </a:p>
          <a:p>
            <a:pPr lvl="1">
              <a:buFont typeface="Wingdings" panose="05000000000000000000" pitchFamily="2" charset="2"/>
              <a:buChar char="Ø"/>
            </a:pPr>
            <a:endParaRPr lang="en-US" sz="900" dirty="0">
              <a:latin typeface="+mn-lt"/>
              <a:cs typeface="Arial"/>
            </a:endParaRPr>
          </a:p>
          <a:p>
            <a:pPr lvl="1">
              <a:buFont typeface="Wingdings" panose="05000000000000000000" pitchFamily="2" charset="2"/>
              <a:buChar char="Ø"/>
            </a:pPr>
            <a:r>
              <a:rPr lang="en-US" dirty="0">
                <a:latin typeface="+mn-lt"/>
                <a:cs typeface="Arial"/>
              </a:rPr>
              <a:t>Why is an equitable classroom community essential while using a driving question board?</a:t>
            </a:r>
          </a:p>
          <a:p>
            <a:pPr lvl="1">
              <a:buFont typeface="Wingdings" panose="05000000000000000000" pitchFamily="2" charset="2"/>
              <a:buChar char="Ø"/>
            </a:pPr>
            <a:endParaRPr lang="en-US" sz="900" dirty="0">
              <a:latin typeface="+mn-lt"/>
              <a:cs typeface="Arial"/>
            </a:endParaRPr>
          </a:p>
          <a:p>
            <a:pPr lvl="1">
              <a:buFont typeface="Wingdings" panose="05000000000000000000" pitchFamily="2" charset="2"/>
              <a:buChar char="Ø"/>
            </a:pPr>
            <a:r>
              <a:rPr lang="en-US" dirty="0">
                <a:latin typeface="+mn-lt"/>
                <a:cs typeface="Arial"/>
              </a:rPr>
              <a:t>How might you use the driving question board as an opportunity to build areas of agreement and disagreement? </a:t>
            </a:r>
          </a:p>
          <a:p>
            <a:pPr lvl="1">
              <a:buFont typeface="Wingdings" panose="05000000000000000000" pitchFamily="2" charset="2"/>
              <a:buChar char="Ø"/>
            </a:pPr>
            <a:endParaRPr lang="en-US" sz="900" dirty="0">
              <a:latin typeface="+mn-lt"/>
              <a:cs typeface="Arial"/>
            </a:endParaRPr>
          </a:p>
          <a:p>
            <a:pPr lvl="1">
              <a:buFont typeface="Wingdings" panose="05000000000000000000" pitchFamily="2" charset="2"/>
              <a:buChar char="Ø"/>
            </a:pPr>
            <a:r>
              <a:rPr lang="en-US" dirty="0">
                <a:latin typeface="+mn-lt"/>
                <a:cs typeface="Arial"/>
              </a:rPr>
              <a:t>How might you differentiate the driving question board to meet the needs of all students in your classroom?</a:t>
            </a:r>
          </a:p>
          <a:p>
            <a:pPr lvl="1"/>
            <a:endParaRPr lang="en-US" dirty="0">
              <a:cs typeface="Arial"/>
            </a:endParaRPr>
          </a:p>
        </p:txBody>
      </p:sp>
    </p:spTree>
    <p:extLst>
      <p:ext uri="{BB962C8B-B14F-4D97-AF65-F5344CB8AC3E}">
        <p14:creationId xmlns:p14="http://schemas.microsoft.com/office/powerpoint/2010/main" val="16419882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8F7B-A232-596C-4A18-9A3ABA3F3B3C}"/>
              </a:ext>
            </a:extLst>
          </p:cNvPr>
          <p:cNvSpPr>
            <a:spLocks noGrp="1"/>
          </p:cNvSpPr>
          <p:nvPr>
            <p:ph type="title"/>
          </p:nvPr>
        </p:nvSpPr>
        <p:spPr>
          <a:xfrm>
            <a:off x="88900" y="114213"/>
            <a:ext cx="12192000" cy="1325563"/>
          </a:xfrm>
        </p:spPr>
        <p:txBody>
          <a:bodyPr/>
          <a:lstStyle/>
          <a:p>
            <a:pPr algn="ctr"/>
            <a:r>
              <a:rPr lang="en-US" dirty="0">
                <a:latin typeface="+mj-lt"/>
                <a:cs typeface="Arial"/>
              </a:rPr>
              <a:t>What is formative assessment?</a:t>
            </a:r>
            <a:endParaRPr lang="en-US" dirty="0">
              <a:latin typeface="+mj-lt"/>
            </a:endParaRPr>
          </a:p>
        </p:txBody>
      </p:sp>
      <p:pic>
        <p:nvPicPr>
          <p:cNvPr id="2050" name="Picture 2">
            <a:extLst>
              <a:ext uri="{FF2B5EF4-FFF2-40B4-BE49-F238E27FC236}">
                <a16:creationId xmlns:a16="http://schemas.microsoft.com/office/drawing/2014/main" id="{CF1E66B4-7822-4B30-042F-D1926130412A}"/>
              </a:ext>
              <a:ext uri="{C183D7F6-B498-43B3-948B-1728B52AA6E4}">
                <adec:decorative xmlns:adec="http://schemas.microsoft.com/office/drawing/2017/decorative" val="1"/>
              </a:ext>
            </a:extLst>
          </p:cNvPr>
          <p:cNvPicPr>
            <a:picLocks noChangeAspect="1" noChangeArrowheads="1"/>
          </p:cNvPicPr>
          <p:nvPr/>
        </p:nvPicPr>
        <p:blipFill>
          <a:blip r:embed="rId5">
            <a:alphaModFix amt="35000"/>
            <a:extLst>
              <a:ext uri="{28A0092B-C50C-407E-A947-70E740481C1C}">
                <a14:useLocalDpi xmlns:a14="http://schemas.microsoft.com/office/drawing/2010/main" val="0"/>
              </a:ext>
            </a:extLst>
          </a:blip>
          <a:srcRect/>
          <a:stretch>
            <a:fillRect/>
          </a:stretch>
        </p:blipFill>
        <p:spPr bwMode="auto">
          <a:xfrm>
            <a:off x="1351440" y="1267480"/>
            <a:ext cx="4021667" cy="4323039"/>
          </a:xfrm>
          <a:prstGeom prst="rect">
            <a:avLst/>
          </a:prstGeom>
          <a:ln>
            <a:noFill/>
          </a:ln>
          <a:effectLst>
            <a:glow rad="127000">
              <a:schemeClr val="bg1">
                <a:alpha val="98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6C37917-9D59-747E-4BB5-4EF9694EA733}"/>
              </a:ext>
            </a:extLst>
          </p:cNvPr>
          <p:cNvSpPr txBox="1"/>
          <p:nvPr/>
        </p:nvSpPr>
        <p:spPr>
          <a:xfrm>
            <a:off x="1763197" y="1543986"/>
            <a:ext cx="3757260" cy="2339102"/>
          </a:xfrm>
          <a:prstGeom prst="rect">
            <a:avLst/>
          </a:prstGeom>
          <a:noFill/>
        </p:spPr>
        <p:txBody>
          <a:bodyPr wrap="square" rtlCol="0">
            <a:spAutoFit/>
          </a:bodyPr>
          <a:lstStyle/>
          <a:p>
            <a:r>
              <a:rPr lang="en-US" sz="3200" dirty="0">
                <a:cs typeface="Arial"/>
              </a:rPr>
              <a:t>In your own words, how would you describe formative assessment?</a:t>
            </a:r>
          </a:p>
          <a:p>
            <a:endParaRPr lang="en-US" dirty="0"/>
          </a:p>
        </p:txBody>
      </p:sp>
      <p:pic>
        <p:nvPicPr>
          <p:cNvPr id="9" name="Picture 8">
            <a:extLst>
              <a:ext uri="{FF2B5EF4-FFF2-40B4-BE49-F238E27FC236}">
                <a16:creationId xmlns:a16="http://schemas.microsoft.com/office/drawing/2014/main" id="{34771561-B4B0-D7D4-75E4-9044880BE831}"/>
              </a:ext>
              <a:ext uri="{C183D7F6-B498-43B3-948B-1728B52AA6E4}">
                <adec:decorative xmlns:adec="http://schemas.microsoft.com/office/drawing/2017/decorative" val="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710383" y="3710791"/>
            <a:ext cx="1325564" cy="1325564"/>
          </a:xfrm>
          <a:prstGeom prst="rect">
            <a:avLst/>
          </a:prstGeom>
        </p:spPr>
      </p:pic>
      <p:sp>
        <p:nvSpPr>
          <p:cNvPr id="3" name="Content Placeholder 2">
            <a:extLst>
              <a:ext uri="{FF2B5EF4-FFF2-40B4-BE49-F238E27FC236}">
                <a16:creationId xmlns:a16="http://schemas.microsoft.com/office/drawing/2014/main" id="{8E7C75ED-E64F-5CBF-9231-3BED8CA81CAB}"/>
              </a:ext>
            </a:extLst>
          </p:cNvPr>
          <p:cNvSpPr>
            <a:spLocks noGrp="1"/>
          </p:cNvSpPr>
          <p:nvPr>
            <p:ph idx="1"/>
          </p:nvPr>
        </p:nvSpPr>
        <p:spPr>
          <a:xfrm>
            <a:off x="6171700" y="1545137"/>
            <a:ext cx="4954005" cy="3423384"/>
          </a:xfrm>
          <a:effectLst/>
        </p:spPr>
        <p:txBody>
          <a:bodyPr vert="horz" lIns="91440" tIns="45720" rIns="91440" bIns="45720" rtlCol="0" anchor="t">
            <a:normAutofit/>
          </a:bodyPr>
          <a:lstStyle/>
          <a:p>
            <a:pPr>
              <a:buFont typeface="Wingdings" panose="05000000000000000000" pitchFamily="2" charset="2"/>
              <a:buChar char="v"/>
            </a:pPr>
            <a:r>
              <a:rPr lang="en-US" dirty="0">
                <a:solidFill>
                  <a:schemeClr val="tx1"/>
                </a:solidFill>
                <a:latin typeface="Arial"/>
                <a:cs typeface="Arial"/>
              </a:rPr>
              <a:t> </a:t>
            </a:r>
            <a:r>
              <a:rPr lang="en-US" dirty="0">
                <a:solidFill>
                  <a:schemeClr val="tx1"/>
                </a:solidFill>
                <a:latin typeface="+mn-lt"/>
                <a:cs typeface="Arial"/>
              </a:rPr>
              <a:t>Take a moment and jot your initial ideas in the </a:t>
            </a:r>
            <a:r>
              <a:rPr lang="en-US" u="sng" dirty="0">
                <a:solidFill>
                  <a:schemeClr val="tx1"/>
                </a:solidFill>
                <a:latin typeface="+mn-lt"/>
                <a:cs typeface="Arial"/>
              </a:rPr>
              <a:t>Session D: Notes </a:t>
            </a:r>
            <a:r>
              <a:rPr lang="en-US" dirty="0">
                <a:solidFill>
                  <a:schemeClr val="tx1"/>
                </a:solidFill>
                <a:latin typeface="+mn-lt"/>
                <a:cs typeface="Arial"/>
              </a:rPr>
              <a:t>section of your participant packet.</a:t>
            </a:r>
          </a:p>
          <a:p>
            <a:pPr marL="0" indent="0">
              <a:buNone/>
            </a:pPr>
            <a:endParaRPr lang="en-US" dirty="0">
              <a:solidFill>
                <a:schemeClr val="tx1"/>
              </a:solidFill>
              <a:latin typeface="+mn-lt"/>
              <a:cs typeface="Arial"/>
            </a:endParaRPr>
          </a:p>
          <a:p>
            <a:pPr>
              <a:buFont typeface="Wingdings" panose="05000000000000000000" pitchFamily="2" charset="2"/>
              <a:buChar char="v"/>
            </a:pPr>
            <a:r>
              <a:rPr lang="en-US" dirty="0">
                <a:solidFill>
                  <a:schemeClr val="tx1"/>
                </a:solidFill>
                <a:latin typeface="+mn-lt"/>
                <a:cs typeface="Arial"/>
              </a:rPr>
              <a:t> Share out in whole group</a:t>
            </a:r>
          </a:p>
        </p:txBody>
      </p:sp>
    </p:spTree>
    <p:extLst>
      <p:ext uri="{BB962C8B-B14F-4D97-AF65-F5344CB8AC3E}">
        <p14:creationId xmlns:p14="http://schemas.microsoft.com/office/powerpoint/2010/main" val="266216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258e3d2d026_0_820"/>
          <p:cNvSpPr txBox="1">
            <a:spLocks noGrp="1"/>
          </p:cNvSpPr>
          <p:nvPr>
            <p:ph type="title"/>
          </p:nvPr>
        </p:nvSpPr>
        <p:spPr>
          <a:xfrm>
            <a:off x="165815" y="146043"/>
            <a:ext cx="8029296" cy="1119639"/>
          </a:xfrm>
          <a:prstGeom prst="rect">
            <a:avLst/>
          </a:prstGeom>
        </p:spPr>
        <p:txBody>
          <a:bodyPr spcFirstLastPara="1" vert="horz" wrap="square" lIns="91425" tIns="45700" rIns="91425" bIns="45700" rtlCol="0" anchor="ctr" anchorCtr="0">
            <a:normAutofit/>
          </a:bodyPr>
          <a:lstStyle/>
          <a:p>
            <a:pPr algn="ctr">
              <a:lnSpc>
                <a:spcPct val="100000"/>
              </a:lnSpc>
            </a:pPr>
            <a:r>
              <a:rPr lang="en-US" dirty="0">
                <a:latin typeface="+mj-lt"/>
                <a:cs typeface="Arial"/>
              </a:rPr>
              <a:t>Articles to Read</a:t>
            </a:r>
          </a:p>
        </p:txBody>
      </p:sp>
      <p:sp>
        <p:nvSpPr>
          <p:cNvPr id="3" name="TextBox 2">
            <a:extLst>
              <a:ext uri="{FF2B5EF4-FFF2-40B4-BE49-F238E27FC236}">
                <a16:creationId xmlns:a16="http://schemas.microsoft.com/office/drawing/2014/main" id="{B18E8B35-EF69-149D-E4E5-8A8FFF780752}"/>
              </a:ext>
            </a:extLst>
          </p:cNvPr>
          <p:cNvSpPr txBox="1"/>
          <p:nvPr/>
        </p:nvSpPr>
        <p:spPr>
          <a:xfrm>
            <a:off x="344777" y="1140991"/>
            <a:ext cx="7850333" cy="4693593"/>
          </a:xfrm>
          <a:prstGeom prst="rect">
            <a:avLst/>
          </a:prstGeom>
          <a:noFill/>
        </p:spPr>
        <p:txBody>
          <a:bodyPr wrap="square" lIns="91440" tIns="45720" rIns="91440" bIns="45720" rtlCol="0" anchor="t">
            <a:spAutoFit/>
          </a:bodyPr>
          <a:lstStyle/>
          <a:p>
            <a:r>
              <a:rPr lang="en-US" sz="2400" dirty="0">
                <a:cs typeface="Arial"/>
              </a:rPr>
              <a:t>Read the following two articles about a </a:t>
            </a:r>
            <a:endParaRPr lang="en-US" sz="2400" dirty="0">
              <a:cs typeface="Arial" panose="020B0604020202020204" pitchFamily="34" charset="0"/>
            </a:endParaRPr>
          </a:p>
          <a:p>
            <a:r>
              <a:rPr lang="en-US" sz="2400" dirty="0">
                <a:cs typeface="Arial"/>
              </a:rPr>
              <a:t>driving question board. As you read, jot your responses to the following questions in the </a:t>
            </a:r>
            <a:r>
              <a:rPr lang="en-US" sz="2400" b="1" u="sng" dirty="0">
                <a:cs typeface="Arial"/>
              </a:rPr>
              <a:t>Session A: Notes</a:t>
            </a:r>
            <a:r>
              <a:rPr lang="en-US" sz="2400" b="1" dirty="0">
                <a:cs typeface="Arial"/>
              </a:rPr>
              <a:t> </a:t>
            </a:r>
            <a:r>
              <a:rPr lang="en-US" sz="2400" dirty="0">
                <a:cs typeface="Arial"/>
              </a:rPr>
              <a:t>section of your participant packet</a:t>
            </a:r>
            <a:r>
              <a:rPr lang="en-US" sz="2400" b="1" dirty="0">
                <a:cs typeface="Arial"/>
              </a:rPr>
              <a:t>.</a:t>
            </a:r>
          </a:p>
          <a:p>
            <a:endParaRPr lang="en-US" sz="1000" dirty="0"/>
          </a:p>
          <a:p>
            <a:pPr>
              <a:spcAft>
                <a:spcPts val="600"/>
              </a:spcAft>
            </a:pPr>
            <a:r>
              <a:rPr lang="en-US" sz="2000" b="1" u="sng" dirty="0">
                <a:cs typeface="Arial"/>
              </a:rPr>
              <a:t>Focus Questions:</a:t>
            </a:r>
          </a:p>
          <a:p>
            <a:pPr marL="342900" indent="-342900">
              <a:buAutoNum type="arabicPeriod"/>
            </a:pPr>
            <a:r>
              <a:rPr lang="en-US" sz="2000" dirty="0">
                <a:cs typeface="Arial"/>
              </a:rPr>
              <a:t>What is the driving question board?</a:t>
            </a:r>
          </a:p>
          <a:p>
            <a:pPr marL="342900" indent="-342900">
              <a:buAutoNum type="arabicPeriod"/>
            </a:pPr>
            <a:r>
              <a:rPr lang="en-US" sz="2000" dirty="0">
                <a:cs typeface="Arial"/>
              </a:rPr>
              <a:t>What is the purpose of the driving question board in the science classroom?</a:t>
            </a:r>
          </a:p>
          <a:p>
            <a:pPr marL="342900" indent="-342900">
              <a:buAutoNum type="arabicPeriod"/>
            </a:pPr>
            <a:r>
              <a:rPr lang="en-US" sz="2000" dirty="0">
                <a:cs typeface="Arial"/>
              </a:rPr>
              <a:t>How does the driving question board support equitable science classrooms?</a:t>
            </a:r>
          </a:p>
          <a:p>
            <a:pPr marL="342900" indent="-342900">
              <a:buAutoNum type="arabicPeriod"/>
            </a:pPr>
            <a:r>
              <a:rPr lang="en-US" sz="2000" dirty="0">
                <a:cs typeface="Arial"/>
              </a:rPr>
              <a:t>What resonates with you in how this can be impactful in the classroom?</a:t>
            </a:r>
          </a:p>
          <a:p>
            <a:pPr algn="ctr"/>
            <a:endParaRPr lang="en-US" sz="2800" dirty="0"/>
          </a:p>
        </p:txBody>
      </p:sp>
      <p:pic>
        <p:nvPicPr>
          <p:cNvPr id="13" name="Picture 12" descr="This is a photo of, &quot;The Driving Question Board&quot; article from NSTA linked right below the image. ">
            <a:hlinkClick r:id="rId3"/>
            <a:extLst>
              <a:ext uri="{FF2B5EF4-FFF2-40B4-BE49-F238E27FC236}">
                <a16:creationId xmlns:a16="http://schemas.microsoft.com/office/drawing/2014/main" id="{5810A99D-DD49-728F-B92E-283530C1A936}"/>
              </a:ext>
            </a:extLst>
          </p:cNvPr>
          <p:cNvPicPr>
            <a:picLocks noChangeAspect="1"/>
          </p:cNvPicPr>
          <p:nvPr/>
        </p:nvPicPr>
        <p:blipFill>
          <a:blip r:embed="rId4"/>
          <a:stretch>
            <a:fillRect/>
          </a:stretch>
        </p:blipFill>
        <p:spPr>
          <a:xfrm>
            <a:off x="9093716" y="192812"/>
            <a:ext cx="1394686" cy="1721867"/>
          </a:xfrm>
          <a:prstGeom prst="rect">
            <a:avLst/>
          </a:prstGeom>
          <a:ln w="127000" cap="sq">
            <a:solidFill>
              <a:srgbClr val="007780"/>
            </a:solidFill>
            <a:miter lim="800000"/>
          </a:ln>
          <a:effectLst>
            <a:outerShdw blurRad="57150" dist="50800" dir="2700000" algn="tl" rotWithShape="0">
              <a:srgbClr val="000000">
                <a:alpha val="40000"/>
              </a:srgbClr>
            </a:outerShdw>
          </a:effectLst>
        </p:spPr>
      </p:pic>
      <p:sp>
        <p:nvSpPr>
          <p:cNvPr id="387" name="Google Shape;387;g258e3d2d026_0_820"/>
          <p:cNvSpPr txBox="1"/>
          <p:nvPr/>
        </p:nvSpPr>
        <p:spPr>
          <a:xfrm>
            <a:off x="7771006" y="1952802"/>
            <a:ext cx="4205733" cy="1277242"/>
          </a:xfrm>
          <a:prstGeom prst="rect">
            <a:avLst/>
          </a:prstGeom>
          <a:noFill/>
          <a:ln>
            <a:noFill/>
          </a:ln>
        </p:spPr>
        <p:txBody>
          <a:bodyPr spcFirstLastPara="1" wrap="square" lIns="91425" tIns="91425" rIns="91425" bIns="91425" anchor="t" anchorCtr="0">
            <a:spAutoFit/>
          </a:bodyPr>
          <a:lstStyle/>
          <a:p>
            <a:pPr algn="ctr"/>
            <a:r>
              <a:rPr lang="en-US" sz="2000" b="1" dirty="0">
                <a:solidFill>
                  <a:srgbClr val="102649"/>
                </a:solidFill>
                <a:ea typeface="Lato"/>
                <a:cs typeface="Arial" panose="020B0604020202020204" pitchFamily="34" charset="0"/>
                <a:sym typeface="Lato"/>
              </a:rPr>
              <a:t>Article 1: </a:t>
            </a:r>
          </a:p>
          <a:p>
            <a:pPr algn="ctr">
              <a:spcAft>
                <a:spcPts val="600"/>
              </a:spcAft>
            </a:pPr>
            <a:r>
              <a:rPr lang="en-US" b="1" u="sng" dirty="0">
                <a:solidFill>
                  <a:srgbClr val="102649"/>
                </a:solidFill>
                <a:ea typeface="Lato"/>
                <a:cs typeface="Arial"/>
                <a:sym typeface="Lato"/>
                <a:hlinkClick r:id="rId5"/>
              </a:rPr>
              <a:t>The Driving Question Board </a:t>
            </a:r>
            <a:endParaRPr lang="en-US" b="1" u="sng" dirty="0">
              <a:solidFill>
                <a:srgbClr val="102649"/>
              </a:solidFill>
              <a:ea typeface="Lato"/>
              <a:cs typeface="Arial" panose="020B0604020202020204" pitchFamily="34" charset="0"/>
              <a:hlinkClick r:id="rId5"/>
            </a:endParaRPr>
          </a:p>
          <a:p>
            <a:pPr algn="ctr"/>
            <a:r>
              <a:rPr lang="en-US" sz="1400" b="1" u="sng" dirty="0">
                <a:solidFill>
                  <a:srgbClr val="102649"/>
                </a:solidFill>
                <a:ea typeface="Lato"/>
                <a:cs typeface="Arial"/>
                <a:sym typeface="Lato"/>
                <a:hlinkClick r:id="rId5"/>
              </a:rPr>
              <a:t>[Used with permission from National Science Teaching Association (NSTA)]</a:t>
            </a:r>
            <a:endParaRPr lang="en-US" sz="2000" b="1" dirty="0">
              <a:solidFill>
                <a:srgbClr val="102649"/>
              </a:solidFill>
              <a:ea typeface="Lato"/>
              <a:cs typeface="Arial"/>
              <a:sym typeface="Lato"/>
              <a:hlinkClick r:id="rId5"/>
            </a:endParaRPr>
          </a:p>
        </p:txBody>
      </p:sp>
      <p:pic>
        <p:nvPicPr>
          <p:cNvPr id="9" name="Picture 8" descr="This is a photo of, &quot;Driving Question Board&quot; webpage on the OpenSciEd website linked right below the image. ">
            <a:hlinkClick r:id="rId6"/>
            <a:extLst>
              <a:ext uri="{FF2B5EF4-FFF2-40B4-BE49-F238E27FC236}">
                <a16:creationId xmlns:a16="http://schemas.microsoft.com/office/drawing/2014/main" id="{CB533B4D-A189-ED12-1E1A-E5DFFCA1FE8F}"/>
              </a:ext>
            </a:extLst>
          </p:cNvPr>
          <p:cNvPicPr>
            <a:picLocks noChangeAspect="1"/>
          </p:cNvPicPr>
          <p:nvPr/>
        </p:nvPicPr>
        <p:blipFill>
          <a:blip r:embed="rId7"/>
          <a:stretch>
            <a:fillRect/>
          </a:stretch>
        </p:blipFill>
        <p:spPr>
          <a:xfrm>
            <a:off x="9093716" y="3430240"/>
            <a:ext cx="1477500" cy="1511428"/>
          </a:xfrm>
          <a:prstGeom prst="rect">
            <a:avLst/>
          </a:prstGeom>
          <a:ln w="127000" cap="sq">
            <a:solidFill>
              <a:srgbClr val="007780"/>
            </a:solidFill>
            <a:miter lim="800000"/>
          </a:ln>
          <a:effectLst>
            <a:outerShdw blurRad="57150" dist="50800" dir="2700000" algn="tl" rotWithShape="0">
              <a:srgbClr val="000000">
                <a:alpha val="40000"/>
              </a:srgbClr>
            </a:outerShdw>
          </a:effectLst>
        </p:spPr>
      </p:pic>
      <p:sp>
        <p:nvSpPr>
          <p:cNvPr id="388" name="Google Shape;388;g258e3d2d026_0_820"/>
          <p:cNvSpPr txBox="1"/>
          <p:nvPr/>
        </p:nvSpPr>
        <p:spPr>
          <a:xfrm>
            <a:off x="7771006" y="5017913"/>
            <a:ext cx="4205733" cy="769411"/>
          </a:xfrm>
          <a:prstGeom prst="rect">
            <a:avLst/>
          </a:prstGeom>
          <a:noFill/>
          <a:ln>
            <a:noFill/>
          </a:ln>
        </p:spPr>
        <p:txBody>
          <a:bodyPr spcFirstLastPara="1" wrap="square" lIns="91425" tIns="91425" rIns="91425" bIns="91425" anchor="t" anchorCtr="0">
            <a:spAutoFit/>
          </a:bodyPr>
          <a:lstStyle/>
          <a:p>
            <a:pPr algn="ctr"/>
            <a:r>
              <a:rPr lang="en-US" sz="2000" b="1" dirty="0">
                <a:solidFill>
                  <a:srgbClr val="102649"/>
                </a:solidFill>
                <a:ea typeface="Lato"/>
                <a:cs typeface="Arial" panose="020B0604020202020204" pitchFamily="34" charset="0"/>
                <a:sym typeface="Lato"/>
              </a:rPr>
              <a:t>Article 2: </a:t>
            </a:r>
          </a:p>
          <a:p>
            <a:pPr algn="ctr"/>
            <a:r>
              <a:rPr lang="en-US" b="1" u="sng" dirty="0">
                <a:solidFill>
                  <a:srgbClr val="102649"/>
                </a:solidFill>
                <a:ea typeface="Lato"/>
                <a:cs typeface="Arial" panose="020B0604020202020204" pitchFamily="34" charset="0"/>
                <a:sym typeface="Lato"/>
                <a:hlinkClick r:id="rId6"/>
              </a:rPr>
              <a:t>Driving Question Board (OpenSciEd)</a:t>
            </a:r>
            <a:endParaRPr lang="en-US" b="1" dirty="0">
              <a:solidFill>
                <a:srgbClr val="102649"/>
              </a:solidFill>
              <a:ea typeface="Lato"/>
              <a:cs typeface="Arial" panose="020B0604020202020204" pitchFamily="34" charset="0"/>
              <a:sym typeface="Lat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D6499-2A7A-EEC5-DA7B-18E6D045277A}"/>
              </a:ext>
            </a:extLst>
          </p:cNvPr>
          <p:cNvSpPr>
            <a:spLocks noGrp="1"/>
          </p:cNvSpPr>
          <p:nvPr>
            <p:ph type="title"/>
          </p:nvPr>
        </p:nvSpPr>
        <p:spPr>
          <a:xfrm>
            <a:off x="-147145" y="117097"/>
            <a:ext cx="12486290" cy="1325563"/>
          </a:xfrm>
        </p:spPr>
        <p:txBody>
          <a:bodyPr/>
          <a:lstStyle/>
          <a:p>
            <a:pPr algn="ctr"/>
            <a:r>
              <a:rPr lang="en-US" dirty="0">
                <a:latin typeface="Franklin Gothic Medium" panose="020B0603020102020204" pitchFamily="34" charset="0"/>
                <a:cs typeface="Arial"/>
              </a:rPr>
              <a:t>Shared Understanding of Formative Assessment</a:t>
            </a:r>
          </a:p>
        </p:txBody>
      </p:sp>
      <p:sp>
        <p:nvSpPr>
          <p:cNvPr id="3" name="Content Placeholder 2">
            <a:extLst>
              <a:ext uri="{FF2B5EF4-FFF2-40B4-BE49-F238E27FC236}">
                <a16:creationId xmlns:a16="http://schemas.microsoft.com/office/drawing/2014/main" id="{DC07CC6F-9368-94DB-86AD-962CEAF9C636}"/>
              </a:ext>
            </a:extLst>
          </p:cNvPr>
          <p:cNvSpPr>
            <a:spLocks noGrp="1"/>
          </p:cNvSpPr>
          <p:nvPr>
            <p:ph idx="1"/>
          </p:nvPr>
        </p:nvSpPr>
        <p:spPr>
          <a:xfrm>
            <a:off x="381001" y="1492250"/>
            <a:ext cx="6359237" cy="4085793"/>
          </a:xfrm>
          <a:prstGeom prst="roundRect">
            <a:avLst/>
          </a:prstGeom>
          <a:solidFill>
            <a:srgbClr val="007780"/>
          </a:solidFill>
        </p:spPr>
        <p:txBody>
          <a:bodyPr vert="horz" lIns="91440" tIns="45720" rIns="91440" bIns="45720" rtlCol="0" anchor="t">
            <a:normAutofit fontScale="70000" lnSpcReduction="20000"/>
          </a:bodyPr>
          <a:lstStyle/>
          <a:p>
            <a:pPr marL="0" indent="0">
              <a:buNone/>
            </a:pPr>
            <a:endParaRPr lang="en-US" sz="1300" dirty="0">
              <a:solidFill>
                <a:schemeClr val="bg1"/>
              </a:solidFill>
              <a:latin typeface="Arial"/>
              <a:cs typeface="Arial"/>
            </a:endParaRPr>
          </a:p>
          <a:p>
            <a:pPr marL="0" indent="0">
              <a:lnSpc>
                <a:spcPct val="120000"/>
              </a:lnSpc>
              <a:buNone/>
            </a:pPr>
            <a:r>
              <a:rPr lang="en-US" sz="3300" dirty="0">
                <a:solidFill>
                  <a:schemeClr val="bg1"/>
                </a:solidFill>
                <a:latin typeface="+mn-lt"/>
                <a:cs typeface="Arial"/>
              </a:rPr>
              <a:t>"Formative assessment is a planned, ongoing process used by all students and teachers during learning and teaching to elicit and use evidence of student learning to improve student understanding of intended disciplinary learning outcomes and support students to become self-directed learners." </a:t>
            </a:r>
            <a:endParaRPr lang="en-US" sz="3300" dirty="0">
              <a:solidFill>
                <a:schemeClr val="bg1"/>
              </a:solidFill>
              <a:latin typeface="+mn-lt"/>
              <a:cs typeface="Arial" panose="020B0604020202020204" pitchFamily="34" charset="0"/>
            </a:endParaRPr>
          </a:p>
          <a:p>
            <a:pPr marL="0" indent="0">
              <a:buNone/>
            </a:pPr>
            <a:endParaRPr lang="en-US" sz="1200" dirty="0">
              <a:solidFill>
                <a:schemeClr val="bg1"/>
              </a:solidFill>
              <a:latin typeface="+mn-lt"/>
              <a:cs typeface="Arial"/>
            </a:endParaRPr>
          </a:p>
          <a:p>
            <a:pPr marL="0" indent="0" algn="r">
              <a:buNone/>
            </a:pPr>
            <a:r>
              <a:rPr lang="en-US" sz="2100" dirty="0">
                <a:solidFill>
                  <a:schemeClr val="bg1"/>
                </a:solidFill>
                <a:latin typeface="+mn-lt"/>
                <a:cs typeface="Arial"/>
              </a:rPr>
              <a:t>[Council of Chief State School Officers (CCSSO), 2018]</a:t>
            </a:r>
          </a:p>
        </p:txBody>
      </p:sp>
      <p:sp>
        <p:nvSpPr>
          <p:cNvPr id="4" name="TextBox 3">
            <a:extLst>
              <a:ext uri="{FF2B5EF4-FFF2-40B4-BE49-F238E27FC236}">
                <a16:creationId xmlns:a16="http://schemas.microsoft.com/office/drawing/2014/main" id="{BBF37073-A197-73E7-BF7D-F7429B11019C}"/>
              </a:ext>
            </a:extLst>
          </p:cNvPr>
          <p:cNvSpPr txBox="1"/>
          <p:nvPr/>
        </p:nvSpPr>
        <p:spPr>
          <a:xfrm>
            <a:off x="6990772" y="1420435"/>
            <a:ext cx="4820227"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ea typeface="Calibri"/>
                <a:cs typeface="Arial" panose="020B0604020202020204" pitchFamily="34" charset="0"/>
              </a:rPr>
              <a:t>Questions to Consider:</a:t>
            </a:r>
            <a:r>
              <a:rPr lang="en-US" sz="2400" b="1" dirty="0">
                <a:ea typeface="Calibri"/>
                <a:cs typeface="Arial" panose="020B0604020202020204" pitchFamily="34" charset="0"/>
              </a:rPr>
              <a:t> </a:t>
            </a:r>
          </a:p>
          <a:p>
            <a:endParaRPr lang="en-US" sz="1000" dirty="0">
              <a:ea typeface="Calibri"/>
              <a:cs typeface="Arial" panose="020B0604020202020204" pitchFamily="34" charset="0"/>
            </a:endParaRPr>
          </a:p>
          <a:p>
            <a:pPr marL="171450" indent="-171450">
              <a:buFont typeface="Arial"/>
              <a:buChar char="•"/>
            </a:pPr>
            <a:r>
              <a:rPr lang="en-US" sz="2400" dirty="0">
                <a:ea typeface="Calibri"/>
                <a:cs typeface="Arial" panose="020B0604020202020204" pitchFamily="34" charset="0"/>
              </a:rPr>
              <a:t>What key words jump out at you in this definition?</a:t>
            </a:r>
            <a:endParaRPr lang="en-US" sz="2400" dirty="0">
              <a:cs typeface="Arial" panose="020B0604020202020204" pitchFamily="34" charset="0"/>
            </a:endParaRPr>
          </a:p>
          <a:p>
            <a:endParaRPr lang="en-US" sz="2400" dirty="0">
              <a:ea typeface="Calibri"/>
              <a:cs typeface="Arial" panose="020B0604020202020204" pitchFamily="34" charset="0"/>
            </a:endParaRPr>
          </a:p>
          <a:p>
            <a:pPr marL="171450" indent="-171450">
              <a:buFont typeface="Arial"/>
              <a:buChar char="•"/>
            </a:pPr>
            <a:r>
              <a:rPr lang="en-US" sz="2400" dirty="0">
                <a:ea typeface="Calibri"/>
                <a:cs typeface="Arial" panose="020B0604020202020204" pitchFamily="34" charset="0"/>
              </a:rPr>
              <a:t>Does anything in the definition surprise you?</a:t>
            </a:r>
          </a:p>
          <a:p>
            <a:endParaRPr lang="en-US" sz="2400" dirty="0">
              <a:ea typeface="Calibri"/>
              <a:cs typeface="Arial" panose="020B0604020202020204" pitchFamily="34" charset="0"/>
            </a:endParaRPr>
          </a:p>
          <a:p>
            <a:pPr marL="171450" indent="-171450">
              <a:buFont typeface="Arial"/>
              <a:buChar char="•"/>
            </a:pPr>
            <a:r>
              <a:rPr lang="en-US" sz="2400" dirty="0">
                <a:ea typeface="Calibri"/>
                <a:cs typeface="Arial" panose="020B0604020202020204" pitchFamily="34" charset="0"/>
              </a:rPr>
              <a:t>How does this definition align to your current schema for formative assessment?</a:t>
            </a:r>
          </a:p>
          <a:p>
            <a:pPr algn="l"/>
            <a:endParaRPr lang="en-US" sz="2400" dirty="0">
              <a:latin typeface="Arial" panose="020B0604020202020204" pitchFamily="34" charset="0"/>
              <a:ea typeface="Calibri"/>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674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26D5E-C3D3-30AB-A0E4-9B446884E32E}"/>
              </a:ext>
            </a:extLst>
          </p:cNvPr>
          <p:cNvSpPr>
            <a:spLocks noGrp="1"/>
          </p:cNvSpPr>
          <p:nvPr>
            <p:ph type="title"/>
          </p:nvPr>
        </p:nvSpPr>
        <p:spPr>
          <a:xfrm>
            <a:off x="-1" y="108857"/>
            <a:ext cx="12192001" cy="2460172"/>
          </a:xfrm>
        </p:spPr>
        <p:txBody>
          <a:bodyPr>
            <a:normAutofit/>
          </a:bodyPr>
          <a:lstStyle/>
          <a:p>
            <a:pPr algn="ctr">
              <a:lnSpc>
                <a:spcPct val="100000"/>
              </a:lnSpc>
            </a:pPr>
            <a:r>
              <a:rPr lang="en-US" dirty="0">
                <a:latin typeface="+mj-lt"/>
                <a:cs typeface="Arial"/>
              </a:rPr>
              <a:t>Informal Formative Assessment Cycle</a:t>
            </a:r>
            <a:br>
              <a:rPr lang="en-US" dirty="0">
                <a:latin typeface="Arial"/>
                <a:cs typeface="Arial"/>
              </a:rPr>
            </a:br>
            <a:br>
              <a:rPr lang="en-US" dirty="0">
                <a:cs typeface="Arial"/>
              </a:rPr>
            </a:br>
            <a:endParaRPr lang="en-US" dirty="0">
              <a:cs typeface="Arial"/>
            </a:endParaRPr>
          </a:p>
        </p:txBody>
      </p:sp>
      <p:sp>
        <p:nvSpPr>
          <p:cNvPr id="3" name="TextBox 2">
            <a:extLst>
              <a:ext uri="{FF2B5EF4-FFF2-40B4-BE49-F238E27FC236}">
                <a16:creationId xmlns:a16="http://schemas.microsoft.com/office/drawing/2014/main" id="{7A6C8080-369D-1028-679A-A82E191C213B}"/>
              </a:ext>
            </a:extLst>
          </p:cNvPr>
          <p:cNvSpPr txBox="1"/>
          <p:nvPr/>
        </p:nvSpPr>
        <p:spPr>
          <a:xfrm>
            <a:off x="304800" y="1125074"/>
            <a:ext cx="6651171" cy="1200329"/>
          </a:xfrm>
          <a:prstGeom prst="rect">
            <a:avLst/>
          </a:prstGeom>
          <a:noFill/>
        </p:spPr>
        <p:txBody>
          <a:bodyPr wrap="square" rtlCol="0">
            <a:spAutoFit/>
          </a:bodyPr>
          <a:lstStyle/>
          <a:p>
            <a:r>
              <a:rPr lang="en-US" sz="2400" dirty="0">
                <a:solidFill>
                  <a:srgbClr val="000000"/>
                </a:solidFill>
                <a:cs typeface="Arial"/>
              </a:rPr>
              <a:t>As you read, jot your responses to the following questions in the </a:t>
            </a:r>
            <a:r>
              <a:rPr lang="en-US" sz="2400" u="sng" dirty="0">
                <a:solidFill>
                  <a:srgbClr val="000000"/>
                </a:solidFill>
                <a:cs typeface="Arial"/>
              </a:rPr>
              <a:t>Session D: Notes</a:t>
            </a:r>
            <a:r>
              <a:rPr lang="en-US" sz="2400" b="1" dirty="0">
                <a:solidFill>
                  <a:srgbClr val="000000"/>
                </a:solidFill>
                <a:cs typeface="Arial"/>
              </a:rPr>
              <a:t> </a:t>
            </a:r>
            <a:r>
              <a:rPr lang="en-US" sz="2400" dirty="0">
                <a:solidFill>
                  <a:srgbClr val="000000"/>
                </a:solidFill>
                <a:cs typeface="Arial"/>
              </a:rPr>
              <a:t>section of your participant packet.</a:t>
            </a:r>
            <a:endParaRPr lang="en-US" sz="2400" dirty="0"/>
          </a:p>
        </p:txBody>
      </p:sp>
      <p:sp>
        <p:nvSpPr>
          <p:cNvPr id="6" name="TextBox 5">
            <a:extLst>
              <a:ext uri="{FF2B5EF4-FFF2-40B4-BE49-F238E27FC236}">
                <a16:creationId xmlns:a16="http://schemas.microsoft.com/office/drawing/2014/main" id="{495CC030-BD47-D4D9-13C0-5D1FEB0FAE12}"/>
              </a:ext>
            </a:extLst>
          </p:cNvPr>
          <p:cNvSpPr txBox="1"/>
          <p:nvPr/>
        </p:nvSpPr>
        <p:spPr>
          <a:xfrm>
            <a:off x="126126" y="2378161"/>
            <a:ext cx="7017655" cy="3354765"/>
          </a:xfrm>
          <a:prstGeom prst="rect">
            <a:avLst/>
          </a:prstGeom>
          <a:noFill/>
        </p:spPr>
        <p:txBody>
          <a:bodyPr wrap="square" rtlCol="0">
            <a:spAutoFit/>
          </a:bodyPr>
          <a:lstStyle/>
          <a:p>
            <a:pPr algn="ctr"/>
            <a:r>
              <a:rPr lang="en-US" sz="2800" dirty="0">
                <a:latin typeface="Franklin Gothic Book" panose="020B0503020102020204" pitchFamily="34" charset="0"/>
                <a:cs typeface="Arial" panose="020B0604020202020204" pitchFamily="34" charset="0"/>
                <a:hlinkClick r:id="rId3"/>
              </a:rPr>
              <a:t>STEM Teaching Tool #16</a:t>
            </a:r>
            <a:endParaRPr lang="en-US" sz="2800" dirty="0">
              <a:latin typeface="Franklin Gothic Book" panose="020B0503020102020204" pitchFamily="34" charset="0"/>
              <a:cs typeface="Arial" panose="020B0604020202020204" pitchFamily="34" charset="0"/>
            </a:endParaRPr>
          </a:p>
          <a:p>
            <a:endParaRPr lang="en-US" sz="800" dirty="0">
              <a:latin typeface="Franklin Gothic Book" panose="020B0503020102020204" pitchFamily="34" charset="0"/>
              <a:cs typeface="Arial" panose="020B0604020202020204" pitchFamily="34" charset="0"/>
            </a:endParaRPr>
          </a:p>
          <a:p>
            <a:pPr marL="457200" indent="-457200">
              <a:buFont typeface="Wingdings" panose="05000000000000000000" pitchFamily="2" charset="2"/>
              <a:buChar char="Ø"/>
            </a:pPr>
            <a:r>
              <a:rPr lang="en-US" sz="2800" dirty="0">
                <a:latin typeface="Franklin Gothic Book" panose="020B0503020102020204" pitchFamily="34" charset="0"/>
                <a:cs typeface="Arial" panose="020B0604020202020204" pitchFamily="34" charset="0"/>
              </a:rPr>
              <a:t>How might the driving question board be used to give voice to all students in an informal assessment?</a:t>
            </a:r>
          </a:p>
          <a:p>
            <a:pPr marL="171450" indent="-171450">
              <a:buFont typeface="Wingdings" panose="05000000000000000000" pitchFamily="2" charset="2"/>
              <a:buChar char="Ø"/>
            </a:pPr>
            <a:endParaRPr lang="en-US" sz="800" dirty="0">
              <a:latin typeface="Franklin Gothic Book" panose="020B0503020102020204" pitchFamily="34" charset="0"/>
              <a:cs typeface="Arial" panose="020B0604020202020204" pitchFamily="34" charset="0"/>
            </a:endParaRPr>
          </a:p>
          <a:p>
            <a:pPr marL="457200" indent="-457200">
              <a:buFont typeface="Wingdings" panose="05000000000000000000" pitchFamily="2" charset="2"/>
              <a:buChar char="Ø"/>
            </a:pPr>
            <a:r>
              <a:rPr lang="en-US" sz="2800" dirty="0">
                <a:latin typeface="Franklin Gothic Book" panose="020B0503020102020204" pitchFamily="34" charset="0"/>
                <a:cs typeface="Arial" panose="020B0604020202020204" pitchFamily="34" charset="0"/>
              </a:rPr>
              <a:t>What supports do teachers need to enact robust informal formative assessment in their classrooms?</a:t>
            </a:r>
          </a:p>
        </p:txBody>
      </p:sp>
      <p:pic>
        <p:nvPicPr>
          <p:cNvPr id="5" name="Content Placeholder 4" descr="Screen shot of STEM Teaching Tool #16: Research Brief: The Informal Formative Assessment Cycle as a Model for Teacher Practice. ">
            <a:hlinkClick r:id="rId3"/>
            <a:extLst>
              <a:ext uri="{FF2B5EF4-FFF2-40B4-BE49-F238E27FC236}">
                <a16:creationId xmlns:a16="http://schemas.microsoft.com/office/drawing/2014/main" id="{0DEA0A3D-7F76-DD76-9B3D-B0B816EEA07C}"/>
              </a:ext>
            </a:extLst>
          </p:cNvPr>
          <p:cNvPicPr>
            <a:picLocks noGrp="1" noChangeAspect="1"/>
          </p:cNvPicPr>
          <p:nvPr>
            <p:ph idx="1"/>
          </p:nvPr>
        </p:nvPicPr>
        <p:blipFill>
          <a:blip r:embed="rId4"/>
          <a:stretch>
            <a:fillRect/>
          </a:stretch>
        </p:blipFill>
        <p:spPr>
          <a:xfrm>
            <a:off x="7721793" y="1316697"/>
            <a:ext cx="3316321" cy="4311217"/>
          </a:xfrm>
          <a:ln w="38100">
            <a:solidFill>
              <a:srgbClr val="007780"/>
            </a:solidFill>
          </a:ln>
        </p:spPr>
      </p:pic>
    </p:spTree>
    <p:extLst>
      <p:ext uri="{BB962C8B-B14F-4D97-AF65-F5344CB8AC3E}">
        <p14:creationId xmlns:p14="http://schemas.microsoft.com/office/powerpoint/2010/main" val="2469926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35462-48AB-F1B8-122C-1C0D9ED2C468}"/>
              </a:ext>
            </a:extLst>
          </p:cNvPr>
          <p:cNvSpPr>
            <a:spLocks noGrp="1"/>
          </p:cNvSpPr>
          <p:nvPr>
            <p:ph type="title"/>
          </p:nvPr>
        </p:nvSpPr>
        <p:spPr>
          <a:xfrm>
            <a:off x="838200" y="365125"/>
            <a:ext cx="10515600" cy="1325563"/>
          </a:xfrm>
        </p:spPr>
        <p:txBody>
          <a:bodyPr anchor="ctr">
            <a:normAutofit/>
          </a:bodyPr>
          <a:lstStyle/>
          <a:p>
            <a:r>
              <a:rPr lang="en-US" dirty="0">
                <a:latin typeface="+mj-lt"/>
              </a:rPr>
              <a:t>The Formative Assessment Process</a:t>
            </a:r>
          </a:p>
        </p:txBody>
      </p:sp>
      <p:sp>
        <p:nvSpPr>
          <p:cNvPr id="3" name="Content Placeholder 2">
            <a:extLst>
              <a:ext uri="{FF2B5EF4-FFF2-40B4-BE49-F238E27FC236}">
                <a16:creationId xmlns:a16="http://schemas.microsoft.com/office/drawing/2014/main" id="{FD2E93CB-472A-9B30-2F45-65F3B1CA1DF5}"/>
              </a:ext>
            </a:extLst>
          </p:cNvPr>
          <p:cNvSpPr>
            <a:spLocks noGrp="1"/>
          </p:cNvSpPr>
          <p:nvPr>
            <p:ph sz="half" idx="1"/>
          </p:nvPr>
        </p:nvSpPr>
        <p:spPr>
          <a:xfrm>
            <a:off x="935087" y="1767913"/>
            <a:ext cx="4541788" cy="3518462"/>
          </a:xfrm>
        </p:spPr>
        <p:txBody>
          <a:bodyPr vert="horz" lIns="91440" tIns="45720" rIns="91440" bIns="45720" rtlCol="0">
            <a:normAutofit lnSpcReduction="10000"/>
          </a:bodyPr>
          <a:lstStyle/>
          <a:p>
            <a:pPr marL="0" indent="0">
              <a:buNone/>
            </a:pPr>
            <a:r>
              <a:rPr lang="en-US" sz="2600" dirty="0">
                <a:latin typeface="Franklin Gothic Book" panose="020B0503020102020204" pitchFamily="34" charset="0"/>
              </a:rPr>
              <a:t>As you examine this formative assessment graphic, respond to the prompt in the </a:t>
            </a:r>
            <a:r>
              <a:rPr lang="en-US" sz="2600" u="sng" dirty="0">
                <a:latin typeface="Franklin Gothic Book" panose="020B0503020102020204" pitchFamily="34" charset="0"/>
              </a:rPr>
              <a:t>Session D: Notes</a:t>
            </a:r>
            <a:r>
              <a:rPr lang="en-US" sz="2600" dirty="0">
                <a:latin typeface="Franklin Gothic Book" panose="020B0503020102020204" pitchFamily="34" charset="0"/>
              </a:rPr>
              <a:t> section of your participant packet.</a:t>
            </a:r>
          </a:p>
          <a:p>
            <a:r>
              <a:rPr lang="en-US" sz="2600" dirty="0">
                <a:latin typeface="Franklin Gothic Book" panose="020B0503020102020204" pitchFamily="34" charset="0"/>
              </a:rPr>
              <a:t>How might the driving question board support the formative assessment process as described in the graphic?</a:t>
            </a:r>
          </a:p>
          <a:p>
            <a:endParaRPr lang="en-US" dirty="0"/>
          </a:p>
        </p:txBody>
      </p:sp>
      <p:pic>
        <p:nvPicPr>
          <p:cNvPr id="7" name="Picture 6" descr="Start: &#10;Where am I going?:&#10;Break down a standard, Determine Learning Goals, and Develop Success Criteria&#10;&#10;Where am I now?: Elicit Evidence of Learning and  Interpret Evidence&#10;&#10;Where to next?:  Act On Evidence">
            <a:extLst>
              <a:ext uri="{FF2B5EF4-FFF2-40B4-BE49-F238E27FC236}">
                <a16:creationId xmlns:a16="http://schemas.microsoft.com/office/drawing/2014/main" id="{9F486B26-E813-A7E1-3885-F36605422FA9}"/>
              </a:ext>
            </a:extLst>
          </p:cNvPr>
          <p:cNvPicPr>
            <a:picLocks noChangeAspect="1"/>
          </p:cNvPicPr>
          <p:nvPr/>
        </p:nvPicPr>
        <p:blipFill>
          <a:blip r:embed="rId3"/>
          <a:stretch>
            <a:fillRect/>
          </a:stretch>
        </p:blipFill>
        <p:spPr>
          <a:xfrm>
            <a:off x="6189008" y="1328669"/>
            <a:ext cx="4541788" cy="3826457"/>
          </a:xfrm>
          <a:prstGeom prst="rect">
            <a:avLst/>
          </a:prstGeom>
          <a:noFill/>
        </p:spPr>
      </p:pic>
      <p:sp>
        <p:nvSpPr>
          <p:cNvPr id="4" name="TextBox 3">
            <a:extLst>
              <a:ext uri="{FF2B5EF4-FFF2-40B4-BE49-F238E27FC236}">
                <a16:creationId xmlns:a16="http://schemas.microsoft.com/office/drawing/2014/main" id="{A2F2CE35-C43D-AB79-B7A7-599864EE465D}"/>
              </a:ext>
            </a:extLst>
          </p:cNvPr>
          <p:cNvSpPr txBox="1"/>
          <p:nvPr/>
        </p:nvSpPr>
        <p:spPr>
          <a:xfrm>
            <a:off x="5976258" y="5078926"/>
            <a:ext cx="5486400" cy="646331"/>
          </a:xfrm>
          <a:prstGeom prst="rect">
            <a:avLst/>
          </a:prstGeom>
          <a:noFill/>
        </p:spPr>
        <p:txBody>
          <a:bodyPr wrap="square" rtlCol="0">
            <a:spAutoFit/>
          </a:bodyPr>
          <a:lstStyle/>
          <a:p>
            <a:r>
              <a:rPr lang="en-US" dirty="0"/>
              <a:t>Graphic is from the Kentucky Department of Education </a:t>
            </a:r>
            <a:r>
              <a:rPr lang="en-US" dirty="0">
                <a:hlinkClick r:id="rId4"/>
              </a:rPr>
              <a:t>Balanced Assessment Professional Learning Module</a:t>
            </a:r>
            <a:r>
              <a:rPr lang="en-US" dirty="0"/>
              <a:t>.</a:t>
            </a:r>
          </a:p>
        </p:txBody>
      </p:sp>
    </p:spTree>
    <p:extLst>
      <p:ext uri="{BB962C8B-B14F-4D97-AF65-F5344CB8AC3E}">
        <p14:creationId xmlns:p14="http://schemas.microsoft.com/office/powerpoint/2010/main" val="22291290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30781-958E-DF77-788A-F08E23BC9286}"/>
              </a:ext>
            </a:extLst>
          </p:cNvPr>
          <p:cNvSpPr>
            <a:spLocks noGrp="1"/>
          </p:cNvSpPr>
          <p:nvPr>
            <p:ph type="title"/>
          </p:nvPr>
        </p:nvSpPr>
        <p:spPr>
          <a:xfrm>
            <a:off x="7103327" y="1061884"/>
            <a:ext cx="4146755" cy="3913239"/>
          </a:xfrm>
          <a:ln w="34925">
            <a:solidFill>
              <a:srgbClr val="007780"/>
            </a:solidFill>
          </a:ln>
          <a:effectLst>
            <a:outerShdw blurRad="76200" dir="13500000" sy="23000" kx="1200000" algn="br" rotWithShape="0">
              <a:prstClr val="black">
                <a:alpha val="20000"/>
              </a:prstClr>
            </a:outerShdw>
          </a:effectLst>
        </p:spPr>
        <p:style>
          <a:lnRef idx="2">
            <a:schemeClr val="dk1"/>
          </a:lnRef>
          <a:fillRef idx="1">
            <a:schemeClr val="lt1"/>
          </a:fillRef>
          <a:effectRef idx="0">
            <a:schemeClr val="dk1"/>
          </a:effectRef>
          <a:fontRef idx="minor">
            <a:schemeClr val="dk1"/>
          </a:fontRef>
        </p:style>
        <p:txBody>
          <a:bodyPr>
            <a:normAutofit/>
          </a:bodyPr>
          <a:lstStyle/>
          <a:p>
            <a:r>
              <a:rPr lang="en-US" sz="3200" dirty="0">
                <a:cs typeface="Arial" panose="020B0604020202020204" pitchFamily="34" charset="0"/>
              </a:rPr>
              <a:t>Based on this DQB poster, in what ways could the driving question board be used as a formative assessment?</a:t>
            </a:r>
          </a:p>
        </p:txBody>
      </p:sp>
      <p:sp>
        <p:nvSpPr>
          <p:cNvPr id="7" name="Rectangle 6" descr="This is the DQB poster that has 7 big categories to consider when implementing a DQB in the science classroom.  They are phenomenon, questions, investigations, community, driving question, storyline, and a visual board.  &#10;&#10;Phenomenon: An anchoring phenomenon, that drive the learning over time, provides a real-world connection and opportunities for students to observe and wonder. &#10;&#10;Driving Question: A rich open-ended question using everyday language to make connections with students' authentic interests and curiosities leading to a series of investigations. &#10;&#10;Questions: Elicit and group a collection of questions generated by all students contextualized in a shared phenomenon directly relating to the driving question at the start of a learning experience. &#10;&#10;Storyline: A preplanned sequence of questions, investigations and prompted discussions to support the progression of three-dimensional learning around the anchoring phenomenon. &#10;&#10;Investigations: Requires a series of investigations done over several weeks allowing the students to use science ideas to explain the anchoring phenomenon and answer the driving question. &#10;&#10;Visual Board: The DQB is posted visually for all students to revisit often as connections are made between investigations and the driving question while adding relevant artifacts to support science ideas and capture new wonderings. &#10;&#10;Community: Build a collaborative classroom culture of leaners where all students' ideas are valued as they work together to make sense of a shared phenomenon.  ">
            <a:extLst>
              <a:ext uri="{FF2B5EF4-FFF2-40B4-BE49-F238E27FC236}">
                <a16:creationId xmlns:a16="http://schemas.microsoft.com/office/drawing/2014/main" id="{597B1836-82D4-06AC-2ECF-719F0FE8E34B}"/>
              </a:ext>
            </a:extLst>
          </p:cNvPr>
          <p:cNvSpPr/>
          <p:nvPr/>
        </p:nvSpPr>
        <p:spPr>
          <a:xfrm>
            <a:off x="0" y="5614220"/>
            <a:ext cx="8819536" cy="1317522"/>
          </a:xfrm>
          <a:custGeom>
            <a:avLst/>
            <a:gdLst>
              <a:gd name="connsiteX0" fmla="*/ 0 w 8760542"/>
              <a:gd name="connsiteY0" fmla="*/ 0 h 1347020"/>
              <a:gd name="connsiteX1" fmla="*/ 8760542 w 8760542"/>
              <a:gd name="connsiteY1" fmla="*/ 0 h 1347020"/>
              <a:gd name="connsiteX2" fmla="*/ 8760542 w 8760542"/>
              <a:gd name="connsiteY2" fmla="*/ 1347020 h 1347020"/>
              <a:gd name="connsiteX3" fmla="*/ 0 w 8760542"/>
              <a:gd name="connsiteY3" fmla="*/ 1347020 h 1347020"/>
              <a:gd name="connsiteX4" fmla="*/ 0 w 8760542"/>
              <a:gd name="connsiteY4" fmla="*/ 0 h 1347020"/>
              <a:gd name="connsiteX0" fmla="*/ 0 w 8760542"/>
              <a:gd name="connsiteY0" fmla="*/ 0 h 1347020"/>
              <a:gd name="connsiteX1" fmla="*/ 8760542 w 8760542"/>
              <a:gd name="connsiteY1" fmla="*/ 0 h 1347020"/>
              <a:gd name="connsiteX2" fmla="*/ 8386916 w 8760542"/>
              <a:gd name="connsiteY2" fmla="*/ 521110 h 1347020"/>
              <a:gd name="connsiteX3" fmla="*/ 0 w 8760542"/>
              <a:gd name="connsiteY3" fmla="*/ 1347020 h 1347020"/>
              <a:gd name="connsiteX4" fmla="*/ 0 w 8760542"/>
              <a:gd name="connsiteY4" fmla="*/ 0 h 1347020"/>
              <a:gd name="connsiteX0" fmla="*/ 0 w 8760542"/>
              <a:gd name="connsiteY0" fmla="*/ 0 h 1347020"/>
              <a:gd name="connsiteX1" fmla="*/ 8760542 w 8760542"/>
              <a:gd name="connsiteY1" fmla="*/ 0 h 1347020"/>
              <a:gd name="connsiteX2" fmla="*/ 8495071 w 8760542"/>
              <a:gd name="connsiteY2" fmla="*/ 639097 h 1347020"/>
              <a:gd name="connsiteX3" fmla="*/ 0 w 8760542"/>
              <a:gd name="connsiteY3" fmla="*/ 1347020 h 1347020"/>
              <a:gd name="connsiteX4" fmla="*/ 0 w 8760542"/>
              <a:gd name="connsiteY4" fmla="*/ 0 h 1347020"/>
              <a:gd name="connsiteX0" fmla="*/ 0 w 8967020"/>
              <a:gd name="connsiteY0" fmla="*/ 0 h 1347020"/>
              <a:gd name="connsiteX1" fmla="*/ 8967020 w 8967020"/>
              <a:gd name="connsiteY1" fmla="*/ 9833 h 1347020"/>
              <a:gd name="connsiteX2" fmla="*/ 8495071 w 8967020"/>
              <a:gd name="connsiteY2" fmla="*/ 639097 h 1347020"/>
              <a:gd name="connsiteX3" fmla="*/ 0 w 8967020"/>
              <a:gd name="connsiteY3" fmla="*/ 1347020 h 1347020"/>
              <a:gd name="connsiteX4" fmla="*/ 0 w 8967020"/>
              <a:gd name="connsiteY4" fmla="*/ 0 h 1347020"/>
              <a:gd name="connsiteX0" fmla="*/ 0 w 8967020"/>
              <a:gd name="connsiteY0" fmla="*/ 0 h 1347020"/>
              <a:gd name="connsiteX1" fmla="*/ 8967020 w 8967020"/>
              <a:gd name="connsiteY1" fmla="*/ 9833 h 1347020"/>
              <a:gd name="connsiteX2" fmla="*/ 8082116 w 8967020"/>
              <a:gd name="connsiteY2" fmla="*/ 1317522 h 1347020"/>
              <a:gd name="connsiteX3" fmla="*/ 0 w 8967020"/>
              <a:gd name="connsiteY3" fmla="*/ 1347020 h 1347020"/>
              <a:gd name="connsiteX4" fmla="*/ 0 w 8967020"/>
              <a:gd name="connsiteY4" fmla="*/ 0 h 134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7020" h="1347020">
                <a:moveTo>
                  <a:pt x="0" y="0"/>
                </a:moveTo>
                <a:lnTo>
                  <a:pt x="8967020" y="9833"/>
                </a:lnTo>
                <a:lnTo>
                  <a:pt x="8082116" y="1317522"/>
                </a:lnTo>
                <a:lnTo>
                  <a:pt x="0" y="134702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oster of a driving question board&#10;&#10;Description automatically generated">
            <a:extLst>
              <a:ext uri="{FF2B5EF4-FFF2-40B4-BE49-F238E27FC236}">
                <a16:creationId xmlns:a16="http://schemas.microsoft.com/office/drawing/2014/main" id="{350CD337-33CC-881A-0864-487B58A57AD5}"/>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331417" y="375803"/>
            <a:ext cx="4859833" cy="6228900"/>
          </a:xfrm>
          <a:prstGeom prst="rect">
            <a:avLst/>
          </a:prstGeom>
          <a:ln w="38100">
            <a:solidFill>
              <a:srgbClr val="007780"/>
            </a:solidFill>
          </a:ln>
        </p:spPr>
      </p:pic>
    </p:spTree>
    <p:extLst>
      <p:ext uri="{BB962C8B-B14F-4D97-AF65-F5344CB8AC3E}">
        <p14:creationId xmlns:p14="http://schemas.microsoft.com/office/powerpoint/2010/main" val="3275998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5d86d166ed_0_7"/>
          <p:cNvSpPr txBox="1">
            <a:spLocks noGrp="1"/>
          </p:cNvSpPr>
          <p:nvPr>
            <p:ph type="title"/>
          </p:nvPr>
        </p:nvSpPr>
        <p:spPr>
          <a:xfrm>
            <a:off x="1119188" y="341313"/>
            <a:ext cx="5945492" cy="1325563"/>
          </a:xfrm>
          <a:prstGeom prst="rect">
            <a:avLst/>
          </a:prstGeom>
        </p:spPr>
        <p:txBody>
          <a:bodyPr spcFirstLastPara="1" vert="horz" wrap="square" lIns="91425" tIns="45700" rIns="91425" bIns="45700" rtlCol="0" anchor="ctr" anchorCtr="0">
            <a:normAutofit/>
          </a:bodyPr>
          <a:lstStyle/>
          <a:p>
            <a:pPr algn="ctr"/>
            <a:r>
              <a:rPr lang="en-US" dirty="0"/>
              <a:t>Session D Stop and Think</a:t>
            </a:r>
          </a:p>
        </p:txBody>
      </p:sp>
      <p:sp>
        <p:nvSpPr>
          <p:cNvPr id="4" name="TextBox 3">
            <a:extLst>
              <a:ext uri="{FF2B5EF4-FFF2-40B4-BE49-F238E27FC236}">
                <a16:creationId xmlns:a16="http://schemas.microsoft.com/office/drawing/2014/main" id="{22803D8B-B937-CA22-7BB6-0232936CAB78}"/>
              </a:ext>
            </a:extLst>
          </p:cNvPr>
          <p:cNvSpPr txBox="1"/>
          <p:nvPr/>
        </p:nvSpPr>
        <p:spPr>
          <a:xfrm>
            <a:off x="1114425" y="1770874"/>
            <a:ext cx="4023157" cy="2893100"/>
          </a:xfrm>
          <a:prstGeom prst="rect">
            <a:avLst/>
          </a:prstGeom>
          <a:noFill/>
        </p:spPr>
        <p:txBody>
          <a:bodyPr wrap="square" rtlCol="0">
            <a:spAutoFit/>
          </a:bodyPr>
          <a:lstStyle/>
          <a:p>
            <a:r>
              <a:rPr lang="en-US" sz="2600" dirty="0">
                <a:cs typeface="Arial"/>
              </a:rPr>
              <a:t>In the </a:t>
            </a:r>
            <a:r>
              <a:rPr lang="en-US" sz="2600" u="sng" dirty="0">
                <a:cs typeface="Arial"/>
              </a:rPr>
              <a:t>Session D: Notes </a:t>
            </a:r>
            <a:r>
              <a:rPr lang="en-US" sz="2600" dirty="0">
                <a:cs typeface="Arial"/>
              </a:rPr>
              <a:t>section of the participant packet, respond to the prompt to the right and be ready to share out with your colleague or table group. </a:t>
            </a:r>
            <a:endParaRPr lang="en-US" sz="2600" dirty="0"/>
          </a:p>
        </p:txBody>
      </p:sp>
      <p:pic>
        <p:nvPicPr>
          <p:cNvPr id="2" name="Picture 1">
            <a:extLst>
              <a:ext uri="{FF2B5EF4-FFF2-40B4-BE49-F238E27FC236}">
                <a16:creationId xmlns:a16="http://schemas.microsoft.com/office/drawing/2014/main" id="{6041D707-16E9-9938-5A59-524DBA0FB0E7}"/>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76272" y="568973"/>
            <a:ext cx="6549312" cy="4828754"/>
          </a:xfrm>
          <a:prstGeom prst="rect">
            <a:avLst/>
          </a:prstGeom>
          <a:noFill/>
        </p:spPr>
      </p:pic>
      <p:sp>
        <p:nvSpPr>
          <p:cNvPr id="3" name="TextBox 2">
            <a:extLst>
              <a:ext uri="{FF2B5EF4-FFF2-40B4-BE49-F238E27FC236}">
                <a16:creationId xmlns:a16="http://schemas.microsoft.com/office/drawing/2014/main" id="{6AC81D3D-23FB-FE5F-F11E-1471EB9A6123}"/>
              </a:ext>
            </a:extLst>
          </p:cNvPr>
          <p:cNvSpPr txBox="1"/>
          <p:nvPr/>
        </p:nvSpPr>
        <p:spPr>
          <a:xfrm>
            <a:off x="6619875" y="1666876"/>
            <a:ext cx="4124325" cy="2369880"/>
          </a:xfrm>
          <a:prstGeom prst="rect">
            <a:avLst/>
          </a:prstGeom>
          <a:noFill/>
        </p:spPr>
        <p:txBody>
          <a:bodyPr wrap="square" rtlCol="0">
            <a:spAutoFit/>
          </a:bodyPr>
          <a:lstStyle/>
          <a:p>
            <a:pPr algn="ctr"/>
            <a:r>
              <a:rPr lang="en-US" sz="2600" dirty="0">
                <a:cs typeface="Arial"/>
              </a:rPr>
              <a:t>How can the driving question board be used as a formative assessment tool to foster an equitable learning community?</a:t>
            </a:r>
          </a:p>
          <a:p>
            <a:pPr algn="ctr"/>
            <a:endParaRPr lang="en-US" dirty="0"/>
          </a:p>
        </p:txBody>
      </p:sp>
    </p:spTree>
    <p:extLst>
      <p:ext uri="{BB962C8B-B14F-4D97-AF65-F5344CB8AC3E}">
        <p14:creationId xmlns:p14="http://schemas.microsoft.com/office/powerpoint/2010/main" val="28935610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AA2C2-B38D-E77C-6515-BA9967279AED}"/>
              </a:ext>
            </a:extLst>
          </p:cNvPr>
          <p:cNvSpPr>
            <a:spLocks noGrp="1"/>
          </p:cNvSpPr>
          <p:nvPr>
            <p:ph type="title"/>
          </p:nvPr>
        </p:nvSpPr>
        <p:spPr>
          <a:xfrm>
            <a:off x="838200" y="4178"/>
            <a:ext cx="10515600" cy="937879"/>
          </a:xfrm>
        </p:spPr>
        <p:txBody>
          <a:bodyPr/>
          <a:lstStyle/>
          <a:p>
            <a:pPr algn="ctr"/>
            <a:r>
              <a:rPr lang="en-US" dirty="0">
                <a:latin typeface="+mj-lt"/>
                <a:cs typeface="Arial"/>
              </a:rPr>
              <a:t>Barriers and Ways to Overcome (1)</a:t>
            </a:r>
            <a:endParaRPr lang="en-US" dirty="0">
              <a:latin typeface="+mj-lt"/>
              <a:cs typeface="Arial" panose="020B0604020202020204" pitchFamily="34" charset="0"/>
            </a:endParaRPr>
          </a:p>
        </p:txBody>
      </p:sp>
      <p:sp>
        <p:nvSpPr>
          <p:cNvPr id="6" name="Freeform: Shape 5">
            <a:extLst>
              <a:ext uri="{FF2B5EF4-FFF2-40B4-BE49-F238E27FC236}">
                <a16:creationId xmlns:a16="http://schemas.microsoft.com/office/drawing/2014/main" id="{AE039F53-11CD-FDA8-2432-0F0F3DDC02CD}"/>
              </a:ext>
            </a:extLst>
          </p:cNvPr>
          <p:cNvSpPr/>
          <p:nvPr/>
        </p:nvSpPr>
        <p:spPr>
          <a:xfrm>
            <a:off x="840103" y="942051"/>
            <a:ext cx="2898701" cy="2062390"/>
          </a:xfrm>
          <a:custGeom>
            <a:avLst/>
            <a:gdLst>
              <a:gd name="connsiteX0" fmla="*/ 0 w 2898701"/>
              <a:gd name="connsiteY0" fmla="*/ 343739 h 2062390"/>
              <a:gd name="connsiteX1" fmla="*/ 343739 w 2898701"/>
              <a:gd name="connsiteY1" fmla="*/ 0 h 2062390"/>
              <a:gd name="connsiteX2" fmla="*/ 2554962 w 2898701"/>
              <a:gd name="connsiteY2" fmla="*/ 0 h 2062390"/>
              <a:gd name="connsiteX3" fmla="*/ 2898701 w 2898701"/>
              <a:gd name="connsiteY3" fmla="*/ 343739 h 2062390"/>
              <a:gd name="connsiteX4" fmla="*/ 2898701 w 2898701"/>
              <a:gd name="connsiteY4" fmla="*/ 1718651 h 2062390"/>
              <a:gd name="connsiteX5" fmla="*/ 2554962 w 2898701"/>
              <a:gd name="connsiteY5" fmla="*/ 2062390 h 2062390"/>
              <a:gd name="connsiteX6" fmla="*/ 343739 w 2898701"/>
              <a:gd name="connsiteY6" fmla="*/ 2062390 h 2062390"/>
              <a:gd name="connsiteX7" fmla="*/ 0 w 2898701"/>
              <a:gd name="connsiteY7" fmla="*/ 1718651 h 2062390"/>
              <a:gd name="connsiteX8" fmla="*/ 0 w 2898701"/>
              <a:gd name="connsiteY8" fmla="*/ 343739 h 20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8701" h="2062390">
                <a:moveTo>
                  <a:pt x="0" y="343739"/>
                </a:moveTo>
                <a:cubicBezTo>
                  <a:pt x="0" y="153897"/>
                  <a:pt x="153897" y="0"/>
                  <a:pt x="343739" y="0"/>
                </a:cubicBezTo>
                <a:lnTo>
                  <a:pt x="2554962" y="0"/>
                </a:lnTo>
                <a:cubicBezTo>
                  <a:pt x="2744804" y="0"/>
                  <a:pt x="2898701" y="153897"/>
                  <a:pt x="2898701" y="343739"/>
                </a:cubicBezTo>
                <a:lnTo>
                  <a:pt x="2898701" y="1718651"/>
                </a:lnTo>
                <a:cubicBezTo>
                  <a:pt x="2898701" y="1908493"/>
                  <a:pt x="2744804" y="2062390"/>
                  <a:pt x="2554962" y="2062390"/>
                </a:cubicBezTo>
                <a:lnTo>
                  <a:pt x="343739" y="2062390"/>
                </a:lnTo>
                <a:cubicBezTo>
                  <a:pt x="153897" y="2062390"/>
                  <a:pt x="0" y="1908493"/>
                  <a:pt x="0" y="1718651"/>
                </a:cubicBezTo>
                <a:lnTo>
                  <a:pt x="0" y="343739"/>
                </a:lnTo>
                <a:close/>
              </a:path>
            </a:pathLst>
          </a:custGeom>
          <a:solidFill>
            <a:srgbClr val="007780"/>
          </a:solidFill>
          <a:ln w="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14978" tIns="157828" rIns="214978" bIns="157828" numCol="1" spcCol="1270" anchor="ctr" anchorCtr="0">
            <a:noAutofit/>
          </a:bodyPr>
          <a:lstStyle/>
          <a:p>
            <a:pPr marL="0" lvl="0" indent="0" algn="ctr" defTabSz="1333500">
              <a:lnSpc>
                <a:spcPct val="90000"/>
              </a:lnSpc>
              <a:spcBef>
                <a:spcPct val="0"/>
              </a:spcBef>
              <a:spcAft>
                <a:spcPct val="35000"/>
              </a:spcAft>
              <a:buNone/>
            </a:pPr>
            <a:r>
              <a:rPr lang="en-US" sz="3000" kern="1200" dirty="0">
                <a:cs typeface="Arial" panose="020B0604020202020204" pitchFamily="34" charset="0"/>
              </a:rPr>
              <a:t>Management of time </a:t>
            </a:r>
          </a:p>
        </p:txBody>
      </p:sp>
      <p:sp>
        <p:nvSpPr>
          <p:cNvPr id="5" name="Freeform: Shape 4">
            <a:extLst>
              <a:ext uri="{FF2B5EF4-FFF2-40B4-BE49-F238E27FC236}">
                <a16:creationId xmlns:a16="http://schemas.microsoft.com/office/drawing/2014/main" id="{91615EB0-0156-A4F8-291F-C3632AC2EFF7}"/>
              </a:ext>
            </a:extLst>
          </p:cNvPr>
          <p:cNvSpPr/>
          <p:nvPr/>
        </p:nvSpPr>
        <p:spPr>
          <a:xfrm>
            <a:off x="3740708" y="802825"/>
            <a:ext cx="7850835" cy="2376623"/>
          </a:xfrm>
          <a:custGeom>
            <a:avLst/>
            <a:gdLst>
              <a:gd name="connsiteX0" fmla="*/ 0 w 7850835"/>
              <a:gd name="connsiteY0" fmla="*/ 297078 h 2376623"/>
              <a:gd name="connsiteX1" fmla="*/ 6662524 w 7850835"/>
              <a:gd name="connsiteY1" fmla="*/ 297078 h 2376623"/>
              <a:gd name="connsiteX2" fmla="*/ 6662524 w 7850835"/>
              <a:gd name="connsiteY2" fmla="*/ 0 h 2376623"/>
              <a:gd name="connsiteX3" fmla="*/ 7850835 w 7850835"/>
              <a:gd name="connsiteY3" fmla="*/ 1188312 h 2376623"/>
              <a:gd name="connsiteX4" fmla="*/ 6662524 w 7850835"/>
              <a:gd name="connsiteY4" fmla="*/ 2376623 h 2376623"/>
              <a:gd name="connsiteX5" fmla="*/ 6662524 w 7850835"/>
              <a:gd name="connsiteY5" fmla="*/ 2079545 h 2376623"/>
              <a:gd name="connsiteX6" fmla="*/ 0 w 7850835"/>
              <a:gd name="connsiteY6" fmla="*/ 2079545 h 2376623"/>
              <a:gd name="connsiteX7" fmla="*/ 0 w 7850835"/>
              <a:gd name="connsiteY7" fmla="*/ 297078 h 23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0835" h="2376623">
                <a:moveTo>
                  <a:pt x="0" y="297078"/>
                </a:moveTo>
                <a:lnTo>
                  <a:pt x="6662524" y="297078"/>
                </a:lnTo>
                <a:lnTo>
                  <a:pt x="6662524" y="0"/>
                </a:lnTo>
                <a:lnTo>
                  <a:pt x="7850835" y="1188312"/>
                </a:lnTo>
                <a:lnTo>
                  <a:pt x="6662524" y="2376623"/>
                </a:lnTo>
                <a:lnTo>
                  <a:pt x="6662524" y="2079545"/>
                </a:lnTo>
                <a:lnTo>
                  <a:pt x="0" y="2079545"/>
                </a:lnTo>
                <a:lnTo>
                  <a:pt x="0" y="297078"/>
                </a:lnTo>
                <a:close/>
              </a:path>
            </a:pathLst>
          </a:custGeom>
          <a:solidFill>
            <a:srgbClr val="00CC99">
              <a:alpha val="89804"/>
            </a:srgbClr>
          </a:solidFill>
          <a:ln w="31750">
            <a:solidFill>
              <a:srgbClr val="00778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350" tIns="303428" rIns="897584" bIns="303428" numCol="1" spcCol="1270" anchor="t" anchorCtr="0">
            <a:noAutofit/>
          </a:bodyPr>
          <a:lstStyle/>
          <a:p>
            <a:pPr marL="57150" lvl="1" indent="-57150" algn="l" defTabSz="444500" rtl="0">
              <a:lnSpc>
                <a:spcPct val="90000"/>
              </a:lnSpc>
              <a:spcBef>
                <a:spcPct val="0"/>
              </a:spcBef>
              <a:spcAft>
                <a:spcPct val="15000"/>
              </a:spcAft>
              <a:buChar char="•"/>
            </a:pPr>
            <a:endParaRPr lang="en-US" sz="1000" kern="1200" dirty="0">
              <a:latin typeface="Arial" panose="020B0604020202020204" pitchFamily="34" charset="0"/>
              <a:cs typeface="Arial" panose="020B0604020202020204" pitchFamily="34" charset="0"/>
            </a:endParaRPr>
          </a:p>
          <a:p>
            <a:pPr marL="171450" lvl="1" indent="-171450" algn="l" defTabSz="800100" rtl="0">
              <a:lnSpc>
                <a:spcPct val="90000"/>
              </a:lnSpc>
              <a:spcBef>
                <a:spcPct val="0"/>
              </a:spcBef>
              <a:spcAft>
                <a:spcPct val="15000"/>
              </a:spcAft>
              <a:buChar char="•"/>
            </a:pPr>
            <a:r>
              <a:rPr lang="en-US" sz="1800" kern="1200" dirty="0">
                <a:cs typeface="Arial" panose="020B0604020202020204" pitchFamily="34" charset="0"/>
              </a:rPr>
              <a:t>Complete your grouping of questions within the class with students.</a:t>
            </a:r>
            <a:endParaRPr lang="en-US" sz="1700" kern="1200" dirty="0"/>
          </a:p>
          <a:p>
            <a:pPr marL="171450" lvl="1" indent="-171450" algn="l" defTabSz="800100" rtl="0">
              <a:lnSpc>
                <a:spcPct val="90000"/>
              </a:lnSpc>
              <a:spcBef>
                <a:spcPct val="0"/>
              </a:spcBef>
              <a:spcAft>
                <a:spcPct val="15000"/>
              </a:spcAft>
              <a:buChar char="•"/>
            </a:pPr>
            <a:r>
              <a:rPr lang="en-US" sz="1800" kern="1200" dirty="0">
                <a:cs typeface="Arial" panose="020B0604020202020204" pitchFamily="34" charset="0"/>
              </a:rPr>
              <a:t>Be intentional with times you revisit the DQB to complete a quick check of student learning.</a:t>
            </a:r>
          </a:p>
          <a:p>
            <a:pPr marL="171450" lvl="1" indent="-171450" algn="l" defTabSz="800100" rtl="0">
              <a:lnSpc>
                <a:spcPct val="90000"/>
              </a:lnSpc>
              <a:spcBef>
                <a:spcPct val="0"/>
              </a:spcBef>
              <a:spcAft>
                <a:spcPct val="15000"/>
              </a:spcAft>
              <a:buChar char="•"/>
            </a:pPr>
            <a:r>
              <a:rPr lang="en-US" sz="1800" kern="1200" dirty="0">
                <a:cs typeface="Arial" panose="020B0604020202020204" pitchFamily="34" charset="0"/>
              </a:rPr>
              <a:t>Capture science ideas throughout the storyline as students gain understanding.</a:t>
            </a:r>
          </a:p>
        </p:txBody>
      </p:sp>
      <p:sp>
        <p:nvSpPr>
          <p:cNvPr id="8" name="Freeform: Shape 7">
            <a:extLst>
              <a:ext uri="{FF2B5EF4-FFF2-40B4-BE49-F238E27FC236}">
                <a16:creationId xmlns:a16="http://schemas.microsoft.com/office/drawing/2014/main" id="{64D03DFC-1E08-B578-A9A0-A5F47491DDED}"/>
              </a:ext>
            </a:extLst>
          </p:cNvPr>
          <p:cNvSpPr/>
          <p:nvPr/>
        </p:nvSpPr>
        <p:spPr>
          <a:xfrm>
            <a:off x="843593" y="3497535"/>
            <a:ext cx="2892583" cy="2062390"/>
          </a:xfrm>
          <a:custGeom>
            <a:avLst/>
            <a:gdLst>
              <a:gd name="connsiteX0" fmla="*/ 0 w 2892583"/>
              <a:gd name="connsiteY0" fmla="*/ 343739 h 2062390"/>
              <a:gd name="connsiteX1" fmla="*/ 343739 w 2892583"/>
              <a:gd name="connsiteY1" fmla="*/ 0 h 2062390"/>
              <a:gd name="connsiteX2" fmla="*/ 2548844 w 2892583"/>
              <a:gd name="connsiteY2" fmla="*/ 0 h 2062390"/>
              <a:gd name="connsiteX3" fmla="*/ 2892583 w 2892583"/>
              <a:gd name="connsiteY3" fmla="*/ 343739 h 2062390"/>
              <a:gd name="connsiteX4" fmla="*/ 2892583 w 2892583"/>
              <a:gd name="connsiteY4" fmla="*/ 1718651 h 2062390"/>
              <a:gd name="connsiteX5" fmla="*/ 2548844 w 2892583"/>
              <a:gd name="connsiteY5" fmla="*/ 2062390 h 2062390"/>
              <a:gd name="connsiteX6" fmla="*/ 343739 w 2892583"/>
              <a:gd name="connsiteY6" fmla="*/ 2062390 h 2062390"/>
              <a:gd name="connsiteX7" fmla="*/ 0 w 2892583"/>
              <a:gd name="connsiteY7" fmla="*/ 1718651 h 2062390"/>
              <a:gd name="connsiteX8" fmla="*/ 0 w 2892583"/>
              <a:gd name="connsiteY8" fmla="*/ 343739 h 20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583" h="2062390">
                <a:moveTo>
                  <a:pt x="0" y="343739"/>
                </a:moveTo>
                <a:cubicBezTo>
                  <a:pt x="0" y="153897"/>
                  <a:pt x="153897" y="0"/>
                  <a:pt x="343739" y="0"/>
                </a:cubicBezTo>
                <a:lnTo>
                  <a:pt x="2548844" y="0"/>
                </a:lnTo>
                <a:cubicBezTo>
                  <a:pt x="2738686" y="0"/>
                  <a:pt x="2892583" y="153897"/>
                  <a:pt x="2892583" y="343739"/>
                </a:cubicBezTo>
                <a:lnTo>
                  <a:pt x="2892583" y="1718651"/>
                </a:lnTo>
                <a:cubicBezTo>
                  <a:pt x="2892583" y="1908493"/>
                  <a:pt x="2738686" y="2062390"/>
                  <a:pt x="2548844" y="2062390"/>
                </a:cubicBezTo>
                <a:lnTo>
                  <a:pt x="343739" y="2062390"/>
                </a:lnTo>
                <a:cubicBezTo>
                  <a:pt x="153897" y="2062390"/>
                  <a:pt x="0" y="1908493"/>
                  <a:pt x="0" y="1718651"/>
                </a:cubicBezTo>
                <a:lnTo>
                  <a:pt x="0" y="343739"/>
                </a:lnTo>
                <a:close/>
              </a:path>
            </a:pathLst>
          </a:custGeom>
          <a:solidFill>
            <a:srgbClr val="00778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1168" tIns="155923" rIns="211168" bIns="155923" numCol="1" spcCol="1270" anchor="ctr" anchorCtr="0">
            <a:noAutofit/>
          </a:bodyPr>
          <a:lstStyle/>
          <a:p>
            <a:pPr marL="0" lvl="0" indent="0" algn="ctr" defTabSz="1289050" rtl="0">
              <a:lnSpc>
                <a:spcPct val="90000"/>
              </a:lnSpc>
              <a:spcBef>
                <a:spcPct val="0"/>
              </a:spcBef>
              <a:spcAft>
                <a:spcPct val="35000"/>
              </a:spcAft>
              <a:buNone/>
            </a:pPr>
            <a:r>
              <a:rPr lang="en-US" sz="2900" kern="1200" dirty="0">
                <a:latin typeface="Franklin Gothic Medium" panose="020B0603020102020204"/>
              </a:rPr>
              <a:t> </a:t>
            </a:r>
            <a:r>
              <a:rPr lang="en-US" sz="3000" kern="1200" dirty="0">
                <a:cs typeface="Arial" panose="020B0604020202020204" pitchFamily="34" charset="0"/>
              </a:rPr>
              <a:t>Management of space</a:t>
            </a:r>
          </a:p>
        </p:txBody>
      </p:sp>
      <p:sp>
        <p:nvSpPr>
          <p:cNvPr id="7" name="Freeform: Shape 6">
            <a:extLst>
              <a:ext uri="{FF2B5EF4-FFF2-40B4-BE49-F238E27FC236}">
                <a16:creationId xmlns:a16="http://schemas.microsoft.com/office/drawing/2014/main" id="{10D23DDD-E12B-C4E5-C83A-C12CFEA3448A}"/>
              </a:ext>
            </a:extLst>
          </p:cNvPr>
          <p:cNvSpPr/>
          <p:nvPr/>
        </p:nvSpPr>
        <p:spPr>
          <a:xfrm>
            <a:off x="3729219" y="3380068"/>
            <a:ext cx="7849974" cy="2301626"/>
          </a:xfrm>
          <a:custGeom>
            <a:avLst/>
            <a:gdLst>
              <a:gd name="connsiteX0" fmla="*/ 0 w 7849974"/>
              <a:gd name="connsiteY0" fmla="*/ 287703 h 2301626"/>
              <a:gd name="connsiteX1" fmla="*/ 6699161 w 7849974"/>
              <a:gd name="connsiteY1" fmla="*/ 287703 h 2301626"/>
              <a:gd name="connsiteX2" fmla="*/ 6699161 w 7849974"/>
              <a:gd name="connsiteY2" fmla="*/ 0 h 2301626"/>
              <a:gd name="connsiteX3" fmla="*/ 7849974 w 7849974"/>
              <a:gd name="connsiteY3" fmla="*/ 1150813 h 2301626"/>
              <a:gd name="connsiteX4" fmla="*/ 6699161 w 7849974"/>
              <a:gd name="connsiteY4" fmla="*/ 2301626 h 2301626"/>
              <a:gd name="connsiteX5" fmla="*/ 6699161 w 7849974"/>
              <a:gd name="connsiteY5" fmla="*/ 2013923 h 2301626"/>
              <a:gd name="connsiteX6" fmla="*/ 0 w 7849974"/>
              <a:gd name="connsiteY6" fmla="*/ 2013923 h 2301626"/>
              <a:gd name="connsiteX7" fmla="*/ 0 w 7849974"/>
              <a:gd name="connsiteY7" fmla="*/ 287703 h 230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9974" h="2301626">
                <a:moveTo>
                  <a:pt x="0" y="287703"/>
                </a:moveTo>
                <a:lnTo>
                  <a:pt x="6699161" y="287703"/>
                </a:lnTo>
                <a:lnTo>
                  <a:pt x="6699161" y="0"/>
                </a:lnTo>
                <a:lnTo>
                  <a:pt x="7849974" y="1150813"/>
                </a:lnTo>
                <a:lnTo>
                  <a:pt x="6699161" y="2301626"/>
                </a:lnTo>
                <a:lnTo>
                  <a:pt x="6699161" y="2013923"/>
                </a:lnTo>
                <a:lnTo>
                  <a:pt x="0" y="2013923"/>
                </a:lnTo>
                <a:lnTo>
                  <a:pt x="0" y="287703"/>
                </a:lnTo>
                <a:close/>
              </a:path>
            </a:pathLst>
          </a:custGeom>
          <a:solidFill>
            <a:srgbClr val="00CC99">
              <a:alpha val="90000"/>
            </a:srgbClr>
          </a:solidFill>
          <a:ln w="31750">
            <a:solidFill>
              <a:srgbClr val="00778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620" tIns="295323" rIns="870730" bIns="295323" numCol="1" spcCol="1270" anchor="t" anchorCtr="0">
            <a:noAutofit/>
          </a:bodyPr>
          <a:lstStyle/>
          <a:p>
            <a:pPr marL="114300" lvl="1" indent="-114300" algn="l" defTabSz="533400" rtl="0">
              <a:lnSpc>
                <a:spcPct val="90000"/>
              </a:lnSpc>
              <a:spcBef>
                <a:spcPct val="0"/>
              </a:spcBef>
              <a:spcAft>
                <a:spcPct val="15000"/>
              </a:spcAft>
              <a:buChar char="•"/>
            </a:pPr>
            <a:endParaRPr lang="en-US" sz="1200" kern="1200" dirty="0">
              <a:latin typeface="Arial" panose="020B0604020202020204" pitchFamily="34" charset="0"/>
              <a:cs typeface="Arial" panose="020B0604020202020204" pitchFamily="34" charset="0"/>
            </a:endParaRPr>
          </a:p>
          <a:p>
            <a:pPr marL="171450" lvl="1" indent="-171450" algn="l" defTabSz="800100" rtl="0">
              <a:lnSpc>
                <a:spcPct val="90000"/>
              </a:lnSpc>
              <a:spcBef>
                <a:spcPct val="0"/>
              </a:spcBef>
              <a:spcAft>
                <a:spcPct val="15000"/>
              </a:spcAft>
              <a:buChar char="•"/>
            </a:pPr>
            <a:r>
              <a:rPr lang="en-US" sz="1800" kern="1200" dirty="0">
                <a:latin typeface="Franklin Gothic Book" panose="020B0503020102020204" pitchFamily="34" charset="0"/>
                <a:cs typeface="Arial" panose="020B0604020202020204" pitchFamily="34" charset="0"/>
              </a:rPr>
              <a:t>Use one driving question board that includes ideas and questions from all class periods: Use different color post its for each class. </a:t>
            </a:r>
          </a:p>
          <a:p>
            <a:pPr marL="171450" lvl="1" indent="-171450" algn="l" defTabSz="800100" rtl="0">
              <a:lnSpc>
                <a:spcPct val="90000"/>
              </a:lnSpc>
              <a:spcBef>
                <a:spcPct val="0"/>
              </a:spcBef>
              <a:spcAft>
                <a:spcPct val="15000"/>
              </a:spcAft>
              <a:buChar char="•"/>
            </a:pPr>
            <a:r>
              <a:rPr lang="en-US" sz="1800" kern="1200" dirty="0">
                <a:latin typeface="Franklin Gothic Book" panose="020B0503020102020204" pitchFamily="34" charset="0"/>
                <a:cs typeface="Arial" panose="020B0604020202020204" pitchFamily="34" charset="0"/>
              </a:rPr>
              <a:t>Use technology to create a digital driving question board.</a:t>
            </a:r>
          </a:p>
          <a:p>
            <a:pPr marL="171450" lvl="1" indent="-171450" algn="l" defTabSz="800100" rtl="0">
              <a:lnSpc>
                <a:spcPct val="90000"/>
              </a:lnSpc>
              <a:spcBef>
                <a:spcPct val="0"/>
              </a:spcBef>
              <a:spcAft>
                <a:spcPct val="15000"/>
              </a:spcAft>
              <a:buChar char="•"/>
            </a:pPr>
            <a:r>
              <a:rPr lang="en-US" sz="1800" kern="1200" dirty="0">
                <a:latin typeface="Franklin Gothic Book" panose="020B0503020102020204" pitchFamily="34" charset="0"/>
                <a:cs typeface="Arial" panose="020B0604020202020204" pitchFamily="34" charset="0"/>
              </a:rPr>
              <a:t>Use a tri-fold board for each class.</a:t>
            </a:r>
          </a:p>
          <a:p>
            <a:pPr marL="171450" lvl="1" indent="-171450" algn="l" defTabSz="800100" rtl="0">
              <a:lnSpc>
                <a:spcPct val="90000"/>
              </a:lnSpc>
              <a:spcBef>
                <a:spcPct val="0"/>
              </a:spcBef>
              <a:spcAft>
                <a:spcPct val="15000"/>
              </a:spcAft>
              <a:buChar char="•"/>
            </a:pPr>
            <a:r>
              <a:rPr lang="en-US" sz="1800" kern="1200" dirty="0">
                <a:latin typeface="Franklin Gothic Book" panose="020B0503020102020204" pitchFamily="34" charset="0"/>
                <a:cs typeface="Arial" panose="020B0604020202020204" pitchFamily="34" charset="0"/>
              </a:rPr>
              <a:t>Use a flip chart stand and flip page for each class. </a:t>
            </a:r>
          </a:p>
        </p:txBody>
      </p:sp>
    </p:spTree>
    <p:extLst>
      <p:ext uri="{BB962C8B-B14F-4D97-AF65-F5344CB8AC3E}">
        <p14:creationId xmlns:p14="http://schemas.microsoft.com/office/powerpoint/2010/main" val="9009844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8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AA2C2-B38D-E77C-6515-BA9967279AED}"/>
              </a:ext>
            </a:extLst>
          </p:cNvPr>
          <p:cNvSpPr>
            <a:spLocks noGrp="1"/>
          </p:cNvSpPr>
          <p:nvPr>
            <p:ph type="title"/>
          </p:nvPr>
        </p:nvSpPr>
        <p:spPr>
          <a:xfrm>
            <a:off x="838200" y="4178"/>
            <a:ext cx="10515600" cy="937879"/>
          </a:xfrm>
        </p:spPr>
        <p:txBody>
          <a:bodyPr/>
          <a:lstStyle/>
          <a:p>
            <a:pPr algn="ctr"/>
            <a:r>
              <a:rPr lang="en-US" dirty="0">
                <a:latin typeface="+mj-lt"/>
                <a:cs typeface="Arial"/>
              </a:rPr>
              <a:t>Barriers and Ways to Overcome (2)</a:t>
            </a:r>
            <a:endParaRPr lang="en-US" dirty="0">
              <a:latin typeface="+mj-lt"/>
              <a:cs typeface="Arial" panose="020B0604020202020204" pitchFamily="34" charset="0"/>
            </a:endParaRPr>
          </a:p>
        </p:txBody>
      </p:sp>
      <p:sp>
        <p:nvSpPr>
          <p:cNvPr id="6" name="Freeform: Shape 5">
            <a:extLst>
              <a:ext uri="{FF2B5EF4-FFF2-40B4-BE49-F238E27FC236}">
                <a16:creationId xmlns:a16="http://schemas.microsoft.com/office/drawing/2014/main" id="{C87A08D5-754C-E2A5-DEEE-6AC4CD9C7EA1}"/>
              </a:ext>
            </a:extLst>
          </p:cNvPr>
          <p:cNvSpPr/>
          <p:nvPr/>
        </p:nvSpPr>
        <p:spPr>
          <a:xfrm>
            <a:off x="842250" y="948011"/>
            <a:ext cx="2849986" cy="2011028"/>
          </a:xfrm>
          <a:custGeom>
            <a:avLst/>
            <a:gdLst>
              <a:gd name="connsiteX0" fmla="*/ 0 w 2849986"/>
              <a:gd name="connsiteY0" fmla="*/ 335178 h 2011028"/>
              <a:gd name="connsiteX1" fmla="*/ 335178 w 2849986"/>
              <a:gd name="connsiteY1" fmla="*/ 0 h 2011028"/>
              <a:gd name="connsiteX2" fmla="*/ 2514808 w 2849986"/>
              <a:gd name="connsiteY2" fmla="*/ 0 h 2011028"/>
              <a:gd name="connsiteX3" fmla="*/ 2849986 w 2849986"/>
              <a:gd name="connsiteY3" fmla="*/ 335178 h 2011028"/>
              <a:gd name="connsiteX4" fmla="*/ 2849986 w 2849986"/>
              <a:gd name="connsiteY4" fmla="*/ 1675850 h 2011028"/>
              <a:gd name="connsiteX5" fmla="*/ 2514808 w 2849986"/>
              <a:gd name="connsiteY5" fmla="*/ 2011028 h 2011028"/>
              <a:gd name="connsiteX6" fmla="*/ 335178 w 2849986"/>
              <a:gd name="connsiteY6" fmla="*/ 2011028 h 2011028"/>
              <a:gd name="connsiteX7" fmla="*/ 0 w 2849986"/>
              <a:gd name="connsiteY7" fmla="*/ 1675850 h 2011028"/>
              <a:gd name="connsiteX8" fmla="*/ 0 w 2849986"/>
              <a:gd name="connsiteY8" fmla="*/ 335178 h 201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9986" h="2011028">
                <a:moveTo>
                  <a:pt x="0" y="335178"/>
                </a:moveTo>
                <a:cubicBezTo>
                  <a:pt x="0" y="150064"/>
                  <a:pt x="150064" y="0"/>
                  <a:pt x="335178" y="0"/>
                </a:cubicBezTo>
                <a:lnTo>
                  <a:pt x="2514808" y="0"/>
                </a:lnTo>
                <a:cubicBezTo>
                  <a:pt x="2699922" y="0"/>
                  <a:pt x="2849986" y="150064"/>
                  <a:pt x="2849986" y="335178"/>
                </a:cubicBezTo>
                <a:lnTo>
                  <a:pt x="2849986" y="1675850"/>
                </a:lnTo>
                <a:cubicBezTo>
                  <a:pt x="2849986" y="1860964"/>
                  <a:pt x="2699922" y="2011028"/>
                  <a:pt x="2514808" y="2011028"/>
                </a:cubicBezTo>
                <a:lnTo>
                  <a:pt x="335178" y="2011028"/>
                </a:lnTo>
                <a:cubicBezTo>
                  <a:pt x="150064" y="2011028"/>
                  <a:pt x="0" y="1860964"/>
                  <a:pt x="0" y="1675850"/>
                </a:cubicBezTo>
                <a:lnTo>
                  <a:pt x="0" y="335178"/>
                </a:lnTo>
                <a:close/>
              </a:path>
            </a:pathLst>
          </a:custGeom>
          <a:solidFill>
            <a:srgbClr val="007780"/>
          </a:solidFill>
          <a:ln w="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7710" tIns="162940" rIns="227710" bIns="162940" numCol="1" spcCol="1270" anchor="ctr" anchorCtr="0">
            <a:noAutofit/>
          </a:bodyPr>
          <a:lstStyle/>
          <a:p>
            <a:pPr marL="0" lvl="0" indent="0" algn="ctr" defTabSz="1511300" rtl="0">
              <a:lnSpc>
                <a:spcPct val="90000"/>
              </a:lnSpc>
              <a:spcBef>
                <a:spcPct val="0"/>
              </a:spcBef>
              <a:spcAft>
                <a:spcPct val="35000"/>
              </a:spcAft>
              <a:buNone/>
            </a:pPr>
            <a:r>
              <a:rPr lang="en-US" sz="3400" kern="1200" dirty="0">
                <a:latin typeface="Franklin Gothic Medium" panose="020B0603020102020204"/>
              </a:rPr>
              <a:t> </a:t>
            </a:r>
            <a:r>
              <a:rPr lang="en-US" sz="3000" kern="1200" dirty="0">
                <a:latin typeface="Franklin Gothic Book" panose="020B0503020102020204" pitchFamily="34" charset="0"/>
                <a:cs typeface="Arial" panose="020B0604020202020204" pitchFamily="34" charset="0"/>
              </a:rPr>
              <a:t>Questions not addressed</a:t>
            </a:r>
          </a:p>
        </p:txBody>
      </p:sp>
      <p:sp>
        <p:nvSpPr>
          <p:cNvPr id="5" name="Freeform: Shape 4">
            <a:extLst>
              <a:ext uri="{FF2B5EF4-FFF2-40B4-BE49-F238E27FC236}">
                <a16:creationId xmlns:a16="http://schemas.microsoft.com/office/drawing/2014/main" id="{570492C9-CC93-8D66-4DAC-AA80DB93D9A1}"/>
              </a:ext>
            </a:extLst>
          </p:cNvPr>
          <p:cNvSpPr/>
          <p:nvPr/>
        </p:nvSpPr>
        <p:spPr>
          <a:xfrm>
            <a:off x="3692237" y="786405"/>
            <a:ext cx="7893178" cy="2334239"/>
          </a:xfrm>
          <a:custGeom>
            <a:avLst/>
            <a:gdLst>
              <a:gd name="connsiteX0" fmla="*/ 0 w 7893178"/>
              <a:gd name="connsiteY0" fmla="*/ 291780 h 2334239"/>
              <a:gd name="connsiteX1" fmla="*/ 6726059 w 7893178"/>
              <a:gd name="connsiteY1" fmla="*/ 291780 h 2334239"/>
              <a:gd name="connsiteX2" fmla="*/ 6726059 w 7893178"/>
              <a:gd name="connsiteY2" fmla="*/ 0 h 2334239"/>
              <a:gd name="connsiteX3" fmla="*/ 7893178 w 7893178"/>
              <a:gd name="connsiteY3" fmla="*/ 1167120 h 2334239"/>
              <a:gd name="connsiteX4" fmla="*/ 6726059 w 7893178"/>
              <a:gd name="connsiteY4" fmla="*/ 2334239 h 2334239"/>
              <a:gd name="connsiteX5" fmla="*/ 6726059 w 7893178"/>
              <a:gd name="connsiteY5" fmla="*/ 2042459 h 2334239"/>
              <a:gd name="connsiteX6" fmla="*/ 0 w 7893178"/>
              <a:gd name="connsiteY6" fmla="*/ 2042459 h 2334239"/>
              <a:gd name="connsiteX7" fmla="*/ 0 w 7893178"/>
              <a:gd name="connsiteY7" fmla="*/ 291780 h 233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3178" h="2334239">
                <a:moveTo>
                  <a:pt x="0" y="291780"/>
                </a:moveTo>
                <a:lnTo>
                  <a:pt x="6726059" y="291780"/>
                </a:lnTo>
                <a:lnTo>
                  <a:pt x="6726059" y="0"/>
                </a:lnTo>
                <a:lnTo>
                  <a:pt x="7893178" y="1167120"/>
                </a:lnTo>
                <a:lnTo>
                  <a:pt x="6726059" y="2334239"/>
                </a:lnTo>
                <a:lnTo>
                  <a:pt x="6726059" y="2042459"/>
                </a:lnTo>
                <a:lnTo>
                  <a:pt x="0" y="2042459"/>
                </a:lnTo>
                <a:lnTo>
                  <a:pt x="0" y="291780"/>
                </a:lnTo>
                <a:close/>
              </a:path>
            </a:pathLst>
          </a:custGeom>
          <a:solidFill>
            <a:srgbClr val="00CC99">
              <a:alpha val="90000"/>
            </a:srgbClr>
          </a:solidFill>
          <a:ln w="31750">
            <a:solidFill>
              <a:srgbClr val="00778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810" tIns="295590" rIns="879150" bIns="295590" numCol="1" spcCol="1270" anchor="t" anchorCtr="0">
            <a:noAutofit/>
          </a:bodyPr>
          <a:lstStyle/>
          <a:p>
            <a:pPr marL="57150" lvl="1" indent="-57150" algn="l" defTabSz="266700" rtl="0">
              <a:lnSpc>
                <a:spcPct val="90000"/>
              </a:lnSpc>
              <a:spcBef>
                <a:spcPct val="0"/>
              </a:spcBef>
              <a:spcAft>
                <a:spcPct val="15000"/>
              </a:spcAft>
              <a:buChar char="•"/>
            </a:pPr>
            <a:endParaRPr lang="en-US" sz="600" kern="1200" dirty="0">
              <a:latin typeface="Arial" panose="020B0604020202020204" pitchFamily="34" charset="0"/>
              <a:cs typeface="Arial" panose="020B0604020202020204" pitchFamily="34" charset="0"/>
            </a:endParaRPr>
          </a:p>
          <a:p>
            <a:pPr marL="171450" lvl="1" indent="-171450" algn="l" defTabSz="800100" rtl="0">
              <a:lnSpc>
                <a:spcPct val="90000"/>
              </a:lnSpc>
              <a:spcBef>
                <a:spcPct val="0"/>
              </a:spcBef>
              <a:spcAft>
                <a:spcPct val="15000"/>
              </a:spcAft>
              <a:buChar char="•"/>
            </a:pPr>
            <a:r>
              <a:rPr lang="en-US" sz="1800" kern="1200" dirty="0">
                <a:cs typeface="Arial" panose="020B0604020202020204" pitchFamily="34" charset="0"/>
              </a:rPr>
              <a:t>Allow students to research or investigate those in free time.</a:t>
            </a:r>
          </a:p>
          <a:p>
            <a:pPr marL="171450" lvl="1" indent="-171450" algn="l" defTabSz="800100" rtl="0">
              <a:lnSpc>
                <a:spcPct val="90000"/>
              </a:lnSpc>
              <a:spcBef>
                <a:spcPct val="0"/>
              </a:spcBef>
              <a:spcAft>
                <a:spcPct val="15000"/>
              </a:spcAft>
              <a:buChar char="•"/>
            </a:pPr>
            <a:r>
              <a:rPr lang="en-US" sz="1800" kern="1200" dirty="0">
                <a:cs typeface="Arial" panose="020B0604020202020204" pitchFamily="34" charset="0"/>
              </a:rPr>
              <a:t>Encourage students to capture these questions in their notebooks.</a:t>
            </a:r>
          </a:p>
          <a:p>
            <a:pPr marL="171450" lvl="1" indent="-171450" algn="l" defTabSz="800100" rtl="0">
              <a:lnSpc>
                <a:spcPct val="90000"/>
              </a:lnSpc>
              <a:spcBef>
                <a:spcPct val="0"/>
              </a:spcBef>
              <a:spcAft>
                <a:spcPct val="15000"/>
              </a:spcAft>
              <a:buChar char="•"/>
            </a:pPr>
            <a:r>
              <a:rPr lang="en-US" sz="1800" kern="1200" dirty="0">
                <a:cs typeface="Arial" panose="020B0604020202020204" pitchFamily="34" charset="0"/>
              </a:rPr>
              <a:t>Encourage students to take questions home and discuss with their families. </a:t>
            </a:r>
          </a:p>
          <a:p>
            <a:pPr marL="171450" lvl="1" indent="-171450" algn="l" defTabSz="800100" rtl="0">
              <a:lnSpc>
                <a:spcPct val="90000"/>
              </a:lnSpc>
              <a:spcBef>
                <a:spcPct val="0"/>
              </a:spcBef>
              <a:spcAft>
                <a:spcPct val="15000"/>
              </a:spcAft>
              <a:buChar char="•"/>
            </a:pPr>
            <a:r>
              <a:rPr lang="en-US" sz="1800" kern="1200" dirty="0">
                <a:cs typeface="Arial" panose="020B0604020202020204" pitchFamily="34" charset="0"/>
              </a:rPr>
              <a:t>Collaborate with other colleagues such as a librarian.</a:t>
            </a:r>
          </a:p>
          <a:p>
            <a:pPr marL="171450" lvl="1" indent="-171450" algn="l" defTabSz="800100" rtl="0">
              <a:lnSpc>
                <a:spcPct val="90000"/>
              </a:lnSpc>
              <a:spcBef>
                <a:spcPct val="0"/>
              </a:spcBef>
              <a:spcAft>
                <a:spcPct val="15000"/>
              </a:spcAft>
              <a:buChar char="•"/>
            </a:pPr>
            <a:r>
              <a:rPr lang="en-US" sz="1800" kern="1200" dirty="0">
                <a:cs typeface="Arial" panose="020B0604020202020204" pitchFamily="34" charset="0"/>
              </a:rPr>
              <a:t>Consider other learning opportunities the question may fit in.</a:t>
            </a:r>
          </a:p>
        </p:txBody>
      </p:sp>
      <p:sp>
        <p:nvSpPr>
          <p:cNvPr id="8" name="Freeform: Shape 7">
            <a:extLst>
              <a:ext uri="{FF2B5EF4-FFF2-40B4-BE49-F238E27FC236}">
                <a16:creationId xmlns:a16="http://schemas.microsoft.com/office/drawing/2014/main" id="{903187DF-B5DF-8751-17C1-5267F4F88666}"/>
              </a:ext>
            </a:extLst>
          </p:cNvPr>
          <p:cNvSpPr/>
          <p:nvPr/>
        </p:nvSpPr>
        <p:spPr>
          <a:xfrm>
            <a:off x="841792" y="3486086"/>
            <a:ext cx="2852823" cy="2011028"/>
          </a:xfrm>
          <a:custGeom>
            <a:avLst/>
            <a:gdLst>
              <a:gd name="connsiteX0" fmla="*/ 0 w 2852823"/>
              <a:gd name="connsiteY0" fmla="*/ 335178 h 2011028"/>
              <a:gd name="connsiteX1" fmla="*/ 335178 w 2852823"/>
              <a:gd name="connsiteY1" fmla="*/ 0 h 2011028"/>
              <a:gd name="connsiteX2" fmla="*/ 2517645 w 2852823"/>
              <a:gd name="connsiteY2" fmla="*/ 0 h 2011028"/>
              <a:gd name="connsiteX3" fmla="*/ 2852823 w 2852823"/>
              <a:gd name="connsiteY3" fmla="*/ 335178 h 2011028"/>
              <a:gd name="connsiteX4" fmla="*/ 2852823 w 2852823"/>
              <a:gd name="connsiteY4" fmla="*/ 1675850 h 2011028"/>
              <a:gd name="connsiteX5" fmla="*/ 2517645 w 2852823"/>
              <a:gd name="connsiteY5" fmla="*/ 2011028 h 2011028"/>
              <a:gd name="connsiteX6" fmla="*/ 335178 w 2852823"/>
              <a:gd name="connsiteY6" fmla="*/ 2011028 h 2011028"/>
              <a:gd name="connsiteX7" fmla="*/ 0 w 2852823"/>
              <a:gd name="connsiteY7" fmla="*/ 1675850 h 2011028"/>
              <a:gd name="connsiteX8" fmla="*/ 0 w 2852823"/>
              <a:gd name="connsiteY8" fmla="*/ 335178 h 201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2823" h="2011028">
                <a:moveTo>
                  <a:pt x="0" y="335178"/>
                </a:moveTo>
                <a:cubicBezTo>
                  <a:pt x="0" y="150064"/>
                  <a:pt x="150064" y="0"/>
                  <a:pt x="335178" y="0"/>
                </a:cubicBezTo>
                <a:lnTo>
                  <a:pt x="2517645" y="0"/>
                </a:lnTo>
                <a:cubicBezTo>
                  <a:pt x="2702759" y="0"/>
                  <a:pt x="2852823" y="150064"/>
                  <a:pt x="2852823" y="335178"/>
                </a:cubicBezTo>
                <a:lnTo>
                  <a:pt x="2852823" y="1675850"/>
                </a:lnTo>
                <a:cubicBezTo>
                  <a:pt x="2852823" y="1860964"/>
                  <a:pt x="2702759" y="2011028"/>
                  <a:pt x="2517645" y="2011028"/>
                </a:cubicBezTo>
                <a:lnTo>
                  <a:pt x="335178" y="2011028"/>
                </a:lnTo>
                <a:cubicBezTo>
                  <a:pt x="150064" y="2011028"/>
                  <a:pt x="0" y="1860964"/>
                  <a:pt x="0" y="1675850"/>
                </a:cubicBezTo>
                <a:lnTo>
                  <a:pt x="0" y="335178"/>
                </a:lnTo>
                <a:close/>
              </a:path>
            </a:pathLst>
          </a:custGeom>
          <a:solidFill>
            <a:srgbClr val="007780"/>
          </a:solidFill>
          <a:ln w="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12470" tIns="155320" rIns="212470" bIns="155320" numCol="1" spcCol="1270" anchor="ctr" anchorCtr="0">
            <a:noAutofit/>
          </a:bodyPr>
          <a:lstStyle/>
          <a:p>
            <a:pPr marL="0" lvl="0" indent="0" algn="ctr" defTabSz="1333500" rtl="0">
              <a:lnSpc>
                <a:spcPct val="90000"/>
              </a:lnSpc>
              <a:spcBef>
                <a:spcPct val="0"/>
              </a:spcBef>
              <a:spcAft>
                <a:spcPct val="35000"/>
              </a:spcAft>
              <a:buNone/>
            </a:pPr>
            <a:r>
              <a:rPr lang="en-US" sz="3000" kern="1200" dirty="0">
                <a:latin typeface="Franklin Gothic Book" panose="020B0503020102020204" pitchFamily="34" charset="0"/>
                <a:cs typeface="Arial" panose="020B0604020202020204" pitchFamily="34" charset="0"/>
              </a:rPr>
              <a:t>Questions not grade appropriate</a:t>
            </a:r>
          </a:p>
        </p:txBody>
      </p:sp>
      <p:sp>
        <p:nvSpPr>
          <p:cNvPr id="7" name="Freeform: Shape 6">
            <a:extLst>
              <a:ext uri="{FF2B5EF4-FFF2-40B4-BE49-F238E27FC236}">
                <a16:creationId xmlns:a16="http://schemas.microsoft.com/office/drawing/2014/main" id="{823022EF-CA48-9037-1480-4861476C872E}"/>
              </a:ext>
            </a:extLst>
          </p:cNvPr>
          <p:cNvSpPr/>
          <p:nvPr/>
        </p:nvSpPr>
        <p:spPr>
          <a:xfrm>
            <a:off x="3698208" y="3311905"/>
            <a:ext cx="7891257" cy="2359389"/>
          </a:xfrm>
          <a:custGeom>
            <a:avLst/>
            <a:gdLst>
              <a:gd name="connsiteX0" fmla="*/ 0 w 7891257"/>
              <a:gd name="connsiteY0" fmla="*/ 294924 h 2359389"/>
              <a:gd name="connsiteX1" fmla="*/ 6711563 w 7891257"/>
              <a:gd name="connsiteY1" fmla="*/ 294924 h 2359389"/>
              <a:gd name="connsiteX2" fmla="*/ 6711563 w 7891257"/>
              <a:gd name="connsiteY2" fmla="*/ 0 h 2359389"/>
              <a:gd name="connsiteX3" fmla="*/ 7891257 w 7891257"/>
              <a:gd name="connsiteY3" fmla="*/ 1179695 h 2359389"/>
              <a:gd name="connsiteX4" fmla="*/ 6711563 w 7891257"/>
              <a:gd name="connsiteY4" fmla="*/ 2359389 h 2359389"/>
              <a:gd name="connsiteX5" fmla="*/ 6711563 w 7891257"/>
              <a:gd name="connsiteY5" fmla="*/ 2064465 h 2359389"/>
              <a:gd name="connsiteX6" fmla="*/ 0 w 7891257"/>
              <a:gd name="connsiteY6" fmla="*/ 2064465 h 2359389"/>
              <a:gd name="connsiteX7" fmla="*/ 0 w 7891257"/>
              <a:gd name="connsiteY7" fmla="*/ 294924 h 235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1257" h="2359389">
                <a:moveTo>
                  <a:pt x="0" y="294924"/>
                </a:moveTo>
                <a:lnTo>
                  <a:pt x="6711563" y="294924"/>
                </a:lnTo>
                <a:lnTo>
                  <a:pt x="6711563" y="0"/>
                </a:lnTo>
                <a:lnTo>
                  <a:pt x="7891257" y="1179695"/>
                </a:lnTo>
                <a:lnTo>
                  <a:pt x="6711563" y="2359389"/>
                </a:lnTo>
                <a:lnTo>
                  <a:pt x="6711563" y="2064465"/>
                </a:lnTo>
                <a:lnTo>
                  <a:pt x="0" y="2064465"/>
                </a:lnTo>
                <a:lnTo>
                  <a:pt x="0" y="294924"/>
                </a:lnTo>
                <a:close/>
              </a:path>
            </a:pathLst>
          </a:custGeom>
          <a:solidFill>
            <a:srgbClr val="00CC99">
              <a:alpha val="90000"/>
            </a:srgbClr>
          </a:solidFill>
          <a:ln w="31750">
            <a:solidFill>
              <a:srgbClr val="00778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985" tIns="301909" rIns="891756" bIns="301909" numCol="1" spcCol="1270" anchor="t" anchorCtr="0">
            <a:noAutofit/>
          </a:bodyPr>
          <a:lstStyle/>
          <a:p>
            <a:pPr marL="114300" lvl="1" indent="-114300" algn="ctr" defTabSz="666750" rtl="0">
              <a:lnSpc>
                <a:spcPct val="90000"/>
              </a:lnSpc>
              <a:spcBef>
                <a:spcPct val="0"/>
              </a:spcBef>
              <a:spcAft>
                <a:spcPct val="15000"/>
              </a:spcAft>
              <a:buChar char="•"/>
            </a:pPr>
            <a:endParaRPr lang="en-US" sz="1500" kern="1200" dirty="0">
              <a:latin typeface="Franklin Gothic Medium" panose="020B0603020102020204"/>
            </a:endParaRPr>
          </a:p>
          <a:p>
            <a:pPr marL="57150" lvl="1" indent="-57150" algn="l" defTabSz="466725" rtl="0">
              <a:lnSpc>
                <a:spcPct val="90000"/>
              </a:lnSpc>
              <a:spcBef>
                <a:spcPct val="0"/>
              </a:spcBef>
              <a:spcAft>
                <a:spcPct val="15000"/>
              </a:spcAft>
              <a:buChar char="•"/>
            </a:pPr>
            <a:endParaRPr lang="en-US" sz="1050" kern="1200" dirty="0">
              <a:latin typeface="Arial" panose="020B0604020202020204" pitchFamily="34" charset="0"/>
              <a:cs typeface="Arial" panose="020B0604020202020204" pitchFamily="34" charset="0"/>
            </a:endParaRPr>
          </a:p>
          <a:p>
            <a:pPr marL="171450" lvl="1" indent="-171450" algn="l" defTabSz="800100" rtl="0">
              <a:lnSpc>
                <a:spcPct val="90000"/>
              </a:lnSpc>
              <a:spcBef>
                <a:spcPct val="0"/>
              </a:spcBef>
              <a:spcAft>
                <a:spcPct val="15000"/>
              </a:spcAft>
              <a:buChar char="•"/>
            </a:pPr>
            <a:r>
              <a:rPr lang="en-US" sz="1800" kern="1200" dirty="0">
                <a:latin typeface="Franklin Gothic Book" panose="020B0503020102020204" pitchFamily="34" charset="0"/>
                <a:cs typeface="Arial" panose="020B0604020202020204" pitchFamily="34" charset="0"/>
              </a:rPr>
              <a:t>Help students reformulate questions so they can lead to grade-appropriate investigations of important science ideas.</a:t>
            </a:r>
          </a:p>
          <a:p>
            <a:pPr marL="171450" lvl="1" indent="-171450" algn="l" defTabSz="800100" rtl="0">
              <a:lnSpc>
                <a:spcPct val="90000"/>
              </a:lnSpc>
              <a:spcBef>
                <a:spcPct val="0"/>
              </a:spcBef>
              <a:spcAft>
                <a:spcPct val="15000"/>
              </a:spcAft>
              <a:buChar char="•"/>
            </a:pPr>
            <a:r>
              <a:rPr lang="en-US" sz="1800" kern="1200" dirty="0">
                <a:latin typeface="Franklin Gothic Book" panose="020B0503020102020204" pitchFamily="34" charset="0"/>
                <a:cs typeface="Arial" panose="020B0604020202020204" pitchFamily="34" charset="0"/>
              </a:rPr>
              <a:t>Think about ways to use these questions to differentiate instruction to meet the diverse needs of all learners.</a:t>
            </a:r>
          </a:p>
        </p:txBody>
      </p:sp>
    </p:spTree>
    <p:extLst>
      <p:ext uri="{BB962C8B-B14F-4D97-AF65-F5344CB8AC3E}">
        <p14:creationId xmlns:p14="http://schemas.microsoft.com/office/powerpoint/2010/main" val="31591744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35B02-47C3-68C4-86A1-3231EE0DF937}"/>
              </a:ext>
            </a:extLst>
          </p:cNvPr>
          <p:cNvSpPr>
            <a:spLocks noGrp="1"/>
          </p:cNvSpPr>
          <p:nvPr>
            <p:ph type="title"/>
          </p:nvPr>
        </p:nvSpPr>
        <p:spPr>
          <a:xfrm>
            <a:off x="0" y="0"/>
            <a:ext cx="12192000" cy="1325563"/>
          </a:xfrm>
        </p:spPr>
        <p:txBody>
          <a:bodyPr/>
          <a:lstStyle/>
          <a:p>
            <a:pPr algn="ctr"/>
            <a:r>
              <a:rPr lang="en-US" dirty="0">
                <a:latin typeface="+mj-lt"/>
              </a:rPr>
              <a:t>Session D Shared Understandings </a:t>
            </a:r>
          </a:p>
        </p:txBody>
      </p:sp>
      <p:sp>
        <p:nvSpPr>
          <p:cNvPr id="5" name="TextBox 4">
            <a:extLst>
              <a:ext uri="{FF2B5EF4-FFF2-40B4-BE49-F238E27FC236}">
                <a16:creationId xmlns:a16="http://schemas.microsoft.com/office/drawing/2014/main" id="{BFEE7177-1D84-7639-FE26-605374FBF98B}"/>
              </a:ext>
            </a:extLst>
          </p:cNvPr>
          <p:cNvSpPr txBox="1"/>
          <p:nvPr/>
        </p:nvSpPr>
        <p:spPr>
          <a:xfrm>
            <a:off x="391668" y="982176"/>
            <a:ext cx="10974832" cy="4678204"/>
          </a:xfrm>
          <a:prstGeom prst="rect">
            <a:avLst/>
          </a:prstGeom>
          <a:noFill/>
        </p:spPr>
        <p:txBody>
          <a:bodyPr wrap="square">
            <a:spAutoFit/>
          </a:bodyPr>
          <a:lstStyle/>
          <a:p>
            <a:r>
              <a:rPr lang="en-US" sz="2400" b="1" dirty="0">
                <a:latin typeface="Franklin Gothic Book" panose="020B0503020102020204" pitchFamily="34" charset="0"/>
                <a:cs typeface="Arial" panose="020B0604020202020204" pitchFamily="34" charset="0"/>
              </a:rPr>
              <a:t>The driving question board can…</a:t>
            </a:r>
          </a:p>
          <a:p>
            <a:endParaRPr lang="en-US" sz="1000" dirty="0">
              <a:latin typeface="Franklin Gothic Book" panose="020B0503020102020204" pitchFamily="34" charset="0"/>
              <a:cs typeface="Arial" panose="020B0604020202020204" pitchFamily="34" charset="0"/>
            </a:endParaRPr>
          </a:p>
          <a:p>
            <a:pPr marL="285750" indent="-285750">
              <a:buFont typeface="Wingdings" panose="05000000000000000000" pitchFamily="2" charset="2"/>
              <a:buChar char="Ø"/>
            </a:pPr>
            <a:r>
              <a:rPr lang="en-US" sz="2400" dirty="0">
                <a:latin typeface="Franklin Gothic Book" panose="020B0503020102020204" pitchFamily="34" charset="0"/>
                <a:cs typeface="Arial" panose="020B0604020202020204" pitchFamily="34" charset="0"/>
              </a:rPr>
              <a:t>Serve as an informal formative assessment in the classroom when a teacher elicits student thinking and makes immediate use.</a:t>
            </a:r>
          </a:p>
          <a:p>
            <a:pPr marL="285750" indent="-285750">
              <a:buFont typeface="Wingdings" panose="05000000000000000000" pitchFamily="2" charset="2"/>
              <a:buChar char="Ø"/>
            </a:pPr>
            <a:r>
              <a:rPr lang="en-US" sz="2400" dirty="0">
                <a:latin typeface="Franklin Gothic Book" panose="020B0503020102020204" pitchFamily="34" charset="0"/>
                <a:cs typeface="Arial" panose="020B0604020202020204" pitchFamily="34" charset="0"/>
              </a:rPr>
              <a:t>Provide students an opportunity to get meaningful feedback in a low-stakes environment, which supports their learning and helps them develop confidence in their ability to express their understanding.</a:t>
            </a:r>
          </a:p>
          <a:p>
            <a:pPr marL="285750" indent="-285750">
              <a:buFont typeface="Wingdings" panose="05000000000000000000" pitchFamily="2" charset="2"/>
              <a:buChar char="Ø"/>
            </a:pPr>
            <a:r>
              <a:rPr lang="en-US" sz="2400" dirty="0">
                <a:latin typeface="Franklin Gothic Book" panose="020B0503020102020204" pitchFamily="34" charset="0"/>
                <a:cs typeface="Arial" panose="020B0604020202020204" pitchFamily="34" charset="0"/>
              </a:rPr>
              <a:t>Give voice to all students in order to fully engage students in inquiry-based lessons and effectively implement informal formative assessment practices with them. </a:t>
            </a:r>
          </a:p>
          <a:p>
            <a:pPr marL="285750" indent="-285750">
              <a:buFont typeface="Wingdings" panose="05000000000000000000" pitchFamily="2" charset="2"/>
              <a:buChar char="Ø"/>
            </a:pPr>
            <a:r>
              <a:rPr lang="en-US" sz="2400" dirty="0">
                <a:latin typeface="Franklin Gothic Book" panose="020B0503020102020204" pitchFamily="34" charset="0"/>
                <a:cs typeface="Arial" panose="020B0604020202020204" pitchFamily="34" charset="0"/>
              </a:rPr>
              <a:t>Promote deep and equitable learning when planned purposefully to ensure the various perspectives that students bring to making sense of phenomenon are solicited, clarified and considered. </a:t>
            </a:r>
          </a:p>
        </p:txBody>
      </p:sp>
    </p:spTree>
    <p:extLst>
      <p:ext uri="{BB962C8B-B14F-4D97-AF65-F5344CB8AC3E}">
        <p14:creationId xmlns:p14="http://schemas.microsoft.com/office/powerpoint/2010/main" val="11635908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FCAA-DFE8-826B-DF64-A6E76281B5D0}"/>
              </a:ext>
            </a:extLst>
          </p:cNvPr>
          <p:cNvSpPr>
            <a:spLocks noGrp="1"/>
          </p:cNvSpPr>
          <p:nvPr>
            <p:ph type="title"/>
          </p:nvPr>
        </p:nvSpPr>
        <p:spPr>
          <a:xfrm>
            <a:off x="739637" y="372304"/>
            <a:ext cx="10890388" cy="1868556"/>
          </a:xfrm>
        </p:spPr>
        <p:txBody>
          <a:bodyPr>
            <a:normAutofit/>
          </a:bodyPr>
          <a:lstStyle/>
          <a:p>
            <a:r>
              <a:rPr lang="en-US" dirty="0">
                <a:latin typeface="+mj-lt"/>
                <a:cs typeface="Arial"/>
              </a:rPr>
              <a:t>After completing session D, you should be able to answer the following questions.</a:t>
            </a:r>
          </a:p>
        </p:txBody>
      </p:sp>
      <p:sp>
        <p:nvSpPr>
          <p:cNvPr id="3" name="Content Placeholder 2">
            <a:extLst>
              <a:ext uri="{FF2B5EF4-FFF2-40B4-BE49-F238E27FC236}">
                <a16:creationId xmlns:a16="http://schemas.microsoft.com/office/drawing/2014/main" id="{4F079AF0-5BA8-A720-3A05-792F18C49017}"/>
              </a:ext>
            </a:extLst>
          </p:cNvPr>
          <p:cNvSpPr>
            <a:spLocks noGrp="1"/>
          </p:cNvSpPr>
          <p:nvPr>
            <p:ph idx="1"/>
          </p:nvPr>
        </p:nvSpPr>
        <p:spPr>
          <a:xfrm>
            <a:off x="1514403" y="2482269"/>
            <a:ext cx="9541565" cy="3615247"/>
          </a:xfrm>
        </p:spPr>
        <p:txBody>
          <a:bodyPr vert="horz" lIns="91440" tIns="45720" rIns="91440" bIns="45720" rtlCol="0" anchor="t">
            <a:normAutofit/>
          </a:bodyPr>
          <a:lstStyle/>
          <a:p>
            <a:pPr>
              <a:buFont typeface="Wingdings" panose="05000000000000000000" pitchFamily="2" charset="2"/>
              <a:buChar char="ü"/>
            </a:pPr>
            <a:r>
              <a:rPr lang="en-US" sz="3200" dirty="0">
                <a:solidFill>
                  <a:srgbClr val="374151"/>
                </a:solidFill>
                <a:latin typeface="+mn-lt"/>
                <a:cs typeface="Arial"/>
              </a:rPr>
              <a:t>How can the driving question board be used as a formative assessment tool?</a:t>
            </a:r>
          </a:p>
          <a:p>
            <a:pPr marL="0" indent="0">
              <a:buNone/>
            </a:pPr>
            <a:endParaRPr lang="en-US" sz="800" dirty="0">
              <a:solidFill>
                <a:srgbClr val="374151"/>
              </a:solidFill>
              <a:latin typeface="+mn-lt"/>
              <a:cs typeface="Arial"/>
            </a:endParaRPr>
          </a:p>
          <a:p>
            <a:pPr>
              <a:buFont typeface="Wingdings" panose="05000000000000000000" pitchFamily="2" charset="2"/>
              <a:buChar char="ü"/>
            </a:pPr>
            <a:r>
              <a:rPr lang="en-US" sz="3200" dirty="0">
                <a:solidFill>
                  <a:srgbClr val="374151"/>
                </a:solidFill>
                <a:latin typeface="+mn-lt"/>
                <a:cs typeface="Arial"/>
              </a:rPr>
              <a:t> How can the driving question board be used to foster an equitable learning community?</a:t>
            </a:r>
          </a:p>
          <a:p>
            <a:pPr marL="0" indent="0">
              <a:buNone/>
            </a:pPr>
            <a:endParaRPr lang="en-US" sz="3200" dirty="0">
              <a:solidFill>
                <a:srgbClr val="374151"/>
              </a:solidFill>
              <a:latin typeface="Arial"/>
              <a:cs typeface="Arial"/>
            </a:endParaRPr>
          </a:p>
          <a:p>
            <a:pPr>
              <a:buFont typeface="Wingdings" panose="05000000000000000000" pitchFamily="2" charset="2"/>
              <a:buChar char="ü"/>
            </a:pPr>
            <a:endParaRPr lang="en-US" sz="3200" dirty="0"/>
          </a:p>
        </p:txBody>
      </p:sp>
    </p:spTree>
    <p:extLst>
      <p:ext uri="{BB962C8B-B14F-4D97-AF65-F5344CB8AC3E}">
        <p14:creationId xmlns:p14="http://schemas.microsoft.com/office/powerpoint/2010/main" val="8452471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64A2-DFEF-E039-953F-20007EA43779}"/>
              </a:ext>
            </a:extLst>
          </p:cNvPr>
          <p:cNvSpPr>
            <a:spLocks noGrp="1"/>
          </p:cNvSpPr>
          <p:nvPr>
            <p:ph type="title"/>
          </p:nvPr>
        </p:nvSpPr>
        <p:spPr>
          <a:xfrm>
            <a:off x="104775" y="116522"/>
            <a:ext cx="12192000" cy="1325563"/>
          </a:xfrm>
        </p:spPr>
        <p:txBody>
          <a:bodyPr>
            <a:normAutofit/>
          </a:bodyPr>
          <a:lstStyle/>
          <a:p>
            <a:pPr algn="ctr"/>
            <a:r>
              <a:rPr lang="en-US" sz="4100" dirty="0">
                <a:latin typeface="+mj-lt"/>
              </a:rPr>
              <a:t>Session D Next Steps - Considerations for Implementation</a:t>
            </a:r>
          </a:p>
        </p:txBody>
      </p:sp>
      <p:sp>
        <p:nvSpPr>
          <p:cNvPr id="3" name="Content Placeholder 2">
            <a:extLst>
              <a:ext uri="{FF2B5EF4-FFF2-40B4-BE49-F238E27FC236}">
                <a16:creationId xmlns:a16="http://schemas.microsoft.com/office/drawing/2014/main" id="{2CAA0346-9944-245A-256E-D6CFF7E1231F}"/>
              </a:ext>
            </a:extLst>
          </p:cNvPr>
          <p:cNvSpPr>
            <a:spLocks noGrp="1"/>
          </p:cNvSpPr>
          <p:nvPr>
            <p:ph idx="1"/>
          </p:nvPr>
        </p:nvSpPr>
        <p:spPr>
          <a:xfrm>
            <a:off x="248920" y="1442084"/>
            <a:ext cx="11694160" cy="4159105"/>
          </a:xfrm>
        </p:spPr>
        <p:txBody>
          <a:bodyPr vert="horz" lIns="91440" tIns="45720" rIns="91440" bIns="45720" rtlCol="0" anchor="t">
            <a:normAutofit lnSpcReduction="10000"/>
          </a:bodyPr>
          <a:lstStyle/>
          <a:p>
            <a:pPr marL="0" indent="0">
              <a:buNone/>
            </a:pPr>
            <a:r>
              <a:rPr lang="en-US" sz="2400" dirty="0">
                <a:latin typeface="+mn-lt"/>
                <a:cs typeface="Arial"/>
              </a:rPr>
              <a:t>Use the driving question board you planned for the last session with your students. Record your ideas in </a:t>
            </a:r>
            <a:r>
              <a:rPr lang="en-US" sz="2400" u="sng" dirty="0">
                <a:latin typeface="+mn-lt"/>
                <a:cs typeface="Arial"/>
              </a:rPr>
              <a:t>Session D: Next Steps- Considerations for Implementation</a:t>
            </a:r>
            <a:r>
              <a:rPr lang="en-US" sz="2400" dirty="0">
                <a:latin typeface="+mn-lt"/>
                <a:cs typeface="Arial"/>
              </a:rPr>
              <a:t> section of your participant packet.</a:t>
            </a:r>
          </a:p>
          <a:p>
            <a:pPr marL="0" indent="0" algn="ctr">
              <a:buNone/>
            </a:pPr>
            <a:endParaRPr lang="en-US" sz="1000" dirty="0">
              <a:latin typeface="+mn-lt"/>
              <a:cs typeface="Arial" panose="020B0604020202020204" pitchFamily="34" charset="0"/>
            </a:endParaRPr>
          </a:p>
          <a:p>
            <a:pPr marL="0" indent="0">
              <a:buNone/>
            </a:pPr>
            <a:r>
              <a:rPr lang="en-US" sz="2400" dirty="0">
                <a:latin typeface="+mn-lt"/>
                <a:cs typeface="Arial"/>
              </a:rPr>
              <a:t>Use the driving question board you planned for the last session with your students.</a:t>
            </a:r>
          </a:p>
          <a:p>
            <a:pPr marL="0" indent="0">
              <a:buNone/>
            </a:pPr>
            <a:endParaRPr lang="en-US" sz="800" b="0" i="0" dirty="0">
              <a:solidFill>
                <a:srgbClr val="000000"/>
              </a:solidFill>
              <a:effectLst/>
              <a:latin typeface="+mn-lt"/>
              <a:cs typeface="Arial" panose="020B0604020202020204" pitchFamily="34" charset="0"/>
            </a:endParaRPr>
          </a:p>
          <a:p>
            <a:pPr marL="0" indent="0">
              <a:buNone/>
            </a:pPr>
            <a:r>
              <a:rPr lang="en-US" sz="2400" b="1" u="sng" dirty="0">
                <a:solidFill>
                  <a:srgbClr val="000000"/>
                </a:solidFill>
                <a:latin typeface="+mn-lt"/>
                <a:cs typeface="Arial"/>
              </a:rPr>
              <a:t>Consider how you might: </a:t>
            </a:r>
            <a:endParaRPr lang="en-US" sz="2400" b="1" u="sng" dirty="0">
              <a:solidFill>
                <a:srgbClr val="000000"/>
              </a:solidFill>
              <a:latin typeface="+mn-lt"/>
              <a:cs typeface="Arial" panose="020B0604020202020204" pitchFamily="34" charset="0"/>
            </a:endParaRPr>
          </a:p>
          <a:p>
            <a:r>
              <a:rPr lang="en-US" sz="2400" b="0" i="0" dirty="0">
                <a:solidFill>
                  <a:srgbClr val="000000"/>
                </a:solidFill>
                <a:effectLst/>
                <a:latin typeface="+mn-lt"/>
                <a:cs typeface="Arial"/>
              </a:rPr>
              <a:t>Identify the science ideas or lack of ideas the driving question board revealed. </a:t>
            </a:r>
          </a:p>
          <a:p>
            <a:r>
              <a:rPr lang="en-US" sz="2400" b="0" i="0" dirty="0">
                <a:solidFill>
                  <a:srgbClr val="000000"/>
                </a:solidFill>
                <a:effectLst/>
                <a:latin typeface="+mn-lt"/>
                <a:cs typeface="Arial"/>
              </a:rPr>
              <a:t>Revisit the driving question board throughout the unit.</a:t>
            </a:r>
            <a:endParaRPr lang="en-US" sz="2400" dirty="0">
              <a:solidFill>
                <a:srgbClr val="000000"/>
              </a:solidFill>
              <a:latin typeface="+mn-lt"/>
              <a:cs typeface="Arial"/>
            </a:endParaRPr>
          </a:p>
          <a:p>
            <a:r>
              <a:rPr lang="en-US" sz="2400" b="0" i="0" dirty="0">
                <a:solidFill>
                  <a:srgbClr val="000000"/>
                </a:solidFill>
                <a:effectLst/>
                <a:latin typeface="+mn-lt"/>
                <a:cs typeface="Arial"/>
              </a:rPr>
              <a:t>Formatively assess the students using the driving question board process.</a:t>
            </a:r>
          </a:p>
          <a:p>
            <a:r>
              <a:rPr lang="en-US" sz="2400" b="0" i="0" dirty="0">
                <a:solidFill>
                  <a:srgbClr val="000000"/>
                </a:solidFill>
                <a:effectLst/>
                <a:latin typeface="+mn-lt"/>
                <a:cs typeface="Arial"/>
              </a:rPr>
              <a:t>Elicit evidence that students were engaged in “making sense” of the science in the unit.</a:t>
            </a:r>
            <a:endParaRPr lang="en-US" sz="2400" dirty="0">
              <a:latin typeface="+mn-lt"/>
              <a:cs typeface="Arial"/>
            </a:endParaRPr>
          </a:p>
        </p:txBody>
      </p:sp>
    </p:spTree>
    <p:extLst>
      <p:ext uri="{BB962C8B-B14F-4D97-AF65-F5344CB8AC3E}">
        <p14:creationId xmlns:p14="http://schemas.microsoft.com/office/powerpoint/2010/main" val="2132132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58e3d2d026_0_1047"/>
          <p:cNvSpPr txBox="1">
            <a:spLocks noGrp="1"/>
          </p:cNvSpPr>
          <p:nvPr>
            <p:ph type="title"/>
          </p:nvPr>
        </p:nvSpPr>
        <p:spPr>
          <a:xfrm>
            <a:off x="1" y="209699"/>
            <a:ext cx="12192000" cy="1325563"/>
          </a:xfrm>
          <a:prstGeom prst="rect">
            <a:avLst/>
          </a:prstGeom>
          <a:noFill/>
          <a:ln>
            <a:noFill/>
          </a:ln>
        </p:spPr>
        <p:txBody>
          <a:bodyPr spcFirstLastPara="1" vert="horz" wrap="square" lIns="91425" tIns="45700" rIns="91425" bIns="45700" rtlCol="0" anchor="ctr" anchorCtr="0">
            <a:normAutofit/>
          </a:bodyPr>
          <a:lstStyle/>
          <a:p>
            <a:pPr algn="ctr"/>
            <a:r>
              <a:rPr lang="en-US" dirty="0">
                <a:latin typeface="+mj-lt"/>
                <a:cs typeface="Arial"/>
              </a:rPr>
              <a:t>Stop and Discuss</a:t>
            </a:r>
          </a:p>
        </p:txBody>
      </p:sp>
      <p:sp>
        <p:nvSpPr>
          <p:cNvPr id="395" name="Google Shape;395;g258e3d2d026_0_1047"/>
          <p:cNvSpPr txBox="1">
            <a:spLocks noGrp="1"/>
          </p:cNvSpPr>
          <p:nvPr>
            <p:ph idx="1"/>
          </p:nvPr>
        </p:nvSpPr>
        <p:spPr>
          <a:xfrm>
            <a:off x="748754" y="1426335"/>
            <a:ext cx="10429126" cy="2426778"/>
          </a:xfrm>
          <a:prstGeom prst="rect">
            <a:avLst/>
          </a:prstGeom>
          <a:noFill/>
          <a:ln>
            <a:noFill/>
          </a:ln>
        </p:spPr>
        <p:txBody>
          <a:bodyPr spcFirstLastPara="1" vert="horz" wrap="square" lIns="91425" tIns="45700" rIns="91425" bIns="45700" rtlCol="0" anchor="t" anchorCtr="0">
            <a:noAutofit/>
          </a:bodyPr>
          <a:lstStyle/>
          <a:p>
            <a:pPr marL="0" indent="0">
              <a:buClr>
                <a:schemeClr val="dk2"/>
              </a:buClr>
              <a:buSzPts val="3000"/>
              <a:buNone/>
            </a:pPr>
            <a:r>
              <a:rPr lang="en-US" sz="2400" b="1" u="sng" dirty="0">
                <a:latin typeface="+mn-lt"/>
              </a:rPr>
              <a:t>Discuss each question with a colleague(s):</a:t>
            </a:r>
          </a:p>
          <a:p>
            <a:pPr marL="342900" indent="-342900">
              <a:buAutoNum type="arabicPeriod"/>
            </a:pPr>
            <a:r>
              <a:rPr lang="en-US" sz="2000" dirty="0">
                <a:latin typeface="+mn-lt"/>
              </a:rPr>
              <a:t>What is the driving question board?</a:t>
            </a:r>
          </a:p>
          <a:p>
            <a:pPr marL="342900" indent="-342900">
              <a:buAutoNum type="arabicPeriod"/>
            </a:pPr>
            <a:r>
              <a:rPr lang="en-US" sz="2000" dirty="0">
                <a:latin typeface="+mn-lt"/>
              </a:rPr>
              <a:t>What is the purpose of the driving question board in the science classroom?</a:t>
            </a:r>
          </a:p>
          <a:p>
            <a:pPr marL="342900" indent="-342900">
              <a:buAutoNum type="arabicPeriod"/>
            </a:pPr>
            <a:r>
              <a:rPr lang="en-US" sz="2000" dirty="0">
                <a:latin typeface="+mn-lt"/>
              </a:rPr>
              <a:t>How does the driving question board support equitable science classrooms?</a:t>
            </a:r>
          </a:p>
          <a:p>
            <a:pPr marL="342900" indent="-342900">
              <a:buAutoNum type="arabicPeriod"/>
            </a:pPr>
            <a:r>
              <a:rPr lang="en-US" sz="2000" dirty="0">
                <a:latin typeface="+mn-lt"/>
              </a:rPr>
              <a:t>What resonates with you in how this can be impactful in the classroom?</a:t>
            </a:r>
          </a:p>
        </p:txBody>
      </p:sp>
      <p:sp>
        <p:nvSpPr>
          <p:cNvPr id="2" name="Arrow: Pentagon 1">
            <a:extLst>
              <a:ext uri="{FF2B5EF4-FFF2-40B4-BE49-F238E27FC236}">
                <a16:creationId xmlns:a16="http://schemas.microsoft.com/office/drawing/2014/main" id="{0D55E422-7F9F-F4FD-6777-5E44F4B2C961}"/>
              </a:ext>
            </a:extLst>
          </p:cNvPr>
          <p:cNvSpPr/>
          <p:nvPr/>
        </p:nvSpPr>
        <p:spPr>
          <a:xfrm>
            <a:off x="197963" y="4106102"/>
            <a:ext cx="2341254" cy="1325563"/>
          </a:xfrm>
          <a:prstGeom prst="homePlate">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cs typeface="Arial" panose="020B0604020202020204" pitchFamily="34" charset="0"/>
              </a:rPr>
              <a:t>Group Synthesis</a:t>
            </a:r>
          </a:p>
        </p:txBody>
      </p:sp>
      <p:sp>
        <p:nvSpPr>
          <p:cNvPr id="6" name="TextBox 5">
            <a:extLst>
              <a:ext uri="{FF2B5EF4-FFF2-40B4-BE49-F238E27FC236}">
                <a16:creationId xmlns:a16="http://schemas.microsoft.com/office/drawing/2014/main" id="{84D8F4AC-B237-C93D-42E2-28F1110F6538}"/>
              </a:ext>
            </a:extLst>
          </p:cNvPr>
          <p:cNvSpPr txBox="1"/>
          <p:nvPr/>
        </p:nvSpPr>
        <p:spPr>
          <a:xfrm>
            <a:off x="2539217" y="4106102"/>
            <a:ext cx="9652783" cy="1569660"/>
          </a:xfrm>
          <a:prstGeom prst="rect">
            <a:avLst/>
          </a:prstGeom>
          <a:noFill/>
        </p:spPr>
        <p:txBody>
          <a:bodyPr wrap="square" rtlCol="0">
            <a:spAutoFit/>
          </a:bodyPr>
          <a:lstStyle/>
          <a:p>
            <a:pPr marL="571500" indent="-571500">
              <a:buClr>
                <a:schemeClr val="dk2"/>
              </a:buClr>
              <a:buSzPts val="3000"/>
              <a:buFont typeface="Wingdings" panose="05000000000000000000" pitchFamily="2" charset="2"/>
              <a:buChar char="Ø"/>
            </a:pPr>
            <a:r>
              <a:rPr lang="en-US" sz="3200" dirty="0">
                <a:cs typeface="Arial" panose="020B0604020202020204" pitchFamily="34" charset="0"/>
              </a:rPr>
              <a:t>What common themes arose in your discussion?</a:t>
            </a:r>
          </a:p>
          <a:p>
            <a:pPr>
              <a:buClr>
                <a:schemeClr val="dk2"/>
              </a:buClr>
              <a:buSzPts val="3000"/>
            </a:pPr>
            <a:endParaRPr lang="en-US" sz="1400" dirty="0">
              <a:cs typeface="Arial" panose="020B0604020202020204" pitchFamily="34" charset="0"/>
            </a:endParaRPr>
          </a:p>
          <a:p>
            <a:pPr marL="495300" indent="-571500">
              <a:buClr>
                <a:schemeClr val="dk2"/>
              </a:buClr>
              <a:buSzPts val="3000"/>
              <a:buFont typeface="Wingdings" panose="05000000000000000000" pitchFamily="2" charset="2"/>
              <a:buChar char="Ø"/>
            </a:pPr>
            <a:r>
              <a:rPr lang="en-US" sz="3200" dirty="0">
                <a:cs typeface="Arial" panose="020B0604020202020204" pitchFamily="34" charset="0"/>
              </a:rPr>
              <a:t>What wonderings does your group have?</a:t>
            </a:r>
          </a:p>
          <a:p>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58e3d2d026_0_1479"/>
          <p:cNvSpPr txBox="1">
            <a:spLocks noGrp="1"/>
          </p:cNvSpPr>
          <p:nvPr>
            <p:ph type="title"/>
          </p:nvPr>
        </p:nvSpPr>
        <p:spPr>
          <a:prstGeom prst="rect">
            <a:avLst/>
          </a:prstGeom>
        </p:spPr>
        <p:txBody>
          <a:bodyPr spcFirstLastPara="1" vert="horz" wrap="square" lIns="91425" tIns="45700" rIns="91425" bIns="45700" rtlCol="0" anchor="ctr" anchorCtr="0">
            <a:noAutofit/>
          </a:bodyPr>
          <a:lstStyle/>
          <a:p>
            <a:pPr algn="ctr">
              <a:spcBef>
                <a:spcPts val="0"/>
              </a:spcBef>
            </a:pPr>
            <a:r>
              <a:rPr lang="en-US" dirty="0">
                <a:latin typeface="+mj-lt"/>
              </a:rPr>
              <a:t>Reflect on Your Experience</a:t>
            </a:r>
          </a:p>
        </p:txBody>
      </p:sp>
      <p:sp>
        <p:nvSpPr>
          <p:cNvPr id="2" name="Content Placeholder 1">
            <a:extLst>
              <a:ext uri="{FF2B5EF4-FFF2-40B4-BE49-F238E27FC236}">
                <a16:creationId xmlns:a16="http://schemas.microsoft.com/office/drawing/2014/main" id="{70859ED3-4188-CD24-D11D-0F5B837AD564}"/>
              </a:ext>
            </a:extLst>
          </p:cNvPr>
          <p:cNvSpPr>
            <a:spLocks noGrp="1"/>
          </p:cNvSpPr>
          <p:nvPr>
            <p:ph idx="1"/>
          </p:nvPr>
        </p:nvSpPr>
        <p:spPr>
          <a:xfrm>
            <a:off x="203200" y="1525443"/>
            <a:ext cx="6068391" cy="4110044"/>
          </a:xfrm>
        </p:spPr>
        <p:txBody>
          <a:bodyPr vert="horz" lIns="91440" tIns="45720" rIns="91440" bIns="45720" rtlCol="0" anchor="t">
            <a:normAutofit lnSpcReduction="10000"/>
          </a:bodyPr>
          <a:lstStyle/>
          <a:p>
            <a:pPr algn="ctr">
              <a:buNone/>
            </a:pPr>
            <a:r>
              <a:rPr lang="en-US" sz="4400" dirty="0">
                <a:solidFill>
                  <a:srgbClr val="000000"/>
                </a:solidFill>
                <a:latin typeface="+mn-lt"/>
                <a:ea typeface="Calibri"/>
                <a:cs typeface="Arial" panose="020B0604020202020204" pitchFamily="34" charset="0"/>
              </a:rPr>
              <a:t>It's all in a Social </a:t>
            </a:r>
            <a:endParaRPr lang="en-US" sz="4400" dirty="0">
              <a:latin typeface="+mn-lt"/>
              <a:ea typeface="Calibri"/>
              <a:cs typeface="Arial" panose="020B0604020202020204" pitchFamily="34" charset="0"/>
            </a:endParaRPr>
          </a:p>
          <a:p>
            <a:pPr algn="ctr">
              <a:buNone/>
            </a:pPr>
            <a:r>
              <a:rPr lang="en-US" sz="4400" dirty="0">
                <a:solidFill>
                  <a:srgbClr val="000000"/>
                </a:solidFill>
                <a:latin typeface="+mn-lt"/>
                <a:ea typeface="Calibri"/>
                <a:cs typeface="Arial" panose="020B0604020202020204" pitchFamily="34" charset="0"/>
              </a:rPr>
              <a:t>Media Post!</a:t>
            </a:r>
            <a:endParaRPr lang="en-US" sz="4400" dirty="0">
              <a:latin typeface="+mn-lt"/>
              <a:cs typeface="Arial" panose="020B0604020202020204" pitchFamily="34" charset="0"/>
            </a:endParaRPr>
          </a:p>
          <a:p>
            <a:pPr>
              <a:buNone/>
            </a:pPr>
            <a:r>
              <a:rPr lang="en-US" dirty="0">
                <a:solidFill>
                  <a:srgbClr val="000000"/>
                </a:solidFill>
                <a:latin typeface="+mn-lt"/>
                <a:ea typeface="Calibri"/>
                <a:cs typeface="Arial" panose="020B0604020202020204" pitchFamily="34" charset="0"/>
              </a:rPr>
              <a:t>  Think about the learning from this module. Compose a social media post consisting of a summary and your take aways to share. Consider sharing it on social media along with the link to the resource!</a:t>
            </a:r>
            <a:endParaRPr lang="en-US" dirty="0">
              <a:latin typeface="+mn-lt"/>
              <a:cs typeface="Arial" panose="020B0604020202020204" pitchFamily="34" charset="0"/>
            </a:endParaRPr>
          </a:p>
          <a:p>
            <a:pPr marL="0" indent="0">
              <a:buNone/>
            </a:pPr>
            <a:endParaRPr lang="en-US" dirty="0">
              <a:cs typeface="Arial"/>
            </a:endParaRPr>
          </a:p>
        </p:txBody>
      </p:sp>
      <p:pic>
        <p:nvPicPr>
          <p:cNvPr id="7" name="Picture 6" descr="A group of square icons of various social media apps for decoration.">
            <a:extLst>
              <a:ext uri="{FF2B5EF4-FFF2-40B4-BE49-F238E27FC236}">
                <a16:creationId xmlns:a16="http://schemas.microsoft.com/office/drawing/2014/main" id="{0AC0DD36-399F-50E6-D4D4-BF299AFCBF3E}"/>
              </a:ext>
            </a:extLst>
          </p:cNvPr>
          <p:cNvPicPr>
            <a:picLocks noChangeAspect="1"/>
          </p:cNvPicPr>
          <p:nvPr/>
        </p:nvPicPr>
        <p:blipFill>
          <a:blip r:embed="rId3"/>
          <a:stretch>
            <a:fillRect/>
          </a:stretch>
        </p:blipFill>
        <p:spPr>
          <a:xfrm>
            <a:off x="6151639" y="1838313"/>
            <a:ext cx="5295295" cy="3507946"/>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2A219-EE94-D031-CA85-735B4D5C6C37}"/>
              </a:ext>
            </a:extLst>
          </p:cNvPr>
          <p:cNvSpPr>
            <a:spLocks noGrp="1"/>
          </p:cNvSpPr>
          <p:nvPr>
            <p:ph type="title" idx="4294967295"/>
          </p:nvPr>
        </p:nvSpPr>
        <p:spPr>
          <a:xfrm>
            <a:off x="0" y="422419"/>
            <a:ext cx="12192000" cy="1325563"/>
          </a:xfrm>
          <a:prstGeom prst="rect">
            <a:avLst/>
          </a:prstGeom>
        </p:spPr>
        <p:txBody>
          <a:bodyPr>
            <a:normAutofit/>
          </a:bodyPr>
          <a:lstStyle/>
          <a:p>
            <a:pPr algn="ctr"/>
            <a:r>
              <a:rPr lang="en-US" dirty="0">
                <a:cs typeface="Arial" panose="020B0604020202020204" pitchFamily="34" charset="0"/>
              </a:rPr>
              <a:t>Certificate of Completion</a:t>
            </a:r>
          </a:p>
        </p:txBody>
      </p:sp>
      <p:sp>
        <p:nvSpPr>
          <p:cNvPr id="3" name="TextBox 2">
            <a:extLst>
              <a:ext uri="{FF2B5EF4-FFF2-40B4-BE49-F238E27FC236}">
                <a16:creationId xmlns:a16="http://schemas.microsoft.com/office/drawing/2014/main" id="{D233A3F4-0AFC-E4EF-65D0-00316310D5C5}"/>
              </a:ext>
            </a:extLst>
          </p:cNvPr>
          <p:cNvSpPr txBox="1"/>
          <p:nvPr/>
        </p:nvSpPr>
        <p:spPr>
          <a:xfrm>
            <a:off x="748146" y="1747982"/>
            <a:ext cx="9273310" cy="3108543"/>
          </a:xfrm>
          <a:prstGeom prst="rect">
            <a:avLst/>
          </a:prstGeom>
          <a:noFill/>
        </p:spPr>
        <p:txBody>
          <a:bodyPr wrap="square" rtlCol="0">
            <a:spAutoFit/>
          </a:bodyPr>
          <a:lstStyle/>
          <a:p>
            <a:r>
              <a:rPr lang="en-US" sz="2800" dirty="0">
                <a:latin typeface="Franklin Gothic Book" panose="020B0503020102020204" pitchFamily="34" charset="0"/>
                <a:cs typeface="Arial" panose="020B0604020202020204" pitchFamily="34" charset="0"/>
              </a:rPr>
              <a:t>Thank you for completing this module provided by the KDE.  </a:t>
            </a:r>
          </a:p>
          <a:p>
            <a:endParaRPr lang="en-US" sz="2800" dirty="0">
              <a:latin typeface="Franklin Gothic Book" panose="020B0503020102020204" pitchFamily="34" charset="0"/>
              <a:cs typeface="Arial" panose="020B0604020202020204" pitchFamily="34" charset="0"/>
            </a:endParaRPr>
          </a:p>
          <a:p>
            <a:r>
              <a:rPr lang="en-US" sz="2800" dirty="0">
                <a:latin typeface="Franklin Gothic Book" panose="020B0503020102020204" pitchFamily="34" charset="0"/>
                <a:cs typeface="Arial" panose="020B0604020202020204" pitchFamily="34" charset="0"/>
              </a:rPr>
              <a:t>Please use the link below to obtain your certificate of completion.</a:t>
            </a:r>
          </a:p>
          <a:p>
            <a:endParaRPr lang="en-US" sz="2800" dirty="0">
              <a:latin typeface="Franklin Gothic Book" panose="020B0503020102020204" pitchFamily="34" charset="0"/>
              <a:cs typeface="Arial" panose="020B0604020202020204" pitchFamily="34" charset="0"/>
            </a:endParaRPr>
          </a:p>
          <a:p>
            <a:r>
              <a:rPr lang="en-US" sz="2800" dirty="0">
                <a:latin typeface="Franklin Gothic Book" panose="020B0503020102020204" pitchFamily="34" charset="0"/>
                <a:cs typeface="Arial" panose="020B0604020202020204" pitchFamily="34" charset="0"/>
                <a:hlinkClick r:id="rId2"/>
              </a:rPr>
              <a:t>Kentucky Department of Education Professional Learning Modules</a:t>
            </a:r>
            <a:endParaRPr lang="en-US" sz="2800" dirty="0">
              <a:latin typeface="Franklin Gothic Book" panose="020B05030201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53FEBA5-70AA-8161-FBF7-FFEF23875DC5}"/>
              </a:ext>
            </a:extLst>
          </p:cNvPr>
          <p:cNvSpPr txBox="1"/>
          <p:nvPr/>
        </p:nvSpPr>
        <p:spPr>
          <a:xfrm>
            <a:off x="2512290" y="5050463"/>
            <a:ext cx="5135419" cy="1015663"/>
          </a:xfrm>
          <a:prstGeom prst="rect">
            <a:avLst/>
          </a:prstGeom>
          <a:noFill/>
        </p:spPr>
        <p:txBody>
          <a:bodyPr wrap="square" rtlCol="0">
            <a:spAutoFit/>
          </a:bodyPr>
          <a:lstStyle/>
          <a:p>
            <a:pPr rtl="0">
              <a:spcBef>
                <a:spcPts val="0"/>
              </a:spcBef>
              <a:spcAft>
                <a:spcPts val="0"/>
              </a:spcAft>
            </a:pPr>
            <a:r>
              <a:rPr lang="en-US" sz="1200" b="0" i="1" u="none" strike="noStrike" dirty="0">
                <a:solidFill>
                  <a:srgbClr val="000000"/>
                </a:solidFill>
                <a:effectLst/>
                <a:cs typeface="Arial" panose="020B0604020202020204" pitchFamily="34" charset="0"/>
              </a:rPr>
              <a:t>Educators can use the PLBB to find learning sessions, and it is the local school district who determines if they are acceptable for credit based on their district policies.</a:t>
            </a:r>
            <a:r>
              <a:rPr lang="en-US" sz="1200" b="0" i="1" u="none" strike="noStrike" dirty="0">
                <a:solidFill>
                  <a:srgbClr val="1F497D"/>
                </a:solidFill>
                <a:effectLst/>
                <a:cs typeface="Arial" panose="020B0604020202020204" pitchFamily="34" charset="0"/>
              </a:rPr>
              <a:t> </a:t>
            </a:r>
            <a:r>
              <a:rPr lang="en-US" sz="1200" b="0" i="1" u="none" strike="noStrike" dirty="0">
                <a:solidFill>
                  <a:srgbClr val="000000"/>
                </a:solidFill>
                <a:effectLst/>
                <a:cs typeface="Arial" panose="020B0604020202020204" pitchFamily="34" charset="0"/>
              </a:rPr>
              <a:t>See 704 KAR 3:035 for more details.  </a:t>
            </a:r>
            <a:endParaRPr lang="en-US" sz="1200" b="0" i="1" dirty="0">
              <a:effectLst/>
              <a:cs typeface="Arial" panose="020B0604020202020204" pitchFamily="34" charset="0"/>
            </a:endParaRPr>
          </a:p>
          <a:p>
            <a:br>
              <a:rPr lang="en-US" sz="1200"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385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 name="Title 2">
            <a:extLst>
              <a:ext uri="{FF2B5EF4-FFF2-40B4-BE49-F238E27FC236}">
                <a16:creationId xmlns:a16="http://schemas.microsoft.com/office/drawing/2014/main" id="{2E693FCA-E0D8-1BF5-1411-7A690FFA1FB3}"/>
              </a:ext>
            </a:extLst>
          </p:cNvPr>
          <p:cNvSpPr>
            <a:spLocks noGrp="1"/>
          </p:cNvSpPr>
          <p:nvPr>
            <p:ph type="title"/>
          </p:nvPr>
        </p:nvSpPr>
        <p:spPr>
          <a:xfrm>
            <a:off x="838200" y="18255"/>
            <a:ext cx="10515600" cy="1325563"/>
          </a:xfrm>
        </p:spPr>
        <p:txBody>
          <a:bodyPr/>
          <a:lstStyle/>
          <a:p>
            <a:pPr algn="ctr"/>
            <a:r>
              <a:rPr lang="en-US" dirty="0">
                <a:latin typeface="+mj-lt"/>
              </a:rPr>
              <a:t>Shared Definition for Consideration</a:t>
            </a:r>
          </a:p>
        </p:txBody>
      </p:sp>
      <p:sp>
        <p:nvSpPr>
          <p:cNvPr id="363" name="Google Shape;363;g258e3d2d026_0_579"/>
          <p:cNvSpPr txBox="1">
            <a:spLocks noGrp="1"/>
          </p:cNvSpPr>
          <p:nvPr>
            <p:ph idx="1"/>
          </p:nvPr>
        </p:nvSpPr>
        <p:spPr>
          <a:xfrm>
            <a:off x="979714" y="1147875"/>
            <a:ext cx="10232572" cy="4833145"/>
          </a:xfrm>
          <a:prstGeom prst="rect">
            <a:avLst/>
          </a:prstGeom>
          <a:noFill/>
          <a:ln>
            <a:noFill/>
          </a:ln>
        </p:spPr>
        <p:txBody>
          <a:bodyPr spcFirstLastPara="1" vert="horz" wrap="square" lIns="91425" tIns="45700" rIns="91425" bIns="45700" rtlCol="0" anchor="t" anchorCtr="0">
            <a:noAutofit/>
          </a:bodyPr>
          <a:lstStyle/>
          <a:p>
            <a:pPr marL="685800" lvl="1" indent="-279400">
              <a:lnSpc>
                <a:spcPct val="70000"/>
              </a:lnSpc>
              <a:buClr>
                <a:schemeClr val="dk2"/>
              </a:buClr>
              <a:buSzPts val="2600"/>
            </a:pPr>
            <a:endParaRPr lang="en-US" sz="900" dirty="0">
              <a:solidFill>
                <a:schemeClr val="dk2"/>
              </a:solidFill>
            </a:endParaRPr>
          </a:p>
          <a:p>
            <a:pPr marL="406400" lvl="1" indent="0">
              <a:lnSpc>
                <a:spcPct val="100000"/>
              </a:lnSpc>
              <a:spcAft>
                <a:spcPts val="500"/>
              </a:spcAft>
              <a:buClr>
                <a:schemeClr val="dk2"/>
              </a:buClr>
              <a:buSzPts val="2600"/>
              <a:buNone/>
            </a:pPr>
            <a:r>
              <a:rPr lang="en-US" sz="3800" dirty="0">
                <a:solidFill>
                  <a:schemeClr val="tx1"/>
                </a:solidFill>
                <a:latin typeface="+mn-lt"/>
              </a:rPr>
              <a:t>The </a:t>
            </a:r>
            <a:r>
              <a:rPr lang="en-US" sz="3800" b="1" dirty="0">
                <a:solidFill>
                  <a:schemeClr val="tx1"/>
                </a:solidFill>
                <a:latin typeface="+mn-lt"/>
              </a:rPr>
              <a:t>driving question board </a:t>
            </a:r>
            <a:r>
              <a:rPr lang="en-US" sz="3800" dirty="0">
                <a:solidFill>
                  <a:schemeClr val="tx1"/>
                </a:solidFill>
                <a:latin typeface="+mn-lt"/>
              </a:rPr>
              <a:t>is a </a:t>
            </a:r>
            <a:r>
              <a:rPr lang="en-US" sz="3800" u="sng" dirty="0">
                <a:solidFill>
                  <a:schemeClr val="tx1"/>
                </a:solidFill>
                <a:latin typeface="+mn-lt"/>
              </a:rPr>
              <a:t>jointly constructed visual representation </a:t>
            </a:r>
            <a:r>
              <a:rPr lang="en-US" sz="3800" dirty="0">
                <a:solidFill>
                  <a:schemeClr val="tx1"/>
                </a:solidFill>
                <a:latin typeface="+mn-lt"/>
              </a:rPr>
              <a:t>of a class’s </a:t>
            </a:r>
            <a:r>
              <a:rPr lang="en-US" sz="3800" u="sng" dirty="0">
                <a:solidFill>
                  <a:schemeClr val="tx1"/>
                </a:solidFill>
                <a:latin typeface="+mn-lt"/>
              </a:rPr>
              <a:t>shared mission of learning</a:t>
            </a:r>
            <a:r>
              <a:rPr lang="en-US" sz="3800" dirty="0">
                <a:solidFill>
                  <a:schemeClr val="tx1"/>
                </a:solidFill>
                <a:latin typeface="+mn-lt"/>
              </a:rPr>
              <a:t>, a place for </a:t>
            </a:r>
            <a:r>
              <a:rPr lang="en-US" sz="3800" b="1" u="sng" dirty="0">
                <a:solidFill>
                  <a:schemeClr val="tx1"/>
                </a:solidFill>
                <a:latin typeface="+mn-lt"/>
              </a:rPr>
              <a:t>ALL</a:t>
            </a:r>
            <a:r>
              <a:rPr lang="en-US" sz="3800" dirty="0">
                <a:solidFill>
                  <a:schemeClr val="tx1"/>
                </a:solidFill>
                <a:latin typeface="+mn-lt"/>
              </a:rPr>
              <a:t> students to record their questions about the anchoring phenomenon or problem </a:t>
            </a:r>
            <a:r>
              <a:rPr lang="en-US" sz="3800" u="sng" dirty="0">
                <a:solidFill>
                  <a:schemeClr val="tx1"/>
                </a:solidFill>
                <a:latin typeface="+mn-lt"/>
              </a:rPr>
              <a:t>used to drive the classroom instruction</a:t>
            </a:r>
            <a:r>
              <a:rPr lang="en-US" sz="3800" dirty="0">
                <a:solidFill>
                  <a:schemeClr val="tx1"/>
                </a:solidFill>
                <a:latin typeface="+mn-lt"/>
              </a:rPr>
              <a:t>. </a:t>
            </a:r>
          </a:p>
          <a:p>
            <a:pPr marL="406400" lvl="1" indent="0">
              <a:lnSpc>
                <a:spcPct val="70000"/>
              </a:lnSpc>
              <a:spcBef>
                <a:spcPts val="600"/>
              </a:spcBef>
              <a:spcAft>
                <a:spcPts val="600"/>
              </a:spcAft>
              <a:buClr>
                <a:schemeClr val="dk2"/>
              </a:buClr>
              <a:buSzPts val="2600"/>
              <a:buNone/>
            </a:pPr>
            <a:endParaRPr lang="en-US" dirty="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 name="Title 2">
            <a:extLst>
              <a:ext uri="{FF2B5EF4-FFF2-40B4-BE49-F238E27FC236}">
                <a16:creationId xmlns:a16="http://schemas.microsoft.com/office/drawing/2014/main" id="{2E693FCA-E0D8-1BF5-1411-7A690FFA1FB3}"/>
              </a:ext>
            </a:extLst>
          </p:cNvPr>
          <p:cNvSpPr>
            <a:spLocks noGrp="1"/>
          </p:cNvSpPr>
          <p:nvPr>
            <p:ph type="title"/>
          </p:nvPr>
        </p:nvSpPr>
        <p:spPr>
          <a:xfrm>
            <a:off x="838200" y="18255"/>
            <a:ext cx="10515600" cy="1325563"/>
          </a:xfrm>
        </p:spPr>
        <p:txBody>
          <a:bodyPr>
            <a:normAutofit/>
          </a:bodyPr>
          <a:lstStyle/>
          <a:p>
            <a:pPr algn="ctr"/>
            <a:r>
              <a:rPr lang="en-US" dirty="0">
                <a:latin typeface="+mj-lt"/>
                <a:cs typeface="Arial"/>
              </a:rPr>
              <a:t>Session A Shared Understandings</a:t>
            </a:r>
          </a:p>
        </p:txBody>
      </p:sp>
      <p:sp>
        <p:nvSpPr>
          <p:cNvPr id="363" name="Google Shape;363;g258e3d2d026_0_579"/>
          <p:cNvSpPr txBox="1">
            <a:spLocks noGrp="1"/>
          </p:cNvSpPr>
          <p:nvPr>
            <p:ph idx="1"/>
          </p:nvPr>
        </p:nvSpPr>
        <p:spPr>
          <a:xfrm>
            <a:off x="0" y="1020418"/>
            <a:ext cx="12192000" cy="5156546"/>
          </a:xfrm>
          <a:prstGeom prst="rect">
            <a:avLst/>
          </a:prstGeom>
          <a:noFill/>
          <a:ln>
            <a:noFill/>
          </a:ln>
        </p:spPr>
        <p:txBody>
          <a:bodyPr spcFirstLastPara="1" vert="horz" wrap="square" lIns="91425" tIns="45700" rIns="91425" bIns="45700" rtlCol="0" anchor="t" anchorCtr="0">
            <a:noAutofit/>
          </a:bodyPr>
          <a:lstStyle/>
          <a:p>
            <a:pPr marL="685800" lvl="1" indent="-279400">
              <a:lnSpc>
                <a:spcPct val="70000"/>
              </a:lnSpc>
              <a:buClr>
                <a:schemeClr val="dk2"/>
              </a:buClr>
              <a:buSzPts val="2600"/>
            </a:pPr>
            <a:endParaRPr lang="en-US" sz="900" dirty="0">
              <a:solidFill>
                <a:schemeClr val="tx1"/>
              </a:solidFill>
            </a:endParaRPr>
          </a:p>
          <a:p>
            <a:pPr marL="406400" lvl="1" indent="0">
              <a:lnSpc>
                <a:spcPct val="100000"/>
              </a:lnSpc>
              <a:spcBef>
                <a:spcPts val="0"/>
              </a:spcBef>
              <a:buClr>
                <a:schemeClr val="dk2"/>
              </a:buClr>
              <a:buSzPts val="2600"/>
              <a:buNone/>
            </a:pPr>
            <a:r>
              <a:rPr lang="en-US" b="1" dirty="0">
                <a:solidFill>
                  <a:schemeClr val="tx1"/>
                </a:solidFill>
                <a:latin typeface="+mn-lt"/>
                <a:cs typeface="Arial"/>
              </a:rPr>
              <a:t>The purpose</a:t>
            </a:r>
            <a:r>
              <a:rPr lang="en-US" dirty="0">
                <a:solidFill>
                  <a:schemeClr val="tx1"/>
                </a:solidFill>
                <a:latin typeface="+mn-lt"/>
                <a:cs typeface="Arial"/>
              </a:rPr>
              <a:t> </a:t>
            </a:r>
            <a:r>
              <a:rPr lang="en-US" b="1" dirty="0">
                <a:solidFill>
                  <a:schemeClr val="tx1"/>
                </a:solidFill>
                <a:latin typeface="+mn-lt"/>
                <a:cs typeface="Arial"/>
              </a:rPr>
              <a:t>of the driving question board is to: </a:t>
            </a:r>
          </a:p>
          <a:p>
            <a:pPr marL="406400" lvl="1" indent="0">
              <a:lnSpc>
                <a:spcPct val="100000"/>
              </a:lnSpc>
              <a:spcBef>
                <a:spcPts val="0"/>
              </a:spcBef>
              <a:buClr>
                <a:schemeClr val="dk2"/>
              </a:buClr>
              <a:buSzPts val="2600"/>
              <a:buNone/>
            </a:pPr>
            <a:endParaRPr lang="en-US" sz="1600" dirty="0">
              <a:solidFill>
                <a:schemeClr val="tx1"/>
              </a:solidFill>
              <a:latin typeface="+mn-lt"/>
            </a:endParaRPr>
          </a:p>
          <a:p>
            <a:pPr marL="749300" lvl="1" indent="-342900">
              <a:lnSpc>
                <a:spcPct val="100000"/>
              </a:lnSpc>
              <a:spcBef>
                <a:spcPts val="600"/>
              </a:spcBef>
              <a:spcAft>
                <a:spcPts val="600"/>
              </a:spcAft>
              <a:buClr>
                <a:schemeClr val="dk2"/>
              </a:buClr>
              <a:buSzPts val="2600"/>
              <a:buFont typeface="Wingdings" panose="05000000000000000000" pitchFamily="2" charset="2"/>
              <a:buChar char="Ø"/>
            </a:pPr>
            <a:r>
              <a:rPr lang="en-US" dirty="0">
                <a:solidFill>
                  <a:schemeClr val="tx1"/>
                </a:solidFill>
                <a:latin typeface="+mn-lt"/>
                <a:cs typeface="Arial"/>
              </a:rPr>
              <a:t>Build a classroom culture of appreciation and values diverse ideas.</a:t>
            </a:r>
          </a:p>
          <a:p>
            <a:pPr marL="749300" lvl="1" indent="-342900">
              <a:lnSpc>
                <a:spcPct val="100000"/>
              </a:lnSpc>
              <a:spcBef>
                <a:spcPts val="600"/>
              </a:spcBef>
              <a:spcAft>
                <a:spcPts val="600"/>
              </a:spcAft>
              <a:buClr>
                <a:schemeClr val="dk2"/>
              </a:buClr>
              <a:buSzPts val="2600"/>
              <a:buFont typeface="Wingdings" panose="05000000000000000000" pitchFamily="2" charset="2"/>
              <a:buChar char="Ø"/>
            </a:pPr>
            <a:r>
              <a:rPr lang="en-US" dirty="0">
                <a:solidFill>
                  <a:schemeClr val="tx1"/>
                </a:solidFill>
                <a:latin typeface="+mn-lt"/>
                <a:cs typeface="Arial"/>
              </a:rPr>
              <a:t>Provide students with a sense of ownership and shifts the focus of learning from an individual experience to a collective one that moves thinking forward. </a:t>
            </a:r>
          </a:p>
          <a:p>
            <a:pPr marL="749300" lvl="1" indent="-342900">
              <a:lnSpc>
                <a:spcPct val="100000"/>
              </a:lnSpc>
              <a:spcBef>
                <a:spcPts val="600"/>
              </a:spcBef>
              <a:spcAft>
                <a:spcPts val="600"/>
              </a:spcAft>
              <a:buClr>
                <a:schemeClr val="dk2"/>
              </a:buClr>
              <a:buSzPts val="2600"/>
              <a:buFont typeface="Wingdings" panose="05000000000000000000" pitchFamily="2" charset="2"/>
              <a:buChar char="Ø"/>
            </a:pPr>
            <a:r>
              <a:rPr lang="en-US" dirty="0">
                <a:solidFill>
                  <a:schemeClr val="tx1"/>
                </a:solidFill>
                <a:latin typeface="+mn-lt"/>
                <a:cs typeface="Arial"/>
              </a:rPr>
              <a:t>Capture students' wonderings about a phenomenon that is categorized to lead investigations to help students figure out the phenomenon.</a:t>
            </a:r>
          </a:p>
          <a:p>
            <a:pPr marL="749300" lvl="1" indent="-342900">
              <a:lnSpc>
                <a:spcPct val="100000"/>
              </a:lnSpc>
              <a:spcBef>
                <a:spcPts val="600"/>
              </a:spcBef>
              <a:spcAft>
                <a:spcPts val="600"/>
              </a:spcAft>
              <a:buClr>
                <a:schemeClr val="dk2"/>
              </a:buClr>
              <a:buSzPts val="2600"/>
              <a:buFont typeface="Wingdings" panose="05000000000000000000" pitchFamily="2" charset="2"/>
              <a:buChar char="Ø"/>
            </a:pPr>
            <a:r>
              <a:rPr lang="en-US" dirty="0">
                <a:solidFill>
                  <a:schemeClr val="tx1"/>
                </a:solidFill>
                <a:latin typeface="+mn-lt"/>
                <a:cs typeface="Arial"/>
              </a:rPr>
              <a:t>Serve as a “road map” for student learning - shows where students have been, what they have learned and done along the way, and where they will be going since it is revisited throughout the learning. </a:t>
            </a:r>
          </a:p>
          <a:p>
            <a:pPr marL="406400" lvl="1" indent="0">
              <a:lnSpc>
                <a:spcPct val="70000"/>
              </a:lnSpc>
              <a:spcBef>
                <a:spcPts val="600"/>
              </a:spcBef>
              <a:spcAft>
                <a:spcPts val="600"/>
              </a:spcAft>
              <a:buClr>
                <a:schemeClr val="dk2"/>
              </a:buClr>
              <a:buSzPts val="2600"/>
              <a:buNone/>
            </a:pPr>
            <a:endParaRPr lang="en-US" dirty="0">
              <a:solidFill>
                <a:schemeClr val="dk2"/>
              </a:solidFill>
            </a:endParaRPr>
          </a:p>
        </p:txBody>
      </p:sp>
    </p:spTree>
    <p:extLst>
      <p:ext uri="{BB962C8B-B14F-4D97-AF65-F5344CB8AC3E}">
        <p14:creationId xmlns:p14="http://schemas.microsoft.com/office/powerpoint/2010/main" val="761582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2021" id="{F76599F0-613E-C840-99F1-ED09AB5FDFB0}" vid="{CF243692-12E2-084D-9E1C-7583DB7C83D5}"/>
    </a:ext>
  </a:extLst>
</a:theme>
</file>

<file path=ppt/theme/theme2.xml><?xml version="1.0" encoding="utf-8"?>
<a:theme xmlns:a="http://schemas.openxmlformats.org/drawingml/2006/main" name="2023 KD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KDE Theme" id="{4323FAAE-190B-4178-9545-6044D91DCD7A}" vid="{F784EB73-035A-4DA9-AEEF-DF510CDE67A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SharedWithUsers xmlns="3a62de7d-ba57-4f43-9dae-9623ba637be0">
      <UserInfo>
        <DisplayName>Clouse, Thomas - Division of Academic Program Standards</DisplayName>
        <AccountId>20</AccountId>
        <AccountType/>
      </UserInfo>
      <UserInfo>
        <DisplayName>Higgins, Misty - Division of Academic Program Standards</DisplayName>
        <AccountId>21</AccountId>
        <AccountType/>
      </UserInfo>
    </SharedWithUsers>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2024-01-23T15:08:00+00:00</Publication_x0020_Date>
    <Audience1 xmlns="3a62de7d-ba57-4f43-9dae-9623ba637be0"/>
    <_dlc_DocId xmlns="3a62de7d-ba57-4f43-9dae-9623ba637be0">KYED-536-1939</_dlc_DocId>
    <_dlc_DocIdUrl xmlns="3a62de7d-ba57-4f43-9dae-9623ba637be0">
      <Url>https://www.education.ky.gov/curriculum/standards/kyacadstand/_layouts/15/DocIdRedir.aspx?ID=KYED-536-1939</Url>
      <Description>KYED-536-1939</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5A4754-651B-48CA-B9C7-FD23E41C0705}">
  <ds:schemaRefs>
    <ds:schemaRef ds:uri="http://schemas.microsoft.com/sharepoint/events"/>
  </ds:schemaRefs>
</ds:datastoreItem>
</file>

<file path=customXml/itemProps2.xml><?xml version="1.0" encoding="utf-8"?>
<ds:datastoreItem xmlns:ds="http://schemas.openxmlformats.org/officeDocument/2006/customXml" ds:itemID="{C523462E-756B-41D6-B1F9-6F638FA4CEB7}">
  <ds:schemaRefs>
    <ds:schemaRef ds:uri="c0b1e42e-e745-4677-b45a-9176f49c91ef"/>
    <ds:schemaRef ds:uri="http://purl.org/dc/elements/1.1/"/>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purl.org/dc/terms/"/>
    <ds:schemaRef ds:uri="cd1a358b-61e7-4e2c-963a-bbcfb053c0fe"/>
    <ds:schemaRef ds:uri="http://schemas.microsoft.com/office/2006/metadata/properties"/>
    <ds:schemaRef ds:uri="http://purl.org/dc/dcmitype/"/>
    <ds:schemaRef ds:uri="d3961e6e-cc4f-4016-a7ed-a66b4a1cfc25"/>
    <ds:schemaRef ds:uri="3a62de7d-ba57-4f43-9dae-9623ba637be0"/>
    <ds:schemaRef ds:uri="http://schemas.microsoft.com/sharepoint/v3"/>
  </ds:schemaRefs>
</ds:datastoreItem>
</file>

<file path=customXml/itemProps3.xml><?xml version="1.0" encoding="utf-8"?>
<ds:datastoreItem xmlns:ds="http://schemas.openxmlformats.org/officeDocument/2006/customXml" ds:itemID="{1BE8D94C-F712-4E8A-87ED-58D554D8FE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62de7d-ba57-4f43-9dae-9623ba637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6DC2A4A-D15A-4FCF-B8ED-16E32D0845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KDE PowerPoint Template</Template>
  <TotalTime>3049</TotalTime>
  <Words>6001</Words>
  <Application>Microsoft Office PowerPoint</Application>
  <PresentationFormat>Widescreen</PresentationFormat>
  <Paragraphs>542</Paragraphs>
  <Slides>71</Slides>
  <Notes>51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71</vt:i4>
      </vt:variant>
    </vt:vector>
  </HeadingPairs>
  <TitlesOfParts>
    <vt:vector size="86" baseType="lpstr">
      <vt:lpstr>adobe-garamond-pro</vt:lpstr>
      <vt:lpstr>Aptos Light</vt:lpstr>
      <vt:lpstr>Arial</vt:lpstr>
      <vt:lpstr>Calibri</vt:lpstr>
      <vt:lpstr>Franklin Gothic Book</vt:lpstr>
      <vt:lpstr>Franklin Gothic Medium</vt:lpstr>
      <vt:lpstr>Georgia</vt:lpstr>
      <vt:lpstr>Lato</vt:lpstr>
      <vt:lpstr>Lato,Sans-Serif</vt:lpstr>
      <vt:lpstr>Libre Franklin</vt:lpstr>
      <vt:lpstr>Noto Sans Symbols</vt:lpstr>
      <vt:lpstr>Poppins</vt:lpstr>
      <vt:lpstr>Wingdings</vt:lpstr>
      <vt:lpstr>Office Theme</vt:lpstr>
      <vt:lpstr>2023 KDE Theme</vt:lpstr>
      <vt:lpstr>Improving Student Engagement in the Science Classroom Using  a Driving Question Board (DQB) </vt:lpstr>
      <vt:lpstr>Module Goals</vt:lpstr>
      <vt:lpstr>Group Norms</vt:lpstr>
      <vt:lpstr>Sessions in this Module</vt:lpstr>
      <vt:lpstr>Session A</vt:lpstr>
      <vt:lpstr>Articles to Read</vt:lpstr>
      <vt:lpstr>Stop and Discuss</vt:lpstr>
      <vt:lpstr>Shared Definition for Consideration</vt:lpstr>
      <vt:lpstr>Session A Shared Understandings</vt:lpstr>
      <vt:lpstr>After completing session A, you should be able to answer the following questions.</vt:lpstr>
      <vt:lpstr>Session A Overall Reflection </vt:lpstr>
      <vt:lpstr>Session A Next Steps - Considerations for Implementation   </vt:lpstr>
      <vt:lpstr>Session B</vt:lpstr>
      <vt:lpstr>In Session A, we learned...</vt:lpstr>
      <vt:lpstr>Teacher Hat Versus Adult Learner Hat (1) </vt:lpstr>
      <vt:lpstr>Content Deepening</vt:lpstr>
      <vt:lpstr>Adult Learner Hat (1) </vt:lpstr>
      <vt:lpstr>Anchoring Phenomenon</vt:lpstr>
      <vt:lpstr>Developing a Plan</vt:lpstr>
      <vt:lpstr>Identify Related Phenomena</vt:lpstr>
      <vt:lpstr>Driving Question</vt:lpstr>
      <vt:lpstr>Initial Model</vt:lpstr>
      <vt:lpstr>Comparing Models</vt:lpstr>
      <vt:lpstr>Consensus Building Discussion</vt:lpstr>
      <vt:lpstr>Making Sense of the Phenomenon</vt:lpstr>
      <vt:lpstr>Consensus Building </vt:lpstr>
      <vt:lpstr>Asking Questions</vt:lpstr>
      <vt:lpstr>Teacher Hat(1) </vt:lpstr>
      <vt:lpstr>Stop and Reflect</vt:lpstr>
      <vt:lpstr>Session B Shared Understandings</vt:lpstr>
      <vt:lpstr>After completing session B, you should be able to answer the following questions.</vt:lpstr>
      <vt:lpstr>Session B Overall Reflection </vt:lpstr>
      <vt:lpstr>Session B  Next Steps - Considerations for Implementation</vt:lpstr>
      <vt:lpstr>Session C</vt:lpstr>
      <vt:lpstr>In the previous sessions, we learned…</vt:lpstr>
      <vt:lpstr>Teacher Hat Versus Adult Learner Hat (2) </vt:lpstr>
      <vt:lpstr>Questions on the DQB</vt:lpstr>
      <vt:lpstr>Big Ideas on Grouping Questions on the DQB</vt:lpstr>
      <vt:lpstr>Adult Learner Hat (2) </vt:lpstr>
      <vt:lpstr>Your Ideas for Investigation </vt:lpstr>
      <vt:lpstr>Teacher Hat (2) </vt:lpstr>
      <vt:lpstr>Kentucky Academic Standards for Science</vt:lpstr>
      <vt:lpstr>Kentucky Academic Standards for Science Addressed in this Resource (1)</vt:lpstr>
      <vt:lpstr>Three-Dimensional Standards (1)</vt:lpstr>
      <vt:lpstr>Three-Dimensional Standards (2)</vt:lpstr>
      <vt:lpstr>Kentucky Academic Standards for Science Addressed in this Resource (2)</vt:lpstr>
      <vt:lpstr>Compare Your Investigations to the Performance Expectations</vt:lpstr>
      <vt:lpstr>Storyline</vt:lpstr>
      <vt:lpstr>Article</vt:lpstr>
      <vt:lpstr>Session C Stop and Think </vt:lpstr>
      <vt:lpstr>Session C Shared Understandings</vt:lpstr>
      <vt:lpstr>After completing session C, you should be able to answer the following questions.</vt:lpstr>
      <vt:lpstr>Session C Overall Reflection </vt:lpstr>
      <vt:lpstr>Session C Next Steps - Considerations for Implementation </vt:lpstr>
      <vt:lpstr>Session D</vt:lpstr>
      <vt:lpstr>Builds a culture of appreciation and values diverse ideas</vt:lpstr>
      <vt:lpstr>Shifting to a collectivist approach and positioning every student as a “knower” in the  science classroom.  </vt:lpstr>
      <vt:lpstr>Equitable Learning Community Discussion</vt:lpstr>
      <vt:lpstr>What is formative assessment?</vt:lpstr>
      <vt:lpstr>Shared Understanding of Formative Assessment</vt:lpstr>
      <vt:lpstr>Informal Formative Assessment Cycle  </vt:lpstr>
      <vt:lpstr>The Formative Assessment Process</vt:lpstr>
      <vt:lpstr>Based on this DQB poster, in what ways could the driving question board be used as a formative assessment?</vt:lpstr>
      <vt:lpstr>Session D Stop and Think</vt:lpstr>
      <vt:lpstr>Barriers and Ways to Overcome (1)</vt:lpstr>
      <vt:lpstr>Barriers and Ways to Overcome (2)</vt:lpstr>
      <vt:lpstr>Session D Shared Understandings </vt:lpstr>
      <vt:lpstr>After completing session D, you should be able to answer the following questions.</vt:lpstr>
      <vt:lpstr>Session D Next Steps - Considerations for Implementation</vt:lpstr>
      <vt:lpstr>Reflect on Your Experience</vt:lpstr>
      <vt:lpstr>Certificate of Completion</vt:lpstr>
    </vt:vector>
  </TitlesOfParts>
  <Company>Kentucky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Student Engagement in the Science Classroom Using  a Driving Question Board (DQB)</dc:title>
  <dc:creator>Prewitt, Amanda - Division of Academic Program Standards</dc:creator>
  <cp:lastModifiedBy>Baker, Erica - Division of Academic Program Standards</cp:lastModifiedBy>
  <cp:revision>34</cp:revision>
  <dcterms:created xsi:type="dcterms:W3CDTF">2023-09-29T20:13:42Z</dcterms:created>
  <dcterms:modified xsi:type="dcterms:W3CDTF">2024-01-30T15:58:50Z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df6ba2f7-7d25-4940-a0e7-c86ec1efc63e</vt:lpwstr>
  </property>
</Properties>
</file>