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ppt/revisionInfo.xml" ContentType="application/vnd.ms-powerpoint.revisioninfo+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20"/>
  </p:notesMasterIdLst>
  <p:handoutMasterIdLst>
    <p:handoutMasterId r:id="rId21"/>
  </p:handoutMasterIdLst>
  <p:sldIdLst>
    <p:sldId id="312" r:id="rId5"/>
    <p:sldId id="726" r:id="rId6"/>
    <p:sldId id="710" r:id="rId7"/>
    <p:sldId id="689" r:id="rId8"/>
    <p:sldId id="783" r:id="rId9"/>
    <p:sldId id="758" r:id="rId10"/>
    <p:sldId id="820" r:id="rId11"/>
    <p:sldId id="788" r:id="rId12"/>
    <p:sldId id="819" r:id="rId13"/>
    <p:sldId id="768" r:id="rId14"/>
    <p:sldId id="769" r:id="rId15"/>
    <p:sldId id="774" r:id="rId16"/>
    <p:sldId id="773" r:id="rId17"/>
    <p:sldId id="779"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elsea Talakoub" initials="CT [2]" lastIdx="4" clrIdx="6">
    <p:extLst>
      <p:ext uri="{19B8F6BF-5375-455C-9EA6-DF929625EA0E}">
        <p15:presenceInfo xmlns:p15="http://schemas.microsoft.com/office/powerpoint/2012/main" userId="8jTKRgICW+wSaxkeajI1v1C/5IAP38aIyzUDsfSbh2A=" providerId="None"/>
      </p:ext>
    </p:extLst>
  </p:cmAuthor>
  <p:cmAuthor id="1" name="Chelsea Talakoub" initials="CT" lastIdx="27" clrIdx="0">
    <p:extLst>
      <p:ext uri="{19B8F6BF-5375-455C-9EA6-DF929625EA0E}">
        <p15:presenceInfo xmlns:p15="http://schemas.microsoft.com/office/powerpoint/2012/main" userId="S::ctalako@wested.org::4347eced-69a2-4b5c-9251-2a46c2b4ba40" providerId="AD"/>
      </p:ext>
    </p:extLst>
  </p:cmAuthor>
  <p:cmAuthor id="2" name="Christina Johnson" initials="COJ" lastIdx="1" clrIdx="1">
    <p:extLst>
      <p:ext uri="{19B8F6BF-5375-455C-9EA6-DF929625EA0E}">
        <p15:presenceInfo xmlns:p15="http://schemas.microsoft.com/office/powerpoint/2012/main" userId="Christina Johnson" providerId="None"/>
      </p:ext>
    </p:extLst>
  </p:cmAuthor>
  <p:cmAuthor id="3" name="Jessica Arnold" initials="JA" lastIdx="179" clrIdx="2">
    <p:extLst>
      <p:ext uri="{19B8F6BF-5375-455C-9EA6-DF929625EA0E}">
        <p15:presenceInfo xmlns:p15="http://schemas.microsoft.com/office/powerpoint/2012/main" userId="S::jarnold@wested.org::df342c04-ef47-457a-88b6-781e59fb415c" providerId="AD"/>
      </p:ext>
    </p:extLst>
  </p:cmAuthor>
  <p:cmAuthor id="4" name="Bryan Hemberg" initials="BH" lastIdx="41" clrIdx="3">
    <p:extLst>
      <p:ext uri="{19B8F6BF-5375-455C-9EA6-DF929625EA0E}">
        <p15:presenceInfo xmlns:p15="http://schemas.microsoft.com/office/powerpoint/2012/main" userId="Bryan Hemberg" providerId="None"/>
      </p:ext>
    </p:extLst>
  </p:cmAuthor>
  <p:cmAuthor id="5" name="Misty Higgins" initials="MH" lastIdx="25" clrIdx="4">
    <p:extLst>
      <p:ext uri="{19B8F6BF-5375-455C-9EA6-DF929625EA0E}">
        <p15:presenceInfo xmlns:p15="http://schemas.microsoft.com/office/powerpoint/2012/main" userId="S::Misty.Higgins@education.ky.gov::d003460c-33fe-4915-8b5f-f22610d64b75" providerId="AD"/>
      </p:ext>
    </p:extLst>
  </p:cmAuthor>
  <p:cmAuthor id="6" name="Davidson, Caryn - Division of Academic Program Standards" initials="DS" lastIdx="1" clrIdx="5">
    <p:extLst>
      <p:ext uri="{19B8F6BF-5375-455C-9EA6-DF929625EA0E}">
        <p15:presenceInfo xmlns:p15="http://schemas.microsoft.com/office/powerpoint/2012/main" userId="S::caryn.davidson@education.ky.gov::487c3281-7542-427e-aa56-5af09af6db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A828"/>
    <a:srgbClr val="FEF1CA"/>
    <a:srgbClr val="6F81AC"/>
    <a:srgbClr val="44528E"/>
    <a:srgbClr val="506BA3"/>
    <a:srgbClr val="4A6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3D1B25-1472-4654-8E04-629CB7BEEAB4}" v="57" dt="2020-12-01T02:18:21.888"/>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83984" autoAdjust="0"/>
  </p:normalViewPr>
  <p:slideViewPr>
    <p:cSldViewPr snapToGrid="0">
      <p:cViewPr varScale="1">
        <p:scale>
          <a:sx n="92" d="100"/>
          <a:sy n="92" d="100"/>
        </p:scale>
        <p:origin x="216" y="168"/>
      </p:cViewPr>
      <p:guideLst/>
    </p:cSldViewPr>
  </p:slideViewPr>
  <p:notesTextViewPr>
    <p:cViewPr>
      <p:scale>
        <a:sx n="95" d="100"/>
        <a:sy n="9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lsea Talakoub" userId="8jTKRgICW+wSaxkeajI1v1C/5IAP38aIyzUDsfSbh2A=" providerId="None" clId="Web-{463D1B25-1472-4654-8E04-629CB7BEEAB4}"/>
    <pc:docChg chg="modSld">
      <pc:chgData name="Chelsea Talakoub" userId="8jTKRgICW+wSaxkeajI1v1C/5IAP38aIyzUDsfSbh2A=" providerId="None" clId="Web-{463D1B25-1472-4654-8E04-629CB7BEEAB4}" dt="2020-12-01T02:18:21.888" v="45"/>
      <pc:docMkLst>
        <pc:docMk/>
      </pc:docMkLst>
      <pc:sldChg chg="addSp delSp modSp addCm">
        <pc:chgData name="Chelsea Talakoub" userId="8jTKRgICW+wSaxkeajI1v1C/5IAP38aIyzUDsfSbh2A=" providerId="None" clId="Web-{463D1B25-1472-4654-8E04-629CB7BEEAB4}" dt="2020-12-01T02:13:51.811" v="9"/>
        <pc:sldMkLst>
          <pc:docMk/>
          <pc:sldMk cId="3583290217" sldId="758"/>
        </pc:sldMkLst>
        <pc:spChg chg="add del mod">
          <ac:chgData name="Chelsea Talakoub" userId="8jTKRgICW+wSaxkeajI1v1C/5IAP38aIyzUDsfSbh2A=" providerId="None" clId="Web-{463D1B25-1472-4654-8E04-629CB7BEEAB4}" dt="2020-12-01T02:13:25.341" v="6"/>
          <ac:spMkLst>
            <pc:docMk/>
            <pc:sldMk cId="3583290217" sldId="758"/>
            <ac:spMk id="5" creationId="{C2067F28-3CA1-4297-9267-A0C5DBEC3AB0}"/>
          </ac:spMkLst>
        </pc:spChg>
        <pc:picChg chg="add mod ord">
          <ac:chgData name="Chelsea Talakoub" userId="8jTKRgICW+wSaxkeajI1v1C/5IAP38aIyzUDsfSbh2A=" providerId="None" clId="Web-{463D1B25-1472-4654-8E04-629CB7BEEAB4}" dt="2020-12-01T02:13:30.779" v="8" actId="1076"/>
          <ac:picMkLst>
            <pc:docMk/>
            <pc:sldMk cId="3583290217" sldId="758"/>
            <ac:picMk id="7" creationId="{EF37B03E-65C4-4034-AE72-F53B560F29CC}"/>
          </ac:picMkLst>
        </pc:picChg>
        <pc:picChg chg="del">
          <ac:chgData name="Chelsea Talakoub" userId="8jTKRgICW+wSaxkeajI1v1C/5IAP38aIyzUDsfSbh2A=" providerId="None" clId="Web-{463D1B25-1472-4654-8E04-629CB7BEEAB4}" dt="2020-12-01T02:13:24.247" v="5"/>
          <ac:picMkLst>
            <pc:docMk/>
            <pc:sldMk cId="3583290217" sldId="758"/>
            <ac:picMk id="8" creationId="{38DBEB63-2F6A-4B44-BCF5-BD6CB3C3405A}"/>
          </ac:picMkLst>
        </pc:picChg>
      </pc:sldChg>
      <pc:sldChg chg="addSp delSp modSp addCm modCm">
        <pc:chgData name="Chelsea Talakoub" userId="8jTKRgICW+wSaxkeajI1v1C/5IAP38aIyzUDsfSbh2A=" providerId="None" clId="Web-{463D1B25-1472-4654-8E04-629CB7BEEAB4}" dt="2020-12-01T02:14:06.765" v="10"/>
        <pc:sldMkLst>
          <pc:docMk/>
          <pc:sldMk cId="1064086149" sldId="783"/>
        </pc:sldMkLst>
        <pc:spChg chg="add del mod">
          <ac:chgData name="Chelsea Talakoub" userId="8jTKRgICW+wSaxkeajI1v1C/5IAP38aIyzUDsfSbh2A=" providerId="None" clId="Web-{463D1B25-1472-4654-8E04-629CB7BEEAB4}" dt="2020-12-01T02:12:49.511" v="1"/>
          <ac:spMkLst>
            <pc:docMk/>
            <pc:sldMk cId="1064086149" sldId="783"/>
            <ac:spMk id="13" creationId="{53F496E1-A11A-49D7-863B-0A64A76DCEF3}"/>
          </ac:spMkLst>
        </pc:spChg>
        <pc:graphicFrameChg chg="del">
          <ac:chgData name="Chelsea Talakoub" userId="8jTKRgICW+wSaxkeajI1v1C/5IAP38aIyzUDsfSbh2A=" providerId="None" clId="Web-{463D1B25-1472-4654-8E04-629CB7BEEAB4}" dt="2020-12-01T02:12:47.776" v="0"/>
          <ac:graphicFrameMkLst>
            <pc:docMk/>
            <pc:sldMk cId="1064086149" sldId="783"/>
            <ac:graphicFrameMk id="6" creationId="{D6E66D0D-1F76-46A8-86F7-286E9CB7D139}"/>
          </ac:graphicFrameMkLst>
        </pc:graphicFrameChg>
        <pc:picChg chg="add mod ord">
          <ac:chgData name="Chelsea Talakoub" userId="8jTKRgICW+wSaxkeajI1v1C/5IAP38aIyzUDsfSbh2A=" providerId="None" clId="Web-{463D1B25-1472-4654-8E04-629CB7BEEAB4}" dt="2020-12-01T02:12:56.027" v="3" actId="1076"/>
          <ac:picMkLst>
            <pc:docMk/>
            <pc:sldMk cId="1064086149" sldId="783"/>
            <ac:picMk id="14" creationId="{7530C20A-E5BE-4291-B2E1-01FC80441069}"/>
          </ac:picMkLst>
        </pc:picChg>
      </pc:sldChg>
      <pc:sldChg chg="addCm">
        <pc:chgData name="Chelsea Talakoub" userId="8jTKRgICW+wSaxkeajI1v1C/5IAP38aIyzUDsfSbh2A=" providerId="None" clId="Web-{463D1B25-1472-4654-8E04-629CB7BEEAB4}" dt="2020-12-01T02:18:21.888" v="45"/>
        <pc:sldMkLst>
          <pc:docMk/>
          <pc:sldMk cId="1715579274" sldId="788"/>
        </pc:sldMkLst>
      </pc:sldChg>
      <pc:sldChg chg="addSp delSp modSp addCm delCm">
        <pc:chgData name="Chelsea Talakoub" userId="8jTKRgICW+wSaxkeajI1v1C/5IAP38aIyzUDsfSbh2A=" providerId="None" clId="Web-{463D1B25-1472-4654-8E04-629CB7BEEAB4}" dt="2020-12-01T02:17:18.932" v="44"/>
        <pc:sldMkLst>
          <pc:docMk/>
          <pc:sldMk cId="3255602426" sldId="818"/>
        </pc:sldMkLst>
        <pc:spChg chg="add del mod">
          <ac:chgData name="Chelsea Talakoub" userId="8jTKRgICW+wSaxkeajI1v1C/5IAP38aIyzUDsfSbh2A=" providerId="None" clId="Web-{463D1B25-1472-4654-8E04-629CB7BEEAB4}" dt="2020-12-01T02:14:46.486" v="14"/>
          <ac:spMkLst>
            <pc:docMk/>
            <pc:sldMk cId="3255602426" sldId="818"/>
            <ac:spMk id="60" creationId="{463ECFFA-E4A6-4A97-80AD-15C984C60D6F}"/>
          </ac:spMkLst>
        </pc:spChg>
        <pc:graphicFrameChg chg="del">
          <ac:chgData name="Chelsea Talakoub" userId="8jTKRgICW+wSaxkeajI1v1C/5IAP38aIyzUDsfSbh2A=" providerId="None" clId="Web-{463D1B25-1472-4654-8E04-629CB7BEEAB4}" dt="2020-12-01T02:14:38.252" v="13"/>
          <ac:graphicFrameMkLst>
            <pc:docMk/>
            <pc:sldMk cId="3255602426" sldId="818"/>
            <ac:graphicFrameMk id="6" creationId="{66B646FE-EF36-470D-A90B-3E19C92D1B75}"/>
          </ac:graphicFrameMkLst>
        </pc:graphicFrameChg>
        <pc:picChg chg="add del mod">
          <ac:chgData name="Chelsea Talakoub" userId="8jTKRgICW+wSaxkeajI1v1C/5IAP38aIyzUDsfSbh2A=" providerId="None" clId="Web-{463D1B25-1472-4654-8E04-629CB7BEEAB4}" dt="2020-12-01T02:14:35.736" v="12"/>
          <ac:picMkLst>
            <pc:docMk/>
            <pc:sldMk cId="3255602426" sldId="818"/>
            <ac:picMk id="45" creationId="{3E94EDDB-1713-4F95-A5AE-193CCC54B525}"/>
          </ac:picMkLst>
        </pc:picChg>
        <pc:picChg chg="add mod ord">
          <ac:chgData name="Chelsea Talakoub" userId="8jTKRgICW+wSaxkeajI1v1C/5IAP38aIyzUDsfSbh2A=" providerId="None" clId="Web-{463D1B25-1472-4654-8E04-629CB7BEEAB4}" dt="2020-12-01T02:14:49.049" v="15" actId="1076"/>
          <ac:picMkLst>
            <pc:docMk/>
            <pc:sldMk cId="3255602426" sldId="818"/>
            <ac:picMk id="61" creationId="{98548B6D-182E-4C39-941A-E754FF9B935F}"/>
          </ac:picMkLst>
        </pc:picChg>
        <pc:picChg chg="add mod">
          <ac:chgData name="Chelsea Talakoub" userId="8jTKRgICW+wSaxkeajI1v1C/5IAP38aIyzUDsfSbh2A=" providerId="None" clId="Web-{463D1B25-1472-4654-8E04-629CB7BEEAB4}" dt="2020-12-01T02:15:00.346" v="18" actId="1076"/>
          <ac:picMkLst>
            <pc:docMk/>
            <pc:sldMk cId="3255602426" sldId="818"/>
            <ac:picMk id="62" creationId="{8CF1F19A-68D9-482D-8D3B-65A4D8125AD3}"/>
          </ac:picMkLst>
        </pc:picChg>
        <pc:picChg chg="add mod">
          <ac:chgData name="Chelsea Talakoub" userId="8jTKRgICW+wSaxkeajI1v1C/5IAP38aIyzUDsfSbh2A=" providerId="None" clId="Web-{463D1B25-1472-4654-8E04-629CB7BEEAB4}" dt="2020-12-01T02:15:16.863" v="22" actId="1076"/>
          <ac:picMkLst>
            <pc:docMk/>
            <pc:sldMk cId="3255602426" sldId="818"/>
            <ac:picMk id="63" creationId="{A6B73267-D454-4A21-97A3-825763EEEA89}"/>
          </ac:picMkLst>
        </pc:picChg>
        <pc:picChg chg="add mod">
          <ac:chgData name="Chelsea Talakoub" userId="8jTKRgICW+wSaxkeajI1v1C/5IAP38aIyzUDsfSbh2A=" providerId="None" clId="Web-{463D1B25-1472-4654-8E04-629CB7BEEAB4}" dt="2020-12-01T02:15:30.457" v="26" actId="1076"/>
          <ac:picMkLst>
            <pc:docMk/>
            <pc:sldMk cId="3255602426" sldId="818"/>
            <ac:picMk id="64" creationId="{0933A729-BA0F-4127-AF0B-8909BAACCED2}"/>
          </ac:picMkLst>
        </pc:picChg>
        <pc:picChg chg="add mod">
          <ac:chgData name="Chelsea Talakoub" userId="8jTKRgICW+wSaxkeajI1v1C/5IAP38aIyzUDsfSbh2A=" providerId="None" clId="Web-{463D1B25-1472-4654-8E04-629CB7BEEAB4}" dt="2020-12-01T02:15:41.942" v="30" actId="1076"/>
          <ac:picMkLst>
            <pc:docMk/>
            <pc:sldMk cId="3255602426" sldId="818"/>
            <ac:picMk id="65" creationId="{E9D285EE-F9B4-42E5-9A08-079CB7762F7F}"/>
          </ac:picMkLst>
        </pc:picChg>
        <pc:picChg chg="add mod">
          <ac:chgData name="Chelsea Talakoub" userId="8jTKRgICW+wSaxkeajI1v1C/5IAP38aIyzUDsfSbh2A=" providerId="None" clId="Web-{463D1B25-1472-4654-8E04-629CB7BEEAB4}" dt="2020-12-01T02:15:56.021" v="33" actId="1076"/>
          <ac:picMkLst>
            <pc:docMk/>
            <pc:sldMk cId="3255602426" sldId="818"/>
            <ac:picMk id="66" creationId="{A157EA95-EF9D-4715-B26E-E7E51911481D}"/>
          </ac:picMkLst>
        </pc:picChg>
        <pc:picChg chg="add mod">
          <ac:chgData name="Chelsea Talakoub" userId="8jTKRgICW+wSaxkeajI1v1C/5IAP38aIyzUDsfSbh2A=" providerId="None" clId="Web-{463D1B25-1472-4654-8E04-629CB7BEEAB4}" dt="2020-12-01T02:16:11.866" v="37" actId="1076"/>
          <ac:picMkLst>
            <pc:docMk/>
            <pc:sldMk cId="3255602426" sldId="818"/>
            <ac:picMk id="67" creationId="{92D44075-2836-4FED-A65F-E379A2C6BB0D}"/>
          </ac:picMkLst>
        </pc:picChg>
        <pc:picChg chg="add mod">
          <ac:chgData name="Chelsea Talakoub" userId="8jTKRgICW+wSaxkeajI1v1C/5IAP38aIyzUDsfSbh2A=" providerId="None" clId="Web-{463D1B25-1472-4654-8E04-629CB7BEEAB4}" dt="2020-12-01T02:16:27.913" v="42" actId="1076"/>
          <ac:picMkLst>
            <pc:docMk/>
            <pc:sldMk cId="3255602426" sldId="818"/>
            <ac:picMk id="68" creationId="{E5FE3692-BB45-4248-BCD9-C6463BB8A5E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12/7/20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12/7/20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This Teacher Collaboration Activity is a designed as a follow-up to the professional learning in Parts I and II of Module 4: Eliciting Evidence of Student Learning</a:t>
            </a:r>
          </a:p>
        </p:txBody>
      </p:sp>
      <p:sp>
        <p:nvSpPr>
          <p:cNvPr id="4" name="Slide Number Placeholder 3"/>
          <p:cNvSpPr>
            <a:spLocks noGrp="1"/>
          </p:cNvSpPr>
          <p:nvPr>
            <p:ph type="sldNum" sz="quarter" idx="5"/>
          </p:nvPr>
        </p:nvSpPr>
        <p:spPr/>
        <p:txBody>
          <a:bodyPr/>
          <a:lstStyle/>
          <a:p>
            <a:fld id="{5F085DC6-3276-7043-866B-AAE2820669F7}" type="slidenum">
              <a:rPr lang="en-US" smtClean="0"/>
              <a:t>1</a:t>
            </a:fld>
            <a:endParaRPr lang="en-US"/>
          </a:p>
        </p:txBody>
      </p:sp>
    </p:spTree>
    <p:extLst>
      <p:ext uri="{BB962C8B-B14F-4D97-AF65-F5344CB8AC3E}">
        <p14:creationId xmlns:p14="http://schemas.microsoft.com/office/powerpoint/2010/main" val="426490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As in the Teacher Collaboration Activity in Module 3, this activity will rely on a volunteer who will share a lesson for discussion and feedback from their peers. </a:t>
            </a:r>
          </a:p>
          <a:p>
            <a:endParaRPr lang="en-US" sz="2400" dirty="0"/>
          </a:p>
          <a:p>
            <a:r>
              <a:rPr lang="en-US" sz="2400" dirty="0"/>
              <a:t>Facilitators will need to do pre-work with their participants to lead the tune-up activity. Primarily, facilitators will need to identify a participant volunteer to share a lesson. As with the previous tune-up activity, criteria the lesson should be one that the volunteer is comfortable sharing and believes has room for improvement in terms of eliciting evidence of student learning formative assessment process. It does not need to be a model lesson and can be a work in progress. However, the facilitator will need to make some decisions in advance based on the specific lesson.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dirty="0"/>
          </a:p>
          <a:p>
            <a:r>
              <a:rPr lang="en-US" sz="2400" dirty="0"/>
              <a:t>This activity presumes a degree of familiarity with the Kentucky Academic Standards. </a:t>
            </a:r>
            <a:r>
              <a:rPr lang="en-US" sz="2400" kern="1200" dirty="0">
                <a:solidFill>
                  <a:schemeClr val="tx1"/>
                </a:solidFill>
                <a:effectLst/>
                <a:latin typeface="+mn-lt"/>
                <a:ea typeface="+mn-ea"/>
                <a:cs typeface="+mn-cs"/>
              </a:rPr>
              <a:t>The Kentucky Department of Education has created educator resources for Reading and Writing, Mathematics, Social Studies and Science that build knowledge about the standards and help educators break down standards to support teaching and learning. These resources can support educators to consider the prior knowledge and progression of learning for each standard in order to guide instruction and formative assessment. </a:t>
            </a:r>
          </a:p>
          <a:p>
            <a:pPr marL="342900" indent="-342900">
              <a:buFont typeface="Arial" panose="020B0604020202020204" pitchFamily="34" charset="0"/>
              <a:buChar char="•"/>
            </a:pPr>
            <a:r>
              <a:rPr lang="en-US" sz="2400" kern="1200" dirty="0">
                <a:solidFill>
                  <a:schemeClr val="tx1"/>
                </a:solidFill>
                <a:effectLst/>
                <a:latin typeface="+mn-lt"/>
                <a:ea typeface="+mn-ea"/>
                <a:cs typeface="+mn-cs"/>
              </a:rPr>
              <a:t>The KDE </a:t>
            </a:r>
            <a:r>
              <a:rPr lang="en-US" sz="2400" i="1" kern="1200" dirty="0">
                <a:solidFill>
                  <a:schemeClr val="tx1"/>
                </a:solidFill>
                <a:effectLst/>
                <a:latin typeface="+mn-lt"/>
                <a:ea typeface="+mn-ea"/>
                <a:cs typeface="+mn-cs"/>
              </a:rPr>
              <a:t>Breaking Down a Standard </a:t>
            </a:r>
            <a:r>
              <a:rPr lang="en-US" sz="2400" kern="1200" dirty="0">
                <a:solidFill>
                  <a:schemeClr val="tx1"/>
                </a:solidFill>
                <a:effectLst/>
                <a:latin typeface="+mn-lt"/>
                <a:ea typeface="+mn-ea"/>
                <a:cs typeface="+mn-cs"/>
              </a:rPr>
              <a:t>resources can be found here: https://</a:t>
            </a:r>
            <a:r>
              <a:rPr lang="en-US" sz="2400" kern="1200" dirty="0" err="1">
                <a:solidFill>
                  <a:schemeClr val="tx1"/>
                </a:solidFill>
                <a:effectLst/>
                <a:latin typeface="+mn-lt"/>
                <a:ea typeface="+mn-ea"/>
                <a:cs typeface="+mn-cs"/>
              </a:rPr>
              <a:t>kystandards.org</a:t>
            </a:r>
            <a:r>
              <a:rPr lang="en-US" sz="2400" kern="1200" dirty="0">
                <a:solidFill>
                  <a:schemeClr val="tx1"/>
                </a:solidFill>
                <a:effectLst/>
                <a:latin typeface="+mn-lt"/>
                <a:ea typeface="+mn-ea"/>
                <a:cs typeface="+mn-cs"/>
              </a:rPr>
              <a:t>/standards-resources/break-down-stand-res/. </a:t>
            </a:r>
          </a:p>
          <a:p>
            <a:pPr marL="342900" indent="-342900">
              <a:buFont typeface="Arial" panose="020B0604020202020204" pitchFamily="34" charset="0"/>
              <a:buChar char="•"/>
            </a:pPr>
            <a:r>
              <a:rPr lang="en-US" sz="2400" kern="1200" dirty="0">
                <a:solidFill>
                  <a:schemeClr val="tx1"/>
                </a:solidFill>
                <a:effectLst/>
                <a:latin typeface="+mn-lt"/>
                <a:ea typeface="+mn-ea"/>
                <a:cs typeface="+mn-cs"/>
              </a:rPr>
              <a:t>The Kentucky Department of Education has also developed a series of modules called, </a:t>
            </a:r>
            <a:r>
              <a:rPr lang="en-US" sz="2400" b="0" i="1" kern="1200" dirty="0">
                <a:solidFill>
                  <a:schemeClr val="tx1"/>
                </a:solidFill>
                <a:effectLst/>
                <a:latin typeface="+mn-lt"/>
                <a:ea typeface="+mn-ea"/>
                <a:cs typeface="+mn-cs"/>
              </a:rPr>
              <a:t>Getting to Know the KAS</a:t>
            </a:r>
            <a:r>
              <a:rPr lang="en-US" sz="2400" b="0" kern="1200" dirty="0">
                <a:solidFill>
                  <a:schemeClr val="tx1"/>
                </a:solidFill>
                <a:effectLst/>
                <a:latin typeface="+mn-lt"/>
                <a:ea typeface="+mn-ea"/>
                <a:cs typeface="+mn-cs"/>
              </a:rPr>
              <a:t>: https://</a:t>
            </a:r>
            <a:r>
              <a:rPr lang="en-US" sz="2400" b="0" kern="1200" dirty="0" err="1">
                <a:solidFill>
                  <a:schemeClr val="tx1"/>
                </a:solidFill>
                <a:effectLst/>
                <a:latin typeface="+mn-lt"/>
                <a:ea typeface="+mn-ea"/>
                <a:cs typeface="+mn-cs"/>
              </a:rPr>
              <a:t>kystandards.org</a:t>
            </a:r>
            <a:r>
              <a:rPr lang="en-US" sz="2400" b="0" kern="1200" dirty="0">
                <a:solidFill>
                  <a:schemeClr val="tx1"/>
                </a:solidFill>
                <a:effectLst/>
                <a:latin typeface="+mn-lt"/>
                <a:ea typeface="+mn-ea"/>
                <a:cs typeface="+mn-cs"/>
              </a:rPr>
              <a:t>/standards-resources/pl-mods/getting-to-know-your-kas-modules/.</a:t>
            </a:r>
            <a:endParaRPr lang="en-US"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kern="1200" dirty="0">
                <a:solidFill>
                  <a:schemeClr val="tx1"/>
                </a:solidFill>
                <a:effectLst/>
                <a:latin typeface="+mn-lt"/>
                <a:ea typeface="+mn-ea"/>
                <a:cs typeface="+mn-cs"/>
              </a:rPr>
              <a:t>If participants need a stronger grounding in the Kentucky Academic Standards, facilitators should consider facilitating one of these modules before engaging in this activity. </a:t>
            </a:r>
          </a:p>
        </p:txBody>
      </p:sp>
      <p:sp>
        <p:nvSpPr>
          <p:cNvPr id="4" name="Slide Number Placeholder 3"/>
          <p:cNvSpPr>
            <a:spLocks noGrp="1"/>
          </p:cNvSpPr>
          <p:nvPr>
            <p:ph type="sldNum" sz="quarter" idx="5"/>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2620510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dirty="0"/>
              <a:t>We are going to look at a lesson together and apply what we’ve been discussing about eliciting evidence of student learning. </a:t>
            </a:r>
          </a:p>
          <a:p>
            <a:endParaRPr lang="en-US" sz="2400" dirty="0"/>
          </a:p>
          <a:p>
            <a:r>
              <a:rPr lang="en-US" sz="2400" dirty="0"/>
              <a:t>We will use a protocol to structure out time and to support collaboration. </a:t>
            </a:r>
          </a:p>
          <a:p>
            <a:endParaRPr lang="en-US" sz="2400" dirty="0"/>
          </a:p>
          <a:p>
            <a:r>
              <a:rPr lang="en-US" sz="2400" dirty="0"/>
              <a:t>Our goal is to build our shared capacity to plan to elicit evidence of student learning to support the formative assessment process. </a:t>
            </a:r>
          </a:p>
        </p:txBody>
      </p:sp>
      <p:sp>
        <p:nvSpPr>
          <p:cNvPr id="4" name="Slide Number Placeholder 3"/>
          <p:cNvSpPr>
            <a:spLocks noGrp="1"/>
          </p:cNvSpPr>
          <p:nvPr>
            <p:ph type="sldNum" sz="quarter" idx="5"/>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2356997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dirty="0"/>
              <a:t>Facilitators may want to edit this slide to reflect personal preferences or norms already in place among participants. Key to success is making sure that the group works together in a way that is productive, supportive, and safe, particularly for the person who volunteered to share their work. It can be intimidating to share work and get critical feedback and the facilitator should work with the group to make sure that this is a positive experience for the person sharing. </a:t>
            </a:r>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3601107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This information corresponds to the more detailed information in the handout, </a:t>
            </a:r>
            <a:r>
              <a:rPr lang="en-US" sz="2400" i="1" dirty="0"/>
              <a:t>Planning for Evidence of Student Learning Tune-up Protocol</a:t>
            </a:r>
            <a:r>
              <a:rPr lang="en-US" sz="2400" dirty="0"/>
              <a:t>, available in the facilitator guide for this teacher collaboration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To introduce this activity, direct participants to the handout and walk them through the process. This slide can be kept up during the activity to help keep time and focus and the protocol document will be the primary guide. Additionally, participants can review to the Meaningful Evidence reference sheet, also available at the end of the Teacher Collaboration Facilitator Guide. </a:t>
            </a:r>
          </a:p>
          <a:p>
            <a:endParaRPr lang="en-US" sz="2400" dirty="0"/>
          </a:p>
          <a:p>
            <a:r>
              <a:rPr lang="en-US" sz="2400" dirty="0"/>
              <a:t>Facilitators should make clear specific roles and responsibilities for each section of the protocol.</a:t>
            </a:r>
          </a:p>
          <a:p>
            <a:pPr marL="171450" indent="-171450">
              <a:buFont typeface="Arial" panose="020B0604020202020204" pitchFamily="34" charset="0"/>
              <a:buChar char="•"/>
            </a:pPr>
            <a:r>
              <a:rPr lang="en-US" sz="2400" dirty="0"/>
              <a:t>During the presentation, only the volunteer speaks, the group listens. </a:t>
            </a:r>
          </a:p>
          <a:p>
            <a:pPr marL="171450" indent="-171450">
              <a:buFont typeface="Arial" panose="020B0604020202020204" pitchFamily="34" charset="0"/>
              <a:buChar char="•"/>
            </a:pPr>
            <a:r>
              <a:rPr lang="en-US" sz="2400" dirty="0"/>
              <a:t>During the clarifying and probing questions section, the group asks questions and the volunteer responds. Clarifying questions can be answered with factual information and probing questions can be answered with thoughts, reflections, opinions and ideas. Probing questions are designed to push thinking and generate ideas. </a:t>
            </a:r>
          </a:p>
          <a:p>
            <a:pPr marL="171450" indent="-171450">
              <a:buFont typeface="Arial" panose="020B0604020202020204" pitchFamily="34" charset="0"/>
              <a:buChar char="•"/>
            </a:pPr>
            <a:r>
              <a:rPr lang="en-US" sz="2400" dirty="0"/>
              <a:t>During the tune-up discussion, the group discusses and the volunteer listens and takes notes. </a:t>
            </a:r>
          </a:p>
          <a:p>
            <a:pPr marL="171450" indent="-171450">
              <a:buFont typeface="Arial" panose="020B0604020202020204" pitchFamily="34" charset="0"/>
              <a:buChar char="•"/>
            </a:pPr>
            <a:r>
              <a:rPr lang="en-US" sz="2400" dirty="0"/>
              <a:t>Finally, during the reflection and next steps, the volunteer will discuss their takeaways from the discussion and identify next steps they will take with the lesson. </a:t>
            </a:r>
          </a:p>
          <a:p>
            <a:pPr marL="171450" indent="-171450">
              <a:buFont typeface="Arial" panose="020B0604020202020204" pitchFamily="34" charset="0"/>
              <a:buChar char="•"/>
            </a:pPr>
            <a:endParaRPr lang="en-US" sz="2400" dirty="0"/>
          </a:p>
          <a:p>
            <a:pPr marL="171450" indent="-171450">
              <a:buFont typeface="Arial" panose="020B0604020202020204" pitchFamily="34" charset="0"/>
              <a:buChar char="•"/>
            </a:pPr>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3998822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This is an opportunity for participants to reflect on how the tune-up activity worked for them and provide suggestions about how it could be more productive.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It is also a change for them to reflect on their learning and ensure that they are prepared to apply what they learned to their own 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Because most participants focused on a colleague’s lesson in this activity, it will be important to make sure that they are able to apply that learning to their own lesson design 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This debrief could be structured as a whole group share out, a partner discussion, or an exit ticket activity. In a digital setting, participants can add their ideas to a shared document, like a Google Doc. </a:t>
            </a:r>
          </a:p>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3430147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244076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At the end of this learning sequence, you should be able to: </a:t>
            </a:r>
          </a:p>
          <a:p>
            <a:pPr marL="457200" lvl="0" indent="-457200">
              <a:buFont typeface="Arial" panose="020B0604020202020204" pitchFamily="34" charset="0"/>
              <a:buChar char="•"/>
            </a:pPr>
            <a:r>
              <a:rPr lang="en-US" sz="2400" dirty="0"/>
              <a:t>Evaluate and improve evidence gathering strategies to ensure that they provide meaningful evidence of student learning.</a:t>
            </a:r>
          </a:p>
          <a:p>
            <a:pPr marL="457200" lvl="0" indent="-457200">
              <a:buFont typeface="Arial" panose="020B0604020202020204" pitchFamily="34" charset="0"/>
              <a:buChar char="•"/>
            </a:pPr>
            <a:r>
              <a:rPr lang="en-US" sz="2400" dirty="0"/>
              <a:t>Plan meaningful evidence gathering opportunities that can support the formative assessment process. </a:t>
            </a:r>
          </a:p>
          <a:p>
            <a:endParaRPr lang="en-US" sz="2400" dirty="0"/>
          </a:p>
        </p:txBody>
      </p:sp>
      <p:sp>
        <p:nvSpPr>
          <p:cNvPr id="4" name="Slide Number Placeholder 3"/>
          <p:cNvSpPr>
            <a:spLocks noGrp="1"/>
          </p:cNvSpPr>
          <p:nvPr>
            <p:ph type="sldNum" sz="quarter" idx="5"/>
          </p:nvPr>
        </p:nvSpPr>
        <p:spPr/>
        <p:txBody>
          <a:bodyPr/>
          <a:lstStyle/>
          <a:p>
            <a:fld id="{5F085DC6-3276-7043-866B-AAE2820669F7}" type="slidenum">
              <a:rPr lang="en-US" smtClean="0"/>
              <a:t>2</a:t>
            </a:fld>
            <a:endParaRPr lang="en-US"/>
          </a:p>
        </p:txBody>
      </p:sp>
    </p:spTree>
    <p:extLst>
      <p:ext uri="{BB962C8B-B14F-4D97-AF65-F5344CB8AC3E}">
        <p14:creationId xmlns:p14="http://schemas.microsoft.com/office/powerpoint/2010/main" val="702308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chemeClr val="tx1"/>
                </a:solidFill>
              </a:rPr>
              <a:t>This is a proposed agenda for this activity. </a:t>
            </a:r>
          </a:p>
          <a:p>
            <a:r>
              <a:rPr lang="en-US" sz="2400" dirty="0">
                <a:solidFill>
                  <a:schemeClr val="tx1"/>
                </a:solidFill>
              </a:rPr>
              <a:t>Keep in mind that factors such as group size, facilitation style, and focus will impact timing. </a:t>
            </a:r>
          </a:p>
          <a:p>
            <a:r>
              <a:rPr lang="en-US" sz="2400" dirty="0">
                <a:solidFill>
                  <a:schemeClr val="tx1"/>
                </a:solidFill>
              </a:rPr>
              <a:t>Facilitators are encouraged to adjust this agenda to meet their local needs. </a:t>
            </a:r>
          </a:p>
        </p:txBody>
      </p:sp>
      <p:sp>
        <p:nvSpPr>
          <p:cNvPr id="4" name="Slide Number Placeholder 3"/>
          <p:cNvSpPr>
            <a:spLocks noGrp="1"/>
          </p:cNvSpPr>
          <p:nvPr>
            <p:ph type="sldNum" sz="quarter" idx="5"/>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250951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400" dirty="0"/>
              <a:t>Slides 5-9 offer a refresher on the content from Parts I and II of this module.  They are presented as an optional scaffold for participants. </a:t>
            </a:r>
          </a:p>
          <a:p>
            <a:endParaRPr lang="en-US" sz="2400" dirty="0"/>
          </a:p>
          <a:p>
            <a:r>
              <a:rPr lang="en-US" sz="2400" dirty="0"/>
              <a:t>Facilitators should decide if the group would benefit from a quick walk through of the content or a more detailed discussion. Some groups may be ready to move forward without the refresher. </a:t>
            </a:r>
          </a:p>
          <a:p>
            <a:endParaRPr lang="en-US" sz="2400" dirty="0"/>
          </a:p>
          <a:p>
            <a:r>
              <a:rPr lang="en-US" sz="2400" dirty="0"/>
              <a:t>The level of depth of discussion of these slides may impact the overall timing of the teacher collaboration session. </a:t>
            </a:r>
          </a:p>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198449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Self-directed learners need to understand what they are learning and how to get there. Learning Goals and Success Criteria work in tandem to help students understand where they are going with their learning so that they can actively manage their own learning</a:t>
            </a:r>
            <a:r>
              <a:rPr lang="en-US" sz="2400" b="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If a lesson is a journey that students and teachers take together, Learning Goals represent to students the destination of their journey, signaling clearly what they are learning and why it is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Success Criteria demonstrate to students what it looks like to be successful in achieving the Learning Goals. Success Criteria represent the check points along the route, giving students a specific information to understand their progress and make adjustments to move their learning 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Learning Goals and Success Criteria are essential tools for students to understand where they are in their learning so that they can become self-directed learners.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More information about Learning Goals and Success Criteria can be found in Module 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endParaRPr lang="en-US" sz="2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830747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In Module 4, we focused on Eliciting Evidence of Student Learning, which answers the question, “Where Am I Now?”</a:t>
            </a:r>
          </a:p>
          <a:p>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Once a shared answer to the question,, “Where Am I Going?” has been established by clarifying and sharing Learning Goals and Success Criteria, students and teachers need to understand their current status so that they can make decisions to move learning forward. This starts with eliciting meaningful evidence that can be used to reason about student learning and inform next steps. </a:t>
            </a:r>
          </a:p>
          <a:p>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Facilitators may want to remind participants that for the purposes of this presentation, the word “lesson” may refer to the learning plan for a single class period or could reflect a learning plan that covers several days. It’s a coherent set of learning opportunities focused on the same content and goals. </a:t>
            </a:r>
          </a:p>
          <a:p>
            <a:r>
              <a:rPr lang="en-US" sz="2400" kern="1200" dirty="0">
                <a:solidFill>
                  <a:schemeClr val="tx1"/>
                </a:solidFill>
                <a:effectLst/>
                <a:latin typeface="+mn-lt"/>
                <a:ea typeface="+mn-ea"/>
                <a:cs typeface="+mn-cs"/>
              </a:rPr>
              <a:t>. </a:t>
            </a:r>
          </a:p>
          <a:p>
            <a:endParaRPr lang="en-US" sz="2400" kern="1200" dirty="0">
              <a:solidFill>
                <a:schemeClr val="tx1"/>
              </a:solidFill>
              <a:effectLst/>
              <a:latin typeface="+mn-lt"/>
              <a:ea typeface="+mn-ea"/>
              <a:cs typeface="+mn-cs"/>
            </a:endParaRPr>
          </a:p>
          <a:p>
            <a:endParaRPr lang="en-US" sz="2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305245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You may remember this slide from Part I of Module 4. In the formative assessment process, evidence of student learning is central to inform student and teacher decisions about next steps to move students toward their Learning Goals.  A critical element of lesson planning is integrating strategies to gather evidence of student learning during the learning. </a:t>
            </a:r>
          </a:p>
          <a:p>
            <a:endParaRPr lang="en-US" sz="2400" dirty="0"/>
          </a:p>
          <a:p>
            <a:pPr marL="171450" indent="-171450">
              <a:buFont typeface="Arial" panose="020B0604020202020204" pitchFamily="34" charset="0"/>
              <a:buChar char="•"/>
            </a:pPr>
            <a:r>
              <a:rPr lang="en-US" sz="2400" dirty="0"/>
              <a:t>First, keep in mind that eliciting evidence of student learning is </a:t>
            </a:r>
            <a:r>
              <a:rPr lang="en-US" sz="2400" b="1" dirty="0"/>
              <a:t>intentional and planned</a:t>
            </a:r>
            <a:r>
              <a:rPr lang="en-US" sz="2400" dirty="0"/>
              <a:t>. It should be a key aspect of the lesson design process, implemented when a lesson is enacted. Just like with other aspects of lesson design, teachers may use their professional judgement to make adjustments to evidence gathering strategies while they are teaching. But eliciting evidence of student learning shouldn’t be on-the-fly, but part of a strategic plan to support students to achieve their intended learning. </a:t>
            </a:r>
          </a:p>
          <a:p>
            <a:pPr marL="171450" indent="-171450">
              <a:buFont typeface="Arial" panose="020B0604020202020204" pitchFamily="34" charset="0"/>
              <a:buChar char="•"/>
            </a:pPr>
            <a:r>
              <a:rPr lang="en-US" sz="2400" dirty="0"/>
              <a:t>Another central purpose behind gathering evidence of student learning is to </a:t>
            </a:r>
            <a:r>
              <a:rPr lang="en-US" sz="2400" b="1" dirty="0"/>
              <a:t>make student learning visible</a:t>
            </a:r>
            <a:r>
              <a:rPr lang="en-US" sz="2400" dirty="0"/>
              <a:t>. This means that evidence is elicited as students engage in a performance that makes their thinking tangible. Such opportunities may arise during teacher-student interactions, during peer interactions, and from examining student work products. Later in this module, we will explore different strategies for eliciting evidence of student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The whole point of eliciting evidence of student learning is to allow students to manage their own learning and teachers to reflect on and adjust their instruction. So, evidence gathered must provide information that goes deeper than “got it” or “didn’t get it” to provide a more complex understanding of where students are in their learning to inform forward-looking decisions about </a:t>
            </a:r>
            <a:r>
              <a:rPr lang="en-US" sz="2400" b="1" dirty="0"/>
              <a:t>next steps in learning. </a:t>
            </a:r>
          </a:p>
          <a:p>
            <a:pPr marL="171450" indent="-171450">
              <a:buFont typeface="Arial" panose="020B0604020202020204" pitchFamily="34" charset="0"/>
              <a:buChar char="•"/>
            </a:pPr>
            <a:r>
              <a:rPr lang="en-US" sz="2400" dirty="0"/>
              <a:t>Finally, the process of eliciting evidence for the formative assessment process is not separate from teaching and learning. It should take place </a:t>
            </a:r>
            <a:r>
              <a:rPr lang="en-US" sz="2400" b="1" dirty="0"/>
              <a:t>while the learning is happening </a:t>
            </a:r>
            <a:r>
              <a:rPr lang="en-US" sz="2400" dirty="0"/>
              <a:t>so that the information can inform immediate next steps and ensure students are making progress. </a:t>
            </a:r>
          </a:p>
          <a:p>
            <a:endParaRPr lang="en-US" sz="2400" dirty="0"/>
          </a:p>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1155489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In Part I of Module 4, we explored the elements necessary for meaningful evidence of student learning that can help students and teachers understand where students are in their learning and inform next steps to move learning forward toward the Learning Goals. </a:t>
            </a:r>
          </a:p>
          <a:p>
            <a:endParaRPr lang="en-US" sz="2400" dirty="0"/>
          </a:p>
          <a:p>
            <a:r>
              <a:rPr lang="en-US" sz="2400" dirty="0"/>
              <a:t>This is a high-level reminder of some of the key content considered in that presentation. </a:t>
            </a:r>
          </a:p>
          <a:p>
            <a:endParaRPr lang="en-US" sz="2400" dirty="0"/>
          </a:p>
          <a:p>
            <a:r>
              <a:rPr lang="en-US" sz="2400" dirty="0"/>
              <a:t>Walk participants through this to activate prior knowledge, elaborating as necessary and pacing the discussion based on how familiar the group is with the content. Ask participants to keep these ideas in mind during the remainder of the module, as they consider a lesson shared by a peer in the tune-up activity. </a:t>
            </a:r>
          </a:p>
          <a:p>
            <a:endParaRPr lang="en-US" sz="2400" dirty="0"/>
          </a:p>
          <a:p>
            <a:r>
              <a:rPr lang="en-US" sz="2400" dirty="0"/>
              <a:t>For more details on each of these elements, consult Module 4, Part I. </a:t>
            </a:r>
          </a:p>
          <a:p>
            <a:endParaRPr lang="en-US" sz="2400" dirty="0"/>
          </a:p>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2084454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In Part II of this Module, we considered different routines that you are probably already using with your students and how they can be used to elicit meaningful evidence of student learning. </a:t>
            </a:r>
          </a:p>
          <a:p>
            <a:endParaRPr lang="en-US" sz="2400" dirty="0"/>
          </a:p>
          <a:p>
            <a:r>
              <a:rPr lang="en-US" sz="2400" dirty="0"/>
              <a:t>Walk participants through these evidence gathering routines to activate prior knowledge, elaborating as necessary and pacing the discussion based on how familiar the group is with the content. </a:t>
            </a:r>
          </a:p>
          <a:p>
            <a:endParaRPr lang="en-US" sz="2400" dirty="0"/>
          </a:p>
          <a:p>
            <a:r>
              <a:rPr lang="en-US" sz="2400" dirty="0"/>
              <a:t>Ask participants to keep these ideas in mind during the remainder of the module, as they consider a lesson shared by a peer in the tune-up activity. </a:t>
            </a:r>
          </a:p>
          <a:p>
            <a:endParaRPr lang="en-US" sz="2400" dirty="0"/>
          </a:p>
          <a:p>
            <a:r>
              <a:rPr lang="en-US" sz="2400" dirty="0"/>
              <a:t>For more details on each of these elements, consult Module 4, Part I. </a:t>
            </a:r>
          </a:p>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94860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7898" y="252003"/>
            <a:ext cx="8944503" cy="1320800"/>
          </a:xfrm>
          <a:prstGeom prst="rect">
            <a:avLst/>
          </a:prstGeo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774721" y="1762763"/>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1118636" y="1759527"/>
            <a:ext cx="4481513" cy="4694237"/>
          </a:xfrm>
          <a:prstGeom prst="rect">
            <a:avLst/>
          </a:prstGeo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4694708"/>
          </a:xfrm>
          <a:prstGeom prst="rect">
            <a:avLst/>
          </a:prstGeom>
        </p:spPr>
        <p:txBody>
          <a:bodyPr/>
          <a:lstStyle>
            <a:lvl1pPr marL="0" indent="0">
              <a:buNone/>
              <a:defRPr/>
            </a:lvl1pPr>
          </a:lstStyle>
          <a:p>
            <a:pPr lvl="0"/>
            <a:endParaRPr lang="en-US"/>
          </a:p>
        </p:txBody>
      </p:sp>
      <p:sp>
        <p:nvSpPr>
          <p:cNvPr id="5" name="Content Placeholder 3"/>
          <p:cNvSpPr>
            <a:spLocks noGrp="1"/>
          </p:cNvSpPr>
          <p:nvPr>
            <p:ph sz="half" idx="2"/>
          </p:nvPr>
        </p:nvSpPr>
        <p:spPr>
          <a:xfrm>
            <a:off x="5844444" y="1801625"/>
            <a:ext cx="4297680" cy="4694708"/>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289706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5802" y="209715"/>
            <a:ext cx="8992572" cy="1320800"/>
          </a:xfrm>
          <a:prstGeom prst="rect">
            <a:avLst/>
          </a:prstGeom>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1125802" y="1812536"/>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20693" y="1869403"/>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1125802" y="2669691"/>
            <a:ext cx="4297680" cy="380654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820694" y="2685666"/>
            <a:ext cx="4297680" cy="3806546"/>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11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5"/>
            <a:ext cx="8992572" cy="609600"/>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598482" y="4381366"/>
            <a:ext cx="1998094" cy="648857"/>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id="{7E1B2355-1CCB-DD49-B2D4-BB6AC850F4A6}"/>
              </a:ext>
            </a:extLst>
          </p:cNvPr>
          <p:cNvSpPr>
            <a:spLocks noGrp="1"/>
          </p:cNvSpPr>
          <p:nvPr>
            <p:ph sz="half" idx="13"/>
          </p:nvPr>
        </p:nvSpPr>
        <p:spPr>
          <a:xfrm>
            <a:off x="8045311" y="4319468"/>
            <a:ext cx="1998094" cy="648857"/>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id="{8D626AFD-CFC3-634F-82E5-163C1E043DCC}"/>
              </a:ext>
            </a:extLst>
          </p:cNvPr>
          <p:cNvSpPr>
            <a:spLocks noGrp="1"/>
          </p:cNvSpPr>
          <p:nvPr>
            <p:ph sz="half" idx="14"/>
          </p:nvPr>
        </p:nvSpPr>
        <p:spPr>
          <a:xfrm>
            <a:off x="4598481" y="2561362"/>
            <a:ext cx="1998095" cy="648858"/>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id="{6CE99316-0BF3-5846-8717-B80E56BF700F}"/>
              </a:ext>
            </a:extLst>
          </p:cNvPr>
          <p:cNvSpPr>
            <a:spLocks noGrp="1"/>
          </p:cNvSpPr>
          <p:nvPr>
            <p:ph sz="half" idx="15"/>
          </p:nvPr>
        </p:nvSpPr>
        <p:spPr>
          <a:xfrm>
            <a:off x="8045311" y="2559288"/>
            <a:ext cx="1998094" cy="650932"/>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id="{77461851-773D-224F-AB53-572C56AAE345}"/>
              </a:ext>
            </a:extLst>
          </p:cNvPr>
          <p:cNvSpPr>
            <a:spLocks noGrp="1"/>
          </p:cNvSpPr>
          <p:nvPr>
            <p:ph sz="half" idx="16"/>
          </p:nvPr>
        </p:nvSpPr>
        <p:spPr>
          <a:xfrm>
            <a:off x="4598482" y="3424130"/>
            <a:ext cx="1998094" cy="648857"/>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id="{4EC7526E-967A-0047-AAF1-6FF3290848FB}"/>
              </a:ext>
            </a:extLst>
          </p:cNvPr>
          <p:cNvSpPr>
            <a:spLocks noGrp="1"/>
          </p:cNvSpPr>
          <p:nvPr>
            <p:ph sz="half" idx="17"/>
          </p:nvPr>
        </p:nvSpPr>
        <p:spPr>
          <a:xfrm>
            <a:off x="1149550" y="6173408"/>
            <a:ext cx="9217163" cy="609600"/>
          </a:xfrm>
          <a:prstGeom prst="rect">
            <a:avLst/>
          </a:prstGeom>
        </p:spPr>
        <p:txBody>
          <a:bodyPr/>
          <a:lstStyle>
            <a:lvl1pPr marL="0" indent="0">
              <a:buNone/>
              <a:defRPr/>
            </a:lvl1pPr>
          </a:lstStyle>
          <a:p>
            <a:pPr lvl="0"/>
            <a:endParaRPr lang="en-US" dirty="0"/>
          </a:p>
        </p:txBody>
      </p:sp>
      <p:sp>
        <p:nvSpPr>
          <p:cNvPr id="14" name="Content Placeholder 2">
            <a:extLst>
              <a:ext uri="{FF2B5EF4-FFF2-40B4-BE49-F238E27FC236}">
                <a16:creationId xmlns:a16="http://schemas.microsoft.com/office/drawing/2014/main" id="{676B654C-D25A-4F43-B1CF-AA64C0B2BD26}"/>
              </a:ext>
            </a:extLst>
          </p:cNvPr>
          <p:cNvSpPr>
            <a:spLocks noGrp="1"/>
          </p:cNvSpPr>
          <p:nvPr>
            <p:ph sz="half" idx="18"/>
          </p:nvPr>
        </p:nvSpPr>
        <p:spPr>
          <a:xfrm>
            <a:off x="8045311" y="3415476"/>
            <a:ext cx="1998094" cy="650932"/>
          </a:xfrm>
          <a:prstGeom prst="rect">
            <a:avLst/>
          </a:prstGeom>
        </p:spPr>
        <p:txBody>
          <a:bodyPr/>
          <a:lstStyle>
            <a:lvl1pPr marL="0" indent="0">
              <a:buNone/>
              <a:defRPr/>
            </a:lvl1pPr>
          </a:lstStyle>
          <a:p>
            <a:pPr lvl="0"/>
            <a:endParaRPr lang="en-US" dirty="0"/>
          </a:p>
        </p:txBody>
      </p:sp>
      <p:sp>
        <p:nvSpPr>
          <p:cNvPr id="15" name="Content Placeholder 2">
            <a:extLst>
              <a:ext uri="{FF2B5EF4-FFF2-40B4-BE49-F238E27FC236}">
                <a16:creationId xmlns:a16="http://schemas.microsoft.com/office/drawing/2014/main" id="{533CD6F8-6C3F-F244-BB19-C0B81132D816}"/>
              </a:ext>
            </a:extLst>
          </p:cNvPr>
          <p:cNvSpPr>
            <a:spLocks noGrp="1"/>
          </p:cNvSpPr>
          <p:nvPr>
            <p:ph sz="half" idx="19"/>
          </p:nvPr>
        </p:nvSpPr>
        <p:spPr>
          <a:xfrm>
            <a:off x="1149550" y="2563435"/>
            <a:ext cx="1998094" cy="648857"/>
          </a:xfrm>
          <a:prstGeom prst="rect">
            <a:avLst/>
          </a:prstGeom>
        </p:spPr>
        <p:txBody>
          <a:bodyPr/>
          <a:lstStyle>
            <a:lvl1pPr marL="0" indent="0">
              <a:buNone/>
              <a:defRPr/>
            </a:lvl1pPr>
          </a:lstStyle>
          <a:p>
            <a:pPr lvl="0"/>
            <a:endParaRPr lang="en-US" dirty="0"/>
          </a:p>
        </p:txBody>
      </p:sp>
      <p:sp>
        <p:nvSpPr>
          <p:cNvPr id="16" name="Content Placeholder 2">
            <a:extLst>
              <a:ext uri="{FF2B5EF4-FFF2-40B4-BE49-F238E27FC236}">
                <a16:creationId xmlns:a16="http://schemas.microsoft.com/office/drawing/2014/main" id="{8D635B22-7A7C-E949-9B5E-E110981355AF}"/>
              </a:ext>
            </a:extLst>
          </p:cNvPr>
          <p:cNvSpPr>
            <a:spLocks noGrp="1"/>
          </p:cNvSpPr>
          <p:nvPr>
            <p:ph sz="half" idx="20"/>
          </p:nvPr>
        </p:nvSpPr>
        <p:spPr>
          <a:xfrm>
            <a:off x="1149550" y="3474614"/>
            <a:ext cx="1998094" cy="648857"/>
          </a:xfrm>
          <a:prstGeom prst="rect">
            <a:avLst/>
          </a:prstGeom>
        </p:spPr>
        <p:txBody>
          <a:bodyPr/>
          <a:lstStyle>
            <a:lvl1pPr marL="0" indent="0">
              <a:buNone/>
              <a:defRPr/>
            </a:lvl1pPr>
          </a:lstStyle>
          <a:p>
            <a:pPr lvl="0"/>
            <a:endParaRPr lang="en-US" dirty="0"/>
          </a:p>
        </p:txBody>
      </p:sp>
      <p:sp>
        <p:nvSpPr>
          <p:cNvPr id="17" name="Content Placeholder 2">
            <a:extLst>
              <a:ext uri="{FF2B5EF4-FFF2-40B4-BE49-F238E27FC236}">
                <a16:creationId xmlns:a16="http://schemas.microsoft.com/office/drawing/2014/main" id="{5E08EB2A-CE96-FF45-86D5-21362F6C76F0}"/>
              </a:ext>
            </a:extLst>
          </p:cNvPr>
          <p:cNvSpPr>
            <a:spLocks noGrp="1"/>
          </p:cNvSpPr>
          <p:nvPr>
            <p:ph sz="half" idx="21"/>
          </p:nvPr>
        </p:nvSpPr>
        <p:spPr>
          <a:xfrm>
            <a:off x="1149305" y="4387036"/>
            <a:ext cx="1998094" cy="648857"/>
          </a:xfrm>
          <a:prstGeom prst="rect">
            <a:avLst/>
          </a:prstGeom>
        </p:spPr>
        <p:txBody>
          <a:bodyPr/>
          <a:lstStyle>
            <a:lvl1pPr marL="0" indent="0">
              <a:buNone/>
              <a:defRPr/>
            </a:lvl1pPr>
          </a:lstStyle>
          <a:p>
            <a:pPr lvl="0"/>
            <a:endParaRPr lang="en-US" dirty="0"/>
          </a:p>
        </p:txBody>
      </p:sp>
      <p:sp>
        <p:nvSpPr>
          <p:cNvPr id="18" name="Content Placeholder 2">
            <a:extLst>
              <a:ext uri="{FF2B5EF4-FFF2-40B4-BE49-F238E27FC236}">
                <a16:creationId xmlns:a16="http://schemas.microsoft.com/office/drawing/2014/main" id="{BFB180BE-09A3-4A42-B709-5FDC31D5B36C}"/>
              </a:ext>
            </a:extLst>
          </p:cNvPr>
          <p:cNvSpPr>
            <a:spLocks noGrp="1"/>
          </p:cNvSpPr>
          <p:nvPr>
            <p:ph sz="half" idx="22"/>
          </p:nvPr>
        </p:nvSpPr>
        <p:spPr>
          <a:xfrm>
            <a:off x="1149305" y="5298215"/>
            <a:ext cx="1998094" cy="648857"/>
          </a:xfrm>
          <a:prstGeom prst="rect">
            <a:avLst/>
          </a:prstGeom>
        </p:spPr>
        <p:txBody>
          <a:bodyPr/>
          <a:lstStyle>
            <a:lvl1pPr marL="0" indent="0">
              <a:buNone/>
              <a:defRPr/>
            </a:lvl1pPr>
          </a:lstStyle>
          <a:p>
            <a:pPr lvl="0"/>
            <a:endParaRPr lang="en-US" dirty="0"/>
          </a:p>
        </p:txBody>
      </p:sp>
      <p:sp>
        <p:nvSpPr>
          <p:cNvPr id="19" name="Content Placeholder 3">
            <a:extLst>
              <a:ext uri="{FF2B5EF4-FFF2-40B4-BE49-F238E27FC236}">
                <a16:creationId xmlns:a16="http://schemas.microsoft.com/office/drawing/2014/main" id="{4B729FD5-AAED-C64D-9679-3535F9AE779E}"/>
              </a:ext>
            </a:extLst>
          </p:cNvPr>
          <p:cNvSpPr>
            <a:spLocks noGrp="1"/>
          </p:cNvSpPr>
          <p:nvPr>
            <p:ph sz="half" idx="23"/>
          </p:nvPr>
        </p:nvSpPr>
        <p:spPr>
          <a:xfrm>
            <a:off x="4596134" y="5245390"/>
            <a:ext cx="1998094" cy="648857"/>
          </a:xfrm>
          <a:prstGeom prst="rect">
            <a:avLst/>
          </a:prstGeom>
        </p:spPr>
        <p:txBody>
          <a:bodyPr/>
          <a:lstStyle>
            <a:lvl1pPr marL="0" indent="0">
              <a:buNone/>
              <a:defRPr/>
            </a:lvl1pPr>
          </a:lstStyle>
          <a:p>
            <a:pPr lvl="0"/>
            <a:endParaRPr lang="en-US" dirty="0"/>
          </a:p>
        </p:txBody>
      </p:sp>
      <p:sp>
        <p:nvSpPr>
          <p:cNvPr id="20" name="Content Placeholder 3">
            <a:extLst>
              <a:ext uri="{FF2B5EF4-FFF2-40B4-BE49-F238E27FC236}">
                <a16:creationId xmlns:a16="http://schemas.microsoft.com/office/drawing/2014/main" id="{CA072423-DE27-D343-8C7F-6956C298CE03}"/>
              </a:ext>
            </a:extLst>
          </p:cNvPr>
          <p:cNvSpPr>
            <a:spLocks noGrp="1"/>
          </p:cNvSpPr>
          <p:nvPr>
            <p:ph sz="half" idx="24"/>
          </p:nvPr>
        </p:nvSpPr>
        <p:spPr>
          <a:xfrm>
            <a:off x="8045311" y="5251098"/>
            <a:ext cx="1998094" cy="648857"/>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09330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a:p>
        </p:txBody>
      </p:sp>
    </p:spTree>
    <p:extLst>
      <p:ext uri="{BB962C8B-B14F-4D97-AF65-F5344CB8AC3E}">
        <p14:creationId xmlns:p14="http://schemas.microsoft.com/office/powerpoint/2010/main" val="207654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7833" y="374619"/>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1147833" y="1777835"/>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4026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1010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ssessment Cycle">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a:p>
        </p:txBody>
      </p:sp>
      <p:pic>
        <p:nvPicPr>
          <p:cNvPr id="5" name="Picture 4" descr="A picture containing device&#10;&#10;Description automatically generated">
            <a:extLst>
              <a:ext uri="{FF2B5EF4-FFF2-40B4-BE49-F238E27FC236}">
                <a16:creationId xmlns:a16="http://schemas.microsoft.com/office/drawing/2014/main" id="{BACDC4A7-FFB7-6C42-A399-1D205A64F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43" y="5493147"/>
            <a:ext cx="2358039" cy="1181628"/>
          </a:xfrm>
          <a:prstGeom prst="rect">
            <a:avLst/>
          </a:prstGeom>
        </p:spPr>
      </p:pic>
    </p:spTree>
    <p:extLst>
      <p:ext uri="{BB962C8B-B14F-4D97-AF65-F5344CB8AC3E}">
        <p14:creationId xmlns:p14="http://schemas.microsoft.com/office/powerpoint/2010/main" val="181537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710165" y="3273549"/>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176347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649" y="263879"/>
            <a:ext cx="8944503" cy="1320800"/>
          </a:xfrm>
          <a:prstGeom prst="rect">
            <a:avLst/>
          </a:prstGeo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1151649"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798472"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425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30" r:id="rId4"/>
    <p:sldLayoutId id="2147483731" r:id="rId5"/>
    <p:sldLayoutId id="2147483678" r:id="rId6"/>
    <p:sldLayoutId id="2147483733" r:id="rId7"/>
    <p:sldLayoutId id="2147483732" r:id="rId8"/>
    <p:sldLayoutId id="2147483664" r:id="rId9"/>
    <p:sldLayoutId id="2147483680" r:id="rId10"/>
    <p:sldLayoutId id="2147483679" r:id="rId11"/>
    <p:sldLayoutId id="2147483665" r:id="rId12"/>
    <p:sldLayoutId id="2147483668" r:id="rId13"/>
    <p:sldLayoutId id="2147483669" r:id="rId14"/>
    <p:sldLayoutId id="2147483671" r:id="rId15"/>
    <p:sldLayoutId id="2147483734" r:id="rId16"/>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590B9C-C68F-6045-91B1-08412529B914}"/>
              </a:ext>
            </a:extLst>
          </p:cNvPr>
          <p:cNvSpPr>
            <a:spLocks noGrp="1"/>
          </p:cNvSpPr>
          <p:nvPr>
            <p:ph type="ctrTitle"/>
          </p:nvPr>
        </p:nvSpPr>
        <p:spPr>
          <a:xfrm>
            <a:off x="662644" y="3434316"/>
            <a:ext cx="9041106" cy="1646302"/>
          </a:xfrm>
        </p:spPr>
        <p:txBody>
          <a:bodyPr/>
          <a:lstStyle/>
          <a:p>
            <a:r>
              <a:rPr lang="en-US" sz="4400" b="1" dirty="0"/>
              <a:t>Teacher Collaboration Activity </a:t>
            </a:r>
            <a:br>
              <a:rPr lang="en-US" dirty="0"/>
            </a:br>
            <a:r>
              <a:rPr lang="en-US" sz="3200" dirty="0"/>
              <a:t>Module 4: Eliciting Evidence of Student Learning</a:t>
            </a:r>
            <a:endParaRPr lang="en-US" dirty="0"/>
          </a:p>
        </p:txBody>
      </p:sp>
      <p:sp>
        <p:nvSpPr>
          <p:cNvPr id="3" name="Subtitle 2">
            <a:extLst>
              <a:ext uri="{FF2B5EF4-FFF2-40B4-BE49-F238E27FC236}">
                <a16:creationId xmlns:a16="http://schemas.microsoft.com/office/drawing/2014/main" id="{0912EF42-AFA0-2046-B680-DBF87C20AF3D}"/>
              </a:ext>
            </a:extLst>
          </p:cNvPr>
          <p:cNvSpPr>
            <a:spLocks noGrp="1"/>
          </p:cNvSpPr>
          <p:nvPr>
            <p:ph type="subTitle" idx="1"/>
          </p:nvPr>
        </p:nvSpPr>
        <p:spPr>
          <a:xfrm>
            <a:off x="1034094" y="5546450"/>
            <a:ext cx="8298206" cy="1096899"/>
          </a:xfrm>
        </p:spPr>
        <p:txBody>
          <a:bodyPr/>
          <a:lstStyle/>
          <a:p>
            <a:r>
              <a:rPr lang="en-US" dirty="0"/>
              <a:t>Kentucky Department of Education</a:t>
            </a:r>
          </a:p>
        </p:txBody>
      </p:sp>
    </p:spTree>
    <p:extLst>
      <p:ext uri="{BB962C8B-B14F-4D97-AF65-F5344CB8AC3E}">
        <p14:creationId xmlns:p14="http://schemas.microsoft.com/office/powerpoint/2010/main" val="217339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BAA8-6C32-A846-8955-7FC773A20E5B}"/>
              </a:ext>
            </a:extLst>
          </p:cNvPr>
          <p:cNvSpPr>
            <a:spLocks noGrp="1"/>
          </p:cNvSpPr>
          <p:nvPr>
            <p:ph type="title"/>
          </p:nvPr>
        </p:nvSpPr>
        <p:spPr>
          <a:xfrm>
            <a:off x="684213" y="3273552"/>
            <a:ext cx="8993187" cy="1320800"/>
          </a:xfrm>
        </p:spPr>
        <p:txBody>
          <a:bodyPr>
            <a:normAutofit/>
          </a:bodyPr>
          <a:lstStyle/>
          <a:p>
            <a:r>
              <a:rPr lang="en-US" sz="5400" dirty="0"/>
              <a:t>Lesson Tune-Up</a:t>
            </a:r>
          </a:p>
        </p:txBody>
      </p:sp>
      <p:sp>
        <p:nvSpPr>
          <p:cNvPr id="3" name="Slide Number Placeholder 2">
            <a:extLst>
              <a:ext uri="{FF2B5EF4-FFF2-40B4-BE49-F238E27FC236}">
                <a16:creationId xmlns:a16="http://schemas.microsoft.com/office/drawing/2014/main" id="{42FF4D46-A0D3-AC4B-A6C7-23759850F268}"/>
              </a:ext>
            </a:extLst>
          </p:cNvPr>
          <p:cNvSpPr>
            <a:spLocks noGrp="1"/>
          </p:cNvSpPr>
          <p:nvPr>
            <p:ph type="sldNum" sz="quarter" idx="10"/>
          </p:nvPr>
        </p:nvSpPr>
        <p:spPr>
          <a:xfrm>
            <a:off x="11016766" y="6309650"/>
            <a:ext cx="683339" cy="365125"/>
          </a:xfrm>
        </p:spPr>
        <p:txBody>
          <a:bodyPr>
            <a:normAutofit lnSpcReduction="10000"/>
          </a:bodyPr>
          <a:lstStyle/>
          <a:p>
            <a:fld id="{91BD7323-49BF-4C97-8773-5EC64C492009}" type="slidenum">
              <a:rPr lang="en-US" smtClean="0"/>
              <a:pPr/>
              <a:t>10</a:t>
            </a:fld>
            <a:endParaRPr lang="en-US"/>
          </a:p>
        </p:txBody>
      </p:sp>
    </p:spTree>
    <p:extLst>
      <p:ext uri="{BB962C8B-B14F-4D97-AF65-F5344CB8AC3E}">
        <p14:creationId xmlns:p14="http://schemas.microsoft.com/office/powerpoint/2010/main" val="2749846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2019A7-A856-6A41-9723-E7C366892057}"/>
              </a:ext>
            </a:extLst>
          </p:cNvPr>
          <p:cNvSpPr>
            <a:spLocks noGrp="1"/>
          </p:cNvSpPr>
          <p:nvPr>
            <p:ph type="title"/>
          </p:nvPr>
        </p:nvSpPr>
        <p:spPr>
          <a:xfrm>
            <a:off x="1137677" y="292842"/>
            <a:ext cx="8992572" cy="1320800"/>
          </a:xfrm>
        </p:spPr>
        <p:txBody>
          <a:bodyPr/>
          <a:lstStyle/>
          <a:p>
            <a:r>
              <a:rPr lang="en-US" sz="5400" dirty="0"/>
              <a:t>Lesson Tune-Up Purpose</a:t>
            </a:r>
          </a:p>
        </p:txBody>
      </p:sp>
      <p:sp>
        <p:nvSpPr>
          <p:cNvPr id="5" name="Content Placeholder 4">
            <a:extLst>
              <a:ext uri="{FF2B5EF4-FFF2-40B4-BE49-F238E27FC236}">
                <a16:creationId xmlns:a16="http://schemas.microsoft.com/office/drawing/2014/main" id="{E2D8CE5A-04E5-E749-BB8B-8F2BBB19A7DF}"/>
              </a:ext>
            </a:extLst>
          </p:cNvPr>
          <p:cNvSpPr>
            <a:spLocks noGrp="1"/>
          </p:cNvSpPr>
          <p:nvPr>
            <p:ph sz="quarter" idx="12"/>
          </p:nvPr>
        </p:nvSpPr>
        <p:spPr>
          <a:xfrm>
            <a:off x="1137677" y="1796387"/>
            <a:ext cx="9090025" cy="4878388"/>
          </a:xfrm>
        </p:spPr>
        <p:txBody>
          <a:bodyPr/>
          <a:lstStyle/>
          <a:p>
            <a:pPr marL="571500" indent="-571500">
              <a:buFont typeface="Arial" panose="020B0604020202020204" pitchFamily="34" charset="0"/>
              <a:buChar char="•"/>
            </a:pPr>
            <a:r>
              <a:rPr lang="en-US" dirty="0"/>
              <a:t>Apply learning about strategies to elicit meaningful evidence of student learning</a:t>
            </a:r>
          </a:p>
          <a:p>
            <a:pPr marL="571500" indent="-571500">
              <a:buFont typeface="Arial" panose="020B0604020202020204" pitchFamily="34" charset="0"/>
              <a:buChar char="•"/>
            </a:pPr>
            <a:r>
              <a:rPr lang="en-US" dirty="0"/>
              <a:t>Collaboratively build ideas about ways to plan for evidence to support the formative assessment process</a:t>
            </a:r>
          </a:p>
          <a:p>
            <a:pPr marL="571500" indent="-571500">
              <a:buFont typeface="Arial" panose="020B0604020202020204" pitchFamily="34" charset="0"/>
              <a:buChar char="•"/>
            </a:pPr>
            <a:r>
              <a:rPr lang="en-US" dirty="0"/>
              <a:t>Work together to improve upcoming instruction</a:t>
            </a:r>
          </a:p>
        </p:txBody>
      </p:sp>
      <p:sp>
        <p:nvSpPr>
          <p:cNvPr id="3" name="Slide Number Placeholder 2">
            <a:extLst>
              <a:ext uri="{FF2B5EF4-FFF2-40B4-BE49-F238E27FC236}">
                <a16:creationId xmlns:a16="http://schemas.microsoft.com/office/drawing/2014/main" id="{26530AA6-4C0A-7B46-875E-8DE5B5C07DF3}"/>
              </a:ext>
            </a:extLst>
          </p:cNvPr>
          <p:cNvSpPr>
            <a:spLocks noGrp="1"/>
          </p:cNvSpPr>
          <p:nvPr>
            <p:ph type="sldNum" sz="quarter" idx="10"/>
          </p:nvPr>
        </p:nvSpPr>
        <p:spPr>
          <a:xfrm>
            <a:off x="11016766" y="6309650"/>
            <a:ext cx="683339" cy="365125"/>
          </a:xfrm>
        </p:spPr>
        <p:txBody>
          <a:bodyPr/>
          <a:lstStyle/>
          <a:p>
            <a:fld id="{91BD7323-49BF-4C97-8773-5EC64C492009}" type="slidenum">
              <a:rPr lang="en-US" smtClean="0"/>
              <a:pPr/>
              <a:t>11</a:t>
            </a:fld>
            <a:endParaRPr lang="en-US"/>
          </a:p>
        </p:txBody>
      </p:sp>
    </p:spTree>
    <p:extLst>
      <p:ext uri="{BB962C8B-B14F-4D97-AF65-F5344CB8AC3E}">
        <p14:creationId xmlns:p14="http://schemas.microsoft.com/office/powerpoint/2010/main" val="3857997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8001D-EF56-B045-A86E-E03EE9341FA6}"/>
              </a:ext>
            </a:extLst>
          </p:cNvPr>
          <p:cNvSpPr>
            <a:spLocks noGrp="1"/>
          </p:cNvSpPr>
          <p:nvPr>
            <p:ph type="title"/>
          </p:nvPr>
        </p:nvSpPr>
        <p:spPr>
          <a:xfrm>
            <a:off x="1137677" y="292842"/>
            <a:ext cx="8992572" cy="1320800"/>
          </a:xfrm>
        </p:spPr>
        <p:txBody>
          <a:bodyPr/>
          <a:lstStyle/>
          <a:p>
            <a:r>
              <a:rPr lang="en-US" sz="5400" dirty="0"/>
              <a:t>Lesson Tune-Up Norms</a:t>
            </a:r>
          </a:p>
        </p:txBody>
      </p:sp>
      <p:sp>
        <p:nvSpPr>
          <p:cNvPr id="4" name="Content Placeholder 3">
            <a:extLst>
              <a:ext uri="{FF2B5EF4-FFF2-40B4-BE49-F238E27FC236}">
                <a16:creationId xmlns:a16="http://schemas.microsoft.com/office/drawing/2014/main" id="{21D66ECB-6BF3-1447-A75A-EF9816A68610}"/>
              </a:ext>
            </a:extLst>
          </p:cNvPr>
          <p:cNvSpPr>
            <a:spLocks noGrp="1"/>
          </p:cNvSpPr>
          <p:nvPr>
            <p:ph sz="quarter" idx="12"/>
          </p:nvPr>
        </p:nvSpPr>
        <p:spPr>
          <a:xfrm>
            <a:off x="1138238" y="1431925"/>
            <a:ext cx="9090025" cy="4878388"/>
          </a:xfrm>
        </p:spPr>
        <p:txBody>
          <a:bodyPr/>
          <a:lstStyle/>
          <a:p>
            <a:r>
              <a:rPr lang="en-US" dirty="0"/>
              <a:t>In our group we:</a:t>
            </a:r>
          </a:p>
          <a:p>
            <a:pPr marL="571500" indent="-571500">
              <a:buFont typeface="Arial" panose="020B0604020202020204" pitchFamily="34" charset="0"/>
              <a:buChar char="•"/>
            </a:pPr>
            <a:r>
              <a:rPr lang="en-US" sz="3200" dirty="0"/>
              <a:t>Are supportive</a:t>
            </a:r>
          </a:p>
          <a:p>
            <a:pPr marL="571500" indent="-571500">
              <a:buFont typeface="Arial" panose="020B0604020202020204" pitchFamily="34" charset="0"/>
              <a:buChar char="•"/>
            </a:pPr>
            <a:r>
              <a:rPr lang="en-US" sz="3200" dirty="0"/>
              <a:t>Ask questions</a:t>
            </a:r>
          </a:p>
          <a:p>
            <a:pPr marL="571500" indent="-571500">
              <a:buFont typeface="Arial" panose="020B0604020202020204" pitchFamily="34" charset="0"/>
              <a:buChar char="•"/>
            </a:pPr>
            <a:r>
              <a:rPr lang="en-US" sz="3200" dirty="0"/>
              <a:t>Use evidence to support our opinions</a:t>
            </a:r>
          </a:p>
          <a:p>
            <a:pPr marL="571500" indent="-571500">
              <a:buFont typeface="Arial" panose="020B0604020202020204" pitchFamily="34" charset="0"/>
              <a:buChar char="•"/>
            </a:pPr>
            <a:r>
              <a:rPr lang="en-US" sz="3200" dirty="0"/>
              <a:t>Are open to ideas </a:t>
            </a:r>
          </a:p>
          <a:p>
            <a:pPr marL="571500" indent="-571500">
              <a:buFont typeface="Arial" panose="020B0604020202020204" pitchFamily="34" charset="0"/>
              <a:buChar char="•"/>
            </a:pPr>
            <a:r>
              <a:rPr lang="en-US" sz="3200" dirty="0"/>
              <a:t>Listen</a:t>
            </a:r>
          </a:p>
          <a:p>
            <a:pPr marL="571500" indent="-571500">
              <a:buFont typeface="Arial" panose="020B0604020202020204" pitchFamily="34" charset="0"/>
              <a:buChar char="•"/>
            </a:pPr>
            <a:r>
              <a:rPr lang="en-US" sz="3200" dirty="0"/>
              <a:t>Presume positive intent</a:t>
            </a:r>
          </a:p>
          <a:p>
            <a:pPr marL="571500" indent="-571500">
              <a:buFont typeface="Arial" panose="020B0604020202020204" pitchFamily="34" charset="0"/>
              <a:buChar char="•"/>
            </a:pPr>
            <a:r>
              <a:rPr lang="en-US" sz="3200" dirty="0"/>
              <a:t>Watch airtime</a:t>
            </a:r>
          </a:p>
        </p:txBody>
      </p:sp>
      <p:sp>
        <p:nvSpPr>
          <p:cNvPr id="3" name="Slide Number Placeholder 2">
            <a:extLst>
              <a:ext uri="{FF2B5EF4-FFF2-40B4-BE49-F238E27FC236}">
                <a16:creationId xmlns:a16="http://schemas.microsoft.com/office/drawing/2014/main" id="{AE249C1B-F95C-824C-B18C-7FE5B233F4E3}"/>
              </a:ext>
            </a:extLst>
          </p:cNvPr>
          <p:cNvSpPr>
            <a:spLocks noGrp="1"/>
          </p:cNvSpPr>
          <p:nvPr>
            <p:ph type="sldNum" sz="quarter" idx="10"/>
          </p:nvPr>
        </p:nvSpPr>
        <p:spPr>
          <a:xfrm>
            <a:off x="11016766" y="6309650"/>
            <a:ext cx="683339" cy="365125"/>
          </a:xfrm>
        </p:spPr>
        <p:txBody>
          <a:bodyPr/>
          <a:lstStyle/>
          <a:p>
            <a:fld id="{91BD7323-49BF-4C97-8773-5EC64C492009}" type="slidenum">
              <a:rPr lang="en-US" smtClean="0"/>
              <a:pPr/>
              <a:t>12</a:t>
            </a:fld>
            <a:endParaRPr lang="en-US"/>
          </a:p>
        </p:txBody>
      </p:sp>
    </p:spTree>
    <p:extLst>
      <p:ext uri="{BB962C8B-B14F-4D97-AF65-F5344CB8AC3E}">
        <p14:creationId xmlns:p14="http://schemas.microsoft.com/office/powerpoint/2010/main" val="337788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343F5-30D3-8C4C-A16D-6A4EBE893A86}"/>
              </a:ext>
            </a:extLst>
          </p:cNvPr>
          <p:cNvSpPr>
            <a:spLocks noGrp="1"/>
          </p:cNvSpPr>
          <p:nvPr>
            <p:ph type="title"/>
          </p:nvPr>
        </p:nvSpPr>
        <p:spPr>
          <a:xfrm>
            <a:off x="1137676" y="292842"/>
            <a:ext cx="9492223" cy="1320800"/>
          </a:xfrm>
        </p:spPr>
        <p:txBody>
          <a:bodyPr/>
          <a:lstStyle/>
          <a:p>
            <a:r>
              <a:rPr lang="en-US" sz="5400" dirty="0"/>
              <a:t>Lesson Tune-Up Protocol </a:t>
            </a:r>
            <a:br>
              <a:rPr lang="en-US" sz="5400" dirty="0"/>
            </a:br>
            <a:r>
              <a:rPr lang="en-US" sz="5400" dirty="0"/>
              <a:t>Learning Goals and Success Criteria</a:t>
            </a:r>
          </a:p>
        </p:txBody>
      </p:sp>
      <p:graphicFrame>
        <p:nvGraphicFramePr>
          <p:cNvPr id="5" name="Content Placeholder 9" descr="Table showing the lesson tune-up protocol for leaarning goals and success criteria. ">
            <a:extLst>
              <a:ext uri="{FF2B5EF4-FFF2-40B4-BE49-F238E27FC236}">
                <a16:creationId xmlns:a16="http://schemas.microsoft.com/office/drawing/2014/main" id="{A91778AA-042D-A34A-825F-409464FD6260}"/>
              </a:ext>
            </a:extLst>
          </p:cNvPr>
          <p:cNvGraphicFramePr>
            <a:graphicFrameLocks/>
          </p:cNvGraphicFramePr>
          <p:nvPr>
            <p:extLst>
              <p:ext uri="{D42A27DB-BD31-4B8C-83A1-F6EECF244321}">
                <p14:modId xmlns:p14="http://schemas.microsoft.com/office/powerpoint/2010/main" val="3946772641"/>
              </p:ext>
            </p:extLst>
          </p:nvPr>
        </p:nvGraphicFramePr>
        <p:xfrm>
          <a:off x="1137676" y="2967736"/>
          <a:ext cx="7895679" cy="3542560"/>
        </p:xfrm>
        <a:graphic>
          <a:graphicData uri="http://schemas.openxmlformats.org/drawingml/2006/table">
            <a:tbl>
              <a:tblPr firstRow="1" firstCol="1" bandRow="1">
                <a:tableStyleId>{69CF1AB2-1976-4502-BF36-3FF5EA218861}</a:tableStyleId>
              </a:tblPr>
              <a:tblGrid>
                <a:gridCol w="1402323">
                  <a:extLst>
                    <a:ext uri="{9D8B030D-6E8A-4147-A177-3AD203B41FA5}">
                      <a16:colId xmlns:a16="http://schemas.microsoft.com/office/drawing/2014/main" val="1442103129"/>
                    </a:ext>
                  </a:extLst>
                </a:gridCol>
                <a:gridCol w="6493356">
                  <a:extLst>
                    <a:ext uri="{9D8B030D-6E8A-4147-A177-3AD203B41FA5}">
                      <a16:colId xmlns:a16="http://schemas.microsoft.com/office/drawing/2014/main" val="4081729172"/>
                    </a:ext>
                  </a:extLst>
                </a:gridCol>
              </a:tblGrid>
              <a:tr h="561135">
                <a:tc>
                  <a:txBody>
                    <a:bodyPr/>
                    <a:lstStyle/>
                    <a:p>
                      <a:pPr marL="0" marR="0" algn="l">
                        <a:lnSpc>
                          <a:spcPct val="107000"/>
                        </a:lnSpc>
                        <a:spcBef>
                          <a:spcPts val="0"/>
                        </a:spcBef>
                        <a:spcAft>
                          <a:spcPts val="0"/>
                        </a:spcAft>
                      </a:pPr>
                      <a:r>
                        <a:rPr lang="en-US" sz="2400" b="1" dirty="0">
                          <a:solidFill>
                            <a:schemeClr val="tx1">
                              <a:lumMod val="75000"/>
                              <a:lumOff val="25000"/>
                            </a:schemeClr>
                          </a:solidFill>
                          <a:effectLst/>
                          <a:latin typeface="+mn-lt"/>
                        </a:rPr>
                        <a:t>Time</a:t>
                      </a:r>
                      <a:endParaRPr lang="en-US" sz="1800" b="1"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18872" marR="29404" marT="21989"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0A828"/>
                    </a:solidFill>
                  </a:tcPr>
                </a:tc>
                <a:tc>
                  <a:txBody>
                    <a:bodyPr/>
                    <a:lstStyle/>
                    <a:p>
                      <a:pPr marL="0" marR="0" algn="l">
                        <a:lnSpc>
                          <a:spcPct val="107000"/>
                        </a:lnSpc>
                        <a:spcBef>
                          <a:spcPts val="0"/>
                        </a:spcBef>
                        <a:spcAft>
                          <a:spcPts val="400"/>
                        </a:spcAft>
                      </a:pPr>
                      <a:r>
                        <a:rPr lang="en-US" sz="2400" b="1" dirty="0">
                          <a:solidFill>
                            <a:schemeClr val="tx1">
                              <a:lumMod val="75000"/>
                              <a:lumOff val="25000"/>
                            </a:schemeClr>
                          </a:solidFill>
                          <a:effectLst/>
                          <a:latin typeface="+mn-lt"/>
                        </a:rPr>
                        <a:t>Protocol</a:t>
                      </a:r>
                      <a:endParaRPr lang="en-US" sz="1800" b="1"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18872" marR="29404" marT="21989"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0A828"/>
                    </a:solidFill>
                  </a:tcPr>
                </a:tc>
                <a:extLst>
                  <a:ext uri="{0D108BD9-81ED-4DB2-BD59-A6C34878D82A}">
                    <a16:rowId xmlns:a16="http://schemas.microsoft.com/office/drawing/2014/main" val="2929013433"/>
                  </a:ext>
                </a:extLst>
              </a:tr>
              <a:tr h="596285">
                <a:tc>
                  <a:txBody>
                    <a:bodyPr/>
                    <a:lstStyle/>
                    <a:p>
                      <a:pPr marL="0" marR="0">
                        <a:lnSpc>
                          <a:spcPct val="107000"/>
                        </a:lnSpc>
                        <a:spcBef>
                          <a:spcPts val="0"/>
                        </a:spcBef>
                        <a:spcAft>
                          <a:spcPts val="0"/>
                        </a:spcAft>
                      </a:pPr>
                      <a:r>
                        <a:rPr lang="en-US" sz="2000" b="0" dirty="0">
                          <a:solidFill>
                            <a:schemeClr val="tx1">
                              <a:lumMod val="75000"/>
                              <a:lumOff val="25000"/>
                            </a:schemeClr>
                          </a:solidFill>
                          <a:effectLst/>
                          <a:latin typeface="+mn-lt"/>
                        </a:rPr>
                        <a:t>3 minutes</a:t>
                      </a:r>
                      <a:endParaRPr lang="en-US" sz="1800" b="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20844" marR="29404" marT="21989"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CA"/>
                    </a:solidFill>
                  </a:tcPr>
                </a:tc>
                <a:tc>
                  <a:txBody>
                    <a:bodyPr/>
                    <a:lstStyle/>
                    <a:p>
                      <a:pPr marL="0" marR="0">
                        <a:lnSpc>
                          <a:spcPct val="107000"/>
                        </a:lnSpc>
                        <a:spcBef>
                          <a:spcPts val="0"/>
                        </a:spcBef>
                        <a:spcAft>
                          <a:spcPts val="400"/>
                        </a:spcAft>
                      </a:pPr>
                      <a:r>
                        <a:rPr lang="en-US" sz="2000" b="0" dirty="0">
                          <a:solidFill>
                            <a:schemeClr val="tx1">
                              <a:lumMod val="75000"/>
                              <a:lumOff val="25000"/>
                            </a:schemeClr>
                          </a:solidFill>
                          <a:effectLst/>
                          <a:latin typeface="+mn-lt"/>
                        </a:rPr>
                        <a:t>Introduction (Facilitator) </a:t>
                      </a:r>
                      <a:endParaRPr lang="en-US" sz="1800" b="0" dirty="0">
                        <a:solidFill>
                          <a:schemeClr val="tx1">
                            <a:lumMod val="75000"/>
                            <a:lumOff val="25000"/>
                          </a:schemeClr>
                        </a:solidFill>
                        <a:effectLst/>
                        <a:latin typeface="+mn-lt"/>
                      </a:endParaRPr>
                    </a:p>
                  </a:txBody>
                  <a:tcPr marL="120844" marR="29404" marT="21989"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CA"/>
                    </a:solidFill>
                  </a:tcPr>
                </a:tc>
                <a:extLst>
                  <a:ext uri="{0D108BD9-81ED-4DB2-BD59-A6C34878D82A}">
                    <a16:rowId xmlns:a16="http://schemas.microsoft.com/office/drawing/2014/main" val="3486221410"/>
                  </a:ext>
                </a:extLst>
              </a:tr>
              <a:tr h="596285">
                <a:tc>
                  <a:txBody>
                    <a:bodyPr/>
                    <a:lstStyle/>
                    <a:p>
                      <a:pPr marL="0" marR="0">
                        <a:lnSpc>
                          <a:spcPct val="107000"/>
                        </a:lnSpc>
                        <a:spcBef>
                          <a:spcPts val="0"/>
                        </a:spcBef>
                        <a:spcAft>
                          <a:spcPts val="0"/>
                        </a:spcAft>
                      </a:pPr>
                      <a:r>
                        <a:rPr lang="en-US" sz="2000" b="0" dirty="0">
                          <a:solidFill>
                            <a:schemeClr val="tx1">
                              <a:lumMod val="75000"/>
                              <a:lumOff val="25000"/>
                            </a:schemeClr>
                          </a:solidFill>
                          <a:effectLst/>
                          <a:latin typeface="+mn-lt"/>
                        </a:rPr>
                        <a:t>7 minutes</a:t>
                      </a:r>
                      <a:endParaRPr lang="en-US" sz="1800" b="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20844" marR="29404" marT="21989"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CA"/>
                    </a:solidFill>
                  </a:tcPr>
                </a:tc>
                <a:tc>
                  <a:txBody>
                    <a:bodyPr/>
                    <a:lstStyle/>
                    <a:p>
                      <a:pPr marL="0" marR="0" lvl="0" indent="0" algn="l" defTabSz="457200" rtl="0" eaLnBrk="1" fontAlgn="auto" latinLnBrk="0" hangingPunct="1">
                        <a:lnSpc>
                          <a:spcPct val="107000"/>
                        </a:lnSpc>
                        <a:spcBef>
                          <a:spcPts val="0"/>
                        </a:spcBef>
                        <a:spcAft>
                          <a:spcPts val="400"/>
                        </a:spcAft>
                        <a:buClrTx/>
                        <a:buSzTx/>
                        <a:buFontTx/>
                        <a:buNone/>
                        <a:tabLst/>
                        <a:defRPr/>
                      </a:pPr>
                      <a:r>
                        <a:rPr lang="en-US" sz="2000" b="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Lesson Presentation (Volunteer)</a:t>
                      </a:r>
                    </a:p>
                  </a:txBody>
                  <a:tcPr marL="120844" marR="29404" marT="21989"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CA"/>
                    </a:solidFill>
                  </a:tcPr>
                </a:tc>
                <a:extLst>
                  <a:ext uri="{0D108BD9-81ED-4DB2-BD59-A6C34878D82A}">
                    <a16:rowId xmlns:a16="http://schemas.microsoft.com/office/drawing/2014/main" val="22876206"/>
                  </a:ext>
                </a:extLst>
              </a:tr>
              <a:tr h="596285">
                <a:tc>
                  <a:txBody>
                    <a:bodyPr/>
                    <a:lstStyle/>
                    <a:p>
                      <a:pPr marL="0" marR="0">
                        <a:lnSpc>
                          <a:spcPct val="107000"/>
                        </a:lnSpc>
                        <a:spcBef>
                          <a:spcPts val="0"/>
                        </a:spcBef>
                        <a:spcAft>
                          <a:spcPts val="0"/>
                        </a:spcAft>
                      </a:pPr>
                      <a:r>
                        <a:rPr lang="en-US" sz="2000" b="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5 </a:t>
                      </a:r>
                      <a:r>
                        <a:rPr lang="en-US" sz="2000" b="0" dirty="0">
                          <a:solidFill>
                            <a:schemeClr val="tx1">
                              <a:lumMod val="75000"/>
                              <a:lumOff val="25000"/>
                            </a:schemeClr>
                          </a:solidFill>
                          <a:effectLst/>
                          <a:latin typeface="+mn-lt"/>
                        </a:rPr>
                        <a:t>minutes</a:t>
                      </a:r>
                      <a:endParaRPr lang="en-US" sz="2000" b="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20844" marR="29404" marT="21989"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CA"/>
                    </a:solidFill>
                  </a:tcPr>
                </a:tc>
                <a:tc>
                  <a:txBody>
                    <a:bodyPr/>
                    <a:lstStyle/>
                    <a:p>
                      <a:pPr marL="0" marR="0">
                        <a:lnSpc>
                          <a:spcPct val="107000"/>
                        </a:lnSpc>
                        <a:spcBef>
                          <a:spcPts val="0"/>
                        </a:spcBef>
                        <a:spcAft>
                          <a:spcPts val="600"/>
                        </a:spcAft>
                      </a:pPr>
                      <a:r>
                        <a:rPr lang="en-US" sz="2000" b="0" dirty="0">
                          <a:solidFill>
                            <a:schemeClr val="tx1">
                              <a:lumMod val="75000"/>
                              <a:lumOff val="25000"/>
                            </a:schemeClr>
                          </a:solidFill>
                          <a:effectLst/>
                          <a:latin typeface="+mn-lt"/>
                        </a:rPr>
                        <a:t>Clarifying and Probing Questions (Group and Volunteer)</a:t>
                      </a:r>
                    </a:p>
                  </a:txBody>
                  <a:tcPr marL="120844" marR="29404" marT="21989"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CA"/>
                    </a:solidFill>
                  </a:tcPr>
                </a:tc>
                <a:extLst>
                  <a:ext uri="{0D108BD9-81ED-4DB2-BD59-A6C34878D82A}">
                    <a16:rowId xmlns:a16="http://schemas.microsoft.com/office/drawing/2014/main" val="2454299724"/>
                  </a:ext>
                </a:extLst>
              </a:tr>
              <a:tr h="596285">
                <a:tc>
                  <a:txBody>
                    <a:bodyPr/>
                    <a:lstStyle/>
                    <a:p>
                      <a:pPr marL="0" marR="0">
                        <a:lnSpc>
                          <a:spcPct val="107000"/>
                        </a:lnSpc>
                        <a:spcBef>
                          <a:spcPts val="0"/>
                        </a:spcBef>
                        <a:spcAft>
                          <a:spcPts val="0"/>
                        </a:spcAft>
                      </a:pPr>
                      <a:r>
                        <a:rPr lang="en-US" sz="2000" b="0" dirty="0">
                          <a:solidFill>
                            <a:schemeClr val="tx1">
                              <a:lumMod val="75000"/>
                              <a:lumOff val="25000"/>
                            </a:schemeClr>
                          </a:solidFill>
                          <a:effectLst/>
                          <a:latin typeface="+mn-lt"/>
                        </a:rPr>
                        <a:t>20 minutes</a:t>
                      </a:r>
                      <a:endParaRPr lang="en-US" sz="1800" b="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20844" marR="29404" marT="21989"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CA"/>
                    </a:solidFill>
                  </a:tcPr>
                </a:tc>
                <a:tc>
                  <a:txBody>
                    <a:bodyPr/>
                    <a:lstStyle/>
                    <a:p>
                      <a:pPr marL="0" marR="0">
                        <a:lnSpc>
                          <a:spcPct val="107000"/>
                        </a:lnSpc>
                        <a:spcBef>
                          <a:spcPts val="0"/>
                        </a:spcBef>
                        <a:spcAft>
                          <a:spcPts val="600"/>
                        </a:spcAft>
                      </a:pPr>
                      <a:r>
                        <a:rPr lang="en-US" sz="2000" b="0" dirty="0">
                          <a:solidFill>
                            <a:schemeClr val="tx1">
                              <a:lumMod val="75000"/>
                              <a:lumOff val="25000"/>
                            </a:schemeClr>
                          </a:solidFill>
                          <a:effectLst/>
                          <a:latin typeface="+mn-lt"/>
                        </a:rPr>
                        <a:t>Evidence Gathering Tune-Up Discussion (Group)</a:t>
                      </a:r>
                    </a:p>
                  </a:txBody>
                  <a:tcPr marL="120844" marR="29404" marT="21989"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CA"/>
                    </a:solidFill>
                  </a:tcPr>
                </a:tc>
                <a:extLst>
                  <a:ext uri="{0D108BD9-81ED-4DB2-BD59-A6C34878D82A}">
                    <a16:rowId xmlns:a16="http://schemas.microsoft.com/office/drawing/2014/main" val="75447869"/>
                  </a:ext>
                </a:extLst>
              </a:tr>
              <a:tr h="596285">
                <a:tc>
                  <a:txBody>
                    <a:bodyPr/>
                    <a:lstStyle/>
                    <a:p>
                      <a:pPr marL="0" marR="0">
                        <a:lnSpc>
                          <a:spcPct val="107000"/>
                        </a:lnSpc>
                        <a:spcBef>
                          <a:spcPts val="0"/>
                        </a:spcBef>
                        <a:spcAft>
                          <a:spcPts val="0"/>
                        </a:spcAft>
                      </a:pPr>
                      <a:r>
                        <a:rPr lang="en-US" sz="2000" b="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5 </a:t>
                      </a:r>
                      <a:r>
                        <a:rPr lang="en-US" sz="2000" b="0" dirty="0">
                          <a:solidFill>
                            <a:schemeClr val="tx1">
                              <a:lumMod val="75000"/>
                              <a:lumOff val="25000"/>
                            </a:schemeClr>
                          </a:solidFill>
                          <a:effectLst/>
                          <a:latin typeface="+mn-lt"/>
                        </a:rPr>
                        <a:t>minutes</a:t>
                      </a:r>
                      <a:endParaRPr lang="en-US" sz="2000" b="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20844" marR="29404" marT="21989" marB="0" anchor="ctr">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1CA"/>
                    </a:solidFill>
                  </a:tcPr>
                </a:tc>
                <a:tc>
                  <a:txBody>
                    <a:bodyPr/>
                    <a:lstStyle/>
                    <a:p>
                      <a:pPr marL="0" marR="0" indent="0">
                        <a:lnSpc>
                          <a:spcPct val="107000"/>
                        </a:lnSpc>
                        <a:spcBef>
                          <a:spcPts val="0"/>
                        </a:spcBef>
                        <a:spcAft>
                          <a:spcPts val="600"/>
                        </a:spcAft>
                        <a:buFont typeface="Arial" panose="020B0604020202020204" pitchFamily="34" charset="0"/>
                        <a:buNone/>
                      </a:pPr>
                      <a:r>
                        <a:rPr lang="en-US" sz="2000" b="0" dirty="0">
                          <a:solidFill>
                            <a:schemeClr val="tx1">
                              <a:lumMod val="75000"/>
                              <a:lumOff val="25000"/>
                            </a:schemeClr>
                          </a:solidFill>
                          <a:effectLst/>
                          <a:latin typeface="+mn-lt"/>
                        </a:rPr>
                        <a:t>Reflection and Next Steps (Volunteer)</a:t>
                      </a:r>
                    </a:p>
                  </a:txBody>
                  <a:tcPr marL="120844" marR="29404" marT="21989" marB="0" anchor="ctr">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1CA"/>
                    </a:solidFill>
                  </a:tcPr>
                </a:tc>
                <a:extLst>
                  <a:ext uri="{0D108BD9-81ED-4DB2-BD59-A6C34878D82A}">
                    <a16:rowId xmlns:a16="http://schemas.microsoft.com/office/drawing/2014/main" val="1898474172"/>
                  </a:ext>
                </a:extLst>
              </a:tr>
            </a:tbl>
          </a:graphicData>
        </a:graphic>
      </p:graphicFrame>
      <p:sp>
        <p:nvSpPr>
          <p:cNvPr id="3" name="Slide Number Placeholder 2">
            <a:extLst>
              <a:ext uri="{FF2B5EF4-FFF2-40B4-BE49-F238E27FC236}">
                <a16:creationId xmlns:a16="http://schemas.microsoft.com/office/drawing/2014/main" id="{46D92BC1-984C-1E44-9E75-FEBC70A5A1FB}"/>
              </a:ext>
            </a:extLst>
          </p:cNvPr>
          <p:cNvSpPr>
            <a:spLocks noGrp="1"/>
          </p:cNvSpPr>
          <p:nvPr>
            <p:ph type="sldNum" sz="quarter" idx="10"/>
          </p:nvPr>
        </p:nvSpPr>
        <p:spPr/>
        <p:txBody>
          <a:bodyPr/>
          <a:lstStyle/>
          <a:p>
            <a:fld id="{91BD7323-49BF-4C97-8773-5EC64C492009}" type="slidenum">
              <a:rPr lang="en-US" smtClean="0"/>
              <a:pPr/>
              <a:t>13</a:t>
            </a:fld>
            <a:endParaRPr lang="en-US"/>
          </a:p>
        </p:txBody>
      </p:sp>
    </p:spTree>
    <p:extLst>
      <p:ext uri="{BB962C8B-B14F-4D97-AF65-F5344CB8AC3E}">
        <p14:creationId xmlns:p14="http://schemas.microsoft.com/office/powerpoint/2010/main" val="2619499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D92FF1-B5DE-FC49-9347-5825E2EE0C6A}"/>
              </a:ext>
            </a:extLst>
          </p:cNvPr>
          <p:cNvSpPr>
            <a:spLocks noGrp="1"/>
          </p:cNvSpPr>
          <p:nvPr>
            <p:ph type="title"/>
          </p:nvPr>
        </p:nvSpPr>
        <p:spPr/>
        <p:txBody>
          <a:bodyPr/>
          <a:lstStyle/>
          <a:p>
            <a:r>
              <a:rPr lang="en-US" dirty="0"/>
              <a:t>Debrief</a:t>
            </a:r>
          </a:p>
        </p:txBody>
      </p:sp>
      <p:pic>
        <p:nvPicPr>
          <p:cNvPr id="21" name="Content Placeholder 20" descr="Icon of a thought bubble">
            <a:extLst>
              <a:ext uri="{FF2B5EF4-FFF2-40B4-BE49-F238E27FC236}">
                <a16:creationId xmlns:a16="http://schemas.microsoft.com/office/drawing/2014/main" id="{2BAF763E-CA17-9640-A29E-B7B2809842B1}"/>
              </a:ext>
            </a:extLst>
          </p:cNvPr>
          <p:cNvPicPr>
            <a:picLocks noGrp="1" noChangeAspect="1"/>
          </p:cNvPicPr>
          <p:nvPr>
            <p:ph sz="half" idx="19"/>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8326" y="1223748"/>
            <a:ext cx="1371600" cy="1371600"/>
          </a:xfrm>
        </p:spPr>
      </p:pic>
      <p:sp>
        <p:nvSpPr>
          <p:cNvPr id="15" name="Content Placeholder 14">
            <a:extLst>
              <a:ext uri="{FF2B5EF4-FFF2-40B4-BE49-F238E27FC236}">
                <a16:creationId xmlns:a16="http://schemas.microsoft.com/office/drawing/2014/main" id="{929114AE-8226-814F-9554-C3695C09D65E}"/>
              </a:ext>
            </a:extLst>
          </p:cNvPr>
          <p:cNvSpPr>
            <a:spLocks noGrp="1"/>
          </p:cNvSpPr>
          <p:nvPr>
            <p:ph sz="half" idx="20"/>
          </p:nvPr>
        </p:nvSpPr>
        <p:spPr>
          <a:xfrm>
            <a:off x="3042074" y="1407812"/>
            <a:ext cx="5812736" cy="1003473"/>
          </a:xfrm>
        </p:spPr>
        <p:txBody>
          <a:bodyPr/>
          <a:lstStyle/>
          <a:p>
            <a:r>
              <a:rPr lang="en-US" sz="2800" dirty="0"/>
              <a:t>What is one big takeaway for your own practice?</a:t>
            </a:r>
          </a:p>
          <a:p>
            <a:endParaRPr lang="en-US" sz="2800" dirty="0"/>
          </a:p>
        </p:txBody>
      </p:sp>
      <p:pic>
        <p:nvPicPr>
          <p:cNvPr id="14" name="Content Placeholder 24" descr="Icon of a classroom presentation">
            <a:extLst>
              <a:ext uri="{FF2B5EF4-FFF2-40B4-BE49-F238E27FC236}">
                <a16:creationId xmlns:a16="http://schemas.microsoft.com/office/drawing/2014/main" id="{66C4197D-C9C6-554F-BC22-10E4E71D8771}"/>
              </a:ext>
            </a:extLst>
          </p:cNvPr>
          <p:cNvPicPr>
            <a:picLocks noGrp="1" noChangeAspect="1"/>
          </p:cNvPicPr>
          <p:nvPr>
            <p:ph sz="half" idx="14"/>
          </p:nvPr>
        </p:nvPicPr>
        <p:blipFill>
          <a:blip r:embed="rId5">
            <a:extLst>
              <a:ext uri="{96DAC541-7B7A-43D3-8B79-37D633B846F1}">
                <asvg:svgBlip xmlns:asvg="http://schemas.microsoft.com/office/drawing/2016/SVG/main" r:embed="rId6"/>
              </a:ext>
            </a:extLst>
          </a:blip>
          <a:srcRect/>
          <a:stretch/>
        </p:blipFill>
        <p:spPr>
          <a:xfrm>
            <a:off x="1238326" y="3061696"/>
            <a:ext cx="1371600" cy="1371600"/>
          </a:xfrm>
        </p:spPr>
      </p:pic>
      <p:sp>
        <p:nvSpPr>
          <p:cNvPr id="11" name="Content Placeholder 10">
            <a:extLst>
              <a:ext uri="{FF2B5EF4-FFF2-40B4-BE49-F238E27FC236}">
                <a16:creationId xmlns:a16="http://schemas.microsoft.com/office/drawing/2014/main" id="{21E057B0-1A68-EC45-8657-3ED5A6FC42EC}"/>
              </a:ext>
            </a:extLst>
          </p:cNvPr>
          <p:cNvSpPr>
            <a:spLocks noGrp="1"/>
          </p:cNvSpPr>
          <p:nvPr>
            <p:ph sz="half" idx="16"/>
          </p:nvPr>
        </p:nvSpPr>
        <p:spPr>
          <a:xfrm>
            <a:off x="3042074" y="3104571"/>
            <a:ext cx="6886902" cy="1371600"/>
          </a:xfrm>
        </p:spPr>
        <p:txBody>
          <a:bodyPr/>
          <a:lstStyle/>
          <a:p>
            <a:r>
              <a:rPr lang="en-US" sz="2800" dirty="0"/>
              <a:t>How can your students be more engaged in the process of making evidence their learning visible?</a:t>
            </a:r>
          </a:p>
          <a:p>
            <a:endParaRPr lang="en-US" sz="2800" dirty="0"/>
          </a:p>
        </p:txBody>
      </p:sp>
      <p:pic>
        <p:nvPicPr>
          <p:cNvPr id="25" name="Content Placeholder 24" descr="Icon of a clipboard">
            <a:extLst>
              <a:ext uri="{FF2B5EF4-FFF2-40B4-BE49-F238E27FC236}">
                <a16:creationId xmlns:a16="http://schemas.microsoft.com/office/drawing/2014/main" id="{0982064A-F7AD-7B48-9613-1CA536D54A6A}"/>
              </a:ext>
            </a:extLst>
          </p:cNvPr>
          <p:cNvPicPr>
            <a:picLocks noGrp="1" noChangeAspect="1"/>
          </p:cNvPicPr>
          <p:nvPr>
            <p:ph sz="half" idx="15"/>
          </p:nvPr>
        </p:nvPicPr>
        <p:blipFill>
          <a:blip r:embed="rId7">
            <a:extLst>
              <a:ext uri="{96DAC541-7B7A-43D3-8B79-37D633B846F1}">
                <asvg:svgBlip xmlns:asvg="http://schemas.microsoft.com/office/drawing/2016/SVG/main" r:embed="rId8"/>
              </a:ext>
            </a:extLst>
          </a:blip>
          <a:srcRect/>
          <a:stretch/>
        </p:blipFill>
        <p:spPr>
          <a:xfrm>
            <a:off x="1238326" y="5005304"/>
            <a:ext cx="1371600" cy="1371600"/>
          </a:xfrm>
        </p:spPr>
      </p:pic>
      <p:sp>
        <p:nvSpPr>
          <p:cNvPr id="13" name="Content Placeholder 12">
            <a:extLst>
              <a:ext uri="{FF2B5EF4-FFF2-40B4-BE49-F238E27FC236}">
                <a16:creationId xmlns:a16="http://schemas.microsoft.com/office/drawing/2014/main" id="{0F865371-82AD-814E-BBFC-EE21F7A5B7BF}"/>
              </a:ext>
            </a:extLst>
          </p:cNvPr>
          <p:cNvSpPr>
            <a:spLocks noGrp="1"/>
          </p:cNvSpPr>
          <p:nvPr>
            <p:ph sz="half" idx="18"/>
          </p:nvPr>
        </p:nvSpPr>
        <p:spPr>
          <a:xfrm>
            <a:off x="3042074" y="5189367"/>
            <a:ext cx="6335757" cy="1003474"/>
          </a:xfrm>
        </p:spPr>
        <p:txBody>
          <a:bodyPr/>
          <a:lstStyle/>
          <a:p>
            <a:r>
              <a:rPr lang="en-US" sz="2800" dirty="0"/>
              <a:t>What is at least one thing you will do differently based on what you learned?</a:t>
            </a:r>
          </a:p>
          <a:p>
            <a:endParaRPr lang="en-US" sz="2800" dirty="0"/>
          </a:p>
        </p:txBody>
      </p:sp>
      <p:sp>
        <p:nvSpPr>
          <p:cNvPr id="3" name="Slide Number Placeholder 2">
            <a:extLst>
              <a:ext uri="{FF2B5EF4-FFF2-40B4-BE49-F238E27FC236}">
                <a16:creationId xmlns:a16="http://schemas.microsoft.com/office/drawing/2014/main" id="{46EBCDE0-5BD6-4342-854F-AAFE003ED3D3}"/>
              </a:ext>
            </a:extLst>
          </p:cNvPr>
          <p:cNvSpPr>
            <a:spLocks noGrp="1"/>
          </p:cNvSpPr>
          <p:nvPr>
            <p:ph type="sldNum" sz="quarter" idx="10"/>
          </p:nvPr>
        </p:nvSpPr>
        <p:spPr/>
        <p:txBody>
          <a:bodyPr/>
          <a:lstStyle/>
          <a:p>
            <a:fld id="{91BD7323-49BF-4C97-8773-5EC64C492009}" type="slidenum">
              <a:rPr lang="en-US" smtClean="0"/>
              <a:pPr/>
              <a:t>14</a:t>
            </a:fld>
            <a:endParaRPr lang="en-US"/>
          </a:p>
        </p:txBody>
      </p:sp>
    </p:spTree>
    <p:extLst>
      <p:ext uri="{BB962C8B-B14F-4D97-AF65-F5344CB8AC3E}">
        <p14:creationId xmlns:p14="http://schemas.microsoft.com/office/powerpoint/2010/main" val="3986163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3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65B8-4B82-8643-965E-88A38E361346}"/>
              </a:ext>
            </a:extLst>
          </p:cNvPr>
          <p:cNvSpPr>
            <a:spLocks noGrp="1"/>
          </p:cNvSpPr>
          <p:nvPr>
            <p:ph type="title"/>
          </p:nvPr>
        </p:nvSpPr>
        <p:spPr/>
        <p:txBody>
          <a:bodyPr/>
          <a:lstStyle/>
          <a:p>
            <a:r>
              <a:rPr lang="en-US" sz="5400" dirty="0"/>
              <a:t>Teacher Collaboration Success Criteria</a:t>
            </a:r>
          </a:p>
        </p:txBody>
      </p:sp>
      <p:sp>
        <p:nvSpPr>
          <p:cNvPr id="4" name="Content Placeholder 3">
            <a:extLst>
              <a:ext uri="{FF2B5EF4-FFF2-40B4-BE49-F238E27FC236}">
                <a16:creationId xmlns:a16="http://schemas.microsoft.com/office/drawing/2014/main" id="{A3721D89-0A4B-7846-847D-5624FC2F635A}"/>
              </a:ext>
            </a:extLst>
          </p:cNvPr>
          <p:cNvSpPr>
            <a:spLocks noGrp="1"/>
          </p:cNvSpPr>
          <p:nvPr>
            <p:ph type="body" sz="quarter" idx="13"/>
          </p:nvPr>
        </p:nvSpPr>
        <p:spPr>
          <a:xfrm>
            <a:off x="1147833" y="2340854"/>
            <a:ext cx="9188715" cy="4142527"/>
          </a:xfrm>
        </p:spPr>
        <p:txBody>
          <a:bodyPr/>
          <a:lstStyle/>
          <a:p>
            <a:pPr marL="0" indent="0">
              <a:buNone/>
            </a:pPr>
            <a:r>
              <a:rPr lang="en-US" dirty="0"/>
              <a:t>Participants will be able to:</a:t>
            </a:r>
          </a:p>
          <a:p>
            <a:pPr lvl="0"/>
            <a:r>
              <a:rPr lang="en-US" sz="3200" dirty="0"/>
              <a:t>Evaluate and improve evidence gathering strategies to ensure that they provide meaningful evidence of student learning</a:t>
            </a:r>
          </a:p>
          <a:p>
            <a:pPr lvl="0"/>
            <a:r>
              <a:rPr lang="en-US" sz="3200" dirty="0"/>
              <a:t>Plan meaningful evidence gathering opportunities that can support the formative assessment process</a:t>
            </a:r>
          </a:p>
        </p:txBody>
      </p:sp>
      <p:sp>
        <p:nvSpPr>
          <p:cNvPr id="7" name="Slide Number Placeholder 6">
            <a:extLst>
              <a:ext uri="{FF2B5EF4-FFF2-40B4-BE49-F238E27FC236}">
                <a16:creationId xmlns:a16="http://schemas.microsoft.com/office/drawing/2014/main" id="{716723D3-9B02-B64F-984D-15F1D1CE7E91}"/>
              </a:ext>
            </a:extLst>
          </p:cNvPr>
          <p:cNvSpPr>
            <a:spLocks noGrp="1"/>
          </p:cNvSpPr>
          <p:nvPr>
            <p:ph type="sldNum" sz="quarter" idx="12"/>
          </p:nvPr>
        </p:nvSpPr>
        <p:spPr/>
        <p:txBody>
          <a:bodyPr/>
          <a:lstStyle/>
          <a:p>
            <a:fld id="{BB740369-ADDF-1D46-A862-50873F10EBB7}" type="slidenum">
              <a:rPr lang="en-US" smtClean="0"/>
              <a:pPr/>
              <a:t>2</a:t>
            </a:fld>
            <a:endParaRPr lang="en-US"/>
          </a:p>
        </p:txBody>
      </p:sp>
    </p:spTree>
    <p:extLst>
      <p:ext uri="{BB962C8B-B14F-4D97-AF65-F5344CB8AC3E}">
        <p14:creationId xmlns:p14="http://schemas.microsoft.com/office/powerpoint/2010/main" val="66105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586C-A3D1-E247-B08A-F0DCDA7B7781}"/>
              </a:ext>
            </a:extLst>
          </p:cNvPr>
          <p:cNvSpPr>
            <a:spLocks noGrp="1"/>
          </p:cNvSpPr>
          <p:nvPr>
            <p:ph type="title"/>
          </p:nvPr>
        </p:nvSpPr>
        <p:spPr/>
        <p:txBody>
          <a:bodyPr/>
          <a:lstStyle/>
          <a:p>
            <a:r>
              <a:rPr lang="en-US" sz="5400" dirty="0"/>
              <a:t>Agenda</a:t>
            </a:r>
          </a:p>
        </p:txBody>
      </p:sp>
      <p:graphicFrame>
        <p:nvGraphicFramePr>
          <p:cNvPr id="5" name="Content Placeholder 9" descr="Table showing the proposed agenda for the teacher collaboration activity.">
            <a:extLst>
              <a:ext uri="{FF2B5EF4-FFF2-40B4-BE49-F238E27FC236}">
                <a16:creationId xmlns:a16="http://schemas.microsoft.com/office/drawing/2014/main" id="{BF04924A-CD31-DD48-B7FF-94F0141BE793}"/>
              </a:ext>
            </a:extLst>
          </p:cNvPr>
          <p:cNvGraphicFramePr>
            <a:graphicFrameLocks/>
          </p:cNvGraphicFramePr>
          <p:nvPr>
            <p:extLst>
              <p:ext uri="{D42A27DB-BD31-4B8C-83A1-F6EECF244321}">
                <p14:modId xmlns:p14="http://schemas.microsoft.com/office/powerpoint/2010/main" val="323149689"/>
              </p:ext>
            </p:extLst>
          </p:nvPr>
        </p:nvGraphicFramePr>
        <p:xfrm>
          <a:off x="1073426" y="2491560"/>
          <a:ext cx="8105744" cy="2405448"/>
        </p:xfrm>
        <a:graphic>
          <a:graphicData uri="http://schemas.openxmlformats.org/drawingml/2006/table">
            <a:tbl>
              <a:tblPr firstRow="1" firstCol="1" bandRow="1">
                <a:tableStyleId>{69CF1AB2-1976-4502-BF36-3FF5EA218861}</a:tableStyleId>
              </a:tblPr>
              <a:tblGrid>
                <a:gridCol w="1676184">
                  <a:extLst>
                    <a:ext uri="{9D8B030D-6E8A-4147-A177-3AD203B41FA5}">
                      <a16:colId xmlns:a16="http://schemas.microsoft.com/office/drawing/2014/main" val="1442103129"/>
                    </a:ext>
                  </a:extLst>
                </a:gridCol>
                <a:gridCol w="6429560">
                  <a:extLst>
                    <a:ext uri="{9D8B030D-6E8A-4147-A177-3AD203B41FA5}">
                      <a16:colId xmlns:a16="http://schemas.microsoft.com/office/drawing/2014/main" val="4081729172"/>
                    </a:ext>
                  </a:extLst>
                </a:gridCol>
              </a:tblGrid>
              <a:tr h="487444">
                <a:tc>
                  <a:txBody>
                    <a:bodyPr/>
                    <a:lstStyle/>
                    <a:p>
                      <a:pPr marL="0" marR="0" algn="l">
                        <a:lnSpc>
                          <a:spcPct val="107000"/>
                        </a:lnSpc>
                        <a:spcBef>
                          <a:spcPts val="0"/>
                        </a:spcBef>
                        <a:spcAft>
                          <a:spcPts val="0"/>
                        </a:spcAft>
                      </a:pPr>
                      <a:r>
                        <a:rPr lang="en-US" sz="2800" b="0" dirty="0">
                          <a:solidFill>
                            <a:schemeClr val="tx1">
                              <a:lumMod val="75000"/>
                              <a:lumOff val="25000"/>
                            </a:schemeClr>
                          </a:solidFill>
                          <a:effectLst/>
                          <a:latin typeface="+mn-lt"/>
                        </a:rPr>
                        <a:t>Time</a:t>
                      </a:r>
                      <a:endParaRPr lang="en-US" sz="2000" b="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18872" marR="29404" marT="21989" marB="0">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0A828"/>
                    </a:solidFill>
                  </a:tcPr>
                </a:tc>
                <a:tc>
                  <a:txBody>
                    <a:bodyPr/>
                    <a:lstStyle/>
                    <a:p>
                      <a:pPr marL="0" marR="0" algn="l">
                        <a:lnSpc>
                          <a:spcPct val="107000"/>
                        </a:lnSpc>
                        <a:spcBef>
                          <a:spcPts val="0"/>
                        </a:spcBef>
                        <a:spcAft>
                          <a:spcPts val="400"/>
                        </a:spcAft>
                      </a:pPr>
                      <a:r>
                        <a:rPr lang="en-US" sz="2800" b="0" dirty="0">
                          <a:solidFill>
                            <a:schemeClr val="tx1">
                              <a:lumMod val="75000"/>
                              <a:lumOff val="25000"/>
                            </a:schemeClr>
                          </a:solidFill>
                          <a:effectLst/>
                          <a:latin typeface="+mn-lt"/>
                        </a:rPr>
                        <a:t>Agenda</a:t>
                      </a:r>
                      <a:endParaRPr lang="en-US" sz="2000" b="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18872" marR="29404" marT="21989" marB="0">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0A828"/>
                    </a:solidFill>
                  </a:tcPr>
                </a:tc>
                <a:extLst>
                  <a:ext uri="{0D108BD9-81ED-4DB2-BD59-A6C34878D82A}">
                    <a16:rowId xmlns:a16="http://schemas.microsoft.com/office/drawing/2014/main" val="2929013433"/>
                  </a:ext>
                </a:extLst>
              </a:tr>
              <a:tr h="479501">
                <a:tc>
                  <a:txBody>
                    <a:bodyPr/>
                    <a:lstStyle/>
                    <a:p>
                      <a:pPr marL="0" marR="0">
                        <a:lnSpc>
                          <a:spcPct val="107000"/>
                        </a:lnSpc>
                        <a:spcBef>
                          <a:spcPts val="0"/>
                        </a:spcBef>
                        <a:spcAft>
                          <a:spcPts val="0"/>
                        </a:spcAft>
                      </a:pPr>
                      <a:r>
                        <a:rPr lang="en-US" sz="2400" b="0" dirty="0">
                          <a:solidFill>
                            <a:schemeClr val="tx1">
                              <a:lumMod val="75000"/>
                              <a:lumOff val="25000"/>
                            </a:schemeClr>
                          </a:solidFill>
                          <a:effectLst/>
                          <a:latin typeface="+mn-lt"/>
                        </a:rPr>
                        <a:t>5 minutes</a:t>
                      </a:r>
                      <a:endParaRPr lang="en-US" sz="2000" b="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20844" marR="29404" marT="21989" marB="0">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CA"/>
                    </a:solidFill>
                  </a:tcPr>
                </a:tc>
                <a:tc>
                  <a:txBody>
                    <a:bodyPr/>
                    <a:lstStyle/>
                    <a:p>
                      <a:pPr marL="0" marR="0">
                        <a:lnSpc>
                          <a:spcPct val="107000"/>
                        </a:lnSpc>
                        <a:spcBef>
                          <a:spcPts val="0"/>
                        </a:spcBef>
                        <a:spcAft>
                          <a:spcPts val="400"/>
                        </a:spcAft>
                      </a:pPr>
                      <a:r>
                        <a:rPr lang="en-US" sz="2400" b="0" dirty="0">
                          <a:solidFill>
                            <a:schemeClr val="tx1">
                              <a:lumMod val="75000"/>
                              <a:lumOff val="25000"/>
                            </a:schemeClr>
                          </a:solidFill>
                          <a:effectLst/>
                          <a:latin typeface="+mn-lt"/>
                        </a:rPr>
                        <a:t>Welcome</a:t>
                      </a:r>
                      <a:endParaRPr lang="en-US" sz="2000" b="0" dirty="0">
                        <a:solidFill>
                          <a:schemeClr val="tx1">
                            <a:lumMod val="75000"/>
                            <a:lumOff val="25000"/>
                          </a:schemeClr>
                        </a:solidFill>
                        <a:effectLst/>
                        <a:latin typeface="+mn-lt"/>
                      </a:endParaRPr>
                    </a:p>
                  </a:txBody>
                  <a:tcPr marL="120844" marR="29404" marT="21989" marB="0">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CA"/>
                    </a:solidFill>
                  </a:tcPr>
                </a:tc>
                <a:extLst>
                  <a:ext uri="{0D108BD9-81ED-4DB2-BD59-A6C34878D82A}">
                    <a16:rowId xmlns:a16="http://schemas.microsoft.com/office/drawing/2014/main" val="3486221410"/>
                  </a:ext>
                </a:extLst>
              </a:tr>
              <a:tr h="479501">
                <a:tc>
                  <a:txBody>
                    <a:bodyPr/>
                    <a:lstStyle/>
                    <a:p>
                      <a:pPr marL="0" marR="0">
                        <a:lnSpc>
                          <a:spcPct val="107000"/>
                        </a:lnSpc>
                        <a:spcBef>
                          <a:spcPts val="0"/>
                        </a:spcBef>
                        <a:spcAft>
                          <a:spcPts val="0"/>
                        </a:spcAft>
                      </a:pPr>
                      <a:r>
                        <a:rPr lang="en-US" sz="2400" b="0" dirty="0">
                          <a:solidFill>
                            <a:schemeClr val="tx1">
                              <a:lumMod val="75000"/>
                              <a:lumOff val="25000"/>
                            </a:schemeClr>
                          </a:solidFill>
                          <a:effectLst/>
                          <a:latin typeface="+mn-lt"/>
                        </a:rPr>
                        <a:t>5 minutes</a:t>
                      </a:r>
                      <a:endParaRPr lang="en-US" sz="2000" b="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20844" marR="29404" marT="21989" marB="0">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CA"/>
                    </a:solidFill>
                  </a:tcPr>
                </a:tc>
                <a:tc>
                  <a:txBody>
                    <a:bodyPr/>
                    <a:lstStyle/>
                    <a:p>
                      <a:pPr marL="0" marR="0" lvl="0" indent="0" algn="l" defTabSz="457200" rtl="0" eaLnBrk="1" fontAlgn="auto" latinLnBrk="0" hangingPunct="1">
                        <a:lnSpc>
                          <a:spcPct val="107000"/>
                        </a:lnSpc>
                        <a:spcBef>
                          <a:spcPts val="0"/>
                        </a:spcBef>
                        <a:spcAft>
                          <a:spcPts val="400"/>
                        </a:spcAft>
                        <a:buClrTx/>
                        <a:buSzTx/>
                        <a:buFontTx/>
                        <a:buNone/>
                        <a:tabLst/>
                        <a:defRPr/>
                      </a:pPr>
                      <a:r>
                        <a:rPr lang="en-US" sz="2400" b="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Eliciting Evidence Refresher</a:t>
                      </a:r>
                    </a:p>
                  </a:txBody>
                  <a:tcPr marL="120844" marR="29404" marT="21989" marB="0">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CA"/>
                    </a:solidFill>
                  </a:tcPr>
                </a:tc>
                <a:extLst>
                  <a:ext uri="{0D108BD9-81ED-4DB2-BD59-A6C34878D82A}">
                    <a16:rowId xmlns:a16="http://schemas.microsoft.com/office/drawing/2014/main" val="22876206"/>
                  </a:ext>
                </a:extLst>
              </a:tr>
              <a:tr h="479501">
                <a:tc>
                  <a:txBody>
                    <a:bodyPr/>
                    <a:lstStyle/>
                    <a:p>
                      <a:pPr marL="0" marR="0">
                        <a:lnSpc>
                          <a:spcPct val="107000"/>
                        </a:lnSpc>
                        <a:spcBef>
                          <a:spcPts val="0"/>
                        </a:spcBef>
                        <a:spcAft>
                          <a:spcPts val="0"/>
                        </a:spcAft>
                      </a:pPr>
                      <a:r>
                        <a:rPr lang="en-US" sz="2400" b="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40 minutes</a:t>
                      </a:r>
                    </a:p>
                  </a:txBody>
                  <a:tcPr marL="120844" marR="29404" marT="21989" marB="0">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CA"/>
                    </a:solidFill>
                  </a:tcPr>
                </a:tc>
                <a:tc>
                  <a:txBody>
                    <a:bodyPr/>
                    <a:lstStyle/>
                    <a:p>
                      <a:pPr marL="0" marR="0">
                        <a:lnSpc>
                          <a:spcPct val="107000"/>
                        </a:lnSpc>
                        <a:spcBef>
                          <a:spcPts val="0"/>
                        </a:spcBef>
                        <a:spcAft>
                          <a:spcPts val="600"/>
                        </a:spcAft>
                      </a:pPr>
                      <a:r>
                        <a:rPr lang="en-US" sz="2400" b="0" dirty="0">
                          <a:solidFill>
                            <a:schemeClr val="tx1">
                              <a:lumMod val="75000"/>
                              <a:lumOff val="25000"/>
                            </a:schemeClr>
                          </a:solidFill>
                          <a:effectLst/>
                          <a:latin typeface="+mn-lt"/>
                        </a:rPr>
                        <a:t>Eliciting Evidence Lesson Tune-Up</a:t>
                      </a:r>
                    </a:p>
                  </a:txBody>
                  <a:tcPr marL="120844" marR="29404" marT="21989" marB="0">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EF1CA"/>
                    </a:solidFill>
                  </a:tcPr>
                </a:tc>
                <a:extLst>
                  <a:ext uri="{0D108BD9-81ED-4DB2-BD59-A6C34878D82A}">
                    <a16:rowId xmlns:a16="http://schemas.microsoft.com/office/drawing/2014/main" val="537664503"/>
                  </a:ext>
                </a:extLst>
              </a:tr>
              <a:tr h="479501">
                <a:tc>
                  <a:txBody>
                    <a:bodyPr/>
                    <a:lstStyle/>
                    <a:p>
                      <a:pPr marL="0" marR="0">
                        <a:lnSpc>
                          <a:spcPct val="107000"/>
                        </a:lnSpc>
                        <a:spcBef>
                          <a:spcPts val="0"/>
                        </a:spcBef>
                        <a:spcAft>
                          <a:spcPts val="0"/>
                        </a:spcAft>
                      </a:pPr>
                      <a:r>
                        <a:rPr lang="en-US" sz="2400" b="0" dirty="0">
                          <a:solidFill>
                            <a:schemeClr val="tx1">
                              <a:lumMod val="75000"/>
                              <a:lumOff val="25000"/>
                            </a:schemeClr>
                          </a:solidFill>
                          <a:effectLst/>
                          <a:latin typeface="+mn-lt"/>
                        </a:rPr>
                        <a:t>5 minutes</a:t>
                      </a:r>
                      <a:endParaRPr lang="en-US" sz="2000" b="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20844" marR="29404" marT="21989" marB="0">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1CA"/>
                    </a:solidFill>
                  </a:tcPr>
                </a:tc>
                <a:tc>
                  <a:txBody>
                    <a:bodyPr/>
                    <a:lstStyle/>
                    <a:p>
                      <a:pPr marL="0" marR="0">
                        <a:lnSpc>
                          <a:spcPct val="107000"/>
                        </a:lnSpc>
                        <a:spcBef>
                          <a:spcPts val="0"/>
                        </a:spcBef>
                        <a:spcAft>
                          <a:spcPts val="0"/>
                        </a:spcAft>
                      </a:pPr>
                      <a:r>
                        <a:rPr lang="en-US" sz="2400" b="0" dirty="0">
                          <a:solidFill>
                            <a:schemeClr val="tx1">
                              <a:lumMod val="75000"/>
                              <a:lumOff val="25000"/>
                            </a:schemeClr>
                          </a:solidFill>
                          <a:effectLst/>
                          <a:latin typeface="+mn-lt"/>
                        </a:rPr>
                        <a:t>Activity Debrief and Reflection</a:t>
                      </a:r>
                      <a:endParaRPr lang="en-US" sz="2000" b="0" dirty="0">
                        <a:solidFill>
                          <a:schemeClr val="tx1">
                            <a:lumMod val="75000"/>
                            <a:lumOff val="25000"/>
                          </a:schemeClr>
                        </a:solidFill>
                        <a:effectLst/>
                        <a:latin typeface="+mn-lt"/>
                      </a:endParaRPr>
                    </a:p>
                  </a:txBody>
                  <a:tcPr marL="120844" marR="29404" marT="21989" marB="0">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1CA"/>
                    </a:solidFill>
                  </a:tcPr>
                </a:tc>
                <a:extLst>
                  <a:ext uri="{0D108BD9-81ED-4DB2-BD59-A6C34878D82A}">
                    <a16:rowId xmlns:a16="http://schemas.microsoft.com/office/drawing/2014/main" val="2132701140"/>
                  </a:ext>
                </a:extLst>
              </a:tr>
            </a:tbl>
          </a:graphicData>
        </a:graphic>
      </p:graphicFrame>
      <p:sp>
        <p:nvSpPr>
          <p:cNvPr id="4" name="Slide Number Placeholder 3">
            <a:extLst>
              <a:ext uri="{FF2B5EF4-FFF2-40B4-BE49-F238E27FC236}">
                <a16:creationId xmlns:a16="http://schemas.microsoft.com/office/drawing/2014/main" id="{AC8B0D19-9B4F-B742-A6B8-AF21D1C9F30E}"/>
              </a:ext>
            </a:extLst>
          </p:cNvPr>
          <p:cNvSpPr>
            <a:spLocks noGrp="1"/>
          </p:cNvSpPr>
          <p:nvPr>
            <p:ph type="sldNum" sz="quarter" idx="12"/>
          </p:nvPr>
        </p:nvSpPr>
        <p:spPr/>
        <p:txBody>
          <a:bodyPr/>
          <a:lstStyle/>
          <a:p>
            <a:fld id="{91BD7323-49BF-4C97-8773-5EC64C492009}" type="slidenum">
              <a:rPr lang="en-US" smtClean="0"/>
              <a:t>3</a:t>
            </a:fld>
            <a:endParaRPr lang="en-US"/>
          </a:p>
        </p:txBody>
      </p:sp>
    </p:spTree>
    <p:extLst>
      <p:ext uri="{BB962C8B-B14F-4D97-AF65-F5344CB8AC3E}">
        <p14:creationId xmlns:p14="http://schemas.microsoft.com/office/powerpoint/2010/main" val="387870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74B3-D1A7-A242-AAF3-2637CD831A56}"/>
              </a:ext>
            </a:extLst>
          </p:cNvPr>
          <p:cNvSpPr>
            <a:spLocks noGrp="1"/>
          </p:cNvSpPr>
          <p:nvPr>
            <p:ph type="title"/>
          </p:nvPr>
        </p:nvSpPr>
        <p:spPr/>
        <p:txBody>
          <a:bodyPr/>
          <a:lstStyle/>
          <a:p>
            <a:r>
              <a:rPr lang="en-US" sz="5400" dirty="0"/>
              <a:t>Learning Goals and Success Criteria Refresher</a:t>
            </a:r>
          </a:p>
        </p:txBody>
      </p:sp>
      <p:sp>
        <p:nvSpPr>
          <p:cNvPr id="6" name="Slide Number Placeholder 5">
            <a:extLst>
              <a:ext uri="{FF2B5EF4-FFF2-40B4-BE49-F238E27FC236}">
                <a16:creationId xmlns:a16="http://schemas.microsoft.com/office/drawing/2014/main" id="{987B7D3E-B5DB-4540-BAD3-E0348E332EA7}"/>
              </a:ext>
            </a:extLst>
          </p:cNvPr>
          <p:cNvSpPr>
            <a:spLocks noGrp="1"/>
          </p:cNvSpPr>
          <p:nvPr>
            <p:ph type="sldNum" sz="quarter" idx="10"/>
          </p:nvPr>
        </p:nvSpPr>
        <p:spPr/>
        <p:txBody>
          <a:bodyPr/>
          <a:lstStyle/>
          <a:p>
            <a:fld id="{BB740369-ADDF-1D46-A862-50873F10EBB7}" type="slidenum">
              <a:rPr lang="en-US" smtClean="0"/>
              <a:pPr/>
              <a:t>4</a:t>
            </a:fld>
            <a:endParaRPr lang="en-US"/>
          </a:p>
        </p:txBody>
      </p:sp>
    </p:spTree>
    <p:extLst>
      <p:ext uri="{BB962C8B-B14F-4D97-AF65-F5344CB8AC3E}">
        <p14:creationId xmlns:p14="http://schemas.microsoft.com/office/powerpoint/2010/main" val="2441525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510AD8FD-ECC3-4E7A-87C4-98F64D14F9A9}"/>
              </a:ext>
            </a:extLst>
          </p:cNvPr>
          <p:cNvSpPr>
            <a:spLocks noGrp="1"/>
          </p:cNvSpPr>
          <p:nvPr>
            <p:ph type="title"/>
          </p:nvPr>
        </p:nvSpPr>
        <p:spPr>
          <a:xfrm>
            <a:off x="1137677" y="254742"/>
            <a:ext cx="8992572" cy="1320800"/>
          </a:xfrm>
        </p:spPr>
        <p:txBody>
          <a:bodyPr>
            <a:normAutofit/>
          </a:bodyPr>
          <a:lstStyle/>
          <a:p>
            <a:r>
              <a:rPr lang="en-US" sz="5400" dirty="0"/>
              <a:t>Mapping Student Learning</a:t>
            </a:r>
          </a:p>
        </p:txBody>
      </p:sp>
      <p:pic>
        <p:nvPicPr>
          <p:cNvPr id="14" name="Picture 15" descr="An image representing a map of student learning showing learning goals as a destination and the success criteria as a check point.">
            <a:extLst>
              <a:ext uri="{FF2B5EF4-FFF2-40B4-BE49-F238E27FC236}">
                <a16:creationId xmlns:a16="http://schemas.microsoft.com/office/drawing/2014/main" id="{7530C20A-E5BE-4291-B2E1-01FC80441069}"/>
              </a:ext>
            </a:extLst>
          </p:cNvPr>
          <p:cNvPicPr>
            <a:picLocks noGrp="1" noChangeAspect="1"/>
          </p:cNvPicPr>
          <p:nvPr>
            <p:ph sz="quarter" idx="12"/>
          </p:nvPr>
        </p:nvPicPr>
        <p:blipFill>
          <a:blip r:embed="rId3"/>
          <a:stretch>
            <a:fillRect/>
          </a:stretch>
        </p:blipFill>
        <p:spPr>
          <a:xfrm>
            <a:off x="1240494" y="1810932"/>
            <a:ext cx="8277081" cy="4448246"/>
          </a:xfrm>
        </p:spPr>
      </p:pic>
      <p:sp>
        <p:nvSpPr>
          <p:cNvPr id="15" name="Slide Number Placeholder 2">
            <a:extLst>
              <a:ext uri="{FF2B5EF4-FFF2-40B4-BE49-F238E27FC236}">
                <a16:creationId xmlns:a16="http://schemas.microsoft.com/office/drawing/2014/main" id="{8DFF6430-F8FC-48F6-9EBC-BE4AC1C96B07}"/>
              </a:ext>
            </a:extLst>
          </p:cNvPr>
          <p:cNvSpPr>
            <a:spLocks noGrp="1"/>
          </p:cNvSpPr>
          <p:nvPr>
            <p:ph type="sldNum" sz="quarter" idx="10"/>
          </p:nvPr>
        </p:nvSpPr>
        <p:spPr>
          <a:xfrm>
            <a:off x="11016766" y="6309650"/>
            <a:ext cx="683339" cy="365125"/>
          </a:xfrm>
        </p:spPr>
        <p:txBody>
          <a:bodyPr/>
          <a:lstStyle/>
          <a:p>
            <a:pPr>
              <a:spcAft>
                <a:spcPts val="600"/>
              </a:spcAft>
            </a:pPr>
            <a:fld id="{91BD7323-49BF-4C97-8773-5EC64C492009}" type="slidenum">
              <a:rPr lang="en-US" smtClean="0"/>
              <a:pPr>
                <a:spcAft>
                  <a:spcPts val="600"/>
                </a:spcAft>
              </a:pPr>
              <a:t>5</a:t>
            </a:fld>
            <a:endParaRPr lang="en-US"/>
          </a:p>
        </p:txBody>
      </p:sp>
    </p:spTree>
    <p:extLst>
      <p:ext uri="{BB962C8B-B14F-4D97-AF65-F5344CB8AC3E}">
        <p14:creationId xmlns:p14="http://schemas.microsoft.com/office/powerpoint/2010/main" val="1064086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DFE3F-992B-BA45-9A33-0463F3251C91}"/>
              </a:ext>
            </a:extLst>
          </p:cNvPr>
          <p:cNvSpPr>
            <a:spLocks noGrp="1"/>
          </p:cNvSpPr>
          <p:nvPr>
            <p:ph type="title"/>
          </p:nvPr>
        </p:nvSpPr>
        <p:spPr/>
        <p:txBody>
          <a:bodyPr/>
          <a:lstStyle/>
          <a:p>
            <a:r>
              <a:rPr lang="en-US" sz="5400" dirty="0"/>
              <a:t>Where am I now?</a:t>
            </a:r>
          </a:p>
        </p:txBody>
      </p:sp>
      <p:pic>
        <p:nvPicPr>
          <p:cNvPr id="7" name="Picture 8" descr="Graphic representing the formative assessment cycle and specifically focused on the where am I now question. &quot;Where am I now?&quot; focuses on eliciting and interpreting evidence.">
            <a:extLst>
              <a:ext uri="{FF2B5EF4-FFF2-40B4-BE49-F238E27FC236}">
                <a16:creationId xmlns:a16="http://schemas.microsoft.com/office/drawing/2014/main" id="{EF37B03E-65C4-4034-AE72-F53B560F29CC}"/>
              </a:ext>
            </a:extLst>
          </p:cNvPr>
          <p:cNvPicPr>
            <a:picLocks noGrp="1" noChangeAspect="1"/>
          </p:cNvPicPr>
          <p:nvPr>
            <p:ph sz="quarter" idx="12"/>
          </p:nvPr>
        </p:nvPicPr>
        <p:blipFill>
          <a:blip r:embed="rId3"/>
          <a:stretch>
            <a:fillRect/>
          </a:stretch>
        </p:blipFill>
        <p:spPr>
          <a:xfrm>
            <a:off x="2555973" y="1234935"/>
            <a:ext cx="5764018" cy="4848999"/>
          </a:xfrm>
        </p:spPr>
      </p:pic>
      <p:sp>
        <p:nvSpPr>
          <p:cNvPr id="6" name="TextBox 5">
            <a:extLst>
              <a:ext uri="{FF2B5EF4-FFF2-40B4-BE49-F238E27FC236}">
                <a16:creationId xmlns:a16="http://schemas.microsoft.com/office/drawing/2014/main" id="{9080992B-9D2B-234A-8456-66F2E3841157}"/>
              </a:ext>
            </a:extLst>
          </p:cNvPr>
          <p:cNvSpPr txBox="1"/>
          <p:nvPr/>
        </p:nvSpPr>
        <p:spPr>
          <a:xfrm>
            <a:off x="4723309" y="6426658"/>
            <a:ext cx="3814570" cy="276999"/>
          </a:xfrm>
          <a:prstGeom prst="rect">
            <a:avLst/>
          </a:prstGeom>
          <a:noFill/>
        </p:spPr>
        <p:txBody>
          <a:bodyPr wrap="none" rtlCol="0">
            <a:spAutoFit/>
          </a:bodyPr>
          <a:lstStyle/>
          <a:p>
            <a:r>
              <a:rPr lang="en-US" sz="1200" dirty="0"/>
              <a:t>Adapted from Formative Assessment Insights (</a:t>
            </a:r>
            <a:r>
              <a:rPr lang="en-US" sz="1200" dirty="0" err="1"/>
              <a:t>WestEd</a:t>
            </a:r>
            <a:r>
              <a:rPr lang="en-US" sz="1200" dirty="0"/>
              <a:t>)</a:t>
            </a:r>
          </a:p>
        </p:txBody>
      </p:sp>
      <p:sp>
        <p:nvSpPr>
          <p:cNvPr id="3" name="Slide Number Placeholder 2">
            <a:extLst>
              <a:ext uri="{FF2B5EF4-FFF2-40B4-BE49-F238E27FC236}">
                <a16:creationId xmlns:a16="http://schemas.microsoft.com/office/drawing/2014/main" id="{CF4143F9-F913-FC49-8CBD-7954D0FA5C86}"/>
              </a:ext>
            </a:extLst>
          </p:cNvPr>
          <p:cNvSpPr>
            <a:spLocks noGrp="1"/>
          </p:cNvSpPr>
          <p:nvPr>
            <p:ph type="sldNum" sz="quarter" idx="10"/>
          </p:nvPr>
        </p:nvSpPr>
        <p:spPr/>
        <p:txBody>
          <a:bodyPr/>
          <a:lstStyle/>
          <a:p>
            <a:fld id="{91BD7323-49BF-4C97-8773-5EC64C492009}" type="slidenum">
              <a:rPr lang="en-US" smtClean="0"/>
              <a:pPr/>
              <a:t>6</a:t>
            </a:fld>
            <a:endParaRPr lang="en-US"/>
          </a:p>
        </p:txBody>
      </p:sp>
    </p:spTree>
    <p:extLst>
      <p:ext uri="{BB962C8B-B14F-4D97-AF65-F5344CB8AC3E}">
        <p14:creationId xmlns:p14="http://schemas.microsoft.com/office/powerpoint/2010/main" val="358329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0F3BE-ED78-491B-9330-FA5039112D57}"/>
              </a:ext>
            </a:extLst>
          </p:cNvPr>
          <p:cNvSpPr>
            <a:spLocks noGrp="1"/>
          </p:cNvSpPr>
          <p:nvPr>
            <p:ph type="title"/>
          </p:nvPr>
        </p:nvSpPr>
        <p:spPr>
          <a:xfrm>
            <a:off x="1149552" y="245340"/>
            <a:ext cx="8328792" cy="1320800"/>
          </a:xfrm>
        </p:spPr>
        <p:txBody>
          <a:bodyPr/>
          <a:lstStyle/>
          <a:p>
            <a:r>
              <a:rPr lang="en-US" sz="4800" dirty="0"/>
              <a:t>Key Considerations for Evidence of Student Learning</a:t>
            </a:r>
          </a:p>
        </p:txBody>
      </p:sp>
      <p:pic>
        <p:nvPicPr>
          <p:cNvPr id="23" name="Content Placeholder 22" descr="Icon of checkmark">
            <a:extLst>
              <a:ext uri="{FF2B5EF4-FFF2-40B4-BE49-F238E27FC236}">
                <a16:creationId xmlns:a16="http://schemas.microsoft.com/office/drawing/2014/main" id="{663850AE-F0BF-4E9F-9027-1F3BAA1F66C8}"/>
              </a:ext>
            </a:extLst>
          </p:cNvPr>
          <p:cNvPicPr>
            <a:picLocks noGrp="1" noChangeAspect="1"/>
          </p:cNvPicPr>
          <p:nvPr>
            <p:ph sz="half" idx="19"/>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4831" y="2563813"/>
            <a:ext cx="647700" cy="647700"/>
          </a:xfrm>
        </p:spPr>
      </p:pic>
      <p:sp>
        <p:nvSpPr>
          <p:cNvPr id="9" name="Content Placeholder 8">
            <a:extLst>
              <a:ext uri="{FF2B5EF4-FFF2-40B4-BE49-F238E27FC236}">
                <a16:creationId xmlns:a16="http://schemas.microsoft.com/office/drawing/2014/main" id="{E3DB4B6A-2FEB-42F7-AD8A-90A36F3E37EF}"/>
              </a:ext>
            </a:extLst>
          </p:cNvPr>
          <p:cNvSpPr>
            <a:spLocks noGrp="1"/>
          </p:cNvSpPr>
          <p:nvPr>
            <p:ph sz="half" idx="14"/>
          </p:nvPr>
        </p:nvSpPr>
        <p:spPr>
          <a:xfrm>
            <a:off x="3034374" y="2564900"/>
            <a:ext cx="6443969" cy="648858"/>
          </a:xfrm>
        </p:spPr>
        <p:txBody>
          <a:bodyPr/>
          <a:lstStyle/>
          <a:p>
            <a:r>
              <a:rPr lang="en-US" sz="2800" dirty="0"/>
              <a:t>Intentionally design and implement</a:t>
            </a:r>
          </a:p>
        </p:txBody>
      </p:sp>
      <p:pic>
        <p:nvPicPr>
          <p:cNvPr id="25" name="Content Placeholder 24" descr="Icon of an eye">
            <a:extLst>
              <a:ext uri="{FF2B5EF4-FFF2-40B4-BE49-F238E27FC236}">
                <a16:creationId xmlns:a16="http://schemas.microsoft.com/office/drawing/2014/main" id="{0D8E0762-15B2-4368-B825-ECA2A10A91AA}"/>
              </a:ext>
            </a:extLst>
          </p:cNvPr>
          <p:cNvPicPr>
            <a:picLocks noGrp="1" noChangeAspect="1"/>
          </p:cNvPicPr>
          <p:nvPr>
            <p:ph sz="half" idx="20"/>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24831" y="3475038"/>
            <a:ext cx="647700" cy="647700"/>
          </a:xfrm>
        </p:spPr>
      </p:pic>
      <p:sp>
        <p:nvSpPr>
          <p:cNvPr id="11" name="Content Placeholder 10">
            <a:extLst>
              <a:ext uri="{FF2B5EF4-FFF2-40B4-BE49-F238E27FC236}">
                <a16:creationId xmlns:a16="http://schemas.microsoft.com/office/drawing/2014/main" id="{50D030E0-09A7-4E72-91CE-BB693037BCB9}"/>
              </a:ext>
            </a:extLst>
          </p:cNvPr>
          <p:cNvSpPr>
            <a:spLocks noGrp="1"/>
          </p:cNvSpPr>
          <p:nvPr>
            <p:ph sz="half" idx="16"/>
          </p:nvPr>
        </p:nvSpPr>
        <p:spPr>
          <a:xfrm>
            <a:off x="3034374" y="3468151"/>
            <a:ext cx="6735265" cy="648857"/>
          </a:xfrm>
        </p:spPr>
        <p:txBody>
          <a:bodyPr/>
          <a:lstStyle/>
          <a:p>
            <a:r>
              <a:rPr lang="en-US" sz="2800" dirty="0"/>
              <a:t>Make student learning visible</a:t>
            </a:r>
          </a:p>
        </p:txBody>
      </p:sp>
      <p:pic>
        <p:nvPicPr>
          <p:cNvPr id="27" name="Content Placeholder 26" descr="Icon of a classroom presentation">
            <a:extLst>
              <a:ext uri="{FF2B5EF4-FFF2-40B4-BE49-F238E27FC236}">
                <a16:creationId xmlns:a16="http://schemas.microsoft.com/office/drawing/2014/main" id="{4B471585-0C82-4E33-BB11-FCA798483B22}"/>
              </a:ext>
            </a:extLst>
          </p:cNvPr>
          <p:cNvPicPr>
            <a:picLocks noGrp="1" noChangeAspect="1"/>
          </p:cNvPicPr>
          <p:nvPr>
            <p:ph sz="half" idx="2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24038" y="4386263"/>
            <a:ext cx="649287" cy="649287"/>
          </a:xfrm>
        </p:spPr>
      </p:pic>
      <p:sp>
        <p:nvSpPr>
          <p:cNvPr id="7" name="Content Placeholder 6">
            <a:extLst>
              <a:ext uri="{FF2B5EF4-FFF2-40B4-BE49-F238E27FC236}">
                <a16:creationId xmlns:a16="http://schemas.microsoft.com/office/drawing/2014/main" id="{A86B650D-51AD-4292-B31C-16835D2229E1}"/>
              </a:ext>
            </a:extLst>
          </p:cNvPr>
          <p:cNvSpPr>
            <a:spLocks noGrp="1"/>
          </p:cNvSpPr>
          <p:nvPr>
            <p:ph sz="half" idx="2"/>
          </p:nvPr>
        </p:nvSpPr>
        <p:spPr>
          <a:xfrm>
            <a:off x="3034374" y="4370795"/>
            <a:ext cx="7333587" cy="648857"/>
          </a:xfrm>
        </p:spPr>
        <p:txBody>
          <a:bodyPr/>
          <a:lstStyle/>
          <a:p>
            <a:r>
              <a:rPr lang="en-US" sz="2800" dirty="0"/>
              <a:t>Inform students and teachers about next steps</a:t>
            </a:r>
          </a:p>
        </p:txBody>
      </p:sp>
      <p:pic>
        <p:nvPicPr>
          <p:cNvPr id="29" name="Content Placeholder 28" descr="Icon of a head with gears representing thinking">
            <a:extLst>
              <a:ext uri="{FF2B5EF4-FFF2-40B4-BE49-F238E27FC236}">
                <a16:creationId xmlns:a16="http://schemas.microsoft.com/office/drawing/2014/main" id="{5D86078A-9724-4560-AB11-51E73B779E43}"/>
              </a:ext>
            </a:extLst>
          </p:cNvPr>
          <p:cNvPicPr>
            <a:picLocks noGrp="1" noChangeAspect="1"/>
          </p:cNvPicPr>
          <p:nvPr>
            <p:ph sz="half" idx="22"/>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24038" y="5297488"/>
            <a:ext cx="649287" cy="649287"/>
          </a:xfrm>
        </p:spPr>
      </p:pic>
      <p:sp>
        <p:nvSpPr>
          <p:cNvPr id="18" name="Content Placeholder 17">
            <a:extLst>
              <a:ext uri="{FF2B5EF4-FFF2-40B4-BE49-F238E27FC236}">
                <a16:creationId xmlns:a16="http://schemas.microsoft.com/office/drawing/2014/main" id="{F3CCBB7E-1B07-4FB7-9DBB-FC8471368FED}"/>
              </a:ext>
            </a:extLst>
          </p:cNvPr>
          <p:cNvSpPr>
            <a:spLocks noGrp="1"/>
          </p:cNvSpPr>
          <p:nvPr>
            <p:ph sz="half" idx="23"/>
          </p:nvPr>
        </p:nvSpPr>
        <p:spPr>
          <a:xfrm>
            <a:off x="3034374" y="5167883"/>
            <a:ext cx="6063845" cy="648857"/>
          </a:xfrm>
        </p:spPr>
        <p:txBody>
          <a:bodyPr/>
          <a:lstStyle/>
          <a:p>
            <a:r>
              <a:rPr lang="en-US" sz="2800" dirty="0"/>
              <a:t>Integrate into learning</a:t>
            </a:r>
          </a:p>
        </p:txBody>
      </p:sp>
      <p:sp>
        <p:nvSpPr>
          <p:cNvPr id="3" name="Slide Number Placeholder 2">
            <a:extLst>
              <a:ext uri="{FF2B5EF4-FFF2-40B4-BE49-F238E27FC236}">
                <a16:creationId xmlns:a16="http://schemas.microsoft.com/office/drawing/2014/main" id="{C2C565D9-AD18-4F16-B067-26536F0B623B}"/>
              </a:ext>
            </a:extLst>
          </p:cNvPr>
          <p:cNvSpPr>
            <a:spLocks noGrp="1"/>
          </p:cNvSpPr>
          <p:nvPr>
            <p:ph type="sldNum" sz="quarter" idx="10"/>
          </p:nvPr>
        </p:nvSpPr>
        <p:spPr/>
        <p:txBody>
          <a:bodyPr/>
          <a:lstStyle/>
          <a:p>
            <a:fld id="{91BD7323-49BF-4C97-8773-5EC64C492009}" type="slidenum">
              <a:rPr lang="en-US" smtClean="0"/>
              <a:pPr/>
              <a:t>7</a:t>
            </a:fld>
            <a:endParaRPr lang="en-US"/>
          </a:p>
        </p:txBody>
      </p:sp>
    </p:spTree>
    <p:extLst>
      <p:ext uri="{BB962C8B-B14F-4D97-AF65-F5344CB8AC3E}">
        <p14:creationId xmlns:p14="http://schemas.microsoft.com/office/powerpoint/2010/main" val="335582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F86C-74ED-0146-B08D-CAA962B97402}"/>
              </a:ext>
            </a:extLst>
          </p:cNvPr>
          <p:cNvSpPr>
            <a:spLocks noGrp="1"/>
          </p:cNvSpPr>
          <p:nvPr>
            <p:ph type="title"/>
          </p:nvPr>
        </p:nvSpPr>
        <p:spPr/>
        <p:txBody>
          <a:bodyPr/>
          <a:lstStyle/>
          <a:p>
            <a:r>
              <a:rPr lang="en-US" sz="5400" dirty="0"/>
              <a:t>Ensuring Evidence is Meaningful </a:t>
            </a:r>
          </a:p>
        </p:txBody>
      </p:sp>
      <p:sp>
        <p:nvSpPr>
          <p:cNvPr id="4" name="Content Placeholder 3">
            <a:extLst>
              <a:ext uri="{FF2B5EF4-FFF2-40B4-BE49-F238E27FC236}">
                <a16:creationId xmlns:a16="http://schemas.microsoft.com/office/drawing/2014/main" id="{AA7E383B-16D1-DB4B-A4D2-E92F354912D0}"/>
              </a:ext>
            </a:extLst>
          </p:cNvPr>
          <p:cNvSpPr>
            <a:spLocks noGrp="1"/>
          </p:cNvSpPr>
          <p:nvPr>
            <p:ph sz="quarter" idx="12"/>
          </p:nvPr>
        </p:nvSpPr>
        <p:spPr>
          <a:xfrm>
            <a:off x="1137677" y="2385226"/>
            <a:ext cx="9090025" cy="4878388"/>
          </a:xfrm>
        </p:spPr>
        <p:txBody>
          <a:bodyPr/>
          <a:lstStyle/>
          <a:p>
            <a:pPr marL="571500" indent="-571500">
              <a:buFont typeface="Arial" panose="020B0604020202020204" pitchFamily="34" charset="0"/>
              <a:buChar char="•"/>
            </a:pPr>
            <a:r>
              <a:rPr lang="en-US" sz="2800" dirty="0"/>
              <a:t>Meaningful evidence</a:t>
            </a:r>
          </a:p>
          <a:p>
            <a:pPr marL="1314450" lvl="1" indent="-571500">
              <a:buFont typeface="Arial" panose="020B0604020202020204" pitchFamily="34" charset="0"/>
              <a:buChar char="•"/>
            </a:pPr>
            <a:r>
              <a:rPr lang="en-US" sz="2400" dirty="0"/>
              <a:t>Aligned to Learning Goals and Success Criteria</a:t>
            </a:r>
          </a:p>
          <a:p>
            <a:pPr marL="1314450" lvl="1" indent="-571500">
              <a:buFont typeface="Arial" panose="020B0604020202020204" pitchFamily="34" charset="0"/>
              <a:buChar char="•"/>
            </a:pPr>
            <a:r>
              <a:rPr lang="en-US" sz="2400" dirty="0"/>
              <a:t>Multiple sources</a:t>
            </a:r>
          </a:p>
          <a:p>
            <a:pPr marL="1314450" lvl="1" indent="-571500">
              <a:buFont typeface="Arial" panose="020B0604020202020204" pitchFamily="34" charset="0"/>
              <a:buChar char="•"/>
            </a:pPr>
            <a:r>
              <a:rPr lang="en-US" sz="2400" dirty="0"/>
              <a:t>Anchored in disciplinary discourse and practices</a:t>
            </a:r>
          </a:p>
          <a:p>
            <a:pPr marL="571500" indent="-571500">
              <a:buFont typeface="Arial" panose="020B0604020202020204" pitchFamily="34" charset="0"/>
              <a:buChar char="•"/>
            </a:pPr>
            <a:r>
              <a:rPr lang="en-US" sz="2800" dirty="0"/>
              <a:t>Fairness and equity</a:t>
            </a:r>
          </a:p>
          <a:p>
            <a:pPr marL="1314450" lvl="1" indent="-571500">
              <a:buFont typeface="Arial" panose="020B0604020202020204" pitchFamily="34" charset="0"/>
              <a:buChar char="•"/>
            </a:pPr>
            <a:r>
              <a:rPr lang="en-US" sz="2400" dirty="0"/>
              <a:t>Culturally responsive</a:t>
            </a:r>
          </a:p>
          <a:p>
            <a:pPr marL="1314450" lvl="1" indent="-571500">
              <a:buFont typeface="Arial" panose="020B0604020202020204" pitchFamily="34" charset="0"/>
              <a:buChar char="•"/>
            </a:pPr>
            <a:r>
              <a:rPr lang="en-US" sz="2400" dirty="0"/>
              <a:t>Accessible</a:t>
            </a:r>
          </a:p>
          <a:p>
            <a:pPr marL="1314450" lvl="1" indent="-571500">
              <a:buFont typeface="Arial" panose="020B0604020202020204" pitchFamily="34" charset="0"/>
              <a:buChar char="•"/>
            </a:pPr>
            <a:r>
              <a:rPr lang="en-US" sz="2400" dirty="0"/>
              <a:t>Promotes student choice and autonomy</a:t>
            </a:r>
            <a:endParaRPr lang="en-US" sz="2800" dirty="0"/>
          </a:p>
        </p:txBody>
      </p:sp>
      <p:sp>
        <p:nvSpPr>
          <p:cNvPr id="3" name="Slide Number Placeholder 2">
            <a:extLst>
              <a:ext uri="{FF2B5EF4-FFF2-40B4-BE49-F238E27FC236}">
                <a16:creationId xmlns:a16="http://schemas.microsoft.com/office/drawing/2014/main" id="{A7427503-FCDF-1A45-9CB1-A5C2A6CD815F}"/>
              </a:ext>
            </a:extLst>
          </p:cNvPr>
          <p:cNvSpPr>
            <a:spLocks noGrp="1"/>
          </p:cNvSpPr>
          <p:nvPr>
            <p:ph type="sldNum" sz="quarter" idx="10"/>
          </p:nvPr>
        </p:nvSpPr>
        <p:spPr/>
        <p:txBody>
          <a:bodyPr/>
          <a:lstStyle/>
          <a:p>
            <a:fld id="{91BD7323-49BF-4C97-8773-5EC64C492009}" type="slidenum">
              <a:rPr lang="en-US" smtClean="0"/>
              <a:pPr/>
              <a:t>8</a:t>
            </a:fld>
            <a:endParaRPr lang="en-US"/>
          </a:p>
        </p:txBody>
      </p:sp>
    </p:spTree>
    <p:extLst>
      <p:ext uri="{BB962C8B-B14F-4D97-AF65-F5344CB8AC3E}">
        <p14:creationId xmlns:p14="http://schemas.microsoft.com/office/powerpoint/2010/main" val="1715579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02F89-8A57-4742-B9C3-95D04E89DDB1}"/>
              </a:ext>
            </a:extLst>
          </p:cNvPr>
          <p:cNvSpPr>
            <a:spLocks noGrp="1"/>
          </p:cNvSpPr>
          <p:nvPr>
            <p:ph type="title"/>
          </p:nvPr>
        </p:nvSpPr>
        <p:spPr>
          <a:xfrm>
            <a:off x="1137677" y="292842"/>
            <a:ext cx="9522302" cy="1320800"/>
          </a:xfrm>
        </p:spPr>
        <p:txBody>
          <a:bodyPr/>
          <a:lstStyle/>
          <a:p>
            <a:r>
              <a:rPr lang="en-US" sz="4800" dirty="0"/>
              <a:t>Evidence Gathering Routines</a:t>
            </a:r>
          </a:p>
        </p:txBody>
      </p:sp>
      <p:sp>
        <p:nvSpPr>
          <p:cNvPr id="4" name="Content Placeholder 3">
            <a:extLst>
              <a:ext uri="{FF2B5EF4-FFF2-40B4-BE49-F238E27FC236}">
                <a16:creationId xmlns:a16="http://schemas.microsoft.com/office/drawing/2014/main" id="{C31990F7-FAF8-D047-ACA0-920DE2C9EBE2}"/>
              </a:ext>
            </a:extLst>
          </p:cNvPr>
          <p:cNvSpPr>
            <a:spLocks noGrp="1"/>
          </p:cNvSpPr>
          <p:nvPr>
            <p:ph sz="quarter" idx="12"/>
          </p:nvPr>
        </p:nvSpPr>
        <p:spPr>
          <a:xfrm>
            <a:off x="1137677" y="2289682"/>
            <a:ext cx="9090025" cy="4878388"/>
          </a:xfrm>
        </p:spPr>
        <p:txBody>
          <a:bodyPr/>
          <a:lstStyle/>
          <a:p>
            <a:r>
              <a:rPr lang="en-US"/>
              <a:t>Elicit evidence through:</a:t>
            </a:r>
          </a:p>
          <a:p>
            <a:pPr marL="571500" indent="-571500">
              <a:buFont typeface="Arial" panose="020B0604020202020204" pitchFamily="34" charset="0"/>
              <a:buChar char="•"/>
            </a:pPr>
            <a:r>
              <a:rPr lang="en-US"/>
              <a:t>Prior knowledge</a:t>
            </a:r>
          </a:p>
          <a:p>
            <a:pPr marL="571500" indent="-571500">
              <a:buFont typeface="Arial" panose="020B0604020202020204" pitchFamily="34" charset="0"/>
              <a:buChar char="•"/>
            </a:pPr>
            <a:r>
              <a:rPr lang="en-US"/>
              <a:t>Academic dialogue</a:t>
            </a:r>
          </a:p>
          <a:p>
            <a:pPr marL="571500" indent="-571500">
              <a:buFont typeface="Arial" panose="020B0604020202020204" pitchFamily="34" charset="0"/>
              <a:buChar char="•"/>
            </a:pPr>
            <a:r>
              <a:rPr lang="en-US"/>
              <a:t>Questioning</a:t>
            </a:r>
          </a:p>
          <a:p>
            <a:pPr marL="571500" indent="-571500">
              <a:buFont typeface="Arial" panose="020B0604020202020204" pitchFamily="34" charset="0"/>
              <a:buChar char="•"/>
            </a:pPr>
            <a:r>
              <a:rPr lang="en-US"/>
              <a:t>Observation and analysis of student work</a:t>
            </a:r>
          </a:p>
          <a:p>
            <a:pPr marL="571500" indent="-571500">
              <a:buFont typeface="Arial" panose="020B0604020202020204" pitchFamily="34" charset="0"/>
              <a:buChar char="•"/>
            </a:pPr>
            <a:r>
              <a:rPr lang="en-US"/>
              <a:t>Peer- and self-assessment</a:t>
            </a:r>
          </a:p>
          <a:p>
            <a:pPr marL="571500" indent="-5715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B61FC90E-1E9F-3F40-8CD6-FB124D4DEFDA}"/>
              </a:ext>
            </a:extLst>
          </p:cNvPr>
          <p:cNvSpPr>
            <a:spLocks noGrp="1"/>
          </p:cNvSpPr>
          <p:nvPr>
            <p:ph type="sldNum" sz="quarter" idx="10"/>
          </p:nvPr>
        </p:nvSpPr>
        <p:spPr/>
        <p:txBody>
          <a:bodyPr/>
          <a:lstStyle/>
          <a:p>
            <a:fld id="{91BD7323-49BF-4C97-8773-5EC64C492009}" type="slidenum">
              <a:rPr lang="en-US" smtClean="0"/>
              <a:pPr/>
              <a:t>9</a:t>
            </a:fld>
            <a:endParaRPr lang="en-US"/>
          </a:p>
        </p:txBody>
      </p:sp>
    </p:spTree>
    <p:extLst>
      <p:ext uri="{BB962C8B-B14F-4D97-AF65-F5344CB8AC3E}">
        <p14:creationId xmlns:p14="http://schemas.microsoft.com/office/powerpoint/2010/main" val="2200894584"/>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2020-12-08T05:00:00+00:00</Publication_x0020_Date>
    <Audience1 xmlns="3a62de7d-ba57-4f43-9dae-9623ba637be0"/>
    <_dlc_DocId xmlns="3a62de7d-ba57-4f43-9dae-9623ba637be0">KYED-536-1126</_dlc_DocId>
    <_dlc_DocIdUrl xmlns="3a62de7d-ba57-4f43-9dae-9623ba637be0">
      <Url>https://www.education.ky.gov/curriculum/standards/kyacadstand/_layouts/15/DocIdRedir.aspx?ID=KYED-536-1126</Url>
      <Description>KYED-536-1126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2.xml><?xml version="1.0" encoding="utf-8"?>
<ds:datastoreItem xmlns:ds="http://schemas.openxmlformats.org/officeDocument/2006/customXml" ds:itemID="{62C23E9A-708A-4488-BC53-5F393D41DE67}">
  <ds:schemaRefs>
    <ds:schemaRef ds:uri="http://purl.org/dc/dcmitype/"/>
    <ds:schemaRef ds:uri="http://schemas.microsoft.com/office/2006/documentManagement/types"/>
    <ds:schemaRef ds:uri="http://purl.org/dc/terms/"/>
    <ds:schemaRef ds:uri="http://www.w3.org/XML/1998/namespace"/>
    <ds:schemaRef ds:uri="fda1fd82-63c9-4dcd-a1e2-7654a27dcd0b"/>
    <ds:schemaRef ds:uri="http://schemas.microsoft.com/office/2006/metadata/properties"/>
    <ds:schemaRef ds:uri="http://schemas.microsoft.com/sharepoint/v3"/>
    <ds:schemaRef ds:uri="http://purl.org/dc/elements/1.1/"/>
    <ds:schemaRef ds:uri="http://schemas.microsoft.com/office/infopath/2007/PartnerControls"/>
    <ds:schemaRef ds:uri="http://schemas.openxmlformats.org/package/2006/metadata/core-properties"/>
    <ds:schemaRef ds:uri="cf3aa28c-8d44-408c-a5ca-996a87f6cd59"/>
  </ds:schemaRefs>
</ds:datastoreItem>
</file>

<file path=customXml/itemProps3.xml><?xml version="1.0" encoding="utf-8"?>
<ds:datastoreItem xmlns:ds="http://schemas.openxmlformats.org/officeDocument/2006/customXml" ds:itemID="{4F90F06E-7D7B-4B79-A6B6-62C607823B13}"/>
</file>

<file path=customXml/itemProps4.xml><?xml version="1.0" encoding="utf-8"?>
<ds:datastoreItem xmlns:ds="http://schemas.openxmlformats.org/officeDocument/2006/customXml" ds:itemID="{114DC3CC-5916-4BE3-86E4-F1CDAF2FB34A}"/>
</file>

<file path=docProps/app.xml><?xml version="1.0" encoding="utf-8"?>
<Properties xmlns="http://schemas.openxmlformats.org/officeDocument/2006/extended-properties" xmlns:vt="http://schemas.openxmlformats.org/officeDocument/2006/docPropsVTypes">
  <TotalTime>1673</TotalTime>
  <Words>2322</Words>
  <Application>Microsoft Macintosh PowerPoint</Application>
  <PresentationFormat>Widescreen</PresentationFormat>
  <Paragraphs>185</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Franklin Gothic Medium</vt:lpstr>
      <vt:lpstr>Georgia</vt:lpstr>
      <vt:lpstr>Wingdings 2</vt:lpstr>
      <vt:lpstr>Wingdings 3</vt:lpstr>
      <vt:lpstr>3_Theme1</vt:lpstr>
      <vt:lpstr>Teacher Collaboration Activity  Module 4: Eliciting Evidence of Student Learning</vt:lpstr>
      <vt:lpstr>Teacher Collaboration Success Criteria</vt:lpstr>
      <vt:lpstr>Agenda</vt:lpstr>
      <vt:lpstr>Learning Goals and Success Criteria Refresher</vt:lpstr>
      <vt:lpstr>Mapping Student Learning</vt:lpstr>
      <vt:lpstr>Where am I now?</vt:lpstr>
      <vt:lpstr>Key Considerations for Evidence of Student Learning</vt:lpstr>
      <vt:lpstr>Ensuring Evidence is Meaningful </vt:lpstr>
      <vt:lpstr>Evidence Gathering Routines</vt:lpstr>
      <vt:lpstr>Lesson Tune-Up</vt:lpstr>
      <vt:lpstr>Lesson Tune-Up Purpose</vt:lpstr>
      <vt:lpstr>Lesson Tune-Up Norms</vt:lpstr>
      <vt:lpstr>Lesson Tune-Up Protocol  Learning Goals and Success Criteria</vt:lpstr>
      <vt:lpstr>Debrief</vt:lpstr>
      <vt:lpstr>PowerPoint Presentation</vt:lpstr>
    </vt:vector>
  </TitlesOfParts>
  <Manager/>
  <Company>Kentucky Department of Education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Collaboration Activity - Module 4: Eliciting Evidence of Student Learning (Kentucky Department of Education)</dc:title>
  <dc:subject>This Teacher Collaboration Activity is a designed as a follow-up to the professional learning in Parts I and II of Module 4: Eliciting Evidence of Student Learning  </dc:subject>
  <dc:creator>WestEd</dc:creator>
  <cp:keywords>eliciting evidence, student learning</cp:keywords>
  <dc:description/>
  <cp:lastModifiedBy>Jessica Arnold</cp:lastModifiedBy>
  <cp:revision>107</cp:revision>
  <dcterms:created xsi:type="dcterms:W3CDTF">2020-10-17T00:01:25Z</dcterms:created>
  <dcterms:modified xsi:type="dcterms:W3CDTF">2020-12-07T20:09:59Z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63024a91-dbe8-48f5-b14f-2c9786f63cf7</vt:lpwstr>
  </property>
</Properties>
</file>