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5"/>
  </p:sldMasterIdLst>
  <p:notesMasterIdLst>
    <p:notesMasterId r:id="rId182"/>
  </p:notesMasterIdLst>
  <p:sldIdLst>
    <p:sldId id="256" r:id="rId6"/>
    <p:sldId id="451"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479" r:id="rId24"/>
    <p:sldId id="452" r:id="rId25"/>
    <p:sldId id="279" r:id="rId26"/>
    <p:sldId id="462"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470" r:id="rId62"/>
    <p:sldId id="317" r:id="rId63"/>
    <p:sldId id="453" r:id="rId64"/>
    <p:sldId id="319" r:id="rId65"/>
    <p:sldId id="320" r:id="rId66"/>
    <p:sldId id="463" r:id="rId67"/>
    <p:sldId id="322" r:id="rId68"/>
    <p:sldId id="323" r:id="rId69"/>
    <p:sldId id="324" r:id="rId70"/>
    <p:sldId id="325" r:id="rId71"/>
    <p:sldId id="327" r:id="rId72"/>
    <p:sldId id="328" r:id="rId73"/>
    <p:sldId id="329" r:id="rId74"/>
    <p:sldId id="330" r:id="rId75"/>
    <p:sldId id="331" r:id="rId76"/>
    <p:sldId id="332" r:id="rId77"/>
    <p:sldId id="471" r:id="rId78"/>
    <p:sldId id="480" r:id="rId79"/>
    <p:sldId id="338" r:id="rId80"/>
    <p:sldId id="454" r:id="rId81"/>
    <p:sldId id="339" r:id="rId82"/>
    <p:sldId id="340" r:id="rId83"/>
    <p:sldId id="341" r:id="rId84"/>
    <p:sldId id="342" r:id="rId85"/>
    <p:sldId id="343" r:id="rId86"/>
    <p:sldId id="344" r:id="rId87"/>
    <p:sldId id="345" r:id="rId88"/>
    <p:sldId id="346" r:id="rId89"/>
    <p:sldId id="347" r:id="rId90"/>
    <p:sldId id="348" r:id="rId91"/>
    <p:sldId id="349" r:id="rId92"/>
    <p:sldId id="472" r:id="rId93"/>
    <p:sldId id="481" r:id="rId94"/>
    <p:sldId id="455" r:id="rId95"/>
    <p:sldId id="355" r:id="rId96"/>
    <p:sldId id="464" r:id="rId97"/>
    <p:sldId id="357" r:id="rId98"/>
    <p:sldId id="358" r:id="rId99"/>
    <p:sldId id="359" r:id="rId100"/>
    <p:sldId id="360" r:id="rId101"/>
    <p:sldId id="473" r:id="rId102"/>
    <p:sldId id="482" r:id="rId103"/>
    <p:sldId id="456" r:id="rId104"/>
    <p:sldId id="366" r:id="rId105"/>
    <p:sldId id="465" r:id="rId106"/>
    <p:sldId id="368" r:id="rId107"/>
    <p:sldId id="369" r:id="rId108"/>
    <p:sldId id="370" r:id="rId109"/>
    <p:sldId id="371" r:id="rId110"/>
    <p:sldId id="372" r:id="rId111"/>
    <p:sldId id="373" r:id="rId112"/>
    <p:sldId id="374" r:id="rId113"/>
    <p:sldId id="375" r:id="rId114"/>
    <p:sldId id="474" r:id="rId115"/>
    <p:sldId id="483" r:id="rId116"/>
    <p:sldId id="457" r:id="rId117"/>
    <p:sldId id="381" r:id="rId118"/>
    <p:sldId id="466" r:id="rId119"/>
    <p:sldId id="383" r:id="rId120"/>
    <p:sldId id="384" r:id="rId121"/>
    <p:sldId id="385" r:id="rId122"/>
    <p:sldId id="386" r:id="rId123"/>
    <p:sldId id="387" r:id="rId124"/>
    <p:sldId id="388" r:id="rId125"/>
    <p:sldId id="389" r:id="rId126"/>
    <p:sldId id="390" r:id="rId127"/>
    <p:sldId id="391" r:id="rId128"/>
    <p:sldId id="392" r:id="rId129"/>
    <p:sldId id="475" r:id="rId130"/>
    <p:sldId id="484" r:id="rId131"/>
    <p:sldId id="458" r:id="rId132"/>
    <p:sldId id="398" r:id="rId133"/>
    <p:sldId id="467" r:id="rId134"/>
    <p:sldId id="400" r:id="rId135"/>
    <p:sldId id="401" r:id="rId136"/>
    <p:sldId id="402" r:id="rId137"/>
    <p:sldId id="403" r:id="rId138"/>
    <p:sldId id="404" r:id="rId139"/>
    <p:sldId id="405" r:id="rId140"/>
    <p:sldId id="489" r:id="rId141"/>
    <p:sldId id="491" r:id="rId142"/>
    <p:sldId id="406" r:id="rId143"/>
    <p:sldId id="407" r:id="rId144"/>
    <p:sldId id="408" r:id="rId145"/>
    <p:sldId id="409" r:id="rId146"/>
    <p:sldId id="410" r:id="rId147"/>
    <p:sldId id="476" r:id="rId148"/>
    <p:sldId id="485" r:id="rId149"/>
    <p:sldId id="459" r:id="rId150"/>
    <p:sldId id="416" r:id="rId151"/>
    <p:sldId id="468" r:id="rId152"/>
    <p:sldId id="418" r:id="rId153"/>
    <p:sldId id="419" r:id="rId154"/>
    <p:sldId id="420" r:id="rId155"/>
    <p:sldId id="421" r:id="rId156"/>
    <p:sldId id="422" r:id="rId157"/>
    <p:sldId id="423" r:id="rId158"/>
    <p:sldId id="424" r:id="rId159"/>
    <p:sldId id="425" r:id="rId160"/>
    <p:sldId id="426" r:id="rId161"/>
    <p:sldId id="427" r:id="rId162"/>
    <p:sldId id="428" r:id="rId163"/>
    <p:sldId id="429" r:id="rId164"/>
    <p:sldId id="430" r:id="rId165"/>
    <p:sldId id="477" r:id="rId166"/>
    <p:sldId id="486" r:id="rId167"/>
    <p:sldId id="460" r:id="rId168"/>
    <p:sldId id="436" r:id="rId169"/>
    <p:sldId id="469" r:id="rId170"/>
    <p:sldId id="438" r:id="rId171"/>
    <p:sldId id="439" r:id="rId172"/>
    <p:sldId id="440" r:id="rId173"/>
    <p:sldId id="441" r:id="rId174"/>
    <p:sldId id="478" r:id="rId175"/>
    <p:sldId id="487" r:id="rId176"/>
    <p:sldId id="461" r:id="rId177"/>
    <p:sldId id="447" r:id="rId178"/>
    <p:sldId id="448" r:id="rId179"/>
    <p:sldId id="450" r:id="rId180"/>
    <p:sldId id="488" r:id="rId181"/>
  </p:sldIdLst>
  <p:sldSz cx="12192000" cy="6858000"/>
  <p:notesSz cx="6858000" cy="9144000"/>
  <p:embeddedFontLst>
    <p:embeddedFont>
      <p:font typeface="Calibri" panose="020F0502020204030204" pitchFamily="34" charset="0"/>
      <p:regular r:id="rId183"/>
      <p:bold r:id="rId184"/>
      <p:italic r:id="rId185"/>
      <p:boldItalic r:id="rId186"/>
    </p:embeddedFont>
    <p:embeddedFont>
      <p:font typeface="Franklin Gothic Book" panose="020B0503020102020204" pitchFamily="34" charset="0"/>
      <p:regular r:id="rId187"/>
      <p:italic r:id="rId188"/>
    </p:embeddedFont>
    <p:embeddedFont>
      <p:font typeface="Franklin Gothic Medium" panose="020B0603020102020204" pitchFamily="34" charset="0"/>
      <p:regular r:id="rId189"/>
      <p:italic r:id="rId190"/>
    </p:embeddedFont>
    <p:embeddedFont>
      <p:font typeface="Georgia" panose="02040502050405020303" pitchFamily="18" charset="0"/>
      <p:regular r:id="rId191"/>
      <p:bold r:id="rId192"/>
      <p:italic r:id="rId193"/>
      <p:boldItalic r:id="rId194"/>
    </p:embeddedFont>
    <p:embeddedFont>
      <p:font typeface="Libre Franklin" pitchFamily="2" charset="0"/>
      <p:regular r:id="rId195"/>
      <p:bold r:id="rId196"/>
      <p:italic r:id="rId197"/>
      <p:boldItalic r:id="rId198"/>
    </p:embeddedFont>
    <p:embeddedFont>
      <p:font typeface="Libre Franklin Medium" pitchFamily="2" charset="0"/>
      <p:regular r:id="rId199"/>
      <p:bold r:id="rId200"/>
      <p:italic r:id="rId201"/>
      <p:boldItalic r:id="rId202"/>
    </p:embeddedFont>
    <p:embeddedFont>
      <p:font typeface="Open Sans" panose="020B0606030504020204" pitchFamily="34" charset="0"/>
      <p:regular r:id="rId203"/>
      <p:bold r:id="rId204"/>
      <p:italic r:id="rId205"/>
      <p:boldItalic r:id="rId206"/>
    </p:embeddedFont>
    <p:embeddedFont>
      <p:font typeface="Source Sans Pro" panose="020B0503030403020204" pitchFamily="34" charset="0"/>
      <p:regular r:id="rId207"/>
      <p:bold r:id="rId208"/>
      <p:italic r:id="rId209"/>
      <p:boldItalic r:id="rId210"/>
    </p:embeddedFont>
    <p:embeddedFont>
      <p:font typeface="Trebuchet MS" panose="020B0603020202020204" pitchFamily="34" charset="0"/>
      <p:regular r:id="rId211"/>
      <p:bold r:id="rId212"/>
      <p:italic r:id="rId213"/>
      <p:boldItalic r:id="rId2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2" roundtripDataSignature="AMtx7mhYY31r37FhOPxcCJtiCrwpyd0Mx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ther Ransom" initials="" lastIdx="1" clrIdx="0"/>
  <p:cmAuthor id="1" name="Micki Ray" initials="" lastIdx="1" clrIdx="1"/>
  <p:cmAuthor id="2" name="Gallicchio, Lauren - Division of Program Standards" initials="GL-DoPS" lastIdx="7" clrIdx="2">
    <p:extLst>
      <p:ext uri="{19B8F6BF-5375-455C-9EA6-DF929625EA0E}">
        <p15:presenceInfo xmlns:p15="http://schemas.microsoft.com/office/powerpoint/2012/main" userId="S-1-5-21-2077426921-23679709-1353397897-424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365A1C-59AA-405D-9E87-4EC5AE13565E}" v="5" dt="2023-10-09T17:59:21.268"/>
  </p1510:revLst>
</p1510:revInfo>
</file>

<file path=ppt/tableStyles.xml><?xml version="1.0" encoding="utf-8"?>
<a:tblStyleLst xmlns:a="http://schemas.openxmlformats.org/drawingml/2006/main" def="{210AF71D-5E57-468B-A02F-218AF53F7905}">
  <a:tblStyle styleId="{210AF71D-5E57-468B-A02F-218AF53F7905}" styleName="Table_0">
    <a:wholeTbl>
      <a:tcTxStyle b="off" i="off">
        <a:font>
          <a:latin typeface="Franklin Gothic Medium"/>
          <a:ea typeface="Franklin Gothic Medium"/>
          <a:cs typeface="Franklin Gothic Medium"/>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a:tcStyle>
        <a:tcBdr/>
        <a:fill>
          <a:solidFill>
            <a:srgbClr val="CED2E2"/>
          </a:solidFill>
        </a:fill>
      </a:tcStyle>
    </a:band1H>
    <a:band2H>
      <a:tcTxStyle/>
      <a:tcStyle>
        <a:tcBdr/>
      </a:tcStyle>
    </a:band2H>
    <a:band1V>
      <a:tcTxStyle/>
      <a:tcStyle>
        <a:tcBdr/>
        <a:fill>
          <a:solidFill>
            <a:srgbClr val="CED2E2"/>
          </a:solidFill>
        </a:fill>
      </a:tcStyle>
    </a:band1V>
    <a:band2V>
      <a:tcTxStyle/>
      <a:tcStyle>
        <a:tcBdr/>
      </a:tcStyle>
    </a:band2V>
    <a:lastCol>
      <a:tcTxStyle b="on" i="off">
        <a:font>
          <a:latin typeface="Franklin Gothic Medium"/>
          <a:ea typeface="Franklin Gothic Medium"/>
          <a:cs typeface="Franklin Gothic Medium"/>
        </a:font>
        <a:schemeClr val="lt1"/>
      </a:tcTxStyle>
      <a:tcStyle>
        <a:tcBdr/>
        <a:fill>
          <a:solidFill>
            <a:schemeClr val="accent1"/>
          </a:solidFill>
        </a:fill>
      </a:tcStyle>
    </a:lastCol>
    <a:firstCol>
      <a:tcTxStyle b="on" i="off">
        <a:font>
          <a:latin typeface="Franklin Gothic Medium"/>
          <a:ea typeface="Franklin Gothic Medium"/>
          <a:cs typeface="Franklin Gothic Medium"/>
        </a:font>
        <a:schemeClr val="lt1"/>
      </a:tcTxStyle>
      <a:tcStyle>
        <a:tcBdr/>
        <a:fill>
          <a:solidFill>
            <a:schemeClr val="accent1"/>
          </a:solidFill>
        </a:fill>
      </a:tcStyle>
    </a:firstCol>
    <a:lastRow>
      <a:tcTxStyle b="on" i="off">
        <a:font>
          <a:latin typeface="Franklin Gothic Medium"/>
          <a:ea typeface="Franklin Gothic Medium"/>
          <a:cs typeface="Franklin Gothic Medium"/>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Franklin Gothic Medium"/>
          <a:ea typeface="Franklin Gothic Medium"/>
          <a:cs typeface="Franklin Gothic Medium"/>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246" autoAdjust="0"/>
  </p:normalViewPr>
  <p:slideViewPr>
    <p:cSldViewPr snapToGrid="0">
      <p:cViewPr varScale="1">
        <p:scale>
          <a:sx n="42" d="100"/>
          <a:sy n="42" d="100"/>
        </p:scale>
        <p:origin x="157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font" Target="fonts/font9.fntdata"/><Relationship Id="rId205" Type="http://schemas.openxmlformats.org/officeDocument/2006/relationships/font" Target="fonts/font23.fntdata"/><Relationship Id="rId226" Type="http://schemas.openxmlformats.org/officeDocument/2006/relationships/theme" Target="theme/theme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font" Target="fonts/font10.fntdata"/><Relationship Id="rId206" Type="http://schemas.openxmlformats.org/officeDocument/2006/relationships/font" Target="fonts/font24.fntdata"/><Relationship Id="rId227" Type="http://schemas.openxmlformats.org/officeDocument/2006/relationships/tableStyles" Target="tableStyle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notesMaster" Target="notesMasters/notesMaster1.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font" Target="fonts/font11.fntdata"/><Relationship Id="rId207" Type="http://schemas.openxmlformats.org/officeDocument/2006/relationships/font" Target="fonts/font25.fntdata"/><Relationship Id="rId228" Type="http://schemas.microsoft.com/office/2015/10/relationships/revisionInfo" Target="revisionInfo.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font" Target="fonts/font1.fntdata"/><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font" Target="fonts/font12.fntdata"/><Relationship Id="rId208" Type="http://schemas.openxmlformats.org/officeDocument/2006/relationships/font" Target="fonts/font26.fntdata"/><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font" Target="fonts/font2.fntdata"/><Relationship Id="rId189" Type="http://schemas.openxmlformats.org/officeDocument/2006/relationships/font" Target="fonts/font7.fntdata"/><Relationship Id="rId3" Type="http://schemas.openxmlformats.org/officeDocument/2006/relationships/customXml" Target="../customXml/item3.xml"/><Relationship Id="rId214" Type="http://schemas.openxmlformats.org/officeDocument/2006/relationships/font" Target="fonts/font32.fntdata"/><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font" Target="fonts/font13.fntdata"/><Relationship Id="rId209" Type="http://schemas.openxmlformats.org/officeDocument/2006/relationships/font" Target="fonts/font27.fntdata"/><Relationship Id="rId190" Type="http://schemas.openxmlformats.org/officeDocument/2006/relationships/font" Target="fonts/font8.fntdata"/><Relationship Id="rId204" Type="http://schemas.openxmlformats.org/officeDocument/2006/relationships/font" Target="fonts/font22.fntdata"/><Relationship Id="rId225"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font" Target="fonts/font3.fntdata"/><Relationship Id="rId4" Type="http://schemas.openxmlformats.org/officeDocument/2006/relationships/customXml" Target="../customXml/item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font" Target="fonts/font28.fntdata"/><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font" Target="fonts/font14.fntdata"/><Relationship Id="rId200" Type="http://schemas.openxmlformats.org/officeDocument/2006/relationships/font" Target="fonts/font18.fntdata"/><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font" Target="fonts/font4.fntdata"/><Relationship Id="rId211" Type="http://schemas.openxmlformats.org/officeDocument/2006/relationships/font" Target="fonts/font29.fntdata"/><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font" Target="fonts/font15.fntdata"/><Relationship Id="rId201" Type="http://schemas.openxmlformats.org/officeDocument/2006/relationships/font" Target="fonts/font19.fntdata"/><Relationship Id="rId222" Type="http://customschemas.google.com/relationships/presentationmetadata" Target="metadata"/><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font" Target="fonts/font5.fntdata"/><Relationship Id="rId1" Type="http://schemas.openxmlformats.org/officeDocument/2006/relationships/customXml" Target="../customXml/item1.xml"/><Relationship Id="rId212" Type="http://schemas.openxmlformats.org/officeDocument/2006/relationships/font" Target="fonts/font30.fntdata"/><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font" Target="fonts/font16.fntdata"/><Relationship Id="rId202" Type="http://schemas.openxmlformats.org/officeDocument/2006/relationships/font" Target="fonts/font20.fntdata"/><Relationship Id="rId223" Type="http://schemas.openxmlformats.org/officeDocument/2006/relationships/commentAuthors" Target="commentAuthors.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font" Target="fonts/font6.fntdata"/><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font" Target="fonts/font31.fntdata"/><Relationship Id="rId2" Type="http://schemas.openxmlformats.org/officeDocument/2006/relationships/customXml" Target="../customXml/item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font" Target="fonts/font17.fntdata"/><Relationship Id="rId203" Type="http://schemas.openxmlformats.org/officeDocument/2006/relationships/font" Target="fonts/font21.fntdata"/><Relationship Id="rId19" Type="http://schemas.openxmlformats.org/officeDocument/2006/relationships/slide" Target="slides/slide14.xml"/><Relationship Id="rId224" Type="http://schemas.openxmlformats.org/officeDocument/2006/relationships/presProps" Target="presProps.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86441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designing-lessons/"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JtRGUNo2pck"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ibe.unesco.org/en/glossary-curriculum-terminology/c/culturally-responsive-curriculum" TargetMode="Externa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cultofpedagogy.com/culturally-responsive-misconceptions/" TargetMode="External"/><Relationship Id="rId2" Type="http://schemas.openxmlformats.org/officeDocument/2006/relationships/slide" Target="../slides/slide111.xml"/><Relationship Id="rId1" Type="http://schemas.openxmlformats.org/officeDocument/2006/relationships/notesMaster" Target="../notesMasters/notesMaster1.xml"/><Relationship Id="rId5" Type="http://schemas.openxmlformats.org/officeDocument/2006/relationships/hyperlink" Target="https://kappanonline.org/richardson-using-controversy-as-a-teaching-tool-an-interview-with-diana-hess/" TargetMode="External"/><Relationship Id="rId4" Type="http://schemas.openxmlformats.org/officeDocument/2006/relationships/hyperlink" Target="https://www.cultofpedagogy.com/classroom-simulations/" TargetMode="Externa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cultofpedagogy.com/culturally-responsive-misconceptions/"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pz.harvard.edu/sites/default/files/I%20Used%20to%20Think%20-%20Now%20I%20Think_1.pdf"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cultofpedagogy.com/classroom-simulations/"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cultofpedagogy.com/classroom-simulations/"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z.harvard.edu/sites/default/files/Think%20Pair%20Share_1.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pz.harvard.edu/sites/default/files/Parts%20Purposes%20Complexities_1.pdf" TargetMode="Externa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hyperlink" Target="https://kappanonline.org/richardson-using-controversy-as-a-teaching-tool-an-interview-with-diana-hess/" TargetMode="Externa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8" Type="http://schemas.openxmlformats.org/officeDocument/2006/relationships/hyperlink" Target="https://pz.harvard.edu/sites/default/files/How%20Else%20and%20Why_3.pdf" TargetMode="External"/><Relationship Id="rId3" Type="http://schemas.openxmlformats.org/officeDocument/2006/relationships/hyperlink" Target="https://pz.harvard.edu/sites/default/files/Unveiling%20Stories.pdf" TargetMode="External"/><Relationship Id="rId7" Type="http://schemas.openxmlformats.org/officeDocument/2006/relationships/hyperlink" Target="https://pz.harvard.edu/sites/default/files/Step%20In%20-%20Step%20Out%20-%20Step%20Back_1.pdf" TargetMode="External"/><Relationship Id="rId2" Type="http://schemas.openxmlformats.org/officeDocument/2006/relationships/slide" Target="../slides/slide123.xml"/><Relationship Id="rId1" Type="http://schemas.openxmlformats.org/officeDocument/2006/relationships/notesMaster" Target="../notesMasters/notesMaster1.xml"/><Relationship Id="rId6" Type="http://schemas.openxmlformats.org/officeDocument/2006/relationships/hyperlink" Target="https://pz.harvard.edu/sites/default/files/Red%20Light%20Yellow%20Light_1.pdf" TargetMode="External"/><Relationship Id="rId5" Type="http://schemas.openxmlformats.org/officeDocument/2006/relationships/hyperlink" Target="https://pz.harvard.edu/sites/default/files/Question%20Starts_0.pdf" TargetMode="External"/><Relationship Id="rId4" Type="http://schemas.openxmlformats.org/officeDocument/2006/relationships/hyperlink" Target="https://pz.harvard.edu/sites/default/files/Circle%20of%20Viewpoints_0.pdf" TargetMode="Externa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edweek.org/teaching-learning/how-do-we-teach-with-primary-sources-when-so-many-voices-are-missing/2019/08" TargetMode="External"/><Relationship Id="rId2" Type="http://schemas.openxmlformats.org/officeDocument/2006/relationships/slide" Target="../slides/slide126.xml"/><Relationship Id="rId1" Type="http://schemas.openxmlformats.org/officeDocument/2006/relationships/notesMaster" Target="../notesMasters/notesMaster1.xml"/><Relationship Id="rId5" Type="http://schemas.openxmlformats.org/officeDocument/2006/relationships/hyperlink" Target="https://teachinghistory.org/best-practices/teaching-in-action/23893" TargetMode="External"/><Relationship Id="rId4" Type="http://schemas.openxmlformats.org/officeDocument/2006/relationships/hyperlink" Target="https://blogs.loc.gov/teachers/2011/11/dealing-with-difficult-subjects-in-primary-sources/"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setting-up-and-managing-small-group-wor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library.teachingworks.org/curriculumresources/materials/social-studies-leading-a-discussion/" TargetMode="Externa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cloud.lib.wfu.edu/blog/research-like-a-librarian/primary-sources/"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s://www.edweek.org/teaching-learning/how-do-we-teach-with-primary-sources-when-so-many-voices-are-missing/2019/08" TargetMode="External"/><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blogs.loc.gov/teachers/2011/11/dealing-with-difficult-subjects-in-primary-sources/"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blogs.loc.gov/teachers/2011/11/dealing-with-difficult-subjects-in-primary-sources/"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teachinghistory.org/best-practices/teaching-in-action/23893"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ed.com/talks/chimamanda_ngozi_adichie_the_danger_of_a_single_story?language=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slide" Target="../slides/slide144.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Social_Studies_Instructional_Resources_Alignment_Rubric.docx" TargetMode="External"/><Relationship Id="rId4" Type="http://schemas.openxmlformats.org/officeDocument/2006/relationships/hyperlink" Target="https://education.ky.gov/curriculum/standards/kyacadstand/Documents/KDE_Equity_Lenses.docx" TargetMode="Externa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adowscenter.org/files/resources/TurnAndTalk_TeacherGuide.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3" Type="http://schemas.openxmlformats.org/officeDocument/2006/relationships/hyperlink" Target="https://nationalseedproject.org/images/documents/Curriculum_As_Window_and_Mirror.pdf" TargetMode="External"/><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hyperlink" Target="https://education.ky.gov/curriculum/standards/kyacadstand/Documents/Social_Studies_Instructional_Resources_Alignment_Rubric.docx" TargetMode="External"/><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education.ky.gov/curriculum/standards/kyacadstand/Documents/Social_Studies_Instructional_Resources_Alignment_Rubric.docx" TargetMode="External"/><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3" Type="http://schemas.openxmlformats.org/officeDocument/2006/relationships/hyperlink" Target="https://education.ky.gov/curriculum/standards/kyacadstand/Documents/Social_Studies_Instructional_Resources_Alignment_Rubric.docx" TargetMode="External"/><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4_Teacher_Note_Including_Diverse_Groups_of_the_KAS_for_Social_Studies.docx" TargetMode="External"/><Relationship Id="rId2" Type="http://schemas.openxmlformats.org/officeDocument/2006/relationships/slide" Target="../slides/slide162.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High_School-Including_Diverse_Groups_of_the_KAS_for_Social_Studies.docx" TargetMode="External"/><Relationship Id="rId4" Type="http://schemas.openxmlformats.org/officeDocument/2006/relationships/hyperlink" Target="https://education.ky.gov/curriculum/standards/kyacadstand/Documents/Grade_8_Collection-Including_Diverse_Groups.docx" TargetMode="Externa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s://www.youtube.com/watch?v=JtRGUNo2pck" TargetMode="External"/><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ed.com/talks/chimamanda_ngozi_adichie_the_danger_of_a_single_story?language=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ore-docs.s3.amazonaws.com/documents/asset/uploaded_file/1095642/DOK_for_Social_Studies.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ore-docs.s3.amazonaws.com/documents/asset/uploaded_file/1095642/DOK_for_Social_Studies.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nam11.safelinks.protection.outlook.com/?url=https://core-docs.s3.amazonaws.com/documents/asset/uploaded_file/1095642/DOK_for_Social_Studies.pdf&amp;data=04|01|lauren.gallicchio@education.ky.gov|0131eda92eee45595db108d8feb7ebe1|9360c11f90e64706ad0025fcdc9e2ed1|0|0|637539413177469051|Unknown|TWFpbGZsb3d8eyJWIjoiMC4wLjAwMDAiLCJQIjoiV2luMzIiLCJBTiI6Ik1haWwiLCJXVCI6Mn0%3D|1000&amp;sdata=Ig95J5B7/8n18y1JdjCBygV2kuOMoelC62ubnFH7%2BBk%3D&amp;reserved=0"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ce.org/uploads/files/02-CCE-BuildingforEquityTools_School-Self-Assessment-Tool.pdf"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kentuckyteacher.org/features/2021/04/james-academy-a-new-girls-steam-school-does-everything-differently/" TargetMode="External"/><Relationship Id="rId5" Type="http://schemas.openxmlformats.org/officeDocument/2006/relationships/hyperlink" Target="https://www.cultofpedagogy.com/10-equity/" TargetMode="External"/><Relationship Id="rId4" Type="http://schemas.openxmlformats.org/officeDocument/2006/relationships/hyperlink" Target="https://www.adl.org/media/11151/download"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ce.org/uploads/files/02-CCE-BuildingforEquityTools_School-Self-Assessment-Tool.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ce.org/uploads/files/02-CCE-BuildingforEquityTools_School-Self-Assessment-Tool.pdf"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pz.harvard.edu/sites/default/files/I%20Used%20to%20Think%20-%20Now%20I%20Think_1.pdf"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cultofpedagogy.com/10-equity/"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kystandards.org/standards-family-guides/"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pz.harvard.edu/sites/default/files/Circles%20of%20Action_1.pdf" TargetMode="External"/><Relationship Id="rId4" Type="http://schemas.openxmlformats.org/officeDocument/2006/relationships/hyperlink" Target="https://www.cultofpedagogy.com/10-equity/"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kentuckyteacher.org/features/2021/04/james-academy-a-new-girls-steam-school-does-everything-differently/"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kentuckyteacher.org/features/2021/04/james-academy-a-new-girls-steam-school-does-everything-differently/"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pz.harvard.edu/sites/default/files/Claim%20Support%20Question_0.pdf"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edutopia.org/blog/creating-an-identity-safe-classroom-becki-cohn-vargas-dorothy-steele"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docs.google.com/document/d/1HTlROLa_n1DH_uDn9O9B3v6MbrJPvomX-4qx4eCzaio/edit"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youtube.com/watch?v=JtRGUNo2pck"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www.edutopia.org/blog/creating-an-identity-safe-classroom-becki-cohn-vargas-dorothy-steel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pz.harvard.edu/sites/default/files/Who%20Am%20I%20-%20Exploring%20Complexity.pdf"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nationalseedproject.org/images/documents/Curriculum_As_Window_and_Mirror.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docs.google.com/document/d/1HTlROLa_n1DH_uDn9O9B3v6MbrJPvomX-4qx4eCzaio/edit"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pz.harvard.edu/sites/default/files/3-2-1%20Bridge_0.pdf" TargetMode="Externa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docs.google.com/document/d/1HTlROLa_n1DH_uDn9O9B3v6MbrJPvomX-4qx4eCzaio/edit" TargetMode="External"/><Relationship Id="rId2" Type="http://schemas.openxmlformats.org/officeDocument/2006/relationships/slide" Target="../slides/slide85.xml"/><Relationship Id="rId1" Type="http://schemas.openxmlformats.org/officeDocument/2006/relationships/notesMaster" Target="../notesMasters/notesMaster1.xml"/><Relationship Id="rId4" Type="http://schemas.openxmlformats.org/officeDocument/2006/relationships/hyperlink" Target="https://kb.wisc.edu/remote-instruction/talking-chips"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docs.google.com/document/d/1HTlROLa_n1DH_uDn9O9B3v6MbrJPvomX-4qx4eCzaio/edit"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pz.harvard.edu/sites/default/files/3-2-1%20Bridge_0.pdf"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8" Type="http://schemas.openxmlformats.org/officeDocument/2006/relationships/hyperlink" Target="https://www.learningforjustice.org/magazine/is-queer-ok-to-say-heres-why-we-use-it" TargetMode="External"/><Relationship Id="rId3" Type="http://schemas.openxmlformats.org/officeDocument/2006/relationships/hyperlink" Target="https://americanindian.si.edu/nk360/informational/impact-words-tips" TargetMode="External"/><Relationship Id="rId7" Type="http://schemas.openxmlformats.org/officeDocument/2006/relationships/hyperlink" Target="https://www.learningforjustice.org/magazine/no-joking-matter-words-and-disability"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s://www.washingtonpost.com/politics/2020/07/02/people-color-are-protesting-heres-what-you-need-know-about-this-new-identity/" TargetMode="External"/><Relationship Id="rId11" Type="http://schemas.openxmlformats.org/officeDocument/2006/relationships/hyperlink" Target="https://www.aucd.org/docs/add/sa_summits/Language%20Doc.pdf" TargetMode="External"/><Relationship Id="rId5" Type="http://schemas.openxmlformats.org/officeDocument/2006/relationships/hyperlink" Target="https://www.nytimes.com/2020/06/26/us/black-african-american-style-debate.html" TargetMode="External"/><Relationship Id="rId10" Type="http://schemas.openxmlformats.org/officeDocument/2006/relationships/hyperlink" Target="https://www.nbcnews.com/news/asian-america/after-50-years-asian-american-advocates-say-term-more-essential-n875601" TargetMode="External"/><Relationship Id="rId4" Type="http://schemas.openxmlformats.org/officeDocument/2006/relationships/hyperlink" Target="https://www.npr.org/sections/parallels/2015/08/27/434584260/hispanic-or-latino-a-guide-for-the-u-s-presidential-campaign" TargetMode="External"/><Relationship Id="rId9" Type="http://schemas.openxmlformats.org/officeDocument/2006/relationships/hyperlink" Target="https://undergroundrailroadhistory.org/the-vocabulary-of-freedom/#:~:text=Also%20important%20to%20reevaluate%20is,identity%20as%20a%20human%20being"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t>Module Overview:</a:t>
            </a:r>
            <a:endParaRPr b="1" dirty="0"/>
          </a:p>
          <a:p>
            <a:pPr marL="0" lvl="0" indent="0" algn="l" rtl="0">
              <a:lnSpc>
                <a:spcPct val="115000"/>
              </a:lnSpc>
              <a:spcBef>
                <a:spcPts val="0"/>
              </a:spcBef>
              <a:spcAft>
                <a:spcPts val="0"/>
              </a:spcAft>
              <a:buClr>
                <a:schemeClr val="dk1"/>
              </a:buClr>
              <a:buSzPts val="1100"/>
              <a:buFont typeface="Arial"/>
              <a:buNone/>
            </a:pPr>
            <a:r>
              <a:rPr lang="en-US" dirty="0"/>
              <a:t>The Including Diverse Groups of the </a:t>
            </a:r>
            <a:r>
              <a:rPr lang="en-US" i="1" dirty="0"/>
              <a:t>Kentucky Academic Standards for Social Studies</a:t>
            </a:r>
            <a:r>
              <a:rPr lang="en-US" dirty="0"/>
              <a:t> module contains materials to be used in work sessions at the district, school or department level. These sessions are intended to support the successful implementation of the </a:t>
            </a:r>
            <a:r>
              <a:rPr lang="en-US" i="1" dirty="0"/>
              <a:t>KAS for Social Studies</a:t>
            </a:r>
            <a:r>
              <a:rPr lang="en-US" dirty="0"/>
              <a:t> in classrooms across the state. The duration, scope and sequence of the module sections may be customized to accommodate local needs and conditions. The sections are designed to provide flexibility for districts and schools and, as such, can be viewed as stand-alone lessons or within the progression of the module as written.</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Materials: </a:t>
            </a:r>
            <a:endParaRPr b="1" dirty="0"/>
          </a:p>
          <a:p>
            <a:pPr marL="0" lvl="0" indent="0" algn="l" rtl="0">
              <a:lnSpc>
                <a:spcPct val="115000"/>
              </a:lnSpc>
              <a:spcBef>
                <a:spcPts val="0"/>
              </a:spcBef>
              <a:spcAft>
                <a:spcPts val="0"/>
              </a:spcAft>
              <a:buClr>
                <a:schemeClr val="dk1"/>
              </a:buClr>
              <a:buSzPts val="1100"/>
              <a:buFont typeface="Arial"/>
              <a:buNone/>
            </a:pPr>
            <a:r>
              <a:rPr lang="en-US" dirty="0"/>
              <a:t>The following materials are part of this module:</a:t>
            </a:r>
            <a:endParaRPr dirty="0"/>
          </a:p>
          <a:p>
            <a:pPr marL="457200" lvl="0" indent="-304800" algn="l" rtl="0">
              <a:lnSpc>
                <a:spcPct val="115000"/>
              </a:lnSpc>
              <a:spcBef>
                <a:spcPts val="0"/>
              </a:spcBef>
              <a:spcAft>
                <a:spcPts val="0"/>
              </a:spcAft>
              <a:buClr>
                <a:schemeClr val="dk1"/>
              </a:buClr>
              <a:buSzPts val="1200"/>
              <a:buChar char="●"/>
            </a:pPr>
            <a:r>
              <a:rPr lang="en-US" i="1" dirty="0"/>
              <a:t>Kentucky Academic Standards (KAS) for Social Studies</a:t>
            </a:r>
          </a:p>
          <a:p>
            <a:pPr marL="457200" lvl="0" indent="-304800" algn="l" rtl="0">
              <a:lnSpc>
                <a:spcPct val="115000"/>
              </a:lnSpc>
              <a:spcBef>
                <a:spcPts val="0"/>
              </a:spcBef>
              <a:spcAft>
                <a:spcPts val="0"/>
              </a:spcAft>
              <a:buClr>
                <a:schemeClr val="dk1"/>
              </a:buClr>
              <a:buSzPts val="1200"/>
              <a:buChar char="●"/>
            </a:pPr>
            <a:r>
              <a:rPr lang="en-US" sz="1200" b="0" i="0" u="none" strike="noStrike" cap="none" dirty="0">
                <a:solidFill>
                  <a:schemeClr val="dk1"/>
                </a:solidFill>
                <a:effectLst/>
                <a:latin typeface="Calibri"/>
                <a:ea typeface="Calibri"/>
                <a:cs typeface="Calibri"/>
                <a:sym typeface="Calibri"/>
              </a:rPr>
              <a:t>Additional materials, such as but not limited to, articles, discussion strategies, etc. are provided at the beginning of each section of the module. </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Guiding Notes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Guiding notes are provided in the Notes section of the PowerPoint to support your learning. The information provided in the Notes section includes additional information, directions for the activities on the slide, and citations of used resources, where appropriate. It is critical that you read the material presented in the Notes section to ensure that you are acquiring the important knowledge, skills and understanding required when engaging with this module. </a:t>
            </a:r>
          </a:p>
          <a:p>
            <a:pPr marL="45720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Virtual Training Note:</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you plan to engage with this module virtually as a group, consider directing participants to the</a:t>
            </a:r>
            <a:r>
              <a:rPr lang="en-US" sz="1200" dirty="0">
                <a:solidFill>
                  <a:schemeClr val="dk1"/>
                </a:solidFill>
                <a:uFill>
                  <a:noFill/>
                </a:uFill>
                <a:latin typeface="Calibri"/>
                <a:ea typeface="Calibri"/>
                <a:cs typeface="Calibri"/>
                <a:sym typeface="Calibri"/>
              </a:rPr>
              <a:t> Social Studies Professional Learning Modules page </a:t>
            </a:r>
            <a:r>
              <a:rPr lang="en-US" sz="1200" dirty="0">
                <a:solidFill>
                  <a:schemeClr val="dk1"/>
                </a:solidFill>
                <a:latin typeface="Calibri"/>
                <a:ea typeface="Calibri"/>
                <a:cs typeface="Calibri"/>
                <a:sym typeface="Calibri"/>
              </a:rPr>
              <a:t>so that you may access the resources used directly from the links provided in the PowerPoint: </a:t>
            </a:r>
            <a:r>
              <a:rPr lang="en-US" sz="1200" u="sng" dirty="0">
                <a:solidFill>
                  <a:schemeClr val="dk1"/>
                </a:solidFill>
                <a:latin typeface="Calibri"/>
                <a:ea typeface="Calibri"/>
                <a:cs typeface="Calibri"/>
                <a:sym typeface="Calibri"/>
              </a:rPr>
              <a:t>https://kystandards.org/standards-resources/ss-resources/ss-pl-modules/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Additionally, you may consider downloading the resources contained within each section of the module and placing them into a Google folder for you or your colleagues to access. </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Goals:</a:t>
            </a:r>
            <a:endParaRPr b="1" dirty="0"/>
          </a:p>
          <a:p>
            <a:pPr marL="0" lvl="0" indent="0" algn="l" rtl="0">
              <a:spcBef>
                <a:spcPts val="0"/>
              </a:spcBef>
              <a:spcAft>
                <a:spcPts val="0"/>
              </a:spcAft>
              <a:buClr>
                <a:schemeClr val="dk1"/>
              </a:buClr>
              <a:buSzPts val="1100"/>
              <a:buFont typeface="Arial"/>
              <a:buNone/>
            </a:pPr>
            <a:r>
              <a:rPr lang="en-US" dirty="0"/>
              <a:t>The goals of the Including Diverse Groups of the </a:t>
            </a:r>
            <a:r>
              <a:rPr lang="en-US" i="1" dirty="0"/>
              <a:t>Kentucky Academic Standards for Social Studies </a:t>
            </a:r>
            <a:r>
              <a:rPr lang="en-US" dirty="0"/>
              <a:t>Module are for districts and schools to:</a:t>
            </a:r>
            <a:endParaRPr dirty="0"/>
          </a:p>
          <a:p>
            <a:pPr marL="228600" lvl="0" indent="-254000" algn="l" rtl="0">
              <a:lnSpc>
                <a:spcPct val="90000"/>
              </a:lnSpc>
              <a:spcBef>
                <a:spcPts val="0"/>
              </a:spcBef>
              <a:spcAft>
                <a:spcPts val="0"/>
              </a:spcAft>
              <a:buClr>
                <a:schemeClr val="dk1"/>
              </a:buClr>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p>
          <a:p>
            <a:pPr marL="228600" lvl="0" indent="-254000" algn="l" rtl="0">
              <a:lnSpc>
                <a:spcPct val="90000"/>
              </a:lnSpc>
              <a:spcBef>
                <a:spcPts val="1000"/>
              </a:spcBef>
              <a:spcAft>
                <a:spcPts val="0"/>
              </a:spcAft>
              <a:buClr>
                <a:schemeClr val="dk1"/>
              </a:buClr>
              <a:buSzPts val="2800"/>
              <a:buChar char="•"/>
            </a:pPr>
            <a:r>
              <a:rPr lang="en-US" dirty="0"/>
              <a:t>Learn ways to include diverse groups in Kentucky classrooms and local curriculum.</a:t>
            </a:r>
          </a:p>
          <a:p>
            <a:pPr marL="228600" lvl="0" indent="-254000" algn="l" rtl="0">
              <a:lnSpc>
                <a:spcPct val="90000"/>
              </a:lnSpc>
              <a:spcBef>
                <a:spcPts val="1000"/>
              </a:spcBef>
              <a:spcAft>
                <a:spcPts val="0"/>
              </a:spcAft>
              <a:buClr>
                <a:schemeClr val="dk1"/>
              </a:buClr>
              <a:buSzPts val="2800"/>
              <a:buChar char="•"/>
            </a:pPr>
            <a:r>
              <a:rPr lang="en-US" dirty="0"/>
              <a:t>Explore tools and resources to support including diverse groups in Kentucky classrooms and local curriculum.</a:t>
            </a:r>
          </a:p>
          <a:p>
            <a:pPr marL="228600" lvl="0" indent="-254000" algn="l" rtl="0">
              <a:lnSpc>
                <a:spcPct val="90000"/>
              </a:lnSpc>
              <a:spcBef>
                <a:spcPts val="1000"/>
              </a:spcBef>
              <a:spcAft>
                <a:spcPts val="0"/>
              </a:spcAft>
              <a:buClr>
                <a:schemeClr val="dk1"/>
              </a:buClr>
              <a:buSzPts val="2800"/>
              <a:buChar char="•"/>
            </a:pPr>
            <a:r>
              <a:rPr lang="en-US" dirty="0"/>
              <a:t>Analyze strategies that can be used when evaluating the local curriculum to include diverse groups.  </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Intended Audiences:</a:t>
            </a:r>
            <a:endParaRPr b="1" dirty="0"/>
          </a:p>
          <a:p>
            <a:pPr marL="0" lvl="0" indent="0" algn="l" rtl="0">
              <a:lnSpc>
                <a:spcPct val="115000"/>
              </a:lnSpc>
              <a:spcBef>
                <a:spcPts val="0"/>
              </a:spcBef>
              <a:spcAft>
                <a:spcPts val="0"/>
              </a:spcAft>
              <a:buClr>
                <a:schemeClr val="dk1"/>
              </a:buClr>
              <a:buSzPts val="1100"/>
              <a:buFont typeface="Arial"/>
              <a:buNone/>
            </a:pPr>
            <a:r>
              <a:rPr lang="en-US" b="1" dirty="0"/>
              <a:t>Participants </a:t>
            </a:r>
            <a:endParaRPr b="1" dirty="0"/>
          </a:p>
          <a:p>
            <a:pPr marL="0" lvl="0" indent="0" algn="l" rtl="0">
              <a:lnSpc>
                <a:spcPct val="115000"/>
              </a:lnSpc>
              <a:spcBef>
                <a:spcPts val="0"/>
              </a:spcBef>
              <a:spcAft>
                <a:spcPts val="0"/>
              </a:spcAft>
              <a:buClr>
                <a:schemeClr val="dk1"/>
              </a:buClr>
              <a:buSzPts val="1100"/>
              <a:buFont typeface="Arial"/>
              <a:buNone/>
            </a:pPr>
            <a:r>
              <a:rPr lang="en-US" dirty="0"/>
              <a:t>Module participants may include, but are not limited to, district leadership, school administrators, instructional specialists/coaches, intervention specialists, department chairs, special educators and classroom teachers. </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It is important to note that it is recommended that participants have engaged with the following modules prior to engaging with Module 8:</a:t>
            </a:r>
            <a:endParaRPr dirty="0"/>
          </a:p>
          <a:p>
            <a:pPr marL="457200" lvl="0" indent="-317500" algn="l" rtl="0">
              <a:lnSpc>
                <a:spcPct val="115000"/>
              </a:lnSpc>
              <a:spcBef>
                <a:spcPts val="0"/>
              </a:spcBef>
              <a:spcAft>
                <a:spcPts val="0"/>
              </a:spcAft>
              <a:buClr>
                <a:schemeClr val="dk1"/>
              </a:buClr>
              <a:buSzPts val="1400"/>
              <a:buChar char="●"/>
            </a:pPr>
            <a:r>
              <a:rPr lang="en-US" i="1" dirty="0"/>
              <a:t>Getting to know the Kentucky Academic Standards (KAS) for Social Studies </a:t>
            </a:r>
            <a:r>
              <a:rPr lang="en-US" dirty="0"/>
              <a:t>Module</a:t>
            </a:r>
            <a:endParaRPr dirty="0"/>
          </a:p>
          <a:p>
            <a:pPr marL="457200" lvl="0" indent="-317500" algn="l" rtl="0">
              <a:lnSpc>
                <a:spcPct val="115000"/>
              </a:lnSpc>
              <a:spcBef>
                <a:spcPts val="0"/>
              </a:spcBef>
              <a:spcAft>
                <a:spcPts val="0"/>
              </a:spcAft>
              <a:buClr>
                <a:schemeClr val="dk1"/>
              </a:buClr>
              <a:buSzPts val="1400"/>
              <a:buChar char="●"/>
            </a:pPr>
            <a:r>
              <a:rPr lang="en-US" dirty="0"/>
              <a:t>The </a:t>
            </a:r>
            <a:r>
              <a:rPr lang="en-US" i="1" dirty="0"/>
              <a:t>Minding the Gap </a:t>
            </a:r>
            <a:r>
              <a:rPr lang="en-US" dirty="0"/>
              <a:t>Module </a:t>
            </a:r>
            <a:endParaRPr dirty="0"/>
          </a:p>
          <a:p>
            <a:pPr marL="457200" lvl="0" indent="-317500" algn="l" rtl="0">
              <a:lnSpc>
                <a:spcPct val="115000"/>
              </a:lnSpc>
              <a:spcBef>
                <a:spcPts val="0"/>
              </a:spcBef>
              <a:spcAft>
                <a:spcPts val="0"/>
              </a:spcAft>
              <a:buClr>
                <a:schemeClr val="dk1"/>
              </a:buClr>
              <a:buSzPts val="1400"/>
              <a:buChar char="●"/>
            </a:pPr>
            <a:r>
              <a:rPr lang="en-US" i="1" dirty="0"/>
              <a:t>The Inquiry Practices of the Kentucky Academic Standards (KAS) for Social Studies </a:t>
            </a:r>
            <a:r>
              <a:rPr lang="en-US" dirty="0"/>
              <a:t>Module</a:t>
            </a:r>
            <a:endParaRPr dirty="0"/>
          </a:p>
          <a:p>
            <a:pPr marL="457200" lvl="0" indent="-317500" algn="l" rtl="0">
              <a:lnSpc>
                <a:spcPct val="115000"/>
              </a:lnSpc>
              <a:spcBef>
                <a:spcPts val="0"/>
              </a:spcBef>
              <a:spcAft>
                <a:spcPts val="0"/>
              </a:spcAft>
              <a:buClr>
                <a:schemeClr val="dk1"/>
              </a:buClr>
              <a:buSzPts val="1400"/>
              <a:buChar char="●"/>
            </a:pPr>
            <a:r>
              <a:rPr lang="en-US" dirty="0"/>
              <a:t>The </a:t>
            </a:r>
            <a:r>
              <a:rPr lang="en-US" i="1" dirty="0"/>
              <a:t>Creating Collaborative Civic Spaces </a:t>
            </a:r>
            <a:r>
              <a:rPr lang="en-US" dirty="0"/>
              <a:t>Module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Thus, participants should be encouraged to engage with these modules prior to participating in this module.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Facilitators: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While this module series is designed for a teacher to engage with it individually, it may be implemented with a group of educators led by a facilitator. If this module is being completed as a group, facilitators may include, but are not limited to,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As stated above, the Kentucky Department of Education (KDE) recommends that participants engage with the four modules mentioned above prior to engaging with this work. If the facilitator has not engaged with these modules, it is recommended that they complete the four modules mentioned before facilitating this module.</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Helpful Hint for Facilitators: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and that is okay.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Planning Ahead:</a:t>
            </a:r>
            <a:endParaRPr b="1" dirty="0"/>
          </a:p>
          <a:p>
            <a:pPr marL="0" lvl="0" indent="0" algn="l" rtl="0">
              <a:lnSpc>
                <a:spcPct val="115000"/>
              </a:lnSpc>
              <a:spcBef>
                <a:spcPts val="0"/>
              </a:spcBef>
              <a:spcAft>
                <a:spcPts val="0"/>
              </a:spcAft>
              <a:buClr>
                <a:schemeClr val="dk1"/>
              </a:buClr>
              <a:buSzPts val="1100"/>
              <a:buFont typeface="Arial"/>
              <a:buNone/>
            </a:pPr>
            <a:r>
              <a:rPr lang="en-US" dirty="0"/>
              <a:t>• Determine which stakeholders to invite as participants. In the invitation, describe how the work sessions will benefit them.</a:t>
            </a:r>
            <a:endParaRPr dirty="0"/>
          </a:p>
          <a:p>
            <a:pPr marL="0" lvl="0" indent="0" algn="l" rtl="0">
              <a:lnSpc>
                <a:spcPct val="115000"/>
              </a:lnSpc>
              <a:spcBef>
                <a:spcPts val="0"/>
              </a:spcBef>
              <a:spcAft>
                <a:spcPts val="0"/>
              </a:spcAft>
              <a:buClr>
                <a:schemeClr val="dk1"/>
              </a:buClr>
              <a:buSzPts val="1100"/>
              <a:buFont typeface="Arial"/>
              <a:buNone/>
            </a:pPr>
            <a:r>
              <a:rPr lang="en-US" dirty="0"/>
              <a:t>• A few days before the meeting, you may want to remind participants to be prepared to have their documents available during the meeting. (See below for Participant Documents Needed.)</a:t>
            </a:r>
            <a:endParaRPr dirty="0"/>
          </a:p>
          <a:p>
            <a:pPr marL="0" lvl="0" indent="0" algn="l" rtl="0">
              <a:lnSpc>
                <a:spcPct val="115000"/>
              </a:lnSpc>
              <a:spcBef>
                <a:spcPts val="0"/>
              </a:spcBef>
              <a:spcAft>
                <a:spcPts val="0"/>
              </a:spcAft>
              <a:buClr>
                <a:schemeClr val="dk1"/>
              </a:buClr>
              <a:buSzPts val="1100"/>
              <a:buFont typeface="Arial"/>
              <a:buNone/>
            </a:pPr>
            <a:r>
              <a:rPr lang="en-US" dirty="0"/>
              <a:t>• Reserve adequate space and equipment. Tables or desks should be set up to support small-group discussion. If conducting this module virtually, ensure that your technology platform can support break out rooms to support small group collaboration. </a:t>
            </a:r>
            <a:endParaRPr dirty="0"/>
          </a:p>
          <a:p>
            <a:pPr marL="0" lvl="0" indent="0" algn="l" rtl="0">
              <a:lnSpc>
                <a:spcPct val="115000"/>
              </a:lnSpc>
              <a:spcBef>
                <a:spcPts val="0"/>
              </a:spcBef>
              <a:spcAft>
                <a:spcPts val="0"/>
              </a:spcAft>
              <a:buClr>
                <a:schemeClr val="dk1"/>
              </a:buClr>
              <a:buSzPts val="1100"/>
              <a:buFont typeface="Arial"/>
              <a:buNone/>
            </a:pPr>
            <a:r>
              <a:rPr lang="en-US" dirty="0"/>
              <a:t>• Ensure that participants have access to the Internet.</a:t>
            </a:r>
            <a:endParaRPr dirty="0"/>
          </a:p>
          <a:p>
            <a:pPr marL="0" lvl="0" indent="0" algn="l" rtl="0">
              <a:lnSpc>
                <a:spcPct val="115000"/>
              </a:lnSpc>
              <a:spcBef>
                <a:spcPts val="0"/>
              </a:spcBef>
              <a:spcAft>
                <a:spcPts val="0"/>
              </a:spcAft>
              <a:buClr>
                <a:schemeClr val="dk1"/>
              </a:buClr>
              <a:buSzPts val="1100"/>
              <a:buFont typeface="Arial"/>
              <a:buNone/>
            </a:pPr>
            <a:r>
              <a:rPr lang="en-US" dirty="0"/>
              <a:t>• Consider how you might handle participants who may not be in attendance at all work sessions. It might be worthwhile to consider how those participants might access missed sections of the module between work sessions in order to feel as prepared as the other participants.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Preparation</a:t>
            </a:r>
            <a:endParaRPr b="1" dirty="0"/>
          </a:p>
          <a:p>
            <a:pPr marL="0" lvl="0" indent="0" algn="l" rtl="0">
              <a:lnSpc>
                <a:spcPct val="115000"/>
              </a:lnSpc>
              <a:spcBef>
                <a:spcPts val="0"/>
              </a:spcBef>
              <a:spcAft>
                <a:spcPts val="0"/>
              </a:spcAft>
              <a:buClr>
                <a:schemeClr val="dk1"/>
              </a:buClr>
              <a:buSzPts val="1100"/>
              <a:buFont typeface="Arial"/>
              <a:buNone/>
            </a:pPr>
            <a:r>
              <a:rPr lang="en-US" b="1" dirty="0"/>
              <a:t> </a:t>
            </a:r>
            <a:endParaRPr b="1" dirty="0"/>
          </a:p>
          <a:p>
            <a:pPr marL="0" lvl="0" indent="0" algn="l" rtl="0">
              <a:lnSpc>
                <a:spcPct val="115000"/>
              </a:lnSpc>
              <a:spcBef>
                <a:spcPts val="0"/>
              </a:spcBef>
              <a:spcAft>
                <a:spcPts val="0"/>
              </a:spcAft>
              <a:buClr>
                <a:schemeClr val="dk1"/>
              </a:buClr>
              <a:buSzPts val="1100"/>
              <a:buFont typeface="Arial"/>
              <a:buNone/>
            </a:pPr>
            <a:r>
              <a:rPr lang="en-US" b="1" dirty="0"/>
              <a:t>Participant Documents Needed:</a:t>
            </a:r>
            <a:endParaRPr b="1" dirty="0"/>
          </a:p>
          <a:p>
            <a:pPr marL="0" lvl="0" indent="0" algn="l" rtl="0">
              <a:lnSpc>
                <a:spcPct val="115000"/>
              </a:lnSpc>
              <a:spcBef>
                <a:spcPts val="0"/>
              </a:spcBef>
              <a:spcAft>
                <a:spcPts val="0"/>
              </a:spcAft>
              <a:buClr>
                <a:schemeClr val="dk1"/>
              </a:buClr>
              <a:buSzPts val="1100"/>
              <a:buFont typeface="Arial"/>
              <a:buNone/>
            </a:pPr>
            <a:r>
              <a:rPr lang="en-US" dirty="0"/>
              <a:t>Ask participants to plan ahead regarding how they will feel most comfortable engaging with the </a:t>
            </a:r>
            <a:r>
              <a:rPr lang="en-US" i="1" dirty="0"/>
              <a:t>KAS for Social Studie</a:t>
            </a:r>
            <a:r>
              <a:rPr lang="en-US" dirty="0"/>
              <a:t>s, either:</a:t>
            </a:r>
            <a:endParaRPr dirty="0"/>
          </a:p>
          <a:p>
            <a:pPr marL="0" lvl="0" indent="0" algn="l" rtl="0">
              <a:lnSpc>
                <a:spcPct val="115000"/>
              </a:lnSpc>
              <a:spcBef>
                <a:spcPts val="0"/>
              </a:spcBef>
              <a:spcAft>
                <a:spcPts val="0"/>
              </a:spcAft>
              <a:buClr>
                <a:schemeClr val="dk1"/>
              </a:buClr>
              <a:buSzPts val="1100"/>
              <a:buFont typeface="Arial"/>
              <a:buNone/>
            </a:pPr>
            <a:r>
              <a:rPr lang="en-US" dirty="0"/>
              <a:t>• A device with access to the </a:t>
            </a:r>
            <a:r>
              <a:rPr lang="en-US" i="1" dirty="0"/>
              <a:t>KAS for Social Studies</a:t>
            </a:r>
            <a:r>
              <a:rPr lang="en-US" dirty="0"/>
              <a:t>, or</a:t>
            </a:r>
            <a:endParaRPr dirty="0"/>
          </a:p>
          <a:p>
            <a:pPr marL="0" lvl="0" indent="0" algn="l" rtl="0">
              <a:lnSpc>
                <a:spcPct val="115000"/>
              </a:lnSpc>
              <a:spcBef>
                <a:spcPts val="0"/>
              </a:spcBef>
              <a:spcAft>
                <a:spcPts val="0"/>
              </a:spcAft>
              <a:buClr>
                <a:schemeClr val="dk1"/>
              </a:buClr>
              <a:buSzPts val="1100"/>
              <a:buFont typeface="Arial"/>
              <a:buNone/>
            </a:pPr>
            <a:r>
              <a:rPr lang="en-US" dirty="0"/>
              <a:t>• A hard copy of the </a:t>
            </a:r>
            <a:r>
              <a:rPr lang="en-US" i="1" dirty="0"/>
              <a:t>KAS for Social Studies</a:t>
            </a:r>
            <a:r>
              <a:rPr lang="en-US" dirty="0"/>
              <a:t>; and</a:t>
            </a:r>
            <a:endParaRPr dirty="0"/>
          </a:p>
          <a:p>
            <a:pPr marL="0" lvl="0" indent="0" algn="l" rtl="0">
              <a:lnSpc>
                <a:spcPct val="115000"/>
              </a:lnSpc>
              <a:spcBef>
                <a:spcPts val="0"/>
              </a:spcBef>
              <a:spcAft>
                <a:spcPts val="0"/>
              </a:spcAft>
              <a:buClr>
                <a:schemeClr val="dk1"/>
              </a:buClr>
              <a:buSzPts val="1100"/>
              <a:buFont typeface="Arial"/>
              <a:buNone/>
            </a:pPr>
            <a:r>
              <a:rPr lang="en-US" dirty="0"/>
              <a:t>• Participant handouts needed for session. (See links in the Facilitator's Guide and</a:t>
            </a:r>
            <a:r>
              <a:rPr lang="en-US" baseline="0" dirty="0"/>
              <a:t> within the PowerPoint</a:t>
            </a:r>
            <a:r>
              <a:rPr lang="en-US" dirty="0"/>
              <a:t>.)</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Facilitator Work Session</a:t>
            </a:r>
            <a:endParaRPr b="1" dirty="0"/>
          </a:p>
          <a:p>
            <a:pPr marL="0" lvl="0" indent="0" algn="l" rtl="0">
              <a:lnSpc>
                <a:spcPct val="115000"/>
              </a:lnSpc>
              <a:spcBef>
                <a:spcPts val="0"/>
              </a:spcBef>
              <a:spcAft>
                <a:spcPts val="0"/>
              </a:spcAft>
              <a:buClr>
                <a:schemeClr val="dk1"/>
              </a:buClr>
              <a:buSzPts val="1100"/>
              <a:buFont typeface="Arial"/>
              <a:buNone/>
            </a:pPr>
            <a:endParaRPr b="1" dirty="0"/>
          </a:p>
          <a:p>
            <a:pPr marL="0" lvl="0" indent="0" algn="l" rtl="0">
              <a:lnSpc>
                <a:spcPct val="115000"/>
              </a:lnSpc>
              <a:spcBef>
                <a:spcPts val="0"/>
              </a:spcBef>
              <a:spcAft>
                <a:spcPts val="0"/>
              </a:spcAft>
              <a:buClr>
                <a:schemeClr val="dk1"/>
              </a:buClr>
              <a:buSzPts val="1100"/>
              <a:buFont typeface="Arial"/>
              <a:buNone/>
            </a:pPr>
            <a:r>
              <a:rPr lang="en-US" dirty="0"/>
              <a:t> </a:t>
            </a:r>
            <a:r>
              <a:rPr lang="en-US" b="1" dirty="0"/>
              <a:t>Supplies Needed:</a:t>
            </a:r>
            <a:endParaRPr b="1" dirty="0"/>
          </a:p>
          <a:p>
            <a:pPr marL="0" lvl="0" indent="0" algn="l" rtl="0">
              <a:lnSpc>
                <a:spcPct val="115000"/>
              </a:lnSpc>
              <a:spcBef>
                <a:spcPts val="0"/>
              </a:spcBef>
              <a:spcAft>
                <a:spcPts val="0"/>
              </a:spcAft>
              <a:buClr>
                <a:schemeClr val="dk1"/>
              </a:buClr>
              <a:buSzPts val="1100"/>
              <a:buFont typeface="Arial"/>
              <a:buNone/>
            </a:pPr>
            <a:r>
              <a:rPr lang="en-US" dirty="0"/>
              <a:t>• Computer with the Including Diverse Groups of the </a:t>
            </a:r>
            <a:r>
              <a:rPr lang="en-US" i="1" dirty="0"/>
              <a:t>Kentucky Academic Standards for Social Studies </a:t>
            </a:r>
            <a:r>
              <a:rPr lang="en-US" i="0" dirty="0"/>
              <a:t>PowerPoint</a:t>
            </a:r>
            <a:r>
              <a:rPr lang="en-US" dirty="0"/>
              <a:t> presentation.</a:t>
            </a:r>
            <a:endParaRPr dirty="0"/>
          </a:p>
          <a:p>
            <a:pPr marL="0" lvl="0" indent="0" algn="l" rtl="0">
              <a:lnSpc>
                <a:spcPct val="115000"/>
              </a:lnSpc>
              <a:spcBef>
                <a:spcPts val="0"/>
              </a:spcBef>
              <a:spcAft>
                <a:spcPts val="0"/>
              </a:spcAft>
              <a:buClr>
                <a:schemeClr val="dk1"/>
              </a:buClr>
              <a:buSzPts val="1100"/>
              <a:buFont typeface="Arial"/>
              <a:buNone/>
            </a:pPr>
            <a:r>
              <a:rPr lang="en-US" dirty="0"/>
              <a:t>• Technology with projection capability if in person. Technology platform where presenters have sharing ability and breakout room options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if virtual</a:t>
            </a:r>
            <a:r>
              <a:rPr lang="en-US" dirty="0"/>
              <a:t>.  </a:t>
            </a:r>
            <a:endParaRPr dirty="0"/>
          </a:p>
          <a:p>
            <a:pPr marL="0" lvl="0" indent="0" algn="l" rtl="0">
              <a:lnSpc>
                <a:spcPct val="115000"/>
              </a:lnSpc>
              <a:spcBef>
                <a:spcPts val="0"/>
              </a:spcBef>
              <a:spcAft>
                <a:spcPts val="0"/>
              </a:spcAft>
              <a:buClr>
                <a:schemeClr val="dk1"/>
              </a:buClr>
              <a:buSzPts val="1100"/>
              <a:buFont typeface="Arial"/>
              <a:buNone/>
            </a:pPr>
            <a:r>
              <a:rPr lang="en-US" dirty="0"/>
              <a:t>• Copies of the participant handouts needed for the session either in hard copy format or available in a folder online. (See links in the Facilitator's Guide and PowerPoint.) Links to the participant handouts needed for the session also may be built right into the agenda. </a:t>
            </a:r>
            <a:endParaRPr dirty="0"/>
          </a:p>
          <a:p>
            <a:pPr marL="0" lvl="0" indent="0" algn="l" rtl="0">
              <a:lnSpc>
                <a:spcPct val="115000"/>
              </a:lnSpc>
              <a:spcBef>
                <a:spcPts val="0"/>
              </a:spcBef>
              <a:spcAft>
                <a:spcPts val="0"/>
              </a:spcAft>
              <a:buClr>
                <a:schemeClr val="dk1"/>
              </a:buClr>
              <a:buSzPts val="1100"/>
              <a:buFont typeface="Arial"/>
              <a:buNone/>
            </a:pPr>
            <a:r>
              <a:rPr lang="en-US" dirty="0"/>
              <a:t>• Parking Lot for questions - This may be a poster on which participants can write or post questions, or you may prefer to have a digital parking lot where participants can access a Google document, for example, to post questions and that you can modify as the participants work through the sections of the module.</a:t>
            </a:r>
            <a:endParaRPr dirty="0"/>
          </a:p>
          <a:p>
            <a:pPr marL="0" lvl="0" indent="0" algn="l" rtl="0">
              <a:lnSpc>
                <a:spcPct val="115000"/>
              </a:lnSpc>
              <a:spcBef>
                <a:spcPts val="0"/>
              </a:spcBef>
              <a:spcAft>
                <a:spcPts val="0"/>
              </a:spcAft>
              <a:buClr>
                <a:schemeClr val="dk1"/>
              </a:buClr>
              <a:buSzPts val="1100"/>
              <a:buFont typeface="Arial"/>
              <a:buNone/>
            </a:pPr>
            <a:r>
              <a:rPr lang="en-US" dirty="0"/>
              <a:t>• Self-Sticking Notes (optional)</a:t>
            </a:r>
            <a:endParaRPr dirty="0"/>
          </a:p>
          <a:p>
            <a:pPr marL="0" lvl="0" indent="0" algn="l" rtl="0">
              <a:lnSpc>
                <a:spcPct val="115000"/>
              </a:lnSpc>
              <a:spcBef>
                <a:spcPts val="0"/>
              </a:spcBef>
              <a:spcAft>
                <a:spcPts val="0"/>
              </a:spcAft>
              <a:buClr>
                <a:schemeClr val="dk1"/>
              </a:buClr>
              <a:buSzPts val="1100"/>
              <a:buFont typeface="Arial"/>
              <a:buNone/>
            </a:pPr>
            <a:r>
              <a:rPr lang="en-US" dirty="0"/>
              <a:t>• Poster paper (optional)</a:t>
            </a:r>
            <a:endParaRPr dirty="0"/>
          </a:p>
          <a:p>
            <a:pPr marL="0" lvl="0" indent="0" algn="l" rtl="0">
              <a:lnSpc>
                <a:spcPct val="115000"/>
              </a:lnSpc>
              <a:spcBef>
                <a:spcPts val="0"/>
              </a:spcBef>
              <a:spcAft>
                <a:spcPts val="0"/>
              </a:spcAft>
              <a:buClr>
                <a:schemeClr val="dk1"/>
              </a:buClr>
              <a:buSzPts val="1100"/>
              <a:buFont typeface="Arial"/>
              <a:buNone/>
            </a:pPr>
            <a:r>
              <a:rPr lang="en-US" dirty="0"/>
              <a:t>• Highlighters and/or colored pens/markers (optional)</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Building a Community:</a:t>
            </a:r>
            <a:endParaRPr b="1" dirty="0"/>
          </a:p>
          <a:p>
            <a:pPr marL="0" lvl="0" indent="0" algn="l" rtl="0">
              <a:lnSpc>
                <a:spcPct val="115000"/>
              </a:lnSpc>
              <a:spcBef>
                <a:spcPts val="0"/>
              </a:spcBef>
              <a:spcAft>
                <a:spcPts val="0"/>
              </a:spcAft>
              <a:buClr>
                <a:schemeClr val="dk1"/>
              </a:buClr>
              <a:buSzPts val="1100"/>
              <a:buFont typeface="Arial"/>
              <a:buNone/>
            </a:pPr>
            <a:r>
              <a:rPr lang="en-US" dirty="0"/>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the Module 8 sections. Again, time allotted for community-building will allow participants to have a voice and be engaged as active contributors and learners in the sessions.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Virtual Training Options:</a:t>
            </a:r>
            <a:r>
              <a:rPr lang="en-US" dirty="0"/>
              <a:t> Be sure to conduct continual check-ins throughout the presentation. Build Google documents to continue to collect feedback, such as questions, hopes, and/or concerns to which participants may continually add..</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147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a:t>
            </a:r>
            <a:endParaRPr dirty="0"/>
          </a:p>
        </p:txBody>
      </p:sp>
    </p:spTree>
    <p:extLst>
      <p:ext uri="{BB962C8B-B14F-4D97-AF65-F5344CB8AC3E}">
        <p14:creationId xmlns:p14="http://schemas.microsoft.com/office/powerpoint/2010/main" val="12269376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You will be asked to answer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these compelling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to answer these questions at the conclusion of the module. </a:t>
            </a:r>
            <a:endParaRPr dirty="0"/>
          </a:p>
        </p:txBody>
      </p:sp>
    </p:spTree>
    <p:extLst>
      <p:ext uri="{BB962C8B-B14F-4D97-AF65-F5344CB8AC3E}">
        <p14:creationId xmlns:p14="http://schemas.microsoft.com/office/powerpoint/2010/main" val="18523737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d4210d3ce2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d4210d3ce2_1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F.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977" name="Google Shape;977;gd4210d3ce2_1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dirty="0"/>
          </a:p>
        </p:txBody>
      </p:sp>
    </p:spTree>
    <p:extLst>
      <p:ext uri="{BB962C8B-B14F-4D97-AF65-F5344CB8AC3E}">
        <p14:creationId xmlns:p14="http://schemas.microsoft.com/office/powerpoint/2010/main" val="31431014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d2a01b62c7_0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d2a01b62c7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solidFill>
                <a:srgbClr val="333333"/>
              </a:solidFill>
            </a:endParaRPr>
          </a:p>
          <a:p>
            <a:pPr marL="0" lvl="0" indent="0" algn="l" rtl="0">
              <a:lnSpc>
                <a:spcPct val="115000"/>
              </a:lnSpc>
              <a:spcBef>
                <a:spcPts val="0"/>
              </a:spcBef>
              <a:spcAft>
                <a:spcPts val="0"/>
              </a:spcAft>
              <a:buClr>
                <a:schemeClr val="dk1"/>
              </a:buClr>
              <a:buSzPts val="1100"/>
              <a:buFont typeface="Arial"/>
              <a:buNone/>
            </a:pPr>
            <a:r>
              <a:rPr lang="en-US" dirty="0">
                <a:solidFill>
                  <a:srgbClr val="333333"/>
                </a:solidFill>
              </a:rPr>
              <a:t>Read</a:t>
            </a:r>
            <a:r>
              <a:rPr lang="en-US" baseline="0" dirty="0">
                <a:solidFill>
                  <a:srgbClr val="333333"/>
                </a:solidFill>
              </a:rPr>
              <a:t> the </a:t>
            </a:r>
            <a:r>
              <a:rPr lang="en-US" dirty="0"/>
              <a:t>webpage entitled Social Studies High Leverage Practices: Designing Lessons, linked on the slide, </a:t>
            </a:r>
            <a:r>
              <a:rPr lang="en-US" i="0" u="none" baseline="0" dirty="0">
                <a:solidFill>
                  <a:srgbClr val="333333"/>
                </a:solidFill>
              </a:rPr>
              <a:t>while </a:t>
            </a:r>
            <a:r>
              <a:rPr lang="en-US" dirty="0"/>
              <a:t>annotating with the shapes. To annotate</a:t>
            </a:r>
            <a:r>
              <a:rPr lang="en-US" baseline="0" dirty="0"/>
              <a:t> with shapes, complete the following:</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dirty="0"/>
              <a:t>Triangle: a pointed and new idea connected to your experience</a:t>
            </a:r>
            <a:r>
              <a:rPr lang="en-US" baseline="0" dirty="0"/>
              <a:t> with or understanding of including diverse groups of the </a:t>
            </a:r>
            <a:r>
              <a:rPr lang="en-US" i="1" baseline="0" dirty="0"/>
              <a:t>KAS for Social Studies</a:t>
            </a:r>
            <a:endParaRPr lang="en-US" i="0" baseline="0" dirty="0"/>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dirty="0"/>
              <a:t>Square: an</a:t>
            </a:r>
            <a:r>
              <a:rPr lang="en-US" baseline="0" dirty="0"/>
              <a:t> </a:t>
            </a:r>
            <a:r>
              <a:rPr lang="en-US" dirty="0"/>
              <a:t>idea already on your graphic organizer</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dirty="0"/>
              <a:t>Circle:</a:t>
            </a:r>
            <a:r>
              <a:rPr lang="en-US" baseline="0" dirty="0"/>
              <a:t> </a:t>
            </a:r>
            <a:r>
              <a:rPr lang="en-US" dirty="0"/>
              <a:t>something you wonder about</a:t>
            </a:r>
          </a:p>
          <a:p>
            <a:pPr marL="0" lvl="0" indent="0" algn="l" rtl="0">
              <a:lnSpc>
                <a:spcPct val="115000"/>
              </a:lnSpc>
              <a:spcBef>
                <a:spcPts val="0"/>
              </a:spcBef>
              <a:spcAft>
                <a:spcPts val="0"/>
              </a:spcAft>
              <a:buClr>
                <a:schemeClr val="dk1"/>
              </a:buClr>
              <a:buSzPts val="1100"/>
              <a:buFont typeface="Arial" panose="020B0604020202020204" pitchFamily="34" charset="0"/>
              <a:buNone/>
            </a:pPr>
            <a:endParaRPr lang="en-US" dirty="0"/>
          </a:p>
          <a:p>
            <a:pPr marL="0" lvl="0" indent="0" algn="l" rtl="0">
              <a:lnSpc>
                <a:spcPct val="115000"/>
              </a:lnSpc>
              <a:spcBef>
                <a:spcPts val="0"/>
              </a:spcBef>
              <a:spcAft>
                <a:spcPts val="0"/>
              </a:spcAft>
              <a:buClr>
                <a:schemeClr val="dk1"/>
              </a:buClr>
              <a:buSzPts val="1100"/>
              <a:buFont typeface="Arial" panose="020B0604020202020204" pitchFamily="34" charset="0"/>
              <a:buNone/>
            </a:pPr>
            <a:r>
              <a:rPr lang="en-US" baseline="0" dirty="0">
                <a:solidFill>
                  <a:srgbClr val="333333"/>
                </a:solidFill>
              </a:rPr>
              <a:t>If you are not able to annotate with shapes, complete their annotation with different highlighter colors while identifying the same information required in the directions. Additionally, you</a:t>
            </a:r>
            <a:r>
              <a:rPr lang="en-US" dirty="0"/>
              <a:t> may construct a three column chart that contains the shapes as headers (one column for a triangle, one column for a square, another for a circle) </a:t>
            </a:r>
            <a:r>
              <a:rPr lang="en-US" sz="1200" b="0" i="0" u="none" strike="noStrike" cap="none" dirty="0">
                <a:solidFill>
                  <a:schemeClr val="dk1"/>
                </a:solidFill>
                <a:effectLst/>
                <a:latin typeface="Calibri"/>
                <a:ea typeface="Calibri"/>
                <a:cs typeface="Calibri"/>
                <a:sym typeface="Calibri"/>
              </a:rPr>
              <a:t>and record the corresponding information in your three columned chart. </a:t>
            </a:r>
          </a:p>
          <a:p>
            <a:pPr marL="0" lvl="0" indent="0" algn="l" rtl="0">
              <a:lnSpc>
                <a:spcPct val="115000"/>
              </a:lnSpc>
              <a:spcBef>
                <a:spcPts val="0"/>
              </a:spcBef>
              <a:spcAft>
                <a:spcPts val="0"/>
              </a:spcAft>
              <a:buClr>
                <a:schemeClr val="dk1"/>
              </a:buClr>
              <a:buSzPts val="1100"/>
              <a:buFont typeface="Arial" panose="020B0604020202020204" pitchFamily="34" charset="0"/>
              <a:buNone/>
            </a:pPr>
            <a:endParaRPr dirty="0">
              <a:solidFill>
                <a:srgbClr val="333333"/>
              </a:solidFill>
            </a:endParaRPr>
          </a:p>
          <a:p>
            <a:pPr marL="0" lvl="0" indent="0" algn="l" rtl="0">
              <a:lnSpc>
                <a:spcPct val="137000"/>
              </a:lnSpc>
              <a:spcBef>
                <a:spcPts val="0"/>
              </a:spcBef>
              <a:spcAft>
                <a:spcPts val="0"/>
              </a:spcAft>
              <a:buNone/>
            </a:pPr>
            <a:r>
              <a:rPr lang="en-US" dirty="0">
                <a:solidFill>
                  <a:srgbClr val="333333"/>
                </a:solidFill>
              </a:rPr>
              <a:t>Source:</a:t>
            </a:r>
            <a:endParaRPr dirty="0">
              <a:solidFill>
                <a:srgbClr val="333333"/>
              </a:solidFill>
            </a:endParaRPr>
          </a:p>
          <a:p>
            <a:pPr marL="457200" lvl="0" indent="-304800" algn="l" rtl="0">
              <a:lnSpc>
                <a:spcPct val="100000"/>
              </a:lnSpc>
              <a:spcBef>
                <a:spcPts val="0"/>
              </a:spcBef>
              <a:spcAft>
                <a:spcPts val="0"/>
              </a:spcAft>
              <a:buClr>
                <a:srgbClr val="333333"/>
              </a:buClr>
              <a:buSzPts val="1200"/>
              <a:buChar char="●"/>
            </a:pPr>
            <a:r>
              <a:rPr lang="en-US" dirty="0">
                <a:solidFill>
                  <a:srgbClr val="333333"/>
                </a:solidFill>
              </a:rPr>
              <a:t>TeachingWorks. (2021). </a:t>
            </a:r>
            <a:r>
              <a:rPr lang="en-US" i="1" dirty="0">
                <a:solidFill>
                  <a:srgbClr val="333333"/>
                </a:solidFill>
              </a:rPr>
              <a:t>Social Studies High Leverage Practices: Designing Lessons</a:t>
            </a:r>
            <a:r>
              <a:rPr lang="en-US" dirty="0">
                <a:solidFill>
                  <a:srgbClr val="333333"/>
                </a:solidFill>
              </a:rPr>
              <a:t>. University of Michigan. </a:t>
            </a:r>
            <a:r>
              <a:rPr lang="en-US" u="sng" dirty="0">
                <a:solidFill>
                  <a:schemeClr val="hlink"/>
                </a:solidFill>
                <a:hlinkClick r:id="rId3"/>
              </a:rPr>
              <a:t>https://library.teachingworks.org/curriculum-resources/materials/social-studies-designing-lessons/</a:t>
            </a:r>
            <a:endParaRPr dirty="0">
              <a:solidFill>
                <a:srgbClr val="333333"/>
              </a:solidFill>
            </a:endParaRPr>
          </a:p>
        </p:txBody>
      </p:sp>
      <p:sp>
        <p:nvSpPr>
          <p:cNvPr id="984" name="Google Shape;984;gd2a01b62c7_0_2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dirty="0"/>
          </a:p>
        </p:txBody>
      </p:sp>
    </p:spTree>
    <p:extLst>
      <p:ext uri="{BB962C8B-B14F-4D97-AF65-F5344CB8AC3E}">
        <p14:creationId xmlns:p14="http://schemas.microsoft.com/office/powerpoint/2010/main" val="16955277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d2a01b62c7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d2a01b62c7_0_3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is important to note that creating and implementing safe classrooms is a critical component of identifying and addressing gaps in content knowledge. Refer to section D for more information on how to create environments that would encourage dialogue that helps teachers and students identify gaps in content knowledge. Additionally, the Creating Collaborative Civic Spaces module provides more information on how to create safe spaces for student engagement. This module can be accessed here: </a:t>
            </a:r>
            <a:r>
              <a:rPr lang="en-US" u="sng" dirty="0"/>
              <a:t>https://education.ky.gov/curriculum/standards/kyacadstand/Documents/Collaborative_Civic_Spaces_PowerPoint.pptx</a:t>
            </a:r>
            <a:endParaRPr u="sng" dirty="0"/>
          </a:p>
        </p:txBody>
      </p:sp>
      <p:sp>
        <p:nvSpPr>
          <p:cNvPr id="994" name="Google Shape;994;gd2a01b62c7_0_3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dirty="0"/>
          </a:p>
        </p:txBody>
      </p:sp>
    </p:spTree>
    <p:extLst>
      <p:ext uri="{BB962C8B-B14F-4D97-AF65-F5344CB8AC3E}">
        <p14:creationId xmlns:p14="http://schemas.microsoft.com/office/powerpoint/2010/main" val="16689997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d2a01b62c7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d2a01b62c7_0_3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p:txBody>
      </p:sp>
      <p:sp>
        <p:nvSpPr>
          <p:cNvPr id="1001" name="Google Shape;1001;gd2a01b62c7_0_3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dirty="0"/>
          </a:p>
        </p:txBody>
      </p:sp>
    </p:spTree>
    <p:extLst>
      <p:ext uri="{BB962C8B-B14F-4D97-AF65-F5344CB8AC3E}">
        <p14:creationId xmlns:p14="http://schemas.microsoft.com/office/powerpoint/2010/main" val="35544387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d447f22796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d447f22796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handout provided linked in the slide. </a:t>
            </a:r>
            <a:endParaRPr dirty="0"/>
          </a:p>
        </p:txBody>
      </p:sp>
      <p:sp>
        <p:nvSpPr>
          <p:cNvPr id="1008" name="Google Shape;1008;gd447f22796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dirty="0"/>
          </a:p>
        </p:txBody>
      </p:sp>
    </p:spTree>
    <p:extLst>
      <p:ext uri="{BB962C8B-B14F-4D97-AF65-F5344CB8AC3E}">
        <p14:creationId xmlns:p14="http://schemas.microsoft.com/office/powerpoint/2010/main" val="11455875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d2a01b62c7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d2a01b62c7_0_3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Discuss the questions on the slide after engaging with this section, or consider individually. Use your Action Plan Tool to help you answer these questions.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015" name="Google Shape;1015;gd2a01b62c7_0_3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dirty="0"/>
          </a:p>
        </p:txBody>
      </p:sp>
    </p:spTree>
    <p:extLst>
      <p:ext uri="{BB962C8B-B14F-4D97-AF65-F5344CB8AC3E}">
        <p14:creationId xmlns:p14="http://schemas.microsoft.com/office/powerpoint/2010/main" val="32652851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d45b26f04d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d45b26f04d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br>
              <a:rPr lang="en-US" dirty="0"/>
            </a:br>
            <a:r>
              <a:rPr lang="en-US" dirty="0"/>
              <a:t>This slide provides some articles from Kentucky Teacher that may help address gaps in content knowledge.</a:t>
            </a:r>
            <a:endParaRPr dirty="0"/>
          </a:p>
        </p:txBody>
      </p:sp>
      <p:sp>
        <p:nvSpPr>
          <p:cNvPr id="1022" name="Google Shape;1022;gd45b26f04d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dirty="0"/>
          </a:p>
        </p:txBody>
      </p:sp>
    </p:spTree>
    <p:extLst>
      <p:ext uri="{BB962C8B-B14F-4D97-AF65-F5344CB8AC3E}">
        <p14:creationId xmlns:p14="http://schemas.microsoft.com/office/powerpoint/2010/main" val="16457486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021b46706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1021b46706c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br>
              <a:rPr lang="en-US" dirty="0"/>
            </a:br>
            <a:r>
              <a:rPr lang="en-US" dirty="0"/>
              <a:t>This slide provides some articles from Kentucky Teacher that may help address gaps in content knowledge.</a:t>
            </a:r>
          </a:p>
          <a:p>
            <a:pPr marL="0" lvl="0" indent="0" algn="l" rtl="0">
              <a:spcBef>
                <a:spcPts val="0"/>
              </a:spcBef>
              <a:spcAft>
                <a:spcPts val="0"/>
              </a:spcAft>
              <a:buNone/>
            </a:pPr>
            <a:endParaRPr dirty="0"/>
          </a:p>
        </p:txBody>
      </p:sp>
      <p:sp>
        <p:nvSpPr>
          <p:cNvPr id="1029" name="Google Shape;1029;g1021b46706c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dirty="0"/>
          </a:p>
        </p:txBody>
      </p:sp>
    </p:spTree>
    <p:extLst>
      <p:ext uri="{BB962C8B-B14F-4D97-AF65-F5344CB8AC3E}">
        <p14:creationId xmlns:p14="http://schemas.microsoft.com/office/powerpoint/2010/main" val="4499798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endParaRPr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chemeClr val="dk1"/>
              </a:buClr>
              <a:buSzPts val="1100"/>
              <a:buFont typeface="Arial"/>
              <a:buNone/>
            </a:pPr>
            <a:r>
              <a:rPr lang="en-US" dirty="0"/>
              <a:t>Post-survey: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85"/>
                  </a:ext>
                </a:extLst>
              </a:rPr>
              <a:t>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86"/>
                  </a:ext>
                </a:extLst>
              </a:rPr>
              <a:t>KAS for Social Studies</a:t>
            </a:r>
            <a:r>
              <a:rPr lang="en-US" dirty="0"/>
              <a:t> Professional Learning Survey- </a:t>
            </a:r>
            <a:r>
              <a:rPr lang="en-US" u="sng" dirty="0"/>
              <a:t>https://forms.gle/FyzdzDTVLd4FD8yRA</a:t>
            </a:r>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dirty="0"/>
          </a:p>
        </p:txBody>
      </p:sp>
    </p:spTree>
    <p:extLst>
      <p:ext uri="{BB962C8B-B14F-4D97-AF65-F5344CB8AC3E}">
        <p14:creationId xmlns:p14="http://schemas.microsoft.com/office/powerpoint/2010/main" val="53307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1347d07a3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1347d07a3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and read and annotate the definition of culturally responsive curriculum to identify how this definition connects to the Writer’s Vision of the </a:t>
            </a:r>
            <a:r>
              <a:rPr lang="en-US" i="1" dirty="0"/>
              <a:t>KAS for Social Studies</a:t>
            </a:r>
            <a:r>
              <a:rPr lang="en-US"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200"/>
              <a:buFont typeface="Calibri"/>
              <a:buNone/>
            </a:pPr>
            <a:r>
              <a:rPr lang="en-US" dirty="0"/>
              <a:t>For more information on how to annotate an article, visit:</a:t>
            </a:r>
          </a:p>
          <a:p>
            <a:pPr marL="0" lvl="0" indent="0" algn="l" rtl="0">
              <a:spcBef>
                <a:spcPts val="0"/>
              </a:spcBef>
              <a:spcAft>
                <a:spcPts val="0"/>
              </a:spcAft>
              <a:buClr>
                <a:schemeClr val="dk1"/>
              </a:buClr>
              <a:buSzPts val="1200"/>
              <a:buFont typeface="Calibri"/>
              <a:buNone/>
            </a:pPr>
            <a:r>
              <a:rPr lang="en-US" dirty="0"/>
              <a:t>Grand Valley State University- University Library (2019, November 18). </a:t>
            </a:r>
            <a:r>
              <a:rPr lang="en-US" i="1" dirty="0"/>
              <a:t>Annotating an Article</a:t>
            </a:r>
            <a:r>
              <a:rPr lang="en-US" dirty="0"/>
              <a:t>. GVSU Libraries Instruction. </a:t>
            </a:r>
            <a:r>
              <a:rPr lang="en-US" u="sng" dirty="0">
                <a:solidFill>
                  <a:schemeClr val="hlink"/>
                </a:solidFill>
                <a:hlinkClick r:id="rId3"/>
              </a:rPr>
              <a:t>https://www.youtube.com/watch?v=JtRGUNo2pck</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Source: </a:t>
            </a:r>
            <a:endParaRPr dirty="0"/>
          </a:p>
          <a:p>
            <a:pPr marL="0" lvl="0" indent="0" algn="l" rtl="0">
              <a:spcBef>
                <a:spcPts val="0"/>
              </a:spcBef>
              <a:spcAft>
                <a:spcPts val="0"/>
              </a:spcAft>
              <a:buClr>
                <a:schemeClr val="dk1"/>
              </a:buClr>
              <a:buSzPts val="1100"/>
              <a:buFont typeface="Arial"/>
              <a:buNone/>
            </a:pPr>
            <a:r>
              <a:rPr lang="en-US" dirty="0">
                <a:solidFill>
                  <a:srgbClr val="111111"/>
                </a:solidFill>
                <a:highlight>
                  <a:srgbClr val="FFFFFF"/>
                </a:highlight>
              </a:rPr>
              <a:t>International Bureau of Education- The United Nations Educational, Scientific and Cultural Organization. (n.d.) </a:t>
            </a:r>
            <a:r>
              <a:rPr lang="en-US" i="1" dirty="0">
                <a:solidFill>
                  <a:srgbClr val="111111"/>
                </a:solidFill>
                <a:highlight>
                  <a:srgbClr val="FFFFFF"/>
                </a:highlight>
              </a:rPr>
              <a:t>Culturally responsive curriculum. </a:t>
            </a:r>
            <a:r>
              <a:rPr lang="en-US" dirty="0">
                <a:solidFill>
                  <a:srgbClr val="111111"/>
                </a:solidFill>
                <a:highlight>
                  <a:srgbClr val="FFFFFF"/>
                </a:highlight>
              </a:rPr>
              <a:t>IBE-UNESCO.</a:t>
            </a:r>
            <a:r>
              <a:rPr lang="en-US" dirty="0">
                <a:solidFill>
                  <a:srgbClr val="111111"/>
                </a:solidFill>
                <a:highlight>
                  <a:srgbClr val="FFFFFF"/>
                </a:highlight>
                <a:uFill>
                  <a:noFill/>
                </a:uFill>
                <a:hlinkClick r:id="rId4">
                  <a:extLst>
                    <a:ext uri="{A12FA001-AC4F-418D-AE19-62706E023703}">
                      <ahyp:hlinkClr xmlns:ahyp="http://schemas.microsoft.com/office/drawing/2018/hyperlinkcolor" val="tx"/>
                    </a:ext>
                  </a:extLst>
                </a:hlinkClick>
              </a:rPr>
              <a:t> </a:t>
            </a:r>
            <a:r>
              <a:rPr lang="en-US" u="sng" dirty="0">
                <a:solidFill>
                  <a:srgbClr val="111111"/>
                </a:solidFill>
                <a:highlight>
                  <a:srgbClr val="FFFFFF"/>
                </a:highlight>
                <a:hlinkClick r:id="rId4">
                  <a:extLst>
                    <a:ext uri="{A12FA001-AC4F-418D-AE19-62706E023703}">
                      <ahyp:hlinkClr xmlns:ahyp="http://schemas.microsoft.com/office/drawing/2018/hyperlinkcolor" val="tx"/>
                    </a:ext>
                  </a:extLst>
                </a:hlinkClick>
              </a:rPr>
              <a:t>http://www.ibe.unesco.org/en/glossary-curriculum-terminology/c/culturally-responsive-curriculum</a:t>
            </a:r>
            <a:r>
              <a:rPr lang="en-US" u="sng" dirty="0">
                <a:solidFill>
                  <a:srgbClr val="111111"/>
                </a:solidFill>
                <a:highlight>
                  <a:srgbClr val="FFFFFF"/>
                </a:highlight>
              </a:rPr>
              <a:t> </a:t>
            </a:r>
            <a:endParaRPr u="sng" dirty="0">
              <a:solidFill>
                <a:srgbClr val="111111"/>
              </a:solidFill>
              <a:highlight>
                <a:srgbClr val="FFFFFF"/>
              </a:highlight>
            </a:endParaRPr>
          </a:p>
          <a:p>
            <a:pPr marL="0" lvl="0" indent="0" algn="l" rtl="0">
              <a:spcBef>
                <a:spcPts val="0"/>
              </a:spcBef>
              <a:spcAft>
                <a:spcPts val="0"/>
              </a:spcAft>
              <a:buNone/>
            </a:pPr>
            <a:endParaRPr dirty="0"/>
          </a:p>
        </p:txBody>
      </p:sp>
      <p:sp>
        <p:nvSpPr>
          <p:cNvPr id="175" name="Google Shape;175;g11347d07a3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dirty="0"/>
          </a:p>
        </p:txBody>
      </p:sp>
    </p:spTree>
    <p:extLst>
      <p:ext uri="{BB962C8B-B14F-4D97-AF65-F5344CB8AC3E}">
        <p14:creationId xmlns:p14="http://schemas.microsoft.com/office/powerpoint/2010/main" val="16592428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Guiding Notes:</a:t>
            </a:r>
          </a:p>
          <a:p>
            <a:endParaRPr lang="en-US" dirty="0"/>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Section G: Appropriate Pedagogical Methods Resources:</a:t>
            </a: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Gonzalez, Jennifer (2017</a:t>
            </a:r>
            <a:r>
              <a:rPr lang="en-US" dirty="0"/>
              <a:t>, September 10).</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Culturally Responsive Teaching: 4 Misconceptions.</a:t>
            </a:r>
            <a:r>
              <a:rPr lang="en-US" sz="1200" b="0" i="0" u="none" strike="noStrike" cap="none" dirty="0">
                <a:solidFill>
                  <a:schemeClr val="dk1"/>
                </a:solidFill>
                <a:effectLst/>
                <a:latin typeface="Calibri"/>
                <a:ea typeface="Calibri"/>
                <a:cs typeface="Calibri"/>
                <a:sym typeface="Calibri"/>
              </a:rPr>
              <a:t> Cult of Pedagogy. </a:t>
            </a:r>
            <a:r>
              <a:rPr lang="en-US" sz="1200" b="0" i="0" u="sng" strike="noStrike" cap="none" dirty="0">
                <a:solidFill>
                  <a:schemeClr val="dk1"/>
                </a:solidFill>
                <a:effectLst/>
                <a:latin typeface="Calibri"/>
                <a:ea typeface="Calibri"/>
                <a:cs typeface="Calibri"/>
                <a:sym typeface="Calibri"/>
                <a:hlinkClick r:id="rId3"/>
              </a:rPr>
              <a:t>https://www.cultofpedagogy.com/culturally-responsive-misconceptions/</a:t>
            </a:r>
            <a:endParaRPr lang="en-US" sz="1200" b="0" i="0" u="sng"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Gonzalez, Jennifer (</a:t>
            </a:r>
            <a:r>
              <a:rPr lang="en-US" dirty="0"/>
              <a:t>2019, July 7</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Think Twice Before Doing Another Historical Simulation</a:t>
            </a:r>
            <a:r>
              <a:rPr lang="en-US" sz="1200" b="0" i="0" u="none" strike="noStrike" cap="none" dirty="0">
                <a:solidFill>
                  <a:schemeClr val="dk1"/>
                </a:solidFill>
                <a:effectLst/>
                <a:latin typeface="Calibri"/>
                <a:ea typeface="Calibri"/>
                <a:cs typeface="Calibri"/>
                <a:sym typeface="Calibri"/>
              </a:rPr>
              <a:t>. Cult of Pedagogy. </a:t>
            </a:r>
            <a:r>
              <a:rPr lang="en-US" sz="1200" b="0" i="0" u="sng" strike="noStrike" cap="none" dirty="0">
                <a:solidFill>
                  <a:schemeClr val="dk1"/>
                </a:solidFill>
                <a:effectLst/>
                <a:latin typeface="Calibri"/>
                <a:ea typeface="Calibri"/>
                <a:cs typeface="Calibri"/>
                <a:sym typeface="Calibri"/>
                <a:hlinkClick r:id="rId4"/>
              </a:rPr>
              <a:t>https://www.cultofpedagogy.com/classroom-simulations/</a:t>
            </a:r>
            <a:r>
              <a:rPr lang="en-US" dirty="0"/>
              <a:t> </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Richardson, Joan. (2017</a:t>
            </a:r>
            <a:r>
              <a:rPr lang="en-US" dirty="0"/>
              <a:t>, November 27).</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Using controversy as a teaching tool: An interview with Diana Hess.</a:t>
            </a:r>
            <a:r>
              <a:rPr lang="en-US" sz="1200" b="0" i="0" u="none" strike="noStrike" cap="none" dirty="0">
                <a:solidFill>
                  <a:schemeClr val="dk1"/>
                </a:solidFill>
                <a:effectLst/>
                <a:latin typeface="Calibri"/>
                <a:ea typeface="Calibri"/>
                <a:cs typeface="Calibri"/>
                <a:sym typeface="Calibri"/>
              </a:rPr>
              <a:t> Phi Delta Kappan. </a:t>
            </a:r>
            <a:r>
              <a:rPr lang="en-US" sz="1200" b="0" i="0" u="sng" strike="noStrike" cap="none" dirty="0">
                <a:solidFill>
                  <a:schemeClr val="dk1"/>
                </a:solidFill>
                <a:effectLst/>
                <a:latin typeface="Calibri"/>
                <a:ea typeface="Calibri"/>
                <a:cs typeface="Calibri"/>
                <a:sym typeface="Calibri"/>
                <a:hlinkClick r:id="rId5"/>
              </a:rPr>
              <a:t>https://kappanonline.org/richardson-using-controversy-as-a-teaching-tool-an-interview-with-diana-hess/</a:t>
            </a:r>
            <a:r>
              <a:rPr lang="en-US" dirty="0"/>
              <a:t> </a:t>
            </a: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34530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dirty="0"/>
          </a:p>
        </p:txBody>
      </p:sp>
    </p:spTree>
    <p:extLst>
      <p:ext uri="{BB962C8B-B14F-4D97-AF65-F5344CB8AC3E}">
        <p14:creationId xmlns:p14="http://schemas.microsoft.com/office/powerpoint/2010/main" val="13902108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d2a01b62c7_0_3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includes the goals of this module.</a:t>
            </a:r>
            <a:endParaRPr dirty="0"/>
          </a:p>
        </p:txBody>
      </p:sp>
      <p:sp>
        <p:nvSpPr>
          <p:cNvPr id="1069" name="Google Shape;1069;gd2a01b62c7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59857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You will be asked to answer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these compelling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to answer these questions at the conclusion of the module. </a:t>
            </a:r>
            <a:endParaRPr dirty="0"/>
          </a:p>
        </p:txBody>
      </p:sp>
    </p:spTree>
    <p:extLst>
      <p:ext uri="{BB962C8B-B14F-4D97-AF65-F5344CB8AC3E}">
        <p14:creationId xmlns:p14="http://schemas.microsoft.com/office/powerpoint/2010/main" val="16906219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d87d0cf16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d87d0cf168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G.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1082" name="Google Shape;1082;gd87d0cf168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dirty="0"/>
          </a:p>
        </p:txBody>
      </p:sp>
    </p:spTree>
    <p:extLst>
      <p:ext uri="{BB962C8B-B14F-4D97-AF65-F5344CB8AC3E}">
        <p14:creationId xmlns:p14="http://schemas.microsoft.com/office/powerpoint/2010/main" val="4230809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7b140e106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7b140e106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lnSpc>
                <a:spcPct val="100000"/>
              </a:lnSpc>
              <a:spcBef>
                <a:spcPts val="0"/>
              </a:spcBef>
              <a:spcAft>
                <a:spcPts val="0"/>
              </a:spcAft>
              <a:buNone/>
            </a:pPr>
            <a:r>
              <a:rPr lang="en-US" dirty="0"/>
              <a:t>Read this slide and listen to this podcast. The interview starts at 3:45. As you listen to this podcast, complete the following:</a:t>
            </a:r>
            <a:endParaRPr dirty="0"/>
          </a:p>
          <a:p>
            <a:pPr marL="457200" lvl="0" indent="-317500" algn="l" rtl="0">
              <a:lnSpc>
                <a:spcPct val="100000"/>
              </a:lnSpc>
              <a:spcBef>
                <a:spcPts val="0"/>
              </a:spcBef>
              <a:spcAft>
                <a:spcPts val="0"/>
              </a:spcAft>
              <a:buSzPts val="1400"/>
              <a:buChar char="●"/>
            </a:pPr>
            <a:r>
              <a:rPr lang="en-US" dirty="0"/>
              <a:t>Identify the 4 misconceptions of culturally responsive instruction</a:t>
            </a:r>
            <a:endParaRPr dirty="0"/>
          </a:p>
          <a:p>
            <a:pPr marL="457200" lvl="0" indent="-317500" algn="l" rtl="0">
              <a:lnSpc>
                <a:spcPct val="100000"/>
              </a:lnSpc>
              <a:spcBef>
                <a:spcPts val="0"/>
              </a:spcBef>
              <a:spcAft>
                <a:spcPts val="0"/>
              </a:spcAft>
              <a:buSzPts val="1400"/>
              <a:buChar char="●"/>
            </a:pPr>
            <a:r>
              <a:rPr lang="en-US" dirty="0"/>
              <a:t>Identify ways that these misconceptions can be addressed</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Once you have listened to the podcast, share what you have learned, if working in a group.</a:t>
            </a:r>
            <a:endParaRPr dirty="0"/>
          </a:p>
          <a:p>
            <a:pPr marL="0" lvl="0" indent="0" algn="l" rtl="0">
              <a:lnSpc>
                <a:spcPct val="100000"/>
              </a:lnSpc>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It is important to note that the webpage contains a transcript of the interview if you are not</a:t>
            </a:r>
            <a:r>
              <a:rPr lang="en-US" baseline="0" dirty="0"/>
              <a:t> able to listen to the podcast.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indent="0"/>
            <a:r>
              <a:rPr lang="en-US" dirty="0"/>
              <a:t>Gonzalez, Jennifer (2017, September 10). </a:t>
            </a:r>
            <a:r>
              <a:rPr lang="en-US" i="1" dirty="0"/>
              <a:t>Culturally Responsive Teaching: 4 Misconceptions.</a:t>
            </a:r>
            <a:r>
              <a:rPr lang="en-US" dirty="0"/>
              <a:t> Cult of Pedagogy. </a:t>
            </a:r>
            <a:r>
              <a:rPr lang="en-US" u="sng" dirty="0">
                <a:solidFill>
                  <a:schemeClr val="hlink"/>
                </a:solidFill>
                <a:hlinkClick r:id="rId3"/>
              </a:rPr>
              <a:t>https://www.cultofpedagogy.com/culturally-responsive-misconceptions/</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
        <p:nvSpPr>
          <p:cNvPr id="1089" name="Google Shape;1089;g7b140e106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dirty="0"/>
          </a:p>
        </p:txBody>
      </p:sp>
    </p:spTree>
    <p:extLst>
      <p:ext uri="{BB962C8B-B14F-4D97-AF65-F5344CB8AC3E}">
        <p14:creationId xmlns:p14="http://schemas.microsoft.com/office/powerpoint/2010/main" val="32876656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7b140e106c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7b140e106c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“I used to think… Now I think…” thinking strategy on culturally responsive instruction. </a:t>
            </a:r>
            <a:endParaRPr dirty="0"/>
          </a:p>
          <a:p>
            <a:pPr marL="0" lvl="0" indent="0" algn="l" rtl="0">
              <a:spcBef>
                <a:spcPts val="0"/>
              </a:spcBef>
              <a:spcAft>
                <a:spcPts val="0"/>
              </a:spcAft>
              <a:buNone/>
            </a:pPr>
            <a:endParaRPr dirty="0"/>
          </a:p>
          <a:p>
            <a:pPr marL="0" lvl="0" indent="0" algn="l" rtl="0">
              <a:lnSpc>
                <a:spcPct val="90000"/>
              </a:lnSpc>
              <a:spcBef>
                <a:spcPts val="1000"/>
              </a:spcBef>
              <a:spcAft>
                <a:spcPts val="0"/>
              </a:spcAft>
              <a:buClr>
                <a:schemeClr val="dk1"/>
              </a:buClr>
              <a:buSzPts val="1100"/>
              <a:buFont typeface="Arial"/>
              <a:buNone/>
            </a:pPr>
            <a:r>
              <a:rPr lang="en-US" dirty="0"/>
              <a:t>Once you have completed this thinking strategy, engage in a Think, Pair, Share with a colleague to share their thinking about culturally responsive instruction.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Project Zero. (2019). </a:t>
            </a:r>
            <a:r>
              <a:rPr lang="en-US" i="1" dirty="0"/>
              <a:t>I Used to think… Now I think... </a:t>
            </a:r>
            <a:r>
              <a:rPr lang="en-US" dirty="0"/>
              <a:t>Harvard Graduate School of Education. </a:t>
            </a:r>
            <a:r>
              <a:rPr lang="en-US" u="sng" dirty="0">
                <a:solidFill>
                  <a:schemeClr val="hlink"/>
                </a:solidFill>
                <a:hlinkClick r:id="rId3"/>
              </a:rPr>
              <a:t>https://pz.harvard.edu/sites/default/files/I%20Used%20to%20Think%20-%20Now%20I%20Think_1.pdf</a:t>
            </a:r>
            <a:r>
              <a:rPr lang="en-US" dirty="0"/>
              <a:t> </a:t>
            </a:r>
            <a:endParaRPr dirty="0"/>
          </a:p>
        </p:txBody>
      </p:sp>
      <p:sp>
        <p:nvSpPr>
          <p:cNvPr id="1097" name="Google Shape;1097;g7b140e106c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dirty="0"/>
          </a:p>
        </p:txBody>
      </p:sp>
    </p:spTree>
    <p:extLst>
      <p:ext uri="{BB962C8B-B14F-4D97-AF65-F5344CB8AC3E}">
        <p14:creationId xmlns:p14="http://schemas.microsoft.com/office/powerpoint/2010/main" val="23990135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d2a01b62c7_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d2a01b62c7_0_3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8"/>
                  </a:ext>
                </a:extLst>
              </a:rPr>
              <a:t>It’s important to note that the term “siloed” means that the study of diverse groups should not be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9"/>
                  </a:ext>
                </a:extLst>
              </a:rPr>
              <a:t>isolated</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0"/>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0"/>
                  </a:ext>
                </a:extLst>
              </a:rPr>
              <a:t>within the local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0"/>
                  </a:ext>
                </a:extLst>
              </a:rPr>
              <a:t>curriculum; diverse groups should be a regular,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1"/>
                  </a:ext>
                </a:extLst>
              </a:rPr>
              <a:t>continuous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2"/>
                  </a:ext>
                </a:extLst>
              </a:rPr>
              <a:t> part of the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2"/>
                  </a:ext>
                </a:extLst>
              </a:rPr>
              <a:t>local curriculum</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2"/>
                  </a:ext>
                </a:extLst>
              </a:rPr>
              <a:t>. Diverse groups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2"/>
                  </a:ext>
                </a:extLst>
              </a:rPr>
              <a:t>should</a:t>
            </a:r>
            <a:r>
              <a:rPr lang="en-US" baseline="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2"/>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2"/>
                  </a:ext>
                </a:extLst>
              </a:rPr>
              <a:t>not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2"/>
                  </a:ext>
                </a:extLst>
              </a:rPr>
              <a:t>just appear around holidays, special months, or as separate units of study.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104" name="Google Shape;1104;gd2a01b62c7_0_3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dirty="0"/>
          </a:p>
        </p:txBody>
      </p:sp>
    </p:spTree>
    <p:extLst>
      <p:ext uri="{BB962C8B-B14F-4D97-AF65-F5344CB8AC3E}">
        <p14:creationId xmlns:p14="http://schemas.microsoft.com/office/powerpoint/2010/main" val="31268362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7b140e106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7b140e106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and listen to this podcast. Take notes on what resonates with you as you listen to this podcast.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Gonzalez, Jennifer (2019, July 7). </a:t>
            </a:r>
            <a:r>
              <a:rPr lang="en-US" i="1" dirty="0"/>
              <a:t>Think Twice Before Doing Another Historical Simulation</a:t>
            </a:r>
            <a:r>
              <a:rPr lang="en-US" dirty="0"/>
              <a:t>. Cult of Pedagogy. </a:t>
            </a:r>
            <a:r>
              <a:rPr lang="en-US" u="sng" dirty="0">
                <a:solidFill>
                  <a:schemeClr val="hlink"/>
                </a:solidFill>
                <a:hlinkClick r:id="rId3"/>
              </a:rPr>
              <a:t>https://www.cultofpedagogy.com/classroom-simulations/</a:t>
            </a:r>
            <a:r>
              <a:rPr lang="en-US" dirty="0"/>
              <a:t> </a:t>
            </a:r>
            <a:endParaRPr dirty="0"/>
          </a:p>
        </p:txBody>
      </p:sp>
      <p:sp>
        <p:nvSpPr>
          <p:cNvPr id="1111" name="Google Shape;1111;g7b140e106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dirty="0"/>
          </a:p>
        </p:txBody>
      </p:sp>
    </p:spTree>
    <p:extLst>
      <p:ext uri="{BB962C8B-B14F-4D97-AF65-F5344CB8AC3E}">
        <p14:creationId xmlns:p14="http://schemas.microsoft.com/office/powerpoint/2010/main" val="15140175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7b140e106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7b140e106c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and answer these questions.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indent="0"/>
            <a:r>
              <a:rPr lang="en-US" dirty="0"/>
              <a:t>Gonzalez, Jennifer. (2019, July 7). </a:t>
            </a:r>
            <a:r>
              <a:rPr lang="en-US" i="1" dirty="0"/>
              <a:t>Think Twice Before Doing Another Historical Simulation</a:t>
            </a:r>
            <a:r>
              <a:rPr lang="en-US" dirty="0"/>
              <a:t>. Cult of Pedagogy. </a:t>
            </a:r>
            <a:r>
              <a:rPr lang="en-US" u="sng" dirty="0">
                <a:hlinkClick r:id="rId3"/>
              </a:rPr>
              <a:t>https://www.cultofpedagogy.com/classroom-simulations/</a:t>
            </a:r>
            <a:r>
              <a:rPr lang="en-US" dirty="0"/>
              <a:t> </a:t>
            </a:r>
            <a:endParaRPr dirty="0"/>
          </a:p>
        </p:txBody>
      </p:sp>
      <p:sp>
        <p:nvSpPr>
          <p:cNvPr id="1119" name="Google Shape;1119;g7b140e106c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dirty="0"/>
          </a:p>
        </p:txBody>
      </p:sp>
    </p:spTree>
    <p:extLst>
      <p:ext uri="{BB962C8B-B14F-4D97-AF65-F5344CB8AC3E}">
        <p14:creationId xmlns:p14="http://schemas.microsoft.com/office/powerpoint/2010/main" val="208670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0603ffbd9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0603ffbd9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If working in a group, engage in a discussion using the Parts, Purposes, Complexities thinking strategy. First, identify the parts of the curriculum that </a:t>
            </a:r>
            <a:r>
              <a:rPr lang="en-US" dirty="0">
                <a:solidFill>
                  <a:srgbClr val="111111"/>
                </a:solidFill>
                <a:highlight>
                  <a:srgbClr val="FFFFFF"/>
                </a:highlight>
              </a:rPr>
              <a:t>respects learners’ cultures and prior experiences and values the legitimacy of different cultures</a:t>
            </a:r>
            <a:r>
              <a:rPr lang="en-US" dirty="0"/>
              <a:t>. Next, discuss </a:t>
            </a:r>
            <a:r>
              <a:rPr lang="en-US" dirty="0">
                <a:solidFill>
                  <a:srgbClr val="111111"/>
                </a:solidFill>
              </a:rPr>
              <a:t>the purpose of a curriculum that </a:t>
            </a:r>
            <a:r>
              <a:rPr lang="en-US" dirty="0">
                <a:solidFill>
                  <a:srgbClr val="111111"/>
                </a:solidFill>
                <a:highlight>
                  <a:srgbClr val="FFFFFF"/>
                </a:highlight>
              </a:rPr>
              <a:t>encourages intercultural understanding. </a:t>
            </a:r>
            <a:r>
              <a:rPr lang="en-US" dirty="0"/>
              <a:t>Finally, discuss the complexities </a:t>
            </a:r>
            <a:r>
              <a:rPr lang="en-US" dirty="0">
                <a:solidFill>
                  <a:srgbClr val="111111"/>
                </a:solidFill>
              </a:rPr>
              <a:t>of </a:t>
            </a:r>
            <a:r>
              <a:rPr lang="en-US" dirty="0">
                <a:solidFill>
                  <a:srgbClr val="111111"/>
                </a:solidFill>
                <a:highlight>
                  <a:srgbClr val="FFFFFF"/>
                </a:highlight>
              </a:rPr>
              <a:t>incorporating cultural aspects into the curriculum</a:t>
            </a:r>
            <a:r>
              <a:rPr lang="en-US" dirty="0"/>
              <a:t>. </a:t>
            </a:r>
          </a:p>
          <a:p>
            <a:pPr marL="0" lvl="0" indent="0" algn="l" rtl="0">
              <a:spcBef>
                <a:spcPts val="0"/>
              </a:spcBef>
              <a:spcAft>
                <a:spcPts val="0"/>
              </a:spcAft>
              <a:buNone/>
            </a:pPr>
            <a:endParaRPr dirty="0"/>
          </a:p>
          <a:p>
            <a:pPr marL="0" indent="0"/>
            <a:r>
              <a:rPr lang="en-US" sz="1100" dirty="0">
                <a:latin typeface="Arial"/>
                <a:ea typeface="Arial"/>
                <a:cs typeface="Arial"/>
                <a:sym typeface="Arial"/>
              </a:rPr>
              <a:t>Project Zero. (2019). </a:t>
            </a:r>
            <a:r>
              <a:rPr lang="en-US" sz="1100" i="1" dirty="0">
                <a:latin typeface="Arial"/>
                <a:ea typeface="Arial"/>
                <a:cs typeface="Arial"/>
                <a:sym typeface="Arial"/>
              </a:rPr>
              <a:t>Parts, Purposes, Complexities.</a:t>
            </a:r>
            <a:r>
              <a:rPr lang="en-US" sz="1100" dirty="0">
                <a:latin typeface="Arial"/>
                <a:ea typeface="Arial"/>
                <a:cs typeface="Arial"/>
                <a:sym typeface="Arial"/>
              </a:rPr>
              <a:t> Harvard Graduate School of Education.</a:t>
            </a:r>
            <a:r>
              <a:rPr lang="en-US" sz="1100" dirty="0">
                <a:uFill>
                  <a:noFill/>
                </a:uFill>
                <a:latin typeface="Arial"/>
                <a:ea typeface="Arial"/>
                <a:cs typeface="Arial"/>
                <a:sym typeface="Arial"/>
                <a:hlinkClick r:id="rId3"/>
              </a:rPr>
              <a:t> </a:t>
            </a:r>
            <a:r>
              <a:rPr lang="en-US" u="sng" dirty="0">
                <a:solidFill>
                  <a:schemeClr val="hlink"/>
                </a:solidFill>
                <a:hlinkClick r:id="rId4"/>
              </a:rPr>
              <a:t>http://www.pz.harvard.edu/sites/default/files/Parts%20Purposes%20Complexities_1.pdf</a:t>
            </a:r>
            <a:r>
              <a:rPr lang="en-US" dirty="0"/>
              <a:t> </a:t>
            </a:r>
            <a:endParaRPr dirty="0"/>
          </a:p>
        </p:txBody>
      </p:sp>
      <p:sp>
        <p:nvSpPr>
          <p:cNvPr id="182" name="Google Shape;182;g10603ffbd9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dirty="0"/>
          </a:p>
        </p:txBody>
      </p:sp>
    </p:spTree>
    <p:extLst>
      <p:ext uri="{BB962C8B-B14F-4D97-AF65-F5344CB8AC3E}">
        <p14:creationId xmlns:p14="http://schemas.microsoft.com/office/powerpoint/2010/main" val="26464159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7b140e106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7b140e106c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article provided. If working in a group, discuss how determining whether or not an issue is open or settled can support teachers in determining appropriate pedagogical methods to use in the classroom.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short, Hess describes open and settled issues in</a:t>
            </a:r>
            <a:r>
              <a:rPr lang="en-US" baseline="0" dirty="0"/>
              <a:t> the article </a:t>
            </a:r>
            <a:r>
              <a:rPr lang="en-US" dirty="0"/>
              <a:t>as follows: </a:t>
            </a:r>
            <a:endParaRPr dirty="0">
              <a:solidFill>
                <a:srgbClr val="333333"/>
              </a:solidFill>
              <a:highlight>
                <a:srgbClr val="FFFFFF"/>
              </a:highlight>
            </a:endParaRPr>
          </a:p>
          <a:p>
            <a:pPr marL="457200" lvl="0" indent="-304800" algn="l" rtl="0">
              <a:spcBef>
                <a:spcPts val="0"/>
              </a:spcBef>
              <a:spcAft>
                <a:spcPts val="0"/>
              </a:spcAft>
              <a:buClr>
                <a:srgbClr val="333333"/>
              </a:buClr>
              <a:buSzPts val="1200"/>
              <a:buFont typeface="Calibri"/>
              <a:buChar char="●"/>
            </a:pPr>
            <a:r>
              <a:rPr lang="en-US" dirty="0">
                <a:highlight>
                  <a:srgbClr val="FFFFFF"/>
                </a:highlight>
              </a:rPr>
              <a:t>"Settled issues are questions for which there is broad-based agreement that a particular decision is well-warranted. </a:t>
            </a:r>
            <a:r>
              <a:rPr lang="en-US"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7"/>
                  </a:ext>
                </a:extLst>
              </a:rPr>
              <a:t>Open issues, conversely, are those that are matters of live controversy</a:t>
            </a:r>
            <a:r>
              <a:rPr lang="en-US"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7"/>
                  </a:ext>
                </a:extLst>
              </a:rPr>
              <a:t>.”</a:t>
            </a:r>
            <a:endParaRPr dirty="0">
              <a:highlight>
                <a:srgbClr val="FFFFFF"/>
              </a:highlight>
            </a:endParaRPr>
          </a:p>
          <a:p>
            <a:pPr marL="0" lvl="0" indent="0" algn="l" rtl="0">
              <a:spcBef>
                <a:spcPts val="0"/>
              </a:spcBef>
              <a:spcAft>
                <a:spcPts val="0"/>
              </a:spcAft>
              <a:buNone/>
            </a:pPr>
            <a:endParaRPr dirty="0">
              <a:highlight>
                <a:srgbClr val="FFFFFF"/>
              </a:highlight>
            </a:endParaRPr>
          </a:p>
          <a:p>
            <a:pPr marL="0" lvl="0" indent="0" algn="l" rtl="0">
              <a:spcBef>
                <a:spcPts val="0"/>
              </a:spcBef>
              <a:spcAft>
                <a:spcPts val="0"/>
              </a:spcAft>
              <a:buNone/>
            </a:pPr>
            <a:r>
              <a:rPr lang="en-US" dirty="0">
                <a:highlight>
                  <a:srgbClr val="FFFFFF"/>
                </a:highlight>
              </a:rPr>
              <a:t>As an example, Japanese American incarceration is a closed issue. Thus, there should not be mock trails on this topic. </a:t>
            </a:r>
            <a:endParaRPr dirty="0">
              <a:highlight>
                <a:srgbClr val="FFFFFF"/>
              </a:highlight>
            </a:endParaRPr>
          </a:p>
          <a:p>
            <a:pPr marL="0" lvl="0" indent="0" algn="l" rtl="0">
              <a:spcBef>
                <a:spcPts val="0"/>
              </a:spcBef>
              <a:spcAft>
                <a:spcPts val="0"/>
              </a:spcAft>
              <a:buNone/>
            </a:pPr>
            <a:endParaRPr dirty="0">
              <a:highlight>
                <a:srgbClr val="FFFFFF"/>
              </a:highlight>
            </a:endParaRPr>
          </a:p>
          <a:p>
            <a:pPr marL="0" lvl="0" indent="0" algn="l" rtl="0">
              <a:spcBef>
                <a:spcPts val="0"/>
              </a:spcBef>
              <a:spcAft>
                <a:spcPts val="0"/>
              </a:spcAft>
              <a:buNone/>
            </a:pPr>
            <a:r>
              <a:rPr lang="en-US" dirty="0">
                <a:highlight>
                  <a:srgbClr val="FFFFFF"/>
                </a:highlight>
              </a:rPr>
              <a:t>It is important to remember that </a:t>
            </a:r>
            <a:r>
              <a:rPr lang="en-US" dirty="0"/>
              <a:t>student voice is a requirement of the </a:t>
            </a:r>
            <a:r>
              <a:rPr lang="en-US" i="1" dirty="0"/>
              <a:t>KAS for Social Studies. </a:t>
            </a:r>
            <a:r>
              <a:rPr lang="en-US" dirty="0"/>
              <a:t>In the Communicating Conclusion standards of the </a:t>
            </a:r>
            <a:r>
              <a:rPr lang="en-US" i="1" dirty="0"/>
              <a:t>KAS for Social Studies</a:t>
            </a:r>
            <a:r>
              <a:rPr lang="en-US" dirty="0"/>
              <a:t>, students engage in civil discussion, reach consensus when appropriate and respect diverse opinions relevant to significant, unresolved issues students may face in their local, regional and global communities. Additionally: </a:t>
            </a:r>
            <a:endParaRPr dirty="0"/>
          </a:p>
          <a:p>
            <a:pPr marL="0" lvl="0" indent="0" algn="l" rtl="0">
              <a:spcBef>
                <a:spcPts val="0"/>
              </a:spcBef>
              <a:spcAft>
                <a:spcPts val="0"/>
              </a:spcAft>
              <a:buNone/>
            </a:pPr>
            <a:endParaRPr dirty="0"/>
          </a:p>
          <a:p>
            <a:pPr marL="457200" lvl="0" indent="-317500" algn="l" rtl="0">
              <a:lnSpc>
                <a:spcPct val="90000"/>
              </a:lnSpc>
              <a:spcBef>
                <a:spcPts val="0"/>
              </a:spcBef>
              <a:spcAft>
                <a:spcPts val="0"/>
              </a:spcAft>
              <a:buSzPts val="1400"/>
              <a:buChar char="●"/>
            </a:pPr>
            <a:r>
              <a:rPr lang="en-US" dirty="0"/>
              <a:t>The </a:t>
            </a:r>
            <a:r>
              <a:rPr lang="en-US" i="1" dirty="0"/>
              <a:t>KAS for Social Studies</a:t>
            </a:r>
            <a:r>
              <a:rPr lang="en-US" dirty="0"/>
              <a:t> requires that students have a voice in the educational process as a student’s ability to effectively communicate their own conclusions and listen carefully to the conclusions of others can be considered a capstone of social studies disciplinary practices.</a:t>
            </a:r>
            <a:endParaRPr dirty="0"/>
          </a:p>
          <a:p>
            <a:pPr marL="457200" lvl="0" indent="-317500" algn="l" rtl="0">
              <a:lnSpc>
                <a:spcPct val="90000"/>
              </a:lnSpc>
              <a:spcBef>
                <a:spcPts val="0"/>
              </a:spcBef>
              <a:spcAft>
                <a:spcPts val="0"/>
              </a:spcAft>
              <a:buSzPts val="1400"/>
              <a:buChar char="●"/>
            </a:pPr>
            <a:r>
              <a:rPr lang="en-US" dirty="0"/>
              <a:t>Students engage in disciplinary thinking and apply appropriate evidence to propose a solution or design an action plan.</a:t>
            </a:r>
            <a:endParaRPr dirty="0"/>
          </a:p>
          <a:p>
            <a:pPr marL="457200" lvl="0" indent="-317500" algn="l" rtl="0">
              <a:lnSpc>
                <a:spcPct val="90000"/>
              </a:lnSpc>
              <a:spcBef>
                <a:spcPts val="0"/>
              </a:spcBef>
              <a:spcAft>
                <a:spcPts val="0"/>
              </a:spcAft>
              <a:buSzPts val="1400"/>
              <a:buChar char="●"/>
            </a:pPr>
            <a:r>
              <a:rPr lang="en-US" dirty="0"/>
              <a:t>Students apply a range of deliberative and democratic procedures to make decisions about ways to take action on current local, regional and global issues.</a:t>
            </a:r>
            <a:endParaRPr dirty="0"/>
          </a:p>
          <a:p>
            <a:pPr marL="45720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Thus, social studies classrooms in Kentucky must be a safe space where students can engage in civil discussion, reach consensus when appropriate and respect diverse opinions. This requires a safe classroom environment for students to discuss open issues. For more information on how to create safe social studies classrooms, visit the Creating Collaborative Civic Spaces module on </a:t>
            </a:r>
            <a:r>
              <a:rPr lang="en-US" u="sng" dirty="0">
                <a:solidFill>
                  <a:schemeClr val="hlink"/>
                </a:solidFill>
                <a:hlinkClick r:id="rId3"/>
              </a:rPr>
              <a:t>www.kystandards.org</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Richardson, Joan. (2017, November 27). </a:t>
            </a:r>
            <a:r>
              <a:rPr lang="en-US" i="1" dirty="0"/>
              <a:t>Using controversy as a teaching tool: An interview with Diana Hess.</a:t>
            </a:r>
            <a:r>
              <a:rPr lang="en-US" dirty="0"/>
              <a:t> Phi Delta Kappan. </a:t>
            </a:r>
            <a:r>
              <a:rPr lang="en-US" u="sng" dirty="0">
                <a:solidFill>
                  <a:schemeClr val="hlink"/>
                </a:solidFill>
                <a:hlinkClick r:id="rId4"/>
              </a:rPr>
              <a:t>https://kappanonline.org/richardson-using-controversy-as-a-teaching-tool-an-interview-with-diana-hess/</a:t>
            </a:r>
            <a:r>
              <a:rPr lang="en-US" dirty="0"/>
              <a:t> </a:t>
            </a:r>
            <a:endParaRPr sz="1050" dirty="0">
              <a:solidFill>
                <a:srgbClr val="333333"/>
              </a:solidFill>
              <a:highlight>
                <a:srgbClr val="FFFFFF"/>
              </a:highlight>
              <a:latin typeface="Arial"/>
              <a:ea typeface="Arial"/>
              <a:cs typeface="Arial"/>
              <a:sym typeface="Arial"/>
            </a:endParaRPr>
          </a:p>
          <a:p>
            <a:pPr marL="0" lvl="0" indent="0" algn="l" rtl="0">
              <a:spcBef>
                <a:spcPts val="0"/>
              </a:spcBef>
              <a:spcAft>
                <a:spcPts val="0"/>
              </a:spcAft>
              <a:buNone/>
            </a:pPr>
            <a:endParaRPr dirty="0"/>
          </a:p>
        </p:txBody>
      </p:sp>
      <p:sp>
        <p:nvSpPr>
          <p:cNvPr id="1127" name="Google Shape;1127;g7b140e106c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dirty="0"/>
          </a:p>
        </p:txBody>
      </p:sp>
    </p:spTree>
    <p:extLst>
      <p:ext uri="{BB962C8B-B14F-4D97-AF65-F5344CB8AC3E}">
        <p14:creationId xmlns:p14="http://schemas.microsoft.com/office/powerpoint/2010/main" val="5424350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d2a01b62c7_0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d2a01b62c7_0_3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While teachers can ask the compelling and supporting questions that students will engage with, it is important to remember that students are required to ask supporting and compelling questions according to the </a:t>
            </a:r>
            <a:r>
              <a:rPr lang="en-US" i="1" dirty="0"/>
              <a:t>KAS for Social Studies</a:t>
            </a:r>
            <a:r>
              <a:rPr lang="en-US" dirty="0"/>
              <a:t>. Teachers should utilize the student voice that they have incorporated into the classroom structure that establishes a safe classroom to include diverse groups.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Identify a unit of study and ask this question of that unit. What diverse groups are left out of that unit? How could this question help students and teachers include diverse groups when they may not know the content?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is important to remember the characteristics of a supporting question when teachers or students ask them. As a reminder, supporting questions:</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 Support the compelling question by asking more focused questions.</a:t>
            </a:r>
            <a:endParaRPr dirty="0"/>
          </a:p>
          <a:p>
            <a:pPr marL="0" lvl="0" indent="0" algn="l" rtl="0">
              <a:lnSpc>
                <a:spcPct val="115000"/>
              </a:lnSpc>
              <a:spcBef>
                <a:spcPts val="0"/>
              </a:spcBef>
              <a:spcAft>
                <a:spcPts val="0"/>
              </a:spcAft>
              <a:buClr>
                <a:schemeClr val="dk1"/>
              </a:buClr>
              <a:buSzPts val="1100"/>
              <a:buFont typeface="Arial"/>
              <a:buNone/>
            </a:pPr>
            <a:r>
              <a:rPr lang="en-US" dirty="0"/>
              <a:t>• Should provide students with knowledge that they can synthesize </a:t>
            </a:r>
            <a:r>
              <a:rPr lang="en-US" baseline="0" dirty="0"/>
              <a:t>throughout the investigation(s) </a:t>
            </a:r>
            <a:r>
              <a:rPr lang="en-US" dirty="0"/>
              <a:t>to answer the larger compelling question</a:t>
            </a:r>
            <a:r>
              <a:rPr lang="en-US" baseline="0" dirty="0"/>
              <a:t>. </a:t>
            </a:r>
            <a:endParaRPr dirty="0"/>
          </a:p>
          <a:p>
            <a:pPr marL="0" lvl="0" indent="0" algn="l" rtl="0">
              <a:lnSpc>
                <a:spcPct val="115000"/>
              </a:lnSpc>
              <a:spcBef>
                <a:spcPts val="0"/>
              </a:spcBef>
              <a:spcAft>
                <a:spcPts val="0"/>
              </a:spcAft>
              <a:buClr>
                <a:schemeClr val="dk1"/>
              </a:buClr>
              <a:buSzPts val="1100"/>
              <a:buFont typeface="Arial"/>
              <a:buNone/>
            </a:pPr>
            <a:r>
              <a:rPr lang="en-US" dirty="0"/>
              <a:t>•</a:t>
            </a:r>
            <a:r>
              <a:rPr lang="en-US" baseline="0" dirty="0"/>
              <a:t> C</a:t>
            </a:r>
            <a:r>
              <a:rPr lang="en-US" dirty="0"/>
              <a:t>an be answered through use of the concepts and practices of each social studies discipline.</a:t>
            </a:r>
            <a:endParaRPr dirty="0"/>
          </a:p>
          <a:p>
            <a:pPr marL="0" lvl="0" indent="0" algn="l" rtl="0">
              <a:lnSpc>
                <a:spcPct val="115000"/>
              </a:lnSpc>
              <a:spcBef>
                <a:spcPts val="0"/>
              </a:spcBef>
              <a:spcAft>
                <a:spcPts val="0"/>
              </a:spcAft>
              <a:buNone/>
            </a:pPr>
            <a:r>
              <a:rPr lang="en-US" dirty="0"/>
              <a:t>• May be discipline specific. </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US" dirty="0"/>
              <a:t>For more information on supporting questions, visit Section C: What are Supporting Questions, and how do students ask them? in the Inquiry Practices of the </a:t>
            </a:r>
            <a:r>
              <a:rPr lang="en-US" i="1" dirty="0"/>
              <a:t>KAS for Social Studies</a:t>
            </a:r>
            <a:r>
              <a:rPr lang="en-US" dirty="0"/>
              <a:t> module on </a:t>
            </a:r>
            <a:r>
              <a:rPr lang="en-US" u="sng" dirty="0">
                <a:solidFill>
                  <a:schemeClr val="hlink"/>
                </a:solidFill>
                <a:hlinkClick r:id="rId3"/>
              </a:rPr>
              <a:t>www.kystandards.org</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asking the supporting question posed here, it is important to remember guiding characteristics of what you have learned about open and settled issues from this section of this module, and caveats about questioning from The Inquiry Practices Module on </a:t>
            </a:r>
            <a:r>
              <a:rPr lang="en-US" u="sng" dirty="0">
                <a:solidFill>
                  <a:schemeClr val="hlink"/>
                </a:solidFill>
                <a:hlinkClick r:id="rId3"/>
              </a:rPr>
              <a:t>www.kystandards.org</a:t>
            </a:r>
            <a:r>
              <a:rPr lang="en-US" dirty="0"/>
              <a:t>. When asking this supporting question, the questioning caveats that apply to compelling questions apply to the supporting question here.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When asking this supporting question, teachers and students should:</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AutoNum type="arabicParenR"/>
            </a:pPr>
            <a:r>
              <a:rPr lang="en-US" dirty="0"/>
              <a:t>Consider what you are asking students to explain/argue. </a:t>
            </a:r>
            <a:endParaRPr dirty="0"/>
          </a:p>
          <a:p>
            <a:pPr marL="457200" lvl="0" indent="-317500" algn="l" rtl="0">
              <a:spcBef>
                <a:spcPts val="0"/>
              </a:spcBef>
              <a:spcAft>
                <a:spcPts val="0"/>
              </a:spcAft>
              <a:buSzPts val="1400"/>
              <a:buAutoNum type="arabicParenR"/>
            </a:pPr>
            <a:r>
              <a:rPr lang="en-US" dirty="0"/>
              <a:t>Avoid hypotheticals. </a:t>
            </a:r>
            <a:endParaRPr dirty="0"/>
          </a:p>
          <a:p>
            <a:pPr marL="457200" lvl="0" indent="-317500" algn="l" rtl="0">
              <a:spcBef>
                <a:spcPts val="0"/>
              </a:spcBef>
              <a:spcAft>
                <a:spcPts val="0"/>
              </a:spcAft>
              <a:buSzPts val="1400"/>
              <a:buAutoNum type="arabicParenR"/>
            </a:pPr>
            <a:r>
              <a:rPr lang="en-US" dirty="0"/>
              <a:t>Ask questions that are not biased. </a:t>
            </a:r>
            <a:endParaRPr dirty="0"/>
          </a:p>
          <a:p>
            <a:pPr marL="457200" lvl="0" indent="0" algn="l" rtl="0">
              <a:spcBef>
                <a:spcPts val="0"/>
              </a:spcBef>
              <a:spcAft>
                <a:spcPts val="0"/>
              </a:spcAft>
              <a:buNone/>
            </a:pPr>
            <a:endParaRPr dirty="0"/>
          </a:p>
          <a:p>
            <a:pPr marL="0" lvl="0" indent="0" algn="l" rtl="0">
              <a:spcBef>
                <a:spcPts val="0"/>
              </a:spcBef>
              <a:spcAft>
                <a:spcPts val="0"/>
              </a:spcAft>
              <a:buNone/>
            </a:pPr>
            <a:r>
              <a:rPr lang="en-US" dirty="0"/>
              <a:t>For more information on these questioning caveats, visit Section B: What are Compelling Questions, and how do students ask them? in the Inquiry Practices Module on </a:t>
            </a:r>
            <a:r>
              <a:rPr lang="en-US" u="sng" dirty="0">
                <a:solidFill>
                  <a:schemeClr val="hlink"/>
                </a:solidFill>
                <a:hlinkClick r:id="rId3"/>
              </a:rPr>
              <a:t>www.kystandards.org</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Students, depending on their grade-level, should be asking their own compelling and supporting questions. For more information on the role students take in asking compelling and supporting questions, access the Inquiry Practices Module on </a:t>
            </a:r>
            <a:r>
              <a:rPr lang="en-US" u="sng" dirty="0">
                <a:solidFill>
                  <a:schemeClr val="hlink"/>
                </a:solidFill>
                <a:hlinkClick r:id="rId3"/>
              </a:rPr>
              <a:t>www.kystandards.org</a:t>
            </a:r>
            <a:r>
              <a:rPr lang="en-US" dirty="0"/>
              <a:t>. Compelling and supporting questions are found in the following sections: </a:t>
            </a:r>
            <a:endParaRPr dirty="0"/>
          </a:p>
          <a:p>
            <a:pPr marL="0" lvl="0" indent="0" algn="l" rtl="0">
              <a:spcBef>
                <a:spcPts val="0"/>
              </a:spcBef>
              <a:spcAft>
                <a:spcPts val="0"/>
              </a:spcAft>
              <a:buNone/>
            </a:pPr>
            <a:endParaRPr dirty="0"/>
          </a:p>
          <a:p>
            <a:pPr marL="0" lvl="0" indent="0" algn="l" rtl="0">
              <a:lnSpc>
                <a:spcPct val="90000"/>
              </a:lnSpc>
              <a:spcBef>
                <a:spcPts val="0"/>
              </a:spcBef>
              <a:spcAft>
                <a:spcPts val="0"/>
              </a:spcAft>
              <a:buNone/>
            </a:pPr>
            <a:r>
              <a:rPr lang="en-US" dirty="0"/>
              <a:t>•Section B: What are Compelling Questions, and how do students ask them?</a:t>
            </a:r>
            <a:endParaRPr dirty="0"/>
          </a:p>
          <a:p>
            <a:pPr marL="0" lvl="0" indent="0" algn="l" rtl="0">
              <a:lnSpc>
                <a:spcPct val="90000"/>
              </a:lnSpc>
              <a:spcBef>
                <a:spcPts val="0"/>
              </a:spcBef>
              <a:spcAft>
                <a:spcPts val="0"/>
              </a:spcAft>
              <a:buClr>
                <a:schemeClr val="dk1"/>
              </a:buClr>
              <a:buSzPts val="1100"/>
              <a:buFont typeface="Arial"/>
              <a:buNone/>
            </a:pPr>
            <a:r>
              <a:rPr lang="en-US" dirty="0"/>
              <a:t>•Section C: What are Supporting Questions, and how do students ask them?</a:t>
            </a:r>
            <a:endParaRPr dirty="0"/>
          </a:p>
          <a:p>
            <a:pPr marL="0" lvl="0" indent="0" algn="l" rtl="0">
              <a:lnSpc>
                <a:spcPct val="90000"/>
              </a:lnSpc>
              <a:spcBef>
                <a:spcPts val="0"/>
              </a:spcBef>
              <a:spcAft>
                <a:spcPts val="0"/>
              </a:spcAft>
              <a:buNone/>
            </a:pPr>
            <a:endParaRPr dirty="0"/>
          </a:p>
        </p:txBody>
      </p:sp>
      <p:sp>
        <p:nvSpPr>
          <p:cNvPr id="1134" name="Google Shape;1134;gd2a01b62c7_0_3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122</a:t>
            </a:fld>
            <a:endParaRPr dirty="0"/>
          </a:p>
        </p:txBody>
      </p:sp>
    </p:spTree>
    <p:extLst>
      <p:ext uri="{BB962C8B-B14F-4D97-AF65-F5344CB8AC3E}">
        <p14:creationId xmlns:p14="http://schemas.microsoft.com/office/powerpoint/2010/main" val="36515271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d2a01b62c7_0_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d2a01b62c7_0_4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Review the thinking strategies presented here and brainstorm how you might use these strategies in your classroom to include diverse groups. </a:t>
            </a:r>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17500" algn="l" rtl="0">
              <a:spcBef>
                <a:spcPts val="0"/>
              </a:spcBef>
              <a:spcAft>
                <a:spcPts val="0"/>
              </a:spcAft>
              <a:buSzPts val="1400"/>
              <a:buChar char="●"/>
            </a:pPr>
            <a:r>
              <a:rPr lang="en-US" dirty="0"/>
              <a:t>Project Zero. (2019) </a:t>
            </a:r>
            <a:r>
              <a:rPr lang="en-US" i="1" dirty="0"/>
              <a:t>Unveiling stories</a:t>
            </a:r>
            <a:r>
              <a:rPr lang="en-US" dirty="0"/>
              <a:t>. Harvard Graduate School of Education. </a:t>
            </a:r>
            <a:r>
              <a:rPr lang="en-US" u="sng" dirty="0">
                <a:solidFill>
                  <a:schemeClr val="hlink"/>
                </a:solidFill>
                <a:hlinkClick r:id="rId3"/>
              </a:rPr>
              <a:t>https://pz.harvard.edu/sites/default/files/Unveiling%20Stories.pdf</a:t>
            </a:r>
            <a:r>
              <a:rPr lang="en-US" dirty="0"/>
              <a:t> </a:t>
            </a:r>
            <a:endParaRPr dirty="0"/>
          </a:p>
          <a:p>
            <a:pPr marL="457200" lvl="0" indent="-317500" algn="l" rtl="0">
              <a:spcBef>
                <a:spcPts val="0"/>
              </a:spcBef>
              <a:spcAft>
                <a:spcPts val="0"/>
              </a:spcAft>
              <a:buSzPts val="1400"/>
              <a:buChar char="●"/>
            </a:pPr>
            <a:r>
              <a:rPr lang="en-US" dirty="0"/>
              <a:t>Project Zero. (2019) </a:t>
            </a:r>
            <a:r>
              <a:rPr lang="en-US" i="1" dirty="0"/>
              <a:t>Circle of Viewpoints</a:t>
            </a:r>
            <a:r>
              <a:rPr lang="en-US" dirty="0"/>
              <a:t>. Harvard Graduate School of Education. </a:t>
            </a:r>
            <a:r>
              <a:rPr lang="en-US" u="sng" dirty="0">
                <a:solidFill>
                  <a:schemeClr val="hlink"/>
                </a:solidFill>
                <a:hlinkClick r:id="rId4"/>
              </a:rPr>
              <a:t>https://pz.harvard.edu/sites/default/files/Circle%20of%20Viewpoints_0.pdf</a:t>
            </a:r>
            <a:endParaRPr dirty="0"/>
          </a:p>
          <a:p>
            <a:pPr marL="457200" lvl="0" indent="-317500" algn="l" rtl="0">
              <a:spcBef>
                <a:spcPts val="0"/>
              </a:spcBef>
              <a:spcAft>
                <a:spcPts val="0"/>
              </a:spcAft>
              <a:buSzPts val="1400"/>
              <a:buChar char="●"/>
            </a:pPr>
            <a:r>
              <a:rPr lang="en-US" dirty="0"/>
              <a:t>Project Zero. (2019) </a:t>
            </a:r>
            <a:r>
              <a:rPr lang="en-US" i="1" dirty="0"/>
              <a:t>Question Starts</a:t>
            </a:r>
            <a:r>
              <a:rPr lang="en-US" dirty="0"/>
              <a:t>. Harvard Graduate School of Education. </a:t>
            </a:r>
            <a:r>
              <a:rPr lang="en-US" u="sng" dirty="0">
                <a:solidFill>
                  <a:schemeClr val="hlink"/>
                </a:solidFill>
                <a:hlinkClick r:id="rId5"/>
              </a:rPr>
              <a:t>https://pz.harvard.edu/sites/default/files/Question%20Starts_0.pdf</a:t>
            </a:r>
            <a:r>
              <a:rPr lang="en-US" dirty="0"/>
              <a:t> </a:t>
            </a:r>
            <a:endParaRPr dirty="0"/>
          </a:p>
          <a:p>
            <a:pPr indent="-304800">
              <a:lnSpc>
                <a:spcPct val="90000"/>
              </a:lnSpc>
              <a:buSzPts val="1200"/>
              <a:buChar char="●"/>
            </a:pPr>
            <a:r>
              <a:rPr lang="en-US" dirty="0"/>
              <a:t>Project Zero. (2019) </a:t>
            </a:r>
            <a:r>
              <a:rPr lang="en-US" i="1" dirty="0"/>
              <a:t>Red Light, Yellow Light</a:t>
            </a:r>
            <a:r>
              <a:rPr lang="en-US" dirty="0"/>
              <a:t>. Harvard Graduate School of Education.</a:t>
            </a:r>
            <a:r>
              <a:rPr lang="en-US" dirty="0">
                <a:solidFill>
                  <a:srgbClr val="000000"/>
                </a:solidFill>
              </a:rPr>
              <a:t> </a:t>
            </a:r>
            <a:r>
              <a:rPr lang="en-US" u="sng" dirty="0">
                <a:solidFill>
                  <a:schemeClr val="hlink"/>
                </a:solidFill>
                <a:hlinkClick r:id="rId6"/>
              </a:rPr>
              <a:t>https://pz.harvard.edu/sites/default/files/Red%20Light%20Yellow%20Light_1.pdf</a:t>
            </a:r>
            <a:r>
              <a:rPr lang="en-US" dirty="0"/>
              <a:t> </a:t>
            </a:r>
            <a:endParaRPr dirty="0"/>
          </a:p>
          <a:p>
            <a:pPr marL="457200" lvl="0" indent="-317500" algn="l" rtl="0">
              <a:lnSpc>
                <a:spcPct val="90000"/>
              </a:lnSpc>
              <a:spcBef>
                <a:spcPts val="0"/>
              </a:spcBef>
              <a:spcAft>
                <a:spcPts val="0"/>
              </a:spcAft>
              <a:buSzPts val="1400"/>
              <a:buChar char="●"/>
            </a:pPr>
            <a:r>
              <a:rPr lang="en-US" dirty="0"/>
              <a:t>Project Zero. (2019) </a:t>
            </a:r>
            <a:r>
              <a:rPr lang="en-US" i="1" dirty="0"/>
              <a:t>Step In-Step Out- Step Back</a:t>
            </a:r>
            <a:r>
              <a:rPr lang="en-US" dirty="0"/>
              <a:t>. Harvard Graduate School of Education. </a:t>
            </a:r>
            <a:r>
              <a:rPr lang="en-US" u="sng" dirty="0">
                <a:solidFill>
                  <a:schemeClr val="hlink"/>
                </a:solidFill>
                <a:hlinkClick r:id="rId7"/>
              </a:rPr>
              <a:t>https://pz.harvard.edu/sites/default/files/Step%20In%20-%20Step%20Out%20-%20Step%20Back_1.pdf</a:t>
            </a:r>
            <a:r>
              <a:rPr lang="en-US" dirty="0"/>
              <a:t> </a:t>
            </a:r>
            <a:endParaRPr dirty="0"/>
          </a:p>
          <a:p>
            <a:pPr marL="457200" lvl="0" indent="-317500" algn="l" rtl="0">
              <a:lnSpc>
                <a:spcPct val="90000"/>
              </a:lnSpc>
              <a:spcBef>
                <a:spcPts val="0"/>
              </a:spcBef>
              <a:spcAft>
                <a:spcPts val="0"/>
              </a:spcAft>
              <a:buSzPts val="1400"/>
              <a:buChar char="●"/>
            </a:pPr>
            <a:r>
              <a:rPr lang="en-US" dirty="0"/>
              <a:t>Project Zero. (2019) </a:t>
            </a:r>
            <a:r>
              <a:rPr lang="en-US" i="1" dirty="0"/>
              <a:t>How Else and Why?</a:t>
            </a:r>
            <a:r>
              <a:rPr lang="en-US" dirty="0"/>
              <a:t>. Harvard Graduate School of Education. </a:t>
            </a:r>
            <a:r>
              <a:rPr lang="en-US" u="sng" dirty="0">
                <a:solidFill>
                  <a:schemeClr val="hlink"/>
                </a:solidFill>
                <a:hlinkClick r:id="rId8"/>
              </a:rPr>
              <a:t>https://pz.harvard.edu/sites/default/files/How%20Else%20and%20Why_3.pdf</a:t>
            </a:r>
            <a:r>
              <a:rPr lang="en-US" dirty="0"/>
              <a:t> </a:t>
            </a:r>
            <a:endParaRPr dirty="0"/>
          </a:p>
          <a:p>
            <a:pPr marL="0" lvl="0" indent="0" algn="l" rtl="0">
              <a:lnSpc>
                <a:spcPct val="90000"/>
              </a:lnSpc>
              <a:spcBef>
                <a:spcPts val="100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
        <p:nvSpPr>
          <p:cNvPr id="1141" name="Google Shape;1141;gd2a01b62c7_0_4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dirty="0"/>
          </a:p>
        </p:txBody>
      </p:sp>
    </p:spTree>
    <p:extLst>
      <p:ext uri="{BB962C8B-B14F-4D97-AF65-F5344CB8AC3E}">
        <p14:creationId xmlns:p14="http://schemas.microsoft.com/office/powerpoint/2010/main" val="42005495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d2a01b62c7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d2a01b62c7_0_4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Discuss or consider the questions on the slide after engaging with this section. </a:t>
            </a:r>
            <a:endParaRPr dirty="0"/>
          </a:p>
        </p:txBody>
      </p:sp>
      <p:sp>
        <p:nvSpPr>
          <p:cNvPr id="1148" name="Google Shape;1148;gd2a01b62c7_0_4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dirty="0"/>
          </a:p>
        </p:txBody>
      </p:sp>
    </p:spTree>
    <p:extLst>
      <p:ext uri="{BB962C8B-B14F-4D97-AF65-F5344CB8AC3E}">
        <p14:creationId xmlns:p14="http://schemas.microsoft.com/office/powerpoint/2010/main" val="38590555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Post-survey: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44"/>
                  </a:ext>
                </a:extLst>
              </a:rPr>
              <a:t>Including Diverse Groups of the </a:t>
            </a:r>
            <a:r>
              <a:rPr lang="en-US" sz="12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45"/>
                  </a:ext>
                </a:extLst>
              </a:rPr>
              <a:t>KAS for Social </a:t>
            </a:r>
            <a:r>
              <a:rPr lang="en-US" sz="12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45"/>
                  </a:ext>
                </a:extLst>
              </a:rPr>
              <a:t>Studies </a:t>
            </a:r>
            <a:r>
              <a:rPr lang="en-US" sz="1200" i="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45"/>
                  </a:ext>
                </a:extLst>
              </a:rPr>
              <a:t>Professional</a:t>
            </a:r>
            <a:r>
              <a:rPr lang="en-US" sz="1200" i="0" baseline="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45"/>
                  </a:ext>
                </a:extLst>
              </a:rPr>
              <a:t> Learning Survey- </a:t>
            </a:r>
            <a:r>
              <a:rPr lang="en-US" sz="1200" i="0" u="sng" baseline="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45"/>
                  </a:ext>
                </a:extLst>
              </a:rPr>
              <a:t>https://forms.gle/FyzdzDTVLd4FD8yRA </a:t>
            </a:r>
            <a:endParaRPr lang="en-US" sz="1200" u="sng" dirty="0">
              <a:solidFill>
                <a:srgbClr val="262626"/>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dirty="0"/>
          </a:p>
        </p:txBody>
      </p:sp>
    </p:spTree>
    <p:extLst>
      <p:ext uri="{BB962C8B-B14F-4D97-AF65-F5344CB8AC3E}">
        <p14:creationId xmlns:p14="http://schemas.microsoft.com/office/powerpoint/2010/main" val="1404809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Guiding Notes:</a:t>
            </a:r>
          </a:p>
          <a:p>
            <a:endParaRPr lang="en-US" dirty="0"/>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Section H: Using Evidence to Include Diverse Groups of the </a:t>
            </a:r>
            <a:r>
              <a:rPr lang="en-US" sz="1200" b="0" i="1" u="none" strike="noStrike" cap="none" dirty="0">
                <a:solidFill>
                  <a:schemeClr val="dk1"/>
                </a:solidFill>
                <a:effectLst/>
                <a:latin typeface="Calibri"/>
                <a:ea typeface="Calibri"/>
                <a:cs typeface="Calibri"/>
                <a:sym typeface="Calibri"/>
              </a:rPr>
              <a:t>KAS for Social Studies</a:t>
            </a:r>
            <a:r>
              <a:rPr lang="en-US" sz="1200" b="0" i="0" u="none" strike="noStrike" cap="none" dirty="0">
                <a:solidFill>
                  <a:schemeClr val="dk1"/>
                </a:solidFill>
                <a:effectLst/>
                <a:latin typeface="Calibri"/>
                <a:ea typeface="Calibri"/>
                <a:cs typeface="Calibri"/>
                <a:sym typeface="Calibri"/>
              </a:rPr>
              <a:t>.</a:t>
            </a: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Schwartz, Sarah. (2019</a:t>
            </a:r>
            <a:r>
              <a:rPr lang="en-US" dirty="0"/>
              <a:t>, August 16).</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How Do We Teach With Primary Sources When So Many Voice Are Missing?</a:t>
            </a:r>
            <a:r>
              <a:rPr lang="en-US" sz="1200" b="0" i="0" u="none" strike="noStrike" cap="none" dirty="0">
                <a:solidFill>
                  <a:schemeClr val="dk1"/>
                </a:solidFill>
                <a:effectLst/>
                <a:latin typeface="Calibri"/>
                <a:ea typeface="Calibri"/>
                <a:cs typeface="Calibri"/>
                <a:sym typeface="Calibri"/>
              </a:rPr>
              <a:t> Education Week. </a:t>
            </a:r>
            <a:r>
              <a:rPr lang="en-US" sz="1200" b="0" i="0" u="sng" strike="noStrike" cap="none" dirty="0">
                <a:solidFill>
                  <a:schemeClr val="dk1"/>
                </a:solidFill>
                <a:effectLst/>
                <a:latin typeface="Calibri"/>
                <a:ea typeface="Calibri"/>
                <a:cs typeface="Calibri"/>
                <a:sym typeface="Calibri"/>
                <a:hlinkClick r:id="rId3"/>
              </a:rPr>
              <a:t>https://www.edweek.org/teaching-learning/how-do-we-teach-with-primary-sources-when-so-many-voices-are-missing/2019/08</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Bell, Danna. (2011</a:t>
            </a:r>
            <a:r>
              <a:rPr lang="en-US" dirty="0"/>
              <a:t>, November 30</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Dealing with Difficult Subjects in Primary Sources</a:t>
            </a:r>
            <a:r>
              <a:rPr lang="en-US" sz="1200" b="0" i="0" u="none" strike="noStrike" cap="none" dirty="0">
                <a:solidFill>
                  <a:schemeClr val="dk1"/>
                </a:solidFill>
                <a:effectLst/>
                <a:latin typeface="Calibri"/>
                <a:ea typeface="Calibri"/>
                <a:cs typeface="Calibri"/>
                <a:sym typeface="Calibri"/>
              </a:rPr>
              <a:t>. Library of Congress. </a:t>
            </a:r>
            <a:r>
              <a:rPr lang="en-US" sz="1200" b="0" i="0" u="sng" strike="noStrike" cap="none" dirty="0">
                <a:solidFill>
                  <a:schemeClr val="dk1"/>
                </a:solidFill>
                <a:effectLst/>
                <a:latin typeface="Calibri"/>
                <a:ea typeface="Calibri"/>
                <a:cs typeface="Calibri"/>
                <a:sym typeface="Calibri"/>
                <a:hlinkClick r:id="rId4"/>
              </a:rPr>
              <a:t>https://blogs.loc.gov/teachers/2011/11/dealing-with-difficult-subjects-in-primary-sources/</a:t>
            </a:r>
            <a:r>
              <a:rPr lang="en-US" dirty="0"/>
              <a:t> </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National History Education Clearing House. (n.d.) </a:t>
            </a:r>
            <a:r>
              <a:rPr lang="en-US" sz="1200" b="0" i="1" u="none" strike="noStrike" cap="none" dirty="0">
                <a:solidFill>
                  <a:schemeClr val="dk1"/>
                </a:solidFill>
                <a:effectLst/>
                <a:latin typeface="Calibri"/>
                <a:ea typeface="Calibri"/>
                <a:cs typeface="Calibri"/>
                <a:sym typeface="Calibri"/>
              </a:rPr>
              <a:t>Opening up the Textbook: Voices from My Lai</a:t>
            </a:r>
            <a:r>
              <a:rPr lang="en-US" sz="1200" b="0" i="0" u="none" strike="noStrike" cap="none" dirty="0">
                <a:solidFill>
                  <a:schemeClr val="dk1"/>
                </a:solidFill>
                <a:effectLst/>
                <a:latin typeface="Calibri"/>
                <a:ea typeface="Calibri"/>
                <a:cs typeface="Calibri"/>
                <a:sym typeface="Calibri"/>
              </a:rPr>
              <a:t>. Teachinghistory.org. </a:t>
            </a:r>
            <a:r>
              <a:rPr lang="en-US" sz="1200" b="0" i="0" u="sng" strike="noStrike" cap="none" dirty="0">
                <a:solidFill>
                  <a:schemeClr val="dk1"/>
                </a:solidFill>
                <a:effectLst/>
                <a:latin typeface="Calibri"/>
                <a:ea typeface="Calibri"/>
                <a:cs typeface="Calibri"/>
                <a:sym typeface="Calibri"/>
                <a:hlinkClick r:id="rId5"/>
              </a:rPr>
              <a:t>https://teachinghistory.org/best-practices/teaching-in-action/23893</a:t>
            </a:r>
            <a:r>
              <a:rPr lang="en-US" dirty="0"/>
              <a:t> </a:t>
            </a: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91259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127</a:t>
            </a:fld>
            <a:endParaRPr dirty="0"/>
          </a:p>
        </p:txBody>
      </p:sp>
    </p:spTree>
    <p:extLst>
      <p:ext uri="{BB962C8B-B14F-4D97-AF65-F5344CB8AC3E}">
        <p14:creationId xmlns:p14="http://schemas.microsoft.com/office/powerpoint/2010/main" val="13187864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d2a01b62c7_0_5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provides the goals of this module.</a:t>
            </a:r>
            <a:endParaRPr dirty="0"/>
          </a:p>
        </p:txBody>
      </p:sp>
      <p:sp>
        <p:nvSpPr>
          <p:cNvPr id="1188" name="Google Shape;1188;gd2a01b62c7_0_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223650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You will be asked to answer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these compelling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to answer these questions at the conclusion of the module. </a:t>
            </a:r>
            <a:endParaRPr dirty="0"/>
          </a:p>
        </p:txBody>
      </p:sp>
    </p:spTree>
    <p:extLst>
      <p:ext uri="{BB962C8B-B14F-4D97-AF65-F5344CB8AC3E}">
        <p14:creationId xmlns:p14="http://schemas.microsoft.com/office/powerpoint/2010/main" val="17987542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d9c05a851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d9c05a851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H.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1201" name="Google Shape;1201;gd9c05a851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dirty="0"/>
          </a:p>
        </p:txBody>
      </p:sp>
    </p:spTree>
    <p:extLst>
      <p:ext uri="{BB962C8B-B14F-4D97-AF65-F5344CB8AC3E}">
        <p14:creationId xmlns:p14="http://schemas.microsoft.com/office/powerpoint/2010/main" val="3473877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c327c7cda3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c327c7cda3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completing this work, it is important to critically examine the data of your local and state communities to inform this work. Additional local data may include, but is not limited to, information found in Infinite Campus on specific classes of students, etc. As an additional consideration, analyze the demographic composition of the student population in comparison to the teaching population.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following are important to note:</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Students of diverse groups should see themselves in the curriculum. Students of diverse groups should see themselves in the curriculum as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6"/>
                  </a:ext>
                </a:extLst>
              </a:rPr>
              <a:t>agents of their own story, not merely individuals acted upon or portrayed a</a:t>
            </a:r>
            <a:r>
              <a:rPr lang="en-US"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7"/>
                  </a:ext>
                </a:extLst>
              </a:rPr>
              <a:t>s secondary in the local curriculum.</a:t>
            </a:r>
            <a:r>
              <a:rPr lang="en-US" dirty="0"/>
              <a:t> Participants should review the student demographic information of their local school and district to ensure that diverse groups found within their communities are represented throughout the curriculum.</a:t>
            </a:r>
            <a:endParaRPr dirty="0"/>
          </a:p>
          <a:p>
            <a:pPr marL="457200" lvl="0" indent="-317500" algn="l" rtl="0">
              <a:spcBef>
                <a:spcPts val="0"/>
              </a:spcBef>
              <a:spcAft>
                <a:spcPts val="0"/>
              </a:spcAft>
              <a:buSzPts val="1400"/>
              <a:buChar char="●"/>
            </a:pPr>
            <a:r>
              <a:rPr lang="en-US" dirty="0"/>
              <a:t>If a local school or district does not contain populations of diverse groups, students need to see diverse groups in the curriculum. Again, any portrayal of diverse groups must ensure that the individuals presented are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
                  </a:ext>
                </a:extLst>
              </a:rPr>
              <a:t>agents of their own story, not merely individuals acted upon or portraye</a:t>
            </a:r>
            <a:r>
              <a:rPr lang="en-US"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
                  </a:ext>
                </a:extLst>
              </a:rPr>
              <a:t>d as secondary in the local curriculum. </a:t>
            </a:r>
            <a:endParaRPr dirty="0">
              <a:highlight>
                <a:schemeClr val="lt1"/>
              </a:highlight>
            </a:endParaRPr>
          </a:p>
          <a:p>
            <a:pPr marL="457200" lvl="0" indent="-317500" algn="l" rtl="0">
              <a:spcBef>
                <a:spcPts val="0"/>
              </a:spcBef>
              <a:spcAft>
                <a:spcPts val="0"/>
              </a:spcAft>
              <a:buSzPts val="1400"/>
              <a:buChar char="●"/>
            </a:pPr>
            <a:r>
              <a:rPr lang="en-US" dirty="0"/>
              <a:t>Sometimes the diversity of the state may not be reflected in individual districts. Therefore, students need to see the diversity of the state. It is important to compare the demographic data of the local community with the demographics of the state. </a:t>
            </a:r>
            <a:endParaRPr dirty="0"/>
          </a:p>
          <a:p>
            <a:pPr marL="457200" lvl="0" indent="-311150" algn="l" rtl="0">
              <a:lnSpc>
                <a:spcPct val="115000"/>
              </a:lnSpc>
              <a:spcBef>
                <a:spcPts val="0"/>
              </a:spcBef>
              <a:spcAft>
                <a:spcPts val="0"/>
              </a:spcAft>
              <a:buSzPts val="1300"/>
              <a:buChar char="●"/>
            </a:pPr>
            <a:r>
              <a:rPr lang="en-US" dirty="0"/>
              <a:t>It is important to note that the writers designed the </a:t>
            </a:r>
            <a:r>
              <a:rPr lang="en-US" i="1" dirty="0"/>
              <a:t>KAS for Social Studies </a:t>
            </a:r>
            <a:r>
              <a:rPr lang="en-US" dirty="0"/>
              <a:t>to enable students to understand how diverse societies interact in the local, regional and global communities of the past and today. As participants discuss providing student access to curriculum that allows students to experience diverse groups, educators must prepare students to engage with global communities. This may require providing additional information on communities beyond those found in Kentucky.</a:t>
            </a:r>
            <a:r>
              <a:rPr lang="en-US" sz="1100" dirty="0">
                <a:latin typeface="Arial"/>
                <a:ea typeface="Arial"/>
                <a:cs typeface="Arial"/>
                <a:sym typeface="Arial"/>
              </a:rPr>
              <a:t> </a:t>
            </a:r>
            <a:endParaRPr sz="1100" dirty="0">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Resources: </a:t>
            </a:r>
            <a:endParaRPr dirty="0"/>
          </a:p>
          <a:p>
            <a:pPr indent="-317500">
              <a:buChar char="●"/>
            </a:pPr>
            <a:r>
              <a:rPr lang="en-US" dirty="0"/>
              <a:t>Teaching Works Team. (2019, August). </a:t>
            </a:r>
            <a:r>
              <a:rPr lang="en-US" i="1" dirty="0"/>
              <a:t>Setting up and managing small group work</a:t>
            </a:r>
            <a:r>
              <a:rPr lang="en-US" dirty="0"/>
              <a:t>. TeachingWorks -University of Michigan.</a:t>
            </a:r>
            <a:r>
              <a:rPr lang="en-US" u="sng" dirty="0">
                <a:solidFill>
                  <a:schemeClr val="hlink"/>
                </a:solidFill>
                <a:hlinkClick r:id="rId3"/>
              </a:rPr>
              <a:t>https://library.teachingworks.org/curriculum-resources/materials/social-studies-setting-up-and-managing-small-group-work/</a:t>
            </a:r>
            <a:r>
              <a:rPr lang="en-US" dirty="0"/>
              <a:t> </a:t>
            </a:r>
            <a:endParaRPr dirty="0"/>
          </a:p>
          <a:p>
            <a:pPr indent="-317500">
              <a:buChar char="●"/>
            </a:pPr>
            <a:r>
              <a:rPr lang="en-US" dirty="0"/>
              <a:t>Teaching Works Team. (2019, August). </a:t>
            </a:r>
            <a:r>
              <a:rPr lang="en-US" i="1" dirty="0"/>
              <a:t>Social Studies Leading a Discussion</a:t>
            </a:r>
            <a:r>
              <a:rPr lang="en-US" dirty="0"/>
              <a:t>. TeachingWorks -University of Michigan </a:t>
            </a:r>
            <a:r>
              <a:rPr lang="en-US" u="sng" dirty="0">
                <a:solidFill>
                  <a:schemeClr val="hlink"/>
                </a:solidFill>
                <a:hlinkClick r:id="rId4"/>
              </a:rPr>
              <a:t>https://library.teachingworks.org/curriculumresources/materials/social-studies-leading-a-discussion/</a:t>
            </a:r>
            <a:r>
              <a:rPr lang="en-US" dirty="0"/>
              <a:t> </a:t>
            </a:r>
            <a:endParaRPr dirty="0"/>
          </a:p>
          <a:p>
            <a:pPr marL="0" lvl="0" indent="0" algn="l" rtl="0">
              <a:spcBef>
                <a:spcPts val="0"/>
              </a:spcBef>
              <a:spcAft>
                <a:spcPts val="0"/>
              </a:spcAft>
              <a:buNone/>
            </a:pPr>
            <a:endParaRPr dirty="0"/>
          </a:p>
        </p:txBody>
      </p:sp>
      <p:sp>
        <p:nvSpPr>
          <p:cNvPr id="189" name="Google Shape;189;gc327c7cda3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dirty="0"/>
          </a:p>
        </p:txBody>
      </p:sp>
    </p:spTree>
    <p:extLst>
      <p:ext uri="{BB962C8B-B14F-4D97-AF65-F5344CB8AC3E}">
        <p14:creationId xmlns:p14="http://schemas.microsoft.com/office/powerpoint/2010/main" val="8436045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d2a01b62c7_0_5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d2a01b62c7_0_5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p:txBody>
      </p:sp>
      <p:sp>
        <p:nvSpPr>
          <p:cNvPr id="1208" name="Google Shape;1208;gd2a01b62c7_0_5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dirty="0"/>
          </a:p>
        </p:txBody>
      </p:sp>
    </p:spTree>
    <p:extLst>
      <p:ext uri="{BB962C8B-B14F-4D97-AF65-F5344CB8AC3E}">
        <p14:creationId xmlns:p14="http://schemas.microsoft.com/office/powerpoint/2010/main" val="388340350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d2a01b62c7_0_5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d2a01b62c7_0_5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Image text is from: </a:t>
            </a:r>
            <a:endParaRPr i="1" dirty="0">
              <a:highlight>
                <a:srgbClr val="FFFFFF"/>
              </a:highlight>
            </a:endParaRPr>
          </a:p>
          <a:p>
            <a:pPr marL="0" lvl="0" indent="0" algn="l" rtl="0">
              <a:spcBef>
                <a:spcPts val="0"/>
              </a:spcBef>
              <a:spcAft>
                <a:spcPts val="0"/>
              </a:spcAft>
              <a:buNone/>
            </a:pPr>
            <a:r>
              <a:rPr lang="en-US" dirty="0">
                <a:highlight>
                  <a:srgbClr val="FFFFFF"/>
                </a:highlight>
              </a:rPr>
              <a:t>Scanlon, Mary and Ellen Daugman. (n.d.) </a:t>
            </a:r>
            <a:r>
              <a:rPr lang="en-US" i="1" dirty="0">
                <a:highlight>
                  <a:srgbClr val="FFFFFF"/>
                </a:highlight>
              </a:rPr>
              <a:t>Primary Sources</a:t>
            </a:r>
            <a:r>
              <a:rPr lang="en-US" dirty="0">
                <a:highlight>
                  <a:srgbClr val="FFFFFF"/>
                </a:highlight>
              </a:rPr>
              <a:t>. Research Like a Librarian. </a:t>
            </a:r>
            <a:r>
              <a:rPr lang="en-US" u="sng" dirty="0">
                <a:solidFill>
                  <a:schemeClr val="hlink"/>
                </a:solidFill>
                <a:highlight>
                  <a:srgbClr val="FFFFFF"/>
                </a:highlight>
                <a:hlinkClick r:id="rId3"/>
              </a:rPr>
              <a:t>https://cloud.lib.wfu.edu/blog/research-like-a-librarian/primary-sources/</a:t>
            </a:r>
            <a:r>
              <a:rPr lang="en-US" dirty="0">
                <a:solidFill>
                  <a:srgbClr val="333333"/>
                </a:solidFill>
                <a:highlight>
                  <a:srgbClr val="FFFFFF"/>
                </a:highlight>
              </a:rPr>
              <a:t> </a:t>
            </a:r>
            <a:endParaRPr dirty="0">
              <a:solidFill>
                <a:srgbClr val="333333"/>
              </a:solidFill>
              <a:highlight>
                <a:srgbClr val="FFFFFF"/>
              </a:highlight>
            </a:endParaRPr>
          </a:p>
          <a:p>
            <a:pPr marL="0" lvl="0" indent="0" algn="l" rtl="0">
              <a:spcBef>
                <a:spcPts val="0"/>
              </a:spcBef>
              <a:spcAft>
                <a:spcPts val="0"/>
              </a:spcAft>
              <a:buNone/>
            </a:pPr>
            <a:endParaRPr dirty="0">
              <a:solidFill>
                <a:srgbClr val="333333"/>
              </a:solidFill>
              <a:highlight>
                <a:srgbClr val="FFFFFF"/>
              </a:highlight>
            </a:endParaRPr>
          </a:p>
          <a:p>
            <a:pPr marL="0" lvl="0" indent="0" algn="l" rtl="0">
              <a:spcBef>
                <a:spcPts val="0"/>
              </a:spcBef>
              <a:spcAft>
                <a:spcPts val="0"/>
              </a:spcAft>
              <a:buNone/>
            </a:pPr>
            <a:r>
              <a:rPr lang="en-US" dirty="0">
                <a:solidFill>
                  <a:srgbClr val="333333"/>
                </a:solidFill>
                <a:highlight>
                  <a:srgbClr val="FFFFFF"/>
                </a:highlight>
              </a:rPr>
              <a:t>Transcript of the image:</a:t>
            </a:r>
            <a:endParaRPr dirty="0">
              <a:solidFill>
                <a:srgbClr val="333333"/>
              </a:solidFill>
              <a:highlight>
                <a:srgbClr val="FFFFFF"/>
              </a:highlight>
            </a:endParaRPr>
          </a:p>
          <a:p>
            <a:pPr marL="0" lvl="0" indent="0" algn="l" rtl="0">
              <a:spcBef>
                <a:spcPts val="0"/>
              </a:spcBef>
              <a:spcAft>
                <a:spcPts val="0"/>
              </a:spcAft>
              <a:buNone/>
            </a:pPr>
            <a:r>
              <a:rPr lang="en-US" i="1" dirty="0">
                <a:solidFill>
                  <a:srgbClr val="333333"/>
                </a:solidFill>
                <a:highlight>
                  <a:srgbClr val="FFFFFF"/>
                </a:highlight>
              </a:rPr>
              <a:t>As a consequence of proximity in time when primary sources are created, they permit researchers to come as close as possible to historical time periods and events, or to objective data, without intervening layers or filters or subsequent scholarly interpretation and analysis. However, due to the subjective aspects of some types of primary sources (particularly personal writings such as letters, diaries, or autobiographies), these sources may reflect bias, limited range of awareness, revised perspectives, and fading memory and recollections. </a:t>
            </a:r>
            <a:endParaRPr i="1" dirty="0">
              <a:solidFill>
                <a:srgbClr val="333333"/>
              </a:solidFill>
              <a:highlight>
                <a:srgbClr val="FFFFFF"/>
              </a:highlight>
            </a:endParaRPr>
          </a:p>
        </p:txBody>
      </p:sp>
      <p:sp>
        <p:nvSpPr>
          <p:cNvPr id="1215" name="Google Shape;1215;gd2a01b62c7_0_5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dirty="0"/>
          </a:p>
        </p:txBody>
      </p:sp>
    </p:spTree>
    <p:extLst>
      <p:ext uri="{BB962C8B-B14F-4D97-AF65-F5344CB8AC3E}">
        <p14:creationId xmlns:p14="http://schemas.microsoft.com/office/powerpoint/2010/main" val="120674484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d2a01b62c7_0_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d2a01b62c7_0_5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a:t>
            </a:r>
            <a:endParaRPr dirty="0"/>
          </a:p>
        </p:txBody>
      </p:sp>
      <p:sp>
        <p:nvSpPr>
          <p:cNvPr id="1223" name="Google Shape;1223;gd2a01b62c7_0_5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133</a:t>
            </a:fld>
            <a:endParaRPr dirty="0"/>
          </a:p>
        </p:txBody>
      </p:sp>
    </p:spTree>
    <p:extLst>
      <p:ext uri="{BB962C8B-B14F-4D97-AF65-F5344CB8AC3E}">
        <p14:creationId xmlns:p14="http://schemas.microsoft.com/office/powerpoint/2010/main" val="8020644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d2a01b62c7_0_5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d2a01b62c7_0_5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Then, read the article independently and then consider the question “How do we teach with primary sources when so many voices are missing?”</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 </a:t>
            </a:r>
            <a:endParaRPr dirty="0"/>
          </a:p>
          <a:p>
            <a:pPr marL="0" indent="0">
              <a:buClr>
                <a:schemeClr val="dk1"/>
              </a:buClr>
              <a:buSzPts val="1100"/>
            </a:pPr>
            <a:r>
              <a:rPr lang="en-US" dirty="0"/>
              <a:t>Schwartz, Sarah. (2019, August 16). </a:t>
            </a:r>
            <a:r>
              <a:rPr lang="en-US" i="1" dirty="0"/>
              <a:t>How Do We Teach With Primary Sources When So Many Voice Are Missing?</a:t>
            </a:r>
            <a:r>
              <a:rPr lang="en-US" dirty="0"/>
              <a:t> Education Week. </a:t>
            </a:r>
            <a:r>
              <a:rPr lang="en-US" u="sng" dirty="0">
                <a:solidFill>
                  <a:schemeClr val="hlink"/>
                </a:solidFill>
                <a:hlinkClick r:id="rId3"/>
              </a:rPr>
              <a:t>https://www.edweek.org/teaching-learning/how-do-we-teach-with-primary-sources-when-so-many-voices-are-missing/2019/08</a:t>
            </a:r>
            <a:r>
              <a:rPr lang="en-US" dirty="0"/>
              <a:t> </a:t>
            </a:r>
            <a:endParaRPr dirty="0"/>
          </a:p>
        </p:txBody>
      </p:sp>
      <p:sp>
        <p:nvSpPr>
          <p:cNvPr id="1230" name="Google Shape;1230;gd2a01b62c7_0_5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134</a:t>
            </a:fld>
            <a:endParaRPr dirty="0"/>
          </a:p>
        </p:txBody>
      </p:sp>
    </p:spTree>
    <p:extLst>
      <p:ext uri="{BB962C8B-B14F-4D97-AF65-F5344CB8AC3E}">
        <p14:creationId xmlns:p14="http://schemas.microsoft.com/office/powerpoint/2010/main" val="339435880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8dd9d81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8dd9d81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a reminder from the KDE’s </a:t>
            </a:r>
            <a:r>
              <a:rPr lang="en-US" i="1" dirty="0"/>
              <a:t>Inquiry Practices </a:t>
            </a:r>
            <a:r>
              <a:rPr lang="en-US" dirty="0"/>
              <a:t>Module, it is important to note that anything that communicates a message can be a source.</a:t>
            </a:r>
            <a:r>
              <a:rPr lang="en-US" baseline="0" dirty="0"/>
              <a:t> </a:t>
            </a:r>
            <a:r>
              <a:rPr lang="en-US" dirty="0"/>
              <a:t>Traditionally, we think of primary and secondary sources being dominated by text, but symbols, objects, photos, etc., can serve as sources to investigate compelling and supporting questions, similar</a:t>
            </a:r>
            <a:r>
              <a:rPr lang="en-US" baseline="0" dirty="0"/>
              <a:t> to sources that are considered more </a:t>
            </a:r>
            <a:r>
              <a:rPr lang="en-US" dirty="0"/>
              <a:t>traditional. For elementary students, this provides an opportunity for students to be exposed to and engage with sources that do not require reading proficiency.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more information on the Using Evidence Inquiry Practice of the </a:t>
            </a:r>
            <a:r>
              <a:rPr lang="en-US" i="1" dirty="0"/>
              <a:t>KAS for Social Studies</a:t>
            </a:r>
            <a:r>
              <a:rPr lang="en-US" dirty="0"/>
              <a:t>, visit Section E of the Inquiry Practices Module on </a:t>
            </a:r>
            <a:r>
              <a:rPr lang="en-US" u="sng" dirty="0">
                <a:solidFill>
                  <a:schemeClr val="hlink"/>
                </a:solidFill>
                <a:hlinkClick r:id="rId3"/>
              </a:rPr>
              <a:t>www.kystandards.org</a:t>
            </a:r>
            <a:r>
              <a:rPr lang="en-US" dirty="0"/>
              <a:t>. </a:t>
            </a:r>
            <a:endParaRPr baseline="-25000"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1237" name="Google Shape;1237;ge78dd9d81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135</a:t>
            </a:fld>
            <a:endParaRPr dirty="0"/>
          </a:p>
        </p:txBody>
      </p:sp>
    </p:spTree>
    <p:extLst>
      <p:ext uri="{BB962C8B-B14F-4D97-AF65-F5344CB8AC3E}">
        <p14:creationId xmlns:p14="http://schemas.microsoft.com/office/powerpoint/2010/main" val="26643498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lvl="0" indent="0" algn="l" rtl="0">
              <a:spcBef>
                <a:spcPts val="0"/>
              </a:spcBef>
              <a:spcAft>
                <a:spcPts val="0"/>
              </a:spcAft>
              <a:buNone/>
            </a:pPr>
            <a:r>
              <a:rPr lang="en-US" dirty="0"/>
              <a:t>Guiding Notes: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Read the slide. Then, read the article while considering the question “</a:t>
            </a:r>
            <a:r>
              <a:rPr lang="en-US" b="0" i="0" dirty="0">
                <a:solidFill>
                  <a:schemeClr val="tx1"/>
                </a:solidFill>
                <a:effectLst/>
                <a:latin typeface="Libre Franklin" pitchFamily="2" charset="0"/>
              </a:rPr>
              <a:t>How do you use primary sources to help students recognize that there might be more to a story?”</a:t>
            </a:r>
            <a:endParaRPr lang="en-US" dirty="0">
              <a:solidFill>
                <a:schemeClr val="tx1"/>
              </a:solidFill>
              <a:latin typeface="Libre Franklin" pitchFamily="2"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a:t>
            </a:r>
          </a:p>
          <a:p>
            <a:pPr marL="0" lvl="0" indent="0" algn="l" rtl="0">
              <a:spcBef>
                <a:spcPts val="0"/>
              </a:spcBef>
              <a:spcAft>
                <a:spcPts val="0"/>
              </a:spcAft>
              <a:buNone/>
            </a:pPr>
            <a:r>
              <a:rPr lang="en-US" dirty="0"/>
              <a:t>Smith, Colleen. (2023, September 14). </a:t>
            </a:r>
            <a:r>
              <a:rPr lang="en-US" i="1" dirty="0">
                <a:highlight>
                  <a:schemeClr val="lt1"/>
                </a:highlight>
              </a:rPr>
              <a:t>Using Primary Sources to Reveal What’s Missing from the Story</a:t>
            </a:r>
            <a:r>
              <a:rPr lang="en-US" dirty="0">
                <a:highlight>
                  <a:schemeClr val="lt1"/>
                </a:highlight>
              </a:rPr>
              <a:t>. Library of Congress. https://blogs.loc.gov/teachers/2023/09/using-primary-sources-to-reveal-whats-missing-from-the-story/?loclr=eatlcb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717547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lvl="0" indent="0" algn="l" rtl="0">
              <a:spcBef>
                <a:spcPts val="0"/>
              </a:spcBef>
              <a:spcAft>
                <a:spcPts val="0"/>
              </a:spcAft>
              <a:buNone/>
            </a:pPr>
            <a:r>
              <a:rPr lang="en-US" dirty="0"/>
              <a:t>Guiding Notes: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Read the slide and apply what you learned from the blog post entitled </a:t>
            </a:r>
            <a:r>
              <a:rPr lang="en-US" i="1" dirty="0">
                <a:highlight>
                  <a:schemeClr val="lt1"/>
                </a:highlight>
              </a:rPr>
              <a:t>Using Primary Sources to Reveal What’s Missing from the Story </a:t>
            </a:r>
            <a:r>
              <a:rPr lang="en-US" i="0" dirty="0">
                <a:highlight>
                  <a:schemeClr val="lt1"/>
                </a:highlight>
              </a:rPr>
              <a:t>to a primary source that you use in your instruction. </a:t>
            </a:r>
            <a:endParaRPr lang="en-US" dirty="0">
              <a:solidFill>
                <a:schemeClr val="tx1"/>
              </a:solidFill>
              <a:latin typeface="Libre Franklin" pitchFamily="2"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a:t>
            </a:r>
          </a:p>
          <a:p>
            <a:pPr marL="0" lvl="0" indent="0" algn="l" rtl="0">
              <a:spcBef>
                <a:spcPts val="0"/>
              </a:spcBef>
              <a:spcAft>
                <a:spcPts val="0"/>
              </a:spcAft>
              <a:buNone/>
            </a:pPr>
            <a:r>
              <a:rPr lang="en-US" dirty="0"/>
              <a:t>Smith, Colleen. (2023, September 14). </a:t>
            </a:r>
            <a:r>
              <a:rPr lang="en-US" i="1" dirty="0">
                <a:highlight>
                  <a:schemeClr val="lt1"/>
                </a:highlight>
              </a:rPr>
              <a:t>Using Primary Sources to Reveal What’s Missing from the Story</a:t>
            </a:r>
            <a:r>
              <a:rPr lang="en-US" dirty="0">
                <a:highlight>
                  <a:schemeClr val="lt1"/>
                </a:highlight>
              </a:rPr>
              <a:t>. Library of Congress. https://blogs.loc.gov/teachers/2023/09/using-primary-sources-to-reveal-whats-missing-from-the-story/?loclr=eatlcb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21122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d2a01b62c7_0_6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d2a01b62c7_0_6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lnSpc>
                <a:spcPct val="90000"/>
              </a:lnSpc>
              <a:spcBef>
                <a:spcPts val="1000"/>
              </a:spcBef>
              <a:buClr>
                <a:schemeClr val="dk1"/>
              </a:buClr>
              <a:buSzPts val="1100"/>
            </a:pPr>
            <a:r>
              <a:rPr lang="en-US" dirty="0"/>
              <a:t>Bell, Danna. (2011, November 30). </a:t>
            </a:r>
            <a:r>
              <a:rPr lang="en-US" i="1" dirty="0">
                <a:highlight>
                  <a:schemeClr val="lt1"/>
                </a:highlight>
              </a:rPr>
              <a:t>Dealing with Difficult Subjects in Primary Sources</a:t>
            </a:r>
            <a:r>
              <a:rPr lang="en-US" dirty="0">
                <a:highlight>
                  <a:schemeClr val="lt1"/>
                </a:highlight>
              </a:rPr>
              <a:t>. Library of Congress. </a:t>
            </a:r>
            <a:r>
              <a:rPr lang="en-US" u="sng" dirty="0">
                <a:solidFill>
                  <a:schemeClr val="hlink"/>
                </a:solidFill>
                <a:highlight>
                  <a:schemeClr val="lt1"/>
                </a:highlight>
                <a:hlinkClick r:id="rId3"/>
              </a:rPr>
              <a:t>https://blogs.loc.gov/teachers/2011/11/dealing-with-difficult-subjects-in-primary-sources/</a:t>
            </a:r>
            <a:r>
              <a:rPr lang="en-US" dirty="0">
                <a:highlight>
                  <a:schemeClr val="lt1"/>
                </a:highlight>
              </a:rPr>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244" name="Google Shape;1244;gd2a01b62c7_0_6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138</a:t>
            </a:fld>
            <a:endParaRPr dirty="0"/>
          </a:p>
        </p:txBody>
      </p:sp>
    </p:spTree>
    <p:extLst>
      <p:ext uri="{BB962C8B-B14F-4D97-AF65-F5344CB8AC3E}">
        <p14:creationId xmlns:p14="http://schemas.microsoft.com/office/powerpoint/2010/main" val="328411047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d65bbb3ea6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d65bbb3ea6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consider the question: </a:t>
            </a:r>
            <a:r>
              <a:rPr lang="en-US" dirty="0">
                <a:highlight>
                  <a:srgbClr val="FFFFFF"/>
                </a:highlight>
              </a:rPr>
              <a:t>How have you addressed difficult topics presented by primary sources in your classroom? </a:t>
            </a:r>
            <a:endParaRPr lang="en-US" sz="1200" b="0" i="0" u="none" strike="noStrike" cap="none" dirty="0">
              <a:solidFill>
                <a:schemeClr val="dk1"/>
              </a:solidFill>
              <a:effectLst/>
              <a:highlight>
                <a:srgbClr val="FFFFFF"/>
              </a:highlight>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lnSpc>
                <a:spcPct val="90000"/>
              </a:lnSpc>
              <a:spcBef>
                <a:spcPts val="1000"/>
              </a:spcBef>
            </a:pPr>
            <a:r>
              <a:rPr lang="en-US" dirty="0">
                <a:highlight>
                  <a:srgbClr val="FFFFFF"/>
                </a:highlight>
              </a:rPr>
              <a:t>Bell, Danna. (2011, November 30). </a:t>
            </a:r>
            <a:r>
              <a:rPr lang="en-US" i="1" dirty="0">
                <a:highlight>
                  <a:schemeClr val="lt1"/>
                </a:highlight>
              </a:rPr>
              <a:t>Dealing with Difficult Subjects in Primary Sources</a:t>
            </a:r>
            <a:r>
              <a:rPr lang="en-US" dirty="0">
                <a:highlight>
                  <a:schemeClr val="lt1"/>
                </a:highlight>
              </a:rPr>
              <a:t>. Library of Congress. </a:t>
            </a:r>
            <a:r>
              <a:rPr lang="en-US" u="sng" dirty="0">
                <a:highlight>
                  <a:schemeClr val="lt1"/>
                </a:highlight>
                <a:hlinkClick r:id="rId3"/>
              </a:rPr>
              <a:t>https://blogs.loc.gov/teachers/2011/11/dealing-with-difficult-subjects-in-primary-sources/</a:t>
            </a:r>
            <a:r>
              <a:rPr lang="en-US" dirty="0">
                <a:highlight>
                  <a:schemeClr val="lt1"/>
                </a:highlight>
              </a:rPr>
              <a:t> </a:t>
            </a:r>
            <a:endParaRPr dirty="0"/>
          </a:p>
          <a:p>
            <a:pPr marL="0" lvl="0" indent="0" algn="l" rtl="0">
              <a:spcBef>
                <a:spcPts val="0"/>
              </a:spcBef>
              <a:spcAft>
                <a:spcPts val="0"/>
              </a:spcAft>
              <a:buNone/>
            </a:pPr>
            <a:endParaRPr dirty="0"/>
          </a:p>
        </p:txBody>
      </p:sp>
      <p:sp>
        <p:nvSpPr>
          <p:cNvPr id="1251" name="Google Shape;1251;gd65bbb3ea6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139</a:t>
            </a:fld>
            <a:endParaRPr dirty="0"/>
          </a:p>
        </p:txBody>
      </p:sp>
    </p:spTree>
    <p:extLst>
      <p:ext uri="{BB962C8B-B14F-4D97-AF65-F5344CB8AC3E}">
        <p14:creationId xmlns:p14="http://schemas.microsoft.com/office/powerpoint/2010/main" val="13482046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7b140e106c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7b140e106c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watch the video. Then, consider the question: “How is inquiry used to open up the textbook?”</a:t>
            </a:r>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National History Education Clearing House. (n.d.) </a:t>
            </a:r>
            <a:r>
              <a:rPr lang="en-US" i="1" dirty="0"/>
              <a:t>Opening up the Textbook: Voices from My Lai</a:t>
            </a:r>
            <a:r>
              <a:rPr lang="en-US" dirty="0"/>
              <a:t>. Teachinghistory.org. </a:t>
            </a:r>
            <a:r>
              <a:rPr lang="en-US" u="sng" dirty="0">
                <a:solidFill>
                  <a:schemeClr val="hlink"/>
                </a:solidFill>
                <a:hlinkClick r:id="rId3"/>
              </a:rPr>
              <a:t>https://teachinghistory.org/best-practices/teaching-in-action/23893</a:t>
            </a:r>
            <a:r>
              <a:rPr lang="en-US" dirty="0"/>
              <a:t> </a:t>
            </a:r>
            <a:endParaRPr sz="4200" dirty="0">
              <a:solidFill>
                <a:srgbClr val="FFBB33"/>
              </a:solidFill>
              <a:highlight>
                <a:srgbClr val="F3F3EA"/>
              </a:highlight>
              <a:latin typeface="Georgia"/>
              <a:ea typeface="Georgia"/>
              <a:cs typeface="Georgia"/>
              <a:sym typeface="Georgia"/>
            </a:endParaRPr>
          </a:p>
          <a:p>
            <a:pPr marL="0" lvl="0" indent="0" algn="l" rtl="0">
              <a:spcBef>
                <a:spcPts val="0"/>
              </a:spcBef>
              <a:spcAft>
                <a:spcPts val="0"/>
              </a:spcAft>
              <a:buNone/>
            </a:pPr>
            <a:endParaRPr i="1" dirty="0"/>
          </a:p>
        </p:txBody>
      </p:sp>
      <p:sp>
        <p:nvSpPr>
          <p:cNvPr id="1258" name="Google Shape;1258;g7b140e106c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140</a:t>
            </a:fld>
            <a:endParaRPr dirty="0"/>
          </a:p>
        </p:txBody>
      </p:sp>
    </p:spTree>
    <p:extLst>
      <p:ext uri="{BB962C8B-B14F-4D97-AF65-F5344CB8AC3E}">
        <p14:creationId xmlns:p14="http://schemas.microsoft.com/office/powerpoint/2010/main" val="2332450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25534027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d255340270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Read the slide,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5"/>
                  </a:ext>
                </a:extLst>
              </a:rPr>
              <a:t>play the clip</a:t>
            </a:r>
            <a:r>
              <a:rPr lang="en-US" dirty="0"/>
              <a:t>, and answer the question “What is an unintended consequence of a single story?” as you watch the clip.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Ngozi Adichie, Chimamanda. (2009, July). </a:t>
            </a:r>
            <a:r>
              <a:rPr lang="en-US" i="1" dirty="0"/>
              <a:t>The Danger of a Single Story</a:t>
            </a:r>
            <a:r>
              <a:rPr lang="en-US" dirty="0"/>
              <a:t>. TedGlobal2009. </a:t>
            </a:r>
            <a:r>
              <a:rPr lang="en-US" u="sng" dirty="0">
                <a:solidFill>
                  <a:schemeClr val="hlink"/>
                </a:solidFill>
                <a:hlinkClick r:id="rId3"/>
              </a:rPr>
              <a:t>https://www.ted.com/talks/chimamanda_ngozi_adichie_the_danger_of_a_single_story?language=en</a:t>
            </a:r>
            <a:r>
              <a:rPr lang="en-US"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endParaRPr dirty="0">
              <a:solidFill>
                <a:srgbClr val="333333"/>
              </a:solidFill>
              <a:highlight>
                <a:srgbClr val="FFFFFF"/>
              </a:highlight>
              <a:latin typeface="Arial"/>
              <a:ea typeface="Arial"/>
              <a:cs typeface="Arial"/>
              <a:sym typeface="Arial"/>
            </a:endParaRPr>
          </a:p>
          <a:p>
            <a:pPr marL="0" lvl="0" indent="0" algn="l" rtl="0">
              <a:spcBef>
                <a:spcPts val="500"/>
              </a:spcBef>
              <a:spcAft>
                <a:spcPts val="0"/>
              </a:spcAft>
              <a:buNone/>
            </a:pPr>
            <a:endParaRPr dirty="0"/>
          </a:p>
        </p:txBody>
      </p:sp>
      <p:sp>
        <p:nvSpPr>
          <p:cNvPr id="196" name="Google Shape;196;gd255340270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dirty="0"/>
          </a:p>
        </p:txBody>
      </p:sp>
    </p:spTree>
    <p:extLst>
      <p:ext uri="{BB962C8B-B14F-4D97-AF65-F5344CB8AC3E}">
        <p14:creationId xmlns:p14="http://schemas.microsoft.com/office/powerpoint/2010/main" val="31399005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d2a01b62c7_0_6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d2a01b62c7_0_6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Consider the questions on the slide after engaging with this section. </a:t>
            </a:r>
          </a:p>
        </p:txBody>
      </p:sp>
      <p:sp>
        <p:nvSpPr>
          <p:cNvPr id="1266" name="Google Shape;1266;gd2a01b62c7_0_6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141</a:t>
            </a:fld>
            <a:endParaRPr dirty="0"/>
          </a:p>
        </p:txBody>
      </p:sp>
    </p:spTree>
    <p:extLst>
      <p:ext uri="{BB962C8B-B14F-4D97-AF65-F5344CB8AC3E}">
        <p14:creationId xmlns:p14="http://schemas.microsoft.com/office/powerpoint/2010/main" val="3667662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d2a01b62c7_0_6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d2a01b62c7_0_6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contains additional resources to support sourcing in the classroom. </a:t>
            </a:r>
            <a:endParaRPr dirty="0"/>
          </a:p>
        </p:txBody>
      </p:sp>
      <p:sp>
        <p:nvSpPr>
          <p:cNvPr id="1273" name="Google Shape;1273;gd2a01b62c7_0_6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142</a:t>
            </a:fld>
            <a:endParaRPr dirty="0"/>
          </a:p>
        </p:txBody>
      </p:sp>
    </p:spTree>
    <p:extLst>
      <p:ext uri="{BB962C8B-B14F-4D97-AF65-F5344CB8AC3E}">
        <p14:creationId xmlns:p14="http://schemas.microsoft.com/office/powerpoint/2010/main" val="17154254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Post-survey: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24"/>
                  </a:ext>
                </a:extLst>
              </a:rPr>
              <a:t>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25"/>
                  </a:ext>
                </a:extLst>
              </a:rPr>
              <a:t>KAS for Social Studies</a:t>
            </a:r>
            <a:r>
              <a:rPr lang="en-US" i="1" dirty="0"/>
              <a:t> </a:t>
            </a:r>
            <a:r>
              <a:rPr lang="en-US" dirty="0">
                <a:solidFill>
                  <a:srgbClr val="262626"/>
                </a:solidFill>
                <a:latin typeface="Arial"/>
                <a:ea typeface="Arial"/>
                <a:cs typeface="Arial"/>
                <a:sym typeface="Arial"/>
              </a:rPr>
              <a:t>Professional Learning Survey- </a:t>
            </a:r>
            <a:r>
              <a:rPr lang="en-US" u="sng" dirty="0">
                <a:solidFill>
                  <a:srgbClr val="262626"/>
                </a:solidFill>
                <a:latin typeface="Arial"/>
                <a:ea typeface="Arial"/>
                <a:cs typeface="Arial"/>
                <a:sym typeface="Arial"/>
              </a:rPr>
              <a:t>https://forms.gle/FyzdzDTVLd4FD8yRA </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143</a:t>
            </a:fld>
            <a:endParaRPr dirty="0"/>
          </a:p>
        </p:txBody>
      </p:sp>
    </p:spTree>
    <p:extLst>
      <p:ext uri="{BB962C8B-B14F-4D97-AF65-F5344CB8AC3E}">
        <p14:creationId xmlns:p14="http://schemas.microsoft.com/office/powerpoint/2010/main" val="194778018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t>Section</a:t>
            </a:r>
            <a:r>
              <a:rPr lang="en-US" baseline="0" dirty="0"/>
              <a:t> I: Considerations for </a:t>
            </a:r>
            <a:r>
              <a:rPr lang="en-US" dirty="0"/>
              <a:t>Including</a:t>
            </a:r>
            <a:r>
              <a:rPr lang="en-US" baseline="0" dirty="0"/>
              <a:t> Diverse Groups in Local Curriculum Resources: </a:t>
            </a: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Kentucky Department of Education. (2022</a:t>
            </a:r>
            <a:r>
              <a:rPr lang="en-US" dirty="0"/>
              <a:t>, July 13).</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The Model Curriculum Framework. </a:t>
            </a:r>
            <a:r>
              <a:rPr lang="en-US" sz="1200" b="0" i="0" u="sng" strike="noStrike" cap="none" dirty="0">
                <a:solidFill>
                  <a:schemeClr val="dk1"/>
                </a:solidFill>
                <a:effectLst/>
                <a:latin typeface="Calibri"/>
                <a:ea typeface="Calibri"/>
                <a:cs typeface="Calibri"/>
                <a:sym typeface="Calibri"/>
                <a:hlinkClick r:id="rId3"/>
              </a:rPr>
              <a:t>https://education.ky.gov/curriculum/standards/kyacadstand/Documents/Model_Curriculum_Framework.pdf</a:t>
            </a:r>
            <a:r>
              <a:rPr lang="en-US" dirty="0"/>
              <a:t> </a:t>
            </a:r>
            <a:endParaRPr lang="en-US" sz="12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Kentucky Department of Education. (n.d.) </a:t>
            </a:r>
            <a:r>
              <a:rPr lang="en-US" sz="1200" b="0" i="1" u="none" strike="noStrike" cap="none" dirty="0">
                <a:solidFill>
                  <a:schemeClr val="dk1"/>
                </a:solidFill>
                <a:effectLst/>
                <a:latin typeface="Calibri"/>
                <a:ea typeface="Calibri"/>
                <a:cs typeface="Calibri"/>
                <a:sym typeface="Calibri"/>
              </a:rPr>
              <a:t>Equity Lenses for High-Quality Instructional Resources. </a:t>
            </a:r>
            <a:r>
              <a:rPr lang="en-US" sz="1200" b="0" i="1" u="sng" strike="noStrike" cap="none" dirty="0">
                <a:solidFill>
                  <a:schemeClr val="dk1"/>
                </a:solidFill>
                <a:effectLst/>
                <a:latin typeface="Calibri"/>
                <a:ea typeface="Calibri"/>
                <a:cs typeface="Calibri"/>
                <a:sym typeface="Calibri"/>
                <a:hlinkClick r:id="rId4"/>
              </a:rPr>
              <a:t>https://education.ky.gov/curriculum/standards/kyacadstand/Documents/KDE_Equity_Lenses.docx</a:t>
            </a:r>
            <a:endParaRPr lang="en-US" sz="12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Kentucky Department of Education (2019). </a:t>
            </a:r>
            <a:r>
              <a:rPr lang="en-US" sz="1200" b="0" i="1" u="none" strike="noStrike" cap="none" dirty="0">
                <a:solidFill>
                  <a:schemeClr val="dk1"/>
                </a:solidFill>
                <a:effectLst/>
                <a:latin typeface="Calibri"/>
                <a:ea typeface="Calibri"/>
                <a:cs typeface="Calibri"/>
                <a:sym typeface="Calibri"/>
              </a:rPr>
              <a:t>The Instructional Resources Alignment Rubric: Kentucky Academic Standards (KAS) for Social Studies. </a:t>
            </a:r>
            <a:r>
              <a:rPr lang="en-US" sz="1200" b="0" i="0" u="sng" strike="noStrike" cap="none" dirty="0">
                <a:solidFill>
                  <a:schemeClr val="dk1"/>
                </a:solidFill>
                <a:effectLst/>
                <a:latin typeface="Calibri"/>
                <a:ea typeface="Calibri"/>
                <a:cs typeface="Calibri"/>
                <a:sym typeface="Calibri"/>
                <a:hlinkClick r:id="rId5"/>
              </a:rPr>
              <a:t>https://education.ky.gov/.../Social_Studies_Instructional_Resources_Alignment_Rubric.docx</a:t>
            </a: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374224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145</a:t>
            </a:fld>
            <a:endParaRPr dirty="0"/>
          </a:p>
        </p:txBody>
      </p:sp>
    </p:spTree>
    <p:extLst>
      <p:ext uri="{BB962C8B-B14F-4D97-AF65-F5344CB8AC3E}">
        <p14:creationId xmlns:p14="http://schemas.microsoft.com/office/powerpoint/2010/main" val="105627824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d2ed588c5a_0_4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contains the goals of this module.</a:t>
            </a:r>
            <a:endParaRPr dirty="0"/>
          </a:p>
        </p:txBody>
      </p:sp>
      <p:sp>
        <p:nvSpPr>
          <p:cNvPr id="1313" name="Google Shape;1313;gd2ed588c5a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41575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You will be asked to answer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these compelling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to answer these questions at the conclusion of the module. </a:t>
            </a:r>
            <a:endParaRPr dirty="0"/>
          </a:p>
        </p:txBody>
      </p:sp>
    </p:spTree>
    <p:extLst>
      <p:ext uri="{BB962C8B-B14F-4D97-AF65-F5344CB8AC3E}">
        <p14:creationId xmlns:p14="http://schemas.microsoft.com/office/powerpoint/2010/main" val="21604441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db9fda3e3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db9fda3e3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I.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p:txBody>
      </p:sp>
      <p:sp>
        <p:nvSpPr>
          <p:cNvPr id="1326" name="Google Shape;1326;gdb9fda3e3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148</a:t>
            </a:fld>
            <a:endParaRPr dirty="0"/>
          </a:p>
        </p:txBody>
      </p:sp>
    </p:spTree>
    <p:extLst>
      <p:ext uri="{BB962C8B-B14F-4D97-AF65-F5344CB8AC3E}">
        <p14:creationId xmlns:p14="http://schemas.microsoft.com/office/powerpoint/2010/main" val="382597348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d3645d054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d3645d0541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1" i="0" u="none" strike="noStrike" cap="none" dirty="0">
                <a:solidFill>
                  <a:schemeClr val="dk1"/>
                </a:solidFill>
                <a:effectLst/>
                <a:latin typeface="Calibri"/>
                <a:ea typeface="Calibri"/>
                <a:cs typeface="Calibri"/>
                <a:sym typeface="Calibri"/>
              </a:rPr>
              <a:t>Figure 1.2. </a:t>
            </a:r>
            <a:r>
              <a:rPr lang="en-US" sz="1200" b="0" i="1" u="none" strike="noStrike" cap="none" dirty="0">
                <a:solidFill>
                  <a:schemeClr val="dk1"/>
                </a:solidFill>
                <a:effectLst/>
                <a:latin typeface="Calibri"/>
                <a:ea typeface="Calibri"/>
                <a:cs typeface="Calibri"/>
                <a:sym typeface="Calibri"/>
              </a:rPr>
              <a:t>Defining Standards, Curriculum and Instructional Resources</a:t>
            </a:r>
            <a:r>
              <a:rPr lang="en-US" sz="1200" b="0" i="0" u="none" strike="noStrike" cap="none" dirty="0">
                <a:solidFill>
                  <a:schemeClr val="dk1"/>
                </a:solidFill>
                <a:effectLst/>
                <a:latin typeface="Calibri"/>
                <a:ea typeface="Calibri"/>
                <a:cs typeface="Calibri"/>
                <a:sym typeface="Calibri"/>
              </a:rPr>
              <a:t> may be found on page 4 of the Model</a:t>
            </a:r>
            <a:r>
              <a:rPr lang="en-US" sz="1200" b="0" i="0" u="none" strike="noStrike" cap="none" baseline="0" dirty="0">
                <a:solidFill>
                  <a:schemeClr val="dk1"/>
                </a:solidFill>
                <a:effectLst/>
                <a:latin typeface="Calibri"/>
                <a:ea typeface="Calibri"/>
                <a:cs typeface="Calibri"/>
                <a:sym typeface="Calibri"/>
              </a:rPr>
              <a:t> Curriculum Framework. An overview of the graphic is below:</a:t>
            </a:r>
          </a:p>
          <a:p>
            <a:pPr marL="0" lvl="0" indent="0" algn="l" rtl="0">
              <a:spcBef>
                <a:spcPts val="0"/>
              </a:spcBef>
              <a:spcAft>
                <a:spcPts val="0"/>
              </a:spcAft>
              <a:buNone/>
            </a:pPr>
            <a:endParaRPr lang="en-US" sz="1200" b="0" i="0" u="none" strike="noStrike" cap="none" baseline="0" dirty="0">
              <a:solidFill>
                <a:schemeClr val="dk1"/>
              </a:solidFill>
              <a:effectLst/>
              <a:latin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What is the difference between standards, curriculum and high-quality instructional resources?</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Standards</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The </a:t>
            </a:r>
            <a:r>
              <a:rPr lang="en-US" b="0" i="1" u="none" strike="noStrike" cap="none" baseline="0" dirty="0">
                <a:solidFill>
                  <a:schemeClr val="dk1"/>
                </a:solidFill>
                <a:effectLst/>
                <a:latin typeface="Calibri"/>
                <a:cs typeface="Calibri"/>
                <a:sym typeface="Calibri"/>
              </a:rPr>
              <a:t>Kentucky Academic Standards (KAS) </a:t>
            </a:r>
            <a:r>
              <a:rPr lang="en-US" b="0" i="0" u="none" strike="noStrike" cap="none" baseline="0" dirty="0">
                <a:solidFill>
                  <a:schemeClr val="dk1"/>
                </a:solidFill>
                <a:effectLst/>
                <a:latin typeface="Calibri"/>
                <a:cs typeface="Calibri"/>
                <a:sym typeface="Calibri"/>
              </a:rPr>
              <a:t>address a foundational framework of what is to be learned. </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The </a:t>
            </a:r>
            <a:r>
              <a:rPr lang="en-US" b="0" i="1" u="none" strike="noStrike" cap="none" baseline="0" dirty="0">
                <a:solidFill>
                  <a:schemeClr val="dk1"/>
                </a:solidFill>
                <a:effectLst/>
                <a:latin typeface="Calibri"/>
                <a:cs typeface="Calibri"/>
                <a:sym typeface="Calibri"/>
              </a:rPr>
              <a:t>KAS </a:t>
            </a:r>
            <a:r>
              <a:rPr lang="en-US" b="0" i="0" u="none" strike="noStrike" cap="none" baseline="0" dirty="0">
                <a:solidFill>
                  <a:schemeClr val="dk1"/>
                </a:solidFill>
                <a:effectLst/>
                <a:latin typeface="Calibri"/>
                <a:cs typeface="Calibri"/>
                <a:sym typeface="Calibri"/>
              </a:rPr>
              <a:t>contain the minimum requirements of </a:t>
            </a:r>
            <a:r>
              <a:rPr lang="en-US" b="0" i="1" u="none" strike="noStrike" cap="none" baseline="0" dirty="0">
                <a:solidFill>
                  <a:schemeClr val="dk1"/>
                </a:solidFill>
                <a:effectLst/>
                <a:latin typeface="Calibri"/>
                <a:cs typeface="Calibri"/>
                <a:sym typeface="Calibri"/>
              </a:rPr>
              <a:t>what</a:t>
            </a:r>
            <a:r>
              <a:rPr lang="en-US" b="0" i="0" u="none" strike="noStrike" cap="none" baseline="0" dirty="0">
                <a:solidFill>
                  <a:schemeClr val="dk1"/>
                </a:solidFill>
                <a:effectLst/>
                <a:latin typeface="Calibri"/>
                <a:cs typeface="Calibri"/>
                <a:sym typeface="Calibri"/>
              </a:rPr>
              <a:t> students should know and be able to do by the end of each grade level. </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Curriculum</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The curriculum address </a:t>
            </a:r>
            <a:r>
              <a:rPr lang="en-US" b="0" i="1" u="none" strike="noStrike" cap="none" baseline="0" dirty="0">
                <a:solidFill>
                  <a:schemeClr val="dk1"/>
                </a:solidFill>
                <a:effectLst/>
                <a:latin typeface="Calibri"/>
                <a:cs typeface="Calibri"/>
                <a:sym typeface="Calibri"/>
              </a:rPr>
              <a:t>how </a:t>
            </a:r>
            <a:r>
              <a:rPr lang="en-US" b="0" i="0" u="none" strike="noStrike" cap="none" baseline="0" dirty="0">
                <a:solidFill>
                  <a:schemeClr val="dk1"/>
                </a:solidFill>
                <a:effectLst/>
                <a:latin typeface="Calibri"/>
                <a:cs typeface="Calibri"/>
                <a:sym typeface="Calibri"/>
              </a:rPr>
              <a:t>learning experiences are designed at the local level. </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The overall purpose is to focus on and connect the work of classroom teachers within a school and/or district to standards, assessments and classroom practices in order to raise student achievement. </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High-quality instructional resources</a:t>
            </a:r>
          </a:p>
          <a:p>
            <a:pPr marL="1085850" lvl="2"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The Kentucky Department of Education defines High-Quality Instructional Resources (HQIRs) as materials that are:</a:t>
            </a:r>
          </a:p>
          <a:p>
            <a:pPr marL="1543050" lvl="3"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Aligned with the </a:t>
            </a:r>
            <a:r>
              <a:rPr lang="en-US" sz="1200" b="0" i="1" u="none" strike="noStrike" cap="none" baseline="0" dirty="0">
                <a:solidFill>
                  <a:schemeClr val="dk1"/>
                </a:solidFill>
                <a:effectLst/>
                <a:latin typeface="Calibri"/>
                <a:cs typeface="Calibri"/>
                <a:sym typeface="Calibri"/>
              </a:rPr>
              <a:t>Kentucky Academic Standards (KAS)</a:t>
            </a:r>
            <a:r>
              <a:rPr lang="en-US" sz="1200" b="0" i="0" u="none" strike="noStrike" cap="none" baseline="0" dirty="0">
                <a:solidFill>
                  <a:schemeClr val="dk1"/>
                </a:solidFill>
                <a:effectLst/>
                <a:latin typeface="Calibri"/>
                <a:cs typeface="Calibri"/>
                <a:sym typeface="Calibri"/>
              </a:rPr>
              <a:t>; </a:t>
            </a:r>
          </a:p>
          <a:p>
            <a:pPr marL="1543050" lvl="3"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Research-based and/or externally validated; </a:t>
            </a:r>
          </a:p>
          <a:p>
            <a:pPr marL="1543050" lvl="3"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Comprehensive to include engaging texts (books, multimedia et.), problems and assessments;</a:t>
            </a:r>
          </a:p>
          <a:p>
            <a:pPr marL="1543050" lvl="3"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Culturally relevant, free from bias; and</a:t>
            </a:r>
          </a:p>
          <a:p>
            <a:pPr marL="1543050" lvl="3" indent="-171450" algn="l" rtl="0">
              <a:spcBef>
                <a:spcPts val="0"/>
              </a:spcBef>
              <a:spcAft>
                <a:spcPts val="0"/>
              </a:spcAft>
              <a:buFont typeface="Arial" panose="020B0604020202020204" pitchFamily="34" charset="0"/>
              <a:buChar char="•"/>
            </a:pPr>
            <a:r>
              <a:rPr lang="en-US" sz="1200" b="0" i="0" u="none" strike="noStrike" cap="none" baseline="0" dirty="0">
                <a:solidFill>
                  <a:schemeClr val="dk1"/>
                </a:solidFill>
                <a:effectLst/>
                <a:latin typeface="Calibri"/>
                <a:cs typeface="Calibri"/>
                <a:sym typeface="Calibri"/>
              </a:rPr>
              <a:t>Accessible for all students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baseline="0" dirty="0">
                <a:solidFill>
                  <a:schemeClr val="dk1"/>
                </a:solidFill>
                <a:effectLst/>
                <a:latin typeface="Calibri"/>
                <a:cs typeface="Calibri"/>
                <a:sym typeface="Calibri"/>
              </a:rPr>
              <a:t>Who is responsible for standards, curriculum and high-quality instructional resources?</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Standards</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The Kentucky Board of Education and the Kentucky Department of Education</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Curriculum</a:t>
            </a:r>
          </a:p>
          <a:p>
            <a:pPr marL="1085850" lvl="2"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Local superintendent, district and/or school administrators and teachers</a:t>
            </a:r>
          </a:p>
          <a:p>
            <a:pPr marL="628650" lvl="1" indent="-171450" algn="l" rtl="0">
              <a:spcBef>
                <a:spcPts val="0"/>
              </a:spcBef>
              <a:spcAft>
                <a:spcPts val="0"/>
              </a:spcAft>
              <a:buFont typeface="Arial" panose="020B0604020202020204" pitchFamily="34" charset="0"/>
              <a:buChar char="•"/>
            </a:pPr>
            <a:r>
              <a:rPr lang="en-US" b="0" i="0" u="none" strike="noStrike" cap="none" baseline="0" dirty="0">
                <a:solidFill>
                  <a:schemeClr val="dk1"/>
                </a:solidFill>
                <a:effectLst/>
                <a:latin typeface="Calibri"/>
                <a:cs typeface="Calibri"/>
                <a:sym typeface="Calibri"/>
              </a:rPr>
              <a:t>High-quality instructional resources</a:t>
            </a:r>
          </a:p>
          <a:p>
            <a:pPr marL="1085850" marR="0" lvl="2"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cap="none" baseline="0" dirty="0">
                <a:solidFill>
                  <a:schemeClr val="dk1"/>
                </a:solidFill>
                <a:effectLst/>
                <a:latin typeface="Calibri"/>
                <a:cs typeface="Calibri"/>
                <a:sym typeface="Calibri"/>
              </a:rPr>
              <a:t>Local superintendent, district and/or school administrators and teachers</a:t>
            </a:r>
            <a:endParaRPr lang="en-US" dirty="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i="0" u="none" strike="noStrike" cap="none" baseline="0" dirty="0">
              <a:solidFill>
                <a:schemeClr val="dk1"/>
              </a:solidFill>
              <a:effectLst/>
              <a:latin typeface="Calibri"/>
              <a:cs typeface="Calibri"/>
              <a:sym typeface="Calibri"/>
            </a:endParaRPr>
          </a:p>
          <a:p>
            <a:pPr marL="0" lvl="0" indent="0" algn="l" rtl="0">
              <a:spcBef>
                <a:spcPts val="0"/>
              </a:spcBef>
              <a:spcAft>
                <a:spcPts val="0"/>
              </a:spcAft>
              <a:buNone/>
            </a:pPr>
            <a:r>
              <a:rPr lang="en-US" dirty="0"/>
              <a:t>Resource</a:t>
            </a:r>
            <a:endParaRPr dirty="0"/>
          </a:p>
          <a:p>
            <a:pPr marL="0" indent="0"/>
            <a:r>
              <a:rPr lang="en-US" dirty="0"/>
              <a:t>The Kentucky Department of Education. (2022, July 13). </a:t>
            </a:r>
            <a:r>
              <a:rPr lang="en-US" i="1" dirty="0"/>
              <a:t>The Model Curriculum Framework. </a:t>
            </a:r>
            <a:r>
              <a:rPr lang="en-US" u="sng" dirty="0">
                <a:solidFill>
                  <a:schemeClr val="hlink"/>
                </a:solidFill>
                <a:hlinkClick r:id="rId3"/>
              </a:rPr>
              <a:t>https://education.ky.gov/curriculum/standards/kyacadstand/Documents/Model_Curriculum_Framework.pdf</a:t>
            </a:r>
            <a:r>
              <a:rPr lang="en-US" dirty="0"/>
              <a:t> </a:t>
            </a:r>
            <a:endParaRPr dirty="0"/>
          </a:p>
        </p:txBody>
      </p:sp>
      <p:sp>
        <p:nvSpPr>
          <p:cNvPr id="1333" name="Google Shape;1333;gd3645d0541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149</a:t>
            </a:fld>
            <a:endParaRPr dirty="0"/>
          </a:p>
        </p:txBody>
      </p:sp>
    </p:spTree>
    <p:extLst>
      <p:ext uri="{BB962C8B-B14F-4D97-AF65-F5344CB8AC3E}">
        <p14:creationId xmlns:p14="http://schemas.microsoft.com/office/powerpoint/2010/main" val="159890507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d2ed588c5a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d2ed588c5a_0_4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340" name="Google Shape;1340;gd2ed588c5a_0_4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150</a:t>
            </a:fld>
            <a:endParaRPr dirty="0"/>
          </a:p>
        </p:txBody>
      </p:sp>
    </p:spTree>
    <p:extLst>
      <p:ext uri="{BB962C8B-B14F-4D97-AF65-F5344CB8AC3E}">
        <p14:creationId xmlns:p14="http://schemas.microsoft.com/office/powerpoint/2010/main" val="560984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If working in a group, engage in a Turn and Talk to discuss the questions on the slide. </a:t>
            </a:r>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Clr>
                <a:schemeClr val="dk1"/>
              </a:buClr>
              <a:buSzPts val="1100"/>
              <a:buFont typeface="Arial"/>
              <a:buNone/>
            </a:pPr>
            <a:r>
              <a:rPr lang="en-US" dirty="0">
                <a:solidFill>
                  <a:srgbClr val="333333"/>
                </a:solidFill>
                <a:highlight>
                  <a:srgbClr val="FFFFFF"/>
                </a:highlight>
              </a:rPr>
              <a:t>Stewart, A. A., &amp; Swanson, E. (2019). </a:t>
            </a:r>
            <a:r>
              <a:rPr lang="en-US" i="1" dirty="0">
                <a:solidFill>
                  <a:srgbClr val="333333"/>
                </a:solidFill>
                <a:highlight>
                  <a:srgbClr val="FFFFFF"/>
                </a:highlight>
              </a:rPr>
              <a:t>Turn and talk: An evidence-based practice. Teacher’s guide</a:t>
            </a:r>
            <a:r>
              <a:rPr lang="en-US" dirty="0">
                <a:solidFill>
                  <a:srgbClr val="333333"/>
                </a:solidFill>
                <a:highlight>
                  <a:srgbClr val="FFFFFF"/>
                </a:highlight>
              </a:rPr>
              <a:t>. Austin, TX: The Meadows Center for Preventing Educational Risk.</a:t>
            </a:r>
            <a:r>
              <a:rPr lang="en-US" dirty="0"/>
              <a:t> </a:t>
            </a:r>
            <a:r>
              <a:rPr lang="en-US" u="sng" dirty="0">
                <a:solidFill>
                  <a:schemeClr val="hlink"/>
                </a:solidFill>
                <a:hlinkClick r:id="rId3"/>
              </a:rPr>
              <a:t>https://meadowscenter.org/files/resources/TurnAndTalk_TeacherGuide.pdf</a:t>
            </a:r>
            <a:r>
              <a:rPr lang="en-US" dirty="0"/>
              <a:t> </a:t>
            </a:r>
            <a:endParaRPr dirty="0"/>
          </a:p>
        </p:txBody>
      </p:sp>
      <p:sp>
        <p:nvSpPr>
          <p:cNvPr id="203" name="Google Shape;20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49479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d2ed588c5a_0_5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d2ed588c5a_0_5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t>
            </a:r>
            <a:endParaRPr dirty="0"/>
          </a:p>
        </p:txBody>
      </p:sp>
      <p:sp>
        <p:nvSpPr>
          <p:cNvPr id="1347" name="Google Shape;1347;gd2ed588c5a_0_5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151</a:t>
            </a:fld>
            <a:endParaRPr dirty="0"/>
          </a:p>
        </p:txBody>
      </p:sp>
    </p:spTree>
    <p:extLst>
      <p:ext uri="{BB962C8B-B14F-4D97-AF65-F5344CB8AC3E}">
        <p14:creationId xmlns:p14="http://schemas.microsoft.com/office/powerpoint/2010/main" val="19200099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d2ed588c5a_0_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d2ed588c5a_0_4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t>
            </a:r>
            <a:endParaRPr dirty="0"/>
          </a:p>
        </p:txBody>
      </p:sp>
      <p:sp>
        <p:nvSpPr>
          <p:cNvPr id="1354" name="Google Shape;1354;gd2ed588c5a_0_4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152</a:t>
            </a:fld>
            <a:endParaRPr dirty="0"/>
          </a:p>
        </p:txBody>
      </p:sp>
    </p:spTree>
    <p:extLst>
      <p:ext uri="{BB962C8B-B14F-4D97-AF65-F5344CB8AC3E}">
        <p14:creationId xmlns:p14="http://schemas.microsoft.com/office/powerpoint/2010/main" val="192744830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d2ed588c5a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d2ed588c5a_0_4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indent="0">
              <a:buClr>
                <a:schemeClr val="dk1"/>
              </a:buClr>
              <a:buSzPts val="1100"/>
            </a:pPr>
            <a:r>
              <a:rPr lang="en-US" dirty="0"/>
              <a:t>The Kentucky Department of Education. (2022, July 13). </a:t>
            </a:r>
            <a:r>
              <a:rPr lang="en-US" i="1" dirty="0"/>
              <a:t>The Model Curriculum Framework. </a:t>
            </a:r>
            <a:r>
              <a:rPr lang="en-US" u="sng" dirty="0">
                <a:solidFill>
                  <a:schemeClr val="hlink"/>
                </a:solidFill>
                <a:hlinkClick r:id="rId3"/>
              </a:rPr>
              <a:t>https://education.ky.gov/curriculum/standards/kyacadstand/Documents/Model_Curriculum_Framework.pdf</a:t>
            </a:r>
            <a:r>
              <a:rPr lang="en-US" dirty="0"/>
              <a:t> </a:t>
            </a:r>
            <a:endParaRPr dirty="0"/>
          </a:p>
        </p:txBody>
      </p:sp>
      <p:sp>
        <p:nvSpPr>
          <p:cNvPr id="1361" name="Google Shape;1361;gd2ed588c5a_0_4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153</a:t>
            </a:fld>
            <a:endParaRPr dirty="0"/>
          </a:p>
        </p:txBody>
      </p:sp>
    </p:spTree>
    <p:extLst>
      <p:ext uri="{BB962C8B-B14F-4D97-AF65-F5344CB8AC3E}">
        <p14:creationId xmlns:p14="http://schemas.microsoft.com/office/powerpoint/2010/main" val="81920146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d2ed588c5a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d2ed588c5a_0_4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200"/>
              <a:buFont typeface="Calibri"/>
              <a:buNone/>
            </a:pPr>
            <a:r>
              <a:rPr lang="en-US" dirty="0"/>
              <a:t>Resource</a:t>
            </a:r>
            <a:endParaRPr dirty="0"/>
          </a:p>
          <a:p>
            <a:pPr marL="0" indent="0">
              <a:buClr>
                <a:schemeClr val="dk1"/>
              </a:buClr>
              <a:buSzPts val="1200"/>
            </a:pPr>
            <a:r>
              <a:rPr lang="en-US" dirty="0"/>
              <a:t>Style, Emily. (1996, Fall). </a:t>
            </a:r>
            <a:r>
              <a:rPr lang="en-US" i="1" dirty="0"/>
              <a:t>Curriculum As Window and Mirror</a:t>
            </a:r>
            <a:r>
              <a:rPr lang="en-US" dirty="0"/>
              <a:t>. Social Science Record. First published in Listening for All Voices, Oak Knoll School monograph, Summit, NJ, 1988. </a:t>
            </a:r>
            <a:r>
              <a:rPr lang="en-US" u="sng" dirty="0">
                <a:solidFill>
                  <a:schemeClr val="hlink"/>
                </a:solidFill>
                <a:hlinkClick r:id="rId3"/>
              </a:rPr>
              <a:t>https://nationalseedproject.org/images/documents/Curriculum_As_Window_and_Mirror.pdf</a:t>
            </a:r>
            <a:r>
              <a:rPr lang="en-US" dirty="0"/>
              <a:t>. </a:t>
            </a:r>
            <a:endParaRPr dirty="0"/>
          </a:p>
        </p:txBody>
      </p:sp>
      <p:sp>
        <p:nvSpPr>
          <p:cNvPr id="1369" name="Google Shape;1369;gd2ed588c5a_0_4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154</a:t>
            </a:fld>
            <a:endParaRPr dirty="0"/>
          </a:p>
        </p:txBody>
      </p:sp>
    </p:spTree>
    <p:extLst>
      <p:ext uri="{BB962C8B-B14F-4D97-AF65-F5344CB8AC3E}">
        <p14:creationId xmlns:p14="http://schemas.microsoft.com/office/powerpoint/2010/main" val="179902061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db9fda3e36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db9fda3e36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Create a student survey to see if students have mirrors and windows in the curriculum. This data may be used to evaluate the local curriculum to determine any information that may need to be included in curriculum revisions. </a:t>
            </a:r>
            <a:endParaRPr dirty="0"/>
          </a:p>
        </p:txBody>
      </p:sp>
      <p:sp>
        <p:nvSpPr>
          <p:cNvPr id="1376" name="Google Shape;1376;gdb9fda3e36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155</a:t>
            </a:fld>
            <a:endParaRPr dirty="0"/>
          </a:p>
        </p:txBody>
      </p:sp>
    </p:spTree>
    <p:extLst>
      <p:ext uri="{BB962C8B-B14F-4D97-AF65-F5344CB8AC3E}">
        <p14:creationId xmlns:p14="http://schemas.microsoft.com/office/powerpoint/2010/main" val="18092517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d2ed588c5a_0_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d2ed588c5a_0_4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Resources</a:t>
            </a:r>
            <a:endParaRPr dirty="0"/>
          </a:p>
          <a:p>
            <a:pPr marL="0" indent="0">
              <a:buClr>
                <a:schemeClr val="dk1"/>
              </a:buClr>
              <a:buSzPts val="1100"/>
            </a:pPr>
            <a:r>
              <a:rPr lang="en-US" dirty="0"/>
              <a:t>The Kentucky Department of Education. (2022, July 13). </a:t>
            </a:r>
            <a:r>
              <a:rPr lang="en-US" i="1" dirty="0"/>
              <a:t>The Model Curriculum Framework. </a:t>
            </a:r>
            <a:r>
              <a:rPr lang="en-US" u="sng" dirty="0">
                <a:solidFill>
                  <a:schemeClr val="hlink"/>
                </a:solidFill>
                <a:hlinkClick r:id="rId3"/>
              </a:rPr>
              <a:t>https://education.ky.gov/curriculum/standards/kyacadstand/Documents/Model_Curriculum_Framework.pdf</a:t>
            </a:r>
            <a:r>
              <a:rPr lang="en-US" dirty="0"/>
              <a:t> </a:t>
            </a:r>
          </a:p>
          <a:p>
            <a:pPr marL="0" lvl="0" indent="0" algn="l" rtl="0">
              <a:spcBef>
                <a:spcPts val="0"/>
              </a:spcBef>
              <a:spcAft>
                <a:spcPts val="0"/>
              </a:spcAft>
              <a:buClr>
                <a:schemeClr val="dk1"/>
              </a:buClr>
              <a:buSzPts val="1100"/>
              <a:buFont typeface="Arial"/>
              <a:buNone/>
            </a:pPr>
            <a:endParaRPr lang="en-US" dirty="0"/>
          </a:p>
          <a:p>
            <a:pPr marL="0" indent="0">
              <a:buClr>
                <a:schemeClr val="dk1"/>
              </a:buClr>
              <a:buSzPts val="1100"/>
            </a:pPr>
            <a:r>
              <a:rPr lang="en-US" dirty="0"/>
              <a:t>The Kentucky Department of Education. (n.d.) </a:t>
            </a:r>
            <a:r>
              <a:rPr lang="en-US" i="1" dirty="0"/>
              <a:t>Equity Lenses for High-Quality Instructional Resources.</a:t>
            </a:r>
            <a:r>
              <a:rPr lang="en-US" i="1" baseline="0" dirty="0"/>
              <a:t> </a:t>
            </a:r>
            <a:r>
              <a:rPr lang="en-US" baseline="0" dirty="0"/>
              <a:t>https://education.ky.gov/curriculum/standards/kyacadstand/Documents/KDE_Equity_Lenses.docx</a:t>
            </a:r>
            <a:r>
              <a:rPr lang="en-US" dirty="0"/>
              <a:t>  </a:t>
            </a:r>
            <a:endParaRPr dirty="0"/>
          </a:p>
        </p:txBody>
      </p:sp>
      <p:sp>
        <p:nvSpPr>
          <p:cNvPr id="1383" name="Google Shape;1383;gd2ed588c5a_0_4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156</a:t>
            </a:fld>
            <a:endParaRPr dirty="0"/>
          </a:p>
        </p:txBody>
      </p:sp>
    </p:spTree>
    <p:extLst>
      <p:ext uri="{BB962C8B-B14F-4D97-AF65-F5344CB8AC3E}">
        <p14:creationId xmlns:p14="http://schemas.microsoft.com/office/powerpoint/2010/main" val="290370678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d2ed588c5a_0_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d2ed588c5a_0_4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The Kentucky Department of Education. (2019). </a:t>
            </a:r>
            <a:r>
              <a:rPr lang="en-US" i="1" dirty="0"/>
              <a:t>The Instructional Resources Alignment Rubric: Kentucky Academic Standards (KAS) for Social Studies. </a:t>
            </a:r>
            <a:r>
              <a:rPr lang="en-US" u="sng" dirty="0">
                <a:solidFill>
                  <a:schemeClr val="hlink"/>
                </a:solidFill>
                <a:hlinkClick r:id="rId3"/>
              </a:rPr>
              <a:t>https://education.ky.gov/curriculum/standards/kyacadstand/Documents/Social_Studies_Instructional_Resources_Alignment_Rubric.docx</a:t>
            </a:r>
            <a:r>
              <a:rPr lang="en-US" dirty="0"/>
              <a:t> </a:t>
            </a:r>
            <a:endParaRPr dirty="0"/>
          </a:p>
          <a:p>
            <a:pPr marL="0" lvl="0" indent="0" algn="l" rtl="0">
              <a:spcBef>
                <a:spcPts val="0"/>
              </a:spcBef>
              <a:spcAft>
                <a:spcPts val="0"/>
              </a:spcAft>
              <a:buNone/>
            </a:pPr>
            <a:endParaRPr i="1" dirty="0"/>
          </a:p>
        </p:txBody>
      </p:sp>
      <p:sp>
        <p:nvSpPr>
          <p:cNvPr id="1390" name="Google Shape;1390;gd2ed588c5a_0_4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157</a:t>
            </a:fld>
            <a:endParaRPr dirty="0"/>
          </a:p>
        </p:txBody>
      </p:sp>
    </p:spTree>
    <p:extLst>
      <p:ext uri="{BB962C8B-B14F-4D97-AF65-F5344CB8AC3E}">
        <p14:creationId xmlns:p14="http://schemas.microsoft.com/office/powerpoint/2010/main" val="218746453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d2ed588c5a_0_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d2ed588c5a_0_4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lvl="0" indent="0" algn="l" rtl="0">
              <a:spcBef>
                <a:spcPts val="0"/>
              </a:spcBef>
              <a:spcAft>
                <a:spcPts val="0"/>
              </a:spcAft>
              <a:buClr>
                <a:schemeClr val="dk1"/>
              </a:buClr>
              <a:buSzPts val="1100"/>
              <a:buFont typeface="Arial"/>
              <a:buNone/>
            </a:pPr>
            <a:r>
              <a:rPr lang="en-US" dirty="0"/>
              <a:t>The Kentucky Department of Education (2019). </a:t>
            </a:r>
            <a:r>
              <a:rPr lang="en-US" i="1" dirty="0"/>
              <a:t>The Instructional Resources Alignment Rubric: Kentucky Academic Standards (KAS) for Social Studies. </a:t>
            </a:r>
            <a:r>
              <a:rPr lang="en-US" u="sng" dirty="0">
                <a:solidFill>
                  <a:schemeClr val="hlink"/>
                </a:solidFill>
                <a:hlinkClick r:id="rId3"/>
              </a:rPr>
              <a:t>https://education.ky.gov/curriculum/standards/kyacadstand/Documents/Social_Studies_Instructional_Resources_Alignment_Rubric.docx</a:t>
            </a:r>
            <a:r>
              <a:rPr lang="en-US" dirty="0"/>
              <a:t> </a:t>
            </a:r>
            <a:endParaRPr dirty="0"/>
          </a:p>
          <a:p>
            <a:pPr marL="0" lvl="0" indent="0" algn="l" rtl="0">
              <a:spcBef>
                <a:spcPts val="0"/>
              </a:spcBef>
              <a:spcAft>
                <a:spcPts val="0"/>
              </a:spcAft>
              <a:buNone/>
            </a:pPr>
            <a:endParaRPr dirty="0"/>
          </a:p>
        </p:txBody>
      </p:sp>
      <p:sp>
        <p:nvSpPr>
          <p:cNvPr id="1397" name="Google Shape;1397;gd2ed588c5a_0_4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158</a:t>
            </a:fld>
            <a:endParaRPr dirty="0"/>
          </a:p>
        </p:txBody>
      </p:sp>
    </p:spTree>
    <p:extLst>
      <p:ext uri="{BB962C8B-B14F-4D97-AF65-F5344CB8AC3E}">
        <p14:creationId xmlns:p14="http://schemas.microsoft.com/office/powerpoint/2010/main" val="27352390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d2ed588c5a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d2ed588c5a_0_5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lvl="0" indent="0" algn="l" rtl="0">
              <a:spcBef>
                <a:spcPts val="0"/>
              </a:spcBef>
              <a:spcAft>
                <a:spcPts val="0"/>
              </a:spcAft>
              <a:buClr>
                <a:schemeClr val="dk1"/>
              </a:buClr>
              <a:buSzPts val="1100"/>
              <a:buFont typeface="Arial"/>
              <a:buNone/>
            </a:pPr>
            <a:r>
              <a:rPr lang="en-US" dirty="0"/>
              <a:t>The Kentucky Department of Education (2019). </a:t>
            </a:r>
            <a:r>
              <a:rPr lang="en-US" i="1" dirty="0"/>
              <a:t>The Instructional Resources Alignment Rubric: Kentucky Academic Standards (KAS) for Social Studies. </a:t>
            </a:r>
            <a:r>
              <a:rPr lang="en-US" u="sng" dirty="0">
                <a:solidFill>
                  <a:schemeClr val="hlink"/>
                </a:solidFill>
                <a:hlinkClick r:id="rId3"/>
              </a:rPr>
              <a:t>https://education.ky.gov/curriculum/standards/kyacadstand/Documents/Social_Studies_Instructional_Resources_Alignment_Rubric.docx</a:t>
            </a:r>
            <a:r>
              <a:rPr lang="en-US" dirty="0"/>
              <a:t> </a:t>
            </a:r>
            <a:endParaRPr dirty="0"/>
          </a:p>
          <a:p>
            <a:pPr marL="0" lvl="0" indent="0" algn="l" rtl="0">
              <a:spcBef>
                <a:spcPts val="0"/>
              </a:spcBef>
              <a:spcAft>
                <a:spcPts val="0"/>
              </a:spcAft>
              <a:buNone/>
            </a:pPr>
            <a:endParaRPr dirty="0"/>
          </a:p>
        </p:txBody>
      </p:sp>
      <p:sp>
        <p:nvSpPr>
          <p:cNvPr id="1404" name="Google Shape;1404;gd2ed588c5a_0_5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159</a:t>
            </a:fld>
            <a:endParaRPr dirty="0"/>
          </a:p>
        </p:txBody>
      </p:sp>
    </p:spTree>
    <p:extLst>
      <p:ext uri="{BB962C8B-B14F-4D97-AF65-F5344CB8AC3E}">
        <p14:creationId xmlns:p14="http://schemas.microsoft.com/office/powerpoint/2010/main" val="212932833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db9fda3e3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db9fda3e36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Consider the questions on the slide after engaging with this section. </a:t>
            </a:r>
            <a:endParaRPr dirty="0"/>
          </a:p>
        </p:txBody>
      </p:sp>
      <p:sp>
        <p:nvSpPr>
          <p:cNvPr id="1411" name="Google Shape;1411;gdb9fda3e36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160</a:t>
            </a:fld>
            <a:endParaRPr dirty="0"/>
          </a:p>
        </p:txBody>
      </p:sp>
    </p:spTree>
    <p:extLst>
      <p:ext uri="{BB962C8B-B14F-4D97-AF65-F5344CB8AC3E}">
        <p14:creationId xmlns:p14="http://schemas.microsoft.com/office/powerpoint/2010/main" val="423827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bf04239767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bf04239767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a:t>
            </a:r>
            <a:endParaRPr dirty="0"/>
          </a:p>
        </p:txBody>
      </p:sp>
      <p:sp>
        <p:nvSpPr>
          <p:cNvPr id="211" name="Google Shape;211;gbf04239767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dirty="0"/>
          </a:p>
        </p:txBody>
      </p:sp>
    </p:spTree>
    <p:extLst>
      <p:ext uri="{BB962C8B-B14F-4D97-AF65-F5344CB8AC3E}">
        <p14:creationId xmlns:p14="http://schemas.microsoft.com/office/powerpoint/2010/main" val="284412487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endParaRPr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rPr>
              <a:t>Post-survey: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89"/>
                  </a:ext>
                </a:extLst>
              </a:rPr>
              <a:t>Including Diverse Groups of the </a:t>
            </a:r>
            <a:r>
              <a:rPr lang="en-US" sz="12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90"/>
                  </a:ext>
                </a:extLst>
              </a:rPr>
              <a:t>KAS for Social Studies</a:t>
            </a:r>
            <a:r>
              <a:rPr lang="en-US" sz="1200" dirty="0">
                <a:solidFill>
                  <a:srgbClr val="262626"/>
                </a:solidFill>
              </a:rPr>
              <a:t> Professional Learning Survey- https://forms.gle/FyzdzDTVLd4FD8yRA</a:t>
            </a:r>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161</a:t>
            </a:fld>
            <a:endParaRPr dirty="0"/>
          </a:p>
        </p:txBody>
      </p:sp>
    </p:spTree>
    <p:extLst>
      <p:ext uri="{BB962C8B-B14F-4D97-AF65-F5344CB8AC3E}">
        <p14:creationId xmlns:p14="http://schemas.microsoft.com/office/powerpoint/2010/main" val="413599430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Guiding Notes:</a:t>
            </a:r>
          </a:p>
          <a:p>
            <a:endParaRPr lang="en-US" dirty="0"/>
          </a:p>
          <a:p>
            <a:pPr marL="0" lvl="0" indent="0" algn="l" rtl="0">
              <a:lnSpc>
                <a:spcPct val="115000"/>
              </a:lnSpc>
              <a:spcBef>
                <a:spcPts val="0"/>
              </a:spcBef>
              <a:spcAft>
                <a:spcPts val="0"/>
              </a:spcAft>
              <a:buClr>
                <a:schemeClr val="dk1"/>
              </a:buClr>
              <a:buSzPts val="1100"/>
              <a:buFont typeface="Arial"/>
              <a:buNone/>
            </a:pPr>
            <a:r>
              <a:rPr lang="en-US" dirty="0"/>
              <a:t>Section J: What this would look</a:t>
            </a:r>
            <a:r>
              <a:rPr lang="en-US" baseline="0" dirty="0"/>
              <a:t> like in practice: Teacher Notes Collections Resources:</a:t>
            </a:r>
          </a:p>
          <a:p>
            <a:pPr marL="171450" indent="-171450">
              <a:lnSpc>
                <a:spcPct val="115000"/>
              </a:lnSpc>
              <a:buClr>
                <a:schemeClr val="dk1"/>
              </a:buClr>
              <a:buSzPts val="1100"/>
              <a:buFont typeface="Arial" panose="020B0604020202020204" pitchFamily="34" charset="0"/>
              <a:buChar char="•"/>
            </a:pPr>
            <a:r>
              <a:rPr lang="en-US" baseline="0" dirty="0"/>
              <a:t>Kentucky Department of Education. (2022). </a:t>
            </a:r>
            <a:r>
              <a:rPr lang="en-US" i="1" dirty="0"/>
              <a:t>Grade 4 Collection with Teacher Notes</a:t>
            </a:r>
            <a:r>
              <a:rPr lang="en-US" dirty="0"/>
              <a:t>. </a:t>
            </a:r>
            <a:r>
              <a:rPr lang="en-US" sz="1200" b="0" i="0" u="sng" strike="noStrike" cap="none" dirty="0">
                <a:solidFill>
                  <a:schemeClr val="dk1"/>
                </a:solidFill>
                <a:effectLst/>
                <a:latin typeface="Calibri"/>
                <a:ea typeface="Calibri"/>
                <a:cs typeface="Calibri"/>
                <a:sym typeface="Calibri"/>
                <a:hlinkClick r:id="rId3"/>
              </a:rPr>
              <a:t>https://education.ky.gov/curriculum/standards/kyacadstand/Documents/Grade_4_Teacher_Note_Including_Diverse_Groups_of_the_KAS_for_Social_Studies.docx</a:t>
            </a:r>
            <a:endParaRPr lang="en-US" dirty="0"/>
          </a:p>
          <a:p>
            <a:pPr marL="171450" indent="-171450">
              <a:lnSpc>
                <a:spcPct val="115000"/>
              </a:lnSpc>
              <a:buClr>
                <a:schemeClr val="dk1"/>
              </a:buClr>
              <a:buSzPts val="1100"/>
              <a:buFont typeface="Arial" panose="020B0604020202020204" pitchFamily="34" charset="0"/>
              <a:buChar char="•"/>
              <a:defRPr/>
            </a:pPr>
            <a:r>
              <a:rPr lang="en-US" baseline="0" dirty="0"/>
              <a:t>Kentucky Department of Education. (2022). </a:t>
            </a:r>
            <a:r>
              <a:rPr lang="en-US" i="1" dirty="0"/>
              <a:t>Grade 8 Collection with Teacher Notes</a:t>
            </a:r>
            <a:r>
              <a:rPr lang="en-US" dirty="0"/>
              <a:t>. </a:t>
            </a:r>
            <a:r>
              <a:rPr lang="en-US" sz="1200" b="0" i="0" u="sng" strike="noStrike" cap="none" dirty="0">
                <a:solidFill>
                  <a:schemeClr val="dk1"/>
                </a:solidFill>
                <a:effectLst/>
                <a:latin typeface="Calibri"/>
                <a:ea typeface="Calibri"/>
                <a:cs typeface="Calibri"/>
                <a:sym typeface="Calibri"/>
                <a:hlinkClick r:id="rId4"/>
              </a:rPr>
              <a:t>https://education.ky.gov/curriculum/standards/kyacadstand/Documents/Grade_8_Collection-Including_Diverse_Groups.docx</a:t>
            </a:r>
            <a:r>
              <a:rPr lang="en-US" u="sng" dirty="0"/>
              <a:t> </a:t>
            </a:r>
            <a:endParaRPr lang="en-US" dirty="0"/>
          </a:p>
          <a:p>
            <a:pPr marL="171450" marR="0" lvl="0" indent="-171450" algn="l" defTabSz="914400" rtl="0" eaLnBrk="1" fontAlgn="auto" latinLnBrk="0" hangingPunct="1">
              <a:lnSpc>
                <a:spcPct val="115000"/>
              </a:lnSpc>
              <a:spcBef>
                <a:spcPts val="0"/>
              </a:spcBef>
              <a:spcAft>
                <a:spcPts val="0"/>
              </a:spcAft>
              <a:buClr>
                <a:schemeClr val="dk1"/>
              </a:buClr>
              <a:buSzPts val="1100"/>
              <a:buFont typeface="Arial" panose="020B0604020202020204" pitchFamily="34" charset="0"/>
              <a:buChar char="•"/>
              <a:tabLst/>
              <a:defRPr/>
            </a:pPr>
            <a:r>
              <a:rPr lang="en-US" baseline="0" dirty="0"/>
              <a:t>Kentucky Department of Education. (2022).</a:t>
            </a:r>
            <a:r>
              <a:rPr lang="en-US" i="1" baseline="0" dirty="0"/>
              <a:t> </a:t>
            </a:r>
            <a:r>
              <a:rPr lang="en-US" i="1" dirty="0"/>
              <a:t>High School Collection with Teacher Notes.</a:t>
            </a:r>
            <a:r>
              <a:rPr lang="en-US" dirty="0"/>
              <a:t> </a:t>
            </a:r>
            <a:r>
              <a:rPr lang="en-US" sz="1200" b="0" i="0" u="sng" strike="noStrike" cap="none" dirty="0">
                <a:solidFill>
                  <a:schemeClr val="dk1"/>
                </a:solidFill>
                <a:effectLst/>
                <a:latin typeface="Calibri"/>
                <a:ea typeface="Calibri"/>
                <a:cs typeface="Calibri"/>
                <a:sym typeface="Calibri"/>
                <a:hlinkClick r:id="rId5"/>
              </a:rPr>
              <a:t>https://education.ky.gov/curriculum/standards/kyacadstand/Documents/High_School-Including_Diverse_Groups_of_the_KAS_for_Social_Studies.docx</a:t>
            </a: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344564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163</a:t>
            </a:fld>
            <a:endParaRPr dirty="0"/>
          </a:p>
        </p:txBody>
      </p:sp>
    </p:spTree>
    <p:extLst>
      <p:ext uri="{BB962C8B-B14F-4D97-AF65-F5344CB8AC3E}">
        <p14:creationId xmlns:p14="http://schemas.microsoft.com/office/powerpoint/2010/main" val="373920205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111f185b1ce_2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provides the goals of this module.</a:t>
            </a:r>
            <a:endParaRPr dirty="0"/>
          </a:p>
        </p:txBody>
      </p:sp>
      <p:sp>
        <p:nvSpPr>
          <p:cNvPr id="1451" name="Google Shape;1451;g111f185b1ce_2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78298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You will be asked to answer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these compelling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to answer these questions at the conclusion of the module. </a:t>
            </a:r>
            <a:endParaRPr dirty="0"/>
          </a:p>
        </p:txBody>
      </p:sp>
    </p:spTree>
    <p:extLst>
      <p:ext uri="{BB962C8B-B14F-4D97-AF65-F5344CB8AC3E}">
        <p14:creationId xmlns:p14="http://schemas.microsoft.com/office/powerpoint/2010/main" val="5565977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111f185b1ce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111f185b1ce_2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J.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p:txBody>
      </p:sp>
      <p:sp>
        <p:nvSpPr>
          <p:cNvPr id="1464" name="Google Shape;1464;g111f185b1ce_2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166</a:t>
            </a:fld>
            <a:endParaRPr dirty="0"/>
          </a:p>
        </p:txBody>
      </p:sp>
    </p:spTree>
    <p:extLst>
      <p:ext uri="{BB962C8B-B14F-4D97-AF65-F5344CB8AC3E}">
        <p14:creationId xmlns:p14="http://schemas.microsoft.com/office/powerpoint/2010/main" val="259042183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11f185b1ce_2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11f185b1ce_2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Guiding Notes:</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Read the slide and access the Collection with Teacher Notes that most closely aligns with your grade level. An overview of each of the examples is provided below:</a:t>
            </a:r>
            <a:endParaRPr dirty="0"/>
          </a:p>
          <a:p>
            <a:pPr marL="0" lvl="0" indent="0" algn="l" rtl="0">
              <a:lnSpc>
                <a:spcPct val="100000"/>
              </a:lnSpc>
              <a:spcBef>
                <a:spcPts val="0"/>
              </a:spcBef>
              <a:spcAft>
                <a:spcPts val="0"/>
              </a:spcAft>
              <a:buNone/>
            </a:pPr>
            <a:endParaRPr dirty="0"/>
          </a:p>
          <a:p>
            <a:pPr marL="457200" lvl="0" indent="-304800" algn="l" rtl="0">
              <a:lnSpc>
                <a:spcPct val="100000"/>
              </a:lnSpc>
              <a:spcBef>
                <a:spcPts val="0"/>
              </a:spcBef>
              <a:spcAft>
                <a:spcPts val="0"/>
              </a:spcAft>
              <a:buSzPts val="1200"/>
              <a:buChar char="●"/>
            </a:pPr>
            <a:r>
              <a:rPr lang="en-US" dirty="0"/>
              <a:t>Grade 4 with Teacher Notes Collection:</a:t>
            </a:r>
            <a:endParaRPr dirty="0"/>
          </a:p>
          <a:p>
            <a:pPr marL="914400" lvl="1" indent="-304800" algn="l" rtl="0">
              <a:spcBef>
                <a:spcPts val="0"/>
              </a:spcBef>
              <a:spcAft>
                <a:spcPts val="0"/>
              </a:spcAft>
              <a:buSzPts val="1200"/>
              <a:buChar char="○"/>
            </a:pPr>
            <a:r>
              <a:rPr lang="en-US" dirty="0"/>
              <a:t>This Grade 4 Collection with Teacher Notes focuses on migration in early Colonial America with an emphasis on actions that groups took to resist oppression.</a:t>
            </a:r>
            <a:endParaRPr dirty="0"/>
          </a:p>
          <a:p>
            <a:pPr marL="457200" lvl="0" indent="-304800" algn="l" rtl="0">
              <a:lnSpc>
                <a:spcPct val="100000"/>
              </a:lnSpc>
              <a:spcBef>
                <a:spcPts val="0"/>
              </a:spcBef>
              <a:spcAft>
                <a:spcPts val="0"/>
              </a:spcAft>
              <a:buSzPts val="1200"/>
              <a:buChar char="●"/>
            </a:pPr>
            <a:r>
              <a:rPr lang="en-US" dirty="0"/>
              <a:t>Grade 8 Strongly Aligned with Teacher Notes Collection:</a:t>
            </a:r>
            <a:endParaRPr dirty="0"/>
          </a:p>
          <a:p>
            <a:pPr marL="914400" lvl="1" indent="-304800" algn="l" rtl="0">
              <a:spcBef>
                <a:spcPts val="0"/>
              </a:spcBef>
              <a:spcAft>
                <a:spcPts val="0"/>
              </a:spcAft>
              <a:buSzPts val="1200"/>
              <a:buChar char="○"/>
            </a:pPr>
            <a:r>
              <a:rPr lang="en-US" dirty="0"/>
              <a:t>This Grade 8 Collection with Teacher Notes focuses on Reconstruction. </a:t>
            </a:r>
            <a:endParaRPr dirty="0"/>
          </a:p>
          <a:p>
            <a:pPr marL="457200" lvl="0" indent="-304800" algn="l" rtl="0">
              <a:lnSpc>
                <a:spcPct val="100000"/>
              </a:lnSpc>
              <a:spcBef>
                <a:spcPts val="0"/>
              </a:spcBef>
              <a:spcAft>
                <a:spcPts val="0"/>
              </a:spcAft>
              <a:buSzPts val="1200"/>
              <a:buChar char="●"/>
            </a:pPr>
            <a:r>
              <a:rPr lang="en-US" dirty="0"/>
              <a:t>High School Collection with Teacher Notes: </a:t>
            </a:r>
            <a:endParaRPr dirty="0"/>
          </a:p>
          <a:p>
            <a:pPr marL="914400" lvl="1" indent="-304800" algn="l" rtl="0">
              <a:lnSpc>
                <a:spcPct val="100000"/>
              </a:lnSpc>
              <a:spcBef>
                <a:spcPts val="0"/>
              </a:spcBef>
              <a:spcAft>
                <a:spcPts val="0"/>
              </a:spcAft>
              <a:buSzPts val="1200"/>
              <a:buChar char="○"/>
            </a:pPr>
            <a:r>
              <a:rPr lang="en-US" dirty="0"/>
              <a:t>This High School Collection focuses on the Civil Rights Movement in Kentucky.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471" name="Google Shape;1471;g111f185b1ce_2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167</a:t>
            </a:fld>
            <a:endParaRPr dirty="0"/>
          </a:p>
        </p:txBody>
      </p:sp>
    </p:spTree>
    <p:extLst>
      <p:ext uri="{BB962C8B-B14F-4D97-AF65-F5344CB8AC3E}">
        <p14:creationId xmlns:p14="http://schemas.microsoft.com/office/powerpoint/2010/main" val="335896745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11f185b1ce_2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11f185b1ce_2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and annotate your selected Teacher Notes Collection.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200"/>
              <a:buFont typeface="Calibri"/>
              <a:buNone/>
            </a:pPr>
            <a:r>
              <a:rPr lang="en-US" dirty="0"/>
              <a:t>For more information on how to annotate an article, visit:</a:t>
            </a:r>
            <a:endParaRPr dirty="0"/>
          </a:p>
          <a:p>
            <a:pPr marL="457200" lvl="0" indent="-317500" algn="l" rtl="0">
              <a:spcBef>
                <a:spcPts val="0"/>
              </a:spcBef>
              <a:spcAft>
                <a:spcPts val="0"/>
              </a:spcAft>
              <a:buClr>
                <a:schemeClr val="dk1"/>
              </a:buClr>
              <a:buSzPts val="1400"/>
              <a:buChar char="●"/>
            </a:pPr>
            <a:r>
              <a:rPr lang="en-US" dirty="0"/>
              <a:t>Grand Valley State University- University Library (November 18, 2019). </a:t>
            </a:r>
            <a:r>
              <a:rPr lang="en-US" i="1" dirty="0"/>
              <a:t>Annotating an Article</a:t>
            </a:r>
            <a:r>
              <a:rPr lang="en-US" dirty="0"/>
              <a:t>. GVSU Libraries Instruction. </a:t>
            </a:r>
            <a:r>
              <a:rPr lang="en-US" u="sng" dirty="0">
                <a:solidFill>
                  <a:schemeClr val="hlink"/>
                </a:solidFill>
                <a:hlinkClick r:id="rId3"/>
              </a:rPr>
              <a:t>https://www.youtube.com/watch?v=JtRGUNo2pck</a:t>
            </a:r>
            <a:r>
              <a:rPr lang="en-US" dirty="0"/>
              <a:t> </a:t>
            </a:r>
            <a:endParaRPr dirty="0"/>
          </a:p>
        </p:txBody>
      </p:sp>
      <p:sp>
        <p:nvSpPr>
          <p:cNvPr id="1478" name="Google Shape;1478;g111f185b1ce_2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168</a:t>
            </a:fld>
            <a:endParaRPr dirty="0"/>
          </a:p>
        </p:txBody>
      </p:sp>
    </p:spTree>
    <p:extLst>
      <p:ext uri="{BB962C8B-B14F-4D97-AF65-F5344CB8AC3E}">
        <p14:creationId xmlns:p14="http://schemas.microsoft.com/office/powerpoint/2010/main" val="8973419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111f185b1ce_2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111f185b1ce_2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Discuss the questions on the slide after engaging with this section, or consider individually. </a:t>
            </a:r>
            <a:endParaRPr dirty="0"/>
          </a:p>
        </p:txBody>
      </p:sp>
      <p:sp>
        <p:nvSpPr>
          <p:cNvPr id="1485" name="Google Shape;1485;g111f185b1ce_2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169</a:t>
            </a:fld>
            <a:endParaRPr dirty="0"/>
          </a:p>
        </p:txBody>
      </p:sp>
    </p:spTree>
    <p:extLst>
      <p:ext uri="{BB962C8B-B14F-4D97-AF65-F5344CB8AC3E}">
        <p14:creationId xmlns:p14="http://schemas.microsoft.com/office/powerpoint/2010/main" val="264574163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200" dirty="0">
                <a:solidFill>
                  <a:schemeClr val="dk1"/>
                </a:solidFill>
              </a:rPr>
              <a:t>Post-survey: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50"/>
                  </a:ext>
                </a:extLst>
              </a:rPr>
              <a:t>Including Diverse Groups of the </a:t>
            </a:r>
            <a:r>
              <a:rPr lang="en-US" sz="12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51"/>
                  </a:ext>
                </a:extLst>
              </a:rPr>
              <a:t>KAS for Social Studies</a:t>
            </a:r>
            <a:r>
              <a:rPr lang="en-US" sz="1200" dirty="0">
                <a:solidFill>
                  <a:srgbClr val="262626"/>
                </a:solidFill>
              </a:rPr>
              <a:t> Professional Learning Survey- https://forms.gle/FyzdzDTVLd4FD8yRA</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170</a:t>
            </a:fld>
            <a:endParaRPr dirty="0"/>
          </a:p>
        </p:txBody>
      </p:sp>
    </p:spTree>
    <p:extLst>
      <p:ext uri="{BB962C8B-B14F-4D97-AF65-F5344CB8AC3E}">
        <p14:creationId xmlns:p14="http://schemas.microsoft.com/office/powerpoint/2010/main" val="1743081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working in a group, discuss the questions on the slide after engaging with </a:t>
            </a:r>
            <a:r>
              <a:rPr lang="en-US" sz="1200"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0"/>
                  </a:ext>
                </a:extLst>
              </a:rPr>
              <a:t>this introduction</a:t>
            </a:r>
            <a:r>
              <a:rPr lang="en-US" sz="1200" dirty="0">
                <a:solidFill>
                  <a:schemeClr val="dk1"/>
                </a:solidFill>
                <a:latin typeface="Calibri"/>
                <a:ea typeface="Calibri"/>
                <a:cs typeface="Calibri"/>
                <a:sym typeface="Calibri"/>
              </a:rPr>
              <a:t>. </a:t>
            </a:r>
            <a:endParaRPr sz="1200" dirty="0">
              <a:latin typeface="Calibri"/>
              <a:ea typeface="Calibri"/>
              <a:cs typeface="Calibri"/>
              <a:sym typeface="Calibri"/>
            </a:endParaRPr>
          </a:p>
        </p:txBody>
      </p:sp>
    </p:spTree>
    <p:extLst>
      <p:ext uri="{BB962C8B-B14F-4D97-AF65-F5344CB8AC3E}">
        <p14:creationId xmlns:p14="http://schemas.microsoft.com/office/powerpoint/2010/main" val="175242927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172</a:t>
            </a:fld>
            <a:endParaRPr dirty="0"/>
          </a:p>
        </p:txBody>
      </p:sp>
    </p:spTree>
    <p:extLst>
      <p:ext uri="{BB962C8B-B14F-4D97-AF65-F5344CB8AC3E}">
        <p14:creationId xmlns:p14="http://schemas.microsoft.com/office/powerpoint/2010/main" val="326984609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d2ed588c5a_0_5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contains the goals of this module.</a:t>
            </a:r>
            <a:endParaRPr dirty="0"/>
          </a:p>
        </p:txBody>
      </p:sp>
      <p:sp>
        <p:nvSpPr>
          <p:cNvPr id="1525" name="Google Shape;1525;gd2ed588c5a_0_5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120814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d2ed588c5a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gd2ed588c5a_0_5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p>
          <a:p>
            <a:pPr marL="0" lvl="0" indent="0" algn="l" rtl="0">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Answer each compelling question by creating a Mind Map to visually organize your response. Mind mapping is a non-linear, graphic way of organizing information that allows you to focus on the relationships between ideas. For more information on Mind Mapping, visit resource linked on the slide.</a:t>
            </a:r>
          </a:p>
          <a:p>
            <a:pPr marL="0" lvl="0" indent="0" algn="l" rtl="0">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For the purposes of this reflection, identify the question as your main topic of study. </a:t>
            </a:r>
          </a:p>
          <a:p>
            <a:pPr marL="0" lvl="0" indent="0" algn="l" rtl="0">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Then complete the following using a separate sheet or paper, or a digital document:</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Identify the question as the main topic of their map by placing it in the center and drawing a circle around it.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Write down the main ideas that stem from the question based on the information participants learned by engaging with sections a through j of this module. </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Provide evidence for the main ideas that stem from the question based on the information participants learned by engaging with sections a through j of this module.</a:t>
            </a:r>
          </a:p>
          <a:p>
            <a:pPr>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Be creative and add visual interest by having participants use both printed and sketched images to support their response to the question.</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Then, repeat the steps above to the second and third compelling question. </a:t>
            </a:r>
          </a:p>
        </p:txBody>
      </p:sp>
    </p:spTree>
    <p:extLst>
      <p:ext uri="{BB962C8B-B14F-4D97-AF65-F5344CB8AC3E}">
        <p14:creationId xmlns:p14="http://schemas.microsoft.com/office/powerpoint/2010/main" val="369588085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d2ed588c5a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gd2ed588c5a_0_5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If working in a group, answer the questions on the slide after engaging with this module</a:t>
            </a:r>
            <a:r>
              <a:rPr lang="en-US" baseline="0" dirty="0"/>
              <a:t> by sharing your Mind Maps for each question with each other. </a:t>
            </a:r>
            <a:endParaRPr dirty="0"/>
          </a:p>
        </p:txBody>
      </p:sp>
    </p:spTree>
    <p:extLst>
      <p:ext uri="{BB962C8B-B14F-4D97-AF65-F5344CB8AC3E}">
        <p14:creationId xmlns:p14="http://schemas.microsoft.com/office/powerpoint/2010/main" val="84925746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dirty="0">
                <a:solidFill>
                  <a:schemeClr val="dk1"/>
                </a:solidFill>
              </a:rPr>
              <a:t>Post-survey: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80"/>
                  </a:ext>
                </a:extLst>
              </a:rPr>
              <a:t>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81"/>
                  </a:ext>
                </a:extLst>
              </a:rPr>
              <a:t>KAS for Social Studies</a:t>
            </a:r>
            <a:r>
              <a:rPr lang="en-US" i="1" dirty="0"/>
              <a:t> </a:t>
            </a:r>
            <a:r>
              <a:rPr lang="en-US" dirty="0">
                <a:solidFill>
                  <a:srgbClr val="262626"/>
                </a:solidFill>
              </a:rPr>
              <a:t>Professional Learning Survey: </a:t>
            </a:r>
            <a:r>
              <a:rPr lang="en-US" u="sng" dirty="0">
                <a:solidFill>
                  <a:srgbClr val="262626"/>
                </a:solidFill>
              </a:rPr>
              <a:t>https://forms.gle/FyzdzDTVLd4FD8yRA </a:t>
            </a:r>
          </a:p>
          <a:p>
            <a:pPr marL="0" lvl="0" indent="0" algn="l" rtl="0">
              <a:spcBef>
                <a:spcPts val="0"/>
              </a:spcBef>
              <a:spcAft>
                <a:spcPts val="0"/>
              </a:spcAft>
              <a:buNone/>
            </a:pPr>
            <a:endParaRPr dirty="0"/>
          </a:p>
        </p:txBody>
      </p:sp>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104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solidFill>
                  <a:schemeClr val="dk1"/>
                </a:solidFill>
              </a:rPr>
              <a:t>The KDE needs your feedback on the effectiveness of this module, the learning platform and how the consultants may best support you as you take the next steps in the implementation process. Complete a short survey to share your thinking and provide them with feedback on how the KDE can best meet our needs. Feedback from our surveys will be used by the KDE to plan and prepare future professional learning. </a:t>
            </a:r>
            <a:endParaRPr lang="en-US" dirty="0"/>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dirty="0">
                <a:solidFill>
                  <a:schemeClr val="dk1"/>
                </a:solidFill>
              </a:rPr>
              <a:t>Post-survey: </a:t>
            </a:r>
            <a:r>
              <a:rPr lang="en-US" dirty="0">
                <a:solidFill>
                  <a:srgbClr val="262626"/>
                </a:solidFill>
              </a:rPr>
              <a:t>Including Diverse Groups of the </a:t>
            </a:r>
            <a:r>
              <a:rPr lang="en-US" i="1" dirty="0">
                <a:solidFill>
                  <a:srgbClr val="262626"/>
                </a:solidFill>
              </a:rPr>
              <a:t>KAS for Social Studies </a:t>
            </a:r>
            <a:r>
              <a:rPr lang="en-US" dirty="0">
                <a:solidFill>
                  <a:srgbClr val="262626"/>
                </a:solidFill>
              </a:rPr>
              <a:t>Professional Learning Survey- https://forms.gle/FyzdzDTVLd4FD8yRA</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dirty="0"/>
          </a:p>
        </p:txBody>
      </p:sp>
    </p:spTree>
    <p:extLst>
      <p:ext uri="{BB962C8B-B14F-4D97-AF65-F5344CB8AC3E}">
        <p14:creationId xmlns:p14="http://schemas.microsoft.com/office/powerpoint/2010/main" val="173869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t>Guiding Notes: </a:t>
            </a:r>
          </a:p>
          <a:p>
            <a:pPr marL="0" lvl="0" indent="0" algn="l" rtl="0">
              <a:lnSpc>
                <a:spcPct val="115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0" i="0" u="none" strike="noStrike" cap="none" dirty="0">
                <a:solidFill>
                  <a:schemeClr val="dk1"/>
                </a:solidFill>
                <a:effectLst/>
                <a:latin typeface="Calibri"/>
                <a:ea typeface="Calibri"/>
                <a:cs typeface="Calibri"/>
                <a:sym typeface="Calibri"/>
              </a:rPr>
              <a:t>Section B: Unpacking the </a:t>
            </a:r>
            <a:r>
              <a:rPr lang="en-US" sz="1200" b="0" i="1" u="none" strike="noStrike" cap="none" dirty="0">
                <a:solidFill>
                  <a:schemeClr val="dk1"/>
                </a:solidFill>
                <a:effectLst/>
                <a:latin typeface="Calibri"/>
                <a:ea typeface="Calibri"/>
                <a:cs typeface="Calibri"/>
                <a:sym typeface="Calibri"/>
              </a:rPr>
              <a:t>Kentucky Academic Standards (KAS) for Social Studies: </a:t>
            </a:r>
            <a:r>
              <a:rPr lang="en-US" sz="1200" b="0" i="0" u="none" strike="noStrike" cap="none" dirty="0">
                <a:solidFill>
                  <a:schemeClr val="dk1"/>
                </a:solidFill>
                <a:effectLst/>
                <a:latin typeface="Calibri"/>
                <a:ea typeface="Calibri"/>
                <a:cs typeface="Calibri"/>
                <a:sym typeface="Calibri"/>
              </a:rPr>
              <a:t>Including Diverse Groups in Local Curriculum Resources:</a:t>
            </a:r>
          </a:p>
          <a:p>
            <a:pPr marL="171450" marR="0" lvl="0" indent="-171450" algn="l" defTabSz="914400" rtl="0" eaLnBrk="1" fontAlgn="auto" latinLnBrk="0" hangingPunct="1">
              <a:lnSpc>
                <a:spcPct val="115000"/>
              </a:lnSpc>
              <a:spcBef>
                <a:spcPts val="0"/>
              </a:spcBef>
              <a:spcAft>
                <a:spcPts val="0"/>
              </a:spcAft>
              <a:buClr>
                <a:schemeClr val="dk1"/>
              </a:buClr>
              <a:buSzPts val="1100"/>
              <a:buFont typeface="Arial" panose="020B0604020202020204" pitchFamily="34" charset="0"/>
              <a:buChar char="•"/>
              <a:tabLst/>
              <a:defRPr/>
            </a:pPr>
            <a:r>
              <a:rPr lang="en-US" sz="1200" b="0" i="1" u="none" strike="noStrike" cap="none" dirty="0">
                <a:solidFill>
                  <a:schemeClr val="dk1"/>
                </a:solidFill>
                <a:effectLst/>
                <a:latin typeface="Calibri"/>
                <a:ea typeface="Calibri"/>
                <a:cs typeface="Calibri"/>
                <a:sym typeface="Calibri"/>
              </a:rPr>
              <a:t>KAS for Social Studies</a:t>
            </a:r>
            <a:r>
              <a:rPr lang="en-US" sz="1200" b="0" i="0" u="none" strike="noStrike" cap="none" dirty="0">
                <a:solidFill>
                  <a:schemeClr val="dk1"/>
                </a:solidFill>
                <a:effectLst/>
                <a:latin typeface="Calibri"/>
                <a:ea typeface="Calibri"/>
                <a:cs typeface="Calibri"/>
                <a:sym typeface="Calibri"/>
              </a:rPr>
              <a:t>: </a:t>
            </a:r>
            <a:r>
              <a:rPr lang="en-US" sz="1200" b="0" i="0" u="sng" strike="noStrike" cap="none" dirty="0">
                <a:solidFill>
                  <a:schemeClr val="dk1"/>
                </a:solidFill>
                <a:effectLst/>
                <a:latin typeface="Calibri"/>
                <a:ea typeface="Calibri"/>
                <a:cs typeface="Calibri"/>
                <a:sym typeface="Calibri"/>
              </a:rPr>
              <a:t>https://education.ky.gov/curriculum/standards/kyacadstand/Documents/Kentucky_Academic_Standards_for_Social_Studies.pdf</a:t>
            </a:r>
            <a:endParaRPr lang="en-US" sz="1200" b="0" i="1" u="sng" strike="noStrike" cap="none" dirty="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15000"/>
              </a:lnSpc>
              <a:spcBef>
                <a:spcPts val="0"/>
              </a:spcBef>
              <a:spcAft>
                <a:spcPts val="0"/>
              </a:spcAft>
              <a:buClr>
                <a:schemeClr val="dk1"/>
              </a:buClr>
              <a:buSzPts val="11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Participant’s Tool to Unpack Standards from the Minding the Gap Module: </a:t>
            </a:r>
            <a:r>
              <a:rPr lang="en-US" b="0" i="0" u="sng" dirty="0">
                <a:solidFill>
                  <a:srgbClr val="000000"/>
                </a:solidFill>
                <a:effectLst/>
                <a:latin typeface="Times New Roman" panose="02020603050405020304" pitchFamily="18" charset="0"/>
              </a:rPr>
              <a:t>http://education.ky.gov/curriculum/standards/kyacadstand/Documents/Tool_to_Unpack_Standards_and_Identify_Gaps.xlsx</a:t>
            </a:r>
            <a:endParaRPr lang="en-US" sz="1200" b="0" i="0" u="sng"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2614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Section A: Introduction Resources</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Ngozi Adichie, Chimamanda. (July 2009). </a:t>
            </a:r>
            <a:r>
              <a:rPr lang="en-US" sz="1200" b="0" i="1" u="none" strike="noStrike" cap="none" dirty="0">
                <a:solidFill>
                  <a:schemeClr val="dk1"/>
                </a:solidFill>
                <a:effectLst/>
                <a:latin typeface="Calibri"/>
                <a:ea typeface="Calibri"/>
                <a:cs typeface="Calibri"/>
                <a:sym typeface="Calibri"/>
              </a:rPr>
              <a:t>The Danger of a Single Story</a:t>
            </a:r>
            <a:r>
              <a:rPr lang="en-US" sz="1200" b="0" i="0" u="none" strike="noStrike" cap="none" dirty="0">
                <a:solidFill>
                  <a:schemeClr val="dk1"/>
                </a:solidFill>
                <a:effectLst/>
                <a:latin typeface="Calibri"/>
                <a:ea typeface="Calibri"/>
                <a:cs typeface="Calibri"/>
                <a:sym typeface="Calibri"/>
              </a:rPr>
              <a:t>. TedGlobal2009. </a:t>
            </a:r>
            <a:r>
              <a:rPr lang="en-US" sz="1200" b="0" i="0" u="sng" strike="noStrike" cap="none" dirty="0">
                <a:solidFill>
                  <a:schemeClr val="dk1"/>
                </a:solidFill>
                <a:effectLst/>
                <a:latin typeface="Calibri"/>
                <a:ea typeface="Calibri"/>
                <a:cs typeface="Calibri"/>
                <a:sym typeface="Calibri"/>
                <a:hlinkClick r:id="rId3"/>
              </a:rPr>
              <a:t>https://www.ted.com/talks/chimamanda_ngozi_adichie_the_danger_of_a_single_story?language=en</a:t>
            </a:r>
            <a:r>
              <a:rPr lang="en-US" sz="1200" b="1" i="0" u="none" strike="noStrike" cap="none" dirty="0">
                <a:solidFill>
                  <a:schemeClr val="dk1"/>
                </a:solidFill>
                <a:effectLst/>
                <a:latin typeface="Calibri"/>
                <a:ea typeface="Calibri"/>
                <a:cs typeface="Calibri"/>
                <a:sym typeface="Calibri"/>
              </a:rPr>
              <a:t>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4323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dirty="0"/>
          </a:p>
        </p:txBody>
      </p:sp>
    </p:spTree>
    <p:extLst>
      <p:ext uri="{BB962C8B-B14F-4D97-AF65-F5344CB8AC3E}">
        <p14:creationId xmlns:p14="http://schemas.microsoft.com/office/powerpoint/2010/main" val="1220623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cf2719c704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br>
              <a:rPr lang="en-US" dirty="0"/>
            </a:br>
            <a:r>
              <a:rPr lang="en-US" dirty="0"/>
              <a:t>This slide provides the goals of this module.</a:t>
            </a:r>
            <a:endParaRPr dirty="0"/>
          </a:p>
        </p:txBody>
      </p:sp>
      <p:sp>
        <p:nvSpPr>
          <p:cNvPr id="257" name="Google Shape;257;gcf2719c704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194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You will be asked to answer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these compelling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to answer these questions at the conclusion of the module. </a:t>
            </a:r>
            <a:endParaRPr dirty="0"/>
          </a:p>
        </p:txBody>
      </p:sp>
    </p:spTree>
    <p:extLst>
      <p:ext uri="{BB962C8B-B14F-4D97-AF65-F5344CB8AC3E}">
        <p14:creationId xmlns:p14="http://schemas.microsoft.com/office/powerpoint/2010/main" val="2294745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d2ed588c5a_0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d2ed588c5a_0_6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B.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p:txBody>
      </p:sp>
      <p:sp>
        <p:nvSpPr>
          <p:cNvPr id="270" name="Google Shape;270;gd2ed588c5a_0_6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dirty="0"/>
          </a:p>
        </p:txBody>
      </p:sp>
    </p:spTree>
    <p:extLst>
      <p:ext uri="{BB962C8B-B14F-4D97-AF65-F5344CB8AC3E}">
        <p14:creationId xmlns:p14="http://schemas.microsoft.com/office/powerpoint/2010/main" val="1581995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f2719c704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cf2719c704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Guiding Notes:</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Read the slide. It is important to note that this slide isn’t asking you to discuss how you are going to get an individual student to mastery on a particular standard; that work should be regularly occurring in PLCs as instruction is planned and as it is taking place. The objective of this slide is to describe the process you have in place to ensure you are meeting the requirements of these questions throughout instruction. For example, for the purposes of this slide, you may share responses, such as the following from the </a:t>
            </a:r>
            <a:r>
              <a:rPr lang="en-US" i="1" dirty="0"/>
              <a:t>Model Curriculum Framework</a:t>
            </a:r>
            <a:r>
              <a:rPr lang="en-US" dirty="0"/>
              <a:t>, to question one:</a:t>
            </a:r>
            <a:endParaRPr dirty="0"/>
          </a:p>
          <a:p>
            <a:pPr marL="0" lvl="0" indent="0" algn="l" rtl="0">
              <a:lnSpc>
                <a:spcPct val="100000"/>
              </a:lnSpc>
              <a:spcBef>
                <a:spcPts val="0"/>
              </a:spcBef>
              <a:spcAft>
                <a:spcPts val="0"/>
              </a:spcAft>
              <a:buNone/>
            </a:pPr>
            <a:endParaRPr dirty="0"/>
          </a:p>
          <a:p>
            <a:pPr marL="457200" lvl="0" indent="-304800" algn="l" rtl="0">
              <a:lnSpc>
                <a:spcPct val="100000"/>
              </a:lnSpc>
              <a:spcBef>
                <a:spcPts val="0"/>
              </a:spcBef>
              <a:spcAft>
                <a:spcPts val="0"/>
              </a:spcAft>
              <a:buSzPts val="1200"/>
              <a:buAutoNum type="arabicParenR"/>
            </a:pPr>
            <a:r>
              <a:rPr lang="en-US" dirty="0"/>
              <a:t>In addressing the first question, PLC teams study the standards and local curriculum documents to gain clarity around what students need to know and be able to do to meet those expectations. They establish what proficiency looks like and develop general pacing guidelines for delivering the curriculum and, most importantly, commit to teaching the agreed upon curriculum (DuFour, 2015). </a:t>
            </a:r>
            <a:endParaRPr dirty="0"/>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For more information on the four driving questions of a PLC, see page 40 of the </a:t>
            </a:r>
            <a:r>
              <a:rPr lang="en-US" i="1" dirty="0"/>
              <a:t>Model Curriculum Framework</a:t>
            </a:r>
            <a:r>
              <a:rPr lang="en-US" dirty="0"/>
              <a:t>.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Before discussing the task on this slide read the following quote from the </a:t>
            </a:r>
            <a:r>
              <a:rPr lang="en-US" i="1" dirty="0"/>
              <a:t>Model Curriculum Framework</a:t>
            </a:r>
            <a:r>
              <a:rPr lang="en-US" dirty="0"/>
              <a:t>:</a:t>
            </a:r>
            <a:endParaRPr dirty="0"/>
          </a:p>
          <a:p>
            <a:pPr marL="0" lvl="0" indent="0" algn="l" rtl="0">
              <a:lnSpc>
                <a:spcPct val="100000"/>
              </a:lnSpc>
              <a:spcBef>
                <a:spcPts val="0"/>
              </a:spcBef>
              <a:spcAft>
                <a:spcPts val="0"/>
              </a:spcAft>
              <a:buNone/>
            </a:pPr>
            <a:r>
              <a:rPr lang="en-US" i="1" dirty="0"/>
              <a:t>In order for educators to meet the challenge of helping all students master standards, they must have a clear vision of what best practice teaching and learning is and a clear road map to follow throughout the year (Ainsworth, 2010). </a:t>
            </a:r>
            <a:r>
              <a:rPr lang="en-US" dirty="0"/>
              <a:t>(</a:t>
            </a:r>
            <a:r>
              <a:rPr lang="en-US" i="1" dirty="0"/>
              <a:t>Model Curriculum Framework</a:t>
            </a:r>
            <a:r>
              <a:rPr lang="en-US" dirty="0"/>
              <a:t>, pg. 5)</a:t>
            </a:r>
            <a:endParaRPr dirty="0"/>
          </a:p>
          <a:p>
            <a:pPr marL="0" lvl="0" indent="0" algn="l" rtl="0">
              <a:lnSpc>
                <a:spcPct val="90000"/>
              </a:lnSpc>
              <a:spcBef>
                <a:spcPts val="100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77" name="Google Shape;277;gcf2719c704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dirty="0"/>
          </a:p>
        </p:txBody>
      </p:sp>
    </p:spTree>
    <p:extLst>
      <p:ext uri="{BB962C8B-B14F-4D97-AF65-F5344CB8AC3E}">
        <p14:creationId xmlns:p14="http://schemas.microsoft.com/office/powerpoint/2010/main" val="970799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cf2719c704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this slide. </a:t>
            </a:r>
            <a:endParaRPr dirty="0"/>
          </a:p>
        </p:txBody>
      </p:sp>
      <p:sp>
        <p:nvSpPr>
          <p:cNvPr id="283" name="Google Shape;283;gcf2719c704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3361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cf2719c704_0_58: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You should remember this information from the Minding the Gap Module, which can be accessed here: </a:t>
            </a:r>
            <a:r>
              <a:rPr lang="en-US" u="sng" dirty="0"/>
              <a:t>https://education.ky.gov/curriculum/standards/kyacadstand/Documents/Module_2_Minding_the_Gap.pptx</a:t>
            </a:r>
            <a:endParaRPr u="sng" dirty="0">
              <a:latin typeface="Trebuchet MS"/>
              <a:ea typeface="Trebuchet MS"/>
              <a:cs typeface="Trebuchet MS"/>
              <a:sym typeface="Trebuchet MS"/>
            </a:endParaRPr>
          </a:p>
        </p:txBody>
      </p:sp>
      <p:sp>
        <p:nvSpPr>
          <p:cNvPr id="289" name="Google Shape;289;gcf2719c704_0_58: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2038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cf2719c704_0_6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cf2719c704_0_66: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You should remember this information from the Minding the Gap Module, which can be accessed here: </a:t>
            </a:r>
            <a:r>
              <a:rPr lang="en-US" u="sng" dirty="0"/>
              <a:t>https://education.ky.gov/curriculum/standards/kyacadstand/Documents/Module_2_Minding_the_Gap.pptx</a:t>
            </a:r>
            <a:endParaRPr lang="en-US" u="sng" dirty="0">
              <a:latin typeface="Trebuchet MS"/>
              <a:ea typeface="Trebuchet MS"/>
              <a:cs typeface="Trebuchet MS"/>
              <a:sym typeface="Trebuchet MS"/>
            </a:endParaRPr>
          </a:p>
        </p:txBody>
      </p:sp>
      <p:sp>
        <p:nvSpPr>
          <p:cNvPr id="299" name="Google Shape;299;gcf2719c704_0_66: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512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cf2719c704_0_73: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cf2719c704_0_73: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You should remember this information from the Minding the Gap Module, which can be accessed here: </a:t>
            </a:r>
            <a:r>
              <a:rPr lang="en-US" u="sng" dirty="0"/>
              <a:t>https://education.ky.gov/curriculum/standards/kyacadstand/Documents/Module_2_Minding_the_Gap.pptx</a:t>
            </a:r>
            <a:endParaRPr lang="en-US" u="sng" dirty="0">
              <a:latin typeface="Trebuchet MS"/>
              <a:ea typeface="Trebuchet MS"/>
              <a:cs typeface="Trebuchet MS"/>
              <a:sym typeface="Trebuchet MS"/>
            </a:endParaRPr>
          </a:p>
        </p:txBody>
      </p:sp>
      <p:sp>
        <p:nvSpPr>
          <p:cNvPr id="307" name="Google Shape;307;gcf2719c704_0_73: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4058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cf2719c704_0_80: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cf2719c704_0_80: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You should remember this information from the Minding the Gap Module, which can be accessed here: </a:t>
            </a:r>
            <a:r>
              <a:rPr lang="en-US" u="sng" dirty="0"/>
              <a:t>https://education.ky.gov/curriculum/standards/kyacadstand/Documents/Module_2_Minding_the_Gap.pptx</a:t>
            </a:r>
            <a:endParaRPr lang="en-US" u="sng" dirty="0">
              <a:latin typeface="Trebuchet MS"/>
              <a:ea typeface="Trebuchet MS"/>
              <a:cs typeface="Trebuchet MS"/>
              <a:sym typeface="Trebuchet MS"/>
            </a:endParaRPr>
          </a:p>
        </p:txBody>
      </p:sp>
      <p:sp>
        <p:nvSpPr>
          <p:cNvPr id="315" name="Google Shape;315;gcf2719c704_0_80: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783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dirty="0"/>
          </a:p>
        </p:txBody>
      </p:sp>
    </p:spTree>
    <p:extLst>
      <p:ext uri="{BB962C8B-B14F-4D97-AF65-F5344CB8AC3E}">
        <p14:creationId xmlns:p14="http://schemas.microsoft.com/office/powerpoint/2010/main" val="2713947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cf2719c704_0_87: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cf2719c704_0_87: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You should remember this information from the Minding the Gap Module, which can be accessed here: </a:t>
            </a:r>
            <a:r>
              <a:rPr lang="en-US" u="sng" dirty="0"/>
              <a:t>https://education.ky.gov/curriculum/standards/kyacadstand/Documents/Module_2_Minding_the_Gap.pptx</a:t>
            </a:r>
            <a:endParaRPr lang="en-US" u="sng" dirty="0">
              <a:latin typeface="Trebuchet MS"/>
              <a:ea typeface="Trebuchet MS"/>
              <a:cs typeface="Trebuchet MS"/>
              <a:sym typeface="Trebuchet MS"/>
            </a:endParaRPr>
          </a:p>
        </p:txBody>
      </p:sp>
      <p:sp>
        <p:nvSpPr>
          <p:cNvPr id="323" name="Google Shape;323;gcf2719c704_0_87: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45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f2719c704_0_94: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cf2719c704_0_94: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module, </a:t>
            </a:r>
            <a:r>
              <a:rPr lang="en-US" i="1" dirty="0"/>
              <a:t>Minding the Gap, </a:t>
            </a:r>
            <a:r>
              <a:rPr lang="en-US" dirty="0"/>
              <a:t>provides information on how to unpack the standards. For the purposes of this section, you will revisit this tool to ensure that you are including diverse groups according to the demands of the </a:t>
            </a:r>
            <a:r>
              <a:rPr lang="en-US" i="1" dirty="0"/>
              <a:t>KAS for Social Studies</a:t>
            </a:r>
            <a:r>
              <a:rPr lang="en-US" dirty="0"/>
              <a:t>.  </a:t>
            </a:r>
          </a:p>
          <a:p>
            <a:pPr marL="0" lvl="0" indent="0" algn="l" rtl="0">
              <a:spcBef>
                <a:spcPts val="0"/>
              </a:spcBef>
              <a:spcAft>
                <a:spcPts val="0"/>
              </a:spcAft>
              <a:buNone/>
            </a:pPr>
            <a:endParaRPr dirty="0"/>
          </a:p>
          <a:p>
            <a:pPr marL="0" lvl="0" indent="0" algn="l" rtl="0">
              <a:spcBef>
                <a:spcPts val="0"/>
              </a:spcBef>
              <a:spcAft>
                <a:spcPts val="0"/>
              </a:spcAft>
              <a:buNone/>
            </a:pPr>
            <a:r>
              <a:rPr lang="en-US" dirty="0"/>
              <a:t>Each grade band will have one standard to reference as an example. As you revisit their Tool to Unpack Standards from their work from the Minding the Gap module, ask yourselves: Is there a perspective missing? </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Jump to the slide numbers provided to engage with activities for their grade level. If you would like to engage with more than one grade level,  jump to multiple slide groups. </a:t>
            </a:r>
            <a:endParaRPr dirty="0"/>
          </a:p>
          <a:p>
            <a:pPr marL="0" lvl="0" indent="0" algn="l" rtl="0">
              <a:spcBef>
                <a:spcPts val="0"/>
              </a:spcBef>
              <a:spcAft>
                <a:spcPts val="0"/>
              </a:spcAft>
              <a:buNone/>
            </a:pPr>
            <a:endParaRPr dirty="0"/>
          </a:p>
        </p:txBody>
      </p:sp>
      <p:sp>
        <p:nvSpPr>
          <p:cNvPr id="331" name="Google Shape;331;gcf2719c704_0_94: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dirty="0"/>
          </a:p>
        </p:txBody>
      </p:sp>
    </p:spTree>
    <p:extLst>
      <p:ext uri="{BB962C8B-B14F-4D97-AF65-F5344CB8AC3E}">
        <p14:creationId xmlns:p14="http://schemas.microsoft.com/office/powerpoint/2010/main" val="901315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2a01b62c7_0_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d2a01b62c7_0_1: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and the following slides, will be devoted to unpacking an elementary standard to ensure that diverse groups are included according to the demands of the </a:t>
            </a:r>
            <a:r>
              <a:rPr lang="en-US" i="1" dirty="0"/>
              <a:t>KAS for Social Studies</a:t>
            </a:r>
            <a:r>
              <a:rPr lang="en-US" dirty="0"/>
              <a:t>. In the slides that follow, only one slide will be provided as an example. At the end of this section, you should complete this work with every standard within your grade-level;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5"/>
                  </a:ext>
                </a:extLst>
              </a:rPr>
              <a:t>this includes </a:t>
            </a: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6"/>
                  </a:ext>
                </a:extLst>
              </a:rPr>
              <a:t>both</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7"/>
                  </a:ext>
                </a:extLst>
              </a:rPr>
              <a:t> the inquiry practices and the disciplinary strand standards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8"/>
                  </a:ext>
                </a:extLst>
              </a:rPr>
              <a:t>.</a:t>
            </a:r>
            <a:r>
              <a:rPr lang="en-US" dirty="0"/>
              <a:t>  As you revisit their Tool to Unpack the Standards, ask yourselves: Is there a perspective missing? </a:t>
            </a:r>
            <a:endParaRPr dirty="0"/>
          </a:p>
          <a:p>
            <a:pPr marL="0" lvl="0" indent="0" algn="l" rtl="0">
              <a:spcBef>
                <a:spcPts val="0"/>
              </a:spcBef>
              <a:spcAft>
                <a:spcPts val="0"/>
              </a:spcAft>
              <a:buNone/>
            </a:pPr>
            <a:endParaRPr dirty="0"/>
          </a:p>
        </p:txBody>
      </p:sp>
      <p:sp>
        <p:nvSpPr>
          <p:cNvPr id="348" name="Google Shape;348;gd2a01b62c7_0_1: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dirty="0"/>
          </a:p>
        </p:txBody>
      </p:sp>
    </p:spTree>
    <p:extLst>
      <p:ext uri="{BB962C8B-B14F-4D97-AF65-F5344CB8AC3E}">
        <p14:creationId xmlns:p14="http://schemas.microsoft.com/office/powerpoint/2010/main" val="3233355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cf2719c704_0_182: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directions provided. </a:t>
            </a:r>
            <a:endParaRPr dirty="0"/>
          </a:p>
        </p:txBody>
      </p:sp>
      <p:sp>
        <p:nvSpPr>
          <p:cNvPr id="364" name="Google Shape;364;gcf2719c704_0_182: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2313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f2719c704_0_189: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cf2719c704_0_189: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373" name="Google Shape;373;gcf2719c704_0_189: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086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cf2719c704_0_197: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Read the slide and access the grade-level disciplinary clarifications.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Calibri"/>
              <a:buNone/>
            </a:pPr>
            <a:r>
              <a:rPr lang="en-US" dirty="0"/>
              <a:t>When discussing this slide, it is important to remember the purpose and function of the Disciplinary Clarifications found in the </a:t>
            </a:r>
            <a:r>
              <a:rPr lang="en-US" i="1" dirty="0"/>
              <a:t>KAS for Social Studies </a:t>
            </a:r>
            <a:r>
              <a:rPr lang="en-US" dirty="0"/>
              <a:t>document. 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Therefore, you may need to have additional conversations about what perspective is missing from the second column to ensure you are including diverse groups according to the demands of the </a:t>
            </a:r>
            <a:r>
              <a:rPr lang="en-US" i="1" dirty="0"/>
              <a:t>KAS for Social Studies.  </a:t>
            </a:r>
            <a:endParaRPr dirty="0"/>
          </a:p>
        </p:txBody>
      </p:sp>
      <p:sp>
        <p:nvSpPr>
          <p:cNvPr id="381" name="Google Shape;381;gcf2719c704_0_197: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6001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cf2719c704_0_205: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cf2719c704_0_205: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Calibri"/>
              <a:buNone/>
            </a:pPr>
            <a:r>
              <a:rPr lang="en-US" dirty="0"/>
              <a:t>It is also important to note that the information contained on this slide may not include all of the diverse groups included in the depth and breadth of the standard. Thus, conversations within PLCs are critical to ensuring that additional perspectives are not missing. </a:t>
            </a:r>
            <a:endParaRPr dirty="0"/>
          </a:p>
        </p:txBody>
      </p:sp>
      <p:sp>
        <p:nvSpPr>
          <p:cNvPr id="389" name="Google Shape;389;gcf2719c704_0_205: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2369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cf2719c704_0_213: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cf2719c704_0_213: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398" name="Google Shape;398;gcf2719c704_0_213: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246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cf2719c704_0_22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cf2719c704_0_221: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Webbs Depth of Knowledge: </a:t>
            </a:r>
            <a:endParaRPr dirty="0"/>
          </a:p>
          <a:p>
            <a:pPr marL="0" lvl="0" indent="0" algn="l" rtl="0">
              <a:spcBef>
                <a:spcPts val="0"/>
              </a:spcBef>
              <a:spcAft>
                <a:spcPts val="0"/>
              </a:spcAft>
              <a:buClr>
                <a:schemeClr val="dk1"/>
              </a:buClr>
              <a:buSzPts val="1100"/>
              <a:buFont typeface="Arial"/>
              <a:buNone/>
            </a:pPr>
            <a:endParaRPr dirty="0"/>
          </a:p>
          <a:p>
            <a:pPr marL="457200" lvl="0" indent="-317500" algn="l" rtl="0">
              <a:lnSpc>
                <a:spcPct val="105000"/>
              </a:lnSpc>
              <a:spcBef>
                <a:spcPts val="0"/>
              </a:spcBef>
              <a:spcAft>
                <a:spcPts val="0"/>
              </a:spcAft>
              <a:buSzPts val="1400"/>
              <a:buChar char="●"/>
            </a:pPr>
            <a:r>
              <a:rPr lang="en-US" u="sng" dirty="0"/>
              <a:t>https://resources.finalsite.net/images/v1683723843/stancoeorg/v46ra3zcyctnpqfftrla/CSS_descrip_social_studies.pdf</a:t>
            </a:r>
            <a:r>
              <a:rPr lang="en-US" dirty="0"/>
              <a:t>: This document states “Participation in simulations and activities requiring higher-level thinking” as an example of Extended Thinking/Reasoning (DOK 4). When designing curriculum, it is always important to match the pedagogical methods with the content students are engaging with. While engaging with simulations is appropriate for the examples listed such as a Mock Trial or a Mock Congress, educators should refrain from engaging in historical simulations about diverse groups that may inadvertently trivialize the subject matter or harm students. Section G of this module discusses appropriate pedagogical methods when including diverse groups of the </a:t>
            </a:r>
            <a:r>
              <a:rPr lang="en-US" i="1" dirty="0"/>
              <a:t>KAS for Social Studies</a:t>
            </a:r>
            <a:r>
              <a:rPr lang="en-US" dirty="0"/>
              <a:t> in more detail and provides supports for educators when determining what pedagogical methods to use. </a:t>
            </a:r>
            <a:endParaRPr dirty="0"/>
          </a:p>
          <a:p>
            <a:pPr marL="457200" lvl="0" indent="-317500" algn="l" rtl="0">
              <a:lnSpc>
                <a:spcPct val="105000"/>
              </a:lnSpc>
              <a:spcBef>
                <a:spcPts val="1900"/>
              </a:spcBef>
              <a:spcAft>
                <a:spcPts val="0"/>
              </a:spcAft>
              <a:buSzPts val="1400"/>
              <a:buChar char="●"/>
            </a:pPr>
            <a:r>
              <a:rPr lang="en-US" u="sng" dirty="0">
                <a:solidFill>
                  <a:srgbClr val="0563C1"/>
                </a:solidFill>
                <a:hlinkClick r:id="rId3">
                  <a:extLst>
                    <a:ext uri="{A12FA001-AC4F-418D-AE19-62706E023703}">
                      <ahyp:hlinkClr xmlns:ahyp="http://schemas.microsoft.com/office/drawing/2018/hyperlinkcolor" val="tx"/>
                    </a:ext>
                  </a:extLst>
                </a:hlinkClick>
              </a:rPr>
              <a:t>https://core-docs.s3.amazonaws.com/documents/asset/uploaded_file/1095642/DOK_for_Social_Studies.</a:t>
            </a:r>
            <a:r>
              <a:rPr lang="en-US" u="sng" dirty="0">
                <a:solidFill>
                  <a:schemeClr val="tx1"/>
                </a:solidFill>
                <a:hlinkClick r:id="rId3">
                  <a:extLst>
                    <a:ext uri="{A12FA001-AC4F-418D-AE19-62706E023703}">
                      <ahyp:hlinkClr xmlns:ahyp="http://schemas.microsoft.com/office/drawing/2018/hyperlinkcolor" val="tx"/>
                    </a:ext>
                  </a:extLst>
                </a:hlinkClick>
              </a:rPr>
              <a:t>pdf</a:t>
            </a:r>
            <a:endParaRPr lang="en-US" u="sng" dirty="0">
              <a:solidFill>
                <a:schemeClr val="tx1"/>
              </a:solidFill>
            </a:endParaRPr>
          </a:p>
          <a:p>
            <a:pPr marL="457200" lvl="0" indent="-317500" algn="l" rtl="0">
              <a:lnSpc>
                <a:spcPct val="105000"/>
              </a:lnSpc>
              <a:spcBef>
                <a:spcPts val="1900"/>
              </a:spcBef>
              <a:spcAft>
                <a:spcPts val="0"/>
              </a:spcAft>
              <a:buSzPts val="1400"/>
              <a:buChar char="●"/>
            </a:pPr>
            <a:r>
              <a:rPr lang="en-US" u="sng" dirty="0">
                <a:solidFill>
                  <a:schemeClr val="hlink"/>
                </a:solidFill>
              </a:rPr>
              <a:t>https://static.pdesas.org/content/documents/m1-slide_19_dok_wheel_slide.pdf</a:t>
            </a:r>
            <a:endParaRPr u="sng" dirty="0">
              <a:solidFill>
                <a:schemeClr val="hlink"/>
              </a:solidFill>
            </a:endParaRPr>
          </a:p>
          <a:p>
            <a:pPr marL="0" lvl="0" indent="0" algn="l" rtl="0">
              <a:spcBef>
                <a:spcPts val="1900"/>
              </a:spcBef>
              <a:spcAft>
                <a:spcPts val="0"/>
              </a:spcAft>
              <a:buClr>
                <a:schemeClr val="dk1"/>
              </a:buClr>
              <a:buSzPts val="1100"/>
              <a:buFont typeface="Arial"/>
              <a:buNone/>
            </a:pPr>
            <a:endParaRPr dirty="0"/>
          </a:p>
        </p:txBody>
      </p:sp>
      <p:sp>
        <p:nvSpPr>
          <p:cNvPr id="407" name="Google Shape;407;gcf2719c704_0_221: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dirty="0"/>
          </a:p>
        </p:txBody>
      </p:sp>
    </p:spTree>
    <p:extLst>
      <p:ext uri="{BB962C8B-B14F-4D97-AF65-F5344CB8AC3E}">
        <p14:creationId xmlns:p14="http://schemas.microsoft.com/office/powerpoint/2010/main" val="240609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d2a01b62c7_0_9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d2a01b62c7_0_91: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p:txBody>
      </p:sp>
      <p:sp>
        <p:nvSpPr>
          <p:cNvPr id="416" name="Google Shape;416;gd2a01b62c7_0_91: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dirty="0"/>
          </a:p>
        </p:txBody>
      </p:sp>
    </p:spTree>
    <p:extLst>
      <p:ext uri="{BB962C8B-B14F-4D97-AF65-F5344CB8AC3E}">
        <p14:creationId xmlns:p14="http://schemas.microsoft.com/office/powerpoint/2010/main" val="326174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slide provides the goals of the module.</a:t>
            </a:r>
            <a:endParaRPr dirty="0"/>
          </a:p>
        </p:txBody>
      </p:sp>
      <p:sp>
        <p:nvSpPr>
          <p:cNvPr id="130" name="Google Shape;1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7936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d2a01b62c7_0_17: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d2a01b62c7_0_17: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dirty="0"/>
              <a:t>Guiding Notes: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This, and the following slides, will be devoted to unpacking a middle school standard to ensure that diverse groups are included according to the demands of the </a:t>
            </a:r>
            <a:r>
              <a:rPr lang="en-US" i="1" dirty="0"/>
              <a:t>KAS for Social Studies</a:t>
            </a:r>
            <a:r>
              <a:rPr lang="en-US" dirty="0"/>
              <a:t>. In the slides that follow, only one slide will be provided as an example. At the end of this section, you should complete this work with every standard within your grade-level; t</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5"/>
                  </a:ext>
                </a:extLst>
              </a:rPr>
              <a:t>his includes </a:t>
            </a: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6"/>
                  </a:ext>
                </a:extLst>
              </a:rPr>
              <a:t>both</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7"/>
                  </a:ext>
                </a:extLst>
              </a:rPr>
              <a:t> the inquiry practices and the disciplinary strand standards.</a:t>
            </a:r>
            <a:r>
              <a:rPr lang="en-US" dirty="0"/>
              <a:t> As you revisit the Tool to Unpack Standards, you must ask yourselves: Is there a perspective missing? </a:t>
            </a:r>
            <a:endParaRPr dirty="0"/>
          </a:p>
        </p:txBody>
      </p:sp>
      <p:sp>
        <p:nvSpPr>
          <p:cNvPr id="433" name="Google Shape;433;gd2a01b62c7_0_17: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dirty="0"/>
          </a:p>
        </p:txBody>
      </p:sp>
    </p:spTree>
    <p:extLst>
      <p:ext uri="{BB962C8B-B14F-4D97-AF65-F5344CB8AC3E}">
        <p14:creationId xmlns:p14="http://schemas.microsoft.com/office/powerpoint/2010/main" val="204938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cf2719c704_0_229: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p:txBody>
      </p:sp>
      <p:sp>
        <p:nvSpPr>
          <p:cNvPr id="449" name="Google Shape;449;gcf2719c704_0_229: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0707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cf2719c704_0_23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cf2719c704_0_236: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458" name="Google Shape;458;gcf2719c704_0_236: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1471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cf2719c704_0_244: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access the grade-level disciplinary clarifications.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Calibri"/>
              <a:buNone/>
            </a:pPr>
            <a:r>
              <a:rPr lang="en-US" dirty="0"/>
              <a:t>When discussing this slide, it is important to remember the purpose and function of the Disciplinary Clarifications found in the </a:t>
            </a:r>
            <a:r>
              <a:rPr lang="en-US" i="1" dirty="0"/>
              <a:t>KAS for Social Studies </a:t>
            </a:r>
            <a:r>
              <a:rPr lang="en-US" dirty="0"/>
              <a:t>document. 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Therefore, you may need to have additional conversations with their PLCs about what perspective is missing from the second column to ensure you are including diverse groups according to the demands of the </a:t>
            </a:r>
            <a:r>
              <a:rPr lang="en-US" i="1" dirty="0"/>
              <a:t>KAS for Social Studies.  </a:t>
            </a:r>
            <a:endParaRPr dirty="0"/>
          </a:p>
        </p:txBody>
      </p:sp>
      <p:sp>
        <p:nvSpPr>
          <p:cNvPr id="466" name="Google Shape;466;gcf2719c704_0_244: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7239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cf2719c704_0_25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cf2719c704_0_251: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Calibri"/>
              <a:buNone/>
            </a:pPr>
            <a:r>
              <a:rPr lang="en-US" dirty="0"/>
              <a:t>Guiding Notes: </a:t>
            </a:r>
            <a:endParaRPr dirty="0"/>
          </a:p>
          <a:p>
            <a:pPr marL="0" lvl="0" indent="0" algn="l" rtl="0">
              <a:spcBef>
                <a:spcPts val="0"/>
              </a:spcBef>
              <a:spcAft>
                <a:spcPts val="0"/>
              </a:spcAft>
              <a:buClr>
                <a:schemeClr val="dk1"/>
              </a:buClr>
              <a:buSzPts val="1100"/>
              <a:buFont typeface="Calibri"/>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i="1" dirty="0"/>
          </a:p>
          <a:p>
            <a:pPr marL="0" lvl="0" indent="0" algn="l" rtl="0">
              <a:spcBef>
                <a:spcPts val="0"/>
              </a:spcBef>
              <a:spcAft>
                <a:spcPts val="0"/>
              </a:spcAft>
              <a:buClr>
                <a:schemeClr val="dk1"/>
              </a:buClr>
              <a:buSzPts val="1100"/>
              <a:buFont typeface="Calibri"/>
              <a:buNone/>
            </a:pPr>
            <a:endParaRPr i="1" dirty="0"/>
          </a:p>
          <a:p>
            <a:pPr marL="0" lvl="0" indent="0" algn="l" rtl="0">
              <a:spcBef>
                <a:spcPts val="0"/>
              </a:spcBef>
              <a:spcAft>
                <a:spcPts val="0"/>
              </a:spcAft>
              <a:buClr>
                <a:schemeClr val="dk1"/>
              </a:buClr>
              <a:buSzPts val="1100"/>
              <a:buFont typeface="Calibri"/>
              <a:buNone/>
            </a:pPr>
            <a:r>
              <a:rPr lang="en-US" dirty="0"/>
              <a:t>It is also important to note that the information contained on this slide may not include all of the diverse groups included in the depth and breadth of the standard. Thus, conversations within PLCs are critical to ensuring that additional perspectives are not missing. </a:t>
            </a:r>
            <a:endParaRPr dirty="0"/>
          </a:p>
        </p:txBody>
      </p:sp>
      <p:sp>
        <p:nvSpPr>
          <p:cNvPr id="475" name="Google Shape;475;gcf2719c704_0_251: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5053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cf2719c704_0_258: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cf2719c704_0_258: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483" name="Google Shape;483;gcf2719c704_0_258: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6011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cf2719c704_0_26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cf2719c704_0_266: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Webbs Depth of Knowledge: </a:t>
            </a:r>
            <a:endParaRPr dirty="0"/>
          </a:p>
          <a:p>
            <a:pPr marL="0" lvl="0" indent="0" algn="l" rtl="0">
              <a:spcBef>
                <a:spcPts val="0"/>
              </a:spcBef>
              <a:spcAft>
                <a:spcPts val="0"/>
              </a:spcAft>
              <a:buClr>
                <a:schemeClr val="dk1"/>
              </a:buClr>
              <a:buSzPts val="1100"/>
              <a:buFont typeface="Arial"/>
              <a:buNone/>
            </a:pPr>
            <a:endParaRPr dirty="0">
              <a:solidFill>
                <a:schemeClr val="tx1"/>
              </a:solidFill>
            </a:endParaRPr>
          </a:p>
          <a:p>
            <a:pPr marL="457200" lvl="0" indent="-317500" algn="l" rtl="0">
              <a:lnSpc>
                <a:spcPct val="105000"/>
              </a:lnSpc>
              <a:spcBef>
                <a:spcPts val="0"/>
              </a:spcBef>
              <a:spcAft>
                <a:spcPts val="0"/>
              </a:spcAft>
              <a:buClr>
                <a:schemeClr val="dk1"/>
              </a:buClr>
              <a:buSzPts val="1400"/>
              <a:buChar char="●"/>
            </a:pPr>
            <a:r>
              <a:rPr lang="en-US" u="sng" dirty="0"/>
              <a:t>https://resources.finalsite.net/images/v1683723843/stancoeorg/v46ra3zcyctnpqfftrla/CSS_descrip_social_studies.pdf</a:t>
            </a:r>
          </a:p>
          <a:p>
            <a:pPr marL="457200" lvl="0" indent="-317500" algn="l" rtl="0">
              <a:lnSpc>
                <a:spcPct val="105000"/>
              </a:lnSpc>
              <a:spcBef>
                <a:spcPts val="0"/>
              </a:spcBef>
              <a:spcAft>
                <a:spcPts val="0"/>
              </a:spcAft>
              <a:buClr>
                <a:schemeClr val="dk1"/>
              </a:buClr>
              <a:buSzPts val="1400"/>
              <a:buChar char="●"/>
            </a:pPr>
            <a:r>
              <a:rPr lang="en-US" u="sng" dirty="0">
                <a:solidFill>
                  <a:schemeClr val="tx1"/>
                </a:solidFill>
                <a:hlinkClick r:id="rId3">
                  <a:extLst>
                    <a:ext uri="{A12FA001-AC4F-418D-AE19-62706E023703}">
                      <ahyp:hlinkClr xmlns:ahyp="http://schemas.microsoft.com/office/drawing/2018/hyperlinkcolor" val="tx"/>
                    </a:ext>
                  </a:extLst>
                </a:hlinkClick>
              </a:rPr>
              <a:t>https://core-docs.s3.amazonaws.com/documents/asset/uploaded_file/1095642/DOK_for_Social_Studies.pdf</a:t>
            </a:r>
            <a:endParaRPr lang="en-US" u="sng" dirty="0">
              <a:solidFill>
                <a:schemeClr val="tx1"/>
              </a:solidFill>
            </a:endParaRPr>
          </a:p>
        </p:txBody>
      </p:sp>
      <p:sp>
        <p:nvSpPr>
          <p:cNvPr id="492" name="Google Shape;492;gcf2719c704_0_266: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dirty="0"/>
          </a:p>
        </p:txBody>
      </p:sp>
    </p:spTree>
    <p:extLst>
      <p:ext uri="{BB962C8B-B14F-4D97-AF65-F5344CB8AC3E}">
        <p14:creationId xmlns:p14="http://schemas.microsoft.com/office/powerpoint/2010/main" val="16574792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d2a01b62c7_0_75: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d2a01b62c7_0_75: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p:txBody>
      </p:sp>
      <p:sp>
        <p:nvSpPr>
          <p:cNvPr id="501" name="Google Shape;501;gd2a01b62c7_0_75: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dirty="0"/>
          </a:p>
        </p:txBody>
      </p:sp>
    </p:spTree>
    <p:extLst>
      <p:ext uri="{BB962C8B-B14F-4D97-AF65-F5344CB8AC3E}">
        <p14:creationId xmlns:p14="http://schemas.microsoft.com/office/powerpoint/2010/main" val="14149300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d2a01b62c7_0_33: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d2a01b62c7_0_33: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dirty="0"/>
              <a:t>Guiding Notes: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This, and the following slides, will be devoted to unpacking a high school standard to ensure that diverse groups are included according to the demands of the </a:t>
            </a:r>
            <a:r>
              <a:rPr lang="en-US" i="1" dirty="0"/>
              <a:t>KAS for Social Studies.</a:t>
            </a:r>
            <a:r>
              <a:rPr lang="en-US" dirty="0"/>
              <a:t> In the slides that follow, only one slide will be provided as an example. At the end of this section, you should complete this work with every standard within your grade-level; t</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4"/>
                  </a:ext>
                </a:extLst>
              </a:rPr>
              <a:t>his includes </a:t>
            </a: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5"/>
                  </a:ext>
                </a:extLst>
              </a:rPr>
              <a:t>both</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6"/>
                  </a:ext>
                </a:extLst>
              </a:rPr>
              <a:t> the inquiry practices and the disciplinary strand standards.</a:t>
            </a:r>
            <a:r>
              <a:rPr lang="en-US" dirty="0"/>
              <a:t> As the participants revisit the Tool to Unpack Standards, you must ask yourselves: Is there a perspective missing?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518" name="Google Shape;518;gd2a01b62c7_0_33: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dirty="0"/>
          </a:p>
        </p:txBody>
      </p:sp>
    </p:spTree>
    <p:extLst>
      <p:ext uri="{BB962C8B-B14F-4D97-AF65-F5344CB8AC3E}">
        <p14:creationId xmlns:p14="http://schemas.microsoft.com/office/powerpoint/2010/main" val="3466028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cf2719c704_0_274: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p:txBody>
      </p:sp>
      <p:sp>
        <p:nvSpPr>
          <p:cNvPr id="534" name="Google Shape;534;gcf2719c704_0_274: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287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You will be asked to answer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these compelling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to answer these questions at the conclusion of the module. </a:t>
            </a:r>
            <a:endParaRPr dirty="0"/>
          </a:p>
        </p:txBody>
      </p:sp>
    </p:spTree>
    <p:extLst>
      <p:ext uri="{BB962C8B-B14F-4D97-AF65-F5344CB8AC3E}">
        <p14:creationId xmlns:p14="http://schemas.microsoft.com/office/powerpoint/2010/main" val="552340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cf2719c704_0_28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cf2719c704_0_281: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543" name="Google Shape;543;gcf2719c704_0_281: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36118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cf2719c704_0_289:notes"/>
          <p:cNvSpPr txBox="1">
            <a:spLocks noGrp="1"/>
          </p:cNvSpPr>
          <p:nvPr>
            <p:ph type="body" idx="1"/>
          </p:nvPr>
        </p:nvSpPr>
        <p:spPr>
          <a:xfrm>
            <a:off x="685800" y="4400556"/>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Locate the disciplinary clarifications for your grade level in the </a:t>
            </a:r>
            <a:r>
              <a:rPr lang="en-US" i="1" dirty="0"/>
              <a:t>KAS for Social Studies</a:t>
            </a:r>
            <a:r>
              <a:rPr lang="en-US" i="0" dirty="0"/>
              <a:t>: https://education.ky.gov/curriculum/standards/kyacadstand/Documents/Kentucky_Academic_Standards_for_Social_Studies.pdf</a:t>
            </a:r>
            <a:endParaRPr dirty="0"/>
          </a:p>
        </p:txBody>
      </p:sp>
      <p:sp>
        <p:nvSpPr>
          <p:cNvPr id="551" name="Google Shape;551;gcf2719c704_0_289: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917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cf2719c704_0_296: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cf2719c704_0_296: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Calibri"/>
              <a:buNone/>
            </a:pPr>
            <a:r>
              <a:rPr lang="en-US" dirty="0">
                <a:solidFill>
                  <a:srgbClr val="000000"/>
                </a:solidFill>
              </a:rPr>
              <a:t>Guiding Notes:</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Calibri"/>
              <a:buNone/>
            </a:pPr>
            <a:r>
              <a:rPr lang="en-US" dirty="0"/>
              <a:t>It is also important to note that the information contained on this slide may not include all of the diverse groups included in the depth and breadth of the standard. Thus, conversations within PLCs are critical to ensuring that additional perspectives are not missing. </a:t>
            </a:r>
            <a:endParaRPr i="1" dirty="0">
              <a:solidFill>
                <a:srgbClr val="000000"/>
              </a:solidFill>
            </a:endParaRPr>
          </a:p>
        </p:txBody>
      </p:sp>
      <p:sp>
        <p:nvSpPr>
          <p:cNvPr id="560" name="Google Shape;560;gcf2719c704_0_296: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9942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cf2719c704_0_303: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cf2719c704_0_303: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sz="1100" dirty="0">
              <a:solidFill>
                <a:srgbClr val="000000"/>
              </a:solidFill>
              <a:latin typeface="Trebuchet MS"/>
              <a:ea typeface="Trebuchet MS"/>
              <a:cs typeface="Trebuchet MS"/>
              <a:sym typeface="Trebuchet MS"/>
            </a:endParaRPr>
          </a:p>
        </p:txBody>
      </p:sp>
      <p:sp>
        <p:nvSpPr>
          <p:cNvPr id="568" name="Google Shape;568;gcf2719c704_0_303: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3117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cf2719c704_0_311: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cf2719c704_0_311:notes"/>
          <p:cNvSpPr txBox="1">
            <a:spLocks noGrp="1"/>
          </p:cNvSpPr>
          <p:nvPr>
            <p:ph type="body" idx="1"/>
          </p:nvPr>
        </p:nvSpPr>
        <p:spPr>
          <a:xfrm>
            <a:off x="685800" y="4400556"/>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Webbs Depth of Knowledge: </a:t>
            </a:r>
            <a:endParaRPr dirty="0"/>
          </a:p>
          <a:p>
            <a:pPr marL="0" lvl="0" indent="0" algn="l" rtl="0">
              <a:spcBef>
                <a:spcPts val="0"/>
              </a:spcBef>
              <a:spcAft>
                <a:spcPts val="0"/>
              </a:spcAft>
              <a:buClr>
                <a:schemeClr val="dk1"/>
              </a:buClr>
              <a:buSzPts val="1100"/>
              <a:buFont typeface="Arial"/>
              <a:buNone/>
            </a:pPr>
            <a:endParaRPr dirty="0"/>
          </a:p>
          <a:p>
            <a:pPr marL="457200" lvl="0" indent="-317500" algn="l" rtl="0">
              <a:lnSpc>
                <a:spcPct val="105000"/>
              </a:lnSpc>
              <a:spcBef>
                <a:spcPts val="0"/>
              </a:spcBef>
              <a:spcAft>
                <a:spcPts val="0"/>
              </a:spcAft>
              <a:buClr>
                <a:schemeClr val="dk1"/>
              </a:buClr>
              <a:buSzPts val="1400"/>
              <a:buChar char="●"/>
            </a:pPr>
            <a:r>
              <a:rPr lang="en-US" u="sng" dirty="0"/>
              <a:t>https://resources.finalsite.net/images/v1683723843/stancoeorg/v46ra3zcyctnpqfftrla/CSS_descrip_social_studies.pdf</a:t>
            </a:r>
          </a:p>
          <a:p>
            <a:pPr marL="457200" lvl="0" indent="-317500" algn="l" rtl="0">
              <a:lnSpc>
                <a:spcPct val="105000"/>
              </a:lnSpc>
              <a:spcBef>
                <a:spcPts val="0"/>
              </a:spcBef>
              <a:spcAft>
                <a:spcPts val="0"/>
              </a:spcAft>
              <a:buClr>
                <a:schemeClr val="dk1"/>
              </a:buClr>
              <a:buSzPts val="1400"/>
              <a:buChar char="●"/>
            </a:pPr>
            <a:r>
              <a:rPr lang="en-US" u="sng" dirty="0">
                <a:solidFill>
                  <a:srgbClr val="0563C1"/>
                </a:solidFill>
                <a:hlinkClick r:id="rId3">
                  <a:extLst>
                    <a:ext uri="{A12FA001-AC4F-418D-AE19-62706E023703}">
                      <ahyp:hlinkClr xmlns:ahyp="http://schemas.microsoft.com/office/drawing/2018/hyperlinkcolor" val="tx"/>
                    </a:ext>
                  </a:extLst>
                </a:hlinkClick>
              </a:rPr>
              <a:t>https</a:t>
            </a:r>
            <a:r>
              <a:rPr lang="en-US" u="sng" dirty="0">
                <a:solidFill>
                  <a:schemeClr val="tx1"/>
                </a:solidFill>
                <a:hlinkClick r:id="rId3">
                  <a:extLst>
                    <a:ext uri="{A12FA001-AC4F-418D-AE19-62706E023703}">
                      <ahyp:hlinkClr xmlns:ahyp="http://schemas.microsoft.com/office/drawing/2018/hyperlinkcolor" val="tx"/>
                    </a:ext>
                  </a:extLst>
                </a:hlinkClick>
              </a:rPr>
              <a:t>://core-docs.s3.amazonaws.com/documents/asset/uploaded_file/1095642/DOK_for_Social_Studies.pdf</a:t>
            </a:r>
            <a:endParaRPr u="sng" dirty="0">
              <a:solidFill>
                <a:schemeClr val="tx1"/>
              </a:solidFill>
            </a:endParaRPr>
          </a:p>
        </p:txBody>
      </p:sp>
      <p:sp>
        <p:nvSpPr>
          <p:cNvPr id="577" name="Google Shape;577;gcf2719c704_0_311: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dirty="0"/>
          </a:p>
        </p:txBody>
      </p:sp>
    </p:spTree>
    <p:extLst>
      <p:ext uri="{BB962C8B-B14F-4D97-AF65-F5344CB8AC3E}">
        <p14:creationId xmlns:p14="http://schemas.microsoft.com/office/powerpoint/2010/main" val="28447179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d2a01b62c7_0_59: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d2a01b62c7_0_59:notes"/>
          <p:cNvSpPr txBox="1">
            <a:spLocks noGrp="1"/>
          </p:cNvSpPr>
          <p:nvPr>
            <p:ph type="body" idx="1"/>
          </p:nvPr>
        </p:nvSpPr>
        <p:spPr>
          <a:xfrm>
            <a:off x="685800" y="4400556"/>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complete the directions provided. </a:t>
            </a:r>
            <a:endParaRPr dirty="0"/>
          </a:p>
        </p:txBody>
      </p:sp>
      <p:sp>
        <p:nvSpPr>
          <p:cNvPr id="586" name="Google Shape;586;gd2a01b62c7_0_59:notes"/>
          <p:cNvSpPr txBox="1">
            <a:spLocks noGrp="1"/>
          </p:cNvSpPr>
          <p:nvPr>
            <p:ph type="sldNum" idx="12"/>
          </p:nvPr>
        </p:nvSpPr>
        <p:spPr>
          <a:xfrm>
            <a:off x="3884613" y="8685226"/>
            <a:ext cx="2971800" cy="459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dirty="0"/>
          </a:p>
        </p:txBody>
      </p:sp>
    </p:spTree>
    <p:extLst>
      <p:ext uri="{BB962C8B-B14F-4D97-AF65-F5344CB8AC3E}">
        <p14:creationId xmlns:p14="http://schemas.microsoft.com/office/powerpoint/2010/main" val="12658461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d2a01b62c7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d2a01b62c7_0_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working in groups, discuss the questions on the slide after engaging with this section. Otherwise, consider individually.</a:t>
            </a:r>
            <a:endParaRPr sz="1200" dirty="0">
              <a:latin typeface="Calibri"/>
              <a:ea typeface="Calibri"/>
              <a:cs typeface="Calibri"/>
              <a:sym typeface="Calibri"/>
            </a:endParaRPr>
          </a:p>
        </p:txBody>
      </p:sp>
    </p:spTree>
    <p:extLst>
      <p:ext uri="{BB962C8B-B14F-4D97-AF65-F5344CB8AC3E}">
        <p14:creationId xmlns:p14="http://schemas.microsoft.com/office/powerpoint/2010/main" val="25668633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solidFill>
                  <a:srgbClr val="000000"/>
                </a:solidFill>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dirty="0">
              <a:solidFill>
                <a:srgbClr val="000000"/>
              </a:solidFill>
            </a:endParaRPr>
          </a:p>
          <a:p>
            <a:pPr marL="0" marR="0" lvl="0" indent="0" algn="l" rtl="0">
              <a:lnSpc>
                <a:spcPct val="100000"/>
              </a:lnSpc>
              <a:spcBef>
                <a:spcPts val="0"/>
              </a:spcBef>
              <a:spcAft>
                <a:spcPts val="0"/>
              </a:spcAft>
              <a:buClr>
                <a:schemeClr val="dk1"/>
              </a:buClr>
              <a:buSzPts val="1100"/>
              <a:buFont typeface="Arial"/>
              <a:buNone/>
            </a:pPr>
            <a:r>
              <a:rPr lang="en-US" dirty="0">
                <a:solidFill>
                  <a:srgbClr val="000000"/>
                </a:solidFill>
              </a:rPr>
              <a:t>Post-survey: I</a:t>
            </a:r>
            <a:r>
              <a:rPr lang="en-US" dirty="0"/>
              <a:t>ncluding Diverse Groups of the </a:t>
            </a:r>
            <a:r>
              <a:rPr lang="en-US" i="1" dirty="0"/>
              <a:t>KAS for Social Studies</a:t>
            </a:r>
            <a:r>
              <a:rPr lang="en-US" dirty="0">
                <a:solidFill>
                  <a:srgbClr val="000000"/>
                </a:solidFill>
              </a:rPr>
              <a:t> Professional Learning Survey- https://forms.gle/FyzdzDTVLd4FD8yRA</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dirty="0"/>
          </a:p>
        </p:txBody>
      </p:sp>
    </p:spTree>
    <p:extLst>
      <p:ext uri="{BB962C8B-B14F-4D97-AF65-F5344CB8AC3E}">
        <p14:creationId xmlns:p14="http://schemas.microsoft.com/office/powerpoint/2010/main" val="26149305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d2a01b62c7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 </a:t>
            </a:r>
            <a:endParaRPr dirty="0"/>
          </a:p>
          <a:p>
            <a:pPr marL="0" lvl="0" indent="0" algn="l" rtl="0">
              <a:lnSpc>
                <a:spcPct val="115000"/>
              </a:lnSpc>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Section C: Creating Safe Schools Resources:</a:t>
            </a: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Center for Collaborative Education. (2020) </a:t>
            </a:r>
            <a:r>
              <a:rPr lang="en-US" sz="1200" b="0" i="1" u="none" strike="noStrike" cap="none" dirty="0">
                <a:solidFill>
                  <a:schemeClr val="dk1"/>
                </a:solidFill>
                <a:effectLst/>
                <a:latin typeface="Calibri"/>
                <a:ea typeface="Calibri"/>
                <a:cs typeface="Calibri"/>
                <a:sym typeface="Calibri"/>
              </a:rPr>
              <a:t>Building for Equity School Self-Assessment Tool. </a:t>
            </a:r>
            <a:r>
              <a:rPr lang="en-US" sz="1200" b="0" i="0" u="none" strike="noStrike" cap="none" dirty="0">
                <a:solidFill>
                  <a:schemeClr val="dk1"/>
                </a:solidFill>
                <a:effectLst/>
                <a:latin typeface="Calibri"/>
                <a:ea typeface="Calibri"/>
                <a:cs typeface="Calibri"/>
                <a:sym typeface="Calibri"/>
              </a:rPr>
              <a:t>Building for Equity: A Guide for Inclusive School Redesign. </a:t>
            </a:r>
            <a:r>
              <a:rPr lang="en-US" sz="1200" b="0" i="0" u="sng" strike="noStrike" cap="none" dirty="0">
                <a:solidFill>
                  <a:schemeClr val="dk1"/>
                </a:solidFill>
                <a:effectLst/>
                <a:latin typeface="Calibri"/>
                <a:ea typeface="Calibri"/>
                <a:cs typeface="Calibri"/>
                <a:sym typeface="Calibri"/>
                <a:hlinkClick r:id="rId3"/>
              </a:rPr>
              <a:t>https://www.cce.org/uploads/files/02-CCE-BuildingforEquityTools_School-Self-Assessment-Tool.pdf</a:t>
            </a:r>
            <a:endParaRPr lang="en-US" sz="1200" b="0" i="0" u="none" strike="noStrike" cap="none" dirty="0">
              <a:solidFill>
                <a:schemeClr val="dk1"/>
              </a:solidFill>
              <a:effectLst/>
              <a:latin typeface="Calibri"/>
              <a:ea typeface="Calibri"/>
              <a:cs typeface="Calibri"/>
              <a:sym typeface="Calibri"/>
            </a:endParaRPr>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Anti-Defamation League. (2018). </a:t>
            </a:r>
            <a:r>
              <a:rPr lang="en-US" sz="1200" b="0" i="1" u="none" strike="noStrike" cap="none" dirty="0">
                <a:solidFill>
                  <a:schemeClr val="dk1"/>
                </a:solidFill>
                <a:effectLst/>
                <a:latin typeface="Calibri"/>
                <a:ea typeface="Calibri"/>
                <a:cs typeface="Calibri"/>
                <a:sym typeface="Calibri"/>
              </a:rPr>
              <a:t>Safe and Inclusive Schools for All. </a:t>
            </a:r>
            <a:r>
              <a:rPr lang="en-US" sz="1200" b="0" i="0" u="sng" strike="noStrike" cap="none" dirty="0">
                <a:solidFill>
                  <a:schemeClr val="dk1"/>
                </a:solidFill>
                <a:effectLst/>
                <a:latin typeface="Calibri"/>
                <a:ea typeface="Calibri"/>
                <a:cs typeface="Calibri"/>
                <a:sym typeface="Calibri"/>
                <a:hlinkClick r:id="rId4"/>
              </a:rPr>
              <a:t>https://www.adl.org/media/11151/download</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Gonzalez, Jennifer. (2018</a:t>
            </a:r>
            <a:r>
              <a:rPr lang="en-US" dirty="0"/>
              <a:t>, December 2</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10 Ways Educators Can Take Action in Pursuit of Equity. </a:t>
            </a:r>
            <a:r>
              <a:rPr lang="en-US" sz="1200" b="0" i="0" u="none" strike="noStrike" cap="none" dirty="0">
                <a:solidFill>
                  <a:schemeClr val="dk1"/>
                </a:solidFill>
                <a:effectLst/>
                <a:latin typeface="Calibri"/>
                <a:ea typeface="Calibri"/>
                <a:cs typeface="Calibri"/>
                <a:sym typeface="Calibri"/>
              </a:rPr>
              <a:t>The Cult of Pedagogy. </a:t>
            </a:r>
            <a:r>
              <a:rPr lang="en-US" sz="1200" b="0" i="0" u="sng" strike="noStrike" cap="none" dirty="0">
                <a:solidFill>
                  <a:schemeClr val="dk1"/>
                </a:solidFill>
                <a:effectLst/>
                <a:latin typeface="Calibri"/>
                <a:ea typeface="Calibri"/>
                <a:cs typeface="Calibri"/>
                <a:sym typeface="Calibri"/>
                <a:hlinkClick r:id="rId5"/>
              </a:rPr>
              <a:t>https://www.cultofpedagogy.com/10-equity/</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Gaines, Jim. (2021</a:t>
            </a:r>
            <a:r>
              <a:rPr lang="en-US" dirty="0"/>
              <a:t>, April 7).</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James Academy, a new girls’ STEAM school, does everything differently.</a:t>
            </a:r>
            <a:r>
              <a:rPr lang="en-US" sz="1200" b="0" i="0" u="none" strike="noStrike" cap="none" dirty="0">
                <a:solidFill>
                  <a:schemeClr val="dk1"/>
                </a:solidFill>
                <a:effectLst/>
                <a:latin typeface="Calibri"/>
                <a:ea typeface="Calibri"/>
                <a:cs typeface="Calibri"/>
                <a:sym typeface="Calibri"/>
              </a:rPr>
              <a:t> Kentucky Teacher. </a:t>
            </a:r>
            <a:r>
              <a:rPr lang="en-US" sz="1200" b="0" i="0" u="sng" strike="noStrike" cap="none" dirty="0">
                <a:solidFill>
                  <a:schemeClr val="dk1"/>
                </a:solidFill>
                <a:effectLst/>
                <a:latin typeface="Calibri"/>
                <a:ea typeface="Calibri"/>
                <a:cs typeface="Calibri"/>
                <a:sym typeface="Calibri"/>
                <a:hlinkClick r:id="rId6"/>
              </a:rPr>
              <a:t>https://www.kentuckyteacher.org/features/2021/04/james-academy-a-new-girls-steam-school-does-everything-differently/</a:t>
            </a:r>
            <a:r>
              <a:rPr lang="en-US" dirty="0"/>
              <a:t> </a:t>
            </a:r>
            <a:endParaRPr dirty="0"/>
          </a:p>
        </p:txBody>
      </p:sp>
      <p:sp>
        <p:nvSpPr>
          <p:cNvPr id="623" name="Google Shape;623;gd2a01b62c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17124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dirty="0"/>
          </a:p>
        </p:txBody>
      </p:sp>
    </p:spTree>
    <p:extLst>
      <p:ext uri="{BB962C8B-B14F-4D97-AF65-F5344CB8AC3E}">
        <p14:creationId xmlns:p14="http://schemas.microsoft.com/office/powerpoint/2010/main" val="595681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347b9f47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347b9f47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Review the supporting questions for Section A.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endParaRPr dirty="0"/>
          </a:p>
        </p:txBody>
      </p:sp>
      <p:sp>
        <p:nvSpPr>
          <p:cNvPr id="143" name="Google Shape;143;gc347b9f47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dirty="0"/>
          </a:p>
        </p:txBody>
      </p:sp>
    </p:spTree>
    <p:extLst>
      <p:ext uri="{BB962C8B-B14F-4D97-AF65-F5344CB8AC3E}">
        <p14:creationId xmlns:p14="http://schemas.microsoft.com/office/powerpoint/2010/main" val="26387509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cd58e03556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cd58e03556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p:txBody>
      </p:sp>
      <p:sp>
        <p:nvSpPr>
          <p:cNvPr id="636" name="Google Shape;636;gcd58e03556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dirty="0"/>
          </a:p>
        </p:txBody>
      </p:sp>
    </p:spTree>
    <p:extLst>
      <p:ext uri="{BB962C8B-B14F-4D97-AF65-F5344CB8AC3E}">
        <p14:creationId xmlns:p14="http://schemas.microsoft.com/office/powerpoint/2010/main" val="41540542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d2a01b62c7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provides the goals of this module.</a:t>
            </a:r>
            <a:endParaRPr dirty="0"/>
          </a:p>
        </p:txBody>
      </p:sp>
      <p:sp>
        <p:nvSpPr>
          <p:cNvPr id="643" name="Google Shape;643;gd2a01b62c7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9418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You will be asked to answer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these compelling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to answer these questions at the conclusion of the module. </a:t>
            </a:r>
            <a:endParaRPr dirty="0"/>
          </a:p>
        </p:txBody>
      </p:sp>
    </p:spTree>
    <p:extLst>
      <p:ext uri="{BB962C8B-B14F-4D97-AF65-F5344CB8AC3E}">
        <p14:creationId xmlns:p14="http://schemas.microsoft.com/office/powerpoint/2010/main" val="10588693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d36e29421e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d36e29421e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C.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p:txBody>
      </p:sp>
      <p:sp>
        <p:nvSpPr>
          <p:cNvPr id="656" name="Google Shape;656;gd36e29421e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dirty="0"/>
          </a:p>
        </p:txBody>
      </p:sp>
    </p:spTree>
    <p:extLst>
      <p:ext uri="{BB962C8B-B14F-4D97-AF65-F5344CB8AC3E}">
        <p14:creationId xmlns:p14="http://schemas.microsoft.com/office/powerpoint/2010/main" val="17238930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d2a01b62c7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d2a01b62c7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Complete the task on the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0" indent="0">
              <a:buClr>
                <a:schemeClr val="dk1"/>
              </a:buClr>
              <a:buSzPts val="1100"/>
            </a:pPr>
            <a:r>
              <a:rPr lang="en-US" dirty="0"/>
              <a:t>Center for Collaborative Education. (2020). </a:t>
            </a:r>
            <a:r>
              <a:rPr lang="en-US" i="1" dirty="0"/>
              <a:t>Building for Equity School Self-Assessment Tool. </a:t>
            </a:r>
            <a:r>
              <a:rPr lang="en-US" dirty="0"/>
              <a:t>Building for Equity: A Guide for Inclusive School Redesign. </a:t>
            </a:r>
            <a:r>
              <a:rPr lang="en-US" u="sng" dirty="0">
                <a:solidFill>
                  <a:schemeClr val="hlink"/>
                </a:solidFill>
                <a:hlinkClick r:id="rId3"/>
              </a:rPr>
              <a:t>https://www.cce.org/uploads/files/02-CCE-BuildingforEquityTools_School-Self-Assessment-Tool.pdf</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63" name="Google Shape;663;gd2a01b62c7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dirty="0"/>
          </a:p>
        </p:txBody>
      </p:sp>
    </p:spTree>
    <p:extLst>
      <p:ext uri="{BB962C8B-B14F-4D97-AF65-F5344CB8AC3E}">
        <p14:creationId xmlns:p14="http://schemas.microsoft.com/office/powerpoint/2010/main" val="814261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d36e29421e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d36e29421e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Complete the task on the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0" indent="0"/>
            <a:r>
              <a:rPr lang="en-US" dirty="0"/>
              <a:t>Center for Collaborative Education. (2020). </a:t>
            </a:r>
            <a:r>
              <a:rPr lang="en-US" i="1" dirty="0"/>
              <a:t>Building for Equity School Self-Assessment Tool. </a:t>
            </a:r>
            <a:r>
              <a:rPr lang="en-US" dirty="0"/>
              <a:t>Building for Equity: A Guide for Inclusive School Redesign. </a:t>
            </a:r>
            <a:r>
              <a:rPr lang="en-US" u="sng" dirty="0">
                <a:solidFill>
                  <a:schemeClr val="hlink"/>
                </a:solidFill>
                <a:hlinkClick r:id="rId3"/>
              </a:rPr>
              <a:t>https://www.cce.org/uploads/files/02-CCE-BuildingforEquityTools_School-Self-Assessment-Tool.pdf</a:t>
            </a:r>
            <a:r>
              <a:rPr lang="en-US" dirty="0"/>
              <a:t> </a:t>
            </a:r>
            <a:endParaRPr dirty="0"/>
          </a:p>
          <a:p>
            <a:pPr marL="0" indent="0">
              <a:buClr>
                <a:schemeClr val="dk1"/>
              </a:buClr>
              <a:buSzPts val="1100"/>
            </a:pPr>
            <a:r>
              <a:rPr lang="en-US" dirty="0"/>
              <a:t>Project Zero. (2019). </a:t>
            </a:r>
            <a:r>
              <a:rPr lang="en-US" i="1" dirty="0"/>
              <a:t>I Used to Think… Now I Think... </a:t>
            </a:r>
            <a:r>
              <a:rPr lang="en-US" dirty="0"/>
              <a:t>Harvard Graduate School of Education. </a:t>
            </a:r>
            <a:r>
              <a:rPr lang="en-US" u="sng" dirty="0">
                <a:solidFill>
                  <a:schemeClr val="hlink"/>
                </a:solidFill>
                <a:hlinkClick r:id="rId4"/>
              </a:rPr>
              <a:t>https://pz.harvard.edu/sites/default/files/I%20Used%20to%20Think%20-%20Now%20I%20Think_1.pdf</a:t>
            </a:r>
            <a:r>
              <a:rPr lang="en-US" dirty="0"/>
              <a:t> </a:t>
            </a:r>
            <a:endParaRPr dirty="0"/>
          </a:p>
          <a:p>
            <a:pPr marL="0" lvl="0" indent="0" algn="l" rtl="0">
              <a:spcBef>
                <a:spcPts val="0"/>
              </a:spcBef>
              <a:spcAft>
                <a:spcPts val="0"/>
              </a:spcAft>
              <a:buNone/>
            </a:pPr>
            <a:endParaRPr dirty="0"/>
          </a:p>
        </p:txBody>
      </p:sp>
      <p:sp>
        <p:nvSpPr>
          <p:cNvPr id="671" name="Google Shape;671;gd36e29421e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dirty="0"/>
          </a:p>
        </p:txBody>
      </p:sp>
    </p:spTree>
    <p:extLst>
      <p:ext uri="{BB962C8B-B14F-4D97-AF65-F5344CB8AC3E}">
        <p14:creationId xmlns:p14="http://schemas.microsoft.com/office/powerpoint/2010/main" val="224731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d36e29421e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d36e29421e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p:txBody>
      </p:sp>
      <p:sp>
        <p:nvSpPr>
          <p:cNvPr id="679" name="Google Shape;679;gd36e29421e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dirty="0"/>
          </a:p>
        </p:txBody>
      </p:sp>
    </p:spTree>
    <p:extLst>
      <p:ext uri="{BB962C8B-B14F-4D97-AF65-F5344CB8AC3E}">
        <p14:creationId xmlns:p14="http://schemas.microsoft.com/office/powerpoint/2010/main" val="38892476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d447f2279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d447f2279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listen to the podcast or read the article provided at the same link.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Gonzalez, Jennifer. (2018, December 2). </a:t>
            </a:r>
            <a:r>
              <a:rPr lang="en-US" i="1" dirty="0"/>
              <a:t>10 Ways Educators Can Take Action in Pursuit of Equity. </a:t>
            </a:r>
            <a:r>
              <a:rPr lang="en-US" dirty="0"/>
              <a:t>The Cult of Pedagogy. </a:t>
            </a:r>
            <a:r>
              <a:rPr lang="en-US" u="sng" dirty="0">
                <a:solidFill>
                  <a:schemeClr val="hlink"/>
                </a:solidFill>
                <a:hlinkClick r:id="rId3"/>
              </a:rPr>
              <a:t>https://www.cultofpedagogy.com/10-equity/</a:t>
            </a:r>
            <a:r>
              <a:rPr lang="en-US" dirty="0"/>
              <a:t> </a:t>
            </a:r>
            <a:endParaRPr dirty="0"/>
          </a:p>
        </p:txBody>
      </p:sp>
      <p:sp>
        <p:nvSpPr>
          <p:cNvPr id="693" name="Google Shape;693;gd447f2279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dirty="0"/>
          </a:p>
        </p:txBody>
      </p:sp>
    </p:spTree>
    <p:extLst>
      <p:ext uri="{BB962C8B-B14F-4D97-AF65-F5344CB8AC3E}">
        <p14:creationId xmlns:p14="http://schemas.microsoft.com/office/powerpoint/2010/main" val="3055793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447f2279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d447f22796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answer the question. The question on the screen is adapted from the Harvard Graduate School of Education’s Circles of Action thinking strategy from Project Zero.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6"/>
                  </a:ext>
                </a:extLst>
              </a:rPr>
              <a:t>Note:</a:t>
            </a:r>
            <a:r>
              <a:rPr lang="en-US" dirty="0"/>
              <a:t> In this podcast, the commentators mention that building partnerships with parents based on shared interests is a way that educators can take action in pursuit of equity. In order to support parents in their understanding of the </a:t>
            </a:r>
            <a:r>
              <a:rPr lang="en-US" i="1" dirty="0"/>
              <a:t>Kentucky Academic Standards</a:t>
            </a:r>
            <a:r>
              <a:rPr lang="en-US" dirty="0"/>
              <a:t>, the KDE has created Family Guides. </a:t>
            </a:r>
            <a:r>
              <a:rPr lang="en-US" dirty="0">
                <a:solidFill>
                  <a:srgbClr val="000000"/>
                </a:solidFill>
                <a:highlight>
                  <a:srgbClr val="FFFFFF"/>
                </a:highlight>
              </a:rPr>
              <a:t>The </a:t>
            </a:r>
            <a:r>
              <a:rPr lang="en-US" i="1" dirty="0">
                <a:solidFill>
                  <a:srgbClr val="000000"/>
                </a:solidFill>
                <a:highlight>
                  <a:srgbClr val="FFFFFF"/>
                </a:highlight>
              </a:rPr>
              <a:t>Kentucky Academic Standards (KAS)</a:t>
            </a:r>
            <a:r>
              <a:rPr lang="en-US" dirty="0">
                <a:solidFill>
                  <a:srgbClr val="000000"/>
                </a:solidFill>
                <a:highlight>
                  <a:srgbClr val="FFFFFF"/>
                </a:highlight>
              </a:rPr>
              <a:t> Family Guides have been developed to help families familiarize themselves with the content of each grade level’s standards and they contain a standards overview for Reading &amp; Writing, Mathematics, Science and Social Studies. The guides may be accessed at </a:t>
            </a:r>
            <a:r>
              <a:rPr lang="en-US" u="sng" dirty="0">
                <a:solidFill>
                  <a:schemeClr val="hlink"/>
                </a:solidFill>
                <a:highlight>
                  <a:srgbClr val="FFFFFF"/>
                </a:highlight>
                <a:hlinkClick r:id="rId3"/>
              </a:rPr>
              <a:t>https://kystandards.org/standards-family-guides/</a:t>
            </a:r>
            <a:r>
              <a:rPr lang="en-US" dirty="0">
                <a:solidFill>
                  <a:srgbClr val="000000"/>
                </a:solidFill>
                <a:highlight>
                  <a:srgbClr val="FFFFFF"/>
                </a:highlight>
              </a:rPr>
              <a:t>. </a:t>
            </a:r>
            <a:endParaRPr dirty="0">
              <a:solidFill>
                <a:srgbClr val="000000"/>
              </a:solidFill>
            </a:endParaRP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Resource:</a:t>
            </a:r>
            <a:endParaRPr dirty="0"/>
          </a:p>
          <a:p>
            <a:pPr marL="0" indent="0"/>
            <a:r>
              <a:rPr lang="en-US" dirty="0"/>
              <a:t>Gonzalez, Jennifer. (2018, December 2). </a:t>
            </a:r>
            <a:r>
              <a:rPr lang="en-US" i="1" dirty="0"/>
              <a:t>10 Ways Educators Can Take Action in Pursuit of Equity. </a:t>
            </a:r>
            <a:r>
              <a:rPr lang="en-US" dirty="0"/>
              <a:t>The Cult of Pedagogy. </a:t>
            </a:r>
            <a:r>
              <a:rPr lang="en-US" u="sng" dirty="0">
                <a:solidFill>
                  <a:schemeClr val="hlink"/>
                </a:solidFill>
                <a:hlinkClick r:id="rId4"/>
              </a:rPr>
              <a:t>https://www.cultofpedagogy.com/10-equity/</a:t>
            </a:r>
            <a:r>
              <a:rPr lang="en-US" dirty="0"/>
              <a:t> </a:t>
            </a:r>
            <a:endParaRPr dirty="0"/>
          </a:p>
          <a:p>
            <a:pPr marL="0" lvl="0" indent="0" algn="l" rtl="0">
              <a:spcBef>
                <a:spcPts val="0"/>
              </a:spcBef>
              <a:spcAft>
                <a:spcPts val="0"/>
              </a:spcAft>
              <a:buNone/>
            </a:pPr>
            <a:r>
              <a:rPr lang="en-US" dirty="0"/>
              <a:t>Project Zero. (2019) </a:t>
            </a:r>
            <a:r>
              <a:rPr lang="en-US" i="1" dirty="0"/>
              <a:t>Circles of Action. </a:t>
            </a:r>
            <a:r>
              <a:rPr lang="en-US" dirty="0"/>
              <a:t>Harvard Graduate School of Education. </a:t>
            </a:r>
            <a:r>
              <a:rPr lang="en-US" u="sng" dirty="0">
                <a:solidFill>
                  <a:schemeClr val="hlink"/>
                </a:solidFill>
                <a:hlinkClick r:id="rId5"/>
              </a:rPr>
              <a:t>https://pz.harvard.edu/sites/default/files/Circles%20of%20Action_1.pdf</a:t>
            </a:r>
            <a:r>
              <a:rPr lang="en-US" dirty="0"/>
              <a:t> </a:t>
            </a:r>
            <a:endParaRPr dirty="0"/>
          </a:p>
        </p:txBody>
      </p:sp>
      <p:sp>
        <p:nvSpPr>
          <p:cNvPr id="701" name="Google Shape;701;gd447f22796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dirty="0"/>
          </a:p>
        </p:txBody>
      </p:sp>
    </p:spTree>
    <p:extLst>
      <p:ext uri="{BB962C8B-B14F-4D97-AF65-F5344CB8AC3E}">
        <p14:creationId xmlns:p14="http://schemas.microsoft.com/office/powerpoint/2010/main" val="11630632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d2a01b62c7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d2a01b62c7_0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0000"/>
                </a:solidFill>
              </a:rPr>
              <a:t>Guiding Notes:</a:t>
            </a: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Read the slide and read the article. </a:t>
            </a: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Resource:</a:t>
            </a:r>
            <a:endParaRPr dirty="0">
              <a:solidFill>
                <a:srgbClr val="000000"/>
              </a:solidFill>
            </a:endParaRPr>
          </a:p>
          <a:p>
            <a:pPr marL="0" indent="0"/>
            <a:r>
              <a:rPr lang="en-US" dirty="0">
                <a:solidFill>
                  <a:srgbClr val="000000"/>
                </a:solidFill>
              </a:rPr>
              <a:t>Gaines, Jim. (2021, </a:t>
            </a:r>
            <a:r>
              <a:rPr lang="en-US" dirty="0"/>
              <a:t>April 7</a:t>
            </a:r>
            <a:r>
              <a:rPr lang="en-US" dirty="0">
                <a:solidFill>
                  <a:srgbClr val="000000"/>
                </a:solidFill>
              </a:rPr>
              <a:t>). </a:t>
            </a:r>
            <a:r>
              <a:rPr lang="en-US" i="1" dirty="0">
                <a:solidFill>
                  <a:srgbClr val="000000"/>
                </a:solidFill>
                <a:highlight>
                  <a:schemeClr val="lt1"/>
                </a:highlight>
              </a:rPr>
              <a:t>James Academy, a new girls’ STEAM school, does everything differently.</a:t>
            </a:r>
            <a:r>
              <a:rPr lang="en-US" dirty="0">
                <a:solidFill>
                  <a:srgbClr val="000000"/>
                </a:solidFill>
                <a:highlight>
                  <a:schemeClr val="lt1"/>
                </a:highlight>
              </a:rPr>
              <a:t> Kentucky Teacher. </a:t>
            </a:r>
            <a:r>
              <a:rPr lang="en-US" u="sng" dirty="0">
                <a:solidFill>
                  <a:schemeClr val="hlink"/>
                </a:solidFill>
                <a:highlight>
                  <a:schemeClr val="lt1"/>
                </a:highlight>
                <a:hlinkClick r:id="rId3"/>
              </a:rPr>
              <a:t>https://www.kentuckyteacher.org/features/2021/04/james-academy-a-new-girls-steam-school-does-everything-differently/</a:t>
            </a:r>
            <a:r>
              <a:rPr lang="en-US" dirty="0">
                <a:solidFill>
                  <a:srgbClr val="000000"/>
                </a:solidFill>
                <a:highlight>
                  <a:schemeClr val="lt1"/>
                </a:highlight>
              </a:rPr>
              <a:t> </a:t>
            </a:r>
            <a:endParaRPr dirty="0">
              <a:solidFill>
                <a:srgbClr val="000000"/>
              </a:solidFill>
            </a:endParaRPr>
          </a:p>
        </p:txBody>
      </p:sp>
      <p:sp>
        <p:nvSpPr>
          <p:cNvPr id="709" name="Google Shape;709;gd2a01b62c7_0_1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dirty="0"/>
          </a:p>
        </p:txBody>
      </p:sp>
    </p:spTree>
    <p:extLst>
      <p:ext uri="{BB962C8B-B14F-4D97-AF65-F5344CB8AC3E}">
        <p14:creationId xmlns:p14="http://schemas.microsoft.com/office/powerpoint/2010/main" val="1435346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indent="0"/>
            <a:r>
              <a:rPr lang="en-US" dirty="0"/>
              <a:t>By engaging with this module, you will be exploring how the </a:t>
            </a:r>
            <a:r>
              <a:rPr lang="en-US" i="1" dirty="0"/>
              <a:t>KAS for Social Studies</a:t>
            </a:r>
            <a:r>
              <a:rPr lang="en-US" dirty="0"/>
              <a:t> supports including diverse groups in the local curriculum. Take a few minutes and anchor your understanding of including the diverse groups of the </a:t>
            </a:r>
            <a:r>
              <a:rPr lang="en-US" i="1" dirty="0"/>
              <a:t>KAS for Social Studies</a:t>
            </a:r>
            <a:r>
              <a:rPr lang="en-US" dirty="0"/>
              <a:t> through the writers' vision. </a:t>
            </a:r>
            <a:endParaRPr dirty="0"/>
          </a:p>
          <a:p>
            <a:pPr marL="0" lvl="0" indent="0" algn="l" rtl="0">
              <a:spcBef>
                <a:spcPts val="0"/>
              </a:spcBef>
              <a:spcAft>
                <a:spcPts val="0"/>
              </a:spcAft>
              <a:buNone/>
            </a:pPr>
            <a:endParaRPr dirty="0"/>
          </a:p>
        </p:txBody>
      </p:sp>
      <p:sp>
        <p:nvSpPr>
          <p:cNvPr id="149" name="Google Shape;1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88867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d36e29421e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d36e29421e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activity on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Gaines, Jim. (2021, April 7). </a:t>
            </a:r>
            <a:r>
              <a:rPr lang="en-US" i="1" dirty="0">
                <a:solidFill>
                  <a:srgbClr val="111111"/>
                </a:solidFill>
                <a:highlight>
                  <a:schemeClr val="lt1"/>
                </a:highlight>
              </a:rPr>
              <a:t>James Academy, a new girls’ STEAM school, does everything differently.</a:t>
            </a:r>
            <a:r>
              <a:rPr lang="en-US" dirty="0">
                <a:solidFill>
                  <a:srgbClr val="111111"/>
                </a:solidFill>
                <a:highlight>
                  <a:schemeClr val="lt1"/>
                </a:highlight>
              </a:rPr>
              <a:t> Kentucky Teacher. </a:t>
            </a:r>
            <a:r>
              <a:rPr lang="en-US" u="sng" dirty="0">
                <a:highlight>
                  <a:schemeClr val="lt1"/>
                </a:highlight>
                <a:hlinkClick r:id="rId3"/>
              </a:rPr>
              <a:t>https://www.kentuckyteacher.org/features/2021/04/james-academy-a-new-girls-steam-school-does-everything-differently/</a:t>
            </a:r>
            <a:r>
              <a:rPr lang="en-US" dirty="0">
                <a:highlight>
                  <a:schemeClr val="lt1"/>
                </a:highlight>
              </a:rPr>
              <a:t> </a:t>
            </a:r>
            <a:endParaRPr dirty="0">
              <a:solidFill>
                <a:srgbClr val="111111"/>
              </a:solidFill>
              <a:highlight>
                <a:schemeClr val="lt1"/>
              </a:highlight>
            </a:endParaRPr>
          </a:p>
          <a:p>
            <a:pPr marL="0" lvl="0" indent="0" algn="l" rtl="0">
              <a:spcBef>
                <a:spcPts val="0"/>
              </a:spcBef>
              <a:spcAft>
                <a:spcPts val="0"/>
              </a:spcAft>
              <a:buClr>
                <a:schemeClr val="dk1"/>
              </a:buClr>
              <a:buSzPts val="1100"/>
              <a:buFont typeface="Arial"/>
              <a:buNone/>
            </a:pPr>
            <a:r>
              <a:rPr lang="en-US" dirty="0"/>
              <a:t>Project Zero. </a:t>
            </a:r>
            <a:r>
              <a:rPr lang="en-US" i="1" dirty="0"/>
              <a:t>Claim, Support, Question. </a:t>
            </a:r>
            <a:r>
              <a:rPr lang="en-US" dirty="0"/>
              <a:t>Harvard Graduate School of Education. </a:t>
            </a:r>
            <a:r>
              <a:rPr lang="en-US" u="sng" dirty="0">
                <a:solidFill>
                  <a:schemeClr val="hlink"/>
                </a:solidFill>
                <a:hlinkClick r:id="rId4"/>
              </a:rPr>
              <a:t>https://pz.harvard.edu/sites/default/files/Claim%20Support%20Question_0.pdf</a:t>
            </a:r>
            <a:r>
              <a:rPr lang="en-US" dirty="0"/>
              <a:t> </a:t>
            </a:r>
            <a:endParaRPr dirty="0">
              <a:solidFill>
                <a:srgbClr val="111111"/>
              </a:solidFill>
              <a:highlight>
                <a:schemeClr val="lt1"/>
              </a:highlight>
            </a:endParaRPr>
          </a:p>
          <a:p>
            <a:pPr marL="0" lvl="0" indent="0" algn="l" rtl="0">
              <a:spcBef>
                <a:spcPts val="0"/>
              </a:spcBef>
              <a:spcAft>
                <a:spcPts val="0"/>
              </a:spcAft>
              <a:buNone/>
            </a:pPr>
            <a:endParaRPr dirty="0">
              <a:solidFill>
                <a:srgbClr val="111111"/>
              </a:solidFill>
              <a:highlight>
                <a:schemeClr val="lt1"/>
              </a:highlight>
            </a:endParaRPr>
          </a:p>
        </p:txBody>
      </p:sp>
      <p:sp>
        <p:nvSpPr>
          <p:cNvPr id="717" name="Google Shape;717;gd36e29421e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dirty="0"/>
          </a:p>
        </p:txBody>
      </p:sp>
    </p:spTree>
    <p:extLst>
      <p:ext uri="{BB962C8B-B14F-4D97-AF65-F5344CB8AC3E}">
        <p14:creationId xmlns:p14="http://schemas.microsoft.com/office/powerpoint/2010/main" val="10985910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eeb912338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eeb912338c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and create an evaluation tool to determine whether or not your school policies and practices provide a safe environment for all students.  This data gained from implementing this evaluation tool may be used to support any revisions to school policies and procedures. </a:t>
            </a:r>
            <a:endParaRPr dirty="0"/>
          </a:p>
        </p:txBody>
      </p:sp>
      <p:sp>
        <p:nvSpPr>
          <p:cNvPr id="725" name="Google Shape;725;geeb912338c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dirty="0"/>
          </a:p>
        </p:txBody>
      </p:sp>
    </p:spTree>
    <p:extLst>
      <p:ext uri="{BB962C8B-B14F-4D97-AF65-F5344CB8AC3E}">
        <p14:creationId xmlns:p14="http://schemas.microsoft.com/office/powerpoint/2010/main" val="9590627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d2a01b62c7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d2a01b62c7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If working in a group, discuss the questions on the slide after engaging with this introduction. Otherwise, consider individually. </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4571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Post-survey: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93"/>
                  </a:ext>
                </a:extLst>
              </a:rPr>
              <a:t>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94"/>
                  </a:ext>
                </a:extLst>
              </a:rPr>
              <a:t>KAS for Social Studies</a:t>
            </a:r>
            <a:r>
              <a:rPr lang="en-US" i="1" dirty="0"/>
              <a:t> </a:t>
            </a:r>
            <a:r>
              <a:rPr lang="en-US" dirty="0"/>
              <a:t>Professional Learning Survey- https://forms.gle/FyzdzDTVLd4FD8yRA</a:t>
            </a:r>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dirty="0"/>
          </a:p>
        </p:txBody>
      </p:sp>
    </p:spTree>
    <p:extLst>
      <p:ext uri="{BB962C8B-B14F-4D97-AF65-F5344CB8AC3E}">
        <p14:creationId xmlns:p14="http://schemas.microsoft.com/office/powerpoint/2010/main" val="32611697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t>Guiding Notes: </a:t>
            </a:r>
          </a:p>
          <a:p>
            <a:pPr marL="0" lvl="0" indent="0" algn="l" rtl="0">
              <a:lnSpc>
                <a:spcPct val="115000"/>
              </a:lnSpc>
              <a:spcBef>
                <a:spcPts val="0"/>
              </a:spcBef>
              <a:spcAft>
                <a:spcPts val="0"/>
              </a:spcAft>
              <a:buClr>
                <a:schemeClr val="dk1"/>
              </a:buClr>
              <a:buSzPts val="1100"/>
              <a:buFont typeface="Arial"/>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Section D: Creating Safe Classrooms Resources</a:t>
            </a: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Chon-Vargas, Becki and Dorothy M. Steele</a:t>
            </a:r>
            <a:r>
              <a:rPr lang="en-US" dirty="0"/>
              <a:t>.</a:t>
            </a:r>
            <a:r>
              <a:rPr lang="en-US" sz="1200" b="0" i="0" u="none" strike="noStrike" cap="none" dirty="0">
                <a:solidFill>
                  <a:schemeClr val="dk1"/>
                </a:solidFill>
                <a:effectLst/>
                <a:latin typeface="Calibri"/>
                <a:ea typeface="Calibri"/>
                <a:cs typeface="Calibri"/>
                <a:sym typeface="Calibri"/>
              </a:rPr>
              <a:t> (2015</a:t>
            </a:r>
            <a:r>
              <a:rPr lang="en-US" dirty="0"/>
              <a:t>, October 21).</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Creating an Identity-Safe Classroom</a:t>
            </a:r>
            <a:r>
              <a:rPr lang="en-US" sz="1200" b="0" i="0" u="none" strike="noStrike" cap="none" dirty="0">
                <a:solidFill>
                  <a:schemeClr val="dk1"/>
                </a:solidFill>
                <a:effectLst/>
                <a:latin typeface="Calibri"/>
                <a:ea typeface="Calibri"/>
                <a:cs typeface="Calibri"/>
                <a:sym typeface="Calibri"/>
              </a:rPr>
              <a:t>. Edutopia. </a:t>
            </a:r>
            <a:r>
              <a:rPr lang="en-US" sz="1200" b="0" i="0" u="sng" strike="noStrike" cap="none" dirty="0">
                <a:solidFill>
                  <a:schemeClr val="dk1"/>
                </a:solidFill>
                <a:effectLst/>
                <a:latin typeface="Calibri"/>
                <a:ea typeface="Calibri"/>
                <a:cs typeface="Calibri"/>
                <a:sym typeface="Calibri"/>
                <a:hlinkClick r:id="rId3"/>
              </a:rPr>
              <a:t>https://www.edutopia.org/blog/creating-an-identity-safe-classroom-becki-cohn-vargas-dorothy-steele</a:t>
            </a:r>
            <a:endParaRPr lang="en-US" sz="1200" b="0" i="0" u="none" strike="noStrike" cap="none" dirty="0">
              <a:solidFill>
                <a:schemeClr val="dk1"/>
              </a:solidFill>
              <a:effectLst/>
              <a:latin typeface="Calibri"/>
              <a:ea typeface="Calibri"/>
              <a:cs typeface="Calibri"/>
              <a:sym typeface="Calibri"/>
            </a:endParaRPr>
          </a:p>
          <a:p>
            <a:pPr marL="171450" indent="-171450">
              <a:lnSpc>
                <a:spcPct val="115000"/>
              </a:lnSpc>
              <a:buClr>
                <a:schemeClr val="dk1"/>
              </a:buClr>
              <a:buSzPts val="110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University of Michigan Center for Research on Learning and Teaching (CRLT). (n.d.) </a:t>
            </a:r>
            <a:r>
              <a:rPr lang="en-US" sz="1200" b="0" i="1" u="none" strike="noStrike" cap="none" dirty="0">
                <a:solidFill>
                  <a:schemeClr val="dk1"/>
                </a:solidFill>
                <a:effectLst/>
                <a:latin typeface="Calibri"/>
                <a:ea typeface="Calibri"/>
                <a:cs typeface="Calibri"/>
                <a:sym typeface="Calibri"/>
              </a:rPr>
              <a:t>Setting the Tone for an Inclusive Classroom: Some Practices to Consider. </a:t>
            </a:r>
            <a:r>
              <a:rPr lang="en-US" sz="1200" b="0" i="0" u="sng" strike="noStrike" cap="none" dirty="0">
                <a:solidFill>
                  <a:schemeClr val="dk1"/>
                </a:solidFill>
                <a:effectLst/>
                <a:latin typeface="Calibri"/>
                <a:ea typeface="Calibri"/>
                <a:cs typeface="Calibri"/>
                <a:sym typeface="Calibri"/>
                <a:hlinkClick r:id="rId4"/>
              </a:rPr>
              <a:t>https://docs.google.com/document/d/1HTlROLa_n1DH_uDn9O9B3v6MbrJPvomX-4qx4eCzaio/edit</a:t>
            </a:r>
            <a:r>
              <a:rPr lang="en-US" dirty="0"/>
              <a:t> </a:t>
            </a: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5551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c24c006eae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The goals of the module are on this slide.</a:t>
            </a:r>
            <a:endParaRPr dirty="0"/>
          </a:p>
        </p:txBody>
      </p:sp>
      <p:sp>
        <p:nvSpPr>
          <p:cNvPr id="772" name="Google Shape;772;gc24c006eae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6426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dirty="0"/>
          </a:p>
        </p:txBody>
      </p:sp>
    </p:spTree>
    <p:extLst>
      <p:ext uri="{BB962C8B-B14F-4D97-AF65-F5344CB8AC3E}">
        <p14:creationId xmlns:p14="http://schemas.microsoft.com/office/powerpoint/2010/main" val="9883178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bf0423976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gbf0423976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4"/>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5"/>
                  </a:ext>
                </a:extLst>
              </a:rPr>
              <a:t>. You will be asked to answer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5"/>
                  </a:ext>
                </a:extLst>
              </a:rPr>
              <a:t>these compelling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6"/>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7"/>
                  </a:ext>
                </a:extLst>
              </a:rPr>
              <a:t> to answer these questions at the conclusion of the module. </a:t>
            </a:r>
            <a:endParaRPr lang="en-US" dirty="0"/>
          </a:p>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1619803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d3645d0541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d3645d0541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D.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p:txBody>
      </p:sp>
      <p:sp>
        <p:nvSpPr>
          <p:cNvPr id="785" name="Google Shape;785;gd3645d0541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dirty="0"/>
          </a:p>
        </p:txBody>
      </p:sp>
    </p:spTree>
    <p:extLst>
      <p:ext uri="{BB962C8B-B14F-4D97-AF65-F5344CB8AC3E}">
        <p14:creationId xmlns:p14="http://schemas.microsoft.com/office/powerpoint/2010/main" val="37578757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cf2719c704_0_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cf2719c704_0_3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this slide and have participants read and annotate the article entitled </a:t>
            </a:r>
            <a:r>
              <a:rPr lang="en-US" i="1" dirty="0"/>
              <a:t>Creating</a:t>
            </a:r>
            <a:r>
              <a:rPr lang="en-US" i="1" baseline="0" dirty="0"/>
              <a:t> an Identify-Safe Classroom</a:t>
            </a:r>
            <a:r>
              <a:rPr lang="en-US" i="1"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200"/>
              <a:buFont typeface="Calibri"/>
              <a:buNone/>
            </a:pPr>
            <a:r>
              <a:rPr lang="en-US" dirty="0"/>
              <a:t>Inform participants that they will be annotating several articles throughout this module; thus, this strategy will be repeated. If the participants have other methods or forms of annotation that they would like to explore or implement any time annotation of an article is required, please encourage them to do so. For more information on how to annotate an article, visit:</a:t>
            </a:r>
          </a:p>
          <a:p>
            <a:pPr marL="0" lvl="0" indent="0" algn="l" rtl="0">
              <a:spcBef>
                <a:spcPts val="0"/>
              </a:spcBef>
              <a:spcAft>
                <a:spcPts val="0"/>
              </a:spcAft>
              <a:buClr>
                <a:schemeClr val="dk1"/>
              </a:buClr>
              <a:buSzPts val="1200"/>
              <a:buFont typeface="Calibri"/>
              <a:buNone/>
            </a:pPr>
            <a:r>
              <a:rPr lang="en-US" dirty="0"/>
              <a:t>Grand Valley State University- University Library. (2019, November 18). </a:t>
            </a:r>
            <a:r>
              <a:rPr lang="en-US" i="1" dirty="0"/>
              <a:t>Annotating an Article</a:t>
            </a:r>
            <a:r>
              <a:rPr lang="en-US" dirty="0"/>
              <a:t>. GVSU Libraries Instruction. </a:t>
            </a:r>
            <a:r>
              <a:rPr lang="en-US" u="sng" dirty="0">
                <a:solidFill>
                  <a:schemeClr val="hlink"/>
                </a:solidFill>
                <a:hlinkClick r:id="rId3"/>
              </a:rPr>
              <a:t>https://www.youtube.com/watch?v=JtRGUNo2pck</a:t>
            </a:r>
            <a:r>
              <a:rPr lang="en-US" dirty="0"/>
              <a:t> </a:t>
            </a:r>
            <a:endParaRPr dirty="0"/>
          </a:p>
          <a:p>
            <a:pPr marL="15875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100"/>
              <a:buFont typeface="Arial"/>
              <a:buNone/>
            </a:pPr>
            <a:r>
              <a:rPr lang="en-US" dirty="0"/>
              <a:t>Resource: </a:t>
            </a:r>
            <a:endParaRPr dirty="0"/>
          </a:p>
          <a:p>
            <a:pPr marL="0" indent="0"/>
            <a:r>
              <a:rPr lang="en-US" dirty="0"/>
              <a:t>Chon-Vargas, Becki and Dorothy M. Steele. (2015, October 21). </a:t>
            </a:r>
            <a:r>
              <a:rPr lang="en-US" i="1" dirty="0"/>
              <a:t>Creating an Identity-Safe Classroom</a:t>
            </a:r>
            <a:r>
              <a:rPr lang="en-US" dirty="0"/>
              <a:t>. Edutopia. </a:t>
            </a:r>
            <a:r>
              <a:rPr lang="en-US" u="sng" dirty="0">
                <a:solidFill>
                  <a:schemeClr val="hlink"/>
                </a:solidFill>
                <a:hlinkClick r:id="rId4"/>
              </a:rPr>
              <a:t>https://www.edutopia.org/blog/creating-an-identity-safe-classroom-becki-cohn-vargas-dorothy-steele</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92" name="Google Shape;792;gcf2719c704_0_3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dirty="0"/>
          </a:p>
        </p:txBody>
      </p:sp>
    </p:spTree>
    <p:extLst>
      <p:ext uri="{BB962C8B-B14F-4D97-AF65-F5344CB8AC3E}">
        <p14:creationId xmlns:p14="http://schemas.microsoft.com/office/powerpoint/2010/main" val="287870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It is important to note that knowing and understanding the definition of diverse groups in the </a:t>
            </a:r>
            <a:r>
              <a:rPr lang="en-US" i="1" dirty="0"/>
              <a:t>KAS for Social Studies</a:t>
            </a:r>
            <a:r>
              <a:rPr lang="en-US" dirty="0"/>
              <a:t> is critical to successfully engaging with this module. </a:t>
            </a:r>
            <a:endParaRPr dirty="0"/>
          </a:p>
        </p:txBody>
      </p:sp>
      <p:sp>
        <p:nvSpPr>
          <p:cNvPr id="155" name="Google Shape;1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07299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cf2719c704_0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cf2719c704_0_3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Who Am I? Explore, Connect, Identify, Belong thinking strategy.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While educators can regularly learn and incorporate inclusive terminology into classroom procedures and include diverse groups in a local curriculum, it is important to remember that terminology is not concrete. As an example, a person may self-identify with several identities or the individual may not identify with any identity. Educators need to recognize this and take time to learn how their students self identify.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you have completed this activity independently, engage in a Turn and Talk if working in a group and discuss how you might use this strategy in the classroom to learn more about your students and to promote a safe and inclusive classroom. Once you have completed your Turn and Talk, engage the group in a whole group discussion. </a:t>
            </a:r>
          </a:p>
          <a:p>
            <a:pPr marL="0" lvl="0" indent="0" algn="l" rtl="0">
              <a:spcBef>
                <a:spcPts val="0"/>
              </a:spcBef>
              <a:spcAft>
                <a:spcPts val="0"/>
              </a:spcAft>
              <a:buNone/>
            </a:pPr>
            <a:endParaRPr dirty="0"/>
          </a:p>
          <a:p>
            <a:pPr marL="0" lvl="0" indent="0" algn="l" rtl="0">
              <a:spcBef>
                <a:spcPts val="0"/>
              </a:spcBef>
              <a:spcAft>
                <a:spcPts val="0"/>
              </a:spcAft>
              <a:buNone/>
            </a:pPr>
            <a:r>
              <a:rPr lang="en-US" dirty="0"/>
              <a:t>Section E of this module will provide a more in depth discussion about terminology when including diverse groups in a local curriculum.  </a:t>
            </a:r>
          </a:p>
          <a:p>
            <a:pPr marL="0" lvl="0" indent="0" algn="l" rtl="0">
              <a:spcBef>
                <a:spcPts val="0"/>
              </a:spcBef>
              <a:spcAft>
                <a:spcPts val="0"/>
              </a:spcAft>
              <a:buNone/>
            </a:pPr>
            <a:endParaRPr dirty="0"/>
          </a:p>
          <a:p>
            <a:pPr marL="0" lvl="0" indent="0" algn="l" rtl="0">
              <a:spcBef>
                <a:spcPts val="0"/>
              </a:spcBef>
              <a:spcAft>
                <a:spcPts val="0"/>
              </a:spcAft>
              <a:buNone/>
            </a:pPr>
            <a:r>
              <a:rPr lang="en-US" dirty="0"/>
              <a:t>Resource: </a:t>
            </a:r>
            <a:endParaRPr dirty="0"/>
          </a:p>
          <a:p>
            <a:pPr marL="0" indent="0">
              <a:buClr>
                <a:schemeClr val="dk1"/>
              </a:buClr>
              <a:buSzPts val="1100"/>
            </a:pPr>
            <a:r>
              <a:rPr lang="en-US" dirty="0"/>
              <a:t>Project Zero. (2019). </a:t>
            </a:r>
            <a:r>
              <a:rPr lang="en-US" i="1" dirty="0"/>
              <a:t>Who am I? Explore, Connect, Identify, Belong. </a:t>
            </a:r>
            <a:r>
              <a:rPr lang="en-US" dirty="0"/>
              <a:t>Harvard Graduate School of Education. </a:t>
            </a:r>
            <a:r>
              <a:rPr lang="en-US" u="sng" dirty="0">
                <a:solidFill>
                  <a:schemeClr val="hlink"/>
                </a:solidFill>
                <a:hlinkClick r:id="rId3"/>
              </a:rPr>
              <a:t>https://pz.harvard.edu/sites/default/files/Who%20Am%20I%20-%20Exploring%20Complexity.pdf</a:t>
            </a:r>
            <a:r>
              <a:rPr lang="en-US" dirty="0"/>
              <a:t> </a:t>
            </a:r>
            <a:endParaRPr dirty="0"/>
          </a:p>
        </p:txBody>
      </p:sp>
      <p:sp>
        <p:nvSpPr>
          <p:cNvPr id="800" name="Google Shape;800;gcf2719c704_0_3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dirty="0"/>
          </a:p>
        </p:txBody>
      </p:sp>
    </p:spTree>
    <p:extLst>
      <p:ext uri="{BB962C8B-B14F-4D97-AF65-F5344CB8AC3E}">
        <p14:creationId xmlns:p14="http://schemas.microsoft.com/office/powerpoint/2010/main" val="37632021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cf2719c704_0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cf2719c704_0_3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For more information on any bullet on this slide, access the Creating Collaborative Civic Spaces module: </a:t>
            </a:r>
            <a:r>
              <a:rPr lang="en-US" u="sng" dirty="0"/>
              <a:t>https://education.ky.gov/curriculum/standards/kyacadstand/Documents/Collaborative_Civic_Spaces_PowerPoint.pptx</a:t>
            </a:r>
          </a:p>
          <a:p>
            <a:pPr marL="0" lvl="0" indent="0" algn="l" rtl="0">
              <a:spcBef>
                <a:spcPts val="0"/>
              </a:spcBef>
              <a:spcAft>
                <a:spcPts val="0"/>
              </a:spcAft>
              <a:buNone/>
            </a:pPr>
            <a:r>
              <a:rPr lang="en-US" dirty="0"/>
              <a:t>Section 7C explores, in detail, how to engage student voice in community building. </a:t>
            </a:r>
            <a:endParaRPr dirty="0"/>
          </a:p>
        </p:txBody>
      </p:sp>
      <p:sp>
        <p:nvSpPr>
          <p:cNvPr id="807" name="Google Shape;807;gcf2719c704_0_3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dirty="0"/>
          </a:p>
        </p:txBody>
      </p:sp>
    </p:spTree>
    <p:extLst>
      <p:ext uri="{BB962C8B-B14F-4D97-AF65-F5344CB8AC3E}">
        <p14:creationId xmlns:p14="http://schemas.microsoft.com/office/powerpoint/2010/main" val="17047122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d4210d3ce2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d4210d3ce2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indent="0"/>
            <a:r>
              <a:rPr lang="en-US" dirty="0"/>
              <a:t>Style, Emily. (1996, Fall). </a:t>
            </a:r>
            <a:r>
              <a:rPr lang="en-US" i="1" dirty="0"/>
              <a:t>Curriculum As Window and Mirror</a:t>
            </a:r>
            <a:r>
              <a:rPr lang="en-US" dirty="0"/>
              <a:t>. Social Science Record. First published in Listening for All Voices, Oak Knoll School monograph, Summit, NJ, 1988.  </a:t>
            </a:r>
            <a:r>
              <a:rPr lang="en-US" u="sng" dirty="0">
                <a:solidFill>
                  <a:schemeClr val="hlink"/>
                </a:solidFill>
                <a:hlinkClick r:id="rId3"/>
              </a:rPr>
              <a:t>https://nationalseedproject.org/images/documents/Curriculum_As_Window_and_Mirror.pdf</a:t>
            </a:r>
            <a:r>
              <a:rPr lang="en-US" dirty="0"/>
              <a:t>. </a:t>
            </a:r>
            <a:endParaRPr dirty="0"/>
          </a:p>
          <a:p>
            <a:pPr marL="0" lvl="0" indent="0" algn="l" rtl="0">
              <a:spcBef>
                <a:spcPts val="0"/>
              </a:spcBef>
              <a:spcAft>
                <a:spcPts val="0"/>
              </a:spcAft>
              <a:buNone/>
            </a:pPr>
            <a:endParaRPr dirty="0"/>
          </a:p>
        </p:txBody>
      </p:sp>
      <p:sp>
        <p:nvSpPr>
          <p:cNvPr id="814" name="Google Shape;814;gd4210d3ce2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dirty="0"/>
          </a:p>
        </p:txBody>
      </p:sp>
    </p:spTree>
    <p:extLst>
      <p:ext uri="{BB962C8B-B14F-4D97-AF65-F5344CB8AC3E}">
        <p14:creationId xmlns:p14="http://schemas.microsoft.com/office/powerpoint/2010/main" val="35233410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d4210d3ce2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d4210d3ce2_1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If working in a group, discuss the questions found on the bottom of the slide in pairs. </a:t>
            </a:r>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4"/>
                  </a:ext>
                </a:extLst>
              </a:rPr>
              <a:t>It is important to note that the information found at the top of the slide contains the culminating expectation of a students' interaction with the Communicating Conclusion standards found in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5"/>
                  </a:ext>
                </a:extLst>
              </a:rPr>
              <a:t>KAS for Social Studies.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6"/>
                  </a:ext>
                </a:extLst>
              </a:rPr>
              <a:t>While this language can be found in the high school communicating conclusion standards, students build the knowledge and skills needed to engage with these standards throughout their kindergarten through high school social studies education. Thus, it is imperative to understand your role in providing students with the skills and knowledge to engage with these standards throughout their social studies education.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t>Review APPENDIX A: KINDERGARTEN THROUGH HIGH SCHOOL PROGRESSIONS in the </a:t>
            </a:r>
            <a:r>
              <a:rPr lang="en-US" i="1" dirty="0"/>
              <a:t>KAS for Social Studies</a:t>
            </a:r>
            <a:r>
              <a:rPr lang="en-US" dirty="0"/>
              <a:t> to explore how these skills develop over time. Appendix A starts on page 155 of the </a:t>
            </a:r>
            <a:r>
              <a:rPr lang="en-US" i="1" u="sng" dirty="0">
                <a:solidFill>
                  <a:schemeClr val="hlink"/>
                </a:solidFill>
                <a:hlinkClick r:id="rId3"/>
              </a:rPr>
              <a:t>KAS for Social Studies</a:t>
            </a:r>
            <a:r>
              <a:rPr lang="en-US" i="1" dirty="0"/>
              <a:t>. </a:t>
            </a:r>
            <a:endParaRPr i="1" dirty="0"/>
          </a:p>
        </p:txBody>
      </p:sp>
      <p:sp>
        <p:nvSpPr>
          <p:cNvPr id="821" name="Google Shape;821;gd4210d3ce2_1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dirty="0"/>
          </a:p>
        </p:txBody>
      </p:sp>
    </p:spTree>
    <p:extLst>
      <p:ext uri="{BB962C8B-B14F-4D97-AF65-F5344CB8AC3E}">
        <p14:creationId xmlns:p14="http://schemas.microsoft.com/office/powerpoint/2010/main" val="1680234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2ed588c5a_0_5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d2ed588c5a_0_5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activity on the slide. As you read the article, record your initial responses to the topic using the 3-2-1 Bridge thinking strategy. </a:t>
            </a:r>
            <a:endParaRPr dirty="0"/>
          </a:p>
          <a:p>
            <a:pPr marL="457200" lvl="0" indent="-317500" algn="l" rtl="0">
              <a:spcBef>
                <a:spcPts val="0"/>
              </a:spcBef>
              <a:spcAft>
                <a:spcPts val="0"/>
              </a:spcAft>
              <a:buSzPts val="1400"/>
              <a:buChar char="●"/>
            </a:pPr>
            <a:r>
              <a:rPr lang="en-US" dirty="0"/>
              <a:t>List three thoughts/ideas</a:t>
            </a:r>
            <a:endParaRPr dirty="0"/>
          </a:p>
          <a:p>
            <a:pPr marL="457200" lvl="0" indent="-317500" algn="l" rtl="0">
              <a:spcBef>
                <a:spcPts val="0"/>
              </a:spcBef>
              <a:spcAft>
                <a:spcPts val="0"/>
              </a:spcAft>
              <a:buSzPts val="1400"/>
              <a:buChar char="●"/>
            </a:pPr>
            <a:r>
              <a:rPr lang="en-US" dirty="0"/>
              <a:t>List two questions</a:t>
            </a:r>
            <a:endParaRPr dirty="0"/>
          </a:p>
          <a:p>
            <a:pPr marL="457200" lvl="0" indent="-317500" algn="l" rtl="0">
              <a:spcBef>
                <a:spcPts val="0"/>
              </a:spcBef>
              <a:spcAft>
                <a:spcPts val="0"/>
              </a:spcAft>
              <a:buSzPts val="1400"/>
              <a:buChar char="●"/>
            </a:pPr>
            <a:r>
              <a:rPr lang="en-US" dirty="0"/>
              <a:t>List one metaphor or simile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17500" algn="l" rtl="0">
              <a:lnSpc>
                <a:spcPct val="90000"/>
              </a:lnSpc>
              <a:spcBef>
                <a:spcPts val="1000"/>
              </a:spcBef>
              <a:spcAft>
                <a:spcPts val="0"/>
              </a:spcAft>
              <a:buSzPts val="1400"/>
              <a:buChar char="●"/>
            </a:pPr>
            <a:r>
              <a:rPr lang="en-US" dirty="0"/>
              <a:t>University of Michigan Center for Research on Learning and Teaching (CRLT). (n.d.) </a:t>
            </a:r>
            <a:r>
              <a:rPr lang="en-US" i="1" dirty="0"/>
              <a:t>Setting the Tone for an Inclusive Classroom: Some Practices to Consider. </a:t>
            </a:r>
            <a:r>
              <a:rPr lang="en-US" u="sng" dirty="0">
                <a:solidFill>
                  <a:schemeClr val="hlink"/>
                </a:solidFill>
                <a:hlinkClick r:id="rId3"/>
              </a:rPr>
              <a:t>https://docs.google.com/document/d/1HTlROLa_n1DH_uDn9O9B3v6MbrJPvomX-4qx4eCzaio/edit</a:t>
            </a:r>
            <a:r>
              <a:rPr lang="en-US" dirty="0"/>
              <a:t> </a:t>
            </a:r>
            <a:endParaRPr dirty="0"/>
          </a:p>
          <a:p>
            <a:pPr marL="457200" lvl="0" indent="-317500" algn="l" rtl="0">
              <a:lnSpc>
                <a:spcPct val="90000"/>
              </a:lnSpc>
              <a:spcBef>
                <a:spcPts val="0"/>
              </a:spcBef>
              <a:spcAft>
                <a:spcPts val="0"/>
              </a:spcAft>
              <a:buSzPts val="1400"/>
              <a:buChar char="●"/>
            </a:pPr>
            <a:r>
              <a:rPr lang="en-US" dirty="0"/>
              <a:t>Project Zero. (2015) </a:t>
            </a:r>
            <a:r>
              <a:rPr lang="en-US" i="1" dirty="0"/>
              <a:t>3-2-1 Bridge. </a:t>
            </a:r>
            <a:r>
              <a:rPr lang="en-US" dirty="0"/>
              <a:t>Harvard Graduate School of Education. </a:t>
            </a:r>
            <a:r>
              <a:rPr lang="en-US" u="sng" dirty="0">
                <a:solidFill>
                  <a:schemeClr val="hlink"/>
                </a:solidFill>
                <a:hlinkClick r:id="rId4"/>
              </a:rPr>
              <a:t>https://pz.harvard.edu/sites/default/files/3-2-1%20Bridge_0.pdf</a:t>
            </a:r>
            <a:r>
              <a:rPr lang="en-US" dirty="0"/>
              <a:t> </a:t>
            </a:r>
            <a:endParaRPr dirty="0"/>
          </a:p>
          <a:p>
            <a:pPr marL="0" lvl="0" indent="0" algn="l" rtl="0">
              <a:spcBef>
                <a:spcPts val="0"/>
              </a:spcBef>
              <a:spcAft>
                <a:spcPts val="0"/>
              </a:spcAft>
              <a:buNone/>
            </a:pPr>
            <a:endParaRPr dirty="0"/>
          </a:p>
        </p:txBody>
      </p:sp>
      <p:sp>
        <p:nvSpPr>
          <p:cNvPr id="829" name="Google Shape;829;gd2ed588c5a_0_5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dirty="0"/>
          </a:p>
        </p:txBody>
      </p:sp>
    </p:spTree>
    <p:extLst>
      <p:ext uri="{BB962C8B-B14F-4D97-AF65-F5344CB8AC3E}">
        <p14:creationId xmlns:p14="http://schemas.microsoft.com/office/powerpoint/2010/main" val="14422836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d4210d3ce2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d4210d3ce2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Guiding Notes:</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Read the slide and complete the activity. If working in groups, engage in the Talking Chip strategy. You will need to:</a:t>
            </a:r>
            <a:endParaRPr dirty="0"/>
          </a:p>
          <a:p>
            <a:pPr marL="457200" lvl="0" indent="-304800" algn="l" rtl="0">
              <a:lnSpc>
                <a:spcPct val="100000"/>
              </a:lnSpc>
              <a:spcBef>
                <a:spcPts val="0"/>
              </a:spcBef>
              <a:spcAft>
                <a:spcPts val="0"/>
              </a:spcAft>
              <a:buClr>
                <a:schemeClr val="dk1"/>
              </a:buClr>
              <a:buSzPts val="1200"/>
              <a:buChar char="●"/>
            </a:pPr>
            <a:r>
              <a:rPr lang="en-US" dirty="0">
                <a:highlight>
                  <a:srgbClr val="FFFFFF"/>
                </a:highlight>
              </a:rPr>
              <a:t>Form groups of no more than two to three participants. </a:t>
            </a:r>
            <a:endParaRPr dirty="0">
              <a:highlight>
                <a:srgbClr val="FFFFFF"/>
              </a:highlight>
            </a:endParaRPr>
          </a:p>
          <a:p>
            <a:pPr marL="457200" lvl="0" indent="-304800" algn="l" rtl="0">
              <a:lnSpc>
                <a:spcPct val="100000"/>
              </a:lnSpc>
              <a:spcBef>
                <a:spcPts val="0"/>
              </a:spcBef>
              <a:spcAft>
                <a:spcPts val="0"/>
              </a:spcAft>
              <a:buClr>
                <a:schemeClr val="dk1"/>
              </a:buClr>
              <a:buSzPts val="1200"/>
              <a:buChar char="●"/>
            </a:pPr>
            <a:r>
              <a:rPr lang="en-US" dirty="0">
                <a:highlight>
                  <a:srgbClr val="FFFFFF"/>
                </a:highlight>
              </a:rPr>
              <a:t>Identify a scorekeeper for each group who will record who participates in the discussion by placing an X next to their name. Each person is allowed to participate five times. </a:t>
            </a:r>
            <a:endParaRPr dirty="0">
              <a:highlight>
                <a:srgbClr val="FFFFFF"/>
              </a:highlight>
            </a:endParaRPr>
          </a:p>
          <a:p>
            <a:pPr marL="457200" lvl="0" indent="-320675" algn="l" rtl="0">
              <a:lnSpc>
                <a:spcPct val="100000"/>
              </a:lnSpc>
              <a:spcBef>
                <a:spcPts val="0"/>
              </a:spcBef>
              <a:spcAft>
                <a:spcPts val="0"/>
              </a:spcAft>
              <a:buClr>
                <a:schemeClr val="dk1"/>
              </a:buClr>
              <a:buSzPts val="1450"/>
              <a:buChar char="●"/>
            </a:pPr>
            <a:r>
              <a:rPr lang="en-US" dirty="0">
                <a:highlight>
                  <a:srgbClr val="FFFFFF"/>
                </a:highlight>
              </a:rPr>
              <a:t>During the discussion, participants will talk to each other about how they do or how they will modify their classroom instruction to meet the five general practices outlined on the slide. As participants talk, they may place a chip or pencil down in front of them to indicate that they are ready to speak. </a:t>
            </a:r>
            <a:endParaRPr dirty="0">
              <a:highlight>
                <a:srgbClr val="FFFFFF"/>
              </a:highlight>
            </a:endParaRPr>
          </a:p>
          <a:p>
            <a:pPr marL="457200" lvl="0" indent="-304800" algn="l" rtl="0">
              <a:lnSpc>
                <a:spcPct val="100000"/>
              </a:lnSpc>
              <a:spcBef>
                <a:spcPts val="0"/>
              </a:spcBef>
              <a:spcAft>
                <a:spcPts val="0"/>
              </a:spcAft>
              <a:buClr>
                <a:schemeClr val="dk1"/>
              </a:buClr>
              <a:buSzPts val="1200"/>
              <a:buFont typeface="Calibri"/>
              <a:buChar char="●"/>
            </a:pPr>
            <a:r>
              <a:rPr lang="en-US" dirty="0">
                <a:highlight>
                  <a:srgbClr val="FFFFFF"/>
                </a:highlight>
              </a:rPr>
              <a:t>The activity is done when all of the group members have participated about each practice mentioned above, thus receiving five X’s next to their name. </a:t>
            </a:r>
            <a:endParaRPr dirty="0">
              <a:highlight>
                <a:srgbClr val="FFFFFF"/>
              </a:highlight>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17500" algn="l" rtl="0">
              <a:lnSpc>
                <a:spcPct val="90000"/>
              </a:lnSpc>
              <a:spcBef>
                <a:spcPts val="1000"/>
              </a:spcBef>
              <a:spcAft>
                <a:spcPts val="0"/>
              </a:spcAft>
              <a:buSzPts val="1400"/>
              <a:buChar char="●"/>
            </a:pPr>
            <a:r>
              <a:rPr lang="en-US" dirty="0"/>
              <a:t>University of Michigan Center for Research on Learning and Teaching (CRLT). (n.d.) </a:t>
            </a:r>
            <a:r>
              <a:rPr lang="en-US" i="1" dirty="0"/>
              <a:t>Setting the Tone for an Inclusive Classroom: Some Practices to Consider. </a:t>
            </a:r>
            <a:r>
              <a:rPr lang="en-US" u="sng" dirty="0">
                <a:solidFill>
                  <a:schemeClr val="hlink"/>
                </a:solidFill>
                <a:hlinkClick r:id="rId3"/>
              </a:rPr>
              <a:t>https://docs.google.com/document/d/1HTlROLa_n1DH_uDn9O9B3v6MbrJPvomX-4qx4eCzaio/edit</a:t>
            </a:r>
            <a:r>
              <a:rPr lang="en-US" dirty="0"/>
              <a:t> </a:t>
            </a:r>
            <a:endParaRPr dirty="0"/>
          </a:p>
          <a:p>
            <a:pPr indent="-317500">
              <a:lnSpc>
                <a:spcPct val="90000"/>
              </a:lnSpc>
              <a:buChar char="●"/>
            </a:pPr>
            <a:r>
              <a:rPr lang="en-US" dirty="0">
                <a:solidFill>
                  <a:srgbClr val="000000"/>
                </a:solidFill>
                <a:highlight>
                  <a:srgbClr val="F7F7F7"/>
                </a:highlight>
              </a:rPr>
              <a:t>Timmo D. (2020, </a:t>
            </a:r>
            <a:r>
              <a:rPr lang="en-US" dirty="0">
                <a:highlight>
                  <a:srgbClr val="F7F7F7"/>
                </a:highlight>
              </a:rPr>
              <a:t>July 7).</a:t>
            </a:r>
            <a:r>
              <a:rPr lang="en-US" dirty="0">
                <a:solidFill>
                  <a:srgbClr val="000000"/>
                </a:solidFill>
                <a:highlight>
                  <a:srgbClr val="F7F7F7"/>
                </a:highlight>
              </a:rPr>
              <a:t> </a:t>
            </a:r>
            <a:r>
              <a:rPr lang="en-US" i="1" dirty="0">
                <a:solidFill>
                  <a:srgbClr val="000000"/>
                </a:solidFill>
                <a:highlight>
                  <a:srgbClr val="F7F7F7"/>
                </a:highlight>
              </a:rPr>
              <a:t>Talking Chips. </a:t>
            </a:r>
            <a:r>
              <a:rPr lang="en-US" dirty="0">
                <a:solidFill>
                  <a:srgbClr val="000000"/>
                </a:solidFill>
                <a:highlight>
                  <a:srgbClr val="F7F7F7"/>
                </a:highlight>
              </a:rPr>
              <a:t>Remote Instruction- University of Wisconsin-Madison KnowledgeBase. </a:t>
            </a:r>
            <a:r>
              <a:rPr lang="en-US" dirty="0">
                <a:solidFill>
                  <a:srgbClr val="000000"/>
                </a:solidFill>
                <a:highlight>
                  <a:srgbClr val="F7F7F7"/>
                </a:highlight>
                <a:uFill>
                  <a:noFill/>
                </a:uFill>
                <a:hlinkClick r:id="rId4">
                  <a:extLst>
                    <a:ext uri="{A12FA001-AC4F-418D-AE19-62706E023703}">
                      <ahyp:hlinkClr xmlns:ahyp="http://schemas.microsoft.com/office/drawing/2018/hyperlinkcolor" val="tx"/>
                    </a:ext>
                  </a:extLst>
                </a:hlinkClick>
              </a:rPr>
              <a:t>https://kb.wisc.edu/remote-instruction/talking-chips</a:t>
            </a:r>
            <a:r>
              <a:rPr lang="en-US" i="1" dirty="0">
                <a:solidFill>
                  <a:srgbClr val="000000"/>
                </a:solidFill>
              </a:rPr>
              <a:t>  </a:t>
            </a:r>
            <a:endParaRPr i="1" dirty="0">
              <a:solidFill>
                <a:srgbClr val="000000"/>
              </a:solidFill>
            </a:endParaRPr>
          </a:p>
          <a:p>
            <a:pPr marL="914400" lvl="1" indent="-304800" algn="l" rtl="0">
              <a:lnSpc>
                <a:spcPct val="90000"/>
              </a:lnSpc>
              <a:spcBef>
                <a:spcPts val="0"/>
              </a:spcBef>
              <a:spcAft>
                <a:spcPts val="0"/>
              </a:spcAft>
              <a:buSzPts val="1200"/>
              <a:buFont typeface="Calibri"/>
              <a:buChar char="○"/>
            </a:pPr>
            <a:r>
              <a:rPr lang="en-US" dirty="0">
                <a:highlight>
                  <a:srgbClr val="FFFFFF"/>
                </a:highlight>
              </a:rPr>
              <a:t>Original citation: Barkley, Elizabeth F. et al. </a:t>
            </a:r>
            <a:r>
              <a:rPr lang="en-US" i="1" dirty="0">
                <a:highlight>
                  <a:srgbClr val="FFFFFF"/>
                </a:highlight>
              </a:rPr>
              <a:t>Collaborative Learning Techniques: A Handbook For College Faculty</a:t>
            </a:r>
            <a:r>
              <a:rPr lang="en-US" dirty="0">
                <a:highlight>
                  <a:srgbClr val="FFFFFF"/>
                </a:highlight>
              </a:rPr>
              <a:t>. Wiley, 2014. pp. 170-174. </a:t>
            </a:r>
            <a:endParaRPr dirty="0"/>
          </a:p>
          <a:p>
            <a:pPr marL="0" lvl="0" indent="0" algn="l" rtl="0">
              <a:spcBef>
                <a:spcPts val="0"/>
              </a:spcBef>
              <a:spcAft>
                <a:spcPts val="0"/>
              </a:spcAft>
              <a:buNone/>
            </a:pPr>
            <a:endParaRPr dirty="0"/>
          </a:p>
        </p:txBody>
      </p:sp>
      <p:sp>
        <p:nvSpPr>
          <p:cNvPr id="836" name="Google Shape;836;gd4210d3ce2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dirty="0"/>
          </a:p>
        </p:txBody>
      </p:sp>
    </p:spTree>
    <p:extLst>
      <p:ext uri="{BB962C8B-B14F-4D97-AF65-F5344CB8AC3E}">
        <p14:creationId xmlns:p14="http://schemas.microsoft.com/office/powerpoint/2010/main" val="28698131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d4210d3ce2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d4210d3ce2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complete the activity on the slide. Once you have finished recording new responses, debrief their findings in a large group discussion to share how their new responses connect to their initial response, if working in a group.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17500" algn="l" rtl="0">
              <a:lnSpc>
                <a:spcPct val="90000"/>
              </a:lnSpc>
              <a:spcBef>
                <a:spcPts val="1000"/>
              </a:spcBef>
              <a:spcAft>
                <a:spcPts val="0"/>
              </a:spcAft>
              <a:buSzPts val="1400"/>
              <a:buChar char="●"/>
            </a:pPr>
            <a:r>
              <a:rPr lang="en-US" dirty="0"/>
              <a:t>University of Michigan Center for Research on Learning and Teaching (CRLT). (n.d.) </a:t>
            </a:r>
            <a:r>
              <a:rPr lang="en-US" i="1" dirty="0"/>
              <a:t>Setting the Tone for an Inclusive Classroom: Some Practices to Consider. </a:t>
            </a:r>
            <a:r>
              <a:rPr lang="en-US" u="sng" dirty="0">
                <a:solidFill>
                  <a:schemeClr val="hlink"/>
                </a:solidFill>
                <a:hlinkClick r:id="rId3"/>
              </a:rPr>
              <a:t>https://docs.google.com/document/d/1HTlROLa_n1DH_uDn9O9B3v6MbrJPvomX-4qx4eCzaio/edit</a:t>
            </a:r>
            <a:r>
              <a:rPr lang="en-US" dirty="0"/>
              <a:t> </a:t>
            </a:r>
            <a:endParaRPr dirty="0"/>
          </a:p>
          <a:p>
            <a:pPr marL="457200" lvl="0" indent="-317500" algn="l" rtl="0">
              <a:lnSpc>
                <a:spcPct val="90000"/>
              </a:lnSpc>
              <a:spcBef>
                <a:spcPts val="0"/>
              </a:spcBef>
              <a:spcAft>
                <a:spcPts val="0"/>
              </a:spcAft>
              <a:buSzPts val="1400"/>
              <a:buChar char="●"/>
            </a:pPr>
            <a:r>
              <a:rPr lang="en-US" dirty="0"/>
              <a:t>Project Zero. (2015) </a:t>
            </a:r>
            <a:r>
              <a:rPr lang="en-US" i="1" dirty="0"/>
              <a:t>3-2-1 Bridge. </a:t>
            </a:r>
            <a:r>
              <a:rPr lang="en-US" dirty="0"/>
              <a:t>Harvard Graduate School of Education. </a:t>
            </a:r>
            <a:r>
              <a:rPr lang="en-US" u="sng" dirty="0">
                <a:solidFill>
                  <a:schemeClr val="hlink"/>
                </a:solidFill>
                <a:hlinkClick r:id="rId4"/>
              </a:rPr>
              <a:t>https://pz.harvard.edu/sites/default/files/3-2-1%20Bridge_0.pdf</a:t>
            </a:r>
            <a:r>
              <a:rPr lang="en-US" dirty="0"/>
              <a:t> </a:t>
            </a:r>
            <a:endParaRPr dirty="0"/>
          </a:p>
          <a:p>
            <a:pPr marL="0" lvl="0" indent="0" algn="l" rtl="0">
              <a:spcBef>
                <a:spcPts val="0"/>
              </a:spcBef>
              <a:spcAft>
                <a:spcPts val="0"/>
              </a:spcAft>
              <a:buNone/>
            </a:pPr>
            <a:endParaRPr dirty="0"/>
          </a:p>
        </p:txBody>
      </p:sp>
      <p:sp>
        <p:nvSpPr>
          <p:cNvPr id="843" name="Google Shape;843;gd4210d3ce2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dirty="0"/>
          </a:p>
        </p:txBody>
      </p:sp>
    </p:spTree>
    <p:extLst>
      <p:ext uri="{BB962C8B-B14F-4D97-AF65-F5344CB8AC3E}">
        <p14:creationId xmlns:p14="http://schemas.microsoft.com/office/powerpoint/2010/main" val="17198954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cf2719c704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cf2719c704_0_3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Discuss the questions on the slide after engaging with this section of the module, or consider individually. </a:t>
            </a:r>
            <a:endParaRPr dirty="0"/>
          </a:p>
        </p:txBody>
      </p:sp>
      <p:sp>
        <p:nvSpPr>
          <p:cNvPr id="850" name="Google Shape;850;gcf2719c704_0_3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dirty="0"/>
          </a:p>
        </p:txBody>
      </p:sp>
    </p:spTree>
    <p:extLst>
      <p:ext uri="{BB962C8B-B14F-4D97-AF65-F5344CB8AC3E}">
        <p14:creationId xmlns:p14="http://schemas.microsoft.com/office/powerpoint/2010/main" val="38294833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endParaRPr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Post-survey: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58"/>
                  </a:ext>
                </a:extLst>
              </a:rPr>
              <a:t>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59"/>
                  </a:ext>
                </a:extLst>
              </a:rPr>
              <a:t>KAS for Social Studies</a:t>
            </a:r>
            <a:r>
              <a:rPr lang="en-US" i="1" dirty="0"/>
              <a:t> </a:t>
            </a:r>
            <a:r>
              <a:rPr lang="en-US" dirty="0"/>
              <a:t>Professional Learning Survey- https://forms.gle/FyzdzDTVLd4FD8yRA</a:t>
            </a:r>
            <a:endParaRPr lang="en-US" sz="1100" dirty="0"/>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dirty="0"/>
          </a:p>
        </p:txBody>
      </p:sp>
    </p:spTree>
    <p:extLst>
      <p:ext uri="{BB962C8B-B14F-4D97-AF65-F5344CB8AC3E}">
        <p14:creationId xmlns:p14="http://schemas.microsoft.com/office/powerpoint/2010/main" val="40628167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6997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f50f1a6a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f50f1a6a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
        <p:nvSpPr>
          <p:cNvPr id="162" name="Google Shape;162;gcf50f1a6a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dirty="0"/>
          </a:p>
        </p:txBody>
      </p:sp>
    </p:spTree>
    <p:extLst>
      <p:ext uri="{BB962C8B-B14F-4D97-AF65-F5344CB8AC3E}">
        <p14:creationId xmlns:p14="http://schemas.microsoft.com/office/powerpoint/2010/main" val="2061244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dirty="0"/>
          </a:p>
        </p:txBody>
      </p:sp>
    </p:spTree>
    <p:extLst>
      <p:ext uri="{BB962C8B-B14F-4D97-AF65-F5344CB8AC3E}">
        <p14:creationId xmlns:p14="http://schemas.microsoft.com/office/powerpoint/2010/main" val="29546762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cd58e03556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provides the goals of this module.</a:t>
            </a:r>
            <a:endParaRPr dirty="0"/>
          </a:p>
        </p:txBody>
      </p:sp>
      <p:sp>
        <p:nvSpPr>
          <p:cNvPr id="890" name="Google Shape;890;gcd58e03556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6625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Clr>
                <a:schemeClr val="dk1"/>
              </a:buClr>
              <a:buSzPts val="1200"/>
              <a:buFont typeface="Calibri"/>
              <a:buNone/>
            </a:pPr>
            <a:endPar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spcBef>
                <a:spcPts val="0"/>
              </a:spcBef>
              <a:spcAft>
                <a:spcPts val="0"/>
              </a:spcAft>
              <a:buClr>
                <a:schemeClr val="dk1"/>
              </a:buClr>
              <a:buSzPts val="12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These compelling questions will be presented at the beginning of each section of each section to emphasize the larger enduring questions about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You will be asked to answer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these compelling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questions in the last section of the module where you reflect on what you have learned. As you progress through the module, you should synthesize what you learn from answering each of the supporting questions to answer these questions at the conclusion of the module. Therefore, while you aren’t answering these questions here, you should be continuously building your knowledge of 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to answer these questions at the conclusion of the module. </a:t>
            </a:r>
            <a:endParaRPr dirty="0"/>
          </a:p>
        </p:txBody>
      </p:sp>
    </p:spTree>
    <p:extLst>
      <p:ext uri="{BB962C8B-B14F-4D97-AF65-F5344CB8AC3E}">
        <p14:creationId xmlns:p14="http://schemas.microsoft.com/office/powerpoint/2010/main" val="29835555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d4210d3ce2_1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d4210d3ce2_1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the supporting questions for Section E. While reviewing the supporting questions, make sure you understand the alignment between compelling and supporting questions. As a reminder, compelling questions are open-ended, enduring and center on significant unresolved issues. Therefore, you will engage with the</a:t>
            </a:r>
            <a:r>
              <a:rPr lang="en-US" baseline="0" dirty="0"/>
              <a:t> same compelling </a:t>
            </a:r>
            <a:r>
              <a:rPr lang="en-US" dirty="0"/>
              <a:t>questions throughout the entire module.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Supporting questions are more specific and drive the investigation of the compelling question. For the purposes of this module, you will explore different supporting questions for each section. Investigating these supporting questions will support participants in synthesizing knowledge to answer the compelling questions. You will answer the</a:t>
            </a:r>
            <a:r>
              <a:rPr lang="en-US" baseline="0" dirty="0"/>
              <a:t> supporting</a:t>
            </a:r>
            <a:r>
              <a:rPr lang="en-US" dirty="0"/>
              <a:t> questions at the end of this section. For now, you are to use these questions to drive their investigation of this section; you are not required to answer these questions on this slide. </a:t>
            </a:r>
          </a:p>
          <a:p>
            <a:pPr marL="0" lvl="0" indent="0" algn="l" rtl="0">
              <a:spcBef>
                <a:spcPts val="0"/>
              </a:spcBef>
              <a:spcAft>
                <a:spcPts val="0"/>
              </a:spcAft>
              <a:buNone/>
            </a:pPr>
            <a:endParaRPr dirty="0"/>
          </a:p>
        </p:txBody>
      </p:sp>
      <p:sp>
        <p:nvSpPr>
          <p:cNvPr id="903" name="Google Shape;903;gd4210d3ce2_1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dirty="0"/>
          </a:p>
        </p:txBody>
      </p:sp>
    </p:spTree>
    <p:extLst>
      <p:ext uri="{BB962C8B-B14F-4D97-AF65-F5344CB8AC3E}">
        <p14:creationId xmlns:p14="http://schemas.microsoft.com/office/powerpoint/2010/main" val="28819491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cd58e03556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cd58e03556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working in groups, examine secondary sources through a jigsaw activity. For more information about jigsaw activities, visit the following page: </a:t>
            </a:r>
            <a:r>
              <a:rPr lang="en-US" b="0" i="0" u="sng" dirty="0">
                <a:solidFill>
                  <a:srgbClr val="000000"/>
                </a:solidFill>
                <a:effectLst/>
                <a:latin typeface="Times New Roman" panose="02020603050405020304" pitchFamily="18" charset="0"/>
              </a:rPr>
              <a:t>https://www.jigsaw.org/</a:t>
            </a:r>
            <a:endParaRPr lang="en-US" u="sng" dirty="0"/>
          </a:p>
          <a:p>
            <a:pPr marL="0" lvl="0" indent="0" algn="l" rtl="0">
              <a:lnSpc>
                <a:spcPct val="115000"/>
              </a:lnSpc>
              <a:spcBef>
                <a:spcPts val="1200"/>
              </a:spcBef>
              <a:spcAft>
                <a:spcPts val="0"/>
              </a:spcAft>
              <a:buClr>
                <a:schemeClr val="dk1"/>
              </a:buClr>
              <a:buSzPts val="1100"/>
              <a:buFont typeface="Arial"/>
              <a:buNone/>
            </a:pPr>
            <a:endParaRPr lang="en-US" dirty="0"/>
          </a:p>
          <a:p>
            <a:pPr marL="0" lvl="0" indent="0" algn="l" rtl="0">
              <a:lnSpc>
                <a:spcPct val="115000"/>
              </a:lnSpc>
              <a:spcBef>
                <a:spcPts val="1200"/>
              </a:spcBef>
              <a:spcAft>
                <a:spcPts val="0"/>
              </a:spcAft>
              <a:buClr>
                <a:schemeClr val="dk1"/>
              </a:buClr>
              <a:buSzPts val="1100"/>
              <a:buFont typeface="Arial"/>
              <a:buNone/>
            </a:pPr>
            <a:r>
              <a:rPr lang="en-US" dirty="0"/>
              <a:t>First, divide participants into groups of eight and assign each member of the group one of the sources below:</a:t>
            </a:r>
            <a:endParaRPr dirty="0"/>
          </a:p>
          <a:p>
            <a:pPr marL="457200" lvl="0" indent="-304800" algn="l" rtl="0">
              <a:lnSpc>
                <a:spcPct val="90000"/>
              </a:lnSpc>
              <a:spcBef>
                <a:spcPts val="1200"/>
              </a:spcBef>
              <a:spcAft>
                <a:spcPts val="0"/>
              </a:spcAft>
              <a:buClr>
                <a:schemeClr val="dk1"/>
              </a:buClr>
              <a:buSzPts val="1200"/>
              <a:buFont typeface="Calibri"/>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2"/>
                  </a:ext>
                </a:extLst>
              </a:rPr>
              <a:t>N</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3"/>
                  </a:ext>
                </a:extLst>
              </a:rPr>
              <a:t>ational Museum of the American Indian. (n.d.). </a:t>
            </a:r>
            <a:r>
              <a:rPr lang="en-US" i="1"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4"/>
                  </a:ext>
                </a:extLst>
              </a:rPr>
              <a:t>The Impact of Words and Tips for Using Appropriate Terminology: Am I Using the Right Word?</a:t>
            </a:r>
            <a:r>
              <a:rPr lang="en-US"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5"/>
                  </a:ext>
                </a:extLst>
              </a:rPr>
              <a:t> Native Knowledge 360. </a:t>
            </a:r>
            <a:r>
              <a:rPr lang="en-US" u="sng" dirty="0">
                <a:solidFill>
                  <a:schemeClr val="hlink"/>
                </a:solidFill>
                <a:highlight>
                  <a:srgbClr val="FFFFFF"/>
                </a:highlight>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6"/>
                  </a:ext>
                </a:extLst>
              </a:rPr>
              <a:t>https://americanindian.si.edu/nk360/informational/impact-words-tips</a:t>
            </a:r>
            <a:r>
              <a:rPr lang="en-US" dirty="0">
                <a:solidFill>
                  <a:srgbClr val="131313"/>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7"/>
                  </a:ext>
                </a:extLst>
              </a:rPr>
              <a:t> </a:t>
            </a:r>
            <a:endParaRPr dirty="0">
              <a:solidFill>
                <a:srgbClr val="131313"/>
              </a:solidFill>
              <a:highlight>
                <a:srgbClr val="FFFFFF"/>
              </a:highlight>
            </a:endParaRPr>
          </a:p>
          <a:p>
            <a:pPr indent="-304800">
              <a:lnSpc>
                <a:spcPct val="90000"/>
              </a:lnSpc>
              <a:buClr>
                <a:schemeClr val="dk1"/>
              </a:buClr>
              <a:buSzPts val="1200"/>
              <a:buFont typeface="Calibri"/>
              <a:buChar char="•"/>
            </a:pPr>
            <a:r>
              <a:rPr lang="en-US"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8"/>
                  </a:ext>
                </a:extLst>
              </a:rPr>
              <a:t>Garcia-Navarro, Lulu. </a:t>
            </a:r>
            <a:r>
              <a:rPr lang="en-US" dirty="0">
                <a:highlight>
                  <a:srgbClr val="FFFFFF"/>
                </a:highlight>
              </a:rPr>
              <a:t>(2015, August 27). </a:t>
            </a:r>
            <a:r>
              <a:rPr lang="en-US" i="1" dirty="0">
                <a:highlight>
                  <a:srgbClr val="FFFFFF"/>
                </a:highlight>
              </a:rPr>
              <a:t>Hispanic Or Latino? A Guide For The U.S. Presidential Campaign</a:t>
            </a:r>
            <a:r>
              <a:rPr lang="en-US" dirty="0">
                <a:highlight>
                  <a:srgbClr val="FFFFFF"/>
                </a:highlight>
              </a:rPr>
              <a:t>. National Public Radio. </a:t>
            </a:r>
            <a:r>
              <a:rPr lang="en-US" u="sng" dirty="0">
                <a:solidFill>
                  <a:schemeClr val="hlink"/>
                </a:solidFill>
                <a:highlight>
                  <a:srgbClr val="FFFFFF"/>
                </a:highlight>
                <a:hlinkClick r:id="rId4"/>
              </a:rPr>
              <a:t>https://www.npr.org/sections/parallels/2015/08/27/434584260/hispanic-or-latino-a-guide-for-the-u-s-presidential-campaign</a:t>
            </a:r>
            <a:r>
              <a:rPr lang="en-US" dirty="0">
                <a:highlight>
                  <a:srgbClr val="FFFFFF"/>
                </a:highlight>
              </a:rPr>
              <a:t> </a:t>
            </a:r>
            <a:endParaRPr dirty="0">
              <a:highlight>
                <a:srgbClr val="FFFFFF"/>
              </a:highlight>
            </a:endParaRPr>
          </a:p>
          <a:p>
            <a:pPr indent="-304800">
              <a:lnSpc>
                <a:spcPct val="90000"/>
              </a:lnSpc>
              <a:buClr>
                <a:srgbClr val="131313"/>
              </a:buClr>
              <a:buSzPts val="1200"/>
              <a:buFont typeface="Calibri"/>
              <a:buChar char="•"/>
            </a:pPr>
            <a:r>
              <a:rPr lang="en-US" dirty="0">
                <a:solidFill>
                  <a:srgbClr val="131313"/>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9"/>
                  </a:ext>
                </a:extLst>
              </a:rPr>
              <a:t>Eligon</a:t>
            </a:r>
            <a:r>
              <a:rPr lang="en-US" dirty="0">
                <a:solidFill>
                  <a:srgbClr val="131313"/>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9"/>
                  </a:ext>
                </a:extLst>
              </a:rPr>
              <a:t>, John.</a:t>
            </a:r>
            <a:r>
              <a:rPr lang="en-US" dirty="0">
                <a:solidFill>
                  <a:srgbClr val="131313"/>
                </a:solidFill>
                <a:highlight>
                  <a:srgbClr val="FFFFFF"/>
                </a:highlight>
              </a:rPr>
              <a:t> (2020, </a:t>
            </a:r>
            <a:r>
              <a:rPr lang="en-US" dirty="0">
                <a:highlight>
                  <a:srgbClr val="FFFFFF"/>
                </a:highlight>
              </a:rPr>
              <a:t>June 26</a:t>
            </a:r>
            <a:r>
              <a:rPr lang="en-US" dirty="0">
                <a:solidFill>
                  <a:srgbClr val="131313"/>
                </a:solidFill>
                <a:highlight>
                  <a:srgbClr val="FFFFFF"/>
                </a:highlight>
              </a:rPr>
              <a:t>). </a:t>
            </a:r>
            <a:r>
              <a:rPr lang="en-US" i="1" dirty="0">
                <a:solidFill>
                  <a:srgbClr val="121212"/>
                </a:solidFill>
                <a:highlight>
                  <a:srgbClr val="FFFFFF"/>
                </a:highlight>
              </a:rPr>
              <a:t>A Debate Over Identity and Race Asks, Are African-Americans ‘Black’ or ‘black’? </a:t>
            </a:r>
            <a:r>
              <a:rPr lang="en-US" dirty="0">
                <a:solidFill>
                  <a:srgbClr val="121212"/>
                </a:solidFill>
                <a:highlight>
                  <a:srgbClr val="FFFFFF"/>
                </a:highlight>
              </a:rPr>
              <a:t>The New York Times. </a:t>
            </a:r>
            <a:r>
              <a:rPr lang="en-US" u="sng" dirty="0">
                <a:solidFill>
                  <a:schemeClr val="hlink"/>
                </a:solidFill>
                <a:highlight>
                  <a:srgbClr val="FFFFFF"/>
                </a:highlight>
                <a:hlinkClick r:id="rId5"/>
              </a:rPr>
              <a:t>https://www.nytimes.com/2020/06/26/us/black-african-american-style-debate.html</a:t>
            </a:r>
            <a:r>
              <a:rPr lang="en-US" dirty="0">
                <a:solidFill>
                  <a:srgbClr val="121212"/>
                </a:solidFill>
                <a:highlight>
                  <a:srgbClr val="FFFFFF"/>
                </a:highlight>
              </a:rPr>
              <a:t> </a:t>
            </a:r>
            <a:endParaRPr dirty="0">
              <a:solidFill>
                <a:srgbClr val="121212"/>
              </a:solidFill>
              <a:highlight>
                <a:srgbClr val="FFFFFF"/>
              </a:highlight>
            </a:endParaRPr>
          </a:p>
          <a:p>
            <a:pPr indent="-304800">
              <a:lnSpc>
                <a:spcPct val="90000"/>
              </a:lnSpc>
              <a:buClr>
                <a:schemeClr val="dk1"/>
              </a:buClr>
              <a:buSzPts val="1200"/>
              <a:buFont typeface="Calibri"/>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0"/>
                  </a:ext>
                </a:extLst>
              </a:rPr>
              <a:t>Pérez,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0"/>
                  </a:ext>
                </a:extLst>
              </a:rPr>
              <a:t>Efrén</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0"/>
                  </a:ext>
                </a:extLst>
              </a:rPr>
              <a:t>.</a:t>
            </a:r>
            <a:r>
              <a:rPr lang="en-US" dirty="0"/>
              <a:t> (2020, July 2). </a:t>
            </a:r>
            <a:r>
              <a:rPr lang="en-US" i="1" dirty="0"/>
              <a:t>‘People of color’ are protesting. Here’s what you need to know about this new identity. </a:t>
            </a:r>
            <a:r>
              <a:rPr lang="en-US" dirty="0"/>
              <a:t>The Washington Post. </a:t>
            </a:r>
            <a:r>
              <a:rPr lang="en-US" u="sng" dirty="0">
                <a:solidFill>
                  <a:schemeClr val="hlink"/>
                </a:solidFill>
                <a:hlinkClick r:id="rId6"/>
              </a:rPr>
              <a:t>https://www.washingtonpost.com/politics/2020/07/02/people-color-are-protesting-heres-what-you-need-know-about-this-new-identity/</a:t>
            </a:r>
            <a:r>
              <a:rPr lang="en-US" dirty="0"/>
              <a:t> </a:t>
            </a:r>
            <a:endParaRPr dirty="0"/>
          </a:p>
          <a:p>
            <a:pPr indent="-304800">
              <a:lnSpc>
                <a:spcPct val="90000"/>
              </a:lnSpc>
              <a:buClr>
                <a:schemeClr val="dk1"/>
              </a:buClr>
              <a:buSzPts val="1200"/>
              <a:buFont typeface="Calibri"/>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1"/>
                  </a:ext>
                </a:extLst>
              </a:rPr>
              <a:t>Lester, Neal A</a:t>
            </a:r>
            <a:r>
              <a:rPr lang="en-US" dirty="0"/>
              <a:t>. (2017, November 27). </a:t>
            </a:r>
            <a:r>
              <a:rPr lang="en-US" i="1" dirty="0"/>
              <a:t>No Joking Matter: Words and Disability</a:t>
            </a:r>
            <a:r>
              <a:rPr lang="en-US" dirty="0"/>
              <a:t>. Learning For Justice.</a:t>
            </a:r>
            <a:r>
              <a:rPr lang="en-US" dirty="0">
                <a:solidFill>
                  <a:srgbClr val="282828"/>
                </a:solidFill>
              </a:rPr>
              <a:t> </a:t>
            </a:r>
            <a:r>
              <a:rPr lang="en-US" u="sng" dirty="0">
                <a:solidFill>
                  <a:schemeClr val="hlink"/>
                </a:solidFill>
                <a:hlinkClick r:id="rId7"/>
              </a:rPr>
              <a:t>https://www.learningforjustice.org/magazine/no-joking-matter-words-and-disability</a:t>
            </a:r>
            <a:r>
              <a:rPr lang="en-US" dirty="0">
                <a:solidFill>
                  <a:srgbClr val="282828"/>
                </a:solidFill>
              </a:rPr>
              <a:t> </a:t>
            </a:r>
            <a:endParaRPr dirty="0">
              <a:solidFill>
                <a:srgbClr val="282828"/>
              </a:solidFill>
            </a:endParaRPr>
          </a:p>
          <a:p>
            <a:pPr indent="-304800">
              <a:lnSpc>
                <a:spcPct val="90000"/>
              </a:lnSpc>
              <a:buClr>
                <a:schemeClr val="dk1"/>
              </a:buClr>
              <a:buSzPts val="1200"/>
              <a:buFont typeface="Calibri"/>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2"/>
                  </a:ext>
                </a:extLst>
              </a:rPr>
              <a:t>Collins, Cory.</a:t>
            </a:r>
            <a:r>
              <a:rPr lang="en-US" dirty="0"/>
              <a:t> (2019, February 11). </a:t>
            </a:r>
            <a:r>
              <a:rPr lang="en-US" i="1" dirty="0">
                <a:solidFill>
                  <a:srgbClr val="282828"/>
                </a:solidFill>
              </a:rPr>
              <a:t>Is Queer OK to Say? Here’s Why We Use It. </a:t>
            </a:r>
            <a:r>
              <a:rPr lang="en-US" dirty="0">
                <a:solidFill>
                  <a:srgbClr val="282828"/>
                </a:solidFill>
              </a:rPr>
              <a:t>Learning For Justice. </a:t>
            </a:r>
            <a:r>
              <a:rPr lang="en-US" u="sng" dirty="0">
                <a:solidFill>
                  <a:schemeClr val="hlink"/>
                </a:solidFill>
                <a:hlinkClick r:id="rId8"/>
              </a:rPr>
              <a:t>https://www.learningforjustice.org/magazine/is-queer-ok-to-say-heres-why-we-use-it</a:t>
            </a:r>
            <a:r>
              <a:rPr lang="en-US" dirty="0">
                <a:solidFill>
                  <a:srgbClr val="282828"/>
                </a:solidFill>
              </a:rPr>
              <a:t> </a:t>
            </a:r>
            <a:endParaRPr dirty="0">
              <a:solidFill>
                <a:srgbClr val="282828"/>
              </a:solidFill>
            </a:endParaRPr>
          </a:p>
          <a:p>
            <a:pPr marL="457200" lvl="0" indent="-304800" algn="l" rtl="0">
              <a:lnSpc>
                <a:spcPct val="90000"/>
              </a:lnSpc>
              <a:spcBef>
                <a:spcPts val="0"/>
              </a:spcBef>
              <a:spcAft>
                <a:spcPts val="0"/>
              </a:spcAft>
              <a:buClr>
                <a:schemeClr val="dk1"/>
              </a:buClr>
              <a:buSzPts val="1200"/>
              <a:buFont typeface="Calibri"/>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3"/>
                  </a:ext>
                </a:extLst>
              </a:rPr>
              <a:t>Underground Railroad Education Center</a:t>
            </a:r>
            <a:r>
              <a:rPr lang="en-US" dirty="0"/>
              <a:t>. (2021). </a:t>
            </a:r>
            <a:r>
              <a:rPr lang="en-US" i="1" dirty="0"/>
              <a:t>The Vocabulary of Freedom. </a:t>
            </a:r>
            <a:r>
              <a:rPr lang="en-US" u="sng" dirty="0">
                <a:solidFill>
                  <a:schemeClr val="hlink"/>
                </a:solidFill>
                <a:hlinkClick r:id="rId9"/>
              </a:rPr>
              <a:t>https://undergroundrailroadhistory.org/the-vocabulary-of-freedom/#:~:text=Also%20important%20to%20reevaluate%20is,identity%20as%20a%20human%20being</a:t>
            </a:r>
            <a:r>
              <a:rPr lang="en-US" dirty="0"/>
              <a:t> </a:t>
            </a:r>
            <a:endParaRPr dirty="0"/>
          </a:p>
          <a:p>
            <a:pPr indent="-304800">
              <a:lnSpc>
                <a:spcPct val="90000"/>
              </a:lnSpc>
              <a:buClr>
                <a:schemeClr val="dk1"/>
              </a:buClr>
              <a:buSzPts val="1200"/>
              <a:buFont typeface="Calibri"/>
              <a:buChar char="•"/>
            </a:pPr>
            <a:r>
              <a:rPr lang="en-US"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4"/>
                  </a:ext>
                </a:extLst>
              </a:rPr>
              <a:t>Yoshiko </a:t>
            </a:r>
            <a:r>
              <a:rPr lang="en-US"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4"/>
                  </a:ext>
                </a:extLst>
              </a:rPr>
              <a:t>Kandil</a:t>
            </a:r>
            <a:r>
              <a:rPr lang="en-US"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4"/>
                  </a:ext>
                </a:extLst>
              </a:rPr>
              <a:t>, Caitlin. </a:t>
            </a:r>
            <a:r>
              <a:rPr lang="en-US" dirty="0">
                <a:highlight>
                  <a:srgbClr val="FFFFFF"/>
                </a:highlight>
              </a:rPr>
              <a:t>(2018, May 31). </a:t>
            </a:r>
            <a:r>
              <a:rPr lang="en-US" i="1" dirty="0">
                <a:highlight>
                  <a:srgbClr val="FFFFFF"/>
                </a:highlight>
              </a:rPr>
              <a:t>After 50 years of 'Asian American,' advocates say the term is 'more essential than ever' </a:t>
            </a:r>
            <a:r>
              <a:rPr lang="en-US" dirty="0">
                <a:highlight>
                  <a:srgbClr val="FFFFFF"/>
                </a:highlight>
              </a:rPr>
              <a:t>NBC News. </a:t>
            </a:r>
            <a:r>
              <a:rPr lang="en-US" u="sng" dirty="0">
                <a:solidFill>
                  <a:schemeClr val="hlink"/>
                </a:solidFill>
                <a:highlight>
                  <a:srgbClr val="FFFFFF"/>
                </a:highlight>
                <a:hlinkClick r:id="rId10"/>
              </a:rPr>
              <a:t>https://www.nbcnews.com/news/asian-america/after-50-years-asian-american-advocates-say-term-more-essential-n875601</a:t>
            </a:r>
            <a:r>
              <a:rPr lang="en-US" dirty="0">
                <a:highlight>
                  <a:srgbClr val="FFFFFF"/>
                </a:highlight>
              </a:rPr>
              <a:t> </a:t>
            </a:r>
            <a:endParaRPr dirty="0">
              <a:highlight>
                <a:srgbClr val="FFFFFF"/>
              </a:highlight>
            </a:endParaRPr>
          </a:p>
          <a:p>
            <a:pPr marL="457200" lvl="0" indent="-342900" algn="l" rtl="0">
              <a:lnSpc>
                <a:spcPct val="90000"/>
              </a:lnSpc>
              <a:spcBef>
                <a:spcPts val="0"/>
              </a:spcBef>
              <a:spcAft>
                <a:spcPts val="0"/>
              </a:spcAft>
              <a:buClr>
                <a:schemeClr val="dk1"/>
              </a:buClr>
              <a:buSzPts val="1800"/>
              <a:buChar char="•"/>
            </a:pPr>
            <a:r>
              <a:rPr lang="en-US" dirty="0">
                <a:highlight>
                  <a:schemeClr val="lt1"/>
                </a:highlight>
              </a:rPr>
              <a:t>National Youth Leadership Network (NYLN) and Kids As Self Advocates (KASA). </a:t>
            </a:r>
            <a:r>
              <a:rPr lang="en-US" dirty="0">
                <a:highlight>
                  <a:srgbClr val="FFFFFF"/>
                </a:highlight>
              </a:rPr>
              <a:t>(2006). </a:t>
            </a:r>
            <a:r>
              <a:rPr lang="en-US" i="1" dirty="0">
                <a:highlight>
                  <a:srgbClr val="FFFFFF"/>
                </a:highlight>
              </a:rPr>
              <a:t>Respectful Disability Language: Here’s What’s Up! </a:t>
            </a:r>
            <a:r>
              <a:rPr lang="en-US" dirty="0">
                <a:highlight>
                  <a:schemeClr val="lt1"/>
                </a:highlight>
              </a:rPr>
              <a:t>NYLN and KASA. </a:t>
            </a:r>
            <a:r>
              <a:rPr lang="en-US" u="sng" dirty="0">
                <a:solidFill>
                  <a:schemeClr val="hlink"/>
                </a:solidFill>
                <a:highlight>
                  <a:srgbClr val="FFFFFF"/>
                </a:highlight>
                <a:hlinkClick r:id="rId11"/>
              </a:rPr>
              <a:t>https://www.aucd.org/docs/add/sa_summits/Language%20Doc.pdf</a:t>
            </a:r>
            <a:r>
              <a:rPr lang="en-US" dirty="0">
                <a:highlight>
                  <a:srgbClr val="FFFFFF"/>
                </a:highlight>
              </a:rPr>
              <a:t> </a:t>
            </a:r>
            <a:endParaRPr dirty="0">
              <a:highlight>
                <a:srgbClr val="FFFFFF"/>
              </a:highlight>
            </a:endParaRPr>
          </a:p>
          <a:p>
            <a:pPr marL="0" lvl="0" indent="0" algn="l" rtl="0">
              <a:lnSpc>
                <a:spcPct val="115000"/>
              </a:lnSpc>
              <a:spcBef>
                <a:spcPts val="1200"/>
              </a:spcBef>
              <a:spcAft>
                <a:spcPts val="0"/>
              </a:spcAft>
              <a:buNone/>
            </a:pPr>
            <a:endParaRPr lang="en-US" dirty="0"/>
          </a:p>
          <a:p>
            <a:pPr marL="0" lvl="0" indent="0" algn="l" rtl="0">
              <a:lnSpc>
                <a:spcPct val="115000"/>
              </a:lnSpc>
              <a:spcBef>
                <a:spcPts val="1200"/>
              </a:spcBef>
              <a:spcAft>
                <a:spcPts val="0"/>
              </a:spcAft>
              <a:buNone/>
            </a:pPr>
            <a:r>
              <a:rPr lang="en-US" dirty="0"/>
              <a:t>If you have uneven groups, visit Jigsaw Method site for an additional overview of this method and tips for troubleshooting issues. Complete</a:t>
            </a:r>
            <a:r>
              <a:rPr lang="en-US" dirty="0">
                <a:uFill>
                  <a:noFill/>
                </a:uFill>
              </a:rPr>
              <a:t> Cornell Notes </a:t>
            </a:r>
            <a:r>
              <a:rPr lang="en-US" dirty="0"/>
              <a:t>as you engage with each source. For more information on Cornell Notes, visit: </a:t>
            </a:r>
            <a:r>
              <a:rPr lang="en-US" b="0" i="0" u="sng" dirty="0">
                <a:solidFill>
                  <a:srgbClr val="000000"/>
                </a:solidFill>
                <a:effectLst/>
                <a:latin typeface="Times New Roman" panose="02020603050405020304" pitchFamily="18" charset="0"/>
              </a:rPr>
              <a:t>http://coe.jmu.edu/learningtoolbox/cornellnotes.html</a:t>
            </a:r>
            <a:endParaRPr lang="en-US" u="sng" dirty="0"/>
          </a:p>
          <a:p>
            <a:pPr marL="0" lvl="0" indent="0" algn="l" rtl="0">
              <a:lnSpc>
                <a:spcPct val="115000"/>
              </a:lnSpc>
              <a:spcBef>
                <a:spcPts val="1200"/>
              </a:spcBef>
              <a:spcAft>
                <a:spcPts val="0"/>
              </a:spcAft>
              <a:buNone/>
            </a:pPr>
            <a:endParaRPr dirty="0"/>
          </a:p>
          <a:p>
            <a:pPr marL="0" lvl="0" indent="0" algn="l" rtl="0">
              <a:lnSpc>
                <a:spcPct val="115000"/>
              </a:lnSpc>
              <a:spcBef>
                <a:spcPts val="1200"/>
              </a:spcBef>
              <a:spcAft>
                <a:spcPts val="0"/>
              </a:spcAft>
              <a:buNone/>
            </a:pPr>
            <a:r>
              <a:rPr lang="en-US" dirty="0"/>
              <a:t>After reading and completing notes, form “expert groups.” In these “expert groups,” you will discuss what you learned about correct terminology to prepare a presentation for your jigsaw group. </a:t>
            </a:r>
            <a:endParaRPr dirty="0"/>
          </a:p>
          <a:p>
            <a:pPr marL="0" lvl="0" indent="0" algn="l" rtl="0">
              <a:lnSpc>
                <a:spcPct val="115000"/>
              </a:lnSpc>
              <a:spcBef>
                <a:spcPts val="1200"/>
              </a:spcBef>
              <a:spcAft>
                <a:spcPts val="0"/>
              </a:spcAft>
              <a:buNone/>
            </a:pPr>
            <a:r>
              <a:rPr lang="en-US" dirty="0"/>
              <a:t>In these discussions, you should discuss and prepare a presentation that discusses appropriate terminology to use and the corresponding context. </a:t>
            </a:r>
          </a:p>
          <a:p>
            <a:pPr marL="0" lvl="0" indent="0" algn="l" rtl="0">
              <a:lnSpc>
                <a:spcPct val="115000"/>
              </a:lnSpc>
              <a:spcBef>
                <a:spcPts val="1200"/>
              </a:spcBef>
              <a:spcAft>
                <a:spcPts val="0"/>
              </a:spcAft>
              <a:buNone/>
            </a:pPr>
            <a:endParaRPr dirty="0"/>
          </a:p>
          <a:p>
            <a:pPr marL="0" lvl="0" indent="0" algn="l" rtl="0">
              <a:lnSpc>
                <a:spcPct val="115000"/>
              </a:lnSpc>
              <a:spcBef>
                <a:spcPts val="1200"/>
              </a:spcBef>
              <a:spcAft>
                <a:spcPts val="0"/>
              </a:spcAft>
              <a:buNone/>
            </a:pPr>
            <a:r>
              <a:rPr lang="en-US" dirty="0"/>
              <a:t>After preparing for your presentation, return to their jigsaw groups and present the information on the terminology discussed in your article while other participants take notes and ask questions to address any misconceptions or possible gaps in knowledge in the presentation. Participants will take turns presenting the information from the articles. </a:t>
            </a:r>
          </a:p>
          <a:p>
            <a:pPr marL="152400" lvl="0" indent="0" algn="l" rtl="0">
              <a:lnSpc>
                <a:spcPct val="90000"/>
              </a:lnSpc>
              <a:spcAft>
                <a:spcPts val="0"/>
              </a:spcAft>
              <a:buSzPts val="1200"/>
              <a:buFont typeface="Calibri"/>
              <a:buNone/>
            </a:pPr>
            <a:endParaRPr lang="en-US" dirty="0"/>
          </a:p>
          <a:p>
            <a:pPr marL="0" lvl="0" indent="0" algn="l" rtl="0">
              <a:lnSpc>
                <a:spcPct val="90000"/>
              </a:lnSpc>
              <a:spcBef>
                <a:spcPts val="1000"/>
              </a:spcBef>
              <a:spcAft>
                <a:spcPts val="0"/>
              </a:spcAft>
              <a:buClr>
                <a:schemeClr val="dk1"/>
              </a:buClr>
              <a:buFont typeface="Arial"/>
              <a:buNone/>
            </a:pPr>
            <a:endParaRPr dirty="0"/>
          </a:p>
        </p:txBody>
      </p:sp>
      <p:sp>
        <p:nvSpPr>
          <p:cNvPr id="910" name="Google Shape;910;gcd58e03556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dirty="0"/>
          </a:p>
        </p:txBody>
      </p:sp>
    </p:spTree>
    <p:extLst>
      <p:ext uri="{BB962C8B-B14F-4D97-AF65-F5344CB8AC3E}">
        <p14:creationId xmlns:p14="http://schemas.microsoft.com/office/powerpoint/2010/main" val="15009087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d4210d3ce2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d4210d3ce2_1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engage in an AllWrite Consensus to process what you learned from the jigsaw activity if working in a group. Select a facilitator. In an AllWrite Consensus, participants respond either in writing or orally by completing the following steps: </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AutoNum type="arabicPeriod"/>
            </a:pPr>
            <a:r>
              <a:rPr lang="en-US" dirty="0"/>
              <a:t>The Facilitator poses a problem to which there are multiple possible responses or solutions, and provides think time.</a:t>
            </a:r>
            <a:endParaRPr dirty="0"/>
          </a:p>
          <a:p>
            <a:pPr marL="457200" lvl="0" indent="-317500" algn="l" rtl="0">
              <a:spcBef>
                <a:spcPts val="0"/>
              </a:spcBef>
              <a:spcAft>
                <a:spcPts val="0"/>
              </a:spcAft>
              <a:buSzPts val="1400"/>
              <a:buAutoNum type="arabicPeriod"/>
            </a:pPr>
            <a:r>
              <a:rPr lang="en-US" dirty="0"/>
              <a:t>Each participant has a sheet of paper. </a:t>
            </a:r>
            <a:endParaRPr dirty="0"/>
          </a:p>
          <a:p>
            <a:pPr marL="457200" lvl="0" indent="-317500" algn="l" rtl="0">
              <a:spcBef>
                <a:spcPts val="0"/>
              </a:spcBef>
              <a:spcAft>
                <a:spcPts val="0"/>
              </a:spcAft>
              <a:buSzPts val="1400"/>
              <a:buAutoNum type="arabicPeriod"/>
            </a:pPr>
            <a:r>
              <a:rPr lang="en-US" dirty="0"/>
              <a:t>First participant shares their idea. Teams discuss. </a:t>
            </a:r>
            <a:endParaRPr dirty="0"/>
          </a:p>
          <a:p>
            <a:pPr marL="457200" lvl="0" indent="-317500" algn="l" rtl="0">
              <a:spcBef>
                <a:spcPts val="0"/>
              </a:spcBef>
              <a:spcAft>
                <a:spcPts val="0"/>
              </a:spcAft>
              <a:buSzPts val="1400"/>
              <a:buAutoNum type="arabicPeriod"/>
            </a:pPr>
            <a:r>
              <a:rPr lang="en-US" dirty="0"/>
              <a:t>If consensus is reached, then all participants record that idea on their own sheet. </a:t>
            </a:r>
            <a:endParaRPr dirty="0"/>
          </a:p>
          <a:p>
            <a:pPr marL="457200" lvl="0" indent="-317500" algn="l" rtl="0">
              <a:spcBef>
                <a:spcPts val="0"/>
              </a:spcBef>
              <a:spcAft>
                <a:spcPts val="0"/>
              </a:spcAft>
              <a:buSzPts val="1400"/>
              <a:buAutoNum type="arabicPeriod"/>
            </a:pPr>
            <a:r>
              <a:rPr lang="en-US" dirty="0"/>
              <a:t>Participants DO NOT pass papers. </a:t>
            </a:r>
            <a:endParaRPr dirty="0"/>
          </a:p>
          <a:p>
            <a:pPr marL="457200" lvl="0" indent="-317500" algn="l" rtl="0">
              <a:spcBef>
                <a:spcPts val="0"/>
              </a:spcBef>
              <a:spcAft>
                <a:spcPts val="0"/>
              </a:spcAft>
              <a:buSzPts val="1400"/>
              <a:buAutoNum type="arabicPeriod"/>
            </a:pPr>
            <a:r>
              <a:rPr lang="en-US" dirty="0"/>
              <a:t>Process is repeated by next participant. </a:t>
            </a:r>
            <a:endParaRPr dirty="0"/>
          </a:p>
          <a:p>
            <a:pPr marL="457200" lvl="0" indent="-317500" algn="l" rtl="0">
              <a:spcBef>
                <a:spcPts val="0"/>
              </a:spcBef>
              <a:spcAft>
                <a:spcPts val="0"/>
              </a:spcAft>
              <a:buSzPts val="1400"/>
              <a:buAutoNum type="arabicPeriod"/>
            </a:pPr>
            <a:r>
              <a:rPr lang="en-US" dirty="0"/>
              <a:t>Can do the Round Robin more than once.</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Ultimately, everyone should conclude that the most important thing that teachers can do is ask their students how they would like to be addressed. </a:t>
            </a:r>
            <a:endParaRPr dirty="0"/>
          </a:p>
        </p:txBody>
      </p:sp>
      <p:sp>
        <p:nvSpPr>
          <p:cNvPr id="917" name="Google Shape;917;gd4210d3ce2_1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dirty="0"/>
          </a:p>
        </p:txBody>
      </p:sp>
    </p:spTree>
    <p:extLst>
      <p:ext uri="{BB962C8B-B14F-4D97-AF65-F5344CB8AC3E}">
        <p14:creationId xmlns:p14="http://schemas.microsoft.com/office/powerpoint/2010/main" val="9309001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cd58e03556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cd58e03556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Discuss the reflection questions in groups or individually.</a:t>
            </a:r>
          </a:p>
        </p:txBody>
      </p:sp>
      <p:sp>
        <p:nvSpPr>
          <p:cNvPr id="924" name="Google Shape;924;gcd58e03556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dirty="0"/>
          </a:p>
        </p:txBody>
      </p:sp>
    </p:spTree>
    <p:extLst>
      <p:ext uri="{BB962C8B-B14F-4D97-AF65-F5344CB8AC3E}">
        <p14:creationId xmlns:p14="http://schemas.microsoft.com/office/powerpoint/2010/main" val="16022234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d58e03556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d58e03556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section previews the upcoming sections of the module.</a:t>
            </a:r>
            <a:endParaRPr dirty="0"/>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solidFill>
                  <a:srgbClr val="000000"/>
                </a:solidFill>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dirty="0">
              <a:solidFill>
                <a:srgbClr val="000000"/>
              </a:solidFill>
            </a:endParaRPr>
          </a:p>
          <a:p>
            <a:pPr marL="0" marR="0" lvl="0" indent="0" algn="l" rtl="0">
              <a:lnSpc>
                <a:spcPct val="100000"/>
              </a:lnSpc>
              <a:spcBef>
                <a:spcPts val="0"/>
              </a:spcBef>
              <a:spcAft>
                <a:spcPts val="0"/>
              </a:spcAft>
              <a:buClr>
                <a:schemeClr val="dk1"/>
              </a:buClr>
              <a:buSzPts val="1100"/>
              <a:buFont typeface="Arial"/>
              <a:buNone/>
            </a:pPr>
            <a:r>
              <a:rPr lang="en-US" dirty="0">
                <a:solidFill>
                  <a:srgbClr val="000000"/>
                </a:solidFill>
              </a:rPr>
              <a:t>Post-survey: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29"/>
                  </a:ext>
                </a:extLst>
              </a:rPr>
              <a:t>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30"/>
                  </a:ext>
                </a:extLst>
              </a:rPr>
              <a:t>KAS for Social Studies</a:t>
            </a:r>
            <a:r>
              <a:rPr lang="en-US" i="1" dirty="0"/>
              <a:t> </a:t>
            </a:r>
            <a:r>
              <a:rPr lang="en-US" dirty="0">
                <a:solidFill>
                  <a:srgbClr val="000000"/>
                </a:solidFill>
              </a:rPr>
              <a:t> Professional Learning Survey- </a:t>
            </a:r>
            <a:r>
              <a:rPr lang="en-US" u="sng" dirty="0">
                <a:solidFill>
                  <a:srgbClr val="000000"/>
                </a:solidFill>
              </a:rPr>
              <a:t>https://forms.gle/FyzdzDTVLd4FD8yRA</a:t>
            </a:r>
          </a:p>
          <a:p>
            <a:pPr marL="0" lvl="0" indent="0" algn="l" rtl="0">
              <a:spcBef>
                <a:spcPts val="0"/>
              </a:spcBef>
              <a:spcAft>
                <a:spcPts val="0"/>
              </a:spcAft>
              <a:buNone/>
            </a:pPr>
            <a:endParaRPr dirty="0"/>
          </a:p>
        </p:txBody>
      </p:sp>
      <p:sp>
        <p:nvSpPr>
          <p:cNvPr id="225" name="Google Shape;225;gcd58e03556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dirty="0"/>
          </a:p>
        </p:txBody>
      </p:sp>
    </p:spTree>
    <p:extLst>
      <p:ext uri="{BB962C8B-B14F-4D97-AF65-F5344CB8AC3E}">
        <p14:creationId xmlns:p14="http://schemas.microsoft.com/office/powerpoint/2010/main" val="16257165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eee5423c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eee5423c4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Guiding Notes:</a:t>
            </a: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This slide provides an overview of this module.</a:t>
            </a:r>
            <a:endParaRPr dirty="0"/>
          </a:p>
          <a:p>
            <a:pPr marL="0" lvl="0" indent="0" algn="l" rtl="0">
              <a:spcBef>
                <a:spcPts val="0"/>
              </a:spcBef>
              <a:spcAft>
                <a:spcPts val="0"/>
              </a:spcAft>
              <a:buNone/>
            </a:pPr>
            <a:endParaRPr dirty="0"/>
          </a:p>
        </p:txBody>
      </p:sp>
      <p:sp>
        <p:nvSpPr>
          <p:cNvPr id="124" name="Google Shape;124;gbeee5423c4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dirty="0"/>
          </a:p>
        </p:txBody>
      </p:sp>
    </p:spTree>
    <p:extLst>
      <p:ext uri="{BB962C8B-B14F-4D97-AF65-F5344CB8AC3E}">
        <p14:creationId xmlns:p14="http://schemas.microsoft.com/office/powerpoint/2010/main" val="29882416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2a01b62c7_0_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Guiding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slide provides the goals of this module.</a:t>
            </a:r>
            <a:endParaRPr dirty="0"/>
          </a:p>
          <a:p>
            <a:pPr marL="0" lvl="0" indent="0" algn="l" rtl="0">
              <a:spcBef>
                <a:spcPts val="0"/>
              </a:spcBef>
              <a:spcAft>
                <a:spcPts val="0"/>
              </a:spcAft>
              <a:buNone/>
            </a:pPr>
            <a:endParaRPr dirty="0"/>
          </a:p>
        </p:txBody>
      </p:sp>
      <p:sp>
        <p:nvSpPr>
          <p:cNvPr id="964" name="Google Shape;964;gd2a01b62c7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2259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151499302e1_0_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17" name="Google Shape;17;g151499302e1_0_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900"/>
              <a:buNone/>
              <a:defRPr sz="19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r>
              <a:rPr lang="en-US" dirty="0"/>
              <a:t>Click to edit Master subtitle style</a:t>
            </a:r>
            <a:endParaRPr dirty="0"/>
          </a:p>
        </p:txBody>
      </p:sp>
      <p:sp>
        <p:nvSpPr>
          <p:cNvPr id="18" name="Google Shape;18;g151499302e1_0_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19" name="Google Shape;19;g151499302e1_0_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007780"/>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0" name="Google Shape;20;g151499302e1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9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9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9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9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9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9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9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900" b="0" i="0" u="none" strike="noStrike" cap="none">
                <a:solidFill>
                  <a:srgbClr val="00778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693709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g151499302e1_0_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74" name="Google Shape;74;g151499302e1_0_6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75" name="Google Shape;75;g151499302e1_0_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6" name="Google Shape;76;g151499302e1_0_63"/>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7" name="Google Shape;77;g151499302e1_0_63"/>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13843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g151499302e1_0_6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0" name="Google Shape;80;g151499302e1_0_6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81" name="Google Shape;81;g151499302e1_0_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2" name="Google Shape;82;g151499302e1_0_6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3" name="Google Shape;83;g151499302e1_0_69"/>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91645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4"/>
        <p:cNvGrpSpPr/>
        <p:nvPr/>
      </p:nvGrpSpPr>
      <p:grpSpPr>
        <a:xfrm>
          <a:off x="0" y="0"/>
          <a:ext cx="0" cy="0"/>
          <a:chOff x="0" y="0"/>
          <a:chExt cx="0" cy="0"/>
        </a:xfrm>
      </p:grpSpPr>
      <p:sp>
        <p:nvSpPr>
          <p:cNvPr id="85" name="Google Shape;85;g151499302e1_0_7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6" name="Google Shape;86;g151499302e1_0_75"/>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7" name="Google Shape;87;g151499302e1_0_75"/>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8" name="Google Shape;88;g151499302e1_0_75"/>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74069789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g151499302e1_0_8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91" name="Google Shape;91;g151499302e1_0_8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1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9250" rtl="0">
              <a:spcBef>
                <a:spcPts val="500"/>
              </a:spcBef>
              <a:spcAft>
                <a:spcPts val="0"/>
              </a:spcAft>
              <a:buSzPts val="1900"/>
              <a:buChar char="•"/>
              <a:defRPr/>
            </a:lvl4pPr>
            <a:lvl5pPr marL="2286000" lvl="4" indent="-349250" rtl="0">
              <a:spcBef>
                <a:spcPts val="500"/>
              </a:spcBef>
              <a:spcAft>
                <a:spcPts val="0"/>
              </a:spcAft>
              <a:buSzPts val="1900"/>
              <a:buChar char="•"/>
              <a:defRPr/>
            </a:lvl5pPr>
            <a:lvl6pPr marL="2743200" lvl="5" indent="-349250" rtl="0">
              <a:spcBef>
                <a:spcPts val="500"/>
              </a:spcBef>
              <a:spcAft>
                <a:spcPts val="0"/>
              </a:spcAft>
              <a:buSzPts val="1900"/>
              <a:buChar char="•"/>
              <a:defRPr/>
            </a:lvl6pPr>
            <a:lvl7pPr marL="3200400" lvl="6" indent="-349250" rtl="0">
              <a:spcBef>
                <a:spcPts val="500"/>
              </a:spcBef>
              <a:spcAft>
                <a:spcPts val="0"/>
              </a:spcAft>
              <a:buSzPts val="1900"/>
              <a:buChar char="•"/>
              <a:defRPr/>
            </a:lvl7pPr>
            <a:lvl8pPr marL="3657600" lvl="7" indent="-349250" rtl="0">
              <a:spcBef>
                <a:spcPts val="500"/>
              </a:spcBef>
              <a:spcAft>
                <a:spcPts val="0"/>
              </a:spcAft>
              <a:buSzPts val="1900"/>
              <a:buChar char="•"/>
              <a:defRPr/>
            </a:lvl8pPr>
            <a:lvl9pPr marL="4114800" lvl="8" indent="-349250" rtl="0">
              <a:spcBef>
                <a:spcPts val="500"/>
              </a:spcBef>
              <a:spcAft>
                <a:spcPts val="0"/>
              </a:spcAft>
              <a:buSzPts val="1900"/>
              <a:buChar char="•"/>
              <a:defRPr/>
            </a:lvl9pPr>
          </a:lstStyle>
          <a:p>
            <a:pPr lvl="0"/>
            <a:r>
              <a:rPr lang="en-US"/>
              <a:t>Click to edit Master text styles</a:t>
            </a:r>
          </a:p>
        </p:txBody>
      </p:sp>
      <p:sp>
        <p:nvSpPr>
          <p:cNvPr id="92" name="Google Shape;92;g151499302e1_0_80"/>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49320424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3"/>
        <p:cNvGrpSpPr/>
        <p:nvPr/>
      </p:nvGrpSpPr>
      <p:grpSpPr>
        <a:xfrm>
          <a:off x="0" y="0"/>
          <a:ext cx="0" cy="0"/>
          <a:chOff x="0" y="0"/>
          <a:chExt cx="0" cy="0"/>
        </a:xfrm>
      </p:grpSpPr>
      <p:sp>
        <p:nvSpPr>
          <p:cNvPr id="94" name="Google Shape;94;g151499302e1_0_84"/>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5" name="Google Shape;95;g151499302e1_0_8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96" name="Google Shape;96;g151499302e1_0_84"/>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36918209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97"/>
        <p:cNvGrpSpPr/>
        <p:nvPr/>
      </p:nvGrpSpPr>
      <p:grpSpPr>
        <a:xfrm>
          <a:off x="0" y="0"/>
          <a:ext cx="0" cy="0"/>
          <a:chOff x="0" y="0"/>
          <a:chExt cx="0" cy="0"/>
        </a:xfrm>
      </p:grpSpPr>
      <p:sp>
        <p:nvSpPr>
          <p:cNvPr id="98" name="Google Shape;98;g151499302e1_0_88"/>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9" name="Google Shape;99;g151499302e1_0_88"/>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6186787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0"/>
        <p:cNvGrpSpPr/>
        <p:nvPr/>
      </p:nvGrpSpPr>
      <p:grpSpPr>
        <a:xfrm>
          <a:off x="0" y="0"/>
          <a:ext cx="0" cy="0"/>
          <a:chOff x="0" y="0"/>
          <a:chExt cx="0" cy="0"/>
        </a:xfrm>
      </p:grpSpPr>
      <p:sp>
        <p:nvSpPr>
          <p:cNvPr id="101" name="Google Shape;101;g151499302e1_0_91"/>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2" name="Google Shape;102;g151499302e1_0_91"/>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3" name="Google Shape;103;g151499302e1_0_91"/>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4" name="Google Shape;104;g151499302e1_0_91"/>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415759275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5"/>
        <p:cNvGrpSpPr/>
        <p:nvPr/>
      </p:nvGrpSpPr>
      <p:grpSpPr>
        <a:xfrm>
          <a:off x="0" y="0"/>
          <a:ext cx="0" cy="0"/>
          <a:chOff x="0" y="0"/>
          <a:chExt cx="0" cy="0"/>
        </a:xfrm>
      </p:grpSpPr>
      <p:sp>
        <p:nvSpPr>
          <p:cNvPr id="106" name="Google Shape;106;g151499302e1_0_9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7" name="Google Shape;107;g151499302e1_0_9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8" name="Google Shape;108;g151499302e1_0_96"/>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9" name="Google Shape;109;g151499302e1_0_96"/>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0" name="Google Shape;110;g151499302e1_0_96"/>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1" name="Google Shape;111;g151499302e1_0_96"/>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2" name="Google Shape;112;g151499302e1_0_96"/>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3" name="Google Shape;113;g151499302e1_0_96"/>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4" name="Google Shape;114;g151499302e1_0_96"/>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5" name="Google Shape;115;g151499302e1_0_96"/>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6" name="Google Shape;116;g151499302e1_0_96"/>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7" name="Google Shape;117;g151499302e1_0_96"/>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8" name="Google Shape;118;g151499302e1_0_96"/>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9" name="Google Shape;119;g151499302e1_0_96"/>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0" name="Google Shape;120;g151499302e1_0_96"/>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1" name="Google Shape;121;g151499302e1_0_96"/>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426219213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2"/>
        <p:cNvGrpSpPr/>
        <p:nvPr/>
      </p:nvGrpSpPr>
      <p:grpSpPr>
        <a:xfrm>
          <a:off x="0" y="0"/>
          <a:ext cx="0" cy="0"/>
          <a:chOff x="0" y="0"/>
          <a:chExt cx="0" cy="0"/>
        </a:xfrm>
      </p:grpSpPr>
      <p:sp>
        <p:nvSpPr>
          <p:cNvPr id="123" name="Google Shape;123;g151499302e1_0_113"/>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24" name="Google Shape;124;g151499302e1_0_11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25" name="Google Shape;125;g151499302e1_0_113"/>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6" name="Google Shape;126;g151499302e1_0_113"/>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7" name="Google Shape;127;g151499302e1_0_113"/>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8" name="Google Shape;128;g151499302e1_0_113"/>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211614358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g151499302e1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23" name="Google Shape;23;g151499302e1_0_1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4" name="Google Shape;24;g151499302e1_0_1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5" name="Google Shape;25;g151499302e1_0_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6" name="Google Shape;26;g151499302e1_0_1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7" name="Google Shape;27;g151499302e1_0_12"/>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39024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g151499302e1_0_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30" name="Google Shape;30;g151499302e1_0_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1" name="Google Shape;31;g151499302e1_0_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2" name="Google Shape;32;g151499302e1_0_19"/>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3" name="Google Shape;33;g151499302e1_0_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116868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g151499302e1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36" name="Google Shape;36;g151499302e1_0_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37" name="Google Shape;37;g151499302e1_0_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8" name="Google Shape;38;g151499302e1_0_2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9" name="Google Shape;39;g151499302e1_0_2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235139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g151499302e1_0_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2" name="Google Shape;42;g151499302e1_0_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3" name="Google Shape;43;g151499302e1_0_31"/>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340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g151499302e1_0_3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46" name="Google Shape;46;g151499302e1_0_35"/>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7" name="Google Shape;47;g151499302e1_0_35"/>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48" name="Google Shape;48;g151499302e1_0_35"/>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g151499302e1_0_35"/>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50" name="Google Shape;50;g151499302e1_0_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1" name="Google Shape;51;g151499302e1_0_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2" name="Google Shape;52;g151499302e1_0_3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091984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g151499302e1_0_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55" name="Google Shape;55;g151499302e1_0_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6" name="Google Shape;56;g151499302e1_0_4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7" name="Google Shape;57;g151499302e1_0_44"/>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6175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g151499302e1_0_4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0" name="Google Shape;60;g151499302e1_0_49"/>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1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g151499302e1_0_4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2" name="Google Shape;62;g151499302e1_0_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3" name="Google Shape;63;g151499302e1_0_49"/>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4" name="Google Shape;64;g151499302e1_0_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011379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g151499302e1_0_5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7" name="Google Shape;67;g151499302e1_0_56"/>
          <p:cNvSpPr>
            <a:spLocks noGrp="1"/>
          </p:cNvSpPr>
          <p:nvPr>
            <p:ph type="pic" idx="2"/>
          </p:nvPr>
        </p:nvSpPr>
        <p:spPr>
          <a:xfrm>
            <a:off x="5183188" y="987425"/>
            <a:ext cx="6172500" cy="4873500"/>
          </a:xfrm>
          <a:prstGeom prst="rect">
            <a:avLst/>
          </a:prstGeom>
          <a:noFill/>
          <a:ln>
            <a:noFill/>
          </a:ln>
        </p:spPr>
      </p:sp>
      <p:sp>
        <p:nvSpPr>
          <p:cNvPr id="68" name="Google Shape;68;g151499302e1_0_5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9" name="Google Shape;69;g151499302e1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0" name="Google Shape;70;g151499302e1_0_5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1" name="Google Shape;71;g151499302e1_0_56"/>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770378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g151499302e1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1" name="Google Shape;11;g151499302e1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g151499302e1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3" name="Google Shape;13;g151499302e1_0_0"/>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4" name="Google Shape;14;g151499302e1_0_0"/>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lvl="0" algn="r" rtl="0">
              <a:buNone/>
              <a:defRPr sz="1300">
                <a:solidFill>
                  <a:srgbClr val="102649"/>
                </a:solidFill>
                <a:latin typeface="Libre Franklin"/>
                <a:ea typeface="Libre Franklin"/>
                <a:cs typeface="Libre Franklin"/>
                <a:sym typeface="Libre Franklin"/>
              </a:defRPr>
            </a:lvl1pPr>
            <a:lvl2pPr lvl="1" algn="r" rtl="0">
              <a:buNone/>
              <a:defRPr sz="1300">
                <a:solidFill>
                  <a:srgbClr val="102649"/>
                </a:solidFill>
                <a:latin typeface="Libre Franklin"/>
                <a:ea typeface="Libre Franklin"/>
                <a:cs typeface="Libre Franklin"/>
                <a:sym typeface="Libre Franklin"/>
              </a:defRPr>
            </a:lvl2pPr>
            <a:lvl3pPr lvl="2" algn="r" rtl="0">
              <a:buNone/>
              <a:defRPr sz="1300">
                <a:solidFill>
                  <a:srgbClr val="102649"/>
                </a:solidFill>
                <a:latin typeface="Libre Franklin"/>
                <a:ea typeface="Libre Franklin"/>
                <a:cs typeface="Libre Franklin"/>
                <a:sym typeface="Libre Franklin"/>
              </a:defRPr>
            </a:lvl3pPr>
            <a:lvl4pPr lvl="3" algn="r" rtl="0">
              <a:buNone/>
              <a:defRPr sz="1300">
                <a:solidFill>
                  <a:srgbClr val="102649"/>
                </a:solidFill>
                <a:latin typeface="Libre Franklin"/>
                <a:ea typeface="Libre Franklin"/>
                <a:cs typeface="Libre Franklin"/>
                <a:sym typeface="Libre Franklin"/>
              </a:defRPr>
            </a:lvl4pPr>
            <a:lvl5pPr lvl="4" algn="r" rtl="0">
              <a:buNone/>
              <a:defRPr sz="1300">
                <a:solidFill>
                  <a:srgbClr val="102649"/>
                </a:solidFill>
                <a:latin typeface="Libre Franklin"/>
                <a:ea typeface="Libre Franklin"/>
                <a:cs typeface="Libre Franklin"/>
                <a:sym typeface="Libre Franklin"/>
              </a:defRPr>
            </a:lvl5pPr>
            <a:lvl6pPr lvl="5" algn="r" rtl="0">
              <a:buNone/>
              <a:defRPr sz="1300">
                <a:solidFill>
                  <a:srgbClr val="102649"/>
                </a:solidFill>
                <a:latin typeface="Libre Franklin"/>
                <a:ea typeface="Libre Franklin"/>
                <a:cs typeface="Libre Franklin"/>
                <a:sym typeface="Libre Franklin"/>
              </a:defRPr>
            </a:lvl6pPr>
            <a:lvl7pPr lvl="6" algn="r" rtl="0">
              <a:buNone/>
              <a:defRPr sz="1300">
                <a:solidFill>
                  <a:srgbClr val="102649"/>
                </a:solidFill>
                <a:latin typeface="Libre Franklin"/>
                <a:ea typeface="Libre Franklin"/>
                <a:cs typeface="Libre Franklin"/>
                <a:sym typeface="Libre Franklin"/>
              </a:defRPr>
            </a:lvl7pPr>
            <a:lvl8pPr lvl="7" algn="r" rtl="0">
              <a:buNone/>
              <a:defRPr sz="1300">
                <a:solidFill>
                  <a:srgbClr val="102649"/>
                </a:solidFill>
                <a:latin typeface="Libre Franklin"/>
                <a:ea typeface="Libre Franklin"/>
                <a:cs typeface="Libre Franklin"/>
                <a:sym typeface="Libre Franklin"/>
              </a:defRPr>
            </a:lvl8pPr>
            <a:lvl9pPr lvl="8" algn="r" rtl="0">
              <a:buNone/>
              <a:defRPr sz="13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582885749"/>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designing-lessons/" TargetMode="External"/><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hyperlink" Target="https://www.kentuckyteacher.org/subjects/social-studies/" TargetMode="External"/><Relationship Id="rId2" Type="http://schemas.openxmlformats.org/officeDocument/2006/relationships/notesSlide" Target="../notesSlides/notesSlide104.xml"/><Relationship Id="rId1" Type="http://schemas.openxmlformats.org/officeDocument/2006/relationships/slideLayout" Target="../slideLayouts/slideLayout4.xml"/><Relationship Id="rId5" Type="http://schemas.openxmlformats.org/officeDocument/2006/relationships/hyperlink" Target="http://www.kysscouncil.org/" TargetMode="External"/><Relationship Id="rId4" Type="http://schemas.openxmlformats.org/officeDocument/2006/relationships/hyperlink" Target="https://www.kentuckyteacher.org/bulletin-board/"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education.ky.gov/curriculum/standards/kyacadstand/Documents/Addressing_Gaps_in_Content_Knowledge_Action_Plan.docx" TargetMode="External"/><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s://www.kentuckyteacher.org/subjects/social-studies/2021/11/how-should-i-teach-about-thanksgiving/" TargetMode="External"/><Relationship Id="rId2" Type="http://schemas.openxmlformats.org/officeDocument/2006/relationships/notesSlide" Target="../notesSlides/notesSlide107.xml"/><Relationship Id="rId1" Type="http://schemas.openxmlformats.org/officeDocument/2006/relationships/slideLayout" Target="../slideLayouts/slideLayout4.xml"/><Relationship Id="rId5" Type="http://schemas.openxmlformats.org/officeDocument/2006/relationships/hyperlink" Target="https://www.kentuckyteacher.org/bulletin-board/resources/2021/02/black-history-month-lessons-from-ket/" TargetMode="External"/><Relationship Id="rId4" Type="http://schemas.openxmlformats.org/officeDocument/2006/relationships/hyperlink" Target="https://www.kentuckyteacher.org/subjects/social-studies/2021/04/how-to-bring-more-complete-understanding-of-american-indian-history-cultures-and-contemporary-live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kentuckyteacher.org/subjects/social-studies/2021/03/womens-history-month-and-economics/"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 Id="rId5" Type="http://schemas.openxmlformats.org/officeDocument/2006/relationships/hyperlink" Target="https://www.kentuckyteacher.org/subjects/social-studies/2021/02/giving-voice-to-the-voiceless-integrating-diverse-narratives-into-history-education/" TargetMode="External"/><Relationship Id="rId4" Type="http://schemas.openxmlformats.org/officeDocument/2006/relationships/hyperlink" Target="https://www.kentuckyteacher.org/subjects/social-studies/2021/04/ashland-develops-new-digital-resources-to-meet-educators-needs-during-the-pandemic/"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hyperlink" Target="https://www.cultofpedagogy.com/culturally-responsive-misconceptions/" TargetMode="External"/><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7.xml.rels><?xml version="1.0" encoding="UTF-8" standalone="yes"?>
<Relationships xmlns="http://schemas.openxmlformats.org/package/2006/relationships"><Relationship Id="rId3" Type="http://schemas.openxmlformats.org/officeDocument/2006/relationships/hyperlink" Target="https://pz.harvard.edu/sites/default/files/I%20Used%20to%20Think%20-%20Now%20I%20Think_1.pdf" TargetMode="External"/><Relationship Id="rId2" Type="http://schemas.openxmlformats.org/officeDocument/2006/relationships/notesSlide" Target="../notesSlides/notesSlide116.xml"/><Relationship Id="rId1" Type="http://schemas.openxmlformats.org/officeDocument/2006/relationships/slideLayout" Target="../slideLayouts/slideLayout4.xml"/><Relationship Id="rId4" Type="http://schemas.openxmlformats.org/officeDocument/2006/relationships/hyperlink" Target="https://www.readingrockets.org/strategies/think-pair-share" TargetMode="Externa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hyperlink" Target="https://www.cultofpedagogy.com/classroom-simulations/" TargetMode="External"/><Relationship Id="rId2" Type="http://schemas.openxmlformats.org/officeDocument/2006/relationships/notesSlide" Target="../notesSlides/notesSlide11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www.pz.harvard.edu/sites/default/files/Parts%20Purposes%20Complexities_1.pdf"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hyperlink" Target="https://www.cultofpedagogy.com/classroom-simulations/" TargetMode="External"/><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1.xml.rels><?xml version="1.0" encoding="UTF-8" standalone="yes"?>
<Relationships xmlns="http://schemas.openxmlformats.org/package/2006/relationships"><Relationship Id="rId3" Type="http://schemas.openxmlformats.org/officeDocument/2006/relationships/hyperlink" Target="https://kappanonline.org/richardson-using-controversy-as-a-teaching-tool-an-interview-with-diana-hess/" TargetMode="External"/><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8" Type="http://schemas.openxmlformats.org/officeDocument/2006/relationships/hyperlink" Target="https://pz.harvard.edu/sites/default/files/How%20Else%20and%20Why_3.pdf" TargetMode="External"/><Relationship Id="rId3" Type="http://schemas.openxmlformats.org/officeDocument/2006/relationships/hyperlink" Target="https://pz.harvard.edu/sites/default/files/Unveiling%20Stories.pdf" TargetMode="External"/><Relationship Id="rId7" Type="http://schemas.openxmlformats.org/officeDocument/2006/relationships/hyperlink" Target="https://pz.harvard.edu/sites/default/files/Step%20In%20-%20Step%20Out%20-%20Step%20Back_1.pdf" TargetMode="External"/><Relationship Id="rId2" Type="http://schemas.openxmlformats.org/officeDocument/2006/relationships/notesSlide" Target="../notesSlides/notesSlide122.xml"/><Relationship Id="rId1" Type="http://schemas.openxmlformats.org/officeDocument/2006/relationships/slideLayout" Target="../slideLayouts/slideLayout4.xml"/><Relationship Id="rId6" Type="http://schemas.openxmlformats.org/officeDocument/2006/relationships/hyperlink" Target="https://pz.harvard.edu/sites/default/files/Red%20Light%20Yellow%20Light_1.pdf" TargetMode="External"/><Relationship Id="rId5" Type="http://schemas.openxmlformats.org/officeDocument/2006/relationships/hyperlink" Target="https://pz.harvard.edu/sites/default/files/Question%20Starts_0.pdf" TargetMode="External"/><Relationship Id="rId4" Type="http://schemas.openxmlformats.org/officeDocument/2006/relationships/hyperlink" Target="https://pz.harvard.edu/sites/default/files/Circle%20of%20Viewpoints_0.pdf"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ky.gov/comm/edfacts/Pages/default.aspx"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openhouse.education.ky.gov/SRC"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hyperlink" Target="https://www.edweek.org/teaching-learning/how-do-we-teach-with-primary-sources-when-so-many-voices-are-missing/2019/08" TargetMode="External"/><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hyperlink" Target="https://blogs.loc.gov/teachers/2023/09/using-primary-sources-to-reveal-whats-missing-from-the-story/?loclr=eatlcb" TargetMode="External"/><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7.xml.rels><?xml version="1.0" encoding="UTF-8" standalone="yes"?>
<Relationships xmlns="http://schemas.openxmlformats.org/package/2006/relationships"><Relationship Id="rId3" Type="http://schemas.openxmlformats.org/officeDocument/2006/relationships/hyperlink" Target="https://blogs.loc.gov/teachers/2023/09/using-primary-sources-to-reveal-whats-missing-from-the-story/?loclr=eatlcb" TargetMode="External"/><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38.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notesSlide" Target="../notesSlides/notesSlide137.xml"/><Relationship Id="rId1" Type="http://schemas.openxmlformats.org/officeDocument/2006/relationships/slideLayout" Target="../slideLayouts/slideLayout4.xml"/><Relationship Id="rId4" Type="http://schemas.openxmlformats.org/officeDocument/2006/relationships/hyperlink" Target="https://blogs.loc.gov/teachers/2011/11/dealing-with-difficult-subjects-in-primary-sources/"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blogs.loc.gov/teachers/2011/11/dealing-with-difficult-subjects-in-primary-sources/" TargetMode="External"/><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d.com/talks/chimamanda_ngozi_adichie_the_danger_of_a_single_story?language=en"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hyperlink" Target="https://www.loc.gov/programs/teachers/getting-started-with-primary-sources/guides/" TargetMode="External"/><Relationship Id="rId2" Type="http://schemas.openxmlformats.org/officeDocument/2006/relationships/notesSlide" Target="../notesSlides/notesSlide141.xml"/><Relationship Id="rId1" Type="http://schemas.openxmlformats.org/officeDocument/2006/relationships/slideLayout" Target="../slideLayouts/slideLayout4.xml"/><Relationship Id="rId6" Type="http://schemas.openxmlformats.org/officeDocument/2006/relationships/hyperlink" Target="https://www.facinghistory.org/sites/default/files/Writing_Strategies.pdf" TargetMode="External"/><Relationship Id="rId5" Type="http://schemas.openxmlformats.org/officeDocument/2006/relationships/hyperlink" Target="https://sheg.stanford.edu/history-lessons?f%5b0%5d=topic:7" TargetMode="External"/><Relationship Id="rId4" Type="http://schemas.openxmlformats.org/officeDocument/2006/relationships/hyperlink" Target="https://www.archives.gov/education/lessons/worksheets"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hyperlink" Target="https://apps.legislature.ky.gov/law/statutes/statute.aspx?id=45623" TargetMode="External"/><Relationship Id="rId2" Type="http://schemas.openxmlformats.org/officeDocument/2006/relationships/notesSlide" Target="../notesSlides/notesSlide14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hyperlink" Target="https://education.ky.gov/curriculum/standards/kyacadstand/Documents/Model_Curriculum_Framework.pdf" TargetMode="External"/><Relationship Id="rId4" Type="http://schemas.openxmlformats.org/officeDocument/2006/relationships/hyperlink" Target="https://apps.legislature.ky.gov/law/kar/704/003/455.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meadowscenter.org/files/resources/TurnAndTalk_TeacherGuide.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notesSlide" Target="../notesSlides/notesSlide15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hyperlink" Target="https://apps.legislature.ky.gov/law/statutes/statute.aspx?id=3552" TargetMode="Externa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notesSlide" Target="../notesSlides/notesSlide155.xml"/><Relationship Id="rId1" Type="http://schemas.openxmlformats.org/officeDocument/2006/relationships/slideLayout" Target="../slideLayouts/slideLayout4.xml"/><Relationship Id="rId4" Type="http://schemas.openxmlformats.org/officeDocument/2006/relationships/hyperlink" Target="https://education.ky.gov/curriculum/standards/kyacadstand/Documents/KDE_Equity_Lenses.docx"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education.ky.gov/curriculum/standards/kyacadstand/Documents/Social_Studies_Instructional_Resources_Alignment_Rubric.docx" TargetMode="External"/><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on.ky.gov/curriculum/standards/kyacadstand/Documents/Facilitator's_Guide_Module_2_Minding_the_Gap.pdf"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education.ky.gov/curriculum/standards/kyacadstand/Documents/Collaborative_Civic_Spaces_PowerPoint.pptx" TargetMode="External"/><Relationship Id="rId4" Type="http://schemas.openxmlformats.org/officeDocument/2006/relationships/hyperlink" Target="https://education.ky.gov/curriculum/standards/kyacadstand/Documents/Inquiry_Practices_of_KAS_for_Social_Studies.pptx"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hyperlink" Target="https://education.ky.gov/curriculum/standards/kyacadstand/Documents/Grade_4_Teacher_Note_Including_Diverse_Groups_of_the_KAS_for_Social_Studies.docx" TargetMode="External"/><Relationship Id="rId2" Type="http://schemas.openxmlformats.org/officeDocument/2006/relationships/notesSlide" Target="../notesSlides/notesSlide166.xml"/><Relationship Id="rId1" Type="http://schemas.openxmlformats.org/officeDocument/2006/relationships/slideLayout" Target="../slideLayouts/slideLayout4.xml"/><Relationship Id="rId5" Type="http://schemas.openxmlformats.org/officeDocument/2006/relationships/hyperlink" Target="https://education.ky.gov/curriculum/standards/kyacadstand/Documents/High_School-Including_Diverse_Groups_of_the_KAS_for_Social_Studies.docx" TargetMode="External"/><Relationship Id="rId4" Type="http://schemas.openxmlformats.org/officeDocument/2006/relationships/hyperlink" Target="https://education.ky.gov/curriculum/standards/kyacadstand/Documents/Grade_8_Collection-Including_Diverse_Groups.docx"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hyperlink" Target="https://www.youtube.com/watch?v=xCyjFipytRE" TargetMode="External"/><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education.ky.gov/curriculum/standards/kyacadstand/Documents/Model_Curriculum_Framework.pdf"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education.ky.gov/curriculum/standards/kyacadstand/Documents/Facilitator's_Guide_Module_2_Minding_the_Gap.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slide" Target="slide48.xml"/><Relationship Id="rId5" Type="http://schemas.openxmlformats.org/officeDocument/2006/relationships/slide" Target="slide40.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education.ky.gov/curriculum/standards/kyacadstand/Documents/Tool_to_Unpack_Standards_and_Identify_Gaps.xls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education.ky.gov/curriculum/standards/kyacadstand/Documents/Tool_to_Unpack_Standards_and_Identify_Gaps.xlsx"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pdf"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education.ky.gov/curriculum/standards/kyacadstand/Documents/Tool_to_Unpack_Standards_and_Identify_Gaps.xlsx"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www.cce.org/uploads/files/02-CCE-BuildingforEquityTools_School-Self-Assessment-Tool.pdf"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hyperlink" Target="https://www.cce.org/uploads/files/02-CCE-BuildingforEquityTools_School-Self-Assessment-Tool.pdf"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s://www.cultofpedagogy.com/10-equity/"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hyperlink" Target="https://www.cultofpedagogy.com/10-equity/"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hyperlink" Target="https://www.kentuckyteacher.org/features/2021/04/james-academy-a-new-girls-steam-school-does-everything-differently/"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pz.harvard.edu/sites/default/files/Claim%20Support%20Question_0.pdf"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https://www.edutopia.org/blog/creating-an-identity-safe-classroom-becki-cohn-vargas-dorothy-steele" TargetMode="External"/><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education.ky.gov/curriculum/standards/kyacadstand/Documents/KAS_for_Social_Studies_Glossary_of_Terms.pdf"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s://pz.harvard.edu/sites/default/files/Who%20Am%20I%20-%20Exploring%20Complexity.pdf"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hyperlink" Target="https://docs.google.com/document/d/1HTlROLa_n1DH_uDn9O9B3v6MbrJPvomX-4qx4eCzaio/edit"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hyperlink" Target="https://pz.harvard.edu/sites/default/files/3-2-1%20Bridge_0.pdf"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kb.wisc.edu/remote-instruction/page.php?id=104154"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openxmlformats.org/officeDocument/2006/relationships/hyperlink" Target="https://education.ky.gov/curriculum/standards/kyacadstand/Documents/Collaborative_Civic_Spaces_Facilitator_Guide.pdf" TargetMode="External"/><Relationship Id="rId4" Type="http://schemas.openxmlformats.org/officeDocument/2006/relationships/hyperlink" Target="https://docs.google.com/document/d/1HTlROLa_n1DH_uDn9O9B3v6MbrJPvomX-4qx4eCzaio/edit"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docs.google.com/document/d/1HTlROLa_n1DH_uDn9O9B3v6MbrJPvomX-4qx4eCzaio/edit"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hyperlink" Target="https://pz.harvard.edu/sites/default/files/3-2-1%20Bridge_0.pdf"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8" Type="http://schemas.openxmlformats.org/officeDocument/2006/relationships/hyperlink" Target="https://undergroundrailroadhistory.org/the-vocabulary-of-freedom/#:~:text=Also%20important%20to%20reevaluate%20is,identity%20as%20a%20human%20being" TargetMode="External"/><Relationship Id="rId3" Type="http://schemas.openxmlformats.org/officeDocument/2006/relationships/hyperlink" Target="https://americanindian.si.edu/nk360/informational/impact-words-tips" TargetMode="External"/><Relationship Id="rId7" Type="http://schemas.openxmlformats.org/officeDocument/2006/relationships/hyperlink" Target="https://www.learningforjustice.org/magazine/is-queer-ok-to-say-heres-why-we-use-it" TargetMode="External"/><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hyperlink" Target="https://www.washingtonpost.com/politics/2020/07/02/people-color-are-protesting-heres-what-you-need-know-about-this-new-identity/" TargetMode="External"/><Relationship Id="rId5" Type="http://schemas.openxmlformats.org/officeDocument/2006/relationships/hyperlink" Target="https://www.nytimes.com/2020/06/26/us/black-african-american-style-debate.html" TargetMode="External"/><Relationship Id="rId10" Type="http://schemas.openxmlformats.org/officeDocument/2006/relationships/hyperlink" Target="https://www.aucd.org/docs/add/sa_summits/Language%20Doc.pdf" TargetMode="External"/><Relationship Id="rId4" Type="http://schemas.openxmlformats.org/officeDocument/2006/relationships/hyperlink" Target="https://www.npr.org/sections/parallels/2015/08/27/434584260/hispanic-or-latino-a-guide-for-the-u-s-presidential-campaign" TargetMode="External"/><Relationship Id="rId9" Type="http://schemas.openxmlformats.org/officeDocument/2006/relationships/hyperlink" Target="https://www.nbcnews.com/news/asian-america/after-50-years-asian-american-advocates-say-term-more-essential-n875601"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core-docs.s3.amazonaws.com/documents/asset/uploaded_file/630562/AllWrite_Consensus.pdf" TargetMode="External"/><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ctrTitle"/>
          </p:nvPr>
        </p:nvSpPr>
        <p:spPr>
          <a:xfrm>
            <a:off x="2249424" y="1515875"/>
            <a:ext cx="10134630" cy="2318100"/>
          </a:xfrm>
          <a:prstGeom prst="rect">
            <a:avLst/>
          </a:prstGeom>
          <a:noFill/>
          <a:ln>
            <a:noFill/>
          </a:ln>
        </p:spPr>
        <p:txBody>
          <a:bodyPr spcFirstLastPara="1" wrap="square" lIns="91425" tIns="45700" rIns="91425" bIns="45700" anchor="b" anchorCtr="0">
            <a:normAutofit fontScale="90000"/>
          </a:bodyPr>
          <a:lstStyle/>
          <a:p>
            <a:pPr marL="0" marR="73025" lvl="0" indent="0" algn="ctr" rtl="0">
              <a:lnSpc>
                <a:spcPct val="100000"/>
              </a:lnSpc>
              <a:spcBef>
                <a:spcPts val="0"/>
              </a:spcBef>
              <a:spcAft>
                <a:spcPts val="0"/>
              </a:spcAft>
              <a:buNone/>
            </a:pPr>
            <a:endParaRPr sz="4700" dirty="0">
              <a:highlight>
                <a:schemeClr val="lt1"/>
              </a:highlight>
            </a:endParaRPr>
          </a:p>
          <a:p>
            <a:pPr marL="0" marR="73025" lvl="0" indent="0" algn="ctr" rtl="0">
              <a:lnSpc>
                <a:spcPct val="100000"/>
              </a:lnSpc>
              <a:spcBef>
                <a:spcPts val="0"/>
              </a:spcBef>
              <a:spcAft>
                <a:spcPts val="0"/>
              </a:spcAft>
              <a:buClr>
                <a:schemeClr val="dk1"/>
              </a:buClr>
              <a:buSzPts val="1100"/>
              <a:buFont typeface="Arial"/>
              <a:buNone/>
            </a:pPr>
            <a:r>
              <a:rPr lang="en-US" dirty="0">
                <a:latin typeface="Franklin Gothic Medium" panose="020B0603020102020204" pitchFamily="34" charset="0"/>
              </a:rPr>
              <a:t>Including Diverse Groups </a:t>
            </a: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of</a:t>
            </a:r>
            <a:r>
              <a:rPr lang="en-US" dirty="0">
                <a:latin typeface="Franklin Gothic Medium" panose="020B0603020102020204" pitchFamily="34" charset="0"/>
              </a:rPr>
              <a:t> the </a:t>
            </a:r>
            <a:r>
              <a:rPr lang="en-US" i="1" dirty="0">
                <a:latin typeface="Franklin Gothic Medium" panose="020B0603020102020204" pitchFamily="34" charset="0"/>
              </a:rPr>
              <a:t>KAS for Social Studies</a:t>
            </a:r>
            <a:endParaRPr i="1" dirty="0">
              <a:latin typeface="Franklin Gothic Medium" panose="020B0603020102020204" pitchFamily="34" charset="0"/>
            </a:endParaRPr>
          </a:p>
          <a:p>
            <a:pPr marL="0" marR="73025" lvl="0" indent="0" algn="ctr" rtl="0">
              <a:lnSpc>
                <a:spcPct val="100000"/>
              </a:lnSpc>
              <a:spcBef>
                <a:spcPts val="0"/>
              </a:spcBef>
              <a:spcAft>
                <a:spcPts val="0"/>
              </a:spcAft>
              <a:buClr>
                <a:schemeClr val="dk1"/>
              </a:buClr>
              <a:buSzPts val="1100"/>
              <a:buFont typeface="Arial"/>
              <a:buNone/>
            </a:pPr>
            <a:endParaRPr sz="3600" dirty="0">
              <a:highlight>
                <a:srgbClr val="FFFF00"/>
              </a:highlight>
            </a:endParaRPr>
          </a:p>
        </p:txBody>
      </p:sp>
      <p:sp>
        <p:nvSpPr>
          <p:cNvPr id="108" name="Google Shape;108;p1"/>
          <p:cNvSpPr txBox="1">
            <a:spLocks noGrp="1"/>
          </p:cNvSpPr>
          <p:nvPr>
            <p:ph type="subTitle" idx="1"/>
          </p:nvPr>
        </p:nvSpPr>
        <p:spPr>
          <a:xfrm>
            <a:off x="3465576" y="3686425"/>
            <a:ext cx="7702326" cy="1655700"/>
          </a:xfrm>
          <a:prstGeom prst="rect">
            <a:avLst/>
          </a:prstGeom>
          <a:noFill/>
          <a:ln>
            <a:noFill/>
          </a:ln>
        </p:spPr>
        <p:txBody>
          <a:bodyPr spcFirstLastPara="1" wrap="square" lIns="91425" tIns="45700" rIns="91425" bIns="45700" anchor="t" anchorCtr="0">
            <a:normAutofit lnSpcReduction="10000"/>
          </a:bodyPr>
          <a:lstStyle/>
          <a:p>
            <a:pPr marL="0" marR="73025" lvl="0" indent="0" algn="ctr" rtl="0">
              <a:lnSpc>
                <a:spcPct val="100000"/>
              </a:lnSpc>
              <a:spcBef>
                <a:spcPts val="0"/>
              </a:spcBef>
              <a:spcAft>
                <a:spcPts val="0"/>
              </a:spcAft>
              <a:buClr>
                <a:schemeClr val="dk1"/>
              </a:buClr>
              <a:buSzPts val="1100"/>
              <a:buFont typeface="Arial"/>
              <a:buNone/>
            </a:pPr>
            <a:r>
              <a:rPr lang="en-US" sz="3600" dirty="0">
                <a:latin typeface="Franklin Gothic Medium" panose="020B0603020102020204" pitchFamily="34" charset="0"/>
              </a:rPr>
              <a:t>Developing civically engaged, socially responsible and culturally literate students</a:t>
            </a:r>
            <a:endParaRPr sz="1200" dirty="0">
              <a:latin typeface="Franklin Gothic Medium" panose="020B0603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337575" y="53237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1"/>
                  </a:ext>
                </a:extLst>
              </a:rPr>
              <a:t>Diverse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
                  </a:ext>
                </a:extLst>
              </a:rPr>
              <a:t>Groups</a:t>
            </a:r>
            <a:r>
              <a:rPr lang="en-US" dirty="0"/>
              <a:t> in the </a:t>
            </a:r>
            <a:endParaRPr dirty="0"/>
          </a:p>
          <a:p>
            <a:pPr marL="0" lvl="0" indent="0" algn="l" rtl="0">
              <a:spcBef>
                <a:spcPts val="0"/>
              </a:spcBef>
              <a:spcAft>
                <a:spcPts val="0"/>
              </a:spcAft>
              <a:buClr>
                <a:schemeClr val="dk1"/>
              </a:buClr>
              <a:buSzPts val="4400"/>
              <a:buFont typeface="Calibri"/>
              <a:buNone/>
            </a:pPr>
            <a:r>
              <a:rPr lang="en-US" i="1" dirty="0"/>
              <a:t>KAS for Social Studies </a:t>
            </a:r>
            <a:r>
              <a:rPr lang="en-US" dirty="0"/>
              <a:t>(3)</a:t>
            </a:r>
            <a:endParaRPr dirty="0"/>
          </a:p>
        </p:txBody>
      </p:sp>
      <p:sp>
        <p:nvSpPr>
          <p:cNvPr id="171" name="Google Shape;171;p9"/>
          <p:cNvSpPr txBox="1">
            <a:spLocks noGrp="1"/>
          </p:cNvSpPr>
          <p:nvPr>
            <p:ph type="body" idx="1"/>
          </p:nvPr>
        </p:nvSpPr>
        <p:spPr>
          <a:xfrm>
            <a:off x="109537" y="1803725"/>
            <a:ext cx="11972925" cy="4521900"/>
          </a:xfrm>
          <a:prstGeom prst="rect">
            <a:avLst/>
          </a:prstGeom>
          <a:noFill/>
          <a:ln>
            <a:noFill/>
          </a:ln>
        </p:spPr>
        <p:txBody>
          <a:bodyPr spcFirstLastPara="1" wrap="square" lIns="91425" tIns="45700" rIns="91425" bIns="45700" anchor="t" anchorCtr="0">
            <a:normAutofit/>
          </a:bodyPr>
          <a:lstStyle/>
          <a:p>
            <a:pPr marL="114300" indent="0">
              <a:spcBef>
                <a:spcPts val="0"/>
              </a:spcBef>
              <a:buSzPts val="2960"/>
              <a:buNone/>
            </a:pPr>
            <a:r>
              <a:rPr lang="en-US" sz="2950" dirty="0"/>
              <a:t>In order to achieve the writers' vision, narratives in the social studies disciplines of civics, economics, geography and history must be expanded to ensure that students are empowered to understand the importance of diversity in the world by examining diverse groups from the past and today in local, regional and global communities. </a:t>
            </a:r>
            <a:endParaRPr sz="2960" dirty="0"/>
          </a:p>
          <a:p>
            <a:pPr marL="114300" lvl="0" indent="0" algn="l" rtl="0">
              <a:lnSpc>
                <a:spcPct val="90000"/>
              </a:lnSpc>
              <a:spcBef>
                <a:spcPts val="0"/>
              </a:spcBef>
              <a:spcAft>
                <a:spcPts val="0"/>
              </a:spcAft>
              <a:buClr>
                <a:schemeClr val="dk1"/>
              </a:buClr>
              <a:buSzPts val="2960"/>
              <a:buNone/>
            </a:pPr>
            <a:endParaRPr sz="2960" dirty="0"/>
          </a:p>
          <a:p>
            <a:pPr marL="114300" indent="0">
              <a:spcBef>
                <a:spcPts val="0"/>
              </a:spcBef>
              <a:buSzPts val="2960"/>
              <a:buNone/>
            </a:pPr>
            <a:r>
              <a:rPr lang="en-US" sz="2950" dirty="0"/>
              <a:t>Therefore, the curriculum students engage with should be inclusive of the experiences and perspectives of diverse groups. </a:t>
            </a:r>
            <a:endParaRPr sz="296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gd2a01b62c7_0_285"/>
          <p:cNvSpPr txBox="1">
            <a:spLocks noGrp="1"/>
          </p:cNvSpPr>
          <p:nvPr>
            <p:ph type="title"/>
          </p:nvPr>
        </p:nvSpPr>
        <p:spPr>
          <a:xfrm>
            <a:off x="203200" y="6348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967" name="Google Shape;967;gd2a01b62c7_0_285"/>
          <p:cNvSpPr txBox="1">
            <a:spLocks noGrp="1"/>
          </p:cNvSpPr>
          <p:nvPr>
            <p:ph type="body" idx="1"/>
          </p:nvPr>
        </p:nvSpPr>
        <p:spPr>
          <a:xfrm>
            <a:off x="203200" y="12534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spcBef>
                <a:spcPts val="1000"/>
              </a:spcBef>
              <a:spcAft>
                <a:spcPts val="0"/>
              </a:spcAft>
              <a:buNone/>
            </a:pPr>
            <a:r>
              <a:rPr lang="en-US" dirty="0"/>
              <a:t> </a:t>
            </a:r>
            <a:endParaRPr sz="2400"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Why is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including</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29128927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gd4210d3ce2_1_81"/>
          <p:cNvSpPr txBox="1">
            <a:spLocks noGrp="1"/>
          </p:cNvSpPr>
          <p:nvPr>
            <p:ph type="title"/>
          </p:nvPr>
        </p:nvSpPr>
        <p:spPr>
          <a:xfrm>
            <a:off x="148450" y="10745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t>Section F: Addressing Gaps in Content Knowledge </a:t>
            </a:r>
            <a:endParaRPr sz="4000" dirty="0"/>
          </a:p>
          <a:p>
            <a:pPr marL="0" lvl="0" indent="0" algn="l" rtl="0">
              <a:spcBef>
                <a:spcPts val="0"/>
              </a:spcBef>
              <a:spcAft>
                <a:spcPts val="0"/>
              </a:spcAft>
              <a:buClr>
                <a:schemeClr val="dk1"/>
              </a:buClr>
              <a:buSzPts val="1100"/>
              <a:buFont typeface="Arial"/>
              <a:buNone/>
            </a:pPr>
            <a:r>
              <a:rPr lang="en-US" sz="4000" dirty="0"/>
              <a:t>Supporting questions:</a:t>
            </a:r>
            <a:endParaRPr dirty="0"/>
          </a:p>
        </p:txBody>
      </p:sp>
      <p:sp>
        <p:nvSpPr>
          <p:cNvPr id="980" name="Google Shape;980;gd4210d3ce2_1_81"/>
          <p:cNvSpPr txBox="1">
            <a:spLocks noGrp="1"/>
          </p:cNvSpPr>
          <p:nvPr>
            <p:ph type="body" idx="1"/>
          </p:nvPr>
        </p:nvSpPr>
        <p:spPr>
          <a:xfrm>
            <a:off x="591200" y="3306525"/>
            <a:ext cx="10762500" cy="28704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arenR"/>
            </a:pPr>
            <a:r>
              <a:rPr lang="en-US" dirty="0"/>
              <a:t>How do I determine what content I don’t know?</a:t>
            </a:r>
            <a:endParaRPr dirty="0"/>
          </a:p>
          <a:p>
            <a:pPr marL="457200" lvl="0" indent="-342900" algn="l" rtl="0">
              <a:spcBef>
                <a:spcPts val="0"/>
              </a:spcBef>
              <a:spcAft>
                <a:spcPts val="0"/>
              </a:spcAft>
              <a:buSzPts val="1800"/>
              <a:buAutoNum type="arabicParenR"/>
            </a:pPr>
            <a:r>
              <a:rPr lang="en-US" dirty="0"/>
              <a:t>How do I acquire content knowledge on diverse groups?</a:t>
            </a:r>
            <a:endParaRP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gd2a01b62c7_0_295"/>
          <p:cNvSpPr txBox="1">
            <a:spLocks noGrp="1"/>
          </p:cNvSpPr>
          <p:nvPr>
            <p:ph type="title"/>
          </p:nvPr>
        </p:nvSpPr>
        <p:spPr>
          <a:xfrm>
            <a:off x="163325" y="103950"/>
            <a:ext cx="12028675" cy="63175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3"/>
                  </a:ext>
                </a:extLst>
              </a:rPr>
              <a:t>Addressing</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4"/>
                  </a:ext>
                </a:extLst>
              </a:rPr>
              <a:t> Gaps</a:t>
            </a:r>
            <a:r>
              <a:rPr lang="en-US" dirty="0"/>
              <a:t> in Content Knowledge</a:t>
            </a:r>
            <a:endParaRPr dirty="0"/>
          </a:p>
        </p:txBody>
      </p:sp>
      <p:sp>
        <p:nvSpPr>
          <p:cNvPr id="987" name="Google Shape;987;gd2a01b62c7_0_295"/>
          <p:cNvSpPr txBox="1">
            <a:spLocks noGrp="1"/>
          </p:cNvSpPr>
          <p:nvPr>
            <p:ph type="body" idx="1"/>
          </p:nvPr>
        </p:nvSpPr>
        <p:spPr>
          <a:xfrm>
            <a:off x="163325" y="850100"/>
            <a:ext cx="11644200" cy="3288000"/>
          </a:xfrm>
          <a:prstGeom prst="rect">
            <a:avLst/>
          </a:prstGeom>
        </p:spPr>
        <p:txBody>
          <a:bodyPr spcFirstLastPara="1" wrap="square" lIns="91425" tIns="45700" rIns="91425" bIns="45700" anchor="t" anchorCtr="0">
            <a:noAutofit/>
          </a:bodyPr>
          <a:lstStyle/>
          <a:p>
            <a:pPr marL="457200" lvl="0" indent="-419100" algn="l" rtl="0">
              <a:spcBef>
                <a:spcPts val="1000"/>
              </a:spcBef>
              <a:spcAft>
                <a:spcPts val="0"/>
              </a:spcAft>
              <a:buSzPts val="3000"/>
              <a:buChar char="•"/>
            </a:pPr>
            <a:r>
              <a:rPr lang="en-US" dirty="0"/>
              <a:t>Read the webpage entitled,</a:t>
            </a:r>
            <a:r>
              <a:rPr lang="en-US" u="sng" dirty="0">
                <a:solidFill>
                  <a:schemeClr val="hlink"/>
                </a:solidFill>
                <a:hlinkClick r:id="rId3"/>
              </a:rPr>
              <a:t> </a:t>
            </a:r>
            <a:r>
              <a:rPr lang="en-US" i="1"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5"/>
                  </a:ext>
                </a:extLst>
              </a:rPr>
              <a:t>Social Studies High Leverage Practices: Designing Lessons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6"/>
                  </a:ext>
                </a:extLst>
              </a:rPr>
              <a:t>. </a:t>
            </a:r>
            <a:r>
              <a:rPr lang="en-US" dirty="0"/>
              <a:t>As you read this webpage, connect what you read to your experience with or understanding of including the diverse groups of the </a:t>
            </a:r>
            <a:r>
              <a:rPr lang="en-US" i="1" dirty="0"/>
              <a:t>KAS for Social Studies </a:t>
            </a:r>
            <a:r>
              <a:rPr lang="en-US" dirty="0"/>
              <a:t>using the three shape annotation method.</a:t>
            </a:r>
            <a:endParaRPr dirty="0"/>
          </a:p>
          <a:p>
            <a:pPr marL="2286000" lvl="3" indent="-419100" algn="l" rtl="0">
              <a:spcBef>
                <a:spcPts val="0"/>
              </a:spcBef>
              <a:spcAft>
                <a:spcPts val="0"/>
              </a:spcAft>
              <a:buSzPts val="3000"/>
              <a:buChar char="•"/>
            </a:pPr>
            <a:r>
              <a:rPr lang="en-US" sz="2800" dirty="0"/>
              <a:t>Triangle (point instead of base at bottom): Something “pointed” and new</a:t>
            </a:r>
            <a:endParaRPr sz="2800" dirty="0"/>
          </a:p>
          <a:p>
            <a:pPr marL="2286000" lvl="0" indent="0" algn="l" rtl="0">
              <a:spcBef>
                <a:spcPts val="1000"/>
              </a:spcBef>
              <a:spcAft>
                <a:spcPts val="0"/>
              </a:spcAft>
              <a:buNone/>
            </a:pPr>
            <a:endParaRPr sz="1100" dirty="0"/>
          </a:p>
          <a:p>
            <a:pPr marL="2286000" lvl="3" indent="-419100" algn="l" rtl="0">
              <a:spcBef>
                <a:spcPts val="500"/>
              </a:spcBef>
              <a:spcAft>
                <a:spcPts val="0"/>
              </a:spcAft>
              <a:buSzPts val="3000"/>
              <a:buChar char="•"/>
            </a:pPr>
            <a:r>
              <a:rPr lang="en-US" sz="2800" dirty="0"/>
              <a:t>Square: Something that “squared” or agreed with your thinking</a:t>
            </a:r>
            <a:endParaRPr sz="2800" dirty="0"/>
          </a:p>
          <a:p>
            <a:pPr marL="2286000" lvl="0" indent="0" algn="l" rtl="0">
              <a:spcBef>
                <a:spcPts val="1000"/>
              </a:spcBef>
              <a:spcAft>
                <a:spcPts val="0"/>
              </a:spcAft>
              <a:buNone/>
            </a:pPr>
            <a:endParaRPr sz="1100" dirty="0"/>
          </a:p>
          <a:p>
            <a:pPr marL="2286000" lvl="3" indent="-419100" algn="l" rtl="0">
              <a:spcBef>
                <a:spcPts val="500"/>
              </a:spcBef>
              <a:spcAft>
                <a:spcPts val="0"/>
              </a:spcAft>
              <a:buSzPts val="3000"/>
              <a:buChar char="•"/>
            </a:pPr>
            <a:r>
              <a:rPr lang="en-US" sz="2800" dirty="0"/>
              <a:t>Circle: Something that is still going around in your head</a:t>
            </a:r>
            <a:endParaRPr sz="2800" dirty="0"/>
          </a:p>
        </p:txBody>
      </p:sp>
      <p:pic>
        <p:nvPicPr>
          <p:cNvPr id="988" name="Google Shape;988;gd2a01b62c7_0_295" descr="This is a triangle."/>
          <p:cNvPicPr preferRelativeResize="0"/>
          <p:nvPr/>
        </p:nvPicPr>
        <p:blipFill>
          <a:blip r:embed="rId4">
            <a:alphaModFix/>
          </a:blip>
          <a:stretch>
            <a:fillRect/>
          </a:stretch>
        </p:blipFill>
        <p:spPr>
          <a:xfrm>
            <a:off x="1294075" y="2949380"/>
            <a:ext cx="750225" cy="649000"/>
          </a:xfrm>
          <a:prstGeom prst="rect">
            <a:avLst/>
          </a:prstGeom>
          <a:noFill/>
          <a:ln>
            <a:noFill/>
          </a:ln>
        </p:spPr>
      </p:pic>
      <p:pic>
        <p:nvPicPr>
          <p:cNvPr id="989" name="Google Shape;989;gd2a01b62c7_0_295" descr="This is a square."/>
          <p:cNvPicPr preferRelativeResize="0"/>
          <p:nvPr/>
        </p:nvPicPr>
        <p:blipFill>
          <a:blip r:embed="rId5">
            <a:alphaModFix/>
          </a:blip>
          <a:stretch>
            <a:fillRect/>
          </a:stretch>
        </p:blipFill>
        <p:spPr>
          <a:xfrm>
            <a:off x="1225230" y="3791121"/>
            <a:ext cx="750225" cy="693958"/>
          </a:xfrm>
          <a:prstGeom prst="rect">
            <a:avLst/>
          </a:prstGeom>
          <a:noFill/>
          <a:ln>
            <a:noFill/>
          </a:ln>
        </p:spPr>
      </p:pic>
      <p:pic>
        <p:nvPicPr>
          <p:cNvPr id="990" name="Google Shape;990;gd2a01b62c7_0_295" descr="This is an oval."/>
          <p:cNvPicPr preferRelativeResize="0"/>
          <p:nvPr/>
        </p:nvPicPr>
        <p:blipFill>
          <a:blip r:embed="rId6">
            <a:alphaModFix/>
          </a:blip>
          <a:stretch>
            <a:fillRect/>
          </a:stretch>
        </p:blipFill>
        <p:spPr>
          <a:xfrm>
            <a:off x="1183982" y="4677820"/>
            <a:ext cx="878579" cy="6939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d2a01b62c7_0_308"/>
          <p:cNvSpPr txBox="1">
            <a:spLocks noGrp="1"/>
          </p:cNvSpPr>
          <p:nvPr>
            <p:ph type="title"/>
          </p:nvPr>
        </p:nvSpPr>
        <p:spPr>
          <a:xfrm>
            <a:off x="327487" y="-169200"/>
            <a:ext cx="1048072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dirty="0"/>
              <a:t>Addressing Gaps in Content Knowledge</a:t>
            </a:r>
            <a:r>
              <a:rPr lang="en-US" sz="4900" dirty="0"/>
              <a:t> </a:t>
            </a:r>
            <a:endParaRPr sz="4900" dirty="0"/>
          </a:p>
        </p:txBody>
      </p:sp>
      <p:sp>
        <p:nvSpPr>
          <p:cNvPr id="997" name="Google Shape;997;gd2a01b62c7_0_308"/>
          <p:cNvSpPr txBox="1">
            <a:spLocks noGrp="1"/>
          </p:cNvSpPr>
          <p:nvPr>
            <p:ph type="body" idx="1"/>
          </p:nvPr>
        </p:nvSpPr>
        <p:spPr>
          <a:xfrm>
            <a:off x="155400" y="1068600"/>
            <a:ext cx="12036600" cy="4720800"/>
          </a:xfrm>
          <a:prstGeom prst="rect">
            <a:avLst/>
          </a:prstGeom>
        </p:spPr>
        <p:txBody>
          <a:bodyPr spcFirstLastPara="1" wrap="square" lIns="91425" tIns="45700" rIns="91425" bIns="45700" anchor="t" anchorCtr="0">
            <a:noAutofit/>
          </a:bodyPr>
          <a:lstStyle/>
          <a:p>
            <a:pPr marL="457200" lvl="0" indent="-400050" algn="l" rtl="0">
              <a:spcBef>
                <a:spcPts val="1000"/>
              </a:spcBef>
              <a:spcAft>
                <a:spcPts val="0"/>
              </a:spcAft>
              <a:buSzPts val="2700"/>
              <a:buChar char="•"/>
            </a:pPr>
            <a:r>
              <a:rPr lang="en-US" sz="2400" dirty="0"/>
              <a:t>When including diverse groups in a local curriculum, a lack of content knowledge may be a challenge when trying to capture that </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7"/>
                  </a:ext>
                </a:extLst>
              </a:rPr>
              <a:t>diverse groups were agents of their own story, </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8"/>
                  </a:ext>
                </a:extLst>
              </a:rPr>
              <a:t>not merely individuals acted upon or portrayed as secondary</a:t>
            </a:r>
            <a:r>
              <a:rPr lang="en-US" sz="2400" dirty="0"/>
              <a:t>. </a:t>
            </a:r>
            <a:endParaRPr sz="2400" dirty="0"/>
          </a:p>
          <a:p>
            <a:pPr marL="0" lvl="0" indent="0" algn="l" rtl="0">
              <a:spcBef>
                <a:spcPts val="1000"/>
              </a:spcBef>
              <a:spcAft>
                <a:spcPts val="0"/>
              </a:spcAft>
              <a:buNone/>
            </a:pPr>
            <a:endParaRPr sz="2400" dirty="0"/>
          </a:p>
          <a:p>
            <a:pPr marL="457200" lvl="0" indent="-400050" algn="l" rtl="0">
              <a:spcBef>
                <a:spcPts val="1000"/>
              </a:spcBef>
              <a:spcAft>
                <a:spcPts val="0"/>
              </a:spcAft>
              <a:buSzPts val="2700"/>
              <a:buChar char="•"/>
            </a:pPr>
            <a:r>
              <a:rPr lang="en-US" sz="2400" dirty="0"/>
              <a:t>Accuracy of content, together with a balanced perspective on history, must be a priority. Since issues surrounding including diverse groups are complex, there is often a tendency to generalize or simplify answers to questions which may misrepresent the facts. </a:t>
            </a:r>
            <a:endParaRPr sz="2400" dirty="0"/>
          </a:p>
          <a:p>
            <a:pPr marL="0" lvl="0" indent="0" algn="l" rtl="0">
              <a:spcBef>
                <a:spcPts val="1000"/>
              </a:spcBef>
              <a:spcAft>
                <a:spcPts val="0"/>
              </a:spcAft>
              <a:buNone/>
            </a:pPr>
            <a:endParaRPr sz="2400" dirty="0"/>
          </a:p>
          <a:p>
            <a:pPr marL="457200" lvl="0" indent="-400050" algn="l" rtl="0">
              <a:spcBef>
                <a:spcPts val="1000"/>
              </a:spcBef>
              <a:spcAft>
                <a:spcPts val="0"/>
              </a:spcAft>
              <a:buSzPts val="2700"/>
              <a:buChar char="•"/>
            </a:pPr>
            <a:r>
              <a:rPr lang="en-US" sz="2400" dirty="0"/>
              <a:t>It is ok to tell students that you “don’t know” how information found in a lesson, unit or activity impacted diverse groups. This provides an excellent opportunity to engage in inquiry so that everyone can collectively learn together. </a:t>
            </a:r>
            <a:endParaRPr sz="2400" dirty="0"/>
          </a:p>
          <a:p>
            <a:pPr marL="0" lvl="0" indent="0" algn="l" rtl="0">
              <a:spcBef>
                <a:spcPts val="1000"/>
              </a:spcBef>
              <a:spcAft>
                <a:spcPts val="0"/>
              </a:spcAft>
              <a:buNone/>
            </a:pPr>
            <a:endParaRPr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gd2a01b62c7_0_314"/>
          <p:cNvSpPr txBox="1">
            <a:spLocks noGrp="1"/>
          </p:cNvSpPr>
          <p:nvPr>
            <p:ph type="title"/>
          </p:nvPr>
        </p:nvSpPr>
        <p:spPr>
          <a:xfrm>
            <a:off x="281559" y="-14015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900" dirty="0"/>
              <a:t>Addressing Gaps in Content Knowledge</a:t>
            </a:r>
            <a:r>
              <a:rPr lang="en-US" sz="4200" dirty="0"/>
              <a:t> </a:t>
            </a:r>
            <a:endParaRPr sz="4200" dirty="0"/>
          </a:p>
        </p:txBody>
      </p:sp>
      <p:sp>
        <p:nvSpPr>
          <p:cNvPr id="1004" name="Google Shape;1004;gd2a01b62c7_0_314"/>
          <p:cNvSpPr txBox="1">
            <a:spLocks noGrp="1"/>
          </p:cNvSpPr>
          <p:nvPr>
            <p:ph type="body" idx="1"/>
          </p:nvPr>
        </p:nvSpPr>
        <p:spPr>
          <a:xfrm>
            <a:off x="0" y="801497"/>
            <a:ext cx="12192000" cy="4351200"/>
          </a:xfrm>
          <a:prstGeom prst="rect">
            <a:avLst/>
          </a:prstGeom>
        </p:spPr>
        <p:txBody>
          <a:bodyPr spcFirstLastPara="1" wrap="square" lIns="91425" tIns="45700" rIns="91425" bIns="45700" anchor="t" anchorCtr="0">
            <a:noAutofit/>
          </a:bodyPr>
          <a:lstStyle/>
          <a:p>
            <a:pPr marL="457200" lvl="0" indent="-336550" algn="l" rtl="0">
              <a:spcBef>
                <a:spcPts val="1000"/>
              </a:spcBef>
              <a:spcAft>
                <a:spcPts val="0"/>
              </a:spcAft>
              <a:buSzPts val="1700"/>
              <a:buChar char="•"/>
            </a:pPr>
            <a:r>
              <a:rPr lang="en-US" sz="2200" dirty="0"/>
              <a:t>To expand your personal content knowledge, complete the following:</a:t>
            </a:r>
            <a:endParaRPr sz="2200" dirty="0"/>
          </a:p>
          <a:p>
            <a:pPr marL="914400" lvl="1" indent="-336550" algn="l" rtl="0">
              <a:spcBef>
                <a:spcPts val="0"/>
              </a:spcBef>
              <a:spcAft>
                <a:spcPts val="0"/>
              </a:spcAft>
              <a:buSzPts val="1700"/>
              <a:buChar char="•"/>
            </a:pPr>
            <a:r>
              <a:rPr lang="en-US" sz="2200" dirty="0"/>
              <a:t>Work with your Professional Learning Community (PLC) or grade-level team to collaborate on designing lessons, especially  if a member of the group has content knowledge you lack. </a:t>
            </a:r>
            <a:endParaRPr sz="2200" dirty="0"/>
          </a:p>
          <a:p>
            <a:pPr marL="914400" lvl="1" indent="-336550" algn="l" rtl="0">
              <a:spcBef>
                <a:spcPts val="0"/>
              </a:spcBef>
              <a:spcAft>
                <a:spcPts val="0"/>
              </a:spcAft>
              <a:buSzPts val="1700"/>
              <a:buChar char="•"/>
            </a:pPr>
            <a:r>
              <a:rPr lang="en-US" sz="2200" dirty="0"/>
              <a:t>Work with your school Media Specialist or local community librarian to research and identify resources such as books, academic journals, etc. that could help expand your content knowledge. </a:t>
            </a:r>
            <a:endParaRPr sz="2200" dirty="0"/>
          </a:p>
          <a:p>
            <a:pPr marL="914400" lvl="1" indent="-336550" algn="l" rtl="0">
              <a:spcBef>
                <a:spcPts val="0"/>
              </a:spcBef>
              <a:spcAft>
                <a:spcPts val="0"/>
              </a:spcAft>
              <a:buSzPts val="1700"/>
              <a:buChar char="•"/>
            </a:pPr>
            <a:r>
              <a:rPr lang="en-US"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9"/>
                  </a:ext>
                </a:extLst>
              </a:rPr>
              <a:t>Reach out to institutions, such as museums, both locally and nationally, to inquire about any professional learning opportunities they might have to offer. </a:t>
            </a:r>
          </a:p>
          <a:p>
            <a:pPr marL="914400" lvl="1" indent="-336550" algn="l" rtl="0">
              <a:spcBef>
                <a:spcPts val="0"/>
              </a:spcBef>
              <a:spcAft>
                <a:spcPts val="0"/>
              </a:spcAft>
              <a:buSzPts val="1700"/>
              <a:buChar char="•"/>
            </a:pPr>
            <a:r>
              <a:rPr lang="en-US" sz="2200" dirty="0">
                <a:solidFill>
                  <a:srgbClr val="000000"/>
                </a:solidFill>
                <a:highlight>
                  <a:srgbClr val="FFFFFF"/>
                </a:highlight>
              </a:rPr>
              <a:t>Access the </a:t>
            </a:r>
            <a:r>
              <a:rPr lang="en-US" sz="2200" u="sng" dirty="0">
                <a:solidFill>
                  <a:schemeClr val="hlink"/>
                </a:solidFill>
                <a:highlight>
                  <a:srgbClr val="FFFFFF"/>
                </a:highlight>
                <a:hlinkClick r:id="rId3"/>
              </a:rPr>
              <a:t>social studies section of Kentucky Teacher</a:t>
            </a:r>
            <a:r>
              <a:rPr lang="en-US" sz="2200" dirty="0">
                <a:solidFill>
                  <a:srgbClr val="333333"/>
                </a:solidFill>
                <a:highlight>
                  <a:srgbClr val="FFFFFF"/>
                </a:highlight>
              </a:rPr>
              <a:t>, </a:t>
            </a:r>
            <a:r>
              <a:rPr lang="en-US" sz="2200" dirty="0">
                <a:solidFill>
                  <a:srgbClr val="000000"/>
                </a:solidFill>
                <a:highlight>
                  <a:srgbClr val="FFFFFF"/>
                </a:highlight>
              </a:rPr>
              <a:t>a publication of the Kentucky Department of Education (KDE), for information about social studies organizations and available professional learning opportunities. The </a:t>
            </a:r>
            <a:r>
              <a:rPr lang="en-US" sz="2200" u="sng" dirty="0">
                <a:solidFill>
                  <a:schemeClr val="hlink"/>
                </a:solidFill>
                <a:highlight>
                  <a:srgbClr val="FFFFFF"/>
                </a:highlight>
                <a:hlinkClick r:id="rId4"/>
              </a:rPr>
              <a:t>Bulletin Board</a:t>
            </a:r>
            <a:r>
              <a:rPr lang="en-US" sz="2200" dirty="0">
                <a:solidFill>
                  <a:srgbClr val="000000"/>
                </a:solidFill>
                <a:highlight>
                  <a:srgbClr val="FFFFFF"/>
                </a:highlight>
              </a:rPr>
              <a:t> section provides information about available professional learning as well. </a:t>
            </a:r>
            <a:endParaRPr sz="2200" dirty="0">
              <a:solidFill>
                <a:srgbClr val="000000"/>
              </a:solidFill>
            </a:endParaRPr>
          </a:p>
          <a:p>
            <a:pPr marL="914400" lvl="1" indent="-336550" algn="l" rtl="0">
              <a:spcBef>
                <a:spcPts val="0"/>
              </a:spcBef>
              <a:spcAft>
                <a:spcPts val="0"/>
              </a:spcAft>
              <a:buSzPts val="1700"/>
              <a:buChar char="•"/>
            </a:pPr>
            <a:r>
              <a:rPr lang="en-US" sz="2200" dirty="0"/>
              <a:t>Reach out to social studies organizations in the state, such as the </a:t>
            </a:r>
            <a:r>
              <a:rPr lang="en-US" sz="2200" u="sng" dirty="0">
                <a:solidFill>
                  <a:schemeClr val="hlink"/>
                </a:solidFill>
                <a:hlinkClick r:id="rId5"/>
              </a:rPr>
              <a:t>Kentucky Council for Social Studies</a:t>
            </a:r>
            <a:r>
              <a:rPr lang="en-US" sz="2200" dirty="0"/>
              <a:t>, to see if they offer professional learning that meets your content needs. </a:t>
            </a:r>
            <a:endParaRPr sz="2200"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d447f22796_0_21"/>
          <p:cNvSpPr txBox="1">
            <a:spLocks noGrp="1"/>
          </p:cNvSpPr>
          <p:nvPr>
            <p:ph type="title"/>
          </p:nvPr>
        </p:nvSpPr>
        <p:spPr>
          <a:xfrm>
            <a:off x="676350" y="302623"/>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3400"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0"/>
                  </a:ext>
                </a:extLst>
              </a:rPr>
              <a:t>Addressing Gaps in Content Knowledge Action Plan</a:t>
            </a:r>
            <a:endParaRPr sz="5000" dirty="0"/>
          </a:p>
        </p:txBody>
      </p:sp>
      <p:sp>
        <p:nvSpPr>
          <p:cNvPr id="1011" name="Google Shape;1011;gd447f22796_0_21"/>
          <p:cNvSpPr txBox="1">
            <a:spLocks noGrp="1"/>
          </p:cNvSpPr>
          <p:nvPr>
            <p:ph type="body" idx="1"/>
          </p:nvPr>
        </p:nvSpPr>
        <p:spPr>
          <a:xfrm>
            <a:off x="514350" y="1499473"/>
            <a:ext cx="10839600" cy="25521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dirty="0"/>
              <a:t>I</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1"/>
                  </a:ext>
                </a:extLst>
              </a:rPr>
              <a:t>ndividually,</a:t>
            </a:r>
            <a:r>
              <a:rPr lang="en-US" dirty="0"/>
              <a:t> with your grade-level team or PLC, create an action plan to address any gaps in your disciplinary strand knowledge. In this document, you will address questions from the following categories:</a:t>
            </a:r>
            <a:endParaRPr dirty="0"/>
          </a:p>
          <a:p>
            <a:pPr marL="0" lvl="0" indent="0" algn="ctr" rtl="0">
              <a:lnSpc>
                <a:spcPct val="115000"/>
              </a:lnSpc>
              <a:spcBef>
                <a:spcPts val="1200"/>
              </a:spcBef>
              <a:spcAft>
                <a:spcPts val="0"/>
              </a:spcAft>
              <a:buClr>
                <a:schemeClr val="dk1"/>
              </a:buClr>
              <a:buSzPts val="1100"/>
              <a:buFont typeface="Arial"/>
              <a:buNone/>
            </a:pPr>
            <a:r>
              <a:rPr lang="en-US" dirty="0"/>
              <a:t>Professional Growth Goal</a:t>
            </a:r>
            <a:endParaRPr dirty="0"/>
          </a:p>
          <a:p>
            <a:pPr marL="0" lvl="0" indent="0" algn="ctr" rtl="0">
              <a:lnSpc>
                <a:spcPct val="115000"/>
              </a:lnSpc>
              <a:spcBef>
                <a:spcPts val="1200"/>
              </a:spcBef>
              <a:spcAft>
                <a:spcPts val="0"/>
              </a:spcAft>
              <a:buClr>
                <a:schemeClr val="dk1"/>
              </a:buClr>
              <a:buSzPts val="1100"/>
              <a:buFont typeface="Arial"/>
              <a:buNone/>
            </a:pPr>
            <a:r>
              <a:rPr lang="en-US" dirty="0"/>
              <a:t>Standards Alignment </a:t>
            </a:r>
            <a:endParaRPr dirty="0"/>
          </a:p>
          <a:p>
            <a:pPr marL="0" lvl="0" indent="0" algn="ctr" rtl="0">
              <a:lnSpc>
                <a:spcPct val="115000"/>
              </a:lnSpc>
              <a:spcBef>
                <a:spcPts val="1200"/>
              </a:spcBef>
              <a:spcAft>
                <a:spcPts val="0"/>
              </a:spcAft>
              <a:buClr>
                <a:schemeClr val="dk1"/>
              </a:buClr>
              <a:buSzPts val="1100"/>
              <a:buFont typeface="Arial"/>
              <a:buNone/>
            </a:pPr>
            <a:r>
              <a:rPr lang="en-US" dirty="0"/>
              <a:t>Action Plan </a:t>
            </a:r>
            <a:endParaRPr dirty="0"/>
          </a:p>
          <a:p>
            <a:pPr marL="0" lvl="0" indent="0" algn="l" rtl="0">
              <a:spcBef>
                <a:spcPts val="1200"/>
              </a:spcBef>
              <a:spcAft>
                <a:spcPts val="0"/>
              </a:spcAft>
              <a:buNone/>
            </a:pPr>
            <a:endParaRPr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gd2a01b62c7_0_339"/>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018" name="Google Shape;1018;gd2a01b62c7_0_339"/>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lnSpc>
                <a:spcPct val="200000"/>
              </a:lnSpc>
              <a:spcBef>
                <a:spcPts val="1000"/>
              </a:spcBef>
              <a:spcAft>
                <a:spcPts val="0"/>
              </a:spcAft>
              <a:buNone/>
            </a:pPr>
            <a:endParaRPr dirty="0"/>
          </a:p>
          <a:p>
            <a:pPr marL="457200" lvl="0" indent="-342900" algn="l" rtl="0">
              <a:lnSpc>
                <a:spcPct val="200000"/>
              </a:lnSpc>
              <a:spcBef>
                <a:spcPts val="1000"/>
              </a:spcBef>
              <a:spcAft>
                <a:spcPts val="0"/>
              </a:spcAft>
              <a:buSzPts val="1800"/>
              <a:buAutoNum type="arabicParenR"/>
            </a:pPr>
            <a:r>
              <a:rPr lang="en-US" dirty="0"/>
              <a:t>How do I know what content I don’t know?</a:t>
            </a:r>
            <a:endParaRPr dirty="0"/>
          </a:p>
          <a:p>
            <a:pPr marL="457200" lvl="0" indent="-342900" algn="l" rtl="0">
              <a:lnSpc>
                <a:spcPct val="200000"/>
              </a:lnSpc>
              <a:spcBef>
                <a:spcPts val="0"/>
              </a:spcBef>
              <a:spcAft>
                <a:spcPts val="0"/>
              </a:spcAft>
              <a:buSzPts val="1800"/>
              <a:buAutoNum type="arabicParenR"/>
            </a:pPr>
            <a:r>
              <a:rPr lang="en-US" dirty="0"/>
              <a:t>How do I acquire content knowledge on diverse groups?</a:t>
            </a:r>
            <a:endParaRP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gd45b26f04d_0_16"/>
          <p:cNvSpPr txBox="1">
            <a:spLocks noGrp="1"/>
          </p:cNvSpPr>
          <p:nvPr>
            <p:ph type="title"/>
          </p:nvPr>
        </p:nvSpPr>
        <p:spPr>
          <a:xfrm>
            <a:off x="0" y="144804"/>
            <a:ext cx="7984200" cy="860400"/>
          </a:xfrm>
          <a:prstGeom prst="rect">
            <a:avLst/>
          </a:prstGeom>
        </p:spPr>
        <p:txBody>
          <a:bodyPr spcFirstLastPara="1" wrap="square" lIns="91425" tIns="45700" rIns="91425" bIns="45700" anchor="ctr" anchorCtr="0">
            <a:noAutofit/>
          </a:bodyPr>
          <a:lstStyle/>
          <a:p>
            <a:pPr marL="457200" lvl="0" indent="0" algn="l" rtl="0">
              <a:spcBef>
                <a:spcPts val="1000"/>
              </a:spcBef>
              <a:spcAft>
                <a:spcPts val="0"/>
              </a:spcAft>
              <a:buNone/>
            </a:pPr>
            <a:r>
              <a:rPr lang="en-US" sz="29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2"/>
                  </a:ext>
                </a:extLst>
              </a:rPr>
              <a:t>Addressing Gaps in Content Knowledge</a:t>
            </a:r>
            <a:r>
              <a:rPr lang="en-US" sz="29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3"/>
                  </a:ext>
                </a:extLst>
              </a:rPr>
              <a:t>- </a:t>
            </a:r>
            <a:r>
              <a:rPr lang="en-US" sz="29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4"/>
                  </a:ext>
                </a:extLst>
              </a:rPr>
              <a:t>Articles from </a:t>
            </a:r>
            <a:r>
              <a:rPr lang="en-US" sz="29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5"/>
                  </a:ext>
                </a:extLst>
              </a:rPr>
              <a:t>Kentucky Teacher</a:t>
            </a:r>
            <a:r>
              <a:rPr lang="en-US" sz="29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6"/>
                  </a:ext>
                </a:extLst>
              </a:rPr>
              <a:t> </a:t>
            </a:r>
            <a:endParaRPr sz="2900" i="1" dirty="0"/>
          </a:p>
        </p:txBody>
      </p:sp>
      <p:sp>
        <p:nvSpPr>
          <p:cNvPr id="1025" name="Google Shape;1025;gd45b26f04d_0_16"/>
          <p:cNvSpPr txBox="1">
            <a:spLocks noGrp="1"/>
          </p:cNvSpPr>
          <p:nvPr>
            <p:ph type="body" idx="1"/>
          </p:nvPr>
        </p:nvSpPr>
        <p:spPr>
          <a:xfrm>
            <a:off x="0" y="1341372"/>
            <a:ext cx="11898300" cy="4494000"/>
          </a:xfrm>
          <a:prstGeom prst="rect">
            <a:avLst/>
          </a:prstGeom>
        </p:spPr>
        <p:txBody>
          <a:bodyPr spcFirstLastPara="1" wrap="square" lIns="91425" tIns="45700" rIns="91425" bIns="45700" anchor="t" anchorCtr="0">
            <a:noAutofit/>
          </a:bodyPr>
          <a:lstStyle/>
          <a:p>
            <a:pPr marL="457200" lvl="0" indent="-361950" algn="l" rtl="0">
              <a:lnSpc>
                <a:spcPct val="100000"/>
              </a:lnSpc>
              <a:spcBef>
                <a:spcPts val="1000"/>
              </a:spcBef>
              <a:spcAft>
                <a:spcPts val="0"/>
              </a:spcAft>
              <a:buClr>
                <a:srgbClr val="111111"/>
              </a:buClr>
              <a:buSzPts val="2100"/>
              <a:buFont typeface="Times New Roman"/>
              <a:buChar char="•"/>
            </a:pPr>
            <a:r>
              <a:rPr lang="en-US" sz="2400" dirty="0">
                <a:solidFill>
                  <a:srgbClr val="111111"/>
                </a:solidFill>
                <a:highlight>
                  <a:srgbClr val="FFFFFF"/>
                </a:highlight>
                <a:latin typeface="Times New Roman"/>
                <a:ea typeface="Times New Roman"/>
                <a:cs typeface="Times New Roman"/>
                <a:sym typeface="Times New Roman"/>
              </a:rPr>
              <a:t>Call Smith, Colleen. (2021, November 12). </a:t>
            </a:r>
            <a:r>
              <a:rPr lang="en-US" sz="2400" i="1" dirty="0">
                <a:solidFill>
                  <a:srgbClr val="111111"/>
                </a:solidFill>
                <a:highlight>
                  <a:srgbClr val="FFFFFF"/>
                </a:highlight>
                <a:latin typeface="Times New Roman"/>
                <a:ea typeface="Times New Roman"/>
                <a:cs typeface="Times New Roman"/>
                <a:sym typeface="Times New Roman"/>
              </a:rPr>
              <a:t>How should I teach about Thanksgiving?</a:t>
            </a:r>
            <a:r>
              <a:rPr lang="en-US" sz="2400" dirty="0">
                <a:solidFill>
                  <a:srgbClr val="111111"/>
                </a:solidFill>
                <a:highlight>
                  <a:srgbClr val="FFFFFF"/>
                </a:highlight>
                <a:latin typeface="Times New Roman"/>
                <a:ea typeface="Times New Roman"/>
                <a:cs typeface="Times New Roman"/>
                <a:sym typeface="Times New Roman"/>
              </a:rPr>
              <a:t> </a:t>
            </a:r>
            <a:r>
              <a:rPr lang="en-US" sz="2400" u="sng" dirty="0">
                <a:solidFill>
                  <a:schemeClr val="hlink"/>
                </a:solidFill>
                <a:highlight>
                  <a:srgbClr val="FFFFFF"/>
                </a:highlight>
                <a:latin typeface="Times New Roman"/>
                <a:ea typeface="Times New Roman"/>
                <a:cs typeface="Times New Roman"/>
                <a:sym typeface="Times New Roman"/>
                <a:hlinkClick r:id="rId3"/>
              </a:rPr>
              <a:t>https://www.kentuckyteacher.org/subjects/social-studies/2021/11/how-should-i-teach-about-thanksgiving/</a:t>
            </a:r>
            <a:r>
              <a:rPr lang="en-US" sz="2400" dirty="0">
                <a:solidFill>
                  <a:srgbClr val="111111"/>
                </a:solidFill>
                <a:highlight>
                  <a:srgbClr val="FFFFFF"/>
                </a:highlight>
                <a:latin typeface="Times New Roman"/>
                <a:ea typeface="Times New Roman"/>
                <a:cs typeface="Times New Roman"/>
                <a:sym typeface="Times New Roman"/>
              </a:rPr>
              <a:t>.</a:t>
            </a:r>
            <a:endParaRPr sz="2400" dirty="0">
              <a:solidFill>
                <a:srgbClr val="111111"/>
              </a:solidFill>
              <a:highlight>
                <a:srgbClr val="FFFFFF"/>
              </a:highlight>
              <a:latin typeface="Times New Roman"/>
              <a:ea typeface="Times New Roman"/>
              <a:cs typeface="Times New Roman"/>
              <a:sym typeface="Times New Roman"/>
            </a:endParaRPr>
          </a:p>
          <a:p>
            <a:pPr marL="457200" lvl="0" indent="-361950" algn="l" rtl="0">
              <a:lnSpc>
                <a:spcPct val="100000"/>
              </a:lnSpc>
              <a:spcBef>
                <a:spcPts val="0"/>
              </a:spcBef>
              <a:spcAft>
                <a:spcPts val="0"/>
              </a:spcAft>
              <a:buSzPts val="2100"/>
              <a:buFont typeface="Times New Roman"/>
              <a:buChar char="•"/>
            </a:pPr>
            <a:r>
              <a:rPr lang="en-US" sz="2400" dirty="0">
                <a:solidFill>
                  <a:srgbClr val="111111"/>
                </a:solidFill>
                <a:highlight>
                  <a:srgbClr val="FFFFFF"/>
                </a:highlight>
                <a:latin typeface="Times New Roman"/>
                <a:ea typeface="Times New Roman"/>
                <a:cs typeface="Times New Roman"/>
                <a:sym typeface="Times New Roman"/>
              </a:rPr>
              <a:t>Call Smith, Colleen. (2021, April 30). </a:t>
            </a:r>
            <a:r>
              <a:rPr lang="en-US" sz="2400" i="1" dirty="0">
                <a:solidFill>
                  <a:srgbClr val="111111"/>
                </a:solidFill>
                <a:highlight>
                  <a:srgbClr val="FFFFFF"/>
                </a:highlight>
                <a:latin typeface="Times New Roman"/>
                <a:ea typeface="Times New Roman"/>
                <a:cs typeface="Times New Roman"/>
                <a:sym typeface="Times New Roman"/>
              </a:rPr>
              <a:t>How to bring more complete understanding of American Indian history, cultures and contemporary lives</a:t>
            </a:r>
            <a:r>
              <a:rPr lang="en-US" sz="2400" dirty="0">
                <a:solidFill>
                  <a:srgbClr val="111111"/>
                </a:solidFill>
                <a:highlight>
                  <a:srgbClr val="FFFFFF"/>
                </a:highlight>
                <a:latin typeface="Times New Roman"/>
                <a:ea typeface="Times New Roman"/>
                <a:cs typeface="Times New Roman"/>
                <a:sym typeface="Times New Roman"/>
              </a:rPr>
              <a:t>. Kentucky Teacher. </a:t>
            </a:r>
            <a:r>
              <a:rPr lang="en-US" sz="2400" u="sng" dirty="0">
                <a:solidFill>
                  <a:schemeClr val="hlink"/>
                </a:solidFill>
                <a:latin typeface="Times New Roman"/>
                <a:ea typeface="Times New Roman"/>
                <a:cs typeface="Times New Roman"/>
                <a:sym typeface="Times New Roman"/>
                <a:hlinkClick r:id="rId4"/>
              </a:rPr>
              <a:t>https://www.kentuckyteacher.org/subjects/social-studies/2021/04/how-to-bring-more-complete-understanding-of-american-indian-history-cultures-and-contemporary-lives/</a:t>
            </a:r>
            <a:r>
              <a:rPr lang="en-US" sz="2400" dirty="0">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a:p>
            <a:pPr marL="457200" lvl="0" indent="-361950" algn="l" rtl="0">
              <a:lnSpc>
                <a:spcPct val="115000"/>
              </a:lnSpc>
              <a:spcBef>
                <a:spcPts val="0"/>
              </a:spcBef>
              <a:spcAft>
                <a:spcPts val="0"/>
              </a:spcAft>
              <a:buSzPts val="2100"/>
              <a:buFont typeface="Times New Roman"/>
              <a:buChar char="•"/>
            </a:pPr>
            <a:r>
              <a:rPr lang="en-US" sz="2400" dirty="0">
                <a:latin typeface="Times New Roman"/>
                <a:ea typeface="Times New Roman"/>
                <a:cs typeface="Times New Roman"/>
                <a:sym typeface="Times New Roman"/>
              </a:rPr>
              <a:t>Gaines, Jim. (2021, February 2). </a:t>
            </a:r>
            <a:r>
              <a:rPr lang="en-US" sz="2400" i="1" dirty="0">
                <a:solidFill>
                  <a:srgbClr val="111111"/>
                </a:solidFill>
                <a:highlight>
                  <a:schemeClr val="lt1"/>
                </a:highlight>
                <a:latin typeface="Times New Roman"/>
                <a:ea typeface="Times New Roman"/>
                <a:cs typeface="Times New Roman"/>
                <a:sym typeface="Times New Roman"/>
              </a:rPr>
              <a:t>Black History Month lessons from KET</a:t>
            </a:r>
            <a:r>
              <a:rPr lang="en-US" sz="2400" dirty="0">
                <a:solidFill>
                  <a:srgbClr val="111111"/>
                </a:solidFill>
                <a:highlight>
                  <a:schemeClr val="lt1"/>
                </a:highlight>
                <a:latin typeface="Times New Roman"/>
                <a:ea typeface="Times New Roman"/>
                <a:cs typeface="Times New Roman"/>
                <a:sym typeface="Times New Roman"/>
              </a:rPr>
              <a:t>. Kentucky Teacher. </a:t>
            </a:r>
            <a:r>
              <a:rPr lang="en-US" sz="2400" u="sng" dirty="0">
                <a:solidFill>
                  <a:schemeClr val="hlink"/>
                </a:solidFill>
                <a:latin typeface="Times New Roman"/>
                <a:ea typeface="Times New Roman"/>
                <a:cs typeface="Times New Roman"/>
                <a:sym typeface="Times New Roman"/>
                <a:hlinkClick r:id="rId5"/>
              </a:rPr>
              <a:t>https://www.kentuckyteacher.org/bulletin-board/resources/2021/02/black-history-month-lessons-from-ket/</a:t>
            </a:r>
            <a:r>
              <a:rPr lang="en-US" sz="2400" dirty="0">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a:p>
            <a:pPr marL="0" lvl="0" indent="0" algn="l" rtl="0">
              <a:lnSpc>
                <a:spcPct val="115000"/>
              </a:lnSpc>
              <a:spcBef>
                <a:spcPts val="1100"/>
              </a:spcBef>
              <a:spcAft>
                <a:spcPts val="0"/>
              </a:spcAft>
              <a:buNone/>
            </a:pPr>
            <a:endParaRPr sz="1800" dirty="0">
              <a:latin typeface="Times New Roman"/>
              <a:ea typeface="Times New Roman"/>
              <a:cs typeface="Times New Roman"/>
              <a:sym typeface="Times New Roman"/>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g1021b46706c_0_1"/>
          <p:cNvSpPr txBox="1">
            <a:spLocks noGrp="1"/>
          </p:cNvSpPr>
          <p:nvPr>
            <p:ph type="title"/>
          </p:nvPr>
        </p:nvSpPr>
        <p:spPr>
          <a:xfrm>
            <a:off x="0" y="162232"/>
            <a:ext cx="11636476" cy="1392248"/>
          </a:xfrm>
          <a:prstGeom prst="rect">
            <a:avLst/>
          </a:prstGeom>
        </p:spPr>
        <p:txBody>
          <a:bodyPr spcFirstLastPara="1" wrap="square" lIns="91425" tIns="45700" rIns="91425" bIns="45700" anchor="ctr" anchorCtr="0">
            <a:noAutofit/>
          </a:bodyPr>
          <a:lstStyle/>
          <a:p>
            <a:pPr marL="457200" lvl="0" indent="0" algn="l" rtl="0">
              <a:spcBef>
                <a:spcPts val="1000"/>
              </a:spcBef>
              <a:spcAft>
                <a:spcPts val="0"/>
              </a:spcAft>
              <a:buClr>
                <a:schemeClr val="dk1"/>
              </a:buClr>
              <a:buSzPts val="1100"/>
              <a:buFont typeface="Arial"/>
              <a:buNone/>
            </a:pPr>
            <a:r>
              <a:rPr lang="en-US" sz="29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7"/>
                  </a:ext>
                </a:extLst>
              </a:rPr>
              <a:t>Addressing Gaps in Content Knowledge</a:t>
            </a:r>
            <a:r>
              <a:rPr lang="en-US" sz="29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8"/>
                  </a:ext>
                </a:extLst>
              </a:rPr>
              <a:t>- </a:t>
            </a:r>
            <a:r>
              <a:rPr lang="en-US" sz="29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9"/>
                  </a:ext>
                </a:extLst>
              </a:rPr>
              <a:t>Articles from </a:t>
            </a:r>
            <a:r>
              <a:rPr lang="en-US" sz="29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80"/>
                  </a:ext>
                </a:extLst>
              </a:rPr>
              <a:t>Kentucky Teacher</a:t>
            </a:r>
            <a:r>
              <a:rPr lang="en-US" sz="29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81"/>
                  </a:ext>
                </a:extLst>
              </a:rPr>
              <a:t> (continued)</a:t>
            </a:r>
            <a:endParaRPr dirty="0"/>
          </a:p>
        </p:txBody>
      </p:sp>
      <p:sp>
        <p:nvSpPr>
          <p:cNvPr id="1032" name="Google Shape;1032;g1021b46706c_0_1"/>
          <p:cNvSpPr txBox="1">
            <a:spLocks noGrp="1"/>
          </p:cNvSpPr>
          <p:nvPr>
            <p:ph type="body" idx="1"/>
          </p:nvPr>
        </p:nvSpPr>
        <p:spPr>
          <a:xfrm>
            <a:off x="0" y="1133006"/>
            <a:ext cx="11255477" cy="4591988"/>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1100"/>
              </a:spcBef>
              <a:spcAft>
                <a:spcPts val="0"/>
              </a:spcAft>
              <a:buSzPts val="2000"/>
              <a:buFont typeface="Times New Roman"/>
              <a:buChar char="•"/>
            </a:pPr>
            <a:r>
              <a:rPr lang="en-US" sz="2400" dirty="0">
                <a:latin typeface="Times New Roman"/>
                <a:ea typeface="Times New Roman"/>
                <a:cs typeface="Times New Roman"/>
                <a:sym typeface="Times New Roman"/>
              </a:rPr>
              <a:t>Peate, Mary Clare. (2021, March 3). </a:t>
            </a:r>
            <a:r>
              <a:rPr lang="en-US" sz="2400" i="1" dirty="0">
                <a:latin typeface="Times New Roman"/>
                <a:ea typeface="Times New Roman"/>
                <a:cs typeface="Times New Roman"/>
                <a:sym typeface="Times New Roman"/>
              </a:rPr>
              <a:t>Women’s History Month and Economics?</a:t>
            </a:r>
            <a:r>
              <a:rPr lang="en-US" sz="2400" dirty="0">
                <a:latin typeface="Times New Roman"/>
                <a:ea typeface="Times New Roman"/>
                <a:cs typeface="Times New Roman"/>
                <a:sym typeface="Times New Roman"/>
              </a:rPr>
              <a:t> Kentucky Teacher. </a:t>
            </a:r>
            <a:r>
              <a:rPr lang="en-US" sz="2400" u="sng" dirty="0">
                <a:solidFill>
                  <a:schemeClr val="hlink"/>
                </a:solidFill>
                <a:latin typeface="Times New Roman"/>
                <a:ea typeface="Times New Roman"/>
                <a:cs typeface="Times New Roman"/>
                <a:sym typeface="Times New Roman"/>
                <a:hlinkClick r:id="rId3"/>
              </a:rPr>
              <a:t>https://www.kentuckyteacher.org/subjects/social-studies/2021/03/womens-history-month-and-economics/</a:t>
            </a:r>
            <a:r>
              <a:rPr lang="en-US" sz="2400" dirty="0">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a:p>
            <a:pPr marL="457200" lvl="0" indent="-355600" algn="l" rtl="0">
              <a:lnSpc>
                <a:spcPct val="115000"/>
              </a:lnSpc>
              <a:spcBef>
                <a:spcPts val="0"/>
              </a:spcBef>
              <a:spcAft>
                <a:spcPts val="0"/>
              </a:spcAft>
              <a:buSzPts val="2000"/>
              <a:buFont typeface="Times New Roman"/>
              <a:buChar char="•"/>
            </a:pPr>
            <a:r>
              <a:rPr lang="en-US" sz="2400" dirty="0">
                <a:latin typeface="Times New Roman"/>
                <a:ea typeface="Times New Roman"/>
                <a:cs typeface="Times New Roman"/>
                <a:sym typeface="Times New Roman"/>
              </a:rPr>
              <a:t>Pye, Brenna and Cameron Walpole. (2021, April 23). </a:t>
            </a:r>
            <a:r>
              <a:rPr lang="en-US" sz="2400" i="1" dirty="0">
                <a:solidFill>
                  <a:srgbClr val="111111"/>
                </a:solidFill>
                <a:latin typeface="Times New Roman"/>
                <a:ea typeface="Times New Roman"/>
                <a:cs typeface="Times New Roman"/>
                <a:sym typeface="Times New Roman"/>
              </a:rPr>
              <a:t>Ashland develops new digital resources to meet educators needs during the pandemic</a:t>
            </a:r>
            <a:r>
              <a:rPr lang="en-US" sz="2400" dirty="0">
                <a:solidFill>
                  <a:srgbClr val="111111"/>
                </a:solidFill>
                <a:latin typeface="Times New Roman"/>
                <a:ea typeface="Times New Roman"/>
                <a:cs typeface="Times New Roman"/>
                <a:sym typeface="Times New Roman"/>
              </a:rPr>
              <a:t>. Kentucky Teacher. </a:t>
            </a:r>
            <a:r>
              <a:rPr lang="en-US" sz="2400" u="sng" dirty="0">
                <a:solidFill>
                  <a:schemeClr val="hlink"/>
                </a:solidFill>
                <a:latin typeface="Times New Roman"/>
                <a:ea typeface="Times New Roman"/>
                <a:cs typeface="Times New Roman"/>
                <a:sym typeface="Times New Roman"/>
                <a:hlinkClick r:id="rId4"/>
              </a:rPr>
              <a:t>https://www.kentuckyteacher.org/subjects/social-studies/2021/04/ashland-develops-new-digital-resources-to-meet-educators-needs-during-the-pandemic/</a:t>
            </a:r>
            <a:r>
              <a:rPr lang="en-US" sz="2400" dirty="0">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a:p>
            <a:pPr marL="457200" lvl="0" indent="-355600" algn="l" rtl="0">
              <a:lnSpc>
                <a:spcPct val="100000"/>
              </a:lnSpc>
              <a:spcBef>
                <a:spcPts val="0"/>
              </a:spcBef>
              <a:spcAft>
                <a:spcPts val="0"/>
              </a:spcAft>
              <a:buSzPts val="2000"/>
              <a:buFont typeface="Times New Roman"/>
              <a:buChar char="•"/>
            </a:pPr>
            <a:r>
              <a:rPr lang="en-US" sz="2400" dirty="0">
                <a:latin typeface="Times New Roman"/>
                <a:ea typeface="Times New Roman"/>
                <a:cs typeface="Times New Roman"/>
                <a:sym typeface="Times New Roman"/>
              </a:rPr>
              <a:t>Yaden, Rachael. (2021, February 3). </a:t>
            </a:r>
            <a:r>
              <a:rPr lang="en-US" sz="2400" i="1" dirty="0">
                <a:solidFill>
                  <a:srgbClr val="111111"/>
                </a:solidFill>
                <a:highlight>
                  <a:schemeClr val="lt1"/>
                </a:highlight>
                <a:latin typeface="Times New Roman"/>
                <a:ea typeface="Times New Roman"/>
                <a:cs typeface="Times New Roman"/>
                <a:sym typeface="Times New Roman"/>
              </a:rPr>
              <a:t>Giving voice to the voiceless: Integrating diverse narratives into history education</a:t>
            </a:r>
            <a:r>
              <a:rPr lang="en-US" sz="2400" dirty="0">
                <a:solidFill>
                  <a:srgbClr val="111111"/>
                </a:solidFill>
                <a:highlight>
                  <a:schemeClr val="lt1"/>
                </a:highlight>
                <a:latin typeface="Times New Roman"/>
                <a:ea typeface="Times New Roman"/>
                <a:cs typeface="Times New Roman"/>
                <a:sym typeface="Times New Roman"/>
              </a:rPr>
              <a:t>. Kentucky Teacher. </a:t>
            </a:r>
            <a:r>
              <a:rPr lang="en-US" sz="2400" u="sng" dirty="0">
                <a:solidFill>
                  <a:schemeClr val="hlink"/>
                </a:solidFill>
                <a:highlight>
                  <a:schemeClr val="lt1"/>
                </a:highlight>
                <a:latin typeface="Times New Roman"/>
                <a:ea typeface="Times New Roman"/>
                <a:cs typeface="Times New Roman"/>
                <a:sym typeface="Times New Roman"/>
                <a:hlinkClick r:id="rId5"/>
              </a:rPr>
              <a:t>https://www.kentuckyteacher.org/subjects/social-studies/2021/02/giving-voice-to-the-voiceless-integrating-diverse-narratives-into-history-education/</a:t>
            </a:r>
            <a:r>
              <a:rPr lang="en-US" sz="2400" dirty="0">
                <a:solidFill>
                  <a:srgbClr val="111111"/>
                </a:solidFill>
                <a:highlight>
                  <a:schemeClr val="lt1"/>
                </a:highlight>
                <a:latin typeface="Times New Roman"/>
                <a:ea typeface="Times New Roman"/>
                <a:cs typeface="Times New Roman"/>
                <a:sym typeface="Times New Roman"/>
              </a:rPr>
              <a:t> </a:t>
            </a:r>
            <a:endParaRPr sz="2400" dirty="0">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1347d07a30_0_0"/>
          <p:cNvSpPr txBox="1">
            <a:spLocks noGrp="1"/>
          </p:cNvSpPr>
          <p:nvPr>
            <p:ph type="title"/>
          </p:nvPr>
        </p:nvSpPr>
        <p:spPr>
          <a:xfrm>
            <a:off x="165897" y="59308"/>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Diverse </a:t>
            </a:r>
            <a:r>
              <a:rPr lang="en-US" sz="4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
                  </a:ext>
                </a:extLst>
              </a:rPr>
              <a:t>Groups</a:t>
            </a:r>
            <a:r>
              <a:rPr lang="en-US" sz="4200" dirty="0"/>
              <a:t> in the </a:t>
            </a:r>
            <a:endParaRPr sz="4200" i="1" dirty="0"/>
          </a:p>
          <a:p>
            <a:pPr marL="0" lvl="0" indent="0" algn="l" rtl="0">
              <a:spcBef>
                <a:spcPts val="0"/>
              </a:spcBef>
              <a:spcAft>
                <a:spcPts val="0"/>
              </a:spcAft>
              <a:buNone/>
            </a:pPr>
            <a:r>
              <a:rPr lang="en-US" sz="4200" i="1" dirty="0"/>
              <a:t>KAS for Social Studies </a:t>
            </a:r>
            <a:r>
              <a:rPr lang="en-US" sz="4200" dirty="0"/>
              <a:t>(4)</a:t>
            </a:r>
            <a:endParaRPr sz="4200" i="1" dirty="0"/>
          </a:p>
        </p:txBody>
      </p:sp>
      <p:sp>
        <p:nvSpPr>
          <p:cNvPr id="178" name="Google Shape;178;g11347d07a30_0_0"/>
          <p:cNvSpPr txBox="1">
            <a:spLocks noGrp="1"/>
          </p:cNvSpPr>
          <p:nvPr>
            <p:ph type="body" idx="1"/>
          </p:nvPr>
        </p:nvSpPr>
        <p:spPr>
          <a:xfrm>
            <a:off x="165897" y="1452300"/>
            <a:ext cx="11626500" cy="39534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dirty="0">
                <a:solidFill>
                  <a:srgbClr val="111111"/>
                </a:solidFill>
              </a:rPr>
              <a:t>Consider the following definition of culturally responsive curriculum from the </a:t>
            </a:r>
            <a:r>
              <a:rPr lang="en-US" sz="2400" dirty="0">
                <a:solidFill>
                  <a:srgbClr val="111111"/>
                </a:solidFill>
                <a:highlight>
                  <a:srgbClr val="FFFFFF"/>
                </a:highlight>
              </a:rPr>
              <a:t>International Bureau of Education of UNESCO: </a:t>
            </a:r>
            <a:endParaRPr sz="2400" dirty="0">
              <a:solidFill>
                <a:srgbClr val="111111"/>
              </a:solidFill>
              <a:highlight>
                <a:srgbClr val="FFFFFF"/>
              </a:highlight>
            </a:endParaRPr>
          </a:p>
          <a:p>
            <a:pPr marL="0" lvl="0" indent="0" algn="l" rtl="0">
              <a:lnSpc>
                <a:spcPct val="100000"/>
              </a:lnSpc>
              <a:spcBef>
                <a:spcPts val="0"/>
              </a:spcBef>
              <a:spcAft>
                <a:spcPts val="0"/>
              </a:spcAft>
              <a:buNone/>
            </a:pPr>
            <a:endParaRPr sz="2400" dirty="0">
              <a:solidFill>
                <a:srgbClr val="111111"/>
              </a:solidFill>
              <a:highlight>
                <a:srgbClr val="FFFFFF"/>
              </a:highlight>
            </a:endParaRPr>
          </a:p>
          <a:p>
            <a:pPr marL="0" lvl="0" indent="0" algn="l" rtl="0">
              <a:lnSpc>
                <a:spcPct val="100000"/>
              </a:lnSpc>
              <a:spcBef>
                <a:spcPts val="0"/>
              </a:spcBef>
              <a:spcAft>
                <a:spcPts val="0"/>
              </a:spcAft>
              <a:buNone/>
            </a:pPr>
            <a:r>
              <a:rPr lang="en-US" sz="2400" dirty="0">
                <a:solidFill>
                  <a:srgbClr val="111111"/>
                </a:solidFill>
                <a:highlight>
                  <a:srgbClr val="FFFFFF"/>
                </a:highlight>
              </a:rPr>
              <a:t>“A curriculum that respects learners’ cultures and prior experiences. It acknowledges and values the legitimacy of different cultures, not just the dominant culture of a society, and encourages intercultural understanding. It incorporates cultural aspects into the curriculum, rather than adding them on as an extra or separate module or course.”</a:t>
            </a:r>
            <a:endParaRPr sz="2400" dirty="0">
              <a:solidFill>
                <a:srgbClr val="111111"/>
              </a:solidFill>
              <a:highlight>
                <a:srgbClr val="FFFFFF"/>
              </a:highlight>
            </a:endParaRPr>
          </a:p>
          <a:p>
            <a:pPr marL="0" lvl="0" indent="0" algn="l" rtl="0">
              <a:lnSpc>
                <a:spcPct val="100000"/>
              </a:lnSpc>
              <a:spcBef>
                <a:spcPts val="0"/>
              </a:spcBef>
              <a:spcAft>
                <a:spcPts val="0"/>
              </a:spcAft>
              <a:buNone/>
            </a:pPr>
            <a:endParaRPr sz="2400" dirty="0">
              <a:solidFill>
                <a:srgbClr val="111111"/>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2400" dirty="0">
                <a:solidFill>
                  <a:srgbClr val="111111"/>
                </a:solidFill>
                <a:highlight>
                  <a:srgbClr val="FFFFFF"/>
                </a:highlight>
              </a:rPr>
              <a:t>Annotate how this definition connects to the Writer’s Vision</a:t>
            </a:r>
            <a:r>
              <a:rPr lang="en-US" dirty="0">
                <a:solidFill>
                  <a:srgbClr val="111111"/>
                </a:solidFill>
                <a:highlight>
                  <a:srgbClr val="FFFFFF"/>
                </a:highlight>
              </a:rPr>
              <a:t>. </a:t>
            </a:r>
            <a:endParaRPr dirty="0">
              <a:solidFill>
                <a:srgbClr val="111111"/>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dirty="0">
                <a:solidFill>
                  <a:srgbClr val="111111"/>
                </a:solidFill>
                <a:highlight>
                  <a:srgbClr val="FFFFFF"/>
                </a:highlight>
              </a:rPr>
              <a:t> </a:t>
            </a:r>
            <a:endParaRPr dirty="0">
              <a:solidFill>
                <a:srgbClr val="111111"/>
              </a:solidFill>
              <a:highlight>
                <a:srgbClr val="FFFFFF"/>
              </a:highlight>
            </a:endParaRPr>
          </a:p>
          <a:p>
            <a:pPr marL="0" lvl="0" indent="0" algn="l" rtl="0">
              <a:spcBef>
                <a:spcPts val="1000"/>
              </a:spcBef>
              <a:spcAft>
                <a:spcPts val="0"/>
              </a:spcAft>
              <a:buNone/>
            </a:pPr>
            <a:endParaRPr dirty="0">
              <a:solidFill>
                <a:srgbClr val="111111"/>
              </a:solidFill>
              <a:highlight>
                <a:srgbClr val="FFFFFF"/>
              </a:highlight>
            </a:endParaRPr>
          </a:p>
          <a:p>
            <a:pPr marL="0" lvl="0" indent="0" algn="l" rtl="0">
              <a:spcBef>
                <a:spcPts val="1000"/>
              </a:spcBef>
              <a:spcAft>
                <a:spcPts val="0"/>
              </a:spcAft>
              <a:buNone/>
            </a:pPr>
            <a:endParaRPr dirty="0">
              <a:solidFill>
                <a:srgbClr val="111111"/>
              </a:solidFill>
              <a:highlight>
                <a:srgbClr val="FFFFFF"/>
              </a:highlight>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Coming Up</a:t>
            </a: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Section 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Reflection</a:t>
            </a:r>
            <a:endParaRPr sz="2300" dirty="0"/>
          </a:p>
        </p:txBody>
      </p:sp>
    </p:spTree>
    <p:extLst>
      <p:ext uri="{BB962C8B-B14F-4D97-AF65-F5344CB8AC3E}">
        <p14:creationId xmlns:p14="http://schemas.microsoft.com/office/powerpoint/2010/main" val="8930455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00B7B-FD7A-FF22-9E9E-7D8C69634668}"/>
              </a:ext>
            </a:extLst>
          </p:cNvPr>
          <p:cNvSpPr>
            <a:spLocks noGrp="1"/>
          </p:cNvSpPr>
          <p:nvPr>
            <p:ph type="ctrTitle"/>
          </p:nvPr>
        </p:nvSpPr>
        <p:spPr>
          <a:xfrm>
            <a:off x="2310384" y="1214338"/>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F2B95B92-0C48-E19F-B837-84FADF13F709}"/>
              </a:ext>
            </a:extLst>
          </p:cNvPr>
          <p:cNvSpPr>
            <a:spLocks noGrp="1"/>
          </p:cNvSpPr>
          <p:nvPr>
            <p:ph type="subTitle" idx="1"/>
          </p:nvPr>
        </p:nvSpPr>
        <p:spPr/>
        <p:txBody>
          <a:bodyPr/>
          <a:lstStyle/>
          <a:p>
            <a:r>
              <a:rPr lang="en-US" dirty="0"/>
              <a:t>Section G: Appropriate Pedagogical Methods</a:t>
            </a:r>
          </a:p>
        </p:txBody>
      </p:sp>
    </p:spTree>
    <p:extLst>
      <p:ext uri="{BB962C8B-B14F-4D97-AF65-F5344CB8AC3E}">
        <p14:creationId xmlns:p14="http://schemas.microsoft.com/office/powerpoint/2010/main" val="40403860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Overview of this module:</a:t>
            </a:r>
            <a:endParaRPr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Reflection</a:t>
            </a:r>
            <a:endParaRPr sz="2300" dirty="0"/>
          </a:p>
        </p:txBody>
      </p:sp>
    </p:spTree>
    <p:extLst>
      <p:ext uri="{BB962C8B-B14F-4D97-AF65-F5344CB8AC3E}">
        <p14:creationId xmlns:p14="http://schemas.microsoft.com/office/powerpoint/2010/main" val="29375595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gd2a01b62c7_0_371"/>
          <p:cNvSpPr txBox="1">
            <a:spLocks noGrp="1"/>
          </p:cNvSpPr>
          <p:nvPr>
            <p:ph type="title"/>
          </p:nvPr>
        </p:nvSpPr>
        <p:spPr>
          <a:xfrm>
            <a:off x="46420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1072" name="Google Shape;1072;gd2a01b62c7_0_371"/>
          <p:cNvSpPr txBox="1">
            <a:spLocks noGrp="1"/>
          </p:cNvSpPr>
          <p:nvPr>
            <p:ph type="body" idx="1"/>
          </p:nvPr>
        </p:nvSpPr>
        <p:spPr>
          <a:xfrm>
            <a:off x="203200" y="12534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Why is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including</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1174797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gd87d0cf168_0_6"/>
          <p:cNvSpPr txBox="1">
            <a:spLocks noGrp="1"/>
          </p:cNvSpPr>
          <p:nvPr>
            <p:ph type="title"/>
          </p:nvPr>
        </p:nvSpPr>
        <p:spPr>
          <a:xfrm>
            <a:off x="276466" y="489359"/>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t>Section G: </a:t>
            </a:r>
            <a:r>
              <a:rPr lang="en-US" sz="4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17"/>
                  </a:ext>
                </a:extLst>
              </a:rPr>
              <a:t>Appropriate Pedagogical Methods</a:t>
            </a:r>
            <a:r>
              <a:rPr lang="en-US" sz="4000" dirty="0"/>
              <a:t>  </a:t>
            </a:r>
            <a:endParaRPr sz="4000" dirty="0"/>
          </a:p>
          <a:p>
            <a:pPr marL="0" lvl="0" indent="0" algn="l" rtl="0">
              <a:spcBef>
                <a:spcPts val="0"/>
              </a:spcBef>
              <a:spcAft>
                <a:spcPts val="0"/>
              </a:spcAft>
              <a:buClr>
                <a:schemeClr val="dk1"/>
              </a:buClr>
              <a:buSzPts val="1100"/>
              <a:buFont typeface="Arial"/>
              <a:buNone/>
            </a:pPr>
            <a:r>
              <a:rPr lang="en-US" sz="4000" dirty="0"/>
              <a:t>Supporting questions:</a:t>
            </a:r>
            <a:endParaRPr dirty="0"/>
          </a:p>
        </p:txBody>
      </p:sp>
      <p:sp>
        <p:nvSpPr>
          <p:cNvPr id="1085" name="Google Shape;1085;gd87d0cf168_0_6"/>
          <p:cNvSpPr txBox="1">
            <a:spLocks noGrp="1"/>
          </p:cNvSpPr>
          <p:nvPr>
            <p:ph type="body" idx="1"/>
          </p:nvPr>
        </p:nvSpPr>
        <p:spPr>
          <a:xfrm>
            <a:off x="518048" y="2520141"/>
            <a:ext cx="10762500" cy="28704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AutoNum type="arabicParenR"/>
            </a:pPr>
            <a:r>
              <a:rPr lang="en-US" dirty="0"/>
              <a:t>What do I need to consider when choosing pedagogical methods to ensure that my classroom remains safe and inclusive for all students?</a:t>
            </a:r>
            <a:endParaRPr dirty="0"/>
          </a:p>
          <a:p>
            <a:pPr marL="457200" lvl="0" indent="-381000" algn="l" rtl="0">
              <a:spcBef>
                <a:spcPts val="0"/>
              </a:spcBef>
              <a:spcAft>
                <a:spcPts val="0"/>
              </a:spcAft>
              <a:buSzPts val="2400"/>
              <a:buFont typeface="Calibri"/>
              <a:buAutoNum type="arabicParenR"/>
            </a:pPr>
            <a:r>
              <a:rPr lang="en-US" dirty="0">
                <a:highlight>
                  <a:srgbClr val="FFFFFF"/>
                </a:highlight>
              </a:rPr>
              <a:t>How does the statement, "When I know better, I can do better", relate to the focus of this section of </a:t>
            </a:r>
            <a:r>
              <a:rPr lang="en-US"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18"/>
                  </a:ext>
                </a:extLst>
              </a:rPr>
              <a:t>the </a:t>
            </a:r>
            <a:r>
              <a:rPr lang="en-US" dirty="0">
                <a:highlight>
                  <a:srgbClr val="FFFFFF"/>
                </a:highlight>
              </a:rPr>
              <a:t>module, determining appropriate pedagogical methods for including diverse groups?</a:t>
            </a:r>
            <a:endParaRP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7b140e106c_0_30"/>
          <p:cNvSpPr txBox="1">
            <a:spLocks noGrp="1"/>
          </p:cNvSpPr>
          <p:nvPr>
            <p:ph type="title"/>
          </p:nvPr>
        </p:nvSpPr>
        <p:spPr>
          <a:xfrm>
            <a:off x="646500" y="4999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700" dirty="0"/>
              <a:t>Appropriate Pedagogical </a:t>
            </a:r>
            <a:r>
              <a:rPr lang="en-US" sz="37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19"/>
                  </a:ext>
                </a:extLst>
              </a:rPr>
              <a:t>Methods</a:t>
            </a:r>
            <a:endParaRPr sz="3700" dirty="0"/>
          </a:p>
        </p:txBody>
      </p:sp>
      <p:sp>
        <p:nvSpPr>
          <p:cNvPr id="1092" name="Google Shape;1092;g7b140e106c_0_30"/>
          <p:cNvSpPr txBox="1">
            <a:spLocks noGrp="1"/>
          </p:cNvSpPr>
          <p:nvPr>
            <p:ph type="body" idx="1"/>
          </p:nvPr>
        </p:nvSpPr>
        <p:spPr>
          <a:xfrm>
            <a:off x="465050" y="1916350"/>
            <a:ext cx="74814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Listen to the podcast entitled,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0"/>
                  </a:ext>
                </a:extLst>
              </a:rPr>
              <a:t>“</a:t>
            </a:r>
            <a:r>
              <a:rPr lang="en-US" i="1"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1"/>
                  </a:ext>
                </a:extLst>
              </a:rPr>
              <a:t>Culturally Responsive Teaching: 4 Misconceptions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2"/>
                  </a:ext>
                </a:extLst>
              </a:rPr>
              <a:t>.”</a:t>
            </a:r>
            <a:endParaRPr dirty="0"/>
          </a:p>
          <a:p>
            <a:pPr marL="0" lvl="0" indent="0" algn="l" rtl="0">
              <a:spcBef>
                <a:spcPts val="1000"/>
              </a:spcBef>
              <a:spcAft>
                <a:spcPts val="0"/>
              </a:spcAft>
              <a:buNone/>
            </a:pPr>
            <a:endParaRPr dirty="0"/>
          </a:p>
          <a:p>
            <a:pPr marL="0" lvl="0" indent="0" algn="l" rtl="0">
              <a:spcBef>
                <a:spcPts val="1000"/>
              </a:spcBef>
              <a:spcAft>
                <a:spcPts val="0"/>
              </a:spcAft>
              <a:buClr>
                <a:schemeClr val="dk1"/>
              </a:buClr>
              <a:buSzPts val="1100"/>
              <a:buFont typeface="Arial"/>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3"/>
                  </a:ext>
                </a:extLst>
              </a:rPr>
              <a:t>As you listen to the podcast,</a:t>
            </a:r>
            <a:r>
              <a:rPr lang="en-US" dirty="0"/>
              <a:t> identify the 4 misconceptions of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4"/>
                  </a:ext>
                </a:extLst>
              </a:rPr>
              <a:t>culturally responsive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4"/>
                  </a:ext>
                </a:extLst>
              </a:rPr>
              <a:t>instruction</a:t>
            </a:r>
            <a:r>
              <a:rPr lang="en-US" dirty="0"/>
              <a:t>. In addition, identify ways that these misconceptions can be addressed. </a:t>
            </a:r>
            <a:endParaRPr dirty="0"/>
          </a:p>
        </p:txBody>
      </p:sp>
      <p:pic>
        <p:nvPicPr>
          <p:cNvPr id="1093" name="Google Shape;1093;g7b140e106c_0_30" descr="Podcast image for Cultrually Responsive Teaching: 4 Misconceptions " title="Podcast Imag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772275" y="1916350"/>
            <a:ext cx="3940750" cy="380746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g7b140e106c_0_36"/>
          <p:cNvSpPr txBox="1">
            <a:spLocks noGrp="1"/>
          </p:cNvSpPr>
          <p:nvPr>
            <p:ph type="title"/>
          </p:nvPr>
        </p:nvSpPr>
        <p:spPr>
          <a:xfrm>
            <a:off x="234696"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700" dirty="0"/>
              <a:t>Appropriate Pedagogical Methods</a:t>
            </a:r>
            <a:endParaRPr dirty="0"/>
          </a:p>
        </p:txBody>
      </p:sp>
      <p:sp>
        <p:nvSpPr>
          <p:cNvPr id="1100" name="Google Shape;1100;g7b140e106c_0_36"/>
          <p:cNvSpPr txBox="1">
            <a:spLocks noGrp="1"/>
          </p:cNvSpPr>
          <p:nvPr>
            <p:ph type="body" idx="1"/>
          </p:nvPr>
        </p:nvSpPr>
        <p:spPr>
          <a:xfrm>
            <a:off x="234696" y="1130550"/>
            <a:ext cx="10936500" cy="4596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Complete a </a:t>
            </a:r>
            <a:r>
              <a:rPr lang="en-US" u="sng" dirty="0">
                <a:solidFill>
                  <a:schemeClr val="hlink"/>
                </a:solidFill>
                <a:hlinkClick r:id="rId3"/>
              </a:rPr>
              <a:t>“I Used to Think… Now I think…”</a:t>
            </a:r>
            <a:r>
              <a:rPr lang="en-US" dirty="0"/>
              <a:t> thinking strategy on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5"/>
                  </a:ext>
                </a:extLst>
              </a:rPr>
              <a:t>culturally responsive </a:t>
            </a:r>
            <a:r>
              <a:rPr lang="en-US" dirty="0"/>
              <a:t>instruction.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“I used to think culturally responsive instruction was…”</a:t>
            </a:r>
            <a:endParaRPr dirty="0"/>
          </a:p>
          <a:p>
            <a:pPr marL="0" lvl="0" indent="0" algn="l" rtl="0">
              <a:spcBef>
                <a:spcPts val="1000"/>
              </a:spcBef>
              <a:spcAft>
                <a:spcPts val="0"/>
              </a:spcAft>
              <a:buNone/>
            </a:pPr>
            <a:r>
              <a:rPr lang="en-US" dirty="0"/>
              <a:t>“Now I think culturally responsive instruction is…”</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Once you have completed this thinking strategy, engage in a</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6"/>
                  </a:ext>
                </a:extLst>
              </a:rPr>
              <a:t> </a:t>
            </a:r>
            <a:r>
              <a:rPr lang="en-US" u="sng" dirty="0">
                <a:solidFill>
                  <a:schemeClr val="hlink"/>
                </a:solidFill>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27"/>
                  </a:ext>
                </a:extLst>
              </a:rPr>
              <a:t>Think, Pair, Share</a:t>
            </a:r>
            <a:r>
              <a:rPr lang="en-US" dirty="0"/>
              <a:t> with a colleague to share your thinking about culturally responsive instruction.  </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gd2a01b62c7_0_381"/>
          <p:cNvSpPr txBox="1">
            <a:spLocks noGrp="1"/>
          </p:cNvSpPr>
          <p:nvPr>
            <p:ph type="title"/>
          </p:nvPr>
        </p:nvSpPr>
        <p:spPr>
          <a:xfrm>
            <a:off x="190119" y="-36855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dirty="0"/>
              <a:t>Appropriate Pedagogical Methods</a:t>
            </a:r>
            <a:r>
              <a:rPr lang="en-US" sz="2600" dirty="0"/>
              <a:t> </a:t>
            </a:r>
            <a:r>
              <a:rPr lang="en-US" sz="4700" dirty="0"/>
              <a:t> </a:t>
            </a:r>
            <a:endParaRPr sz="4700" dirty="0"/>
          </a:p>
        </p:txBody>
      </p:sp>
      <p:sp>
        <p:nvSpPr>
          <p:cNvPr id="1107" name="Google Shape;1107;gd2a01b62c7_0_381"/>
          <p:cNvSpPr txBox="1">
            <a:spLocks noGrp="1"/>
          </p:cNvSpPr>
          <p:nvPr>
            <p:ph type="body" idx="1"/>
          </p:nvPr>
        </p:nvSpPr>
        <p:spPr>
          <a:xfrm>
            <a:off x="0" y="646249"/>
            <a:ext cx="11943000" cy="4641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When considering pedagogical methods when including diverse groups, educators should consider the following: </a:t>
            </a:r>
            <a:endParaRPr sz="2400" dirty="0">
              <a:highlight>
                <a:srgbClr val="FFFF00"/>
              </a:highlight>
            </a:endParaRPr>
          </a:p>
          <a:p>
            <a:pPr marL="457200" lvl="0" indent="-336550" algn="l" rtl="0">
              <a:spcBef>
                <a:spcPts val="1000"/>
              </a:spcBef>
              <a:spcAft>
                <a:spcPts val="0"/>
              </a:spcAft>
              <a:buSzPts val="1700"/>
              <a:buChar char="•"/>
            </a:pPr>
            <a:r>
              <a:rPr lang="en-US" sz="2400" dirty="0"/>
              <a:t>Refrain from using any activities, such as simulations or reenactments, which might trivialize the subject matter. </a:t>
            </a:r>
            <a:endParaRPr sz="2400" dirty="0"/>
          </a:p>
          <a:p>
            <a:pPr marL="457200" lvl="0" indent="-336550" algn="l" rtl="0">
              <a:spcBef>
                <a:spcPts val="0"/>
              </a:spcBef>
              <a:spcAft>
                <a:spcPts val="0"/>
              </a:spcAft>
              <a:buSzPts val="1700"/>
              <a:buChar char="•"/>
            </a:pPr>
            <a:r>
              <a:rPr lang="en-US" sz="2400" dirty="0"/>
              <a:t>Seek to include diverse groups throughout a child’s entire K - 12 experience and eliminate any practices where they engage with diverse groups only on holidays or during certain months out of the year. </a:t>
            </a:r>
            <a:endParaRPr sz="2400" dirty="0"/>
          </a:p>
          <a:p>
            <a:pPr marL="457200" lvl="0" indent="-336550" algn="l" rtl="0">
              <a:spcBef>
                <a:spcPts val="0"/>
              </a:spcBef>
              <a:spcAft>
                <a:spcPts val="0"/>
              </a:spcAft>
              <a:buSzPts val="1700"/>
              <a:buChar char="•"/>
            </a:pPr>
            <a:r>
              <a:rPr lang="en-US" sz="2400" dirty="0"/>
              <a:t>Ensure that diverse groups are a consistent part of the local curriculum. </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3"/>
                  </a:ext>
                </a:extLst>
              </a:rPr>
              <a:t>Diverse groups should not appear apart, or </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3"/>
                  </a:ext>
                </a:extLst>
              </a:rPr>
              <a:t>siloed</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3"/>
                  </a:ext>
                </a:extLst>
              </a:rPr>
              <a:t>, from the </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3"/>
                  </a:ext>
                </a:extLst>
              </a:rPr>
              <a:t>local curriculum </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3"/>
                  </a:ext>
                </a:extLst>
              </a:rPr>
              <a:t>as all students should have equality of opportunity to see themselves and others in the </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3"/>
                  </a:ext>
                </a:extLst>
              </a:rPr>
              <a:t>local curriculum </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3"/>
                  </a:ext>
                </a:extLst>
              </a:rPr>
              <a:t>to ensure representation of all people</a:t>
            </a:r>
            <a:r>
              <a:rPr lang="en-US" sz="2400" dirty="0"/>
              <a:t>. </a:t>
            </a:r>
            <a:endParaRPr sz="2400" dirty="0"/>
          </a:p>
          <a:p>
            <a:pPr marL="457200" lvl="0" indent="-336550" algn="l" rtl="0">
              <a:spcBef>
                <a:spcPts val="0"/>
              </a:spcBef>
              <a:spcAft>
                <a:spcPts val="0"/>
              </a:spcAft>
              <a:buSzPts val="1700"/>
              <a:buChar char="•"/>
            </a:pPr>
            <a:r>
              <a:rPr lang="en-US" sz="2400" dirty="0"/>
              <a:t>Use inquiry to support an educator’s or student’s lack of content knowledge when engaging with diverse groups. </a:t>
            </a:r>
            <a:endParaRPr sz="24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g7b140e106c_0_0"/>
          <p:cNvSpPr txBox="1">
            <a:spLocks noGrp="1"/>
          </p:cNvSpPr>
          <p:nvPr>
            <p:ph type="title"/>
          </p:nvPr>
        </p:nvSpPr>
        <p:spPr>
          <a:xfrm>
            <a:off x="422975" y="6598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000" dirty="0"/>
              <a:t>Appropriate Pedagogical Methods</a:t>
            </a:r>
            <a:endParaRPr dirty="0"/>
          </a:p>
        </p:txBody>
      </p:sp>
      <p:sp>
        <p:nvSpPr>
          <p:cNvPr id="1114" name="Google Shape;1114;g7b140e106c_0_0"/>
          <p:cNvSpPr txBox="1">
            <a:spLocks noGrp="1"/>
          </p:cNvSpPr>
          <p:nvPr>
            <p:ph type="body" idx="1"/>
          </p:nvPr>
        </p:nvSpPr>
        <p:spPr>
          <a:xfrm>
            <a:off x="217650" y="2277075"/>
            <a:ext cx="6670500" cy="389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Individually, with a grade-level team or your PLC, listen to the podcast entitled,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4"/>
                  </a:ext>
                </a:extLst>
              </a:rPr>
              <a:t>“</a:t>
            </a:r>
            <a:r>
              <a:rPr lang="en-US"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5"/>
                  </a:ext>
                </a:extLst>
              </a:rPr>
              <a:t>Think Twice Before Doing Another Historical Simulation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6"/>
                  </a:ext>
                </a:extLst>
              </a:rPr>
              <a:t>.”</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As listen to this podcast, take notes on what resonates with you as you listen. </a:t>
            </a:r>
            <a:endParaRPr dirty="0"/>
          </a:p>
        </p:txBody>
      </p:sp>
      <p:pic>
        <p:nvPicPr>
          <p:cNvPr id="1115" name="Google Shape;1115;g7b140e106c_0_0" descr="Image for podcast entiled Think Twice Before Doing Another Historical Simulation" title="Podcast imag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10144" y="659800"/>
            <a:ext cx="3604269" cy="49480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0603ffbd95_0_0"/>
          <p:cNvSpPr txBox="1">
            <a:spLocks noGrp="1"/>
          </p:cNvSpPr>
          <p:nvPr>
            <p:ph type="title"/>
          </p:nvPr>
        </p:nvSpPr>
        <p:spPr>
          <a:xfrm>
            <a:off x="232456" y="254486"/>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dirty="0"/>
              <a:t>Diverse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4"/>
                  </a:ext>
                </a:extLst>
              </a:rPr>
              <a:t>Groups</a:t>
            </a:r>
            <a:r>
              <a:rPr lang="en-US" dirty="0"/>
              <a:t> in the </a:t>
            </a:r>
            <a:endParaRPr dirty="0"/>
          </a:p>
          <a:p>
            <a:pPr marL="0" lvl="0" indent="0" algn="l" rtl="0">
              <a:spcBef>
                <a:spcPts val="0"/>
              </a:spcBef>
              <a:spcAft>
                <a:spcPts val="0"/>
              </a:spcAft>
              <a:buClr>
                <a:schemeClr val="dk1"/>
              </a:buClr>
              <a:buSzPts val="4400"/>
              <a:buFont typeface="Calibri"/>
              <a:buNone/>
            </a:pP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5"/>
                  </a:ext>
                </a:extLst>
              </a:rPr>
              <a:t>KAS for Social Studies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5"/>
                  </a:ext>
                </a:extLst>
              </a:rPr>
              <a:t>(5)</a:t>
            </a:r>
            <a:endParaRPr dirty="0"/>
          </a:p>
        </p:txBody>
      </p:sp>
      <p:sp>
        <p:nvSpPr>
          <p:cNvPr id="185" name="Google Shape;185;g10603ffbd95_0_0"/>
          <p:cNvSpPr txBox="1">
            <a:spLocks noGrp="1"/>
          </p:cNvSpPr>
          <p:nvPr>
            <p:ph type="body" idx="1"/>
          </p:nvPr>
        </p:nvSpPr>
        <p:spPr>
          <a:xfrm>
            <a:off x="232456" y="1436250"/>
            <a:ext cx="11870188" cy="3985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t>With a partner, a grade-level team or PLC, engage in a </a:t>
            </a:r>
            <a:r>
              <a:rPr lang="en-US" sz="2600" u="sng" dirty="0">
                <a:solidFill>
                  <a:schemeClr val="hlink"/>
                </a:solidFill>
                <a:hlinkClick r:id="rId3"/>
              </a:rPr>
              <a:t>Parts, Purposes, Complexities</a:t>
            </a:r>
            <a:r>
              <a:rPr lang="en-US" sz="2600" dirty="0"/>
              <a:t> discussion about the cultural responsive definition you just read. </a:t>
            </a:r>
            <a:endParaRPr sz="2600" dirty="0"/>
          </a:p>
          <a:p>
            <a:pPr marL="457200" lvl="0" indent="-342900" algn="l" rtl="0">
              <a:lnSpc>
                <a:spcPct val="115000"/>
              </a:lnSpc>
              <a:spcBef>
                <a:spcPts val="1000"/>
              </a:spcBef>
              <a:spcAft>
                <a:spcPts val="0"/>
              </a:spcAft>
              <a:buClr>
                <a:srgbClr val="111111"/>
              </a:buClr>
              <a:buSzPts val="1800"/>
              <a:buAutoNum type="arabicParenR"/>
            </a:pPr>
            <a:r>
              <a:rPr lang="en-US" sz="2600" dirty="0">
                <a:solidFill>
                  <a:srgbClr val="111111"/>
                </a:solidFill>
              </a:rPr>
              <a:t>What are the parts of the curriculum that </a:t>
            </a:r>
            <a:r>
              <a:rPr lang="en-US" sz="2600" dirty="0">
                <a:solidFill>
                  <a:srgbClr val="111111"/>
                </a:solidFill>
                <a:highlight>
                  <a:srgbClr val="FFFFFF"/>
                </a:highlight>
              </a:rPr>
              <a:t>respects learners’ cultures and prior experiences and values the legitimacy of different cultures</a:t>
            </a:r>
            <a:r>
              <a:rPr lang="en-US" sz="2600" dirty="0">
                <a:solidFill>
                  <a:srgbClr val="111111"/>
                </a:solidFill>
              </a:rPr>
              <a:t>?</a:t>
            </a:r>
            <a:endParaRPr sz="2600" dirty="0">
              <a:solidFill>
                <a:srgbClr val="111111"/>
              </a:solidFill>
            </a:endParaRPr>
          </a:p>
          <a:p>
            <a:pPr marL="457200" lvl="0" indent="-342900" algn="l" rtl="0">
              <a:lnSpc>
                <a:spcPct val="115000"/>
              </a:lnSpc>
              <a:spcBef>
                <a:spcPts val="0"/>
              </a:spcBef>
              <a:spcAft>
                <a:spcPts val="0"/>
              </a:spcAft>
              <a:buClr>
                <a:srgbClr val="111111"/>
              </a:buClr>
              <a:buSzPts val="1800"/>
              <a:buAutoNum type="arabicParenR"/>
            </a:pPr>
            <a:r>
              <a:rPr lang="en-US" sz="2600" dirty="0">
                <a:solidFill>
                  <a:srgbClr val="111111"/>
                </a:solidFill>
              </a:rPr>
              <a:t>What is the purpose of a curriculum that </a:t>
            </a:r>
            <a:r>
              <a:rPr lang="en-US" sz="2600" dirty="0">
                <a:solidFill>
                  <a:srgbClr val="111111"/>
                </a:solidFill>
                <a:highlight>
                  <a:srgbClr val="FFFFFF"/>
                </a:highlight>
              </a:rPr>
              <a:t>encourages intercultural understanding</a:t>
            </a:r>
            <a:r>
              <a:rPr lang="en-US" sz="2600" dirty="0">
                <a:solidFill>
                  <a:srgbClr val="111111"/>
                </a:solidFill>
              </a:rPr>
              <a:t>?</a:t>
            </a:r>
            <a:endParaRPr sz="2600" dirty="0">
              <a:solidFill>
                <a:srgbClr val="111111"/>
              </a:solidFill>
            </a:endParaRPr>
          </a:p>
          <a:p>
            <a:pPr marL="457200" lvl="0" indent="-342900" algn="l" rtl="0">
              <a:lnSpc>
                <a:spcPct val="115000"/>
              </a:lnSpc>
              <a:spcBef>
                <a:spcPts val="0"/>
              </a:spcBef>
              <a:spcAft>
                <a:spcPts val="0"/>
              </a:spcAft>
              <a:buClr>
                <a:srgbClr val="111111"/>
              </a:buClr>
              <a:buSzPts val="1800"/>
              <a:buAutoNum type="arabicParenR"/>
            </a:pPr>
            <a:r>
              <a:rPr lang="en-US" sz="2600" dirty="0">
                <a:solidFill>
                  <a:srgbClr val="111111"/>
                </a:solidFill>
              </a:rPr>
              <a:t>What are the complexities of </a:t>
            </a:r>
            <a:r>
              <a:rPr lang="en-US" sz="2600" dirty="0">
                <a:solidFill>
                  <a:srgbClr val="111111"/>
                </a:solidFill>
                <a:highlight>
                  <a:srgbClr val="FFFFFF"/>
                </a:highlight>
              </a:rPr>
              <a:t>incorporating cultural aspects into the curriculum</a:t>
            </a:r>
            <a:r>
              <a:rPr lang="en-US" sz="2600" dirty="0">
                <a:solidFill>
                  <a:srgbClr val="111111"/>
                </a:solidFill>
              </a:rPr>
              <a:t>?</a:t>
            </a:r>
            <a:endParaRPr sz="2600" dirty="0">
              <a:solidFill>
                <a:srgbClr val="111111"/>
              </a:solidFill>
            </a:endParaRPr>
          </a:p>
          <a:p>
            <a:pPr marL="0" lvl="0" indent="0" algn="l" rtl="0">
              <a:spcBef>
                <a:spcPts val="1000"/>
              </a:spcBef>
              <a:spcAft>
                <a:spcPts val="0"/>
              </a:spcAft>
              <a:buNone/>
            </a:pPr>
            <a:endParaRPr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g7b140e106c_0_12"/>
          <p:cNvSpPr txBox="1">
            <a:spLocks noGrp="1"/>
          </p:cNvSpPr>
          <p:nvPr>
            <p:ph type="title"/>
          </p:nvPr>
        </p:nvSpPr>
        <p:spPr>
          <a:xfrm>
            <a:off x="2540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000" dirty="0"/>
              <a:t>Appropriate Pedagogical Methods</a:t>
            </a:r>
            <a:r>
              <a:rPr lang="en-US" sz="2600" dirty="0"/>
              <a:t> </a:t>
            </a:r>
            <a:endParaRPr dirty="0"/>
          </a:p>
        </p:txBody>
      </p:sp>
      <p:sp>
        <p:nvSpPr>
          <p:cNvPr id="1122" name="Google Shape;1122;g7b140e106c_0_12"/>
          <p:cNvSpPr txBox="1">
            <a:spLocks noGrp="1"/>
          </p:cNvSpPr>
          <p:nvPr>
            <p:ph type="body" idx="1"/>
          </p:nvPr>
        </p:nvSpPr>
        <p:spPr>
          <a:xfrm>
            <a:off x="254000" y="1325700"/>
            <a:ext cx="8871900" cy="429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After listening to </a:t>
            </a:r>
            <a:r>
              <a:rPr lang="en-US" u="sng" dirty="0">
                <a:solidFill>
                  <a:schemeClr val="hlink"/>
                </a:solidFill>
                <a:hlinkClick r:id="rId3"/>
              </a:rPr>
              <a:t>Think Twice Before Doing Another Historical Simulation</a:t>
            </a:r>
            <a:r>
              <a:rPr lang="en-US" dirty="0"/>
              <a:t>, discuss the following questions individually or with your grade-level team or PLC: </a:t>
            </a:r>
            <a:endParaRPr dirty="0"/>
          </a:p>
          <a:p>
            <a:pPr marL="0" lvl="0" indent="0" algn="l" rtl="0">
              <a:spcBef>
                <a:spcPts val="1000"/>
              </a:spcBef>
              <a:spcAft>
                <a:spcPts val="0"/>
              </a:spcAft>
              <a:buNone/>
            </a:pPr>
            <a:endParaRPr dirty="0"/>
          </a:p>
          <a:p>
            <a:pPr marL="457200" lvl="0" indent="-342900" algn="l" rtl="0">
              <a:spcBef>
                <a:spcPts val="1000"/>
              </a:spcBef>
              <a:spcAft>
                <a:spcPts val="0"/>
              </a:spcAft>
              <a:buSzPts val="1800"/>
              <a:buChar char="•"/>
            </a:pPr>
            <a:r>
              <a:rPr lang="en-US" dirty="0"/>
              <a:t>What is a simulation, and why did the use of simulations become prominent in teaching?</a:t>
            </a:r>
            <a:endParaRPr dirty="0"/>
          </a:p>
          <a:p>
            <a:pPr marL="457200" lvl="0" indent="-342900" algn="l" rtl="0">
              <a:spcBef>
                <a:spcPts val="0"/>
              </a:spcBef>
              <a:spcAft>
                <a:spcPts val="0"/>
              </a:spcAft>
              <a:buSzPts val="1800"/>
              <a:buChar char="•"/>
            </a:pPr>
            <a:r>
              <a:rPr lang="en-US" dirty="0"/>
              <a:t>How can some simulations harm students? </a:t>
            </a:r>
            <a:endParaRPr dirty="0"/>
          </a:p>
          <a:p>
            <a:pPr marL="457200" lvl="0" indent="-342900" algn="l" rtl="0">
              <a:spcBef>
                <a:spcPts val="0"/>
              </a:spcBef>
              <a:spcAft>
                <a:spcPts val="0"/>
              </a:spcAft>
              <a:buSzPts val="1800"/>
              <a:buChar char="•"/>
            </a:pPr>
            <a:r>
              <a:rPr lang="en-US" dirty="0"/>
              <a:t>Instead of doing historical simulations, what other pedagogy should teachers do? </a:t>
            </a:r>
            <a:endParaRPr dirty="0"/>
          </a:p>
        </p:txBody>
      </p:sp>
      <p:pic>
        <p:nvPicPr>
          <p:cNvPr id="1123" name="Google Shape;1123;g7b140e106c_0_12" descr="Image for podcast entiled Think Twice Before Doing Another Historical Simulation" title="Image of podcast">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271000" y="1893500"/>
            <a:ext cx="2724549" cy="36260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g7b140e106c_0_6"/>
          <p:cNvSpPr txBox="1">
            <a:spLocks noGrp="1"/>
          </p:cNvSpPr>
          <p:nvPr>
            <p:ph type="title"/>
          </p:nvPr>
        </p:nvSpPr>
        <p:spPr>
          <a:xfrm>
            <a:off x="336168"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000" dirty="0"/>
              <a:t>Appropriate Pedagogical Methods</a:t>
            </a:r>
            <a:endParaRPr dirty="0"/>
          </a:p>
        </p:txBody>
      </p:sp>
      <p:sp>
        <p:nvSpPr>
          <p:cNvPr id="1130" name="Google Shape;1130;g7b140e106c_0_6"/>
          <p:cNvSpPr txBox="1">
            <a:spLocks noGrp="1"/>
          </p:cNvSpPr>
          <p:nvPr>
            <p:ph type="body" idx="1"/>
          </p:nvPr>
        </p:nvSpPr>
        <p:spPr>
          <a:xfrm>
            <a:off x="296100" y="951750"/>
            <a:ext cx="11599800" cy="4954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t>Educators must think critically about what pedagogy is used to teach the content. This leaves educators with some questions, such as: </a:t>
            </a:r>
            <a:endParaRPr sz="2600" dirty="0"/>
          </a:p>
          <a:p>
            <a:pPr marL="0" lvl="0" indent="0" algn="l" rtl="0">
              <a:spcBef>
                <a:spcPts val="1000"/>
              </a:spcBef>
              <a:spcAft>
                <a:spcPts val="0"/>
              </a:spcAft>
              <a:buNone/>
            </a:pPr>
            <a:endParaRPr sz="2600" dirty="0"/>
          </a:p>
          <a:p>
            <a:pPr marL="457200" lvl="0" indent="-406400" algn="l" rtl="0">
              <a:spcBef>
                <a:spcPts val="1000"/>
              </a:spcBef>
              <a:spcAft>
                <a:spcPts val="0"/>
              </a:spcAft>
              <a:buSzPts val="2800"/>
              <a:buFont typeface="Calibri"/>
              <a:buChar char="•"/>
            </a:pPr>
            <a:r>
              <a:rPr lang="en-US" sz="2600" dirty="0"/>
              <a:t>What criteria should I use to determine the pedagogical methods I use? </a:t>
            </a:r>
            <a:endParaRPr sz="2600" dirty="0"/>
          </a:p>
          <a:p>
            <a:pPr marL="457200" lvl="0" indent="-406400" algn="l" rtl="0">
              <a:spcBef>
                <a:spcPts val="0"/>
              </a:spcBef>
              <a:spcAft>
                <a:spcPts val="0"/>
              </a:spcAft>
              <a:buSzPts val="2800"/>
              <a:buFont typeface="Calibri"/>
              <a:buChar char="•"/>
            </a:pPr>
            <a:r>
              <a:rPr lang="en-US" sz="2600" dirty="0"/>
              <a:t>How do I determine the appropriate pedagogy to accurately and effectively teach history? </a:t>
            </a:r>
            <a:endParaRPr sz="2600" dirty="0"/>
          </a:p>
          <a:p>
            <a:pPr marL="0" lvl="0" indent="0" algn="l" rtl="0">
              <a:spcBef>
                <a:spcPts val="1000"/>
              </a:spcBef>
              <a:spcAft>
                <a:spcPts val="0"/>
              </a:spcAft>
              <a:buNone/>
            </a:pPr>
            <a:endParaRPr sz="2600" dirty="0"/>
          </a:p>
          <a:p>
            <a:pPr marL="0" lvl="0" indent="0" algn="l" rtl="0">
              <a:spcBef>
                <a:spcPts val="1000"/>
              </a:spcBef>
              <a:spcAft>
                <a:spcPts val="0"/>
              </a:spcAft>
              <a:buNone/>
            </a:pPr>
            <a:r>
              <a:rPr lang="en-US" sz="2600" dirty="0"/>
              <a:t>Individually, read the article entitled, “</a:t>
            </a:r>
            <a:r>
              <a:rPr lang="en-US" sz="2600" u="sng" dirty="0">
                <a:solidFill>
                  <a:schemeClr val="hlink"/>
                </a:solidFill>
                <a:highlight>
                  <a:srgbClr val="FFFFFF"/>
                </a:highlight>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8"/>
                  </a:ext>
                </a:extLst>
              </a:rPr>
              <a:t>Using controversy as a teaching tool: A</a:t>
            </a:r>
            <a:r>
              <a:rPr lang="en-US" sz="2600" dirty="0">
                <a:solidFill>
                  <a:schemeClr val="hlink"/>
                </a:solidFill>
                <a:highlight>
                  <a:srgbClr val="FFFFFF"/>
                </a:highlight>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8"/>
                  </a:ext>
                </a:extLst>
              </a:rPr>
              <a:t>n</a:t>
            </a:r>
            <a:r>
              <a:rPr lang="en-US" sz="2600" u="sng" dirty="0">
                <a:solidFill>
                  <a:schemeClr val="hlink"/>
                </a:solidFill>
                <a:highlight>
                  <a:srgbClr val="FFFFFF"/>
                </a:highlight>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8"/>
                  </a:ext>
                </a:extLst>
              </a:rPr>
              <a:t> interview with Diana Hess</a:t>
            </a:r>
            <a:r>
              <a:rPr lang="en-US" sz="2600" dirty="0">
                <a:highlight>
                  <a:srgbClr val="FFFFFF"/>
                </a:highlight>
              </a:rPr>
              <a:t>” to learn more about how understanding whether an issue is open or closed can help teachers determine appropriate pedagogy to use.  </a:t>
            </a:r>
            <a:endParaRPr sz="2600" dirty="0">
              <a:highlight>
                <a:srgbClr val="FFFFFF"/>
              </a:highlight>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gd2a01b62c7_0_387"/>
          <p:cNvSpPr txBox="1">
            <a:spLocks noGrp="1"/>
          </p:cNvSpPr>
          <p:nvPr>
            <p:ph type="title"/>
          </p:nvPr>
        </p:nvSpPr>
        <p:spPr>
          <a:xfrm>
            <a:off x="198108" y="46950"/>
            <a:ext cx="10515600" cy="1309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4000"/>
              <a:buFont typeface="Arial"/>
              <a:buNone/>
            </a:pPr>
            <a:r>
              <a:rPr lang="en-US" sz="3500" dirty="0"/>
              <a:t>Appropriate Pedagogical Methods</a:t>
            </a:r>
            <a:r>
              <a:rPr lang="en-US" sz="2600" dirty="0"/>
              <a:t> </a:t>
            </a:r>
            <a:endParaRPr sz="4900" dirty="0"/>
          </a:p>
          <a:p>
            <a:pPr marL="0" lvl="0" indent="0" algn="l" rtl="0">
              <a:spcBef>
                <a:spcPts val="0"/>
              </a:spcBef>
              <a:spcAft>
                <a:spcPts val="0"/>
              </a:spcAft>
              <a:buNone/>
            </a:pPr>
            <a:endParaRPr dirty="0"/>
          </a:p>
        </p:txBody>
      </p:sp>
      <p:sp>
        <p:nvSpPr>
          <p:cNvPr id="1137" name="Google Shape;1137;gd2a01b62c7_0_387"/>
          <p:cNvSpPr txBox="1">
            <a:spLocks noGrp="1"/>
          </p:cNvSpPr>
          <p:nvPr>
            <p:ph type="body" idx="1"/>
          </p:nvPr>
        </p:nvSpPr>
        <p:spPr>
          <a:xfrm>
            <a:off x="231624" y="478926"/>
            <a:ext cx="11829300" cy="5207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As stated previously, diverse groups should be a consistent part of the local curriculum. Inquiry can be used as a pedagogical method to ensure that diverse groups are regularly included in the local curriculum. For example, a starting supporting question when trying to include diverse groups could be: </a:t>
            </a:r>
            <a:endParaRPr sz="2400" dirty="0"/>
          </a:p>
          <a:p>
            <a:pPr marL="0" lvl="0" indent="0" algn="l" rtl="0">
              <a:spcBef>
                <a:spcPts val="1000"/>
              </a:spcBef>
              <a:spcAft>
                <a:spcPts val="0"/>
              </a:spcAft>
              <a:buNone/>
            </a:pPr>
            <a:endParaRPr sz="2400" dirty="0"/>
          </a:p>
          <a:p>
            <a:pPr marL="914400" lvl="1" indent="-342900" algn="l" rtl="0">
              <a:spcBef>
                <a:spcPts val="500"/>
              </a:spcBef>
              <a:spcAft>
                <a:spcPts val="0"/>
              </a:spcAft>
              <a:buSzPts val="1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39"/>
                  </a:ext>
                </a:extLst>
              </a:rPr>
              <a:t>How did _________________ impact _______________</a:t>
            </a:r>
            <a:r>
              <a:rPr lang="en-US" dirty="0"/>
              <a:t>?</a:t>
            </a:r>
            <a:endParaRPr dirty="0"/>
          </a:p>
          <a:p>
            <a:pPr marL="0" lvl="0" indent="0" algn="l" rtl="0">
              <a:spcBef>
                <a:spcPts val="1000"/>
              </a:spcBef>
              <a:spcAft>
                <a:spcPts val="0"/>
              </a:spcAft>
              <a:buNone/>
            </a:pPr>
            <a:endParaRPr sz="2400" dirty="0"/>
          </a:p>
          <a:p>
            <a:pPr marL="457200" lvl="0" indent="-342900" algn="l" rtl="0">
              <a:spcBef>
                <a:spcPts val="1000"/>
              </a:spcBef>
              <a:spcAft>
                <a:spcPts val="0"/>
              </a:spcAft>
              <a:buSzPts val="1800"/>
              <a:buChar char="•"/>
            </a:pPr>
            <a:r>
              <a:rPr lang="en-US" sz="2400" dirty="0"/>
              <a:t>The first blank could reference the time period or situation, while the second blank could identify a diverse group. </a:t>
            </a:r>
            <a:endParaRPr sz="2400" dirty="0"/>
          </a:p>
          <a:p>
            <a:pPr marL="457200" lvl="0" indent="-342900" algn="l" rtl="0">
              <a:spcBef>
                <a:spcPts val="0"/>
              </a:spcBef>
              <a:spcAft>
                <a:spcPts val="0"/>
              </a:spcAft>
              <a:buSzPts val="1800"/>
              <a:buChar char="•"/>
            </a:pPr>
            <a:r>
              <a:rPr lang="en-US" sz="2400" dirty="0"/>
              <a:t>This question could be teacher or student initiated and used with every unit or lesson plan. </a:t>
            </a:r>
            <a:endParaRPr sz="2400" dirty="0"/>
          </a:p>
          <a:p>
            <a:pPr marL="457200" lvl="0" indent="-342900" algn="l" rtl="0">
              <a:spcBef>
                <a:spcPts val="0"/>
              </a:spcBef>
              <a:spcAft>
                <a:spcPts val="0"/>
              </a:spcAft>
              <a:buSzPts val="1800"/>
              <a:buChar char="•"/>
            </a:pPr>
            <a:r>
              <a:rPr lang="en-US" sz="2400" dirty="0"/>
              <a:t>When implemented regularly, this question could be used to evaluate the content of every unit to ensure that diverse groups are being included in the local curriculum. </a:t>
            </a:r>
            <a:endParaRPr sz="2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gd2a01b62c7_0_430"/>
          <p:cNvSpPr txBox="1">
            <a:spLocks noGrp="1"/>
          </p:cNvSpPr>
          <p:nvPr>
            <p:ph type="title"/>
          </p:nvPr>
        </p:nvSpPr>
        <p:spPr>
          <a:xfrm>
            <a:off x="271256" y="2288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100" dirty="0"/>
              <a:t>Appropriate Pedagogical Methods</a:t>
            </a:r>
            <a:r>
              <a:rPr lang="en-US" sz="2600" dirty="0"/>
              <a:t>  </a:t>
            </a:r>
            <a:endParaRPr dirty="0"/>
          </a:p>
        </p:txBody>
      </p:sp>
      <p:sp>
        <p:nvSpPr>
          <p:cNvPr id="1144" name="Google Shape;1144;gd2a01b62c7_0_430"/>
          <p:cNvSpPr txBox="1">
            <a:spLocks noGrp="1"/>
          </p:cNvSpPr>
          <p:nvPr>
            <p:ph type="body" idx="1"/>
          </p:nvPr>
        </p:nvSpPr>
        <p:spPr>
          <a:xfrm>
            <a:off x="490712" y="1348582"/>
            <a:ext cx="10844700" cy="3859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Some additional thinking strategies that support inquiry to include diverse groups of the </a:t>
            </a:r>
            <a:r>
              <a:rPr lang="en-US" i="1" dirty="0"/>
              <a:t>KAS for Social Studies</a:t>
            </a:r>
            <a:r>
              <a:rPr lang="en-US" dirty="0"/>
              <a:t>, include but are not limited to:</a:t>
            </a:r>
            <a:endParaRPr dirty="0"/>
          </a:p>
          <a:p>
            <a:pPr marL="457200" lvl="0" indent="-342900" algn="l" rtl="0">
              <a:spcBef>
                <a:spcPts val="1000"/>
              </a:spcBef>
              <a:spcAft>
                <a:spcPts val="0"/>
              </a:spcAft>
              <a:buSzPts val="1800"/>
              <a:buChar char="•"/>
            </a:pPr>
            <a:r>
              <a:rPr lang="en-US" u="sng" dirty="0">
                <a:solidFill>
                  <a:schemeClr val="hlink"/>
                </a:solidFill>
                <a:hlinkClick r:id="rId3"/>
              </a:rPr>
              <a:t>Unveiling stories</a:t>
            </a:r>
            <a:endParaRPr dirty="0"/>
          </a:p>
          <a:p>
            <a:pPr marL="457200" lvl="0" indent="-342900" algn="l" rtl="0">
              <a:spcBef>
                <a:spcPts val="0"/>
              </a:spcBef>
              <a:spcAft>
                <a:spcPts val="0"/>
              </a:spcAft>
              <a:buSzPts val="1800"/>
              <a:buChar char="•"/>
            </a:pPr>
            <a:r>
              <a:rPr lang="en-US" u="sng" dirty="0">
                <a:solidFill>
                  <a:schemeClr val="hlink"/>
                </a:solidFill>
                <a:hlinkClick r:id="rId4"/>
              </a:rPr>
              <a:t>Circle of Viewpoints </a:t>
            </a:r>
            <a:endParaRPr dirty="0"/>
          </a:p>
          <a:p>
            <a:pPr marL="457200" lvl="0" indent="-342900" algn="l" rtl="0">
              <a:spcBef>
                <a:spcPts val="0"/>
              </a:spcBef>
              <a:spcAft>
                <a:spcPts val="0"/>
              </a:spcAft>
              <a:buSzPts val="1800"/>
              <a:buChar char="•"/>
            </a:pPr>
            <a:r>
              <a:rPr lang="en-US" u="sng" dirty="0">
                <a:solidFill>
                  <a:schemeClr val="hlink"/>
                </a:solidFill>
                <a:hlinkClick r:id="rId5"/>
              </a:rPr>
              <a:t>Question starts</a:t>
            </a:r>
            <a:endParaRPr dirty="0"/>
          </a:p>
          <a:p>
            <a:pPr marL="457200" lvl="0" indent="-342900" algn="l" rtl="0">
              <a:spcBef>
                <a:spcPts val="0"/>
              </a:spcBef>
              <a:spcAft>
                <a:spcPts val="0"/>
              </a:spcAft>
              <a:buSzPts val="1800"/>
              <a:buChar char="•"/>
            </a:pPr>
            <a:r>
              <a:rPr lang="en-US" u="sng" dirty="0">
                <a:solidFill>
                  <a:schemeClr val="hlink"/>
                </a:solidFill>
                <a:hlinkClick r:id="rId6"/>
              </a:rPr>
              <a:t>Red Light, Yellow Light </a:t>
            </a:r>
            <a:endParaRPr dirty="0"/>
          </a:p>
          <a:p>
            <a:pPr marL="457200" lvl="0" indent="-342900" algn="l" rtl="0">
              <a:spcBef>
                <a:spcPts val="0"/>
              </a:spcBef>
              <a:spcAft>
                <a:spcPts val="0"/>
              </a:spcAft>
              <a:buSzPts val="1800"/>
              <a:buChar char="•"/>
            </a:pPr>
            <a:r>
              <a:rPr lang="en-US" u="sng" dirty="0">
                <a:solidFill>
                  <a:schemeClr val="hlink"/>
                </a:solidFill>
                <a:hlinkClick r:id="rId7"/>
              </a:rPr>
              <a:t>Step In - Step Out - Step Back</a:t>
            </a:r>
            <a:endParaRPr dirty="0"/>
          </a:p>
          <a:p>
            <a:pPr marL="457200" lvl="0" indent="-342900" algn="l" rtl="0">
              <a:spcBef>
                <a:spcPts val="0"/>
              </a:spcBef>
              <a:spcAft>
                <a:spcPts val="0"/>
              </a:spcAft>
              <a:buSzPts val="1800"/>
              <a:buChar char="•"/>
            </a:pPr>
            <a:r>
              <a:rPr lang="en-US" u="sng" dirty="0">
                <a:solidFill>
                  <a:schemeClr val="hlink"/>
                </a:solidFill>
                <a:hlinkClick r:id="rId8"/>
              </a:rPr>
              <a:t>How Else and Why? </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gd2a01b62c7_0_454"/>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151" name="Google Shape;1151;gd2a01b62c7_0_454"/>
          <p:cNvSpPr txBox="1">
            <a:spLocks noGrp="1"/>
          </p:cNvSpPr>
          <p:nvPr>
            <p:ph type="body" idx="1"/>
          </p:nvPr>
        </p:nvSpPr>
        <p:spPr>
          <a:xfrm>
            <a:off x="691896" y="764921"/>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457200" lvl="0" indent="-381000" algn="l" rtl="0">
              <a:spcBef>
                <a:spcPts val="1000"/>
              </a:spcBef>
              <a:spcAft>
                <a:spcPts val="0"/>
              </a:spcAft>
              <a:buSzPts val="2400"/>
              <a:buAutoNum type="arabicParenR"/>
            </a:pPr>
            <a:r>
              <a:rPr lang="en-US" dirty="0"/>
              <a:t>What do I need to consider when choosing pedagogical methods to ensure that my classroom remains safe and inclusive for all students?</a:t>
            </a:r>
            <a:endParaRPr dirty="0"/>
          </a:p>
          <a:p>
            <a:pPr marL="457200" lvl="0" indent="-381000" algn="l" rtl="0">
              <a:spcBef>
                <a:spcPts val="0"/>
              </a:spcBef>
              <a:spcAft>
                <a:spcPts val="0"/>
              </a:spcAft>
              <a:buSzPts val="2400"/>
              <a:buFont typeface="Calibri"/>
              <a:buAutoNum type="arabicParenR"/>
            </a:pPr>
            <a:r>
              <a:rPr lang="en-US" dirty="0">
                <a:highlight>
                  <a:schemeClr val="lt1"/>
                </a:highlight>
              </a:rPr>
              <a:t>How does the statement, "When I know better, I can do better", relate to the focus of this section of this module, determining appropriate pedagogical methods for including diverse groups?</a:t>
            </a:r>
            <a:endParaRPr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Coming Up</a:t>
            </a: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Section 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Reflection</a:t>
            </a:r>
            <a:endParaRPr sz="2300" dirty="0"/>
          </a:p>
        </p:txBody>
      </p:sp>
    </p:spTree>
    <p:extLst>
      <p:ext uri="{BB962C8B-B14F-4D97-AF65-F5344CB8AC3E}">
        <p14:creationId xmlns:p14="http://schemas.microsoft.com/office/powerpoint/2010/main" val="27847559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54FC-B4C7-3ABF-D827-E023584FC7B3}"/>
              </a:ext>
            </a:extLst>
          </p:cNvPr>
          <p:cNvSpPr>
            <a:spLocks noGrp="1"/>
          </p:cNvSpPr>
          <p:nvPr>
            <p:ph type="ctrTitle"/>
          </p:nvPr>
        </p:nvSpPr>
        <p:spPr>
          <a:xfrm>
            <a:off x="2237232" y="110537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358EA96B-B465-06AE-C902-816D2FF5E826}"/>
              </a:ext>
            </a:extLst>
          </p:cNvPr>
          <p:cNvSpPr>
            <a:spLocks noGrp="1"/>
          </p:cNvSpPr>
          <p:nvPr>
            <p:ph type="subTitle" idx="1"/>
          </p:nvPr>
        </p:nvSpPr>
        <p:spPr>
          <a:xfrm>
            <a:off x="2237232" y="3748342"/>
            <a:ext cx="9144000" cy="1655700"/>
          </a:xfrm>
        </p:spPr>
        <p:txBody>
          <a:bodyPr/>
          <a:lstStyle/>
          <a:p>
            <a:r>
              <a:rPr lang="en-US" dirty="0"/>
              <a:t>Section H: Using Evidence to Include Diverse Groups</a:t>
            </a:r>
          </a:p>
        </p:txBody>
      </p:sp>
    </p:spTree>
    <p:extLst>
      <p:ext uri="{BB962C8B-B14F-4D97-AF65-F5344CB8AC3E}">
        <p14:creationId xmlns:p14="http://schemas.microsoft.com/office/powerpoint/2010/main" val="38487598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Overview of this module:</a:t>
            </a:r>
            <a:endParaRPr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Reflection</a:t>
            </a:r>
            <a:endParaRPr sz="2300" dirty="0"/>
          </a:p>
        </p:txBody>
      </p:sp>
    </p:spTree>
    <p:extLst>
      <p:ext uri="{BB962C8B-B14F-4D97-AF65-F5344CB8AC3E}">
        <p14:creationId xmlns:p14="http://schemas.microsoft.com/office/powerpoint/2010/main" val="22074378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gd2a01b62c7_0_566"/>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1191" name="Google Shape;1191;gd2a01b62c7_0_566"/>
          <p:cNvSpPr txBox="1">
            <a:spLocks noGrp="1"/>
          </p:cNvSpPr>
          <p:nvPr>
            <p:ph type="body" idx="1"/>
          </p:nvPr>
        </p:nvSpPr>
        <p:spPr>
          <a:xfrm>
            <a:off x="141050" y="12534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spcBef>
                <a:spcPts val="1000"/>
              </a:spcBef>
              <a:spcAft>
                <a:spcPts val="0"/>
              </a:spcAft>
              <a:buNone/>
            </a:pPr>
            <a:r>
              <a:rPr lang="en-US" dirty="0"/>
              <a:t> </a:t>
            </a:r>
            <a:endParaRPr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Why is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including</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1273152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c327c7cda3_0_45"/>
          <p:cNvSpPr txBox="1">
            <a:spLocks noGrp="1"/>
          </p:cNvSpPr>
          <p:nvPr>
            <p:ph type="title"/>
          </p:nvPr>
        </p:nvSpPr>
        <p:spPr>
          <a:xfrm>
            <a:off x="429403" y="17198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
                  </a:ext>
                </a:extLst>
              </a:rPr>
              <a:t>Diverse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
                  </a:ext>
                </a:extLst>
              </a:rPr>
              <a:t>Groups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2"/>
                  </a:ext>
                </a:extLst>
              </a:rPr>
              <a:t> in the </a:t>
            </a:r>
            <a:endParaRP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3"/>
                </a:ext>
              </a:extLst>
            </a:endParaRPr>
          </a:p>
          <a:p>
            <a:pPr marL="0" lvl="0" indent="0" algn="l" rtl="0">
              <a:spcBef>
                <a:spcPts val="0"/>
              </a:spcBef>
              <a:spcAft>
                <a:spcPts val="0"/>
              </a:spcAft>
              <a:buClr>
                <a:schemeClr val="dk1"/>
              </a:buClr>
              <a:buSzPts val="1100"/>
              <a:buFont typeface="Arial"/>
              <a:buNone/>
            </a:pP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4"/>
                  </a:ext>
                </a:extLst>
              </a:rPr>
              <a:t>KAS for Social Studies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4"/>
                  </a:ext>
                </a:extLst>
              </a:rPr>
              <a:t>(6)</a:t>
            </a:r>
            <a:endParaRPr dirty="0"/>
          </a:p>
        </p:txBody>
      </p:sp>
      <p:sp>
        <p:nvSpPr>
          <p:cNvPr id="192" name="Google Shape;192;gc327c7cda3_0_45"/>
          <p:cNvSpPr txBox="1">
            <a:spLocks noGrp="1"/>
          </p:cNvSpPr>
          <p:nvPr>
            <p:ph type="body" idx="1"/>
          </p:nvPr>
        </p:nvSpPr>
        <p:spPr>
          <a:xfrm>
            <a:off x="142200" y="1497681"/>
            <a:ext cx="11907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dirty="0"/>
              <a:t>Why do Kentucky students need access to high-quality, standards-aligned local </a:t>
            </a:r>
            <a:r>
              <a:rPr lang="en-US"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5"/>
                  </a:ext>
                </a:extLst>
              </a:rPr>
              <a:t>curriculum </a:t>
            </a:r>
            <a:r>
              <a:rPr lang="en-US" sz="2000" dirty="0"/>
              <a:t>that </a:t>
            </a:r>
            <a:r>
              <a:rPr lang="en-US" sz="2000" dirty="0">
                <a:solidFill>
                  <a:srgbClr val="111111"/>
                </a:solidFill>
                <a:highlight>
                  <a:srgbClr val="FFFFFF"/>
                </a:highlight>
              </a:rPr>
              <a:t>encourages intercultural understanding</a:t>
            </a:r>
            <a:r>
              <a:rPr lang="en-US"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
                  </a:ext>
                </a:extLst>
              </a:rPr>
              <a:t>? </a:t>
            </a:r>
            <a:endParaRPr sz="2000" dirty="0"/>
          </a:p>
          <a:p>
            <a:pPr marL="0" lvl="0" indent="0" algn="l" rtl="0">
              <a:spcBef>
                <a:spcPts val="1000"/>
              </a:spcBef>
              <a:spcAft>
                <a:spcPts val="0"/>
              </a:spcAft>
              <a:buNone/>
            </a:pPr>
            <a:endParaRPr sz="2000" dirty="0"/>
          </a:p>
          <a:p>
            <a:pPr marL="0" lvl="0" indent="0" algn="l" rtl="0">
              <a:spcBef>
                <a:spcPts val="1000"/>
              </a:spcBef>
              <a:spcAft>
                <a:spcPts val="0"/>
              </a:spcAft>
              <a:buNone/>
            </a:pPr>
            <a:r>
              <a:rPr lang="en-US" sz="2000" dirty="0"/>
              <a:t>Apply what you have learned from the definition of culturally relevant curriculum to students in Kentucky and your local school district. </a:t>
            </a:r>
            <a:endParaRPr sz="2000" dirty="0"/>
          </a:p>
          <a:p>
            <a:pPr marL="0" lvl="0" indent="0" algn="l" rtl="0">
              <a:spcBef>
                <a:spcPts val="1000"/>
              </a:spcBef>
              <a:spcAft>
                <a:spcPts val="0"/>
              </a:spcAft>
              <a:buNone/>
            </a:pPr>
            <a:endParaRPr sz="2000" dirty="0"/>
          </a:p>
          <a:p>
            <a:pPr marL="0" lvl="0" indent="0" algn="l" rtl="0">
              <a:spcBef>
                <a:spcPts val="1000"/>
              </a:spcBef>
              <a:spcAft>
                <a:spcPts val="0"/>
              </a:spcAft>
              <a:buNone/>
            </a:pPr>
            <a:r>
              <a:rPr lang="en-US"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
                  </a:ext>
                </a:extLst>
              </a:rPr>
              <a:t>Construct an argument, using evidence from the data below and additional locally available data, on why students need access to high-quality, standards-aligned local curriculum that is culturally responsive. </a:t>
            </a:r>
            <a:endParaRPr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
                </a:ext>
              </a:extLst>
            </a:endParaRPr>
          </a:p>
          <a:p>
            <a:pPr marL="0" lvl="0" indent="0" algn="l" rtl="0">
              <a:spcBef>
                <a:spcPts val="1000"/>
              </a:spcBef>
              <a:spcAft>
                <a:spcPts val="0"/>
              </a:spcAft>
              <a:buNone/>
            </a:pPr>
            <a:r>
              <a:rPr lang="en-US" sz="2000"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9"/>
                  </a:ext>
                </a:extLst>
              </a:rPr>
              <a:t>Kentucky Education Facts</a:t>
            </a:r>
            <a:r>
              <a:rPr lang="en-US"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0"/>
                  </a:ext>
                </a:extLst>
              </a:rPr>
              <a:t> </a:t>
            </a:r>
            <a:r>
              <a:rPr lang="en-US"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1"/>
                  </a:ext>
                </a:extLst>
              </a:rPr>
              <a:t> </a:t>
            </a:r>
            <a:endParaRPr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2"/>
                </a:ext>
              </a:extLst>
            </a:endParaRPr>
          </a:p>
          <a:p>
            <a:pPr marL="0" lvl="0" indent="0" algn="l" rtl="0">
              <a:spcBef>
                <a:spcPts val="1000"/>
              </a:spcBef>
              <a:spcAft>
                <a:spcPts val="0"/>
              </a:spcAft>
              <a:buNone/>
            </a:pPr>
            <a:r>
              <a:rPr lang="en-US" sz="2000" u="sng" dirty="0">
                <a:solidFill>
                  <a:schemeClr val="hlink"/>
                </a:solidFill>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
                  </a:ext>
                </a:extLst>
              </a:rPr>
              <a:t>School Report Card</a:t>
            </a:r>
            <a:r>
              <a:rPr lang="en-US"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4"/>
                  </a:ext>
                </a:extLst>
              </a:rPr>
              <a:t> </a:t>
            </a:r>
            <a:endParaRPr sz="20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gd9c05a8516_0_0"/>
          <p:cNvSpPr txBox="1">
            <a:spLocks noGrp="1"/>
          </p:cNvSpPr>
          <p:nvPr>
            <p:ph type="title"/>
          </p:nvPr>
        </p:nvSpPr>
        <p:spPr>
          <a:xfrm>
            <a:off x="276811" y="434495"/>
            <a:ext cx="11391278"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t>Section H: Using Evidence to Include</a:t>
            </a:r>
            <a:endParaRPr sz="4000" dirty="0"/>
          </a:p>
          <a:p>
            <a:pPr marL="0" lvl="0" indent="0" algn="l" rtl="0">
              <a:spcBef>
                <a:spcPts val="0"/>
              </a:spcBef>
              <a:spcAft>
                <a:spcPts val="0"/>
              </a:spcAft>
              <a:buClr>
                <a:schemeClr val="dk1"/>
              </a:buClr>
              <a:buSzPts val="1100"/>
              <a:buFont typeface="Arial"/>
              <a:buNone/>
            </a:pPr>
            <a:r>
              <a:rPr lang="en-US" sz="4000" dirty="0"/>
              <a:t>Diverse Groups of the </a:t>
            </a:r>
            <a:r>
              <a:rPr lang="en-US" sz="4000" i="1" dirty="0"/>
              <a:t>KAS for Social Studies</a:t>
            </a:r>
            <a:endParaRPr sz="4000" dirty="0"/>
          </a:p>
          <a:p>
            <a:pPr marL="0" lvl="0" indent="0" algn="l" rtl="0">
              <a:spcBef>
                <a:spcPts val="0"/>
              </a:spcBef>
              <a:spcAft>
                <a:spcPts val="0"/>
              </a:spcAft>
              <a:buClr>
                <a:schemeClr val="dk1"/>
              </a:buClr>
              <a:buSzPts val="1100"/>
              <a:buFont typeface="Arial"/>
              <a:buNone/>
            </a:pPr>
            <a:r>
              <a:rPr lang="en-US" sz="4000" dirty="0"/>
              <a:t>Supporting questions:</a:t>
            </a:r>
            <a:endParaRPr sz="4000" dirty="0"/>
          </a:p>
        </p:txBody>
      </p:sp>
      <p:sp>
        <p:nvSpPr>
          <p:cNvPr id="1204" name="Google Shape;1204;gd9c05a8516_0_0"/>
          <p:cNvSpPr txBox="1">
            <a:spLocks noGrp="1"/>
          </p:cNvSpPr>
          <p:nvPr>
            <p:ph type="body" idx="1"/>
          </p:nvPr>
        </p:nvSpPr>
        <p:spPr>
          <a:xfrm>
            <a:off x="591200" y="2227406"/>
            <a:ext cx="10762500" cy="28704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Font typeface="Calibri"/>
              <a:buAutoNum type="arabicParenR"/>
            </a:pPr>
            <a:r>
              <a:rPr lang="en-US" dirty="0"/>
              <a:t>What are the benefits and limitations of using primary sources to  include diverse groups of the </a:t>
            </a:r>
            <a:r>
              <a:rPr lang="en-US" i="1" dirty="0"/>
              <a:t>KAS for Social Studies?</a:t>
            </a:r>
            <a:endParaRPr dirty="0"/>
          </a:p>
          <a:p>
            <a:pPr marL="457200" lvl="0" indent="-406400" algn="l" rtl="0">
              <a:spcBef>
                <a:spcPts val="0"/>
              </a:spcBef>
              <a:spcAft>
                <a:spcPts val="0"/>
              </a:spcAft>
              <a:buSzPts val="2800"/>
              <a:buAutoNum type="arabicParenR"/>
            </a:pPr>
            <a:r>
              <a:rPr lang="en-US" dirty="0"/>
              <a:t>How do we teach with primary sources when the voice of diverse groups may be missing?</a:t>
            </a:r>
            <a:endParaRPr dirty="0"/>
          </a:p>
          <a:p>
            <a:pPr marL="457200" lvl="0" indent="-406400" algn="l" rtl="0">
              <a:spcBef>
                <a:spcPts val="0"/>
              </a:spcBef>
              <a:spcAft>
                <a:spcPts val="0"/>
              </a:spcAft>
              <a:buSzPts val="2800"/>
              <a:buAutoNum type="arabicParenR"/>
            </a:pPr>
            <a:r>
              <a:rPr lang="en-US" dirty="0"/>
              <a:t>What strategies can educators use when engaging with sources to ensure that diverse groups are in a locally designed curriculum? </a:t>
            </a:r>
            <a:endParaRPr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gd2a01b62c7_0_576"/>
          <p:cNvSpPr txBox="1">
            <a:spLocks noGrp="1"/>
          </p:cNvSpPr>
          <p:nvPr>
            <p:ph type="title"/>
          </p:nvPr>
        </p:nvSpPr>
        <p:spPr>
          <a:xfrm>
            <a:off x="350725" y="59957"/>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0"/>
                  </a:ext>
                </a:extLst>
              </a:rPr>
              <a:t>Using Evidence</a:t>
            </a:r>
            <a:endParaRPr dirty="0"/>
          </a:p>
        </p:txBody>
      </p:sp>
      <p:sp>
        <p:nvSpPr>
          <p:cNvPr id="1211" name="Google Shape;1211;gd2a01b62c7_0_576"/>
          <p:cNvSpPr txBox="1">
            <a:spLocks noGrp="1"/>
          </p:cNvSpPr>
          <p:nvPr>
            <p:ph type="body" idx="1"/>
          </p:nvPr>
        </p:nvSpPr>
        <p:spPr>
          <a:xfrm>
            <a:off x="175362" y="905928"/>
            <a:ext cx="11841275"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In the Using Evidence standards of the </a:t>
            </a:r>
            <a:r>
              <a:rPr lang="en-US" i="1" u="sng" dirty="0">
                <a:solidFill>
                  <a:schemeClr val="hlink"/>
                </a:solidFill>
                <a:hlinkClick r:id="rId3"/>
              </a:rPr>
              <a:t>KAS for Social Studies</a:t>
            </a:r>
            <a:r>
              <a:rPr lang="en-US" u="sng" dirty="0">
                <a:solidFill>
                  <a:schemeClr val="hlink"/>
                </a:solidFill>
                <a:hlinkClick r:id="rId3"/>
              </a:rPr>
              <a:t>,</a:t>
            </a:r>
            <a:r>
              <a:rPr lang="en-US" dirty="0"/>
              <a:t> all valid claims must be based on logical evidence.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In order for students to construct coherent arguments and explanations using their understanding of the social studies disciplines, they must understand how to substantiate those claims using evidence.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This skill requires students to collect, evaluate and synthesize evidence from primary and secondary sources to develop and support a claim. </a:t>
            </a:r>
            <a:endParaRPr dirty="0"/>
          </a:p>
          <a:p>
            <a:pPr marL="0" lvl="0" indent="0" algn="l" rtl="0">
              <a:spcBef>
                <a:spcPts val="1000"/>
              </a:spcBef>
              <a:spcAft>
                <a:spcPts val="0"/>
              </a:spcAft>
              <a:buNone/>
            </a:pPr>
            <a:endParaRPr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gd2a01b62c7_0_582"/>
          <p:cNvSpPr txBox="1">
            <a:spLocks noGrp="1"/>
          </p:cNvSpPr>
          <p:nvPr>
            <p:ph type="title"/>
          </p:nvPr>
        </p:nvSpPr>
        <p:spPr>
          <a:xfrm>
            <a:off x="275625" y="147337"/>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Using Evidence</a:t>
            </a:r>
            <a:endParaRPr dirty="0"/>
          </a:p>
        </p:txBody>
      </p:sp>
      <p:sp>
        <p:nvSpPr>
          <p:cNvPr id="1218" name="Google Shape;1218;gd2a01b62c7_0_582"/>
          <p:cNvSpPr txBox="1">
            <a:spLocks noGrp="1"/>
          </p:cNvSpPr>
          <p:nvPr>
            <p:ph type="body" idx="1"/>
          </p:nvPr>
        </p:nvSpPr>
        <p:spPr>
          <a:xfrm>
            <a:off x="454019" y="1253400"/>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However, Using Evidence can sometimes be a difficult undertaking when engaging with sources to include diverse groups in local curriculum. Using the text below, identify some limitations of using primary sources. </a:t>
            </a:r>
            <a:endParaRPr dirty="0"/>
          </a:p>
          <a:p>
            <a:pPr marL="0" lvl="0" indent="0" algn="l" rtl="0">
              <a:spcBef>
                <a:spcPts val="1000"/>
              </a:spcBef>
              <a:spcAft>
                <a:spcPts val="0"/>
              </a:spcAft>
              <a:buNone/>
            </a:pPr>
            <a:endParaRPr dirty="0"/>
          </a:p>
          <a:p>
            <a:pPr marL="457200" lvl="0" indent="0" algn="l" rtl="0">
              <a:spcBef>
                <a:spcPts val="1000"/>
              </a:spcBef>
              <a:spcAft>
                <a:spcPts val="0"/>
              </a:spcAft>
              <a:buNone/>
            </a:pPr>
            <a:endParaRPr dirty="0"/>
          </a:p>
        </p:txBody>
      </p:sp>
      <p:pic>
        <p:nvPicPr>
          <p:cNvPr id="1219" name="Google Shape;1219;gd2a01b62c7_0_582" descr="This image reads:&#10;&#10;Benefits and Limitations of Using Primary Sources:&#10;&#10;As a consequence of proximity in time when primary source are created, they permit researchers to come as close as possible to historical time periods and events, or to objective data, without intervening lauers or filters of subsequent scholarly interpretation and analysis. However, due to the subjective aspects of some types of primary sources (particularly personal writings such as letters, diaries, or autobiographies), these sources may reflect bias, limited range of awareness, revised perspectives, and fading memory and recollections."/>
          <p:cNvPicPr preferRelativeResize="0"/>
          <p:nvPr/>
        </p:nvPicPr>
        <p:blipFill>
          <a:blip r:embed="rId3">
            <a:alphaModFix/>
          </a:blip>
          <a:stretch>
            <a:fillRect/>
          </a:stretch>
        </p:blipFill>
        <p:spPr>
          <a:xfrm>
            <a:off x="3023588" y="3310238"/>
            <a:ext cx="5019675" cy="340042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gd2a01b62c7_0_589"/>
          <p:cNvSpPr txBox="1">
            <a:spLocks noGrp="1"/>
          </p:cNvSpPr>
          <p:nvPr>
            <p:ph type="title"/>
          </p:nvPr>
        </p:nvSpPr>
        <p:spPr>
          <a:xfrm>
            <a:off x="261108" y="18803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Using Evidence </a:t>
            </a:r>
            <a:endParaRPr dirty="0"/>
          </a:p>
          <a:p>
            <a:pPr marL="0" lvl="0" indent="0" algn="l" rtl="0">
              <a:spcBef>
                <a:spcPts val="0"/>
              </a:spcBef>
              <a:spcAft>
                <a:spcPts val="0"/>
              </a:spcAft>
              <a:buNone/>
            </a:pPr>
            <a:endParaRPr dirty="0"/>
          </a:p>
        </p:txBody>
      </p:sp>
      <p:sp>
        <p:nvSpPr>
          <p:cNvPr id="1226" name="Google Shape;1226;gd2a01b62c7_0_589"/>
          <p:cNvSpPr txBox="1">
            <a:spLocks noGrp="1"/>
          </p:cNvSpPr>
          <p:nvPr>
            <p:ph type="body" idx="1"/>
          </p:nvPr>
        </p:nvSpPr>
        <p:spPr>
          <a:xfrm>
            <a:off x="352350" y="1019046"/>
            <a:ext cx="11487300" cy="40971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Whenever students are engaging with a diverse group, students need to hear from that group. It is important for students to know and understand that diverse groups are not monoliths of one culture; there isn’t one perspective that represents the entirety of a community or group of people.  </a:t>
            </a:r>
            <a:endParaRPr dirty="0"/>
          </a:p>
          <a:p>
            <a:pPr marL="457200" lvl="0" indent="-342900" algn="l" rtl="0">
              <a:spcBef>
                <a:spcPts val="1000"/>
              </a:spcBef>
              <a:spcAft>
                <a:spcPts val="0"/>
              </a:spcAft>
              <a:buSzPts val="1800"/>
              <a:buChar char="•"/>
            </a:pPr>
            <a:r>
              <a:rPr lang="en-US" dirty="0"/>
              <a:t>Educators should strive to utilize a variety of primary sources when engaging with the </a:t>
            </a:r>
            <a:r>
              <a:rPr lang="en-US" i="1" u="sng" dirty="0">
                <a:solidFill>
                  <a:schemeClr val="hlink"/>
                </a:solidFill>
                <a:hlinkClick r:id="rId3"/>
              </a:rPr>
              <a:t>KAS for Social Studies</a:t>
            </a:r>
            <a:r>
              <a:rPr lang="en-US" i="1" dirty="0"/>
              <a:t>. </a:t>
            </a:r>
            <a:r>
              <a:rPr lang="en-US" dirty="0"/>
              <a:t>Educators should select resources that are not disrespectful to the individuals involved, respect the emotional capacities of students and strive to use precise language to avoid any one-dimensional descriptions of events or individuals. </a:t>
            </a:r>
            <a:endParaRPr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gd2a01b62c7_0_595"/>
          <p:cNvSpPr txBox="1">
            <a:spLocks noGrp="1"/>
          </p:cNvSpPr>
          <p:nvPr>
            <p:ph type="title"/>
          </p:nvPr>
        </p:nvSpPr>
        <p:spPr>
          <a:xfrm>
            <a:off x="389025" y="19453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1"/>
                  </a:ext>
                </a:extLst>
              </a:rPr>
              <a:t>Using Evidence</a:t>
            </a:r>
            <a:r>
              <a:rPr lang="en-US" dirty="0"/>
              <a:t> </a:t>
            </a:r>
            <a:endParaRPr dirty="0"/>
          </a:p>
        </p:txBody>
      </p:sp>
      <p:sp>
        <p:nvSpPr>
          <p:cNvPr id="1233" name="Google Shape;1233;gd2a01b62c7_0_595"/>
          <p:cNvSpPr txBox="1">
            <a:spLocks noGrp="1"/>
          </p:cNvSpPr>
          <p:nvPr>
            <p:ph type="body" idx="1"/>
          </p:nvPr>
        </p:nvSpPr>
        <p:spPr>
          <a:xfrm>
            <a:off x="481275" y="1044745"/>
            <a:ext cx="103311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Sometimes it is hard, or almost impossible, to capture the voice of diverse groups throughout history because they were denied access to literacy, relied on oral tradition that is not shared beyond the community, or their records were systematically destroyed by dominant groups, among other reasons.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Thus, this leaves educators with a difficult question: </a:t>
            </a:r>
            <a:r>
              <a:rPr lang="en-US" u="sng" dirty="0">
                <a:solidFill>
                  <a:schemeClr val="hlink"/>
                </a:solidFill>
                <a:highlight>
                  <a:schemeClr val="lt1"/>
                </a:highlight>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2"/>
                  </a:ext>
                </a:extLst>
              </a:rPr>
              <a:t>How Do We Teach With Primary Sources When So Many Voices Are Missing?</a:t>
            </a:r>
            <a:r>
              <a:rPr lang="en-US" dirty="0">
                <a:solidFill>
                  <a:srgbClr val="1F1F1F"/>
                </a:solidFill>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3"/>
                  </a:ext>
                </a:extLst>
              </a:rPr>
              <a:t>. </a:t>
            </a:r>
            <a:r>
              <a:rPr lang="en-US" dirty="0">
                <a:solidFill>
                  <a:srgbClr val="1F1F1F"/>
                </a:solidFill>
                <a:highlight>
                  <a:schemeClr val="lt1"/>
                </a:highlight>
              </a:rPr>
              <a:t>Read this article and discuss this question with a peer, your grade-level team or your PLC. </a:t>
            </a:r>
            <a:endParaRPr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ge78dd9d81b_0_0"/>
          <p:cNvSpPr txBox="1">
            <a:spLocks noGrp="1"/>
          </p:cNvSpPr>
          <p:nvPr>
            <p:ph type="title"/>
          </p:nvPr>
        </p:nvSpPr>
        <p:spPr>
          <a:xfrm>
            <a:off x="334137" y="0"/>
            <a:ext cx="7391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4"/>
                  </a:ext>
                </a:extLst>
              </a:rPr>
              <a:t>Using Evidence</a:t>
            </a:r>
            <a:endParaRPr dirty="0"/>
          </a:p>
        </p:txBody>
      </p:sp>
      <p:sp>
        <p:nvSpPr>
          <p:cNvPr id="1240" name="Google Shape;1240;ge78dd9d81b_0_0"/>
          <p:cNvSpPr txBox="1">
            <a:spLocks noGrp="1"/>
          </p:cNvSpPr>
          <p:nvPr>
            <p:ph type="body" idx="1"/>
          </p:nvPr>
        </p:nvSpPr>
        <p:spPr>
          <a:xfrm>
            <a:off x="503301" y="1059000"/>
            <a:ext cx="10515600" cy="474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It is important to remember that anything that communicates a message can be a source. Since many groups do not have written records, it is important to consider different types of sources when including perspectives of diverse groups.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Examples include:</a:t>
            </a:r>
            <a:endParaRPr dirty="0"/>
          </a:p>
          <a:p>
            <a:pPr marL="457200" lvl="0" indent="-381000" algn="l" rtl="0">
              <a:spcBef>
                <a:spcPts val="0"/>
              </a:spcBef>
              <a:spcAft>
                <a:spcPts val="0"/>
              </a:spcAft>
              <a:buClr>
                <a:srgbClr val="111111"/>
              </a:buClr>
              <a:buSzPts val="2400"/>
              <a:buChar char="•"/>
            </a:pPr>
            <a:r>
              <a:rPr lang="en-US" sz="2400" dirty="0">
                <a:solidFill>
                  <a:srgbClr val="11111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5"/>
                  </a:ext>
                </a:extLst>
              </a:rPr>
              <a:t>artifacts (such as, but not limited to, stone tools, pottery, weapons, jewelry, clothing, etc.)</a:t>
            </a:r>
            <a:endParaRPr sz="2400" dirty="0">
              <a:solidFill>
                <a:srgbClr val="111111"/>
              </a:solidFill>
            </a:endParaRPr>
          </a:p>
          <a:p>
            <a:pPr marL="457200" lvl="0" indent="-381000" algn="l" rtl="0">
              <a:spcBef>
                <a:spcPts val="0"/>
              </a:spcBef>
              <a:spcAft>
                <a:spcPts val="0"/>
              </a:spcAft>
              <a:buClr>
                <a:srgbClr val="111111"/>
              </a:buClr>
              <a:buSzPts val="2400"/>
              <a:buChar char="•"/>
            </a:pPr>
            <a:r>
              <a:rPr lang="en-US" sz="2400" dirty="0">
                <a:solidFill>
                  <a:srgbClr val="111111"/>
                </a:solidFill>
              </a:rPr>
              <a:t>paintings</a:t>
            </a:r>
            <a:endParaRPr sz="2400" dirty="0">
              <a:solidFill>
                <a:srgbClr val="111111"/>
              </a:solidFill>
            </a:endParaRPr>
          </a:p>
          <a:p>
            <a:pPr marL="457200" lvl="0" indent="-381000" algn="l" rtl="0">
              <a:spcBef>
                <a:spcPts val="0"/>
              </a:spcBef>
              <a:spcAft>
                <a:spcPts val="0"/>
              </a:spcAft>
              <a:buClr>
                <a:srgbClr val="111111"/>
              </a:buClr>
              <a:buSzPts val="2400"/>
              <a:buChar char="•"/>
            </a:pPr>
            <a:r>
              <a:rPr lang="en-US" sz="2400" dirty="0">
                <a:solidFill>
                  <a:srgbClr val="111111"/>
                </a:solidFill>
              </a:rPr>
              <a:t>oral history</a:t>
            </a:r>
            <a:endParaRPr sz="2400" dirty="0">
              <a:solidFill>
                <a:srgbClr val="111111"/>
              </a:solidFill>
            </a:endParaRPr>
          </a:p>
          <a:p>
            <a:pPr marL="457200" lvl="0" indent="-381000" algn="l" rtl="0">
              <a:spcBef>
                <a:spcPts val="0"/>
              </a:spcBef>
              <a:spcAft>
                <a:spcPts val="0"/>
              </a:spcAft>
              <a:buClr>
                <a:srgbClr val="111111"/>
              </a:buClr>
              <a:buSzPts val="2400"/>
              <a:buChar char="•"/>
            </a:pPr>
            <a:r>
              <a:rPr lang="en-US" sz="2400" dirty="0">
                <a:solidFill>
                  <a:srgbClr val="111111"/>
                </a:solidFill>
              </a:rPr>
              <a:t>transcript or audio of speech</a:t>
            </a:r>
            <a:endParaRPr sz="2400" dirty="0">
              <a:solidFill>
                <a:srgbClr val="111111"/>
              </a:solidFill>
            </a:endParaRPr>
          </a:p>
          <a:p>
            <a:pPr marL="457200" lvl="0" indent="-381000" algn="l" rtl="0">
              <a:spcBef>
                <a:spcPts val="0"/>
              </a:spcBef>
              <a:spcAft>
                <a:spcPts val="0"/>
              </a:spcAft>
              <a:buClr>
                <a:srgbClr val="111111"/>
              </a:buClr>
              <a:buSzPts val="2400"/>
              <a:buChar char="•"/>
            </a:pPr>
            <a:r>
              <a:rPr lang="en-US" sz="2400" dirty="0">
                <a:solidFill>
                  <a:srgbClr val="111111"/>
                </a:solidFill>
              </a:rPr>
              <a:t>interviews</a:t>
            </a:r>
            <a:endParaRPr sz="2400" dirty="0">
              <a:solidFill>
                <a:srgbClr val="111111"/>
              </a:solidFill>
            </a:endParaRPr>
          </a:p>
          <a:p>
            <a:pPr marL="457200" lvl="0" indent="-381000" algn="l" rtl="0">
              <a:spcBef>
                <a:spcPts val="0"/>
              </a:spcBef>
              <a:spcAft>
                <a:spcPts val="0"/>
              </a:spcAft>
              <a:buClr>
                <a:srgbClr val="111111"/>
              </a:buClr>
              <a:buSzPts val="2400"/>
              <a:buChar char="•"/>
            </a:pPr>
            <a:r>
              <a:rPr lang="en-US" sz="2400" dirty="0">
                <a:solidFill>
                  <a:srgbClr val="111111"/>
                </a:solidFill>
              </a:rPr>
              <a:t>photographs</a:t>
            </a:r>
            <a:endParaRPr sz="2400" dirty="0">
              <a:solidFill>
                <a:srgbClr val="111111"/>
              </a:solidFill>
            </a:endParaRPr>
          </a:p>
          <a:p>
            <a:pPr marL="0" lvl="0" indent="0" algn="l" rtl="0">
              <a:spcBef>
                <a:spcPts val="0"/>
              </a:spcBef>
              <a:spcAft>
                <a:spcPts val="0"/>
              </a:spcAft>
              <a:buNone/>
            </a:pPr>
            <a:endParaRPr sz="3500" dirty="0"/>
          </a:p>
          <a:p>
            <a:pPr marL="0" lvl="0" indent="0" algn="l" rtl="0">
              <a:spcBef>
                <a:spcPts val="0"/>
              </a:spcBef>
              <a:spcAft>
                <a:spcPts val="0"/>
              </a:spcAft>
              <a:buClr>
                <a:schemeClr val="dk1"/>
              </a:buClr>
              <a:buSzPts val="1100"/>
              <a:buFont typeface="Arial"/>
              <a:buNone/>
            </a:pPr>
            <a:endParaRPr sz="4400" dirty="0"/>
          </a:p>
          <a:p>
            <a:pPr marL="0" lvl="0" indent="0" algn="l" rtl="0">
              <a:spcBef>
                <a:spcPts val="1000"/>
              </a:spcBef>
              <a:spcAft>
                <a:spcPts val="0"/>
              </a:spcAft>
              <a:buNone/>
            </a:pPr>
            <a:endParaRPr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FCF0-76A8-F105-2A8B-69E86CEFBF97}"/>
              </a:ext>
            </a:extLst>
          </p:cNvPr>
          <p:cNvSpPr>
            <a:spLocks noGrp="1"/>
          </p:cNvSpPr>
          <p:nvPr>
            <p:ph type="title"/>
          </p:nvPr>
        </p:nvSpPr>
        <p:spPr>
          <a:xfrm>
            <a:off x="344424" y="0"/>
            <a:ext cx="10515600" cy="1325700"/>
          </a:xfrm>
        </p:spPr>
        <p:txBody>
          <a:bodyPr/>
          <a:lstStyle/>
          <a:p>
            <a:r>
              <a:rPr lang="en-US" dirty="0"/>
              <a:t>Using Evidence </a:t>
            </a:r>
          </a:p>
        </p:txBody>
      </p:sp>
      <p:sp>
        <p:nvSpPr>
          <p:cNvPr id="3" name="Text Placeholder 2">
            <a:extLst>
              <a:ext uri="{FF2B5EF4-FFF2-40B4-BE49-F238E27FC236}">
                <a16:creationId xmlns:a16="http://schemas.microsoft.com/office/drawing/2014/main" id="{59E68409-8B97-899B-8ED1-15AFA7824884}"/>
              </a:ext>
            </a:extLst>
          </p:cNvPr>
          <p:cNvSpPr>
            <a:spLocks noGrp="1"/>
          </p:cNvSpPr>
          <p:nvPr>
            <p:ph type="body" idx="1"/>
          </p:nvPr>
        </p:nvSpPr>
        <p:spPr>
          <a:xfrm>
            <a:off x="201168" y="1097280"/>
            <a:ext cx="7956762" cy="4535423"/>
          </a:xfrm>
        </p:spPr>
        <p:txBody>
          <a:bodyPr>
            <a:normAutofit lnSpcReduction="10000"/>
          </a:bodyPr>
          <a:lstStyle/>
          <a:p>
            <a:pPr marL="107950" indent="0">
              <a:buNone/>
            </a:pPr>
            <a:r>
              <a:rPr lang="en-US" b="0" i="0" dirty="0">
                <a:solidFill>
                  <a:srgbClr val="242424"/>
                </a:solidFill>
                <a:effectLst/>
                <a:latin typeface="Open Sans" panose="020B0606030504020204" pitchFamily="34" charset="0"/>
              </a:rPr>
              <a:t>Sometimes, diverse voices are missing when various source types like maps or images are used. </a:t>
            </a:r>
          </a:p>
          <a:p>
            <a:pPr marL="107950" indent="0">
              <a:buNone/>
            </a:pPr>
            <a:endParaRPr lang="en-US" dirty="0">
              <a:solidFill>
                <a:srgbClr val="242424"/>
              </a:solidFill>
              <a:latin typeface="Open Sans" panose="020B0606030504020204" pitchFamily="34" charset="0"/>
            </a:endParaRPr>
          </a:p>
          <a:p>
            <a:pPr marL="107950" indent="0">
              <a:buNone/>
            </a:pPr>
            <a:r>
              <a:rPr lang="en-US" dirty="0">
                <a:solidFill>
                  <a:schemeClr val="tx1"/>
                </a:solidFill>
                <a:latin typeface="Libre Franklin" pitchFamily="2" charset="0"/>
              </a:rPr>
              <a:t>Individually, in your grade-level teams or PLC, r</a:t>
            </a:r>
            <a:r>
              <a:rPr lang="en-US" dirty="0">
                <a:solidFill>
                  <a:schemeClr val="tx1"/>
                </a:solidFill>
                <a:latin typeface="Libre Franklin" pitchFamily="2"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7"/>
                  </a:ext>
                </a:extLst>
              </a:rPr>
              <a:t>ead the article</a:t>
            </a:r>
            <a:r>
              <a:rPr lang="en-US" dirty="0">
                <a:solidFill>
                  <a:schemeClr val="tx1"/>
                </a:solidFill>
                <a:latin typeface="Libre Franklin" pitchFamily="2" charset="0"/>
              </a:rPr>
              <a:t> entitled, </a:t>
            </a:r>
            <a:r>
              <a:rPr lang="en-US" dirty="0">
                <a:latin typeface="Libre Franklin" pitchFamily="2"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8"/>
                  </a:ext>
                </a:extLst>
              </a:rPr>
              <a:t>“</a:t>
            </a:r>
            <a:r>
              <a:rPr lang="en-US" dirty="0">
                <a:solidFill>
                  <a:srgbClr val="242424"/>
                </a:solidFill>
                <a:latin typeface="Libre Franklin" pitchFamily="2" charset="0"/>
                <a:hlinkClick r:id="rId3"/>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8"/>
                  </a:ext>
                </a:extLst>
              </a:rPr>
              <a:t>Using Primary Sources to Reveal What’s Missing from the Story</a:t>
            </a:r>
            <a:r>
              <a:rPr lang="en-US" dirty="0">
                <a:solidFill>
                  <a:schemeClr val="tx1"/>
                </a:solidFill>
                <a:latin typeface="Libre Franklin" pitchFamily="2"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8"/>
                  </a:ext>
                </a:extLst>
              </a:rPr>
              <a:t>” and consider the following question: </a:t>
            </a:r>
          </a:p>
          <a:p>
            <a:r>
              <a:rPr lang="en-US" b="0" i="0" dirty="0">
                <a:solidFill>
                  <a:schemeClr val="tx1"/>
                </a:solidFill>
                <a:effectLst/>
                <a:latin typeface="Libre Franklin" pitchFamily="2" charset="0"/>
              </a:rPr>
              <a:t>How do you use primary sources to help students recognize that there might be more to a story?</a:t>
            </a:r>
            <a:endParaRPr lang="en-US" dirty="0">
              <a:solidFill>
                <a:schemeClr val="tx1"/>
              </a:solidFill>
              <a:latin typeface="Libre Franklin" pitchFamily="2" charset="0"/>
            </a:endParaRPr>
          </a:p>
        </p:txBody>
      </p:sp>
      <p:pic>
        <p:nvPicPr>
          <p:cNvPr id="5" name="Picture 4">
            <a:extLst>
              <a:ext uri="{FF2B5EF4-FFF2-40B4-BE49-F238E27FC236}">
                <a16:creationId xmlns:a16="http://schemas.microsoft.com/office/drawing/2014/main" id="{A1D58AA2-D76C-95A4-50F5-8F23762A7D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57930" y="1517904"/>
            <a:ext cx="3579918" cy="2980944"/>
          </a:xfrm>
          <a:prstGeom prst="rect">
            <a:avLst/>
          </a:prstGeom>
        </p:spPr>
      </p:pic>
    </p:spTree>
    <p:extLst>
      <p:ext uri="{BB962C8B-B14F-4D97-AF65-F5344CB8AC3E}">
        <p14:creationId xmlns:p14="http://schemas.microsoft.com/office/powerpoint/2010/main" val="40710581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FCF0-76A8-F105-2A8B-69E86CEFBF97}"/>
              </a:ext>
            </a:extLst>
          </p:cNvPr>
          <p:cNvSpPr>
            <a:spLocks noGrp="1"/>
          </p:cNvSpPr>
          <p:nvPr>
            <p:ph type="title"/>
          </p:nvPr>
        </p:nvSpPr>
        <p:spPr>
          <a:xfrm>
            <a:off x="344424" y="0"/>
            <a:ext cx="10515600" cy="1325700"/>
          </a:xfrm>
        </p:spPr>
        <p:txBody>
          <a:bodyPr/>
          <a:lstStyle/>
          <a:p>
            <a:r>
              <a:rPr lang="en-US" dirty="0"/>
              <a:t>Using Evidence </a:t>
            </a:r>
          </a:p>
        </p:txBody>
      </p:sp>
      <p:sp>
        <p:nvSpPr>
          <p:cNvPr id="3" name="Text Placeholder 2">
            <a:extLst>
              <a:ext uri="{FF2B5EF4-FFF2-40B4-BE49-F238E27FC236}">
                <a16:creationId xmlns:a16="http://schemas.microsoft.com/office/drawing/2014/main" id="{59E68409-8B97-899B-8ED1-15AFA7824884}"/>
              </a:ext>
            </a:extLst>
          </p:cNvPr>
          <p:cNvSpPr>
            <a:spLocks noGrp="1"/>
          </p:cNvSpPr>
          <p:nvPr>
            <p:ph type="body" idx="1"/>
          </p:nvPr>
        </p:nvSpPr>
        <p:spPr>
          <a:xfrm>
            <a:off x="201168" y="941652"/>
            <a:ext cx="6104533" cy="4307003"/>
          </a:xfrm>
        </p:spPr>
        <p:txBody>
          <a:bodyPr>
            <a:normAutofit/>
          </a:bodyPr>
          <a:lstStyle/>
          <a:p>
            <a:pPr marL="107950" indent="0">
              <a:buNone/>
            </a:pPr>
            <a:r>
              <a:rPr lang="en-US" b="0" i="0" dirty="0">
                <a:solidFill>
                  <a:srgbClr val="242424"/>
                </a:solidFill>
                <a:effectLst/>
                <a:latin typeface="Libre Franklin" pitchFamily="2" charset="0"/>
              </a:rPr>
              <a:t>Using what you have learned from</a:t>
            </a:r>
            <a:r>
              <a:rPr lang="en-US" dirty="0">
                <a:solidFill>
                  <a:schemeClr val="tx1"/>
                </a:solidFill>
                <a:latin typeface="Libre Franklin" pitchFamily="2" charset="0"/>
              </a:rPr>
              <a:t>, </a:t>
            </a:r>
            <a:r>
              <a:rPr lang="en-US" dirty="0">
                <a:latin typeface="Libre Franklin" pitchFamily="2"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88"/>
                  </a:ext>
                </a:extLst>
              </a:rPr>
              <a:t>“</a:t>
            </a:r>
            <a:r>
              <a:rPr lang="en-US" dirty="0">
                <a:solidFill>
                  <a:srgbClr val="242424"/>
                </a:solidFill>
                <a:latin typeface="Libre Franklin" pitchFamily="2" charset="0"/>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88"/>
                  </a:ext>
                </a:extLst>
              </a:rPr>
              <a:t>Using Primary Sources to Reveal What’s Missing from the Story</a:t>
            </a:r>
            <a:r>
              <a:rPr lang="en-US" dirty="0">
                <a:solidFill>
                  <a:schemeClr val="tx1"/>
                </a:solidFill>
                <a:latin typeface="Libre Franklin" pitchFamily="2"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88"/>
                  </a:ext>
                </a:extLst>
              </a:rPr>
              <a:t>” apply the following question to a primary source you use in your instruction: “</a:t>
            </a:r>
            <a:r>
              <a:rPr lang="en-US" b="0" i="0" dirty="0">
                <a:solidFill>
                  <a:schemeClr val="tx1"/>
                </a:solidFill>
                <a:effectLst/>
                <a:latin typeface="Libre Franklin" pitchFamily="2" charset="0"/>
              </a:rPr>
              <a:t>How do you use primary sources to help students recognize that there might be more to a story?”</a:t>
            </a:r>
          </a:p>
        </p:txBody>
      </p:sp>
      <p:pic>
        <p:nvPicPr>
          <p:cNvPr id="4" name="Picture 2" descr="A drawing of a meeting with Lewis and Clark and a group of Native American males">
            <a:extLst>
              <a:ext uri="{FF2B5EF4-FFF2-40B4-BE49-F238E27FC236}">
                <a16:creationId xmlns:a16="http://schemas.microsoft.com/office/drawing/2014/main" id="{DD5B2668-A045-9343-3145-FEA3AC6331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701" y="225917"/>
            <a:ext cx="5541875" cy="36195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DB50BF-C713-3BBE-D5AF-F3EE032B1609}"/>
              </a:ext>
            </a:extLst>
          </p:cNvPr>
          <p:cNvSpPr txBox="1"/>
          <p:nvPr/>
        </p:nvSpPr>
        <p:spPr>
          <a:xfrm>
            <a:off x="201168" y="4771601"/>
            <a:ext cx="11532413" cy="954107"/>
          </a:xfrm>
          <a:prstGeom prst="rect">
            <a:avLst/>
          </a:prstGeom>
          <a:noFill/>
        </p:spPr>
        <p:txBody>
          <a:bodyPr wrap="square">
            <a:spAutoFit/>
          </a:bodyPr>
          <a:lstStyle/>
          <a:p>
            <a:pPr marL="107950" indent="0">
              <a:buNone/>
            </a:pPr>
            <a:r>
              <a:rPr lang="en-US" sz="2800" dirty="0">
                <a:solidFill>
                  <a:schemeClr val="tx1"/>
                </a:solidFill>
                <a:latin typeface="Libre Franklin" pitchFamily="2" charset="0"/>
              </a:rPr>
              <a:t>What strategy can you apply from the article to support students in using primary sources to reveal what’s missing from the story?</a:t>
            </a:r>
          </a:p>
        </p:txBody>
      </p:sp>
    </p:spTree>
    <p:extLst>
      <p:ext uri="{BB962C8B-B14F-4D97-AF65-F5344CB8AC3E}">
        <p14:creationId xmlns:p14="http://schemas.microsoft.com/office/powerpoint/2010/main" val="42210259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gd2a01b62c7_0_601"/>
          <p:cNvSpPr txBox="1">
            <a:spLocks noGrp="1"/>
          </p:cNvSpPr>
          <p:nvPr>
            <p:ph type="title"/>
          </p:nvPr>
        </p:nvSpPr>
        <p:spPr>
          <a:xfrm>
            <a:off x="311800" y="245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6"/>
                  </a:ext>
                </a:extLst>
              </a:rPr>
              <a:t>Using Evidence</a:t>
            </a:r>
            <a:endParaRPr dirty="0"/>
          </a:p>
        </p:txBody>
      </p:sp>
      <p:sp>
        <p:nvSpPr>
          <p:cNvPr id="1247" name="Google Shape;1247;gd2a01b62c7_0_601"/>
          <p:cNvSpPr txBox="1">
            <a:spLocks noGrp="1"/>
          </p:cNvSpPr>
          <p:nvPr>
            <p:ph type="body" idx="1"/>
          </p:nvPr>
        </p:nvSpPr>
        <p:spPr>
          <a:xfrm>
            <a:off x="311800" y="1253400"/>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Students are required to engage with primary sources according to the </a:t>
            </a:r>
            <a:r>
              <a:rPr lang="en-US" i="1" u="sng" dirty="0">
                <a:solidFill>
                  <a:schemeClr val="hlink"/>
                </a:solidFill>
                <a:hlinkClick r:id="rId3"/>
              </a:rPr>
              <a:t>KAS for Social Studies</a:t>
            </a:r>
            <a:r>
              <a:rPr lang="en-US" dirty="0"/>
              <a:t>. Since primary sources are products of their time, they can often lead to difficult conversations with students because the information presented may not longer be appropriate for modern society.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Individually, in your grade-level teams or PLC, r</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7"/>
                  </a:ext>
                </a:extLst>
              </a:rPr>
              <a:t>ead the article</a:t>
            </a:r>
            <a:r>
              <a:rPr lang="en-US" dirty="0"/>
              <a:t> entitled,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8"/>
                  </a:ext>
                </a:extLst>
              </a:rPr>
              <a:t>“</a:t>
            </a:r>
            <a:r>
              <a:rPr lang="en-US" i="1" u="sng" dirty="0">
                <a:solidFill>
                  <a:schemeClr val="hlink"/>
                </a:solidFill>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9"/>
                  </a:ext>
                </a:extLst>
              </a:rPr>
              <a:t>D</a:t>
            </a:r>
            <a:r>
              <a:rPr lang="en-US" i="1" u="sng" dirty="0">
                <a:solidFill>
                  <a:schemeClr val="hlink"/>
                </a:solidFill>
                <a:highlight>
                  <a:schemeClr val="lt1"/>
                </a:highlight>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0"/>
                  </a:ext>
                </a:extLst>
              </a:rPr>
              <a:t>ealing with Difficult Subjects in Primary Sources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1"/>
                  </a:ext>
                </a:extLst>
              </a:rPr>
              <a:t>.</a:t>
            </a:r>
            <a:r>
              <a:rPr lang="en-US"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2"/>
                  </a:ext>
                </a:extLst>
              </a:rPr>
              <a:t>” </a:t>
            </a:r>
            <a:endParaRPr dirty="0"/>
          </a:p>
          <a:p>
            <a:pPr marL="0" lvl="0" indent="0" algn="l" rtl="0">
              <a:spcBef>
                <a:spcPts val="1000"/>
              </a:spcBef>
              <a:spcAft>
                <a:spcPts val="0"/>
              </a:spcAft>
              <a:buNone/>
            </a:pPr>
            <a:endParaRPr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gd65bbb3ea6_0_8"/>
          <p:cNvSpPr txBox="1">
            <a:spLocks noGrp="1"/>
          </p:cNvSpPr>
          <p:nvPr>
            <p:ph type="title"/>
          </p:nvPr>
        </p:nvSpPr>
        <p:spPr>
          <a:xfrm>
            <a:off x="505277" y="44227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Using Evidence</a:t>
            </a:r>
            <a:endParaRPr dirty="0"/>
          </a:p>
        </p:txBody>
      </p:sp>
      <p:sp>
        <p:nvSpPr>
          <p:cNvPr id="1254" name="Google Shape;1254;gd65bbb3ea6_0_8"/>
          <p:cNvSpPr txBox="1">
            <a:spLocks noGrp="1"/>
          </p:cNvSpPr>
          <p:nvPr>
            <p:ph type="body" idx="1"/>
          </p:nvPr>
        </p:nvSpPr>
        <p:spPr>
          <a:xfrm>
            <a:off x="311800" y="2261750"/>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highlight>
                  <a:schemeClr val="lt1"/>
                </a:highlight>
              </a:rPr>
              <a:t>After you read </a:t>
            </a:r>
            <a:r>
              <a:rPr lang="en-US" i="1" u="sng" dirty="0">
                <a:solidFill>
                  <a:schemeClr val="hlink"/>
                </a:solidFill>
                <a:hlinkClick r:id="rId3"/>
              </a:rPr>
              <a:t>D</a:t>
            </a:r>
            <a:r>
              <a:rPr lang="en-US" i="1" u="sng" dirty="0">
                <a:solidFill>
                  <a:schemeClr val="hlink"/>
                </a:solidFill>
                <a:highlight>
                  <a:schemeClr val="lt1"/>
                </a:highlight>
                <a:hlinkClick r:id="rId3"/>
              </a:rPr>
              <a:t>ealing with Difficult Subjects in Primary Sources</a:t>
            </a:r>
            <a:r>
              <a:rPr lang="en-US" dirty="0">
                <a:highlight>
                  <a:schemeClr val="lt1"/>
                </a:highlight>
              </a:rPr>
              <a:t>, discuss the following question posed at the end of the article with your peers: </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sz="2500" dirty="0"/>
          </a:p>
          <a:p>
            <a:pPr marL="0" lvl="0" indent="0" algn="l" rtl="0">
              <a:spcBef>
                <a:spcPts val="1000"/>
              </a:spcBef>
              <a:spcAft>
                <a:spcPts val="0"/>
              </a:spcAft>
              <a:buNone/>
            </a:pPr>
            <a:r>
              <a:rPr lang="en-US" dirty="0">
                <a:highlight>
                  <a:srgbClr val="FFFFFF"/>
                </a:highlight>
              </a:rPr>
              <a:t>How have you addressed difficult topics presented by primary sources in your classroom?</a:t>
            </a:r>
            <a:endParaRPr dirty="0"/>
          </a:p>
          <a:p>
            <a:pPr marL="0" lvl="0" indent="0" algn="l" rtl="0">
              <a:spcBef>
                <a:spcPts val="1000"/>
              </a:spcBef>
              <a:spcAft>
                <a:spcPts val="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d255340270_0_13"/>
          <p:cNvSpPr txBox="1">
            <a:spLocks noGrp="1"/>
          </p:cNvSpPr>
          <p:nvPr>
            <p:ph type="title"/>
          </p:nvPr>
        </p:nvSpPr>
        <p:spPr>
          <a:xfrm>
            <a:off x="337300" y="139068"/>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is engaging in this work important? </a:t>
            </a:r>
            <a:endParaRPr dirty="0"/>
          </a:p>
        </p:txBody>
      </p:sp>
      <p:sp>
        <p:nvSpPr>
          <p:cNvPr id="199" name="Google Shape;199;gd255340270_0_13"/>
          <p:cNvSpPr txBox="1">
            <a:spLocks noGrp="1"/>
          </p:cNvSpPr>
          <p:nvPr>
            <p:ph type="body" idx="1"/>
          </p:nvPr>
        </p:nvSpPr>
        <p:spPr>
          <a:xfrm>
            <a:off x="337299" y="4211634"/>
            <a:ext cx="10997700" cy="1679700"/>
          </a:xfrm>
          <a:prstGeom prst="rect">
            <a:avLst/>
          </a:prstGeom>
        </p:spPr>
        <p:txBody>
          <a:bodyPr spcFirstLastPara="1" wrap="square" lIns="91425" tIns="45700" rIns="91425" bIns="45700" anchor="t" anchorCtr="0">
            <a:noAutofit/>
          </a:bodyPr>
          <a:lstStyle/>
          <a:p>
            <a:pPr marL="228600" lvl="0" indent="-254000" algn="l" rtl="0">
              <a:spcBef>
                <a:spcPts val="0"/>
              </a:spcBef>
              <a:spcAft>
                <a:spcPts val="0"/>
              </a:spcAft>
              <a:buSzPts val="3200"/>
              <a:buChar char="•"/>
            </a:pPr>
            <a:r>
              <a:rPr lang="en-US" sz="3200" dirty="0"/>
              <a:t>As you watch </a:t>
            </a:r>
            <a:r>
              <a:rPr lang="en-US" sz="3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6"/>
                  </a:ext>
                </a:extLst>
              </a:rPr>
              <a:t>“</a:t>
            </a:r>
            <a:r>
              <a:rPr lang="en-US" sz="3200"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
                  </a:ext>
                </a:extLst>
              </a:rPr>
              <a:t>The Danger of a Single Story</a:t>
            </a:r>
            <a:r>
              <a:rPr lang="en-US" sz="3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8"/>
                  </a:ext>
                </a:extLst>
              </a:rPr>
              <a:t>”</a:t>
            </a:r>
            <a:r>
              <a:rPr lang="en-US" sz="3200" dirty="0"/>
              <a:t> answer the following question: </a:t>
            </a:r>
            <a:endParaRPr sz="3200" dirty="0"/>
          </a:p>
          <a:p>
            <a:pPr marL="685800" lvl="1" indent="-317500" algn="l" rtl="0">
              <a:spcBef>
                <a:spcPts val="0"/>
              </a:spcBef>
              <a:spcAft>
                <a:spcPts val="0"/>
              </a:spcAft>
              <a:buClr>
                <a:srgbClr val="000000"/>
              </a:buClr>
              <a:buSzPts val="3200"/>
              <a:buChar char="•"/>
            </a:pPr>
            <a:r>
              <a:rPr lang="en-US" sz="2800" dirty="0">
                <a:solidFill>
                  <a:srgbClr val="000000"/>
                </a:solidFill>
              </a:rPr>
              <a:t>What is an unintended consequence of a single story?</a:t>
            </a:r>
            <a:endParaRPr sz="2800" dirty="0">
              <a:solidFill>
                <a:srgbClr val="000000"/>
              </a:solidFill>
            </a:endParaRPr>
          </a:p>
        </p:txBody>
      </p:sp>
      <p:pic>
        <p:nvPicPr>
          <p:cNvPr id="200" name="Google Shape;200;gd255340270_0_13" descr="This is a screenshot from a clip of &quot;The Danger of a Single Story&quot; video."/>
          <p:cNvPicPr preferRelativeResize="0"/>
          <p:nvPr/>
        </p:nvPicPr>
        <p:blipFill>
          <a:blip r:embed="rId4">
            <a:alphaModFix/>
          </a:blip>
          <a:stretch>
            <a:fillRect/>
          </a:stretch>
        </p:blipFill>
        <p:spPr>
          <a:xfrm>
            <a:off x="3893557" y="1274303"/>
            <a:ext cx="3885185" cy="23712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g7b140e106c_0_69"/>
          <p:cNvSpPr txBox="1">
            <a:spLocks noGrp="1"/>
          </p:cNvSpPr>
          <p:nvPr>
            <p:ph type="title"/>
          </p:nvPr>
        </p:nvSpPr>
        <p:spPr>
          <a:xfrm>
            <a:off x="445262" y="-2174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100" dirty="0"/>
              <a:t>Appropriate Pedagogical Methods  </a:t>
            </a:r>
            <a:endParaRPr sz="4900" dirty="0"/>
          </a:p>
        </p:txBody>
      </p:sp>
      <p:sp>
        <p:nvSpPr>
          <p:cNvPr id="1261" name="Google Shape;1261;g7b140e106c_0_69"/>
          <p:cNvSpPr txBox="1">
            <a:spLocks noGrp="1"/>
          </p:cNvSpPr>
          <p:nvPr>
            <p:ph type="body" idx="1"/>
          </p:nvPr>
        </p:nvSpPr>
        <p:spPr>
          <a:xfrm>
            <a:off x="274512" y="3819771"/>
            <a:ext cx="11899200" cy="1325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Using inquiry can also be an effective way to include diverse groups if diverse voices are left out of the information presented in sources, such as the textbook.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3"/>
                  </a:ext>
                </a:extLst>
              </a:rPr>
              <a:t>As you watch this video</a:t>
            </a:r>
            <a:r>
              <a:rPr lang="en-US" dirty="0"/>
              <a:t>, ask yourself the following question: How is inquiry used to open up the textbook?  </a:t>
            </a:r>
            <a:endParaRPr dirty="0"/>
          </a:p>
        </p:txBody>
      </p:sp>
      <p:pic>
        <p:nvPicPr>
          <p:cNvPr id="1262" name="Google Shape;1262;g7b140e106c_0_69" descr="This is a screenshot from the video clip &quot;Opening up the Textbook: Voices from My Lai&quot;"/>
          <p:cNvPicPr preferRelativeResize="0"/>
          <p:nvPr/>
        </p:nvPicPr>
        <p:blipFill>
          <a:blip r:embed="rId3">
            <a:alphaModFix/>
          </a:blip>
          <a:stretch>
            <a:fillRect/>
          </a:stretch>
        </p:blipFill>
        <p:spPr>
          <a:xfrm>
            <a:off x="4095207" y="662666"/>
            <a:ext cx="3215709" cy="2939889"/>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gd2a01b62c7_0_619"/>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4"/>
                  </a:ext>
                </a:extLst>
              </a:rPr>
              <a:t>Reflection</a:t>
            </a:r>
            <a:endParaRPr dirty="0"/>
          </a:p>
        </p:txBody>
      </p:sp>
      <p:sp>
        <p:nvSpPr>
          <p:cNvPr id="1269" name="Google Shape;1269;gd2a01b62c7_0_619"/>
          <p:cNvSpPr txBox="1">
            <a:spLocks noGrp="1"/>
          </p:cNvSpPr>
          <p:nvPr>
            <p:ph type="body" idx="1"/>
          </p:nvPr>
        </p:nvSpPr>
        <p:spPr>
          <a:xfrm>
            <a:off x="838200" y="1989815"/>
            <a:ext cx="10515600" cy="38211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Font typeface="Calibri"/>
              <a:buAutoNum type="arabicParenR"/>
            </a:pPr>
            <a:r>
              <a:rPr lang="en-US" dirty="0"/>
              <a:t>What are the benefits and limitations of using primary sources to  include diverse groups of the </a:t>
            </a:r>
            <a:r>
              <a:rPr lang="en-US" i="1" dirty="0"/>
              <a:t>KAS for Social Studies?</a:t>
            </a:r>
            <a:endParaRPr dirty="0"/>
          </a:p>
          <a:p>
            <a:pPr marL="457200" lvl="0" indent="-406400" algn="l" rtl="0">
              <a:spcBef>
                <a:spcPts val="0"/>
              </a:spcBef>
              <a:spcAft>
                <a:spcPts val="0"/>
              </a:spcAft>
              <a:buSzPts val="2800"/>
              <a:buAutoNum type="arabicParenR"/>
            </a:pPr>
            <a:r>
              <a:rPr lang="en-US" dirty="0"/>
              <a:t>How do we teach with primary sources when the voice of diverse groups may be missing?</a:t>
            </a:r>
            <a:endParaRPr dirty="0"/>
          </a:p>
          <a:p>
            <a:pPr marL="457200" lvl="0" indent="-406400" algn="l" rtl="0">
              <a:spcBef>
                <a:spcPts val="0"/>
              </a:spcBef>
              <a:spcAft>
                <a:spcPts val="0"/>
              </a:spcAft>
              <a:buSzPts val="2800"/>
              <a:buAutoNum type="arabicParenR"/>
            </a:pPr>
            <a:r>
              <a:rPr lang="en-US" dirty="0"/>
              <a:t>What strategies can educators use when engaging with sources to ensure that diverse groups are in a locally designed curriculum? </a:t>
            </a:r>
            <a:endParaRPr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gd2a01b62c7_0_625"/>
          <p:cNvSpPr txBox="1">
            <a:spLocks noGrp="1"/>
          </p:cNvSpPr>
          <p:nvPr>
            <p:ph type="title"/>
          </p:nvPr>
        </p:nvSpPr>
        <p:spPr>
          <a:xfrm>
            <a:off x="176987" y="430181"/>
            <a:ext cx="11037900" cy="860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5"/>
                  </a:ext>
                </a:extLst>
              </a:rPr>
              <a:t>Using Evidence</a:t>
            </a:r>
            <a:endParaRPr sz="2900" dirty="0"/>
          </a:p>
          <a:p>
            <a:pPr marL="457200" lvl="0" indent="0" algn="l" rtl="0">
              <a:spcBef>
                <a:spcPts val="1000"/>
              </a:spcBef>
              <a:spcAft>
                <a:spcPts val="0"/>
              </a:spcAft>
              <a:buNone/>
            </a:pPr>
            <a:r>
              <a:rPr lang="en-US" sz="2900" dirty="0"/>
              <a:t>Additional Resources </a:t>
            </a:r>
            <a:endParaRPr sz="2900" dirty="0"/>
          </a:p>
        </p:txBody>
      </p:sp>
      <p:sp>
        <p:nvSpPr>
          <p:cNvPr id="1276" name="Google Shape;1276;gd2a01b62c7_0_625"/>
          <p:cNvSpPr txBox="1">
            <a:spLocks noGrp="1"/>
          </p:cNvSpPr>
          <p:nvPr>
            <p:ph type="body" idx="1"/>
          </p:nvPr>
        </p:nvSpPr>
        <p:spPr>
          <a:xfrm>
            <a:off x="347250" y="1235850"/>
            <a:ext cx="11497500" cy="4386300"/>
          </a:xfrm>
          <a:prstGeom prst="rect">
            <a:avLst/>
          </a:prstGeom>
        </p:spPr>
        <p:txBody>
          <a:bodyPr spcFirstLastPara="1" wrap="square" lIns="91425" tIns="45700" rIns="91425" bIns="45700" anchor="t" anchorCtr="0">
            <a:noAutofit/>
          </a:bodyPr>
          <a:lstStyle/>
          <a:p>
            <a:pPr marL="69850" lvl="0" indent="0" algn="l" rtl="0">
              <a:spcBef>
                <a:spcPts val="0"/>
              </a:spcBef>
              <a:spcAft>
                <a:spcPts val="0"/>
              </a:spcAft>
              <a:buSzPts val="2500"/>
              <a:buNone/>
            </a:pPr>
            <a:endParaRPr sz="2500" u="sng" dirty="0">
              <a:solidFill>
                <a:schemeClr val="hlink"/>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9"/>
                </a:ext>
              </a:extLst>
            </a:endParaRPr>
          </a:p>
          <a:p>
            <a:pPr marL="457200" lvl="0" indent="-387350" algn="l" rtl="0">
              <a:spcBef>
                <a:spcPts val="0"/>
              </a:spcBef>
              <a:spcAft>
                <a:spcPts val="0"/>
              </a:spcAft>
              <a:buSzPts val="2500"/>
              <a:buChar char="•"/>
            </a:pPr>
            <a:r>
              <a:rPr lang="en-US" sz="2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0"/>
                  </a:ext>
                </a:extLst>
              </a:rPr>
              <a:t>Library of Congress. </a:t>
            </a:r>
            <a:r>
              <a:rPr lang="en-US" sz="2500"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1"/>
                  </a:ext>
                </a:extLst>
              </a:rPr>
              <a:t>Teacher's Guides and Analysis Tool.</a:t>
            </a:r>
            <a:r>
              <a:rPr lang="en-US" sz="2500" i="1" dirty="0">
                <a:highlight>
                  <a:schemeClr val="lt1"/>
                </a:highlight>
                <a:uFill>
                  <a:noFill/>
                </a:u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2"/>
                  </a:ext>
                </a:extLst>
              </a:rPr>
              <a:t> </a:t>
            </a:r>
            <a:r>
              <a:rPr lang="en-US" sz="2500" u="sng" dirty="0">
                <a:solidFill>
                  <a:schemeClr val="hlink"/>
                </a:solidFill>
                <a:highlight>
                  <a:schemeClr val="lt1"/>
                </a:highlight>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3"/>
                  </a:ext>
                </a:extLst>
              </a:rPr>
              <a:t>https://www.loc.gov/programs/teachers/getting-started-with-primary-sources/guides/</a:t>
            </a:r>
            <a:endParaRPr sz="2500" u="sng" dirty="0">
              <a:solidFill>
                <a:schemeClr val="hlink"/>
              </a:solidFill>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4"/>
                </a:ext>
              </a:extLst>
            </a:endParaRPr>
          </a:p>
          <a:p>
            <a:pPr marL="457200" lvl="0" indent="-387350" algn="l" rtl="0">
              <a:spcBef>
                <a:spcPts val="0"/>
              </a:spcBef>
              <a:spcAft>
                <a:spcPts val="0"/>
              </a:spcAft>
              <a:buSzPts val="2500"/>
              <a:buChar char="•"/>
            </a:pPr>
            <a:r>
              <a:rPr lang="en-US" sz="25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5"/>
                  </a:ext>
                </a:extLst>
              </a:rPr>
              <a:t>National Archives. </a:t>
            </a:r>
            <a:r>
              <a:rPr lang="en-US" sz="2500"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6"/>
                  </a:ext>
                </a:extLst>
              </a:rPr>
              <a:t>Document Analysis Sheets.</a:t>
            </a:r>
            <a:r>
              <a:rPr lang="en-US" sz="2500" i="1" dirty="0">
                <a:solidFill>
                  <a:srgbClr val="333333"/>
                </a:solidFill>
                <a:highlight>
                  <a:schemeClr val="lt1"/>
                </a:highlight>
                <a:uFill>
                  <a:noFill/>
                </a:uFill>
                <a:hlinkClick r:id="rId4">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7"/>
                  </a:ext>
                </a:extLst>
              </a:rPr>
              <a:t> </a:t>
            </a:r>
            <a:r>
              <a:rPr lang="en-US" sz="2500" u="sng" dirty="0">
                <a:solidFill>
                  <a:schemeClr val="hlink"/>
                </a:solidFill>
                <a:highlight>
                  <a:schemeClr val="lt1"/>
                </a:highlight>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8"/>
                  </a:ext>
                </a:extLst>
              </a:rPr>
              <a:t>https://www.archives.gov/education/lessons/worksheets</a:t>
            </a:r>
            <a:endParaRPr sz="2500" u="sng" dirty="0">
              <a:solidFill>
                <a:schemeClr val="hlink"/>
              </a:solidFill>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09"/>
                </a:ext>
              </a:extLst>
            </a:endParaRPr>
          </a:p>
          <a:p>
            <a:pPr marL="457200" lvl="0" indent="-387350" algn="l" rtl="0">
              <a:spcBef>
                <a:spcPts val="0"/>
              </a:spcBef>
              <a:spcAft>
                <a:spcPts val="0"/>
              </a:spcAft>
              <a:buSzPts val="2500"/>
              <a:buChar char="•"/>
            </a:pPr>
            <a:r>
              <a:rPr lang="en-US" sz="2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0"/>
                  </a:ext>
                </a:extLst>
              </a:rPr>
              <a:t>Stanford History Education Group. </a:t>
            </a:r>
            <a:r>
              <a:rPr lang="en-US" sz="25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1"/>
                  </a:ext>
                </a:extLst>
              </a:rPr>
              <a:t>History Lessons: Reading Like a Historian.</a:t>
            </a:r>
            <a:r>
              <a:rPr lang="en-US" sz="2500" i="1" dirty="0">
                <a:uFill>
                  <a:noFill/>
                </a:uFill>
                <a:hlinkClick r:id="rId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2"/>
                  </a:ext>
                </a:extLst>
              </a:rPr>
              <a:t> </a:t>
            </a:r>
            <a:r>
              <a:rPr lang="en-US" sz="2500" u="sng" dirty="0">
                <a:solidFill>
                  <a:schemeClr val="hlink"/>
                </a:solidFill>
                <a:hlinkClick r:id="rId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3"/>
                  </a:ext>
                </a:extLst>
              </a:rPr>
              <a:t>https://sheg.stanford.edu/history-lessons?f%5B0%5D=topic%3A7#main-content#main-content</a:t>
            </a:r>
            <a:endParaRPr sz="2500" u="sng" dirty="0">
              <a:solidFill>
                <a:schemeClr val="hlink"/>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4"/>
                </a:ext>
              </a:extLst>
            </a:endParaRPr>
          </a:p>
          <a:p>
            <a:pPr marL="457200" lvl="0" indent="-387350" algn="l" rtl="0">
              <a:lnSpc>
                <a:spcPct val="115000"/>
              </a:lnSpc>
              <a:spcBef>
                <a:spcPts val="0"/>
              </a:spcBef>
              <a:spcAft>
                <a:spcPts val="0"/>
              </a:spcAft>
              <a:buSzPts val="2500"/>
              <a:buChar char="•"/>
            </a:pPr>
            <a:r>
              <a:rPr lang="en-US" sz="2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5"/>
                  </a:ext>
                </a:extLst>
              </a:rPr>
              <a:t>Facing History and Ourselves. (n.d.). Gathering and Analyzing </a:t>
            </a:r>
            <a:r>
              <a:rPr lang="en-US" sz="2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6"/>
                  </a:ext>
                </a:extLst>
              </a:rPr>
              <a:t>Evidence</a:t>
            </a:r>
            <a:r>
              <a:rPr lang="en-US" sz="2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7"/>
                  </a:ext>
                </a:extLst>
              </a:rPr>
              <a:t>.</a:t>
            </a:r>
            <a:r>
              <a:rPr lang="en-US" sz="2500" dirty="0">
                <a:uFill>
                  <a:noFill/>
                </a:uFill>
                <a:hlinkClick r:id="rId6"/>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8"/>
                  </a:ext>
                </a:extLst>
              </a:rPr>
              <a:t> </a:t>
            </a:r>
            <a:r>
              <a:rPr lang="en-US" sz="2500" u="sng" dirty="0">
                <a:solidFill>
                  <a:schemeClr val="hlink"/>
                </a:solidFill>
                <a:hlinkClick r:id="rId6"/>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19"/>
                  </a:ext>
                </a:extLst>
              </a:rPr>
              <a:t>https://www.facinghistory.org/sites/default/files/Writing_Strategies.pdf</a:t>
            </a:r>
            <a:endParaRPr sz="2500" u="sng" dirty="0">
              <a:solidFill>
                <a:schemeClr val="hlink"/>
              </a:solidFill>
            </a:endParaRPr>
          </a:p>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Coming Up</a:t>
            </a: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Section 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Reflection</a:t>
            </a:r>
            <a:endParaRPr sz="2300" dirty="0"/>
          </a:p>
        </p:txBody>
      </p:sp>
    </p:spTree>
    <p:extLst>
      <p:ext uri="{BB962C8B-B14F-4D97-AF65-F5344CB8AC3E}">
        <p14:creationId xmlns:p14="http://schemas.microsoft.com/office/powerpoint/2010/main" val="735563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04E4-0BD5-E497-EAE3-883DD90A2E64}"/>
              </a:ext>
            </a:extLst>
          </p:cNvPr>
          <p:cNvSpPr>
            <a:spLocks noGrp="1"/>
          </p:cNvSpPr>
          <p:nvPr>
            <p:ph type="ctrTitle"/>
          </p:nvPr>
        </p:nvSpPr>
        <p:spPr>
          <a:xfrm>
            <a:off x="2420112" y="104130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FF62A932-F334-7643-2687-DEC8CF80D205}"/>
              </a:ext>
            </a:extLst>
          </p:cNvPr>
          <p:cNvSpPr>
            <a:spLocks noGrp="1"/>
          </p:cNvSpPr>
          <p:nvPr>
            <p:ph type="subTitle" idx="1"/>
          </p:nvPr>
        </p:nvSpPr>
        <p:spPr>
          <a:xfrm>
            <a:off x="2548128" y="3656902"/>
            <a:ext cx="9144000" cy="1655700"/>
          </a:xfrm>
        </p:spPr>
        <p:txBody>
          <a:bodyPr/>
          <a:lstStyle/>
          <a:p>
            <a:r>
              <a:rPr lang="en-US" dirty="0"/>
              <a:t>Section I: Considerations for Including Diverse Groups in Local Curriculum</a:t>
            </a:r>
          </a:p>
        </p:txBody>
      </p:sp>
    </p:spTree>
    <p:extLst>
      <p:ext uri="{BB962C8B-B14F-4D97-AF65-F5344CB8AC3E}">
        <p14:creationId xmlns:p14="http://schemas.microsoft.com/office/powerpoint/2010/main" val="17262228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Overview of this module:</a:t>
            </a:r>
            <a:endParaRPr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Reflection</a:t>
            </a:r>
            <a:endParaRPr sz="2300" dirty="0"/>
          </a:p>
        </p:txBody>
      </p:sp>
    </p:spTree>
    <p:extLst>
      <p:ext uri="{BB962C8B-B14F-4D97-AF65-F5344CB8AC3E}">
        <p14:creationId xmlns:p14="http://schemas.microsoft.com/office/powerpoint/2010/main" val="21635497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gd2ed588c5a_0_432"/>
          <p:cNvSpPr txBox="1">
            <a:spLocks noGrp="1"/>
          </p:cNvSpPr>
          <p:nvPr>
            <p:ph type="title"/>
          </p:nvPr>
        </p:nvSpPr>
        <p:spPr>
          <a:xfrm>
            <a:off x="402050" y="4547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1316" name="Google Shape;1316;gd2ed588c5a_0_432"/>
          <p:cNvSpPr txBox="1">
            <a:spLocks noGrp="1"/>
          </p:cNvSpPr>
          <p:nvPr>
            <p:ph type="body" idx="1"/>
          </p:nvPr>
        </p:nvSpPr>
        <p:spPr>
          <a:xfrm>
            <a:off x="203200" y="1780470"/>
            <a:ext cx="11812016"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Why is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including</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139662707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gdb9fda3e36_0_0"/>
          <p:cNvSpPr txBox="1">
            <a:spLocks noGrp="1"/>
          </p:cNvSpPr>
          <p:nvPr>
            <p:ph type="title"/>
          </p:nvPr>
        </p:nvSpPr>
        <p:spPr>
          <a:xfrm>
            <a:off x="249775" y="10742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4000"/>
              <a:buFont typeface="Arial"/>
              <a:buNone/>
            </a:pPr>
            <a:r>
              <a:rPr lang="en-US" sz="3200" dirty="0"/>
              <a:t>Section I: Considerations for </a:t>
            </a:r>
            <a:r>
              <a:rPr lang="en-US" sz="3200" dirty="0">
                <a:highlight>
                  <a:schemeClr val="lt1"/>
                </a:highlight>
              </a:rPr>
              <a:t>Including Diverse Groups </a:t>
            </a:r>
            <a:endParaRPr sz="3200" dirty="0">
              <a:highlight>
                <a:schemeClr val="lt1"/>
              </a:highlight>
            </a:endParaRPr>
          </a:p>
          <a:p>
            <a:pPr marL="0" lvl="0" indent="0" algn="l" rtl="0">
              <a:spcBef>
                <a:spcPts val="0"/>
              </a:spcBef>
              <a:spcAft>
                <a:spcPts val="0"/>
              </a:spcAft>
              <a:buClr>
                <a:srgbClr val="595959"/>
              </a:buClr>
              <a:buSzPts val="4000"/>
              <a:buFont typeface="Arial"/>
              <a:buNone/>
            </a:pPr>
            <a:r>
              <a:rPr lang="en-US" sz="3200" dirty="0">
                <a:highlight>
                  <a:schemeClr val="lt1"/>
                </a:highlight>
              </a:rPr>
              <a:t>in Local Curriculum</a:t>
            </a:r>
            <a:r>
              <a:rPr lang="en-US" sz="3200" dirty="0"/>
              <a:t> </a:t>
            </a:r>
            <a:endParaRPr sz="3200" dirty="0"/>
          </a:p>
          <a:p>
            <a:pPr marL="0" lvl="0" indent="0" algn="l" rtl="0">
              <a:spcBef>
                <a:spcPts val="0"/>
              </a:spcBef>
              <a:spcAft>
                <a:spcPts val="0"/>
              </a:spcAft>
              <a:buClr>
                <a:srgbClr val="595959"/>
              </a:buClr>
              <a:buSzPts val="4000"/>
              <a:buFont typeface="Arial"/>
              <a:buNone/>
            </a:pPr>
            <a:r>
              <a:rPr lang="en-US" sz="3200" dirty="0"/>
              <a:t>Supporting Questions </a:t>
            </a:r>
            <a:endParaRPr sz="3200" dirty="0"/>
          </a:p>
        </p:txBody>
      </p:sp>
      <p:sp>
        <p:nvSpPr>
          <p:cNvPr id="1329" name="Google Shape;1329;gdb9fda3e36_0_0"/>
          <p:cNvSpPr txBox="1">
            <a:spLocks noGrp="1"/>
          </p:cNvSpPr>
          <p:nvPr>
            <p:ph type="body" idx="1"/>
          </p:nvPr>
        </p:nvSpPr>
        <p:spPr>
          <a:xfrm>
            <a:off x="558575" y="2916975"/>
            <a:ext cx="10795200" cy="32598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AutoNum type="arabicParenR"/>
            </a:pPr>
            <a:r>
              <a:rPr lang="en-US" dirty="0"/>
              <a:t>How do I, individually, with my grade-level team or PLC, design a local curriculum that includes diverse groups according to the demands of the </a:t>
            </a:r>
            <a:r>
              <a:rPr lang="en-US" i="1" dirty="0"/>
              <a:t>KAS for Social Studies?</a:t>
            </a:r>
            <a:endParaRPr dirty="0"/>
          </a:p>
          <a:p>
            <a:pPr marL="457200" lvl="0" indent="-406400" algn="l" rtl="0">
              <a:spcBef>
                <a:spcPts val="0"/>
              </a:spcBef>
              <a:spcAft>
                <a:spcPts val="0"/>
              </a:spcAft>
              <a:buSzPts val="2800"/>
              <a:buAutoNum type="arabicParenR"/>
            </a:pPr>
            <a:r>
              <a:rPr lang="en-US" dirty="0"/>
              <a:t>What resources are available to evaluate if the local curriculum includes diverse groups according to the demands of the </a:t>
            </a:r>
            <a:r>
              <a:rPr lang="en-US" i="1" dirty="0"/>
              <a:t>KAS for Social Studies</a:t>
            </a:r>
            <a:r>
              <a:rPr lang="en-US" dirty="0"/>
              <a:t>?</a:t>
            </a:r>
            <a:endParaRPr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gd3645d0541_0_1"/>
          <p:cNvSpPr txBox="1">
            <a:spLocks noGrp="1"/>
          </p:cNvSpPr>
          <p:nvPr>
            <p:ph type="title"/>
          </p:nvPr>
        </p:nvSpPr>
        <p:spPr>
          <a:xfrm>
            <a:off x="279625" y="7064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0"/>
                  </a:ext>
                </a:extLst>
              </a:rPr>
              <a:t>The </a:t>
            </a:r>
            <a:r>
              <a:rPr lang="en-US" sz="3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1"/>
                  </a:ext>
                </a:extLst>
              </a:rPr>
              <a:t>Kentucky Academic Standards (KAS)</a:t>
            </a:r>
            <a:r>
              <a:rPr lang="en-US"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2"/>
                  </a:ext>
                </a:extLst>
              </a:rPr>
              <a:t> </a:t>
            </a:r>
            <a:endParaRPr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3"/>
                </a:ext>
              </a:extLst>
            </a:endParaRPr>
          </a:p>
          <a:p>
            <a:pPr marL="0" lvl="0" indent="0" algn="l" rtl="0">
              <a:spcBef>
                <a:spcPts val="0"/>
              </a:spcBef>
              <a:spcAft>
                <a:spcPts val="0"/>
              </a:spcAft>
              <a:buClr>
                <a:schemeClr val="dk1"/>
              </a:buClr>
              <a:buSzPts val="1100"/>
              <a:buFont typeface="Arial"/>
              <a:buNone/>
            </a:pPr>
            <a:r>
              <a:rPr lang="en-US"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4"/>
                  </a:ext>
                </a:extLst>
              </a:rPr>
              <a:t>are Standards, not Curriculum</a:t>
            </a:r>
            <a:endParaRPr dirty="0"/>
          </a:p>
        </p:txBody>
      </p:sp>
      <p:sp>
        <p:nvSpPr>
          <p:cNvPr id="1336" name="Google Shape;1336;gd3645d0541_0_1"/>
          <p:cNvSpPr txBox="1">
            <a:spLocks noGrp="1"/>
          </p:cNvSpPr>
          <p:nvPr>
            <p:ph type="body" idx="1"/>
          </p:nvPr>
        </p:nvSpPr>
        <p:spPr>
          <a:xfrm>
            <a:off x="279625" y="2260075"/>
            <a:ext cx="6797831" cy="4351200"/>
          </a:xfrm>
          <a:prstGeom prst="rect">
            <a:avLst/>
          </a:prstGeom>
        </p:spPr>
        <p:txBody>
          <a:bodyPr spcFirstLastPara="1" wrap="square" lIns="91425" tIns="45700" rIns="91425" bIns="45700" anchor="t" anchorCtr="0">
            <a:noAutofit/>
          </a:bodyPr>
          <a:lstStyle/>
          <a:p>
            <a:pPr marL="0" lvl="0" indent="0">
              <a:buNone/>
            </a:pPr>
            <a:r>
              <a:rPr lang="en-US" sz="2400" dirty="0"/>
              <a:t>To create curricular coherence, educators must understand the relationship between standards, curriculum and instructional resources. Figure 1.2 highlights the differences between these terms as well as who has responsibility for each as defined in Kentucky law  (</a:t>
            </a:r>
            <a:r>
              <a:rPr lang="en-US" sz="2400" u="sng" dirty="0">
                <a:hlinkClick r:id="rId3"/>
              </a:rPr>
              <a:t>KRS 160.345</a:t>
            </a:r>
            <a:r>
              <a:rPr lang="en-US" sz="2400" dirty="0"/>
              <a:t>, </a:t>
            </a:r>
            <a:r>
              <a:rPr lang="en-US" sz="2400" u="sng" dirty="0">
                <a:hlinkClick r:id="rId4"/>
              </a:rPr>
              <a:t>704 KAR 3:455</a:t>
            </a:r>
            <a:r>
              <a:rPr lang="en-US" sz="2400" dirty="0"/>
              <a:t>).</a:t>
            </a:r>
            <a:endParaRPr sz="2400" dirty="0"/>
          </a:p>
          <a:p>
            <a:pPr marL="0" lvl="0" indent="0" algn="l" rtl="0">
              <a:spcBef>
                <a:spcPts val="1000"/>
              </a:spcBef>
              <a:spcAft>
                <a:spcPts val="0"/>
              </a:spcAft>
              <a:buNone/>
            </a:pPr>
            <a:endParaRPr sz="2400" dirty="0"/>
          </a:p>
          <a:p>
            <a:pPr marL="0" lvl="0" indent="0" algn="l" rtl="0">
              <a:spcBef>
                <a:spcPts val="1000"/>
              </a:spcBef>
              <a:spcAft>
                <a:spcPts val="0"/>
              </a:spcAft>
              <a:buNone/>
            </a:pPr>
            <a:r>
              <a:rPr lang="en-US" sz="2400" dirty="0">
                <a:hlinkClick r:id="rId5"/>
              </a:rPr>
              <a:t>Model Curriculum Framework</a:t>
            </a:r>
            <a:r>
              <a:rPr lang="en-US" sz="2400" dirty="0"/>
              <a:t>, pg. 3</a:t>
            </a:r>
            <a:endParaRPr sz="2400" dirty="0"/>
          </a:p>
        </p:txBody>
      </p:sp>
      <p:pic>
        <p:nvPicPr>
          <p:cNvPr id="3" name="Picture 2" descr="Figure 1.2. Defining Standards, Curriculum and Instructional Resources  may be found on page 4 of the Model Curriculum Framework. An overview of the graphic is below:&#10;&#10;What is the difference between standards, curriculum and high-quality instructional resources?&#10;&#10;Standards&#10;The Kentucky Academic Standards (KAS) address a foundational framework of what is to be learned. &#10;The KAS contain the minimum requirements of what students should know and be able to do by the end of each grade level. &#10;&#10;Curriculum&#10;The curriculum address how learning experiences are designed at the local level. &#10;The overall purpose is to focus on and connect the work of classroom teachers within a school and/or district to standards, assessments and classroom practices in order to raise student achievement. &#10;&#10;High-quality instructional resources&#10;The Kentucky Department of Education defines High-Quality Instructional Resources (HQIRs) as materials that are:&#10;Aligned with the Kentucky Academic Standards (KAS); &#10;Research-based and/or externally validated; &#10;Comprehensive to include engaging texts (books, multimedia et.), problems and assessments;&#10;Culturally relevant, free from bias; and&#10;Accessible for all students &#10;&#10;Who is responsible for standards, curriculum and high-quality instructional resources?&#10;&#10;Standards&#10;The Kentucky Board of Education and the Kentucky Department of Education&#10;&#10;Curriculum&#10;Local superintendent, district and/or school administrators and teachers&#10;&#10;High-quality instructional resources&#10;Local superintendent, district and/or school administrators and teachers&#10;" title="Promoting Student Equity Through Standards Implementation"/>
          <p:cNvPicPr>
            <a:picLocks noChangeAspect="1"/>
          </p:cNvPicPr>
          <p:nvPr/>
        </p:nvPicPr>
        <p:blipFill>
          <a:blip r:embed="rId6"/>
          <a:stretch>
            <a:fillRect/>
          </a:stretch>
        </p:blipFill>
        <p:spPr>
          <a:xfrm>
            <a:off x="7296150" y="0"/>
            <a:ext cx="4895850" cy="67627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0"/>
          <p:cNvSpPr txBox="1">
            <a:spLocks noGrp="1"/>
          </p:cNvSpPr>
          <p:nvPr>
            <p:ph type="title"/>
          </p:nvPr>
        </p:nvSpPr>
        <p:spPr>
          <a:xfrm>
            <a:off x="197400" y="273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Why is engaging in this work </a:t>
            </a:r>
            <a:endParaRPr dirty="0"/>
          </a:p>
          <a:p>
            <a:pPr marL="0" lvl="0" indent="0" algn="l" rtl="0">
              <a:lnSpc>
                <a:spcPct val="90000"/>
              </a:lnSpc>
              <a:spcBef>
                <a:spcPts val="0"/>
              </a:spcBef>
              <a:spcAft>
                <a:spcPts val="0"/>
              </a:spcAft>
              <a:buClr>
                <a:schemeClr val="dk1"/>
              </a:buClr>
              <a:buSzPts val="4400"/>
              <a:buFont typeface="Calibri"/>
              <a:buNone/>
            </a:pPr>
            <a:r>
              <a:rPr lang="en-US" dirty="0"/>
              <a:t>important?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9"/>
                  </a:ext>
                </a:extLst>
              </a:rPr>
              <a:t>Reflection</a:t>
            </a:r>
            <a:endParaRPr dirty="0"/>
          </a:p>
        </p:txBody>
      </p:sp>
      <p:sp>
        <p:nvSpPr>
          <p:cNvPr id="206" name="Google Shape;206;p10"/>
          <p:cNvSpPr txBox="1">
            <a:spLocks noGrp="1"/>
          </p:cNvSpPr>
          <p:nvPr>
            <p:ph type="body" idx="1"/>
          </p:nvPr>
        </p:nvSpPr>
        <p:spPr>
          <a:xfrm>
            <a:off x="197400" y="3550826"/>
            <a:ext cx="11797200" cy="2371200"/>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None/>
            </a:pPr>
            <a:r>
              <a:rPr lang="en-US" dirty="0"/>
              <a:t>In a </a:t>
            </a:r>
            <a:r>
              <a:rPr lang="en-US" u="sng" dirty="0">
                <a:solidFill>
                  <a:schemeClr val="hlink"/>
                </a:solidFill>
                <a:hlinkClick r:id="rId3"/>
              </a:rPr>
              <a:t>Turn and Talk</a:t>
            </a:r>
            <a:r>
              <a:rPr lang="en-US" dirty="0"/>
              <a:t> with a partner, answer the following questions:</a:t>
            </a:r>
            <a:endParaRPr dirty="0"/>
          </a:p>
          <a:p>
            <a:pPr marL="228600" lvl="0" indent="0" algn="l" rtl="0">
              <a:lnSpc>
                <a:spcPct val="90000"/>
              </a:lnSpc>
              <a:spcBef>
                <a:spcPts val="0"/>
              </a:spcBef>
              <a:spcAft>
                <a:spcPts val="0"/>
              </a:spcAft>
              <a:buNone/>
            </a:pPr>
            <a:endParaRPr dirty="0"/>
          </a:p>
          <a:p>
            <a:pPr marL="457200" lvl="0" indent="-342900" algn="l" rtl="0">
              <a:lnSpc>
                <a:spcPct val="90000"/>
              </a:lnSpc>
              <a:spcBef>
                <a:spcPts val="0"/>
              </a:spcBef>
              <a:spcAft>
                <a:spcPts val="0"/>
              </a:spcAft>
              <a:buSzPts val="1800"/>
              <a:buAutoNum type="arabicParenR"/>
            </a:pPr>
            <a:r>
              <a:rPr lang="en-US" sz="2600" dirty="0">
                <a:latin typeface="Calibri" panose="020F0502020204030204" pitchFamily="34" charset="0"/>
                <a:cs typeface="Calibri" panose="020F0502020204030204" pitchFamily="34" charset="0"/>
              </a:rPr>
              <a:t>Think about your classroom. How often do students get to experience a curriculum that </a:t>
            </a:r>
            <a:r>
              <a:rPr lang="en-US" sz="2600" dirty="0">
                <a:solidFill>
                  <a:srgbClr val="111111"/>
                </a:solidFill>
                <a:highlight>
                  <a:srgbClr val="FFFFFF"/>
                </a:highlight>
                <a:latin typeface="Calibri" panose="020F0502020204030204" pitchFamily="34" charset="0"/>
                <a:cs typeface="Calibri" panose="020F0502020204030204" pitchFamily="34" charset="0"/>
              </a:rPr>
              <a:t>incorporates cultural aspects into the curriculum</a:t>
            </a:r>
            <a:r>
              <a:rPr lang="en-US" sz="2600" dirty="0">
                <a:latin typeface="Calibri" panose="020F0502020204030204" pitchFamily="34" charset="0"/>
                <a:cs typeface="Calibri" panose="020F0502020204030204" pitchFamily="34" charset="0"/>
              </a:rPr>
              <a:t>?</a:t>
            </a:r>
            <a:endParaRPr sz="2600" dirty="0">
              <a:latin typeface="Calibri" panose="020F0502020204030204" pitchFamily="34" charset="0"/>
              <a:cs typeface="Calibri" panose="020F0502020204030204" pitchFamily="34" charset="0"/>
            </a:endParaRPr>
          </a:p>
          <a:p>
            <a:pPr marL="457200" lvl="0" indent="-342900" algn="l" rtl="0">
              <a:lnSpc>
                <a:spcPct val="90000"/>
              </a:lnSpc>
              <a:spcBef>
                <a:spcPts val="0"/>
              </a:spcBef>
              <a:spcAft>
                <a:spcPts val="0"/>
              </a:spcAft>
              <a:buSzPts val="1800"/>
              <a:buAutoNum type="arabicParenR"/>
            </a:pPr>
            <a:r>
              <a:rPr lang="en-US" sz="2600" dirty="0">
                <a:latin typeface="Calibri" panose="020F0502020204030204" pitchFamily="34" charset="0"/>
                <a:cs typeface="Calibri" panose="020F0502020204030204" pitchFamily="34" charset="0"/>
              </a:rPr>
              <a:t>Are there times when students are only exposed to a single story? </a:t>
            </a:r>
            <a:endParaRPr sz="2600" dirty="0">
              <a:latin typeface="Calibri" panose="020F0502020204030204" pitchFamily="34" charset="0"/>
              <a:cs typeface="Calibri" panose="020F0502020204030204" pitchFamily="34" charset="0"/>
            </a:endParaRPr>
          </a:p>
          <a:p>
            <a:pPr marL="457200" lvl="0" indent="-342900" algn="l" rtl="0">
              <a:lnSpc>
                <a:spcPct val="90000"/>
              </a:lnSpc>
              <a:spcBef>
                <a:spcPts val="0"/>
              </a:spcBef>
              <a:spcAft>
                <a:spcPts val="0"/>
              </a:spcAft>
              <a:buSzPts val="1800"/>
              <a:buAutoNum type="arabicParenR"/>
            </a:pPr>
            <a:r>
              <a:rPr lang="en-US" sz="2600" dirty="0">
                <a:latin typeface="Calibri" panose="020F0502020204030204" pitchFamily="34" charset="0"/>
                <a:cs typeface="Calibri" panose="020F0502020204030204" pitchFamily="34" charset="0"/>
              </a:rPr>
              <a:t>Why is it important for educators to include and for students to experience diverse groups in Kentucky classrooms? </a:t>
            </a:r>
            <a:endParaRPr sz="2600" dirty="0">
              <a:latin typeface="Calibri" panose="020F0502020204030204" pitchFamily="34" charset="0"/>
              <a:cs typeface="Calibri" panose="020F0502020204030204" pitchFamily="34" charset="0"/>
            </a:endParaRPr>
          </a:p>
          <a:p>
            <a:pPr marL="1041400" lvl="2" indent="0" algn="l" rtl="0">
              <a:lnSpc>
                <a:spcPct val="90000"/>
              </a:lnSpc>
              <a:spcBef>
                <a:spcPts val="500"/>
              </a:spcBef>
              <a:spcAft>
                <a:spcPts val="0"/>
              </a:spcAft>
              <a:buClr>
                <a:schemeClr val="dk1"/>
              </a:buClr>
              <a:buSzPts val="2000"/>
              <a:buNone/>
            </a:pPr>
            <a:endParaRPr dirty="0"/>
          </a:p>
          <a:p>
            <a:pPr marL="685800" lvl="1" indent="-76200" algn="l" rtl="0">
              <a:lnSpc>
                <a:spcPct val="90000"/>
              </a:lnSpc>
              <a:spcBef>
                <a:spcPts val="500"/>
              </a:spcBef>
              <a:spcAft>
                <a:spcPts val="0"/>
              </a:spcAft>
              <a:buClr>
                <a:schemeClr val="dk1"/>
              </a:buClr>
              <a:buSzPts val="2400"/>
              <a:buNone/>
            </a:pPr>
            <a:endParaRPr dirty="0"/>
          </a:p>
        </p:txBody>
      </p:sp>
      <p:pic>
        <p:nvPicPr>
          <p:cNvPr id="207" name="Google Shape;207;p10" descr="This is a screenshot of a clip from &quot;The Danger of a Single Story&quot; video."/>
          <p:cNvPicPr preferRelativeResize="0"/>
          <p:nvPr/>
        </p:nvPicPr>
        <p:blipFill>
          <a:blip r:embed="rId4">
            <a:alphaModFix/>
          </a:blip>
          <a:stretch>
            <a:fillRect/>
          </a:stretch>
        </p:blipFill>
        <p:spPr>
          <a:xfrm>
            <a:off x="6554977" y="935975"/>
            <a:ext cx="3885185" cy="23712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gd2ed588c5a_0_454"/>
          <p:cNvSpPr txBox="1">
            <a:spLocks noGrp="1"/>
          </p:cNvSpPr>
          <p:nvPr>
            <p:ph type="title"/>
          </p:nvPr>
        </p:nvSpPr>
        <p:spPr>
          <a:xfrm>
            <a:off x="262225" y="1192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5"/>
                  </a:ext>
                </a:extLst>
              </a:rPr>
              <a:t>The </a:t>
            </a:r>
            <a:r>
              <a:rPr lang="en-US" sz="3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6"/>
                  </a:ext>
                </a:extLst>
              </a:rPr>
              <a:t>Kentucky Academic Standards (KAS)</a:t>
            </a:r>
            <a:r>
              <a:rPr lang="en-US"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7"/>
                  </a:ext>
                </a:extLst>
              </a:rPr>
              <a:t> </a:t>
            </a:r>
            <a:endParaRPr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8"/>
                </a:ext>
              </a:extLst>
            </a:endParaRPr>
          </a:p>
          <a:p>
            <a:pPr marL="0" lvl="0" indent="0" algn="l" rtl="0">
              <a:spcBef>
                <a:spcPts val="0"/>
              </a:spcBef>
              <a:spcAft>
                <a:spcPts val="0"/>
              </a:spcAft>
              <a:buNone/>
            </a:pPr>
            <a:r>
              <a:rPr lang="en-US"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69"/>
                  </a:ext>
                </a:extLst>
              </a:rPr>
              <a:t>are Standards, not Curriculum</a:t>
            </a:r>
            <a:endParaRPr sz="3300" dirty="0"/>
          </a:p>
        </p:txBody>
      </p:sp>
      <p:sp>
        <p:nvSpPr>
          <p:cNvPr id="1343" name="Google Shape;1343;gd2ed588c5a_0_454"/>
          <p:cNvSpPr txBox="1">
            <a:spLocks noGrp="1"/>
          </p:cNvSpPr>
          <p:nvPr>
            <p:ph type="body" idx="1"/>
          </p:nvPr>
        </p:nvSpPr>
        <p:spPr>
          <a:xfrm>
            <a:off x="262225" y="1444975"/>
            <a:ext cx="11694600" cy="4913100"/>
          </a:xfrm>
          <a:prstGeom prst="rect">
            <a:avLst/>
          </a:prstGeom>
        </p:spPr>
        <p:txBody>
          <a:bodyPr spcFirstLastPara="1" wrap="square" lIns="91425" tIns="45700" rIns="91425" bIns="45700" anchor="t" anchorCtr="0">
            <a:noAutofit/>
          </a:bodyPr>
          <a:lstStyle/>
          <a:p>
            <a:pPr marL="457200" lvl="0" indent="-393700" algn="l" rtl="0">
              <a:spcBef>
                <a:spcPts val="1000"/>
              </a:spcBef>
              <a:spcAft>
                <a:spcPts val="0"/>
              </a:spcAft>
              <a:buClr>
                <a:srgbClr val="111111"/>
              </a:buClr>
              <a:buSzPts val="2600"/>
              <a:buChar char="•"/>
            </a:pPr>
            <a:r>
              <a:rPr lang="en-US" sz="2300" dirty="0">
                <a:solidFill>
                  <a:srgbClr val="111111"/>
                </a:solidFill>
              </a:rPr>
              <a:t>The K</a:t>
            </a:r>
            <a:r>
              <a:rPr lang="en-US" sz="2300" i="1" dirty="0">
                <a:solidFill>
                  <a:srgbClr val="111111"/>
                </a:solidFill>
              </a:rPr>
              <a:t>AS for Social Studies</a:t>
            </a:r>
            <a:r>
              <a:rPr lang="en-US" sz="2300" dirty="0">
                <a:solidFill>
                  <a:srgbClr val="111111"/>
                </a:solidFill>
              </a:rPr>
              <a:t> outlines the minimum standards Kentucky students should learn in each grade level kindergarten through eighth grade or high school grade-span. The standards address a foundational framework of what is to be learned, but do not address how learning experiences are to be designed or what resources should be used. </a:t>
            </a:r>
            <a:endParaRPr sz="2300" dirty="0">
              <a:solidFill>
                <a:srgbClr val="111111"/>
              </a:solidFill>
            </a:endParaRPr>
          </a:p>
          <a:p>
            <a:pPr marL="457200" lvl="0" indent="-393700" algn="l" rtl="0">
              <a:spcBef>
                <a:spcPts val="0"/>
              </a:spcBef>
              <a:spcAft>
                <a:spcPts val="0"/>
              </a:spcAft>
              <a:buClr>
                <a:srgbClr val="111111"/>
              </a:buClr>
              <a:buSzPts val="2600"/>
              <a:buChar char="•"/>
            </a:pPr>
            <a:r>
              <a:rPr lang="en-US" sz="2300" dirty="0">
                <a:solidFill>
                  <a:srgbClr val="111111"/>
                </a:solidFill>
              </a:rPr>
              <a:t>A standard represents a goal or outcome of an educational program; standards are vertically aligned expected outcomes for all students. The standards do not dictate the design of a lesson plan or how units should be organized. The standards establish a statewide baseline of what students should know and be able to do at the conclusion of a grade or grade-span. The instructional program should emphasize the development of students' abilities to acquire and apply the standards. The curriculum must ensure that appropriate accommodations are made for diverse populations of students found within Kentucky schools. </a:t>
            </a:r>
            <a:endParaRPr sz="2300" dirty="0">
              <a:solidFill>
                <a:srgbClr val="111111"/>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gd2ed588c5a_0_571"/>
          <p:cNvSpPr txBox="1">
            <a:spLocks noGrp="1"/>
          </p:cNvSpPr>
          <p:nvPr>
            <p:ph type="title"/>
          </p:nvPr>
        </p:nvSpPr>
        <p:spPr>
          <a:xfrm>
            <a:off x="262225" y="17220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0"/>
                  </a:ext>
                </a:extLst>
              </a:rPr>
              <a:t>The </a:t>
            </a:r>
            <a:r>
              <a:rPr lang="en-US" sz="3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1"/>
                  </a:ext>
                </a:extLst>
              </a:rPr>
              <a:t>Kentucky Academic Standards (KAS)</a:t>
            </a:r>
            <a:r>
              <a:rPr lang="en-US"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2"/>
                  </a:ext>
                </a:extLst>
              </a:rPr>
              <a:t> </a:t>
            </a:r>
            <a:endParaRPr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3"/>
                </a:ext>
              </a:extLst>
            </a:endParaRPr>
          </a:p>
          <a:p>
            <a:pPr marL="0" lvl="0" indent="0" algn="l" rtl="0">
              <a:spcBef>
                <a:spcPts val="0"/>
              </a:spcBef>
              <a:spcAft>
                <a:spcPts val="0"/>
              </a:spcAft>
              <a:buNone/>
            </a:pPr>
            <a:r>
              <a:rPr lang="en-US"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4"/>
                  </a:ext>
                </a:extLst>
              </a:rPr>
              <a:t>are Standards, not Curriculum</a:t>
            </a:r>
            <a:endParaRPr sz="3300" dirty="0"/>
          </a:p>
        </p:txBody>
      </p:sp>
      <p:sp>
        <p:nvSpPr>
          <p:cNvPr id="1350" name="Google Shape;1350;gd2ed588c5a_0_571"/>
          <p:cNvSpPr txBox="1">
            <a:spLocks noGrp="1"/>
          </p:cNvSpPr>
          <p:nvPr>
            <p:ph type="body" idx="1"/>
          </p:nvPr>
        </p:nvSpPr>
        <p:spPr>
          <a:xfrm>
            <a:off x="262225" y="1167257"/>
            <a:ext cx="11929775" cy="5032500"/>
          </a:xfrm>
          <a:prstGeom prst="rect">
            <a:avLst/>
          </a:prstGeom>
        </p:spPr>
        <p:txBody>
          <a:bodyPr spcFirstLastPara="1" wrap="square" lIns="91425" tIns="45700" rIns="91425" bIns="45700" anchor="t" anchorCtr="0">
            <a:noAutofit/>
          </a:bodyPr>
          <a:lstStyle/>
          <a:p>
            <a:pPr marL="457200" lvl="0" indent="-387350" algn="l" rtl="0">
              <a:spcBef>
                <a:spcPts val="1000"/>
              </a:spcBef>
              <a:spcAft>
                <a:spcPts val="0"/>
              </a:spcAft>
              <a:buSzPts val="2500"/>
              <a:buChar char="•"/>
            </a:pPr>
            <a:r>
              <a:rPr lang="en-US" sz="2400" dirty="0"/>
              <a:t>These standards are not a set of instructional or assessment tasks, but rather statements of what students should be able to master after instruction. Decisions on how best to help students meet these program goals are left to local school districts and teachers.</a:t>
            </a:r>
            <a:endParaRPr sz="2400" dirty="0"/>
          </a:p>
          <a:p>
            <a:pPr marL="0" lvl="0" indent="0" algn="l" rtl="0">
              <a:spcBef>
                <a:spcPts val="1000"/>
              </a:spcBef>
              <a:spcAft>
                <a:spcPts val="0"/>
              </a:spcAft>
              <a:buNone/>
            </a:pPr>
            <a:endParaRPr sz="1100" dirty="0"/>
          </a:p>
          <a:p>
            <a:pPr marL="457200" lvl="0" indent="-387350" algn="l" rtl="0">
              <a:spcBef>
                <a:spcPts val="1000"/>
              </a:spcBef>
              <a:spcAft>
                <a:spcPts val="0"/>
              </a:spcAft>
              <a:buSzPts val="2500"/>
              <a:buChar char="•"/>
            </a:pPr>
            <a:r>
              <a:rPr lang="en-US" sz="2400" dirty="0"/>
              <a:t>Curriculum includes the vast array of instructional materials, readings, learning experiences and local mechanisms of assessment, including the full body of content knowledge to be covered, all of which are to be selected at the local level according to Kentucky law.</a:t>
            </a:r>
            <a:endParaRPr sz="2400" dirty="0"/>
          </a:p>
          <a:p>
            <a:pPr marL="457200" lvl="0" indent="0" algn="l" rtl="0">
              <a:spcBef>
                <a:spcPts val="1000"/>
              </a:spcBef>
              <a:spcAft>
                <a:spcPts val="0"/>
              </a:spcAft>
              <a:buNone/>
            </a:pPr>
            <a:endParaRPr sz="1100" dirty="0"/>
          </a:p>
          <a:p>
            <a:pPr marL="457200" lvl="0" indent="-387350" algn="l" rtl="0">
              <a:spcBef>
                <a:spcPts val="1000"/>
              </a:spcBef>
              <a:spcAft>
                <a:spcPts val="0"/>
              </a:spcAft>
              <a:buSzPts val="2500"/>
              <a:buChar char="•"/>
            </a:pPr>
            <a:r>
              <a:rPr lang="en-US" sz="2400" dirty="0"/>
              <a:t>Thus, local schools and districts are charged with including diverse groups according to the demands of the </a:t>
            </a:r>
            <a:r>
              <a:rPr lang="en-US" sz="2400" i="1" dirty="0"/>
              <a:t>KAS for Social Studies</a:t>
            </a:r>
            <a:r>
              <a:rPr lang="en-US" sz="2400" dirty="0"/>
              <a:t> since they </a:t>
            </a:r>
            <a:r>
              <a:rPr lang="en-US" sz="2500" dirty="0"/>
              <a:t>are the decision-makers regarding the curriculum development process. </a:t>
            </a:r>
            <a:endParaRPr sz="2500"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gd2ed588c5a_0_460"/>
          <p:cNvSpPr txBox="1">
            <a:spLocks noGrp="1"/>
          </p:cNvSpPr>
          <p:nvPr>
            <p:ph type="title"/>
          </p:nvPr>
        </p:nvSpPr>
        <p:spPr>
          <a:xfrm>
            <a:off x="281512" y="140704"/>
            <a:ext cx="11628975" cy="1191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5"/>
                  </a:ext>
                </a:extLst>
              </a:rPr>
              <a:t>Translating</a:t>
            </a:r>
            <a:r>
              <a:rPr lang="en-US" dirty="0"/>
              <a:t> the Standards into Curriculum</a:t>
            </a:r>
            <a:endParaRPr dirty="0"/>
          </a:p>
        </p:txBody>
      </p:sp>
      <p:sp>
        <p:nvSpPr>
          <p:cNvPr id="1357" name="Google Shape;1357;gd2ed588c5a_0_460"/>
          <p:cNvSpPr txBox="1">
            <a:spLocks noGrp="1"/>
          </p:cNvSpPr>
          <p:nvPr>
            <p:ph type="body" idx="1"/>
          </p:nvPr>
        </p:nvSpPr>
        <p:spPr>
          <a:xfrm>
            <a:off x="-68153" y="888708"/>
            <a:ext cx="11910487" cy="47514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400" dirty="0"/>
              <a:t>The Kentucky Department of Education (KDE) does not require specific curriculum or strategies to be used to teach the </a:t>
            </a:r>
            <a:r>
              <a:rPr lang="en-US" sz="2400" i="1" dirty="0"/>
              <a:t>Kentucky Academic Standards (KAS). </a:t>
            </a:r>
            <a:r>
              <a:rPr lang="en-US" sz="2400" dirty="0"/>
              <a:t>Local schools and districts choose to meet those minimum required standards using a locally adopted curriculum according to KRS 158.6453. Senate Bill 1 (2022) transfers the authority of curriculum determination from the School Based Decision Making (SBDM) council to the superintendent. Each district’s superintendent now has the authority to select a school’s curriculum, textbooks, instructional materials and student support services after consultation with the SBDM council and the local board of education.</a:t>
            </a:r>
            <a:endParaRPr sz="2400" dirty="0"/>
          </a:p>
          <a:p>
            <a:pPr marL="457200" lvl="0" indent="-381000" algn="l" rtl="0">
              <a:spcBef>
                <a:spcPts val="1000"/>
              </a:spcBef>
              <a:spcAft>
                <a:spcPts val="0"/>
              </a:spcAft>
              <a:buSzPts val="2400"/>
              <a:buChar char="•"/>
            </a:pPr>
            <a:r>
              <a:rPr lang="en-US" sz="2400" dirty="0"/>
              <a:t>As educators implement academic standards, they, along with community members, must guarantee postsecondary</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6"/>
                  </a:ext>
                </a:extLst>
              </a:rPr>
              <a:t> readiness</a:t>
            </a:r>
            <a:r>
              <a:rPr lang="en-US" sz="2400" dirty="0"/>
              <a:t> that will ensure all learners are transition-ready. To achieve this, Kentucky students need a curriculum designed and structured for a rigorous, relevant and personalized learning experience, including a wide variety of learning opportunities. </a:t>
            </a:r>
            <a:endParaRPr sz="2400" dirty="0"/>
          </a:p>
          <a:p>
            <a:pPr marL="457200" lvl="0" indent="0" algn="l" rtl="0">
              <a:spcBef>
                <a:spcPts val="1000"/>
              </a:spcBef>
              <a:spcAft>
                <a:spcPts val="0"/>
              </a:spcAft>
              <a:buNone/>
            </a:pPr>
            <a:endParaRPr sz="2400"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gd2ed588c5a_0_466"/>
          <p:cNvSpPr txBox="1">
            <a:spLocks noGrp="1"/>
          </p:cNvSpPr>
          <p:nvPr>
            <p:ph type="title"/>
          </p:nvPr>
        </p:nvSpPr>
        <p:spPr>
          <a:xfrm>
            <a:off x="286224" y="619066"/>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7"/>
                  </a:ext>
                </a:extLst>
              </a:rPr>
              <a:t>Translating the Standards </a:t>
            </a:r>
            <a:endParaRPr sz="4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8"/>
                </a:ext>
              </a:extLst>
            </a:endParaRPr>
          </a:p>
          <a:p>
            <a:pPr marL="0" lvl="0" indent="0" algn="l" rtl="0">
              <a:spcBef>
                <a:spcPts val="0"/>
              </a:spcBef>
              <a:spcAft>
                <a:spcPts val="0"/>
              </a:spcAft>
              <a:buClr>
                <a:schemeClr val="dk1"/>
              </a:buClr>
              <a:buSzPts val="1100"/>
              <a:buFont typeface="Arial"/>
              <a:buNone/>
            </a:pPr>
            <a:r>
              <a:rPr lang="en-US" sz="4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79"/>
                  </a:ext>
                </a:extLst>
              </a:rPr>
              <a:t>into Curriculum</a:t>
            </a:r>
            <a:endParaRPr sz="4000" dirty="0"/>
          </a:p>
        </p:txBody>
      </p:sp>
      <p:sp>
        <p:nvSpPr>
          <p:cNvPr id="1364" name="Google Shape;1364;gd2ed588c5a_0_466"/>
          <p:cNvSpPr txBox="1"/>
          <p:nvPr/>
        </p:nvSpPr>
        <p:spPr>
          <a:xfrm>
            <a:off x="0" y="2275076"/>
            <a:ext cx="7610168" cy="3304464"/>
          </a:xfrm>
          <a:prstGeom prst="rect">
            <a:avLst/>
          </a:prstGeom>
          <a:noFill/>
          <a:ln>
            <a:noFill/>
          </a:ln>
        </p:spPr>
        <p:txBody>
          <a:bodyPr spcFirstLastPara="1" wrap="square" lIns="91425" tIns="91425" rIns="91425" bIns="91425" anchor="t" anchorCtr="0">
            <a:spAutoFit/>
          </a:bodyPr>
          <a:lstStyle/>
          <a:p>
            <a:pPr marL="457200" lvl="0" indent="-381000">
              <a:lnSpc>
                <a:spcPct val="90000"/>
              </a:lnSpc>
              <a:spcBef>
                <a:spcPts val="1000"/>
              </a:spcBef>
              <a:buClr>
                <a:schemeClr val="dk1"/>
              </a:buClr>
              <a:buSzPts val="2400"/>
              <a:buChar char="•"/>
            </a:pPr>
            <a:r>
              <a:rPr lang="en-US" sz="2400" dirty="0">
                <a:latin typeface="Calibri" panose="020F0502020204030204" pitchFamily="34" charset="0"/>
                <a:cs typeface="Calibri" panose="020F0502020204030204" pitchFamily="34" charset="0"/>
              </a:rPr>
              <a:t>The </a:t>
            </a:r>
            <a:r>
              <a:rPr lang="en-US" sz="2400" b="1" dirty="0">
                <a:latin typeface="Calibri" panose="020F0502020204030204" pitchFamily="34" charset="0"/>
                <a:cs typeface="Calibri" panose="020F0502020204030204" pitchFamily="34" charset="0"/>
                <a:hlinkClick r:id="rId3"/>
              </a:rPr>
              <a:t>Model Curriculum Framework</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per </a:t>
            </a:r>
            <a:r>
              <a:rPr lang="en-US" sz="2400" u="sng" dirty="0">
                <a:latin typeface="Calibri" panose="020F0502020204030204" pitchFamily="34" charset="0"/>
                <a:cs typeface="Calibri" panose="020F0502020204030204" pitchFamily="34" charset="0"/>
                <a:hlinkClick r:id="rId4"/>
              </a:rPr>
              <a:t>KRS 158.6451</a:t>
            </a:r>
            <a:r>
              <a:rPr lang="en-US" sz="2400" dirty="0">
                <a:latin typeface="Calibri" panose="020F0502020204030204" pitchFamily="34" charset="0"/>
                <a:cs typeface="Calibri" panose="020F0502020204030204" pitchFamily="34" charset="0"/>
              </a:rPr>
              <a:t>, provides guidance for schools and districts in implementing educational best practices in a way that creates curricular coherence to positively impact student success. Curricular coherence involves local alignment of standards, curriculum, instructional resources and practices, assessment, and professional learning within and across grade-levels in a district or school to help students meet grade-level expectations. </a:t>
            </a:r>
            <a:endParaRPr dirty="0">
              <a:latin typeface="Calibri" panose="020F0502020204030204" pitchFamily="34" charset="0"/>
              <a:ea typeface="Calibri"/>
              <a:cs typeface="Calibri" panose="020F0502020204030204" pitchFamily="34" charset="0"/>
              <a:sym typeface="Calibri"/>
            </a:endParaRPr>
          </a:p>
        </p:txBody>
      </p:sp>
      <p:pic>
        <p:nvPicPr>
          <p:cNvPr id="1365" name="Google Shape;1365;gd2ed588c5a_0_466" descr="Image of the Model Curriculum Framework" title="Image of the Model Curriculum Framework">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868932" y="885190"/>
            <a:ext cx="4184380" cy="4460948"/>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gd2ed588c5a_0_472"/>
          <p:cNvSpPr txBox="1">
            <a:spLocks noGrp="1"/>
          </p:cNvSpPr>
          <p:nvPr>
            <p:ph type="title"/>
          </p:nvPr>
        </p:nvSpPr>
        <p:spPr>
          <a:xfrm>
            <a:off x="0" y="44316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0"/>
                  </a:ext>
                </a:extLst>
              </a:rPr>
              <a:t>Evaluating</a:t>
            </a:r>
            <a:r>
              <a:rPr lang="en-US" sz="4200" dirty="0"/>
              <a:t> the Curriculum to Include the </a:t>
            </a:r>
            <a:endParaRPr sz="4200" dirty="0"/>
          </a:p>
          <a:p>
            <a:pPr marL="0" lvl="0" indent="0" algn="l" rtl="0">
              <a:spcBef>
                <a:spcPts val="0"/>
              </a:spcBef>
              <a:spcAft>
                <a:spcPts val="0"/>
              </a:spcAft>
              <a:buNone/>
            </a:pPr>
            <a:r>
              <a:rPr lang="en-US" sz="4200" dirty="0"/>
              <a:t>Diverse Groups of the </a:t>
            </a:r>
            <a:r>
              <a:rPr lang="en-US" sz="4200" i="1" dirty="0"/>
              <a:t>KAS for Social Studies</a:t>
            </a:r>
            <a:r>
              <a:rPr lang="en-US" dirty="0"/>
              <a:t> </a:t>
            </a:r>
            <a:endParaRPr dirty="0"/>
          </a:p>
        </p:txBody>
      </p:sp>
      <p:sp>
        <p:nvSpPr>
          <p:cNvPr id="1372" name="Google Shape;1372;gd2ed588c5a_0_472"/>
          <p:cNvSpPr txBox="1">
            <a:spLocks noGrp="1"/>
          </p:cNvSpPr>
          <p:nvPr>
            <p:ph type="body" idx="1"/>
          </p:nvPr>
        </p:nvSpPr>
        <p:spPr>
          <a:xfrm>
            <a:off x="354083" y="1768861"/>
            <a:ext cx="11483833" cy="4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In </a:t>
            </a:r>
            <a:r>
              <a:rPr lang="en-US" sz="2400" i="1" dirty="0"/>
              <a:t>Curriculum As Window and Mirror, </a:t>
            </a:r>
            <a:r>
              <a:rPr lang="en-US" sz="2400" dirty="0"/>
              <a:t>Style says the following:</a:t>
            </a:r>
            <a:endParaRPr sz="2400" dirty="0"/>
          </a:p>
          <a:p>
            <a:pPr marL="457200" lvl="0" indent="-342900" algn="l" rtl="0">
              <a:spcBef>
                <a:spcPts val="1000"/>
              </a:spcBef>
              <a:spcAft>
                <a:spcPts val="0"/>
              </a:spcAft>
              <a:buSzPts val="1800"/>
              <a:buChar char="•"/>
            </a:pPr>
            <a:r>
              <a:rPr lang="en-US" sz="2400" dirty="0"/>
              <a:t>“All students deserve a curriculum which mirrors their own experience back to them, upon occasion — thus validating it in the public world of the school. But curriculum must also insist upon the fresh air of windows into the experience of others — who also need and deserve the public validation of the school curriculum.”</a:t>
            </a:r>
            <a:endParaRPr sz="2400" dirty="0"/>
          </a:p>
          <a:p>
            <a:pPr marL="457200" lvl="0" indent="-342900" algn="l" rtl="0">
              <a:spcBef>
                <a:spcPts val="0"/>
              </a:spcBef>
              <a:spcAft>
                <a:spcPts val="0"/>
              </a:spcAft>
              <a:buSzPts val="1800"/>
              <a:buChar char="•"/>
            </a:pPr>
            <a:r>
              <a:rPr lang="en-US" sz="2400" dirty="0"/>
              <a:t>“It is limiting and inaccurate to only educate our children provincially when they must live their lives in a global context, facing vast differences and awesome similarities. They must learn early and often about the valid framing of both windows and mirrors for a balanced, ecological sense of their place(s) in the world.”</a:t>
            </a:r>
            <a:endParaRPr sz="24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gdb9fda3e36_0_20"/>
          <p:cNvSpPr txBox="1">
            <a:spLocks noGrp="1"/>
          </p:cNvSpPr>
          <p:nvPr>
            <p:ph type="title"/>
          </p:nvPr>
        </p:nvSpPr>
        <p:spPr>
          <a:xfrm>
            <a:off x="263447" y="0"/>
            <a:ext cx="11574599"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dirty="0"/>
              <a:t>Evaluating the Curriculum to Include the </a:t>
            </a:r>
            <a:endParaRPr sz="4200" dirty="0"/>
          </a:p>
          <a:p>
            <a:pPr marL="0" lvl="0" indent="0" algn="l" rtl="0">
              <a:spcBef>
                <a:spcPts val="0"/>
              </a:spcBef>
              <a:spcAft>
                <a:spcPts val="0"/>
              </a:spcAft>
              <a:buClr>
                <a:schemeClr val="dk1"/>
              </a:buClr>
              <a:buSzPts val="1100"/>
              <a:buFont typeface="Arial"/>
              <a:buNone/>
            </a:pPr>
            <a:r>
              <a:rPr lang="en-US" sz="4200" dirty="0"/>
              <a:t>Diverse Groups of the </a:t>
            </a:r>
            <a:r>
              <a:rPr lang="en-US" sz="4200" i="1" dirty="0"/>
              <a:t>KAS for Social Studies</a:t>
            </a:r>
            <a:r>
              <a:rPr lang="en-US" sz="4200" dirty="0"/>
              <a:t> </a:t>
            </a:r>
            <a:endParaRPr sz="4200" dirty="0"/>
          </a:p>
        </p:txBody>
      </p:sp>
      <p:sp>
        <p:nvSpPr>
          <p:cNvPr id="1379" name="Google Shape;1379;gdb9fda3e36_0_20"/>
          <p:cNvSpPr txBox="1">
            <a:spLocks noGrp="1"/>
          </p:cNvSpPr>
          <p:nvPr>
            <p:ph type="body" idx="1"/>
          </p:nvPr>
        </p:nvSpPr>
        <p:spPr>
          <a:xfrm>
            <a:off x="263446" y="1063870"/>
            <a:ext cx="11574600" cy="3725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t>As stated previously in this module, engaging student voice is essential to ensuring that students see themselves and others in the curriculum. </a:t>
            </a:r>
            <a:endParaRPr sz="2700" dirty="0"/>
          </a:p>
          <a:p>
            <a:pPr marL="0" lvl="0" indent="0" algn="l" rtl="0">
              <a:spcBef>
                <a:spcPts val="1000"/>
              </a:spcBef>
              <a:spcAft>
                <a:spcPts val="0"/>
              </a:spcAft>
              <a:buNone/>
            </a:pPr>
            <a:endParaRPr sz="1800" dirty="0"/>
          </a:p>
          <a:p>
            <a:pPr marL="0" lvl="0" indent="0" algn="l" rtl="0">
              <a:spcBef>
                <a:spcPts val="1000"/>
              </a:spcBef>
              <a:spcAft>
                <a:spcPts val="0"/>
              </a:spcAft>
              <a:buNone/>
            </a:pPr>
            <a:r>
              <a:rPr lang="en-US" sz="2700" dirty="0"/>
              <a:t>To determine whether or not students are exposed to curriculum that features both mirrors and windows, conduct a survey that captures student experiences with the curriculum. Questions may include, but are not limited to the following:</a:t>
            </a:r>
            <a:endParaRPr sz="2700" dirty="0"/>
          </a:p>
          <a:p>
            <a:pPr marL="457200" lvl="0" indent="-336550" algn="l" rtl="0">
              <a:spcBef>
                <a:spcPts val="1000"/>
              </a:spcBef>
              <a:spcAft>
                <a:spcPts val="0"/>
              </a:spcAft>
              <a:buSzPts val="1700"/>
              <a:buAutoNum type="arabicParenR"/>
            </a:pPr>
            <a:r>
              <a:rPr lang="en-US" sz="2700" dirty="0"/>
              <a:t>In this class/course, have you learned about individuals or situations that have mirrored your own experiences?</a:t>
            </a:r>
            <a:endParaRPr sz="2700" dirty="0"/>
          </a:p>
          <a:p>
            <a:pPr marL="457200" lvl="0" indent="-336550" algn="l" rtl="0">
              <a:spcBef>
                <a:spcPts val="0"/>
              </a:spcBef>
              <a:spcAft>
                <a:spcPts val="0"/>
              </a:spcAft>
              <a:buSzPts val="1700"/>
              <a:buAutoNum type="arabicParenR"/>
            </a:pPr>
            <a:r>
              <a:rPr lang="en-US" sz="2700" dirty="0"/>
              <a:t>In this class/course, have you learned about individuals or situations that have provided windows to the experiences of others? </a:t>
            </a:r>
            <a:endParaRPr sz="27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gd2ed588c5a_0_478"/>
          <p:cNvSpPr txBox="1">
            <a:spLocks noGrp="1"/>
          </p:cNvSpPr>
          <p:nvPr>
            <p:ph type="title"/>
          </p:nvPr>
        </p:nvSpPr>
        <p:spPr>
          <a:xfrm>
            <a:off x="221089" y="-270036"/>
            <a:ext cx="11946527" cy="1316736"/>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The Role of the PLC: Tools to Examine the Curriculum </a:t>
            </a:r>
            <a:endParaRPr sz="3600" dirty="0"/>
          </a:p>
        </p:txBody>
      </p:sp>
      <p:sp>
        <p:nvSpPr>
          <p:cNvPr id="1386" name="Google Shape;1386;gd2ed588c5a_0_478"/>
          <p:cNvSpPr txBox="1">
            <a:spLocks noGrp="1"/>
          </p:cNvSpPr>
          <p:nvPr>
            <p:ph type="body" idx="1"/>
          </p:nvPr>
        </p:nvSpPr>
        <p:spPr>
          <a:xfrm>
            <a:off x="0" y="410904"/>
            <a:ext cx="12192000" cy="4764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dirty="0"/>
              <a:t>When evaluating the curriculum to ensure that the activity, assignment, etc. matches the learning goals and success criteria of the lesson and provides students with “windows and mirrors” of their world, consider using the following resources to support you </a:t>
            </a:r>
            <a:r>
              <a:rPr lang="en-US"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1"/>
                  </a:ext>
                </a:extLst>
              </a:rPr>
              <a:t>in this work.</a:t>
            </a:r>
            <a:r>
              <a:rPr lang="en-US" sz="2200" dirty="0"/>
              <a:t> </a:t>
            </a:r>
            <a:endParaRPr sz="2200" dirty="0"/>
          </a:p>
          <a:p>
            <a:pPr marL="457200" lvl="0" indent="-368300" algn="l" rtl="0">
              <a:spcBef>
                <a:spcPts val="1000"/>
              </a:spcBef>
              <a:spcAft>
                <a:spcPts val="0"/>
              </a:spcAft>
              <a:buSzPts val="2200"/>
              <a:buChar char="•"/>
            </a:pPr>
            <a:r>
              <a:rPr lang="en-US" sz="2200"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2"/>
                  </a:ext>
                </a:extLst>
              </a:rPr>
              <a:t>Curriculum Development Process in the Model Curriculum Framework</a:t>
            </a:r>
            <a:r>
              <a:rPr lang="en-US"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3"/>
                  </a:ext>
                </a:extLst>
              </a:rPr>
              <a:t> </a:t>
            </a:r>
            <a:endParaRPr sz="2200" dirty="0"/>
          </a:p>
          <a:p>
            <a:pPr lvl="1" indent="-368300">
              <a:spcBef>
                <a:spcPts val="0"/>
              </a:spcBef>
              <a:buSzPts val="2200"/>
            </a:pPr>
            <a:r>
              <a:rPr lang="en-US" sz="2000" dirty="0"/>
              <a:t>This section of the Model Curriculum Framework is designed for school and district leaders to provide guidance on utilizing a systematic process for translating standards into a coherent, high-quality curriculum and selecting instructional resources to support implementation. This process focuses on four crucial phases: (1) Prepare for the Process, (2) Articulate the Instructional Vision, (3) Develop the Curriculum and (4) Implement and Monitor the Curriculum.</a:t>
            </a:r>
          </a:p>
          <a:p>
            <a:pPr marL="457200" lvl="0" indent="-368300" algn="l" rtl="0">
              <a:spcBef>
                <a:spcPts val="0"/>
              </a:spcBef>
              <a:spcAft>
                <a:spcPts val="0"/>
              </a:spcAft>
              <a:buSzPts val="2200"/>
              <a:buChar char="•"/>
            </a:pPr>
            <a:r>
              <a:rPr lang="en-US" sz="2200" u="sng" dirty="0">
                <a:solidFill>
                  <a:schemeClr val="hlink"/>
                </a:solidFill>
                <a:hlinkClick r:id="rId4"/>
              </a:rPr>
              <a:t>Equity Lenses for High-Quality Instructional Resources</a:t>
            </a:r>
            <a:endParaRPr sz="2200" dirty="0"/>
          </a:p>
          <a:p>
            <a:pPr marL="914400" lvl="1" indent="-368300" algn="l" rtl="0">
              <a:spcBef>
                <a:spcPts val="0"/>
              </a:spcBef>
              <a:spcAft>
                <a:spcPts val="0"/>
              </a:spcAft>
              <a:buSzPts val="2200"/>
              <a:buChar char="•"/>
            </a:pPr>
            <a:r>
              <a:rPr lang="en-US" sz="2200" dirty="0"/>
              <a:t>Students deserve access to High Quality Instructional Resources (HQIRs) that are engaging, accessible and inclusive of the cultural diversity and perspectives of their communities. The KDE is committed to providing guidance that supports the selection of resources that are culturally relevant, free from bias, and accessible for all students to further the KDE’s diversity, equity, and inclusion efforts. This resource contains 5 equity lenses schools and districts may consider to help promote equitable learning environments for all students.</a:t>
            </a:r>
            <a:endParaRPr sz="2200" dirty="0"/>
          </a:p>
          <a:p>
            <a:pPr marL="457200" lvl="0" indent="0" algn="l" rtl="0">
              <a:spcBef>
                <a:spcPts val="1000"/>
              </a:spcBef>
              <a:spcAft>
                <a:spcPts val="0"/>
              </a:spcAft>
              <a:buNone/>
            </a:pPr>
            <a:endParaRPr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gd2ed588c5a_0_490"/>
          <p:cNvSpPr txBox="1">
            <a:spLocks noGrp="1"/>
          </p:cNvSpPr>
          <p:nvPr>
            <p:ph type="title"/>
          </p:nvPr>
        </p:nvSpPr>
        <p:spPr>
          <a:xfrm>
            <a:off x="257175" y="134165"/>
            <a:ext cx="11739753" cy="835099"/>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The Instructional Resources Alignment Rubric</a:t>
            </a:r>
            <a:endParaRPr sz="4000" dirty="0"/>
          </a:p>
        </p:txBody>
      </p:sp>
      <p:sp>
        <p:nvSpPr>
          <p:cNvPr id="1393" name="Google Shape;1393;gd2ed588c5a_0_490"/>
          <p:cNvSpPr txBox="1">
            <a:spLocks noGrp="1"/>
          </p:cNvSpPr>
          <p:nvPr>
            <p:ph type="body" idx="1"/>
          </p:nvPr>
        </p:nvSpPr>
        <p:spPr>
          <a:xfrm>
            <a:off x="276606" y="701798"/>
            <a:ext cx="11096700" cy="48267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200" u="sng" dirty="0">
                <a:latin typeface="Calibri" panose="020F0502020204030204" pitchFamily="34" charset="0"/>
                <a:ea typeface="Arial"/>
                <a:cs typeface="Calibri" panose="020F0502020204030204" pitchFamily="34" charset="0"/>
                <a:sym typeface="Arial"/>
              </a:rPr>
              <a:t>Rationale</a:t>
            </a:r>
            <a:endParaRPr sz="2200" u="sng" dirty="0">
              <a:latin typeface="Calibri" panose="020F0502020204030204" pitchFamily="34" charset="0"/>
              <a:ea typeface="Arial"/>
              <a:cs typeface="Calibri" panose="020F0502020204030204" pitchFamily="34" charset="0"/>
              <a:sym typeface="Arial"/>
            </a:endParaRPr>
          </a:p>
          <a:p>
            <a:pPr marL="457200" lvl="0" indent="-336550" algn="l" rtl="0">
              <a:lnSpc>
                <a:spcPct val="100000"/>
              </a:lnSpc>
              <a:spcBef>
                <a:spcPts val="0"/>
              </a:spcBef>
              <a:spcAft>
                <a:spcPts val="0"/>
              </a:spcAft>
              <a:buSzPts val="1700"/>
              <a:buFont typeface="Arial"/>
              <a:buChar char="•"/>
            </a:pPr>
            <a:r>
              <a:rPr lang="en-US" sz="2200" dirty="0">
                <a:latin typeface="Calibri" panose="020F0502020204030204" pitchFamily="34" charset="0"/>
                <a:ea typeface="Arial"/>
                <a:cs typeface="Calibri" panose="020F0502020204030204" pitchFamily="34" charset="0"/>
                <a:sym typeface="Arial"/>
              </a:rPr>
              <a:t>Curriculum design and review is a continuous process. Flexibility when determining the detail of the design and shape of the curriculum is given to each school in Kentucky so the teaching and learning is meaningful and beneficial to the particular communities of learners. The design of each district/school’s curriculum allows teachers to make interpretations in response to the particular needs, interests and talents of individuals and groups of students. </a:t>
            </a:r>
            <a:endParaRPr sz="2200" dirty="0">
              <a:latin typeface="Calibri" panose="020F0502020204030204" pitchFamily="34" charset="0"/>
              <a:ea typeface="Arial"/>
              <a:cs typeface="Calibri" panose="020F0502020204030204" pitchFamily="34" charset="0"/>
              <a:sym typeface="Arial"/>
            </a:endParaRPr>
          </a:p>
          <a:p>
            <a:pPr marL="457200" lvl="0" indent="-336550" algn="l" rtl="0">
              <a:lnSpc>
                <a:spcPct val="100000"/>
              </a:lnSpc>
              <a:spcBef>
                <a:spcPts val="0"/>
              </a:spcBef>
              <a:spcAft>
                <a:spcPts val="0"/>
              </a:spcAft>
              <a:buSzPts val="1700"/>
              <a:buFont typeface="Arial"/>
              <a:buChar char="•"/>
            </a:pPr>
            <a:r>
              <a:rPr lang="en-US" sz="2200" dirty="0">
                <a:latin typeface="Calibri" panose="020F0502020204030204" pitchFamily="34" charset="0"/>
                <a:ea typeface="Arial"/>
                <a:cs typeface="Calibri" panose="020F0502020204030204" pitchFamily="34" charset="0"/>
                <a:sym typeface="Arial"/>
              </a:rPr>
              <a:t>In Kentucky, traditionally, districts have created a range of curriculum resources and components, ranging from pacing guides and maps to very detailed plans outlining specific instructional resources (books, articles, manipulatives) as well as specific common assessments for units and courses.</a:t>
            </a:r>
            <a:endParaRPr sz="2200"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r>
              <a:rPr lang="en-US" sz="2200" u="sng" dirty="0">
                <a:latin typeface="Calibri" panose="020F0502020204030204" pitchFamily="34" charset="0"/>
                <a:ea typeface="Arial"/>
                <a:cs typeface="Calibri" panose="020F0502020204030204" pitchFamily="34" charset="0"/>
                <a:sym typeface="Arial"/>
              </a:rPr>
              <a:t>Purpose of this rubric</a:t>
            </a:r>
            <a:endParaRPr sz="2200" u="sng"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r>
              <a:rPr lang="en-US" sz="2200" dirty="0">
                <a:latin typeface="Calibri" panose="020F0502020204030204" pitchFamily="34" charset="0"/>
                <a:ea typeface="Arial"/>
                <a:cs typeface="Calibri" panose="020F0502020204030204" pitchFamily="34" charset="0"/>
                <a:sym typeface="Arial"/>
              </a:rPr>
              <a:t>The </a:t>
            </a:r>
            <a:r>
              <a:rPr lang="en-US" sz="2200" u="sng" dirty="0">
                <a:solidFill>
                  <a:schemeClr val="hlink"/>
                </a:solidFill>
                <a:latin typeface="Calibri" panose="020F0502020204030204" pitchFamily="34" charset="0"/>
                <a:ea typeface="Arial"/>
                <a:cs typeface="Calibri" panose="020F0502020204030204" pitchFamily="34" charset="0"/>
                <a:sym typeface="Aria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84"/>
                  </a:ext>
                </a:extLst>
              </a:rPr>
              <a:t>Instructional Resources Alignment Rubric</a:t>
            </a:r>
            <a:r>
              <a:rPr lang="en-US" sz="2200" u="sng" dirty="0">
                <a:solidFill>
                  <a:schemeClr val="hlink"/>
                </a:solidFill>
                <a:latin typeface="Calibri" panose="020F0502020204030204" pitchFamily="34" charset="0"/>
                <a:ea typeface="Arial"/>
                <a:cs typeface="Calibri" panose="020F0502020204030204" pitchFamily="34" charset="0"/>
                <a:sym typeface="Arial"/>
                <a:hlinkClick r:id="rId3"/>
              </a:rPr>
              <a:t> </a:t>
            </a:r>
            <a:r>
              <a:rPr lang="en-US" sz="2200" dirty="0">
                <a:solidFill>
                  <a:srgbClr val="000000"/>
                </a:solidFill>
                <a:latin typeface="Calibri" panose="020F0502020204030204" pitchFamily="34" charset="0"/>
                <a:ea typeface="Times New Roman"/>
                <a:cs typeface="Calibri" panose="020F0502020204030204" pitchFamily="34" charset="0"/>
                <a:sym typeface="Times New Roman"/>
              </a:rPr>
              <a:t>is meant to guide districts and schools in assessing existing or purchasing new instructional resources to determine what revisions may be needed to ensure alignment to the </a:t>
            </a:r>
            <a:r>
              <a:rPr lang="en-US" sz="2200" i="1" dirty="0">
                <a:solidFill>
                  <a:srgbClr val="000000"/>
                </a:solidFill>
                <a:latin typeface="Calibri" panose="020F0502020204030204" pitchFamily="34" charset="0"/>
                <a:ea typeface="Times New Roman"/>
                <a:cs typeface="Calibri" panose="020F0502020204030204" pitchFamily="34" charset="0"/>
                <a:sym typeface="Times New Roman"/>
              </a:rPr>
              <a:t>Kentucky Academic Standards (KAS)</a:t>
            </a:r>
            <a:r>
              <a:rPr lang="en-US" sz="2200" dirty="0">
                <a:solidFill>
                  <a:srgbClr val="000000"/>
                </a:solidFill>
                <a:latin typeface="Calibri" panose="020F0502020204030204" pitchFamily="34" charset="0"/>
                <a:ea typeface="Times New Roman"/>
                <a:cs typeface="Calibri" panose="020F0502020204030204" pitchFamily="34" charset="0"/>
                <a:sym typeface="Times New Roman"/>
              </a:rPr>
              <a:t> </a:t>
            </a:r>
            <a:r>
              <a:rPr lang="en-US" sz="2200" i="1" dirty="0">
                <a:solidFill>
                  <a:srgbClr val="000000"/>
                </a:solidFill>
                <a:latin typeface="Calibri" panose="020F0502020204030204" pitchFamily="34" charset="0"/>
                <a:ea typeface="Times New Roman"/>
                <a:cs typeface="Calibri" panose="020F0502020204030204" pitchFamily="34" charset="0"/>
                <a:sym typeface="Times New Roman"/>
              </a:rPr>
              <a:t>for Social Studies</a:t>
            </a:r>
            <a:r>
              <a:rPr lang="en-US" sz="2200" dirty="0">
                <a:solidFill>
                  <a:srgbClr val="000000"/>
                </a:solidFill>
                <a:latin typeface="Calibri" panose="020F0502020204030204" pitchFamily="34" charset="0"/>
                <a:ea typeface="Times New Roman"/>
                <a:cs typeface="Calibri" panose="020F0502020204030204" pitchFamily="34" charset="0"/>
                <a:sym typeface="Times New Roman"/>
              </a:rPr>
              <a:t>.</a:t>
            </a:r>
            <a:endParaRPr sz="2200" dirty="0">
              <a:solidFill>
                <a:srgbClr val="000000"/>
              </a:solidFill>
              <a:latin typeface="Calibri" panose="020F0502020204030204" pitchFamily="34" charset="0"/>
              <a:ea typeface="Times New Roman"/>
              <a:cs typeface="Calibri" panose="020F0502020204030204" pitchFamily="34" charset="0"/>
              <a:sym typeface="Times New Roman"/>
            </a:endParaRPr>
          </a:p>
          <a:p>
            <a:pPr marL="0" lvl="0" indent="0" algn="l" rtl="0">
              <a:spcBef>
                <a:spcPts val="1000"/>
              </a:spcBef>
              <a:spcAft>
                <a:spcPts val="0"/>
              </a:spcAft>
              <a:buNone/>
            </a:pPr>
            <a:endParaRPr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gd2ed588c5a_0_496"/>
          <p:cNvSpPr txBox="1">
            <a:spLocks noGrp="1"/>
          </p:cNvSpPr>
          <p:nvPr>
            <p:ph type="title"/>
          </p:nvPr>
        </p:nvSpPr>
        <p:spPr>
          <a:xfrm>
            <a:off x="0" y="0"/>
            <a:ext cx="11593449" cy="1054555"/>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The Instructional Resources Alignment Rubric</a:t>
            </a:r>
            <a:endParaRPr sz="4000" dirty="0"/>
          </a:p>
        </p:txBody>
      </p:sp>
      <p:sp>
        <p:nvSpPr>
          <p:cNvPr id="1400" name="Google Shape;1400;gd2ed588c5a_0_496"/>
          <p:cNvSpPr txBox="1">
            <a:spLocks noGrp="1"/>
          </p:cNvSpPr>
          <p:nvPr>
            <p:ph type="body" idx="1"/>
          </p:nvPr>
        </p:nvSpPr>
        <p:spPr>
          <a:xfrm>
            <a:off x="248374" y="1054555"/>
            <a:ext cx="11096700" cy="4377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000" u="sng" dirty="0">
                <a:latin typeface="Arial"/>
                <a:ea typeface="Arial"/>
                <a:cs typeface="Arial"/>
                <a:sym typeface="Arial"/>
              </a:rPr>
              <a:t>Criteria for Evaluation</a:t>
            </a:r>
            <a:endParaRPr sz="2000" u="sng" dirty="0">
              <a:latin typeface="Arial"/>
              <a:ea typeface="Arial"/>
              <a:cs typeface="Arial"/>
              <a:sym typeface="Arial"/>
            </a:endParaRPr>
          </a:p>
          <a:p>
            <a:pPr marL="0" lvl="0" indent="0" algn="l" rtl="0">
              <a:lnSpc>
                <a:spcPct val="100000"/>
              </a:lnSpc>
              <a:spcBef>
                <a:spcPts val="1200"/>
              </a:spcBef>
              <a:spcAft>
                <a:spcPts val="0"/>
              </a:spcAft>
              <a:buNone/>
            </a:pPr>
            <a:r>
              <a:rPr lang="en-US" sz="2000" dirty="0">
                <a:latin typeface="Arial"/>
                <a:ea typeface="Arial"/>
                <a:cs typeface="Arial"/>
                <a:sym typeface="Arial"/>
              </a:rPr>
              <a:t>These are the criteria on which your instructional resources will be evaluated for alignment to the </a:t>
            </a:r>
            <a:r>
              <a:rPr lang="en-US" sz="2000" i="1" dirty="0">
                <a:latin typeface="Arial"/>
                <a:ea typeface="Arial"/>
                <a:cs typeface="Arial"/>
                <a:sym typeface="Arial"/>
              </a:rPr>
              <a:t>KAS for Social Studies</a:t>
            </a:r>
            <a:r>
              <a:rPr lang="en-US" sz="2000" dirty="0">
                <a:latin typeface="Arial"/>
                <a:ea typeface="Arial"/>
                <a:cs typeface="Arial"/>
                <a:sym typeface="Arial"/>
              </a:rPr>
              <a:t>:</a:t>
            </a:r>
            <a:endParaRPr sz="2000" dirty="0">
              <a:latin typeface="Arial"/>
              <a:ea typeface="Arial"/>
              <a:cs typeface="Arial"/>
              <a:sym typeface="Arial"/>
            </a:endParaRPr>
          </a:p>
          <a:p>
            <a:pPr marL="0" lvl="0" indent="0" algn="l" rtl="0">
              <a:lnSpc>
                <a:spcPct val="100000"/>
              </a:lnSpc>
              <a:spcBef>
                <a:spcPts val="1200"/>
              </a:spcBef>
              <a:spcAft>
                <a:spcPts val="0"/>
              </a:spcAft>
              <a:buNone/>
            </a:pPr>
            <a:r>
              <a:rPr lang="en-US" sz="2000" dirty="0">
                <a:latin typeface="Arial"/>
                <a:ea typeface="Arial"/>
                <a:cs typeface="Arial"/>
                <a:sym typeface="Arial"/>
              </a:rPr>
              <a:t>A.</a:t>
            </a:r>
            <a:r>
              <a:rPr lang="en-US" sz="1500" dirty="0">
                <a:latin typeface="Arial"/>
                <a:ea typeface="Arial"/>
                <a:cs typeface="Arial"/>
                <a:sym typeface="Arial"/>
              </a:rPr>
              <a:t>     </a:t>
            </a:r>
            <a:r>
              <a:rPr lang="en-US" sz="2000" dirty="0">
                <a:latin typeface="Arial"/>
                <a:ea typeface="Arial"/>
                <a:cs typeface="Arial"/>
                <a:sym typeface="Arial"/>
              </a:rPr>
              <a:t>Social Studies Concepts and Disciplinary Practices</a:t>
            </a:r>
            <a:endParaRPr sz="2000" dirty="0">
              <a:latin typeface="Arial"/>
              <a:ea typeface="Arial"/>
              <a:cs typeface="Arial"/>
              <a:sym typeface="Arial"/>
            </a:endParaRPr>
          </a:p>
          <a:p>
            <a:pPr marL="0" lvl="0" indent="0" algn="l" rtl="0">
              <a:lnSpc>
                <a:spcPct val="100000"/>
              </a:lnSpc>
              <a:spcBef>
                <a:spcPts val="0"/>
              </a:spcBef>
              <a:spcAft>
                <a:spcPts val="0"/>
              </a:spcAft>
              <a:buNone/>
            </a:pPr>
            <a:r>
              <a:rPr lang="en-US" sz="2000" dirty="0">
                <a:latin typeface="Arial"/>
                <a:ea typeface="Arial"/>
                <a:cs typeface="Arial"/>
                <a:sym typeface="Arial"/>
              </a:rPr>
              <a:t>B.</a:t>
            </a:r>
            <a:r>
              <a:rPr lang="en-US" sz="1500" dirty="0">
                <a:latin typeface="Arial"/>
                <a:ea typeface="Arial"/>
                <a:cs typeface="Arial"/>
                <a:sym typeface="Arial"/>
              </a:rPr>
              <a:t>     </a:t>
            </a:r>
            <a:r>
              <a:rPr lang="en-US" sz="2000" dirty="0">
                <a:latin typeface="Arial"/>
                <a:ea typeface="Arial"/>
                <a:cs typeface="Arial"/>
                <a:sym typeface="Arial"/>
              </a:rPr>
              <a:t>Instructional Design and Support</a:t>
            </a:r>
            <a:endParaRPr sz="2000" dirty="0">
              <a:latin typeface="Arial"/>
              <a:ea typeface="Arial"/>
              <a:cs typeface="Arial"/>
              <a:sym typeface="Arial"/>
            </a:endParaRPr>
          </a:p>
          <a:p>
            <a:pPr marL="0" lvl="0" indent="0" algn="l" rtl="0">
              <a:lnSpc>
                <a:spcPct val="100000"/>
              </a:lnSpc>
              <a:spcBef>
                <a:spcPts val="0"/>
              </a:spcBef>
              <a:spcAft>
                <a:spcPts val="0"/>
              </a:spcAft>
              <a:buNone/>
            </a:pPr>
            <a:r>
              <a:rPr lang="en-US" sz="2000" dirty="0">
                <a:latin typeface="Arial"/>
                <a:ea typeface="Arial"/>
                <a:cs typeface="Arial"/>
                <a:sym typeface="Arial"/>
              </a:rPr>
              <a:t>C.</a:t>
            </a:r>
            <a:r>
              <a:rPr lang="en-US" sz="1500" dirty="0">
                <a:latin typeface="Arial"/>
                <a:ea typeface="Arial"/>
                <a:cs typeface="Arial"/>
                <a:sym typeface="Arial"/>
              </a:rPr>
              <a:t>     </a:t>
            </a:r>
            <a:r>
              <a:rPr lang="en-US" sz="2000" dirty="0">
                <a:latin typeface="Arial"/>
                <a:ea typeface="Arial"/>
                <a:cs typeface="Arial"/>
                <a:sym typeface="Arial"/>
              </a:rPr>
              <a:t>Organization</a:t>
            </a:r>
            <a:endParaRPr sz="2000" dirty="0">
              <a:latin typeface="Arial"/>
              <a:ea typeface="Arial"/>
              <a:cs typeface="Arial"/>
              <a:sym typeface="Arial"/>
            </a:endParaRPr>
          </a:p>
          <a:p>
            <a:pPr marL="0" lvl="0" indent="0" algn="l" rtl="0">
              <a:lnSpc>
                <a:spcPct val="100000"/>
              </a:lnSpc>
              <a:spcBef>
                <a:spcPts val="0"/>
              </a:spcBef>
              <a:spcAft>
                <a:spcPts val="0"/>
              </a:spcAft>
              <a:buNone/>
            </a:pPr>
            <a:r>
              <a:rPr lang="en-US" sz="2000" dirty="0">
                <a:latin typeface="Arial"/>
                <a:ea typeface="Arial"/>
                <a:cs typeface="Arial"/>
                <a:sym typeface="Arial"/>
              </a:rPr>
              <a:t>D.</a:t>
            </a:r>
            <a:r>
              <a:rPr lang="en-US" sz="1500" dirty="0">
                <a:latin typeface="Arial"/>
                <a:ea typeface="Arial"/>
                <a:cs typeface="Arial"/>
                <a:sym typeface="Arial"/>
              </a:rPr>
              <a:t>     </a:t>
            </a:r>
            <a:r>
              <a:rPr lang="en-US" sz="2000" dirty="0">
                <a:latin typeface="Arial"/>
                <a:ea typeface="Arial"/>
                <a:cs typeface="Arial"/>
                <a:sym typeface="Arial"/>
              </a:rPr>
              <a:t>Equity and Accessibility</a:t>
            </a:r>
            <a:endParaRPr sz="2000" dirty="0">
              <a:latin typeface="Arial"/>
              <a:ea typeface="Arial"/>
              <a:cs typeface="Arial"/>
              <a:sym typeface="Arial"/>
            </a:endParaRPr>
          </a:p>
          <a:p>
            <a:pPr marL="0" lvl="0" indent="0" algn="l" rtl="0">
              <a:lnSpc>
                <a:spcPct val="100000"/>
              </a:lnSpc>
              <a:spcBef>
                <a:spcPts val="0"/>
              </a:spcBef>
              <a:spcAft>
                <a:spcPts val="0"/>
              </a:spcAft>
              <a:buNone/>
            </a:pPr>
            <a:r>
              <a:rPr lang="en-US" sz="2000" dirty="0">
                <a:latin typeface="Arial"/>
                <a:ea typeface="Arial"/>
                <a:cs typeface="Arial"/>
                <a:sym typeface="Arial"/>
              </a:rPr>
              <a:t>E.</a:t>
            </a:r>
            <a:r>
              <a:rPr lang="en-US" sz="1500" dirty="0">
                <a:latin typeface="Arial"/>
                <a:ea typeface="Arial"/>
                <a:cs typeface="Arial"/>
                <a:sym typeface="Arial"/>
              </a:rPr>
              <a:t>     </a:t>
            </a:r>
            <a:r>
              <a:rPr lang="en-US" sz="2000" dirty="0">
                <a:latin typeface="Arial"/>
                <a:ea typeface="Arial"/>
                <a:cs typeface="Arial"/>
                <a:sym typeface="Arial"/>
              </a:rPr>
              <a:t>Assessment</a:t>
            </a:r>
            <a:endParaRPr sz="2000" dirty="0">
              <a:latin typeface="Arial"/>
              <a:ea typeface="Arial"/>
              <a:cs typeface="Arial"/>
              <a:sym typeface="Arial"/>
            </a:endParaRPr>
          </a:p>
          <a:p>
            <a:pPr marL="0" lvl="0" indent="0" algn="l" rtl="0">
              <a:lnSpc>
                <a:spcPct val="100000"/>
              </a:lnSpc>
              <a:spcBef>
                <a:spcPts val="0"/>
              </a:spcBef>
              <a:spcAft>
                <a:spcPts val="0"/>
              </a:spcAft>
              <a:buNone/>
            </a:pPr>
            <a:r>
              <a:rPr lang="en-US" sz="1800" dirty="0">
                <a:latin typeface="Arial"/>
                <a:ea typeface="Arial"/>
                <a:cs typeface="Arial"/>
                <a:sym typeface="Arial"/>
              </a:rPr>
              <a:t> </a:t>
            </a:r>
            <a:endParaRPr sz="1800" dirty="0">
              <a:latin typeface="Arial"/>
              <a:ea typeface="Arial"/>
              <a:cs typeface="Arial"/>
              <a:sym typeface="Arial"/>
            </a:endParaRPr>
          </a:p>
          <a:p>
            <a:pPr marL="0" lvl="0" indent="0" algn="l" rtl="0">
              <a:lnSpc>
                <a:spcPct val="100000"/>
              </a:lnSpc>
              <a:spcBef>
                <a:spcPts val="0"/>
              </a:spcBef>
              <a:spcAft>
                <a:spcPts val="0"/>
              </a:spcAft>
              <a:buNone/>
            </a:pPr>
            <a:r>
              <a:rPr lang="en-US" sz="2000" dirty="0">
                <a:latin typeface="Arial"/>
                <a:ea typeface="Arial"/>
                <a:cs typeface="Arial"/>
                <a:sym typeface="Arial"/>
              </a:rPr>
              <a:t>Instructional resources are designed for use by students and teachers as a learning resource for students to acquire essential knowledge, skills, abilities and dispositions. This includes print and non-print resources, including comprehensive/core textbooks, supplemental resources, Web-based and electronic textbooks and assessments.</a:t>
            </a:r>
            <a:endParaRPr sz="2000" dirty="0">
              <a:latin typeface="Arial"/>
              <a:ea typeface="Arial"/>
              <a:cs typeface="Arial"/>
              <a:sym typeface="Arial"/>
            </a:endParaRPr>
          </a:p>
          <a:p>
            <a:pPr marL="0" lvl="0" indent="0" algn="l" rtl="0">
              <a:lnSpc>
                <a:spcPct val="115000"/>
              </a:lnSpc>
              <a:spcBef>
                <a:spcPts val="1200"/>
              </a:spcBef>
              <a:spcAft>
                <a:spcPts val="0"/>
              </a:spcAft>
              <a:buNone/>
            </a:pPr>
            <a:endParaRPr sz="1700" u="sng" dirty="0">
              <a:latin typeface="Arial"/>
              <a:ea typeface="Arial"/>
              <a:cs typeface="Arial"/>
              <a:sym typeface="Arial"/>
            </a:endParaRPr>
          </a:p>
          <a:p>
            <a:pPr marL="0" lvl="0" indent="0" algn="l" rtl="0">
              <a:spcBef>
                <a:spcPts val="1000"/>
              </a:spcBef>
              <a:spcAft>
                <a:spcPts val="0"/>
              </a:spcAft>
              <a:buNone/>
            </a:pPr>
            <a:endParaRPr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gd2ed588c5a_0_502"/>
          <p:cNvSpPr txBox="1">
            <a:spLocks noGrp="1"/>
          </p:cNvSpPr>
          <p:nvPr>
            <p:ph type="title"/>
          </p:nvPr>
        </p:nvSpPr>
        <p:spPr>
          <a:xfrm>
            <a:off x="352425" y="0"/>
            <a:ext cx="114871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t>The Instructional Resources Alignment Rubric</a:t>
            </a:r>
            <a:endParaRPr dirty="0"/>
          </a:p>
        </p:txBody>
      </p:sp>
      <p:pic>
        <p:nvPicPr>
          <p:cNvPr id="1407" name="Google Shape;1407;gd2ed588c5a_0_502" descr="This image is a screenshot of the beginning of the Instructional Resources Alignment Rubric."/>
          <p:cNvPicPr preferRelativeResize="0"/>
          <p:nvPr/>
        </p:nvPicPr>
        <p:blipFill>
          <a:blip r:embed="rId3">
            <a:alphaModFix/>
          </a:blip>
          <a:stretch>
            <a:fillRect/>
          </a:stretch>
        </p:blipFill>
        <p:spPr>
          <a:xfrm>
            <a:off x="1419225" y="1042987"/>
            <a:ext cx="9086850" cy="4772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bf04239767_0_31"/>
          <p:cNvSpPr txBox="1">
            <a:spLocks noGrp="1"/>
          </p:cNvSpPr>
          <p:nvPr>
            <p:ph type="title"/>
          </p:nvPr>
        </p:nvSpPr>
        <p:spPr>
          <a:xfrm>
            <a:off x="151100" y="-237744"/>
            <a:ext cx="9212356"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t>Additional Professional Learning Supports</a:t>
            </a:r>
            <a:endParaRPr sz="3200" dirty="0"/>
          </a:p>
        </p:txBody>
      </p:sp>
      <p:sp>
        <p:nvSpPr>
          <p:cNvPr id="214" name="Google Shape;214;gbf04239767_0_31"/>
          <p:cNvSpPr txBox="1">
            <a:spLocks noGrp="1"/>
          </p:cNvSpPr>
          <p:nvPr>
            <p:ph type="body" idx="1"/>
          </p:nvPr>
        </p:nvSpPr>
        <p:spPr>
          <a:xfrm>
            <a:off x="151100" y="642325"/>
            <a:ext cx="118944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Engaging in this work may require administrators, teachers and students to engage in difficult conversations. Prior to engaging in this work, participants should:</a:t>
            </a:r>
            <a:endParaRPr sz="2400" dirty="0"/>
          </a:p>
          <a:p>
            <a:pPr marL="457200" lvl="0" indent="-330200" algn="l" rtl="0">
              <a:spcBef>
                <a:spcPts val="1000"/>
              </a:spcBef>
              <a:spcAft>
                <a:spcPts val="0"/>
              </a:spcAft>
              <a:buSzPts val="1600"/>
              <a:buAutoNum type="arabicParenR"/>
            </a:pPr>
            <a:r>
              <a:rPr lang="en-US" sz="2400" dirty="0"/>
              <a:t>Complete the </a:t>
            </a:r>
            <a:r>
              <a:rPr lang="en-US" sz="2400" u="sng" dirty="0">
                <a:solidFill>
                  <a:schemeClr val="hlink"/>
                </a:solidFill>
                <a:hlinkClick r:id="rId3"/>
              </a:rPr>
              <a:t>Minding the Gap</a:t>
            </a:r>
            <a:r>
              <a:rPr lang="en-US" sz="2400" dirty="0"/>
              <a:t> Module. </a:t>
            </a:r>
            <a:endParaRPr sz="2400" dirty="0"/>
          </a:p>
          <a:p>
            <a:pPr marL="914400" lvl="1" indent="-330200" algn="l" rtl="0">
              <a:spcBef>
                <a:spcPts val="0"/>
              </a:spcBef>
              <a:spcAft>
                <a:spcPts val="0"/>
              </a:spcAft>
              <a:buSzPts val="1600"/>
              <a:buAutoNum type="alphaLcParenR"/>
            </a:pPr>
            <a:r>
              <a:rPr lang="en-US" sz="1800" dirty="0"/>
              <a:t>In Module 8, participants will revisit and revise the Unpacking the Standard Tool from the Minding the Gap Module to understand how the </a:t>
            </a:r>
            <a:r>
              <a:rPr lang="en-US" sz="1800" i="1" dirty="0"/>
              <a:t>KAS for Social Studies</a:t>
            </a:r>
            <a:r>
              <a:rPr lang="en-US" sz="1800" dirty="0"/>
              <a:t> requires that students engage with diverse groups. </a:t>
            </a:r>
            <a:endParaRPr sz="1800" dirty="0"/>
          </a:p>
          <a:p>
            <a:pPr marL="457200" lvl="0" indent="-330200" algn="l" rtl="0">
              <a:spcBef>
                <a:spcPts val="0"/>
              </a:spcBef>
              <a:spcAft>
                <a:spcPts val="0"/>
              </a:spcAft>
              <a:buSzPts val="1600"/>
              <a:buAutoNum type="arabicParenR"/>
            </a:pPr>
            <a:r>
              <a:rPr lang="en-US" sz="2400" dirty="0"/>
              <a:t>Complete the</a:t>
            </a:r>
            <a:r>
              <a:rPr lang="en-US" sz="2400" dirty="0">
                <a:solidFill>
                  <a:srgbClr val="000000"/>
                </a:solidFill>
              </a:rPr>
              <a:t> </a:t>
            </a:r>
            <a:r>
              <a:rPr lang="en-US" sz="2400" u="sng" dirty="0">
                <a:solidFill>
                  <a:schemeClr val="hlink"/>
                </a:solidFill>
                <a:highlight>
                  <a:srgbClr val="FFFFFF"/>
                </a:highlight>
                <a:hlinkClick r:id="rId4"/>
              </a:rPr>
              <a:t>Inquiry Practices of the KAS for Social Studies</a:t>
            </a:r>
            <a:r>
              <a:rPr lang="en-US" sz="2400" dirty="0">
                <a:solidFill>
                  <a:srgbClr val="000000"/>
                </a:solidFill>
                <a:highlight>
                  <a:srgbClr val="FFFFFF"/>
                </a:highlight>
              </a:rPr>
              <a:t> module.</a:t>
            </a:r>
            <a:endParaRPr sz="2400" dirty="0">
              <a:solidFill>
                <a:srgbClr val="000000"/>
              </a:solidFill>
              <a:highlight>
                <a:srgbClr val="FFFFFF"/>
              </a:highlight>
            </a:endParaRPr>
          </a:p>
          <a:p>
            <a:pPr marL="914400" lvl="1" indent="-330200" algn="l" rtl="0">
              <a:spcBef>
                <a:spcPts val="0"/>
              </a:spcBef>
              <a:spcAft>
                <a:spcPts val="0"/>
              </a:spcAft>
              <a:buClr>
                <a:srgbClr val="000000"/>
              </a:buClr>
              <a:buSzPts val="1600"/>
              <a:buAutoNum type="alphaLcParenR"/>
            </a:pPr>
            <a:r>
              <a:rPr lang="en-US" sz="1800" dirty="0">
                <a:solidFill>
                  <a:srgbClr val="000000"/>
                </a:solidFill>
                <a:highlight>
                  <a:srgbClr val="FFFFFF"/>
                </a:highlight>
              </a:rPr>
              <a:t>This module provides support for understanding and implementing the inquiry practices of the </a:t>
            </a:r>
            <a:r>
              <a:rPr lang="en-US" sz="1800" i="1" dirty="0">
                <a:solidFill>
                  <a:srgbClr val="000000"/>
                </a:solidFill>
                <a:highlight>
                  <a:srgbClr val="FFFFFF"/>
                </a:highlight>
              </a:rPr>
              <a:t>KAS for Social Studies</a:t>
            </a:r>
            <a:r>
              <a:rPr lang="en-US" sz="1800" dirty="0">
                <a:solidFill>
                  <a:srgbClr val="000000"/>
                </a:solidFill>
                <a:highlight>
                  <a:srgbClr val="FFFFFF"/>
                </a:highlight>
              </a:rPr>
              <a:t>. Module 8 builds on this foundational knowledge by supporting teachers and students in asking compelling and supporting questions, which may provide the foundation to including diverse groups</a:t>
            </a:r>
            <a:r>
              <a:rPr lang="en-US" sz="2000" dirty="0">
                <a:solidFill>
                  <a:srgbClr val="000000"/>
                </a:solidFill>
                <a:highlight>
                  <a:srgbClr val="FFFFFF"/>
                </a:highlight>
              </a:rPr>
              <a:t>. </a:t>
            </a:r>
            <a:endParaRPr sz="2000" dirty="0">
              <a:solidFill>
                <a:srgbClr val="000000"/>
              </a:solidFill>
            </a:endParaRPr>
          </a:p>
          <a:p>
            <a:pPr marL="457200" lvl="0" indent="-330200" algn="l" rtl="0">
              <a:spcBef>
                <a:spcPts val="0"/>
              </a:spcBef>
              <a:spcAft>
                <a:spcPts val="0"/>
              </a:spcAft>
              <a:buSzPts val="1600"/>
              <a:buAutoNum type="arabicParenR"/>
            </a:pPr>
            <a:r>
              <a:rPr lang="en-US" sz="2400" dirty="0"/>
              <a:t>Complete the </a:t>
            </a:r>
            <a:r>
              <a:rPr lang="en-US" sz="2400" u="sng" dirty="0">
                <a:solidFill>
                  <a:schemeClr val="hlink"/>
                </a:solidFill>
                <a:hlinkClick r:id="rId5"/>
              </a:rPr>
              <a:t>Creating Collaborative Civic Spaces</a:t>
            </a:r>
            <a:r>
              <a:rPr lang="en-US" sz="2400" dirty="0"/>
              <a:t> module. </a:t>
            </a:r>
            <a:endParaRPr sz="2400" dirty="0"/>
          </a:p>
          <a:p>
            <a:pPr marL="914400" lvl="1" indent="-330200" algn="l" rtl="0">
              <a:spcBef>
                <a:spcPts val="0"/>
              </a:spcBef>
              <a:spcAft>
                <a:spcPts val="0"/>
              </a:spcAft>
              <a:buSzPts val="1600"/>
              <a:buAutoNum type="alphaLcParenR"/>
            </a:pPr>
            <a:r>
              <a:rPr lang="en-US" sz="1800" dirty="0"/>
              <a:t>This module explains the value of creating collaborative civic spaces in classrooms to enable effective communication and discourse among students. Engaging in and supporting students during current and controversial issues discussions and/or learning may be essential in the work of Module 8 as some of this work may allow students to learn previously unlearned content. </a:t>
            </a:r>
            <a:endParaRPr sz="1800"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gdb9fda3e36_0_13"/>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414" name="Google Shape;1414;gdb9fda3e36_0_13"/>
          <p:cNvSpPr txBox="1">
            <a:spLocks noGrp="1"/>
          </p:cNvSpPr>
          <p:nvPr>
            <p:ph type="body" idx="1"/>
          </p:nvPr>
        </p:nvSpPr>
        <p:spPr>
          <a:xfrm>
            <a:off x="838200" y="2544600"/>
            <a:ext cx="10515600" cy="36321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1200"/>
              </a:spcAft>
              <a:buSzPts val="2800"/>
              <a:buAutoNum type="arabicParenR"/>
            </a:pPr>
            <a:r>
              <a:rPr lang="en-US" dirty="0"/>
              <a:t>How do I, individually, with my grade-level team or PLC, design a local curriculum that includes diverse groups according to the demands of the </a:t>
            </a:r>
            <a:r>
              <a:rPr lang="en-US" i="1" dirty="0"/>
              <a:t>KAS for Social Studies?</a:t>
            </a:r>
            <a:endParaRPr dirty="0"/>
          </a:p>
          <a:p>
            <a:pPr marL="457200" lvl="0" indent="-406400" algn="l" rtl="0">
              <a:spcBef>
                <a:spcPts val="0"/>
              </a:spcBef>
              <a:spcAft>
                <a:spcPts val="1200"/>
              </a:spcAft>
              <a:buSzPts val="2800"/>
              <a:buAutoNum type="arabicParenR"/>
            </a:pPr>
            <a:r>
              <a:rPr lang="en-US" dirty="0"/>
              <a:t>What resources are available to evaluate if the local curriculum includes diverse groups according to the demands of the </a:t>
            </a:r>
            <a:r>
              <a:rPr lang="en-US" i="1" dirty="0"/>
              <a:t>KAS for Social Studies</a:t>
            </a:r>
            <a:r>
              <a:rPr lang="en-US" dirty="0"/>
              <a:t>?</a:t>
            </a:r>
            <a:endParaRPr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Coming Up</a:t>
            </a: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indent="0">
              <a:buSzPts val="110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Section 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Reflection</a:t>
            </a:r>
            <a:endParaRPr sz="2300" dirty="0"/>
          </a:p>
        </p:txBody>
      </p:sp>
    </p:spTree>
    <p:extLst>
      <p:ext uri="{BB962C8B-B14F-4D97-AF65-F5344CB8AC3E}">
        <p14:creationId xmlns:p14="http://schemas.microsoft.com/office/powerpoint/2010/main" val="9113518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AF2A4-78E9-3E28-AF08-A939B515BFCB}"/>
              </a:ext>
            </a:extLst>
          </p:cNvPr>
          <p:cNvSpPr>
            <a:spLocks noGrp="1"/>
          </p:cNvSpPr>
          <p:nvPr>
            <p:ph type="ctrTitle"/>
          </p:nvPr>
        </p:nvSpPr>
        <p:spPr>
          <a:xfrm>
            <a:off x="2381250" y="104130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80A52C60-0246-DC05-A6C8-22BD4D413323}"/>
              </a:ext>
            </a:extLst>
          </p:cNvPr>
          <p:cNvSpPr>
            <a:spLocks noGrp="1"/>
          </p:cNvSpPr>
          <p:nvPr>
            <p:ph type="subTitle" idx="1"/>
          </p:nvPr>
        </p:nvSpPr>
        <p:spPr>
          <a:xfrm>
            <a:off x="2609850" y="3735388"/>
            <a:ext cx="9144000" cy="1655700"/>
          </a:xfrm>
        </p:spPr>
        <p:txBody>
          <a:bodyPr/>
          <a:lstStyle/>
          <a:p>
            <a:r>
              <a:rPr lang="en-US" dirty="0"/>
              <a:t>Section J: What this would look like in practice: Teacher Note Collections </a:t>
            </a:r>
          </a:p>
        </p:txBody>
      </p:sp>
    </p:spTree>
    <p:extLst>
      <p:ext uri="{BB962C8B-B14F-4D97-AF65-F5344CB8AC3E}">
        <p14:creationId xmlns:p14="http://schemas.microsoft.com/office/powerpoint/2010/main" val="39178756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Overview of this module:</a:t>
            </a:r>
            <a:endParaRPr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Reflection</a:t>
            </a:r>
            <a:endParaRPr sz="2300" dirty="0"/>
          </a:p>
        </p:txBody>
      </p:sp>
    </p:spTree>
    <p:extLst>
      <p:ext uri="{BB962C8B-B14F-4D97-AF65-F5344CB8AC3E}">
        <p14:creationId xmlns:p14="http://schemas.microsoft.com/office/powerpoint/2010/main" val="29386492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g111f185b1ce_2_17"/>
          <p:cNvSpPr txBox="1">
            <a:spLocks noGrp="1"/>
          </p:cNvSpPr>
          <p:nvPr>
            <p:ph type="title"/>
          </p:nvPr>
        </p:nvSpPr>
        <p:spPr>
          <a:xfrm>
            <a:off x="0" y="63475"/>
            <a:ext cx="10219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16"/>
                  </a:ext>
                </a:extLst>
              </a:rPr>
              <a:t>Goals of this Module: </a:t>
            </a:r>
            <a:endParaRPr dirty="0"/>
          </a:p>
        </p:txBody>
      </p:sp>
      <p:sp>
        <p:nvSpPr>
          <p:cNvPr id="1454" name="Google Shape;1454;g111f185b1ce_2_17"/>
          <p:cNvSpPr txBox="1">
            <a:spLocks noGrp="1"/>
          </p:cNvSpPr>
          <p:nvPr>
            <p:ph type="body" idx="1"/>
          </p:nvPr>
        </p:nvSpPr>
        <p:spPr>
          <a:xfrm>
            <a:off x="464250" y="1122125"/>
            <a:ext cx="10776600" cy="39999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lnSpc>
                <a:spcPct val="90000"/>
              </a:lnSpc>
              <a:spcBef>
                <a:spcPts val="1000"/>
              </a:spcBef>
              <a:spcAft>
                <a:spcPts val="0"/>
              </a:spcAft>
              <a:buNone/>
            </a:pPr>
            <a:endParaRPr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Why is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including</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24194261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g111f185b1ce_2_28"/>
          <p:cNvSpPr txBox="1">
            <a:spLocks noGrp="1"/>
          </p:cNvSpPr>
          <p:nvPr>
            <p:ph type="title"/>
          </p:nvPr>
        </p:nvSpPr>
        <p:spPr>
          <a:xfrm>
            <a:off x="151200" y="346975"/>
            <a:ext cx="10515600" cy="1325700"/>
          </a:xfrm>
          <a:prstGeom prst="rect">
            <a:avLst/>
          </a:prstGeom>
        </p:spPr>
        <p:txBody>
          <a:bodyPr spcFirstLastPara="1" wrap="square" lIns="91425" tIns="45700" rIns="91425" bIns="45700" anchor="ctr" anchorCtr="0">
            <a:noAutofit/>
          </a:bodyPr>
          <a:lstStyle/>
          <a:p>
            <a:pPr marL="38100" lvl="0" indent="0" algn="l" rtl="0">
              <a:lnSpc>
                <a:spcPct val="100000"/>
              </a:lnSpc>
              <a:spcBef>
                <a:spcPts val="0"/>
              </a:spcBef>
              <a:spcAft>
                <a:spcPts val="0"/>
              </a:spcAft>
              <a:buClr>
                <a:schemeClr val="dk1"/>
              </a:buClr>
              <a:buSzPts val="3000"/>
              <a:buFont typeface="Arial"/>
              <a:buNone/>
            </a:pPr>
            <a:r>
              <a:rPr lang="en-US" sz="3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29"/>
                  </a:ext>
                </a:extLst>
              </a:rPr>
              <a:t>Section J: </a:t>
            </a:r>
            <a:r>
              <a:rPr lang="en-US" sz="3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0"/>
                  </a:ext>
                </a:extLst>
              </a:rPr>
              <a:t>What this would look like in practice: </a:t>
            </a:r>
            <a:endParaRPr sz="3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1"/>
                </a:ext>
              </a:extLst>
            </a:endParaRPr>
          </a:p>
          <a:p>
            <a:pPr marL="38100" lvl="0" indent="0" algn="l" rtl="0">
              <a:lnSpc>
                <a:spcPct val="100000"/>
              </a:lnSpc>
              <a:spcBef>
                <a:spcPts val="0"/>
              </a:spcBef>
              <a:spcAft>
                <a:spcPts val="0"/>
              </a:spcAft>
              <a:buClr>
                <a:schemeClr val="dk1"/>
              </a:buClr>
              <a:buSzPts val="3000"/>
              <a:buFont typeface="Arial"/>
              <a:buNone/>
            </a:pPr>
            <a:r>
              <a:rPr lang="en-US" sz="3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2"/>
                  </a:ext>
                </a:extLst>
              </a:rPr>
              <a:t>Teacher Notes</a:t>
            </a:r>
            <a:endParaRPr sz="3300" dirty="0">
              <a:highlight>
                <a:schemeClr val="lt1"/>
              </a:highlight>
            </a:endParaRPr>
          </a:p>
          <a:p>
            <a:pPr marL="38100" lvl="0" indent="0" algn="l" rtl="0">
              <a:lnSpc>
                <a:spcPct val="100000"/>
              </a:lnSpc>
              <a:spcBef>
                <a:spcPts val="0"/>
              </a:spcBef>
              <a:spcAft>
                <a:spcPts val="0"/>
              </a:spcAft>
              <a:buClr>
                <a:schemeClr val="dk1"/>
              </a:buClr>
              <a:buSzPts val="3000"/>
              <a:buFont typeface="Arial"/>
              <a:buNone/>
            </a:pPr>
            <a:r>
              <a:rPr lang="en-US" sz="3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3"/>
                  </a:ext>
                </a:extLst>
              </a:rPr>
              <a:t>Supporting Question</a:t>
            </a:r>
            <a:r>
              <a:rPr lang="en-US" sz="3300" dirty="0">
                <a:highlight>
                  <a:schemeClr val="lt1"/>
                </a:highlight>
              </a:rPr>
              <a:t>s</a:t>
            </a:r>
            <a:endParaRPr sz="3300" dirty="0">
              <a:highlight>
                <a:schemeClr val="lt1"/>
              </a:highlight>
            </a:endParaRPr>
          </a:p>
        </p:txBody>
      </p:sp>
      <p:sp>
        <p:nvSpPr>
          <p:cNvPr id="1467" name="Google Shape;1467;g111f185b1ce_2_28"/>
          <p:cNvSpPr txBox="1">
            <a:spLocks noGrp="1"/>
          </p:cNvSpPr>
          <p:nvPr>
            <p:ph type="body" idx="1"/>
          </p:nvPr>
        </p:nvSpPr>
        <p:spPr>
          <a:xfrm>
            <a:off x="463325" y="2335950"/>
            <a:ext cx="10795200" cy="28122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AutoNum type="arabicParenR"/>
            </a:pPr>
            <a:r>
              <a:rPr lang="en-US" dirty="0"/>
              <a:t>What might a local curriculum designed to include diverse groups according to the demands of the </a:t>
            </a:r>
            <a:r>
              <a:rPr lang="en-US" i="1" dirty="0"/>
              <a:t>KAS for Social Studies </a:t>
            </a:r>
            <a:r>
              <a:rPr lang="en-US" dirty="0"/>
              <a:t>look like?</a:t>
            </a:r>
            <a:endParaRPr dirty="0"/>
          </a:p>
          <a:p>
            <a:pPr marL="457200" lvl="0" indent="0" algn="l" rtl="0">
              <a:spcBef>
                <a:spcPts val="1000"/>
              </a:spcBef>
              <a:spcAft>
                <a:spcPts val="0"/>
              </a:spcAft>
              <a:buNone/>
            </a:pPr>
            <a:endParaRPr dirty="0"/>
          </a:p>
          <a:p>
            <a:pPr marL="457200" lvl="0" indent="-406400" algn="l" rtl="0">
              <a:spcBef>
                <a:spcPts val="1000"/>
              </a:spcBef>
              <a:spcAft>
                <a:spcPts val="0"/>
              </a:spcAft>
              <a:buSzPts val="2800"/>
              <a:buAutoNum type="arabicParenR"/>
            </a:pPr>
            <a:r>
              <a:rPr lang="en-US" dirty="0"/>
              <a:t>What are the next steps for me, my grade-level team or PLC, to design learning experiences that includes diverse groups according to the demands of the </a:t>
            </a:r>
            <a:r>
              <a:rPr lang="en-US" i="1" dirty="0"/>
              <a:t>KAS for Social Studies?</a:t>
            </a:r>
            <a:endParaRPr dirty="0"/>
          </a:p>
          <a:p>
            <a:pPr marL="0" lvl="0" indent="0" algn="l" rtl="0">
              <a:spcBef>
                <a:spcPts val="1000"/>
              </a:spcBef>
              <a:spcAft>
                <a:spcPts val="0"/>
              </a:spcAft>
              <a:buNone/>
            </a:pPr>
            <a:endParaRPr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g111f185b1ce_2_22"/>
          <p:cNvSpPr txBox="1">
            <a:spLocks noGrp="1"/>
          </p:cNvSpPr>
          <p:nvPr>
            <p:ph type="title"/>
          </p:nvPr>
        </p:nvSpPr>
        <p:spPr>
          <a:xfrm>
            <a:off x="249825" y="166350"/>
            <a:ext cx="10515600" cy="1325700"/>
          </a:xfrm>
          <a:prstGeom prst="rect">
            <a:avLst/>
          </a:prstGeom>
        </p:spPr>
        <p:txBody>
          <a:bodyPr spcFirstLastPara="1" wrap="square" lIns="91425" tIns="45700" rIns="91425" bIns="45700" anchor="ctr" anchorCtr="0">
            <a:noAutofit/>
          </a:bodyPr>
          <a:lstStyle/>
          <a:p>
            <a:pPr marL="38100" lvl="0" indent="0" algn="l" rtl="0">
              <a:spcBef>
                <a:spcPts val="1000"/>
              </a:spcBef>
              <a:spcAft>
                <a:spcPts val="0"/>
              </a:spcAft>
              <a:buNone/>
            </a:pPr>
            <a:r>
              <a:rPr lang="en-US" sz="3300" dirty="0"/>
              <a:t>Section J: </a:t>
            </a:r>
            <a:r>
              <a:rPr lang="en-US" sz="3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4"/>
                  </a:ext>
                </a:extLst>
              </a:rPr>
              <a:t>What this would look like in practice: </a:t>
            </a:r>
            <a:endParaRPr sz="3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5"/>
                </a:ext>
              </a:extLst>
            </a:endParaRPr>
          </a:p>
          <a:p>
            <a:pPr marL="38100" lvl="0" indent="0" algn="l" rtl="0">
              <a:spcBef>
                <a:spcPts val="1000"/>
              </a:spcBef>
              <a:spcAft>
                <a:spcPts val="0"/>
              </a:spcAft>
              <a:buClr>
                <a:schemeClr val="dk1"/>
              </a:buClr>
              <a:buSzPts val="3000"/>
              <a:buFont typeface="Arial"/>
              <a:buNone/>
            </a:pPr>
            <a:r>
              <a:rPr lang="en-US" sz="3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6"/>
                  </a:ext>
                </a:extLst>
              </a:rPr>
              <a:t>Teacher Notes</a:t>
            </a:r>
            <a:endParaRPr sz="2300" dirty="0"/>
          </a:p>
        </p:txBody>
      </p:sp>
      <p:sp>
        <p:nvSpPr>
          <p:cNvPr id="1474" name="Google Shape;1474;g111f185b1ce_2_22"/>
          <p:cNvSpPr txBox="1">
            <a:spLocks noGrp="1"/>
          </p:cNvSpPr>
          <p:nvPr>
            <p:ph type="body" idx="1"/>
          </p:nvPr>
        </p:nvSpPr>
        <p:spPr>
          <a:xfrm>
            <a:off x="249825" y="1492050"/>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To explore what a local curriculum designed to include diverse groups according to the demands of the </a:t>
            </a:r>
            <a:r>
              <a:rPr lang="en-US" i="1" dirty="0"/>
              <a:t>KAS for Social Studies </a:t>
            </a:r>
            <a:r>
              <a:rPr lang="en-US" dirty="0"/>
              <a:t>might look like, access one of the following grade level examples below:</a:t>
            </a:r>
            <a:endParaRPr dirty="0"/>
          </a:p>
          <a:p>
            <a:pPr marL="0" lvl="0" indent="0" algn="l" rtl="0">
              <a:spcBef>
                <a:spcPts val="1000"/>
              </a:spcBef>
              <a:spcAft>
                <a:spcPts val="0"/>
              </a:spcAft>
              <a:buNone/>
            </a:pPr>
            <a:endParaRPr lang="en-US" dirty="0"/>
          </a:p>
          <a:p>
            <a:pPr marL="0" lvl="0" indent="0" algn="ctr" rtl="0">
              <a:spcBef>
                <a:spcPts val="1000"/>
              </a:spcBef>
              <a:spcAft>
                <a:spcPts val="0"/>
              </a:spcAft>
              <a:buNone/>
            </a:pPr>
            <a:r>
              <a:rPr lang="en-US" dirty="0">
                <a:hlinkClick r:id="rId3"/>
              </a:rPr>
              <a:t>Grade 4 Collection with Teacher Notes</a:t>
            </a:r>
            <a:endParaRPr dirty="0"/>
          </a:p>
          <a:p>
            <a:pPr marL="0" lvl="0" indent="0" algn="ctr" rtl="0">
              <a:spcBef>
                <a:spcPts val="1000"/>
              </a:spcBef>
              <a:spcAft>
                <a:spcPts val="0"/>
              </a:spcAft>
              <a:buNone/>
            </a:pPr>
            <a:r>
              <a:rPr lang="en-US" u="sng" dirty="0">
                <a:solidFill>
                  <a:schemeClr val="hlink"/>
                </a:solidFill>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9"/>
                  </a:ext>
                </a:extLst>
              </a:rPr>
              <a:t>Grade 8 Collectio</a:t>
            </a:r>
            <a:r>
              <a:rPr lang="en-US" u="sng" dirty="0">
                <a:solidFill>
                  <a:schemeClr val="hlink"/>
                </a:solidFill>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39"/>
                  </a:ext>
                </a:extLst>
              </a:rPr>
              <a:t>n with Teacher Notes</a:t>
            </a:r>
            <a:endParaRP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40"/>
                </a:ext>
              </a:extLst>
            </a:endParaRPr>
          </a:p>
          <a:p>
            <a:pPr marL="0" lvl="0" indent="0" algn="ctr" rtl="0">
              <a:spcBef>
                <a:spcPts val="1000"/>
              </a:spcBef>
              <a:spcAft>
                <a:spcPts val="0"/>
              </a:spcAft>
              <a:buNone/>
            </a:pPr>
            <a:r>
              <a:rPr lang="en-US" dirty="0">
                <a:hlinkClick r:id="rId5"/>
              </a:rPr>
              <a:t>High School Collection with Teacher Notes</a:t>
            </a:r>
            <a:endParaRPr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g111f185b1ce_2_5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38100" lvl="0" indent="0" algn="l" rtl="0">
              <a:spcBef>
                <a:spcPts val="1000"/>
              </a:spcBef>
              <a:spcAft>
                <a:spcPts val="0"/>
              </a:spcAft>
              <a:buClr>
                <a:schemeClr val="dk1"/>
              </a:buClr>
              <a:buSzPts val="1100"/>
              <a:buFont typeface="Arial"/>
              <a:buNone/>
            </a:pPr>
            <a:r>
              <a:rPr lang="en-US" sz="3300" dirty="0"/>
              <a:t>Section J: </a:t>
            </a:r>
            <a:r>
              <a:rPr lang="en-US" sz="3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42"/>
                  </a:ext>
                </a:extLst>
              </a:rPr>
              <a:t>What this would look like in practice: </a:t>
            </a:r>
            <a:endParaRPr sz="3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43"/>
                </a:ext>
              </a:extLst>
            </a:endParaRPr>
          </a:p>
          <a:p>
            <a:pPr marL="38100" lvl="0" indent="0" algn="l" rtl="0">
              <a:spcBef>
                <a:spcPts val="1000"/>
              </a:spcBef>
              <a:spcAft>
                <a:spcPts val="0"/>
              </a:spcAft>
              <a:buClr>
                <a:schemeClr val="dk1"/>
              </a:buClr>
              <a:buSzPts val="1100"/>
              <a:buFont typeface="Arial"/>
              <a:buNone/>
            </a:pPr>
            <a:r>
              <a:rPr lang="en-US" sz="3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44"/>
                  </a:ext>
                </a:extLst>
              </a:rPr>
              <a:t>Teacher Notes</a:t>
            </a:r>
            <a:endParaRPr dirty="0"/>
          </a:p>
        </p:txBody>
      </p:sp>
      <p:sp>
        <p:nvSpPr>
          <p:cNvPr id="1481" name="Google Shape;1481;g111f185b1ce_2_51"/>
          <p:cNvSpPr txBox="1">
            <a:spLocks noGrp="1"/>
          </p:cNvSpPr>
          <p:nvPr>
            <p:ph type="body" idx="1"/>
          </p:nvPr>
        </p:nvSpPr>
        <p:spPr>
          <a:xfrm>
            <a:off x="211725" y="1325700"/>
            <a:ext cx="11104200" cy="4431600"/>
          </a:xfrm>
          <a:prstGeom prst="rect">
            <a:avLst/>
          </a:prstGeom>
        </p:spPr>
        <p:txBody>
          <a:bodyPr spcFirstLastPara="1" wrap="square" lIns="91425" tIns="45700" rIns="91425" bIns="45700" anchor="t" anchorCtr="0">
            <a:noAutofit/>
          </a:bodyPr>
          <a:lstStyle/>
          <a:p>
            <a:pPr marL="0" lvl="0" indent="0" algn="l" rtl="0">
              <a:lnSpc>
                <a:spcPct val="100000"/>
              </a:lnSpc>
              <a:spcBef>
                <a:spcPts val="800"/>
              </a:spcBef>
              <a:spcAft>
                <a:spcPts val="0"/>
              </a:spcAft>
              <a:buNone/>
            </a:pPr>
            <a:r>
              <a:rPr lang="en-US" sz="2300" dirty="0"/>
              <a:t>Once you have accessed your selected Teacher Notes Collection, annotate the document by completing the following: </a:t>
            </a:r>
            <a:endParaRPr sz="2300" dirty="0"/>
          </a:p>
          <a:p>
            <a:pPr marL="0" lvl="0" indent="0" algn="l" rtl="0">
              <a:lnSpc>
                <a:spcPct val="100000"/>
              </a:lnSpc>
              <a:spcBef>
                <a:spcPts val="1200"/>
              </a:spcBef>
              <a:spcAft>
                <a:spcPts val="0"/>
              </a:spcAft>
              <a:buClr>
                <a:schemeClr val="dk1"/>
              </a:buClr>
              <a:buSzPts val="1100"/>
              <a:buFont typeface="Arial"/>
              <a:buNone/>
            </a:pPr>
            <a:endParaRPr sz="2300" dirty="0"/>
          </a:p>
          <a:p>
            <a:pPr marL="914400" lvl="0" indent="457200" algn="l" rtl="0">
              <a:lnSpc>
                <a:spcPct val="100000"/>
              </a:lnSpc>
              <a:spcBef>
                <a:spcPts val="1200"/>
              </a:spcBef>
              <a:spcAft>
                <a:spcPts val="0"/>
              </a:spcAft>
              <a:buClr>
                <a:schemeClr val="dk1"/>
              </a:buClr>
              <a:buSzPts val="1100"/>
              <a:buFont typeface="Arial"/>
              <a:buNone/>
            </a:pPr>
            <a:r>
              <a:rPr lang="en-US" sz="2300" dirty="0"/>
              <a:t>●</a:t>
            </a:r>
            <a:r>
              <a:rPr lang="en-US" sz="2300" b="1" u="sng" dirty="0">
                <a:solidFill>
                  <a:srgbClr val="33A8DE"/>
                </a:solidFill>
              </a:rPr>
              <a:t>Underline</a:t>
            </a:r>
            <a:r>
              <a:rPr lang="en-US" sz="2300" dirty="0">
                <a:solidFill>
                  <a:srgbClr val="333333"/>
                </a:solidFill>
              </a:rPr>
              <a:t> key ideas and major points.</a:t>
            </a:r>
            <a:endParaRPr sz="2300" dirty="0">
              <a:solidFill>
                <a:srgbClr val="333333"/>
              </a:solidFill>
            </a:endParaRPr>
          </a:p>
          <a:p>
            <a:pPr marL="914400" lvl="0" indent="457200" algn="l" rtl="0">
              <a:lnSpc>
                <a:spcPct val="100000"/>
              </a:lnSpc>
              <a:spcBef>
                <a:spcPts val="0"/>
              </a:spcBef>
              <a:spcAft>
                <a:spcPts val="0"/>
              </a:spcAft>
              <a:buClr>
                <a:schemeClr val="dk1"/>
              </a:buClr>
              <a:buSzPts val="1100"/>
              <a:buFont typeface="Arial"/>
              <a:buNone/>
            </a:pPr>
            <a:r>
              <a:rPr lang="en-US" sz="2300" dirty="0"/>
              <a:t>●</a:t>
            </a:r>
            <a:r>
              <a:rPr lang="en-US" sz="2300" dirty="0">
                <a:solidFill>
                  <a:srgbClr val="333333"/>
                </a:solidFill>
              </a:rPr>
              <a:t>Write a </a:t>
            </a:r>
            <a:r>
              <a:rPr lang="en-US" sz="2300" b="1" dirty="0">
                <a:solidFill>
                  <a:srgbClr val="33A8DE"/>
                </a:solidFill>
              </a:rPr>
              <a:t>?</a:t>
            </a:r>
            <a:r>
              <a:rPr lang="en-US" sz="2300" dirty="0">
                <a:solidFill>
                  <a:srgbClr val="333333"/>
                </a:solidFill>
              </a:rPr>
              <a:t> next to anything that is confusing.</a:t>
            </a:r>
            <a:endParaRPr sz="2300" dirty="0">
              <a:solidFill>
                <a:srgbClr val="333333"/>
              </a:solidFill>
            </a:endParaRPr>
          </a:p>
          <a:p>
            <a:pPr marL="914400" lvl="0" indent="457200" algn="l" rtl="0">
              <a:lnSpc>
                <a:spcPct val="100000"/>
              </a:lnSpc>
              <a:spcBef>
                <a:spcPts val="0"/>
              </a:spcBef>
              <a:spcAft>
                <a:spcPts val="0"/>
              </a:spcAft>
              <a:buClr>
                <a:schemeClr val="dk1"/>
              </a:buClr>
              <a:buSzPts val="1100"/>
              <a:buFont typeface="Arial"/>
              <a:buNone/>
            </a:pPr>
            <a:r>
              <a:rPr lang="en-US" sz="2300" dirty="0"/>
              <a:t>●</a:t>
            </a:r>
            <a:r>
              <a:rPr lang="en-US" sz="2300" b="1" dirty="0">
                <a:solidFill>
                  <a:srgbClr val="33A8DE"/>
                </a:solidFill>
              </a:rPr>
              <a:t>Circle</a:t>
            </a:r>
            <a:r>
              <a:rPr lang="en-US" sz="2300" dirty="0">
                <a:solidFill>
                  <a:srgbClr val="333333"/>
                </a:solidFill>
              </a:rPr>
              <a:t> key words or phrases.</a:t>
            </a:r>
            <a:endParaRPr sz="2300" dirty="0">
              <a:solidFill>
                <a:srgbClr val="333333"/>
              </a:solidFill>
            </a:endParaRPr>
          </a:p>
          <a:p>
            <a:pPr marL="914400" lvl="0" indent="457200" algn="l" rtl="0">
              <a:lnSpc>
                <a:spcPct val="100000"/>
              </a:lnSpc>
              <a:spcBef>
                <a:spcPts val="0"/>
              </a:spcBef>
              <a:spcAft>
                <a:spcPts val="0"/>
              </a:spcAft>
              <a:buNone/>
            </a:pPr>
            <a:r>
              <a:rPr lang="en-US" sz="2300" dirty="0"/>
              <a:t>●</a:t>
            </a:r>
            <a:r>
              <a:rPr lang="en-US" sz="2300" dirty="0">
                <a:solidFill>
                  <a:srgbClr val="333333"/>
                </a:solidFill>
              </a:rPr>
              <a:t>Put an</a:t>
            </a:r>
            <a:r>
              <a:rPr lang="en-US" sz="2300" b="1" dirty="0">
                <a:solidFill>
                  <a:srgbClr val="33A8DE"/>
                </a:solidFill>
              </a:rPr>
              <a:t> !</a:t>
            </a:r>
            <a:r>
              <a:rPr lang="en-US" sz="2300" dirty="0">
                <a:solidFill>
                  <a:srgbClr val="333333"/>
                </a:solidFill>
              </a:rPr>
              <a:t> next to information that helps you envision what a </a:t>
            </a:r>
            <a:r>
              <a:rPr lang="en-US" sz="2300" dirty="0"/>
              <a:t>learning experience designed to include diverse groups</a:t>
            </a:r>
            <a:r>
              <a:rPr lang="en-US" sz="2300" dirty="0">
                <a:solidFill>
                  <a:srgbClr val="333333"/>
                </a:solidFill>
              </a:rPr>
              <a:t> might look like</a:t>
            </a:r>
            <a:endParaRPr sz="2300" dirty="0">
              <a:solidFill>
                <a:srgbClr val="333333"/>
              </a:solidFill>
            </a:endParaRPr>
          </a:p>
          <a:p>
            <a:pPr marL="914400" lvl="0" indent="457200" algn="l" rtl="0">
              <a:lnSpc>
                <a:spcPct val="100000"/>
              </a:lnSpc>
              <a:spcBef>
                <a:spcPts val="0"/>
              </a:spcBef>
              <a:spcAft>
                <a:spcPts val="0"/>
              </a:spcAft>
              <a:buClr>
                <a:schemeClr val="dk1"/>
              </a:buClr>
              <a:buSzPts val="1100"/>
              <a:buFont typeface="Arial"/>
              <a:buNone/>
            </a:pPr>
            <a:endParaRPr sz="2300" dirty="0">
              <a:solidFill>
                <a:srgbClr val="333333"/>
              </a:solidFill>
            </a:endParaRPr>
          </a:p>
          <a:p>
            <a:pPr marL="0" lvl="0" indent="0" algn="l" rtl="0">
              <a:lnSpc>
                <a:spcPct val="100000"/>
              </a:lnSpc>
              <a:spcBef>
                <a:spcPts val="0"/>
              </a:spcBef>
              <a:spcAft>
                <a:spcPts val="0"/>
              </a:spcAft>
              <a:buClr>
                <a:schemeClr val="dk1"/>
              </a:buClr>
              <a:buSzPts val="1100"/>
              <a:buFont typeface="Arial"/>
              <a:buNone/>
            </a:pPr>
            <a:r>
              <a:rPr lang="en-US" sz="2300" dirty="0">
                <a:solidFill>
                  <a:srgbClr val="333333"/>
                </a:solidFill>
              </a:rPr>
              <a:t>If you are unable to annotate with the symbols above, use different highlighter colors to indicate each step in the directions. </a:t>
            </a:r>
            <a:endParaRPr sz="2300" dirty="0">
              <a:solidFill>
                <a:srgbClr val="333333"/>
              </a:solidFill>
            </a:endParaRPr>
          </a:p>
          <a:p>
            <a:pPr marL="0" lvl="0" indent="0" algn="l" rtl="0">
              <a:spcBef>
                <a:spcPts val="1000"/>
              </a:spcBef>
              <a:spcAft>
                <a:spcPts val="0"/>
              </a:spcAft>
              <a:buNone/>
            </a:pPr>
            <a:endParaRPr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g111f185b1ce_2_63"/>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45"/>
                  </a:ext>
                </a:extLst>
              </a:rPr>
              <a:t>Reflection</a:t>
            </a:r>
            <a:endParaRPr dirty="0"/>
          </a:p>
        </p:txBody>
      </p:sp>
      <p:sp>
        <p:nvSpPr>
          <p:cNvPr id="1488" name="Google Shape;1488;g111f185b1ce_2_63"/>
          <p:cNvSpPr txBox="1">
            <a:spLocks noGrp="1"/>
          </p:cNvSpPr>
          <p:nvPr>
            <p:ph type="body" idx="1"/>
          </p:nvPr>
        </p:nvSpPr>
        <p:spPr>
          <a:xfrm>
            <a:off x="628650" y="1954050"/>
            <a:ext cx="10515600" cy="3632100"/>
          </a:xfrm>
          <a:prstGeom prst="rect">
            <a:avLst/>
          </a:prstGeom>
        </p:spPr>
        <p:txBody>
          <a:bodyPr spcFirstLastPara="1" wrap="square" lIns="91425" tIns="45700" rIns="91425" bIns="45700" anchor="t" anchorCtr="0">
            <a:noAutofit/>
          </a:bodyPr>
          <a:lstStyle/>
          <a:p>
            <a:pPr marL="457200" lvl="0" indent="-406400" algn="l" rtl="0">
              <a:spcBef>
                <a:spcPts val="1000"/>
              </a:spcBef>
              <a:spcAft>
                <a:spcPts val="0"/>
              </a:spcAft>
              <a:buSzPts val="2800"/>
              <a:buAutoNum type="arabicParenR"/>
            </a:pPr>
            <a:r>
              <a:rPr lang="en-US" dirty="0"/>
              <a:t>How did the Teacher Notes Collection you explored demonstrate the inclusion of diverse perspectives?</a:t>
            </a:r>
            <a:endParaRPr dirty="0"/>
          </a:p>
          <a:p>
            <a:pPr marL="457200" lvl="0" indent="-406400" algn="l" rtl="0">
              <a:spcBef>
                <a:spcPts val="0"/>
              </a:spcBef>
              <a:spcAft>
                <a:spcPts val="0"/>
              </a:spcAft>
              <a:buSzPts val="2800"/>
              <a:buAutoNum type="arabicParenR"/>
            </a:pPr>
            <a:r>
              <a:rPr lang="en-US" dirty="0"/>
              <a:t>What might a local curriculum designed to include diverse groups according to the demands of the </a:t>
            </a:r>
            <a:r>
              <a:rPr lang="en-US" i="1" dirty="0"/>
              <a:t>KAS for Social Studies </a:t>
            </a:r>
            <a:r>
              <a:rPr lang="en-US" dirty="0"/>
              <a:t>look like?</a:t>
            </a:r>
            <a:endParaRPr dirty="0"/>
          </a:p>
          <a:p>
            <a:pPr marL="457200" lvl="0" indent="-406400" algn="l" rtl="0">
              <a:spcBef>
                <a:spcPts val="0"/>
              </a:spcBef>
              <a:spcAft>
                <a:spcPts val="0"/>
              </a:spcAft>
              <a:buSzPts val="2800"/>
              <a:buAutoNum type="arabicParenR"/>
            </a:pPr>
            <a:r>
              <a:rPr lang="en-US" dirty="0"/>
              <a:t>What are the next steps for me, my grade-level team or PLC, to design a learning experience that includes diverse groups according to the demands of the </a:t>
            </a:r>
            <a:r>
              <a:rPr lang="en-US" i="1" dirty="0"/>
              <a:t>KAS for Social Studies?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1"/>
          <p:cNvSpPr txBox="1">
            <a:spLocks noGrp="1"/>
          </p:cNvSpPr>
          <p:nvPr>
            <p:ph type="title"/>
          </p:nvPr>
        </p:nvSpPr>
        <p:spPr>
          <a:xfrm>
            <a:off x="619230" y="358659"/>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1"/>
                  </a:ext>
                </a:extLst>
              </a:rPr>
              <a:t>Reflection</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2"/>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3"/>
                  </a:ext>
                </a:extLst>
              </a:rPr>
              <a:t>Section</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4"/>
                  </a:ext>
                </a:extLst>
              </a:rPr>
              <a:t> A</a:t>
            </a:r>
            <a:endParaRPr dirty="0"/>
          </a:p>
        </p:txBody>
      </p:sp>
      <p:sp>
        <p:nvSpPr>
          <p:cNvPr id="220" name="Google Shape;220;p11"/>
          <p:cNvSpPr txBox="1">
            <a:spLocks noGrp="1"/>
          </p:cNvSpPr>
          <p:nvPr>
            <p:ph type="body" idx="1"/>
          </p:nvPr>
        </p:nvSpPr>
        <p:spPr>
          <a:xfrm>
            <a:off x="619230" y="1212677"/>
            <a:ext cx="11248338" cy="443264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1200"/>
              </a:spcAft>
              <a:buClr>
                <a:srgbClr val="000000"/>
              </a:buClr>
              <a:buSzPts val="2800"/>
              <a:buNone/>
            </a:pPr>
            <a:r>
              <a:rPr lang="en-US" dirty="0">
                <a:solidFill>
                  <a:srgbClr val="000000"/>
                </a:solidFill>
                <a:latin typeface="Libre Franklin" pitchFamily="2" charset="0"/>
                <a:ea typeface="Calibri"/>
                <a:cs typeface="Calibri"/>
                <a:sym typeface="Calibri"/>
              </a:rPr>
              <a:t>After reviewing Section A: </a:t>
            </a:r>
            <a:r>
              <a:rPr lang="en-US" dirty="0">
                <a:solidFill>
                  <a:srgbClr val="000000"/>
                </a:solidFill>
                <a:latin typeface="Libre Franklin" pitchFamily="2" charset="0"/>
              </a:rPr>
              <a:t>I</a:t>
            </a:r>
            <a:r>
              <a:rPr lang="en-US" dirty="0">
                <a:solidFill>
                  <a:srgbClr val="000000"/>
                </a:solidFill>
                <a:latin typeface="Libre Franklin" pitchFamily="2" charset="0"/>
                <a:ea typeface="Calibri"/>
                <a:cs typeface="Calibri"/>
                <a:sym typeface="Calibri"/>
              </a:rPr>
              <a:t>ntroduction of </a:t>
            </a:r>
            <a:r>
              <a:rPr lang="en-US" dirty="0">
                <a:solidFill>
                  <a:srgbClr val="000000"/>
                </a:solidFill>
                <a:latin typeface="Libre Franklin" pitchFamily="2" charset="0"/>
              </a:rPr>
              <a:t>this module, c</a:t>
            </a:r>
            <a:r>
              <a:rPr lang="en-US" dirty="0">
                <a:solidFill>
                  <a:srgbClr val="000000"/>
                </a:solidFill>
                <a:latin typeface="Libre Franklin" pitchFamily="2" charset="0"/>
                <a:ea typeface="Calibri"/>
                <a:cs typeface="Calibri"/>
                <a:sym typeface="Calibri"/>
              </a:rPr>
              <a:t>onsider the following questions: </a:t>
            </a:r>
            <a:endParaRPr dirty="0">
              <a:solidFill>
                <a:srgbClr val="000000"/>
              </a:solidFill>
              <a:latin typeface="Libre Franklin" pitchFamily="2" charset="0"/>
              <a:ea typeface="Calibri"/>
              <a:cs typeface="Calibri"/>
              <a:sym typeface="Calibri"/>
            </a:endParaRPr>
          </a:p>
          <a:p>
            <a:pPr marL="0" lvl="0" indent="0" algn="l" rtl="0">
              <a:lnSpc>
                <a:spcPct val="100000"/>
              </a:lnSpc>
              <a:spcBef>
                <a:spcPts val="1000"/>
              </a:spcBef>
              <a:spcAft>
                <a:spcPts val="1200"/>
              </a:spcAft>
              <a:buClr>
                <a:schemeClr val="dk1"/>
              </a:buClr>
              <a:buSzPts val="2800"/>
              <a:buNone/>
            </a:pPr>
            <a:endParaRPr dirty="0">
              <a:solidFill>
                <a:srgbClr val="000000"/>
              </a:solidFill>
              <a:latin typeface="Libre Franklin" pitchFamily="2" charset="0"/>
              <a:ea typeface="Calibri"/>
              <a:cs typeface="Calibri"/>
              <a:sym typeface="Calibri"/>
            </a:endParaRPr>
          </a:p>
          <a:p>
            <a:pPr marL="228600" lvl="0" indent="-228600" algn="l" rtl="0">
              <a:lnSpc>
                <a:spcPct val="100000"/>
              </a:lnSpc>
              <a:spcBef>
                <a:spcPts val="1000"/>
              </a:spcBef>
              <a:spcAft>
                <a:spcPts val="1200"/>
              </a:spcAft>
              <a:buSzPts val="1800"/>
              <a:buAutoNum type="arabicPeriod"/>
            </a:pPr>
            <a:r>
              <a:rPr lang="en-US" dirty="0">
                <a:latin typeface="Libre Franklin" pitchFamily="2" charset="0"/>
              </a:rPr>
              <a:t>What does “including diverse groups” mean?</a:t>
            </a:r>
            <a:endParaRPr dirty="0">
              <a:latin typeface="Libre Franklin" pitchFamily="2" charset="0"/>
            </a:endParaRPr>
          </a:p>
          <a:p>
            <a:pPr marL="228600" lvl="0" indent="-228600" algn="l" rtl="0">
              <a:lnSpc>
                <a:spcPct val="100000"/>
              </a:lnSpc>
              <a:spcBef>
                <a:spcPts val="0"/>
              </a:spcBef>
              <a:spcAft>
                <a:spcPts val="1200"/>
              </a:spcAft>
              <a:buSzPts val="1800"/>
              <a:buAutoNum type="arabicPeriod"/>
            </a:pPr>
            <a:r>
              <a:rPr lang="en-US" dirty="0">
                <a:latin typeface="Libre Franklin" pitchFamily="2" charset="0"/>
              </a:rPr>
              <a:t>How does the </a:t>
            </a:r>
            <a:r>
              <a:rPr lang="en-US" i="1" dirty="0">
                <a:latin typeface="Libre Franklin" pitchFamily="2" charset="0"/>
              </a:rPr>
              <a:t>KAS for Social Studies</a:t>
            </a:r>
            <a:r>
              <a:rPr lang="en-US" dirty="0">
                <a:latin typeface="Libre Franklin" pitchFamily="2" charset="0"/>
              </a:rPr>
              <a:t> Writers’ </a:t>
            </a:r>
            <a:r>
              <a:rPr lang="en-US" dirty="0">
                <a:latin typeface="Libre Franklin" pitchFamily="2"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5"/>
                  </a:ext>
                </a:extLst>
              </a:rPr>
              <a:t>Vision</a:t>
            </a:r>
            <a:r>
              <a:rPr lang="en-US" dirty="0">
                <a:latin typeface="Libre Franklin" pitchFamily="2" charset="0"/>
              </a:rPr>
              <a:t> Statement support including diverse groups?</a:t>
            </a:r>
            <a:endParaRPr dirty="0">
              <a:latin typeface="Libre Franklin" pitchFamily="2" charset="0"/>
            </a:endParaRPr>
          </a:p>
          <a:p>
            <a:pPr marL="228600" lvl="0" indent="-228600" algn="l" rtl="0">
              <a:lnSpc>
                <a:spcPct val="100000"/>
              </a:lnSpc>
              <a:spcBef>
                <a:spcPts val="0"/>
              </a:spcBef>
              <a:spcAft>
                <a:spcPts val="1200"/>
              </a:spcAft>
              <a:buClr>
                <a:srgbClr val="111111"/>
              </a:buClr>
              <a:buSzPts val="1800"/>
              <a:buAutoNum type="arabicPeriod"/>
            </a:pPr>
            <a:r>
              <a:rPr lang="en-US" dirty="0">
                <a:solidFill>
                  <a:srgbClr val="111111"/>
                </a:solidFill>
                <a:latin typeface="Libre Franklin" pitchFamily="2" charset="0"/>
              </a:rPr>
              <a:t>What does it mean to have curriculum that that </a:t>
            </a:r>
            <a:r>
              <a:rPr lang="en-US" dirty="0">
                <a:solidFill>
                  <a:srgbClr val="111111"/>
                </a:solidFill>
                <a:highlight>
                  <a:srgbClr val="FFFFFF"/>
                </a:highlight>
                <a:latin typeface="Libre Franklin" pitchFamily="2" charset="0"/>
              </a:rPr>
              <a:t>encourages intercultural understanding</a:t>
            </a:r>
            <a:r>
              <a:rPr lang="en-US" dirty="0">
                <a:solidFill>
                  <a:srgbClr val="111111"/>
                </a:solidFill>
                <a:latin typeface="Libre Franklin" pitchFamily="2" charset="0"/>
              </a:rPr>
              <a:t>? </a:t>
            </a:r>
            <a:endParaRPr dirty="0">
              <a:solidFill>
                <a:srgbClr val="111111"/>
              </a:solidFill>
              <a:latin typeface="Libre Franklin" pitchFamily="2"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6"/>
                </a:ext>
              </a:extLst>
            </a:endParaRPr>
          </a:p>
          <a:p>
            <a:pPr marL="0" lvl="0" indent="0" algn="l" rtl="0">
              <a:lnSpc>
                <a:spcPct val="90000"/>
              </a:lnSpc>
              <a:spcBef>
                <a:spcPts val="0"/>
              </a:spcBef>
              <a:spcAft>
                <a:spcPts val="0"/>
              </a:spcAft>
              <a:buNone/>
            </a:pPr>
            <a:endParaRPr dirty="0">
              <a:latin typeface="Calibri"/>
              <a:ea typeface="Calibri"/>
              <a:cs typeface="Calibri"/>
              <a:sym typeface="Calibri"/>
            </a:endParaRPr>
          </a:p>
        </p:txBody>
      </p:sp>
      <p:sp>
        <p:nvSpPr>
          <p:cNvPr id="221" name="Google Shape;221;p11"/>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17</a:t>
            </a:fld>
            <a:endParaRPr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Coming Up</a:t>
            </a: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indent="0">
              <a:buSzPts val="110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Section 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Reflection</a:t>
            </a:r>
            <a:endParaRPr sz="2300" dirty="0"/>
          </a:p>
        </p:txBody>
      </p:sp>
    </p:spTree>
    <p:extLst>
      <p:ext uri="{BB962C8B-B14F-4D97-AF65-F5344CB8AC3E}">
        <p14:creationId xmlns:p14="http://schemas.microsoft.com/office/powerpoint/2010/main" val="189396011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3DF9-C0FD-F73F-A788-9820159E6A90}"/>
              </a:ext>
            </a:extLst>
          </p:cNvPr>
          <p:cNvSpPr>
            <a:spLocks noGrp="1"/>
          </p:cNvSpPr>
          <p:nvPr>
            <p:ph type="ctrTitle"/>
          </p:nvPr>
        </p:nvSpPr>
        <p:spPr>
          <a:xfrm>
            <a:off x="2228850" y="111915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67CB6187-4A97-BC3C-3A87-38828676021C}"/>
              </a:ext>
            </a:extLst>
          </p:cNvPr>
          <p:cNvSpPr>
            <a:spLocks noGrp="1"/>
          </p:cNvSpPr>
          <p:nvPr>
            <p:ph type="subTitle" idx="1"/>
          </p:nvPr>
        </p:nvSpPr>
        <p:spPr/>
        <p:txBody>
          <a:bodyPr/>
          <a:lstStyle/>
          <a:p>
            <a:r>
              <a:rPr lang="en-US" dirty="0"/>
              <a:t>Section K: Reflection</a:t>
            </a:r>
          </a:p>
        </p:txBody>
      </p:sp>
    </p:spTree>
    <p:extLst>
      <p:ext uri="{BB962C8B-B14F-4D97-AF65-F5344CB8AC3E}">
        <p14:creationId xmlns:p14="http://schemas.microsoft.com/office/powerpoint/2010/main" val="300386930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Overview of this module:</a:t>
            </a:r>
            <a:endParaRPr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Reflection</a:t>
            </a:r>
            <a:endParaRPr sz="2300" dirty="0"/>
          </a:p>
        </p:txBody>
      </p:sp>
    </p:spTree>
    <p:extLst>
      <p:ext uri="{BB962C8B-B14F-4D97-AF65-F5344CB8AC3E}">
        <p14:creationId xmlns:p14="http://schemas.microsoft.com/office/powerpoint/2010/main" val="6015775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gd2ed588c5a_0_561"/>
          <p:cNvSpPr txBox="1">
            <a:spLocks noGrp="1"/>
          </p:cNvSpPr>
          <p:nvPr>
            <p:ph type="title"/>
          </p:nvPr>
        </p:nvSpPr>
        <p:spPr>
          <a:xfrm>
            <a:off x="464250" y="324725"/>
            <a:ext cx="10219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1528" name="Google Shape;1528;gd2ed588c5a_0_561"/>
          <p:cNvSpPr txBox="1">
            <a:spLocks noGrp="1"/>
          </p:cNvSpPr>
          <p:nvPr>
            <p:ph type="body" idx="1"/>
          </p:nvPr>
        </p:nvSpPr>
        <p:spPr>
          <a:xfrm>
            <a:off x="464250" y="1429050"/>
            <a:ext cx="10776600" cy="39999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lnSpc>
                <a:spcPct val="90000"/>
              </a:lnSpc>
              <a:spcBef>
                <a:spcPts val="1000"/>
              </a:spcBef>
              <a:spcAft>
                <a:spcPts val="0"/>
              </a:spcAft>
              <a:buNone/>
            </a:pPr>
            <a:endParaRPr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gd2ed588c5a_0_566"/>
          <p:cNvSpPr txBox="1">
            <a:spLocks noGrp="1"/>
          </p:cNvSpPr>
          <p:nvPr>
            <p:ph type="title"/>
          </p:nvPr>
        </p:nvSpPr>
        <p:spPr>
          <a:xfrm>
            <a:off x="238125"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Reflection</a:t>
            </a:r>
            <a:endParaRPr dirty="0"/>
          </a:p>
        </p:txBody>
      </p:sp>
      <p:sp>
        <p:nvSpPr>
          <p:cNvPr id="1534" name="Google Shape;1534;gd2ed588c5a_0_566"/>
          <p:cNvSpPr txBox="1">
            <a:spLocks noGrp="1"/>
          </p:cNvSpPr>
          <p:nvPr>
            <p:ph type="body" idx="1"/>
          </p:nvPr>
        </p:nvSpPr>
        <p:spPr>
          <a:xfrm>
            <a:off x="238125" y="1325700"/>
            <a:ext cx="10515600" cy="4351200"/>
          </a:xfrm>
          <a:prstGeom prst="rect">
            <a:avLst/>
          </a:prstGeom>
          <a:noFill/>
          <a:ln>
            <a:noFill/>
          </a:ln>
        </p:spPr>
        <p:txBody>
          <a:bodyPr spcFirstLastPara="1" wrap="square" lIns="91425" tIns="45700" rIns="91425" bIns="45700" anchor="t" anchorCtr="0">
            <a:noAutofit/>
          </a:bodyPr>
          <a:lstStyle/>
          <a:p>
            <a:pPr marL="114300" lvl="0" indent="0">
              <a:spcBef>
                <a:spcPts val="0"/>
              </a:spcBef>
              <a:buSzPts val="2800"/>
              <a:buNone/>
            </a:pPr>
            <a:r>
              <a:rPr lang="en-US" dirty="0"/>
              <a:t>Individually, answer the compelling questions for this module using </a:t>
            </a:r>
            <a:r>
              <a:rPr lang="en-US" u="sng" dirty="0">
                <a:hlinkClick r:id="rId3"/>
              </a:rPr>
              <a:t>Mind Mapping</a:t>
            </a:r>
            <a:r>
              <a:rPr lang="en-US" dirty="0"/>
              <a:t>:</a:t>
            </a:r>
            <a:endParaRPr dirty="0"/>
          </a:p>
          <a:p>
            <a:pPr marL="114300" lvl="0" indent="0" algn="l" rtl="0">
              <a:lnSpc>
                <a:spcPct val="90000"/>
              </a:lnSpc>
              <a:spcBef>
                <a:spcPts val="1000"/>
              </a:spcBef>
              <a:spcAft>
                <a:spcPts val="0"/>
              </a:spcAft>
              <a:buClr>
                <a:schemeClr val="dk1"/>
              </a:buClr>
              <a:buSzPts val="2800"/>
              <a:buNone/>
            </a:pPr>
            <a:endParaRPr dirty="0"/>
          </a:p>
          <a:p>
            <a:pPr marL="228600" lvl="0" indent="-292100" algn="l" rtl="0">
              <a:spcBef>
                <a:spcPts val="1000"/>
              </a:spcBef>
              <a:spcAft>
                <a:spcPts val="0"/>
              </a:spcAft>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5"/>
                  </a:ext>
                </a:extLst>
              </a:rPr>
              <a:t>Why is including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6"/>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7"/>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8"/>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9"/>
                  </a:ext>
                </a:extLst>
              </a:rPr>
              <a:t>in Kentucky classrooms</a:t>
            </a:r>
            <a:r>
              <a:rPr lang="en-US" dirty="0"/>
              <a:t>? </a:t>
            </a:r>
            <a:endParaRPr dirty="0"/>
          </a:p>
          <a:p>
            <a:pPr marL="228600" lvl="0" indent="-292100" algn="l" rtl="0">
              <a:spcBef>
                <a:spcPts val="1000"/>
              </a:spcBef>
              <a:spcAft>
                <a:spcPts val="0"/>
              </a:spcAft>
              <a:buSzPts val="2800"/>
              <a:buChar char="•"/>
            </a:pPr>
            <a:r>
              <a:rPr lang="en-US" dirty="0"/>
              <a:t>What are the opportunities and challenges of including diverse groups in Kentucky classrooms and local curriculum?</a:t>
            </a:r>
            <a:endParaRPr dirty="0"/>
          </a:p>
          <a:p>
            <a:pPr marL="228600" lvl="0" indent="-292100" algn="l" rtl="0">
              <a:spcBef>
                <a:spcPts val="1000"/>
              </a:spcBef>
              <a:spcAft>
                <a:spcPts val="0"/>
              </a:spcAft>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gd2ed588c5a_0_566"/>
          <p:cNvSpPr txBox="1">
            <a:spLocks noGrp="1"/>
          </p:cNvSpPr>
          <p:nvPr>
            <p:ph type="title"/>
          </p:nvPr>
        </p:nvSpPr>
        <p:spPr>
          <a:xfrm>
            <a:off x="276225"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Reflection</a:t>
            </a:r>
            <a:endParaRPr dirty="0"/>
          </a:p>
        </p:txBody>
      </p:sp>
      <p:sp>
        <p:nvSpPr>
          <p:cNvPr id="1534" name="Google Shape;1534;gd2ed588c5a_0_566"/>
          <p:cNvSpPr txBox="1">
            <a:spLocks noGrp="1"/>
          </p:cNvSpPr>
          <p:nvPr>
            <p:ph type="body" idx="1"/>
          </p:nvPr>
        </p:nvSpPr>
        <p:spPr>
          <a:xfrm>
            <a:off x="443200" y="1008425"/>
            <a:ext cx="10515600" cy="43512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0"/>
              </a:spcBef>
              <a:spcAft>
                <a:spcPts val="0"/>
              </a:spcAft>
              <a:buClr>
                <a:schemeClr val="dk1"/>
              </a:buClr>
              <a:buSzPts val="2800"/>
              <a:buNone/>
            </a:pPr>
            <a:r>
              <a:rPr lang="en-US" dirty="0"/>
              <a:t>With your grade-level team or PLC, answer the compelling questions for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92100" algn="l" rtl="0">
              <a:spcBef>
                <a:spcPts val="1000"/>
              </a:spcBef>
              <a:spcAft>
                <a:spcPts val="0"/>
              </a:spcAft>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5"/>
                  </a:ext>
                </a:extLst>
              </a:rPr>
              <a:t>Why is including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6"/>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7"/>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8"/>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79"/>
                  </a:ext>
                </a:extLst>
              </a:rPr>
              <a:t>in Kentucky classrooms</a:t>
            </a:r>
            <a:r>
              <a:rPr lang="en-US" dirty="0"/>
              <a:t>? </a:t>
            </a:r>
            <a:endParaRPr dirty="0"/>
          </a:p>
          <a:p>
            <a:pPr marL="228600" lvl="0" indent="-292100" algn="l" rtl="0">
              <a:spcBef>
                <a:spcPts val="1000"/>
              </a:spcBef>
              <a:spcAft>
                <a:spcPts val="0"/>
              </a:spcAft>
              <a:buSzPts val="2800"/>
              <a:buChar char="•"/>
            </a:pPr>
            <a:r>
              <a:rPr lang="en-US" dirty="0"/>
              <a:t>What are the opportunities and challenges of including diverse groups in Kentucky classrooms and local curriculum?</a:t>
            </a:r>
            <a:endParaRPr dirty="0"/>
          </a:p>
          <a:p>
            <a:pPr marL="228600" lvl="0" indent="-292100" algn="l" rtl="0">
              <a:spcBef>
                <a:spcPts val="1000"/>
              </a:spcBef>
              <a:spcAft>
                <a:spcPts val="0"/>
              </a:spcAft>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37264307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ctrTitle"/>
          </p:nvPr>
        </p:nvSpPr>
        <p:spPr>
          <a:xfrm>
            <a:off x="2249424" y="1515875"/>
            <a:ext cx="10134630" cy="2318100"/>
          </a:xfrm>
          <a:prstGeom prst="rect">
            <a:avLst/>
          </a:prstGeom>
          <a:noFill/>
          <a:ln>
            <a:noFill/>
          </a:ln>
        </p:spPr>
        <p:txBody>
          <a:bodyPr spcFirstLastPara="1" wrap="square" lIns="91425" tIns="45700" rIns="91425" bIns="45700" anchor="b" anchorCtr="0">
            <a:normAutofit/>
          </a:bodyPr>
          <a:lstStyle/>
          <a:p>
            <a:pPr marL="0" marR="73025" lvl="0" indent="0" algn="ctr" rtl="0">
              <a:lnSpc>
                <a:spcPct val="100000"/>
              </a:lnSpc>
              <a:spcBef>
                <a:spcPts val="0"/>
              </a:spcBef>
              <a:spcAft>
                <a:spcPts val="0"/>
              </a:spcAft>
              <a:buNone/>
            </a:pPr>
            <a:endParaRPr sz="4700" dirty="0">
              <a:highlight>
                <a:schemeClr val="lt1"/>
              </a:highlight>
            </a:endParaRPr>
          </a:p>
          <a:p>
            <a:pPr marL="0" marR="73025" lvl="0" indent="0" algn="ctr" rtl="0">
              <a:lnSpc>
                <a:spcPct val="100000"/>
              </a:lnSpc>
              <a:spcBef>
                <a:spcPts val="0"/>
              </a:spcBef>
              <a:spcAft>
                <a:spcPts val="0"/>
              </a:spcAft>
              <a:buClr>
                <a:schemeClr val="dk1"/>
              </a:buClr>
              <a:buSzPts val="1100"/>
              <a:buFont typeface="Arial"/>
              <a:buNone/>
            </a:pPr>
            <a:r>
              <a:rPr lang="en-US" sz="4700" dirty="0"/>
              <a:t>Including Diverse Groups </a:t>
            </a:r>
            <a:r>
              <a:rPr lang="en-US" sz="47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of</a:t>
            </a:r>
            <a:r>
              <a:rPr lang="en-US" sz="4700" dirty="0"/>
              <a:t> the </a:t>
            </a:r>
            <a:r>
              <a:rPr lang="en-US" sz="4700" i="1" dirty="0"/>
              <a:t>KAS for Social Studies</a:t>
            </a:r>
            <a:endParaRPr sz="4700" i="1" dirty="0"/>
          </a:p>
          <a:p>
            <a:pPr marL="0" marR="73025" lvl="0" indent="0" algn="ctr" rtl="0">
              <a:lnSpc>
                <a:spcPct val="100000"/>
              </a:lnSpc>
              <a:spcBef>
                <a:spcPts val="0"/>
              </a:spcBef>
              <a:spcAft>
                <a:spcPts val="0"/>
              </a:spcAft>
              <a:buClr>
                <a:schemeClr val="dk1"/>
              </a:buClr>
              <a:buSzPts val="1100"/>
              <a:buFont typeface="Arial"/>
              <a:buNone/>
            </a:pPr>
            <a:endParaRPr sz="3600" dirty="0">
              <a:highlight>
                <a:srgbClr val="FFFF00"/>
              </a:highlight>
            </a:endParaRPr>
          </a:p>
        </p:txBody>
      </p:sp>
      <p:sp>
        <p:nvSpPr>
          <p:cNvPr id="108" name="Google Shape;108;p1"/>
          <p:cNvSpPr txBox="1">
            <a:spLocks noGrp="1"/>
          </p:cNvSpPr>
          <p:nvPr>
            <p:ph type="subTitle" idx="1"/>
          </p:nvPr>
        </p:nvSpPr>
        <p:spPr>
          <a:xfrm>
            <a:off x="3465576" y="3686425"/>
            <a:ext cx="7702326" cy="1655700"/>
          </a:xfrm>
          <a:prstGeom prst="rect">
            <a:avLst/>
          </a:prstGeom>
          <a:noFill/>
          <a:ln>
            <a:noFill/>
          </a:ln>
        </p:spPr>
        <p:txBody>
          <a:bodyPr spcFirstLastPara="1" wrap="square" lIns="91425" tIns="45700" rIns="91425" bIns="45700" anchor="t" anchorCtr="0">
            <a:normAutofit lnSpcReduction="10000"/>
          </a:bodyPr>
          <a:lstStyle/>
          <a:p>
            <a:pPr marL="0" marR="73025" lvl="0" indent="0" algn="ctr" rtl="0">
              <a:lnSpc>
                <a:spcPct val="100000"/>
              </a:lnSpc>
              <a:spcBef>
                <a:spcPts val="0"/>
              </a:spcBef>
              <a:spcAft>
                <a:spcPts val="0"/>
              </a:spcAft>
              <a:buClr>
                <a:schemeClr val="dk1"/>
              </a:buClr>
              <a:buSzPts val="1100"/>
              <a:buFont typeface="Arial"/>
              <a:buNone/>
            </a:pPr>
            <a:r>
              <a:rPr lang="en-US" sz="3600" dirty="0"/>
              <a:t>Developing civically engaged, socially responsible and culturally literate students</a:t>
            </a:r>
            <a:endParaRPr sz="1200" dirty="0"/>
          </a:p>
        </p:txBody>
      </p:sp>
    </p:spTree>
    <p:extLst>
      <p:ext uri="{BB962C8B-B14F-4D97-AF65-F5344CB8AC3E}">
        <p14:creationId xmlns:p14="http://schemas.microsoft.com/office/powerpoint/2010/main" val="1470114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Coming Up</a:t>
            </a: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0"/>
                  </a:ext>
                </a:extLst>
              </a:rPr>
              <a:t>Section 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1"/>
                  </a:ext>
                </a:extLst>
              </a:rPr>
              <a:t>KAS for Social Studies</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2"/>
                  </a:ext>
                </a:extLst>
              </a:rPr>
              <a:t> to</a:t>
            </a:r>
            <a:r>
              <a:rPr lang="en-US" sz="2300" dirty="0"/>
              <a:t> Include Diverse Groups</a:t>
            </a:r>
            <a:endParaRPr sz="2300" dirty="0"/>
          </a:p>
          <a:p>
            <a:pPr marL="38100" lvl="0" indent="0" algn="l" rtl="0">
              <a:spcBef>
                <a:spcPts val="1000"/>
              </a:spcBef>
              <a:spcAft>
                <a:spcPts val="0"/>
              </a:spcAft>
              <a:buClr>
                <a:schemeClr val="dk1"/>
              </a:buClr>
              <a:buSzPts val="3000"/>
              <a:buFont typeface="Arial"/>
              <a:buNone/>
            </a:pPr>
            <a:r>
              <a:rPr lang="en-US" sz="2300" dirty="0"/>
              <a:t>Section C: Creating Safe Schools</a:t>
            </a:r>
            <a:endParaRPr sz="2300" dirty="0"/>
          </a:p>
          <a:p>
            <a:pPr marL="38100" lvl="0" indent="0" algn="l" rtl="0">
              <a:spcBef>
                <a:spcPts val="1000"/>
              </a:spcBef>
              <a:spcAft>
                <a:spcPts val="0"/>
              </a:spcAft>
              <a:buClr>
                <a:schemeClr val="dk1"/>
              </a:buClr>
              <a:buSzPts val="3000"/>
              <a:buFont typeface="Arial"/>
              <a:buNone/>
            </a:pPr>
            <a:r>
              <a:rPr lang="en-US" sz="2300" dirty="0"/>
              <a:t>Section 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Section 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Section 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Reflection</a:t>
            </a:r>
            <a:endParaRPr sz="23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500EAF-0589-DFBA-E0AA-1100B9ABE7E6}"/>
              </a:ext>
            </a:extLst>
          </p:cNvPr>
          <p:cNvSpPr>
            <a:spLocks noGrp="1"/>
          </p:cNvSpPr>
          <p:nvPr>
            <p:ph type="ctrTitle"/>
          </p:nvPr>
        </p:nvSpPr>
        <p:spPr>
          <a:xfrm>
            <a:off x="2401824" y="1087082"/>
            <a:ext cx="9144000" cy="2387700"/>
          </a:xfrm>
        </p:spPr>
        <p:txBody>
          <a:bodyPr>
            <a:normAutofit/>
          </a:bodyPr>
          <a:lstStyle/>
          <a:p>
            <a:r>
              <a:rPr lang="en-US" sz="6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99"/>
                  </a:ext>
                </a:extLst>
              </a:rPr>
              <a:t>Including Diverse Groups of the </a:t>
            </a:r>
            <a:r>
              <a:rPr lang="en-US" sz="60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00"/>
                  </a:ext>
                </a:extLst>
              </a:rPr>
              <a:t>KAS for Social Studies</a:t>
            </a:r>
            <a:endParaRPr lang="en-US" dirty="0"/>
          </a:p>
        </p:txBody>
      </p:sp>
      <p:sp>
        <p:nvSpPr>
          <p:cNvPr id="6" name="Subtitle 5">
            <a:extLst>
              <a:ext uri="{FF2B5EF4-FFF2-40B4-BE49-F238E27FC236}">
                <a16:creationId xmlns:a16="http://schemas.microsoft.com/office/drawing/2014/main" id="{825E9BCE-6A88-A0A9-0786-93406C815750}"/>
              </a:ext>
            </a:extLst>
          </p:cNvPr>
          <p:cNvSpPr>
            <a:spLocks noGrp="1"/>
          </p:cNvSpPr>
          <p:nvPr>
            <p:ph type="subTitle" idx="1"/>
          </p:nvPr>
        </p:nvSpPr>
        <p:spPr>
          <a:xfrm>
            <a:off x="2749296" y="3656902"/>
            <a:ext cx="9144000" cy="1655700"/>
          </a:xfrm>
        </p:spPr>
        <p:txBody>
          <a:bodyPr/>
          <a:lstStyle/>
          <a:p>
            <a:r>
              <a:rPr lang="en-US" dirty="0"/>
              <a:t>Section B: U</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06"/>
                  </a:ext>
                </a:extLst>
              </a:rPr>
              <a:t>npacking</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06"/>
                  </a:ext>
                </a:extLst>
              </a:rPr>
              <a:t> the </a:t>
            </a:r>
            <a:r>
              <a:rPr lang="en-US" sz="24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07"/>
                  </a:ext>
                </a:extLst>
              </a:rPr>
              <a:t>KAS for Social Studies</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08"/>
                  </a:ext>
                </a:extLst>
              </a:rPr>
              <a:t>:</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09"/>
                  </a:ext>
                </a:extLst>
              </a:rPr>
              <a:t> Including Diverse Groups in Local Curriculum </a:t>
            </a:r>
            <a:endParaRPr lang="en-US" sz="4400" b="1" dirty="0">
              <a:solidFill>
                <a:srgbClr val="000000"/>
              </a:solidFill>
            </a:endParaRPr>
          </a:p>
          <a:p>
            <a:endParaRPr lang="en-US" dirty="0"/>
          </a:p>
        </p:txBody>
      </p:sp>
    </p:spTree>
    <p:extLst>
      <p:ext uri="{BB962C8B-B14F-4D97-AF65-F5344CB8AC3E}">
        <p14:creationId xmlns:p14="http://schemas.microsoft.com/office/powerpoint/2010/main" val="1040057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04790E-F0B2-AD47-0022-36265D7A2AF6}"/>
              </a:ext>
            </a:extLst>
          </p:cNvPr>
          <p:cNvSpPr>
            <a:spLocks noGrp="1"/>
          </p:cNvSpPr>
          <p:nvPr>
            <p:ph type="ctrTitle"/>
          </p:nvPr>
        </p:nvSpPr>
        <p:spPr>
          <a:xfrm>
            <a:off x="2511552" y="1041300"/>
            <a:ext cx="9144000" cy="2387700"/>
          </a:xfrm>
        </p:spPr>
        <p:txBody>
          <a:bodyPr>
            <a:normAutofit/>
          </a:bodyPr>
          <a:lstStyle/>
          <a:p>
            <a:r>
              <a:rPr lang="en-US" sz="6000" dirty="0">
                <a:latin typeface="Franklin Gothic Medium" panose="020B0603020102020204" pitchFamily="34" charset="0"/>
              </a:rPr>
              <a:t>Including Diverse Groups </a:t>
            </a:r>
            <a:r>
              <a:rPr lang="en-US" sz="6000"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of</a:t>
            </a:r>
            <a:r>
              <a:rPr lang="en-US" sz="6000" dirty="0">
                <a:latin typeface="Franklin Gothic Medium" panose="020B0603020102020204" pitchFamily="34" charset="0"/>
              </a:rPr>
              <a:t> the </a:t>
            </a:r>
            <a:r>
              <a:rPr lang="en-US" sz="6000" i="1" dirty="0">
                <a:latin typeface="Franklin Gothic Medium" panose="020B0603020102020204" pitchFamily="34" charset="0"/>
              </a:rPr>
              <a:t>KAS for Social Studies</a:t>
            </a:r>
            <a:endParaRPr lang="en-US" dirty="0">
              <a:latin typeface="Franklin Gothic Medium" panose="020B0603020102020204" pitchFamily="34" charset="0"/>
            </a:endParaRPr>
          </a:p>
        </p:txBody>
      </p:sp>
      <p:sp>
        <p:nvSpPr>
          <p:cNvPr id="6" name="Subtitle 5">
            <a:extLst>
              <a:ext uri="{FF2B5EF4-FFF2-40B4-BE49-F238E27FC236}">
                <a16:creationId xmlns:a16="http://schemas.microsoft.com/office/drawing/2014/main" id="{123D6BFE-B424-487B-E02C-660E3EFFE308}"/>
              </a:ext>
            </a:extLst>
          </p:cNvPr>
          <p:cNvSpPr>
            <a:spLocks noGrp="1"/>
          </p:cNvSpPr>
          <p:nvPr>
            <p:ph type="subTitle" idx="1"/>
          </p:nvPr>
        </p:nvSpPr>
        <p:spPr/>
        <p:txBody>
          <a:bodyPr/>
          <a:lstStyle/>
          <a:p>
            <a:r>
              <a:rPr lang="en-US" dirty="0">
                <a:latin typeface="Franklin Gothic Medium" panose="020B0603020102020204" pitchFamily="34" charset="0"/>
              </a:rPr>
              <a:t>Section A: Introduction</a:t>
            </a:r>
          </a:p>
        </p:txBody>
      </p:sp>
    </p:spTree>
    <p:extLst>
      <p:ext uri="{BB962C8B-B14F-4D97-AF65-F5344CB8AC3E}">
        <p14:creationId xmlns:p14="http://schemas.microsoft.com/office/powerpoint/2010/main" val="66873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Overview of this module:</a:t>
            </a:r>
            <a:endParaRPr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Reflection</a:t>
            </a:r>
            <a:endParaRPr sz="2300" dirty="0"/>
          </a:p>
        </p:txBody>
      </p:sp>
    </p:spTree>
    <p:extLst>
      <p:ext uri="{BB962C8B-B14F-4D97-AF65-F5344CB8AC3E}">
        <p14:creationId xmlns:p14="http://schemas.microsoft.com/office/powerpoint/2010/main" val="3547725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cf2719c704_0_37"/>
          <p:cNvSpPr txBox="1">
            <a:spLocks noGrp="1"/>
          </p:cNvSpPr>
          <p:nvPr>
            <p:ph type="title"/>
          </p:nvPr>
        </p:nvSpPr>
        <p:spPr>
          <a:xfrm>
            <a:off x="464200" y="6348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a:t>
            </a:r>
            <a:endParaRPr dirty="0"/>
          </a:p>
        </p:txBody>
      </p:sp>
      <p:sp>
        <p:nvSpPr>
          <p:cNvPr id="260" name="Google Shape;260;gcf2719c704_0_37"/>
          <p:cNvSpPr txBox="1">
            <a:spLocks noGrp="1"/>
          </p:cNvSpPr>
          <p:nvPr>
            <p:ph type="body" idx="1"/>
          </p:nvPr>
        </p:nvSpPr>
        <p:spPr>
          <a:xfrm>
            <a:off x="203200" y="12534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spcBef>
                <a:spcPts val="1000"/>
              </a:spcBef>
              <a:spcAft>
                <a:spcPts val="0"/>
              </a:spcAft>
              <a:buNone/>
            </a:pPr>
            <a:endParaRPr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Why is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including</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2733115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d2ed588c5a_0_614"/>
          <p:cNvSpPr txBox="1">
            <a:spLocks noGrp="1"/>
          </p:cNvSpPr>
          <p:nvPr>
            <p:ph type="title"/>
          </p:nvPr>
        </p:nvSpPr>
        <p:spPr>
          <a:xfrm>
            <a:off x="31965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Section B: Unpacking the Standards</a:t>
            </a:r>
            <a:endParaRPr dirty="0"/>
          </a:p>
          <a:p>
            <a:pPr marL="0" lvl="0" indent="0" algn="l" rtl="0">
              <a:spcBef>
                <a:spcPts val="0"/>
              </a:spcBef>
              <a:spcAft>
                <a:spcPts val="0"/>
              </a:spcAft>
              <a:buNone/>
            </a:pPr>
            <a:r>
              <a:rPr lang="en-US" dirty="0"/>
              <a:t>Supporting questions:</a:t>
            </a:r>
            <a:endParaRPr dirty="0"/>
          </a:p>
        </p:txBody>
      </p:sp>
      <p:sp>
        <p:nvSpPr>
          <p:cNvPr id="273" name="Google Shape;273;gd2ed588c5a_0_614"/>
          <p:cNvSpPr txBox="1">
            <a:spLocks noGrp="1"/>
          </p:cNvSpPr>
          <p:nvPr>
            <p:ph type="body" idx="1"/>
          </p:nvPr>
        </p:nvSpPr>
        <p:spPr>
          <a:xfrm>
            <a:off x="191634" y="1295850"/>
            <a:ext cx="12000366" cy="426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solidFill>
                  <a:srgbClr val="000000"/>
                </a:solidFill>
              </a:rPr>
              <a:t>I</a:t>
            </a:r>
            <a:r>
              <a:rPr lang="en-US" sz="27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2"/>
                  </a:ext>
                </a:extLst>
              </a:rPr>
              <a:t>n this section, you will investigate the following supporting questions to synthesize knowledge to answer the compelling questions for this module:</a:t>
            </a:r>
            <a:endParaRPr sz="27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3"/>
                </a:ext>
              </a:extLst>
            </a:endParaRPr>
          </a:p>
          <a:p>
            <a:pPr marL="0" lvl="0" indent="0" algn="l" rtl="0">
              <a:spcBef>
                <a:spcPts val="1000"/>
              </a:spcBef>
              <a:spcAft>
                <a:spcPts val="0"/>
              </a:spcAft>
              <a:buNone/>
            </a:pPr>
            <a:endParaRPr sz="27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4"/>
                </a:ext>
              </a:extLst>
            </a:endParaRPr>
          </a:p>
          <a:p>
            <a:pPr marL="457200" lvl="0" indent="-400050" algn="l" rtl="0">
              <a:spcBef>
                <a:spcPts val="1000"/>
              </a:spcBef>
              <a:spcAft>
                <a:spcPts val="0"/>
              </a:spcAft>
              <a:buClr>
                <a:srgbClr val="000000"/>
              </a:buClr>
              <a:buSzPts val="2700"/>
              <a:buFont typeface="Calibri"/>
              <a:buAutoNum type="arabicParenR"/>
            </a:pPr>
            <a:r>
              <a:rPr lang="en-US" sz="2700" dirty="0">
                <a:solidFill>
                  <a:srgbClr val="000000"/>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5"/>
                  </a:ext>
                </a:extLst>
              </a:rPr>
              <a:t>Why is including the diverse groups of the </a:t>
            </a:r>
            <a:r>
              <a:rPr lang="en-US" sz="2700" i="1" dirty="0">
                <a:solidFill>
                  <a:srgbClr val="000000"/>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6"/>
                  </a:ext>
                </a:extLst>
              </a:rPr>
              <a:t>KAS for Social Studies</a:t>
            </a:r>
            <a:r>
              <a:rPr lang="en-US" sz="2700" dirty="0">
                <a:solidFill>
                  <a:srgbClr val="000000"/>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7"/>
                  </a:ext>
                </a:extLst>
              </a:rPr>
              <a:t> in a local curriculum</a:t>
            </a:r>
            <a:r>
              <a:rPr lang="en-US" sz="2700" i="1" dirty="0">
                <a:solidFill>
                  <a:srgbClr val="000000"/>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8"/>
                  </a:ext>
                </a:extLst>
              </a:rPr>
              <a:t> </a:t>
            </a:r>
            <a:r>
              <a:rPr lang="en-US" sz="2700" dirty="0">
                <a:solidFill>
                  <a:srgbClr val="000000"/>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9"/>
                  </a:ext>
                </a:extLst>
              </a:rPr>
              <a:t>critical to ensuring student mastery of the standards?  </a:t>
            </a:r>
            <a:endParaRPr sz="2700" dirty="0">
              <a:solidFill>
                <a:srgbClr val="000000"/>
              </a:solidFill>
              <a:highlight>
                <a:srgbClr val="FFFFFF"/>
              </a:highlight>
            </a:endParaRPr>
          </a:p>
          <a:p>
            <a:pPr marL="457200" lvl="0" indent="-400050" algn="l" rtl="0">
              <a:spcBef>
                <a:spcPts val="0"/>
              </a:spcBef>
              <a:spcAft>
                <a:spcPts val="0"/>
              </a:spcAft>
              <a:buClr>
                <a:srgbClr val="000000"/>
              </a:buClr>
              <a:buSzPts val="2700"/>
              <a:buFont typeface="Calibri"/>
              <a:buAutoNum type="arabicParenR"/>
            </a:pPr>
            <a:r>
              <a:rPr lang="en-US" sz="2700" dirty="0">
                <a:solidFill>
                  <a:srgbClr val="000000"/>
                </a:solidFill>
                <a:highlight>
                  <a:srgbClr val="FFFFFF"/>
                </a:highlight>
              </a:rPr>
              <a:t>When unpacking the </a:t>
            </a:r>
            <a:r>
              <a:rPr lang="en-US" sz="2700" i="1" dirty="0">
                <a:solidFill>
                  <a:srgbClr val="000000"/>
                </a:solidFill>
                <a:highlight>
                  <a:srgbClr val="FFFFFF"/>
                </a:highlight>
              </a:rPr>
              <a:t>KAS for Social Studies </a:t>
            </a:r>
            <a:r>
              <a:rPr lang="en-US" sz="2700" dirty="0">
                <a:solidFill>
                  <a:srgbClr val="000000"/>
                </a:solidFill>
                <a:highlight>
                  <a:srgbClr val="FFFFFF"/>
                </a:highlight>
              </a:rPr>
              <a:t>to include diverse groups, what additional perspectives and details about diverse groups were present that were not included before?</a:t>
            </a:r>
            <a:endParaRPr sz="2700" dirty="0">
              <a:solidFill>
                <a:srgbClr val="000000"/>
              </a:solidFill>
              <a:highlight>
                <a:srgbClr val="FFFFFF"/>
              </a:highlight>
            </a:endParaRPr>
          </a:p>
          <a:p>
            <a:pPr marL="457200" lvl="0" indent="-400050" algn="l" rtl="0">
              <a:spcBef>
                <a:spcPts val="0"/>
              </a:spcBef>
              <a:spcAft>
                <a:spcPts val="0"/>
              </a:spcAft>
              <a:buClr>
                <a:srgbClr val="000000"/>
              </a:buClr>
              <a:buSzPts val="2700"/>
              <a:buFont typeface="Calibri"/>
              <a:buAutoNum type="arabicParenR"/>
            </a:pPr>
            <a:r>
              <a:rPr lang="en-US" sz="2700" dirty="0">
                <a:solidFill>
                  <a:srgbClr val="000000"/>
                </a:solidFill>
                <a:highlight>
                  <a:srgbClr val="FFFFFF"/>
                </a:highlight>
              </a:rPr>
              <a:t>How can your grade level team or PLC ensure that diverse perspectives are included in the local curriculum moving forward?</a:t>
            </a:r>
            <a:endParaRPr sz="2700"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cf2719c704_0_47"/>
          <p:cNvSpPr txBox="1">
            <a:spLocks noGrp="1"/>
          </p:cNvSpPr>
          <p:nvPr>
            <p:ph type="title"/>
          </p:nvPr>
        </p:nvSpPr>
        <p:spPr>
          <a:xfrm>
            <a:off x="0" y="-14630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0"/>
                  </a:ext>
                </a:extLst>
              </a:rPr>
              <a:t>Warm Up</a:t>
            </a:r>
            <a:endParaRPr dirty="0"/>
          </a:p>
        </p:txBody>
      </p:sp>
      <p:sp>
        <p:nvSpPr>
          <p:cNvPr id="280" name="Google Shape;280;gcf2719c704_0_47"/>
          <p:cNvSpPr txBox="1">
            <a:spLocks noGrp="1"/>
          </p:cNvSpPr>
          <p:nvPr>
            <p:ph type="body" idx="1"/>
          </p:nvPr>
        </p:nvSpPr>
        <p:spPr>
          <a:xfrm>
            <a:off x="120550" y="662850"/>
            <a:ext cx="12071450" cy="4869086"/>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dirty="0"/>
              <a:t>A key component of including diverse groups in the local curriculum  is working with your grade-level team or Professional Learning Community (PLC). The role of a PLC is to bridge the gap between the intended curriculum and what is actually implemented in the classroom. </a:t>
            </a:r>
            <a:endParaRPr sz="2000" dirty="0"/>
          </a:p>
          <a:p>
            <a:pPr marL="0" lvl="0" indent="0" algn="l" rtl="0">
              <a:spcBef>
                <a:spcPts val="1000"/>
              </a:spcBef>
              <a:spcAft>
                <a:spcPts val="0"/>
              </a:spcAft>
              <a:buNone/>
            </a:pPr>
            <a:endParaRPr sz="2000" dirty="0"/>
          </a:p>
          <a:p>
            <a:pPr marL="0" lvl="0" indent="0" algn="l" rtl="0">
              <a:spcBef>
                <a:spcPts val="1000"/>
              </a:spcBef>
              <a:spcAft>
                <a:spcPts val="0"/>
              </a:spcAft>
              <a:buNone/>
            </a:pPr>
            <a:r>
              <a:rPr lang="en-US"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1"/>
                  </a:ext>
                </a:extLst>
              </a:rPr>
              <a:t>The KDE’s </a:t>
            </a:r>
            <a:r>
              <a:rPr lang="en-US" sz="2000" i="1"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2"/>
                  </a:ext>
                </a:extLst>
              </a:rPr>
              <a:t>Model Curriculum Framework</a:t>
            </a:r>
            <a:r>
              <a:rPr lang="en-US" sz="2000"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3"/>
                  </a:ext>
                </a:extLst>
              </a:rPr>
              <a:t> </a:t>
            </a:r>
            <a:r>
              <a:rPr lang="en-US"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4"/>
                  </a:ext>
                </a:extLst>
              </a:rPr>
              <a:t>states,</a:t>
            </a:r>
            <a:r>
              <a:rPr lang="en-US" sz="2000" dirty="0"/>
              <a:t> “The collaborative team process of collective inquiry that occurs in a PLC is purposefully designed to ensure students have access to a guaranteed, viable curriculum.” The collective inquiry is driven by four key questions: </a:t>
            </a:r>
            <a:endParaRPr sz="2000" dirty="0"/>
          </a:p>
          <a:p>
            <a:pPr marL="0" lvl="0" indent="0" algn="l" rtl="0">
              <a:spcBef>
                <a:spcPts val="1000"/>
              </a:spcBef>
              <a:spcAft>
                <a:spcPts val="0"/>
              </a:spcAft>
              <a:buNone/>
            </a:pPr>
            <a:endParaRPr sz="2000" dirty="0"/>
          </a:p>
          <a:p>
            <a:pPr marL="457200" lvl="0" indent="-317500" algn="l" rtl="0">
              <a:spcBef>
                <a:spcPts val="1000"/>
              </a:spcBef>
              <a:spcAft>
                <a:spcPts val="0"/>
              </a:spcAft>
              <a:buSzPts val="1400"/>
              <a:buAutoNum type="arabicPeriod"/>
            </a:pPr>
            <a:r>
              <a:rPr lang="en-US" sz="2000" dirty="0"/>
              <a:t>What do we expect our students to learn? </a:t>
            </a:r>
            <a:endParaRPr sz="2000" dirty="0"/>
          </a:p>
          <a:p>
            <a:pPr marL="457200" lvl="0" indent="-317500" algn="l" rtl="0">
              <a:spcBef>
                <a:spcPts val="0"/>
              </a:spcBef>
              <a:spcAft>
                <a:spcPts val="0"/>
              </a:spcAft>
              <a:buSzPts val="1400"/>
              <a:buAutoNum type="arabicPeriod"/>
            </a:pPr>
            <a:r>
              <a:rPr lang="en-US" sz="2000" dirty="0"/>
              <a:t>How will we know if they are learning? </a:t>
            </a:r>
            <a:endParaRPr sz="2000" dirty="0"/>
          </a:p>
          <a:p>
            <a:pPr marL="457200" lvl="0" indent="-317500" algn="l" rtl="0">
              <a:spcBef>
                <a:spcPts val="0"/>
              </a:spcBef>
              <a:spcAft>
                <a:spcPts val="0"/>
              </a:spcAft>
              <a:buSzPts val="1400"/>
              <a:buAutoNum type="arabicPeriod"/>
            </a:pPr>
            <a:r>
              <a:rPr lang="en-US" sz="2000" dirty="0"/>
              <a:t>How will we respond when some students do not learn? </a:t>
            </a:r>
            <a:endParaRPr sz="2000" dirty="0"/>
          </a:p>
          <a:p>
            <a:pPr marL="457200" lvl="0" indent="-317500" algn="l" rtl="0">
              <a:spcBef>
                <a:spcPts val="0"/>
              </a:spcBef>
              <a:spcAft>
                <a:spcPts val="0"/>
              </a:spcAft>
              <a:buSzPts val="1400"/>
              <a:buAutoNum type="arabicPeriod"/>
            </a:pPr>
            <a:r>
              <a:rPr lang="en-US" sz="2000" dirty="0"/>
              <a:t>How will we enrich and extend learning for students who already know it?</a:t>
            </a:r>
            <a:endParaRPr sz="2000" dirty="0"/>
          </a:p>
          <a:p>
            <a:pPr marL="457200" lvl="0" indent="0" algn="l" rtl="0">
              <a:spcBef>
                <a:spcPts val="1000"/>
              </a:spcBef>
              <a:spcAft>
                <a:spcPts val="0"/>
              </a:spcAft>
              <a:buNone/>
            </a:pPr>
            <a:endParaRPr sz="2000" dirty="0"/>
          </a:p>
          <a:p>
            <a:pPr marL="0" lvl="0" indent="0" algn="l" rtl="0">
              <a:spcBef>
                <a:spcPts val="1000"/>
              </a:spcBef>
              <a:spcAft>
                <a:spcPts val="0"/>
              </a:spcAft>
              <a:buNone/>
            </a:pPr>
            <a:r>
              <a:rPr lang="en-US" sz="2000" dirty="0"/>
              <a:t>In your grade-level team or PLC, discuss these questions, and describe the procedures your team has in place to regularly reflect on these questions. </a:t>
            </a:r>
            <a:endParaRPr sz="2000" dirty="0"/>
          </a:p>
          <a:p>
            <a:pPr marL="0" lvl="0" indent="0" algn="l" rtl="0">
              <a:spcBef>
                <a:spcPts val="1000"/>
              </a:spcBef>
              <a:spcAft>
                <a:spcPts val="0"/>
              </a:spcAft>
              <a:buNone/>
            </a:pPr>
            <a:endParaRPr sz="19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cf2719c704_0_53"/>
          <p:cNvSpPr txBox="1">
            <a:spLocks noGrp="1"/>
          </p:cNvSpPr>
          <p:nvPr>
            <p:ph type="title"/>
          </p:nvPr>
        </p:nvSpPr>
        <p:spPr>
          <a:xfrm>
            <a:off x="155448"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Diverse Groups of the </a:t>
            </a:r>
            <a:endParaRPr dirty="0"/>
          </a:p>
          <a:p>
            <a:pPr marL="0" lvl="0" indent="0" algn="l" rtl="0">
              <a:lnSpc>
                <a:spcPct val="90000"/>
              </a:lnSpc>
              <a:spcBef>
                <a:spcPts val="0"/>
              </a:spcBef>
              <a:spcAft>
                <a:spcPts val="0"/>
              </a:spcAft>
              <a:buClr>
                <a:schemeClr val="dk1"/>
              </a:buClr>
              <a:buSzPts val="4400"/>
              <a:buFont typeface="Calibri"/>
              <a:buNone/>
            </a:pPr>
            <a:r>
              <a:rPr lang="en-US" i="1" dirty="0"/>
              <a:t>KAS for Social Studies </a:t>
            </a:r>
            <a:endParaRPr dirty="0"/>
          </a:p>
        </p:txBody>
      </p:sp>
      <p:sp>
        <p:nvSpPr>
          <p:cNvPr id="286" name="Google Shape;286;gcf2719c704_0_53"/>
          <p:cNvSpPr txBox="1">
            <a:spLocks noGrp="1"/>
          </p:cNvSpPr>
          <p:nvPr>
            <p:ph type="body" idx="1"/>
          </p:nvPr>
        </p:nvSpPr>
        <p:spPr>
          <a:xfrm>
            <a:off x="0" y="1325700"/>
            <a:ext cx="12036552" cy="4671000"/>
          </a:xfrm>
          <a:prstGeom prst="rect">
            <a:avLst/>
          </a:prstGeom>
          <a:noFill/>
          <a:ln>
            <a:noFill/>
          </a:ln>
        </p:spPr>
        <p:txBody>
          <a:bodyPr spcFirstLastPara="1" wrap="square" lIns="91425" tIns="45700" rIns="91425" bIns="45700" anchor="t" anchorCtr="0">
            <a:noAutofit/>
          </a:bodyPr>
          <a:lstStyle/>
          <a:p>
            <a:pPr marL="228600" indent="-241300">
              <a:lnSpc>
                <a:spcPct val="100000"/>
              </a:lnSpc>
              <a:spcBef>
                <a:spcPts val="0"/>
              </a:spcBef>
              <a:buSzPts val="2580"/>
            </a:pPr>
            <a:r>
              <a:rPr lang="en-US" sz="2400" dirty="0"/>
              <a:t>The </a:t>
            </a:r>
            <a:r>
              <a:rPr lang="en-US" sz="2400" i="1" dirty="0"/>
              <a:t>Kentucky Academic Standards (KAS) for Social Studies </a:t>
            </a:r>
            <a:r>
              <a:rPr lang="en-US" sz="2400" dirty="0"/>
              <a:t>is designed to promote the development of knowledge and skills that will produce Kentucky graduates who are civically engaged, socially responsible and culturally literate. </a:t>
            </a:r>
          </a:p>
          <a:p>
            <a:pPr marL="228600" lvl="0" indent="0" algn="l" rtl="0">
              <a:lnSpc>
                <a:spcPct val="100000"/>
              </a:lnSpc>
              <a:spcBef>
                <a:spcPts val="0"/>
              </a:spcBef>
              <a:spcAft>
                <a:spcPts val="0"/>
              </a:spcAft>
              <a:buNone/>
            </a:pPr>
            <a:endParaRPr sz="2400" dirty="0"/>
          </a:p>
          <a:p>
            <a:pPr marL="228600" lvl="0" indent="-239395" algn="l" rtl="0">
              <a:lnSpc>
                <a:spcPct val="100000"/>
              </a:lnSpc>
              <a:spcBef>
                <a:spcPts val="0"/>
              </a:spcBef>
              <a:spcAft>
                <a:spcPts val="0"/>
              </a:spcAft>
              <a:buSzPts val="2550"/>
              <a:buFont typeface="Calibri"/>
              <a:buChar char="•"/>
            </a:pPr>
            <a:r>
              <a:rPr lang="en-US" sz="2400" dirty="0">
                <a:highlight>
                  <a:srgbClr val="FFFFFF"/>
                </a:highlight>
              </a:rPr>
              <a:t>In order to achieve this aim, students must experience local curriculum that is high-quality, standards-aligned and includes both windows and mirrors.</a:t>
            </a:r>
            <a:endParaRPr sz="2400" dirty="0"/>
          </a:p>
          <a:p>
            <a:pPr marL="228600" lvl="0" indent="0" algn="l" rtl="0">
              <a:lnSpc>
                <a:spcPct val="100000"/>
              </a:lnSpc>
              <a:spcBef>
                <a:spcPts val="0"/>
              </a:spcBef>
              <a:spcAft>
                <a:spcPts val="0"/>
              </a:spcAft>
              <a:buNone/>
            </a:pPr>
            <a:endParaRPr sz="2400" dirty="0"/>
          </a:p>
          <a:p>
            <a:pPr marL="228600" indent="-241300">
              <a:lnSpc>
                <a:spcPct val="100000"/>
              </a:lnSpc>
              <a:spcBef>
                <a:spcPts val="0"/>
              </a:spcBef>
              <a:buSzPts val="2580"/>
            </a:pPr>
            <a:r>
              <a:rPr lang="en-US" sz="2400" dirty="0"/>
              <a:t>Since the standards address a foundational framework of what is to be learned, it is critical that teachers revisit their </a:t>
            </a:r>
            <a:r>
              <a:rPr lang="en-US" sz="2400"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5"/>
                  </a:ext>
                </a:extLst>
              </a:rPr>
              <a:t>Tool to Unpack the Standards</a:t>
            </a:r>
            <a:r>
              <a:rPr lang="en-US" sz="2400" dirty="0"/>
              <a:t> from the </a:t>
            </a:r>
            <a:r>
              <a:rPr lang="en-US" sz="2400" i="1" u="sng" dirty="0">
                <a:solidFill>
                  <a:schemeClr val="hlink"/>
                </a:solidFill>
                <a:hlinkClick r:id="rId4">
                  <a:extLst>
                    <a:ext uri="{A12FA001-AC4F-418D-AE19-62706E023703}">
                      <ahyp:hlinkClr xmlns:ahyp="http://schemas.microsoft.com/office/drawing/2018/hyperlinkcolor" val="tx"/>
                    </a:ext>
                  </a:extLst>
                </a:hlinkClick>
              </a:rPr>
              <a:t>Minding the Gap Module</a:t>
            </a:r>
            <a:r>
              <a:rPr lang="en-US" sz="2400" i="1" dirty="0"/>
              <a:t> </a:t>
            </a:r>
            <a:r>
              <a:rPr lang="en-US" sz="2400" dirty="0"/>
              <a:t>to ensure that students are empowered to understand the importance of diversity in the world by examining diverse groups from the past and today in local, regional and global communities. </a:t>
            </a:r>
            <a:endParaRPr sz="2400" dirty="0"/>
          </a:p>
          <a:p>
            <a:pPr marL="0" lvl="0" indent="0" algn="l" rtl="0">
              <a:lnSpc>
                <a:spcPct val="80000"/>
              </a:lnSpc>
              <a:spcBef>
                <a:spcPts val="1000"/>
              </a:spcBef>
              <a:spcAft>
                <a:spcPts val="0"/>
              </a:spcAft>
              <a:buClr>
                <a:schemeClr val="dk1"/>
              </a:buClr>
              <a:buSzPts val="2380"/>
              <a:buNone/>
            </a:pPr>
            <a:endParaRPr sz="2380" dirty="0"/>
          </a:p>
          <a:p>
            <a:pPr marL="228600" lvl="0" indent="-77470" algn="l" rtl="0">
              <a:lnSpc>
                <a:spcPct val="80000"/>
              </a:lnSpc>
              <a:spcBef>
                <a:spcPts val="1000"/>
              </a:spcBef>
              <a:spcAft>
                <a:spcPts val="0"/>
              </a:spcAft>
              <a:buClr>
                <a:schemeClr val="dk1"/>
              </a:buClr>
              <a:buSzPts val="2380"/>
              <a:buNone/>
            </a:pPr>
            <a:endParaRPr sz="2380" dirty="0"/>
          </a:p>
          <a:p>
            <a:pPr marL="228600" lvl="0" indent="-77470" algn="l" rtl="0">
              <a:lnSpc>
                <a:spcPct val="80000"/>
              </a:lnSpc>
              <a:spcBef>
                <a:spcPts val="1000"/>
              </a:spcBef>
              <a:spcAft>
                <a:spcPts val="0"/>
              </a:spcAft>
              <a:buClr>
                <a:schemeClr val="dk1"/>
              </a:buClr>
              <a:buSzPts val="2380"/>
              <a:buNone/>
            </a:pPr>
            <a:endParaRPr sz="238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cf2719c704_0_58" title="What are standards?"/>
          <p:cNvSpPr txBox="1"/>
          <p:nvPr/>
        </p:nvSpPr>
        <p:spPr>
          <a:xfrm>
            <a:off x="538260" y="340005"/>
            <a:ext cx="8596800" cy="13209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072B62"/>
              </a:buClr>
              <a:buSzPts val="4400"/>
              <a:buFont typeface="Georgia"/>
              <a:buNone/>
            </a:pPr>
            <a:endParaRPr sz="4400" dirty="0">
              <a:solidFill>
                <a:srgbClr val="FF0000"/>
              </a:solidFill>
              <a:latin typeface="Georgia"/>
              <a:ea typeface="Georgia"/>
              <a:cs typeface="Georgia"/>
              <a:sym typeface="Georgia"/>
            </a:endParaRPr>
          </a:p>
        </p:txBody>
      </p:sp>
      <p:sp>
        <p:nvSpPr>
          <p:cNvPr id="292" name="Google Shape;292;gcf2719c704_0_58"/>
          <p:cNvSpPr txBox="1">
            <a:spLocks noGrp="1"/>
          </p:cNvSpPr>
          <p:nvPr>
            <p:ph type="title"/>
          </p:nvPr>
        </p:nvSpPr>
        <p:spPr>
          <a:xfrm>
            <a:off x="655300" y="808400"/>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t>What Are Standards?</a:t>
            </a:r>
            <a:endParaRPr dirty="0"/>
          </a:p>
        </p:txBody>
      </p:sp>
      <p:sp>
        <p:nvSpPr>
          <p:cNvPr id="294" name="Google Shape;294;gcf2719c704_0_58"/>
          <p:cNvSpPr txBox="1">
            <a:spLocks noGrp="1"/>
          </p:cNvSpPr>
          <p:nvPr>
            <p:ph type="body" idx="1"/>
          </p:nvPr>
        </p:nvSpPr>
        <p:spPr>
          <a:xfrm>
            <a:off x="377700" y="1660900"/>
            <a:ext cx="11436600" cy="27324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3600"/>
              <a:buNone/>
            </a:pPr>
            <a:r>
              <a:rPr lang="en-US" sz="2700" dirty="0">
                <a:solidFill>
                  <a:srgbClr val="000000"/>
                </a:solidFill>
              </a:rPr>
              <a:t>Standards define what students should</a:t>
            </a:r>
            <a:r>
              <a:rPr lang="en-US" sz="2700" i="1" dirty="0">
                <a:solidFill>
                  <a:srgbClr val="000000"/>
                </a:solidFill>
              </a:rPr>
              <a:t> know</a:t>
            </a:r>
            <a:r>
              <a:rPr lang="en-US" sz="2700" dirty="0">
                <a:solidFill>
                  <a:srgbClr val="000000"/>
                </a:solidFill>
              </a:rPr>
              <a:t>, </a:t>
            </a:r>
            <a:r>
              <a:rPr lang="en-US" sz="2700" i="1" dirty="0">
                <a:solidFill>
                  <a:srgbClr val="000000"/>
                </a:solidFill>
              </a:rPr>
              <a:t>understand</a:t>
            </a:r>
            <a:r>
              <a:rPr lang="en-US" sz="2700" dirty="0">
                <a:solidFill>
                  <a:srgbClr val="000000"/>
                </a:solidFill>
              </a:rPr>
              <a:t> and be able to </a:t>
            </a:r>
            <a:r>
              <a:rPr lang="en-US" sz="2700" i="1" dirty="0">
                <a:solidFill>
                  <a:srgbClr val="000000"/>
                </a:solidFill>
              </a:rPr>
              <a:t>do</a:t>
            </a:r>
            <a:r>
              <a:rPr lang="en-US" sz="2700" dirty="0">
                <a:solidFill>
                  <a:srgbClr val="000000"/>
                </a:solidFill>
              </a:rPr>
              <a:t> at the end of a grade level.</a:t>
            </a:r>
            <a:endParaRPr sz="2700" dirty="0">
              <a:solidFill>
                <a:srgbClr val="000000"/>
              </a:solidFill>
            </a:endParaRPr>
          </a:p>
          <a:p>
            <a:pPr marL="0" lvl="0" indent="0" algn="l" rtl="0">
              <a:spcBef>
                <a:spcPts val="0"/>
              </a:spcBef>
              <a:spcAft>
                <a:spcPts val="0"/>
              </a:spcAft>
              <a:buSzPts val="3600"/>
              <a:buNone/>
            </a:pPr>
            <a:endParaRPr sz="2700" dirty="0">
              <a:solidFill>
                <a:srgbClr val="000000"/>
              </a:solidFill>
            </a:endParaRPr>
          </a:p>
          <a:p>
            <a:pPr marL="0" lvl="0" indent="0" algn="l" rtl="0">
              <a:spcBef>
                <a:spcPts val="0"/>
              </a:spcBef>
              <a:spcAft>
                <a:spcPts val="0"/>
              </a:spcAft>
              <a:buSzPts val="3600"/>
              <a:buNone/>
            </a:pPr>
            <a:r>
              <a:rPr lang="en-US" sz="2700" dirty="0">
                <a:solidFill>
                  <a:srgbClr val="000000"/>
                </a:solidFill>
              </a:rPr>
              <a:t>While grade-level teams or PLC should continually examine their social studies program using the </a:t>
            </a:r>
            <a:r>
              <a:rPr lang="en-US" sz="2700" u="sng" dirty="0">
                <a:solidFill>
                  <a:schemeClr val="hlink"/>
                </a:solidFill>
                <a:hlinkClick r:id="rId3"/>
              </a:rPr>
              <a:t>Tool To Unpack Standards</a:t>
            </a:r>
            <a:r>
              <a:rPr lang="en-US" sz="2700" dirty="0">
                <a:solidFill>
                  <a:srgbClr val="000000"/>
                </a:solidFill>
              </a:rPr>
              <a:t>, </a:t>
            </a:r>
            <a:r>
              <a:rPr lang="en-US" sz="27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6"/>
                  </a:ext>
                </a:extLst>
              </a:rPr>
              <a:t>it is important for educators to  replicate this work </a:t>
            </a:r>
            <a:r>
              <a:rPr lang="en-US" sz="2700" dirty="0">
                <a:solidFill>
                  <a:srgbClr val="000000"/>
                </a:solidFill>
              </a:rPr>
              <a:t>with a focus on ensuring that the diverse groups of the </a:t>
            </a:r>
            <a:r>
              <a:rPr lang="en-US" sz="2700" i="1" dirty="0">
                <a:solidFill>
                  <a:srgbClr val="000000"/>
                </a:solidFill>
              </a:rPr>
              <a:t>KAS for Social Studies</a:t>
            </a:r>
            <a:r>
              <a:rPr lang="en-US" sz="2700" dirty="0">
                <a:solidFill>
                  <a:srgbClr val="000000"/>
                </a:solidFill>
              </a:rPr>
              <a:t> are present in the local curriculum.   </a:t>
            </a:r>
            <a:endParaRPr dirty="0"/>
          </a:p>
        </p:txBody>
      </p:sp>
      <p:sp>
        <p:nvSpPr>
          <p:cNvPr id="293" name="Google Shape;293;gcf2719c704_0_5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dirty="0"/>
          </a:p>
        </p:txBody>
      </p:sp>
      <p:pic>
        <p:nvPicPr>
          <p:cNvPr id="295" name="Google Shape;295;gcf2719c704_0_58" descr="This chart states the definition of &quot;know&quot; as &quot;refers to facts, dates, places, people, definitions, rules, or information&quot;; &quot;understand&quot; as &quot;refers to theories, generalizations, or big ideas&quot;; &quot;do&quot; as &quot;refers to skills such as communication, reading, computation, application, and transfer to new situations.&quot;"/>
          <p:cNvPicPr preferRelativeResize="0"/>
          <p:nvPr/>
        </p:nvPicPr>
        <p:blipFill>
          <a:blip r:embed="rId4">
            <a:alphaModFix/>
          </a:blip>
          <a:stretch>
            <a:fillRect/>
          </a:stretch>
        </p:blipFill>
        <p:spPr>
          <a:xfrm>
            <a:off x="1416125" y="4381375"/>
            <a:ext cx="8355000" cy="2340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cf2719c704_0_66"/>
          <p:cNvSpPr txBox="1">
            <a:spLocks noGrp="1"/>
          </p:cNvSpPr>
          <p:nvPr>
            <p:ph type="title"/>
          </p:nvPr>
        </p:nvSpPr>
        <p:spPr>
          <a:xfrm>
            <a:off x="0" y="271750"/>
            <a:ext cx="9269100" cy="13257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072B62"/>
              </a:buClr>
              <a:buSzPts val="3960"/>
              <a:buFont typeface="Georgia"/>
              <a:buNone/>
            </a:pPr>
            <a:r>
              <a:rPr lang="en-US" sz="3859" dirty="0"/>
              <a:t>Why Unpack a Standard when Including the Diverse Groups of the </a:t>
            </a:r>
            <a:r>
              <a:rPr lang="en-US" sz="3859" i="1" dirty="0"/>
              <a:t>KAS for Social Studies</a:t>
            </a:r>
            <a:r>
              <a:rPr lang="en-US" sz="3859" dirty="0"/>
              <a:t>?</a:t>
            </a:r>
            <a:endParaRPr sz="3859" dirty="0"/>
          </a:p>
        </p:txBody>
      </p:sp>
      <p:sp>
        <p:nvSpPr>
          <p:cNvPr id="302" name="Google Shape;302;gcf2719c704_0_66"/>
          <p:cNvSpPr txBox="1">
            <a:spLocks noGrp="1"/>
          </p:cNvSpPr>
          <p:nvPr>
            <p:ph type="body" idx="1"/>
          </p:nvPr>
        </p:nvSpPr>
        <p:spPr>
          <a:xfrm>
            <a:off x="0" y="2120818"/>
            <a:ext cx="10515600" cy="345959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3600"/>
              <a:buChar char="•"/>
            </a:pPr>
            <a:r>
              <a:rPr lang="en-US" dirty="0"/>
              <a:t>Enhances student understanding and mastery.</a:t>
            </a:r>
            <a:endParaRPr dirty="0"/>
          </a:p>
          <a:p>
            <a:pPr marL="342900" lvl="0" indent="-342900" algn="l" rtl="0">
              <a:spcBef>
                <a:spcPts val="1000"/>
              </a:spcBef>
              <a:spcAft>
                <a:spcPts val="0"/>
              </a:spcAft>
              <a:buSzPts val="36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7"/>
                  </a:ext>
                </a:extLst>
              </a:rPr>
              <a:t>Enables teachers to interpret standards the same way to ensure that the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8"/>
                  </a:ext>
                </a:extLst>
              </a:rPr>
              <a:t>KAS for Social Studies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9"/>
                  </a:ext>
                </a:extLst>
              </a:rPr>
              <a:t> are included in the local curriculum according to the demands of the standards.</a:t>
            </a:r>
            <a:endParaRPr dirty="0"/>
          </a:p>
          <a:p>
            <a:pPr marL="342900" lvl="0" indent="-342900" algn="l" rtl="0">
              <a:spcBef>
                <a:spcPts val="1000"/>
              </a:spcBef>
              <a:spcAft>
                <a:spcPts val="0"/>
              </a:spcAft>
              <a:buSzPts val="3600"/>
              <a:buChar char="•"/>
            </a:pPr>
            <a:r>
              <a:rPr lang="en-US" dirty="0"/>
              <a:t>Provides teachers with a common roadmap for developing </a:t>
            </a:r>
            <a:br>
              <a:rPr lang="en-US" dirty="0"/>
            </a:br>
            <a:r>
              <a:rPr lang="en-US" dirty="0"/>
              <a:t>unit and lesson plans that include the diverse groups of the </a:t>
            </a:r>
            <a:r>
              <a:rPr lang="en-US" i="1" dirty="0"/>
              <a:t>KAS for Social Studies. </a:t>
            </a:r>
            <a:r>
              <a:rPr lang="en-US" dirty="0"/>
              <a:t> </a:t>
            </a:r>
            <a:endParaRPr dirty="0"/>
          </a:p>
          <a:p>
            <a:pPr marL="0" lvl="0" indent="0" algn="l" rtl="0">
              <a:spcBef>
                <a:spcPts val="1000"/>
              </a:spcBef>
              <a:spcAft>
                <a:spcPts val="0"/>
              </a:spcAft>
              <a:buSzPts val="3600"/>
              <a:buNone/>
            </a:pPr>
            <a:endParaRPr dirty="0">
              <a:latin typeface="Source Sans Pro"/>
              <a:ea typeface="Source Sans Pro"/>
              <a:cs typeface="Source Sans Pro"/>
              <a:sym typeface="Source Sans Pro"/>
            </a:endParaRPr>
          </a:p>
        </p:txBody>
      </p:sp>
      <p:sp>
        <p:nvSpPr>
          <p:cNvPr id="303" name="Google Shape;303;gcf2719c704_0_6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cf2719c704_0_73"/>
          <p:cNvSpPr txBox="1">
            <a:spLocks noGrp="1"/>
          </p:cNvSpPr>
          <p:nvPr>
            <p:ph type="title"/>
          </p:nvPr>
        </p:nvSpPr>
        <p:spPr>
          <a:xfrm>
            <a:off x="472650" y="242500"/>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4400"/>
              <a:buFont typeface="Georgia"/>
              <a:buNone/>
            </a:pPr>
            <a:r>
              <a:rPr lang="en-US" dirty="0"/>
              <a:t>What Does It Mean to Unpack </a:t>
            </a:r>
            <a:br>
              <a:rPr lang="en-US" dirty="0"/>
            </a:br>
            <a:r>
              <a:rPr lang="en-US" dirty="0"/>
              <a:t>a Standard?</a:t>
            </a:r>
            <a:endParaRPr dirty="0"/>
          </a:p>
        </p:txBody>
      </p:sp>
      <p:sp>
        <p:nvSpPr>
          <p:cNvPr id="310" name="Google Shape;310;gcf2719c704_0_73"/>
          <p:cNvSpPr txBox="1">
            <a:spLocks noGrp="1"/>
          </p:cNvSpPr>
          <p:nvPr>
            <p:ph type="body" idx="1"/>
          </p:nvPr>
        </p:nvSpPr>
        <p:spPr>
          <a:xfrm>
            <a:off x="472650" y="1568200"/>
            <a:ext cx="10515600" cy="4351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800"/>
              </a:spcBef>
              <a:spcAft>
                <a:spcPts val="0"/>
              </a:spcAft>
              <a:buClr>
                <a:schemeClr val="dk1"/>
              </a:buClr>
              <a:buSzPts val="1100"/>
              <a:buNone/>
            </a:pPr>
            <a:r>
              <a:rPr lang="en-US" sz="2400" dirty="0"/>
              <a:t>Breaking a standard into smaller, more explicit chunks for the purposes of curriculum development and/or unit and lesson planning.</a:t>
            </a:r>
            <a:endParaRPr dirty="0"/>
          </a:p>
          <a:p>
            <a:pPr marL="0" lvl="0" indent="0" algn="l" rtl="0">
              <a:lnSpc>
                <a:spcPct val="115000"/>
              </a:lnSpc>
              <a:spcBef>
                <a:spcPts val="800"/>
              </a:spcBef>
              <a:spcAft>
                <a:spcPts val="0"/>
              </a:spcAft>
              <a:buClr>
                <a:schemeClr val="dk1"/>
              </a:buClr>
              <a:buSzPts val="1100"/>
              <a:buNone/>
            </a:pPr>
            <a:r>
              <a:rPr lang="en-US" sz="2400" dirty="0"/>
              <a:t>For example, analyze the verb in the following standard to determine its meaning in terms of instruction and assessment.  </a:t>
            </a:r>
            <a:endParaRPr sz="2400" dirty="0"/>
          </a:p>
          <a:p>
            <a:pPr marL="342900" lvl="0" indent="-342900" algn="l" rtl="0">
              <a:lnSpc>
                <a:spcPct val="115000"/>
              </a:lnSpc>
              <a:spcBef>
                <a:spcPts val="800"/>
              </a:spcBef>
              <a:spcAft>
                <a:spcPts val="0"/>
              </a:spcAft>
              <a:buClr>
                <a:schemeClr val="dk1"/>
              </a:buClr>
              <a:buSzPts val="2400"/>
              <a:buFont typeface="Trebuchet MS"/>
              <a:buAutoNum type="arabicPeriod"/>
            </a:pPr>
            <a:r>
              <a:rPr lang="en-US" sz="2400" dirty="0"/>
              <a:t>“...understand the development of important community traditions and events.”</a:t>
            </a:r>
            <a:endParaRPr dirty="0"/>
          </a:p>
          <a:p>
            <a:pPr marL="292100" lvl="0" indent="0" algn="l" rtl="0">
              <a:lnSpc>
                <a:spcPct val="115000"/>
              </a:lnSpc>
              <a:spcBef>
                <a:spcPts val="800"/>
              </a:spcBef>
              <a:spcAft>
                <a:spcPts val="0"/>
              </a:spcAft>
              <a:buClr>
                <a:schemeClr val="dk1"/>
              </a:buClr>
              <a:buSzPts val="2000"/>
              <a:buNone/>
            </a:pPr>
            <a:r>
              <a:rPr lang="en-US" sz="2000" dirty="0"/>
              <a:t>What does </a:t>
            </a:r>
            <a:r>
              <a:rPr lang="en-US" sz="2000" i="1" dirty="0"/>
              <a:t>understand</a:t>
            </a:r>
            <a:r>
              <a:rPr lang="en-US" sz="2000" dirty="0"/>
              <a:t> mean in this standard? Does it mean “make meaning of” or “transfer”? Does it mean to “accurately state and explain”? Or, does it simply mean to “know”? What does the verb demand in terms of student learning?</a:t>
            </a:r>
            <a:endParaRPr sz="2000" dirty="0"/>
          </a:p>
        </p:txBody>
      </p:sp>
      <p:sp>
        <p:nvSpPr>
          <p:cNvPr id="311" name="Google Shape;311;gcf2719c704_0_7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cf2719c704_0_80"/>
          <p:cNvSpPr txBox="1">
            <a:spLocks noGrp="1"/>
          </p:cNvSpPr>
          <p:nvPr>
            <p:ph type="title"/>
          </p:nvPr>
        </p:nvSpPr>
        <p:spPr>
          <a:xfrm>
            <a:off x="298709" y="328539"/>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4400"/>
              <a:buFont typeface="Georgia"/>
              <a:buNone/>
            </a:pPr>
            <a:r>
              <a:rPr lang="en-US" dirty="0"/>
              <a:t>When Unpacking a Standard, </a:t>
            </a:r>
            <a:br>
              <a:rPr lang="en-US" dirty="0"/>
            </a:br>
            <a:r>
              <a:rPr lang="en-US" dirty="0"/>
              <a:t>Ask a Series of Questions:</a:t>
            </a:r>
            <a:endParaRPr dirty="0"/>
          </a:p>
        </p:txBody>
      </p:sp>
      <p:sp>
        <p:nvSpPr>
          <p:cNvPr id="318" name="Google Shape;318;gcf2719c704_0_80"/>
          <p:cNvSpPr txBox="1">
            <a:spLocks noGrp="1"/>
          </p:cNvSpPr>
          <p:nvPr>
            <p:ph type="body" idx="1"/>
          </p:nvPr>
        </p:nvSpPr>
        <p:spPr>
          <a:xfrm>
            <a:off x="174045" y="1654239"/>
            <a:ext cx="11235000" cy="43512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SzPts val="3200"/>
              <a:buChar char="•"/>
            </a:pPr>
            <a:r>
              <a:rPr lang="en-US" sz="3200" dirty="0"/>
              <a:t>What knowledge will students need to demonstrate the intended learning?</a:t>
            </a:r>
            <a:endParaRPr sz="3200" dirty="0"/>
          </a:p>
          <a:p>
            <a:pPr marL="685800" lvl="1" indent="-292100" algn="l" rtl="0">
              <a:spcBef>
                <a:spcPts val="0"/>
              </a:spcBef>
              <a:spcAft>
                <a:spcPts val="0"/>
              </a:spcAft>
              <a:buSzPts val="2800"/>
              <a:buChar char="•"/>
            </a:pPr>
            <a:r>
              <a:rPr lang="en-US" sz="2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0"/>
                  </a:ext>
                </a:extLst>
              </a:rPr>
              <a:t>When expanding this question to include the diverse groups of the </a:t>
            </a:r>
            <a:r>
              <a:rPr lang="en-US" sz="28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1"/>
                  </a:ext>
                </a:extLst>
              </a:rPr>
              <a:t>KAS for Social Studies</a:t>
            </a:r>
            <a:r>
              <a:rPr lang="en-US" sz="2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2"/>
                  </a:ext>
                </a:extLst>
              </a:rPr>
              <a:t>, </a:t>
            </a:r>
            <a:r>
              <a:rPr lang="en-US" sz="2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3"/>
                  </a:ext>
                </a:extLst>
              </a:rPr>
              <a:t>ask the following question of column two in your </a:t>
            </a:r>
            <a:r>
              <a:rPr lang="en-US" sz="2800"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4"/>
                  </a:ext>
                </a:extLst>
              </a:rPr>
              <a:t>Tool to Unpack the Standards</a:t>
            </a:r>
            <a:r>
              <a:rPr lang="en-US" sz="2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5"/>
                  </a:ext>
                </a:extLst>
              </a:rPr>
              <a:t>: “Are there any perspectives missing from the knowledge, concepts, and/or </a:t>
            </a:r>
            <a:r>
              <a:rPr lang="en-US" sz="2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6"/>
                  </a:ext>
                </a:extLst>
              </a:rPr>
              <a:t>vocabulary my PLC</a:t>
            </a:r>
            <a:r>
              <a:rPr lang="en-US" sz="2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7"/>
                  </a:ext>
                </a:extLst>
              </a:rPr>
              <a:t> listed?” </a:t>
            </a:r>
            <a:endParaRPr sz="2800" dirty="0"/>
          </a:p>
          <a:p>
            <a:pPr marL="342900" lvl="0" indent="-342900" algn="l" rtl="0">
              <a:spcBef>
                <a:spcPts val="1000"/>
              </a:spcBef>
              <a:spcAft>
                <a:spcPts val="0"/>
              </a:spcAft>
              <a:buSzPts val="3200"/>
              <a:buChar char="•"/>
            </a:pPr>
            <a:r>
              <a:rPr lang="en-US" sz="3200" dirty="0"/>
              <a:t>What understandings will they need to master?</a:t>
            </a:r>
            <a:endParaRPr dirty="0"/>
          </a:p>
          <a:p>
            <a:pPr marL="342900" lvl="0" indent="-342900" algn="l" rtl="0">
              <a:spcBef>
                <a:spcPts val="1000"/>
              </a:spcBef>
              <a:spcAft>
                <a:spcPts val="0"/>
              </a:spcAft>
              <a:buSzPts val="3200"/>
              <a:buChar char="•"/>
            </a:pPr>
            <a:r>
              <a:rPr lang="en-US" sz="3200" dirty="0"/>
              <a:t>What skills will they need to apply to demonstrate mastery?</a:t>
            </a:r>
            <a:endParaRPr dirty="0"/>
          </a:p>
          <a:p>
            <a:pPr marL="342900" lvl="0" indent="-342900" algn="l" rtl="0">
              <a:spcBef>
                <a:spcPts val="1000"/>
              </a:spcBef>
              <a:spcAft>
                <a:spcPts val="0"/>
              </a:spcAft>
              <a:buSzPts val="3200"/>
              <a:buChar char="•"/>
            </a:pPr>
            <a:r>
              <a:rPr lang="en-US" sz="3200" dirty="0"/>
              <a:t>How might students demonstrate the requisite skills through learning experiences?</a:t>
            </a:r>
            <a:endParaRPr dirty="0"/>
          </a:p>
        </p:txBody>
      </p:sp>
      <p:sp>
        <p:nvSpPr>
          <p:cNvPr id="319" name="Google Shape;319;gcf2719c704_0_8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Overview of this module:</a:t>
            </a:r>
            <a:endParaRPr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Reflection</a:t>
            </a:r>
            <a:endParaRPr sz="23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cf2719c704_0_87"/>
          <p:cNvSpPr txBox="1">
            <a:spLocks noGrp="1"/>
          </p:cNvSpPr>
          <p:nvPr>
            <p:ph type="title"/>
          </p:nvPr>
        </p:nvSpPr>
        <p:spPr>
          <a:xfrm>
            <a:off x="161544" y="252339"/>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t>Doing It Together</a:t>
            </a:r>
            <a:endParaRPr dirty="0"/>
          </a:p>
        </p:txBody>
      </p:sp>
      <p:sp>
        <p:nvSpPr>
          <p:cNvPr id="326" name="Google Shape;326;gcf2719c704_0_87"/>
          <p:cNvSpPr txBox="1">
            <a:spLocks noGrp="1"/>
          </p:cNvSpPr>
          <p:nvPr>
            <p:ph type="body" idx="1"/>
          </p:nvPr>
        </p:nvSpPr>
        <p:spPr>
          <a:xfrm>
            <a:off x="673608" y="1253400"/>
            <a:ext cx="10515600" cy="4351200"/>
          </a:xfrm>
          <a:prstGeom prst="rect">
            <a:avLst/>
          </a:prstGeom>
          <a:noFill/>
          <a:ln>
            <a:noFill/>
          </a:ln>
        </p:spPr>
        <p:txBody>
          <a:bodyPr spcFirstLastPara="1" wrap="square" lIns="0" tIns="0" rIns="0" bIns="0" anchor="t" anchorCtr="0">
            <a:noAutofit/>
          </a:bodyPr>
          <a:lstStyle/>
          <a:p>
            <a:pPr marL="0" lvl="0" indent="0" algn="l" rtl="0">
              <a:spcBef>
                <a:spcPts val="1000"/>
              </a:spcBef>
              <a:spcAft>
                <a:spcPts val="0"/>
              </a:spcAft>
              <a:buSzPts val="2800"/>
              <a:buNone/>
            </a:pPr>
            <a:r>
              <a:rPr lang="en-US" sz="2800" dirty="0"/>
              <a:t>Breaking down the standards allows for collegial conversations that should result in a common agreement on the learning expectations.</a:t>
            </a:r>
            <a:endParaRPr sz="2800" dirty="0"/>
          </a:p>
          <a:p>
            <a:pPr marL="685800" lvl="0" indent="-381000" algn="l" rtl="0">
              <a:spcBef>
                <a:spcPts val="2000"/>
              </a:spcBef>
              <a:spcAft>
                <a:spcPts val="0"/>
              </a:spcAft>
              <a:buSzPts val="2400"/>
              <a:buAutoNum type="arabicPeriod"/>
            </a:pPr>
            <a:r>
              <a:rPr lang="en-US" sz="2400" dirty="0"/>
              <a:t>Define the language of the standard.</a:t>
            </a:r>
            <a:endParaRPr sz="2400" dirty="0"/>
          </a:p>
          <a:p>
            <a:pPr marL="685800" lvl="0" indent="-381000" algn="l" rtl="0">
              <a:spcBef>
                <a:spcPts val="1000"/>
              </a:spcBef>
              <a:spcAft>
                <a:spcPts val="0"/>
              </a:spcAft>
              <a:buSzPts val="2400"/>
              <a:buAutoNum type="arabicPeriod"/>
            </a:pPr>
            <a:r>
              <a:rPr lang="en-US" sz="2400" dirty="0"/>
              <a:t>Determine the level of rigor indicated, in part, through the verb used and the grade level of the standard.</a:t>
            </a:r>
            <a:endParaRPr sz="2400" dirty="0"/>
          </a:p>
          <a:p>
            <a:pPr marL="685800" lvl="0" indent="-381000" algn="l" rtl="0">
              <a:spcBef>
                <a:spcPts val="1000"/>
              </a:spcBef>
              <a:spcAft>
                <a:spcPts val="0"/>
              </a:spcAft>
              <a:buSzPts val="2400"/>
              <a:buAutoNum type="arabicPeriod"/>
            </a:pPr>
            <a:r>
              <a:rPr lang="en-US" sz="2400" dirty="0"/>
              <a:t>Analyze and translate to better incorporate into curriculum, unit and lesson plans.</a:t>
            </a:r>
            <a:endParaRPr sz="2400" dirty="0"/>
          </a:p>
          <a:p>
            <a:pPr marL="685800" lvl="0" indent="-381000" algn="l" rtl="0">
              <a:spcBef>
                <a:spcPts val="1000"/>
              </a:spcBef>
              <a:spcAft>
                <a:spcPts val="1000"/>
              </a:spcAft>
              <a:buSzPts val="2400"/>
              <a:buAutoNum type="arabicPeriod"/>
            </a:pPr>
            <a:r>
              <a:rPr lang="en-US" sz="2400" dirty="0"/>
              <a:t>Analysis is essential at the local level if the standards are to be validly and consistently taught among teachers.</a:t>
            </a:r>
            <a:endParaRPr sz="2400" dirty="0"/>
          </a:p>
        </p:txBody>
      </p:sp>
      <p:sp>
        <p:nvSpPr>
          <p:cNvPr id="327" name="Google Shape;327;gcf2719c704_0_8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cf2719c704_0_94"/>
          <p:cNvSpPr txBox="1">
            <a:spLocks noGrp="1"/>
          </p:cNvSpPr>
          <p:nvPr>
            <p:ph type="title"/>
          </p:nvPr>
        </p:nvSpPr>
        <p:spPr>
          <a:xfrm>
            <a:off x="307439" y="135736"/>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8"/>
                  </a:ext>
                </a:extLst>
              </a:rPr>
              <a:t>Tool to Unpack Standards</a:t>
            </a:r>
            <a:endParaRPr dirty="0">
              <a:solidFill>
                <a:schemeClr val="dk1"/>
              </a:solidFill>
            </a:endParaRPr>
          </a:p>
        </p:txBody>
      </p:sp>
      <p:sp>
        <p:nvSpPr>
          <p:cNvPr id="334" name="Google Shape;334;gcf2719c704_0_9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dirty="0"/>
          </a:p>
        </p:txBody>
      </p:sp>
      <p:grpSp>
        <p:nvGrpSpPr>
          <p:cNvPr id="2" name="Group 1">
            <a:extLst>
              <a:ext uri="{FF2B5EF4-FFF2-40B4-BE49-F238E27FC236}">
                <a16:creationId xmlns:a16="http://schemas.microsoft.com/office/drawing/2014/main" id="{1BD4E099-7312-4526-643C-C4616051904D}"/>
              </a:ext>
              <a:ext uri="{C183D7F6-B498-43B3-948B-1728B52AA6E4}">
                <adec:decorative xmlns:adec="http://schemas.microsoft.com/office/drawing/2017/decorative" val="1"/>
              </a:ext>
            </a:extLst>
          </p:cNvPr>
          <p:cNvGrpSpPr/>
          <p:nvPr/>
        </p:nvGrpSpPr>
        <p:grpSpPr>
          <a:xfrm>
            <a:off x="605870" y="798586"/>
            <a:ext cx="10803175" cy="3707246"/>
            <a:chOff x="581925" y="941940"/>
            <a:chExt cx="10803175" cy="3707246"/>
          </a:xfrm>
        </p:grpSpPr>
        <p:sp>
          <p:nvSpPr>
            <p:cNvPr id="335" name="Google Shape;335;gcf2719c704_0_94"/>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336" name="Google Shape;336;gcf2719c704_0_94"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37" name="Google Shape;337;gcf2719c704_0_94"/>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338" name="Google Shape;338;gcf2719c704_0_94"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39" name="Google Shape;339;gcf2719c704_0_94"/>
            <p:cNvSpPr txBox="1"/>
            <p:nvPr/>
          </p:nvSpPr>
          <p:spPr>
            <a:xfrm>
              <a:off x="6374063" y="941940"/>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340" name="Google Shape;340;gcf2719c704_0_94" descr="Indicates that step 3 is identifying what skills do students need to be able to do to reach this standard. &#10;" title="Upward arrow"/>
            <p:cNvSpPr/>
            <p:nvPr/>
          </p:nvSpPr>
          <p:spPr>
            <a:xfrm>
              <a:off x="6626762" y="14075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41" name="Google Shape;341;gcf2719c704_0_94"/>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342" name="Google Shape;342;gcf2719c704_0_94"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343" name="Google Shape;343;gcf2719c704_0_94"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432845964"/>
                </p:ext>
              </p:extLst>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grpSp>
      <p:sp>
        <p:nvSpPr>
          <p:cNvPr id="344" name="Google Shape;344;gcf2719c704_0_94"/>
          <p:cNvSpPr txBox="1"/>
          <p:nvPr/>
        </p:nvSpPr>
        <p:spPr>
          <a:xfrm>
            <a:off x="478420" y="4322952"/>
            <a:ext cx="11106300" cy="1544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0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9"/>
                  </a:ext>
                </a:extLst>
              </a:rPr>
              <a:t>In order to explore your grade level standards, engage with this deeper dive for your grade level.</a:t>
            </a:r>
            <a:endParaRPr sz="2000" dirty="0">
              <a:solidFill>
                <a:schemeClr val="dk1"/>
              </a:solidFill>
            </a:endParaRPr>
          </a:p>
          <a:p>
            <a:pPr marL="457200" lvl="0" indent="-355600" algn="l" rtl="0">
              <a:lnSpc>
                <a:spcPct val="90000"/>
              </a:lnSpc>
              <a:spcBef>
                <a:spcPts val="1000"/>
              </a:spcBef>
              <a:spcAft>
                <a:spcPts val="0"/>
              </a:spcAft>
              <a:buClr>
                <a:schemeClr val="dk1"/>
              </a:buClr>
              <a:buSzPts val="2000"/>
              <a:buChar char="●"/>
            </a:pPr>
            <a:r>
              <a:rPr lang="en-US" sz="2000" u="sng" dirty="0">
                <a:solidFill>
                  <a:schemeClr val="hlink"/>
                </a:solidFill>
                <a:hlinkClick r:id="rId4" action="ppaction://hlinksldjump"/>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0"/>
                  </a:ext>
                </a:extLst>
              </a:rPr>
              <a:t>Elementary</a:t>
            </a:r>
            <a:endParaRPr sz="20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1"/>
                </a:ext>
              </a:extLst>
            </a:endParaRPr>
          </a:p>
          <a:p>
            <a:pPr marL="457200" lvl="0" indent="-355600" algn="l" rtl="0">
              <a:lnSpc>
                <a:spcPct val="90000"/>
              </a:lnSpc>
              <a:spcBef>
                <a:spcPts val="0"/>
              </a:spcBef>
              <a:spcAft>
                <a:spcPts val="0"/>
              </a:spcAft>
              <a:buClr>
                <a:schemeClr val="dk1"/>
              </a:buClr>
              <a:buSzPts val="2000"/>
              <a:buChar char="●"/>
            </a:pPr>
            <a:r>
              <a:rPr lang="en-US" sz="2000" u="sng" dirty="0">
                <a:solidFill>
                  <a:schemeClr val="hlink"/>
                </a:solidFill>
                <a:hlinkClick r:id="rId5" action="ppaction://hlinksldjump"/>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2"/>
                  </a:ext>
                </a:extLst>
              </a:rPr>
              <a:t>Middle</a:t>
            </a:r>
            <a:endParaRPr sz="20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3"/>
                </a:ext>
              </a:extLst>
            </a:endParaRPr>
          </a:p>
          <a:p>
            <a:pPr marL="457200" lvl="0" indent="-355600" algn="l" rtl="0">
              <a:lnSpc>
                <a:spcPct val="90000"/>
              </a:lnSpc>
              <a:spcBef>
                <a:spcPts val="0"/>
              </a:spcBef>
              <a:spcAft>
                <a:spcPts val="0"/>
              </a:spcAft>
              <a:buClr>
                <a:schemeClr val="dk1"/>
              </a:buClr>
              <a:buSzPts val="2000"/>
              <a:buChar char="●"/>
            </a:pPr>
            <a:r>
              <a:rPr lang="en-US" sz="2000" u="sng" dirty="0">
                <a:solidFill>
                  <a:schemeClr val="hlink"/>
                </a:solidFill>
                <a:hlinkClick r:id="rId6" action="ppaction://hlinksldjump"/>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4"/>
                  </a:ext>
                </a:extLst>
              </a:rPr>
              <a:t>High</a:t>
            </a:r>
            <a:endParaRPr sz="11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d2a01b62c7_0_1"/>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9"/>
                  </a:ext>
                </a:extLst>
              </a:rPr>
              <a:t>Tool to Unpack Standards</a:t>
            </a:r>
            <a:endParaRPr dirty="0">
              <a:solidFill>
                <a:schemeClr val="dk1"/>
              </a:solidFill>
            </a:endParaRPr>
          </a:p>
        </p:txBody>
      </p:sp>
      <p:sp>
        <p:nvSpPr>
          <p:cNvPr id="351" name="Google Shape;351;gd2a01b62c7_0_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dirty="0"/>
          </a:p>
        </p:txBody>
      </p:sp>
      <p:sp>
        <p:nvSpPr>
          <p:cNvPr id="352" name="Google Shape;352;gd2a01b62c7_0_1"/>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353" name="Google Shape;353;gd2a01b62c7_0_1"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54" name="Google Shape;354;gd2a01b62c7_0_1"/>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355" name="Google Shape;355;gd2a01b62c7_0_1"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56" name="Google Shape;356;gd2a01b62c7_0_1"/>
          <p:cNvSpPr txBox="1"/>
          <p:nvPr/>
        </p:nvSpPr>
        <p:spPr>
          <a:xfrm>
            <a:off x="6374063" y="941940"/>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357" name="Google Shape;357;gd2a01b62c7_0_1" descr="Indicates that step 3 is identifying what skills do students need to be able to do to reach this standard. &#10;" title="Upward arrow"/>
          <p:cNvSpPr/>
          <p:nvPr/>
        </p:nvSpPr>
        <p:spPr>
          <a:xfrm>
            <a:off x="6626762" y="14075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358" name="Google Shape;358;gd2a01b62c7_0_1"/>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359" name="Google Shape;359;gd2a01b62c7_0_1"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360" name="Google Shape;360;gd2a01b62c7_0_1"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sp>
        <p:nvSpPr>
          <p:cNvPr id="361" name="Google Shape;361;gd2a01b62c7_0_1"/>
          <p:cNvSpPr txBox="1"/>
          <p:nvPr/>
        </p:nvSpPr>
        <p:spPr>
          <a:xfrm>
            <a:off x="430363" y="5633041"/>
            <a:ext cx="11106300" cy="723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3500" dirty="0">
                <a:solidFill>
                  <a:schemeClr val="dk1"/>
                </a:solidFill>
              </a:rPr>
              <a:t>Elementary </a:t>
            </a:r>
            <a:endParaRPr sz="3500" dirty="0">
              <a:highlight>
                <a:srgbClr val="FFFF00"/>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cf2719c704_0_182"/>
          <p:cNvSpPr txBox="1">
            <a:spLocks noGrp="1"/>
          </p:cNvSpPr>
          <p:nvPr>
            <p:ph type="title"/>
          </p:nvPr>
        </p:nvSpPr>
        <p:spPr>
          <a:xfrm>
            <a:off x="406745" y="74259"/>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Elementary</a:t>
            </a:r>
            <a:endParaRPr sz="4000" dirty="0"/>
          </a:p>
          <a:p>
            <a:pPr marL="0" lvl="0" indent="0" algn="l" rtl="0">
              <a:spcBef>
                <a:spcPts val="0"/>
              </a:spcBef>
              <a:spcAft>
                <a:spcPts val="0"/>
              </a:spcAft>
              <a:buClr>
                <a:srgbClr val="072B62"/>
              </a:buClr>
              <a:buSzPts val="4000"/>
              <a:buFont typeface="Georgia"/>
              <a:buNone/>
            </a:pPr>
            <a:r>
              <a:rPr lang="en-US" sz="4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0"/>
                  </a:ext>
                </a:extLst>
              </a:rPr>
              <a:t>Step 1: List the Standards for Your Grade/Course</a:t>
            </a:r>
            <a:endParaRPr dirty="0"/>
          </a:p>
        </p:txBody>
      </p:sp>
      <p:sp>
        <p:nvSpPr>
          <p:cNvPr id="367" name="Google Shape;367;gcf2719c704_0_182"/>
          <p:cNvSpPr txBox="1">
            <a:spLocks noGrp="1"/>
          </p:cNvSpPr>
          <p:nvPr>
            <p:ph type="body" idx="1"/>
          </p:nvPr>
        </p:nvSpPr>
        <p:spPr>
          <a:xfrm>
            <a:off x="735825" y="2224500"/>
            <a:ext cx="10515600" cy="435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400"/>
              <a:buNone/>
            </a:pPr>
            <a:r>
              <a:rPr lang="en-US" sz="2400" dirty="0"/>
              <a:t>Cut and paste the standards, including the inquiry practices, into the furthest left column of the spreadsheet.</a:t>
            </a:r>
            <a:endParaRPr dirty="0"/>
          </a:p>
        </p:txBody>
      </p:sp>
      <p:sp>
        <p:nvSpPr>
          <p:cNvPr id="368" name="Google Shape;368;gcf2719c704_0_18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dirty="0"/>
          </a:p>
        </p:txBody>
      </p:sp>
      <p:graphicFrame>
        <p:nvGraphicFramePr>
          <p:cNvPr id="369" name="Google Shape;369;gcf2719c704_0_182"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nvGraphicFramePr>
        <p:xfrm>
          <a:off x="693363" y="2929406"/>
          <a:ext cx="10600525" cy="3854335"/>
        </p:xfrm>
        <a:graphic>
          <a:graphicData uri="http://schemas.openxmlformats.org/drawingml/2006/table">
            <a:tbl>
              <a:tblPr firstRow="1">
                <a:noFill/>
                <a:tableStyleId>{210AF71D-5E57-468B-A02F-218AF53F7905}</a:tableStyleId>
              </a:tblPr>
              <a:tblGrid>
                <a:gridCol w="2463975">
                  <a:extLst>
                    <a:ext uri="{9D8B030D-6E8A-4147-A177-3AD203B41FA5}">
                      <a16:colId xmlns:a16="http://schemas.microsoft.com/office/drawing/2014/main" val="20000"/>
                    </a:ext>
                  </a:extLst>
                </a:gridCol>
                <a:gridCol w="2658150">
                  <a:extLst>
                    <a:ext uri="{9D8B030D-6E8A-4147-A177-3AD203B41FA5}">
                      <a16:colId xmlns:a16="http://schemas.microsoft.com/office/drawing/2014/main" val="20001"/>
                    </a:ext>
                  </a:extLst>
                </a:gridCol>
                <a:gridCol w="2742175">
                  <a:extLst>
                    <a:ext uri="{9D8B030D-6E8A-4147-A177-3AD203B41FA5}">
                      <a16:colId xmlns:a16="http://schemas.microsoft.com/office/drawing/2014/main" val="20002"/>
                    </a:ext>
                  </a:extLst>
                </a:gridCol>
                <a:gridCol w="2736225">
                  <a:extLst>
                    <a:ext uri="{9D8B030D-6E8A-4147-A177-3AD203B41FA5}">
                      <a16:colId xmlns:a16="http://schemas.microsoft.com/office/drawing/2014/main" val="20003"/>
                    </a:ext>
                  </a:extLst>
                </a:gridCol>
              </a:tblGrid>
              <a:tr h="29335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1472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43480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4.H.CH.1 Describe how migration and settlement impacted diverse groups of people as they encountered one another from European Exploration to the Thirteen Colonies</a:t>
                      </a:r>
                      <a:endParaRPr sz="1600" u="none" strike="noStrike" cap="none" dirty="0">
                        <a:solidFill>
                          <a:srgbClr val="3F3F3F"/>
                        </a:solidFill>
                        <a:latin typeface="Trebuchet MS"/>
                        <a:ea typeface="Trebuchet MS"/>
                        <a:cs typeface="Trebuchet MS"/>
                        <a:sym typeface="Trebuchet MS"/>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cf2719c704_0_189"/>
          <p:cNvSpPr txBox="1">
            <a:spLocks noGrp="1"/>
          </p:cNvSpPr>
          <p:nvPr>
            <p:ph type="title"/>
          </p:nvPr>
        </p:nvSpPr>
        <p:spPr>
          <a:xfrm>
            <a:off x="264210" y="191640"/>
            <a:ext cx="10515600" cy="13257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dk1"/>
              </a:buClr>
              <a:buSzPts val="990"/>
              <a:buFont typeface="Arial"/>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1"/>
                  </a:ext>
                </a:extLst>
              </a:rPr>
              <a:t>Elementary</a:t>
            </a:r>
            <a:endParaRPr dirty="0"/>
          </a:p>
          <a:p>
            <a:pPr marL="0" lvl="0" indent="0" algn="l" rtl="0">
              <a:spcBef>
                <a:spcPts val="0"/>
              </a:spcBef>
              <a:spcAft>
                <a:spcPts val="0"/>
              </a:spcAft>
              <a:buClr>
                <a:srgbClr val="072B62"/>
              </a:buClr>
              <a:buSzPct val="100000"/>
              <a:buFont typeface="Georgia"/>
              <a:buNone/>
            </a:pPr>
            <a:r>
              <a:rPr lang="en-US" dirty="0"/>
              <a:t>Step 2: What Knowledge, Concepts, Vocabulary Will They Need to Master?</a:t>
            </a:r>
            <a:endParaRPr dirty="0"/>
          </a:p>
        </p:txBody>
      </p:sp>
      <p:sp>
        <p:nvSpPr>
          <p:cNvPr id="376" name="Google Shape;376;gcf2719c704_0_189"/>
          <p:cNvSpPr txBox="1">
            <a:spLocks noGrp="1"/>
          </p:cNvSpPr>
          <p:nvPr>
            <p:ph type="body" idx="1"/>
          </p:nvPr>
        </p:nvSpPr>
        <p:spPr>
          <a:xfrm>
            <a:off x="638560" y="1876305"/>
            <a:ext cx="10515600" cy="34278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Closely look at each standard and identify the Knowledge/Concepts/Vocabulary</a:t>
            </a:r>
            <a:endParaRPr dirty="0"/>
          </a:p>
          <a:p>
            <a:pPr marL="342900" lvl="0" indent="-342900" algn="l" rtl="0">
              <a:spcBef>
                <a:spcPts val="700"/>
              </a:spcBef>
              <a:spcAft>
                <a:spcPts val="0"/>
              </a:spcAft>
              <a:buSzPts val="2400"/>
              <a:buChar char="•"/>
            </a:pPr>
            <a:r>
              <a:rPr lang="en-US" sz="2400" dirty="0"/>
              <a:t>The </a:t>
            </a:r>
            <a:r>
              <a:rPr lang="en-US" sz="2400" i="1" dirty="0"/>
              <a:t>“what”</a:t>
            </a:r>
            <a:r>
              <a:rPr lang="en-US" sz="2400" dirty="0"/>
              <a:t> that students should learn</a:t>
            </a:r>
            <a:endParaRPr dirty="0"/>
          </a:p>
          <a:p>
            <a:pPr marL="342900" lvl="0" indent="-165100" algn="l" rtl="0">
              <a:spcBef>
                <a:spcPts val="1000"/>
              </a:spcBef>
              <a:spcAft>
                <a:spcPts val="0"/>
              </a:spcAft>
              <a:buSzPts val="2800"/>
              <a:buNone/>
            </a:pPr>
            <a:endParaRPr sz="2800" dirty="0"/>
          </a:p>
        </p:txBody>
      </p:sp>
      <p:sp>
        <p:nvSpPr>
          <p:cNvPr id="378" name="Google Shape;378;gcf2719c704_0_18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dirty="0"/>
          </a:p>
        </p:txBody>
      </p:sp>
      <p:graphicFrame>
        <p:nvGraphicFramePr>
          <p:cNvPr id="377" name="Google Shape;377;gcf2719c704_0_18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1516271449"/>
              </p:ext>
            </p:extLst>
          </p:nvPr>
        </p:nvGraphicFramePr>
        <p:xfrm>
          <a:off x="438922" y="3082098"/>
          <a:ext cx="10914875" cy="2834670"/>
        </p:xfrm>
        <a:graphic>
          <a:graphicData uri="http://schemas.openxmlformats.org/drawingml/2006/table">
            <a:tbl>
              <a:tblPr firstRow="1">
                <a:noFill/>
                <a:tableStyleId>{210AF71D-5E57-468B-A02F-218AF53F7905}</a:tableStyleId>
              </a:tblPr>
              <a:tblGrid>
                <a:gridCol w="3037075">
                  <a:extLst>
                    <a:ext uri="{9D8B030D-6E8A-4147-A177-3AD203B41FA5}">
                      <a16:colId xmlns:a16="http://schemas.microsoft.com/office/drawing/2014/main" val="20000"/>
                    </a:ext>
                  </a:extLst>
                </a:gridCol>
                <a:gridCol w="2694125">
                  <a:extLst>
                    <a:ext uri="{9D8B030D-6E8A-4147-A177-3AD203B41FA5}">
                      <a16:colId xmlns:a16="http://schemas.microsoft.com/office/drawing/2014/main" val="20001"/>
                    </a:ext>
                  </a:extLst>
                </a:gridCol>
                <a:gridCol w="2366300">
                  <a:extLst>
                    <a:ext uri="{9D8B030D-6E8A-4147-A177-3AD203B41FA5}">
                      <a16:colId xmlns:a16="http://schemas.microsoft.com/office/drawing/2014/main" val="20002"/>
                    </a:ext>
                  </a:extLst>
                </a:gridCol>
                <a:gridCol w="2817375">
                  <a:extLst>
                    <a:ext uri="{9D8B030D-6E8A-4147-A177-3AD203B41FA5}">
                      <a16:colId xmlns:a16="http://schemas.microsoft.com/office/drawing/2014/main" val="20003"/>
                    </a:ext>
                  </a:extLst>
                </a:gridCol>
              </a:tblGrid>
              <a:tr h="18537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442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5386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4.H.CH.1 Describe how migration and settlement impacted diverse groups of people as they encountered one another from European Exploration to the Thirteen Colonies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migration impacts</a:t>
                      </a:r>
                      <a:endParaRPr dirty="0"/>
                    </a:p>
                    <a:p>
                      <a:pPr marL="0" marR="0" lvl="0" indent="0" algn="l" rtl="0">
                        <a:spcBef>
                          <a:spcPts val="0"/>
                        </a:spcBef>
                        <a:spcAft>
                          <a:spcPts val="0"/>
                        </a:spcAft>
                        <a:buNone/>
                      </a:pPr>
                      <a:r>
                        <a:rPr lang="en-US" dirty="0"/>
                        <a:t>settlement impacts</a:t>
                      </a:r>
                      <a:endParaRPr dirty="0"/>
                    </a:p>
                    <a:p>
                      <a:pPr marL="0" marR="0" lvl="0" indent="0" algn="l" rtl="0">
                        <a:spcBef>
                          <a:spcPts val="0"/>
                        </a:spcBef>
                        <a:spcAft>
                          <a:spcPts val="0"/>
                        </a:spcAft>
                        <a:buNone/>
                      </a:pPr>
                      <a:r>
                        <a:rPr lang="en-US" dirty="0"/>
                        <a:t>diverse groups</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cf2719c704_0_197"/>
          <p:cNvSpPr txBox="1">
            <a:spLocks noGrp="1"/>
          </p:cNvSpPr>
          <p:nvPr>
            <p:ph type="title"/>
          </p:nvPr>
        </p:nvSpPr>
        <p:spPr>
          <a:xfrm>
            <a:off x="279400" y="935400"/>
            <a:ext cx="10515600" cy="13257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dk1"/>
              </a:buClr>
              <a:buSzPts val="990"/>
              <a:buFont typeface="Arial"/>
              <a:buNone/>
            </a:pPr>
            <a:r>
              <a:rPr lang="en-US" dirty="0"/>
              <a:t>Elementary</a:t>
            </a:r>
            <a:endParaRPr dirty="0"/>
          </a:p>
          <a:p>
            <a:pPr marL="0" lvl="0" indent="0" algn="l" rtl="0">
              <a:spcBef>
                <a:spcPts val="0"/>
              </a:spcBef>
              <a:spcAft>
                <a:spcPts val="0"/>
              </a:spcAft>
              <a:buClr>
                <a:srgbClr val="072B62"/>
              </a:buClr>
              <a:buSzPct val="100000"/>
              <a:buFont typeface="Georgia"/>
              <a:buNone/>
            </a:pPr>
            <a:r>
              <a:rPr lang="en-US" dirty="0"/>
              <a:t>Step 2: What Knowledge, Concepts, Vocabulary Will They Need to Master?</a:t>
            </a:r>
            <a:endParaRPr dirty="0"/>
          </a:p>
        </p:txBody>
      </p:sp>
      <p:sp>
        <p:nvSpPr>
          <p:cNvPr id="384" name="Google Shape;384;gcf2719c704_0_19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dirty="0"/>
          </a:p>
        </p:txBody>
      </p:sp>
      <p:pic>
        <p:nvPicPr>
          <p:cNvPr id="385" name="Google Shape;385;gcf2719c704_0_197" descr="This shows the standard &quot;4.H.CH.1 Describe how migration and settlement impacted diverse groups of people as they encountered one another from European Exploration to the Thirteen Colonies.&quot; The Disciplinary Clarification states: During this time, American Indians were already established. Many different groups of people from European countries immigrated to North America. Africans were forced into migration and enslaved by colonists. Many conflicts arose as a result of land disputes and differences of culture. Interactions between groups could be positive or negative."/>
          <p:cNvPicPr preferRelativeResize="0"/>
          <p:nvPr/>
        </p:nvPicPr>
        <p:blipFill>
          <a:blip r:embed="rId3">
            <a:alphaModFix/>
          </a:blip>
          <a:stretch>
            <a:fillRect/>
          </a:stretch>
        </p:blipFill>
        <p:spPr>
          <a:xfrm>
            <a:off x="204775" y="3719513"/>
            <a:ext cx="11525250" cy="21621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cf2719c704_0_205"/>
          <p:cNvSpPr txBox="1">
            <a:spLocks noGrp="1"/>
          </p:cNvSpPr>
          <p:nvPr>
            <p:ph type="title"/>
          </p:nvPr>
        </p:nvSpPr>
        <p:spPr>
          <a:xfrm>
            <a:off x="0" y="1365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990"/>
              <a:buFont typeface="Arial"/>
              <a:buNone/>
            </a:pPr>
            <a:r>
              <a:rPr lang="en-US" sz="3759" dirty="0"/>
              <a:t>Elementary</a:t>
            </a:r>
            <a:endParaRPr sz="3759" dirty="0"/>
          </a:p>
          <a:p>
            <a:pPr marL="0" lvl="0" indent="0" algn="l" rtl="0">
              <a:spcBef>
                <a:spcPts val="0"/>
              </a:spcBef>
              <a:spcAft>
                <a:spcPts val="0"/>
              </a:spcAft>
              <a:buClr>
                <a:srgbClr val="072B62"/>
              </a:buClr>
              <a:buSzPts val="3960"/>
              <a:buFont typeface="Georgia"/>
              <a:buNone/>
            </a:pPr>
            <a:r>
              <a:rPr lang="en-US" sz="3759" dirty="0"/>
              <a:t>Step 2: What Knowledge, Concepts, Vocabulary Will They Need to Master?</a:t>
            </a:r>
            <a:endParaRPr sz="3759" dirty="0"/>
          </a:p>
        </p:txBody>
      </p:sp>
      <p:sp>
        <p:nvSpPr>
          <p:cNvPr id="392" name="Google Shape;392;gcf2719c704_0_20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dirty="0"/>
          </a:p>
        </p:txBody>
      </p:sp>
      <p:sp>
        <p:nvSpPr>
          <p:cNvPr id="394" name="Google Shape;394;gcf2719c704_0_205"/>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dirty="0"/>
          </a:p>
        </p:txBody>
      </p:sp>
      <p:graphicFrame>
        <p:nvGraphicFramePr>
          <p:cNvPr id="393" name="Google Shape;393;gcf2719c704_0_20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1703005725"/>
              </p:ext>
            </p:extLst>
          </p:nvPr>
        </p:nvGraphicFramePr>
        <p:xfrm>
          <a:off x="494170" y="1828657"/>
          <a:ext cx="10914875" cy="4114830"/>
        </p:xfrm>
        <a:graphic>
          <a:graphicData uri="http://schemas.openxmlformats.org/drawingml/2006/table">
            <a:tbl>
              <a:tblPr firstRow="1">
                <a:noFill/>
                <a:tableStyleId>{210AF71D-5E57-468B-A02F-218AF53F7905}</a:tableStyleId>
              </a:tblPr>
              <a:tblGrid>
                <a:gridCol w="2465575">
                  <a:extLst>
                    <a:ext uri="{9D8B030D-6E8A-4147-A177-3AD203B41FA5}">
                      <a16:colId xmlns:a16="http://schemas.microsoft.com/office/drawing/2014/main" val="20000"/>
                    </a:ext>
                  </a:extLst>
                </a:gridCol>
                <a:gridCol w="3894275">
                  <a:extLst>
                    <a:ext uri="{9D8B030D-6E8A-4147-A177-3AD203B41FA5}">
                      <a16:colId xmlns:a16="http://schemas.microsoft.com/office/drawing/2014/main" val="20001"/>
                    </a:ext>
                  </a:extLst>
                </a:gridCol>
                <a:gridCol w="2409175">
                  <a:extLst>
                    <a:ext uri="{9D8B030D-6E8A-4147-A177-3AD203B41FA5}">
                      <a16:colId xmlns:a16="http://schemas.microsoft.com/office/drawing/2014/main" val="20002"/>
                    </a:ext>
                  </a:extLst>
                </a:gridCol>
                <a:gridCol w="2145850">
                  <a:extLst>
                    <a:ext uri="{9D8B030D-6E8A-4147-A177-3AD203B41FA5}">
                      <a16:colId xmlns:a16="http://schemas.microsoft.com/office/drawing/2014/main" val="20003"/>
                    </a:ext>
                  </a:extLst>
                </a:gridCol>
              </a:tblGrid>
              <a:tr h="18537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442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5386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4.H.CH.1 Describe how migration and settlement impacted diverse groups of people as they encountered one another from European Exploration to the Thirteen Colonies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dirty="0"/>
                        <a:t>migration impacts</a:t>
                      </a:r>
                      <a:endParaRPr dirty="0"/>
                    </a:p>
                    <a:p>
                      <a:pPr marL="0" lvl="0" indent="0" algn="l" rtl="0">
                        <a:spcBef>
                          <a:spcPts val="0"/>
                        </a:spcBef>
                        <a:spcAft>
                          <a:spcPts val="0"/>
                        </a:spcAft>
                        <a:buClr>
                          <a:schemeClr val="dk1"/>
                        </a:buClr>
                        <a:buFont typeface="Arial"/>
                        <a:buNone/>
                      </a:pPr>
                      <a:r>
                        <a:rPr lang="en-US" dirty="0"/>
                        <a:t>settlement impacts</a:t>
                      </a:r>
                      <a:endParaRPr dirty="0"/>
                    </a:p>
                    <a:p>
                      <a:pPr marL="0" marR="0" lvl="0" indent="0" algn="l" rtl="0">
                        <a:spcBef>
                          <a:spcPts val="0"/>
                        </a:spcBef>
                        <a:spcAft>
                          <a:spcPts val="0"/>
                        </a:spcAft>
                        <a:buNone/>
                      </a:pPr>
                      <a:r>
                        <a:rPr lang="en-US" dirty="0"/>
                        <a:t>diverse groups</a:t>
                      </a:r>
                      <a:endParaRPr dirty="0"/>
                    </a:p>
                    <a:p>
                      <a:pPr marL="0" marR="0" lvl="0" indent="0" algn="l" rtl="0">
                        <a:spcBef>
                          <a:spcPts val="0"/>
                        </a:spcBef>
                        <a:spcAft>
                          <a:spcPts val="0"/>
                        </a:spcAft>
                        <a:buNone/>
                      </a:pPr>
                      <a:r>
                        <a:rPr lang="en-US" dirty="0">
                          <a:solidFill>
                            <a:srgbClr val="FF0000"/>
                          </a:solidFill>
                        </a:rPr>
                        <a:t>American Indians (may include, but not limited to: Powhatan, Wampanoag, Iroquois, Algonquians, Pequot, Lenape)</a:t>
                      </a:r>
                      <a:endParaRPr dirty="0">
                        <a:solidFill>
                          <a:srgbClr val="FF0000"/>
                        </a:solidFill>
                      </a:endParaRPr>
                    </a:p>
                    <a:p>
                      <a:pPr marL="0" marR="0" lvl="0" indent="0" algn="l" rtl="0">
                        <a:spcBef>
                          <a:spcPts val="0"/>
                        </a:spcBef>
                        <a:spcAft>
                          <a:spcPts val="0"/>
                        </a:spcAft>
                        <a:buNone/>
                      </a:pPr>
                      <a:r>
                        <a:rPr lang="en-US" dirty="0">
                          <a:solidFill>
                            <a:srgbClr val="FF0000"/>
                          </a:solidFill>
                        </a:rPr>
                        <a:t>European immigrants (may include, but not limited to: Roanoke settlers, Jamestown settlers, Pilgrims, Dutch immigrants, etc.)</a:t>
                      </a:r>
                      <a:endParaRPr dirty="0">
                        <a:solidFill>
                          <a:srgbClr val="FF0000"/>
                        </a:solidFill>
                      </a:endParaRPr>
                    </a:p>
                    <a:p>
                      <a:pPr marL="0" marR="0" lvl="0" indent="0" algn="l" rtl="0">
                        <a:spcBef>
                          <a:spcPts val="0"/>
                        </a:spcBef>
                        <a:spcAft>
                          <a:spcPts val="0"/>
                        </a:spcAft>
                        <a:buNone/>
                      </a:pPr>
                      <a:r>
                        <a:rPr lang="en-US" dirty="0">
                          <a:solidFill>
                            <a:srgbClr val="FF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2"/>
                            </a:ext>
                          </a:extLst>
                        </a:rPr>
                        <a:t>Enslaved Africans</a:t>
                      </a:r>
                      <a:r>
                        <a:rPr lang="en-US" dirty="0">
                          <a:solidFill>
                            <a:srgbClr val="FF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3"/>
                            </a:ext>
                          </a:extLst>
                        </a:rPr>
                        <a:t> (forced into bondage from different areas of West Africa with unique cultures and identities)</a:t>
                      </a:r>
                      <a:endParaRPr dirty="0">
                        <a:solidFill>
                          <a:srgbClr val="FF0000"/>
                        </a:solidFill>
                      </a:endParaRPr>
                    </a:p>
                    <a:p>
                      <a:pPr marL="0" marR="0" lvl="0" indent="0" algn="l" rtl="0">
                        <a:spcBef>
                          <a:spcPts val="0"/>
                        </a:spcBef>
                        <a:spcAft>
                          <a:spcPts val="0"/>
                        </a:spcAft>
                        <a:buNone/>
                      </a:pP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cf2719c704_0_213"/>
          <p:cNvSpPr txBox="1">
            <a:spLocks noGrp="1"/>
          </p:cNvSpPr>
          <p:nvPr>
            <p:ph type="title"/>
          </p:nvPr>
        </p:nvSpPr>
        <p:spPr>
          <a:xfrm>
            <a:off x="49475" y="221969"/>
            <a:ext cx="114204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Arial"/>
              <a:buNone/>
            </a:pPr>
            <a:r>
              <a:rPr lang="en-US" dirty="0"/>
              <a:t>Elementary</a:t>
            </a:r>
            <a:endParaRPr dirty="0"/>
          </a:p>
          <a:p>
            <a:pPr marL="0" lvl="0" indent="0" algn="l" rtl="0">
              <a:spcBef>
                <a:spcPts val="0"/>
              </a:spcBef>
              <a:spcAft>
                <a:spcPts val="0"/>
              </a:spcAft>
              <a:buClr>
                <a:srgbClr val="072B62"/>
              </a:buClr>
              <a:buSzPts val="4400"/>
              <a:buFont typeface="Georgia"/>
              <a:buNone/>
            </a:pPr>
            <a:r>
              <a:rPr lang="en-US" dirty="0"/>
              <a:t>Step 3: What Skills Will They Need to Master?</a:t>
            </a:r>
            <a:endParaRPr dirty="0"/>
          </a:p>
        </p:txBody>
      </p:sp>
      <p:sp>
        <p:nvSpPr>
          <p:cNvPr id="401" name="Google Shape;401;gcf2719c704_0_213"/>
          <p:cNvSpPr txBox="1">
            <a:spLocks noGrp="1"/>
          </p:cNvSpPr>
          <p:nvPr>
            <p:ph type="body" idx="1"/>
          </p:nvPr>
        </p:nvSpPr>
        <p:spPr>
          <a:xfrm>
            <a:off x="501875" y="1547669"/>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Closely look at the standard and identify the skills. </a:t>
            </a:r>
            <a:endParaRPr dirty="0"/>
          </a:p>
          <a:p>
            <a:pPr marL="342900" lvl="0" indent="-342900" algn="l" rtl="0">
              <a:spcBef>
                <a:spcPts val="700"/>
              </a:spcBef>
              <a:spcAft>
                <a:spcPts val="0"/>
              </a:spcAft>
              <a:buSzPts val="2400"/>
              <a:buChar char="•"/>
            </a:pPr>
            <a:r>
              <a:rPr lang="en-US" sz="2400" b="1" i="1" dirty="0"/>
              <a:t>Skills</a:t>
            </a:r>
            <a:r>
              <a:rPr lang="en-US" sz="2400" dirty="0"/>
              <a:t> include the thinking skills and mental processes that require skillful application of the knowledge to solve problems, make a decision, etc. </a:t>
            </a:r>
            <a:endParaRPr dirty="0"/>
          </a:p>
          <a:p>
            <a:pPr marL="0" lvl="0" indent="0" algn="l" rtl="0">
              <a:spcBef>
                <a:spcPts val="1000"/>
              </a:spcBef>
              <a:spcAft>
                <a:spcPts val="0"/>
              </a:spcAft>
              <a:buSzPts val="3600"/>
              <a:buNone/>
            </a:pPr>
            <a:endParaRPr dirty="0">
              <a:solidFill>
                <a:schemeClr val="dk1"/>
              </a:solidFill>
            </a:endParaRPr>
          </a:p>
          <a:p>
            <a:pPr marL="0" lvl="0" indent="0" algn="l" rtl="0">
              <a:spcBef>
                <a:spcPts val="1000"/>
              </a:spcBef>
              <a:spcAft>
                <a:spcPts val="0"/>
              </a:spcAft>
              <a:buSzPts val="3600"/>
              <a:buNone/>
            </a:pPr>
            <a:endParaRPr dirty="0">
              <a:solidFill>
                <a:schemeClr val="dk1"/>
              </a:solidFill>
              <a:latin typeface="Source Sans Pro"/>
              <a:ea typeface="Source Sans Pro"/>
              <a:cs typeface="Source Sans Pro"/>
              <a:sym typeface="Source Sans Pro"/>
            </a:endParaRPr>
          </a:p>
          <a:p>
            <a:pPr marL="0" lvl="0" indent="0" algn="l" rtl="0">
              <a:spcBef>
                <a:spcPts val="1000"/>
              </a:spcBef>
              <a:spcAft>
                <a:spcPts val="0"/>
              </a:spcAft>
              <a:buSzPts val="3600"/>
              <a:buNone/>
            </a:pPr>
            <a:endParaRPr dirty="0">
              <a:latin typeface="Source Sans Pro"/>
              <a:ea typeface="Source Sans Pro"/>
              <a:cs typeface="Source Sans Pro"/>
              <a:sym typeface="Source Sans Pro"/>
            </a:endParaRPr>
          </a:p>
        </p:txBody>
      </p:sp>
      <p:sp>
        <p:nvSpPr>
          <p:cNvPr id="403" name="Google Shape;403;gcf2719c704_0_21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dirty="0"/>
          </a:p>
        </p:txBody>
      </p:sp>
      <p:graphicFrame>
        <p:nvGraphicFramePr>
          <p:cNvPr id="402" name="Google Shape;402;gcf2719c704_0_213"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hree is the focus: What skills do students need to be able to do to reach this standard?   &#10; &#10;&#10;The following information has been added to column three: identify&#10;&#10;&#10;" title="Unpacking the Standards table"/>
          <p:cNvGraphicFramePr/>
          <p:nvPr>
            <p:extLst>
              <p:ext uri="{D42A27DB-BD31-4B8C-83A1-F6EECF244321}">
                <p14:modId xmlns:p14="http://schemas.microsoft.com/office/powerpoint/2010/main" val="2354528442"/>
              </p:ext>
            </p:extLst>
          </p:nvPr>
        </p:nvGraphicFramePr>
        <p:xfrm>
          <a:off x="585741" y="3334094"/>
          <a:ext cx="10721675" cy="3261390"/>
        </p:xfrm>
        <a:graphic>
          <a:graphicData uri="http://schemas.openxmlformats.org/drawingml/2006/table">
            <a:tbl>
              <a:tblPr firstRow="1">
                <a:noFill/>
                <a:tableStyleId>{210AF71D-5E57-468B-A02F-218AF53F7905}</a:tableStyleId>
              </a:tblPr>
              <a:tblGrid>
                <a:gridCol w="2492125">
                  <a:extLst>
                    <a:ext uri="{9D8B030D-6E8A-4147-A177-3AD203B41FA5}">
                      <a16:colId xmlns:a16="http://schemas.microsoft.com/office/drawing/2014/main" val="20000"/>
                    </a:ext>
                  </a:extLst>
                </a:gridCol>
                <a:gridCol w="2902825">
                  <a:extLst>
                    <a:ext uri="{9D8B030D-6E8A-4147-A177-3AD203B41FA5}">
                      <a16:colId xmlns:a16="http://schemas.microsoft.com/office/drawing/2014/main" val="20001"/>
                    </a:ext>
                  </a:extLst>
                </a:gridCol>
                <a:gridCol w="2559225">
                  <a:extLst>
                    <a:ext uri="{9D8B030D-6E8A-4147-A177-3AD203B41FA5}">
                      <a16:colId xmlns:a16="http://schemas.microsoft.com/office/drawing/2014/main" val="20002"/>
                    </a:ext>
                  </a:extLst>
                </a:gridCol>
                <a:gridCol w="2767500">
                  <a:extLst>
                    <a:ext uri="{9D8B030D-6E8A-4147-A177-3AD203B41FA5}">
                      <a16:colId xmlns:a16="http://schemas.microsoft.com/office/drawing/2014/main" val="20003"/>
                    </a:ext>
                  </a:extLst>
                </a:gridCol>
              </a:tblGrid>
              <a:tr h="27285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482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182750">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4.H.CH.1 Describe how migration and settlement impacted diverse groups of people as they encountered one another from European Exploration to the Thirteen Colonies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American Indians (may include,  but not limited to: Powhatan, Wampanoag, Iroquois, Algonquians, Pequot, Lenape)</a:t>
                      </a:r>
                      <a:endParaRPr dirty="0"/>
                    </a:p>
                    <a:p>
                      <a:pPr marL="0" marR="0" lvl="0" indent="0" algn="l" rtl="0">
                        <a:spcBef>
                          <a:spcPts val="0"/>
                        </a:spcBef>
                        <a:spcAft>
                          <a:spcPts val="0"/>
                        </a:spcAft>
                        <a:buNone/>
                      </a:pPr>
                      <a:r>
                        <a:rPr lang="en-US" dirty="0"/>
                        <a:t>European immigrants (may include, but not limited to: Roanoke settlers, Jamestown settles, Pilgrims, Dutch immigrants, etc.)</a:t>
                      </a:r>
                      <a:endParaRPr dirty="0"/>
                    </a:p>
                    <a:p>
                      <a:pPr marL="0" marR="0" lvl="0" indent="0" algn="l" rtl="0">
                        <a:spcBef>
                          <a:spcPts val="0"/>
                        </a:spcBef>
                        <a:spcAft>
                          <a:spcPts val="0"/>
                        </a:spcAft>
                        <a:buNone/>
                      </a:pPr>
                      <a:r>
                        <a:rPr lang="en-US" dirty="0"/>
                        <a:t>Enslaved Africans</a:t>
                      </a:r>
                      <a:endParaRPr dirty="0"/>
                    </a:p>
                    <a:p>
                      <a:pPr marL="0" marR="0" lvl="0" indent="0" algn="l" rtl="0">
                        <a:spcBef>
                          <a:spcPts val="0"/>
                        </a:spcBef>
                        <a:spcAft>
                          <a:spcPts val="0"/>
                        </a:spcAft>
                        <a:buNone/>
                      </a:pPr>
                      <a:endParaRPr sz="1400" b="0" i="0" u="none" strike="noStrike" cap="none" dirty="0">
                        <a:solidFill>
                          <a:srgbClr val="3F3F3F"/>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sz="1600" dirty="0">
                          <a:solidFill>
                            <a:srgbClr val="000000"/>
                          </a:solidFill>
                          <a:latin typeface="Calibri"/>
                          <a:ea typeface="Calibri"/>
                          <a:cs typeface="Calibri"/>
                          <a:sym typeface="Calibri"/>
                        </a:rPr>
                        <a:t>Describe</a:t>
                      </a:r>
                      <a:endParaRPr sz="1600" i="0" u="none" strike="noStrike" cap="none" dirty="0">
                        <a:solidFill>
                          <a:srgbClr val="00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cf2719c704_0_221"/>
          <p:cNvSpPr txBox="1">
            <a:spLocks noGrp="1"/>
          </p:cNvSpPr>
          <p:nvPr>
            <p:ph type="title"/>
          </p:nvPr>
        </p:nvSpPr>
        <p:spPr>
          <a:xfrm>
            <a:off x="384900" y="679450"/>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200" dirty="0"/>
              <a:t>Elementary</a:t>
            </a:r>
            <a:endParaRPr sz="3200" dirty="0"/>
          </a:p>
          <a:p>
            <a:pPr marL="0" lvl="0" indent="0" algn="l" rtl="0">
              <a:spcBef>
                <a:spcPts val="0"/>
              </a:spcBef>
              <a:spcAft>
                <a:spcPts val="0"/>
              </a:spcAft>
              <a:buClr>
                <a:srgbClr val="072B62"/>
              </a:buClr>
              <a:buSzPts val="3200"/>
              <a:buFont typeface="Georgia"/>
              <a:buNone/>
            </a:pPr>
            <a:r>
              <a:rPr lang="en-US" sz="3200" dirty="0"/>
              <a:t>Step 4: What Level of Proficiency Do Students </a:t>
            </a:r>
            <a:br>
              <a:rPr lang="en-US" sz="3200" dirty="0"/>
            </a:br>
            <a:r>
              <a:rPr lang="en-US" sz="3200" dirty="0"/>
              <a:t>Need to Be at in Order to Reach This Standard? </a:t>
            </a:r>
            <a:endParaRPr dirty="0"/>
          </a:p>
        </p:txBody>
      </p:sp>
      <p:sp>
        <p:nvSpPr>
          <p:cNvPr id="410" name="Google Shape;410;gcf2719c704_0_221"/>
          <p:cNvSpPr txBox="1">
            <a:spLocks noGrp="1"/>
          </p:cNvSpPr>
          <p:nvPr>
            <p:ph type="body" idx="1"/>
          </p:nvPr>
        </p:nvSpPr>
        <p:spPr>
          <a:xfrm>
            <a:off x="487250" y="2005150"/>
            <a:ext cx="10515600" cy="4351200"/>
          </a:xfrm>
          <a:prstGeom prst="rect">
            <a:avLst/>
          </a:prstGeom>
          <a:noFill/>
          <a:ln>
            <a:noFill/>
          </a:ln>
        </p:spPr>
        <p:txBody>
          <a:bodyPr spcFirstLastPara="1" wrap="square" lIns="0" tIns="0" rIns="0" bIns="0" anchor="t" anchorCtr="0">
            <a:noAutofit/>
          </a:bodyPr>
          <a:lstStyle/>
          <a:p>
            <a:pPr marL="342900" lvl="0" indent="-342900" algn="l" rtl="0">
              <a:spcBef>
                <a:spcPts val="700"/>
              </a:spcBef>
              <a:spcAft>
                <a:spcPts val="0"/>
              </a:spcAft>
              <a:buSzPts val="2400"/>
              <a:buChar char="•"/>
            </a:pPr>
            <a:r>
              <a:rPr lang="en-US" sz="2400" dirty="0"/>
              <a:t>Look at the standard and identify what level of proficiency students will need to be at in order to reach this standard.</a:t>
            </a:r>
            <a:endParaRPr dirty="0"/>
          </a:p>
          <a:p>
            <a:pPr marL="342900" lvl="0" indent="-342900" algn="l" rtl="0">
              <a:spcBef>
                <a:spcPts val="700"/>
              </a:spcBef>
              <a:spcAft>
                <a:spcPts val="0"/>
              </a:spcAft>
              <a:buSzPts val="2400"/>
              <a:buChar char="•"/>
            </a:pPr>
            <a:r>
              <a:rPr lang="en-US" sz="2400" dirty="0"/>
              <a:t>One way to determine answers to this question is to look at the </a:t>
            </a:r>
            <a:r>
              <a:rPr lang="en-US" sz="2400" b="1" dirty="0">
                <a:solidFill>
                  <a:srgbClr val="FF0000"/>
                </a:solidFill>
              </a:rPr>
              <a:t>Depth of Knowledge</a:t>
            </a:r>
            <a:r>
              <a:rPr lang="en-US" sz="2400" b="1" dirty="0"/>
              <a:t>.</a:t>
            </a:r>
            <a:endParaRPr sz="2400" b="1" dirty="0"/>
          </a:p>
        </p:txBody>
      </p:sp>
      <p:sp>
        <p:nvSpPr>
          <p:cNvPr id="411" name="Google Shape;411;gcf2719c704_0_22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dirty="0"/>
          </a:p>
        </p:txBody>
      </p:sp>
      <p:graphicFrame>
        <p:nvGraphicFramePr>
          <p:cNvPr id="412" name="Google Shape;412;gcf2719c704_0_221"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hree is the focus: What skills do students need to be able to do to reach this standard?   &#10; &#10;&#10;The following information has been added to column three: identify&#10;&#10;&#10;" title="Unpacking the Standards table"/>
          <p:cNvGraphicFramePr/>
          <p:nvPr/>
        </p:nvGraphicFramePr>
        <p:xfrm>
          <a:off x="632118" y="3502413"/>
          <a:ext cx="10721675" cy="3261390"/>
        </p:xfrm>
        <a:graphic>
          <a:graphicData uri="http://schemas.openxmlformats.org/drawingml/2006/table">
            <a:tbl>
              <a:tblPr firstRow="1">
                <a:noFill/>
                <a:tableStyleId>{210AF71D-5E57-468B-A02F-218AF53F7905}</a:tableStyleId>
              </a:tblPr>
              <a:tblGrid>
                <a:gridCol w="2492125">
                  <a:extLst>
                    <a:ext uri="{9D8B030D-6E8A-4147-A177-3AD203B41FA5}">
                      <a16:colId xmlns:a16="http://schemas.microsoft.com/office/drawing/2014/main" val="20000"/>
                    </a:ext>
                  </a:extLst>
                </a:gridCol>
                <a:gridCol w="2902825">
                  <a:extLst>
                    <a:ext uri="{9D8B030D-6E8A-4147-A177-3AD203B41FA5}">
                      <a16:colId xmlns:a16="http://schemas.microsoft.com/office/drawing/2014/main" val="20001"/>
                    </a:ext>
                  </a:extLst>
                </a:gridCol>
                <a:gridCol w="2559225">
                  <a:extLst>
                    <a:ext uri="{9D8B030D-6E8A-4147-A177-3AD203B41FA5}">
                      <a16:colId xmlns:a16="http://schemas.microsoft.com/office/drawing/2014/main" val="20002"/>
                    </a:ext>
                  </a:extLst>
                </a:gridCol>
                <a:gridCol w="2767500">
                  <a:extLst>
                    <a:ext uri="{9D8B030D-6E8A-4147-A177-3AD203B41FA5}">
                      <a16:colId xmlns:a16="http://schemas.microsoft.com/office/drawing/2014/main" val="20003"/>
                    </a:ext>
                  </a:extLst>
                </a:gridCol>
              </a:tblGrid>
              <a:tr h="27285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482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182750">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4.H.CH.1 Describe how migration and settlement impacted diverse groups of people as they encountered one another from European Exploration to the Thirteen Colonies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American Indians (may include,  but not limited to: Powhatan, Wampanoag, Iroquois, Algonquians, Pequot, Lenape)</a:t>
                      </a:r>
                      <a:endParaRPr dirty="0"/>
                    </a:p>
                    <a:p>
                      <a:pPr marL="0" marR="0" lvl="0" indent="0" algn="l" rtl="0">
                        <a:spcBef>
                          <a:spcPts val="0"/>
                        </a:spcBef>
                        <a:spcAft>
                          <a:spcPts val="0"/>
                        </a:spcAft>
                        <a:buNone/>
                      </a:pPr>
                      <a:r>
                        <a:rPr lang="en-US" dirty="0"/>
                        <a:t>European immigrants (may include, but not limited to: Roanoke settlers, Jamestown settles, Pilgrims, Dutch immigrants, etc.)</a:t>
                      </a:r>
                      <a:endParaRPr dirty="0"/>
                    </a:p>
                    <a:p>
                      <a:pPr marL="0" marR="0" lvl="0" indent="0" algn="l" rtl="0">
                        <a:spcBef>
                          <a:spcPts val="0"/>
                        </a:spcBef>
                        <a:spcAft>
                          <a:spcPts val="0"/>
                        </a:spcAft>
                        <a:buNone/>
                      </a:pPr>
                      <a:r>
                        <a:rPr lang="en-US" dirty="0"/>
                        <a:t>Enslaved Africans</a:t>
                      </a:r>
                      <a:endParaRPr dirty="0"/>
                    </a:p>
                    <a:p>
                      <a:pPr marL="0" marR="0" lvl="0" indent="0" algn="l" rtl="0">
                        <a:spcBef>
                          <a:spcPts val="0"/>
                        </a:spcBef>
                        <a:spcAft>
                          <a:spcPts val="0"/>
                        </a:spcAft>
                        <a:buNone/>
                      </a:pPr>
                      <a:endParaRPr sz="1400" b="0" i="0" u="none" strike="noStrike" cap="none" dirty="0">
                        <a:solidFill>
                          <a:srgbClr val="3F3F3F"/>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sz="1600" dirty="0">
                          <a:solidFill>
                            <a:srgbClr val="000000"/>
                          </a:solidFill>
                          <a:latin typeface="Calibri"/>
                          <a:ea typeface="Calibri"/>
                          <a:cs typeface="Calibri"/>
                          <a:sym typeface="Calibri"/>
                        </a:rPr>
                        <a:t>Describe</a:t>
                      </a:r>
                      <a:endParaRPr sz="1600" i="0" u="none" strike="noStrike" cap="none" dirty="0">
                        <a:solidFill>
                          <a:srgbClr val="00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sz="1500" dirty="0">
                          <a:solidFill>
                            <a:srgbClr val="000000"/>
                          </a:solidFill>
                          <a:latin typeface="Calibri"/>
                          <a:ea typeface="Calibri"/>
                          <a:cs typeface="Calibri"/>
                          <a:sym typeface="Calibri"/>
                        </a:rPr>
                        <a:t>2</a:t>
                      </a:r>
                      <a:endParaRPr sz="1500" b="0" i="0" u="none" strike="noStrike" cap="none" dirty="0">
                        <a:solidFill>
                          <a:srgbClr val="00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d2a01b62c7_0_91"/>
          <p:cNvSpPr txBox="1">
            <a:spLocks noGrp="1"/>
          </p:cNvSpPr>
          <p:nvPr>
            <p:ph type="title"/>
          </p:nvPr>
        </p:nvSpPr>
        <p:spPr>
          <a:xfrm>
            <a:off x="70646" y="30588"/>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4"/>
                  </a:ext>
                </a:extLst>
              </a:rPr>
              <a:t>Tool to Unpack Standards</a:t>
            </a:r>
            <a:endParaRPr dirty="0">
              <a:solidFill>
                <a:schemeClr val="dk1"/>
              </a:solidFill>
            </a:endParaRPr>
          </a:p>
        </p:txBody>
      </p:sp>
      <p:sp>
        <p:nvSpPr>
          <p:cNvPr id="419" name="Google Shape;419;gd2a01b62c7_0_9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dirty="0"/>
          </a:p>
        </p:txBody>
      </p:sp>
      <p:grpSp>
        <p:nvGrpSpPr>
          <p:cNvPr id="2" name="Group 1">
            <a:extLst>
              <a:ext uri="{FF2B5EF4-FFF2-40B4-BE49-F238E27FC236}">
                <a16:creationId xmlns:a16="http://schemas.microsoft.com/office/drawing/2014/main" id="{7A1474FC-B20D-9406-9159-810D46D5BBDD}"/>
              </a:ext>
              <a:ext uri="{C183D7F6-B498-43B3-948B-1728B52AA6E4}">
                <adec:decorative xmlns:adec="http://schemas.microsoft.com/office/drawing/2017/decorative" val="1"/>
              </a:ext>
            </a:extLst>
          </p:cNvPr>
          <p:cNvGrpSpPr/>
          <p:nvPr/>
        </p:nvGrpSpPr>
        <p:grpSpPr>
          <a:xfrm>
            <a:off x="605870" y="600393"/>
            <a:ext cx="10803175" cy="3550064"/>
            <a:chOff x="581925" y="1099122"/>
            <a:chExt cx="10803175" cy="3550064"/>
          </a:xfrm>
        </p:grpSpPr>
        <p:sp>
          <p:nvSpPr>
            <p:cNvPr id="420" name="Google Shape;420;gd2a01b62c7_0_91"/>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421" name="Google Shape;421;gd2a01b62c7_0_91"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22" name="Google Shape;422;gd2a01b62c7_0_91"/>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423" name="Google Shape;423;gd2a01b62c7_0_91"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24" name="Google Shape;424;gd2a01b62c7_0_91"/>
            <p:cNvSpPr txBox="1"/>
            <p:nvPr/>
          </p:nvSpPr>
          <p:spPr>
            <a:xfrm>
              <a:off x="6374063" y="1103865"/>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425" name="Google Shape;425;gd2a01b62c7_0_91" descr="Indicates that step 3 is identifying what skills do students need to be able to do to reach this standard. &#10;" title="Upward arrow"/>
            <p:cNvSpPr/>
            <p:nvPr/>
          </p:nvSpPr>
          <p:spPr>
            <a:xfrm>
              <a:off x="6626762" y="14837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26" name="Google Shape;426;gd2a01b62c7_0_91"/>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427" name="Google Shape;427;gd2a01b62c7_0_91"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428" name="Google Shape;428;gd2a01b62c7_0_91"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2828781391"/>
                </p:ext>
              </p:extLst>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grpSp>
      <p:sp>
        <p:nvSpPr>
          <p:cNvPr id="429" name="Google Shape;429;gd2a01b62c7_0_91"/>
          <p:cNvSpPr txBox="1"/>
          <p:nvPr/>
        </p:nvSpPr>
        <p:spPr>
          <a:xfrm>
            <a:off x="0" y="3970101"/>
            <a:ext cx="11586130" cy="1642471"/>
          </a:xfrm>
          <a:prstGeom prst="rect">
            <a:avLst/>
          </a:prstGeom>
          <a:noFill/>
          <a:ln>
            <a:noFill/>
          </a:ln>
        </p:spPr>
        <p:txBody>
          <a:bodyPr spcFirstLastPara="1" wrap="square" lIns="91425" tIns="91425" rIns="91425" bIns="91425" anchor="t" anchorCtr="0">
            <a:spAutoFit/>
          </a:bodyPr>
          <a:lstStyle/>
          <a:p>
            <a:pPr marL="457200" lvl="0" indent="-381000" algn="l" rtl="0">
              <a:lnSpc>
                <a:spcPct val="90000"/>
              </a:lnSpc>
              <a:spcBef>
                <a:spcPts val="1000"/>
              </a:spcBef>
              <a:spcAft>
                <a:spcPts val="0"/>
              </a:spcAft>
              <a:buClr>
                <a:schemeClr val="dk1"/>
              </a:buClr>
              <a:buSzPts val="2400"/>
              <a:buChar char="●"/>
            </a:pPr>
            <a:r>
              <a:rPr lang="en-US" sz="2400" dirty="0">
                <a:solidFill>
                  <a:schemeClr val="dk1"/>
                </a:solidFill>
              </a:rPr>
              <a:t>In your grade level team or PLC, repeat this process with every standard found in your </a:t>
            </a:r>
            <a:r>
              <a:rPr lang="en-US" sz="2400" u="sng" dirty="0">
                <a:solidFill>
                  <a:schemeClr val="hlink"/>
                </a:solidFill>
                <a:hlinkClick r:id="rId4"/>
              </a:rPr>
              <a:t>Tool to Unpack Standard </a:t>
            </a:r>
            <a:r>
              <a:rPr lang="en-US" sz="2400" dirty="0">
                <a:solidFill>
                  <a:schemeClr val="dk1"/>
                </a:solidFill>
              </a:rPr>
              <a:t>document from Module 2: </a:t>
            </a:r>
            <a:r>
              <a:rPr lang="en-US" sz="2400" i="1" dirty="0">
                <a:solidFill>
                  <a:schemeClr val="dk1"/>
                </a:solidFill>
              </a:rPr>
              <a:t>Minding the Gap.</a:t>
            </a:r>
            <a:endParaRPr sz="2400" i="1" dirty="0">
              <a:solidFill>
                <a:schemeClr val="dk1"/>
              </a:solidFill>
            </a:endParaRPr>
          </a:p>
          <a:p>
            <a:pPr marL="457200" lvl="0" indent="-381000" algn="l" rtl="0">
              <a:lnSpc>
                <a:spcPct val="90000"/>
              </a:lnSpc>
              <a:spcBef>
                <a:spcPts val="0"/>
              </a:spcBef>
              <a:spcAft>
                <a:spcPts val="0"/>
              </a:spcAft>
              <a:buClr>
                <a:schemeClr val="dk1"/>
              </a:buClr>
              <a:buSzPts val="2400"/>
              <a:buChar char="●"/>
            </a:pPr>
            <a:r>
              <a:rPr lang="en-US" sz="2400" dirty="0">
                <a:solidFill>
                  <a:schemeClr val="dk1"/>
                </a:solidFill>
              </a:rPr>
              <a:t>Review column two for each standard, and ask yourself, is there a perspective missing from my unpacking of this standard? </a:t>
            </a:r>
            <a:endParaRPr sz="2400"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0" y="0"/>
            <a:ext cx="10219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800"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Goals of this Module: </a:t>
            </a:r>
            <a:endParaRPr sz="4800" dirty="0">
              <a:latin typeface="Franklin Gothic Medium" panose="020B0603020102020204" pitchFamily="34" charset="0"/>
            </a:endParaRPr>
          </a:p>
        </p:txBody>
      </p:sp>
      <p:sp>
        <p:nvSpPr>
          <p:cNvPr id="133" name="Google Shape;133;p5"/>
          <p:cNvSpPr txBox="1">
            <a:spLocks noGrp="1"/>
          </p:cNvSpPr>
          <p:nvPr>
            <p:ph type="body" idx="1"/>
          </p:nvPr>
        </p:nvSpPr>
        <p:spPr>
          <a:xfrm>
            <a:off x="153354" y="1564847"/>
            <a:ext cx="11569254" cy="3999900"/>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0"/>
              </a:spcBef>
              <a:spcAft>
                <a:spcPts val="0"/>
              </a:spcAft>
              <a:buClr>
                <a:schemeClr val="dk1"/>
              </a:buClr>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54000" algn="l" rtl="0">
              <a:lnSpc>
                <a:spcPct val="90000"/>
              </a:lnSpc>
              <a:spcBef>
                <a:spcPts val="1000"/>
              </a:spcBef>
              <a:spcAft>
                <a:spcPts val="0"/>
              </a:spcAft>
              <a:buClr>
                <a:schemeClr val="dk1"/>
              </a:buClr>
              <a:buSzPts val="2800"/>
              <a:buChar char="•"/>
            </a:pPr>
            <a:r>
              <a:rPr lang="en-US" dirty="0"/>
              <a:t>Learn ways to include diverse groups in Kentucky classrooms and local curriculum.</a:t>
            </a:r>
            <a:endParaRPr dirty="0"/>
          </a:p>
          <a:p>
            <a:pPr marL="228600" lvl="0" indent="-254000" algn="l" rtl="0">
              <a:lnSpc>
                <a:spcPct val="90000"/>
              </a:lnSpc>
              <a:spcBef>
                <a:spcPts val="1000"/>
              </a:spcBef>
              <a:spcAft>
                <a:spcPts val="0"/>
              </a:spcAft>
              <a:buClr>
                <a:schemeClr val="dk1"/>
              </a:buClr>
              <a:buSzPts val="2800"/>
              <a:buChar char="•"/>
            </a:pPr>
            <a:r>
              <a:rPr lang="en-US" dirty="0"/>
              <a:t>Explore tools and resources to support including diverse groups in Kentucky classrooms and local curriculum.</a:t>
            </a:r>
            <a:endParaRPr dirty="0"/>
          </a:p>
          <a:p>
            <a:pPr marL="228600" lvl="0" indent="-254000" algn="l" rtl="0">
              <a:lnSpc>
                <a:spcPct val="90000"/>
              </a:lnSpc>
              <a:spcBef>
                <a:spcPts val="1000"/>
              </a:spcBef>
              <a:spcAft>
                <a:spcPts val="0"/>
              </a:spcAft>
              <a:buClr>
                <a:schemeClr val="dk1"/>
              </a:buClr>
              <a:buSzPts val="2800"/>
              <a:buChar char="•"/>
            </a:pPr>
            <a:r>
              <a:rPr lang="en-US" dirty="0"/>
              <a:t>Analyze strategies that can be used when evaluating the local curriculum to include diverse groups.  </a:t>
            </a:r>
            <a:endParaRPr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d2a01b62c7_0_17"/>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0"/>
                  </a:ext>
                </a:extLst>
              </a:rPr>
              <a:t>Tool to Unpack Standards</a:t>
            </a:r>
            <a:endParaRPr dirty="0">
              <a:solidFill>
                <a:schemeClr val="dk1"/>
              </a:solidFill>
            </a:endParaRPr>
          </a:p>
        </p:txBody>
      </p:sp>
      <p:sp>
        <p:nvSpPr>
          <p:cNvPr id="436" name="Google Shape;436;gd2a01b62c7_0_1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dirty="0"/>
          </a:p>
        </p:txBody>
      </p:sp>
      <p:sp>
        <p:nvSpPr>
          <p:cNvPr id="437" name="Google Shape;437;gd2a01b62c7_0_17"/>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438" name="Google Shape;438;gd2a01b62c7_0_17"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39" name="Google Shape;439;gd2a01b62c7_0_17"/>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440" name="Google Shape;440;gd2a01b62c7_0_17"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41" name="Google Shape;441;gd2a01b62c7_0_17"/>
          <p:cNvSpPr txBox="1"/>
          <p:nvPr/>
        </p:nvSpPr>
        <p:spPr>
          <a:xfrm>
            <a:off x="6307388" y="1065765"/>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442" name="Google Shape;442;gd2a01b62c7_0_17" descr="Indicates that step 3 is identifying what skills do students need to be able to do to reach this standard. &#10;" title="Upward arrow"/>
          <p:cNvSpPr/>
          <p:nvPr/>
        </p:nvSpPr>
        <p:spPr>
          <a:xfrm>
            <a:off x="6626762" y="14837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443" name="Google Shape;443;gd2a01b62c7_0_17"/>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444" name="Google Shape;444;gd2a01b62c7_0_17"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445" name="Google Shape;445;gd2a01b62c7_0_17"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sp>
        <p:nvSpPr>
          <p:cNvPr id="446" name="Google Shape;446;gd2a01b62c7_0_17"/>
          <p:cNvSpPr txBox="1"/>
          <p:nvPr/>
        </p:nvSpPr>
        <p:spPr>
          <a:xfrm>
            <a:off x="430363" y="5633041"/>
            <a:ext cx="11106300" cy="723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3500" dirty="0">
                <a:solidFill>
                  <a:schemeClr val="dk1"/>
                </a:solidFill>
              </a:rPr>
              <a:t>Middle </a:t>
            </a:r>
            <a:endParaRPr sz="3500" dirty="0">
              <a:highlight>
                <a:srgbClr val="FFFF00"/>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cf2719c704_0_229"/>
          <p:cNvSpPr txBox="1">
            <a:spLocks noGrp="1"/>
          </p:cNvSpPr>
          <p:nvPr>
            <p:ph type="title"/>
          </p:nvPr>
        </p:nvSpPr>
        <p:spPr>
          <a:xfrm>
            <a:off x="169557" y="151307"/>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Middle</a:t>
            </a:r>
            <a:endParaRPr sz="4000" dirty="0"/>
          </a:p>
          <a:p>
            <a:pPr marL="0" lvl="0" indent="0" algn="l" rtl="0">
              <a:spcBef>
                <a:spcPts val="0"/>
              </a:spcBef>
              <a:spcAft>
                <a:spcPts val="0"/>
              </a:spcAft>
              <a:buClr>
                <a:srgbClr val="072B62"/>
              </a:buClr>
              <a:buSzPts val="4000"/>
              <a:buFont typeface="Georgia"/>
              <a:buNone/>
            </a:pPr>
            <a:r>
              <a:rPr lang="en-US" sz="4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1"/>
                  </a:ext>
                </a:extLst>
              </a:rPr>
              <a:t>Step 1: List the Standards for Your Grade/Course</a:t>
            </a:r>
            <a:endParaRPr dirty="0"/>
          </a:p>
        </p:txBody>
      </p:sp>
      <p:sp>
        <p:nvSpPr>
          <p:cNvPr id="452" name="Google Shape;452;gcf2719c704_0_229"/>
          <p:cNvSpPr txBox="1">
            <a:spLocks noGrp="1"/>
          </p:cNvSpPr>
          <p:nvPr>
            <p:ph type="body" idx="1"/>
          </p:nvPr>
        </p:nvSpPr>
        <p:spPr>
          <a:xfrm>
            <a:off x="803400" y="1803876"/>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Cut and paste the standards, including the inquiry practices, into the furthest left column of the spreadsheet.</a:t>
            </a:r>
            <a:endParaRPr dirty="0"/>
          </a:p>
        </p:txBody>
      </p:sp>
      <p:sp>
        <p:nvSpPr>
          <p:cNvPr id="453" name="Google Shape;453;gcf2719c704_0_22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dirty="0"/>
          </a:p>
        </p:txBody>
      </p:sp>
      <p:graphicFrame>
        <p:nvGraphicFramePr>
          <p:cNvPr id="454" name="Google Shape;454;gcf2719c704_0_22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3891911819"/>
              </p:ext>
            </p:extLst>
          </p:nvPr>
        </p:nvGraphicFramePr>
        <p:xfrm>
          <a:off x="405512" y="2564619"/>
          <a:ext cx="11380975" cy="3261385"/>
        </p:xfrm>
        <a:graphic>
          <a:graphicData uri="http://schemas.openxmlformats.org/drawingml/2006/table">
            <a:tbl>
              <a:tblPr firstRow="1">
                <a:noFill/>
                <a:tableStyleId>{210AF71D-5E57-468B-A02F-218AF53F7905}</a:tableStyleId>
              </a:tblPr>
              <a:tblGrid>
                <a:gridCol w="2645375">
                  <a:extLst>
                    <a:ext uri="{9D8B030D-6E8A-4147-A177-3AD203B41FA5}">
                      <a16:colId xmlns:a16="http://schemas.microsoft.com/office/drawing/2014/main" val="20000"/>
                    </a:ext>
                  </a:extLst>
                </a:gridCol>
                <a:gridCol w="2853850">
                  <a:extLst>
                    <a:ext uri="{9D8B030D-6E8A-4147-A177-3AD203B41FA5}">
                      <a16:colId xmlns:a16="http://schemas.microsoft.com/office/drawing/2014/main" val="20001"/>
                    </a:ext>
                  </a:extLst>
                </a:gridCol>
                <a:gridCol w="2944075">
                  <a:extLst>
                    <a:ext uri="{9D8B030D-6E8A-4147-A177-3AD203B41FA5}">
                      <a16:colId xmlns:a16="http://schemas.microsoft.com/office/drawing/2014/main" val="20002"/>
                    </a:ext>
                  </a:extLst>
                </a:gridCol>
                <a:gridCol w="2937675">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5825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7983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8.H.CE.2 Analyze the cause and effect of Westward Expansion, the Civil War and Reconstruction on the diverse populations of the United States</a:t>
                      </a:r>
                      <a:endParaRPr sz="1600" u="none" strike="noStrike" cap="none" dirty="0">
                        <a:solidFill>
                          <a:srgbClr val="3F3F3F"/>
                        </a:solidFill>
                        <a:latin typeface="Trebuchet MS"/>
                        <a:ea typeface="Trebuchet MS"/>
                        <a:cs typeface="Trebuchet MS"/>
                        <a:sym typeface="Trebuchet MS"/>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cf2719c704_0_236"/>
          <p:cNvSpPr txBox="1">
            <a:spLocks noGrp="1"/>
          </p:cNvSpPr>
          <p:nvPr>
            <p:ph type="title"/>
          </p:nvPr>
        </p:nvSpPr>
        <p:spPr>
          <a:xfrm>
            <a:off x="240922" y="62445"/>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t>Step 2: What Knowledge, Concepts, Vocabulary Will They Need to Master?</a:t>
            </a:r>
            <a:endParaRPr dirty="0"/>
          </a:p>
        </p:txBody>
      </p:sp>
      <p:sp>
        <p:nvSpPr>
          <p:cNvPr id="461" name="Google Shape;461;gcf2719c704_0_236"/>
          <p:cNvSpPr txBox="1">
            <a:spLocks noGrp="1"/>
          </p:cNvSpPr>
          <p:nvPr>
            <p:ph type="body" idx="1"/>
          </p:nvPr>
        </p:nvSpPr>
        <p:spPr>
          <a:xfrm>
            <a:off x="322653" y="1395162"/>
            <a:ext cx="10515600" cy="34278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Closely look at each standard and identify the Knowledge/Concepts/Vocabulary.</a:t>
            </a:r>
            <a:endParaRPr dirty="0"/>
          </a:p>
          <a:p>
            <a:pPr marL="342900" lvl="0" indent="-342900" algn="l" rtl="0">
              <a:spcBef>
                <a:spcPts val="700"/>
              </a:spcBef>
              <a:spcAft>
                <a:spcPts val="0"/>
              </a:spcAft>
              <a:buSzPts val="2400"/>
              <a:buChar char="•"/>
            </a:pPr>
            <a:r>
              <a:rPr lang="en-US" sz="2400" dirty="0"/>
              <a:t>The </a:t>
            </a:r>
            <a:r>
              <a:rPr lang="en-US" sz="2400" i="1" dirty="0"/>
              <a:t>“what”</a:t>
            </a:r>
            <a:r>
              <a:rPr lang="en-US" sz="2400" dirty="0"/>
              <a:t> that students should learn</a:t>
            </a:r>
            <a:endParaRPr dirty="0"/>
          </a:p>
          <a:p>
            <a:pPr marL="342900" lvl="0" indent="-165100" algn="l" rtl="0">
              <a:spcBef>
                <a:spcPts val="1000"/>
              </a:spcBef>
              <a:spcAft>
                <a:spcPts val="0"/>
              </a:spcAft>
              <a:buSzPts val="2800"/>
              <a:buNone/>
            </a:pPr>
            <a:endParaRPr sz="2800" dirty="0"/>
          </a:p>
        </p:txBody>
      </p:sp>
      <p:sp>
        <p:nvSpPr>
          <p:cNvPr id="463" name="Google Shape;463;gcf2719c704_0_23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dirty="0"/>
          </a:p>
        </p:txBody>
      </p:sp>
      <p:graphicFrame>
        <p:nvGraphicFramePr>
          <p:cNvPr id="462" name="Google Shape;462;gcf2719c704_0_236"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356628001"/>
              </p:ext>
            </p:extLst>
          </p:nvPr>
        </p:nvGraphicFramePr>
        <p:xfrm>
          <a:off x="240922" y="2570478"/>
          <a:ext cx="11628425" cy="3261385"/>
        </p:xfrm>
        <a:graphic>
          <a:graphicData uri="http://schemas.openxmlformats.org/drawingml/2006/table">
            <a:tbl>
              <a:tblPr firstRow="1">
                <a:noFill/>
                <a:tableStyleId>{210AF71D-5E57-468B-A02F-218AF53F7905}</a:tableStyleId>
              </a:tblPr>
              <a:tblGrid>
                <a:gridCol w="2702900">
                  <a:extLst>
                    <a:ext uri="{9D8B030D-6E8A-4147-A177-3AD203B41FA5}">
                      <a16:colId xmlns:a16="http://schemas.microsoft.com/office/drawing/2014/main" val="20000"/>
                    </a:ext>
                  </a:extLst>
                </a:gridCol>
                <a:gridCol w="2915900">
                  <a:extLst>
                    <a:ext uri="{9D8B030D-6E8A-4147-A177-3AD203B41FA5}">
                      <a16:colId xmlns:a16="http://schemas.microsoft.com/office/drawing/2014/main" val="20001"/>
                    </a:ext>
                  </a:extLst>
                </a:gridCol>
                <a:gridCol w="3008075">
                  <a:extLst>
                    <a:ext uri="{9D8B030D-6E8A-4147-A177-3AD203B41FA5}">
                      <a16:colId xmlns:a16="http://schemas.microsoft.com/office/drawing/2014/main" val="20002"/>
                    </a:ext>
                  </a:extLst>
                </a:gridCol>
                <a:gridCol w="3001550">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5825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7983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8.H.CE.2 Analyze the cause and effect of Westward Expansion, the Civil War and Reconstruction on the diverse populations of the United States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Cause</a:t>
                      </a:r>
                      <a:endParaRPr dirty="0"/>
                    </a:p>
                    <a:p>
                      <a:pPr marL="0" marR="0" lvl="0" indent="0" algn="l" rtl="0">
                        <a:spcBef>
                          <a:spcPts val="0"/>
                        </a:spcBef>
                        <a:spcAft>
                          <a:spcPts val="0"/>
                        </a:spcAft>
                        <a:buNone/>
                      </a:pPr>
                      <a:r>
                        <a:rPr lang="en-US" dirty="0"/>
                        <a:t>Effect</a:t>
                      </a:r>
                      <a:endParaRPr dirty="0"/>
                    </a:p>
                    <a:p>
                      <a:pPr marL="0" marR="0" lvl="0" indent="0" algn="l" rtl="0">
                        <a:spcBef>
                          <a:spcPts val="0"/>
                        </a:spcBef>
                        <a:spcAft>
                          <a:spcPts val="0"/>
                        </a:spcAft>
                        <a:buNone/>
                      </a:pPr>
                      <a:r>
                        <a:rPr lang="en-US" dirty="0"/>
                        <a:t>Westward Expansion</a:t>
                      </a:r>
                      <a:endParaRPr dirty="0"/>
                    </a:p>
                    <a:p>
                      <a:pPr marL="0" marR="0" lvl="0" indent="0" algn="l" rtl="0">
                        <a:spcBef>
                          <a:spcPts val="0"/>
                        </a:spcBef>
                        <a:spcAft>
                          <a:spcPts val="0"/>
                        </a:spcAft>
                        <a:buNone/>
                      </a:pPr>
                      <a:r>
                        <a:rPr lang="en-US" dirty="0"/>
                        <a:t>Civil War</a:t>
                      </a:r>
                      <a:endParaRPr dirty="0"/>
                    </a:p>
                    <a:p>
                      <a:pPr marL="0" marR="0" lvl="0" indent="0" algn="l" rtl="0">
                        <a:spcBef>
                          <a:spcPts val="0"/>
                        </a:spcBef>
                        <a:spcAft>
                          <a:spcPts val="0"/>
                        </a:spcAft>
                        <a:buNone/>
                      </a:pPr>
                      <a:r>
                        <a:rPr lang="en-US" dirty="0"/>
                        <a:t>Reconstruction</a:t>
                      </a:r>
                      <a:endParaRPr dirty="0"/>
                    </a:p>
                    <a:p>
                      <a:pPr marL="0" marR="0" lvl="0" indent="0" algn="l" rtl="0">
                        <a:spcBef>
                          <a:spcPts val="0"/>
                        </a:spcBef>
                        <a:spcAft>
                          <a:spcPts val="0"/>
                        </a:spcAft>
                        <a:buNone/>
                      </a:pPr>
                      <a:r>
                        <a:rPr lang="en-US" dirty="0"/>
                        <a:t>Diverse populations </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cf2719c704_0_244"/>
          <p:cNvSpPr txBox="1">
            <a:spLocks noGrp="1"/>
          </p:cNvSpPr>
          <p:nvPr>
            <p:ph type="title"/>
          </p:nvPr>
        </p:nvSpPr>
        <p:spPr>
          <a:xfrm>
            <a:off x="0" y="67425"/>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2"/>
                  </a:ext>
                </a:extLst>
              </a:rPr>
              <a:t>Step 2: What Knowledge, Concepts, Vocabulary Will They Need to Master?</a:t>
            </a:r>
            <a:endParaRPr dirty="0"/>
          </a:p>
        </p:txBody>
      </p:sp>
      <p:sp>
        <p:nvSpPr>
          <p:cNvPr id="469" name="Google Shape;469;gcf2719c704_0_24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dirty="0"/>
          </a:p>
        </p:txBody>
      </p:sp>
      <p:sp>
        <p:nvSpPr>
          <p:cNvPr id="470" name="Google Shape;470;gcf2719c704_0_244"/>
          <p:cNvSpPr txBox="1"/>
          <p:nvPr/>
        </p:nvSpPr>
        <p:spPr>
          <a:xfrm>
            <a:off x="455725" y="1459350"/>
            <a:ext cx="10994700" cy="3939300"/>
          </a:xfrm>
          <a:prstGeom prst="rect">
            <a:avLst/>
          </a:prstGeom>
          <a:noFill/>
          <a:ln>
            <a:noFill/>
          </a:ln>
        </p:spPr>
        <p:txBody>
          <a:bodyPr spcFirstLastPara="1" wrap="square" lIns="91425" tIns="45700" rIns="91425" bIns="45700" anchor="t" anchorCtr="0">
            <a:normAutofit/>
          </a:bodyPr>
          <a:lstStyle/>
          <a:p>
            <a:pPr marR="0" lvl="0" algn="l" rtl="0">
              <a:spcBef>
                <a:spcPts val="0"/>
              </a:spcBef>
              <a:spcAft>
                <a:spcPts val="0"/>
              </a:spcAft>
              <a:buClr>
                <a:srgbClr val="D2BD24"/>
              </a:buClr>
              <a:buSzPts val="2800"/>
            </a:pPr>
            <a:r>
              <a:rPr lang="en-US" sz="2800" dirty="0">
                <a:solidFill>
                  <a:srgbClr val="3F3F3F"/>
                </a:solidFill>
                <a:latin typeface="Calibri"/>
                <a:ea typeface="Calibri"/>
                <a:cs typeface="Calibri"/>
                <a:sym typeface="Calibri"/>
              </a:rPr>
              <a:t>Teachers can use the disciplinary clarifications to determine the Knowledge/Concepts/Vocabulary.  </a:t>
            </a:r>
            <a:endParaRPr dirty="0"/>
          </a:p>
          <a:p>
            <a:pPr marL="742950" marR="0" lvl="1" indent="-285750" algn="l" rtl="0">
              <a:spcBef>
                <a:spcPts val="1000"/>
              </a:spcBef>
              <a:spcAft>
                <a:spcPts val="0"/>
              </a:spcAft>
              <a:buClrTx/>
              <a:buSzPts val="1920"/>
              <a:buFont typeface="Libre Franklin Medium"/>
              <a:buChar char="●"/>
            </a:pPr>
            <a:r>
              <a:rPr lang="en-US" sz="2400" b="0" i="0" u="none" strike="noStrike" cap="none" dirty="0">
                <a:solidFill>
                  <a:srgbClr val="3F3F3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3"/>
                  </a:ext>
                </a:extLst>
              </a:rPr>
              <a:t>To find your grade-level disciplinary clarification for K-8, please refer to the Table of Contents found on page 2 of the </a:t>
            </a:r>
            <a:r>
              <a:rPr lang="en-US" sz="2400" b="0" i="1" u="none" strike="noStrike" cap="none" dirty="0">
                <a:solidFill>
                  <a:srgbClr val="3F3F3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4"/>
                  </a:ext>
                </a:extLst>
              </a:rPr>
              <a:t>KAS for Social Studies</a:t>
            </a:r>
            <a:r>
              <a:rPr lang="en-US" sz="2400" b="0" i="1" u="none" strike="noStrike" cap="none" dirty="0">
                <a:solidFill>
                  <a:srgbClr val="595959"/>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5"/>
                  </a:ext>
                </a:extLst>
              </a:rPr>
              <a:t>.</a:t>
            </a:r>
            <a:endParaRPr sz="2400" b="0" i="0" u="none" strike="noStrike" cap="none" dirty="0">
              <a:solidFill>
                <a:srgbClr val="595959"/>
              </a:solidFill>
              <a:latin typeface="Calibri"/>
              <a:ea typeface="Calibri"/>
              <a:cs typeface="Calibri"/>
              <a:sym typeface="Calibri"/>
            </a:endParaRPr>
          </a:p>
          <a:p>
            <a:pPr marL="342900" marR="0" lvl="0" indent="-165100" algn="l" rtl="0">
              <a:spcBef>
                <a:spcPts val="1000"/>
              </a:spcBef>
              <a:spcAft>
                <a:spcPts val="0"/>
              </a:spcAft>
              <a:buClr>
                <a:srgbClr val="D2BD24"/>
              </a:buClr>
              <a:buSzPts val="2800"/>
              <a:buFont typeface="Noto Sans Symbols"/>
              <a:buNone/>
            </a:pPr>
            <a:endParaRPr sz="2800" dirty="0">
              <a:solidFill>
                <a:srgbClr val="3F3F3F"/>
              </a:solidFill>
              <a:latin typeface="Libre Franklin Medium"/>
              <a:ea typeface="Libre Franklin Medium"/>
              <a:cs typeface="Libre Franklin Medium"/>
              <a:sym typeface="Libre Franklin Medium"/>
            </a:endParaRPr>
          </a:p>
        </p:txBody>
      </p:sp>
      <p:pic>
        <p:nvPicPr>
          <p:cNvPr id="471" name="Google Shape;471;gcf2719c704_0_244" descr="This is a screenshot from a disciplinary clarification from the KAS for Social Studies."/>
          <p:cNvPicPr preferRelativeResize="0"/>
          <p:nvPr/>
        </p:nvPicPr>
        <p:blipFill>
          <a:blip r:embed="rId3">
            <a:alphaModFix/>
          </a:blip>
          <a:stretch>
            <a:fillRect/>
          </a:stretch>
        </p:blipFill>
        <p:spPr>
          <a:xfrm>
            <a:off x="455724" y="3618078"/>
            <a:ext cx="11138867" cy="111851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cf2719c704_0_251"/>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sz="39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6"/>
                  </a:ext>
                </a:extLst>
              </a:rPr>
              <a:t>Step 2: What Knowledge, Concepts, </a:t>
            </a:r>
            <a:endParaRPr sz="39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7"/>
                </a:ext>
              </a:extLst>
            </a:endParaRPr>
          </a:p>
          <a:p>
            <a:pPr marL="0" lvl="0" indent="0" algn="l" rtl="0">
              <a:spcBef>
                <a:spcPts val="0"/>
              </a:spcBef>
              <a:spcAft>
                <a:spcPts val="0"/>
              </a:spcAft>
              <a:buClr>
                <a:srgbClr val="072B62"/>
              </a:buClr>
              <a:buSzPts val="4400"/>
              <a:buFont typeface="Georgia"/>
              <a:buNone/>
            </a:pPr>
            <a:r>
              <a:rPr lang="en-US" sz="39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8"/>
                  </a:ext>
                </a:extLst>
              </a:rPr>
              <a:t>Vocabulary Will They Need to Master?</a:t>
            </a:r>
            <a:endParaRPr sz="3900" dirty="0"/>
          </a:p>
        </p:txBody>
      </p:sp>
      <p:sp>
        <p:nvSpPr>
          <p:cNvPr id="479" name="Google Shape;479;gcf2719c704_0_25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dirty="0"/>
          </a:p>
        </p:txBody>
      </p:sp>
      <p:graphicFrame>
        <p:nvGraphicFramePr>
          <p:cNvPr id="478" name="Google Shape;478;gcf2719c704_0_251"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nvGraphicFramePr>
        <p:xfrm>
          <a:off x="314797" y="1883547"/>
          <a:ext cx="11121725" cy="4837895"/>
        </p:xfrm>
        <a:graphic>
          <a:graphicData uri="http://schemas.openxmlformats.org/drawingml/2006/table">
            <a:tbl>
              <a:tblPr firstRow="1">
                <a:noFill/>
                <a:tableStyleId>{210AF71D-5E57-468B-A02F-218AF53F7905}</a:tableStyleId>
              </a:tblPr>
              <a:tblGrid>
                <a:gridCol w="2985175">
                  <a:extLst>
                    <a:ext uri="{9D8B030D-6E8A-4147-A177-3AD203B41FA5}">
                      <a16:colId xmlns:a16="http://schemas.microsoft.com/office/drawing/2014/main" val="20000"/>
                    </a:ext>
                  </a:extLst>
                </a:gridCol>
                <a:gridCol w="3260325">
                  <a:extLst>
                    <a:ext uri="{9D8B030D-6E8A-4147-A177-3AD203B41FA5}">
                      <a16:colId xmlns:a16="http://schemas.microsoft.com/office/drawing/2014/main" val="20001"/>
                    </a:ext>
                  </a:extLst>
                </a:gridCol>
                <a:gridCol w="2191200">
                  <a:extLst>
                    <a:ext uri="{9D8B030D-6E8A-4147-A177-3AD203B41FA5}">
                      <a16:colId xmlns:a16="http://schemas.microsoft.com/office/drawing/2014/main" val="20002"/>
                    </a:ext>
                  </a:extLst>
                </a:gridCol>
                <a:gridCol w="2685025">
                  <a:extLst>
                    <a:ext uri="{9D8B030D-6E8A-4147-A177-3AD203B41FA5}">
                      <a16:colId xmlns:a16="http://schemas.microsoft.com/office/drawing/2014/main" val="20003"/>
                    </a:ext>
                  </a:extLst>
                </a:gridCol>
              </a:tblGrid>
              <a:tr h="2705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787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54260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Libre Franklin Medium"/>
                          <a:ea typeface="Libre Franklin Medium"/>
                          <a:cs typeface="Libre Franklin Medium"/>
                          <a:sym typeface="Libre Franklin Medium"/>
                        </a:rPr>
                        <a:t>8.H.CE.2 Analyze the cause and effect of Westward Expansion, the Civil War and Reconstruction on the diverse populations of the United States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dirty="0"/>
                        <a:t>Cause</a:t>
                      </a:r>
                      <a:endParaRPr dirty="0"/>
                    </a:p>
                    <a:p>
                      <a:pPr marL="0" lvl="0" indent="0" algn="l" rtl="0">
                        <a:spcBef>
                          <a:spcPts val="0"/>
                        </a:spcBef>
                        <a:spcAft>
                          <a:spcPts val="0"/>
                        </a:spcAft>
                        <a:buClr>
                          <a:schemeClr val="dk1"/>
                        </a:buClr>
                        <a:buFont typeface="Arial"/>
                        <a:buNone/>
                      </a:pPr>
                      <a:r>
                        <a:rPr lang="en-US" dirty="0"/>
                        <a:t>Effect</a:t>
                      </a:r>
                      <a:endParaRPr dirty="0"/>
                    </a:p>
                    <a:p>
                      <a:pPr marL="0" lvl="0" indent="0" algn="l" rtl="0">
                        <a:spcBef>
                          <a:spcPts val="0"/>
                        </a:spcBef>
                        <a:spcAft>
                          <a:spcPts val="0"/>
                        </a:spcAft>
                        <a:buClr>
                          <a:schemeClr val="dk1"/>
                        </a:buClr>
                        <a:buFont typeface="Arial"/>
                        <a:buNone/>
                      </a:pPr>
                      <a:r>
                        <a:rPr lang="en-US" dirty="0"/>
                        <a:t>Westward Expansion</a:t>
                      </a:r>
                      <a:endParaRPr dirty="0"/>
                    </a:p>
                    <a:p>
                      <a:pPr marL="0" lvl="0" indent="0" algn="l" rtl="0">
                        <a:spcBef>
                          <a:spcPts val="0"/>
                        </a:spcBef>
                        <a:spcAft>
                          <a:spcPts val="0"/>
                        </a:spcAft>
                        <a:buClr>
                          <a:schemeClr val="dk1"/>
                        </a:buClr>
                        <a:buFont typeface="Arial"/>
                        <a:buNone/>
                      </a:pPr>
                      <a:r>
                        <a:rPr lang="en-US" dirty="0"/>
                        <a:t>Civil War</a:t>
                      </a:r>
                      <a:endParaRPr dirty="0"/>
                    </a:p>
                    <a:p>
                      <a:pPr marL="0" lvl="0" indent="0" algn="l" rtl="0">
                        <a:spcBef>
                          <a:spcPts val="0"/>
                        </a:spcBef>
                        <a:spcAft>
                          <a:spcPts val="0"/>
                        </a:spcAft>
                        <a:buClr>
                          <a:schemeClr val="dk1"/>
                        </a:buClr>
                        <a:buFont typeface="Arial"/>
                        <a:buNone/>
                      </a:pPr>
                      <a:r>
                        <a:rPr lang="en-US" dirty="0"/>
                        <a:t>Reconstruction</a:t>
                      </a:r>
                      <a:endParaRPr dirty="0"/>
                    </a:p>
                    <a:p>
                      <a:pPr marL="0" lvl="0" indent="0" algn="l" rtl="0">
                        <a:spcBef>
                          <a:spcPts val="0"/>
                        </a:spcBef>
                        <a:spcAft>
                          <a:spcPts val="0"/>
                        </a:spcAft>
                        <a:buNone/>
                      </a:pPr>
                      <a:r>
                        <a:rPr lang="en-US" dirty="0"/>
                        <a:t>Diverse populations </a:t>
                      </a:r>
                      <a:endParaRPr dirty="0"/>
                    </a:p>
                    <a:p>
                      <a:pPr marL="0" lvl="0" indent="0" algn="l" rtl="0">
                        <a:spcBef>
                          <a:spcPts val="0"/>
                        </a:spcBef>
                        <a:spcAft>
                          <a:spcPts val="0"/>
                        </a:spcAft>
                        <a:buNone/>
                      </a:pPr>
                      <a:r>
                        <a:rPr lang="en-US" dirty="0">
                          <a:solidFill>
                            <a:srgbClr val="FF0000"/>
                          </a:solidFill>
                        </a:rPr>
                        <a:t>American Indians (may include, but not limited to: Creek, Cherokee, Choctaw, Seminoles, Nez Perce, Pueblo, Navajo, Apache, Shoshone, Sioux, Cheyenne)</a:t>
                      </a:r>
                      <a:endParaRPr dirty="0">
                        <a:solidFill>
                          <a:srgbClr val="FF0000"/>
                        </a:solidFill>
                      </a:endParaRPr>
                    </a:p>
                    <a:p>
                      <a:pPr marL="0" lvl="0" indent="0" algn="l" rtl="0">
                        <a:spcBef>
                          <a:spcPts val="0"/>
                        </a:spcBef>
                        <a:spcAft>
                          <a:spcPts val="0"/>
                        </a:spcAft>
                        <a:buNone/>
                      </a:pPr>
                      <a:r>
                        <a:rPr lang="en-US" dirty="0">
                          <a:solidFill>
                            <a:srgbClr val="FF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9"/>
                            </a:ext>
                          </a:extLst>
                        </a:rPr>
                        <a:t>Enslaved people</a:t>
                      </a:r>
                      <a:r>
                        <a:rPr lang="en-US" dirty="0">
                          <a:solidFill>
                            <a:srgbClr val="FF0000"/>
                          </a:solidFill>
                        </a:rPr>
                        <a:t> </a:t>
                      </a:r>
                      <a:endParaRPr dirty="0">
                        <a:solidFill>
                          <a:srgbClr val="FF0000"/>
                        </a:solidFill>
                      </a:endParaRPr>
                    </a:p>
                    <a:p>
                      <a:pPr marL="0" lvl="0" indent="0" algn="l" rtl="0">
                        <a:spcBef>
                          <a:spcPts val="0"/>
                        </a:spcBef>
                        <a:spcAft>
                          <a:spcPts val="0"/>
                        </a:spcAft>
                        <a:buNone/>
                      </a:pPr>
                      <a:r>
                        <a:rPr lang="en-US" dirty="0">
                          <a:solidFill>
                            <a:srgbClr val="FF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0"/>
                            </a:ext>
                          </a:extLst>
                        </a:rPr>
                        <a:t>Immigrants</a:t>
                      </a:r>
                      <a:r>
                        <a:rPr lang="en-US" dirty="0">
                          <a:solidFill>
                            <a:srgbClr val="FF0000"/>
                          </a:solidFill>
                        </a:rPr>
                        <a:t> </a:t>
                      </a:r>
                      <a:r>
                        <a:rPr lang="en-US" dirty="0">
                          <a:solidFill>
                            <a:srgbClr val="FF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1"/>
                            </a:ext>
                          </a:extLst>
                        </a:rPr>
                        <a:t>(Irish, Mexican, Chinese, Polish, Russian, Japanese) </a:t>
                      </a:r>
                      <a:endParaRPr dirty="0">
                        <a:solidFill>
                          <a:srgbClr val="FF0000"/>
                        </a:solidFill>
                      </a:endParaRPr>
                    </a:p>
                    <a:p>
                      <a:pPr marL="0" lvl="0" indent="0" algn="l" rtl="0">
                        <a:spcBef>
                          <a:spcPts val="0"/>
                        </a:spcBef>
                        <a:spcAft>
                          <a:spcPts val="0"/>
                        </a:spcAft>
                        <a:buNone/>
                      </a:pPr>
                      <a:r>
                        <a:rPr lang="en-US" dirty="0">
                          <a:solidFill>
                            <a:srgbClr val="FF0000"/>
                          </a:solidFill>
                        </a:rPr>
                        <a:t>Religious groups (Christianity (Protestants, Mormons), Judaism, etc.)</a:t>
                      </a:r>
                      <a:endParaRPr dirty="0">
                        <a:solidFill>
                          <a:srgbClr val="FF0000"/>
                        </a:solidFill>
                      </a:endParaRPr>
                    </a:p>
                    <a:p>
                      <a:pPr marL="0" lvl="0" indent="0" algn="l" rtl="0">
                        <a:spcBef>
                          <a:spcPts val="0"/>
                        </a:spcBef>
                        <a:spcAft>
                          <a:spcPts val="0"/>
                        </a:spcAft>
                        <a:buClr>
                          <a:schemeClr val="dk1"/>
                        </a:buClr>
                        <a:buFont typeface="Arial"/>
                        <a:buNone/>
                      </a:pP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cf2719c704_0_258"/>
          <p:cNvSpPr txBox="1">
            <a:spLocks noGrp="1"/>
          </p:cNvSpPr>
          <p:nvPr>
            <p:ph type="title"/>
          </p:nvPr>
        </p:nvSpPr>
        <p:spPr>
          <a:xfrm>
            <a:off x="152181" y="261295"/>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t>Step 3: What Skills Will They Need </a:t>
            </a:r>
            <a:br>
              <a:rPr lang="en-US" dirty="0"/>
            </a:br>
            <a:r>
              <a:rPr lang="en-US" dirty="0"/>
              <a:t>to Master?</a:t>
            </a:r>
            <a:endParaRPr dirty="0"/>
          </a:p>
        </p:txBody>
      </p:sp>
      <p:sp>
        <p:nvSpPr>
          <p:cNvPr id="486" name="Google Shape;486;gcf2719c704_0_258"/>
          <p:cNvSpPr txBox="1">
            <a:spLocks noGrp="1"/>
          </p:cNvSpPr>
          <p:nvPr>
            <p:ph type="body" idx="1"/>
          </p:nvPr>
        </p:nvSpPr>
        <p:spPr>
          <a:xfrm>
            <a:off x="293006" y="1586995"/>
            <a:ext cx="11746800" cy="4351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Closely look at the standard and identify the skills. </a:t>
            </a:r>
            <a:endParaRPr dirty="0"/>
          </a:p>
          <a:p>
            <a:pPr marL="342900" lvl="0" indent="-342900" algn="l" rtl="0">
              <a:spcBef>
                <a:spcPts val="700"/>
              </a:spcBef>
              <a:spcAft>
                <a:spcPts val="0"/>
              </a:spcAft>
              <a:buSzPts val="2400"/>
              <a:buChar char="•"/>
            </a:pPr>
            <a:r>
              <a:rPr lang="en-US" sz="2400" b="1" i="1" dirty="0"/>
              <a:t>Skills</a:t>
            </a:r>
            <a:r>
              <a:rPr lang="en-US" sz="2400" dirty="0"/>
              <a:t> include the thinking skills and mental processes that require skillful application of the knowledge to solve problems, make a decision, etc. </a:t>
            </a:r>
            <a:endParaRPr dirty="0"/>
          </a:p>
          <a:p>
            <a:pPr marL="0" lvl="0" indent="0" algn="l" rtl="0">
              <a:spcBef>
                <a:spcPts val="1000"/>
              </a:spcBef>
              <a:spcAft>
                <a:spcPts val="0"/>
              </a:spcAft>
              <a:buSzPts val="3600"/>
              <a:buNone/>
            </a:pPr>
            <a:endParaRPr dirty="0">
              <a:solidFill>
                <a:schemeClr val="dk1"/>
              </a:solidFill>
            </a:endParaRPr>
          </a:p>
          <a:p>
            <a:pPr marL="0" lvl="0" indent="0" algn="l" rtl="0">
              <a:spcBef>
                <a:spcPts val="1000"/>
              </a:spcBef>
              <a:spcAft>
                <a:spcPts val="0"/>
              </a:spcAft>
              <a:buSzPts val="3600"/>
              <a:buNone/>
            </a:pPr>
            <a:endParaRPr dirty="0">
              <a:solidFill>
                <a:schemeClr val="dk1"/>
              </a:solidFill>
              <a:latin typeface="Source Sans Pro"/>
              <a:ea typeface="Source Sans Pro"/>
              <a:cs typeface="Source Sans Pro"/>
              <a:sym typeface="Source Sans Pro"/>
            </a:endParaRPr>
          </a:p>
          <a:p>
            <a:pPr marL="0" lvl="0" indent="0" algn="l" rtl="0">
              <a:spcBef>
                <a:spcPts val="1000"/>
              </a:spcBef>
              <a:spcAft>
                <a:spcPts val="0"/>
              </a:spcAft>
              <a:buSzPts val="3600"/>
              <a:buNone/>
            </a:pPr>
            <a:endParaRPr dirty="0">
              <a:latin typeface="Source Sans Pro"/>
              <a:ea typeface="Source Sans Pro"/>
              <a:cs typeface="Source Sans Pro"/>
              <a:sym typeface="Source Sans Pro"/>
            </a:endParaRPr>
          </a:p>
        </p:txBody>
      </p:sp>
      <p:sp>
        <p:nvSpPr>
          <p:cNvPr id="488" name="Google Shape;488;gcf2719c704_0_258"/>
          <p:cNvSpPr txBox="1">
            <a:spLocks noGrp="1"/>
          </p:cNvSpPr>
          <p:nvPr>
            <p:ph type="sldNum" idx="12"/>
          </p:nvPr>
        </p:nvSpPr>
        <p:spPr>
          <a:xfrm>
            <a:off x="9542750" y="615282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dirty="0"/>
          </a:p>
        </p:txBody>
      </p:sp>
      <p:graphicFrame>
        <p:nvGraphicFramePr>
          <p:cNvPr id="487" name="Google Shape;487;gcf2719c704_0_25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hree is the focus: What skills do students need to be able to do to reach this standard?   &#10; &#10;&#10;The following information has been added to column three: identify&#10;&#10;&#10;" title="Unpacking the Standards table"/>
          <p:cNvGraphicFramePr/>
          <p:nvPr/>
        </p:nvGraphicFramePr>
        <p:xfrm>
          <a:off x="152181" y="3108938"/>
          <a:ext cx="11887625" cy="3749060"/>
        </p:xfrm>
        <a:graphic>
          <a:graphicData uri="http://schemas.openxmlformats.org/drawingml/2006/table">
            <a:tbl>
              <a:tblPr firstRow="1">
                <a:noFill/>
                <a:tableStyleId>{210AF71D-5E57-468B-A02F-218AF53F7905}</a:tableStyleId>
              </a:tblPr>
              <a:tblGrid>
                <a:gridCol w="2763150">
                  <a:extLst>
                    <a:ext uri="{9D8B030D-6E8A-4147-A177-3AD203B41FA5}">
                      <a16:colId xmlns:a16="http://schemas.microsoft.com/office/drawing/2014/main" val="20000"/>
                    </a:ext>
                  </a:extLst>
                </a:gridCol>
                <a:gridCol w="2980900">
                  <a:extLst>
                    <a:ext uri="{9D8B030D-6E8A-4147-A177-3AD203B41FA5}">
                      <a16:colId xmlns:a16="http://schemas.microsoft.com/office/drawing/2014/main" val="20001"/>
                    </a:ext>
                  </a:extLst>
                </a:gridCol>
                <a:gridCol w="3075125">
                  <a:extLst>
                    <a:ext uri="{9D8B030D-6E8A-4147-A177-3AD203B41FA5}">
                      <a16:colId xmlns:a16="http://schemas.microsoft.com/office/drawing/2014/main" val="20002"/>
                    </a:ext>
                  </a:extLst>
                </a:gridCol>
                <a:gridCol w="3068450">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5825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28600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000000"/>
                          </a:solidFill>
                          <a:latin typeface="Libre Franklin Medium"/>
                          <a:ea typeface="Libre Franklin Medium"/>
                          <a:cs typeface="Libre Franklin Medium"/>
                          <a:sym typeface="Libre Franklin Medium"/>
                        </a:rPr>
                        <a:t>8.H.CE.2 Analyze the cause and effect of Westward Expansion, the Civil War and Reconstruction on the diverse populations of the United States</a:t>
                      </a:r>
                      <a:endParaRPr sz="1600" u="none" strike="noStrike" cap="none" dirty="0">
                        <a:solidFill>
                          <a:srgbClr val="000000"/>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dirty="0"/>
                        <a:t>Cause</a:t>
                      </a:r>
                      <a:endParaRPr dirty="0"/>
                    </a:p>
                    <a:p>
                      <a:pPr marL="0" lvl="0" indent="0" algn="l" rtl="0">
                        <a:spcBef>
                          <a:spcPts val="0"/>
                        </a:spcBef>
                        <a:spcAft>
                          <a:spcPts val="0"/>
                        </a:spcAft>
                        <a:buClr>
                          <a:schemeClr val="dk1"/>
                        </a:buClr>
                        <a:buFont typeface="Arial"/>
                        <a:buNone/>
                      </a:pPr>
                      <a:r>
                        <a:rPr lang="en-US" dirty="0"/>
                        <a:t>Effect</a:t>
                      </a:r>
                      <a:endParaRPr dirty="0"/>
                    </a:p>
                    <a:p>
                      <a:pPr marL="0" lvl="0" indent="0" algn="l" rtl="0">
                        <a:spcBef>
                          <a:spcPts val="0"/>
                        </a:spcBef>
                        <a:spcAft>
                          <a:spcPts val="0"/>
                        </a:spcAft>
                        <a:buClr>
                          <a:schemeClr val="dk1"/>
                        </a:buClr>
                        <a:buFont typeface="Arial"/>
                        <a:buNone/>
                      </a:pPr>
                      <a:r>
                        <a:rPr lang="en-US" dirty="0"/>
                        <a:t>Westward Expansion</a:t>
                      </a:r>
                      <a:endParaRPr dirty="0"/>
                    </a:p>
                    <a:p>
                      <a:pPr marL="0" lvl="0" indent="0" algn="l" rtl="0">
                        <a:spcBef>
                          <a:spcPts val="0"/>
                        </a:spcBef>
                        <a:spcAft>
                          <a:spcPts val="0"/>
                        </a:spcAft>
                        <a:buClr>
                          <a:schemeClr val="dk1"/>
                        </a:buClr>
                        <a:buFont typeface="Arial"/>
                        <a:buNone/>
                      </a:pPr>
                      <a:r>
                        <a:rPr lang="en-US" dirty="0"/>
                        <a:t>Civil War</a:t>
                      </a:r>
                      <a:endParaRPr dirty="0"/>
                    </a:p>
                    <a:p>
                      <a:pPr marL="0" lvl="0" indent="0" algn="l" rtl="0">
                        <a:spcBef>
                          <a:spcPts val="0"/>
                        </a:spcBef>
                        <a:spcAft>
                          <a:spcPts val="0"/>
                        </a:spcAft>
                        <a:buClr>
                          <a:schemeClr val="dk1"/>
                        </a:buClr>
                        <a:buFont typeface="Arial"/>
                        <a:buNone/>
                      </a:pPr>
                      <a:r>
                        <a:rPr lang="en-US" dirty="0"/>
                        <a:t>Reconstruction</a:t>
                      </a:r>
                      <a:endParaRPr dirty="0"/>
                    </a:p>
                    <a:p>
                      <a:pPr marL="0" lvl="0" indent="0" algn="l" rtl="0">
                        <a:spcBef>
                          <a:spcPts val="0"/>
                        </a:spcBef>
                        <a:spcAft>
                          <a:spcPts val="0"/>
                        </a:spcAft>
                        <a:buClr>
                          <a:schemeClr val="dk1"/>
                        </a:buClr>
                        <a:buFont typeface="Arial"/>
                        <a:buNone/>
                      </a:pPr>
                      <a:r>
                        <a:rPr lang="en-US" dirty="0"/>
                        <a:t>Diverse populations </a:t>
                      </a:r>
                      <a:endParaRPr dirty="0"/>
                    </a:p>
                    <a:p>
                      <a:pPr marL="0" lvl="0" indent="0" algn="l" rtl="0">
                        <a:spcBef>
                          <a:spcPts val="0"/>
                        </a:spcBef>
                        <a:spcAft>
                          <a:spcPts val="0"/>
                        </a:spcAft>
                        <a:buClr>
                          <a:schemeClr val="dk1"/>
                        </a:buClr>
                        <a:buFont typeface="Arial"/>
                        <a:buNone/>
                      </a:pPr>
                      <a:r>
                        <a:rPr lang="en-US" dirty="0"/>
                        <a:t>American Indians</a:t>
                      </a:r>
                      <a:endParaRPr dirty="0"/>
                    </a:p>
                    <a:p>
                      <a:pPr marL="0" lvl="0" indent="0" algn="l" rtl="0">
                        <a:spcBef>
                          <a:spcPts val="0"/>
                        </a:spcBef>
                        <a:spcAft>
                          <a:spcPts val="0"/>
                        </a:spcAft>
                        <a:buClr>
                          <a:schemeClr val="dk1"/>
                        </a:buClr>
                        <a:buFont typeface="Arial"/>
                        <a:buNone/>
                      </a:pPr>
                      <a:r>
                        <a:rPr lang="en-US" dirty="0"/>
                        <a:t>Enslaved people </a:t>
                      </a:r>
                      <a:endParaRPr dirty="0"/>
                    </a:p>
                    <a:p>
                      <a:pPr marL="0" lvl="0" indent="0" algn="l" rtl="0">
                        <a:spcBef>
                          <a:spcPts val="0"/>
                        </a:spcBef>
                        <a:spcAft>
                          <a:spcPts val="0"/>
                        </a:spcAft>
                        <a:buClr>
                          <a:schemeClr val="dk1"/>
                        </a:buClr>
                        <a:buFont typeface="Arial"/>
                        <a:buNone/>
                      </a:pPr>
                      <a:r>
                        <a:rPr lang="en-US" dirty="0"/>
                        <a:t>Immigrants</a:t>
                      </a:r>
                      <a:endParaRPr dirty="0"/>
                    </a:p>
                    <a:p>
                      <a:pPr marL="0" lvl="0" indent="0" algn="l" rtl="0">
                        <a:spcBef>
                          <a:spcPts val="0"/>
                        </a:spcBef>
                        <a:spcAft>
                          <a:spcPts val="0"/>
                        </a:spcAft>
                        <a:buClr>
                          <a:schemeClr val="dk1"/>
                        </a:buClr>
                        <a:buFont typeface="Arial"/>
                        <a:buNone/>
                      </a:pPr>
                      <a:r>
                        <a:rPr lang="en-US" dirty="0"/>
                        <a:t>Religious groups</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solidFill>
                            <a:srgbClr val="000000"/>
                          </a:solidFill>
                        </a:rPr>
                        <a:t>Analyze</a:t>
                      </a:r>
                      <a:endParaRPr dirty="0">
                        <a:solidFill>
                          <a:srgbClr val="000000"/>
                        </a:solidFill>
                      </a:endParaRPr>
                    </a:p>
                    <a:p>
                      <a:pPr marL="0" marR="0" lvl="0" indent="0" algn="l" rtl="0">
                        <a:spcBef>
                          <a:spcPts val="0"/>
                        </a:spcBef>
                        <a:spcAft>
                          <a:spcPts val="0"/>
                        </a:spcAft>
                        <a:buNone/>
                      </a:pPr>
                      <a:r>
                        <a:rPr lang="en-US" dirty="0">
                          <a:solidFill>
                            <a:srgbClr val="000000"/>
                          </a:solidFill>
                        </a:rPr>
                        <a:t>Understand the relationship between cause and effect. </a:t>
                      </a:r>
                      <a:endParaRPr dirty="0">
                        <a:solidFill>
                          <a:srgbClr val="000000"/>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None/>
                      </a:pPr>
                      <a:endParaRPr sz="1200" dirty="0">
                        <a:solidFill>
                          <a:srgbClr val="000000"/>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rgbClr val="00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cf2719c704_0_266"/>
          <p:cNvSpPr txBox="1">
            <a:spLocks noGrp="1"/>
          </p:cNvSpPr>
          <p:nvPr>
            <p:ph type="title"/>
          </p:nvPr>
        </p:nvSpPr>
        <p:spPr>
          <a:xfrm>
            <a:off x="166393" y="171970"/>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3200"/>
              <a:buFont typeface="Georgia"/>
              <a:buNone/>
            </a:pPr>
            <a:r>
              <a:rPr lang="en-US" sz="3200" dirty="0"/>
              <a:t>Step 4: What Level of Proficiency Do Students </a:t>
            </a:r>
            <a:br>
              <a:rPr lang="en-US" sz="3200" dirty="0"/>
            </a:br>
            <a:r>
              <a:rPr lang="en-US" sz="3200" dirty="0"/>
              <a:t>Need to Be at in Order to Reach This Standard? </a:t>
            </a:r>
            <a:endParaRPr dirty="0"/>
          </a:p>
        </p:txBody>
      </p:sp>
      <p:sp>
        <p:nvSpPr>
          <p:cNvPr id="495" name="Google Shape;495;gcf2719c704_0_266"/>
          <p:cNvSpPr txBox="1">
            <a:spLocks noGrp="1"/>
          </p:cNvSpPr>
          <p:nvPr>
            <p:ph type="body" idx="1"/>
          </p:nvPr>
        </p:nvSpPr>
        <p:spPr>
          <a:xfrm>
            <a:off x="120107" y="1246282"/>
            <a:ext cx="11905500" cy="4351200"/>
          </a:xfrm>
          <a:prstGeom prst="rect">
            <a:avLst/>
          </a:prstGeom>
          <a:noFill/>
          <a:ln>
            <a:noFill/>
          </a:ln>
        </p:spPr>
        <p:txBody>
          <a:bodyPr spcFirstLastPara="1" wrap="square" lIns="0" tIns="0" rIns="0" bIns="0" anchor="t" anchorCtr="0">
            <a:noAutofit/>
          </a:bodyPr>
          <a:lstStyle/>
          <a:p>
            <a:pPr marL="342900" lvl="0" indent="-342900" algn="l" rtl="0">
              <a:spcBef>
                <a:spcPts val="700"/>
              </a:spcBef>
              <a:spcAft>
                <a:spcPts val="0"/>
              </a:spcAft>
              <a:buSzPts val="2400"/>
              <a:buChar char="•"/>
            </a:pPr>
            <a:r>
              <a:rPr lang="en-US" sz="2400" dirty="0"/>
              <a:t>Look at the standard and identify what level of proficiency students will need to be at in order to reach this standard.</a:t>
            </a:r>
            <a:endParaRPr dirty="0"/>
          </a:p>
          <a:p>
            <a:pPr marL="342900" lvl="0" indent="-342900" algn="l" rtl="0">
              <a:spcBef>
                <a:spcPts val="700"/>
              </a:spcBef>
              <a:spcAft>
                <a:spcPts val="0"/>
              </a:spcAft>
              <a:buSzPts val="2400"/>
              <a:buChar char="•"/>
            </a:pPr>
            <a:r>
              <a:rPr lang="en-US" sz="2400" dirty="0"/>
              <a:t>One way to determine answers to this question is to look at the </a:t>
            </a:r>
            <a:r>
              <a:rPr lang="en-US" sz="2400" b="1" dirty="0">
                <a:solidFill>
                  <a:srgbClr val="FF0000"/>
                </a:solidFill>
              </a:rPr>
              <a:t>Depth of Knowledge</a:t>
            </a:r>
            <a:r>
              <a:rPr lang="en-US" sz="2400" b="1" dirty="0"/>
              <a:t>.</a:t>
            </a:r>
            <a:endParaRPr sz="2400" b="1" dirty="0"/>
          </a:p>
        </p:txBody>
      </p:sp>
      <p:sp>
        <p:nvSpPr>
          <p:cNvPr id="496" name="Google Shape;496;gcf2719c704_0_26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dirty="0"/>
          </a:p>
        </p:txBody>
      </p:sp>
      <p:graphicFrame>
        <p:nvGraphicFramePr>
          <p:cNvPr id="497" name="Google Shape;497;gcf2719c704_0_266"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four is the focus: &#10; What level of proficiency do students need to be at in order to reach this standard? &#10;&#10;&#10;The following information has been added to column four: Level 1&#10;&#10;" title="Unpacking the Standards table"/>
          <p:cNvGraphicFramePr/>
          <p:nvPr/>
        </p:nvGraphicFramePr>
        <p:xfrm>
          <a:off x="166393" y="2968975"/>
          <a:ext cx="11791775" cy="3688110"/>
        </p:xfrm>
        <a:graphic>
          <a:graphicData uri="http://schemas.openxmlformats.org/drawingml/2006/table">
            <a:tbl>
              <a:tblPr firstRow="1">
                <a:noFill/>
                <a:tableStyleId>{210AF71D-5E57-468B-A02F-218AF53F7905}</a:tableStyleId>
              </a:tblPr>
              <a:tblGrid>
                <a:gridCol w="3483300">
                  <a:extLst>
                    <a:ext uri="{9D8B030D-6E8A-4147-A177-3AD203B41FA5}">
                      <a16:colId xmlns:a16="http://schemas.microsoft.com/office/drawing/2014/main" val="20000"/>
                    </a:ext>
                  </a:extLst>
                </a:gridCol>
                <a:gridCol w="3521750">
                  <a:extLst>
                    <a:ext uri="{9D8B030D-6E8A-4147-A177-3AD203B41FA5}">
                      <a16:colId xmlns:a16="http://schemas.microsoft.com/office/drawing/2014/main" val="20001"/>
                    </a:ext>
                  </a:extLst>
                </a:gridCol>
                <a:gridCol w="2550000">
                  <a:extLst>
                    <a:ext uri="{9D8B030D-6E8A-4147-A177-3AD203B41FA5}">
                      <a16:colId xmlns:a16="http://schemas.microsoft.com/office/drawing/2014/main" val="20002"/>
                    </a:ext>
                  </a:extLst>
                </a:gridCol>
                <a:gridCol w="2236725">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5825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798325">
                <a:tc>
                  <a:txBody>
                    <a:bodyPr/>
                    <a:lstStyle/>
                    <a:p>
                      <a:pPr marL="0" lvl="0" indent="0" algn="l" rtl="0">
                        <a:spcBef>
                          <a:spcPts val="0"/>
                        </a:spcBef>
                        <a:spcAft>
                          <a:spcPts val="0"/>
                        </a:spcAft>
                        <a:buClr>
                          <a:srgbClr val="3F3F3F"/>
                        </a:buClr>
                        <a:buSzPts val="1400"/>
                        <a:buFont typeface="Libre Franklin Medium"/>
                        <a:buNone/>
                      </a:pPr>
                      <a:r>
                        <a:rPr lang="en-US" sz="1600" dirty="0">
                          <a:latin typeface="Libre Franklin Medium"/>
                          <a:ea typeface="Libre Franklin Medium"/>
                          <a:cs typeface="Libre Franklin Medium"/>
                          <a:sym typeface="Libre Franklin Medium"/>
                        </a:rPr>
                        <a:t>8.H.CE.2 Analyze the cause and effect of Westward Expansion, the Civil War and Reconstruction on the diverse populations of the United States</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dirty="0"/>
                        <a:t>Cause</a:t>
                      </a:r>
                      <a:endParaRPr dirty="0"/>
                    </a:p>
                    <a:p>
                      <a:pPr marL="0" lvl="0" indent="0" algn="l" rtl="0">
                        <a:spcBef>
                          <a:spcPts val="0"/>
                        </a:spcBef>
                        <a:spcAft>
                          <a:spcPts val="0"/>
                        </a:spcAft>
                        <a:buClr>
                          <a:schemeClr val="dk1"/>
                        </a:buClr>
                        <a:buFont typeface="Arial"/>
                        <a:buNone/>
                      </a:pPr>
                      <a:r>
                        <a:rPr lang="en-US" dirty="0"/>
                        <a:t>Effect</a:t>
                      </a:r>
                      <a:endParaRPr dirty="0"/>
                    </a:p>
                    <a:p>
                      <a:pPr marL="0" lvl="0" indent="0" algn="l" rtl="0">
                        <a:spcBef>
                          <a:spcPts val="0"/>
                        </a:spcBef>
                        <a:spcAft>
                          <a:spcPts val="0"/>
                        </a:spcAft>
                        <a:buClr>
                          <a:schemeClr val="dk1"/>
                        </a:buClr>
                        <a:buFont typeface="Arial"/>
                        <a:buNone/>
                      </a:pPr>
                      <a:r>
                        <a:rPr lang="en-US" dirty="0"/>
                        <a:t>Westward Expansion</a:t>
                      </a:r>
                      <a:endParaRPr dirty="0"/>
                    </a:p>
                    <a:p>
                      <a:pPr marL="0" lvl="0" indent="0" algn="l" rtl="0">
                        <a:spcBef>
                          <a:spcPts val="0"/>
                        </a:spcBef>
                        <a:spcAft>
                          <a:spcPts val="0"/>
                        </a:spcAft>
                        <a:buClr>
                          <a:schemeClr val="dk1"/>
                        </a:buClr>
                        <a:buFont typeface="Arial"/>
                        <a:buNone/>
                      </a:pPr>
                      <a:r>
                        <a:rPr lang="en-US" dirty="0"/>
                        <a:t>Civil War</a:t>
                      </a:r>
                      <a:endParaRPr dirty="0"/>
                    </a:p>
                    <a:p>
                      <a:pPr marL="0" lvl="0" indent="0" algn="l" rtl="0">
                        <a:spcBef>
                          <a:spcPts val="0"/>
                        </a:spcBef>
                        <a:spcAft>
                          <a:spcPts val="0"/>
                        </a:spcAft>
                        <a:buClr>
                          <a:schemeClr val="dk1"/>
                        </a:buClr>
                        <a:buFont typeface="Arial"/>
                        <a:buNone/>
                      </a:pPr>
                      <a:r>
                        <a:rPr lang="en-US" dirty="0"/>
                        <a:t>Reconstruction</a:t>
                      </a:r>
                      <a:endParaRPr dirty="0"/>
                    </a:p>
                    <a:p>
                      <a:pPr marL="0" lvl="0" indent="0" algn="l" rtl="0">
                        <a:spcBef>
                          <a:spcPts val="0"/>
                        </a:spcBef>
                        <a:spcAft>
                          <a:spcPts val="0"/>
                        </a:spcAft>
                        <a:buClr>
                          <a:schemeClr val="dk1"/>
                        </a:buClr>
                        <a:buFont typeface="Arial"/>
                        <a:buNone/>
                      </a:pPr>
                      <a:r>
                        <a:rPr lang="en-US" dirty="0"/>
                        <a:t>Diverse populations </a:t>
                      </a:r>
                      <a:endParaRPr dirty="0"/>
                    </a:p>
                    <a:p>
                      <a:pPr marL="0" lvl="0" indent="0" algn="l" rtl="0">
                        <a:spcBef>
                          <a:spcPts val="0"/>
                        </a:spcBef>
                        <a:spcAft>
                          <a:spcPts val="0"/>
                        </a:spcAft>
                        <a:buClr>
                          <a:schemeClr val="dk1"/>
                        </a:buClr>
                        <a:buFont typeface="Arial"/>
                        <a:buNone/>
                      </a:pPr>
                      <a:r>
                        <a:rPr lang="en-US" dirty="0"/>
                        <a:t>American Indians</a:t>
                      </a:r>
                      <a:endParaRPr dirty="0"/>
                    </a:p>
                    <a:p>
                      <a:pPr marL="0" lvl="0" indent="0" algn="l" rtl="0">
                        <a:spcBef>
                          <a:spcPts val="0"/>
                        </a:spcBef>
                        <a:spcAft>
                          <a:spcPts val="0"/>
                        </a:spcAft>
                        <a:buClr>
                          <a:schemeClr val="dk1"/>
                        </a:buClr>
                        <a:buFont typeface="Arial"/>
                        <a:buNone/>
                      </a:pPr>
                      <a:r>
                        <a:rPr lang="en-US" dirty="0"/>
                        <a:t>Enslaved people </a:t>
                      </a:r>
                      <a:endParaRPr dirty="0"/>
                    </a:p>
                    <a:p>
                      <a:pPr marL="0" lvl="0" indent="0" algn="l" rtl="0">
                        <a:spcBef>
                          <a:spcPts val="0"/>
                        </a:spcBef>
                        <a:spcAft>
                          <a:spcPts val="0"/>
                        </a:spcAft>
                        <a:buClr>
                          <a:schemeClr val="dk1"/>
                        </a:buClr>
                        <a:buFont typeface="Arial"/>
                        <a:buNone/>
                      </a:pPr>
                      <a:r>
                        <a:rPr lang="en-US" dirty="0"/>
                        <a:t>Immigrants</a:t>
                      </a:r>
                      <a:endParaRPr dirty="0"/>
                    </a:p>
                    <a:p>
                      <a:pPr marL="0" lvl="0" indent="0" algn="l" rtl="0">
                        <a:spcBef>
                          <a:spcPts val="0"/>
                        </a:spcBef>
                        <a:spcAft>
                          <a:spcPts val="0"/>
                        </a:spcAft>
                        <a:buClr>
                          <a:schemeClr val="dk1"/>
                        </a:buClr>
                        <a:buFont typeface="Arial"/>
                        <a:buNone/>
                      </a:pPr>
                      <a:r>
                        <a:rPr lang="en-US" dirty="0"/>
                        <a:t>Religious groups</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dirty="0"/>
                        <a:t>Analyze</a:t>
                      </a:r>
                      <a:endParaRPr dirty="0"/>
                    </a:p>
                    <a:p>
                      <a:pPr marL="0" lvl="0" indent="0" algn="l" rtl="0">
                        <a:spcBef>
                          <a:spcPts val="0"/>
                        </a:spcBef>
                        <a:spcAft>
                          <a:spcPts val="0"/>
                        </a:spcAft>
                        <a:buClr>
                          <a:schemeClr val="dk1"/>
                        </a:buClr>
                        <a:buFont typeface="Arial"/>
                        <a:buNone/>
                      </a:pPr>
                      <a:r>
                        <a:rPr lang="en-US" dirty="0"/>
                        <a:t>Understand the relationship between cause and effect. </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lvl="0" indent="0" algn="l" rtl="0">
                        <a:spcBef>
                          <a:spcPts val="0"/>
                        </a:spcBef>
                        <a:spcAft>
                          <a:spcPts val="0"/>
                        </a:spcAft>
                        <a:buClr>
                          <a:schemeClr val="dk1"/>
                        </a:buClr>
                        <a:buFont typeface="Arial"/>
                        <a:buNone/>
                      </a:pPr>
                      <a:r>
                        <a:rPr lang="en-US" sz="1200" dirty="0">
                          <a:latin typeface="Calibri"/>
                          <a:ea typeface="Calibri"/>
                          <a:cs typeface="Calibri"/>
                          <a:sym typeface="Calibri"/>
                        </a:rPr>
                        <a:t>Level 3</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d2a01b62c7_0_75"/>
          <p:cNvSpPr txBox="1">
            <a:spLocks noGrp="1"/>
          </p:cNvSpPr>
          <p:nvPr>
            <p:ph type="title"/>
          </p:nvPr>
        </p:nvSpPr>
        <p:spPr>
          <a:xfrm>
            <a:off x="70659" y="53638"/>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2"/>
                  </a:ext>
                </a:extLst>
              </a:rPr>
              <a:t>Tool to Unpack Standards</a:t>
            </a:r>
            <a:endParaRPr dirty="0">
              <a:solidFill>
                <a:schemeClr val="dk1"/>
              </a:solidFill>
            </a:endParaRPr>
          </a:p>
        </p:txBody>
      </p:sp>
      <p:sp>
        <p:nvSpPr>
          <p:cNvPr id="504" name="Google Shape;504;gd2a01b62c7_0_7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dirty="0"/>
          </a:p>
        </p:txBody>
      </p:sp>
      <p:grpSp>
        <p:nvGrpSpPr>
          <p:cNvPr id="2" name="Group 1">
            <a:extLst>
              <a:ext uri="{FF2B5EF4-FFF2-40B4-BE49-F238E27FC236}">
                <a16:creationId xmlns:a16="http://schemas.microsoft.com/office/drawing/2014/main" id="{A4B17B9F-0B0C-841F-B43A-D542E5F990F9}"/>
              </a:ext>
              <a:ext uri="{C183D7F6-B498-43B3-948B-1728B52AA6E4}">
                <adec:decorative xmlns:adec="http://schemas.microsoft.com/office/drawing/2017/decorative" val="1"/>
              </a:ext>
            </a:extLst>
          </p:cNvPr>
          <p:cNvGrpSpPr/>
          <p:nvPr/>
        </p:nvGrpSpPr>
        <p:grpSpPr>
          <a:xfrm>
            <a:off x="605870" y="338436"/>
            <a:ext cx="10803175" cy="3707246"/>
            <a:chOff x="581925" y="941940"/>
            <a:chExt cx="10803175" cy="3707246"/>
          </a:xfrm>
        </p:grpSpPr>
        <p:sp>
          <p:nvSpPr>
            <p:cNvPr id="505" name="Google Shape;505;gd2a01b62c7_0_75"/>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506" name="Google Shape;506;gd2a01b62c7_0_75"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07" name="Google Shape;507;gd2a01b62c7_0_75"/>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508" name="Google Shape;508;gd2a01b62c7_0_75"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09" name="Google Shape;509;gd2a01b62c7_0_75"/>
            <p:cNvSpPr txBox="1"/>
            <p:nvPr/>
          </p:nvSpPr>
          <p:spPr>
            <a:xfrm>
              <a:off x="6374063" y="941940"/>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510" name="Google Shape;510;gd2a01b62c7_0_75" descr="Indicates that step 3 is identifying what skills do students need to be able to do to reach this standard. &#10;" title="Upward arrow"/>
            <p:cNvSpPr/>
            <p:nvPr/>
          </p:nvSpPr>
          <p:spPr>
            <a:xfrm>
              <a:off x="6626762" y="14075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11" name="Google Shape;511;gd2a01b62c7_0_75"/>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512" name="Google Shape;512;gd2a01b62c7_0_75"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513" name="Google Shape;513;gd2a01b62c7_0_75"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1101215793"/>
                </p:ext>
              </p:extLst>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grpSp>
      <p:sp>
        <p:nvSpPr>
          <p:cNvPr id="514" name="Google Shape;514;gd2a01b62c7_0_75"/>
          <p:cNvSpPr txBox="1"/>
          <p:nvPr/>
        </p:nvSpPr>
        <p:spPr>
          <a:xfrm>
            <a:off x="-29314" y="4022026"/>
            <a:ext cx="11615444" cy="1642471"/>
          </a:xfrm>
          <a:prstGeom prst="rect">
            <a:avLst/>
          </a:prstGeom>
          <a:noFill/>
          <a:ln>
            <a:noFill/>
          </a:ln>
        </p:spPr>
        <p:txBody>
          <a:bodyPr spcFirstLastPara="1" wrap="square" lIns="91425" tIns="91425" rIns="91425" bIns="91425" anchor="t" anchorCtr="0">
            <a:spAutoFit/>
          </a:bodyPr>
          <a:lstStyle/>
          <a:p>
            <a:pPr marL="457200" lvl="0" indent="-381000" algn="l" rtl="0">
              <a:lnSpc>
                <a:spcPct val="90000"/>
              </a:lnSpc>
              <a:spcBef>
                <a:spcPts val="1000"/>
              </a:spcBef>
              <a:spcAft>
                <a:spcPts val="0"/>
              </a:spcAft>
              <a:buClr>
                <a:schemeClr val="dk1"/>
              </a:buClr>
              <a:buSzPts val="2400"/>
              <a:buChar char="●"/>
            </a:pPr>
            <a:r>
              <a:rPr lang="en-US" sz="2400" dirty="0">
                <a:solidFill>
                  <a:schemeClr val="dk1"/>
                </a:solidFill>
              </a:rPr>
              <a:t>In your grade level team or PLC, repeat this process with every standard found in your </a:t>
            </a:r>
            <a:r>
              <a:rPr lang="en-US" sz="2400" u="sng" dirty="0">
                <a:solidFill>
                  <a:schemeClr val="hlink"/>
                </a:solidFill>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3"/>
                  </a:ext>
                </a:extLst>
              </a:rPr>
              <a:t>Tool to Unpack Standard</a:t>
            </a:r>
            <a:r>
              <a:rPr lang="en-US" sz="2400" u="sng" dirty="0">
                <a:solidFill>
                  <a:schemeClr val="hlink"/>
                </a:solidFill>
                <a:hlinkClick r:id="rId4"/>
              </a:rPr>
              <a:t> </a:t>
            </a:r>
            <a:r>
              <a:rPr lang="en-US" sz="2400" dirty="0">
                <a:solidFill>
                  <a:schemeClr val="dk1"/>
                </a:solidFill>
              </a:rPr>
              <a:t>document from Module 2: Minding the Gap.</a:t>
            </a:r>
            <a:endParaRPr sz="2400" dirty="0">
              <a:solidFill>
                <a:schemeClr val="dk1"/>
              </a:solidFill>
            </a:endParaRPr>
          </a:p>
          <a:p>
            <a:pPr marL="457200" lvl="0" indent="-381000" algn="l" rtl="0">
              <a:lnSpc>
                <a:spcPct val="90000"/>
              </a:lnSpc>
              <a:spcBef>
                <a:spcPts val="0"/>
              </a:spcBef>
              <a:spcAft>
                <a:spcPts val="0"/>
              </a:spcAft>
              <a:buClr>
                <a:schemeClr val="dk1"/>
              </a:buClr>
              <a:buSzPts val="2400"/>
              <a:buChar char="●"/>
            </a:pPr>
            <a:r>
              <a:rPr lang="en-US" sz="2400" dirty="0">
                <a:solidFill>
                  <a:schemeClr val="dk1"/>
                </a:solidFill>
              </a:rPr>
              <a:t>Review column two for each standard and ask yourself, is there a perspective missing from my unpacking of this standard? </a:t>
            </a:r>
            <a:endParaRPr sz="2400" dirty="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d2a01b62c7_0_33"/>
          <p:cNvSpPr txBox="1">
            <a:spLocks noGrp="1"/>
          </p:cNvSpPr>
          <p:nvPr>
            <p:ph type="title"/>
          </p:nvPr>
        </p:nvSpPr>
        <p:spPr>
          <a:xfrm>
            <a:off x="622540" y="494521"/>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7"/>
                  </a:ext>
                </a:extLst>
              </a:rPr>
              <a:t>Tool to Unpack Standards</a:t>
            </a:r>
            <a:endParaRPr dirty="0">
              <a:solidFill>
                <a:schemeClr val="dk1"/>
              </a:solidFill>
            </a:endParaRPr>
          </a:p>
        </p:txBody>
      </p:sp>
      <p:sp>
        <p:nvSpPr>
          <p:cNvPr id="521" name="Google Shape;521;gd2a01b62c7_0_3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dirty="0"/>
          </a:p>
        </p:txBody>
      </p:sp>
      <p:sp>
        <p:nvSpPr>
          <p:cNvPr id="522" name="Google Shape;522;gd2a01b62c7_0_33"/>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523" name="Google Shape;523;gd2a01b62c7_0_33"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24" name="Google Shape;524;gd2a01b62c7_0_33"/>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525" name="Google Shape;525;gd2a01b62c7_0_33"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26" name="Google Shape;526;gd2a01b62c7_0_33"/>
          <p:cNvSpPr txBox="1"/>
          <p:nvPr/>
        </p:nvSpPr>
        <p:spPr>
          <a:xfrm>
            <a:off x="6374063" y="1100091"/>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sp>
        <p:nvSpPr>
          <p:cNvPr id="527" name="Google Shape;527;gd2a01b62c7_0_33" descr="Indicates that step 3 is identifying what skills do students need to be able to do to reach this standard. &#10;" title="Upward arrow"/>
          <p:cNvSpPr/>
          <p:nvPr/>
        </p:nvSpPr>
        <p:spPr>
          <a:xfrm>
            <a:off x="6626762" y="14075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28" name="Google Shape;528;gd2a01b62c7_0_33"/>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529" name="Google Shape;529;gd2a01b62c7_0_33"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530" name="Google Shape;530;gd2a01b62c7_0_3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sp>
        <p:nvSpPr>
          <p:cNvPr id="531" name="Google Shape;531;gd2a01b62c7_0_33"/>
          <p:cNvSpPr txBox="1"/>
          <p:nvPr/>
        </p:nvSpPr>
        <p:spPr>
          <a:xfrm>
            <a:off x="430362" y="4931005"/>
            <a:ext cx="11106300" cy="723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3500" dirty="0">
                <a:solidFill>
                  <a:schemeClr val="dk1"/>
                </a:solidFill>
              </a:rPr>
              <a:t>High  </a:t>
            </a:r>
            <a:endParaRPr sz="3500" dirty="0">
              <a:highlight>
                <a:srgbClr val="FFFF00"/>
              </a:high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cf2719c704_0_274"/>
          <p:cNvSpPr txBox="1">
            <a:spLocks noGrp="1"/>
          </p:cNvSpPr>
          <p:nvPr>
            <p:ph type="title"/>
          </p:nvPr>
        </p:nvSpPr>
        <p:spPr>
          <a:xfrm>
            <a:off x="172716" y="281539"/>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4000"/>
              <a:buFont typeface="Georgia"/>
              <a:buNone/>
            </a:pPr>
            <a:r>
              <a:rPr lang="en-US" sz="4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8"/>
                  </a:ext>
                </a:extLst>
              </a:rPr>
              <a:t>Step 1: List the Standards for Your Grade/Course</a:t>
            </a:r>
            <a:endParaRPr dirty="0"/>
          </a:p>
        </p:txBody>
      </p:sp>
      <p:sp>
        <p:nvSpPr>
          <p:cNvPr id="537" name="Google Shape;537;gcf2719c704_0_274"/>
          <p:cNvSpPr txBox="1">
            <a:spLocks noGrp="1"/>
          </p:cNvSpPr>
          <p:nvPr>
            <p:ph type="body" idx="1"/>
          </p:nvPr>
        </p:nvSpPr>
        <p:spPr>
          <a:xfrm>
            <a:off x="383663" y="1419828"/>
            <a:ext cx="10515600" cy="435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400"/>
              <a:buNone/>
            </a:pPr>
            <a:r>
              <a:rPr lang="en-US" sz="2400" dirty="0"/>
              <a:t>Cut and paste the standards, including the inquiry practices, into the furthest left column of the spreadsheet.</a:t>
            </a:r>
            <a:endParaRPr dirty="0"/>
          </a:p>
        </p:txBody>
      </p:sp>
      <p:sp>
        <p:nvSpPr>
          <p:cNvPr id="538" name="Google Shape;538;gcf2719c704_0_27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dirty="0"/>
          </a:p>
        </p:txBody>
      </p:sp>
      <p:graphicFrame>
        <p:nvGraphicFramePr>
          <p:cNvPr id="539" name="Google Shape;539;gcf2719c704_0_27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582374681"/>
              </p:ext>
            </p:extLst>
          </p:nvPr>
        </p:nvGraphicFramePr>
        <p:xfrm>
          <a:off x="383663" y="2240038"/>
          <a:ext cx="11236300" cy="3530990"/>
        </p:xfrm>
        <a:graphic>
          <a:graphicData uri="http://schemas.openxmlformats.org/drawingml/2006/table">
            <a:tbl>
              <a:tblPr firstRow="1">
                <a:noFill/>
                <a:tableStyleId>{210AF71D-5E57-468B-A02F-218AF53F7905}</a:tableStyleId>
              </a:tblPr>
              <a:tblGrid>
                <a:gridCol w="2611750">
                  <a:extLst>
                    <a:ext uri="{9D8B030D-6E8A-4147-A177-3AD203B41FA5}">
                      <a16:colId xmlns:a16="http://schemas.microsoft.com/office/drawing/2014/main" val="20000"/>
                    </a:ext>
                  </a:extLst>
                </a:gridCol>
                <a:gridCol w="2817600">
                  <a:extLst>
                    <a:ext uri="{9D8B030D-6E8A-4147-A177-3AD203B41FA5}">
                      <a16:colId xmlns:a16="http://schemas.microsoft.com/office/drawing/2014/main" val="20001"/>
                    </a:ext>
                  </a:extLst>
                </a:gridCol>
                <a:gridCol w="2906625">
                  <a:extLst>
                    <a:ext uri="{9D8B030D-6E8A-4147-A177-3AD203B41FA5}">
                      <a16:colId xmlns:a16="http://schemas.microsoft.com/office/drawing/2014/main" val="20002"/>
                    </a:ext>
                  </a:extLst>
                </a:gridCol>
                <a:gridCol w="2900325">
                  <a:extLst>
                    <a:ext uri="{9D8B030D-6E8A-4147-A177-3AD203B41FA5}">
                      <a16:colId xmlns:a16="http://schemas.microsoft.com/office/drawing/2014/main" val="20003"/>
                    </a:ext>
                  </a:extLst>
                </a:gridCol>
              </a:tblGrid>
              <a:tr h="411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6470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44117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HS.UH.CH.1 Examine the ways diverse groups viewed themselves and contributed to the identity of the United States in the world from 1877- present.</a:t>
                      </a:r>
                      <a:endParaRPr sz="1600" u="none" strike="noStrike" cap="none" dirty="0">
                        <a:solidFill>
                          <a:srgbClr val="3F3F3F"/>
                        </a:solidFill>
                        <a:latin typeface="Trebuchet MS"/>
                        <a:ea typeface="Trebuchet MS"/>
                        <a:cs typeface="Trebuchet MS"/>
                        <a:sym typeface="Trebuchet MS"/>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457200" marR="0" lvl="0" indent="0" algn="l" rtl="0">
                        <a:spcBef>
                          <a:spcPts val="0"/>
                        </a:spcBef>
                        <a:spcAft>
                          <a:spcPts val="0"/>
                        </a:spcAft>
                        <a:buNone/>
                      </a:pPr>
                      <a:endParaRPr dirty="0">
                        <a:solidFill>
                          <a:srgbClr val="00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5400"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Compelling Questions</a:t>
            </a:r>
            <a:endParaRPr sz="5400" dirty="0">
              <a:latin typeface="Franklin Gothic Medium" panose="020B0603020102020204" pitchFamily="34" charset="0"/>
            </a:endParaRPr>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Why is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including</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cf2719c704_0_281"/>
          <p:cNvSpPr txBox="1">
            <a:spLocks noGrp="1"/>
          </p:cNvSpPr>
          <p:nvPr>
            <p:ph type="title"/>
          </p:nvPr>
        </p:nvSpPr>
        <p:spPr>
          <a:xfrm>
            <a:off x="0" y="115385"/>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t>Step 2: What Knowledge, Concepts, Vocabulary Will They Need to Master?</a:t>
            </a:r>
            <a:endParaRPr dirty="0"/>
          </a:p>
        </p:txBody>
      </p:sp>
      <p:sp>
        <p:nvSpPr>
          <p:cNvPr id="546" name="Google Shape;546;gcf2719c704_0_281"/>
          <p:cNvSpPr txBox="1">
            <a:spLocks noGrp="1"/>
          </p:cNvSpPr>
          <p:nvPr>
            <p:ph type="body" idx="1"/>
          </p:nvPr>
        </p:nvSpPr>
        <p:spPr>
          <a:xfrm>
            <a:off x="68549" y="1441085"/>
            <a:ext cx="10515600" cy="34278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400"/>
              <a:buChar char="•"/>
            </a:pPr>
            <a:r>
              <a:rPr lang="en-US" sz="2400" dirty="0"/>
              <a:t>Closely look at each standard and identify the Knowledge/Concepts/Vocabulary.</a:t>
            </a:r>
            <a:endParaRPr dirty="0"/>
          </a:p>
          <a:p>
            <a:pPr marL="342900" lvl="0" indent="-342900" algn="l" rtl="0">
              <a:spcBef>
                <a:spcPts val="700"/>
              </a:spcBef>
              <a:spcAft>
                <a:spcPts val="0"/>
              </a:spcAft>
              <a:buSzPts val="2400"/>
              <a:buChar char="•"/>
            </a:pPr>
            <a:r>
              <a:rPr lang="en-US" sz="2400" dirty="0"/>
              <a:t>The </a:t>
            </a:r>
            <a:r>
              <a:rPr lang="en-US" sz="2400" i="1" dirty="0"/>
              <a:t>“what”</a:t>
            </a:r>
            <a:r>
              <a:rPr lang="en-US" sz="2400" dirty="0"/>
              <a:t> that students should learn</a:t>
            </a:r>
            <a:endParaRPr dirty="0"/>
          </a:p>
          <a:p>
            <a:pPr marL="342900" lvl="0" indent="-165100" algn="l" rtl="0">
              <a:spcBef>
                <a:spcPts val="1000"/>
              </a:spcBef>
              <a:spcAft>
                <a:spcPts val="0"/>
              </a:spcAft>
              <a:buSzPts val="2800"/>
              <a:buNone/>
            </a:pPr>
            <a:endParaRPr sz="2800" dirty="0"/>
          </a:p>
        </p:txBody>
      </p:sp>
      <p:sp>
        <p:nvSpPr>
          <p:cNvPr id="548" name="Google Shape;548;gcf2719c704_0_28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dirty="0"/>
          </a:p>
        </p:txBody>
      </p:sp>
      <p:graphicFrame>
        <p:nvGraphicFramePr>
          <p:cNvPr id="547" name="Google Shape;547;gcf2719c704_0_281"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350389083"/>
              </p:ext>
            </p:extLst>
          </p:nvPr>
        </p:nvGraphicFramePr>
        <p:xfrm>
          <a:off x="262337" y="2766785"/>
          <a:ext cx="11667325" cy="2944935"/>
        </p:xfrm>
        <a:graphic>
          <a:graphicData uri="http://schemas.openxmlformats.org/drawingml/2006/table">
            <a:tbl>
              <a:tblPr firstRow="1">
                <a:noFill/>
                <a:tableStyleId>{210AF71D-5E57-468B-A02F-218AF53F7905}</a:tableStyleId>
              </a:tblPr>
              <a:tblGrid>
                <a:gridCol w="2711950">
                  <a:extLst>
                    <a:ext uri="{9D8B030D-6E8A-4147-A177-3AD203B41FA5}">
                      <a16:colId xmlns:a16="http://schemas.microsoft.com/office/drawing/2014/main" val="20000"/>
                    </a:ext>
                  </a:extLst>
                </a:gridCol>
                <a:gridCol w="2925650">
                  <a:extLst>
                    <a:ext uri="{9D8B030D-6E8A-4147-A177-3AD203B41FA5}">
                      <a16:colId xmlns:a16="http://schemas.microsoft.com/office/drawing/2014/main" val="20001"/>
                    </a:ext>
                  </a:extLst>
                </a:gridCol>
                <a:gridCol w="3018150">
                  <a:extLst>
                    <a:ext uri="{9D8B030D-6E8A-4147-A177-3AD203B41FA5}">
                      <a16:colId xmlns:a16="http://schemas.microsoft.com/office/drawing/2014/main" val="20002"/>
                    </a:ext>
                  </a:extLst>
                </a:gridCol>
                <a:gridCol w="3011575">
                  <a:extLst>
                    <a:ext uri="{9D8B030D-6E8A-4147-A177-3AD203B41FA5}">
                      <a16:colId xmlns:a16="http://schemas.microsoft.com/office/drawing/2014/main" val="20003"/>
                    </a:ext>
                  </a:extLst>
                </a:gridCol>
              </a:tblGrid>
              <a:tr h="28365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77875">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156225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HS.UH.CH.1 Examine the ways diverse groups viewed themselves and contributed to the identity of the United States in the world from 1877- present.</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diverse groups</a:t>
                      </a:r>
                      <a:endParaRPr dirty="0">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identify of the groups migrating</a:t>
                      </a:r>
                      <a:endParaRPr dirty="0">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impact of the migration on the areas moved to</a:t>
                      </a:r>
                      <a:endParaRPr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cf2719c704_0_289"/>
          <p:cNvSpPr txBox="1">
            <a:spLocks noGrp="1"/>
          </p:cNvSpPr>
          <p:nvPr>
            <p:ph type="title"/>
          </p:nvPr>
        </p:nvSpPr>
        <p:spPr>
          <a:xfrm>
            <a:off x="0" y="354325"/>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9"/>
                  </a:ext>
                </a:extLst>
              </a:rPr>
              <a:t>Step 2: What Knowledge, Concepts, Vocabulary Will They Need to Master?</a:t>
            </a:r>
            <a:endParaRPr dirty="0"/>
          </a:p>
        </p:txBody>
      </p:sp>
      <p:sp>
        <p:nvSpPr>
          <p:cNvPr id="554" name="Google Shape;554;gcf2719c704_0_28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dirty="0"/>
          </a:p>
        </p:txBody>
      </p:sp>
      <p:sp>
        <p:nvSpPr>
          <p:cNvPr id="555" name="Google Shape;555;gcf2719c704_0_289"/>
          <p:cNvSpPr txBox="1"/>
          <p:nvPr/>
        </p:nvSpPr>
        <p:spPr>
          <a:xfrm>
            <a:off x="314300" y="1680025"/>
            <a:ext cx="10994700" cy="3939300"/>
          </a:xfrm>
          <a:prstGeom prst="rect">
            <a:avLst/>
          </a:prstGeom>
          <a:noFill/>
          <a:ln>
            <a:noFill/>
          </a:ln>
        </p:spPr>
        <p:txBody>
          <a:bodyPr spcFirstLastPara="1" wrap="square" lIns="91425" tIns="45700" rIns="91425" bIns="45700" anchor="t" anchorCtr="0">
            <a:normAutofit/>
          </a:bodyPr>
          <a:lstStyle/>
          <a:p>
            <a:pPr marR="0" lvl="0" algn="l" rtl="0">
              <a:spcBef>
                <a:spcPts val="0"/>
              </a:spcBef>
              <a:spcAft>
                <a:spcPts val="0"/>
              </a:spcAft>
              <a:buSzPts val="2800"/>
            </a:pPr>
            <a:r>
              <a:rPr lang="en-US" sz="2800" dirty="0">
                <a:latin typeface="Calibri"/>
                <a:ea typeface="Calibri"/>
                <a:cs typeface="Calibri"/>
                <a:sym typeface="Calibri"/>
              </a:rPr>
              <a:t>Teachers can use the disciplinary clarifications to determine the Knowledge/Concepts/Vocabulary.  </a:t>
            </a:r>
            <a:endParaRPr dirty="0"/>
          </a:p>
          <a:p>
            <a:pPr marL="742950" marR="0" lvl="1" indent="-285750" algn="l" rtl="0">
              <a:spcBef>
                <a:spcPts val="1000"/>
              </a:spcBef>
              <a:spcAft>
                <a:spcPts val="0"/>
              </a:spcAft>
              <a:buSzPts val="1920"/>
              <a:buFont typeface="Libre Franklin Medium"/>
              <a:buChar char="●"/>
            </a:pPr>
            <a:r>
              <a:rPr lang="en-US" sz="2800" dirty="0">
                <a:latin typeface="Calibri"/>
                <a:ea typeface="Calibri"/>
                <a:cs typeface="Calibri"/>
                <a:sym typeface="Calibri"/>
              </a:rPr>
              <a:t>Disciplinary Clarifications are provided in the </a:t>
            </a:r>
            <a:r>
              <a:rPr lang="en-US" sz="2800" i="1" dirty="0">
                <a:latin typeface="Calibri"/>
                <a:ea typeface="Calibri"/>
                <a:cs typeface="Calibri"/>
                <a:sym typeface="Calibri"/>
                <a:hlinkClick r:id="rId3"/>
              </a:rPr>
              <a:t>KAS for Social Studies </a:t>
            </a:r>
            <a:r>
              <a:rPr lang="en-US" sz="2800" dirty="0">
                <a:latin typeface="Calibri"/>
                <a:ea typeface="Calibri"/>
                <a:cs typeface="Calibri"/>
                <a:sym typeface="Calibri"/>
              </a:rPr>
              <a:t>for K-8 and High School. </a:t>
            </a:r>
            <a:endParaRPr sz="2800" dirty="0">
              <a:latin typeface="Calibri"/>
              <a:ea typeface="Calibri"/>
              <a:cs typeface="Calibri"/>
              <a:sym typeface="Calibri"/>
            </a:endParaRPr>
          </a:p>
          <a:p>
            <a:pPr marL="342900" marR="0" lvl="0" indent="-165100" algn="l" rtl="0">
              <a:spcBef>
                <a:spcPts val="1000"/>
              </a:spcBef>
              <a:spcAft>
                <a:spcPts val="0"/>
              </a:spcAft>
              <a:buClr>
                <a:srgbClr val="D2BD24"/>
              </a:buClr>
              <a:buSzPts val="2800"/>
              <a:buFont typeface="Noto Sans Symbols"/>
              <a:buNone/>
            </a:pPr>
            <a:endParaRPr sz="2800" dirty="0">
              <a:solidFill>
                <a:srgbClr val="3F3F3F"/>
              </a:solidFill>
              <a:latin typeface="Libre Franklin Medium"/>
              <a:ea typeface="Libre Franklin Medium"/>
              <a:cs typeface="Libre Franklin Medium"/>
              <a:sym typeface="Libre Franklin Medium"/>
            </a:endParaRPr>
          </a:p>
        </p:txBody>
      </p:sp>
      <p:pic>
        <p:nvPicPr>
          <p:cNvPr id="556" name="Google Shape;556;gcf2719c704_0_289" descr="This shows a screenshot of a section of the clarification statements for High School."/>
          <p:cNvPicPr preferRelativeResize="0"/>
          <p:nvPr/>
        </p:nvPicPr>
        <p:blipFill>
          <a:blip r:embed="rId4">
            <a:alphaModFix/>
          </a:blip>
          <a:stretch>
            <a:fillRect/>
          </a:stretch>
        </p:blipFill>
        <p:spPr>
          <a:xfrm>
            <a:off x="883000" y="4558850"/>
            <a:ext cx="9315450" cy="12382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cf2719c704_0_296"/>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sz="4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0"/>
                  </a:ext>
                </a:extLst>
              </a:rPr>
              <a:t>Step 2: What Knowledge, Concepts, </a:t>
            </a:r>
            <a:endParaRPr sz="4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1"/>
                </a:ext>
              </a:extLst>
            </a:endParaRPr>
          </a:p>
          <a:p>
            <a:pPr marL="0" lvl="0" indent="0" algn="l" rtl="0">
              <a:spcBef>
                <a:spcPts val="0"/>
              </a:spcBef>
              <a:spcAft>
                <a:spcPts val="0"/>
              </a:spcAft>
              <a:buClr>
                <a:srgbClr val="072B62"/>
              </a:buClr>
              <a:buSzPts val="4400"/>
              <a:buFont typeface="Georgia"/>
              <a:buNone/>
            </a:pPr>
            <a:r>
              <a:rPr lang="en-US" sz="4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2"/>
                  </a:ext>
                </a:extLst>
              </a:rPr>
              <a:t>Vocabulary Will They Need to Master?</a:t>
            </a:r>
            <a:endParaRPr sz="4000" dirty="0"/>
          </a:p>
        </p:txBody>
      </p:sp>
      <p:sp>
        <p:nvSpPr>
          <p:cNvPr id="564" name="Google Shape;564;gcf2719c704_0_29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dirty="0"/>
          </a:p>
        </p:txBody>
      </p:sp>
      <p:graphicFrame>
        <p:nvGraphicFramePr>
          <p:cNvPr id="563" name="Google Shape;563;gcf2719c704_0_296"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nvGraphicFramePr>
        <p:xfrm>
          <a:off x="275022" y="1889732"/>
          <a:ext cx="11758925" cy="4748260"/>
        </p:xfrm>
        <a:graphic>
          <a:graphicData uri="http://schemas.openxmlformats.org/drawingml/2006/table">
            <a:tbl>
              <a:tblPr firstRow="1">
                <a:noFill/>
                <a:tableStyleId>{210AF71D-5E57-468B-A02F-218AF53F7905}</a:tableStyleId>
              </a:tblPr>
              <a:tblGrid>
                <a:gridCol w="2733225">
                  <a:extLst>
                    <a:ext uri="{9D8B030D-6E8A-4147-A177-3AD203B41FA5}">
                      <a16:colId xmlns:a16="http://schemas.microsoft.com/office/drawing/2014/main" val="20000"/>
                    </a:ext>
                  </a:extLst>
                </a:gridCol>
                <a:gridCol w="3497800">
                  <a:extLst>
                    <a:ext uri="{9D8B030D-6E8A-4147-A177-3AD203B41FA5}">
                      <a16:colId xmlns:a16="http://schemas.microsoft.com/office/drawing/2014/main" val="20001"/>
                    </a:ext>
                  </a:extLst>
                </a:gridCol>
                <a:gridCol w="2854325">
                  <a:extLst>
                    <a:ext uri="{9D8B030D-6E8A-4147-A177-3AD203B41FA5}">
                      <a16:colId xmlns:a16="http://schemas.microsoft.com/office/drawing/2014/main" val="20002"/>
                    </a:ext>
                  </a:extLst>
                </a:gridCol>
                <a:gridCol w="2673575">
                  <a:extLst>
                    <a:ext uri="{9D8B030D-6E8A-4147-A177-3AD203B41FA5}">
                      <a16:colId xmlns:a16="http://schemas.microsoft.com/office/drawing/2014/main" val="20003"/>
                    </a:ext>
                  </a:extLst>
                </a:gridCol>
              </a:tblGrid>
              <a:tr h="2904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0360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333985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HS.UH.CH.1 Examine the ways diverse groups viewed themselves and contributed to the identity of the United States in the world from 1877- present.</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diverse groups</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migration</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push and pull factors</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culture</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identify of the groups migrating</a:t>
                      </a:r>
                      <a:endParaRPr dirty="0">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impact of the migration on the areas moved to</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3"/>
                            </a:ext>
                          </a:extLst>
                        </a:rPr>
                        <a:t>Immigrants (Eastern Europeans to the Eastern Seaboard; Asian Immigrants to the West Coast; Italian, Polish, Russian, Chinese, Cuban, Puerto Rican, Mexican, Japanese, German, Central Americans, Iraqi, Syrian, Afghanistan, Rwandan, Uganda, Democratic Republic of Congo) </a:t>
                      </a:r>
                      <a:endParaRPr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cf2719c704_0_303"/>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72B62"/>
              </a:buClr>
              <a:buSzPts val="4400"/>
              <a:buFont typeface="Georgia"/>
              <a:buNone/>
            </a:pPr>
            <a:r>
              <a:rPr lang="en-US" sz="3600" dirty="0"/>
              <a:t>Step 3: What Skills Will They Need </a:t>
            </a:r>
            <a:br>
              <a:rPr lang="en-US" sz="3600" dirty="0"/>
            </a:br>
            <a:r>
              <a:rPr lang="en-US" sz="3600" dirty="0"/>
              <a:t>to Master?</a:t>
            </a:r>
            <a:endParaRPr sz="3600" dirty="0"/>
          </a:p>
        </p:txBody>
      </p:sp>
      <p:sp>
        <p:nvSpPr>
          <p:cNvPr id="571" name="Google Shape;571;gcf2719c704_0_303"/>
          <p:cNvSpPr txBox="1">
            <a:spLocks noGrp="1"/>
          </p:cNvSpPr>
          <p:nvPr>
            <p:ph type="body" idx="1"/>
          </p:nvPr>
        </p:nvSpPr>
        <p:spPr>
          <a:xfrm>
            <a:off x="381143" y="1325700"/>
            <a:ext cx="11661000" cy="4351200"/>
          </a:xfrm>
          <a:prstGeom prst="rect">
            <a:avLst/>
          </a:prstGeom>
          <a:noFill/>
          <a:ln>
            <a:noFill/>
          </a:ln>
        </p:spPr>
        <p:txBody>
          <a:bodyPr spcFirstLastPara="1" wrap="square" lIns="91425" tIns="45700" rIns="91425" bIns="45700" anchor="t" anchorCtr="0">
            <a:normAutofit/>
          </a:bodyPr>
          <a:lstStyle/>
          <a:p>
            <a:pPr marL="342900" lvl="0" indent="-336550" algn="l" rtl="0">
              <a:spcBef>
                <a:spcPts val="0"/>
              </a:spcBef>
              <a:spcAft>
                <a:spcPts val="0"/>
              </a:spcAft>
              <a:buSzPts val="2300"/>
              <a:buChar char="•"/>
            </a:pPr>
            <a:r>
              <a:rPr lang="en-US" sz="2300" dirty="0"/>
              <a:t>Closely look at the standard and identify the skills. </a:t>
            </a:r>
            <a:endParaRPr sz="2700" dirty="0"/>
          </a:p>
          <a:p>
            <a:pPr marL="342900" lvl="0" indent="-336550" algn="l" rtl="0">
              <a:spcBef>
                <a:spcPts val="700"/>
              </a:spcBef>
              <a:spcAft>
                <a:spcPts val="0"/>
              </a:spcAft>
              <a:buSzPts val="2300"/>
              <a:buChar char="•"/>
            </a:pPr>
            <a:r>
              <a:rPr lang="en-US" sz="2300" b="1" i="1" dirty="0"/>
              <a:t>Skills</a:t>
            </a:r>
            <a:r>
              <a:rPr lang="en-US" sz="2300" dirty="0"/>
              <a:t> include the thinking skills and mental processes that require skillful application of the knowledge to solve problems, make a decision, etc. </a:t>
            </a:r>
            <a:endParaRPr sz="2700" dirty="0"/>
          </a:p>
          <a:p>
            <a:pPr marL="0" lvl="0" indent="0" algn="l" rtl="0">
              <a:spcBef>
                <a:spcPts val="1000"/>
              </a:spcBef>
              <a:spcAft>
                <a:spcPts val="0"/>
              </a:spcAft>
              <a:buSzPts val="3600"/>
              <a:buNone/>
            </a:pPr>
            <a:endParaRPr dirty="0">
              <a:solidFill>
                <a:schemeClr val="dk1"/>
              </a:solidFill>
            </a:endParaRPr>
          </a:p>
          <a:p>
            <a:pPr marL="0" lvl="0" indent="0" algn="l" rtl="0">
              <a:spcBef>
                <a:spcPts val="1000"/>
              </a:spcBef>
              <a:spcAft>
                <a:spcPts val="0"/>
              </a:spcAft>
              <a:buSzPts val="3600"/>
              <a:buNone/>
            </a:pPr>
            <a:endParaRPr dirty="0">
              <a:solidFill>
                <a:schemeClr val="dk1"/>
              </a:solidFill>
              <a:latin typeface="Source Sans Pro"/>
              <a:ea typeface="Source Sans Pro"/>
              <a:cs typeface="Source Sans Pro"/>
              <a:sym typeface="Source Sans Pro"/>
            </a:endParaRPr>
          </a:p>
          <a:p>
            <a:pPr marL="0" lvl="0" indent="0" algn="l" rtl="0">
              <a:spcBef>
                <a:spcPts val="1000"/>
              </a:spcBef>
              <a:spcAft>
                <a:spcPts val="0"/>
              </a:spcAft>
              <a:buSzPts val="3600"/>
              <a:buNone/>
            </a:pPr>
            <a:endParaRPr dirty="0">
              <a:latin typeface="Source Sans Pro"/>
              <a:ea typeface="Source Sans Pro"/>
              <a:cs typeface="Source Sans Pro"/>
              <a:sym typeface="Source Sans Pro"/>
            </a:endParaRPr>
          </a:p>
        </p:txBody>
      </p:sp>
      <p:sp>
        <p:nvSpPr>
          <p:cNvPr id="573" name="Google Shape;573;gcf2719c704_0_30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dirty="0"/>
          </a:p>
        </p:txBody>
      </p:sp>
      <p:graphicFrame>
        <p:nvGraphicFramePr>
          <p:cNvPr id="572" name="Google Shape;572;gcf2719c704_0_303"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hree is the focus: What skills do students need to be able to do to reach this standard?   &#10; &#10;&#10;The following information has been added to column three: identify&#10;&#10;&#10;" title="Unpacking the Standards table"/>
          <p:cNvGraphicFramePr/>
          <p:nvPr/>
        </p:nvGraphicFramePr>
        <p:xfrm>
          <a:off x="239743" y="2920263"/>
          <a:ext cx="11802400" cy="4026900"/>
        </p:xfrm>
        <a:graphic>
          <a:graphicData uri="http://schemas.openxmlformats.org/drawingml/2006/table">
            <a:tbl>
              <a:tblPr firstRow="1">
                <a:noFill/>
                <a:tableStyleId>{210AF71D-5E57-468B-A02F-218AF53F7905}</a:tableStyleId>
              </a:tblPr>
              <a:tblGrid>
                <a:gridCol w="2851975">
                  <a:extLst>
                    <a:ext uri="{9D8B030D-6E8A-4147-A177-3AD203B41FA5}">
                      <a16:colId xmlns:a16="http://schemas.microsoft.com/office/drawing/2014/main" val="20000"/>
                    </a:ext>
                  </a:extLst>
                </a:gridCol>
                <a:gridCol w="3937400">
                  <a:extLst>
                    <a:ext uri="{9D8B030D-6E8A-4147-A177-3AD203B41FA5}">
                      <a16:colId xmlns:a16="http://schemas.microsoft.com/office/drawing/2014/main" val="20001"/>
                    </a:ext>
                  </a:extLst>
                </a:gridCol>
                <a:gridCol w="2733675">
                  <a:extLst>
                    <a:ext uri="{9D8B030D-6E8A-4147-A177-3AD203B41FA5}">
                      <a16:colId xmlns:a16="http://schemas.microsoft.com/office/drawing/2014/main" val="20002"/>
                    </a:ext>
                  </a:extLst>
                </a:gridCol>
                <a:gridCol w="2279350">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200" u="none" strike="noStrike" cap="none" dirty="0">
                          <a:solidFill>
                            <a:schemeClr val="lt1"/>
                          </a:solidFill>
                        </a:rPr>
                        <a:t>Standard</a:t>
                      </a:r>
                      <a:endParaRPr sz="12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43600">
                <a:tc vMerge="1">
                  <a:txBody>
                    <a:bodyPr/>
                    <a:lstStyle/>
                    <a:p>
                      <a:endParaRPr lang="en-US"/>
                    </a:p>
                  </a:txBody>
                  <a:tcPr/>
                </a:tc>
                <a:tc>
                  <a:txBody>
                    <a:bodyPr/>
                    <a:lstStyle/>
                    <a:p>
                      <a:pPr marL="0" marR="0" lvl="0" indent="0" algn="l" rtl="0">
                        <a:spcBef>
                          <a:spcPts val="0"/>
                        </a:spcBef>
                        <a:spcAft>
                          <a:spcPts val="0"/>
                        </a:spcAft>
                        <a:buNone/>
                      </a:pPr>
                      <a:r>
                        <a:rPr lang="en-US" sz="1200" u="none" strike="noStrike" cap="none" dirty="0">
                          <a:solidFill>
                            <a:schemeClr val="lt1"/>
                          </a:solidFill>
                        </a:rPr>
                        <a:t>What Knowledge/Concepts/ Vocabulary do students need to know to reach this standard?</a:t>
                      </a:r>
                      <a:endParaRPr sz="12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200" u="none" strike="noStrike" cap="none" dirty="0">
                          <a:solidFill>
                            <a:schemeClr val="lt1"/>
                          </a:solidFill>
                        </a:rPr>
                        <a:t>What skills do students need to be able to do to reach this standard?   </a:t>
                      </a:r>
                      <a:endParaRPr sz="12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200" u="none" strike="noStrike" cap="none" dirty="0">
                          <a:solidFill>
                            <a:schemeClr val="lt1"/>
                          </a:solidFill>
                        </a:rPr>
                        <a:t>What level of proficiency do students need to be at in order to reach this standard? </a:t>
                      </a:r>
                      <a:endParaRPr sz="10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664625">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HS.UH.CH.1 Examine the ways diverse groups viewed themselves and contributed to the identity of the United States in the world from 1877- present.</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diverse groups</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migration</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push and pull factors</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culture</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identify of the groups migrating</a:t>
                      </a:r>
                      <a:endParaRPr dirty="0">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impact of the migration on the areas moved to</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4"/>
                            </a:ext>
                          </a:extLst>
                        </a:rPr>
                        <a:t>Immigrants (Eastern Europeans to the Eastern Seaboard; Asian Immigrants to the West Coast; Italian, Polish, Russian, Chinese, Cuban, Puerto Rican, Mexican, Japanese, German, Central Americans, Iraqi, Syrian, Afghanistan, Rwandan, Uganda, Democratic Republic of Congo) </a:t>
                      </a:r>
                      <a:endParaRPr dirty="0">
                        <a:solidFill>
                          <a:srgbClr val="FF0000"/>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Examine </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cf2719c704_0_311"/>
          <p:cNvSpPr txBox="1">
            <a:spLocks noGrp="1"/>
          </p:cNvSpPr>
          <p:nvPr>
            <p:ph type="title"/>
          </p:nvPr>
        </p:nvSpPr>
        <p:spPr>
          <a:xfrm>
            <a:off x="136325" y="137066"/>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3200"/>
              <a:buFont typeface="Georgia"/>
              <a:buNone/>
            </a:pPr>
            <a:r>
              <a:rPr lang="en-US" sz="3000" dirty="0"/>
              <a:t>Step 4: What Level of Proficiency Do Students </a:t>
            </a:r>
            <a:br>
              <a:rPr lang="en-US" sz="3000" dirty="0"/>
            </a:br>
            <a:r>
              <a:rPr lang="en-US" sz="3000" dirty="0"/>
              <a:t>Need to Be at in Order to Reach This Standard?</a:t>
            </a:r>
            <a:r>
              <a:rPr lang="en-US" sz="3200" dirty="0"/>
              <a:t> </a:t>
            </a:r>
            <a:endParaRPr dirty="0"/>
          </a:p>
        </p:txBody>
      </p:sp>
      <p:sp>
        <p:nvSpPr>
          <p:cNvPr id="580" name="Google Shape;580;gcf2719c704_0_311"/>
          <p:cNvSpPr txBox="1">
            <a:spLocks noGrp="1"/>
          </p:cNvSpPr>
          <p:nvPr>
            <p:ph type="body" idx="1"/>
          </p:nvPr>
        </p:nvSpPr>
        <p:spPr>
          <a:xfrm>
            <a:off x="330000" y="1253400"/>
            <a:ext cx="11532000" cy="4351200"/>
          </a:xfrm>
          <a:prstGeom prst="rect">
            <a:avLst/>
          </a:prstGeom>
          <a:noFill/>
          <a:ln>
            <a:noFill/>
          </a:ln>
        </p:spPr>
        <p:txBody>
          <a:bodyPr spcFirstLastPara="1" wrap="square" lIns="0" tIns="0" rIns="0" bIns="0" anchor="t" anchorCtr="0">
            <a:noAutofit/>
          </a:bodyPr>
          <a:lstStyle/>
          <a:p>
            <a:pPr marL="342900" lvl="0" indent="-342900" algn="l" rtl="0">
              <a:spcBef>
                <a:spcPts val="700"/>
              </a:spcBef>
              <a:spcAft>
                <a:spcPts val="0"/>
              </a:spcAft>
              <a:buSzPts val="2400"/>
              <a:buChar char="•"/>
            </a:pPr>
            <a:r>
              <a:rPr lang="en-US" sz="2400" dirty="0"/>
              <a:t>Look at the standard and identify what level of proficiency students will need to be at in order to reach this standard.</a:t>
            </a:r>
            <a:endParaRPr dirty="0"/>
          </a:p>
          <a:p>
            <a:pPr marL="342900" lvl="0" indent="-342900" algn="l" rtl="0">
              <a:spcBef>
                <a:spcPts val="700"/>
              </a:spcBef>
              <a:spcAft>
                <a:spcPts val="0"/>
              </a:spcAft>
              <a:buSzPts val="2400"/>
              <a:buChar char="•"/>
            </a:pPr>
            <a:r>
              <a:rPr lang="en-US" sz="2400" dirty="0"/>
              <a:t>One way to determine answers to this question is to look at the </a:t>
            </a:r>
            <a:r>
              <a:rPr lang="en-US" sz="2400" b="1" dirty="0">
                <a:solidFill>
                  <a:srgbClr val="FF0000"/>
                </a:solidFill>
              </a:rPr>
              <a:t>Depth of Knowledge</a:t>
            </a:r>
            <a:r>
              <a:rPr lang="en-US" sz="2400" b="1" dirty="0"/>
              <a:t>.</a:t>
            </a:r>
            <a:endParaRPr sz="2400" b="1" dirty="0"/>
          </a:p>
        </p:txBody>
      </p:sp>
      <p:sp>
        <p:nvSpPr>
          <p:cNvPr id="581" name="Google Shape;581;gcf2719c704_0_3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dirty="0"/>
          </a:p>
        </p:txBody>
      </p:sp>
      <p:graphicFrame>
        <p:nvGraphicFramePr>
          <p:cNvPr id="582" name="Google Shape;582;gcf2719c704_0_311"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four is the focus: &#10; What level of proficiency do students need to be at in order to reach this standard? &#10;&#10;&#10;The following information has been added to column four: Level 1&#10;&#10;" title="Unpacking the Standards table"/>
          <p:cNvGraphicFramePr/>
          <p:nvPr/>
        </p:nvGraphicFramePr>
        <p:xfrm>
          <a:off x="275143" y="2899850"/>
          <a:ext cx="11818250" cy="4968270"/>
        </p:xfrm>
        <a:graphic>
          <a:graphicData uri="http://schemas.openxmlformats.org/drawingml/2006/table">
            <a:tbl>
              <a:tblPr firstRow="1">
                <a:noFill/>
                <a:tableStyleId>{210AF71D-5E57-468B-A02F-218AF53F7905}</a:tableStyleId>
              </a:tblPr>
              <a:tblGrid>
                <a:gridCol w="2747000">
                  <a:extLst>
                    <a:ext uri="{9D8B030D-6E8A-4147-A177-3AD203B41FA5}">
                      <a16:colId xmlns:a16="http://schemas.microsoft.com/office/drawing/2014/main" val="20000"/>
                    </a:ext>
                  </a:extLst>
                </a:gridCol>
                <a:gridCol w="3293425">
                  <a:extLst>
                    <a:ext uri="{9D8B030D-6E8A-4147-A177-3AD203B41FA5}">
                      <a16:colId xmlns:a16="http://schemas.microsoft.com/office/drawing/2014/main" val="20001"/>
                    </a:ext>
                  </a:extLst>
                </a:gridCol>
                <a:gridCol w="3127900">
                  <a:extLst>
                    <a:ext uri="{9D8B030D-6E8A-4147-A177-3AD203B41FA5}">
                      <a16:colId xmlns:a16="http://schemas.microsoft.com/office/drawing/2014/main" val="20002"/>
                    </a:ext>
                  </a:extLst>
                </a:gridCol>
                <a:gridCol w="2649925">
                  <a:extLst>
                    <a:ext uri="{9D8B030D-6E8A-4147-A177-3AD203B41FA5}">
                      <a16:colId xmlns:a16="http://schemas.microsoft.com/office/drawing/2014/main" val="20003"/>
                    </a:ext>
                  </a:extLst>
                </a:gridCol>
              </a:tblGrid>
              <a:tr h="304800">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58250">
                <a:tc vMerge="1">
                  <a:txBody>
                    <a:bodyPr/>
                    <a:lstStyle/>
                    <a:p>
                      <a:endParaRPr lang="en-US"/>
                    </a:p>
                  </a:txBody>
                  <a:tcPr/>
                </a:tc>
                <a:tc>
                  <a:txBody>
                    <a:bodyPr/>
                    <a:lstStyle/>
                    <a:p>
                      <a:pPr marL="0" marR="0" lvl="0" indent="0" algn="l" rtl="0">
                        <a:spcBef>
                          <a:spcPts val="0"/>
                        </a:spcBef>
                        <a:spcAft>
                          <a:spcPts val="0"/>
                        </a:spcAft>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2358550">
                <a:tc>
                  <a:txBody>
                    <a:bodyPr/>
                    <a:lstStyle/>
                    <a:p>
                      <a:pPr marL="0" lvl="0" indent="0" algn="l" rtl="0">
                        <a:spcBef>
                          <a:spcPts val="0"/>
                        </a:spcBef>
                        <a:spcAft>
                          <a:spcPts val="0"/>
                        </a:spcAft>
                        <a:buClr>
                          <a:srgbClr val="3F3F3F"/>
                        </a:buClr>
                        <a:buSzPts val="1400"/>
                        <a:buFont typeface="Libre Franklin Medium"/>
                        <a:buNone/>
                      </a:pPr>
                      <a:r>
                        <a:rPr lang="en-US" sz="1600" dirty="0">
                          <a:solidFill>
                            <a:srgbClr val="3F3F3F"/>
                          </a:solidFill>
                          <a:latin typeface="Trebuchet MS"/>
                          <a:ea typeface="Trebuchet MS"/>
                          <a:cs typeface="Trebuchet MS"/>
                          <a:sym typeface="Trebuchet MS"/>
                        </a:rPr>
                        <a:t>HS.UH.CH.1 Examine the ways diverse groups viewed themselves and contributed to the identity of the United States in the world from 1877- present.</a:t>
                      </a:r>
                      <a:endParaRPr sz="1600" u="none" strike="noStrike" cap="none" dirty="0">
                        <a:solidFill>
                          <a:srgbClr val="3F3F3F"/>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diverse groups</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migration</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push and pull factors</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rPr>
                        <a:t>culture</a:t>
                      </a:r>
                      <a:endParaRPr dirty="0">
                        <a:solidFill>
                          <a:srgbClr val="FF0000"/>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identify of the groups migrating</a:t>
                      </a:r>
                      <a:endParaRPr dirty="0">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US" dirty="0">
                          <a:latin typeface="Calibri"/>
                          <a:ea typeface="Calibri"/>
                          <a:cs typeface="Calibri"/>
                          <a:sym typeface="Calibri"/>
                        </a:rPr>
                        <a:t>the impact of the migration on the areas moved to</a:t>
                      </a:r>
                      <a:endParaRPr dirty="0">
                        <a:latin typeface="Calibri"/>
                        <a:ea typeface="Calibri"/>
                        <a:cs typeface="Calibri"/>
                        <a:sym typeface="Calibri"/>
                      </a:endParaRPr>
                    </a:p>
                    <a:p>
                      <a:pPr marL="457200" lvl="0" indent="-317500" algn="l" rtl="0">
                        <a:spcBef>
                          <a:spcPts val="0"/>
                        </a:spcBef>
                        <a:spcAft>
                          <a:spcPts val="0"/>
                        </a:spcAft>
                        <a:buClr>
                          <a:srgbClr val="FF0000"/>
                        </a:buClr>
                        <a:buSzPts val="1400"/>
                        <a:buFont typeface="Calibri"/>
                        <a:buChar char="●"/>
                      </a:pPr>
                      <a:r>
                        <a:rPr lang="en-US" dirty="0">
                          <a:solidFill>
                            <a:srgbClr val="FF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5"/>
                            </a:ext>
                          </a:extLst>
                        </a:rPr>
                        <a:t>Immigrants (Eastern Europeans to the Eastern Seaboard; Asian Immigrants to the West Coast; Italian, Polish, Russian, Chinese, Cuban, Puerto Rican, Mexican, Japanese, German, Central Americans, Iraqi, Syrian, Afghanistan, Rwandan, Uganda, Democratic Republic of Congo) </a:t>
                      </a:r>
                      <a:endParaRPr dirty="0">
                        <a:solidFill>
                          <a:srgbClr val="3F3F3F"/>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Examine </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spcBef>
                          <a:spcPts val="0"/>
                        </a:spcBef>
                        <a:spcAft>
                          <a:spcPts val="0"/>
                        </a:spcAft>
                        <a:buNone/>
                      </a:pPr>
                      <a:r>
                        <a:rPr lang="en-US" dirty="0"/>
                        <a:t>Level 2 </a:t>
                      </a:r>
                      <a:endParaRPr dirty="0"/>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d2a01b62c7_0_59"/>
          <p:cNvSpPr txBox="1">
            <a:spLocks noGrp="1"/>
          </p:cNvSpPr>
          <p:nvPr>
            <p:ph type="title"/>
          </p:nvPr>
        </p:nvSpPr>
        <p:spPr>
          <a:xfrm>
            <a:off x="505491" y="53638"/>
            <a:ext cx="10515600" cy="13257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4400"/>
              <a:buFont typeface="Georgia"/>
              <a:buNone/>
            </a:pPr>
            <a:r>
              <a:rPr lang="en-US" u="sng" dirty="0">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6"/>
                  </a:ext>
                </a:extLst>
              </a:rPr>
              <a:t>Tool to Unpack Standards</a:t>
            </a:r>
            <a:endParaRPr dirty="0">
              <a:solidFill>
                <a:schemeClr val="dk1"/>
              </a:solidFill>
            </a:endParaRPr>
          </a:p>
        </p:txBody>
      </p:sp>
      <p:sp>
        <p:nvSpPr>
          <p:cNvPr id="589" name="Google Shape;589;gd2a01b62c7_0_5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dirty="0"/>
          </a:p>
        </p:txBody>
      </p:sp>
      <p:sp>
        <p:nvSpPr>
          <p:cNvPr id="594" name="Google Shape;594;gd2a01b62c7_0_59"/>
          <p:cNvSpPr txBox="1"/>
          <p:nvPr/>
        </p:nvSpPr>
        <p:spPr>
          <a:xfrm>
            <a:off x="6374063" y="941940"/>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3</a:t>
            </a:r>
            <a:endParaRPr dirty="0"/>
          </a:p>
        </p:txBody>
      </p:sp>
      <p:grpSp>
        <p:nvGrpSpPr>
          <p:cNvPr id="2" name="Group 1">
            <a:extLst>
              <a:ext uri="{FF2B5EF4-FFF2-40B4-BE49-F238E27FC236}">
                <a16:creationId xmlns:a16="http://schemas.microsoft.com/office/drawing/2014/main" id="{A877C4ED-AE85-6BDF-69DF-00C46039984F}"/>
              </a:ext>
              <a:ext uri="{C183D7F6-B498-43B3-948B-1728B52AA6E4}">
                <adec:decorative xmlns:adec="http://schemas.microsoft.com/office/drawing/2017/decorative" val="1"/>
              </a:ext>
            </a:extLst>
          </p:cNvPr>
          <p:cNvGrpSpPr/>
          <p:nvPr/>
        </p:nvGrpSpPr>
        <p:grpSpPr>
          <a:xfrm>
            <a:off x="581912" y="689164"/>
            <a:ext cx="10803175" cy="3550064"/>
            <a:chOff x="581925" y="1099122"/>
            <a:chExt cx="10803175" cy="3550064"/>
          </a:xfrm>
        </p:grpSpPr>
        <p:sp>
          <p:nvSpPr>
            <p:cNvPr id="590" name="Google Shape;590;gd2a01b62c7_0_59"/>
            <p:cNvSpPr txBox="1"/>
            <p:nvPr/>
          </p:nvSpPr>
          <p:spPr>
            <a:xfrm>
              <a:off x="1170909"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1</a:t>
              </a:r>
              <a:endParaRPr dirty="0"/>
            </a:p>
          </p:txBody>
        </p:sp>
        <p:sp>
          <p:nvSpPr>
            <p:cNvPr id="591" name="Google Shape;591;gd2a01b62c7_0_59" descr="Indicates that the first column is the standard. " title="Down arrow"/>
            <p:cNvSpPr/>
            <p:nvPr/>
          </p:nvSpPr>
          <p:spPr>
            <a:xfrm>
              <a:off x="1490993" y="1565345"/>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92" name="Google Shape;592;gd2a01b62c7_0_59"/>
            <p:cNvSpPr txBox="1"/>
            <p:nvPr/>
          </p:nvSpPr>
          <p:spPr>
            <a:xfrm>
              <a:off x="3442242" y="1099128"/>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2</a:t>
              </a:r>
              <a:endParaRPr dirty="0"/>
            </a:p>
          </p:txBody>
        </p:sp>
        <p:sp>
          <p:nvSpPr>
            <p:cNvPr id="593" name="Google Shape;593;gd2a01b62c7_0_59" descr="Indicates that the second step in this chart is to identify What Knowledge/Concepts/ Vocabulary do students need to know to reach this standard?&#10;" title="Down arrow Step Two"/>
            <p:cNvSpPr/>
            <p:nvPr/>
          </p:nvSpPr>
          <p:spPr>
            <a:xfrm>
              <a:off x="3762357" y="147627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95" name="Google Shape;595;gd2a01b62c7_0_59" descr="Indicates that step 3 is identifying what skills do students need to be able to do to reach this standard. &#10;" title="Upward arrow"/>
            <p:cNvSpPr/>
            <p:nvPr/>
          </p:nvSpPr>
          <p:spPr>
            <a:xfrm>
              <a:off x="6626762" y="1407578"/>
              <a:ext cx="274200" cy="5484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sp>
          <p:nvSpPr>
            <p:cNvPr id="596" name="Google Shape;596;gd2a01b62c7_0_59"/>
            <p:cNvSpPr txBox="1"/>
            <p:nvPr/>
          </p:nvSpPr>
          <p:spPr>
            <a:xfrm>
              <a:off x="9671859" y="1099122"/>
              <a:ext cx="914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1B1E3D"/>
                  </a:solidFill>
                  <a:latin typeface="Libre Franklin Medium"/>
                  <a:ea typeface="Libre Franklin Medium"/>
                  <a:cs typeface="Libre Franklin Medium"/>
                  <a:sym typeface="Libre Franklin Medium"/>
                </a:rPr>
                <a:t>Step 4</a:t>
              </a:r>
              <a:endParaRPr dirty="0"/>
            </a:p>
          </p:txBody>
        </p:sp>
        <p:sp>
          <p:nvSpPr>
            <p:cNvPr id="597" name="Google Shape;597;gd2a01b62c7_0_59" descr="Indicates that what level of proficiency do students need to be at in order to reach this standard needs to be identified. &#10;" title="Down arrow 4"/>
            <p:cNvSpPr/>
            <p:nvPr/>
          </p:nvSpPr>
          <p:spPr>
            <a:xfrm>
              <a:off x="9991949" y="1565339"/>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ibre Franklin Medium"/>
                <a:ea typeface="Libre Franklin Medium"/>
                <a:cs typeface="Libre Franklin Medium"/>
                <a:sym typeface="Libre Franklin Medium"/>
              </a:endParaRPr>
            </a:p>
          </p:txBody>
        </p:sp>
        <p:graphicFrame>
          <p:nvGraphicFramePr>
            <p:cNvPr id="598" name="Google Shape;598;gd2a01b62c7_0_59"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2321660406"/>
                </p:ext>
              </p:extLst>
            </p:nvPr>
          </p:nvGraphicFramePr>
          <p:xfrm>
            <a:off x="581925" y="2210971"/>
            <a:ext cx="10803175" cy="2438215"/>
          </p:xfrm>
          <a:graphic>
            <a:graphicData uri="http://schemas.openxmlformats.org/drawingml/2006/table">
              <a:tbl>
                <a:tblPr firstRow="1">
                  <a:noFill/>
                  <a:tableStyleId>{210AF71D-5E57-468B-A02F-218AF53F7905}</a:tableStyleId>
                </a:tblPr>
                <a:tblGrid>
                  <a:gridCol w="2511075">
                    <a:extLst>
                      <a:ext uri="{9D8B030D-6E8A-4147-A177-3AD203B41FA5}">
                        <a16:colId xmlns:a16="http://schemas.microsoft.com/office/drawing/2014/main" val="20000"/>
                      </a:ext>
                    </a:extLst>
                  </a:gridCol>
                  <a:gridCol w="2708975">
                    <a:extLst>
                      <a:ext uri="{9D8B030D-6E8A-4147-A177-3AD203B41FA5}">
                        <a16:colId xmlns:a16="http://schemas.microsoft.com/office/drawing/2014/main" val="20001"/>
                      </a:ext>
                    </a:extLst>
                  </a:gridCol>
                  <a:gridCol w="2794600">
                    <a:extLst>
                      <a:ext uri="{9D8B030D-6E8A-4147-A177-3AD203B41FA5}">
                        <a16:colId xmlns:a16="http://schemas.microsoft.com/office/drawing/2014/main" val="20002"/>
                      </a:ext>
                    </a:extLst>
                  </a:gridCol>
                  <a:gridCol w="2788525">
                    <a:extLst>
                      <a:ext uri="{9D8B030D-6E8A-4147-A177-3AD203B41FA5}">
                        <a16:colId xmlns:a16="http://schemas.microsoft.com/office/drawing/2014/main" val="20003"/>
                      </a:ext>
                    </a:extLst>
                  </a:gridCol>
                </a:tblGrid>
                <a:tr h="426525">
                  <a:tc rowSpan="2">
                    <a:txBody>
                      <a:bodyPr/>
                      <a:lstStyle/>
                      <a:p>
                        <a:pPr marL="0" marR="0" lvl="0" indent="0" algn="l" rtl="0">
                          <a:spcBef>
                            <a:spcPts val="0"/>
                          </a:spcBef>
                          <a:spcAft>
                            <a:spcPts val="0"/>
                          </a:spcAft>
                          <a:buNone/>
                        </a:pPr>
                        <a:r>
                          <a:rPr lang="en-US" sz="1400" u="none" strike="noStrike" cap="none" dirty="0">
                            <a:solidFill>
                              <a:schemeClr val="lt1"/>
                            </a:solidFill>
                          </a:rPr>
                          <a:t>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gridSpan="3">
                    <a:txBody>
                      <a:bodyPr/>
                      <a:lstStyle/>
                      <a:p>
                        <a:pPr marL="0" marR="0" lvl="0" indent="0" algn="ctr" rtl="0">
                          <a:spcBef>
                            <a:spcPts val="0"/>
                          </a:spcBef>
                          <a:spcAft>
                            <a:spcPts val="0"/>
                          </a:spcAft>
                          <a:buNone/>
                        </a:pPr>
                        <a:r>
                          <a:rPr lang="en-US" sz="1400" u="none" strike="noStrike" cap="none" dirty="0">
                            <a:solidFill>
                              <a:schemeClr val="lt1"/>
                            </a:solidFill>
                          </a:rPr>
                          <a:t>Unpacking the Standard</a:t>
                        </a:r>
                        <a:endParaRPr sz="1400" b="1" i="0" u="none" strike="noStrike" cap="none" dirty="0">
                          <a:solidFill>
                            <a:schemeClr val="lt1"/>
                          </a:solidFill>
                          <a:latin typeface="Calibri"/>
                          <a:ea typeface="Calibri"/>
                          <a:cs typeface="Calibri"/>
                          <a:sym typeface="Calibri"/>
                        </a:endParaRPr>
                      </a:p>
                    </a:txBody>
                    <a:tcPr marL="45725" marR="45725"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18550">
                  <a:tc vMerge="1">
                    <a:txBody>
                      <a:bodyPr/>
                      <a:lstStyle/>
                      <a:p>
                        <a:endParaRPr lang="en-US"/>
                      </a:p>
                    </a:txBody>
                    <a:tcPr/>
                  </a:tc>
                  <a:tc>
                    <a:txBody>
                      <a:bodyPr/>
                      <a:lstStyle/>
                      <a:p>
                        <a:pPr marL="0" marR="0" lvl="0" indent="0" algn="l" rtl="0">
                          <a:spcBef>
                            <a:spcPts val="0"/>
                          </a:spcBef>
                          <a:spcAft>
                            <a:spcPts val="0"/>
                          </a:spcAft>
                          <a:buNone/>
                        </a:pPr>
                        <a:r>
                          <a:rPr lang="en-US" u="none" strike="noStrike" cap="none" dirty="0">
                            <a:solidFill>
                              <a:schemeClr val="lt1"/>
                            </a:solidFill>
                            <a:latin typeface="Arial"/>
                            <a:ea typeface="Arial"/>
                            <a:cs typeface="Arial"/>
                            <a:sym typeface="Arial"/>
                          </a:rPr>
                          <a:t>What Knowledge/Concepts/ Vocabulary do students need to know to reach this standard?</a:t>
                        </a:r>
                        <a:endParaRPr dirty="0">
                          <a:solidFill>
                            <a:schemeClr val="lt1"/>
                          </a:solidFill>
                          <a:latin typeface="Arial"/>
                          <a:ea typeface="Arial"/>
                          <a:cs typeface="Arial"/>
                          <a:sym typeface="Arial"/>
                        </a:endParaRPr>
                      </a:p>
                      <a:p>
                        <a:pPr marL="0" marR="0" lvl="0" indent="0" algn="l" rtl="0">
                          <a:spcBef>
                            <a:spcPts val="0"/>
                          </a:spcBef>
                          <a:spcAft>
                            <a:spcPts val="0"/>
                          </a:spcAft>
                          <a:buNone/>
                        </a:pPr>
                        <a:endParaRPr dirty="0">
                          <a:solidFill>
                            <a:schemeClr val="lt1"/>
                          </a:solidFill>
                          <a:latin typeface="Arial"/>
                          <a:ea typeface="Arial"/>
                          <a:cs typeface="Arial"/>
                          <a:sym typeface="Arial"/>
                        </a:endParaRPr>
                      </a:p>
                      <a:p>
                        <a:pPr marL="0" marR="0" lvl="0" indent="0" algn="l" rtl="0">
                          <a:spcBef>
                            <a:spcPts val="0"/>
                          </a:spcBef>
                          <a:spcAft>
                            <a:spcPts val="0"/>
                          </a:spcAft>
                          <a:buNone/>
                        </a:pPr>
                        <a:r>
                          <a:rPr lang="en-US" dirty="0">
                            <a:solidFill>
                              <a:schemeClr val="lt1"/>
                            </a:solidFill>
                            <a:latin typeface="Arial"/>
                            <a:ea typeface="Arial"/>
                            <a:cs typeface="Arial"/>
                            <a:sym typeface="Arial"/>
                          </a:rPr>
                          <a:t>What diverse groups (diverse racial, religious, and ethnic groups, and those of various national origins) are included in this standard? </a:t>
                        </a:r>
                        <a:endParaRPr dirty="0">
                          <a:solidFill>
                            <a:schemeClr val="lt1"/>
                          </a:solidFill>
                          <a:latin typeface="Arial"/>
                          <a:ea typeface="Arial"/>
                          <a:cs typeface="Arial"/>
                          <a:sym typeface="Aria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skills do students need to be able to do to reach this standard?   </a:t>
                        </a:r>
                        <a:endParaRPr sz="1400" u="none" strike="noStrike" cap="none"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r>
                          <a:rPr lang="en-US" dirty="0">
                            <a:solidFill>
                              <a:schemeClr val="lt1"/>
                            </a:solidFill>
                          </a:rPr>
                          <a:t>Are historically marginalized groups agents of their own story?</a:t>
                        </a:r>
                        <a:endParaRPr dirty="0">
                          <a:solidFill>
                            <a:schemeClr val="lt1"/>
                          </a:solidFill>
                        </a:endParaRPr>
                      </a:p>
                      <a:p>
                        <a:pPr marL="0" marR="0" lvl="0" indent="0" algn="l" rtl="0">
                          <a:spcBef>
                            <a:spcPts val="0"/>
                          </a:spcBef>
                          <a:spcAft>
                            <a:spcPts val="0"/>
                          </a:spcAft>
                          <a:buNone/>
                        </a:pPr>
                        <a:endParaRPr dirty="0">
                          <a:solidFill>
                            <a:schemeClr val="lt1"/>
                          </a:solidFill>
                        </a:endParaRPr>
                      </a:p>
                      <a:p>
                        <a:pPr marL="0" marR="0" lvl="0" indent="0" algn="l" rtl="0">
                          <a:spcBef>
                            <a:spcPts val="0"/>
                          </a:spcBef>
                          <a:spcAft>
                            <a:spcPts val="0"/>
                          </a:spcAft>
                          <a:buNone/>
                        </a:pPr>
                        <a:endParaRPr dirty="0">
                          <a:solidFill>
                            <a:schemeClr val="lt1"/>
                          </a:solidFill>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grpSp>
      <p:sp>
        <p:nvSpPr>
          <p:cNvPr id="599" name="Google Shape;599;gd2a01b62c7_0_59"/>
          <p:cNvSpPr txBox="1"/>
          <p:nvPr/>
        </p:nvSpPr>
        <p:spPr>
          <a:xfrm>
            <a:off x="210141" y="4136930"/>
            <a:ext cx="11930604" cy="1642471"/>
          </a:xfrm>
          <a:prstGeom prst="rect">
            <a:avLst/>
          </a:prstGeom>
          <a:noFill/>
          <a:ln>
            <a:noFill/>
          </a:ln>
        </p:spPr>
        <p:txBody>
          <a:bodyPr spcFirstLastPara="1" wrap="square" lIns="91425" tIns="91425" rIns="91425" bIns="91425" anchor="t" anchorCtr="0">
            <a:spAutoFit/>
          </a:bodyPr>
          <a:lstStyle/>
          <a:p>
            <a:pPr marL="457200" lvl="0" indent="-381000" algn="l" rtl="0">
              <a:lnSpc>
                <a:spcPct val="90000"/>
              </a:lnSpc>
              <a:spcBef>
                <a:spcPts val="1000"/>
              </a:spcBef>
              <a:spcAft>
                <a:spcPts val="0"/>
              </a:spcAft>
              <a:buClr>
                <a:schemeClr val="dk1"/>
              </a:buClr>
              <a:buSzPts val="2400"/>
              <a:buChar char="●"/>
            </a:pPr>
            <a:r>
              <a:rPr lang="en-US" sz="2400" dirty="0">
                <a:solidFill>
                  <a:schemeClr val="dk1"/>
                </a:solidFill>
              </a:rPr>
              <a:t>In your grade level team or PLC, repeat this process with every standard found in your </a:t>
            </a:r>
            <a:r>
              <a:rPr lang="en-US" sz="2400" u="sng" dirty="0">
                <a:solidFill>
                  <a:schemeClr val="hlink"/>
                </a:solidFill>
                <a:hlinkClick r:id="rId4"/>
              </a:rPr>
              <a:t>Tool to Unpack Standard </a:t>
            </a:r>
            <a:r>
              <a:rPr lang="en-US" sz="2400" dirty="0">
                <a:solidFill>
                  <a:schemeClr val="dk1"/>
                </a:solidFill>
              </a:rPr>
              <a:t>document from Module 2: Minding the Gap.</a:t>
            </a:r>
            <a:endParaRPr sz="2400" dirty="0">
              <a:solidFill>
                <a:schemeClr val="dk1"/>
              </a:solidFill>
            </a:endParaRPr>
          </a:p>
          <a:p>
            <a:pPr marL="457200" lvl="0" indent="-381000" algn="l" rtl="0">
              <a:lnSpc>
                <a:spcPct val="90000"/>
              </a:lnSpc>
              <a:spcBef>
                <a:spcPts val="0"/>
              </a:spcBef>
              <a:spcAft>
                <a:spcPts val="0"/>
              </a:spcAft>
              <a:buClr>
                <a:schemeClr val="dk1"/>
              </a:buClr>
              <a:buSzPts val="2400"/>
              <a:buChar char="●"/>
            </a:pPr>
            <a:r>
              <a:rPr lang="en-US" sz="2400" dirty="0">
                <a:solidFill>
                  <a:schemeClr val="dk1"/>
                </a:solidFill>
              </a:rPr>
              <a:t>Review column two for each standard and ask yourself, is there a perspective missing from my unpacking of this standard? </a:t>
            </a:r>
            <a:endParaRPr sz="2400" dirty="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d2a01b62c7_0_195"/>
          <p:cNvSpPr txBox="1">
            <a:spLocks noGrp="1"/>
          </p:cNvSpPr>
          <p:nvPr>
            <p:ph type="title"/>
          </p:nvPr>
        </p:nvSpPr>
        <p:spPr>
          <a:xfrm>
            <a:off x="282225" y="142796"/>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Reflection</a:t>
            </a:r>
            <a:endParaRPr dirty="0"/>
          </a:p>
        </p:txBody>
      </p:sp>
      <p:sp>
        <p:nvSpPr>
          <p:cNvPr id="605" name="Google Shape;605;gd2a01b62c7_0_195"/>
          <p:cNvSpPr txBox="1">
            <a:spLocks noGrp="1"/>
          </p:cNvSpPr>
          <p:nvPr>
            <p:ph type="body" idx="1"/>
          </p:nvPr>
        </p:nvSpPr>
        <p:spPr>
          <a:xfrm>
            <a:off x="282224" y="803246"/>
            <a:ext cx="11909775" cy="4592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2800"/>
              <a:buNone/>
            </a:pPr>
            <a:r>
              <a:rPr lang="en-US" sz="2400" dirty="0">
                <a:solidFill>
                  <a:srgbClr val="000000"/>
                </a:solidFill>
              </a:rPr>
              <a:t>Engage in a Think, Pair, Share with a partner to complete the following: </a:t>
            </a:r>
            <a:endParaRPr sz="2400" dirty="0">
              <a:solidFill>
                <a:srgbClr val="000000"/>
              </a:solidFill>
              <a:latin typeface="Calibri"/>
              <a:ea typeface="Calibri"/>
              <a:cs typeface="Calibri"/>
              <a:sym typeface="Calibri"/>
            </a:endParaRPr>
          </a:p>
          <a:p>
            <a:pPr marL="0" lvl="0" indent="0" algn="l" rtl="0">
              <a:spcBef>
                <a:spcPts val="0"/>
              </a:spcBef>
              <a:spcAft>
                <a:spcPts val="0"/>
              </a:spcAft>
              <a:buNone/>
            </a:pPr>
            <a:endParaRPr sz="2400" dirty="0"/>
          </a:p>
          <a:p>
            <a:pPr marL="457200" lvl="0" indent="-400050" algn="l" rtl="0">
              <a:spcBef>
                <a:spcPts val="1000"/>
              </a:spcBef>
              <a:spcAft>
                <a:spcPts val="0"/>
              </a:spcAft>
              <a:buSzPts val="2700"/>
              <a:buFont typeface="Calibri"/>
              <a:buAutoNum type="arabicParenR"/>
            </a:pPr>
            <a:r>
              <a:rPr lang="en-US" sz="24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7"/>
                  </a:ext>
                </a:extLst>
              </a:rPr>
              <a:t>Why is including the diverse groups of the </a:t>
            </a:r>
            <a:r>
              <a:rPr lang="en-US" sz="2400"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8"/>
                  </a:ext>
                </a:extLst>
              </a:rPr>
              <a:t>KAS for Social Studies</a:t>
            </a:r>
            <a:r>
              <a:rPr lang="en-US" sz="24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9"/>
                  </a:ext>
                </a:extLst>
              </a:rPr>
              <a:t> in local curriculum</a:t>
            </a:r>
            <a:r>
              <a:rPr lang="en-US" sz="2400"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0"/>
                  </a:ext>
                </a:extLst>
              </a:rPr>
              <a:t> </a:t>
            </a:r>
            <a:r>
              <a:rPr lang="en-US" sz="24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1"/>
                  </a:ext>
                </a:extLst>
              </a:rPr>
              <a:t>critical to ensuring student mastery of the standards?  </a:t>
            </a:r>
            <a:endParaRPr sz="2400" dirty="0">
              <a:highlight>
                <a:schemeClr val="lt1"/>
              </a:highlight>
            </a:endParaRPr>
          </a:p>
          <a:p>
            <a:pPr marL="457200" lvl="0" indent="-400050" algn="l" rtl="0">
              <a:spcBef>
                <a:spcPts val="0"/>
              </a:spcBef>
              <a:spcAft>
                <a:spcPts val="0"/>
              </a:spcAft>
              <a:buSzPts val="2700"/>
              <a:buFont typeface="Calibri"/>
              <a:buAutoNum type="arabicParenR"/>
            </a:pPr>
            <a:r>
              <a:rPr lang="en-US" sz="2400" dirty="0">
                <a:highlight>
                  <a:schemeClr val="lt1"/>
                </a:highlight>
              </a:rPr>
              <a:t>When unpacking the </a:t>
            </a:r>
            <a:r>
              <a:rPr lang="en-US" sz="2400" i="1" dirty="0">
                <a:highlight>
                  <a:schemeClr val="lt1"/>
                </a:highlight>
              </a:rPr>
              <a:t>KAS for Social Studies </a:t>
            </a:r>
            <a:r>
              <a:rPr lang="en-US" sz="2400" dirty="0">
                <a:highlight>
                  <a:schemeClr val="lt1"/>
                </a:highlight>
              </a:rPr>
              <a:t>to include diverse groups, what additional perspectives and details about diverse groups were present that were not included before?</a:t>
            </a:r>
            <a:endParaRPr sz="2400" dirty="0">
              <a:highlight>
                <a:schemeClr val="lt1"/>
              </a:highlight>
            </a:endParaRPr>
          </a:p>
          <a:p>
            <a:pPr marL="457200" lvl="0" indent="-400050" algn="l" rtl="0">
              <a:spcBef>
                <a:spcPts val="0"/>
              </a:spcBef>
              <a:spcAft>
                <a:spcPts val="0"/>
              </a:spcAft>
              <a:buSzPts val="2700"/>
              <a:buFont typeface="Calibri"/>
              <a:buAutoNum type="arabicParenR"/>
            </a:pPr>
            <a:r>
              <a:rPr lang="en-US" sz="2400" dirty="0">
                <a:highlight>
                  <a:schemeClr val="lt1"/>
                </a:highlight>
              </a:rPr>
              <a:t>How can your grade level team or PLC ensure that diverse perspectives are included in the local curriculum moving forward?</a:t>
            </a:r>
            <a:endParaRPr sz="2400" dirty="0">
              <a:highlight>
                <a:schemeClr val="lt1"/>
              </a:highlight>
            </a:endParaRPr>
          </a:p>
          <a:p>
            <a:pPr marL="457200" lvl="0" indent="-393700" algn="l" rtl="0">
              <a:spcBef>
                <a:spcPts val="0"/>
              </a:spcBef>
              <a:spcAft>
                <a:spcPts val="0"/>
              </a:spcAft>
              <a:buSzPts val="2600"/>
              <a:buAutoNum type="arabicParenR"/>
            </a:pPr>
            <a:r>
              <a:rPr lang="en-US" sz="2400" dirty="0"/>
              <a:t>Share your observations of this process about revising your </a:t>
            </a:r>
            <a:r>
              <a:rPr lang="en-US" sz="2400" u="sng" dirty="0">
                <a:solidFill>
                  <a:schemeClr val="hlink"/>
                </a:solidFill>
                <a:hlinkClick r:id="rId3"/>
              </a:rPr>
              <a:t>Unpacking the Standards Tool </a:t>
            </a:r>
            <a:r>
              <a:rPr lang="en-US" sz="2400" dirty="0"/>
              <a:t>to include the diverse groups of the </a:t>
            </a:r>
            <a:r>
              <a:rPr lang="en-US" sz="2400" i="1" dirty="0"/>
              <a:t>KAS for Social Studies. </a:t>
            </a:r>
            <a:r>
              <a:rPr lang="en-US" sz="2400" dirty="0"/>
              <a:t> </a:t>
            </a:r>
            <a:endParaRPr sz="2400" dirty="0">
              <a:highlight>
                <a:schemeClr val="lt1"/>
              </a:highlight>
            </a:endParaRPr>
          </a:p>
          <a:p>
            <a:pPr marL="914400" lvl="1" indent="-393700" algn="l" rtl="0">
              <a:spcBef>
                <a:spcPts val="0"/>
              </a:spcBef>
              <a:spcAft>
                <a:spcPts val="0"/>
              </a:spcAft>
              <a:buSzPts val="2600"/>
              <a:buAutoNum type="alphaLcParenR"/>
            </a:pPr>
            <a:r>
              <a:rPr lang="en-US" dirty="0"/>
              <a:t>Did you have any “aha” moments?</a:t>
            </a:r>
            <a:endParaRPr dirty="0"/>
          </a:p>
          <a:p>
            <a:pPr marL="914400" lvl="1" indent="-393700" algn="l" rtl="0">
              <a:spcBef>
                <a:spcPts val="0"/>
              </a:spcBef>
              <a:spcAft>
                <a:spcPts val="0"/>
              </a:spcAft>
              <a:buSzPts val="2600"/>
              <a:buAutoNum type="alphaLcParenR"/>
            </a:pPr>
            <a:r>
              <a:rPr lang="en-US" dirty="0"/>
              <a:t>What do you still wonder about?</a:t>
            </a:r>
            <a:endParaRPr dirty="0"/>
          </a:p>
          <a:p>
            <a:pPr marL="228600" lvl="0" indent="0" algn="l" rtl="0">
              <a:lnSpc>
                <a:spcPct val="90000"/>
              </a:lnSpc>
              <a:spcBef>
                <a:spcPts val="0"/>
              </a:spcBef>
              <a:spcAft>
                <a:spcPts val="0"/>
              </a:spcAft>
              <a:buNone/>
            </a:pPr>
            <a:endParaRPr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2"/>
                </a:ext>
              </a:extLst>
            </a:endParaRPr>
          </a:p>
          <a:p>
            <a:pPr marL="0" lvl="0" indent="0" algn="l" rtl="0">
              <a:lnSpc>
                <a:spcPct val="90000"/>
              </a:lnSpc>
              <a:spcBef>
                <a:spcPts val="0"/>
              </a:spcBef>
              <a:spcAft>
                <a:spcPts val="0"/>
              </a:spcAft>
              <a:buNone/>
            </a:pPr>
            <a:endParaRPr dirty="0">
              <a:latin typeface="Calibri"/>
              <a:ea typeface="Calibri"/>
              <a:cs typeface="Calibri"/>
              <a:sym typeface="Calibri"/>
            </a:endParaRPr>
          </a:p>
        </p:txBody>
      </p:sp>
      <p:sp>
        <p:nvSpPr>
          <p:cNvPr id="606" name="Google Shape;606;gd2a01b62c7_0_195"/>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56</a:t>
            </a:fld>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Coming Up</a:t>
            </a: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t>Section C: Creating Safe Schools</a:t>
            </a:r>
            <a:endParaRPr sz="2300" dirty="0"/>
          </a:p>
          <a:p>
            <a:pPr marL="38100" lvl="0" indent="0" algn="l" rtl="0">
              <a:spcBef>
                <a:spcPts val="1000"/>
              </a:spcBef>
              <a:spcAft>
                <a:spcPts val="0"/>
              </a:spcAft>
              <a:buClr>
                <a:schemeClr val="dk1"/>
              </a:buClr>
              <a:buSzPts val="3000"/>
              <a:buFont typeface="Arial"/>
              <a:buNone/>
            </a:pPr>
            <a:r>
              <a:rPr lang="en-US" sz="2300" dirty="0"/>
              <a:t>Section 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Section 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Section 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Reflection</a:t>
            </a:r>
            <a:endParaRPr sz="2300" dirty="0"/>
          </a:p>
        </p:txBody>
      </p:sp>
    </p:spTree>
    <p:extLst>
      <p:ext uri="{BB962C8B-B14F-4D97-AF65-F5344CB8AC3E}">
        <p14:creationId xmlns:p14="http://schemas.microsoft.com/office/powerpoint/2010/main" val="3086573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d2a01b62c7_0_107"/>
          <p:cNvSpPr txBox="1">
            <a:spLocks noGrp="1"/>
          </p:cNvSpPr>
          <p:nvPr>
            <p:ph type="ctrTitle"/>
          </p:nvPr>
        </p:nvSpPr>
        <p:spPr>
          <a:xfrm>
            <a:off x="2322576" y="1602150"/>
            <a:ext cx="9558924" cy="2479800"/>
          </a:xfrm>
          <a:prstGeom prst="rect">
            <a:avLst/>
          </a:prstGeom>
          <a:noFill/>
          <a:ln>
            <a:noFill/>
          </a:ln>
        </p:spPr>
        <p:txBody>
          <a:bodyPr spcFirstLastPara="1" wrap="square" lIns="91425" tIns="45700" rIns="91425" bIns="45700" anchor="b" anchorCtr="0">
            <a:noAutofit/>
          </a:bodyPr>
          <a:lstStyle/>
          <a:p>
            <a:pPr marL="0" marR="73025" lvl="0" indent="0" algn="ctr" rtl="0">
              <a:lnSpc>
                <a:spcPct val="100000"/>
              </a:lnSpc>
              <a:spcBef>
                <a:spcPts val="0"/>
              </a:spcBef>
              <a:spcAft>
                <a:spcPts val="0"/>
              </a:spcAft>
              <a:buClr>
                <a:schemeClr val="dk1"/>
              </a:buClr>
              <a:buSzPts val="1100"/>
              <a:buFont typeface="Arial"/>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6"/>
                  </a:ext>
                </a:extLst>
              </a:rPr>
              <a:t>Including Diverse Groups of the </a:t>
            </a:r>
            <a:r>
              <a:rPr lang="en-US" sz="38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7"/>
                  </a:ext>
                </a:extLst>
              </a:rPr>
              <a:t>KAS for Social Studies</a:t>
            </a:r>
            <a:endParaRPr dirty="0"/>
          </a:p>
        </p:txBody>
      </p:sp>
      <p:sp>
        <p:nvSpPr>
          <p:cNvPr id="626" name="Google Shape;626;gd2a01b62c7_0_107"/>
          <p:cNvSpPr txBox="1">
            <a:spLocks noGrp="1"/>
          </p:cNvSpPr>
          <p:nvPr>
            <p:ph type="subTitle" idx="1"/>
          </p:nvPr>
        </p:nvSpPr>
        <p:spPr>
          <a:xfrm>
            <a:off x="1524000" y="4233320"/>
            <a:ext cx="9144000" cy="1024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95959"/>
              </a:buClr>
              <a:buSzPts val="4000"/>
              <a:buNone/>
            </a:pPr>
            <a:r>
              <a:rPr lang="en-US" sz="4000" b="1" dirty="0">
                <a:solidFill>
                  <a:srgbClr val="5959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1"/>
                  </a:ext>
                </a:extLst>
              </a:rPr>
              <a:t> </a:t>
            </a:r>
            <a:r>
              <a:rPr lang="en-US" sz="3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2"/>
                  </a:ext>
                </a:extLst>
              </a:rPr>
              <a:t>Section C</a:t>
            </a:r>
            <a:r>
              <a:rPr lang="en-US" sz="3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2"/>
                  </a:ext>
                </a:extLst>
              </a:rPr>
              <a:t>: Creating Safe Schools</a:t>
            </a:r>
            <a:endParaRPr sz="3000" dirty="0"/>
          </a:p>
          <a:p>
            <a:pPr marL="0" lvl="0" indent="0" algn="ctr" rtl="0">
              <a:lnSpc>
                <a:spcPct val="90000"/>
              </a:lnSpc>
              <a:spcBef>
                <a:spcPts val="0"/>
              </a:spcBef>
              <a:spcAft>
                <a:spcPts val="0"/>
              </a:spcAft>
              <a:buClr>
                <a:srgbClr val="595959"/>
              </a:buClr>
              <a:buSzPts val="4000"/>
              <a:buNone/>
            </a:pPr>
            <a:r>
              <a:rPr lang="en-US" sz="4000" b="1" dirty="0">
                <a:solidFill>
                  <a:srgbClr val="595959"/>
                </a:solidFill>
              </a:rPr>
              <a:t>   </a:t>
            </a:r>
            <a:br>
              <a:rPr lang="en-US" sz="4000" dirty="0"/>
            </a:b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Overview of this module:</a:t>
            </a:r>
            <a:endParaRPr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Reflection</a:t>
            </a:r>
            <a:endParaRPr sz="2300" dirty="0"/>
          </a:p>
        </p:txBody>
      </p:sp>
    </p:spTree>
    <p:extLst>
      <p:ext uri="{BB962C8B-B14F-4D97-AF65-F5344CB8AC3E}">
        <p14:creationId xmlns:p14="http://schemas.microsoft.com/office/powerpoint/2010/main" val="1820149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c347b9f47a_1_0"/>
          <p:cNvSpPr txBox="1">
            <a:spLocks noGrp="1"/>
          </p:cNvSpPr>
          <p:nvPr>
            <p:ph type="title"/>
          </p:nvPr>
        </p:nvSpPr>
        <p:spPr>
          <a:xfrm>
            <a:off x="291770" y="19658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800" dirty="0">
                <a:latin typeface="Franklin Gothic Medium" panose="020B0603020102020204" pitchFamily="34" charset="0"/>
              </a:rPr>
              <a:t>A: Introduction</a:t>
            </a:r>
            <a:endParaRPr sz="4800" dirty="0">
              <a:latin typeface="Franklin Gothic Medium" panose="020B0603020102020204" pitchFamily="34" charset="0"/>
            </a:endParaRPr>
          </a:p>
          <a:p>
            <a:pPr marL="0" lvl="0" indent="0" algn="l" rtl="0">
              <a:spcBef>
                <a:spcPts val="0"/>
              </a:spcBef>
              <a:spcAft>
                <a:spcPts val="0"/>
              </a:spcAft>
              <a:buNone/>
            </a:pPr>
            <a:r>
              <a:rPr lang="en-US" sz="4800" dirty="0">
                <a:latin typeface="Franklin Gothic Medium" panose="020B0603020102020204" pitchFamily="34" charset="0"/>
              </a:rPr>
              <a:t>Supporting </a:t>
            </a:r>
            <a:r>
              <a:rPr lang="en-US" sz="4800"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questions</a:t>
            </a:r>
            <a:endParaRPr sz="4800" dirty="0">
              <a:latin typeface="Franklin Gothic Medium" panose="020B0603020102020204" pitchFamily="34" charset="0"/>
            </a:endParaRPr>
          </a:p>
        </p:txBody>
      </p:sp>
      <p:sp>
        <p:nvSpPr>
          <p:cNvPr id="146" name="Google Shape;146;gc347b9f47a_1_0"/>
          <p:cNvSpPr txBox="1">
            <a:spLocks noGrp="1"/>
          </p:cNvSpPr>
          <p:nvPr>
            <p:ph type="body" idx="1"/>
          </p:nvPr>
        </p:nvSpPr>
        <p:spPr>
          <a:xfrm>
            <a:off x="511226" y="1708283"/>
            <a:ext cx="10515600" cy="3863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solidFill>
                  <a:srgbClr val="111111"/>
                </a:solidFill>
              </a:rPr>
              <a:t>In this introduction, you will investigate the following supporting questions to synthesize knowledge to answer the compelling questions for this module:</a:t>
            </a:r>
            <a:endParaRPr dirty="0">
              <a:solidFill>
                <a:srgbClr val="111111"/>
              </a:solidFill>
            </a:endParaRPr>
          </a:p>
          <a:p>
            <a:pPr marL="0" lvl="0" indent="0" algn="l" rtl="0">
              <a:spcBef>
                <a:spcPts val="1000"/>
              </a:spcBef>
              <a:spcAft>
                <a:spcPts val="0"/>
              </a:spcAft>
              <a:buNone/>
            </a:pPr>
            <a:endParaRPr dirty="0">
              <a:solidFill>
                <a:srgbClr val="111111"/>
              </a:solidFill>
            </a:endParaRPr>
          </a:p>
          <a:p>
            <a:pPr marL="457200" lvl="0" indent="-342900" algn="l" rtl="0">
              <a:spcBef>
                <a:spcPts val="1000"/>
              </a:spcBef>
              <a:spcAft>
                <a:spcPts val="0"/>
              </a:spcAft>
              <a:buClr>
                <a:srgbClr val="111111"/>
              </a:buClr>
              <a:buSzPts val="1800"/>
              <a:buAutoNum type="arabicParenR"/>
            </a:pPr>
            <a:r>
              <a:rPr lang="en-US" dirty="0">
                <a:solidFill>
                  <a:srgbClr val="111111"/>
                </a:solidFill>
              </a:rPr>
              <a:t>What does “including diverse groups” mean?</a:t>
            </a:r>
            <a:endParaRPr dirty="0">
              <a:solidFill>
                <a:srgbClr val="111111"/>
              </a:solidFill>
            </a:endParaRPr>
          </a:p>
          <a:p>
            <a:pPr marL="457200" lvl="0" indent="-342900" algn="l" rtl="0">
              <a:spcBef>
                <a:spcPts val="0"/>
              </a:spcBef>
              <a:spcAft>
                <a:spcPts val="0"/>
              </a:spcAft>
              <a:buClr>
                <a:srgbClr val="111111"/>
              </a:buClr>
              <a:buSzPts val="1800"/>
              <a:buAutoNum type="arabicParenR"/>
            </a:pPr>
            <a:r>
              <a:rPr lang="en-US" dirty="0">
                <a:solidFill>
                  <a:srgbClr val="111111"/>
                </a:solidFill>
              </a:rPr>
              <a:t>How does the </a:t>
            </a:r>
            <a:r>
              <a:rPr lang="en-US" i="1" dirty="0">
                <a:solidFill>
                  <a:srgbClr val="111111"/>
                </a:solidFill>
              </a:rPr>
              <a:t>KAS for Social Studies'</a:t>
            </a:r>
            <a:r>
              <a:rPr lang="en-US" dirty="0">
                <a:solidFill>
                  <a:srgbClr val="111111"/>
                </a:solidFill>
              </a:rPr>
              <a:t> Writers’ Vision support including diverse groups?</a:t>
            </a:r>
            <a:endParaRPr dirty="0">
              <a:solidFill>
                <a:srgbClr val="111111"/>
              </a:solidFill>
            </a:endParaRPr>
          </a:p>
          <a:p>
            <a:pPr>
              <a:spcBef>
                <a:spcPts val="0"/>
              </a:spcBef>
              <a:buClr>
                <a:srgbClr val="111111"/>
              </a:buClr>
              <a:buAutoNum type="arabicParenR"/>
            </a:pPr>
            <a:r>
              <a:rPr lang="en-US" dirty="0">
                <a:solidFill>
                  <a:srgbClr val="111111"/>
                </a:solidFill>
              </a:rPr>
              <a:t>What does it mean to have curriculum that </a:t>
            </a:r>
            <a:r>
              <a:rPr lang="en-US" dirty="0">
                <a:solidFill>
                  <a:srgbClr val="111111"/>
                </a:solidFill>
                <a:highlight>
                  <a:srgbClr val="FFFFFF"/>
                </a:highlight>
              </a:rPr>
              <a:t>encourages intercultural understanding</a:t>
            </a:r>
            <a:r>
              <a:rPr lang="en-US" dirty="0">
                <a:solidFill>
                  <a:srgbClr val="111111"/>
                </a:solidFill>
              </a:rPr>
              <a:t>?  </a:t>
            </a:r>
            <a:endParaRPr dirty="0">
              <a:solidFill>
                <a:srgbClr val="11111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cd58e03556_0_90"/>
          <p:cNvSpPr txBox="1">
            <a:spLocks noGrp="1"/>
          </p:cNvSpPr>
          <p:nvPr>
            <p:ph type="title"/>
          </p:nvPr>
        </p:nvSpPr>
        <p:spPr>
          <a:xfrm>
            <a:off x="136279" y="-18288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3"/>
                  </a:ext>
                </a:extLst>
              </a:rPr>
              <a:t>Overview of this module:</a:t>
            </a:r>
            <a:endParaRPr sz="3800" dirty="0"/>
          </a:p>
        </p:txBody>
      </p:sp>
      <p:sp>
        <p:nvSpPr>
          <p:cNvPr id="639" name="Google Shape;639;gcd58e03556_0_90"/>
          <p:cNvSpPr txBox="1">
            <a:spLocks noGrp="1"/>
          </p:cNvSpPr>
          <p:nvPr>
            <p:ph type="body" idx="1"/>
          </p:nvPr>
        </p:nvSpPr>
        <p:spPr>
          <a:xfrm>
            <a:off x="337446" y="571344"/>
            <a:ext cx="11854553"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7"/>
                  </a:ext>
                </a:extLst>
              </a:rPr>
              <a:t>Section A: Introduction </a:t>
            </a:r>
            <a:endParaRPr sz="2300" dirty="0"/>
          </a:p>
          <a:p>
            <a:pPr marL="38100" lvl="0" indent="0" algn="l" rtl="0">
              <a:spcBef>
                <a:spcPts val="1000"/>
              </a:spcBef>
              <a:spcAft>
                <a:spcPts val="0"/>
              </a:spcAft>
              <a:buClr>
                <a:schemeClr val="dk1"/>
              </a:buClr>
              <a:buSzPts val="3000"/>
              <a:buFont typeface="Arial"/>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8"/>
                  </a:ext>
                </a:extLst>
              </a:rPr>
              <a:t>Section B: Unpacking the </a:t>
            </a:r>
            <a:r>
              <a:rPr lang="en-US" sz="2300"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9"/>
                  </a:ext>
                </a:extLst>
              </a:rPr>
              <a:t>KAS for Social Studies</a:t>
            </a: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0"/>
                  </a:ext>
                </a:extLst>
              </a:rPr>
              <a:t>: </a:t>
            </a:r>
            <a:r>
              <a:rPr lang="en-US" sz="2300" dirty="0">
                <a:highlight>
                  <a:schemeClr val="lt1"/>
                </a:highlight>
              </a:rPr>
              <a:t>Including Diverse Groups in Local Curriculum</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C: Creating Safe Schools</a:t>
            </a:r>
            <a:endParaRPr sz="2300" dirty="0"/>
          </a:p>
          <a:p>
            <a:pPr marL="38100" lvl="0" indent="0" algn="l" rtl="0">
              <a:spcBef>
                <a:spcPts val="1000"/>
              </a:spcBef>
              <a:spcAft>
                <a:spcPts val="0"/>
              </a:spcAft>
              <a:buClr>
                <a:schemeClr val="dk1"/>
              </a:buClr>
              <a:buSzPts val="3000"/>
              <a:buFont typeface="Arial"/>
              <a:buNone/>
            </a:pPr>
            <a:r>
              <a:rPr lang="en-US" sz="2300" dirty="0"/>
              <a:t>Section 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Section 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1100"/>
              <a:buFont typeface="Arial"/>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1"/>
                  </a:ext>
                </a:extLst>
              </a:rPr>
              <a:t>Section J: What this would look like in practice: Teacher Notes </a:t>
            </a: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1"/>
                  </a:ext>
                </a:extLst>
              </a:rPr>
              <a:t>Collections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2"/>
                  </a:ext>
                </a:extLst>
              </a:rPr>
              <a:t>Reflection</a:t>
            </a:r>
            <a:endParaRPr sz="23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d2a01b62c7_0_122"/>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646" name="Google Shape;646;gd2a01b62c7_0_122"/>
          <p:cNvSpPr txBox="1">
            <a:spLocks noGrp="1"/>
          </p:cNvSpPr>
          <p:nvPr>
            <p:ph type="body" idx="1"/>
          </p:nvPr>
        </p:nvSpPr>
        <p:spPr>
          <a:xfrm>
            <a:off x="0" y="13257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spcBef>
                <a:spcPts val="1000"/>
              </a:spcBef>
              <a:spcAft>
                <a:spcPts val="0"/>
              </a:spcAft>
              <a:buNone/>
            </a:pPr>
            <a:endParaRPr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Why is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including</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1181618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d36e29421e_0_16"/>
          <p:cNvSpPr txBox="1">
            <a:spLocks noGrp="1"/>
          </p:cNvSpPr>
          <p:nvPr>
            <p:ph type="title"/>
          </p:nvPr>
        </p:nvSpPr>
        <p:spPr>
          <a:xfrm>
            <a:off x="319650" y="2616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Section C: Creating Safe Schools</a:t>
            </a:r>
            <a:endParaRPr dirty="0"/>
          </a:p>
          <a:p>
            <a:pPr marL="0" lvl="0" indent="0" algn="l" rtl="0">
              <a:spcBef>
                <a:spcPts val="0"/>
              </a:spcBef>
              <a:spcAft>
                <a:spcPts val="0"/>
              </a:spcAft>
              <a:buNone/>
            </a:pPr>
            <a:r>
              <a:rPr lang="en-US" dirty="0"/>
              <a:t>Supporting question:</a:t>
            </a:r>
            <a:endParaRPr dirty="0"/>
          </a:p>
        </p:txBody>
      </p:sp>
      <p:sp>
        <p:nvSpPr>
          <p:cNvPr id="659" name="Google Shape;659;gd36e29421e_0_16"/>
          <p:cNvSpPr txBox="1">
            <a:spLocks noGrp="1"/>
          </p:cNvSpPr>
          <p:nvPr>
            <p:ph type="body" idx="1"/>
          </p:nvPr>
        </p:nvSpPr>
        <p:spPr>
          <a:xfrm>
            <a:off x="319650" y="1927739"/>
            <a:ext cx="11490300" cy="426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solidFill>
                  <a:srgbClr val="000000"/>
                </a:solidFill>
              </a:rPr>
              <a:t>I</a:t>
            </a:r>
            <a:r>
              <a:rPr lang="en-US" sz="27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4"/>
                  </a:ext>
                </a:extLst>
              </a:rPr>
              <a:t>n this section, you will investigate the following supporting questions to synthesize knowledge to answer the compelling questions for this module:</a:t>
            </a:r>
            <a:endParaRPr sz="27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5"/>
                </a:ext>
              </a:extLst>
            </a:endParaRPr>
          </a:p>
          <a:p>
            <a:pPr marL="0" lvl="0" indent="0" algn="l" rtl="0">
              <a:spcBef>
                <a:spcPts val="1000"/>
              </a:spcBef>
              <a:spcAft>
                <a:spcPts val="0"/>
              </a:spcAft>
              <a:buNone/>
            </a:pPr>
            <a:endParaRPr sz="27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6"/>
                </a:ext>
              </a:extLst>
            </a:endParaRPr>
          </a:p>
          <a:p>
            <a:pPr marL="457200" lvl="0" indent="-400050" algn="l" rtl="0">
              <a:spcBef>
                <a:spcPts val="1000"/>
              </a:spcBef>
              <a:spcAft>
                <a:spcPts val="0"/>
              </a:spcAft>
              <a:buClr>
                <a:srgbClr val="000000"/>
              </a:buClr>
              <a:buSzPts val="2700"/>
              <a:buFont typeface="Calibri"/>
              <a:buAutoNum type="arabicParenR"/>
            </a:pPr>
            <a:r>
              <a:rPr lang="en-US" sz="2700" dirty="0">
                <a:solidFill>
                  <a:srgbClr val="000000"/>
                </a:solidFill>
                <a:highlight>
                  <a:srgbClr val="FFFFFF"/>
                </a:highlight>
              </a:rPr>
              <a:t>How do our school policies and culture support a safe school environment to promote including the diverse groups of the </a:t>
            </a:r>
            <a:r>
              <a:rPr lang="en-US" sz="2700" i="1" dirty="0">
                <a:solidFill>
                  <a:srgbClr val="000000"/>
                </a:solidFill>
                <a:highlight>
                  <a:srgbClr val="FFFFFF"/>
                </a:highlight>
              </a:rPr>
              <a:t>KAS for Social Studies</a:t>
            </a:r>
            <a:r>
              <a:rPr lang="en-US" sz="2700" dirty="0">
                <a:solidFill>
                  <a:srgbClr val="000000"/>
                </a:solidFill>
                <a:highlight>
                  <a:srgbClr val="FFFFFF"/>
                </a:highlight>
              </a:rPr>
              <a:t>? </a:t>
            </a:r>
            <a:endParaRPr sz="2700" dirty="0">
              <a:solidFill>
                <a:srgbClr val="000000"/>
              </a:solidFill>
              <a:highlight>
                <a:srgbClr val="FFFFFF"/>
              </a:highlight>
            </a:endParaRPr>
          </a:p>
          <a:p>
            <a:pPr marL="457200" lvl="0" indent="-400050" algn="l" rtl="0">
              <a:spcBef>
                <a:spcPts val="0"/>
              </a:spcBef>
              <a:spcAft>
                <a:spcPts val="0"/>
              </a:spcAft>
              <a:buClr>
                <a:srgbClr val="000000"/>
              </a:buClr>
              <a:buSzPts val="2700"/>
              <a:buAutoNum type="arabicParenR"/>
            </a:pPr>
            <a:r>
              <a:rPr lang="en-US" sz="2700" dirty="0">
                <a:solidFill>
                  <a:srgbClr val="000000"/>
                </a:solidFill>
                <a:highlight>
                  <a:srgbClr val="FFFFFF"/>
                </a:highlight>
              </a:rPr>
              <a:t>How can school leadership and teachers work together to create a safe and inclusive school? </a:t>
            </a:r>
            <a:endParaRPr sz="2700" dirty="0">
              <a:solidFill>
                <a:srgbClr val="000000"/>
              </a:solidFill>
              <a:highlight>
                <a:srgbClr val="FFFFFF"/>
              </a:highlight>
            </a:endParaRPr>
          </a:p>
          <a:p>
            <a:pPr marL="0" lvl="0" indent="0" algn="l" rtl="0">
              <a:spcBef>
                <a:spcPts val="1000"/>
              </a:spcBef>
              <a:spcAft>
                <a:spcPts val="0"/>
              </a:spcAft>
              <a:buNone/>
            </a:pPr>
            <a:endParaRPr sz="2700" dirty="0">
              <a:solidFill>
                <a:srgbClr val="000000"/>
              </a:solidFill>
              <a:highlight>
                <a:srgbClr val="FFFFFF"/>
              </a:high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d2a01b62c7_0_132"/>
          <p:cNvSpPr txBox="1">
            <a:spLocks noGrp="1"/>
          </p:cNvSpPr>
          <p:nvPr>
            <p:ph type="title"/>
          </p:nvPr>
        </p:nvSpPr>
        <p:spPr>
          <a:xfrm>
            <a:off x="252984"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Warm Up</a:t>
            </a:r>
            <a:endParaRPr dirty="0"/>
          </a:p>
        </p:txBody>
      </p:sp>
      <p:sp>
        <p:nvSpPr>
          <p:cNvPr id="666" name="Google Shape;666;gd2a01b62c7_0_132"/>
          <p:cNvSpPr txBox="1">
            <a:spLocks noGrp="1"/>
          </p:cNvSpPr>
          <p:nvPr>
            <p:ph type="body" idx="1"/>
          </p:nvPr>
        </p:nvSpPr>
        <p:spPr>
          <a:xfrm>
            <a:off x="252984" y="3674266"/>
            <a:ext cx="11780520" cy="1873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Use the </a:t>
            </a:r>
            <a:r>
              <a:rPr lang="en-US" i="1"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7"/>
                  </a:ext>
                </a:extLst>
              </a:rPr>
              <a:t>Building for Equity </a:t>
            </a:r>
            <a:r>
              <a:rPr lang="en-US"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8"/>
                  </a:ext>
                </a:extLst>
              </a:rPr>
              <a:t>School Self-Assessment </a:t>
            </a:r>
            <a:r>
              <a:rPr lang="en-US"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9"/>
                  </a:ext>
                </a:extLst>
              </a:rPr>
              <a:t>Tool</a:t>
            </a:r>
            <a:r>
              <a:rPr lang="en-US" dirty="0"/>
              <a:t> to determine your school’s readiness for culturally responsive, student-centered learning and to support the strategic planning process for creating a safe and inclusive school. </a:t>
            </a:r>
            <a:endParaRPr dirty="0"/>
          </a:p>
        </p:txBody>
      </p:sp>
      <p:pic>
        <p:nvPicPr>
          <p:cNvPr id="667" name="Google Shape;667;gd2a01b62c7_0_132" descr="This is a screenshot from the Building for Equity School Self-Assessment Tool."/>
          <p:cNvPicPr preferRelativeResize="0"/>
          <p:nvPr/>
        </p:nvPicPr>
        <p:blipFill>
          <a:blip r:embed="rId4">
            <a:alphaModFix/>
          </a:blip>
          <a:stretch>
            <a:fillRect/>
          </a:stretch>
        </p:blipFill>
        <p:spPr>
          <a:xfrm>
            <a:off x="2761296" y="662850"/>
            <a:ext cx="5498975" cy="30357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d36e29421e_0_44"/>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Warm Up Reflection </a:t>
            </a:r>
            <a:endParaRPr dirty="0"/>
          </a:p>
        </p:txBody>
      </p:sp>
      <p:sp>
        <p:nvSpPr>
          <p:cNvPr id="674" name="Google Shape;674;gd36e29421e_0_44"/>
          <p:cNvSpPr txBox="1">
            <a:spLocks noGrp="1"/>
          </p:cNvSpPr>
          <p:nvPr>
            <p:ph type="body" idx="1"/>
          </p:nvPr>
        </p:nvSpPr>
        <p:spPr>
          <a:xfrm>
            <a:off x="125025" y="2670048"/>
            <a:ext cx="11941950" cy="1873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Once you have completed the </a:t>
            </a:r>
            <a:r>
              <a:rPr lang="en-US" i="1" u="sng" dirty="0">
                <a:solidFill>
                  <a:schemeClr val="hlink"/>
                </a:solidFill>
                <a:hlinkClick r:id="rId3"/>
              </a:rPr>
              <a:t>Building for Equity </a:t>
            </a:r>
            <a:r>
              <a:rPr lang="en-US" u="sng" dirty="0">
                <a:solidFill>
                  <a:schemeClr val="hlink"/>
                </a:solidFill>
                <a:hlinkClick r:id="rId3"/>
              </a:rPr>
              <a:t>School Self-Assessment Tool</a:t>
            </a:r>
            <a:r>
              <a:rPr lang="en-US" dirty="0"/>
              <a:t>, reflect on what you observed or recorded using the </a:t>
            </a:r>
            <a:r>
              <a:rPr lang="en-US" u="sng" dirty="0">
                <a:solidFill>
                  <a:schemeClr val="hlink"/>
                </a:solidFill>
                <a:hlinkClick r:id="rId3"/>
              </a:rPr>
              <a:t>I Used to Think… Now I Think…</a:t>
            </a:r>
            <a:r>
              <a:rPr lang="en-US" dirty="0"/>
              <a:t> thinking strategy. </a:t>
            </a:r>
            <a:endParaRPr dirty="0"/>
          </a:p>
          <a:p>
            <a:pPr marL="0" lvl="0" indent="0" algn="l" rtl="0">
              <a:spcBef>
                <a:spcPts val="1000"/>
              </a:spcBef>
              <a:spcAft>
                <a:spcPts val="0"/>
              </a:spcAft>
              <a:buNone/>
            </a:pPr>
            <a:r>
              <a:rPr lang="en-US" dirty="0"/>
              <a:t>	Individually, write down your responses to the following questions:</a:t>
            </a:r>
            <a:endParaRPr dirty="0"/>
          </a:p>
          <a:p>
            <a:pPr marL="457200" lvl="0" indent="-342900" algn="l" rtl="0">
              <a:spcBef>
                <a:spcPts val="1000"/>
              </a:spcBef>
              <a:spcAft>
                <a:spcPts val="0"/>
              </a:spcAft>
              <a:buSzPts val="1800"/>
              <a:buAutoNum type="arabicParenR"/>
            </a:pPr>
            <a:r>
              <a:rPr lang="en-US" dirty="0"/>
              <a:t>Before I used this tool, I thought my school’s readiness was…</a:t>
            </a:r>
            <a:endParaRPr dirty="0"/>
          </a:p>
          <a:p>
            <a:pPr marL="457200" lvl="0" indent="-342900" algn="l" rtl="0">
              <a:spcBef>
                <a:spcPts val="0"/>
              </a:spcBef>
              <a:spcAft>
                <a:spcPts val="0"/>
              </a:spcAft>
              <a:buSzPts val="1800"/>
              <a:buAutoNum type="arabicParenR"/>
            </a:pPr>
            <a:r>
              <a:rPr lang="en-US" dirty="0"/>
              <a:t>After completing the school self-assessment tool, now I think… </a:t>
            </a:r>
            <a:endParaRPr dirty="0"/>
          </a:p>
        </p:txBody>
      </p:sp>
      <p:pic>
        <p:nvPicPr>
          <p:cNvPr id="675" name="Google Shape;675;gd36e29421e_0_44" descr="This is a screenshot from the Building for Equity School Self-Assessment Tool."/>
          <p:cNvPicPr preferRelativeResize="0"/>
          <p:nvPr/>
        </p:nvPicPr>
        <p:blipFill>
          <a:blip r:embed="rId4">
            <a:alphaModFix/>
          </a:blip>
          <a:stretch>
            <a:fillRect/>
          </a:stretch>
        </p:blipFill>
        <p:spPr>
          <a:xfrm>
            <a:off x="6252001" y="285175"/>
            <a:ext cx="5101799" cy="238487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d36e29421e_0_57"/>
          <p:cNvSpPr txBox="1">
            <a:spLocks noGrp="1"/>
          </p:cNvSpPr>
          <p:nvPr>
            <p:ph type="title"/>
          </p:nvPr>
        </p:nvSpPr>
        <p:spPr>
          <a:xfrm>
            <a:off x="155316"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Creating Safe Schools</a:t>
            </a:r>
            <a:endParaRPr dirty="0"/>
          </a:p>
        </p:txBody>
      </p:sp>
      <p:sp>
        <p:nvSpPr>
          <p:cNvPr id="682" name="Google Shape;682;gd36e29421e_0_57"/>
          <p:cNvSpPr txBox="1">
            <a:spLocks noGrp="1"/>
          </p:cNvSpPr>
          <p:nvPr>
            <p:ph type="body" idx="1"/>
          </p:nvPr>
        </p:nvSpPr>
        <p:spPr>
          <a:xfrm>
            <a:off x="0" y="1253400"/>
            <a:ext cx="114954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0"/>
                  </a:ext>
                </a:extLst>
              </a:rPr>
              <a:t>Schools and classrooms in Kentucky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1"/>
                  </a:ext>
                </a:extLst>
              </a:rPr>
              <a:t>should be laboratories of democracy where the diversity among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2"/>
                  </a:ext>
                </a:extLst>
              </a:rPr>
              <a:t>learners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3"/>
                  </a:ext>
                </a:extLst>
              </a:rPr>
              <a:t> embodies the democratic goal of embracing pluralism. </a:t>
            </a:r>
            <a:endParaRP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4"/>
                </a:ext>
              </a:extLst>
            </a:endParaRPr>
          </a:p>
          <a:p>
            <a:pPr marL="0" lvl="0" indent="0" algn="l" rtl="0">
              <a:spcBef>
                <a:spcPts val="1000"/>
              </a:spcBef>
              <a:spcAft>
                <a:spcPts val="0"/>
              </a:spcAft>
              <a:buNone/>
            </a:pPr>
            <a:endParaRP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5"/>
                </a:ext>
              </a:extLst>
            </a:endParaRPr>
          </a:p>
          <a:p>
            <a:pPr marL="0" lvl="0" indent="0" algn="l" rtl="0">
              <a:spcBef>
                <a:spcPts val="100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6"/>
                  </a:ext>
                </a:extLst>
              </a:rPr>
              <a:t>These skills, habits and qualities of character will prepare students to accept responsibility for preserving and defending their liberties and empower them to think critically, reason and problem solve. </a:t>
            </a:r>
            <a:endParaRP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7"/>
                </a:ext>
              </a:extLst>
            </a:endParaRPr>
          </a:p>
          <a:p>
            <a:pPr marL="0" lvl="0" indent="0" algn="l" rtl="0">
              <a:spcBef>
                <a:spcPts val="1000"/>
              </a:spcBef>
              <a:spcAft>
                <a:spcPts val="0"/>
              </a:spcAft>
              <a:buNone/>
            </a:pPr>
            <a:endParaRP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8"/>
                </a:ext>
              </a:extLst>
            </a:endParaRPr>
          </a:p>
          <a:p>
            <a:pPr marL="0" lvl="0" indent="0" algn="l" rtl="0">
              <a:spcBef>
                <a:spcPts val="100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9"/>
                  </a:ext>
                </a:extLst>
              </a:rPr>
              <a:t>Thus, the civic mission of social studies is crucial and demands the inclusion of each and every student in Kentucky.</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d447f22796_0_0"/>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Creating Safe Schools</a:t>
            </a:r>
            <a:endParaRPr dirty="0"/>
          </a:p>
        </p:txBody>
      </p:sp>
      <p:sp>
        <p:nvSpPr>
          <p:cNvPr id="696" name="Google Shape;696;gd447f22796_0_0"/>
          <p:cNvSpPr txBox="1">
            <a:spLocks noGrp="1"/>
          </p:cNvSpPr>
          <p:nvPr>
            <p:ph type="body" idx="1"/>
          </p:nvPr>
        </p:nvSpPr>
        <p:spPr>
          <a:xfrm>
            <a:off x="496300" y="1759625"/>
            <a:ext cx="6136200" cy="4527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Individually, in grade-level teams or in your PLC, listen to podcast entitled,</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3"/>
                  </a:ext>
                </a:extLst>
              </a:rPr>
              <a:t> </a:t>
            </a:r>
            <a:r>
              <a:rPr lang="en-US" i="1"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4"/>
                  </a:ext>
                </a:extLst>
              </a:rPr>
              <a:t>10 Ways Educators Can Take Action in Pursuit of Equity</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5"/>
                  </a:ext>
                </a:extLst>
              </a:rPr>
              <a:t>.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As you listen to this podcast, take notes on the information provided. </a:t>
            </a:r>
            <a:endParaRPr dirty="0"/>
          </a:p>
        </p:txBody>
      </p:sp>
      <p:pic>
        <p:nvPicPr>
          <p:cNvPr id="697" name="Google Shape;697;gd447f22796_0_0" descr="10 Ways Educators Can Take Action in Purist of Equity" title="Podcast imag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029069" y="1144450"/>
            <a:ext cx="3774281" cy="50323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d447f22796_0_6"/>
          <p:cNvSpPr txBox="1">
            <a:spLocks noGrp="1"/>
          </p:cNvSpPr>
          <p:nvPr>
            <p:ph type="title"/>
          </p:nvPr>
        </p:nvSpPr>
        <p:spPr>
          <a:xfrm>
            <a:off x="0" y="59579"/>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Creating Safe Schools</a:t>
            </a:r>
            <a:endParaRPr dirty="0"/>
          </a:p>
        </p:txBody>
      </p:sp>
      <p:sp>
        <p:nvSpPr>
          <p:cNvPr id="704" name="Google Shape;704;gd447f22796_0_6"/>
          <p:cNvSpPr txBox="1">
            <a:spLocks noGrp="1"/>
          </p:cNvSpPr>
          <p:nvPr>
            <p:ph type="body" idx="1"/>
          </p:nvPr>
        </p:nvSpPr>
        <p:spPr>
          <a:xfrm>
            <a:off x="0" y="1624457"/>
            <a:ext cx="8339328" cy="4494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t>In your grade-level team or PLC, internalize what you have learned from </a:t>
            </a:r>
            <a:r>
              <a:rPr lang="en-US" sz="3200" i="1" u="sng" dirty="0">
                <a:solidFill>
                  <a:schemeClr val="hlink"/>
                </a:solidFill>
                <a:hlinkClick r:id="rId3"/>
              </a:rPr>
              <a:t>10 Ways Educators Can Take Action in Pursuit of Equity</a:t>
            </a:r>
            <a:r>
              <a:rPr lang="en-US" sz="3200" dirty="0"/>
              <a:t> to answer the following question:</a:t>
            </a:r>
            <a:endParaRPr sz="3200" dirty="0"/>
          </a:p>
          <a:p>
            <a:pPr marL="0" lvl="0" indent="0" algn="l" rtl="0">
              <a:spcBef>
                <a:spcPts val="1000"/>
              </a:spcBef>
              <a:spcAft>
                <a:spcPts val="0"/>
              </a:spcAft>
              <a:buNone/>
            </a:pPr>
            <a:endParaRPr sz="3200" dirty="0"/>
          </a:p>
          <a:p>
            <a:pPr marL="0" lvl="0" indent="0" algn="l" rtl="0">
              <a:spcBef>
                <a:spcPts val="1000"/>
              </a:spcBef>
              <a:spcAft>
                <a:spcPts val="0"/>
              </a:spcAft>
              <a:buNone/>
            </a:pPr>
            <a:r>
              <a:rPr lang="en-US" sz="3200" dirty="0"/>
              <a:t>How can I contribute to the pursuit of equity in my classroom, grade-level team or PLC, and school communities? </a:t>
            </a:r>
            <a:endParaRPr sz="3200" dirty="0"/>
          </a:p>
        </p:txBody>
      </p:sp>
      <p:pic>
        <p:nvPicPr>
          <p:cNvPr id="705" name="Google Shape;705;gd447f22796_0_6" descr="10 Ways Educators Can Take Action in Pursuit of Equity" title="Podcast Imag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211312" y="227785"/>
            <a:ext cx="3803903" cy="427106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d2a01b62c7_0_172"/>
          <p:cNvSpPr txBox="1">
            <a:spLocks noGrp="1"/>
          </p:cNvSpPr>
          <p:nvPr>
            <p:ph type="title"/>
          </p:nvPr>
        </p:nvSpPr>
        <p:spPr>
          <a:xfrm>
            <a:off x="434800" y="6609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Creating Safe Schools </a:t>
            </a:r>
            <a:endParaRPr dirty="0"/>
          </a:p>
        </p:txBody>
      </p:sp>
      <p:sp>
        <p:nvSpPr>
          <p:cNvPr id="712" name="Google Shape;712;gd2a01b62c7_0_172"/>
          <p:cNvSpPr txBox="1">
            <a:spLocks noGrp="1"/>
          </p:cNvSpPr>
          <p:nvPr>
            <p:ph type="body" idx="1"/>
          </p:nvPr>
        </p:nvSpPr>
        <p:spPr>
          <a:xfrm>
            <a:off x="636450" y="4470174"/>
            <a:ext cx="10919100" cy="1067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dirty="0">
                <a:solidFill>
                  <a:srgbClr val="000000"/>
                </a:solidFill>
              </a:rPr>
              <a:t>Independently, read the article entitled, </a:t>
            </a:r>
            <a:r>
              <a:rPr lang="en-US" sz="2200" i="1" u="sng" dirty="0">
                <a:solidFill>
                  <a:schemeClr val="hlink"/>
                </a:solidFill>
                <a:highlight>
                  <a:schemeClr val="lt1"/>
                </a:highlight>
                <a:hlinkClick r:id="rId3"/>
              </a:rPr>
              <a:t>James Academy, a new girls’ STEAM school, does everything differently</a:t>
            </a:r>
            <a:r>
              <a:rPr lang="en-US" sz="2200" u="sng" dirty="0">
                <a:solidFill>
                  <a:schemeClr val="hlink"/>
                </a:solidFill>
                <a:highlight>
                  <a:schemeClr val="lt1"/>
                </a:highlight>
                <a:hlinkClick r:id="rId3"/>
              </a:rPr>
              <a:t> </a:t>
            </a:r>
            <a:r>
              <a:rPr lang="en-US" sz="2200" dirty="0">
                <a:solidFill>
                  <a:srgbClr val="000000"/>
                </a:solidFill>
                <a:highlight>
                  <a:schemeClr val="lt1"/>
                </a:highlight>
              </a:rPr>
              <a:t>and look for ways that James Academy creates a school culture that promotes a safe and inclusive school. </a:t>
            </a:r>
            <a:endParaRPr dirty="0">
              <a:solidFill>
                <a:srgbClr val="000000"/>
              </a:solidFill>
            </a:endParaRPr>
          </a:p>
        </p:txBody>
      </p:sp>
      <p:pic>
        <p:nvPicPr>
          <p:cNvPr id="713" name="Google Shape;713;gd2a01b62c7_0_172" descr="James Academy a new girls' STEAM school, does everything differently " title="Image from Kentucky Teacher articl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375700" y="181791"/>
            <a:ext cx="4381500" cy="4171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152401" y="0"/>
            <a:ext cx="10515600" cy="1325563"/>
          </a:xfrm>
          <a:prstGeom prst="rect">
            <a:avLst/>
          </a:prstGeom>
          <a:noFill/>
          <a:ln>
            <a:noFill/>
          </a:ln>
        </p:spPr>
        <p:txBody>
          <a:bodyPr spcFirstLastPara="1" wrap="square" lIns="91425" tIns="45700" rIns="91425" bIns="45700" anchor="ctr" anchorCtr="0">
            <a:normAutofit/>
          </a:bodyPr>
          <a:lstStyle/>
          <a:p>
            <a:pPr>
              <a:buSzPts val="4400"/>
            </a:pPr>
            <a:r>
              <a:rPr lang="en-US" sz="4800"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The Writers' Vision </a:t>
            </a:r>
            <a:endParaRPr sz="4800" dirty="0">
              <a:latin typeface="Franklin Gothic Medium" panose="020B0603020102020204" pitchFamily="34" charset="0"/>
            </a:endParaRPr>
          </a:p>
        </p:txBody>
      </p:sp>
      <p:sp>
        <p:nvSpPr>
          <p:cNvPr id="152" name="Google Shape;152;p7"/>
          <p:cNvSpPr txBox="1">
            <a:spLocks noGrp="1"/>
          </p:cNvSpPr>
          <p:nvPr>
            <p:ph type="body" idx="1"/>
          </p:nvPr>
        </p:nvSpPr>
        <p:spPr>
          <a:xfrm>
            <a:off x="152400" y="950912"/>
            <a:ext cx="11570207" cy="4956175"/>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10000"/>
              </a:lnSpc>
              <a:spcBef>
                <a:spcPts val="0"/>
              </a:spcBef>
              <a:spcAft>
                <a:spcPts val="0"/>
              </a:spcAft>
              <a:buClr>
                <a:schemeClr val="dk1"/>
              </a:buClr>
              <a:buSzPts val="2590"/>
              <a:buNone/>
            </a:pPr>
            <a:r>
              <a:rPr lang="en-US" sz="3100" dirty="0"/>
              <a:t>The teacher writers of the </a:t>
            </a:r>
            <a:r>
              <a:rPr lang="en-US" sz="3100" i="1" dirty="0"/>
              <a:t>KAS for Social Studies </a:t>
            </a:r>
            <a:r>
              <a:rPr lang="en-US" sz="3100" dirty="0"/>
              <a:t>envisioned standards that would afford students an opportunity to provide social studies learning experiences that will prepare all K-12 students in Kentucky to be productive and involved members of society. Under this framework, Kentucky students actively will engage with the social studies concepts, ideas and practices needed to participate in and navigate the community, state, nation and world in which they live. In an ever-changing and increasingly interconnected world, students must be life-long critical thinkers and questioners who can undertake multidimensional, complex reasoning. </a:t>
            </a:r>
            <a:endParaRPr sz="3100" dirty="0"/>
          </a:p>
          <a:p>
            <a:pPr marL="0" lvl="0" indent="0" algn="l" rtl="0">
              <a:lnSpc>
                <a:spcPct val="110000"/>
              </a:lnSpc>
              <a:spcBef>
                <a:spcPts val="1000"/>
              </a:spcBef>
              <a:spcAft>
                <a:spcPts val="0"/>
              </a:spcAft>
              <a:buClr>
                <a:schemeClr val="dk1"/>
              </a:buClr>
              <a:buSzPts val="2590"/>
              <a:buNone/>
            </a:pPr>
            <a:endParaRPr sz="3100" dirty="0"/>
          </a:p>
          <a:p>
            <a:pPr marL="0" lvl="0" indent="0" algn="l" rtl="0">
              <a:lnSpc>
                <a:spcPct val="110000"/>
              </a:lnSpc>
              <a:spcBef>
                <a:spcPts val="1000"/>
              </a:spcBef>
              <a:spcAft>
                <a:spcPts val="0"/>
              </a:spcAft>
              <a:buClr>
                <a:schemeClr val="dk1"/>
              </a:buClr>
              <a:buSzPts val="2590"/>
              <a:buNone/>
            </a:pPr>
            <a:r>
              <a:rPr lang="en-US" sz="3100" dirty="0"/>
              <a:t>Throughout grades K-12, students have the opportunity to interact with diverse groups of people, ask thoughtful questions, think critically, evaluate sources, make informed decisions and communicate logically and effectively—all skills students need to engage in the world around them with consideration of the past, present and future.</a:t>
            </a:r>
            <a:endParaRPr sz="3100" dirty="0"/>
          </a:p>
          <a:p>
            <a:pPr marL="0" lvl="0" indent="0" algn="l" rtl="0">
              <a:lnSpc>
                <a:spcPct val="70000"/>
              </a:lnSpc>
              <a:spcBef>
                <a:spcPts val="1000"/>
              </a:spcBef>
              <a:spcAft>
                <a:spcPts val="0"/>
              </a:spcAft>
              <a:buClr>
                <a:schemeClr val="dk1"/>
              </a:buClr>
              <a:buSzPts val="2590"/>
              <a:buNone/>
            </a:pPr>
            <a:endParaRPr sz="2590" dirty="0"/>
          </a:p>
          <a:p>
            <a:pPr marL="0" lvl="0" indent="0" algn="l" rtl="0">
              <a:lnSpc>
                <a:spcPct val="70000"/>
              </a:lnSpc>
              <a:spcBef>
                <a:spcPts val="1000"/>
              </a:spcBef>
              <a:spcAft>
                <a:spcPts val="0"/>
              </a:spcAft>
              <a:buClr>
                <a:schemeClr val="dk1"/>
              </a:buClr>
              <a:buSzPts val="1387"/>
              <a:buNone/>
            </a:pPr>
            <a:r>
              <a:rPr lang="en-US" sz="1387" dirty="0"/>
              <a:t>- </a:t>
            </a:r>
            <a:r>
              <a:rPr lang="en-US" sz="1387" i="1" u="sng" dirty="0">
                <a:solidFill>
                  <a:schemeClr val="hlink"/>
                </a:solidFill>
                <a:hlinkClick r:id="rId3"/>
              </a:rPr>
              <a:t>The Kentucky Academic Standards (KAS) for Social Studies</a:t>
            </a:r>
            <a:r>
              <a:rPr lang="en-US" sz="1387" dirty="0"/>
              <a:t>, page 10</a:t>
            </a:r>
            <a:endParaRPr sz="1387" dirty="0"/>
          </a:p>
          <a:p>
            <a:pPr marL="228600" lvl="0" indent="-64135" algn="l" rtl="0">
              <a:lnSpc>
                <a:spcPct val="70000"/>
              </a:lnSpc>
              <a:spcBef>
                <a:spcPts val="1000"/>
              </a:spcBef>
              <a:spcAft>
                <a:spcPts val="0"/>
              </a:spcAft>
              <a:buClr>
                <a:schemeClr val="dk1"/>
              </a:buClr>
              <a:buSzPts val="2590"/>
              <a:buNone/>
            </a:pPr>
            <a:endParaRPr sz="259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d36e29421e_0_30"/>
          <p:cNvSpPr txBox="1">
            <a:spLocks noGrp="1"/>
          </p:cNvSpPr>
          <p:nvPr>
            <p:ph type="title"/>
          </p:nvPr>
        </p:nvSpPr>
        <p:spPr>
          <a:xfrm>
            <a:off x="0" y="-310896"/>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Creating Safe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7"/>
                  </a:ext>
                </a:extLst>
              </a:rPr>
              <a:t>Schools</a:t>
            </a:r>
            <a:r>
              <a:rPr lang="en-US" dirty="0"/>
              <a:t> </a:t>
            </a:r>
            <a:endParaRPr dirty="0"/>
          </a:p>
        </p:txBody>
      </p:sp>
      <p:sp>
        <p:nvSpPr>
          <p:cNvPr id="720" name="Google Shape;720;gd36e29421e_0_30"/>
          <p:cNvSpPr txBox="1">
            <a:spLocks noGrp="1"/>
          </p:cNvSpPr>
          <p:nvPr>
            <p:ph type="body" idx="1"/>
          </p:nvPr>
        </p:nvSpPr>
        <p:spPr>
          <a:xfrm>
            <a:off x="0" y="450675"/>
            <a:ext cx="8650224" cy="459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Engage in a </a:t>
            </a:r>
            <a:r>
              <a:rPr lang="en-US" u="sng" dirty="0">
                <a:solidFill>
                  <a:schemeClr val="hlink"/>
                </a:solidFill>
                <a:hlinkClick r:id="rId3"/>
              </a:rPr>
              <a:t>Claim, Support, Question</a:t>
            </a:r>
            <a:r>
              <a:rPr lang="en-US" dirty="0"/>
              <a:t> thinking strategy about how the James Academy does everything differently. With your partner, discuss the following questions: </a:t>
            </a:r>
            <a:endParaRPr dirty="0"/>
          </a:p>
          <a:p>
            <a:pPr marL="457200" lvl="0" indent="-342900" algn="l" rtl="0">
              <a:spcBef>
                <a:spcPts val="1000"/>
              </a:spcBef>
              <a:spcAft>
                <a:spcPts val="0"/>
              </a:spcAft>
              <a:buSzPts val="1800"/>
              <a:buChar char="•"/>
            </a:pPr>
            <a:r>
              <a:rPr lang="en-US" dirty="0"/>
              <a:t>Make a claim about the topic: How do the policies and culture of the James Academy promote a safe and inclusive environment for their students? </a:t>
            </a:r>
            <a:endParaRPr dirty="0"/>
          </a:p>
          <a:p>
            <a:pPr marL="457200" lvl="0" indent="-342900" algn="l" rtl="0">
              <a:spcBef>
                <a:spcPts val="0"/>
              </a:spcBef>
              <a:spcAft>
                <a:spcPts val="0"/>
              </a:spcAft>
              <a:buSzPts val="1800"/>
              <a:buChar char="•"/>
            </a:pPr>
            <a:r>
              <a:rPr lang="en-US" dirty="0"/>
              <a:t>Support your claim: What information presented in the article supports your claim?</a:t>
            </a:r>
            <a:endParaRPr dirty="0"/>
          </a:p>
          <a:p>
            <a:pPr marL="457200" lvl="0" indent="-342900" algn="l" rtl="0">
              <a:spcBef>
                <a:spcPts val="0"/>
              </a:spcBef>
              <a:spcAft>
                <a:spcPts val="0"/>
              </a:spcAft>
              <a:buSzPts val="1800"/>
              <a:buChar char="•"/>
            </a:pPr>
            <a:r>
              <a:rPr lang="en-US" dirty="0"/>
              <a:t>Ask a question related to your claim: What questions do you have about the policies and culture of the James Academy?</a:t>
            </a:r>
            <a:endParaRPr dirty="0"/>
          </a:p>
        </p:txBody>
      </p:sp>
      <p:pic>
        <p:nvPicPr>
          <p:cNvPr id="721" name="Google Shape;721;gd36e29421e_0_30" descr="James Academy a new girls' STEAM school, does everything differently " title="Kentucky Teacher Article title ">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659600" y="0"/>
            <a:ext cx="4381500" cy="41719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eeb912338c_2_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8"/>
                  </a:ext>
                </a:extLst>
              </a:rPr>
              <a:t>Creating Safe Schools</a:t>
            </a:r>
            <a:endParaRPr dirty="0"/>
          </a:p>
        </p:txBody>
      </p:sp>
      <p:sp>
        <p:nvSpPr>
          <p:cNvPr id="728" name="Google Shape;728;geeb912338c_2_0"/>
          <p:cNvSpPr txBox="1">
            <a:spLocks noGrp="1"/>
          </p:cNvSpPr>
          <p:nvPr>
            <p:ph type="body" idx="1"/>
          </p:nvPr>
        </p:nvSpPr>
        <p:spPr>
          <a:xfrm>
            <a:off x="0" y="982050"/>
            <a:ext cx="12051792" cy="4893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When principals and other school leaders are evaluating the school policies and practices to determine whether or not they provide a safe environment for all students, it may be helpful to create an evaluation tool. The evaluation tool can support school leaders in ensuring that they are supporting students from diverse groups. Questions may include, but are not limited to the following:</a:t>
            </a:r>
            <a:endParaRPr sz="2400" dirty="0"/>
          </a:p>
          <a:p>
            <a:pPr marL="0" lvl="0" indent="0" algn="l" rtl="0">
              <a:spcBef>
                <a:spcPts val="1000"/>
              </a:spcBef>
              <a:spcAft>
                <a:spcPts val="0"/>
              </a:spcAft>
              <a:buNone/>
            </a:pPr>
            <a:endParaRPr sz="2400" dirty="0"/>
          </a:p>
          <a:p>
            <a:pPr marL="457200" lvl="0" indent="-400050" algn="l" rtl="0">
              <a:spcBef>
                <a:spcPts val="1000"/>
              </a:spcBef>
              <a:spcAft>
                <a:spcPts val="0"/>
              </a:spcAft>
              <a:buSzPts val="2700"/>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9"/>
                  </a:ext>
                </a:extLst>
              </a:rPr>
              <a:t>Is data continuously monitored for gaps in student achievement?</a:t>
            </a:r>
            <a:endParaRPr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0"/>
                </a:ext>
              </a:extLst>
            </a:endParaRPr>
          </a:p>
          <a:p>
            <a:pPr marL="457200" lvl="0" indent="-400050" algn="l" rtl="0">
              <a:spcBef>
                <a:spcPts val="0"/>
              </a:spcBef>
              <a:spcAft>
                <a:spcPts val="0"/>
              </a:spcAft>
              <a:buSzPts val="2700"/>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1"/>
                  </a:ext>
                </a:extLst>
              </a:rPr>
              <a:t>Are opportunities for</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2"/>
                  </a:ext>
                </a:extLst>
              </a:rPr>
              <a:t> professional development provided that promote a local curriculum that includes diverse groups?</a:t>
            </a:r>
            <a:endParaRPr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3"/>
                </a:ext>
              </a:extLst>
            </a:endParaRPr>
          </a:p>
          <a:p>
            <a:pPr marL="457200" lvl="0" indent="-400050" algn="l" rtl="0">
              <a:spcBef>
                <a:spcPts val="0"/>
              </a:spcBef>
              <a:spcAft>
                <a:spcPts val="0"/>
              </a:spcAft>
              <a:buSzPts val="2700"/>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4"/>
                  </a:ext>
                </a:extLst>
              </a:rPr>
              <a:t>Are procedures in place to identify inequalities related to school rules, policies and disciplinary procedures?</a:t>
            </a:r>
            <a:endParaRPr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5"/>
                </a:ext>
              </a:extLst>
            </a:endParaRPr>
          </a:p>
          <a:p>
            <a:pPr marL="457200" lvl="0" indent="-400050" algn="l" rtl="0">
              <a:spcBef>
                <a:spcPts val="0"/>
              </a:spcBef>
              <a:spcAft>
                <a:spcPts val="0"/>
              </a:spcAft>
              <a:buSzPts val="2700"/>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6"/>
                  </a:ext>
                </a:extLst>
              </a:rPr>
              <a:t>Are strategies in place to engage families from diverse groups?</a:t>
            </a:r>
            <a:endParaRPr sz="2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d2a01b62c7_0_212"/>
          <p:cNvSpPr txBox="1">
            <a:spLocks noGrp="1"/>
          </p:cNvSpPr>
          <p:nvPr>
            <p:ph type="title"/>
          </p:nvPr>
        </p:nvSpPr>
        <p:spPr>
          <a:xfrm>
            <a:off x="253470" y="179012"/>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Reflection</a:t>
            </a:r>
            <a:endParaRPr dirty="0"/>
          </a:p>
        </p:txBody>
      </p:sp>
      <p:sp>
        <p:nvSpPr>
          <p:cNvPr id="734" name="Google Shape;734;gd2a01b62c7_0_212"/>
          <p:cNvSpPr txBox="1">
            <a:spLocks noGrp="1"/>
          </p:cNvSpPr>
          <p:nvPr>
            <p:ph type="body" idx="1"/>
          </p:nvPr>
        </p:nvSpPr>
        <p:spPr>
          <a:xfrm>
            <a:off x="253470" y="1499912"/>
            <a:ext cx="11248200" cy="4432500"/>
          </a:xfrm>
          <a:prstGeom prst="rect">
            <a:avLst/>
          </a:prstGeom>
          <a:noFill/>
          <a:ln>
            <a:noFill/>
          </a:ln>
        </p:spPr>
        <p:txBody>
          <a:bodyPr spcFirstLastPara="1" wrap="square" lIns="91425" tIns="45700" rIns="91425" bIns="45700" anchor="t" anchorCtr="0">
            <a:noAutofit/>
          </a:bodyPr>
          <a:lstStyle/>
          <a:p>
            <a:pPr marL="228600" lvl="0" indent="0" algn="l" rtl="0">
              <a:spcBef>
                <a:spcPts val="1000"/>
              </a:spcBef>
              <a:spcAft>
                <a:spcPts val="0"/>
              </a:spcAft>
              <a:buNone/>
            </a:pPr>
            <a:r>
              <a:rPr lang="en-US" dirty="0"/>
              <a:t>Answer the following supporting questions using what you learned from this section of Module 8: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7"/>
                  </a:ext>
                </a:extLst>
              </a:rPr>
              <a:t>Including Diverse Groups of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8"/>
                  </a:ext>
                </a:extLst>
              </a:rPr>
              <a:t>KAS for Social Studies</a:t>
            </a:r>
            <a:r>
              <a:rPr lang="en-US" dirty="0"/>
              <a:t>:</a:t>
            </a:r>
            <a:endParaRPr dirty="0"/>
          </a:p>
          <a:p>
            <a:pPr marL="228600" lvl="0" indent="0" algn="l" rtl="0">
              <a:spcBef>
                <a:spcPts val="1000"/>
              </a:spcBef>
              <a:spcAft>
                <a:spcPts val="0"/>
              </a:spcAft>
              <a:buNone/>
            </a:pPr>
            <a:endParaRPr dirty="0"/>
          </a:p>
          <a:p>
            <a:pPr marL="457200" lvl="0" indent="-400050" algn="l" rtl="0">
              <a:spcBef>
                <a:spcPts val="1000"/>
              </a:spcBef>
              <a:spcAft>
                <a:spcPts val="0"/>
              </a:spcAft>
              <a:buSzPts val="2700"/>
              <a:buFont typeface="Calibri"/>
              <a:buAutoNum type="arabicParenR"/>
            </a:pPr>
            <a:r>
              <a:rPr lang="en-US" sz="2700" dirty="0">
                <a:highlight>
                  <a:schemeClr val="lt1"/>
                </a:highlight>
              </a:rPr>
              <a:t>How do our school policies and culture support a safe school environment to promote including the diverse groups of the </a:t>
            </a:r>
            <a:r>
              <a:rPr lang="en-US" sz="2700" i="1" dirty="0">
                <a:highlight>
                  <a:schemeClr val="lt1"/>
                </a:highlight>
              </a:rPr>
              <a:t>KAS for Social Studies</a:t>
            </a:r>
            <a:r>
              <a:rPr lang="en-US" sz="2700" dirty="0">
                <a:highlight>
                  <a:schemeClr val="lt1"/>
                </a:highlight>
              </a:rPr>
              <a:t>? </a:t>
            </a:r>
            <a:endParaRPr sz="2700" dirty="0">
              <a:highlight>
                <a:schemeClr val="lt1"/>
              </a:highlight>
            </a:endParaRPr>
          </a:p>
          <a:p>
            <a:pPr marL="457200" lvl="0" indent="-400050" algn="l" rtl="0">
              <a:spcBef>
                <a:spcPts val="0"/>
              </a:spcBef>
              <a:spcAft>
                <a:spcPts val="0"/>
              </a:spcAft>
              <a:buSzPts val="2700"/>
              <a:buAutoNum type="arabicParenR"/>
            </a:pPr>
            <a:r>
              <a:rPr lang="en-US" sz="2700" dirty="0">
                <a:highlight>
                  <a:schemeClr val="lt1"/>
                </a:highlight>
              </a:rPr>
              <a:t>How can school leadership and teachers work together to create a safe and inclusive school? </a:t>
            </a:r>
            <a:endParaRPr sz="2700" dirty="0">
              <a:highlight>
                <a:srgbClr val="FFFFFF"/>
              </a:highlight>
            </a:endParaRPr>
          </a:p>
          <a:p>
            <a:pPr marL="228600" lvl="0" indent="0" algn="l" rtl="0">
              <a:spcBef>
                <a:spcPts val="1000"/>
              </a:spcBef>
              <a:spcAft>
                <a:spcPts val="0"/>
              </a:spcAft>
              <a:buNone/>
            </a:pPr>
            <a:endParaRPr dirty="0"/>
          </a:p>
          <a:p>
            <a:pPr marL="228600" lvl="0" indent="0" algn="l" rtl="0">
              <a:lnSpc>
                <a:spcPct val="90000"/>
              </a:lnSpc>
              <a:spcBef>
                <a:spcPts val="0"/>
              </a:spcBef>
              <a:spcAft>
                <a:spcPts val="0"/>
              </a:spcAft>
              <a:buNone/>
            </a:pPr>
            <a:endParaRPr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9"/>
                </a:ext>
              </a:extLst>
            </a:endParaRPr>
          </a:p>
          <a:p>
            <a:pPr marL="0" lvl="0" indent="0" algn="l" rtl="0">
              <a:lnSpc>
                <a:spcPct val="90000"/>
              </a:lnSpc>
              <a:spcBef>
                <a:spcPts val="0"/>
              </a:spcBef>
              <a:spcAft>
                <a:spcPts val="0"/>
              </a:spcAft>
              <a:buNone/>
            </a:pPr>
            <a:endParaRPr dirty="0">
              <a:latin typeface="Calibri"/>
              <a:ea typeface="Calibri"/>
              <a:cs typeface="Calibri"/>
              <a:sym typeface="Calibri"/>
            </a:endParaRPr>
          </a:p>
        </p:txBody>
      </p:sp>
      <p:sp>
        <p:nvSpPr>
          <p:cNvPr id="735" name="Google Shape;735;gd2a01b62c7_0_212"/>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72</a:t>
            </a:fld>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Coming Up</a:t>
            </a: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t>Section 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Section 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Reflection</a:t>
            </a:r>
            <a:endParaRPr sz="2300" dirty="0"/>
          </a:p>
        </p:txBody>
      </p:sp>
    </p:spTree>
    <p:extLst>
      <p:ext uri="{BB962C8B-B14F-4D97-AF65-F5344CB8AC3E}">
        <p14:creationId xmlns:p14="http://schemas.microsoft.com/office/powerpoint/2010/main" val="31482526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2739-D6D6-CE3E-8421-27693D6FBE33}"/>
              </a:ext>
            </a:extLst>
          </p:cNvPr>
          <p:cNvSpPr>
            <a:spLocks noGrp="1"/>
          </p:cNvSpPr>
          <p:nvPr>
            <p:ph type="ctrTitle"/>
          </p:nvPr>
        </p:nvSpPr>
        <p:spPr>
          <a:xfrm>
            <a:off x="2200656" y="104130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B244E45C-2D01-256A-1B14-C7432F080DCD}"/>
              </a:ext>
            </a:extLst>
          </p:cNvPr>
          <p:cNvSpPr>
            <a:spLocks noGrp="1"/>
          </p:cNvSpPr>
          <p:nvPr>
            <p:ph type="subTitle" idx="1"/>
          </p:nvPr>
        </p:nvSpPr>
        <p:spPr>
          <a:xfrm>
            <a:off x="2200656" y="3602038"/>
            <a:ext cx="9144000" cy="1655700"/>
          </a:xfrm>
        </p:spPr>
        <p:txBody>
          <a:bodyPr/>
          <a:lstStyle/>
          <a:p>
            <a:r>
              <a:rPr lang="en-US" dirty="0"/>
              <a:t>Section D: Creating Safe Classrooms</a:t>
            </a:r>
          </a:p>
        </p:txBody>
      </p:sp>
    </p:spTree>
    <p:extLst>
      <p:ext uri="{BB962C8B-B14F-4D97-AF65-F5344CB8AC3E}">
        <p14:creationId xmlns:p14="http://schemas.microsoft.com/office/powerpoint/2010/main" val="3859745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c24c006eae_0_28"/>
          <p:cNvSpPr txBox="1">
            <a:spLocks noGrp="1"/>
          </p:cNvSpPr>
          <p:nvPr>
            <p:ph type="title"/>
          </p:nvPr>
        </p:nvSpPr>
        <p:spPr>
          <a:xfrm>
            <a:off x="203200" y="6348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775" name="Google Shape;775;gc24c006eae_0_28"/>
          <p:cNvSpPr txBox="1">
            <a:spLocks noGrp="1"/>
          </p:cNvSpPr>
          <p:nvPr>
            <p:ph type="body" idx="1"/>
          </p:nvPr>
        </p:nvSpPr>
        <p:spPr>
          <a:xfrm>
            <a:off x="203200" y="138918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Overview of this module:</a:t>
            </a:r>
            <a:endParaRPr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Reflection</a:t>
            </a:r>
            <a:endParaRPr sz="2300" dirty="0"/>
          </a:p>
        </p:txBody>
      </p:sp>
    </p:spTree>
    <p:extLst>
      <p:ext uri="{BB962C8B-B14F-4D97-AF65-F5344CB8AC3E}">
        <p14:creationId xmlns:p14="http://schemas.microsoft.com/office/powerpoint/2010/main" val="31187078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bf04239767_0_20"/>
          <p:cNvSpPr txBox="1">
            <a:spLocks noGrp="1"/>
          </p:cNvSpPr>
          <p:nvPr>
            <p:ph type="title"/>
          </p:nvPr>
        </p:nvSpPr>
        <p:spPr>
          <a:xfrm>
            <a:off x="239649" y="1516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Compelling Questions</a:t>
            </a:r>
            <a:endParaRPr dirty="0"/>
          </a:p>
        </p:txBody>
      </p:sp>
      <p:sp>
        <p:nvSpPr>
          <p:cNvPr id="781" name="Google Shape;781;gbf04239767_0_20"/>
          <p:cNvSpPr txBox="1">
            <a:spLocks noGrp="1"/>
          </p:cNvSpPr>
          <p:nvPr>
            <p:ph type="body" idx="1"/>
          </p:nvPr>
        </p:nvSpPr>
        <p:spPr>
          <a:xfrm>
            <a:off x="438150" y="1253400"/>
            <a:ext cx="10515600" cy="4351200"/>
          </a:xfrm>
          <a:prstGeom prst="rect">
            <a:avLst/>
          </a:prstGeom>
          <a:noFill/>
          <a:ln>
            <a:noFill/>
          </a:ln>
        </p:spPr>
        <p:txBody>
          <a:bodyPr spcFirstLastPara="1" wrap="square" lIns="91425" tIns="45700" rIns="91425" bIns="45700" anchor="t" anchorCtr="0">
            <a:noAutofit/>
          </a:bodyPr>
          <a:lstStyle/>
          <a:p>
            <a:pPr marL="114300" lvl="0" indent="0" algn="l" rtl="0">
              <a:spcBef>
                <a:spcPts val="0"/>
              </a:spcBef>
              <a:spcAft>
                <a:spcPts val="0"/>
              </a:spcAft>
              <a:buNone/>
            </a:pPr>
            <a:r>
              <a:rPr lang="en-US" dirty="0"/>
              <a:t>The following compelling questions will be addressed throughout this module:</a:t>
            </a:r>
            <a:endParaRPr dirty="0"/>
          </a:p>
          <a:p>
            <a:pPr marL="114300" lvl="0" indent="0" algn="l" rtl="0">
              <a:spcBef>
                <a:spcPts val="1000"/>
              </a:spcBef>
              <a:spcAft>
                <a:spcPts val="0"/>
              </a:spcAft>
              <a:buNone/>
            </a:pPr>
            <a:endParaRPr dirty="0"/>
          </a:p>
          <a:p>
            <a:pPr marL="228600" lvl="0" indent="-292100" algn="l" rtl="0">
              <a:spcBef>
                <a:spcPts val="1000"/>
              </a:spcBef>
              <a:spcAft>
                <a:spcPts val="0"/>
              </a:spcAft>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4"/>
                  </a:ext>
                </a:extLst>
              </a:rPr>
              <a:t>Why is including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5"/>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6"/>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7"/>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8"/>
                  </a:ext>
                </a:extLst>
              </a:rPr>
              <a:t>in Kentucky classrooms</a:t>
            </a:r>
            <a:r>
              <a:rPr lang="en-US" dirty="0"/>
              <a:t>? </a:t>
            </a:r>
            <a:endParaRPr dirty="0"/>
          </a:p>
          <a:p>
            <a:pPr marL="228600" lvl="0" indent="-292100" algn="l" rtl="0">
              <a:spcBef>
                <a:spcPts val="1000"/>
              </a:spcBef>
              <a:spcAft>
                <a:spcPts val="0"/>
              </a:spcAft>
              <a:buSzPts val="2800"/>
              <a:buChar char="•"/>
            </a:pPr>
            <a:r>
              <a:rPr lang="en-US" dirty="0"/>
              <a:t>What are the opportunities and challenges of including diverse groups in Kentucky classrooms and local curriculum?</a:t>
            </a:r>
            <a:endParaRPr dirty="0"/>
          </a:p>
          <a:p>
            <a:pPr marL="228600" lvl="0" indent="-292100" algn="l" rtl="0">
              <a:spcBef>
                <a:spcPts val="1000"/>
              </a:spcBef>
              <a:spcAft>
                <a:spcPts val="0"/>
              </a:spcAft>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d3645d0541_0_16"/>
          <p:cNvSpPr txBox="1">
            <a:spLocks noGrp="1"/>
          </p:cNvSpPr>
          <p:nvPr>
            <p:ph type="title"/>
          </p:nvPr>
        </p:nvSpPr>
        <p:spPr>
          <a:xfrm>
            <a:off x="474650" y="7452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Section D: Creating Safe Classroom</a:t>
            </a:r>
            <a:endParaRPr dirty="0"/>
          </a:p>
          <a:p>
            <a:pPr marL="0" lvl="0" indent="0" algn="l" rtl="0">
              <a:spcBef>
                <a:spcPts val="0"/>
              </a:spcBef>
              <a:spcAft>
                <a:spcPts val="0"/>
              </a:spcAft>
              <a:buNone/>
            </a:pPr>
            <a:r>
              <a:rPr lang="en-US" dirty="0"/>
              <a:t>Supporting questions:</a:t>
            </a:r>
            <a:endParaRPr dirty="0"/>
          </a:p>
        </p:txBody>
      </p:sp>
      <p:sp>
        <p:nvSpPr>
          <p:cNvPr id="788" name="Google Shape;788;gd3645d0541_0_16"/>
          <p:cNvSpPr txBox="1">
            <a:spLocks noGrp="1"/>
          </p:cNvSpPr>
          <p:nvPr>
            <p:ph type="body" idx="1"/>
          </p:nvPr>
        </p:nvSpPr>
        <p:spPr>
          <a:xfrm>
            <a:off x="319650" y="2330075"/>
            <a:ext cx="11490300" cy="4266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solidFill>
                  <a:srgbClr val="000000"/>
                </a:solidFill>
              </a:rPr>
              <a:t>I</a:t>
            </a:r>
            <a:r>
              <a:rPr lang="en-US" sz="27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9"/>
                  </a:ext>
                </a:extLst>
              </a:rPr>
              <a:t>n this section, you will investigate the following supporting question to synthesize knowledge to answer the compelling questions for this module:</a:t>
            </a:r>
            <a:endParaRPr sz="27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0"/>
                </a:ext>
              </a:extLst>
            </a:endParaRPr>
          </a:p>
          <a:p>
            <a:pPr marL="0" lvl="0" indent="0" algn="l" rtl="0">
              <a:spcBef>
                <a:spcPts val="1000"/>
              </a:spcBef>
              <a:spcAft>
                <a:spcPts val="0"/>
              </a:spcAft>
              <a:buNone/>
            </a:pPr>
            <a:endParaRPr sz="27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1"/>
                </a:ext>
              </a:extLst>
            </a:endParaRPr>
          </a:p>
          <a:p>
            <a:pPr marL="457200" lvl="0" indent="-400050" algn="l" rtl="0">
              <a:spcBef>
                <a:spcPts val="1000"/>
              </a:spcBef>
              <a:spcAft>
                <a:spcPts val="0"/>
              </a:spcAft>
              <a:buClr>
                <a:srgbClr val="000000"/>
              </a:buClr>
              <a:buSzPts val="2700"/>
              <a:buFont typeface="Calibri"/>
              <a:buAutoNum type="arabicParenR"/>
            </a:pPr>
            <a:r>
              <a:rPr lang="en-US" sz="2700" dirty="0">
                <a:solidFill>
                  <a:srgbClr val="000000"/>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2"/>
                  </a:ext>
                </a:extLst>
              </a:rPr>
              <a:t>How do teachers create inclusive classrooms?</a:t>
            </a:r>
            <a:endParaRPr sz="2700" dirty="0">
              <a:solidFill>
                <a:srgbClr val="000000"/>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3"/>
                </a:ext>
              </a:extLst>
            </a:endParaRPr>
          </a:p>
          <a:p>
            <a:pPr marL="457200" lvl="0" indent="-400050" algn="l" rtl="0">
              <a:spcBef>
                <a:spcPts val="0"/>
              </a:spcBef>
              <a:spcAft>
                <a:spcPts val="0"/>
              </a:spcAft>
              <a:buClr>
                <a:srgbClr val="000000"/>
              </a:buClr>
              <a:buSzPts val="2700"/>
              <a:buAutoNum type="arabicParenR"/>
            </a:pPr>
            <a:r>
              <a:rPr lang="en-US" sz="2700" dirty="0">
                <a:solidFill>
                  <a:srgbClr val="000000"/>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4"/>
                  </a:ext>
                </a:extLst>
              </a:rPr>
              <a:t>What role does student voice have in creating safe and inclusive classrooms?</a:t>
            </a:r>
            <a:endParaRPr sz="2700" dirty="0">
              <a:solidFill>
                <a:srgbClr val="000000"/>
              </a:solidFill>
              <a:highlight>
                <a:srgbClr val="FFFFFF"/>
              </a:highlight>
            </a:endParaRPr>
          </a:p>
          <a:p>
            <a:pPr marL="0" lvl="0" indent="0" algn="l" rtl="0">
              <a:spcBef>
                <a:spcPts val="1000"/>
              </a:spcBef>
              <a:spcAft>
                <a:spcPts val="0"/>
              </a:spcAft>
              <a:buNone/>
            </a:pPr>
            <a:endParaRPr sz="2700" dirty="0">
              <a:solidFill>
                <a:srgbClr val="000000"/>
              </a:solidFill>
              <a:highlight>
                <a:srgbClr val="FFFFFF"/>
              </a:highligh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cf2719c704_0_348"/>
          <p:cNvSpPr txBox="1">
            <a:spLocks noGrp="1"/>
          </p:cNvSpPr>
          <p:nvPr>
            <p:ph type="title"/>
          </p:nvPr>
        </p:nvSpPr>
        <p:spPr>
          <a:xfrm>
            <a:off x="218600" y="170088"/>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5"/>
                  </a:ext>
                </a:extLst>
              </a:rPr>
              <a:t>Creating a Safe Classroom</a:t>
            </a:r>
            <a:endParaRPr dirty="0"/>
          </a:p>
        </p:txBody>
      </p:sp>
      <p:sp>
        <p:nvSpPr>
          <p:cNvPr id="795" name="Google Shape;795;gcf2719c704_0_348"/>
          <p:cNvSpPr txBox="1">
            <a:spLocks noGrp="1"/>
          </p:cNvSpPr>
          <p:nvPr>
            <p:ph type="body" idx="1"/>
          </p:nvPr>
        </p:nvSpPr>
        <p:spPr>
          <a:xfrm>
            <a:off x="218600" y="1019250"/>
            <a:ext cx="11593500" cy="4819500"/>
          </a:xfrm>
          <a:prstGeom prst="rect">
            <a:avLst/>
          </a:prstGeom>
        </p:spPr>
        <p:txBody>
          <a:bodyPr spcFirstLastPara="1" wrap="square" lIns="91425" tIns="45700" rIns="91425" bIns="45700" anchor="t" anchorCtr="0">
            <a:noAutofit/>
          </a:bodyPr>
          <a:lstStyle/>
          <a:p>
            <a:pPr marL="114300" lvl="0" indent="0" algn="l" rtl="0">
              <a:spcBef>
                <a:spcPts val="0"/>
              </a:spcBef>
              <a:spcAft>
                <a:spcPts val="0"/>
              </a:spcAft>
              <a:buClr>
                <a:schemeClr val="dk1"/>
              </a:buClr>
              <a:buSzPts val="2960"/>
              <a:buFont typeface="Arial"/>
              <a:buNone/>
            </a:pPr>
            <a:r>
              <a:rPr lang="en-US" sz="2860" dirty="0"/>
              <a:t>Independently, read the article entitled </a:t>
            </a:r>
            <a:r>
              <a:rPr lang="en-US" sz="2860" i="1" u="sng" dirty="0">
                <a:solidFill>
                  <a:schemeClr val="hlink"/>
                </a:solidFill>
                <a:hlinkClick r:id="rId3"/>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6"/>
                  </a:ext>
                </a:extLst>
              </a:rPr>
              <a:t>Creating an Identity-Safe Classroom</a:t>
            </a:r>
            <a:r>
              <a:rPr lang="en-US" sz="286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7"/>
                  </a:ext>
                </a:extLst>
              </a:rPr>
              <a:t> </a:t>
            </a:r>
            <a:r>
              <a:rPr lang="en-US" sz="2860" dirty="0"/>
              <a:t>and annotate it using the following key: </a:t>
            </a:r>
            <a:endParaRPr sz="2860" dirty="0"/>
          </a:p>
          <a:p>
            <a:pPr marL="114300" lvl="0" indent="0" algn="l" rtl="0">
              <a:spcBef>
                <a:spcPts val="0"/>
              </a:spcBef>
              <a:spcAft>
                <a:spcPts val="0"/>
              </a:spcAft>
              <a:buNone/>
            </a:pPr>
            <a:endParaRPr sz="2260" dirty="0"/>
          </a:p>
          <a:p>
            <a:pPr marL="114300" lvl="0" indent="0" algn="l" rtl="0">
              <a:spcBef>
                <a:spcPts val="0"/>
              </a:spcBef>
              <a:spcAft>
                <a:spcPts val="0"/>
              </a:spcAft>
              <a:buClr>
                <a:schemeClr val="dk1"/>
              </a:buClr>
              <a:buSzPts val="2960"/>
              <a:buFont typeface="Arial"/>
              <a:buNone/>
            </a:pPr>
            <a:endParaRPr sz="2260" dirty="0"/>
          </a:p>
          <a:p>
            <a:pPr marL="457200" lvl="0" indent="-397510" algn="l" rtl="0">
              <a:spcBef>
                <a:spcPts val="0"/>
              </a:spcBef>
              <a:spcAft>
                <a:spcPts val="0"/>
              </a:spcAft>
              <a:buSzPts val="2660"/>
              <a:buChar char="•"/>
            </a:pPr>
            <a:r>
              <a:rPr lang="en-US" sz="2660" b="1" u="sng" dirty="0">
                <a:solidFill>
                  <a:srgbClr val="CC0000"/>
                </a:solidFill>
              </a:rPr>
              <a:t>Underline</a:t>
            </a:r>
            <a:r>
              <a:rPr lang="en-US" sz="2660" dirty="0">
                <a:solidFill>
                  <a:schemeClr val="lt1"/>
                </a:solidFill>
              </a:rPr>
              <a:t> </a:t>
            </a:r>
            <a:r>
              <a:rPr lang="en-US" sz="2660" dirty="0"/>
              <a:t>the main point/purpose of the writing</a:t>
            </a:r>
            <a:endParaRPr sz="2660" dirty="0"/>
          </a:p>
          <a:p>
            <a:pPr marL="457200" lvl="0" indent="-397510" algn="l" rtl="0">
              <a:spcBef>
                <a:spcPts val="0"/>
              </a:spcBef>
              <a:spcAft>
                <a:spcPts val="0"/>
              </a:spcAft>
              <a:buSzPts val="2660"/>
              <a:buChar char="•"/>
            </a:pPr>
            <a:r>
              <a:rPr lang="en-US" sz="2660" b="1" dirty="0">
                <a:solidFill>
                  <a:srgbClr val="CC0000"/>
                </a:solidFill>
              </a:rPr>
              <a:t>? </a:t>
            </a:r>
            <a:r>
              <a:rPr lang="en-US" sz="2660" dirty="0"/>
              <a:t>next to anything you find confusing</a:t>
            </a:r>
            <a:endParaRPr sz="2660" dirty="0"/>
          </a:p>
          <a:p>
            <a:pPr marL="457200" lvl="0" indent="-397510" algn="l" rtl="0">
              <a:spcBef>
                <a:spcPts val="0"/>
              </a:spcBef>
              <a:spcAft>
                <a:spcPts val="0"/>
              </a:spcAft>
              <a:buSzPts val="2660"/>
              <a:buChar char="•"/>
            </a:pPr>
            <a:r>
              <a:rPr lang="en-US" sz="2660" b="1" dirty="0">
                <a:solidFill>
                  <a:srgbClr val="CC0000"/>
                </a:solidFill>
              </a:rPr>
              <a:t>X</a:t>
            </a:r>
            <a:r>
              <a:rPr lang="en-US" sz="2660" dirty="0"/>
              <a:t> next to anything you don’t agree with </a:t>
            </a:r>
            <a:endParaRPr sz="2660" dirty="0"/>
          </a:p>
          <a:p>
            <a:pPr marL="457200" lvl="0" indent="-397510" algn="l" rtl="0">
              <a:spcBef>
                <a:spcPts val="0"/>
              </a:spcBef>
              <a:spcAft>
                <a:spcPts val="0"/>
              </a:spcAft>
              <a:buSzPts val="2660"/>
              <a:buChar char="•"/>
            </a:pPr>
            <a:r>
              <a:rPr lang="en-US" sz="2660" b="1" dirty="0">
                <a:solidFill>
                  <a:srgbClr val="CC0000"/>
                </a:solidFill>
              </a:rPr>
              <a:t>Circle </a:t>
            </a:r>
            <a:r>
              <a:rPr lang="en-US" sz="2660" dirty="0"/>
              <a:t>words that you don’t understand </a:t>
            </a:r>
            <a:endParaRPr sz="2660" dirty="0"/>
          </a:p>
          <a:p>
            <a:pPr marL="914400" lvl="1" indent="-397510" algn="l" rtl="0">
              <a:spcBef>
                <a:spcPts val="0"/>
              </a:spcBef>
              <a:spcAft>
                <a:spcPts val="0"/>
              </a:spcAft>
              <a:buSzPts val="2660"/>
              <a:buChar char="•"/>
            </a:pPr>
            <a:r>
              <a:rPr lang="en-US" sz="2660" dirty="0"/>
              <a:t>And look them up</a:t>
            </a:r>
            <a:endParaRPr sz="2660" dirty="0"/>
          </a:p>
          <a:p>
            <a:pPr marL="457200" lvl="0" indent="-397510" algn="l" rtl="0">
              <a:spcBef>
                <a:spcPts val="0"/>
              </a:spcBef>
              <a:spcAft>
                <a:spcPts val="0"/>
              </a:spcAft>
              <a:buSzPts val="2660"/>
              <a:buChar char="•"/>
            </a:pPr>
            <a:r>
              <a:rPr lang="en-US" sz="2660" b="1" dirty="0">
                <a:solidFill>
                  <a:srgbClr val="CC0000"/>
                </a:solidFill>
              </a:rPr>
              <a:t>! </a:t>
            </a:r>
            <a:r>
              <a:rPr lang="en-US" sz="2660" dirty="0"/>
              <a:t>next to information in this article that directly connects to your work. </a:t>
            </a:r>
            <a:endParaRPr sz="2660" dirty="0"/>
          </a:p>
          <a:p>
            <a:pPr marL="0" lvl="0" indent="0" algn="l" rtl="0">
              <a:spcBef>
                <a:spcPts val="0"/>
              </a:spcBef>
              <a:spcAft>
                <a:spcPts val="0"/>
              </a:spcAft>
              <a:buClr>
                <a:schemeClr val="dk1"/>
              </a:buClr>
              <a:buSzPts val="1100"/>
              <a:buFont typeface="Arial"/>
              <a:buNone/>
            </a:pPr>
            <a:endParaRPr sz="2260" dirty="0"/>
          </a:p>
          <a:p>
            <a:pPr marL="0" lvl="0" indent="0" algn="l" rtl="0">
              <a:spcBef>
                <a:spcPts val="0"/>
              </a:spcBef>
              <a:spcAft>
                <a:spcPts val="0"/>
              </a:spcAft>
              <a:buClr>
                <a:schemeClr val="dk1"/>
              </a:buClr>
              <a:buSzPts val="1100"/>
              <a:buFont typeface="Arial"/>
              <a:buNone/>
            </a:pPr>
            <a:r>
              <a:rPr lang="en-US" sz="2660" dirty="0"/>
              <a:t>Consider using an additional piece of paper or a google doc to collect any notes from the article. </a:t>
            </a:r>
            <a:endParaRPr dirty="0"/>
          </a:p>
        </p:txBody>
      </p:sp>
      <p:pic>
        <p:nvPicPr>
          <p:cNvPr id="796" name="Google Shape;796;gcf2719c704_0_348" descr="Image for article entitled Creating an Identify-Safe Classroom " title="Image of article on webpage">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650224" y="1904018"/>
            <a:ext cx="3161876" cy="2399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228600" y="859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Diverse Groups in the </a:t>
            </a:r>
            <a:endParaRPr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endParaRPr>
          </a:p>
          <a:p>
            <a:pPr marL="0" lvl="0" indent="0" algn="l" rtl="0">
              <a:lnSpc>
                <a:spcPct val="90000"/>
              </a:lnSpc>
              <a:spcBef>
                <a:spcPts val="0"/>
              </a:spcBef>
              <a:spcAft>
                <a:spcPts val="0"/>
              </a:spcAft>
              <a:buClr>
                <a:schemeClr val="dk1"/>
              </a:buClr>
              <a:buSzPts val="4400"/>
              <a:buFont typeface="Calibri"/>
              <a:buNone/>
            </a:pPr>
            <a:r>
              <a:rPr lang="en-US" i="1"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KAS for Social Studies </a:t>
            </a:r>
            <a:r>
              <a:rPr lang="en-US" dirty="0">
                <a:latin typeface="Franklin Gothic Medium" panose="020B06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(1)</a:t>
            </a:r>
            <a:r>
              <a:rPr lang="en-US" i="1" dirty="0">
                <a:latin typeface="Franklin Gothic Medium" panose="020B0603020102020204" pitchFamily="34" charset="0"/>
              </a:rPr>
              <a:t> </a:t>
            </a:r>
            <a:endParaRPr dirty="0">
              <a:latin typeface="Franklin Gothic Medium" panose="020B0603020102020204" pitchFamily="34" charset="0"/>
            </a:endParaRPr>
          </a:p>
        </p:txBody>
      </p:sp>
      <p:sp>
        <p:nvSpPr>
          <p:cNvPr id="158" name="Google Shape;158;p8"/>
          <p:cNvSpPr txBox="1">
            <a:spLocks noGrp="1"/>
          </p:cNvSpPr>
          <p:nvPr>
            <p:ph type="body" idx="1"/>
          </p:nvPr>
        </p:nvSpPr>
        <p:spPr>
          <a:xfrm>
            <a:off x="368700" y="1411600"/>
            <a:ext cx="11454600" cy="4671000"/>
          </a:xfrm>
          <a:prstGeom prst="rect">
            <a:avLst/>
          </a:prstGeom>
          <a:noFill/>
          <a:ln>
            <a:noFill/>
          </a:ln>
        </p:spPr>
        <p:txBody>
          <a:bodyPr spcFirstLastPara="1" wrap="square" lIns="91425" tIns="45700" rIns="91425" bIns="45700" anchor="t" anchorCtr="0">
            <a:normAutofit/>
          </a:bodyPr>
          <a:lstStyle/>
          <a:p>
            <a:pPr marL="228600" lvl="0" indent="-234950" algn="l" rtl="0">
              <a:lnSpc>
                <a:spcPct val="80000"/>
              </a:lnSpc>
              <a:spcBef>
                <a:spcPts val="0"/>
              </a:spcBef>
              <a:spcAft>
                <a:spcPts val="0"/>
              </a:spcAft>
              <a:buClr>
                <a:schemeClr val="dk1"/>
              </a:buClr>
              <a:buSzPts val="2480"/>
              <a:buChar char="•"/>
            </a:pPr>
            <a:r>
              <a:rPr lang="en-US" sz="24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St</a:t>
            </a:r>
            <a:r>
              <a:rPr lang="en-US" sz="24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rPr>
              <a:t>udents are empowered to understand the importance of diversity in the world by examining diverse groups from the past and today in local, regional and global communities. </a:t>
            </a:r>
            <a:endParaRPr sz="24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endParaRPr>
          </a:p>
          <a:p>
            <a:pPr marL="228600" lvl="0" indent="0" algn="l" rtl="0">
              <a:lnSpc>
                <a:spcPct val="80000"/>
              </a:lnSpc>
              <a:spcBef>
                <a:spcPts val="0"/>
              </a:spcBef>
              <a:spcAft>
                <a:spcPts val="0"/>
              </a:spcAft>
              <a:buNone/>
            </a:pPr>
            <a:endParaRPr sz="24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
                </a:ext>
              </a:extLst>
            </a:endParaRPr>
          </a:p>
          <a:p>
            <a:pPr marL="228600" lvl="0" indent="-234950" algn="l" rtl="0">
              <a:lnSpc>
                <a:spcPct val="80000"/>
              </a:lnSpc>
              <a:spcBef>
                <a:spcPts val="0"/>
              </a:spcBef>
              <a:spcAft>
                <a:spcPts val="0"/>
              </a:spcAft>
              <a:buClr>
                <a:schemeClr val="dk1"/>
              </a:buClr>
              <a:buSzPts val="2480"/>
              <a:buChar char="•"/>
            </a:pPr>
            <a:r>
              <a:rPr lang="en-US" sz="24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The term “diverse groups” was deliberately chosen because the writers wanted to provide students the opportunity to examine Earth’s true diversity, as the cultures of the world rarely fit into finite categories. To understand the full complexity of the world’s many peoples, the writers identified diverse groups to mean the following:</a:t>
            </a:r>
            <a:endParaRPr sz="24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6"/>
                </a:ext>
              </a:extLst>
            </a:endParaRPr>
          </a:p>
          <a:p>
            <a:pPr marL="228600" lvl="0" indent="0" algn="l" rtl="0">
              <a:lnSpc>
                <a:spcPct val="80000"/>
              </a:lnSpc>
              <a:spcBef>
                <a:spcPts val="0"/>
              </a:spcBef>
              <a:spcAft>
                <a:spcPts val="0"/>
              </a:spcAft>
              <a:buNone/>
            </a:pPr>
            <a:endParaRPr sz="24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7"/>
                </a:ext>
              </a:extLst>
            </a:endParaRPr>
          </a:p>
          <a:p>
            <a:pPr marL="685800" lvl="1" indent="-254000" algn="l" rtl="0">
              <a:lnSpc>
                <a:spcPct val="80000"/>
              </a:lnSpc>
              <a:spcBef>
                <a:spcPts val="500"/>
              </a:spcBef>
              <a:spcAft>
                <a:spcPts val="0"/>
              </a:spcAft>
              <a:buClr>
                <a:schemeClr val="dk1"/>
              </a:buClr>
              <a:buSzPts val="2440"/>
              <a:buChar char="•"/>
            </a:pPr>
            <a:r>
              <a:rPr lang="en-US" sz="244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8"/>
                  </a:ext>
                </a:extLst>
              </a:rPr>
              <a:t>Diverse groups - includes diverse racial, religious, and ethnic groups, and those of various national origins.</a:t>
            </a:r>
            <a:endParaRPr sz="2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
                </a:ext>
              </a:extLst>
            </a:endParaRPr>
          </a:p>
          <a:p>
            <a:pPr marL="1143000" lvl="2" indent="-247650" algn="l" rtl="0">
              <a:lnSpc>
                <a:spcPct val="80000"/>
              </a:lnSpc>
              <a:spcBef>
                <a:spcPts val="500"/>
              </a:spcBef>
              <a:spcAft>
                <a:spcPts val="0"/>
              </a:spcAft>
              <a:buClr>
                <a:schemeClr val="dk1"/>
              </a:buClr>
              <a:buSzPts val="2000"/>
              <a:buChar char="•"/>
            </a:pPr>
            <a:r>
              <a:rPr lang="en-US"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t>Glossary of Terms for the Kentucky Academic Standards (KAS) for Social Studies</a:t>
            </a:r>
            <a:endParaRP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
                </a:ext>
              </a:extLst>
            </a:endParaRPr>
          </a:p>
          <a:p>
            <a:pPr marL="0" lvl="0" indent="0" algn="l" rtl="0">
              <a:lnSpc>
                <a:spcPct val="80000"/>
              </a:lnSpc>
              <a:spcBef>
                <a:spcPts val="1000"/>
              </a:spcBef>
              <a:spcAft>
                <a:spcPts val="0"/>
              </a:spcAft>
              <a:buNone/>
            </a:pPr>
            <a:endParaRPr sz="238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cf2719c704_0_355"/>
          <p:cNvSpPr txBox="1">
            <a:spLocks noGrp="1"/>
          </p:cNvSpPr>
          <p:nvPr>
            <p:ph type="title"/>
          </p:nvPr>
        </p:nvSpPr>
        <p:spPr>
          <a:xfrm>
            <a:off x="285560" y="-3213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Creating a Safe Classroom</a:t>
            </a:r>
            <a:endParaRPr dirty="0"/>
          </a:p>
        </p:txBody>
      </p:sp>
      <p:sp>
        <p:nvSpPr>
          <p:cNvPr id="803" name="Google Shape;803;gcf2719c704_0_355"/>
          <p:cNvSpPr txBox="1">
            <a:spLocks noGrp="1"/>
          </p:cNvSpPr>
          <p:nvPr>
            <p:ph type="body" idx="1"/>
          </p:nvPr>
        </p:nvSpPr>
        <p:spPr>
          <a:xfrm>
            <a:off x="679800" y="1293568"/>
            <a:ext cx="10832400" cy="3971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highlight>
                  <a:srgbClr val="FFFFFF"/>
                </a:highlight>
                <a:latin typeface="Arial"/>
                <a:ea typeface="Arial"/>
                <a:cs typeface="Arial"/>
                <a:sym typeface="Arial"/>
              </a:rPr>
              <a:t>Engage in the</a:t>
            </a:r>
            <a:r>
              <a:rPr lang="en-US" sz="2500" dirty="0">
                <a:highlight>
                  <a:srgbClr val="FFFFFF"/>
                </a:highlight>
              </a:rPr>
              <a:t> </a:t>
            </a:r>
            <a:r>
              <a:rPr lang="en-US" sz="2500" i="1" u="sng" dirty="0">
                <a:solidFill>
                  <a:schemeClr val="hlink"/>
                </a:solidFill>
                <a:latin typeface="Arial"/>
                <a:ea typeface="Arial"/>
                <a:cs typeface="Arial"/>
                <a:sym typeface="Arial"/>
                <a:hlinkClick r:id="rId3"/>
              </a:rPr>
              <a:t>Who Am I? Explore, Connect, Identify, Belong</a:t>
            </a:r>
            <a:r>
              <a:rPr lang="en-US" sz="2500" i="1" dirty="0">
                <a:latin typeface="Arial"/>
                <a:ea typeface="Arial"/>
                <a:cs typeface="Arial"/>
                <a:sym typeface="Arial"/>
              </a:rPr>
              <a:t>. </a:t>
            </a:r>
            <a:r>
              <a:rPr lang="en-US" sz="2500" dirty="0">
                <a:latin typeface="Arial"/>
                <a:ea typeface="Arial"/>
                <a:cs typeface="Arial"/>
                <a:sym typeface="Arial"/>
              </a:rPr>
              <a:t>thinking strategy by completing the following independently:</a:t>
            </a:r>
            <a:endParaRPr sz="2500" dirty="0">
              <a:latin typeface="Arial"/>
              <a:ea typeface="Arial"/>
              <a:cs typeface="Arial"/>
              <a:sym typeface="Arial"/>
            </a:endParaRPr>
          </a:p>
          <a:p>
            <a:pPr marL="457200" lvl="0" indent="-387350" algn="l" rtl="0">
              <a:spcBef>
                <a:spcPts val="1000"/>
              </a:spcBef>
              <a:spcAft>
                <a:spcPts val="0"/>
              </a:spcAft>
              <a:buSzPts val="2500"/>
              <a:buFont typeface="Arial"/>
              <a:buChar char="•"/>
            </a:pPr>
            <a:r>
              <a:rPr lang="en-US" sz="2500" dirty="0">
                <a:latin typeface="Arial"/>
                <a:ea typeface="Arial"/>
                <a:cs typeface="Arial"/>
                <a:sym typeface="Arial"/>
              </a:rPr>
              <a:t>Explore: Who am I? How has my identity developed? </a:t>
            </a:r>
            <a:endParaRPr sz="2500" dirty="0">
              <a:latin typeface="Arial"/>
              <a:ea typeface="Arial"/>
              <a:cs typeface="Arial"/>
              <a:sym typeface="Arial"/>
            </a:endParaRPr>
          </a:p>
          <a:p>
            <a:pPr marL="457200" lvl="0" indent="-387350" algn="l" rtl="0">
              <a:spcBef>
                <a:spcPts val="0"/>
              </a:spcBef>
              <a:spcAft>
                <a:spcPts val="0"/>
              </a:spcAft>
              <a:buSzPts val="2500"/>
              <a:buFont typeface="Arial"/>
              <a:buChar char="•"/>
            </a:pPr>
            <a:r>
              <a:rPr lang="en-US" sz="2500" dirty="0">
                <a:latin typeface="Arial"/>
                <a:ea typeface="Arial"/>
                <a:cs typeface="Arial"/>
                <a:sym typeface="Arial"/>
              </a:rPr>
              <a:t>Connect: I am connected to my parents, their parents and my brother and sister and I’m in the basketball team. Who else and what else am I connected to? </a:t>
            </a:r>
            <a:endParaRPr sz="2500" dirty="0">
              <a:latin typeface="Arial"/>
              <a:ea typeface="Arial"/>
              <a:cs typeface="Arial"/>
              <a:sym typeface="Arial"/>
            </a:endParaRPr>
          </a:p>
          <a:p>
            <a:pPr marL="457200" lvl="0" indent="-387350" algn="l" rtl="0">
              <a:spcBef>
                <a:spcPts val="0"/>
              </a:spcBef>
              <a:spcAft>
                <a:spcPts val="0"/>
              </a:spcAft>
              <a:buSzPts val="2500"/>
              <a:buFont typeface="Arial"/>
              <a:buChar char="•"/>
            </a:pPr>
            <a:r>
              <a:rPr lang="en-US" sz="2500" dirty="0">
                <a:latin typeface="Arial"/>
                <a:ea typeface="Arial"/>
                <a:cs typeface="Arial"/>
                <a:sym typeface="Arial"/>
              </a:rPr>
              <a:t>Identify: If I wanted others to know who I am, what would identify me? Do we have more than one identity? </a:t>
            </a:r>
            <a:endParaRPr sz="2500" dirty="0">
              <a:latin typeface="Arial"/>
              <a:ea typeface="Arial"/>
              <a:cs typeface="Arial"/>
              <a:sym typeface="Arial"/>
            </a:endParaRPr>
          </a:p>
          <a:p>
            <a:pPr marL="457200" lvl="0" indent="-387350" algn="l" rtl="0">
              <a:spcBef>
                <a:spcPts val="0"/>
              </a:spcBef>
              <a:spcAft>
                <a:spcPts val="0"/>
              </a:spcAft>
              <a:buSzPts val="2500"/>
              <a:buFont typeface="Arial"/>
              <a:buChar char="•"/>
            </a:pPr>
            <a:r>
              <a:rPr lang="en-US" sz="2500" dirty="0">
                <a:latin typeface="Arial"/>
                <a:ea typeface="Arial"/>
                <a:cs typeface="Arial"/>
                <a:sym typeface="Arial"/>
              </a:rPr>
              <a:t>Belong: Where do I think I belong? Do I have a sense of belonging to more than one group, more than one place?</a:t>
            </a:r>
            <a:endParaRPr sz="2500" dirty="0">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cf2719c704_0_361"/>
          <p:cNvSpPr txBox="1">
            <a:spLocks noGrp="1"/>
          </p:cNvSpPr>
          <p:nvPr>
            <p:ph type="title"/>
          </p:nvPr>
        </p:nvSpPr>
        <p:spPr>
          <a:xfrm>
            <a:off x="184000" y="-1369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Creating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1"/>
                  </a:ext>
                </a:extLst>
              </a:rPr>
              <a:t>Safe Classrooms</a:t>
            </a:r>
            <a:endParaRPr dirty="0"/>
          </a:p>
        </p:txBody>
      </p:sp>
      <p:sp>
        <p:nvSpPr>
          <p:cNvPr id="810" name="Google Shape;810;gcf2719c704_0_361"/>
          <p:cNvSpPr txBox="1">
            <a:spLocks noGrp="1"/>
          </p:cNvSpPr>
          <p:nvPr>
            <p:ph type="body" idx="1"/>
          </p:nvPr>
        </p:nvSpPr>
        <p:spPr>
          <a:xfrm>
            <a:off x="312016" y="891494"/>
            <a:ext cx="12008100" cy="4151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t>In order to create safe classrooms, student voice has to be used when developing community. This is accomplished through, but not limited to, the following: </a:t>
            </a:r>
            <a:endParaRPr sz="2600" dirty="0"/>
          </a:p>
          <a:p>
            <a:pPr marL="457200" lvl="0" indent="-342900" algn="l" rtl="0">
              <a:spcBef>
                <a:spcPts val="1000"/>
              </a:spcBef>
              <a:spcAft>
                <a:spcPts val="0"/>
              </a:spcAft>
              <a:buSzPts val="1800"/>
              <a:buChar char="•"/>
            </a:pPr>
            <a:r>
              <a:rPr lang="en-US" sz="2600" dirty="0"/>
              <a:t>Building respectful relationships in the classroom among teachers, students and amongst their peers;</a:t>
            </a:r>
            <a:endParaRPr sz="2600" dirty="0"/>
          </a:p>
          <a:p>
            <a:pPr marL="457200" lvl="0" indent="-342900" algn="l" rtl="0">
              <a:spcBef>
                <a:spcPts val="0"/>
              </a:spcBef>
              <a:spcAft>
                <a:spcPts val="0"/>
              </a:spcAft>
              <a:buSzPts val="1800"/>
              <a:buChar char="•"/>
            </a:pPr>
            <a:r>
              <a:rPr lang="en-US" sz="2600" dirty="0"/>
              <a:t>Establishing and maintaining community expectations and agreements about behavior;</a:t>
            </a:r>
            <a:endParaRPr sz="2600" dirty="0"/>
          </a:p>
          <a:p>
            <a:pPr marL="457200" lvl="0" indent="-342900" algn="l" rtl="0">
              <a:spcBef>
                <a:spcPts val="0"/>
              </a:spcBef>
              <a:spcAft>
                <a:spcPts val="0"/>
              </a:spcAft>
              <a:buSzPts val="1800"/>
              <a:buChar char="•"/>
            </a:pPr>
            <a:r>
              <a:rPr lang="en-US" sz="2600" dirty="0"/>
              <a:t>Using inclusive discussion strategies;</a:t>
            </a:r>
            <a:endParaRPr sz="2600" dirty="0"/>
          </a:p>
          <a:p>
            <a:pPr marL="457200" lvl="0" indent="-342900" algn="l" rtl="0">
              <a:spcBef>
                <a:spcPts val="0"/>
              </a:spcBef>
              <a:spcAft>
                <a:spcPts val="0"/>
              </a:spcAft>
              <a:buSzPts val="1800"/>
              <a:buChar char="•"/>
            </a:pPr>
            <a:r>
              <a:rPr lang="en-US" sz="2600" dirty="0"/>
              <a:t>Using student collaboration in lesson design; and</a:t>
            </a:r>
            <a:endParaRPr sz="2600" dirty="0"/>
          </a:p>
          <a:p>
            <a:pPr marL="457200" lvl="0" indent="-342900" algn="l" rtl="0">
              <a:spcBef>
                <a:spcPts val="0"/>
              </a:spcBef>
              <a:spcAft>
                <a:spcPts val="0"/>
              </a:spcAft>
              <a:buSzPts val="1800"/>
              <a:buChar char="•"/>
            </a:pPr>
            <a:r>
              <a:rPr lang="en-US" sz="2600" dirty="0"/>
              <a:t>Developing and implementing agreements, or classroom contracts, that are agreements between the members of the classroom community (teacher, students) to which all parties are held accountable.</a:t>
            </a:r>
            <a:endParaRPr sz="26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d4210d3ce2_1_18"/>
          <p:cNvSpPr txBox="1">
            <a:spLocks noGrp="1"/>
          </p:cNvSpPr>
          <p:nvPr>
            <p:ph type="title"/>
          </p:nvPr>
        </p:nvSpPr>
        <p:spPr>
          <a:xfrm>
            <a:off x="184000" y="184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2"/>
                  </a:ext>
                </a:extLst>
              </a:rPr>
              <a:t>Creating</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3"/>
                  </a:ext>
                </a:extLst>
              </a:rPr>
              <a:t>Safe Classrooms</a:t>
            </a:r>
            <a:endParaRPr dirty="0"/>
          </a:p>
        </p:txBody>
      </p:sp>
      <p:sp>
        <p:nvSpPr>
          <p:cNvPr id="817" name="Google Shape;817;gd4210d3ce2_1_18"/>
          <p:cNvSpPr txBox="1">
            <a:spLocks noGrp="1"/>
          </p:cNvSpPr>
          <p:nvPr>
            <p:ph type="body" idx="1"/>
          </p:nvPr>
        </p:nvSpPr>
        <p:spPr>
          <a:xfrm>
            <a:off x="184000" y="1344100"/>
            <a:ext cx="12008100" cy="4151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Including student voice is critical when establishing an inclusive classroom. In </a:t>
            </a:r>
            <a:r>
              <a:rPr lang="en-US" i="1" dirty="0"/>
              <a:t>Curriculum As Window and Mirror, </a:t>
            </a:r>
            <a:r>
              <a:rPr lang="en-US" dirty="0"/>
              <a:t>Emily Style says the following:</a:t>
            </a:r>
            <a:endParaRPr dirty="0"/>
          </a:p>
          <a:p>
            <a:pPr marL="457200" lvl="0" indent="-336550" algn="l" rtl="0">
              <a:spcBef>
                <a:spcPts val="1000"/>
              </a:spcBef>
              <a:spcAft>
                <a:spcPts val="0"/>
              </a:spcAft>
              <a:buSzPts val="1700"/>
              <a:buChar char="•"/>
            </a:pPr>
            <a:r>
              <a:rPr lang="en-US" sz="2700" dirty="0"/>
              <a:t>“The delightful truth is that sometimes when we hear another out, glancing through the window of their humanity, we can see our own image reflected in the glass of their window. The window becomes a mirror! And it is the shared humanity of our conversation that most impresses us even as we attend to our different frames of reference.”</a:t>
            </a:r>
            <a:endParaRPr sz="2700" dirty="0"/>
          </a:p>
          <a:p>
            <a:pPr marL="457200" lvl="0" indent="-336550" algn="l" rtl="0">
              <a:spcBef>
                <a:spcPts val="0"/>
              </a:spcBef>
              <a:spcAft>
                <a:spcPts val="0"/>
              </a:spcAft>
              <a:buSzPts val="1700"/>
              <a:buChar char="•"/>
            </a:pPr>
            <a:r>
              <a:rPr lang="en-US" sz="2700" dirty="0"/>
              <a:t>“...another person’s words will not function as window — if no one hears them or if, for some reason, the words are not even voiced.”</a:t>
            </a:r>
            <a:endParaRPr sz="2700" dirty="0"/>
          </a:p>
          <a:p>
            <a:pPr marL="0" lvl="0" indent="0" algn="l" rtl="0">
              <a:spcBef>
                <a:spcPts val="1000"/>
              </a:spcBef>
              <a:spcAft>
                <a:spcPts val="0"/>
              </a:spcAft>
              <a:buNone/>
            </a:pPr>
            <a:endParaRPr sz="27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d4210d3ce2_1_24"/>
          <p:cNvSpPr txBox="1">
            <a:spLocks noGrp="1"/>
          </p:cNvSpPr>
          <p:nvPr>
            <p:ph type="title"/>
          </p:nvPr>
        </p:nvSpPr>
        <p:spPr>
          <a:xfrm>
            <a:off x="236025" y="-689"/>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Communicating Conclusions</a:t>
            </a:r>
            <a:endParaRPr dirty="0"/>
          </a:p>
        </p:txBody>
      </p:sp>
      <p:sp>
        <p:nvSpPr>
          <p:cNvPr id="824" name="Google Shape;824;gd4210d3ce2_1_24"/>
          <p:cNvSpPr txBox="1">
            <a:spLocks noGrp="1"/>
          </p:cNvSpPr>
          <p:nvPr>
            <p:ph type="body" idx="1"/>
          </p:nvPr>
        </p:nvSpPr>
        <p:spPr>
          <a:xfrm>
            <a:off x="236025" y="1022181"/>
            <a:ext cx="7852800" cy="4351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dirty="0"/>
              <a:t>Student voice is a requirement of the </a:t>
            </a:r>
            <a:r>
              <a:rPr lang="en-US" sz="2400" i="1" dirty="0"/>
              <a:t>KAS for Social Studies. </a:t>
            </a:r>
            <a:r>
              <a:rPr lang="en-US" sz="2400" dirty="0"/>
              <a:t>In the Communicating Conclusion standards of the </a:t>
            </a:r>
            <a:r>
              <a:rPr lang="en-US" sz="2400" i="1" dirty="0"/>
              <a:t>KAS for Social Studies</a:t>
            </a:r>
            <a:r>
              <a:rPr lang="en-US" sz="2400" dirty="0"/>
              <a:t>, students engage in civil discussion, reach consensus when appropriate and respect diverse opinions relevant to significant, unresolved issues students may face in their local, regional and global communities.</a:t>
            </a:r>
            <a:endParaRPr sz="2400" dirty="0"/>
          </a:p>
          <a:p>
            <a:pPr marL="0" lvl="0" indent="0" algn="l" rtl="0">
              <a:spcBef>
                <a:spcPts val="0"/>
              </a:spcBef>
              <a:spcAft>
                <a:spcPts val="0"/>
              </a:spcAft>
              <a:buClr>
                <a:schemeClr val="dk1"/>
              </a:buClr>
              <a:buSzPts val="1100"/>
              <a:buFont typeface="Arial"/>
              <a:buNone/>
            </a:pPr>
            <a:endParaRPr sz="2400" dirty="0"/>
          </a:p>
        </p:txBody>
      </p:sp>
      <p:pic>
        <p:nvPicPr>
          <p:cNvPr id="2" name="Picture 2" descr="Diagram&#10;&#10;Description automatically generated">
            <a:extLst>
              <a:ext uri="{FF2B5EF4-FFF2-40B4-BE49-F238E27FC236}">
                <a16:creationId xmlns:a16="http://schemas.microsoft.com/office/drawing/2014/main" id="{9F50DB5D-E979-09F2-0BDD-B13A11C5CACB}"/>
              </a:ext>
            </a:extLst>
          </p:cNvPr>
          <p:cNvPicPr>
            <a:picLocks noChangeAspect="1"/>
          </p:cNvPicPr>
          <p:nvPr/>
        </p:nvPicPr>
        <p:blipFill>
          <a:blip r:embed="rId3"/>
          <a:stretch>
            <a:fillRect/>
          </a:stretch>
        </p:blipFill>
        <p:spPr>
          <a:xfrm>
            <a:off x="8088825" y="343059"/>
            <a:ext cx="3867150" cy="4229100"/>
          </a:xfrm>
          <a:prstGeom prst="rect">
            <a:avLst/>
          </a:prstGeom>
        </p:spPr>
      </p:pic>
      <p:sp>
        <p:nvSpPr>
          <p:cNvPr id="4" name="TextBox 3">
            <a:extLst>
              <a:ext uri="{FF2B5EF4-FFF2-40B4-BE49-F238E27FC236}">
                <a16:creationId xmlns:a16="http://schemas.microsoft.com/office/drawing/2014/main" id="{7D4A610C-6873-B81B-A272-E7F18B68D79A}"/>
              </a:ext>
            </a:extLst>
          </p:cNvPr>
          <p:cNvSpPr txBox="1"/>
          <p:nvPr/>
        </p:nvSpPr>
        <p:spPr>
          <a:xfrm>
            <a:off x="236024" y="3355848"/>
            <a:ext cx="9292024" cy="2462213"/>
          </a:xfrm>
          <a:prstGeom prst="rect">
            <a:avLst/>
          </a:prstGeom>
          <a:noFill/>
        </p:spPr>
        <p:txBody>
          <a:bodyPr wrap="square">
            <a:spAutoFit/>
          </a:bodyPr>
          <a:lstStyle/>
          <a:p>
            <a:pPr marL="457200" lvl="0" indent="-387350" algn="l" rtl="0">
              <a:spcBef>
                <a:spcPts val="0"/>
              </a:spcBef>
              <a:spcAft>
                <a:spcPts val="0"/>
              </a:spcAft>
              <a:buSzPts val="2500"/>
              <a:buChar char="•"/>
            </a:pPr>
            <a:r>
              <a:rPr lang="en-US" sz="2200" dirty="0">
                <a:solidFill>
                  <a:schemeClr val="accent1">
                    <a:lumMod val="50000"/>
                  </a:schemeClr>
                </a:solidFill>
                <a:latin typeface="Libre Franklin" pitchFamily="2" charset="0"/>
              </a:rPr>
              <a:t>How does including more student voice in the classroom support students in meeting the requirements of the communicating conclusion standards? </a:t>
            </a:r>
          </a:p>
          <a:p>
            <a:pPr marL="457200" lvl="0" indent="-387350" algn="l" rtl="0">
              <a:spcBef>
                <a:spcPts val="0"/>
              </a:spcBef>
              <a:spcAft>
                <a:spcPts val="0"/>
              </a:spcAft>
              <a:buSzPts val="2500"/>
              <a:buChar char="•"/>
            </a:pPr>
            <a:r>
              <a:rPr lang="en-US" sz="2200" dirty="0">
                <a:solidFill>
                  <a:schemeClr val="accent1">
                    <a:lumMod val="50000"/>
                  </a:schemeClr>
                </a:solidFill>
                <a:latin typeface="Libre Franklin" pitchFamily="2" charset="0"/>
              </a:rPr>
              <a:t>How does including more student voice in the classroom allow for windows and mirrors into the curriculum? </a:t>
            </a:r>
          </a:p>
          <a:p>
            <a:pPr marL="457200" lvl="0" indent="-387350" algn="l" rtl="0">
              <a:spcBef>
                <a:spcPts val="0"/>
              </a:spcBef>
              <a:spcAft>
                <a:spcPts val="0"/>
              </a:spcAft>
              <a:buSzPts val="2500"/>
              <a:buChar char="•"/>
            </a:pPr>
            <a:r>
              <a:rPr lang="en-US" sz="2200" dirty="0">
                <a:solidFill>
                  <a:schemeClr val="accent1">
                    <a:lumMod val="50000"/>
                  </a:schemeClr>
                </a:solidFill>
                <a:latin typeface="Libre Franklin" pitchFamily="2" charset="0"/>
              </a:rPr>
              <a:t>How does including more student voice create safe and inclusive classrooms?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d2ed588c5a_0_581"/>
          <p:cNvSpPr txBox="1">
            <a:spLocks noGrp="1"/>
          </p:cNvSpPr>
          <p:nvPr>
            <p:ph type="title"/>
          </p:nvPr>
        </p:nvSpPr>
        <p:spPr>
          <a:xfrm>
            <a:off x="0" y="-25456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7"/>
                  </a:ext>
                </a:extLst>
              </a:rPr>
              <a:t>Creating Safe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8"/>
                  </a:ext>
                </a:extLst>
              </a:rPr>
              <a:t>Classrooms</a:t>
            </a:r>
            <a:endParaRPr dirty="0"/>
          </a:p>
        </p:txBody>
      </p:sp>
      <p:sp>
        <p:nvSpPr>
          <p:cNvPr id="832" name="Google Shape;832;gd2ed588c5a_0_581"/>
          <p:cNvSpPr txBox="1">
            <a:spLocks noGrp="1"/>
          </p:cNvSpPr>
          <p:nvPr>
            <p:ph type="body" idx="1"/>
          </p:nvPr>
        </p:nvSpPr>
        <p:spPr>
          <a:xfrm>
            <a:off x="219084" y="704143"/>
            <a:ext cx="11972916"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1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9"/>
                  </a:ext>
                </a:extLst>
              </a:rPr>
              <a:t>In </a:t>
            </a:r>
            <a:r>
              <a:rPr lang="en-US" sz="2100"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0"/>
                  </a:ext>
                </a:extLst>
              </a:rPr>
              <a:t>Setting the Tone for an Inclusive Classroom: Some Practices to Consider</a:t>
            </a:r>
            <a:r>
              <a:rPr lang="en-US" sz="2100" dirty="0">
                <a:solidFill>
                  <a:srgbClr val="0000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1"/>
                  </a:ext>
                </a:extLst>
              </a:rPr>
              <a:t>,</a:t>
            </a:r>
            <a:r>
              <a:rPr lang="en-US" sz="2100" dirty="0">
                <a:solidFill>
                  <a:srgbClr val="000000"/>
                </a:solidFill>
              </a:rPr>
              <a:t> the University of Michigan Center for Research on Learning and Teaching (CRLT) provides five general practices that “instructors can take … to ensure that all students feel welcomed and valued as part of the learning community.” They are: </a:t>
            </a:r>
            <a:endParaRPr sz="2100" dirty="0">
              <a:solidFill>
                <a:srgbClr val="000000"/>
              </a:solidFill>
            </a:endParaRPr>
          </a:p>
          <a:p>
            <a:pPr marL="0" lvl="0" indent="0" algn="l" rtl="0">
              <a:lnSpc>
                <a:spcPct val="100000"/>
              </a:lnSpc>
              <a:spcBef>
                <a:spcPts val="1000"/>
              </a:spcBef>
              <a:spcAft>
                <a:spcPts val="0"/>
              </a:spcAft>
              <a:buNone/>
            </a:pPr>
            <a:endParaRPr sz="2100" dirty="0">
              <a:solidFill>
                <a:srgbClr val="000000"/>
              </a:solidFill>
            </a:endParaRPr>
          </a:p>
          <a:p>
            <a:pPr marL="457200" lvl="0" indent="-368300" algn="l" rtl="0">
              <a:lnSpc>
                <a:spcPct val="100000"/>
              </a:lnSpc>
              <a:spcBef>
                <a:spcPts val="0"/>
              </a:spcBef>
              <a:spcAft>
                <a:spcPts val="0"/>
              </a:spcAft>
              <a:buClr>
                <a:srgbClr val="000000"/>
              </a:buClr>
              <a:buSzPts val="2200"/>
              <a:buAutoNum type="arabicPeriod"/>
            </a:pPr>
            <a:r>
              <a:rPr lang="en-US" sz="2100" dirty="0">
                <a:solidFill>
                  <a:srgbClr val="000000"/>
                </a:solidFill>
              </a:rPr>
              <a:t>Establish clear expectations and goals for classroom interactions.</a:t>
            </a:r>
            <a:endParaRPr sz="2100" dirty="0">
              <a:solidFill>
                <a:srgbClr val="000000"/>
              </a:solidFill>
            </a:endParaRPr>
          </a:p>
          <a:p>
            <a:pPr marL="457200" lvl="0" indent="-368300" algn="l" rtl="0">
              <a:lnSpc>
                <a:spcPct val="100000"/>
              </a:lnSpc>
              <a:spcBef>
                <a:spcPts val="0"/>
              </a:spcBef>
              <a:spcAft>
                <a:spcPts val="0"/>
              </a:spcAft>
              <a:buClr>
                <a:srgbClr val="000000"/>
              </a:buClr>
              <a:buSzPts val="2200"/>
              <a:buAutoNum type="arabicPeriod"/>
            </a:pPr>
            <a:r>
              <a:rPr lang="en-US" sz="2100" dirty="0">
                <a:solidFill>
                  <a:srgbClr val="000000"/>
                </a:solidFill>
              </a:rPr>
              <a:t>Build rapport and community in your class.</a:t>
            </a:r>
            <a:endParaRPr sz="2100" dirty="0">
              <a:solidFill>
                <a:srgbClr val="000000"/>
              </a:solidFill>
            </a:endParaRPr>
          </a:p>
          <a:p>
            <a:pPr marL="457200" lvl="0" indent="-368300" algn="l" rtl="0">
              <a:lnSpc>
                <a:spcPct val="100000"/>
              </a:lnSpc>
              <a:spcBef>
                <a:spcPts val="0"/>
              </a:spcBef>
              <a:spcAft>
                <a:spcPts val="0"/>
              </a:spcAft>
              <a:buClr>
                <a:srgbClr val="000000"/>
              </a:buClr>
              <a:buSzPts val="2200"/>
              <a:buAutoNum type="arabicPeriod"/>
            </a:pPr>
            <a:r>
              <a:rPr lang="en-US" sz="2100" dirty="0">
                <a:solidFill>
                  <a:srgbClr val="000000"/>
                </a:solidFill>
              </a:rPr>
              <a:t>Model inclusive language that acknowledges student differences. </a:t>
            </a:r>
            <a:endParaRPr sz="2100" dirty="0">
              <a:solidFill>
                <a:srgbClr val="000000"/>
              </a:solidFill>
            </a:endParaRPr>
          </a:p>
          <a:p>
            <a:pPr marL="457200" lvl="0" indent="-368300" algn="l" rtl="0">
              <a:lnSpc>
                <a:spcPct val="100000"/>
              </a:lnSpc>
              <a:spcBef>
                <a:spcPts val="0"/>
              </a:spcBef>
              <a:spcAft>
                <a:spcPts val="0"/>
              </a:spcAft>
              <a:buClr>
                <a:srgbClr val="000000"/>
              </a:buClr>
              <a:buSzPts val="2200"/>
              <a:buAutoNum type="arabicPeriod"/>
            </a:pPr>
            <a:r>
              <a:rPr lang="en-US" sz="2100" dirty="0">
                <a:solidFill>
                  <a:srgbClr val="000000"/>
                </a:solidFill>
              </a:rPr>
              <a:t>Help students develop awareness of multiple visible and invisible identities in the classroom.</a:t>
            </a:r>
            <a:endParaRPr sz="2100" dirty="0">
              <a:solidFill>
                <a:srgbClr val="000000"/>
              </a:solidFill>
            </a:endParaRPr>
          </a:p>
          <a:p>
            <a:pPr marL="457200" lvl="0" indent="-368300" algn="l" rtl="0">
              <a:lnSpc>
                <a:spcPct val="100000"/>
              </a:lnSpc>
              <a:spcBef>
                <a:spcPts val="0"/>
              </a:spcBef>
              <a:spcAft>
                <a:spcPts val="0"/>
              </a:spcAft>
              <a:buClr>
                <a:srgbClr val="000000"/>
              </a:buClr>
              <a:buSzPts val="2200"/>
              <a:buAutoNum type="arabicPeriod"/>
            </a:pPr>
            <a:r>
              <a:rPr lang="en-US" sz="2100" dirty="0">
                <a:solidFill>
                  <a:srgbClr val="000000"/>
                </a:solidFill>
              </a:rPr>
              <a:t>Address tensions or problematic patterns of interaction.</a:t>
            </a:r>
            <a:endParaRPr sz="2100" dirty="0">
              <a:solidFill>
                <a:srgbClr val="000000"/>
              </a:solidFill>
            </a:endParaRPr>
          </a:p>
          <a:p>
            <a:pPr marL="0" lvl="0" indent="0" algn="l" rtl="0">
              <a:lnSpc>
                <a:spcPct val="100000"/>
              </a:lnSpc>
              <a:spcBef>
                <a:spcPts val="0"/>
              </a:spcBef>
              <a:spcAft>
                <a:spcPts val="0"/>
              </a:spcAft>
              <a:buNone/>
            </a:pPr>
            <a:endParaRPr sz="2100" dirty="0"/>
          </a:p>
          <a:p>
            <a:pPr marL="0" lvl="0" indent="0" algn="l" rtl="0">
              <a:lnSpc>
                <a:spcPct val="100000"/>
              </a:lnSpc>
              <a:spcBef>
                <a:spcPts val="0"/>
              </a:spcBef>
              <a:spcAft>
                <a:spcPts val="0"/>
              </a:spcAft>
              <a:buNone/>
            </a:pPr>
            <a:r>
              <a:rPr lang="en-US" sz="2100" dirty="0">
                <a:solidFill>
                  <a:srgbClr val="000000"/>
                </a:solidFill>
              </a:rPr>
              <a:t>Individually, read through this document, and use the </a:t>
            </a:r>
            <a:r>
              <a:rPr lang="en-US" sz="2100" u="sng" dirty="0">
                <a:solidFill>
                  <a:schemeClr val="hlink"/>
                </a:solidFill>
                <a:hlinkClick r:id="rId4"/>
              </a:rPr>
              <a:t>3-2-1 Bridge</a:t>
            </a:r>
            <a:r>
              <a:rPr lang="en-US" sz="2100" dirty="0"/>
              <a:t> t</a:t>
            </a:r>
            <a:r>
              <a:rPr lang="en-US" sz="2100" dirty="0">
                <a:solidFill>
                  <a:srgbClr val="000000"/>
                </a:solidFill>
              </a:rPr>
              <a:t>hinking strategy to organize your initial thoughts on setting the tone for an inclusive classroom using concept mapping. </a:t>
            </a:r>
            <a:endParaRPr sz="2100" dirty="0">
              <a:solidFill>
                <a:srgbClr val="000000"/>
              </a:solidFill>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d4210d3ce2_1_1"/>
          <p:cNvSpPr txBox="1">
            <a:spLocks noGrp="1"/>
          </p:cNvSpPr>
          <p:nvPr>
            <p:ph type="title"/>
          </p:nvPr>
        </p:nvSpPr>
        <p:spPr>
          <a:xfrm>
            <a:off x="3470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2"/>
                  </a:ext>
                </a:extLst>
              </a:rPr>
              <a:t>Creating Safe Classrooms</a:t>
            </a:r>
            <a:endParaRPr dirty="0"/>
          </a:p>
        </p:txBody>
      </p:sp>
      <p:sp>
        <p:nvSpPr>
          <p:cNvPr id="839" name="Google Shape;839;gd4210d3ce2_1_1"/>
          <p:cNvSpPr txBox="1">
            <a:spLocks noGrp="1"/>
          </p:cNvSpPr>
          <p:nvPr>
            <p:ph type="body" idx="1"/>
          </p:nvPr>
        </p:nvSpPr>
        <p:spPr>
          <a:xfrm>
            <a:off x="347024" y="1070178"/>
            <a:ext cx="11668191"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dirty="0">
                <a:solidFill>
                  <a:srgbClr val="000000"/>
                </a:solidFill>
              </a:rPr>
              <a:t>Next, engage in the </a:t>
            </a:r>
            <a:r>
              <a:rPr lang="en-US" sz="2000" u="sng" dirty="0">
                <a:solidFill>
                  <a:schemeClr val="hlink"/>
                </a:solidFill>
                <a:hlinkClick r:id="rId3"/>
              </a:rPr>
              <a:t>Talking Chips </a:t>
            </a:r>
            <a:r>
              <a:rPr lang="en-US" sz="2000" dirty="0">
                <a:solidFill>
                  <a:srgbClr val="000000"/>
                </a:solidFill>
              </a:rPr>
              <a:t>discussion strategy to discuss the five general practices discussed in </a:t>
            </a:r>
            <a:r>
              <a:rPr lang="en-US" sz="2000" u="sng" dirty="0">
                <a:solidFill>
                  <a:schemeClr val="hlink"/>
                </a:solidFill>
                <a:hlinkClick r:id="rId4"/>
              </a:rPr>
              <a:t>Setting the Tone for an Inclusive Classroom: Some Practices to Consider</a:t>
            </a:r>
            <a:r>
              <a:rPr lang="en-US" sz="2000" dirty="0"/>
              <a:t>. In this Taking Chips discussion, you and your group members will share ways that you do or can set the tone for an inclusive classroom using the five general practices below:</a:t>
            </a:r>
            <a:endParaRPr sz="2000" dirty="0"/>
          </a:p>
          <a:p>
            <a:pPr marL="0" lvl="0" indent="0" algn="l" rtl="0">
              <a:spcBef>
                <a:spcPts val="1000"/>
              </a:spcBef>
              <a:spcAft>
                <a:spcPts val="0"/>
              </a:spcAft>
              <a:buNone/>
            </a:pPr>
            <a:endParaRPr sz="2000" dirty="0"/>
          </a:p>
          <a:p>
            <a:pPr marL="457200" lvl="0" indent="-368300" algn="l" rtl="0">
              <a:lnSpc>
                <a:spcPct val="115000"/>
              </a:lnSpc>
              <a:spcBef>
                <a:spcPts val="0"/>
              </a:spcBef>
              <a:spcAft>
                <a:spcPts val="0"/>
              </a:spcAft>
              <a:buSzPts val="2200"/>
              <a:buAutoNum type="arabicPeriod"/>
            </a:pPr>
            <a:r>
              <a:rPr lang="en-US" sz="2000" dirty="0"/>
              <a:t>Establish clear expectations and goals for classroom interactions.</a:t>
            </a:r>
            <a:endParaRPr sz="2000" dirty="0"/>
          </a:p>
          <a:p>
            <a:pPr marL="457200" lvl="0" indent="-368300" algn="l" rtl="0">
              <a:lnSpc>
                <a:spcPct val="115000"/>
              </a:lnSpc>
              <a:spcBef>
                <a:spcPts val="0"/>
              </a:spcBef>
              <a:spcAft>
                <a:spcPts val="0"/>
              </a:spcAft>
              <a:buSzPts val="2200"/>
              <a:buAutoNum type="arabicPeriod"/>
            </a:pPr>
            <a:r>
              <a:rPr lang="en-US" sz="2000" dirty="0"/>
              <a:t>Build rapport and community in your class.</a:t>
            </a:r>
            <a:endParaRPr sz="2000" dirty="0"/>
          </a:p>
          <a:p>
            <a:pPr marL="457200" lvl="0" indent="-368300" algn="l" rtl="0">
              <a:lnSpc>
                <a:spcPct val="115000"/>
              </a:lnSpc>
              <a:spcBef>
                <a:spcPts val="0"/>
              </a:spcBef>
              <a:spcAft>
                <a:spcPts val="0"/>
              </a:spcAft>
              <a:buSzPts val="2200"/>
              <a:buAutoNum type="arabicPeriod"/>
            </a:pPr>
            <a:r>
              <a:rPr lang="en-US" sz="2000" dirty="0"/>
              <a:t>Model inclusive language that acknowledges student differences. </a:t>
            </a:r>
            <a:endParaRPr sz="2000" dirty="0"/>
          </a:p>
          <a:p>
            <a:pPr marL="457200" lvl="0" indent="-368300" algn="l" rtl="0">
              <a:lnSpc>
                <a:spcPct val="115000"/>
              </a:lnSpc>
              <a:spcBef>
                <a:spcPts val="0"/>
              </a:spcBef>
              <a:spcAft>
                <a:spcPts val="0"/>
              </a:spcAft>
              <a:buSzPts val="2200"/>
              <a:buAutoNum type="arabicPeriod"/>
            </a:pPr>
            <a:r>
              <a:rPr lang="en-US" sz="2000" dirty="0"/>
              <a:t>Help students develop awareness of multiple visible and invisible identities in the classroom.</a:t>
            </a:r>
            <a:endParaRPr sz="2000" dirty="0"/>
          </a:p>
          <a:p>
            <a:pPr marL="457200" lvl="0" indent="-368300" algn="l" rtl="0">
              <a:lnSpc>
                <a:spcPct val="115000"/>
              </a:lnSpc>
              <a:spcBef>
                <a:spcPts val="0"/>
              </a:spcBef>
              <a:spcAft>
                <a:spcPts val="0"/>
              </a:spcAft>
              <a:buSzPts val="2200"/>
              <a:buAutoNum type="arabicPeriod"/>
            </a:pPr>
            <a:r>
              <a:rPr lang="en-US" sz="2000" dirty="0"/>
              <a:t>Address tensions or problematic patterns of interaction.</a:t>
            </a: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r>
              <a:rPr lang="en-US" sz="2000" dirty="0"/>
              <a:t>In this discussion, use the information you learned from this article and from the KDE’s </a:t>
            </a:r>
            <a:r>
              <a:rPr lang="en-US" sz="2000" i="1" u="sng" dirty="0">
                <a:solidFill>
                  <a:schemeClr val="hlink"/>
                </a:solidFill>
                <a:hlinkClick r:id="rId5"/>
              </a:rPr>
              <a:t>Collaborative Civic Spaces Module</a:t>
            </a:r>
            <a:r>
              <a:rPr lang="en-US" sz="2000" u="sng" dirty="0">
                <a:solidFill>
                  <a:schemeClr val="hlink"/>
                </a:solidFill>
                <a:hlinkClick r:id="rId5"/>
              </a:rPr>
              <a:t> </a:t>
            </a:r>
            <a:r>
              <a:rPr lang="en-US" sz="2000" dirty="0"/>
              <a:t>to support how you set the tone for an inclusive classroom. </a:t>
            </a:r>
            <a:endParaRPr sz="2000" dirty="0"/>
          </a:p>
          <a:p>
            <a:pPr marL="0" lvl="0" indent="0" algn="l" rtl="0">
              <a:lnSpc>
                <a:spcPct val="115000"/>
              </a:lnSpc>
              <a:spcBef>
                <a:spcPts val="1200"/>
              </a:spcBef>
              <a:spcAft>
                <a:spcPts val="0"/>
              </a:spcAft>
              <a:buClr>
                <a:schemeClr val="dk1"/>
              </a:buClr>
              <a:buSzPts val="1100"/>
              <a:buFont typeface="Arial"/>
              <a:buNone/>
            </a:pPr>
            <a:r>
              <a:rPr lang="en-US" sz="2000" dirty="0"/>
              <a:t> </a:t>
            </a:r>
            <a:endParaRPr sz="2000" dirty="0"/>
          </a:p>
          <a:p>
            <a:pPr marL="0" lvl="0" indent="0" algn="l" rtl="0">
              <a:spcBef>
                <a:spcPts val="1200"/>
              </a:spcBef>
              <a:spcAft>
                <a:spcPts val="0"/>
              </a:spcAft>
              <a:buNone/>
            </a:pP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gd4210d3ce2_1_7"/>
          <p:cNvSpPr txBox="1">
            <a:spLocks noGrp="1"/>
          </p:cNvSpPr>
          <p:nvPr>
            <p:ph type="title"/>
          </p:nvPr>
        </p:nvSpPr>
        <p:spPr>
          <a:xfrm>
            <a:off x="3470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3"/>
                  </a:ext>
                </a:extLst>
              </a:rPr>
              <a:t>Creating Safe Classrooms</a:t>
            </a:r>
            <a:endParaRPr dirty="0"/>
          </a:p>
        </p:txBody>
      </p:sp>
      <p:sp>
        <p:nvSpPr>
          <p:cNvPr id="846" name="Google Shape;846;gd4210d3ce2_1_7"/>
          <p:cNvSpPr txBox="1">
            <a:spLocks noGrp="1"/>
          </p:cNvSpPr>
          <p:nvPr>
            <p:ph type="body" idx="1"/>
          </p:nvPr>
        </p:nvSpPr>
        <p:spPr>
          <a:xfrm>
            <a:off x="347024" y="987552"/>
            <a:ext cx="11844975" cy="5189273"/>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dirty="0">
                <a:solidFill>
                  <a:srgbClr val="000000"/>
                </a:solidFill>
              </a:rPr>
              <a:t>After your discussion about </a:t>
            </a:r>
            <a:r>
              <a:rPr lang="en-US" sz="2200" u="sng" dirty="0">
                <a:solidFill>
                  <a:schemeClr val="hlink"/>
                </a:solidFill>
                <a:hlinkClick r:id="rId3"/>
              </a:rPr>
              <a:t>Setting the Tone for an Inclusive Classroom: Some Practices to Consider</a:t>
            </a:r>
            <a:r>
              <a:rPr lang="en-US" sz="2200" dirty="0">
                <a:solidFill>
                  <a:srgbClr val="000000"/>
                </a:solidFill>
              </a:rPr>
              <a:t>, revisit the </a:t>
            </a:r>
            <a:r>
              <a:rPr lang="en-US" sz="2200" u="sng" dirty="0">
                <a:solidFill>
                  <a:schemeClr val="hlink"/>
                </a:solidFill>
                <a:hlinkClick r:id="rId4"/>
              </a:rPr>
              <a:t>3-2-1 Bridge</a:t>
            </a:r>
            <a:r>
              <a:rPr lang="en-US" sz="2200" dirty="0">
                <a:solidFill>
                  <a:srgbClr val="000000"/>
                </a:solidFill>
              </a:rPr>
              <a:t> thinking strategy. </a:t>
            </a:r>
            <a:endParaRPr sz="2200" dirty="0">
              <a:solidFill>
                <a:srgbClr val="000000"/>
              </a:solidFill>
            </a:endParaRPr>
          </a:p>
          <a:p>
            <a:pPr marL="0" lvl="0" indent="0" algn="l" rtl="0">
              <a:spcBef>
                <a:spcPts val="1000"/>
              </a:spcBef>
              <a:spcAft>
                <a:spcPts val="0"/>
              </a:spcAft>
              <a:buNone/>
            </a:pPr>
            <a:endParaRPr sz="2200" dirty="0">
              <a:solidFill>
                <a:srgbClr val="000000"/>
              </a:solidFill>
            </a:endParaRPr>
          </a:p>
          <a:p>
            <a:pPr marL="0" lvl="0" indent="0" algn="l" rtl="0">
              <a:spcBef>
                <a:spcPts val="1000"/>
              </a:spcBef>
              <a:spcAft>
                <a:spcPts val="0"/>
              </a:spcAft>
              <a:buNone/>
            </a:pPr>
            <a:r>
              <a:rPr lang="en-US" sz="2200" dirty="0">
                <a:solidFill>
                  <a:srgbClr val="000000"/>
                </a:solidFill>
              </a:rPr>
              <a:t>Individually, add on to your initial responses to the information in the article by recording your new responses to the topic:</a:t>
            </a:r>
            <a:endParaRPr sz="2200" dirty="0">
              <a:solidFill>
                <a:srgbClr val="000000"/>
              </a:solidFill>
            </a:endParaRPr>
          </a:p>
          <a:p>
            <a:pPr marL="0" lvl="0" indent="0" algn="l" rtl="0">
              <a:spcBef>
                <a:spcPts val="1000"/>
              </a:spcBef>
              <a:spcAft>
                <a:spcPts val="0"/>
              </a:spcAft>
              <a:buNone/>
            </a:pPr>
            <a:endParaRPr sz="2200" dirty="0">
              <a:solidFill>
                <a:srgbClr val="000000"/>
              </a:solidFill>
            </a:endParaRPr>
          </a:p>
          <a:p>
            <a:pPr marL="457200" lvl="0" indent="-368300" algn="l" rtl="0">
              <a:spcBef>
                <a:spcPts val="1000"/>
              </a:spcBef>
              <a:spcAft>
                <a:spcPts val="0"/>
              </a:spcAft>
              <a:buClr>
                <a:srgbClr val="000000"/>
              </a:buClr>
              <a:buSzPts val="2200"/>
              <a:buFont typeface="Calibri"/>
              <a:buAutoNum type="arabicPeriod"/>
            </a:pPr>
            <a:r>
              <a:rPr lang="en-US" sz="2200" dirty="0">
                <a:solidFill>
                  <a:srgbClr val="000000"/>
                </a:solidFill>
              </a:rPr>
              <a:t>List three throughs/ideas</a:t>
            </a:r>
            <a:endParaRPr sz="2200" dirty="0">
              <a:solidFill>
                <a:srgbClr val="000000"/>
              </a:solidFill>
            </a:endParaRPr>
          </a:p>
          <a:p>
            <a:pPr marL="457200" lvl="0" indent="-368300" algn="l" rtl="0">
              <a:spcBef>
                <a:spcPts val="0"/>
              </a:spcBef>
              <a:spcAft>
                <a:spcPts val="0"/>
              </a:spcAft>
              <a:buClr>
                <a:srgbClr val="000000"/>
              </a:buClr>
              <a:buSzPts val="2200"/>
              <a:buFont typeface="Calibri"/>
              <a:buAutoNum type="arabicPeriod"/>
            </a:pPr>
            <a:r>
              <a:rPr lang="en-US" sz="2200" dirty="0">
                <a:solidFill>
                  <a:srgbClr val="000000"/>
                </a:solidFill>
              </a:rPr>
              <a:t>List two questions</a:t>
            </a:r>
            <a:endParaRPr sz="2200" dirty="0">
              <a:solidFill>
                <a:srgbClr val="000000"/>
              </a:solidFill>
            </a:endParaRPr>
          </a:p>
          <a:p>
            <a:pPr marL="457200" lvl="0" indent="-368300" algn="l" rtl="0">
              <a:spcBef>
                <a:spcPts val="0"/>
              </a:spcBef>
              <a:spcAft>
                <a:spcPts val="0"/>
              </a:spcAft>
              <a:buClr>
                <a:srgbClr val="000000"/>
              </a:buClr>
              <a:buSzPts val="2200"/>
              <a:buFont typeface="Calibri"/>
              <a:buAutoNum type="arabicPeriod"/>
            </a:pPr>
            <a:r>
              <a:rPr lang="en-US" sz="2200" dirty="0">
                <a:solidFill>
                  <a:srgbClr val="000000"/>
                </a:solidFill>
              </a:rPr>
              <a:t>List one metaphor/simile </a:t>
            </a:r>
            <a:endParaRPr sz="2200" dirty="0">
              <a:solidFill>
                <a:srgbClr val="000000"/>
              </a:solidFill>
            </a:endParaRPr>
          </a:p>
          <a:p>
            <a:pPr marL="0" lvl="0" indent="0" algn="l" rtl="0">
              <a:lnSpc>
                <a:spcPct val="115000"/>
              </a:lnSpc>
              <a:spcBef>
                <a:spcPts val="0"/>
              </a:spcBef>
              <a:spcAft>
                <a:spcPts val="0"/>
              </a:spcAft>
              <a:buNone/>
            </a:pPr>
            <a:endParaRPr sz="2200" dirty="0">
              <a:solidFill>
                <a:srgbClr val="000000"/>
              </a:solidFill>
            </a:endParaRPr>
          </a:p>
          <a:p>
            <a:pPr marL="0" lvl="0" indent="0" algn="l" rtl="0">
              <a:lnSpc>
                <a:spcPct val="115000"/>
              </a:lnSpc>
              <a:spcBef>
                <a:spcPts val="0"/>
              </a:spcBef>
              <a:spcAft>
                <a:spcPts val="0"/>
              </a:spcAft>
              <a:buNone/>
            </a:pPr>
            <a:r>
              <a:rPr lang="en-US" sz="2200" dirty="0">
                <a:solidFill>
                  <a:srgbClr val="000000"/>
                </a:solidFill>
              </a:rPr>
              <a:t>Finally, record the “bridge”: Explain how your new responses connect to your initial response.</a:t>
            </a:r>
            <a:endParaRPr sz="1300" dirty="0">
              <a:solidFill>
                <a:srgbClr val="000000"/>
              </a:solidFill>
            </a:endParaRPr>
          </a:p>
          <a:p>
            <a:pPr marL="0" lvl="0" indent="0" algn="l" rtl="0">
              <a:spcBef>
                <a:spcPts val="1000"/>
              </a:spcBef>
              <a:spcAft>
                <a:spcPts val="0"/>
              </a:spcAft>
              <a:buNone/>
            </a:pP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cf2719c704_0_392"/>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853" name="Google Shape;853;gcf2719c704_0_392"/>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dirty="0"/>
          </a:p>
          <a:p>
            <a:pPr marL="457200" lvl="0" indent="-444500" algn="l" rtl="0">
              <a:lnSpc>
                <a:spcPct val="100000"/>
              </a:lnSpc>
              <a:spcBef>
                <a:spcPts val="1000"/>
              </a:spcBef>
              <a:spcAft>
                <a:spcPts val="1200"/>
              </a:spcAft>
              <a:buSzPts val="3400"/>
              <a:buFont typeface="Calibri"/>
              <a:buAutoNum type="arabicParenR"/>
            </a:pPr>
            <a:r>
              <a:rPr lang="en-US" sz="3400" dirty="0">
                <a:highlight>
                  <a:schemeClr val="lt1"/>
                </a:highlight>
              </a:rPr>
              <a:t>How do teachers create inclusive classrooms?</a:t>
            </a:r>
            <a:endParaRPr sz="3400" dirty="0">
              <a:highlight>
                <a:schemeClr val="lt1"/>
              </a:highlight>
            </a:endParaRPr>
          </a:p>
          <a:p>
            <a:pPr marL="457200" lvl="0" indent="-444500" algn="l" rtl="0">
              <a:lnSpc>
                <a:spcPct val="100000"/>
              </a:lnSpc>
              <a:spcBef>
                <a:spcPts val="0"/>
              </a:spcBef>
              <a:spcAft>
                <a:spcPts val="1200"/>
              </a:spcAft>
              <a:buSzPts val="3400"/>
              <a:buAutoNum type="arabicParenR"/>
            </a:pPr>
            <a:r>
              <a:rPr lang="en-US" sz="3400" dirty="0">
                <a:highlight>
                  <a:schemeClr val="lt1"/>
                </a:highlight>
              </a:rPr>
              <a:t>What role does student voice have in creating safe and inclusive classrooms?</a:t>
            </a:r>
            <a:endParaRPr sz="3400" dirty="0"/>
          </a:p>
          <a:p>
            <a:pPr marL="457200" lvl="0" indent="-444500" algn="l" rtl="0">
              <a:lnSpc>
                <a:spcPct val="100000"/>
              </a:lnSpc>
              <a:spcBef>
                <a:spcPts val="0"/>
              </a:spcBef>
              <a:spcAft>
                <a:spcPts val="1200"/>
              </a:spcAft>
              <a:buSzPts val="3400"/>
              <a:buAutoNum type="arabicParenR"/>
            </a:pPr>
            <a:r>
              <a:rPr lang="en-US" sz="3400" dirty="0"/>
              <a:t>How will you create a safe classroom based on what you have learned in this section?</a:t>
            </a:r>
            <a:endParaRPr sz="34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Coming Up</a:t>
            </a: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lang="en-US"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Section 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Reflection</a:t>
            </a:r>
            <a:endParaRPr sz="2300" dirty="0"/>
          </a:p>
        </p:txBody>
      </p:sp>
    </p:spTree>
    <p:extLst>
      <p:ext uri="{BB962C8B-B14F-4D97-AF65-F5344CB8AC3E}">
        <p14:creationId xmlns:p14="http://schemas.microsoft.com/office/powerpoint/2010/main" val="4040980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C2F2-0201-16BE-9E68-B9927FC933A0}"/>
              </a:ext>
            </a:extLst>
          </p:cNvPr>
          <p:cNvSpPr>
            <a:spLocks noGrp="1"/>
          </p:cNvSpPr>
          <p:nvPr>
            <p:ph type="ctrTitle"/>
          </p:nvPr>
        </p:nvSpPr>
        <p:spPr>
          <a:xfrm>
            <a:off x="2365248" y="1214338"/>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99519CC1-301A-68F9-8E6B-B51AB35EF530}"/>
              </a:ext>
            </a:extLst>
          </p:cNvPr>
          <p:cNvSpPr>
            <a:spLocks noGrp="1"/>
          </p:cNvSpPr>
          <p:nvPr>
            <p:ph type="subTitle" idx="1"/>
          </p:nvPr>
        </p:nvSpPr>
        <p:spPr>
          <a:xfrm>
            <a:off x="2218944" y="3602038"/>
            <a:ext cx="9144000" cy="1655700"/>
          </a:xfrm>
        </p:spPr>
        <p:txBody>
          <a:bodyPr/>
          <a:lstStyle/>
          <a:p>
            <a:r>
              <a:rPr lang="en-US" dirty="0"/>
              <a:t>Section E: Understanding Correct Terminology </a:t>
            </a:r>
          </a:p>
        </p:txBody>
      </p:sp>
    </p:spTree>
    <p:extLst>
      <p:ext uri="{BB962C8B-B14F-4D97-AF65-F5344CB8AC3E}">
        <p14:creationId xmlns:p14="http://schemas.microsoft.com/office/powerpoint/2010/main" val="201857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cf50f1a6aa_1_0"/>
          <p:cNvSpPr txBox="1">
            <a:spLocks noGrp="1"/>
          </p:cNvSpPr>
          <p:nvPr>
            <p:ph type="title"/>
          </p:nvPr>
        </p:nvSpPr>
        <p:spPr>
          <a:xfrm>
            <a:off x="330500" y="32989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dirty="0"/>
              <a:t>Diverse Groups in the </a:t>
            </a:r>
            <a:endParaRPr dirty="0"/>
          </a:p>
          <a:p>
            <a:pPr marL="0" lvl="0" indent="0" algn="l" rtl="0">
              <a:spcBef>
                <a:spcPts val="0"/>
              </a:spcBef>
              <a:spcAft>
                <a:spcPts val="0"/>
              </a:spcAft>
              <a:buClr>
                <a:schemeClr val="dk1"/>
              </a:buClr>
              <a:buSzPts val="4400"/>
              <a:buFont typeface="Calibri"/>
              <a:buNone/>
            </a:pPr>
            <a:r>
              <a:rPr lang="en-US" i="1" dirty="0"/>
              <a:t>KAS for Social Studies </a:t>
            </a:r>
            <a:r>
              <a:rPr lang="en-US" dirty="0"/>
              <a:t>(2)</a:t>
            </a:r>
            <a:endParaRPr dirty="0"/>
          </a:p>
        </p:txBody>
      </p:sp>
      <p:sp>
        <p:nvSpPr>
          <p:cNvPr id="165" name="Google Shape;165;gcf50f1a6aa_1_0"/>
          <p:cNvSpPr txBox="1">
            <a:spLocks noGrp="1"/>
          </p:cNvSpPr>
          <p:nvPr>
            <p:ph type="body" idx="1"/>
          </p:nvPr>
        </p:nvSpPr>
        <p:spPr>
          <a:xfrm>
            <a:off x="330500" y="1878822"/>
            <a:ext cx="11023200" cy="3731100"/>
          </a:xfrm>
          <a:prstGeom prst="rect">
            <a:avLst/>
          </a:prstGeom>
        </p:spPr>
        <p:txBody>
          <a:bodyPr spcFirstLastPara="1" wrap="square" lIns="91425" tIns="45700" rIns="91425" bIns="45700" anchor="t" anchorCtr="0">
            <a:noAutofit/>
          </a:bodyPr>
          <a:lstStyle/>
          <a:p>
            <a:pPr marL="228600" lvl="0" indent="-254000" algn="l" rtl="0">
              <a:lnSpc>
                <a:spcPct val="80000"/>
              </a:lnSpc>
              <a:spcBef>
                <a:spcPts val="1000"/>
              </a:spcBef>
              <a:spcAft>
                <a:spcPts val="0"/>
              </a:spcAft>
              <a:buSzPts val="2780"/>
              <a:buChar char="•"/>
            </a:pPr>
            <a:r>
              <a:rPr lang="en-US" sz="27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
                  </a:ext>
                </a:extLst>
              </a:rPr>
              <a:t>Through the crafting of the standards and the use of the term </a:t>
            </a:r>
            <a:r>
              <a:rPr lang="en-US" sz="27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
                  </a:ext>
                </a:extLst>
              </a:rPr>
              <a:t>“diverse groups”, </a:t>
            </a:r>
            <a:r>
              <a:rPr lang="en-US" sz="27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
                  </a:ext>
                </a:extLst>
              </a:rPr>
              <a:t>the writers designed the </a:t>
            </a:r>
            <a:r>
              <a:rPr lang="en-US" sz="278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3"/>
                  </a:ext>
                </a:extLst>
              </a:rPr>
              <a:t>KAS for Social Studies </a:t>
            </a:r>
            <a:r>
              <a:rPr lang="en-US" sz="27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4"/>
                  </a:ext>
                </a:extLst>
              </a:rPr>
              <a:t>to enable students to understand how diverse societies interact in the local, regional and global communities of the past and today. </a:t>
            </a:r>
            <a:endParaRPr sz="27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5"/>
                </a:ext>
              </a:extLst>
            </a:endParaRPr>
          </a:p>
          <a:p>
            <a:pPr marL="228600" lvl="0" indent="0" algn="l" rtl="0">
              <a:lnSpc>
                <a:spcPct val="80000"/>
              </a:lnSpc>
              <a:spcBef>
                <a:spcPts val="1000"/>
              </a:spcBef>
              <a:spcAft>
                <a:spcPts val="0"/>
              </a:spcAft>
              <a:buNone/>
            </a:pPr>
            <a:endParaRPr sz="27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
                </a:ext>
              </a:extLst>
            </a:endParaRPr>
          </a:p>
          <a:p>
            <a:pPr marL="228600" lvl="0" indent="-254000" algn="l" rtl="0">
              <a:lnSpc>
                <a:spcPct val="80000"/>
              </a:lnSpc>
              <a:spcBef>
                <a:spcPts val="1000"/>
              </a:spcBef>
              <a:spcAft>
                <a:spcPts val="0"/>
              </a:spcAft>
              <a:buSzPts val="2780"/>
              <a:buChar char="•"/>
            </a:pPr>
            <a:r>
              <a:rPr lang="en-US" sz="27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
                  </a:ext>
                </a:extLst>
              </a:rPr>
              <a:t>The teacher writers were committed to crafting standards that ensured diverse groups were agents of their own story, </a:t>
            </a:r>
            <a:r>
              <a:rPr lang="en-US" sz="27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8"/>
                  </a:ext>
                </a:extLst>
              </a:rPr>
              <a:t>not merely individuals acted upon or portrayed as secondary in the </a:t>
            </a:r>
            <a:r>
              <a:rPr lang="en-US" sz="2780" dirty="0"/>
              <a:t>local </a:t>
            </a:r>
            <a:r>
              <a:rPr lang="en-US" sz="27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9"/>
                  </a:ext>
                </a:extLst>
              </a:rPr>
              <a:t>curriculum</a:t>
            </a:r>
            <a:r>
              <a:rPr lang="en-US" sz="278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0"/>
                  </a:ext>
                </a:extLst>
              </a:rPr>
              <a:t>. </a:t>
            </a:r>
            <a:endParaRPr sz="32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Overview of this module:</a:t>
            </a:r>
            <a:endParaRPr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Reflection</a:t>
            </a:r>
            <a:endParaRPr sz="2300" dirty="0"/>
          </a:p>
        </p:txBody>
      </p:sp>
    </p:spTree>
    <p:extLst>
      <p:ext uri="{BB962C8B-B14F-4D97-AF65-F5344CB8AC3E}">
        <p14:creationId xmlns:p14="http://schemas.microsoft.com/office/powerpoint/2010/main" val="33195665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gcd58e03556_0_15"/>
          <p:cNvSpPr txBox="1">
            <a:spLocks noGrp="1"/>
          </p:cNvSpPr>
          <p:nvPr>
            <p:ph type="title"/>
          </p:nvPr>
        </p:nvSpPr>
        <p:spPr>
          <a:xfrm>
            <a:off x="203200" y="0"/>
            <a:ext cx="10533602"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Goals of this Module </a:t>
            </a:r>
            <a:endParaRPr dirty="0"/>
          </a:p>
        </p:txBody>
      </p:sp>
      <p:sp>
        <p:nvSpPr>
          <p:cNvPr id="893" name="Google Shape;893;gcd58e03556_0_15"/>
          <p:cNvSpPr txBox="1">
            <a:spLocks noGrp="1"/>
          </p:cNvSpPr>
          <p:nvPr>
            <p:ph type="body" idx="1"/>
          </p:nvPr>
        </p:nvSpPr>
        <p:spPr>
          <a:xfrm>
            <a:off x="203200" y="1325700"/>
            <a:ext cx="11037600" cy="4351200"/>
          </a:xfrm>
          <a:prstGeom prst="rect">
            <a:avLst/>
          </a:prstGeom>
          <a:noFill/>
          <a:ln>
            <a:noFill/>
          </a:ln>
        </p:spPr>
        <p:txBody>
          <a:bodyPr spcFirstLastPara="1" wrap="square" lIns="91425" tIns="45700" rIns="91425" bIns="45700" anchor="t" anchorCtr="0">
            <a:noAutofit/>
          </a:bodyPr>
          <a:lstStyle/>
          <a:p>
            <a:pPr marL="228600" lvl="0" indent="-292100" algn="l" rtl="0">
              <a:spcBef>
                <a:spcPts val="0"/>
              </a:spcBef>
              <a:spcAft>
                <a:spcPts val="0"/>
              </a:spcAft>
              <a:buSzPts val="2800"/>
              <a:buChar char="•"/>
            </a:pPr>
            <a:r>
              <a:rPr lang="en-US" dirty="0"/>
              <a:t>Review how the instructional shifts of the </a:t>
            </a:r>
            <a:r>
              <a:rPr lang="en-US" i="1" dirty="0"/>
              <a:t>KAS for Social Studies</a:t>
            </a:r>
            <a:r>
              <a:rPr lang="en-US" dirty="0"/>
              <a:t> require students to be culturally literate, socially responsible, civically engaged and able to analyze issues from multiple perspectives. </a:t>
            </a:r>
            <a:endParaRPr dirty="0"/>
          </a:p>
          <a:p>
            <a:pPr marL="228600" lvl="0" indent="-292100" algn="l" rtl="0">
              <a:spcBef>
                <a:spcPts val="1000"/>
              </a:spcBef>
              <a:spcAft>
                <a:spcPts val="0"/>
              </a:spcAft>
              <a:buSzPts val="2800"/>
              <a:buChar char="•"/>
            </a:pPr>
            <a:r>
              <a:rPr lang="en-US" dirty="0"/>
              <a:t>Learn ways to include diverse groups in Kentucky classrooms and local curriculum.</a:t>
            </a:r>
            <a:endParaRPr dirty="0"/>
          </a:p>
          <a:p>
            <a:pPr marL="228600" lvl="0" indent="-292100" algn="l" rtl="0">
              <a:spcBef>
                <a:spcPts val="1000"/>
              </a:spcBef>
              <a:spcAft>
                <a:spcPts val="0"/>
              </a:spcAft>
              <a:buSzPts val="2800"/>
              <a:buChar char="•"/>
            </a:pPr>
            <a:r>
              <a:rPr lang="en-US" dirty="0"/>
              <a:t>Explore tools and resources to support including diverse groups in Kentucky classrooms and local curriculum.</a:t>
            </a:r>
            <a:endParaRPr dirty="0"/>
          </a:p>
          <a:p>
            <a:pPr marL="228600" lvl="0" indent="-292100" algn="l" rtl="0">
              <a:spcBef>
                <a:spcPts val="1000"/>
              </a:spcBef>
              <a:spcAft>
                <a:spcPts val="0"/>
              </a:spcAft>
              <a:buSzPts val="2800"/>
              <a:buChar char="•"/>
            </a:pPr>
            <a:r>
              <a:rPr lang="en-US" dirty="0"/>
              <a:t>Analyze strategies that can be used when evaluating the local curriculum to include diverse groups.  </a:t>
            </a:r>
            <a:endParaRPr dirty="0"/>
          </a:p>
          <a:p>
            <a:pPr marL="228600" lvl="0" indent="0" algn="l" rtl="0">
              <a:spcBef>
                <a:spcPts val="1000"/>
              </a:spcBef>
              <a:spcAft>
                <a:spcPts val="0"/>
              </a:spcAft>
              <a:buNone/>
            </a:pPr>
            <a:endParaRPr dirty="0"/>
          </a:p>
          <a:p>
            <a:pPr marL="228600" lvl="0" indent="0" algn="l" rtl="0">
              <a:lnSpc>
                <a:spcPct val="90000"/>
              </a:lnSpc>
              <a:spcBef>
                <a:spcPts val="1000"/>
              </a:spcBef>
              <a:spcAft>
                <a:spcPts val="0"/>
              </a:spcAft>
              <a:buNone/>
            </a:pPr>
            <a:endParaRPr sz="2400" dirty="0"/>
          </a:p>
          <a:p>
            <a:pPr marL="11430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257937" y="2440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Compelling Questions</a:t>
            </a:r>
            <a:endParaRPr dirty="0"/>
          </a:p>
        </p:txBody>
      </p:sp>
      <p:sp>
        <p:nvSpPr>
          <p:cNvPr id="139" name="Google Shape;139;p6"/>
          <p:cNvSpPr txBox="1">
            <a:spLocks noGrp="1"/>
          </p:cNvSpPr>
          <p:nvPr>
            <p:ph type="body" idx="1"/>
          </p:nvPr>
        </p:nvSpPr>
        <p:spPr>
          <a:xfrm>
            <a:off x="257937" y="1569593"/>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dirty="0"/>
              <a:t>The following compelling questions will be addressed throughout this module:</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Why is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including</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 diverse groups, as defined by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KAS for Social Studies</a:t>
            </a:r>
            <a:r>
              <a:rPr lang="en-US" i="1"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important for students</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in Kentucky classrooms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dirty="0"/>
              <a:t>What are the opportunities and challenges of including diverse groups in Kentucky classrooms and local curriculum?</a:t>
            </a:r>
            <a:endParaRPr dirty="0"/>
          </a:p>
          <a:p>
            <a:pPr marL="228600" lvl="0" indent="-228600" algn="l" rtl="0">
              <a:lnSpc>
                <a:spcPct val="90000"/>
              </a:lnSpc>
              <a:spcBef>
                <a:spcPts val="1000"/>
              </a:spcBef>
              <a:spcAft>
                <a:spcPts val="0"/>
              </a:spcAft>
              <a:buClr>
                <a:schemeClr val="dk1"/>
              </a:buClr>
              <a:buSzPts val="2800"/>
              <a:buChar char="•"/>
            </a:pPr>
            <a:r>
              <a:rPr lang="en-US" dirty="0"/>
              <a:t>What strategies will support educators when including diverse groups in Kentucky classrooms and local curriculum?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41591499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d4210d3ce2_1_41"/>
          <p:cNvSpPr txBox="1">
            <a:spLocks noGrp="1"/>
          </p:cNvSpPr>
          <p:nvPr>
            <p:ph type="title"/>
          </p:nvPr>
        </p:nvSpPr>
        <p:spPr>
          <a:xfrm>
            <a:off x="377150" y="7685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dirty="0"/>
              <a:t>Section E: Understanding Correct Terminology</a:t>
            </a:r>
            <a:endParaRPr sz="4000" dirty="0"/>
          </a:p>
          <a:p>
            <a:pPr marL="0" lvl="0" indent="0" algn="l" rtl="0">
              <a:spcBef>
                <a:spcPts val="0"/>
              </a:spcBef>
              <a:spcAft>
                <a:spcPts val="0"/>
              </a:spcAft>
              <a:buClr>
                <a:schemeClr val="dk1"/>
              </a:buClr>
              <a:buSzPts val="1100"/>
              <a:buFont typeface="Arial"/>
              <a:buNone/>
            </a:pPr>
            <a:r>
              <a:rPr lang="en-US" sz="4000" dirty="0"/>
              <a:t>Supporting questions:</a:t>
            </a:r>
            <a:endParaRPr sz="4000" dirty="0"/>
          </a:p>
        </p:txBody>
      </p:sp>
      <p:sp>
        <p:nvSpPr>
          <p:cNvPr id="906" name="Google Shape;906;gd4210d3ce2_1_41"/>
          <p:cNvSpPr txBox="1">
            <a:spLocks noGrp="1"/>
          </p:cNvSpPr>
          <p:nvPr>
            <p:ph type="body" idx="1"/>
          </p:nvPr>
        </p:nvSpPr>
        <p:spPr>
          <a:xfrm>
            <a:off x="377150" y="2708625"/>
            <a:ext cx="10976700" cy="3468300"/>
          </a:xfrm>
          <a:prstGeom prst="rect">
            <a:avLst/>
          </a:prstGeom>
        </p:spPr>
        <p:txBody>
          <a:bodyPr spcFirstLastPara="1" wrap="square" lIns="91425" tIns="45700" rIns="91425" bIns="45700" anchor="t" anchorCtr="0">
            <a:noAutofit/>
          </a:bodyPr>
          <a:lstStyle/>
          <a:p>
            <a:pPr marL="457200" lvl="0" indent="-400050" algn="l" rtl="0">
              <a:lnSpc>
                <a:spcPct val="115000"/>
              </a:lnSpc>
              <a:spcBef>
                <a:spcPts val="0"/>
              </a:spcBef>
              <a:spcAft>
                <a:spcPts val="0"/>
              </a:spcAft>
              <a:buClr>
                <a:srgbClr val="000000"/>
              </a:buClr>
              <a:buSzPts val="2700"/>
              <a:buAutoNum type="arabicParenR"/>
            </a:pPr>
            <a:r>
              <a:rPr lang="en-US" sz="2700" dirty="0">
                <a:solidFill>
                  <a:srgbClr val="000000"/>
                </a:solidFill>
              </a:rPr>
              <a:t>How do educators know what language is inclusive to use in the classroom? </a:t>
            </a:r>
            <a:endParaRPr sz="2700" dirty="0">
              <a:solidFill>
                <a:srgbClr val="000000"/>
              </a:solidFill>
            </a:endParaRPr>
          </a:p>
          <a:p>
            <a:pPr marL="457200" lvl="0" indent="-400050" algn="l" rtl="0">
              <a:lnSpc>
                <a:spcPct val="115000"/>
              </a:lnSpc>
              <a:spcBef>
                <a:spcPts val="0"/>
              </a:spcBef>
              <a:spcAft>
                <a:spcPts val="0"/>
              </a:spcAft>
              <a:buClr>
                <a:srgbClr val="000000"/>
              </a:buClr>
              <a:buSzPts val="2700"/>
              <a:buAutoNum type="arabicParenR"/>
            </a:pPr>
            <a:r>
              <a:rPr lang="en-US" sz="2700" dirty="0">
                <a:solidFill>
                  <a:srgbClr val="000000"/>
                </a:solidFill>
              </a:rPr>
              <a:t>What are various examples of correct terminology when discussing diverse groups?</a:t>
            </a:r>
            <a:endParaRPr sz="2700" dirty="0">
              <a:solidFill>
                <a:srgbClr val="000000"/>
              </a:solidFill>
            </a:endParaRPr>
          </a:p>
          <a:p>
            <a:pPr marL="457200" lvl="0" indent="-400050" algn="l" rtl="0">
              <a:lnSpc>
                <a:spcPct val="115000"/>
              </a:lnSpc>
              <a:spcBef>
                <a:spcPts val="0"/>
              </a:spcBef>
              <a:spcAft>
                <a:spcPts val="0"/>
              </a:spcAft>
              <a:buClr>
                <a:srgbClr val="000000"/>
              </a:buClr>
              <a:buSzPts val="2700"/>
              <a:buAutoNum type="arabicParenR"/>
            </a:pPr>
            <a:r>
              <a:rPr lang="en-US" sz="2700" dirty="0">
                <a:solidFill>
                  <a:srgbClr val="000000"/>
                </a:solidFill>
              </a:rPr>
              <a:t>What are the challenges to understanding correct terminology as it applies to diverse groups? </a:t>
            </a:r>
            <a:endParaRPr sz="2700" dirty="0">
              <a:solidFill>
                <a:srgbClr val="0000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gcd58e03556_0_25"/>
          <p:cNvSpPr txBox="1">
            <a:spLocks noGrp="1"/>
          </p:cNvSpPr>
          <p:nvPr>
            <p:ph type="title"/>
          </p:nvPr>
        </p:nvSpPr>
        <p:spPr>
          <a:xfrm>
            <a:off x="141396" y="-13527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Understanding Correct Terminology</a:t>
            </a:r>
            <a:endParaRPr sz="2800" dirty="0"/>
          </a:p>
        </p:txBody>
      </p:sp>
      <p:sp>
        <p:nvSpPr>
          <p:cNvPr id="913" name="Google Shape;913;gcd58e03556_0_25"/>
          <p:cNvSpPr txBox="1">
            <a:spLocks noGrp="1"/>
          </p:cNvSpPr>
          <p:nvPr>
            <p:ph type="body" idx="1"/>
          </p:nvPr>
        </p:nvSpPr>
        <p:spPr>
          <a:xfrm>
            <a:off x="287700" y="908550"/>
            <a:ext cx="11616600" cy="5040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dirty="0"/>
              <a:t>Sometimes when including diverse groups in the local curriculum, educators ask the question, “Am I using the correct terminology?” Using the articles below, engage in jigsaw to discuss the importance of words when including diverse groups of the </a:t>
            </a:r>
            <a:r>
              <a:rPr lang="en-US" sz="2200" i="1" dirty="0"/>
              <a:t>KAS for Social Studies</a:t>
            </a:r>
            <a:r>
              <a:rPr lang="en-US" sz="2200" dirty="0"/>
              <a:t> in the local curriculum. </a:t>
            </a:r>
            <a:endParaRPr sz="2200" dirty="0"/>
          </a:p>
          <a:p>
            <a:pPr marL="457200" lvl="0" indent="-368300" algn="l" rtl="0">
              <a:spcBef>
                <a:spcPts val="1000"/>
              </a:spcBef>
              <a:spcAft>
                <a:spcPts val="0"/>
              </a:spcAft>
              <a:buSzPts val="2200"/>
              <a:buFont typeface="Calibri"/>
              <a:buChar char="•"/>
            </a:pPr>
            <a:r>
              <a:rPr lang="en-US" sz="2200" i="1" u="sng" dirty="0">
                <a:solidFill>
                  <a:schemeClr val="hlink"/>
                </a:solidFill>
                <a:highlight>
                  <a:srgbClr val="FFFFFF"/>
                </a:highlight>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5"/>
                  </a:ext>
                </a:extLst>
              </a:rPr>
              <a:t>The Impact of Words and Tips for Using Appropriate Terminology: Am I Using the Right Word?</a:t>
            </a:r>
            <a:r>
              <a:rPr lang="en-US" sz="2200"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6"/>
                  </a:ext>
                </a:extLst>
              </a:rPr>
              <a:t> </a:t>
            </a:r>
            <a:endParaRPr sz="2200" dirty="0">
              <a:solidFill>
                <a:srgbClr val="131313"/>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7"/>
                </a:ext>
              </a:extLst>
            </a:endParaRPr>
          </a:p>
          <a:p>
            <a:pPr marL="457200" lvl="0" indent="-368300" algn="l" rtl="0">
              <a:spcBef>
                <a:spcPts val="0"/>
              </a:spcBef>
              <a:spcAft>
                <a:spcPts val="0"/>
              </a:spcAft>
              <a:buSzPts val="2200"/>
              <a:buFont typeface="Calibri"/>
              <a:buChar char="•"/>
            </a:pPr>
            <a:r>
              <a:rPr lang="en-US" sz="2200" i="1" u="sng" dirty="0">
                <a:solidFill>
                  <a:schemeClr val="hlink"/>
                </a:solidFill>
                <a:highlight>
                  <a:srgbClr val="FFFFFF"/>
                </a:highlight>
                <a:hlinkClick r:id="rId4"/>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8"/>
                  </a:ext>
                </a:extLst>
              </a:rPr>
              <a:t>Hispanic Or Latino? A Guide For The U.S. Presidential Campaign. </a:t>
            </a:r>
            <a:endParaRPr sz="2200" i="1" dirty="0">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9"/>
                </a:ext>
              </a:extLst>
            </a:endParaRPr>
          </a:p>
          <a:p>
            <a:pPr marL="457200" lvl="0" indent="-368300" algn="l" rtl="0">
              <a:spcBef>
                <a:spcPts val="0"/>
              </a:spcBef>
              <a:spcAft>
                <a:spcPts val="0"/>
              </a:spcAft>
              <a:buClr>
                <a:srgbClr val="131313"/>
              </a:buClr>
              <a:buSzPts val="2200"/>
              <a:buFont typeface="Calibri"/>
              <a:buChar char="•"/>
            </a:pPr>
            <a:r>
              <a:rPr lang="en-US" sz="2200" i="1" u="sng" dirty="0">
                <a:solidFill>
                  <a:schemeClr val="hlink"/>
                </a:solidFill>
                <a:highlight>
                  <a:srgbClr val="FFFFFF"/>
                </a:highlight>
                <a:hlinkClick r:id="rId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0"/>
                  </a:ext>
                </a:extLst>
              </a:rPr>
              <a:t>A Debate Over Identity and Race Asks, Are African-Americans ‘Black’ or ‘black’?</a:t>
            </a:r>
            <a:r>
              <a:rPr lang="en-US" sz="2200" i="1" dirty="0">
                <a:solidFill>
                  <a:srgbClr val="121212"/>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1"/>
                  </a:ext>
                </a:extLst>
              </a:rPr>
              <a:t> </a:t>
            </a:r>
            <a:endParaRPr sz="2200" dirty="0">
              <a:solidFill>
                <a:srgbClr val="121212"/>
              </a:solidFill>
              <a:highlight>
                <a:srgbClr val="FFFFFF"/>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2"/>
                </a:ext>
              </a:extLst>
            </a:endParaRPr>
          </a:p>
          <a:p>
            <a:pPr marL="457200" lvl="0" indent="-368300" algn="l" rtl="0">
              <a:spcBef>
                <a:spcPts val="0"/>
              </a:spcBef>
              <a:spcAft>
                <a:spcPts val="0"/>
              </a:spcAft>
              <a:buSzPts val="2200"/>
              <a:buFont typeface="Calibri"/>
              <a:buChar char="•"/>
            </a:pPr>
            <a:r>
              <a:rPr lang="en-US" sz="2200" u="sng" dirty="0">
                <a:solidFill>
                  <a:schemeClr val="hlink"/>
                </a:solidFill>
                <a:hlinkClick r:id="rId6"/>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3"/>
                  </a:ext>
                </a:extLst>
              </a:rPr>
              <a:t>‘</a:t>
            </a:r>
            <a:r>
              <a:rPr lang="en-US" sz="2200" i="1" u="sng" dirty="0">
                <a:solidFill>
                  <a:schemeClr val="hlink"/>
                </a:solidFill>
                <a:hlinkClick r:id="rId6"/>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4"/>
                  </a:ext>
                </a:extLst>
              </a:rPr>
              <a:t>People of color’ are protesting. Here’s what you need to know about this new identity.</a:t>
            </a:r>
            <a:r>
              <a:rPr lang="en-US" sz="22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5"/>
                  </a:ext>
                </a:extLst>
              </a:rPr>
              <a:t> </a:t>
            </a:r>
            <a:endParaRPr sz="2200" dirty="0">
              <a:solidFill>
                <a:srgbClr val="282828"/>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6"/>
                </a:ext>
              </a:extLst>
            </a:endParaRPr>
          </a:p>
          <a:p>
            <a:pPr marL="457200" lvl="0" indent="-368300" algn="l" rtl="0">
              <a:spcBef>
                <a:spcPts val="0"/>
              </a:spcBef>
              <a:spcAft>
                <a:spcPts val="0"/>
              </a:spcAft>
              <a:buSzPts val="2200"/>
              <a:buFont typeface="Calibri"/>
              <a:buChar char="•"/>
            </a:pPr>
            <a:r>
              <a:rPr lang="en-US" sz="2200" i="1" u="sng" dirty="0">
                <a:solidFill>
                  <a:schemeClr val="hlink"/>
                </a:solidFill>
                <a:hlinkClick r:id="rId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7"/>
                  </a:ext>
                </a:extLst>
              </a:rPr>
              <a:t>Is Queer OK to Say? Here’s Why We Use It.</a:t>
            </a:r>
            <a:r>
              <a:rPr lang="en-US" sz="2200" i="1" dirty="0">
                <a:solidFill>
                  <a:srgbClr val="282828"/>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8"/>
                  </a:ext>
                </a:extLst>
              </a:rPr>
              <a:t> </a:t>
            </a:r>
            <a:endParaRPr sz="2200" dirty="0">
              <a:solidFill>
                <a:srgbClr val="282828"/>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9"/>
                </a:ext>
              </a:extLst>
            </a:endParaRPr>
          </a:p>
          <a:p>
            <a:pPr marL="457200" lvl="0" indent="-368300" algn="l" rtl="0">
              <a:spcBef>
                <a:spcPts val="0"/>
              </a:spcBef>
              <a:spcAft>
                <a:spcPts val="0"/>
              </a:spcAft>
              <a:buSzPts val="2200"/>
              <a:buFont typeface="Calibri"/>
              <a:buChar char="•"/>
            </a:pPr>
            <a:r>
              <a:rPr lang="en-US" sz="2200" i="1" u="sng" dirty="0">
                <a:solidFill>
                  <a:schemeClr val="hlink"/>
                </a:solidFill>
                <a:hlinkClick r:id="rId8"/>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0"/>
                  </a:ext>
                </a:extLst>
              </a:rPr>
              <a:t>The Vocabulary of Freedom</a:t>
            </a:r>
            <a:endParaRPr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1"/>
                </a:ext>
              </a:extLst>
            </a:endParaRPr>
          </a:p>
          <a:p>
            <a:pPr marL="457200" lvl="0" indent="-368300" algn="l" rtl="0">
              <a:spcBef>
                <a:spcPts val="0"/>
              </a:spcBef>
              <a:spcAft>
                <a:spcPts val="0"/>
              </a:spcAft>
              <a:buSzPts val="2200"/>
              <a:buFont typeface="Calibri"/>
              <a:buChar char="•"/>
            </a:pPr>
            <a:r>
              <a:rPr lang="en-US" sz="2200" i="1" u="sng" dirty="0">
                <a:solidFill>
                  <a:schemeClr val="hlink"/>
                </a:solidFill>
                <a:highlight>
                  <a:srgbClr val="FFFFFF"/>
                </a:highlight>
                <a:hlinkClick r:id="rId9"/>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2"/>
                  </a:ext>
                </a:extLst>
              </a:rPr>
              <a:t>After 50 years of 'Asian American,' advocates say the term is 'more essential than ever'</a:t>
            </a:r>
            <a:endParaRPr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3"/>
                </a:ext>
              </a:extLst>
            </a:endParaRPr>
          </a:p>
          <a:p>
            <a:pPr marL="457200" lvl="0" indent="-368300" algn="l" rtl="0">
              <a:spcBef>
                <a:spcPts val="0"/>
              </a:spcBef>
              <a:spcAft>
                <a:spcPts val="0"/>
              </a:spcAft>
              <a:buSzPts val="2200"/>
              <a:buFont typeface="Calibri"/>
              <a:buChar char="•"/>
            </a:pPr>
            <a:r>
              <a:rPr lang="en-US" sz="2200" i="1" u="sng" dirty="0">
                <a:solidFill>
                  <a:schemeClr val="hlink"/>
                </a:solidFill>
                <a:hlinkClick r:id="rId1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4"/>
                  </a:ext>
                </a:extLst>
              </a:rPr>
              <a:t>Respectful Disability Language: </a:t>
            </a:r>
            <a:r>
              <a:rPr lang="en-US" sz="2200" i="1" u="sng" dirty="0">
                <a:solidFill>
                  <a:schemeClr val="hlink"/>
                </a:solidFill>
                <a:hlinkClick r:id="rId1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5"/>
                  </a:ext>
                </a:extLst>
              </a:rPr>
              <a:t>Here’s What’s Up!</a:t>
            </a:r>
            <a:endParaRPr sz="2200" i="1" dirty="0"/>
          </a:p>
          <a:p>
            <a:pPr marL="0" lvl="0" indent="0" algn="l" rtl="0">
              <a:spcBef>
                <a:spcPts val="1000"/>
              </a:spcBef>
              <a:spcAft>
                <a:spcPts val="0"/>
              </a:spcAft>
              <a:buNone/>
            </a:pPr>
            <a:endParaRPr sz="2200" dirty="0"/>
          </a:p>
          <a:p>
            <a:pPr marL="0" lvl="0" indent="0" algn="l" rtl="0">
              <a:spcBef>
                <a:spcPts val="1000"/>
              </a:spcBef>
              <a:spcAft>
                <a:spcPts val="0"/>
              </a:spcAft>
              <a:buNone/>
            </a:pPr>
            <a:endParaRPr sz="2200" dirty="0"/>
          </a:p>
          <a:p>
            <a:pPr marL="0" lvl="0" indent="0" algn="l" rtl="0">
              <a:spcBef>
                <a:spcPts val="1000"/>
              </a:spcBef>
              <a:spcAft>
                <a:spcPts val="0"/>
              </a:spcAft>
              <a:buNone/>
            </a:pPr>
            <a:endParaRPr sz="22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gd4210d3ce2_1_71"/>
          <p:cNvSpPr txBox="1">
            <a:spLocks noGrp="1"/>
          </p:cNvSpPr>
          <p:nvPr>
            <p:ph type="title"/>
          </p:nvPr>
        </p:nvSpPr>
        <p:spPr>
          <a:xfrm>
            <a:off x="267524"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Understanding Correct Terminology </a:t>
            </a:r>
            <a:endParaRPr dirty="0"/>
          </a:p>
        </p:txBody>
      </p:sp>
      <p:sp>
        <p:nvSpPr>
          <p:cNvPr id="920" name="Google Shape;920;gd4210d3ce2_1_71"/>
          <p:cNvSpPr txBox="1">
            <a:spLocks noGrp="1"/>
          </p:cNvSpPr>
          <p:nvPr>
            <p:ph type="body" idx="1"/>
          </p:nvPr>
        </p:nvSpPr>
        <p:spPr>
          <a:xfrm>
            <a:off x="267524" y="993067"/>
            <a:ext cx="11924476" cy="4111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t>One of the barriers to feeling comfortable with correct terminology is that language constantly changes across space, time and social group. Educators are very familiar with this when they learn new “slang” words throughout every school year. </a:t>
            </a:r>
            <a:endParaRPr sz="2500" dirty="0"/>
          </a:p>
          <a:p>
            <a:pPr marL="0" lvl="0" indent="0" algn="l" rtl="0">
              <a:spcBef>
                <a:spcPts val="1000"/>
              </a:spcBef>
              <a:spcAft>
                <a:spcPts val="0"/>
              </a:spcAft>
              <a:buNone/>
            </a:pPr>
            <a:endParaRPr sz="2500" dirty="0"/>
          </a:p>
          <a:p>
            <a:pPr marL="0" lvl="0" indent="0" algn="l" rtl="0">
              <a:spcBef>
                <a:spcPts val="1000"/>
              </a:spcBef>
              <a:spcAft>
                <a:spcPts val="0"/>
              </a:spcAft>
              <a:buNone/>
            </a:pPr>
            <a:r>
              <a:rPr lang="en-US" sz="2500" dirty="0"/>
              <a:t>This can be overwhelming for educators when discussing diverse groups because while educators may want to use inclusive language, they may not be sure of what term to use. Thus, educators are left with a dilemma:</a:t>
            </a:r>
            <a:endParaRPr sz="2500" dirty="0"/>
          </a:p>
          <a:p>
            <a:pPr marL="0" lvl="0" indent="0" algn="l" rtl="0">
              <a:spcBef>
                <a:spcPts val="1000"/>
              </a:spcBef>
              <a:spcAft>
                <a:spcPts val="0"/>
              </a:spcAft>
              <a:buNone/>
            </a:pPr>
            <a:endParaRPr sz="2500" dirty="0"/>
          </a:p>
          <a:p>
            <a:pPr marL="0" lvl="0" indent="0" algn="l" rtl="0">
              <a:spcBef>
                <a:spcPts val="1000"/>
              </a:spcBef>
              <a:spcAft>
                <a:spcPts val="0"/>
              </a:spcAft>
              <a:buNone/>
            </a:pPr>
            <a:r>
              <a:rPr lang="en-US" sz="2500" dirty="0"/>
              <a:t>How do I ensure that I am addressing my students properly? </a:t>
            </a:r>
            <a:endParaRPr sz="2500" dirty="0"/>
          </a:p>
          <a:p>
            <a:pPr marL="0" lvl="0" indent="0" algn="l" rtl="0">
              <a:spcBef>
                <a:spcPts val="1000"/>
              </a:spcBef>
              <a:spcAft>
                <a:spcPts val="0"/>
              </a:spcAft>
              <a:buNone/>
            </a:pPr>
            <a:r>
              <a:rPr lang="en-US" sz="2500" dirty="0"/>
              <a:t>Engage in an </a:t>
            </a:r>
            <a:r>
              <a:rPr lang="en-US" sz="2500" u="sng" dirty="0">
                <a:solidFill>
                  <a:schemeClr val="hlink"/>
                </a:solidFill>
                <a:hlinkClick r:id="rId3"/>
              </a:rPr>
              <a:t>AllWrite Consensus</a:t>
            </a:r>
            <a:r>
              <a:rPr lang="en-US" sz="2500" dirty="0"/>
              <a:t> with your peers to address this problem.  </a:t>
            </a:r>
            <a:endParaRPr sz="2500" dirty="0"/>
          </a:p>
          <a:p>
            <a:pPr marL="0" lvl="0" indent="0" algn="l" rtl="0">
              <a:spcBef>
                <a:spcPts val="1000"/>
              </a:spcBef>
              <a:spcAft>
                <a:spcPts val="0"/>
              </a:spcAft>
              <a:buNone/>
            </a:pPr>
            <a:endParaRPr sz="25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cd58e03556_0_43"/>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927" name="Google Shape;927;gcd58e03556_0_43"/>
          <p:cNvSpPr txBox="1">
            <a:spLocks noGrp="1"/>
          </p:cNvSpPr>
          <p:nvPr>
            <p:ph type="body" idx="1"/>
          </p:nvPr>
        </p:nvSpPr>
        <p:spPr>
          <a:xfrm>
            <a:off x="838200" y="2108650"/>
            <a:ext cx="10515600" cy="4068300"/>
          </a:xfrm>
          <a:prstGeom prst="rect">
            <a:avLst/>
          </a:prstGeom>
        </p:spPr>
        <p:txBody>
          <a:bodyPr spcFirstLastPara="1" wrap="square" lIns="91425" tIns="45700" rIns="91425" bIns="45700" anchor="t" anchorCtr="0">
            <a:noAutofit/>
          </a:bodyPr>
          <a:lstStyle/>
          <a:p>
            <a:pPr marL="457200" lvl="0" indent="-400050" algn="l" rtl="0">
              <a:lnSpc>
                <a:spcPct val="100000"/>
              </a:lnSpc>
              <a:spcBef>
                <a:spcPts val="0"/>
              </a:spcBef>
              <a:spcAft>
                <a:spcPts val="1200"/>
              </a:spcAft>
              <a:buSzPts val="2700"/>
              <a:buAutoNum type="arabicParenR"/>
            </a:pPr>
            <a:r>
              <a:rPr lang="en-US" sz="2700" dirty="0"/>
              <a:t>How do educators know what language is inclusive to use in the classroom? </a:t>
            </a:r>
            <a:endParaRPr sz="2700" dirty="0"/>
          </a:p>
          <a:p>
            <a:pPr marL="457200" lvl="0" indent="-400050" algn="l" rtl="0">
              <a:lnSpc>
                <a:spcPct val="100000"/>
              </a:lnSpc>
              <a:spcBef>
                <a:spcPts val="0"/>
              </a:spcBef>
              <a:spcAft>
                <a:spcPts val="1200"/>
              </a:spcAft>
              <a:buSzPts val="2700"/>
              <a:buAutoNum type="arabicParenR"/>
            </a:pPr>
            <a:r>
              <a:rPr lang="en-US" sz="2700" dirty="0"/>
              <a:t>What are various examples of correct terminology when discussing diverse groups?</a:t>
            </a:r>
            <a:endParaRPr sz="2700" dirty="0"/>
          </a:p>
          <a:p>
            <a:pPr marL="457200" lvl="0" indent="-400050" algn="l" rtl="0">
              <a:lnSpc>
                <a:spcPct val="100000"/>
              </a:lnSpc>
              <a:spcBef>
                <a:spcPts val="0"/>
              </a:spcBef>
              <a:spcAft>
                <a:spcPts val="1200"/>
              </a:spcAft>
              <a:buSzPts val="2700"/>
              <a:buAutoNum type="arabicParenR"/>
            </a:pPr>
            <a:r>
              <a:rPr lang="en-US" sz="2700" dirty="0"/>
              <a:t>What are the challenges to understanding correct terminology as it applies to diverse groups? </a:t>
            </a:r>
            <a:endParaRP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cd58e03556_0_72"/>
          <p:cNvSpPr txBox="1">
            <a:spLocks noGrp="1"/>
          </p:cNvSpPr>
          <p:nvPr>
            <p:ph type="title"/>
          </p:nvPr>
        </p:nvSpPr>
        <p:spPr>
          <a:xfrm>
            <a:off x="447175" y="163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7"/>
                  </a:ext>
                </a:extLst>
              </a:rPr>
              <a:t>Coming Up</a:t>
            </a: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8"/>
                  </a:ext>
                </a:extLst>
              </a:rPr>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9"/>
                  </a:ext>
                </a:extLst>
              </a:rPr>
              <a:t> </a:t>
            </a:r>
            <a:endParaRPr dirty="0"/>
          </a:p>
        </p:txBody>
      </p:sp>
      <p:sp>
        <p:nvSpPr>
          <p:cNvPr id="228" name="Google Shape;228;gcd58e03556_0_72"/>
          <p:cNvSpPr txBox="1">
            <a:spLocks noGrp="1"/>
          </p:cNvSpPr>
          <p:nvPr>
            <p:ph type="body" idx="1"/>
          </p:nvPr>
        </p:nvSpPr>
        <p:spPr>
          <a:xfrm>
            <a:off x="447175" y="825900"/>
            <a:ext cx="10977900"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endParaRPr sz="2300" dirty="0"/>
          </a:p>
          <a:p>
            <a:pPr marL="38100" lvl="0" indent="0" algn="l" rtl="0">
              <a:spcBef>
                <a:spcPts val="1000"/>
              </a:spcBef>
              <a:spcAft>
                <a:spcPts val="0"/>
              </a:spcAft>
              <a:buClr>
                <a:schemeClr val="dk1"/>
              </a:buClr>
              <a:buSzPts val="3000"/>
              <a:buFont typeface="Arial"/>
              <a:buNone/>
            </a:pPr>
            <a:r>
              <a:rPr lang="en-US" sz="2300" dirty="0"/>
              <a:t>Section F: Addressing Gaps in Content Knowledge</a:t>
            </a:r>
          </a:p>
          <a:p>
            <a:pPr marL="38100" lvl="0" indent="0" algn="l" rtl="0">
              <a:spcBef>
                <a:spcPts val="1000"/>
              </a:spcBef>
              <a:spcAft>
                <a:spcPts val="0"/>
              </a:spcAft>
              <a:buClr>
                <a:schemeClr val="dk1"/>
              </a:buClr>
              <a:buSzPts val="3000"/>
              <a:buFont typeface="Arial"/>
              <a:buNone/>
            </a:pPr>
            <a:r>
              <a:rPr lang="en-US" sz="2300" dirty="0"/>
              <a:t>Section 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Section H: Using Evidence to Include Diverse Groups</a:t>
            </a:r>
            <a:endParaRPr sz="2300" dirty="0"/>
          </a:p>
          <a:p>
            <a:pPr marL="38100" lvl="0" indent="0" algn="l" rtl="0">
              <a:spcBef>
                <a:spcPts val="1000"/>
              </a:spcBef>
              <a:spcAft>
                <a:spcPts val="0"/>
              </a:spcAft>
              <a:buClr>
                <a:schemeClr val="dk1"/>
              </a:buClr>
              <a:buSzPts val="1100"/>
              <a:buFont typeface="Arial"/>
              <a:buNone/>
            </a:pPr>
            <a:r>
              <a:rPr lang="en-US" sz="2300" dirty="0"/>
              <a:t>Section I:  Considerations for </a:t>
            </a:r>
            <a:r>
              <a:rPr lang="en-US" sz="2300" dirty="0">
                <a:highlight>
                  <a:schemeClr val="lt1"/>
                </a:highlight>
              </a:rPr>
              <a:t>Including Diverse Groups in Local Curriculum</a:t>
            </a:r>
            <a:endParaRPr sz="2300" dirty="0"/>
          </a:p>
          <a:p>
            <a:pPr marL="38100" indent="0">
              <a:buSzPts val="110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3"/>
                  </a:ext>
                </a:extLst>
              </a:rPr>
              <a:t>Section 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Section 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4"/>
                  </a:ext>
                </a:extLst>
              </a:rPr>
              <a:t>Reflection</a:t>
            </a:r>
            <a:endParaRPr sz="2300" dirty="0"/>
          </a:p>
        </p:txBody>
      </p:sp>
    </p:spTree>
    <p:extLst>
      <p:ext uri="{BB962C8B-B14F-4D97-AF65-F5344CB8AC3E}">
        <p14:creationId xmlns:p14="http://schemas.microsoft.com/office/powerpoint/2010/main" val="32862427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2661-D1E7-8CB9-848C-E4F59729A854}"/>
              </a:ext>
            </a:extLst>
          </p:cNvPr>
          <p:cNvSpPr>
            <a:spLocks noGrp="1"/>
          </p:cNvSpPr>
          <p:nvPr>
            <p:ph type="ctrTitle"/>
          </p:nvPr>
        </p:nvSpPr>
        <p:spPr>
          <a:xfrm>
            <a:off x="2237232" y="1041300"/>
            <a:ext cx="9144000" cy="2387700"/>
          </a:xfrm>
        </p:spPr>
        <p:txBody>
          <a:bodyPr>
            <a:normAutofit/>
          </a:bodyPr>
          <a:lstStyle/>
          <a:p>
            <a:r>
              <a:rPr lang="en-US" dirty="0"/>
              <a:t>Including Diverse Groups of the </a:t>
            </a:r>
            <a:r>
              <a:rPr lang="en-US" i="1" dirty="0"/>
              <a:t>KAS for Social Studies</a:t>
            </a:r>
            <a:endParaRPr lang="en-US" dirty="0"/>
          </a:p>
        </p:txBody>
      </p:sp>
      <p:sp>
        <p:nvSpPr>
          <p:cNvPr id="3" name="Subtitle 2">
            <a:extLst>
              <a:ext uri="{FF2B5EF4-FFF2-40B4-BE49-F238E27FC236}">
                <a16:creationId xmlns:a16="http://schemas.microsoft.com/office/drawing/2014/main" id="{7A9F74CA-D858-7437-EF9E-859F7DC9239B}"/>
              </a:ext>
            </a:extLst>
          </p:cNvPr>
          <p:cNvSpPr>
            <a:spLocks noGrp="1"/>
          </p:cNvSpPr>
          <p:nvPr>
            <p:ph type="subTitle" idx="1"/>
          </p:nvPr>
        </p:nvSpPr>
        <p:spPr>
          <a:xfrm>
            <a:off x="2090928" y="3839782"/>
            <a:ext cx="9144000" cy="1655700"/>
          </a:xfrm>
        </p:spPr>
        <p:txBody>
          <a:bodyPr/>
          <a:lstStyle/>
          <a:p>
            <a:r>
              <a:rPr lang="en-US" dirty="0"/>
              <a:t>Section F: Addressing Gaps in Content Knowledge</a:t>
            </a:r>
          </a:p>
        </p:txBody>
      </p:sp>
    </p:spTree>
    <p:extLst>
      <p:ext uri="{BB962C8B-B14F-4D97-AF65-F5344CB8AC3E}">
        <p14:creationId xmlns:p14="http://schemas.microsoft.com/office/powerpoint/2010/main" val="40286896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eee5423c4_0_54"/>
          <p:cNvSpPr txBox="1">
            <a:spLocks noGrp="1"/>
          </p:cNvSpPr>
          <p:nvPr>
            <p:ph type="title"/>
          </p:nvPr>
        </p:nvSpPr>
        <p:spPr>
          <a:xfrm>
            <a:off x="28642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Overview of this module:</a:t>
            </a:r>
            <a:endParaRPr sz="38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p:txBody>
      </p:sp>
      <p:sp>
        <p:nvSpPr>
          <p:cNvPr id="127" name="Google Shape;127;gbeee5423c4_0_54"/>
          <p:cNvSpPr txBox="1">
            <a:spLocks noGrp="1"/>
          </p:cNvSpPr>
          <p:nvPr>
            <p:ph type="body" idx="1"/>
          </p:nvPr>
        </p:nvSpPr>
        <p:spPr>
          <a:xfrm>
            <a:off x="0" y="825308"/>
            <a:ext cx="11996517" cy="4326900"/>
          </a:xfrm>
          <a:prstGeom prst="rect">
            <a:avLst/>
          </a:prstGeom>
        </p:spPr>
        <p:txBody>
          <a:bodyPr spcFirstLastPara="1" wrap="square" lIns="91425" tIns="45700" rIns="91425" bIns="45700" anchor="t" anchorCtr="0">
            <a:noAutofit/>
          </a:bodyPr>
          <a:lstStyle/>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 Introduction </a:t>
            </a:r>
            <a:endParaRPr sz="2300" dirty="0"/>
          </a:p>
          <a:p>
            <a:pPr marL="38100" lvl="0" indent="0" algn="l" rtl="0">
              <a:spcBef>
                <a:spcPts val="1000"/>
              </a:spcBef>
              <a:spcAft>
                <a:spcPts val="0"/>
              </a:spcAft>
              <a:buClr>
                <a:schemeClr val="dk1"/>
              </a:buClr>
              <a:buSzPts val="3000"/>
              <a:buFont typeface="Arial"/>
              <a:buNone/>
            </a:pP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B: Unpacking the </a:t>
            </a:r>
            <a:r>
              <a:rPr lang="en-US" sz="23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KAS for Social Studies</a:t>
            </a:r>
            <a:r>
              <a:rPr lang="en-US" sz="2300" dirty="0"/>
              <a:t>: </a:t>
            </a:r>
            <a:r>
              <a:rPr lang="en-US" sz="2300" dirty="0">
                <a:highlight>
                  <a:schemeClr val="lt1"/>
                </a:highlight>
              </a:rPr>
              <a:t>Including Diverse Groups in Local Curriculum</a:t>
            </a:r>
            <a:endParaRPr sz="2300" dirty="0"/>
          </a:p>
          <a:p>
            <a:pPr marL="38100" lvl="0" indent="0" algn="l" rtl="0">
              <a:spcBef>
                <a:spcPts val="1000"/>
              </a:spcBef>
              <a:spcAft>
                <a:spcPts val="0"/>
              </a:spcAft>
              <a:buClr>
                <a:schemeClr val="dk1"/>
              </a:buClr>
              <a:buSzPts val="3000"/>
              <a:buFont typeface="Arial"/>
              <a:buNone/>
            </a:pPr>
            <a:r>
              <a:rPr lang="en-US" sz="2300" dirty="0"/>
              <a:t>C: Creating Safe Schools</a:t>
            </a:r>
            <a:endParaRPr sz="2300" dirty="0"/>
          </a:p>
          <a:p>
            <a:pPr marL="38100" lvl="0" indent="0" algn="l" rtl="0">
              <a:spcBef>
                <a:spcPts val="1000"/>
              </a:spcBef>
              <a:spcAft>
                <a:spcPts val="0"/>
              </a:spcAft>
              <a:buClr>
                <a:schemeClr val="dk1"/>
              </a:buClr>
              <a:buSzPts val="3000"/>
              <a:buFont typeface="Arial"/>
              <a:buNone/>
            </a:pPr>
            <a:r>
              <a:rPr lang="en-US" sz="2300" dirty="0"/>
              <a:t>D: Creating Safe Classrooms</a:t>
            </a:r>
            <a:endParaRPr sz="2300" dirty="0"/>
          </a:p>
          <a:p>
            <a:pPr marL="38100" lvl="0" indent="0" algn="l" rtl="0">
              <a:spcBef>
                <a:spcPts val="1000"/>
              </a:spcBef>
              <a:spcAft>
                <a:spcPts val="0"/>
              </a:spcAft>
              <a:buClr>
                <a:schemeClr val="dk1"/>
              </a:buClr>
              <a:buSzPts val="3000"/>
              <a:buFont typeface="Arial"/>
              <a:buNone/>
            </a:pPr>
            <a:r>
              <a:rPr lang="en-US" sz="2300" dirty="0"/>
              <a:t>E: Understanding Correct Terminology</a:t>
            </a:r>
            <a:endParaRPr sz="2300" dirty="0"/>
          </a:p>
          <a:p>
            <a:pPr marL="38100" lvl="0" indent="0" algn="l" rtl="0">
              <a:spcBef>
                <a:spcPts val="1000"/>
              </a:spcBef>
              <a:spcAft>
                <a:spcPts val="0"/>
              </a:spcAft>
              <a:buClr>
                <a:schemeClr val="dk1"/>
              </a:buClr>
              <a:buSzPts val="3000"/>
              <a:buFont typeface="Arial"/>
              <a:buNone/>
            </a:pPr>
            <a:r>
              <a:rPr lang="en-US" sz="2300" dirty="0"/>
              <a:t>F: Addressing Gaps in Content Knowledge</a:t>
            </a:r>
            <a:endParaRPr sz="2300" dirty="0"/>
          </a:p>
          <a:p>
            <a:pPr marL="38100" lvl="0" indent="0" algn="l" rtl="0">
              <a:spcBef>
                <a:spcPts val="1000"/>
              </a:spcBef>
              <a:spcAft>
                <a:spcPts val="0"/>
              </a:spcAft>
              <a:buClr>
                <a:schemeClr val="dk1"/>
              </a:buClr>
              <a:buSzPts val="3000"/>
              <a:buFont typeface="Arial"/>
              <a:buNone/>
            </a:pPr>
            <a:r>
              <a:rPr lang="en-US" sz="2300" dirty="0"/>
              <a:t>G: Appropriate Pedagogical Methods </a:t>
            </a:r>
            <a:endParaRPr sz="2300" dirty="0"/>
          </a:p>
          <a:p>
            <a:pPr marL="38100" lvl="0" indent="0" algn="l" rtl="0">
              <a:spcBef>
                <a:spcPts val="1000"/>
              </a:spcBef>
              <a:spcAft>
                <a:spcPts val="0"/>
              </a:spcAft>
              <a:buClr>
                <a:schemeClr val="dk1"/>
              </a:buClr>
              <a:buSzPts val="3000"/>
              <a:buFont typeface="Arial"/>
              <a:buNone/>
            </a:pPr>
            <a:r>
              <a:rPr lang="en-US" sz="2300" dirty="0"/>
              <a:t>H: Using Evidence to Include Diverse Groups</a:t>
            </a:r>
            <a:endParaRPr sz="2300" dirty="0"/>
          </a:p>
          <a:p>
            <a:pPr marL="38100" lvl="0" indent="0" algn="l" rtl="0">
              <a:spcBef>
                <a:spcPts val="1000"/>
              </a:spcBef>
              <a:spcAft>
                <a:spcPts val="0"/>
              </a:spcAft>
              <a:buNone/>
            </a:pPr>
            <a:r>
              <a:rPr lang="en-US" sz="2300" dirty="0"/>
              <a:t>I:  Considerations for </a:t>
            </a:r>
            <a:r>
              <a:rPr lang="en-US" sz="2300" dirty="0">
                <a:highlight>
                  <a:schemeClr val="lt1"/>
                </a:highlight>
              </a:rPr>
              <a:t>Including Diverse Groups in Local Curriculum</a:t>
            </a:r>
            <a:endParaRPr sz="2300" dirty="0">
              <a:highlight>
                <a:schemeClr val="lt1"/>
              </a:highlight>
            </a:endParaRPr>
          </a:p>
          <a:p>
            <a:pPr marL="38100" indent="0">
              <a:buNone/>
            </a:pPr>
            <a:r>
              <a:rPr lang="en-US" sz="2300" dirty="0">
                <a:highlight>
                  <a:schemeClr val="lt1"/>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J: What this would look like in practice: Teacher Notes </a:t>
            </a:r>
            <a:r>
              <a:rPr lang="en-US" sz="2300" dirty="0"/>
              <a:t>Collections </a:t>
            </a:r>
            <a:r>
              <a:rPr lang="en-US" sz="23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3"/>
                  </a:ext>
                </a:extLst>
              </a:rPr>
              <a:t> </a:t>
            </a:r>
            <a:endParaRPr sz="2300" dirty="0">
              <a:highlight>
                <a:schemeClr val="lt1"/>
              </a:highlight>
            </a:endParaRPr>
          </a:p>
          <a:p>
            <a:pPr marL="38100" lvl="0" indent="0" algn="l" rtl="0">
              <a:spcBef>
                <a:spcPts val="1000"/>
              </a:spcBef>
              <a:spcAft>
                <a:spcPts val="0"/>
              </a:spcAft>
              <a:buClr>
                <a:schemeClr val="dk1"/>
              </a:buClr>
              <a:buSzPts val="3000"/>
              <a:buFont typeface="Arial"/>
              <a:buNone/>
            </a:pPr>
            <a:r>
              <a:rPr lang="en-US" sz="2300" dirty="0"/>
              <a:t>K: </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Reflection</a:t>
            </a:r>
            <a:endParaRPr sz="2300" dirty="0"/>
          </a:p>
        </p:txBody>
      </p:sp>
    </p:spTree>
    <p:extLst>
      <p:ext uri="{BB962C8B-B14F-4D97-AF65-F5344CB8AC3E}">
        <p14:creationId xmlns:p14="http://schemas.microsoft.com/office/powerpoint/2010/main" val="88219044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2022-12-14T05:00:00+00:00</Publication_x0020_Date>
    <Audience1 xmlns="3a62de7d-ba57-4f43-9dae-9623ba637be0"/>
    <_dlc_DocId xmlns="3a62de7d-ba57-4f43-9dae-9623ba637be0">KYED-536-1699</_dlc_DocId>
    <_dlc_DocIdUrl xmlns="3a62de7d-ba57-4f43-9dae-9623ba637be0">
      <Url>https://www.education.ky.gov/curriculum/standards/kyacadstand/_layouts/15/DocIdRedir.aspx?ID=KYED-536-1699</Url>
      <Description>KYED-536-1699</Description>
    </_dlc_DocIdUrl>
  </documentManagement>
</p:properties>
</file>

<file path=customXml/itemProps1.xml><?xml version="1.0" encoding="utf-8"?>
<ds:datastoreItem xmlns:ds="http://schemas.openxmlformats.org/officeDocument/2006/customXml" ds:itemID="{D5858E11-3B24-4BDC-9628-7EBE28195A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201DCD-296D-404B-B549-A68B5AFB82D9}">
  <ds:schemaRefs>
    <ds:schemaRef ds:uri="http://schemas.microsoft.com/sharepoint/v3/contenttype/forms"/>
  </ds:schemaRefs>
</ds:datastoreItem>
</file>

<file path=customXml/itemProps3.xml><?xml version="1.0" encoding="utf-8"?>
<ds:datastoreItem xmlns:ds="http://schemas.openxmlformats.org/officeDocument/2006/customXml" ds:itemID="{705ED91A-1B46-491F-A175-EE5BA65250EB}">
  <ds:schemaRefs>
    <ds:schemaRef ds:uri="http://schemas.microsoft.com/sharepoint/events"/>
  </ds:schemaRefs>
</ds:datastoreItem>
</file>

<file path=customXml/itemProps4.xml><?xml version="1.0" encoding="utf-8"?>
<ds:datastoreItem xmlns:ds="http://schemas.openxmlformats.org/officeDocument/2006/customXml" ds:itemID="{3C557B3F-572C-4F82-9848-1770A5EF91E4}">
  <ds:schemaRefs>
    <ds:schemaRef ds:uri="http://schemas.microsoft.com/sharepoint/v3"/>
    <ds:schemaRef ds:uri="http://purl.org/dc/elements/1.1/"/>
    <ds:schemaRef ds:uri="http://purl.org/dc/terms/"/>
    <ds:schemaRef ds:uri="http://schemas.openxmlformats.org/package/2006/metadata/core-properties"/>
    <ds:schemaRef ds:uri="http://schemas.microsoft.com/office/2006/metadata/properties"/>
    <ds:schemaRef ds:uri="http://schemas.microsoft.com/office/2006/documentManagement/types"/>
    <ds:schemaRef ds:uri="3a62de7d-ba57-4f43-9dae-9623ba637be0"/>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ARP module</Template>
  <TotalTime>4732</TotalTime>
  <Words>31779</Words>
  <Application>Microsoft Office PowerPoint</Application>
  <PresentationFormat>Widescreen</PresentationFormat>
  <Paragraphs>2442</Paragraphs>
  <Slides>176</Slides>
  <Notes>174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176</vt:i4>
      </vt:variant>
    </vt:vector>
  </HeadingPairs>
  <TitlesOfParts>
    <vt:vector size="189" baseType="lpstr">
      <vt:lpstr>Noto Sans Symbols</vt:lpstr>
      <vt:lpstr>Libre Franklin</vt:lpstr>
      <vt:lpstr>Source Sans Pro</vt:lpstr>
      <vt:lpstr>Open Sans</vt:lpstr>
      <vt:lpstr>Franklin Gothic Medium</vt:lpstr>
      <vt:lpstr>Libre Franklin Medium</vt:lpstr>
      <vt:lpstr>Arial</vt:lpstr>
      <vt:lpstr>Franklin Gothic Book</vt:lpstr>
      <vt:lpstr>Georgia</vt:lpstr>
      <vt:lpstr>Times New Roman</vt:lpstr>
      <vt:lpstr>Trebuchet MS</vt:lpstr>
      <vt:lpstr>Calibri</vt:lpstr>
      <vt:lpstr>Office Theme</vt:lpstr>
      <vt:lpstr> Including Diverse Groups of the KAS for Social Studies </vt:lpstr>
      <vt:lpstr>Including Diverse Groups of the KAS for Social Studies</vt:lpstr>
      <vt:lpstr>Overview of this module:</vt:lpstr>
      <vt:lpstr>Goals of this Module: </vt:lpstr>
      <vt:lpstr>Compelling Questions</vt:lpstr>
      <vt:lpstr>A: Introduction Supporting questions</vt:lpstr>
      <vt:lpstr>The Writers' Vision </vt:lpstr>
      <vt:lpstr>Diverse Groups in the  KAS for Social Studies (1) </vt:lpstr>
      <vt:lpstr>Diverse Groups in the  KAS for Social Studies (2)</vt:lpstr>
      <vt:lpstr>Diverse Groups in the  KAS for Social Studies (3)</vt:lpstr>
      <vt:lpstr>Diverse Groups in the  KAS for Social Studies (4)</vt:lpstr>
      <vt:lpstr>Diverse Groups in the  KAS for Social Studies (5)</vt:lpstr>
      <vt:lpstr>Diverse Groups in the  KAS for Social Studies (6)</vt:lpstr>
      <vt:lpstr>Why is engaging in this work important? </vt:lpstr>
      <vt:lpstr>Why is engaging in this work  important? Reflection</vt:lpstr>
      <vt:lpstr>Additional Professional Learning Supports</vt:lpstr>
      <vt:lpstr>Reflection: Section A</vt:lpstr>
      <vt:lpstr>Coming Up  </vt:lpstr>
      <vt:lpstr>Including Diverse Groups of the KAS for Social Studies</vt:lpstr>
      <vt:lpstr>Overview of this module:</vt:lpstr>
      <vt:lpstr>Goals of this Module</vt:lpstr>
      <vt:lpstr>Compelling Questions</vt:lpstr>
      <vt:lpstr>Section B: Unpacking the Standards Supporting questions:</vt:lpstr>
      <vt:lpstr>Warm Up</vt:lpstr>
      <vt:lpstr>Diverse Groups of the  KAS for Social Studies </vt:lpstr>
      <vt:lpstr>What Are Standards?</vt:lpstr>
      <vt:lpstr>Why Unpack a Standard when Including the Diverse Groups of the KAS for Social Studies?</vt:lpstr>
      <vt:lpstr>What Does It Mean to Unpack  a Standard?</vt:lpstr>
      <vt:lpstr>When Unpacking a Standard,  Ask a Series of Questions:</vt:lpstr>
      <vt:lpstr>Doing It Together</vt:lpstr>
      <vt:lpstr>Tool to Unpack Standards</vt:lpstr>
      <vt:lpstr>Tool to Unpack Standards</vt:lpstr>
      <vt:lpstr>Elementary Step 1: List the Standards for Your Grade/Course</vt:lpstr>
      <vt:lpstr>Elementary Step 2: What Knowledge, Concepts, Vocabulary Will They Need to Master?</vt:lpstr>
      <vt:lpstr>Elementary Step 2: What Knowledge, Concepts, Vocabulary Will They Need to Master?</vt:lpstr>
      <vt:lpstr>Elementary Step 2: What Knowledge, Concepts, Vocabulary Will They Need to Master?</vt:lpstr>
      <vt:lpstr>Elementary Step 3: What Skills Will They Need to Master?</vt:lpstr>
      <vt:lpstr>Elementary Step 4: What Level of Proficiency Do Students  Need to Be at in Order to Reach This Standard? </vt:lpstr>
      <vt:lpstr>Tool to Unpack Standards</vt:lpstr>
      <vt:lpstr>Tool to Unpack Standards</vt:lpstr>
      <vt:lpstr>Middle Step 1: List the Standards for Your Grade/Course</vt:lpstr>
      <vt:lpstr>Step 2: What Knowledge, Concepts, Vocabulary Will They Need to Master?</vt:lpstr>
      <vt:lpstr>Step 2: What Knowledge, Concepts, Vocabulary Will They Need to Master?</vt:lpstr>
      <vt:lpstr>Step 2: What Knowledge, Concepts,  Vocabulary Will They Need to Master?</vt:lpstr>
      <vt:lpstr>Step 3: What Skills Will They Need  to Master?</vt:lpstr>
      <vt:lpstr>Step 4: What Level of Proficiency Do Students  Need to Be at in Order to Reach This Standard? </vt:lpstr>
      <vt:lpstr>Tool to Unpack Standards</vt:lpstr>
      <vt:lpstr>Tool to Unpack Standards</vt:lpstr>
      <vt:lpstr>Step 1: List the Standards for Your Grade/Course</vt:lpstr>
      <vt:lpstr>Step 2: What Knowledge, Concepts, Vocabulary Will They Need to Master?</vt:lpstr>
      <vt:lpstr>Step 2: What Knowledge, Concepts, Vocabulary Will They Need to Master?</vt:lpstr>
      <vt:lpstr>Step 2: What Knowledge, Concepts,  Vocabulary Will They Need to Master?</vt:lpstr>
      <vt:lpstr>Step 3: What Skills Will They Need  to Master?</vt:lpstr>
      <vt:lpstr>Step 4: What Level of Proficiency Do Students  Need to Be at in Order to Reach This Standard? </vt:lpstr>
      <vt:lpstr>Tool to Unpack Standards</vt:lpstr>
      <vt:lpstr>Reflection</vt:lpstr>
      <vt:lpstr>Coming Up  </vt:lpstr>
      <vt:lpstr>Including Diverse Groups of the KAS for Social Studies</vt:lpstr>
      <vt:lpstr>Overview of this module:</vt:lpstr>
      <vt:lpstr>Overview of this module:</vt:lpstr>
      <vt:lpstr>Goals of this Module </vt:lpstr>
      <vt:lpstr>Compelling Questions</vt:lpstr>
      <vt:lpstr>Section C: Creating Safe Schools Supporting question:</vt:lpstr>
      <vt:lpstr>Warm Up</vt:lpstr>
      <vt:lpstr>Warm Up Reflection </vt:lpstr>
      <vt:lpstr>Creating Safe Schools</vt:lpstr>
      <vt:lpstr>Creating Safe Schools</vt:lpstr>
      <vt:lpstr>Creating Safe Schools</vt:lpstr>
      <vt:lpstr>Creating Safe Schools </vt:lpstr>
      <vt:lpstr>Creating Safe Schools </vt:lpstr>
      <vt:lpstr>Creating Safe Schools</vt:lpstr>
      <vt:lpstr>Reflection</vt:lpstr>
      <vt:lpstr>Coming Up  </vt:lpstr>
      <vt:lpstr>Including Diverse Groups of the KAS for Social Studies</vt:lpstr>
      <vt:lpstr>Goals of this Module </vt:lpstr>
      <vt:lpstr>Overview of this module:</vt:lpstr>
      <vt:lpstr>Compelling Questions</vt:lpstr>
      <vt:lpstr>Section D: Creating Safe Classroom Supporting questions:</vt:lpstr>
      <vt:lpstr>Creating a Safe Classroom</vt:lpstr>
      <vt:lpstr>Creating a Safe Classroom</vt:lpstr>
      <vt:lpstr>Creating Safe Classrooms</vt:lpstr>
      <vt:lpstr>Creating Safe Classrooms</vt:lpstr>
      <vt:lpstr>Communicating Conclusions</vt:lpstr>
      <vt:lpstr>Creating Safe Classrooms</vt:lpstr>
      <vt:lpstr>Creating Safe Classrooms</vt:lpstr>
      <vt:lpstr>Creating Safe Classrooms</vt:lpstr>
      <vt:lpstr>Reflection</vt:lpstr>
      <vt:lpstr>Coming Up  </vt:lpstr>
      <vt:lpstr>Including Diverse Groups of the KAS for Social Studies</vt:lpstr>
      <vt:lpstr>Overview of this module:</vt:lpstr>
      <vt:lpstr>Goals of this Module </vt:lpstr>
      <vt:lpstr>Compelling Questions</vt:lpstr>
      <vt:lpstr>Section E: Understanding Correct Terminology Supporting questions:</vt:lpstr>
      <vt:lpstr>Understanding Correct Terminology</vt:lpstr>
      <vt:lpstr>Understanding Correct Terminology </vt:lpstr>
      <vt:lpstr>Reflection</vt:lpstr>
      <vt:lpstr>Coming Up  </vt:lpstr>
      <vt:lpstr>Including Diverse Groups of the KAS for Social Studies</vt:lpstr>
      <vt:lpstr>Overview of this module:</vt:lpstr>
      <vt:lpstr>Goals of this Module </vt:lpstr>
      <vt:lpstr>Compelling Questions</vt:lpstr>
      <vt:lpstr>Section F: Addressing Gaps in Content Knowledge  Supporting questions:</vt:lpstr>
      <vt:lpstr> Addressing Gaps in Content Knowledge</vt:lpstr>
      <vt:lpstr>Addressing Gaps in Content Knowledge </vt:lpstr>
      <vt:lpstr>Addressing Gaps in Content Knowledge </vt:lpstr>
      <vt:lpstr>Addressing Gaps in Content Knowledge Action Plan</vt:lpstr>
      <vt:lpstr>Reflection</vt:lpstr>
      <vt:lpstr>Addressing Gaps in Content Knowledge- Articles from Kentucky Teacher </vt:lpstr>
      <vt:lpstr>Addressing Gaps in Content Knowledge- Articles from Kentucky Teacher (continued)</vt:lpstr>
      <vt:lpstr>Coming Up  </vt:lpstr>
      <vt:lpstr>Including Diverse Groups of the KAS for Social Studies</vt:lpstr>
      <vt:lpstr>Overview of this module:</vt:lpstr>
      <vt:lpstr>Goals of this Module </vt:lpstr>
      <vt:lpstr>Compelling Questions</vt:lpstr>
      <vt:lpstr>Section G: Appropriate Pedagogical Methods   Supporting questions:</vt:lpstr>
      <vt:lpstr>Appropriate Pedagogical Methods</vt:lpstr>
      <vt:lpstr>Appropriate Pedagogical Methods</vt:lpstr>
      <vt:lpstr>Appropriate Pedagogical Methods  </vt:lpstr>
      <vt:lpstr>Appropriate Pedagogical Methods</vt:lpstr>
      <vt:lpstr>Appropriate Pedagogical Methods </vt:lpstr>
      <vt:lpstr>Appropriate Pedagogical Methods</vt:lpstr>
      <vt:lpstr>Appropriate Pedagogical Methods  </vt:lpstr>
      <vt:lpstr>Appropriate Pedagogical Methods  </vt:lpstr>
      <vt:lpstr>Reflection</vt:lpstr>
      <vt:lpstr>Coming Up  </vt:lpstr>
      <vt:lpstr>Including Diverse Groups of the KAS for Social Studies</vt:lpstr>
      <vt:lpstr>Overview of this module:</vt:lpstr>
      <vt:lpstr>Goals of this Module </vt:lpstr>
      <vt:lpstr>Compelling Questions</vt:lpstr>
      <vt:lpstr>Section H: Using Evidence to Include Diverse Groups of the KAS for Social Studies Supporting questions:</vt:lpstr>
      <vt:lpstr>Using Evidence</vt:lpstr>
      <vt:lpstr>Using Evidence</vt:lpstr>
      <vt:lpstr>Using Evidence  </vt:lpstr>
      <vt:lpstr>Using Evidence </vt:lpstr>
      <vt:lpstr>Using Evidence</vt:lpstr>
      <vt:lpstr>Using Evidence </vt:lpstr>
      <vt:lpstr>Using Evidence </vt:lpstr>
      <vt:lpstr>Using Evidence</vt:lpstr>
      <vt:lpstr>Using Evidence</vt:lpstr>
      <vt:lpstr>Appropriate Pedagogical Methods  </vt:lpstr>
      <vt:lpstr>Reflection</vt:lpstr>
      <vt:lpstr>Using Evidence Additional Resources </vt:lpstr>
      <vt:lpstr>Coming Up  </vt:lpstr>
      <vt:lpstr>Including Diverse Groups of the KAS for Social Studies</vt:lpstr>
      <vt:lpstr>Overview of this module:</vt:lpstr>
      <vt:lpstr>Goals of this Module </vt:lpstr>
      <vt:lpstr>Compelling Questions</vt:lpstr>
      <vt:lpstr>Section I: Considerations for Including Diverse Groups  in Local Curriculum  Supporting Questions </vt:lpstr>
      <vt:lpstr>The Kentucky Academic Standards (KAS)  are Standards, not Curriculum</vt:lpstr>
      <vt:lpstr>The Kentucky Academic Standards (KAS)  are Standards, not Curriculum</vt:lpstr>
      <vt:lpstr>The Kentucky Academic Standards (KAS)  are Standards, not Curriculum</vt:lpstr>
      <vt:lpstr>Translating the Standards into Curriculum</vt:lpstr>
      <vt:lpstr>Translating the Standards  into Curriculum</vt:lpstr>
      <vt:lpstr>Evaluating the Curriculum to Include the  Diverse Groups of the KAS for Social Studies </vt:lpstr>
      <vt:lpstr>Evaluating the Curriculum to Include the  Diverse Groups of the KAS for Social Studies </vt:lpstr>
      <vt:lpstr>The Role of the PLC: Tools to Examine the Curriculum </vt:lpstr>
      <vt:lpstr>The Instructional Resources Alignment Rubric</vt:lpstr>
      <vt:lpstr>The Instructional Resources Alignment Rubric</vt:lpstr>
      <vt:lpstr>The Instructional Resources Alignment Rubric</vt:lpstr>
      <vt:lpstr>Reflection</vt:lpstr>
      <vt:lpstr>Coming Up  </vt:lpstr>
      <vt:lpstr>Including Diverse Groups of the KAS for Social Studies</vt:lpstr>
      <vt:lpstr>Overview of this module:</vt:lpstr>
      <vt:lpstr>Goals of this Module: </vt:lpstr>
      <vt:lpstr>Compelling Questions</vt:lpstr>
      <vt:lpstr>Section J: What this would look like in practice:  Teacher Notes Supporting Questions</vt:lpstr>
      <vt:lpstr>Section J: What this would look like in practice:  Teacher Notes</vt:lpstr>
      <vt:lpstr>Section J: What this would look like in practice:  Teacher Notes</vt:lpstr>
      <vt:lpstr>Reflection</vt:lpstr>
      <vt:lpstr>Coming Up  </vt:lpstr>
      <vt:lpstr>Including Diverse Groups of the KAS for Social Studies</vt:lpstr>
      <vt:lpstr>Overview of this module:</vt:lpstr>
      <vt:lpstr>Goals of this Module: </vt:lpstr>
      <vt:lpstr>Reflection</vt:lpstr>
      <vt:lpstr>Reflection</vt:lpstr>
      <vt:lpstr> Including Diverse Groups of the KAS for Social Studies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8:  Including Diverse Groups of the KAS for Social Studies</dc:title>
  <dc:creator>Harris, Danielle - Division of Communications</dc:creator>
  <cp:lastModifiedBy>Doyle, Maggie - Division of Academic Program Standards</cp:lastModifiedBy>
  <cp:revision>243</cp:revision>
  <dcterms:created xsi:type="dcterms:W3CDTF">2020-04-01T15:44:40Z</dcterms:created>
  <dcterms:modified xsi:type="dcterms:W3CDTF">2023-10-11T20:48:11Z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MediaServiceImageTags">
    <vt:lpwstr/>
  </property>
  <property fmtid="{D5CDD505-2E9C-101B-9397-08002B2CF9AE}" pid="4" name="_dlc_DocIdItemGuid">
    <vt:lpwstr>b3179625-6793-4eb8-bbd0-2901e6aae461</vt:lpwstr>
  </property>
</Properties>
</file>