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5"/>
  </p:sldMasterIdLst>
  <p:notesMasterIdLst>
    <p:notesMasterId r:id="rId157"/>
  </p:notesMasterIdLst>
  <p:sldIdLst>
    <p:sldId id="256" r:id="rId6"/>
    <p:sldId id="257" r:id="rId7"/>
    <p:sldId id="258" r:id="rId8"/>
    <p:sldId id="260" r:id="rId9"/>
    <p:sldId id="261" r:id="rId10"/>
    <p:sldId id="262" r:id="rId11"/>
    <p:sldId id="264" r:id="rId12"/>
    <p:sldId id="265" r:id="rId13"/>
    <p:sldId id="266" r:id="rId14"/>
    <p:sldId id="267" r:id="rId15"/>
    <p:sldId id="268" r:id="rId16"/>
    <p:sldId id="269" r:id="rId17"/>
    <p:sldId id="273" r:id="rId18"/>
    <p:sldId id="274" r:id="rId19"/>
    <p:sldId id="276" r:id="rId20"/>
    <p:sldId id="277"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9" r:id="rId41"/>
    <p:sldId id="300"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1" r:id="rId61"/>
    <p:sldId id="322" r:id="rId62"/>
    <p:sldId id="324" r:id="rId63"/>
    <p:sldId id="325" r:id="rId64"/>
    <p:sldId id="326" r:id="rId65"/>
    <p:sldId id="327" r:id="rId66"/>
    <p:sldId id="328" r:id="rId67"/>
    <p:sldId id="329" r:id="rId68"/>
    <p:sldId id="330" r:id="rId69"/>
    <p:sldId id="332" r:id="rId70"/>
    <p:sldId id="334" r:id="rId71"/>
    <p:sldId id="336" r:id="rId72"/>
    <p:sldId id="337" r:id="rId73"/>
    <p:sldId id="339" r:id="rId74"/>
    <p:sldId id="340" r:id="rId75"/>
    <p:sldId id="341" r:id="rId76"/>
    <p:sldId id="342" r:id="rId77"/>
    <p:sldId id="343" r:id="rId78"/>
    <p:sldId id="344" r:id="rId79"/>
    <p:sldId id="345" r:id="rId80"/>
    <p:sldId id="346" r:id="rId81"/>
    <p:sldId id="347" r:id="rId82"/>
    <p:sldId id="348" r:id="rId83"/>
    <p:sldId id="349" r:id="rId84"/>
    <p:sldId id="350" r:id="rId85"/>
    <p:sldId id="351" r:id="rId86"/>
    <p:sldId id="352" r:id="rId87"/>
    <p:sldId id="353" r:id="rId88"/>
    <p:sldId id="354" r:id="rId89"/>
    <p:sldId id="355" r:id="rId90"/>
    <p:sldId id="356" r:id="rId91"/>
    <p:sldId id="357" r:id="rId92"/>
    <p:sldId id="358" r:id="rId93"/>
    <p:sldId id="359" r:id="rId94"/>
    <p:sldId id="360" r:id="rId95"/>
    <p:sldId id="361" r:id="rId96"/>
    <p:sldId id="362" r:id="rId97"/>
    <p:sldId id="363" r:id="rId98"/>
    <p:sldId id="364" r:id="rId99"/>
    <p:sldId id="365"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380" r:id="rId115"/>
    <p:sldId id="429" r:id="rId116"/>
    <p:sldId id="382" r:id="rId117"/>
    <p:sldId id="384" r:id="rId118"/>
    <p:sldId id="385" r:id="rId119"/>
    <p:sldId id="387" r:id="rId120"/>
    <p:sldId id="388" r:id="rId121"/>
    <p:sldId id="389" r:id="rId122"/>
    <p:sldId id="391" r:id="rId123"/>
    <p:sldId id="392" r:id="rId124"/>
    <p:sldId id="393" r:id="rId125"/>
    <p:sldId id="394" r:id="rId126"/>
    <p:sldId id="395" r:id="rId127"/>
    <p:sldId id="396" r:id="rId128"/>
    <p:sldId id="397" r:id="rId129"/>
    <p:sldId id="398" r:id="rId130"/>
    <p:sldId id="399" r:id="rId131"/>
    <p:sldId id="400" r:id="rId132"/>
    <p:sldId id="401" r:id="rId133"/>
    <p:sldId id="402" r:id="rId134"/>
    <p:sldId id="403" r:id="rId135"/>
    <p:sldId id="404" r:id="rId136"/>
    <p:sldId id="405" r:id="rId137"/>
    <p:sldId id="406" r:id="rId138"/>
    <p:sldId id="407" r:id="rId139"/>
    <p:sldId id="408" r:id="rId140"/>
    <p:sldId id="409" r:id="rId141"/>
    <p:sldId id="410" r:id="rId142"/>
    <p:sldId id="411" r:id="rId143"/>
    <p:sldId id="412" r:id="rId144"/>
    <p:sldId id="413" r:id="rId145"/>
    <p:sldId id="414" r:id="rId146"/>
    <p:sldId id="415" r:id="rId147"/>
    <p:sldId id="416" r:id="rId148"/>
    <p:sldId id="418" r:id="rId149"/>
    <p:sldId id="420" r:id="rId150"/>
    <p:sldId id="421" r:id="rId151"/>
    <p:sldId id="423" r:id="rId152"/>
    <p:sldId id="425" r:id="rId153"/>
    <p:sldId id="426" r:id="rId154"/>
    <p:sldId id="427" r:id="rId155"/>
    <p:sldId id="430" r:id="rId1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Gallicchi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305BD4-84B5-423F-9787-80F059527EAF}" v="1" dt="2023-10-11T20:25:16.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9"/>
    <p:restoredTop sz="60027" autoAdjust="0"/>
  </p:normalViewPr>
  <p:slideViewPr>
    <p:cSldViewPr snapToGrid="0">
      <p:cViewPr varScale="1">
        <p:scale>
          <a:sx n="49" d="100"/>
          <a:sy n="49" d="100"/>
        </p:scale>
        <p:origin x="1325" y="58"/>
      </p:cViewPr>
      <p:guideLst>
        <p:guide orient="horz" pos="2160"/>
        <p:guide pos="3840"/>
      </p:guideLst>
    </p:cSldViewPr>
  </p:slideViewPr>
  <p:notesTextViewPr>
    <p:cViewPr>
      <p:scale>
        <a:sx n="75" d="100"/>
        <a:sy n="75" d="100"/>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presProps" Target="pres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viewProps" Target="view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8861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education.ky.gov/curriculum/standards/kyacadstand/Documents/Unpacking_the_Using_Evidence_Standards.docx"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dutopia.org/blog/creating-a-culture-of-inquiry-andrew-miller#:~:text=It%20can%20create%20student%20ownership,it%20vital%20throughout%20the%20year"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readwritethink.org/files/resources/lesson_images/lesson1132/AnnotationGuide.pdf" TargetMode="Externa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education.ky.gov/curriculum/standards/kyacadstand/Documents/Composition_in_the_Classroom.pdf"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leading-a-discussion/"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24.xml"/><Relationship Id="rId1" Type="http://schemas.openxmlformats.org/officeDocument/2006/relationships/notesMaster" Target="../notesMasters/notesMaster1.xml"/><Relationship Id="rId4" Type="http://schemas.openxmlformats.org/officeDocument/2006/relationships/hyperlink" Target="https://education.ky.gov/curriculum/standards/kyacadstand/Documents/Composition_in_the_Classroom.pdf" TargetMode="Externa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pz.harvard.edu/sites/default/files/Chalk%20Talk_1.pdf"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leading-a-discussion/"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www.commonsense.org/education/articles/how-you-can-build-democracy-in-the-classroom" TargetMode="External"/><Relationship Id="rId2" Type="http://schemas.openxmlformats.org/officeDocument/2006/relationships/slide" Target="../slides/slide131.xml"/><Relationship Id="rId1" Type="http://schemas.openxmlformats.org/officeDocument/2006/relationships/notesMaster" Target="../notesMasters/notesMaster1.xml"/><Relationship Id="rId4" Type="http://schemas.openxmlformats.org/officeDocument/2006/relationships/hyperlink" Target="https://pz.harvard.edu/sites/default/files/+1%20Routine.pdf" TargetMode="Externa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pz.harvard.edu/sites/default/files/Parts%20Perspectives%20Me.pdf" TargetMode="External"/><Relationship Id="rId2" Type="http://schemas.openxmlformats.org/officeDocument/2006/relationships/slide" Target="../slides/slide132.xml"/><Relationship Id="rId1" Type="http://schemas.openxmlformats.org/officeDocument/2006/relationships/notesMaster" Target="../notesMasters/notesMaster1.xml"/><Relationship Id="rId4" Type="http://schemas.openxmlformats.org/officeDocument/2006/relationships/hyperlink" Target="https://vimeo.com/292405879" TargetMode="Externa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nam11.safelinks.protection.outlook.com/?url=https%3A%2F%2Fwww.edutopia.org%2Farticle%2Fcivics-education-and-student-driven-civic-action&amp;data=04%7C01%7Cheather.ransom%40education.ky.gov%7C22b627440d6c4c66b51408d904228950%7C9360c11f90e64706ad0025fcdc9e2ed1%7C0%7C0%7C637545368642931394%7CUnknown%7CTWFpbGZsb3d8eyJWIjoiMC4wLjAwMDAiLCJQIjoiV2luMzIiLCJBTiI6Ik1haWwiLCJXVCI6Mn0%3D%7C1000&amp;sdata=lD%2FhmtmxD0qzWYGV%2FbSG63w8Vjn8Wh23g1JDepVZykw%3D&amp;reserved=0" TargetMode="External"/><Relationship Id="rId2" Type="http://schemas.openxmlformats.org/officeDocument/2006/relationships/slide" Target="../slides/slide139.xml"/><Relationship Id="rId1" Type="http://schemas.openxmlformats.org/officeDocument/2006/relationships/notesMaster" Target="../notesMasters/notesMaster1.xml"/><Relationship Id="rId4" Type="http://schemas.openxmlformats.org/officeDocument/2006/relationships/hyperlink" Target="https://research.ewu.edu/writers_c_read_study_strategies" TargetMode="Externa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pz.harvard.edu/sites/default/files/Options%20Explosion_0.pdf"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www.youtube.com/watch?v=MYzInovThPU&amp;feature=emb_logo" TargetMode="External"/><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s://education.ky.gov/curriculum/standards/kyacadstand/Documents/Unpacking_the_Communicating_Conclusion_Standards.docx"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pz.harvard.edu/sites/default/files/Claim%20Support%20Question_0.pdf" TargetMode="External"/><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z.harvard.edu/sites/default/files/Connect%20Extend%20Challenge_0.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mncsse.org/video/civic-inquiry-video-transcript-english"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www.mncsse.org/video/historical-inquiry-video-transcript-english" TargetMode="External"/><Relationship Id="rId5" Type="http://schemas.openxmlformats.org/officeDocument/2006/relationships/hyperlink" Target="https://www.mncsse.org/video/geographic-inquiry-video-transcript-english" TargetMode="External"/><Relationship Id="rId4" Type="http://schemas.openxmlformats.org/officeDocument/2006/relationships/hyperlink" Target="https://www.mncsse.org/video/economic-reasoning-video-transcript-english"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pz.harvard.edu/sites/default/files/I%20Used%20to%20Think%20-%20Now%20I%20Think_1.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subjectguides.library.american.edu/primary"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historyexplorer.si.edu/sites/default/files/PrimarySources.pdf"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Module Overview: </a:t>
            </a:r>
            <a:endParaRPr b="1" dirty="0"/>
          </a:p>
          <a:p>
            <a:pPr marL="0" lvl="0" indent="0" algn="l" rtl="0">
              <a:spcBef>
                <a:spcPts val="0"/>
              </a:spcBef>
              <a:spcAft>
                <a:spcPts val="0"/>
              </a:spcAft>
              <a:buNone/>
            </a:pPr>
            <a:r>
              <a:rPr lang="en-US" dirty="0"/>
              <a:t>The Inquiry Practices Module supports the successful implementation of the Inquiry Practices in the </a:t>
            </a:r>
            <a:r>
              <a:rPr lang="en-US" i="1" dirty="0"/>
              <a:t>Kentucky Academic Standards (KAS) for Social Studies</a:t>
            </a:r>
            <a:r>
              <a:rPr lang="en-US" dirty="0"/>
              <a:t> in classrooms across the state. </a:t>
            </a:r>
          </a:p>
          <a:p>
            <a:pPr marL="0" lvl="0" indent="0" algn="l" rtl="0">
              <a:spcBef>
                <a:spcPts val="0"/>
              </a:spcBef>
              <a:spcAft>
                <a:spcPts val="0"/>
              </a:spcAft>
              <a:buNone/>
            </a:pPr>
            <a:endParaRPr dirty="0"/>
          </a:p>
          <a:p>
            <a:pPr marL="0" lvl="0" indent="0" algn="l" rtl="0">
              <a:spcBef>
                <a:spcPts val="0"/>
              </a:spcBef>
              <a:spcAft>
                <a:spcPts val="0"/>
              </a:spcAft>
              <a:buNone/>
            </a:pPr>
            <a:r>
              <a:rPr lang="en-US" b="1" dirty="0"/>
              <a:t>Materials needed: </a:t>
            </a:r>
          </a:p>
          <a:p>
            <a:pPr marL="0" lvl="0" indent="0" algn="l" rtl="0">
              <a:spcBef>
                <a:spcPts val="0"/>
              </a:spcBef>
              <a:spcAft>
                <a:spcPts val="0"/>
              </a:spcAft>
              <a:buNone/>
            </a:pPr>
            <a:r>
              <a:rPr lang="en-US" i="1" dirty="0"/>
              <a:t>Kentucky Academic Standards (KAS) for Social Studies: </a:t>
            </a:r>
            <a:r>
              <a:rPr lang="en-US" i="0" u="sng" dirty="0"/>
              <a:t>https://education.ky.gov/curriculum/standards/kyacadstand/Documents/Kentucky_Academic_Standards_for_Social_Studies.pdf</a:t>
            </a:r>
            <a:endParaRPr i="0" u="sng"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Goals: </a:t>
            </a:r>
            <a:endParaRPr b="1" dirty="0"/>
          </a:p>
          <a:p>
            <a:pPr marL="0" lvl="0" indent="0" algn="l" rtl="0">
              <a:spcBef>
                <a:spcPts val="0"/>
              </a:spcBef>
              <a:spcAft>
                <a:spcPts val="0"/>
              </a:spcAft>
              <a:buNone/>
            </a:pPr>
            <a:r>
              <a:rPr lang="en-US" dirty="0"/>
              <a:t>The goals of the Inquiry Practices Module are for districts and schools to: </a:t>
            </a:r>
            <a:endParaRPr dirty="0"/>
          </a:p>
          <a:p>
            <a:pPr marL="228600" lvl="0" indent="-190500" algn="l" rtl="0">
              <a:lnSpc>
                <a:spcPct val="90000"/>
              </a:lnSpc>
              <a:spcBef>
                <a:spcPts val="500"/>
              </a:spcBef>
              <a:spcAft>
                <a:spcPts val="0"/>
              </a:spcAft>
              <a:buClr>
                <a:schemeClr val="dk1"/>
              </a:buClr>
              <a:buSzPts val="1200"/>
              <a:buChar char="•"/>
            </a:pPr>
            <a:r>
              <a:rPr lang="en-US" dirty="0"/>
              <a:t>Understand the inquiry practices as outlined in the </a:t>
            </a:r>
            <a:r>
              <a:rPr lang="en-US" i="1" dirty="0"/>
              <a:t>KAS for Social Studies.</a:t>
            </a:r>
            <a:endParaRPr i="1" dirty="0"/>
          </a:p>
          <a:p>
            <a:pPr marL="228600" lvl="0" indent="-190500" algn="l" rtl="0">
              <a:lnSpc>
                <a:spcPct val="90000"/>
              </a:lnSpc>
              <a:spcBef>
                <a:spcPts val="500"/>
              </a:spcBef>
              <a:spcAft>
                <a:spcPts val="0"/>
              </a:spcAft>
              <a:buClr>
                <a:schemeClr val="dk1"/>
              </a:buClr>
              <a:buSzPts val="1200"/>
              <a:buChar char="•"/>
            </a:pPr>
            <a:r>
              <a:rPr lang="en-US" dirty="0"/>
              <a:t>Define inquiry as outlined in the </a:t>
            </a:r>
            <a:r>
              <a:rPr lang="en-US" i="1" dirty="0"/>
              <a:t>KAS for Social Studies. </a:t>
            </a:r>
            <a:endParaRPr i="1" dirty="0"/>
          </a:p>
          <a:p>
            <a:pPr marL="228600" lvl="0" indent="-190500" algn="l" rtl="0">
              <a:lnSpc>
                <a:spcPct val="90000"/>
              </a:lnSpc>
              <a:spcBef>
                <a:spcPts val="500"/>
              </a:spcBef>
              <a:spcAft>
                <a:spcPts val="0"/>
              </a:spcAft>
              <a:buClr>
                <a:schemeClr val="dk1"/>
              </a:buClr>
              <a:buSzPts val="1200"/>
              <a:buChar char="•"/>
            </a:pPr>
            <a:r>
              <a:rPr lang="en-US" dirty="0"/>
              <a:t>Understand the characteristics of compelling and supporting questions. </a:t>
            </a:r>
            <a:endParaRPr dirty="0"/>
          </a:p>
          <a:p>
            <a:pPr marL="228600" lvl="0" indent="-190500" algn="l" rtl="0">
              <a:lnSpc>
                <a:spcPct val="90000"/>
              </a:lnSpc>
              <a:spcBef>
                <a:spcPts val="500"/>
              </a:spcBef>
              <a:spcAft>
                <a:spcPts val="0"/>
              </a:spcAft>
              <a:buClr>
                <a:schemeClr val="dk1"/>
              </a:buClr>
              <a:buSzPts val="1200"/>
              <a:buChar char="•"/>
            </a:pPr>
            <a:r>
              <a:rPr lang="en-US" dirty="0"/>
              <a:t>Acquire ways to get students to engage with and create compelling and supporting questions when required. </a:t>
            </a:r>
            <a:endParaRPr dirty="0"/>
          </a:p>
          <a:p>
            <a:pPr marL="228600" lvl="0" indent="-190500" algn="l" rtl="0">
              <a:lnSpc>
                <a:spcPct val="90000"/>
              </a:lnSpc>
              <a:spcBef>
                <a:spcPts val="500"/>
              </a:spcBef>
              <a:spcAft>
                <a:spcPts val="0"/>
              </a:spcAft>
              <a:buClr>
                <a:schemeClr val="dk1"/>
              </a:buClr>
              <a:buSzPts val="1200"/>
              <a:buChar char="•"/>
            </a:pPr>
            <a:r>
              <a:rPr lang="en-US" dirty="0"/>
              <a:t>Understand the skills and progressions found within the Using Evidence standards. </a:t>
            </a:r>
            <a:endParaRPr dirty="0"/>
          </a:p>
          <a:p>
            <a:pPr marL="228600" lvl="0" indent="-190500" algn="l" rtl="0">
              <a:lnSpc>
                <a:spcPct val="90000"/>
              </a:lnSpc>
              <a:spcBef>
                <a:spcPts val="500"/>
              </a:spcBef>
              <a:spcAft>
                <a:spcPts val="0"/>
              </a:spcAft>
              <a:buClr>
                <a:schemeClr val="dk1"/>
              </a:buClr>
              <a:buSzPts val="1200"/>
              <a:buChar char="•"/>
            </a:pPr>
            <a:r>
              <a:rPr lang="en-US" dirty="0"/>
              <a:t>Understand the four components of the Communicating Conclusions standards and find examples and strategies to implement these components.</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Intended Audiences: </a:t>
            </a:r>
            <a:endParaRPr b="1" dirty="0"/>
          </a:p>
          <a:p>
            <a:pPr marL="0" lvl="0" indent="0" algn="l" rtl="0">
              <a:spcBef>
                <a:spcPts val="0"/>
              </a:spcBef>
              <a:spcAft>
                <a:spcPts val="0"/>
              </a:spcAft>
              <a:buNone/>
            </a:pPr>
            <a:r>
              <a:rPr lang="en-US" dirty="0"/>
              <a:t>Module participants may include, but are not limited to, district leadership, school administrators, instructional specialists/coaches, intervention specialists, department chairs, special educators and classroom teachers. In addition, districts may choose to have anyone planning to conduct observations or walkthroughs participate in this session in order to develop an understanding of the </a:t>
            </a:r>
            <a:r>
              <a:rPr lang="en-US" i="1" dirty="0"/>
              <a:t>KAS for Social Studies</a:t>
            </a:r>
            <a:r>
              <a:rPr lang="en-US" dirty="0"/>
              <a:t> that should be guiding the instruction witnessed in the classroom.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Facilitators:</a:t>
            </a:r>
            <a:endParaRPr b="1" dirty="0"/>
          </a:p>
          <a:p>
            <a:pPr marL="0" lvl="0" indent="0" algn="l" rtl="0">
              <a:spcBef>
                <a:spcPts val="0"/>
              </a:spcBef>
              <a:spcAft>
                <a:spcPts val="0"/>
              </a:spcAft>
              <a:buNone/>
            </a:pPr>
            <a:r>
              <a:rPr lang="en-US" sz="1200" b="0" i="0" u="none" strike="noStrike" dirty="0">
                <a:solidFill>
                  <a:srgbClr val="000000"/>
                </a:solidFill>
                <a:effectLst/>
                <a:latin typeface="Calibri" panose="020F0502020204030204" pitchFamily="34" charset="0"/>
              </a:rPr>
              <a:t>While this module series is designed for a teacher to engage with individually, it may be implemented with a group of educators led by a facilitator. If this module is being completed as a group, </a:t>
            </a:r>
            <a:r>
              <a:rPr lang="en-US" dirty="0"/>
              <a:t>facilitators may include, but are not limited to,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dirty="0"/>
          </a:p>
          <a:p>
            <a:pPr marL="0" lvl="0" indent="0" algn="l" rtl="0">
              <a:spcBef>
                <a:spcPts val="0"/>
              </a:spcBef>
              <a:spcAft>
                <a:spcPts val="0"/>
              </a:spcAft>
              <a:buNone/>
            </a:pPr>
            <a:endParaRPr dirty="0"/>
          </a:p>
          <a:p>
            <a:pPr marL="0" indent="0" rtl="0" fontAlgn="base">
              <a:spcBef>
                <a:spcPts val="0"/>
              </a:spcBef>
              <a:spcAft>
                <a:spcPts val="0"/>
              </a:spcAft>
              <a:buFontTx/>
              <a:buNone/>
            </a:pPr>
            <a:r>
              <a:rPr lang="en-US" sz="1200" b="1" i="0" u="none" strike="noStrike" dirty="0">
                <a:solidFill>
                  <a:srgbClr val="000000"/>
                </a:solidFill>
                <a:effectLst/>
                <a:latin typeface="Calibri" panose="020F0502020204030204" pitchFamily="34" charset="0"/>
              </a:rPr>
              <a:t>Helpful Hint for Facilitators:</a:t>
            </a:r>
            <a:endParaRPr lang="en-US" sz="1400" b="0" i="0" u="none" strike="noStrike" dirty="0">
              <a:solidFill>
                <a:srgbClr val="000000"/>
              </a:solidFill>
              <a:effectLst/>
              <a:latin typeface="Arial"/>
            </a:endParaRPr>
          </a:p>
          <a:p>
            <a:pPr marL="0" indent="0" rtl="0" fontAlgn="base">
              <a:spcBef>
                <a:spcPts val="0"/>
              </a:spcBef>
              <a:spcAft>
                <a:spcPts val="0"/>
              </a:spcAft>
              <a:buFontTx/>
              <a:buNone/>
            </a:pPr>
            <a:r>
              <a:rPr lang="en-US" sz="1200" b="0" i="0" u="none" strike="noStrike" dirty="0">
                <a:solidFill>
                  <a:srgbClr val="000000"/>
                </a:solidFill>
                <a:effectLst/>
                <a:latin typeface="Calibri" panose="020F0502020204030204" pitchFamily="34" charset="0"/>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and that is okay.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a:t>
            </a:r>
            <a:endParaRPr lang="en-US" sz="1400" b="0" i="0" u="none" strike="noStrike" dirty="0">
              <a:solidFill>
                <a:srgbClr val="000000"/>
              </a:solidFill>
              <a:effectLst/>
              <a:latin typeface="Calibri" panose="020F050202020403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r>
              <a:rPr lang="en-US" b="1" dirty="0"/>
              <a:t>Planning Ahead for Facilitators:</a:t>
            </a:r>
            <a:endParaRPr b="1" dirty="0"/>
          </a:p>
          <a:p>
            <a:pPr marL="0" lvl="0" indent="0" algn="l" rtl="0">
              <a:spcBef>
                <a:spcPts val="0"/>
              </a:spcBef>
              <a:spcAft>
                <a:spcPts val="0"/>
              </a:spcAft>
              <a:buNone/>
            </a:pPr>
            <a:r>
              <a:rPr lang="en-US" dirty="0"/>
              <a:t>• Determine which stakeholders to invite as participants. In the invitation, describe how the work sessions will benefit them. </a:t>
            </a:r>
            <a:endParaRPr dirty="0"/>
          </a:p>
          <a:p>
            <a:pPr marL="0" lvl="0" indent="0" algn="l" rtl="0">
              <a:spcBef>
                <a:spcPts val="0"/>
              </a:spcBef>
              <a:spcAft>
                <a:spcPts val="0"/>
              </a:spcAft>
              <a:buNone/>
            </a:pPr>
            <a:r>
              <a:rPr lang="en-US" dirty="0"/>
              <a:t>• A few days before the meeting, you may want to remind participants to bring their documents to the meeting. (See below for Participant Documents Needed.) </a:t>
            </a:r>
            <a:endParaRPr dirty="0"/>
          </a:p>
          <a:p>
            <a:pPr marL="0" lvl="0" indent="0" algn="l" rtl="0">
              <a:spcBef>
                <a:spcPts val="0"/>
              </a:spcBef>
              <a:spcAft>
                <a:spcPts val="0"/>
              </a:spcAft>
              <a:buNone/>
            </a:pPr>
            <a:r>
              <a:rPr lang="en-US" dirty="0"/>
              <a:t>• Reserve adequate space and equipment. Tables or desks should be set up to support small-group discussion.</a:t>
            </a:r>
            <a:endParaRPr dirty="0"/>
          </a:p>
          <a:p>
            <a:pPr marL="0" lvl="0" indent="0" algn="l" rtl="0">
              <a:spcBef>
                <a:spcPts val="0"/>
              </a:spcBef>
              <a:spcAft>
                <a:spcPts val="0"/>
              </a:spcAft>
              <a:buNone/>
            </a:pPr>
            <a:r>
              <a:rPr lang="en-US" dirty="0"/>
              <a:t>• Access to the Internet for participants is helpful but may not be necessary depending on how participants plan to engage with the </a:t>
            </a:r>
            <a:r>
              <a:rPr lang="en-US" i="1" dirty="0"/>
              <a:t>KAS for Social Studies</a:t>
            </a:r>
            <a:r>
              <a:rPr lang="en-US" dirty="0"/>
              <a:t>. </a:t>
            </a:r>
            <a:endParaRPr dirty="0"/>
          </a:p>
          <a:p>
            <a:pPr marL="0" lvl="0" indent="0" algn="l" rtl="0">
              <a:spcBef>
                <a:spcPts val="0"/>
              </a:spcBef>
              <a:spcAft>
                <a:spcPts val="0"/>
              </a:spcAft>
              <a:buNone/>
            </a:pPr>
            <a:r>
              <a:rPr lang="en-US" dirty="0"/>
              <a:t>• Consider how you might handle participants who may not be in attendance at all work sessions. It might be worthwhile to consider how those participants might access missed sections of the module between work sessions in order to feel as prepared as the other participants. </a:t>
            </a:r>
            <a:endParaRPr dirty="0"/>
          </a:p>
          <a:p>
            <a:pPr marL="0" lvl="0" indent="0" algn="l" rtl="0">
              <a:spcBef>
                <a:spcPts val="0"/>
              </a:spcBef>
              <a:spcAft>
                <a:spcPts val="0"/>
              </a:spcAft>
              <a:buNone/>
            </a:pPr>
            <a:endParaRPr dirty="0"/>
          </a:p>
          <a:p>
            <a:pPr marL="0" marR="52070" lvl="0" indent="0" algn="l" rtl="0">
              <a:lnSpc>
                <a:spcPct val="115000"/>
              </a:lnSpc>
              <a:spcBef>
                <a:spcPts val="600"/>
              </a:spcBef>
              <a:spcAft>
                <a:spcPts val="0"/>
              </a:spcAft>
              <a:buClr>
                <a:schemeClr val="dk1"/>
              </a:buClr>
              <a:buSzPts val="1100"/>
              <a:buFont typeface="Arial"/>
              <a:buNone/>
            </a:pPr>
            <a:r>
              <a:rPr lang="en-US" sz="1200" b="1" i="0" u="none" strike="noStrike" dirty="0">
                <a:solidFill>
                  <a:srgbClr val="000000"/>
                </a:solidFill>
                <a:effectLst/>
                <a:latin typeface="Calibri" panose="020F0502020204030204" pitchFamily="34" charset="0"/>
              </a:rPr>
              <a:t>Guiding Notes</a:t>
            </a:r>
            <a:endParaRPr lang="en-US" sz="1400" b="0" i="0" u="none" strike="noStrike" dirty="0">
              <a:solidFill>
                <a:srgbClr val="000000"/>
              </a:solidFill>
              <a:effectLst/>
              <a:latin typeface="Arial"/>
            </a:endParaRPr>
          </a:p>
          <a:p>
            <a:pPr marL="0" marR="52070" lvl="0" indent="0" algn="l" rtl="0">
              <a:lnSpc>
                <a:spcPct val="115000"/>
              </a:lnSpc>
              <a:spcBef>
                <a:spcPts val="600"/>
              </a:spcBef>
              <a:spcAft>
                <a:spcPts val="0"/>
              </a:spcAft>
              <a:buClr>
                <a:schemeClr val="dk1"/>
              </a:buClr>
              <a:buSzPts val="1100"/>
              <a:buFont typeface="Arial"/>
              <a:buNone/>
            </a:pPr>
            <a:r>
              <a:rPr lang="en-US" sz="1200" b="0" i="0" u="none" strike="noStrike" dirty="0">
                <a:solidFill>
                  <a:srgbClr val="000000"/>
                </a:solidFill>
                <a:effectLst/>
                <a:latin typeface="Calibri" panose="020F0502020204030204" pitchFamily="34" charset="0"/>
              </a:rPr>
              <a:t>Guiding notes are provided in the Notes section of the PowerPoint to support your learning. The information provided in the Notes section includes additional information, directions for the activities on the slide, and citations of used resources, where appropriate. It is critical that you read the material presented in the Notes section to ensure that you are acquiring the important knowledge, skills and understanding required when engaging with this module. </a:t>
            </a:r>
          </a:p>
          <a:p>
            <a:pPr marL="0" lvl="0" indent="0" algn="l" rtl="0">
              <a:spcBef>
                <a:spcPts val="0"/>
              </a:spcBef>
              <a:spcAft>
                <a:spcPts val="0"/>
              </a:spcAft>
              <a:buNone/>
            </a:pPr>
            <a:endParaRPr dirty="0"/>
          </a:p>
          <a:p>
            <a:pPr marL="0" lvl="0" indent="0" algn="l" rtl="0">
              <a:spcBef>
                <a:spcPts val="0"/>
              </a:spcBef>
              <a:spcAft>
                <a:spcPts val="0"/>
              </a:spcAft>
              <a:buNone/>
            </a:pPr>
            <a:r>
              <a:rPr lang="en-US" b="1" dirty="0"/>
              <a:t>Building a Community:</a:t>
            </a:r>
            <a:endParaRPr b="1" dirty="0"/>
          </a:p>
          <a:p>
            <a:pPr marL="0" lvl="0" indent="0" algn="l" rtl="0">
              <a:spcBef>
                <a:spcPts val="0"/>
              </a:spcBef>
              <a:spcAft>
                <a:spcPts val="0"/>
              </a:spcAft>
              <a:buNone/>
            </a:pPr>
            <a:r>
              <a:rPr lang="en-US" dirty="0"/>
              <a:t>If completing collaboratively, building a community is important,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a:t>
            </a:r>
            <a:r>
              <a:rPr lang="en-US"/>
              <a:t>in each section. </a:t>
            </a:r>
            <a:r>
              <a:rPr lang="en-US" dirty="0"/>
              <a:t>Again, time allotted for community-building will allow participants to have a voice and be engaged as active contributors and learners in the sessions. </a:t>
            </a:r>
            <a:endParaRPr dirty="0"/>
          </a:p>
        </p:txBody>
      </p:sp>
      <p:sp>
        <p:nvSpPr>
          <p:cNvPr id="126" name="Google Shape;1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18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this chart on pages 10-11 of the </a:t>
            </a:r>
            <a:r>
              <a:rPr lang="en-US" i="1" dirty="0"/>
              <a:t>KAS for Social Studies </a:t>
            </a:r>
            <a:r>
              <a:rPr lang="en-US" i="0" dirty="0"/>
              <a:t>and annotate it using the Color, Symbol, Image thinking strategy, linked below.</a:t>
            </a:r>
          </a:p>
          <a:p>
            <a:pPr marL="0" lvl="0" indent="0" algn="l" rtl="0">
              <a:spcBef>
                <a:spcPts val="0"/>
              </a:spcBef>
              <a:spcAft>
                <a:spcPts val="0"/>
              </a:spcAft>
              <a:buNone/>
            </a:pPr>
            <a:r>
              <a:rPr lang="en-US" dirty="0"/>
              <a:t>As you read, note things that you find interesting, important or insightful. Then, complete the thinking strategy: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Choose a color that you feel best represents or captures the essence of a key idea. </a:t>
            </a:r>
            <a:endParaRPr dirty="0"/>
          </a:p>
          <a:p>
            <a:pPr marL="0" lvl="0" indent="0" algn="l" rtl="0">
              <a:spcBef>
                <a:spcPts val="0"/>
              </a:spcBef>
              <a:spcAft>
                <a:spcPts val="0"/>
              </a:spcAft>
              <a:buNone/>
            </a:pPr>
            <a:r>
              <a:rPr lang="en-US" dirty="0"/>
              <a:t>	• Choose a symbol that you feel best represents or captures the essence of a key idea. </a:t>
            </a:r>
            <a:endParaRPr dirty="0"/>
          </a:p>
          <a:p>
            <a:pPr marL="0" lvl="0" indent="0" algn="l" rtl="0">
              <a:spcBef>
                <a:spcPts val="0"/>
              </a:spcBef>
              <a:spcAft>
                <a:spcPts val="0"/>
              </a:spcAft>
              <a:buNone/>
            </a:pPr>
            <a:r>
              <a:rPr lang="en-US" dirty="0"/>
              <a:t>	• Choose an image that you feel best represents or captures the essence of a key idea.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working with a partner or group, share your color and then share the item from the reading that it represents. Tell why you chose that color as a representation of that idea. Repeat the sharing process until every member of the group has shared his or her Color, Symbol, and Image.</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Resources: </a:t>
            </a:r>
            <a:endParaRPr dirty="0"/>
          </a:p>
          <a:p>
            <a:pPr marL="0" lvl="0" indent="0" algn="l" rtl="0">
              <a:spcBef>
                <a:spcPts val="0"/>
              </a:spcBef>
              <a:spcAft>
                <a:spcPts val="0"/>
              </a:spcAft>
              <a:buClr>
                <a:schemeClr val="dk1"/>
              </a:buClr>
              <a:buFont typeface="Arial"/>
              <a:buNone/>
            </a:pPr>
            <a:r>
              <a:rPr lang="en-US" dirty="0"/>
              <a:t>Project Zero. (2019).</a:t>
            </a:r>
            <a:r>
              <a:rPr lang="en-US" i="1" dirty="0"/>
              <a:t> Color, Symbol, Image. </a:t>
            </a:r>
            <a:r>
              <a:rPr lang="en-US" dirty="0"/>
              <a:t>Harvard Graduate School of Education. </a:t>
            </a:r>
            <a:r>
              <a:rPr lang="en-US" u="sng" dirty="0"/>
              <a:t>https://pz.harvard.edu/sites/default/files/Color%20Symbol%20Image_1.pdf  </a:t>
            </a:r>
            <a:endParaRPr u="sng" dirty="0"/>
          </a:p>
          <a:p>
            <a:pPr marL="0" lvl="0" indent="0" algn="l" rtl="0">
              <a:spcBef>
                <a:spcPts val="0"/>
              </a:spcBef>
              <a:spcAft>
                <a:spcPts val="0"/>
              </a:spcAft>
              <a:buNone/>
            </a:pPr>
            <a:endParaRPr u="sng"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03" name="Google Shape;20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19166579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9c8fb7f29a_1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9c8fb7f29a_1_2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43" name="Google Shape;943;g9c8fb7f29a_1_2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dirty="0"/>
          </a:p>
        </p:txBody>
      </p:sp>
    </p:spTree>
    <p:extLst>
      <p:ext uri="{BB962C8B-B14F-4D97-AF65-F5344CB8AC3E}">
        <p14:creationId xmlns:p14="http://schemas.microsoft.com/office/powerpoint/2010/main" val="16383900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9f7c05606e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9f7c05606e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solidFill>
                  <a:srgbClr val="000000"/>
                </a:solidFill>
              </a:rPr>
              <a:t>Read the slide. Next, access the Student Assignment Library on </a:t>
            </a:r>
            <a:r>
              <a:rPr lang="en-US" u="sng" dirty="0">
                <a:solidFill>
                  <a:srgbClr val="000000"/>
                </a:solidFill>
                <a:hlinkClick r:id="rId3">
                  <a:extLst>
                    <a:ext uri="{A12FA001-AC4F-418D-AE19-62706E023703}">
                      <ahyp:hlinkClr xmlns:ahyp="http://schemas.microsoft.com/office/drawing/2018/hyperlinkcolor" val="tx"/>
                    </a:ext>
                  </a:extLst>
                </a:hlinkClick>
              </a:rPr>
              <a:t>www.kystandards.org</a:t>
            </a:r>
            <a:r>
              <a:rPr lang="en-US" dirty="0">
                <a:solidFill>
                  <a:srgbClr val="000000"/>
                </a:solidFill>
              </a:rPr>
              <a:t> and access the Grade 7 Strongly Aligned Assignment Teacher Notes. It is important to note that I.UE.3 is not included the Grade 7 Strongly Aligned Teacher Notes. The Grade 7 Strongly Aligned Teacher Notes are used here to build context about Grade 7 and to provide resources for participant exploration of how to implement I.UE.3. </a:t>
            </a: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Engage with the section entitled, Investigation: Part Three. In this section, students are required to research important technologies that originated between 600-1600 using the sources provided to complete the chart. Use the sources provided in Investigation: Part Three to complete the Grade 7 Social Studies Using Evidence Assignment. </a:t>
            </a: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It is important to note that when students are engaging with the inquiry practices in Grade 7, they are developing their own compelling questions with teacher support and they are generating their own supporting questions. This will impact the evidence they gather, etc. Since this cannot be easily recreated here, participants are asked to use the Grade 7 Teacher Notes for examples of questions and resources. </a:t>
            </a:r>
            <a:endParaRPr dirty="0">
              <a:solidFill>
                <a:srgbClr val="000000"/>
              </a:solidFill>
            </a:endParaRPr>
          </a:p>
        </p:txBody>
      </p:sp>
      <p:sp>
        <p:nvSpPr>
          <p:cNvPr id="950" name="Google Shape;950;g9f7c05606e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dirty="0"/>
          </a:p>
        </p:txBody>
      </p:sp>
    </p:spTree>
    <p:extLst>
      <p:ext uri="{BB962C8B-B14F-4D97-AF65-F5344CB8AC3E}">
        <p14:creationId xmlns:p14="http://schemas.microsoft.com/office/powerpoint/2010/main" val="16443500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a484b5b4d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a484b5b4d7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or in small grade banded groups.</a:t>
            </a:r>
            <a:endParaRPr dirty="0"/>
          </a:p>
        </p:txBody>
      </p:sp>
      <p:sp>
        <p:nvSpPr>
          <p:cNvPr id="957" name="Google Shape;957;ga484b5b4d7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dirty="0"/>
          </a:p>
        </p:txBody>
      </p:sp>
    </p:spTree>
    <p:extLst>
      <p:ext uri="{BB962C8B-B14F-4D97-AF65-F5344CB8AC3E}">
        <p14:creationId xmlns:p14="http://schemas.microsoft.com/office/powerpoint/2010/main" val="2472350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9c8fb7f29a_1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9c8fb7f29a_1_1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You will now engage with the Using Evidence standards for middle school.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Note: This high school overview can be found on page 139 of the </a:t>
            </a:r>
            <a:r>
              <a:rPr lang="en-US" i="1" dirty="0"/>
              <a:t>KAS for Social Studies.</a:t>
            </a:r>
            <a:endParaRPr dirty="0"/>
          </a:p>
        </p:txBody>
      </p:sp>
      <p:sp>
        <p:nvSpPr>
          <p:cNvPr id="965" name="Google Shape;965;g9c8fb7f29a_1_1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dirty="0"/>
          </a:p>
        </p:txBody>
      </p:sp>
    </p:spTree>
    <p:extLst>
      <p:ext uri="{BB962C8B-B14F-4D97-AF65-F5344CB8AC3E}">
        <p14:creationId xmlns:p14="http://schemas.microsoft.com/office/powerpoint/2010/main" val="13510532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9c8fb7f29a_1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9c8fb7f29a_1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72" name="Google Shape;972;g9c8fb7f29a_1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dirty="0"/>
          </a:p>
        </p:txBody>
      </p:sp>
    </p:spTree>
    <p:extLst>
      <p:ext uri="{BB962C8B-B14F-4D97-AF65-F5344CB8AC3E}">
        <p14:creationId xmlns:p14="http://schemas.microsoft.com/office/powerpoint/2010/main" val="26958449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9c8fb7f29a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9c8fb7f29a_1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79" name="Google Shape;979;g9c8fb7f29a_1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dirty="0"/>
          </a:p>
        </p:txBody>
      </p:sp>
    </p:spTree>
    <p:extLst>
      <p:ext uri="{BB962C8B-B14F-4D97-AF65-F5344CB8AC3E}">
        <p14:creationId xmlns:p14="http://schemas.microsoft.com/office/powerpoint/2010/main" val="11693926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9c8fb7f29a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9c8fb7f29a_1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circle and/or highlight the keywords in HS.UH.I.UE.1  and HS.UH.I.UE.2 . </a:t>
            </a:r>
            <a:endParaRPr dirty="0"/>
          </a:p>
        </p:txBody>
      </p:sp>
      <p:sp>
        <p:nvSpPr>
          <p:cNvPr id="986" name="Google Shape;986;g9c8fb7f29a_1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dirty="0"/>
          </a:p>
        </p:txBody>
      </p:sp>
    </p:spTree>
    <p:extLst>
      <p:ext uri="{BB962C8B-B14F-4D97-AF65-F5344CB8AC3E}">
        <p14:creationId xmlns:p14="http://schemas.microsoft.com/office/powerpoint/2010/main" val="42907382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9c8fb7f29a_1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9c8fb7f29a_1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consider the words that are highlighted. If working in groups, discuss with a partner.</a:t>
            </a:r>
          </a:p>
        </p:txBody>
      </p:sp>
      <p:sp>
        <p:nvSpPr>
          <p:cNvPr id="993" name="Google Shape;993;g9c8fb7f29a_1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dirty="0"/>
          </a:p>
        </p:txBody>
      </p:sp>
    </p:spTree>
    <p:extLst>
      <p:ext uri="{BB962C8B-B14F-4D97-AF65-F5344CB8AC3E}">
        <p14:creationId xmlns:p14="http://schemas.microsoft.com/office/powerpoint/2010/main" val="6094989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a51a853d01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a51a853d01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Next, access the Student Assignment Library on </a:t>
            </a:r>
            <a:r>
              <a:rPr lang="en-US" u="sng" dirty="0">
                <a:solidFill>
                  <a:schemeClr val="hlink"/>
                </a:solidFill>
                <a:hlinkClick r:id="rId3"/>
              </a:rPr>
              <a:t>www.kystandards.org</a:t>
            </a:r>
            <a:r>
              <a:rPr lang="en-US" dirty="0"/>
              <a:t> and access the Strongly Aligned Assignment for High School. It is important to note that UE standard 1  is not included the Strongly Aligned Assignment for High School. However, engaging with UE 1 is critical for students to use UE 2. The High School Strongly Aligned Assignment provides additional context to support evaluating the credibility of multiple sources representing a variety of perspectives relevant to compelling and/or supporting questions in U.S. history. In this assignments, students must gather information and evidence from credible sources representing a variety of perspectives relevant to compelling and/or supporting questions in U.S. history.</a:t>
            </a:r>
            <a:endParaRPr dirty="0"/>
          </a:p>
          <a:p>
            <a:pPr marL="0" lvl="0" indent="0" algn="l" rtl="0">
              <a:lnSpc>
                <a:spcPct val="100000"/>
              </a:lnSpc>
              <a:spcBef>
                <a:spcPts val="1200"/>
              </a:spcBef>
              <a:spcAft>
                <a:spcPts val="0"/>
              </a:spcAft>
              <a:buNone/>
            </a:pPr>
            <a:r>
              <a:rPr lang="en-US" dirty="0"/>
              <a:t>When gathering sources for the Strongly Aligned Assignment for High School, students may investigate topics that include but are not limited to: international trends, domestic and foreign policies, and American culture. Since components of this assignment require students to analyze whether or not international trends, domestic and foreign policies impact their lives, students are required to gather information and evidence from credible sources representing a variety of perspectives relevant to compelling and/or supporting questions. </a:t>
            </a:r>
            <a:endParaRPr dirty="0"/>
          </a:p>
          <a:p>
            <a:pPr marL="0" lvl="0" indent="0" algn="l" rtl="0">
              <a:spcBef>
                <a:spcPts val="0"/>
              </a:spcBef>
              <a:spcAft>
                <a:spcPts val="0"/>
              </a:spcAft>
              <a:buClr>
                <a:schemeClr val="dk1"/>
              </a:buClr>
              <a:buSzPts val="1100"/>
              <a:buFont typeface="Arial"/>
              <a:buNone/>
            </a:pPr>
            <a:endParaRPr dirty="0"/>
          </a:p>
        </p:txBody>
      </p:sp>
      <p:sp>
        <p:nvSpPr>
          <p:cNvPr id="1000" name="Google Shape;1000;ga51a853d01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dirty="0"/>
          </a:p>
        </p:txBody>
      </p:sp>
    </p:spTree>
    <p:extLst>
      <p:ext uri="{BB962C8B-B14F-4D97-AF65-F5344CB8AC3E}">
        <p14:creationId xmlns:p14="http://schemas.microsoft.com/office/powerpoint/2010/main" val="10451336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a51a853d01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a51a853d01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or in small grade banded groups.</a:t>
            </a:r>
          </a:p>
        </p:txBody>
      </p:sp>
      <p:sp>
        <p:nvSpPr>
          <p:cNvPr id="1008" name="Google Shape;1008;ga51a853d01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dirty="0"/>
          </a:p>
        </p:txBody>
      </p:sp>
    </p:spTree>
    <p:extLst>
      <p:ext uri="{BB962C8B-B14F-4D97-AF65-F5344CB8AC3E}">
        <p14:creationId xmlns:p14="http://schemas.microsoft.com/office/powerpoint/2010/main" val="281341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this slide. </a:t>
            </a:r>
            <a:endParaRPr dirty="0"/>
          </a:p>
        </p:txBody>
      </p:sp>
      <p:sp>
        <p:nvSpPr>
          <p:cNvPr id="209" name="Google Shape;20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33665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9b37be3bf6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9b37be3bf6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Access the Unpacking the Using Evidence Standards template you completed in </a:t>
            </a:r>
            <a:r>
              <a:rPr lang="en-US" i="1" dirty="0"/>
              <a:t>Module One: Getting to Know the KAS for Social Studies. </a:t>
            </a:r>
            <a:r>
              <a:rPr lang="en-US" dirty="0"/>
              <a:t>This tool may be accessed here: </a:t>
            </a:r>
            <a:r>
              <a:rPr lang="en-US" u="sng" dirty="0">
                <a:solidFill>
                  <a:schemeClr val="hlink"/>
                </a:solidFill>
                <a:hlinkClick r:id="rId3"/>
              </a:rPr>
              <a:t>https://education.ky.gov/curriculum/standards/kyacadstand/Documents/Unpacking_the_Using_Evidence_Standards.docx</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revise any sections in this document that need to be updated based on what you learned in this section. </a:t>
            </a:r>
            <a:endParaRPr dirty="0"/>
          </a:p>
        </p:txBody>
      </p:sp>
      <p:sp>
        <p:nvSpPr>
          <p:cNvPr id="1015" name="Google Shape;1015;g9b37be3bf6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dirty="0"/>
          </a:p>
        </p:txBody>
      </p:sp>
    </p:spTree>
    <p:extLst>
      <p:ext uri="{BB962C8B-B14F-4D97-AF65-F5344CB8AC3E}">
        <p14:creationId xmlns:p14="http://schemas.microsoft.com/office/powerpoint/2010/main" val="20031893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9b068f9f88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a:t>
            </a:r>
            <a:r>
              <a:rPr lang="en-US" sz="1200" u="none" dirty="0"/>
              <a:t>: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u="sng" dirty="0"/>
          </a:p>
        </p:txBody>
      </p:sp>
      <p:sp>
        <p:nvSpPr>
          <p:cNvPr id="1029" name="Google Shape;1029;g9b068f9f88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69287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9ba656c8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begins Section F: Communicating Conclusions. </a:t>
            </a:r>
            <a:endParaRPr dirty="0"/>
          </a:p>
        </p:txBody>
      </p:sp>
      <p:sp>
        <p:nvSpPr>
          <p:cNvPr id="1044" name="Google Shape;1044;g9ba656c8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00488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9ba656c89a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an overview of the module.</a:t>
            </a:r>
          </a:p>
        </p:txBody>
      </p:sp>
      <p:sp>
        <p:nvSpPr>
          <p:cNvPr id="1050" name="Google Shape;1050;g9ba656c89a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73336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a4049a7fe4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includes the module objectives.</a:t>
            </a:r>
          </a:p>
        </p:txBody>
      </p:sp>
      <p:sp>
        <p:nvSpPr>
          <p:cNvPr id="1063" name="Google Shape;1063;ga4049a7fe4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78833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Communicating conclusions is defined by a student’s ability to effectively communicate his or her own conclusions and listen carefully to the conclusions of others. Students should also be able to utilize newer media forms in order to share their conclusions and hear the voices of those whose conclusions may be different. Depending on the grade level, the Communicating Conclusions standards generally require that students construct explanations and/or arguments and determine how to address problems. </a:t>
            </a:r>
            <a:endParaRPr dirty="0"/>
          </a:p>
        </p:txBody>
      </p:sp>
      <p:sp>
        <p:nvSpPr>
          <p:cNvPr id="1070" name="Google Shape;107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116</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10530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9c57123dcc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9c57123dcc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080" name="Google Shape;1080;g9c57123dcc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dirty="0"/>
          </a:p>
        </p:txBody>
      </p:sp>
    </p:spTree>
    <p:extLst>
      <p:ext uri="{BB962C8B-B14F-4D97-AF65-F5344CB8AC3E}">
        <p14:creationId xmlns:p14="http://schemas.microsoft.com/office/powerpoint/2010/main" val="23430022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 student’s ability to effectively communicate their own conclusions and listen carefully to the conclusions of others can be considered a capstone of social studies disciplinary practices. Traditional products such as essays, reports, tables, diagrams, graphs, multimedia presentations and discussions can be used to share conclusions with a variety of audiences.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Students should have opportunities to communicate conclusions to…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Synthesize information to construct new understandings, which will become the foundation for civic engagement.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Construct explanations and arguments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Engage in deliberative and democratic procedures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Act civically by identifying and addressing problems </a:t>
            </a:r>
            <a:endParaRPr dirty="0"/>
          </a:p>
        </p:txBody>
      </p:sp>
      <p:sp>
        <p:nvSpPr>
          <p:cNvPr id="1094" name="Google Shape;109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118</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48223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9ba656c89a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9ba656c89a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102" name="Google Shape;1102;g9ba656c89a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dirty="0"/>
          </a:p>
        </p:txBody>
      </p:sp>
    </p:spTree>
    <p:extLst>
      <p:ext uri="{BB962C8B-B14F-4D97-AF65-F5344CB8AC3E}">
        <p14:creationId xmlns:p14="http://schemas.microsoft.com/office/powerpoint/2010/main" val="18663135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9ba656c89a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9ba656c89a_1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contains information on how Communicating Conclusions standard 1 progresses.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Take a few minutes to reflect on this slide. Consider: How does this standard progress from Kindergarten to high school? </a:t>
            </a:r>
          </a:p>
          <a:p>
            <a:pPr marL="0" lvl="0" indent="0" algn="l" rtl="0">
              <a:spcBef>
                <a:spcPts val="0"/>
              </a:spcBef>
              <a:spcAft>
                <a:spcPts val="0"/>
              </a:spcAft>
              <a:buNone/>
            </a:pPr>
            <a:endParaRPr dirty="0"/>
          </a:p>
          <a:p>
            <a:pPr marL="0" lvl="0" indent="0" algn="l" rtl="0">
              <a:spcBef>
                <a:spcPts val="0"/>
              </a:spcBef>
              <a:spcAft>
                <a:spcPts val="0"/>
              </a:spcAft>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109" name="Google Shape;1109;g9ba656c89a_1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dirty="0"/>
          </a:p>
        </p:txBody>
      </p:sp>
    </p:spTree>
    <p:extLst>
      <p:ext uri="{BB962C8B-B14F-4D97-AF65-F5344CB8AC3E}">
        <p14:creationId xmlns:p14="http://schemas.microsoft.com/office/powerpoint/2010/main" val="346757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the slide. Annotate the article using the </a:t>
            </a:r>
            <a:r>
              <a:rPr lang="en-US" i="1" dirty="0"/>
              <a:t>Making Annotations: A User’s Guide</a:t>
            </a:r>
            <a:r>
              <a:rPr lang="en-US" dirty="0"/>
              <a:t> as guidance for how to annotate an article.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This article discusses Essential Questions as important to learning. It is important to note that the </a:t>
            </a:r>
            <a:r>
              <a:rPr lang="en-US" i="1" dirty="0"/>
              <a:t>KAS for Social Studies</a:t>
            </a:r>
            <a:r>
              <a:rPr lang="en-US" dirty="0"/>
              <a:t> requires that students engage in Compelling and Supporting questions as a part of the inquiry practice of Questioning.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 </a:t>
            </a:r>
            <a:endParaRPr dirty="0"/>
          </a:p>
          <a:p>
            <a:pPr marL="457200" lvl="0" indent="-317500" algn="l" rtl="0">
              <a:spcBef>
                <a:spcPts val="0"/>
              </a:spcBef>
              <a:spcAft>
                <a:spcPts val="0"/>
              </a:spcAft>
              <a:buSzPts val="1400"/>
              <a:buChar char="●"/>
            </a:pPr>
            <a:r>
              <a:rPr lang="en-US" dirty="0"/>
              <a:t>Miller, Andrew. (2015, September 8). </a:t>
            </a:r>
            <a:r>
              <a:rPr lang="en-US" i="1" dirty="0"/>
              <a:t>Creating a Culture of Inquiry</a:t>
            </a:r>
            <a:r>
              <a:rPr lang="en-US" dirty="0"/>
              <a:t>. Edutopia. </a:t>
            </a:r>
            <a:r>
              <a:rPr lang="en-US" u="sng" dirty="0">
                <a:solidFill>
                  <a:schemeClr val="hlink"/>
                </a:solidFill>
                <a:hlinkClick r:id="rId3"/>
              </a:rPr>
              <a:t>https://www.edutopia.org/blog/creating-a-culture-of-inquiry-andrew-miller#:~:text=It%20can%20create%20student%20ownership,it%20vital%20throughout%20the%20year</a:t>
            </a:r>
            <a:endParaRPr dirty="0"/>
          </a:p>
          <a:p>
            <a:pPr marL="457200" lvl="0" indent="-317500" algn="l" rtl="0">
              <a:spcBef>
                <a:spcPts val="0"/>
              </a:spcBef>
              <a:spcAft>
                <a:spcPts val="0"/>
              </a:spcAft>
              <a:buSzPts val="1400"/>
              <a:buChar char="●"/>
            </a:pPr>
            <a:r>
              <a:rPr lang="en-US" dirty="0"/>
              <a:t>Read, Write Think. (2008). </a:t>
            </a:r>
            <a:r>
              <a:rPr lang="en-US" i="1" dirty="0"/>
              <a:t>Making Annotations: A User’s Guide</a:t>
            </a:r>
            <a:r>
              <a:rPr lang="en-US" dirty="0"/>
              <a:t>. National Council Teachers of English. </a:t>
            </a:r>
            <a:r>
              <a:rPr lang="en-US" u="sng" dirty="0">
                <a:solidFill>
                  <a:schemeClr val="hlink"/>
                </a:solidFill>
                <a:hlinkClick r:id="rId4"/>
              </a:rPr>
              <a:t>http://www.readwritethink.org/files/resources/lesson_images/lesson1132/AnnotationGuide.pdf</a:t>
            </a:r>
            <a:r>
              <a:rPr lang="en-US" dirty="0"/>
              <a:t> </a:t>
            </a:r>
            <a:endParaRPr dirty="0"/>
          </a:p>
        </p:txBody>
      </p:sp>
      <p:sp>
        <p:nvSpPr>
          <p:cNvPr id="215" name="Google Shape;21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4970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a4049a7fe4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a4049a7fe4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Engage with the activity on the slide. </a:t>
            </a:r>
          </a:p>
          <a:p>
            <a:pPr marL="0" lvl="0" indent="0" algn="l" rtl="0">
              <a:lnSpc>
                <a:spcPct val="90000"/>
              </a:lnSpc>
              <a:spcBef>
                <a:spcPts val="1000"/>
              </a:spcBef>
              <a:spcAft>
                <a:spcPts val="0"/>
              </a:spcAft>
              <a:buNone/>
            </a:pPr>
            <a:endParaRPr dirty="0">
              <a:solidFill>
                <a:srgbClr val="000000"/>
              </a:solidFill>
            </a:endParaRPr>
          </a:p>
          <a:p>
            <a:pPr marL="0" lvl="0" indent="0" algn="l" rtl="0">
              <a:lnSpc>
                <a:spcPct val="90000"/>
              </a:lnSpc>
              <a:spcBef>
                <a:spcPts val="1000"/>
              </a:spcBef>
              <a:spcAft>
                <a:spcPts val="0"/>
              </a:spcAft>
              <a:buNone/>
            </a:pPr>
            <a:r>
              <a:rPr lang="en-US" dirty="0">
                <a:solidFill>
                  <a:srgbClr val="000000"/>
                </a:solidFill>
              </a:rPr>
              <a:t>Individually, with a partner or small group examine additional assignments where students are required to construct explanations in the Student Assignment Library. Ask the reflection questions found on this slide of any additional assignment they explore.  Additionally, you may want to ac</a:t>
            </a:r>
            <a:r>
              <a:rPr lang="en-US" dirty="0"/>
              <a:t>cess the Teacher Notes documents  in the Student Assignment Library </a:t>
            </a:r>
            <a:r>
              <a:rPr lang="en-US" dirty="0">
                <a:solidFill>
                  <a:srgbClr val="000000"/>
                </a:solidFill>
              </a:rPr>
              <a:t>for more information on assignments that require students to construct explanations: </a:t>
            </a:r>
            <a:r>
              <a:rPr lang="en-US" u="sng" dirty="0">
                <a:solidFill>
                  <a:srgbClr val="000000"/>
                </a:solidFill>
              </a:rPr>
              <a:t>https://kystandards.org/standards-resources/sal/ss_sal</a:t>
            </a:r>
            <a:r>
              <a:rPr lang="en-US" dirty="0">
                <a:solidFill>
                  <a:srgbClr val="000000"/>
                </a:solidFill>
              </a:rPr>
              <a:t>/</a:t>
            </a:r>
            <a:endParaRPr dirty="0">
              <a:solidFill>
                <a:srgbClr val="000000"/>
              </a:solidFill>
            </a:endParaRPr>
          </a:p>
          <a:p>
            <a:pPr marL="0" lvl="0" indent="0" algn="l" rtl="0">
              <a:lnSpc>
                <a:spcPct val="90000"/>
              </a:lnSpc>
              <a:spcBef>
                <a:spcPts val="1000"/>
              </a:spcBef>
              <a:spcAft>
                <a:spcPts val="0"/>
              </a:spcAft>
              <a:buNone/>
            </a:pPr>
            <a:r>
              <a:rPr lang="en-US" dirty="0"/>
              <a:t>For more information on explanatory writing, access the KDE’s </a:t>
            </a:r>
            <a:r>
              <a:rPr lang="en-US" i="1" dirty="0"/>
              <a:t>Composition in the Classroom. </a:t>
            </a:r>
            <a:r>
              <a:rPr lang="en-US" dirty="0"/>
              <a:t>Explanatory Writing is discussed on pages 15-17.</a:t>
            </a:r>
            <a:endParaRPr dirty="0"/>
          </a:p>
          <a:p>
            <a:pPr marL="0" lvl="0" indent="0" algn="l" rtl="0">
              <a:lnSpc>
                <a:spcPct val="90000"/>
              </a:lnSpc>
              <a:spcBef>
                <a:spcPts val="1000"/>
              </a:spcBef>
              <a:spcAft>
                <a:spcPts val="0"/>
              </a:spcAft>
              <a:buNone/>
            </a:pPr>
            <a:r>
              <a:rPr lang="en-US" dirty="0"/>
              <a:t>Resources:</a:t>
            </a:r>
            <a:endParaRPr dirty="0"/>
          </a:p>
          <a:p>
            <a:pPr marL="0" lvl="0" indent="0" algn="l" rtl="0">
              <a:lnSpc>
                <a:spcPct val="90000"/>
              </a:lnSpc>
              <a:spcBef>
                <a:spcPts val="1000"/>
              </a:spcBef>
              <a:spcAft>
                <a:spcPts val="0"/>
              </a:spcAft>
              <a:buNone/>
            </a:pPr>
            <a:r>
              <a:rPr lang="en-US" dirty="0"/>
              <a:t>The Kentucky Department of Education. (2020, February). </a:t>
            </a:r>
            <a:r>
              <a:rPr lang="en-US" i="1" dirty="0"/>
              <a:t>Composition in the Classroom. </a:t>
            </a:r>
            <a:r>
              <a:rPr lang="en-US" u="sng" dirty="0">
                <a:solidFill>
                  <a:schemeClr val="hlink"/>
                </a:solidFill>
                <a:hlinkClick r:id="rId3"/>
              </a:rPr>
              <a:t>https://education.ky.gov/curriculum/standards/kyacadstand/Documents/Composition_in_the_Classroom.pdf</a:t>
            </a:r>
            <a:r>
              <a:rPr lang="en-US" dirty="0"/>
              <a:t> </a:t>
            </a:r>
            <a:endParaRPr dirty="0"/>
          </a:p>
        </p:txBody>
      </p:sp>
      <p:sp>
        <p:nvSpPr>
          <p:cNvPr id="1116" name="Google Shape;1116;ga4049a7fe4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dirty="0"/>
          </a:p>
        </p:txBody>
      </p:sp>
    </p:spTree>
    <p:extLst>
      <p:ext uri="{BB962C8B-B14F-4D97-AF65-F5344CB8AC3E}">
        <p14:creationId xmlns:p14="http://schemas.microsoft.com/office/powerpoint/2010/main" val="18235829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9ba656c89a_1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9ba656c89a_1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23" name="Google Shape;1123;g9ba656c89a_1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dirty="0"/>
          </a:p>
        </p:txBody>
      </p:sp>
    </p:spTree>
    <p:extLst>
      <p:ext uri="{BB962C8B-B14F-4D97-AF65-F5344CB8AC3E}">
        <p14:creationId xmlns:p14="http://schemas.microsoft.com/office/powerpoint/2010/main" val="245512703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9ba656c89a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9ba656c89a_1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2 progresses.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Give participants a few minutes to reflect on this slide. Conduct a whole group discussion asking: How does this standard progress from Kindergarten to high school? For guidance on how to conduct a discussion, visit TeachingWorks Resource Library on</a:t>
            </a:r>
            <a:r>
              <a:rPr lang="en-US" dirty="0">
                <a:uFill>
                  <a:noFill/>
                </a:uFill>
                <a:hlinkClick r:id="rId3"/>
              </a:rPr>
              <a:t> </a:t>
            </a:r>
            <a:r>
              <a:rPr lang="en-US" u="sng" dirty="0">
                <a:solidFill>
                  <a:srgbClr val="1155CC"/>
                </a:solidFill>
                <a:hlinkClick r:id="rId3">
                  <a:extLst>
                    <a:ext uri="{A12FA001-AC4F-418D-AE19-62706E023703}">
                      <ahyp:hlinkClr xmlns:ahyp="http://schemas.microsoft.com/office/drawing/2018/hyperlinkcolor" val="tx"/>
                    </a:ext>
                  </a:extLst>
                </a:hlinkClick>
              </a:rPr>
              <a:t>Leading a Discussion</a:t>
            </a:r>
            <a:r>
              <a:rPr lang="en-US" dirty="0"/>
              <a:t> for leading a large group discussion.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130" name="Google Shape;1130;g9ba656c89a_1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dirty="0"/>
          </a:p>
        </p:txBody>
      </p:sp>
    </p:spTree>
    <p:extLst>
      <p:ext uri="{BB962C8B-B14F-4D97-AF65-F5344CB8AC3E}">
        <p14:creationId xmlns:p14="http://schemas.microsoft.com/office/powerpoint/2010/main" val="28881081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9c57123dcc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9c57123dcc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Engage with the activity on the slide. </a:t>
            </a:r>
          </a:p>
          <a:p>
            <a:pPr marL="0" lvl="0" indent="0" algn="l" rtl="0">
              <a:lnSpc>
                <a:spcPct val="90000"/>
              </a:lnSpc>
              <a:spcBef>
                <a:spcPts val="1000"/>
              </a:spcBef>
              <a:spcAft>
                <a:spcPts val="0"/>
              </a:spcAft>
              <a:buNone/>
            </a:pPr>
            <a:endParaRPr dirty="0">
              <a:solidFill>
                <a:srgbClr val="000000"/>
              </a:solidFill>
            </a:endParaRPr>
          </a:p>
          <a:p>
            <a:pPr marL="0" lvl="0" indent="0" algn="l" rtl="0">
              <a:lnSpc>
                <a:spcPct val="90000"/>
              </a:lnSpc>
              <a:spcBef>
                <a:spcPts val="1000"/>
              </a:spcBef>
              <a:spcAft>
                <a:spcPts val="0"/>
              </a:spcAft>
              <a:buNone/>
            </a:pPr>
            <a:r>
              <a:rPr lang="en-US" dirty="0">
                <a:solidFill>
                  <a:srgbClr val="000000"/>
                </a:solidFill>
              </a:rPr>
              <a:t>Individually, with a partner or small group, examine additional assignments where students are required to construct arguments in the Student Assignment Library. Ask the reflection questions found on this slide of any additional assignment you explore.  Additionally, you may want to ac</a:t>
            </a:r>
            <a:r>
              <a:rPr lang="en-US" dirty="0"/>
              <a:t>cess the Teacher Notes documents  in the Student Assignment Library on </a:t>
            </a:r>
            <a:r>
              <a:rPr lang="en-US" u="sng" dirty="0">
                <a:solidFill>
                  <a:schemeClr val="hlink"/>
                </a:solidFill>
                <a:hlinkClick r:id="rId3"/>
              </a:rPr>
              <a:t>www.kystandards.org</a:t>
            </a:r>
            <a:r>
              <a:rPr lang="en-US" dirty="0">
                <a:solidFill>
                  <a:srgbClr val="000000"/>
                </a:solidFill>
              </a:rPr>
              <a:t> for more information on assignments that require students to construct arguments. </a:t>
            </a:r>
            <a:endParaRPr dirty="0">
              <a:solidFill>
                <a:srgbClr val="000000"/>
              </a:solidFill>
            </a:endParaRPr>
          </a:p>
          <a:p>
            <a:pPr marL="0" lvl="0" indent="0" algn="l" rtl="0">
              <a:lnSpc>
                <a:spcPct val="90000"/>
              </a:lnSpc>
              <a:spcBef>
                <a:spcPts val="1000"/>
              </a:spcBef>
              <a:spcAft>
                <a:spcPts val="0"/>
              </a:spcAft>
              <a:buClr>
                <a:schemeClr val="dk1"/>
              </a:buClr>
              <a:buSzPts val="1100"/>
              <a:buFont typeface="Arial"/>
              <a:buNone/>
            </a:pPr>
            <a:r>
              <a:rPr lang="en-US" dirty="0"/>
              <a:t>For more information on explanatory writing, access the KDE’s </a:t>
            </a:r>
            <a:r>
              <a:rPr lang="en-US" i="1" dirty="0"/>
              <a:t>Composition in the Classroom. </a:t>
            </a:r>
            <a:r>
              <a:rPr lang="en-US" dirty="0"/>
              <a:t>Argument/Opinion Writing is discussed on pages 15-17. </a:t>
            </a:r>
            <a:endParaRPr dirty="0"/>
          </a:p>
          <a:p>
            <a:pPr marL="0" lvl="0" indent="0" algn="l" rtl="0">
              <a:lnSpc>
                <a:spcPct val="90000"/>
              </a:lnSpc>
              <a:spcBef>
                <a:spcPts val="1000"/>
              </a:spcBef>
              <a:spcAft>
                <a:spcPts val="0"/>
              </a:spcAft>
              <a:buClr>
                <a:schemeClr val="dk1"/>
              </a:buClr>
              <a:buSzPts val="1100"/>
              <a:buFont typeface="Arial"/>
              <a:buNone/>
            </a:pPr>
            <a:r>
              <a:rPr lang="en-US" dirty="0"/>
              <a:t>Resources:</a:t>
            </a:r>
            <a:endParaRPr dirty="0"/>
          </a:p>
          <a:p>
            <a:pPr marL="0" lvl="0" indent="0" algn="l" rtl="0">
              <a:lnSpc>
                <a:spcPct val="90000"/>
              </a:lnSpc>
              <a:spcBef>
                <a:spcPts val="1000"/>
              </a:spcBef>
              <a:spcAft>
                <a:spcPts val="0"/>
              </a:spcAft>
              <a:buClr>
                <a:schemeClr val="dk1"/>
              </a:buClr>
              <a:buSzPts val="1100"/>
              <a:buFont typeface="Arial"/>
              <a:buNone/>
            </a:pPr>
            <a:r>
              <a:rPr lang="en-US" dirty="0"/>
              <a:t>The Kentucky Department of Education. (2020, February). </a:t>
            </a:r>
            <a:r>
              <a:rPr lang="en-US" i="1" dirty="0"/>
              <a:t>Composition in the Classroom. </a:t>
            </a:r>
            <a:r>
              <a:rPr lang="en-US" u="sng" dirty="0">
                <a:solidFill>
                  <a:schemeClr val="hlink"/>
                </a:solidFill>
                <a:hlinkClick r:id="rId4"/>
              </a:rPr>
              <a:t>https://education.ky.gov/curriculum/standards/kyacadstand/Documents/Composition_in_the_Classroom.pdf</a:t>
            </a:r>
            <a:r>
              <a:rPr lang="en-US" dirty="0"/>
              <a:t> </a:t>
            </a:r>
            <a:endParaRPr dirty="0"/>
          </a:p>
        </p:txBody>
      </p:sp>
      <p:sp>
        <p:nvSpPr>
          <p:cNvPr id="1137" name="Google Shape;1137;g9c57123dcc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dirty="0"/>
          </a:p>
        </p:txBody>
      </p:sp>
    </p:spTree>
    <p:extLst>
      <p:ext uri="{BB962C8B-B14F-4D97-AF65-F5344CB8AC3E}">
        <p14:creationId xmlns:p14="http://schemas.microsoft.com/office/powerpoint/2010/main" val="19849610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9f7c05606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9f7c05606e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44" name="Google Shape;1144;g9f7c05606e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dirty="0"/>
          </a:p>
        </p:txBody>
      </p:sp>
    </p:spTree>
    <p:extLst>
      <p:ext uri="{BB962C8B-B14F-4D97-AF65-F5344CB8AC3E}">
        <p14:creationId xmlns:p14="http://schemas.microsoft.com/office/powerpoint/2010/main" val="7218615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a560b6ecd1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a560b6ecd1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order to reflect on the question presented, engage in a Chalk Talk:</a:t>
            </a:r>
            <a:endParaRPr dirty="0"/>
          </a:p>
          <a:p>
            <a:pPr marL="457200" lvl="0" indent="-317500" algn="l" rtl="0">
              <a:spcBef>
                <a:spcPts val="0"/>
              </a:spcBef>
              <a:spcAft>
                <a:spcPts val="0"/>
              </a:spcAft>
              <a:buSzPts val="1400"/>
              <a:buAutoNum type="arabicParenR"/>
            </a:pPr>
            <a:r>
              <a:rPr lang="en-US" dirty="0"/>
              <a:t>Write this question on a large sheet of chart paper. Make several copies of this chart paper and place them around the room. </a:t>
            </a:r>
            <a:endParaRPr dirty="0"/>
          </a:p>
          <a:p>
            <a:pPr marL="457200" lvl="0" indent="-317500" algn="l" rtl="0">
              <a:spcBef>
                <a:spcPts val="0"/>
              </a:spcBef>
              <a:spcAft>
                <a:spcPts val="0"/>
              </a:spcAft>
              <a:buSzPts val="1400"/>
              <a:buAutoNum type="arabicParenR"/>
            </a:pPr>
            <a:r>
              <a:rPr lang="en-US" dirty="0"/>
              <a:t>Have participants respond to the question by writing their responses on the chart paper provided at their table. Participants may respond by writing ideas and/or questions on the chart paper. Within this small group, participants should be encouraged to respond to the ideas and questions of their peers. </a:t>
            </a:r>
            <a:endParaRPr dirty="0"/>
          </a:p>
          <a:p>
            <a:pPr marL="457200" lvl="0" indent="-317500" algn="l" rtl="0">
              <a:spcBef>
                <a:spcPts val="0"/>
              </a:spcBef>
              <a:spcAft>
                <a:spcPts val="0"/>
              </a:spcAft>
              <a:buSzPts val="1400"/>
              <a:buAutoNum type="arabicParenR"/>
            </a:pPr>
            <a:r>
              <a:rPr lang="en-US" dirty="0"/>
              <a:t>In their small groups, have participants rotate around the room to visit the other pieces of chart paper. At each new piece of chart paper, participants should be encouraged to respond to the ideas and questions of their peers.</a:t>
            </a:r>
            <a:endParaRPr dirty="0"/>
          </a:p>
          <a:p>
            <a:pPr marL="457200" lvl="0" indent="-317500" algn="l" rtl="0">
              <a:spcBef>
                <a:spcPts val="0"/>
              </a:spcBef>
              <a:spcAft>
                <a:spcPts val="0"/>
              </a:spcAft>
              <a:buSzPts val="1400"/>
              <a:buAutoNum type="arabicParenR"/>
            </a:pPr>
            <a:r>
              <a:rPr lang="en-US" dirty="0"/>
              <a:t>After the small groups have rotated among the chart papers available, facilitate a discussion of the Chalk Talk. Ask groups to share their paper and identify common themes, responses and/or questions that appeared as they rotated among the chart papers. </a:t>
            </a:r>
            <a:endParaRPr dirty="0"/>
          </a:p>
          <a:p>
            <a:pPr marL="457200" lvl="0" indent="0" algn="l" rtl="0">
              <a:spcBef>
                <a:spcPts val="0"/>
              </a:spcBef>
              <a:spcAft>
                <a:spcPts val="0"/>
              </a:spcAft>
              <a:buNone/>
            </a:pPr>
            <a:endParaRPr dirty="0"/>
          </a:p>
          <a:p>
            <a:pPr marL="0" lvl="0" indent="0" algn="l" rtl="0">
              <a:spcBef>
                <a:spcPts val="0"/>
              </a:spcBef>
              <a:spcAft>
                <a:spcPts val="0"/>
              </a:spcAft>
              <a:buNone/>
            </a:pPr>
            <a:r>
              <a:rPr lang="en-US" dirty="0"/>
              <a:t>It is important to remember that participants are supposed to silently complete the Chalk Talk.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Project Zero. (2019). </a:t>
            </a:r>
            <a:r>
              <a:rPr lang="en-US" i="1" dirty="0"/>
              <a:t>Chalk Talk. </a:t>
            </a:r>
            <a:r>
              <a:rPr lang="en-US" dirty="0"/>
              <a:t>Harvard Graduate School of Education. </a:t>
            </a:r>
            <a:r>
              <a:rPr lang="en-US" u="sng" dirty="0">
                <a:solidFill>
                  <a:schemeClr val="hlink"/>
                </a:solidFill>
                <a:hlinkClick r:id="rId3" invalidUrl="https://pz.harvard.edu/sites/default/files/Chalk Talk_1.pdf"/>
              </a:rPr>
              <a:t>https://pz.harvard.edu/sites/default/files/Chalk%20Talk_1.pdf</a:t>
            </a:r>
            <a:r>
              <a:rPr lang="en-US" dirty="0"/>
              <a:t> </a:t>
            </a:r>
            <a:endParaRPr dirty="0"/>
          </a:p>
          <a:p>
            <a:pPr marL="0" lvl="0" indent="0" algn="l" rtl="0">
              <a:spcBef>
                <a:spcPts val="0"/>
              </a:spcBef>
              <a:spcAft>
                <a:spcPts val="0"/>
              </a:spcAft>
              <a:buNone/>
            </a:pPr>
            <a:endParaRPr dirty="0"/>
          </a:p>
        </p:txBody>
      </p:sp>
      <p:sp>
        <p:nvSpPr>
          <p:cNvPr id="1151" name="Google Shape;1151;ga560b6ecd1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126</a:t>
            </a:fld>
            <a:endParaRPr dirty="0"/>
          </a:p>
        </p:txBody>
      </p:sp>
    </p:spTree>
    <p:extLst>
      <p:ext uri="{BB962C8B-B14F-4D97-AF65-F5344CB8AC3E}">
        <p14:creationId xmlns:p14="http://schemas.microsoft.com/office/powerpoint/2010/main" val="38406851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a51a853d0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a51a853d01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p:txBody>
      </p:sp>
      <p:sp>
        <p:nvSpPr>
          <p:cNvPr id="1159" name="Google Shape;1159;ga51a853d01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127</a:t>
            </a:fld>
            <a:endParaRPr dirty="0"/>
          </a:p>
        </p:txBody>
      </p:sp>
    </p:spTree>
    <p:extLst>
      <p:ext uri="{BB962C8B-B14F-4D97-AF65-F5344CB8AC3E}">
        <p14:creationId xmlns:p14="http://schemas.microsoft.com/office/powerpoint/2010/main" val="42319645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a51a853d0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a51a853d01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66" name="Google Shape;1166;ga51a853d01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128</a:t>
            </a:fld>
            <a:endParaRPr dirty="0"/>
          </a:p>
        </p:txBody>
      </p:sp>
    </p:spTree>
    <p:extLst>
      <p:ext uri="{BB962C8B-B14F-4D97-AF65-F5344CB8AC3E}">
        <p14:creationId xmlns:p14="http://schemas.microsoft.com/office/powerpoint/2010/main" val="2135715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a51a853d01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a51a853d01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73" name="Google Shape;1173;ga51a853d01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129</a:t>
            </a:fld>
            <a:endParaRPr dirty="0"/>
          </a:p>
        </p:txBody>
      </p:sp>
    </p:spTree>
    <p:extLst>
      <p:ext uri="{BB962C8B-B14F-4D97-AF65-F5344CB8AC3E}">
        <p14:creationId xmlns:p14="http://schemas.microsoft.com/office/powerpoint/2010/main" val="10955397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a4049a7fe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a4049a7fe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4 progresses. Note: Communicating Conclusions standard 4 becomes standard 1 at high school.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Take a few minutes to reflect on this slide. Consider: How does this standard progress from Kindergarten to high school? For guidance on how to conduct a discussion, visit TeachingWorks Resource Library on</a:t>
            </a:r>
            <a:r>
              <a:rPr lang="en-US" dirty="0">
                <a:uFill>
                  <a:noFill/>
                </a:uFill>
                <a:hlinkClick r:id="rId3"/>
              </a:rPr>
              <a:t> </a:t>
            </a:r>
            <a:r>
              <a:rPr lang="en-US" u="sng" dirty="0">
                <a:solidFill>
                  <a:srgbClr val="1155CC"/>
                </a:solidFill>
                <a:hlinkClick r:id="rId3">
                  <a:extLst>
                    <a:ext uri="{A12FA001-AC4F-418D-AE19-62706E023703}">
                      <ahyp:hlinkClr xmlns:ahyp="http://schemas.microsoft.com/office/drawing/2018/hyperlinkcolor" val="tx"/>
                    </a:ext>
                  </a:extLst>
                </a:hlinkClick>
              </a:rPr>
              <a:t>Leading a Discussion</a:t>
            </a:r>
            <a:r>
              <a:rPr lang="en-US" dirty="0"/>
              <a:t> for leading a large group discussion.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180" name="Google Shape;1180;ga4049a7fe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dirty="0"/>
          </a:p>
        </p:txBody>
      </p:sp>
    </p:spTree>
    <p:extLst>
      <p:ext uri="{BB962C8B-B14F-4D97-AF65-F5344CB8AC3E}">
        <p14:creationId xmlns:p14="http://schemas.microsoft.com/office/powerpoint/2010/main" val="183680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Individually, with a partner or in a small grade-banded group</a:t>
            </a:r>
            <a:r>
              <a:rPr lang="en-US" dirty="0"/>
              <a:t>,</a:t>
            </a:r>
            <a:r>
              <a:rPr lang="en-US" sz="1200" dirty="0">
                <a:solidFill>
                  <a:schemeClr val="dk1"/>
                </a:solidFill>
                <a:latin typeface="Calibri"/>
                <a:ea typeface="Calibri"/>
                <a:cs typeface="Calibri"/>
                <a:sym typeface="Calibri"/>
              </a:rPr>
              <a:t> discuss the questions on the slide after engaging with this introduction. </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14681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a51a853d01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a51a853d01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engage in this thinking strategy</a:t>
            </a:r>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17500" algn="l" rtl="0">
              <a:spcBef>
                <a:spcPts val="0"/>
              </a:spcBef>
              <a:spcAft>
                <a:spcPts val="0"/>
              </a:spcAft>
              <a:buSzPts val="1400"/>
              <a:buChar char="●"/>
            </a:pPr>
            <a:r>
              <a:rPr lang="en-US" dirty="0"/>
              <a:t>Knutson, Jeff. (2014, November 26). </a:t>
            </a:r>
            <a:r>
              <a:rPr lang="en-US" i="1" dirty="0"/>
              <a:t>How can you build democracy in the classroom? </a:t>
            </a:r>
            <a:r>
              <a:rPr lang="en-US" dirty="0"/>
              <a:t>Common Sense Education. </a:t>
            </a:r>
            <a:r>
              <a:rPr lang="en-US" u="sng" dirty="0">
                <a:solidFill>
                  <a:schemeClr val="hlink"/>
                </a:solidFill>
                <a:hlinkClick r:id="rId3"/>
              </a:rPr>
              <a:t>https://www.commonsense.org/education/articles/how-you-can-build-democracy-in-the-classroom</a:t>
            </a:r>
            <a:r>
              <a:rPr lang="en-US" dirty="0"/>
              <a:t> </a:t>
            </a:r>
            <a:endParaRPr dirty="0"/>
          </a:p>
          <a:p>
            <a:pPr marL="457200" lvl="0" indent="-317500" algn="l" rtl="0">
              <a:spcBef>
                <a:spcPts val="0"/>
              </a:spcBef>
              <a:spcAft>
                <a:spcPts val="0"/>
              </a:spcAft>
              <a:buSzPts val="1400"/>
              <a:buChar char="●"/>
            </a:pPr>
            <a:r>
              <a:rPr lang="en-US" dirty="0"/>
              <a:t>Project Zero. (2019). </a:t>
            </a:r>
            <a:r>
              <a:rPr lang="en-US" i="1" dirty="0"/>
              <a:t>+1 Routine</a:t>
            </a:r>
            <a:r>
              <a:rPr lang="en-US" dirty="0"/>
              <a:t>. Harvard Graduate School of Education. </a:t>
            </a:r>
            <a:r>
              <a:rPr lang="en-US" u="sng" dirty="0">
                <a:solidFill>
                  <a:schemeClr val="hlink"/>
                </a:solidFill>
                <a:hlinkClick r:id="rId4" invalidUrl="https://pz.harvard.edu/sites/default/files/+1 Routine.pdf"/>
              </a:rPr>
              <a:t>https://pz.harvard.edu/sites/default/files/%2B1%20Routine.pdf</a:t>
            </a:r>
            <a:r>
              <a:rPr lang="en-US" dirty="0"/>
              <a:t> </a:t>
            </a:r>
            <a:endParaRPr dirty="0"/>
          </a:p>
        </p:txBody>
      </p:sp>
      <p:sp>
        <p:nvSpPr>
          <p:cNvPr id="1187" name="Google Shape;1187;ga51a853d01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dirty="0"/>
          </a:p>
        </p:txBody>
      </p:sp>
    </p:spTree>
    <p:extLst>
      <p:ext uri="{BB962C8B-B14F-4D97-AF65-F5344CB8AC3E}">
        <p14:creationId xmlns:p14="http://schemas.microsoft.com/office/powerpoint/2010/main" val="3946765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a51a853d01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a51a853d01_0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Read this slide and engage in this thinking strategy as you watch this clip.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04800" algn="l" rtl="0">
              <a:lnSpc>
                <a:spcPct val="115000"/>
              </a:lnSpc>
              <a:spcBef>
                <a:spcPts val="0"/>
              </a:spcBef>
              <a:spcAft>
                <a:spcPts val="0"/>
              </a:spcAft>
              <a:buSzPts val="1200"/>
              <a:buFont typeface="Calibri"/>
              <a:buChar char="●"/>
            </a:pPr>
            <a:r>
              <a:rPr lang="en-US" dirty="0"/>
              <a:t>Project Zero. (2019). </a:t>
            </a:r>
            <a:r>
              <a:rPr lang="en-US" i="1" dirty="0"/>
              <a:t>Parts, Perspectives, Me. </a:t>
            </a:r>
            <a:r>
              <a:rPr lang="en-US" dirty="0"/>
              <a:t>Harvard Graduate School of Education. </a:t>
            </a:r>
            <a:r>
              <a:rPr lang="en-US" u="sng" dirty="0">
                <a:solidFill>
                  <a:schemeClr val="hlink"/>
                </a:solidFill>
                <a:hlinkClick r:id="rId3" invalidUrl="https://pz.harvard.edu/sites/default/files/Parts Perspectives Me.pdf"/>
              </a:rPr>
              <a:t>https://pz.harvard.edu/sites/default/files/Parts%20Perspectives%20Me.pdf</a:t>
            </a:r>
            <a:r>
              <a:rPr lang="en-US" dirty="0"/>
              <a:t> </a:t>
            </a:r>
            <a:endParaRPr dirty="0"/>
          </a:p>
          <a:p>
            <a:pPr marL="457200" lvl="0" indent="-304800" algn="l" rtl="0">
              <a:lnSpc>
                <a:spcPct val="115000"/>
              </a:lnSpc>
              <a:spcBef>
                <a:spcPts val="0"/>
              </a:spcBef>
              <a:spcAft>
                <a:spcPts val="0"/>
              </a:spcAft>
              <a:buSzPts val="1200"/>
              <a:buFont typeface="Calibri"/>
              <a:buChar char="●"/>
            </a:pPr>
            <a:r>
              <a:rPr lang="en-US" dirty="0"/>
              <a:t>Civic Engagement Research Group- University of California- Riverside. (n.d.) </a:t>
            </a:r>
            <a:r>
              <a:rPr lang="en-US" i="1" dirty="0">
                <a:solidFill>
                  <a:srgbClr val="2E2E2E"/>
                </a:solidFill>
              </a:rPr>
              <a:t>Student Centered Civic Discussion and Deliberation</a:t>
            </a:r>
            <a:r>
              <a:rPr lang="en-US" dirty="0">
                <a:solidFill>
                  <a:srgbClr val="2E2E2E"/>
                </a:solidFill>
              </a:rPr>
              <a:t>. Series CPS/CERG Civic Discussion Videos. </a:t>
            </a:r>
            <a:r>
              <a:rPr lang="en-US" u="sng" dirty="0">
                <a:solidFill>
                  <a:schemeClr val="hlink"/>
                </a:solidFill>
                <a:hlinkClick r:id="rId4"/>
              </a:rPr>
              <a:t>https://vimeo.com/292405879</a:t>
            </a:r>
            <a:endParaRPr dirty="0"/>
          </a:p>
        </p:txBody>
      </p:sp>
      <p:sp>
        <p:nvSpPr>
          <p:cNvPr id="1195" name="Google Shape;1195;ga51a853d01_0_1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132</a:t>
            </a:fld>
            <a:endParaRPr dirty="0"/>
          </a:p>
        </p:txBody>
      </p:sp>
    </p:spTree>
    <p:extLst>
      <p:ext uri="{BB962C8B-B14F-4D97-AF65-F5344CB8AC3E}">
        <p14:creationId xmlns:p14="http://schemas.microsoft.com/office/powerpoint/2010/main" val="112555071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9ba656c89a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9ba656c89a_1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203" name="Google Shape;1203;g9ba656c89a_1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dirty="0"/>
          </a:p>
        </p:txBody>
      </p:sp>
    </p:spTree>
    <p:extLst>
      <p:ext uri="{BB962C8B-B14F-4D97-AF65-F5344CB8AC3E}">
        <p14:creationId xmlns:p14="http://schemas.microsoft.com/office/powerpoint/2010/main" val="144273155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9ba656c89a_1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9ba656c89a_1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3 progresses.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Take a few minutes to reflect on this slide. Consider: How does this standard progress from Kindergarten to high school?</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210" name="Google Shape;1210;g9ba656c89a_1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dirty="0"/>
          </a:p>
        </p:txBody>
      </p:sp>
    </p:spTree>
    <p:extLst>
      <p:ext uri="{BB962C8B-B14F-4D97-AF65-F5344CB8AC3E}">
        <p14:creationId xmlns:p14="http://schemas.microsoft.com/office/powerpoint/2010/main" val="17313180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9c57123dcc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9c57123dcc_0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t>Engage with the activity on the slide. Once you have examined one of the options on the screen, take additional time to </a:t>
            </a:r>
            <a:r>
              <a:rPr lang="en-US" dirty="0">
                <a:solidFill>
                  <a:srgbClr val="000000"/>
                </a:solidFill>
              </a:rPr>
              <a:t>make a list of all of the strategies used in the Teacher Notes to support students in considering local, regional and global problems. If you would like to explore strategies to identify local, regional and global problems further, record the strategies they found on a large poster board or Google sheet. If using poster paper, have one strategy per posterboard. If using a google document, have clear sections where everyone can populate their ideas. Once the poster board or Google sheet is set up, engage in a Gallery Walk. For more information, visit this webpage: </a:t>
            </a:r>
            <a:r>
              <a:rPr lang="en-US" u="sng" dirty="0">
                <a:solidFill>
                  <a:srgbClr val="000000"/>
                </a:solidFill>
              </a:rPr>
              <a:t>https://www.theteachertoolkit.com/index.php/tool/gallery-walk</a:t>
            </a:r>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solidFill>
                  <a:srgbClr val="000000"/>
                </a:solidFill>
              </a:rPr>
              <a:t>As you engage with the poster or Google sheet, ask questions of the strategies</a:t>
            </a:r>
            <a:r>
              <a:rPr lang="en-US" dirty="0">
                <a:solidFill>
                  <a:srgbClr val="FF0000"/>
                </a:solidFill>
              </a:rPr>
              <a:t> </a:t>
            </a:r>
            <a:r>
              <a:rPr lang="en-US" dirty="0">
                <a:solidFill>
                  <a:srgbClr val="000000"/>
                </a:solidFill>
              </a:rPr>
              <a:t>presented and</a:t>
            </a:r>
            <a:r>
              <a:rPr lang="en-US" dirty="0"/>
              <a:t> take notes, such as Cornell Notes, on each poster/Google Sheet. For more information on Cornell Notes, visit this webpage: </a:t>
            </a:r>
            <a:r>
              <a:rPr lang="en-US" u="sng" dirty="0"/>
              <a:t>https://lsc.cornell.edu/how-to-study/taking-notes/cornell-note-taking-system/</a:t>
            </a:r>
          </a:p>
          <a:p>
            <a:pPr marL="0" lvl="0" indent="0" algn="l" rtl="0">
              <a:lnSpc>
                <a:spcPct val="90000"/>
              </a:lnSpc>
              <a:spcBef>
                <a:spcPts val="1000"/>
              </a:spcBef>
              <a:spcAft>
                <a:spcPts val="0"/>
              </a:spcAft>
              <a:buNone/>
            </a:pPr>
            <a:r>
              <a:rPr lang="en-US" dirty="0"/>
              <a:t>Identify additional strategies that could support students in this work. At the conclusion of the Gallery Walk, reflect on what they learned about the strategies to support students in engaging with local, regional and global problems. </a:t>
            </a:r>
            <a:endParaRPr dirty="0"/>
          </a:p>
        </p:txBody>
      </p:sp>
      <p:sp>
        <p:nvSpPr>
          <p:cNvPr id="1217" name="Google Shape;1217;g9c57123dcc_0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dirty="0"/>
          </a:p>
        </p:txBody>
      </p:sp>
    </p:spTree>
    <p:extLst>
      <p:ext uri="{BB962C8B-B14F-4D97-AF65-F5344CB8AC3E}">
        <p14:creationId xmlns:p14="http://schemas.microsoft.com/office/powerpoint/2010/main" val="5480973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a0d83fac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a0d83fac6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224" name="Google Shape;1224;ga0d83fac6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dirty="0"/>
          </a:p>
        </p:txBody>
      </p:sp>
    </p:spTree>
    <p:extLst>
      <p:ext uri="{BB962C8B-B14F-4D97-AF65-F5344CB8AC3E}">
        <p14:creationId xmlns:p14="http://schemas.microsoft.com/office/powerpoint/2010/main" val="30344199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9c57123dcc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9c57123dcc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p>
          <a:p>
            <a:pPr marL="0" lvl="0" indent="0" algn="l" rtl="0">
              <a:spcBef>
                <a:spcPts val="0"/>
              </a:spcBef>
              <a:spcAft>
                <a:spcPts val="0"/>
              </a:spcAft>
              <a:buNone/>
            </a:pPr>
            <a:endParaRPr lang="en-US" dirty="0"/>
          </a:p>
          <a:p>
            <a:pPr marL="0" rtl="0">
              <a:spcBef>
                <a:spcPts val="0"/>
              </a:spcBef>
              <a:spcAft>
                <a:spcPts val="0"/>
              </a:spcAft>
            </a:pPr>
            <a:r>
              <a:rPr lang="en-US" sz="1800" b="0" i="0" u="none" strike="noStrike" dirty="0">
                <a:solidFill>
                  <a:srgbClr val="000000"/>
                </a:solidFill>
                <a:effectLst/>
                <a:latin typeface="Calibri" panose="020F0502020204030204" pitchFamily="34" charset="0"/>
              </a:rPr>
              <a:t>When students are determining how to create positive change in their community, they must investigate which authority figure or agency in their community is the most appropriate to work with. For example, if students determine that they need to create an additional classroom rule to promote the safety of the members of the classroom community, the authority figure of that classroom may be their classmates or teacher, depending on how rules are constructed in the classroom. Additionally, if students determine that they want to improve the playground by changing the playground equipment, students will need to determine the authority figure or agency that has the control over making changes to the playground. They might need to propose the change to the school principal, but work with the School-Based Decision Making Council (SBDM) to submit a budget that the SBDM would have to approve. This concept applies to situations outside of the classroom as well. For instance, if students want to improve the sidewalks in their community, they might contact the local government as the agency to inspect the sidewalks, but then later understand that it is the homeowner’s responsibility to fix the sidewalks. </a:t>
            </a:r>
            <a:br>
              <a:rPr lang="en-US" dirty="0"/>
            </a:br>
            <a:endParaRPr dirty="0"/>
          </a:p>
        </p:txBody>
      </p:sp>
      <p:sp>
        <p:nvSpPr>
          <p:cNvPr id="1231" name="Google Shape;1231;g9c57123dcc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dirty="0"/>
          </a:p>
        </p:txBody>
      </p:sp>
    </p:spTree>
    <p:extLst>
      <p:ext uri="{BB962C8B-B14F-4D97-AF65-F5344CB8AC3E}">
        <p14:creationId xmlns:p14="http://schemas.microsoft.com/office/powerpoint/2010/main" val="5804734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ba656c89a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ba656c89a_1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4 progresses. Note: This standard becomes standard 3 in high school.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Take a few minutes to reflect on this slide. Consider: How does this standard progress from Kindergarten to high school? </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238" name="Google Shape;1238;g9ba656c89a_1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138</a:t>
            </a:fld>
            <a:endParaRPr dirty="0"/>
          </a:p>
        </p:txBody>
      </p:sp>
    </p:spTree>
    <p:extLst>
      <p:ext uri="{BB962C8B-B14F-4D97-AF65-F5344CB8AC3E}">
        <p14:creationId xmlns:p14="http://schemas.microsoft.com/office/powerpoint/2010/main" val="83508968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a4049a7fe4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a4049a7fe4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complete the annotation of the article as described.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 </a:t>
            </a:r>
            <a:endParaRPr dirty="0"/>
          </a:p>
          <a:p>
            <a:pPr marL="171450" marR="0" indent="-171450">
              <a:spcBef>
                <a:spcPts val="0"/>
              </a:spcBef>
              <a:spcAft>
                <a:spcPts val="0"/>
              </a:spcAft>
              <a:buFont typeface="Arial" panose="020B0604020202020204" pitchFamily="34" charset="0"/>
              <a:buChar char="•"/>
            </a:pPr>
            <a:r>
              <a:rPr lang="en-US" dirty="0"/>
              <a:t>Lee, Karen. (2019, December 13). </a:t>
            </a:r>
            <a:r>
              <a:rPr lang="en-US" i="1" dirty="0"/>
              <a:t>Civics Education and Student-Driven Civic Action</a:t>
            </a:r>
            <a:r>
              <a:rPr lang="en-US" dirty="0"/>
              <a:t>. Edutopia. </a:t>
            </a:r>
            <a:r>
              <a:rPr lang="en-US" sz="1800" u="sng" dirty="0">
                <a:solidFill>
                  <a:srgbClr val="0563C1"/>
                </a:solidFill>
                <a:effectLst/>
                <a:latin typeface="Times New Roman" panose="02020603050405020304" pitchFamily="18" charset="0"/>
                <a:ea typeface="Calibri" panose="020F0502020204030204" pitchFamily="34" charset="0"/>
                <a:hlinkClick r:id="rId3"/>
              </a:rPr>
              <a:t>https://www.edutopia.org/article/civics-education-and-student-driven-civic-action</a:t>
            </a:r>
            <a:r>
              <a:rPr lang="en-US" sz="1800" u="sng" dirty="0">
                <a:solidFill>
                  <a:srgbClr val="0563C1"/>
                </a:solidFill>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a:t>
            </a:r>
          </a:p>
          <a:p>
            <a:pPr marL="171450" marR="0" indent="-171450">
              <a:spcBef>
                <a:spcPts val="0"/>
              </a:spcBef>
              <a:spcAft>
                <a:spcPts val="0"/>
              </a:spcAft>
              <a:buFont typeface="Arial" panose="020B0604020202020204" pitchFamily="34" charset="0"/>
              <a:buChar char="•"/>
            </a:pPr>
            <a:r>
              <a:rPr lang="en-US" dirty="0"/>
              <a:t>Eastern Washington University Writing Center. (2020, May 26). </a:t>
            </a:r>
            <a:r>
              <a:rPr lang="en-US" i="1" dirty="0"/>
              <a:t>Reading and Study Strategies: What is Annotating and Why do it? </a:t>
            </a:r>
            <a:r>
              <a:rPr lang="en-US" u="sng" dirty="0">
                <a:solidFill>
                  <a:schemeClr val="hlink"/>
                </a:solidFill>
                <a:hlinkClick r:id="rId4"/>
              </a:rPr>
              <a:t>https://research.ewu.edu/writers_c_read_study_strategies</a:t>
            </a:r>
            <a:r>
              <a:rPr lang="en-US" u="sng" dirty="0">
                <a:solidFill>
                  <a:schemeClr val="hlink"/>
                </a:solidFill>
              </a:rPr>
              <a:t>.</a:t>
            </a:r>
            <a:r>
              <a:rPr lang="en-US" dirty="0"/>
              <a:t>  </a:t>
            </a:r>
            <a:endParaRPr dirty="0"/>
          </a:p>
          <a:p>
            <a:pPr marL="0" lvl="0" indent="0" algn="l" rtl="0">
              <a:spcBef>
                <a:spcPts val="0"/>
              </a:spcBef>
              <a:spcAft>
                <a:spcPts val="0"/>
              </a:spcAft>
              <a:buNone/>
            </a:pPr>
            <a:endParaRPr dirty="0"/>
          </a:p>
        </p:txBody>
      </p:sp>
      <p:sp>
        <p:nvSpPr>
          <p:cNvPr id="1245" name="Google Shape;1245;ga4049a7fe4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139</a:t>
            </a:fld>
            <a:endParaRPr dirty="0"/>
          </a:p>
        </p:txBody>
      </p:sp>
    </p:spTree>
    <p:extLst>
      <p:ext uri="{BB962C8B-B14F-4D97-AF65-F5344CB8AC3E}">
        <p14:creationId xmlns:p14="http://schemas.microsoft.com/office/powerpoint/2010/main" val="38565432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9c57123dcc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9c57123dcc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1200"/>
              </a:spcBef>
              <a:spcAft>
                <a:spcPts val="0"/>
              </a:spcAft>
              <a:buClr>
                <a:schemeClr val="dk1"/>
              </a:buClr>
              <a:buSzPts val="1100"/>
              <a:buFont typeface="Arial"/>
              <a:buNone/>
            </a:pPr>
            <a:r>
              <a:rPr lang="en-US" i="1" dirty="0">
                <a:latin typeface="Times New Roman"/>
                <a:ea typeface="Times New Roman"/>
                <a:cs typeface="Times New Roman"/>
                <a:sym typeface="Times New Roman"/>
              </a:rPr>
              <a:t>Take Action examples modified from Joe Karb, NCSS Board of Directors, Teacher-Springville Middle School, Springville, NY by Mary Ellen Daneels for illinoiscivics.org and the Robert R. McCormick Foundation and adapted by the KDE.</a:t>
            </a:r>
          </a:p>
          <a:p>
            <a:pPr marL="0" lvl="0" indent="0" algn="l" rtl="0">
              <a:lnSpc>
                <a:spcPct val="115000"/>
              </a:lnSpc>
              <a:spcBef>
                <a:spcPts val="1200"/>
              </a:spcBef>
              <a:spcAft>
                <a:spcPts val="0"/>
              </a:spcAft>
              <a:buClr>
                <a:schemeClr val="dk1"/>
              </a:buClr>
              <a:buSzPts val="1100"/>
              <a:buFont typeface="Arial"/>
              <a:buNone/>
            </a:pPr>
            <a:endParaRPr sz="1100" i="1" u="sng" dirty="0">
              <a:solidFill>
                <a:schemeClr val="hlink"/>
              </a:solidFill>
              <a:latin typeface="Arial"/>
              <a:ea typeface="Arial"/>
              <a:cs typeface="Arial"/>
              <a:sym typeface="Arial"/>
            </a:endParaRPr>
          </a:p>
          <a:p>
            <a:pPr marL="0" lvl="0" indent="0" algn="l" rtl="0">
              <a:spcBef>
                <a:spcPts val="1200"/>
              </a:spcBef>
              <a:spcAft>
                <a:spcPts val="0"/>
              </a:spcAft>
              <a:buNone/>
            </a:pPr>
            <a:r>
              <a:rPr lang="en-US" dirty="0"/>
              <a:t>Use this list to identify ways to take action on a problem. Individually, with a partner or small grade band group, identify a problem that could be solved through civic engagement. Once you have identified a problem, engage with the Options Explosion thinking strategy to identify an action strategy (on the list above or another example brainstormed by the group) that can be used to take action on the problem identified. Once you have engaged in this activity, share your work with others. Add to this list of take action examples if their peers identify an additional action strategy.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Project Zero. (n.d.). </a:t>
            </a:r>
            <a:r>
              <a:rPr lang="en-US" i="1" dirty="0"/>
              <a:t>Options Explosion. </a:t>
            </a:r>
            <a:r>
              <a:rPr lang="en-US" dirty="0"/>
              <a:t>Harvard Graduate School of Education. </a:t>
            </a:r>
            <a:r>
              <a:rPr lang="en-US" u="sng" dirty="0">
                <a:solidFill>
                  <a:schemeClr val="hlink"/>
                </a:solidFill>
                <a:hlinkClick r:id="rId3" invalidUrl="https://pz.harvard.edu/sites/default/files/Options Explosion_0.pdf"/>
              </a:rPr>
              <a:t>https://pz.harvard.edu/sites/default/files/Options%20Explosion_0.pdf</a:t>
            </a:r>
            <a:r>
              <a:rPr lang="en-US" dirty="0"/>
              <a:t> </a:t>
            </a:r>
            <a:endParaRPr dirty="0"/>
          </a:p>
        </p:txBody>
      </p:sp>
      <p:sp>
        <p:nvSpPr>
          <p:cNvPr id="1253" name="Google Shape;1253;g9c57123dcc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140</a:t>
            </a:fld>
            <a:endParaRPr dirty="0"/>
          </a:p>
        </p:txBody>
      </p:sp>
    </p:spTree>
    <p:extLst>
      <p:ext uri="{BB962C8B-B14F-4D97-AF65-F5344CB8AC3E}">
        <p14:creationId xmlns:p14="http://schemas.microsoft.com/office/powerpoint/2010/main" val="2025594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9b0a62d8a_0_2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Clr>
                <a:schemeClr val="dk1"/>
              </a:buClr>
              <a:buSzPts val="1100"/>
              <a:buFont typeface="Arial"/>
              <a:buNone/>
            </a:pPr>
            <a:endParaRPr lang="en-US" sz="1200" dirty="0"/>
          </a:p>
          <a:p>
            <a:pPr marL="0" lvl="0" indent="0" algn="l" rtl="0">
              <a:lnSpc>
                <a:spcPct val="115000"/>
              </a:lnSpc>
              <a:spcBef>
                <a:spcPts val="0"/>
              </a:spcBef>
              <a:spcAft>
                <a:spcPts val="0"/>
              </a:spcAft>
              <a:buClr>
                <a:schemeClr val="dk1"/>
              </a:buClr>
              <a:buSzPts val="1100"/>
              <a:buFont typeface="Arial"/>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u="sng" dirty="0"/>
          </a:p>
        </p:txBody>
      </p:sp>
      <p:sp>
        <p:nvSpPr>
          <p:cNvPr id="251" name="Google Shape;251;g99b0a62d8a_0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0073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9c57123dcc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9c57123dcc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consider why students should be encouraged to take action as you watch this clip.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Civic Engagement Research Group. (2020, February 14). </a:t>
            </a:r>
            <a:r>
              <a:rPr lang="en-US" i="1" dirty="0"/>
              <a:t>Encouraging Students to Take Action. </a:t>
            </a:r>
            <a:r>
              <a:rPr lang="en-US" u="sng" dirty="0">
                <a:solidFill>
                  <a:schemeClr val="hlink"/>
                </a:solidFill>
                <a:hlinkClick r:id="rId3"/>
              </a:rPr>
              <a:t>https://www.youtube.com/watch?v=MYzInovThPU&amp;feature=emb_logo</a:t>
            </a:r>
            <a:r>
              <a:rPr lang="en-US" dirty="0"/>
              <a:t> </a:t>
            </a:r>
            <a:endParaRPr dirty="0"/>
          </a:p>
        </p:txBody>
      </p:sp>
      <p:sp>
        <p:nvSpPr>
          <p:cNvPr id="1261" name="Google Shape;1261;g9c57123dcc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141</a:t>
            </a:fld>
            <a:endParaRPr dirty="0"/>
          </a:p>
        </p:txBody>
      </p:sp>
    </p:spTree>
    <p:extLst>
      <p:ext uri="{BB962C8B-B14F-4D97-AF65-F5344CB8AC3E}">
        <p14:creationId xmlns:p14="http://schemas.microsoft.com/office/powerpoint/2010/main" val="5926338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9c57123dcc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9c57123dcc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engage with the activity presented as you watch the clip.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Civic Engagement Research GroupUniversity of CaliforniaRiverside. (n.d.) Structured Academic Controversy (SAC). Series CPS/CERG Civic Discussion Videos</a:t>
            </a:r>
            <a:r>
              <a:rPr lang="en-US" u="none" dirty="0"/>
              <a:t>. </a:t>
            </a:r>
            <a:r>
              <a:rPr lang="en-US" u="sng" dirty="0"/>
              <a:t>https://www.youtube.com/watch?v=5MPekCd0mHk</a:t>
            </a:r>
            <a:endParaRPr u="sng" dirty="0"/>
          </a:p>
        </p:txBody>
      </p:sp>
      <p:sp>
        <p:nvSpPr>
          <p:cNvPr id="1268" name="Google Shape;1268;g9c57123dcc_0_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142</a:t>
            </a:fld>
            <a:endParaRPr dirty="0"/>
          </a:p>
        </p:txBody>
      </p:sp>
    </p:spTree>
    <p:extLst>
      <p:ext uri="{BB962C8B-B14F-4D97-AF65-F5344CB8AC3E}">
        <p14:creationId xmlns:p14="http://schemas.microsoft.com/office/powerpoint/2010/main" val="78647597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Access the Unpacking the Communicating Conclusion Standards template they completed in </a:t>
            </a:r>
            <a:r>
              <a:rPr lang="en-US" i="1" dirty="0"/>
              <a:t>Module One: Getting to Know the KAS for Social Studies. </a:t>
            </a:r>
            <a:r>
              <a:rPr lang="en-US" dirty="0"/>
              <a:t>This tool may be accessed here: </a:t>
            </a:r>
            <a:r>
              <a:rPr lang="en-US" u="sng" dirty="0">
                <a:solidFill>
                  <a:schemeClr val="hlink"/>
                </a:solidFill>
                <a:hlinkClick r:id="rId3"/>
              </a:rPr>
              <a:t>https://education.ky.gov/curriculum/standards/kyacadstand/Documents/Unpacking_the_Communicating_Conclusion_Standards.docx</a:t>
            </a:r>
            <a:r>
              <a:rPr lang="en-US"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revise any sections in this document that need to be updated based on what you learned in this section. </a:t>
            </a:r>
            <a:endParaRPr dirty="0"/>
          </a:p>
        </p:txBody>
      </p:sp>
      <p:sp>
        <p:nvSpPr>
          <p:cNvPr id="1276" name="Google Shape;127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dirty="0"/>
          </a:p>
        </p:txBody>
      </p:sp>
    </p:spTree>
    <p:extLst>
      <p:ext uri="{BB962C8B-B14F-4D97-AF65-F5344CB8AC3E}">
        <p14:creationId xmlns:p14="http://schemas.microsoft.com/office/powerpoint/2010/main" val="335737587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a:t>
            </a:r>
            <a:r>
              <a:rPr lang="en-US" sz="1200" u="sng" dirty="0"/>
              <a:t>: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u="sng" dirty="0"/>
          </a:p>
        </p:txBody>
      </p:sp>
      <p:sp>
        <p:nvSpPr>
          <p:cNvPr id="1291" name="Google Shape;12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411339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51a853d01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begins Section G: Reflection.</a:t>
            </a:r>
            <a:endParaRPr dirty="0"/>
          </a:p>
        </p:txBody>
      </p:sp>
      <p:sp>
        <p:nvSpPr>
          <p:cNvPr id="1306" name="Google Shape;1306;ga51a853d01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766007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a51a853d01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an overview of the module.</a:t>
            </a:r>
          </a:p>
        </p:txBody>
      </p:sp>
      <p:sp>
        <p:nvSpPr>
          <p:cNvPr id="1312" name="Google Shape;1312;ga51a853d01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765390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a51a853d01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contains module objectives.</a:t>
            </a:r>
            <a:endParaRPr dirty="0"/>
          </a:p>
        </p:txBody>
      </p:sp>
      <p:sp>
        <p:nvSpPr>
          <p:cNvPr id="1325" name="Google Shape;1325;ga51a853d01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540642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a560b6ecd1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a560b6ecd1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this reflection, you are being asked to examine the components of the Inquiry Practices in the </a:t>
            </a:r>
            <a:r>
              <a:rPr lang="en-US" i="1" dirty="0"/>
              <a:t>KAS for Social Studies</a:t>
            </a:r>
            <a:r>
              <a:rPr lang="en-US" dirty="0"/>
              <a:t> while also identifying the connect between the practices. </a:t>
            </a:r>
            <a:endParaRPr dirty="0"/>
          </a:p>
          <a:p>
            <a:pPr marL="457200" lvl="0" indent="-304800" algn="l" rtl="0">
              <a:spcBef>
                <a:spcPts val="0"/>
              </a:spcBef>
              <a:spcAft>
                <a:spcPts val="0"/>
              </a:spcAft>
              <a:buSzPts val="1200"/>
              <a:buFont typeface="Calibri"/>
              <a:buAutoNum type="arabicParenR"/>
            </a:pPr>
            <a:r>
              <a:rPr lang="en-US" dirty="0"/>
              <a:t>First, you will be divided into small groups where you will be assigned an Inquiry Practice: Questioning, Investigating through the exploration of the discipline strand standards, Using Evidence and Communicating Conclusions. </a:t>
            </a:r>
            <a:endParaRPr dirty="0"/>
          </a:p>
          <a:p>
            <a:pPr marL="457200" lvl="0" indent="-304800" algn="l" rtl="0">
              <a:spcBef>
                <a:spcPts val="0"/>
              </a:spcBef>
              <a:spcAft>
                <a:spcPts val="0"/>
              </a:spcAft>
              <a:buSzPts val="1200"/>
              <a:buFont typeface="Calibri"/>
              <a:buAutoNum type="arabicParenR"/>
            </a:pPr>
            <a:r>
              <a:rPr lang="en-US" dirty="0"/>
              <a:t>In your groups, you will complete the graphic organizer provided. In this graphic organizer, you must complete the following:</a:t>
            </a:r>
            <a:endParaRPr dirty="0"/>
          </a:p>
          <a:p>
            <a:pPr marL="914400" lvl="1" indent="-304800" algn="l" rtl="0">
              <a:spcBef>
                <a:spcPts val="0"/>
              </a:spcBef>
              <a:spcAft>
                <a:spcPts val="0"/>
              </a:spcAft>
              <a:buSzPts val="1200"/>
              <a:buFont typeface="Calibri"/>
              <a:buAutoNum type="alphaLcParenR"/>
            </a:pPr>
            <a:r>
              <a:rPr lang="en-US" dirty="0"/>
              <a:t>You and your group must provide a general overview of the inquiry practice you were assigned by defining/describing the most important components of the inquiry practice. </a:t>
            </a:r>
            <a:endParaRPr dirty="0"/>
          </a:p>
          <a:p>
            <a:pPr marL="914400" lvl="1" indent="-304800" algn="l" rtl="0">
              <a:spcBef>
                <a:spcPts val="0"/>
              </a:spcBef>
              <a:spcAft>
                <a:spcPts val="0"/>
              </a:spcAft>
              <a:buSzPts val="1200"/>
              <a:buFont typeface="Calibri"/>
              <a:buAutoNum type="alphaLcParenR"/>
            </a:pPr>
            <a:r>
              <a:rPr lang="en-US" dirty="0"/>
              <a:t>In the space provided, you must include a visual representation of the most important components of the inquiry practice. </a:t>
            </a:r>
            <a:endParaRPr dirty="0"/>
          </a:p>
          <a:p>
            <a:pPr marL="914400" lvl="1" indent="-304800" algn="l" rtl="0">
              <a:spcBef>
                <a:spcPts val="0"/>
              </a:spcBef>
              <a:spcAft>
                <a:spcPts val="0"/>
              </a:spcAft>
              <a:buSzPts val="1200"/>
              <a:buFont typeface="Calibri"/>
              <a:buAutoNum type="alphaLcParenR"/>
            </a:pPr>
            <a:r>
              <a:rPr lang="en-US" dirty="0"/>
              <a:t>Once you and your group have completed components A and B, examine the connections between the inquiry practice you were assigned and the other three remaining practices. In the space provided, list three examples of connections to another inquiry practice. </a:t>
            </a:r>
            <a:endParaRPr dirty="0"/>
          </a:p>
        </p:txBody>
      </p:sp>
      <p:sp>
        <p:nvSpPr>
          <p:cNvPr id="1339" name="Google Shape;1339;ga560b6ecd1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148</a:t>
            </a:fld>
            <a:endParaRPr dirty="0"/>
          </a:p>
        </p:txBody>
      </p:sp>
    </p:spTree>
    <p:extLst>
      <p:ext uri="{BB962C8B-B14F-4D97-AF65-F5344CB8AC3E}">
        <p14:creationId xmlns:p14="http://schemas.microsoft.com/office/powerpoint/2010/main" val="294258005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a560b6ecd1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a560b6ecd1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solidFill>
                  <a:srgbClr val="000000"/>
                </a:solidFill>
              </a:rPr>
              <a:t>Once the graphic organizers are complete, engage in a Gallery Walk. In this Gallery Walk, read through the information presented on the group generated graphic organizers. As you engage in the Gallery Walk, </a:t>
            </a:r>
            <a:r>
              <a:rPr lang="en-US" dirty="0">
                <a:solidFill>
                  <a:srgbClr val="000000"/>
                </a:solidFill>
                <a:highlight>
                  <a:srgbClr val="FFFFFF"/>
                </a:highlight>
              </a:rPr>
              <a:t>take post it notes and, either individually or in groups, jot down and post:</a:t>
            </a:r>
            <a:endParaRPr dirty="0">
              <a:solidFill>
                <a:srgbClr val="000000"/>
              </a:solidFill>
              <a:highlight>
                <a:srgbClr val="FFFFFF"/>
              </a:highlight>
            </a:endParaRPr>
          </a:p>
          <a:p>
            <a:pPr marL="0" lvl="0" indent="0" algn="l" rtl="0">
              <a:spcBef>
                <a:spcPts val="0"/>
              </a:spcBef>
              <a:spcAft>
                <a:spcPts val="0"/>
              </a:spcAft>
              <a:buNone/>
            </a:pPr>
            <a:endParaRPr dirty="0">
              <a:solidFill>
                <a:srgbClr val="000000"/>
              </a:solidFill>
              <a:highlight>
                <a:srgbClr val="FFFFFF"/>
              </a:highlight>
            </a:endParaRPr>
          </a:p>
          <a:p>
            <a:pPr marL="0" lvl="0" indent="0" algn="l" rtl="0">
              <a:spcBef>
                <a:spcPts val="0"/>
              </a:spcBef>
              <a:spcAft>
                <a:spcPts val="0"/>
              </a:spcAft>
              <a:buClr>
                <a:schemeClr val="dk1"/>
              </a:buClr>
              <a:buSzPts val="1100"/>
              <a:buFont typeface="Arial"/>
              <a:buNone/>
            </a:pPr>
            <a:r>
              <a:rPr lang="en-US" dirty="0">
                <a:solidFill>
                  <a:srgbClr val="000000"/>
                </a:solidFill>
                <a:highlight>
                  <a:srgbClr val="FFFFFF"/>
                </a:highlight>
              </a:rPr>
              <a:t>- Questions or clarifications about something on the post-it </a:t>
            </a:r>
            <a:endParaRPr dirty="0">
              <a:solidFill>
                <a:srgbClr val="000000"/>
              </a:solidFill>
              <a:highlight>
                <a:srgbClr val="FFFFFF"/>
              </a:highlight>
            </a:endParaRPr>
          </a:p>
          <a:p>
            <a:pPr marL="0" lvl="0" indent="0" algn="l" rtl="0">
              <a:spcBef>
                <a:spcPts val="0"/>
              </a:spcBef>
              <a:spcAft>
                <a:spcPts val="0"/>
              </a:spcAft>
              <a:buClr>
                <a:schemeClr val="dk1"/>
              </a:buClr>
              <a:buSzPts val="1100"/>
              <a:buFont typeface="Arial"/>
              <a:buNone/>
            </a:pPr>
            <a:r>
              <a:rPr lang="en-US" dirty="0">
                <a:solidFill>
                  <a:srgbClr val="000000"/>
                </a:solidFill>
                <a:highlight>
                  <a:srgbClr val="FFFFFF"/>
                </a:highlight>
              </a:rPr>
              <a:t>- Agreement with an idea</a:t>
            </a:r>
            <a:endParaRPr dirty="0">
              <a:solidFill>
                <a:srgbClr val="000000"/>
              </a:solidFill>
              <a:highlight>
                <a:srgbClr val="FFFFFF"/>
              </a:highlight>
            </a:endParaRPr>
          </a:p>
          <a:p>
            <a:pPr marL="0" lvl="0" indent="0" algn="l" rtl="0">
              <a:spcBef>
                <a:spcPts val="0"/>
              </a:spcBef>
              <a:spcAft>
                <a:spcPts val="0"/>
              </a:spcAft>
              <a:buClr>
                <a:schemeClr val="dk1"/>
              </a:buClr>
              <a:buSzPts val="1100"/>
              <a:buFont typeface="Arial"/>
              <a:buNone/>
            </a:pPr>
            <a:r>
              <a:rPr lang="en-US" dirty="0">
                <a:solidFill>
                  <a:srgbClr val="000000"/>
                </a:solidFill>
                <a:highlight>
                  <a:srgbClr val="FFFFFF"/>
                </a:highlight>
              </a:rPr>
              <a:t>- Ideas they think are important but are not on the poster</a:t>
            </a:r>
            <a:endParaRPr dirty="0">
              <a:solidFill>
                <a:srgbClr val="000000"/>
              </a:solidFill>
              <a:highlight>
                <a:srgbClr val="FFFFFF"/>
              </a:highlight>
            </a:endParaRPr>
          </a:p>
          <a:p>
            <a:pPr marL="0" lvl="0" indent="0" algn="l" rtl="0">
              <a:spcBef>
                <a:spcPts val="0"/>
              </a:spcBef>
              <a:spcAft>
                <a:spcPts val="0"/>
              </a:spcAft>
              <a:buNone/>
            </a:pPr>
            <a:r>
              <a:rPr lang="en-US" dirty="0">
                <a:solidFill>
                  <a:srgbClr val="000000"/>
                </a:solidFill>
                <a:highlight>
                  <a:srgbClr val="FFFFFF"/>
                </a:highlight>
              </a:rPr>
              <a:t>- Additional connections/applications to consider</a:t>
            </a:r>
            <a:endParaRPr dirty="0">
              <a:solidFill>
                <a:srgbClr val="000000"/>
              </a:solidFill>
            </a:endParaRPr>
          </a:p>
          <a:p>
            <a:pPr marL="0" lvl="0" indent="0" algn="l" rtl="0">
              <a:lnSpc>
                <a:spcPct val="115000"/>
              </a:lnSpc>
              <a:spcBef>
                <a:spcPts val="1200"/>
              </a:spcBef>
              <a:spcAft>
                <a:spcPts val="0"/>
              </a:spcAft>
              <a:buNone/>
            </a:pPr>
            <a:r>
              <a:rPr lang="en-US" dirty="0">
                <a:solidFill>
                  <a:srgbClr val="000000"/>
                </a:solidFill>
              </a:rPr>
              <a:t>At the conclusion of the Gallery Walk and as part of the activity debrief, share your graphic organizers.</a:t>
            </a:r>
            <a:endParaRPr dirty="0"/>
          </a:p>
        </p:txBody>
      </p:sp>
      <p:sp>
        <p:nvSpPr>
          <p:cNvPr id="1347" name="Google Shape;1347;ga560b6ecd1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149</a:t>
            </a:fld>
            <a:endParaRPr dirty="0"/>
          </a:p>
        </p:txBody>
      </p:sp>
    </p:spTree>
    <p:extLst>
      <p:ext uri="{BB962C8B-B14F-4D97-AF65-F5344CB8AC3E}">
        <p14:creationId xmlns:p14="http://schemas.microsoft.com/office/powerpoint/2010/main" val="76494604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a560b6ecd1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a560b6ecd1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complete this reflection individually. If working in groups. share out how the Inquiry Practices and the learning experienced in this module will impact their practice.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Project Zero. (2019). </a:t>
            </a:r>
            <a:r>
              <a:rPr lang="en-US" i="1" dirty="0"/>
              <a:t>Claim, Support, Question</a:t>
            </a:r>
            <a:r>
              <a:rPr lang="en-US" dirty="0"/>
              <a:t>. Harvard Graduate School of Education. </a:t>
            </a:r>
            <a:r>
              <a:rPr lang="en-US" u="sng" dirty="0">
                <a:solidFill>
                  <a:schemeClr val="hlink"/>
                </a:solidFill>
                <a:hlinkClick r:id="rId3" invalidUrl="https://pz.harvard.edu/sites/default/files/Claim Support Question_0.pdf"/>
              </a:rPr>
              <a:t>https://pz.harvard.edu/sites/default/files/Claim%20Support%20Question_0.pdf</a:t>
            </a:r>
            <a:r>
              <a:rPr lang="en-US" dirty="0"/>
              <a:t> </a:t>
            </a:r>
            <a:endParaRPr dirty="0"/>
          </a:p>
        </p:txBody>
      </p:sp>
      <p:sp>
        <p:nvSpPr>
          <p:cNvPr id="1355" name="Google Shape;1355;ga560b6ecd1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150</a:t>
            </a:fld>
            <a:endParaRPr dirty="0"/>
          </a:p>
        </p:txBody>
      </p:sp>
    </p:spTree>
    <p:extLst>
      <p:ext uri="{BB962C8B-B14F-4D97-AF65-F5344CB8AC3E}">
        <p14:creationId xmlns:p14="http://schemas.microsoft.com/office/powerpoint/2010/main" val="414029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Section A: Compelling Questions begins here.</a:t>
            </a:r>
            <a:endParaRPr dirty="0"/>
          </a:p>
        </p:txBody>
      </p:sp>
      <p:sp>
        <p:nvSpPr>
          <p:cNvPr id="266" name="Google Shape;26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07419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sz="1200" u="sng" dirty="0">
              <a:solidFill>
                <a:schemeClr val="hlink"/>
              </a:solidFill>
            </a:endParaRPr>
          </a:p>
        </p:txBody>
      </p:sp>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205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4049a7fe4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an overview of the module.</a:t>
            </a:r>
            <a:endParaRPr dirty="0"/>
          </a:p>
        </p:txBody>
      </p:sp>
      <p:sp>
        <p:nvSpPr>
          <p:cNvPr id="272" name="Google Shape;272;ga4049a7fe4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519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4049a7fe4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includes the objectives of this module.</a:t>
            </a:r>
            <a:endParaRPr dirty="0"/>
          </a:p>
        </p:txBody>
      </p:sp>
      <p:sp>
        <p:nvSpPr>
          <p:cNvPr id="285" name="Google Shape;285;ga4049a7fe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190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t>
            </a:r>
            <a:endParaRPr dirty="0"/>
          </a:p>
        </p:txBody>
      </p:sp>
      <p:sp>
        <p:nvSpPr>
          <p:cNvPr id="291" name="Google Shape;29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52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 </a:t>
            </a:r>
            <a:endParaRPr dirty="0"/>
          </a:p>
        </p:txBody>
      </p:sp>
      <p:sp>
        <p:nvSpPr>
          <p:cNvPr id="297" name="Google Shape;29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3352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where section A begins.</a:t>
            </a:r>
            <a:endParaRPr dirty="0"/>
          </a:p>
        </p:txBody>
      </p:sp>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7051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99b0a62d8a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99b0a62d8a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None/>
            </a:pPr>
            <a:r>
              <a:rPr lang="en-US" dirty="0"/>
              <a:t>Evaluate the compelling question on this slide to determine why it is a compelling question for grade 5. This compelling question can be found on page 82 of the </a:t>
            </a:r>
            <a:r>
              <a:rPr lang="en-US" i="1" dirty="0"/>
              <a:t>KAS for Social Studies</a:t>
            </a:r>
            <a:r>
              <a:rPr lang="en-US" dirty="0"/>
              <a:t>. In the example on Grade 5, this question aligns with the following standards: </a:t>
            </a:r>
            <a:endParaRPr dirty="0"/>
          </a:p>
          <a:p>
            <a:pPr marL="457200" lvl="0" indent="-317500" algn="l" rtl="0">
              <a:lnSpc>
                <a:spcPct val="100000"/>
              </a:lnSpc>
              <a:spcBef>
                <a:spcPts val="0"/>
              </a:spcBef>
              <a:spcAft>
                <a:spcPts val="0"/>
              </a:spcAft>
              <a:buSzPts val="1400"/>
              <a:buChar char="●"/>
            </a:pPr>
            <a:r>
              <a:rPr lang="en-US" dirty="0"/>
              <a:t>5.I.Q.1</a:t>
            </a:r>
            <a:endParaRPr dirty="0"/>
          </a:p>
          <a:p>
            <a:pPr marL="457200" lvl="0" indent="-317500" algn="l" rtl="0">
              <a:lnSpc>
                <a:spcPct val="100000"/>
              </a:lnSpc>
              <a:spcBef>
                <a:spcPts val="0"/>
              </a:spcBef>
              <a:spcAft>
                <a:spcPts val="0"/>
              </a:spcAft>
              <a:buSzPts val="1400"/>
              <a:buChar char="●"/>
            </a:pPr>
            <a:r>
              <a:rPr lang="en-US" dirty="0"/>
              <a:t>5.I.Q.3 </a:t>
            </a:r>
            <a:endParaRPr dirty="0"/>
          </a:p>
          <a:p>
            <a:pPr marL="457200" lvl="0" indent="-317500" algn="l" rtl="0">
              <a:lnSpc>
                <a:spcPct val="100000"/>
              </a:lnSpc>
              <a:spcBef>
                <a:spcPts val="0"/>
              </a:spcBef>
              <a:spcAft>
                <a:spcPts val="0"/>
              </a:spcAft>
              <a:buSzPts val="1400"/>
              <a:buChar char="●"/>
            </a:pPr>
            <a:r>
              <a:rPr lang="en-US" dirty="0"/>
              <a:t>5.E.MA.1</a:t>
            </a:r>
            <a:endParaRPr dirty="0"/>
          </a:p>
          <a:p>
            <a:pPr marL="457200" lvl="0" indent="-317500" algn="l" rtl="0">
              <a:lnSpc>
                <a:spcPct val="100000"/>
              </a:lnSpc>
              <a:spcBef>
                <a:spcPts val="0"/>
              </a:spcBef>
              <a:spcAft>
                <a:spcPts val="0"/>
              </a:spcAft>
              <a:buSzPts val="1400"/>
              <a:buChar char="●"/>
            </a:pPr>
            <a:r>
              <a:rPr lang="en-US" dirty="0"/>
              <a:t>5.H.CE.1 </a:t>
            </a:r>
            <a:endParaRPr dirty="0"/>
          </a:p>
          <a:p>
            <a:pPr marL="457200" lvl="0" indent="-317500" algn="l" rtl="0">
              <a:lnSpc>
                <a:spcPct val="100000"/>
              </a:lnSpc>
              <a:spcBef>
                <a:spcPts val="0"/>
              </a:spcBef>
              <a:spcAft>
                <a:spcPts val="0"/>
              </a:spcAft>
              <a:buSzPts val="1400"/>
              <a:buChar char="●"/>
            </a:pPr>
            <a:r>
              <a:rPr lang="en-US" dirty="0"/>
              <a:t>5.I.UE.1</a:t>
            </a:r>
            <a:endParaRPr dirty="0"/>
          </a:p>
          <a:p>
            <a:pPr marL="457200" lvl="0" indent="-317500" algn="l" rtl="0">
              <a:lnSpc>
                <a:spcPct val="100000"/>
              </a:lnSpc>
              <a:spcBef>
                <a:spcPts val="0"/>
              </a:spcBef>
              <a:spcAft>
                <a:spcPts val="0"/>
              </a:spcAft>
              <a:buSzPts val="1400"/>
              <a:buChar char="●"/>
            </a:pPr>
            <a:r>
              <a:rPr lang="en-US" dirty="0"/>
              <a:t>5.I.CC.4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In order to evaluate the compelling question on the screen, ask the following questions:</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Is this question open-ended?</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Is it enduring?</a:t>
            </a:r>
            <a:endParaRPr dirty="0"/>
          </a:p>
          <a:p>
            <a:pPr marL="1143000" lvl="2" indent="-228600" algn="l" rtl="0">
              <a:lnSpc>
                <a:spcPct val="100000"/>
              </a:lnSpc>
              <a:spcBef>
                <a:spcPts val="500"/>
              </a:spcBef>
              <a:spcAft>
                <a:spcPts val="0"/>
              </a:spcAft>
              <a:buClr>
                <a:schemeClr val="dk1"/>
              </a:buClr>
              <a:buSzPts val="1800"/>
              <a:buChar char="•"/>
            </a:pPr>
            <a:r>
              <a:rPr lang="en-US" dirty="0"/>
              <a:t>In other words, is this a question students might engage with again in the future? Is the focus of this question about an issue that students will encounter multiple times throughout their social studies education? </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center on significant unresolved issues? </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this question focus on a “big idea?”</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Is this question intellectually challenging?</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generate interest?</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allow for multiple perspectives?</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Can it be answered in a variety of ways?</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inspire investigation through the discipline strands?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Work individually, with a small group, grade level team or PLC to evaluate this question. Once you have evaluated the answer, listen to the audio clip embedded in the slide. A transcript of the audio follows below: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i="1" dirty="0"/>
              <a:t>Designing a compelling question is multifaceted. As with all instruction, a compelling question starts with the standards. Inquiry instruction requires teachers and students to ask questions that drive student investigation of the subject matter and eliminates the “skills vs. content” dilemma in social studies as both are needed to successfully engage in inquiry. Thus, a compelling question was crafted using the standard on the screen. </a:t>
            </a:r>
            <a:endParaRPr i="1" dirty="0"/>
          </a:p>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Clr>
                <a:schemeClr val="dk1"/>
              </a:buClr>
              <a:buSzPts val="1100"/>
              <a:buFont typeface="Arial"/>
              <a:buNone/>
            </a:pPr>
            <a:r>
              <a:rPr lang="en-US" i="1" dirty="0"/>
              <a:t>When designing and crafting a compelling question, it is important to look at the structure of the sentence to inform whether or not you are meeting the requirements of a compelling question. For example, sometimes starting a sentence with “how” is the best way to craft a question that can be answered in a variety of ways. Examples such as “How does the desire for inexpensive goods lead to unintended consequences?” or “How does culture shape modern communities?” show that “how” can be a great sentence starter to questions that allow students to craft a variety of explanations and/or arguments to one question. </a:t>
            </a:r>
            <a:endParaRPr i="1" dirty="0"/>
          </a:p>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Clr>
                <a:schemeClr val="dk1"/>
              </a:buClr>
              <a:buSzPts val="1100"/>
              <a:buFont typeface="Arial"/>
              <a:buNone/>
            </a:pPr>
            <a:r>
              <a:rPr lang="en-US" i="1" dirty="0"/>
              <a:t>Some sentence starters, like “what”, may be appropriate if the second part of the sentence meets the qualifications of a compelling question (focus on “big ideas”, are intellectually challenging, generate interest, allow for multiple perspectives, can be answered in a variety of ways, and  inspire investigation through the discipline strands). For example, a question such as “What is the relationship between supply and demand?” is too narrow as it is does not meet the qualifications of a compelling questions (it is too specific, doesn’t allow for multiple perspectives, cannot be answered in a variety of ways, etc.). However, a question such as “What unites Americans?” is compelling because it is focuses on a “big idea,” is intellectually challenging, allows for multiple perspectives, etc. </a:t>
            </a:r>
            <a:endParaRPr i="1" dirty="0"/>
          </a:p>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Clr>
                <a:schemeClr val="dk1"/>
              </a:buClr>
              <a:buSzPts val="1100"/>
              <a:buFont typeface="Arial"/>
              <a:buNone/>
            </a:pPr>
            <a:r>
              <a:rPr lang="en-US" i="1" dirty="0"/>
              <a:t>As the compelling question is being designed, it is important to ask the following questions:</a:t>
            </a:r>
            <a:endParaRPr i="1" dirty="0"/>
          </a:p>
          <a:p>
            <a:pPr marL="685800" lvl="1" indent="-190500" algn="l" rtl="0">
              <a:spcBef>
                <a:spcPts val="500"/>
              </a:spcBef>
              <a:spcAft>
                <a:spcPts val="0"/>
              </a:spcAft>
              <a:buClr>
                <a:schemeClr val="dk1"/>
              </a:buClr>
              <a:buSzPts val="1200"/>
              <a:buFont typeface="Calibri"/>
              <a:buChar char="•"/>
            </a:pPr>
            <a:r>
              <a:rPr lang="en-US" i="1" dirty="0"/>
              <a:t>Is this question open-ended?</a:t>
            </a:r>
            <a:endParaRPr i="1" dirty="0"/>
          </a:p>
          <a:p>
            <a:pPr marL="685800" lvl="1" indent="-190500" algn="l" rtl="0">
              <a:spcBef>
                <a:spcPts val="500"/>
              </a:spcBef>
              <a:spcAft>
                <a:spcPts val="0"/>
              </a:spcAft>
              <a:buClr>
                <a:schemeClr val="dk1"/>
              </a:buClr>
              <a:buSzPts val="1200"/>
              <a:buFont typeface="Calibri"/>
              <a:buChar char="•"/>
            </a:pPr>
            <a:r>
              <a:rPr lang="en-US" i="1" dirty="0"/>
              <a:t>Is it enduring?</a:t>
            </a:r>
            <a:endParaRPr i="1" dirty="0"/>
          </a:p>
          <a:p>
            <a:pPr marL="685800" lvl="1" indent="-190500" algn="l" rtl="0">
              <a:spcBef>
                <a:spcPts val="500"/>
              </a:spcBef>
              <a:spcAft>
                <a:spcPts val="0"/>
              </a:spcAft>
              <a:buClr>
                <a:schemeClr val="dk1"/>
              </a:buClr>
              <a:buSzPts val="1200"/>
              <a:buFont typeface="Calibri"/>
              <a:buChar char="•"/>
            </a:pPr>
            <a:r>
              <a:rPr lang="en-US" i="1" dirty="0"/>
              <a:t>Does it center on significant unresolved issues? </a:t>
            </a:r>
            <a:endParaRPr i="1" dirty="0"/>
          </a:p>
          <a:p>
            <a:pPr marL="685800" lvl="1" indent="-190500" algn="l" rtl="0">
              <a:spcBef>
                <a:spcPts val="500"/>
              </a:spcBef>
              <a:spcAft>
                <a:spcPts val="0"/>
              </a:spcAft>
              <a:buClr>
                <a:schemeClr val="dk1"/>
              </a:buClr>
              <a:buSzPts val="1200"/>
              <a:buFont typeface="Calibri"/>
              <a:buChar char="•"/>
            </a:pPr>
            <a:r>
              <a:rPr lang="en-US" i="1" dirty="0"/>
              <a:t>Does this question focus on a “big idea?”</a:t>
            </a:r>
            <a:endParaRPr i="1" dirty="0"/>
          </a:p>
          <a:p>
            <a:pPr marL="685800" lvl="1" indent="-190500" algn="l" rtl="0">
              <a:spcBef>
                <a:spcPts val="500"/>
              </a:spcBef>
              <a:spcAft>
                <a:spcPts val="0"/>
              </a:spcAft>
              <a:buClr>
                <a:schemeClr val="dk1"/>
              </a:buClr>
              <a:buSzPts val="1200"/>
              <a:buFont typeface="Calibri"/>
              <a:buChar char="•"/>
            </a:pPr>
            <a:r>
              <a:rPr lang="en-US" i="1" dirty="0"/>
              <a:t>Is this question intellectually challenging?</a:t>
            </a:r>
            <a:endParaRPr i="1" dirty="0"/>
          </a:p>
          <a:p>
            <a:pPr marL="685800" lvl="1" indent="-190500" algn="l" rtl="0">
              <a:spcBef>
                <a:spcPts val="500"/>
              </a:spcBef>
              <a:spcAft>
                <a:spcPts val="0"/>
              </a:spcAft>
              <a:buClr>
                <a:schemeClr val="dk1"/>
              </a:buClr>
              <a:buSzPts val="1200"/>
              <a:buFont typeface="Calibri"/>
              <a:buChar char="•"/>
            </a:pPr>
            <a:r>
              <a:rPr lang="en-US" i="1" dirty="0"/>
              <a:t>Does it generate interest?</a:t>
            </a:r>
            <a:endParaRPr i="1" dirty="0"/>
          </a:p>
          <a:p>
            <a:pPr marL="685800" lvl="1" indent="-190500" algn="l" rtl="0">
              <a:spcBef>
                <a:spcPts val="500"/>
              </a:spcBef>
              <a:spcAft>
                <a:spcPts val="0"/>
              </a:spcAft>
              <a:buClr>
                <a:schemeClr val="dk1"/>
              </a:buClr>
              <a:buSzPts val="1200"/>
              <a:buFont typeface="Calibri"/>
              <a:buChar char="•"/>
            </a:pPr>
            <a:r>
              <a:rPr lang="en-US" i="1" dirty="0"/>
              <a:t>Does it allow for multiple perspectives?</a:t>
            </a:r>
            <a:endParaRPr i="1" dirty="0"/>
          </a:p>
          <a:p>
            <a:pPr marL="685800" lvl="1" indent="-190500" algn="l" rtl="0">
              <a:spcBef>
                <a:spcPts val="500"/>
              </a:spcBef>
              <a:spcAft>
                <a:spcPts val="0"/>
              </a:spcAft>
              <a:buClr>
                <a:schemeClr val="dk1"/>
              </a:buClr>
              <a:buSzPts val="1200"/>
              <a:buFont typeface="Calibri"/>
              <a:buChar char="•"/>
            </a:pPr>
            <a:r>
              <a:rPr lang="en-US" i="1" dirty="0"/>
              <a:t>Can it be answered in a variety of ways?</a:t>
            </a:r>
            <a:endParaRPr i="1" dirty="0"/>
          </a:p>
          <a:p>
            <a:pPr marL="685800" lvl="1" indent="-190500" algn="l" rtl="0">
              <a:spcBef>
                <a:spcPts val="500"/>
              </a:spcBef>
              <a:spcAft>
                <a:spcPts val="0"/>
              </a:spcAft>
              <a:buClr>
                <a:schemeClr val="dk1"/>
              </a:buClr>
              <a:buSzPts val="1200"/>
              <a:buFont typeface="Calibri"/>
              <a:buChar char="•"/>
            </a:pPr>
            <a:r>
              <a:rPr lang="en-US" i="1" dirty="0"/>
              <a:t>Does it inspire investigation through the discipline strands?</a:t>
            </a:r>
            <a:endParaRPr i="1" dirty="0"/>
          </a:p>
          <a:p>
            <a:pPr marL="0" lvl="0" indent="0" algn="l" rtl="0">
              <a:spcBef>
                <a:spcPts val="500"/>
              </a:spcBef>
              <a:spcAft>
                <a:spcPts val="0"/>
              </a:spcAft>
              <a:buClr>
                <a:schemeClr val="dk1"/>
              </a:buClr>
              <a:buSzPts val="1100"/>
              <a:buFont typeface="Arial"/>
              <a:buNone/>
            </a:pPr>
            <a:r>
              <a:rPr lang="en-US" i="1" dirty="0"/>
              <a:t>Once you have the compelling question crafted, it is important to determine if there is any bias in the question. Is the question written in a way that would influence individuals to respond a certain way?</a:t>
            </a:r>
            <a:endParaRPr i="1" dirty="0"/>
          </a:p>
        </p:txBody>
      </p:sp>
      <p:sp>
        <p:nvSpPr>
          <p:cNvPr id="306" name="Google Shape;306;g99b0a62d8a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dirty="0"/>
          </a:p>
        </p:txBody>
      </p:sp>
    </p:spTree>
    <p:extLst>
      <p:ext uri="{BB962C8B-B14F-4D97-AF65-F5344CB8AC3E}">
        <p14:creationId xmlns:p14="http://schemas.microsoft.com/office/powerpoint/2010/main" val="1977081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ac67fbe49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ac67fbe49d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Access the audio clip provided. A transcript of the audio clip is below: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On the next slide, you will watch as two educators design a compelling question. It is important to note that the video presented here is used solely for the purpose of modeling how to design a compelling question; it does not provide additional information on how to scaffold student investigation of the compelling question. Thus, it is important to focus your observation on how the educators designed the question. Some questions that may guide your observations include:</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AutoNum type="arabicParenR"/>
            </a:pPr>
            <a:r>
              <a:rPr lang="en-US" dirty="0"/>
              <a:t>How did they start designing a compelling question? </a:t>
            </a:r>
            <a:endParaRPr dirty="0"/>
          </a:p>
          <a:p>
            <a:pPr marL="457200" lvl="0" indent="-317500" algn="l" rtl="0">
              <a:spcBef>
                <a:spcPts val="0"/>
              </a:spcBef>
              <a:spcAft>
                <a:spcPts val="0"/>
              </a:spcAft>
              <a:buSzPts val="1400"/>
              <a:buAutoNum type="arabicParenR"/>
            </a:pPr>
            <a:r>
              <a:rPr lang="en-US" dirty="0"/>
              <a:t>How did they determine the focus of the compelling questions?</a:t>
            </a:r>
            <a:endParaRPr dirty="0"/>
          </a:p>
          <a:p>
            <a:pPr marL="457200" lvl="0" indent="-317500" algn="l" rtl="0">
              <a:spcBef>
                <a:spcPts val="0"/>
              </a:spcBef>
              <a:spcAft>
                <a:spcPts val="0"/>
              </a:spcAft>
              <a:buSzPts val="1400"/>
              <a:buAutoNum type="arabicParenR"/>
            </a:pPr>
            <a:r>
              <a:rPr lang="en-US" dirty="0"/>
              <a:t>What resources did they use in their discussion?</a:t>
            </a:r>
            <a:endParaRPr dirty="0"/>
          </a:p>
          <a:p>
            <a:pPr marL="457200" lvl="0" indent="-317500" algn="l" rtl="0">
              <a:spcBef>
                <a:spcPts val="0"/>
              </a:spcBef>
              <a:spcAft>
                <a:spcPts val="0"/>
              </a:spcAft>
              <a:buSzPts val="1400"/>
              <a:buAutoNum type="arabicParenR"/>
            </a:pPr>
            <a:r>
              <a:rPr lang="en-US" dirty="0"/>
              <a:t>Did they model academic discourse? If so, how?</a:t>
            </a:r>
            <a:endParaRPr dirty="0"/>
          </a:p>
          <a:p>
            <a:pPr marL="457200" lvl="0" indent="-317500" algn="l" rtl="0">
              <a:spcBef>
                <a:spcPts val="0"/>
              </a:spcBef>
              <a:spcAft>
                <a:spcPts val="0"/>
              </a:spcAft>
              <a:buSzPts val="1400"/>
              <a:buAutoNum type="arabicParenR"/>
            </a:pPr>
            <a:r>
              <a:rPr lang="en-US" dirty="0"/>
              <a:t>How did they evaluate their compelling question once they had crafted it?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the video that follows, the educators reference the </a:t>
            </a:r>
            <a:r>
              <a:rPr lang="en-US" i="1" dirty="0"/>
              <a:t>KAS for Social Studies</a:t>
            </a:r>
            <a:r>
              <a:rPr lang="en-US" dirty="0"/>
              <a:t> for kindergarten in their discussion. To access the kindergarten standards found in the </a:t>
            </a:r>
            <a:r>
              <a:rPr lang="en-US" i="1" dirty="0"/>
              <a:t>KAS for Social Studies, </a:t>
            </a:r>
            <a:r>
              <a:rPr lang="en-US" dirty="0"/>
              <a:t>access page 25 of the </a:t>
            </a:r>
            <a:r>
              <a:rPr lang="en-US" i="1" dirty="0"/>
              <a:t>KAS for Social Studies. </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a:t>
            </a:r>
            <a:endParaRPr dirty="0"/>
          </a:p>
          <a:p>
            <a:pPr marL="0" lvl="0" indent="0" algn="l" rtl="0">
              <a:spcBef>
                <a:spcPts val="0"/>
              </a:spcBef>
              <a:spcAft>
                <a:spcPts val="0"/>
              </a:spcAft>
              <a:buNone/>
            </a:pPr>
            <a:r>
              <a:rPr lang="en-US" dirty="0"/>
              <a:t>The compelling question designed here is aligned to the </a:t>
            </a:r>
            <a:r>
              <a:rPr lang="en-US" i="1" dirty="0"/>
              <a:t>KAS for Social Studies </a:t>
            </a:r>
            <a:r>
              <a:rPr lang="en-US" dirty="0"/>
              <a:t>for kindergarten. If you are a kindergarten teacher who would like more information on kindergarten as outlined in the </a:t>
            </a:r>
            <a:r>
              <a:rPr lang="en-US" i="1" dirty="0"/>
              <a:t>KAS for Social Studies, </a:t>
            </a:r>
            <a:r>
              <a:rPr lang="en-US" dirty="0"/>
              <a:t>access the following resources:</a:t>
            </a:r>
            <a:endParaRPr dirty="0"/>
          </a:p>
          <a:p>
            <a:pPr marL="457200" lvl="0" indent="-317500" algn="l" rtl="0">
              <a:spcBef>
                <a:spcPts val="0"/>
              </a:spcBef>
              <a:spcAft>
                <a:spcPts val="0"/>
              </a:spcAft>
              <a:buSzPts val="1400"/>
              <a:buFont typeface="Arial" panose="020B0604020202020204" pitchFamily="34" charset="0"/>
              <a:buChar char="•"/>
            </a:pPr>
            <a:r>
              <a:rPr lang="en-US" dirty="0"/>
              <a:t>The kindergarten standards start on page 25. Additional resources that may be useful to add additional context to developing a compelling question for kindergarten include the following:</a:t>
            </a:r>
            <a:endParaRPr dirty="0"/>
          </a:p>
          <a:p>
            <a:pPr marL="457200" lvl="0" indent="-317500" algn="l" rtl="0">
              <a:spcBef>
                <a:spcPts val="0"/>
              </a:spcBef>
              <a:spcAft>
                <a:spcPts val="0"/>
              </a:spcAft>
              <a:buSzPts val="1400"/>
              <a:buFont typeface="Arial" panose="020B0604020202020204" pitchFamily="34" charset="0"/>
              <a:buChar char="•"/>
            </a:pPr>
            <a:r>
              <a:rPr lang="en-US" dirty="0"/>
              <a:t>Grade-Level Overviews in the </a:t>
            </a:r>
            <a:r>
              <a:rPr lang="en-US" i="1" dirty="0"/>
              <a:t>KAS for Social Studies</a:t>
            </a:r>
            <a:r>
              <a:rPr lang="en-US" dirty="0"/>
              <a:t>: See pages 26-28 for the kindergarten grade-level overview</a:t>
            </a:r>
            <a:endParaRPr dirty="0"/>
          </a:p>
          <a:p>
            <a:pPr marL="457200" lvl="0" indent="-317500" algn="l" rtl="0">
              <a:spcBef>
                <a:spcPts val="0"/>
              </a:spcBef>
              <a:spcAft>
                <a:spcPts val="0"/>
              </a:spcAft>
              <a:buSzPts val="1400"/>
              <a:buFont typeface="Arial" panose="020B0604020202020204" pitchFamily="34" charset="0"/>
              <a:buChar char="•"/>
            </a:pPr>
            <a:r>
              <a:rPr lang="en-US" dirty="0"/>
              <a:t>Disciplinary Clarifications and Instructional Support in the </a:t>
            </a:r>
            <a:r>
              <a:rPr lang="en-US" i="1" dirty="0"/>
              <a:t>KAS for Social Studies</a:t>
            </a:r>
            <a:r>
              <a:rPr lang="en-US" dirty="0"/>
              <a:t>: See pages 31-35 for the kindergarten disciplinary clarifications and instructional support. </a:t>
            </a:r>
          </a:p>
          <a:p>
            <a:pPr marL="457200" lvl="0" indent="-317500" algn="l" rtl="0">
              <a:spcBef>
                <a:spcPts val="0"/>
              </a:spcBef>
              <a:spcAft>
                <a:spcPts val="0"/>
              </a:spcAft>
              <a:buSzPts val="1400"/>
              <a:buFont typeface="Arial" panose="020B0604020202020204" pitchFamily="34" charset="0"/>
              <a:buChar char="•"/>
            </a:pPr>
            <a:r>
              <a:rPr lang="en-US" dirty="0"/>
              <a:t>Glossary of Terms: The term “culture” is defined on page 3: https://education.ky.gov/curriculum/standards/kyacadstand/Documents/KAS_for_Social_Studies_Glossary_of_Terms.pdf</a:t>
            </a:r>
          </a:p>
          <a:p>
            <a:pPr marL="457200" lvl="0" indent="-317500" algn="l" rtl="0">
              <a:spcBef>
                <a:spcPts val="0"/>
              </a:spcBef>
              <a:spcAft>
                <a:spcPts val="0"/>
              </a:spcAft>
              <a:buSzPts val="1400"/>
              <a:buFont typeface="Arial" panose="020B0604020202020204" pitchFamily="34" charset="0"/>
              <a:buChar char="•"/>
            </a:pPr>
            <a:r>
              <a:rPr lang="en-US" dirty="0"/>
              <a:t>The Social Studies Student Assignment Library: https://kystandards.org/standards-resources/sal/ss_sal/</a:t>
            </a:r>
          </a:p>
          <a:p>
            <a:pPr marL="457200" lvl="0" indent="-317500" algn="l" rtl="0">
              <a:spcBef>
                <a:spcPts val="0"/>
              </a:spcBef>
              <a:spcAft>
                <a:spcPts val="0"/>
              </a:spcAft>
              <a:buSzPts val="1400"/>
              <a:buFont typeface="Arial" panose="020B0604020202020204" pitchFamily="34" charset="0"/>
              <a:buChar char="•"/>
            </a:pPr>
            <a:r>
              <a:rPr lang="en-US" dirty="0"/>
              <a:t>Strongly Aligned Assignments and Strongly Aligned Assignments with Teacher Notes are provided for Kindergarten. </a:t>
            </a:r>
            <a:r>
              <a:rPr lang="en-US" dirty="0">
                <a:solidFill>
                  <a:srgbClr val="000000"/>
                </a:solidFill>
              </a:rPr>
              <a:t>It is important to note that these examples are aligned to different standards than are used in the video clip that follows. </a:t>
            </a:r>
          </a:p>
          <a:p>
            <a:pPr marL="914400" marR="0" lvl="1" indent="-30480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dirty="0">
                <a:solidFill>
                  <a:srgbClr val="000000"/>
                </a:solidFill>
                <a:highlight>
                  <a:srgbClr val="FFFFFF"/>
                </a:highlight>
              </a:rPr>
              <a:t>The Social Studies Student Assignment Library provides examples of student assignments that are weakly, partially and strongly aligned to standards. Strongly aligned assignments are provided for each grade Kindergarten through Grade 8 and one assignment is provided for the high school grade band. Weak and/or partially aligned assignments are provided for each grade band (elementary, middle and high). The assignments can be used with the Assignment Review Protocol to develop a better understanding of the tool and how it can be applied to a teacher’s own work. Teacher Notes are designed to support educators in implementing assignments that are strongly aligned to the </a:t>
            </a:r>
            <a:r>
              <a:rPr lang="en-US" i="1" dirty="0">
                <a:solidFill>
                  <a:srgbClr val="000000"/>
                </a:solidFill>
                <a:highlight>
                  <a:srgbClr val="FFFFFF"/>
                </a:highlight>
              </a:rPr>
              <a:t>Kentucky Academic Standards (KAS) for Social Studies</a:t>
            </a:r>
            <a:r>
              <a:rPr lang="en-US" dirty="0">
                <a:solidFill>
                  <a:srgbClr val="000000"/>
                </a:solidFill>
                <a:highlight>
                  <a:srgbClr val="FFFFFF"/>
                </a:highlight>
              </a:rPr>
              <a:t>. Teacher Notes, which are available for kindergarten – high school, contain guidance on how to scaffold student understanding of the inquiry practices and the disciplinary strands referenced in the strongly aligned assignments to the </a:t>
            </a:r>
            <a:r>
              <a:rPr lang="en-US" i="1" dirty="0">
                <a:solidFill>
                  <a:srgbClr val="000000"/>
                </a:solidFill>
                <a:highlight>
                  <a:srgbClr val="FFFFFF"/>
                </a:highlight>
              </a:rPr>
              <a:t>KAS for Social Studies.</a:t>
            </a:r>
          </a:p>
          <a:p>
            <a:pPr marL="1371600" lvl="2" indent="-304800" algn="l" rtl="0">
              <a:spcBef>
                <a:spcPts val="0"/>
              </a:spcBef>
              <a:spcAft>
                <a:spcPts val="0"/>
              </a:spcAft>
              <a:buSzPts val="1200"/>
              <a:buFont typeface="Arial" panose="020B0604020202020204" pitchFamily="34" charset="0"/>
              <a:buChar char="•"/>
            </a:pPr>
            <a:r>
              <a:rPr lang="en-US" dirty="0"/>
              <a:t>Access the Assignment Review Protocol here: https://education.ky.gov/curriculum/standards/kyacadstand/Documents/Social_Studies_Assignment_Review_Protocol.docx</a:t>
            </a:r>
          </a:p>
          <a:p>
            <a:pPr marL="0" lvl="0" indent="0" algn="l" rtl="0">
              <a:spcBef>
                <a:spcPts val="0"/>
              </a:spcBef>
              <a:spcAft>
                <a:spcPts val="0"/>
              </a:spcAft>
              <a:buNone/>
            </a:pPr>
            <a:endParaRPr dirty="0">
              <a:solidFill>
                <a:srgbClr val="000000"/>
              </a:solidFill>
            </a:endParaRPr>
          </a:p>
        </p:txBody>
      </p:sp>
      <p:sp>
        <p:nvSpPr>
          <p:cNvPr id="313" name="Google Shape;313;gac67fbe49d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dirty="0"/>
          </a:p>
        </p:txBody>
      </p:sp>
    </p:spTree>
    <p:extLst>
      <p:ext uri="{BB962C8B-B14F-4D97-AF65-F5344CB8AC3E}">
        <p14:creationId xmlns:p14="http://schemas.microsoft.com/office/powerpoint/2010/main" val="2829604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99b0a62d8a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99b0a62d8a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solidFill>
                  <a:srgbClr val="000000"/>
                </a:solidFill>
              </a:rPr>
              <a:t>In this video you will hear two educators</a:t>
            </a:r>
            <a:r>
              <a:rPr lang="en-US" baseline="0" dirty="0">
                <a:solidFill>
                  <a:srgbClr val="000000"/>
                </a:solidFill>
              </a:rPr>
              <a:t> </a:t>
            </a:r>
            <a:r>
              <a:rPr lang="en-US" dirty="0">
                <a:solidFill>
                  <a:srgbClr val="000000"/>
                </a:solidFill>
              </a:rPr>
              <a:t>collaborating to develop a compelling question for kindergarten. The intent of this video clip is to support educators in designing a compelling question. While this video focuses on designing a compelling question that aligns to the </a:t>
            </a:r>
            <a:r>
              <a:rPr lang="en-US" i="1" dirty="0">
                <a:solidFill>
                  <a:srgbClr val="000000"/>
                </a:solidFill>
              </a:rPr>
              <a:t>KAS for Social Studies</a:t>
            </a:r>
            <a:r>
              <a:rPr lang="en-US" dirty="0">
                <a:solidFill>
                  <a:srgbClr val="000000"/>
                </a:solidFill>
              </a:rPr>
              <a:t> for kindergarten, the modeling presented is valuable for all educators, K-12, as it provides an example of how to design a standard-aligned compelling question. Participants should listen intently to learn how the two featured educators think through common issues teachers experience, such as when it may be better to craft “how” questions over “what” questions and the importance of embedding the grade level theme into the compelling question. It is important to note that as the educators discuss designing a compelling question, they craft and discuss the following question: “How does culture impact my community?”</a:t>
            </a: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Culture was chosen as the topic of this compelling question because culture is something that students are supposed to investigate in kindergarten according to the </a:t>
            </a:r>
            <a:r>
              <a:rPr lang="en-US" i="1" dirty="0">
                <a:solidFill>
                  <a:srgbClr val="000000"/>
                </a:solidFill>
              </a:rPr>
              <a:t>KAS for Social Studies</a:t>
            </a:r>
            <a:r>
              <a:rPr lang="en-US" dirty="0">
                <a:solidFill>
                  <a:srgbClr val="000000"/>
                </a:solidFill>
              </a:rPr>
              <a:t> as it is explicitly stated in the standards, and it is implicitly a part of investigating a community. The focus of kindergarten is to provide students with rich explorations of topics that affect them and their personal environment. They engage in learning about themselves, their school, city and local communities, and culture impacts the composition of their communities. </a:t>
            </a:r>
            <a:endParaRPr dirty="0">
              <a:solidFill>
                <a:srgbClr val="000000"/>
              </a:solidFill>
            </a:endParaRPr>
          </a:p>
          <a:p>
            <a:pPr marL="0" lvl="0" indent="0" algn="l" rtl="0">
              <a:spcBef>
                <a:spcPts val="0"/>
              </a:spcBef>
              <a:spcAft>
                <a:spcPts val="0"/>
              </a:spcAft>
              <a:buNone/>
            </a:pPr>
            <a:endParaRPr sz="1100" dirty="0">
              <a:solidFill>
                <a:srgbClr val="1F497D"/>
              </a:solidFill>
            </a:endParaRPr>
          </a:p>
          <a:p>
            <a:pPr marL="0" lvl="0" indent="0" algn="l" rtl="0">
              <a:spcBef>
                <a:spcPts val="0"/>
              </a:spcBef>
              <a:spcAft>
                <a:spcPts val="0"/>
              </a:spcAft>
              <a:buNone/>
            </a:pPr>
            <a:r>
              <a:rPr lang="en-US" dirty="0">
                <a:solidFill>
                  <a:srgbClr val="000000"/>
                </a:solidFill>
              </a:rPr>
              <a:t>Next, click</a:t>
            </a:r>
            <a:r>
              <a:rPr lang="en-US" dirty="0"/>
              <a:t> on the video to see how two educators design a compelling question about culture that is aligned to the </a:t>
            </a:r>
            <a:r>
              <a:rPr lang="en-US" i="1" dirty="0"/>
              <a:t>KAS for Social Studies</a:t>
            </a:r>
            <a:r>
              <a:rPr lang="en-US" dirty="0"/>
              <a:t> for kindergarten. The kindergarten standards start on page 22.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As you view this clip, reflect on the following questions:</a:t>
            </a:r>
            <a:endParaRPr dirty="0"/>
          </a:p>
          <a:p>
            <a:pPr marL="0" lvl="0" indent="0" algn="l" rtl="0">
              <a:spcBef>
                <a:spcPts val="0"/>
              </a:spcBef>
              <a:spcAft>
                <a:spcPts val="0"/>
              </a:spcAft>
              <a:buClr>
                <a:schemeClr val="dk1"/>
              </a:buClr>
              <a:buSzPts val="1100"/>
              <a:buFont typeface="Arial"/>
              <a:buNone/>
            </a:pPr>
            <a:endParaRPr dirty="0"/>
          </a:p>
          <a:p>
            <a:pPr marL="457200" lvl="0" indent="-317500" algn="l" rtl="0">
              <a:spcBef>
                <a:spcPts val="0"/>
              </a:spcBef>
              <a:spcAft>
                <a:spcPts val="0"/>
              </a:spcAft>
              <a:buClr>
                <a:schemeClr val="dk1"/>
              </a:buClr>
              <a:buSzPts val="1400"/>
              <a:buAutoNum type="arabicParenR"/>
            </a:pPr>
            <a:r>
              <a:rPr lang="en-US" dirty="0"/>
              <a:t>How did they start designing a compelling question? </a:t>
            </a:r>
            <a:endParaRPr dirty="0"/>
          </a:p>
          <a:p>
            <a:pPr marL="457200" lvl="0" indent="-317500" algn="l" rtl="0">
              <a:spcBef>
                <a:spcPts val="0"/>
              </a:spcBef>
              <a:spcAft>
                <a:spcPts val="0"/>
              </a:spcAft>
              <a:buClr>
                <a:schemeClr val="dk1"/>
              </a:buClr>
              <a:buSzPts val="1400"/>
              <a:buAutoNum type="arabicParenR"/>
            </a:pPr>
            <a:r>
              <a:rPr lang="en-US" dirty="0"/>
              <a:t>How did they determine the focus of the compelling question?</a:t>
            </a:r>
            <a:endParaRPr dirty="0"/>
          </a:p>
          <a:p>
            <a:pPr marL="457200" lvl="0" indent="-317500" algn="l" rtl="0">
              <a:spcBef>
                <a:spcPts val="0"/>
              </a:spcBef>
              <a:spcAft>
                <a:spcPts val="0"/>
              </a:spcAft>
              <a:buClr>
                <a:schemeClr val="dk1"/>
              </a:buClr>
              <a:buSzPts val="1400"/>
              <a:buAutoNum type="arabicParenR"/>
            </a:pPr>
            <a:r>
              <a:rPr lang="en-US" dirty="0"/>
              <a:t>What resources did they use in their discussion?</a:t>
            </a:r>
            <a:endParaRPr dirty="0"/>
          </a:p>
          <a:p>
            <a:pPr marL="457200" lvl="0" indent="-317500" algn="l" rtl="0">
              <a:spcBef>
                <a:spcPts val="0"/>
              </a:spcBef>
              <a:spcAft>
                <a:spcPts val="0"/>
              </a:spcAft>
              <a:buClr>
                <a:schemeClr val="dk1"/>
              </a:buClr>
              <a:buSzPts val="1400"/>
              <a:buAutoNum type="arabicParenR"/>
            </a:pPr>
            <a:r>
              <a:rPr lang="en-US" dirty="0"/>
              <a:t>Did they model academic discourse? If so, how?</a:t>
            </a:r>
            <a:endParaRPr dirty="0"/>
          </a:p>
          <a:p>
            <a:pPr marL="457200" lvl="0" indent="-317500" algn="l" rtl="0">
              <a:spcBef>
                <a:spcPts val="0"/>
              </a:spcBef>
              <a:spcAft>
                <a:spcPts val="0"/>
              </a:spcAft>
              <a:buClr>
                <a:schemeClr val="dk1"/>
              </a:buClr>
              <a:buSzPts val="1400"/>
              <a:buAutoNum type="arabicParenR"/>
            </a:pPr>
            <a:r>
              <a:rPr lang="en-US" dirty="0"/>
              <a:t>How did they evaluate their compelling question once they had crafted it?</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solidFill>
                  <a:srgbClr val="000000"/>
                </a:solidFill>
                <a:highlight>
                  <a:srgbClr val="FFFFFF"/>
                </a:highlight>
              </a:rPr>
              <a:t>Note:</a:t>
            </a:r>
            <a:endParaRPr dirty="0">
              <a:solidFill>
                <a:srgbClr val="000000"/>
              </a:solidFill>
              <a:highlight>
                <a:srgbClr val="FFFFFF"/>
              </a:highlight>
            </a:endParaRPr>
          </a:p>
          <a:p>
            <a:pPr marL="0" lvl="0" indent="0" algn="l" rtl="0">
              <a:spcBef>
                <a:spcPts val="0"/>
              </a:spcBef>
              <a:spcAft>
                <a:spcPts val="0"/>
              </a:spcAft>
              <a:buNone/>
            </a:pPr>
            <a:r>
              <a:rPr lang="en-US" dirty="0">
                <a:solidFill>
                  <a:srgbClr val="000000"/>
                </a:solidFill>
                <a:highlight>
                  <a:srgbClr val="FFFFFF"/>
                </a:highlight>
              </a:rPr>
              <a:t>As previously noted, the compelling question designed here is aligned to the </a:t>
            </a:r>
            <a:r>
              <a:rPr lang="en-US" i="1" dirty="0">
                <a:solidFill>
                  <a:srgbClr val="000000"/>
                </a:solidFill>
                <a:highlight>
                  <a:srgbClr val="FFFFFF"/>
                </a:highlight>
              </a:rPr>
              <a:t>KAS for Social Studies</a:t>
            </a:r>
            <a:r>
              <a:rPr lang="en-US" dirty="0">
                <a:solidFill>
                  <a:srgbClr val="000000"/>
                </a:solidFill>
                <a:highlight>
                  <a:srgbClr val="FFFFFF"/>
                </a:highlight>
              </a:rPr>
              <a:t> for kindergarten. If you are a kindergarten teacher who would like more information on kindergarten as outlined in the </a:t>
            </a:r>
            <a:r>
              <a:rPr lang="en-US" i="1" dirty="0">
                <a:solidFill>
                  <a:srgbClr val="000000"/>
                </a:solidFill>
                <a:highlight>
                  <a:srgbClr val="FFFFFF"/>
                </a:highlight>
              </a:rPr>
              <a:t>KAS for Social Studies</a:t>
            </a:r>
            <a:r>
              <a:rPr lang="en-US" dirty="0">
                <a:solidFill>
                  <a:srgbClr val="000000"/>
                </a:solidFill>
                <a:highlight>
                  <a:srgbClr val="FFFFFF"/>
                </a:highlight>
              </a:rPr>
              <a:t>, access the following resources:</a:t>
            </a:r>
            <a:endParaRPr dirty="0">
              <a:solidFill>
                <a:srgbClr val="000000"/>
              </a:solidFill>
            </a:endParaRPr>
          </a:p>
          <a:p>
            <a:pPr marL="0" lvl="0" indent="0" algn="l" rtl="0">
              <a:spcBef>
                <a:spcPts val="0"/>
              </a:spcBef>
              <a:spcAft>
                <a:spcPts val="0"/>
              </a:spcAft>
              <a:buNone/>
            </a:pPr>
            <a:endParaRPr dirty="0">
              <a:solidFill>
                <a:srgbClr val="000000"/>
              </a:solidFill>
            </a:endParaRPr>
          </a:p>
          <a:p>
            <a:pPr marL="457200" lvl="0" indent="-317500" algn="l" rtl="0">
              <a:spcBef>
                <a:spcPts val="0"/>
              </a:spcBef>
              <a:spcAft>
                <a:spcPts val="0"/>
              </a:spcAft>
              <a:buSzPts val="1400"/>
              <a:buAutoNum type="arabicParenR"/>
            </a:pPr>
            <a:r>
              <a:rPr lang="en-US" dirty="0">
                <a:solidFill>
                  <a:srgbClr val="000000"/>
                </a:solidFill>
              </a:rPr>
              <a:t>Grade-Level Overviews in the </a:t>
            </a:r>
            <a:r>
              <a:rPr lang="en-US" i="1" dirty="0">
                <a:solidFill>
                  <a:srgbClr val="000000"/>
                </a:solidFill>
              </a:rPr>
              <a:t>KAS for Social Studies</a:t>
            </a:r>
            <a:r>
              <a:rPr lang="en-US" dirty="0">
                <a:solidFill>
                  <a:srgbClr val="000000"/>
                </a:solidFill>
              </a:rPr>
              <a:t>: See page 22</a:t>
            </a:r>
            <a:r>
              <a:rPr lang="en-US" dirty="0"/>
              <a:t> for the kindergarten grade-level overview</a:t>
            </a:r>
            <a:endParaRPr dirty="0"/>
          </a:p>
          <a:p>
            <a:pPr marL="457200" lvl="0" indent="-317500" algn="l" rtl="0">
              <a:spcBef>
                <a:spcPts val="0"/>
              </a:spcBef>
              <a:spcAft>
                <a:spcPts val="0"/>
              </a:spcAft>
              <a:buSzPts val="1400"/>
              <a:buAutoNum type="arabicParenR"/>
            </a:pPr>
            <a:r>
              <a:rPr lang="en-US" dirty="0"/>
              <a:t>Disciplinary Clarifications and Instructional Support in the </a:t>
            </a:r>
            <a:r>
              <a:rPr lang="en-US" i="1" dirty="0"/>
              <a:t>KAS for Social Studies</a:t>
            </a:r>
            <a:r>
              <a:rPr lang="en-US" dirty="0"/>
              <a:t>: See the kindergarten disciplinary clarifications and instructional support beginning on page 27.</a:t>
            </a:r>
          </a:p>
          <a:p>
            <a:pPr marL="457200" lvl="0" indent="-317500" algn="l" rtl="0">
              <a:spcBef>
                <a:spcPts val="0"/>
              </a:spcBef>
              <a:spcAft>
                <a:spcPts val="0"/>
              </a:spcAft>
              <a:buSzPts val="1400"/>
              <a:buAutoNum type="arabicParenR"/>
            </a:pPr>
            <a:r>
              <a:rPr lang="en-US" dirty="0"/>
              <a:t>Glossary of Terms: The term “culture” is defined on page 3. Access this document here: </a:t>
            </a:r>
            <a:r>
              <a:rPr lang="en-US" u="sng" dirty="0"/>
              <a:t>https://education.ky.gov/curriculum/standards/kyacadstand/Documents/KAS_for_Social_Studies_Glossary_of_Terms.pdf</a:t>
            </a:r>
          </a:p>
          <a:p>
            <a:pPr marL="0" lvl="0" indent="0" algn="l" rtl="0">
              <a:spcBef>
                <a:spcPts val="500"/>
              </a:spcBef>
              <a:spcAft>
                <a:spcPts val="0"/>
              </a:spcAft>
              <a:buNone/>
            </a:pPr>
            <a:endParaRPr dirty="0"/>
          </a:p>
          <a:p>
            <a:pPr marL="0" marR="0" lvl="0" indent="0" algn="l" defTabSz="914400" rtl="0" eaLnBrk="1" fontAlgn="auto" latinLnBrk="0" hangingPunct="1">
              <a:lnSpc>
                <a:spcPct val="100000"/>
              </a:lnSpc>
              <a:spcBef>
                <a:spcPts val="500"/>
              </a:spcBef>
              <a:spcAft>
                <a:spcPts val="0"/>
              </a:spcAft>
              <a:buClr>
                <a:srgbClr val="000000"/>
              </a:buClr>
              <a:buSzPts val="1400"/>
              <a:buFont typeface="Arial"/>
              <a:buNone/>
              <a:tabLst/>
              <a:defRPr/>
            </a:pPr>
            <a:r>
              <a:rPr lang="en-US" dirty="0"/>
              <a:t>It is important to note that as participants design a unit, lesson, etc., using a compelling question, the question may need to be revised to ensure alignment between the inquiry practices and the disciplinary strand standards in the work.  </a:t>
            </a:r>
          </a:p>
          <a:p>
            <a:pPr marL="0" lvl="0" indent="0" algn="l" rtl="0">
              <a:spcBef>
                <a:spcPts val="500"/>
              </a:spcBef>
              <a:spcAft>
                <a:spcPts val="0"/>
              </a:spcAft>
              <a:buNone/>
            </a:pPr>
            <a:endParaRPr lang="en-US" dirty="0">
              <a:solidFill>
                <a:srgbClr val="000000"/>
              </a:solidFill>
            </a:endParaRPr>
          </a:p>
          <a:p>
            <a:pPr marL="0" lvl="0" indent="0" algn="l" rtl="0">
              <a:spcBef>
                <a:spcPts val="500"/>
              </a:spcBef>
              <a:spcAft>
                <a:spcPts val="0"/>
              </a:spcAft>
              <a:buNone/>
            </a:pPr>
            <a:r>
              <a:rPr lang="en-US" dirty="0">
                <a:solidFill>
                  <a:srgbClr val="000000"/>
                </a:solidFill>
              </a:rPr>
              <a:t>A transcript of this video follows below:</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So I want to design a compelling question about the topic of culture. And I want to do that for kindergarten. Now, if you were to look at the </a:t>
            </a:r>
            <a:r>
              <a:rPr lang="en-US" i="1" dirty="0">
                <a:solidFill>
                  <a:srgbClr val="000000"/>
                </a:solidFill>
              </a:rPr>
              <a:t>KAS for Social Studies</a:t>
            </a:r>
            <a:r>
              <a:rPr lang="en-US" dirty="0">
                <a:solidFill>
                  <a:srgbClr val="000000"/>
                </a:solidFill>
              </a:rPr>
              <a:t>, the whole idea and the theme is like kindergarten. Myself in my community and culture is one of the things that kids really start to learn about in kindergarten. So I was trying to design this question. I was trying to figure out what might be a good, compelling question about culture. So first I thought of this question… What is culture? In thinking about this as a compelling question, like I know, one of the things we like to do is we like to use the word “how”, right? Because that leads kids more to…</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Being more open ended…</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Right! Being more open ended. Even in kindergarten [students] can have a more complex way of understanding it, right? It’s not just yes… it’s not just no… whatever. Culture, in itself, is kind of a difficult term because it’s very broad. So, when I was thinking about this, I was like, ok… well, what is an appropriate starter here, because culture is big, right?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Sure.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So, does it work to have “What is culture?” Now, the only question I have is when I think about it and so what I've done is I've copied those questions about like how do you evaluate your compelling question, right? So in evaluating this, I think it is open ended because (by) definition… it is large. Is it enduring? I don’t know. I think kids would always come back to it, but I think at some point it’s… I don’t know. I wonder if it is enduring. The thing that I really … one of the things that doesn’t feel right about this question is that I wonder if it allows for multiple perspectives. So, like, because I look at the standards and I say, “Ok, the geography (standard) with culture actually says “identify and describe…” So then, in that case, I almost wonder if “what is culture?” is too narrow. Because I wonder if… like the whole idea of compelling question is that you should be able to look at it through multiple disciplines, right?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Sure.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 wonder, then, in that case, does that then make “what is culture” too narrow? Does that make sense?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It does and students at kindergarten may… they certainly would not necessarily have the nuance to look at the word “what” and know that it is allowing for description, perhaps in the way that you would want them to see it as an open ended question, right?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So then I am wondering about incorporating more of the theme and see if that helps because the whole theme for kindergarten is myself and my community. So, I am wondering if we incorporate that theme if that allows for multiple disciplines to come into that conversation.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Ok.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So I am wondering … so if we go back up to our question “What is culture?” Let's talk about it with “how”. What about something like “How does culture impact my community?” What do we think about that?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So it’s stating myself and my community.</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And community here in kindergarten means classroom, school, immediate local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That is certainly… that allows for multiple answers, it is open ended… Do we feel like… and obviously there is instruction scaffolded to that question…</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Yeah, so what I was thinking was how does culture… and I don’t know if this is right… we’ll go through the checklist again. We’ll keep thinking about it… but I think about… if we go back to the question “How does culture impact my community?” Ok. Are there ways we can pull in a civics standard? Something like… “Examine the ways people would together effectively to make decisions”... Is culture a part of that?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Or even the identify local and Kentucky state symbols and events. Like things that are happening in their local community that they could utilize when responding.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And that’s even probably better, right? So then a supporting question might be, if we are going to think about this through a disciplinary approach… And again, we can make the supporting questions a little tighter later but this is just being used to identify the multiple perspectives component of it, but to your point, how does culture influence the events in my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think about economics… can we pull economics into that? This question of “How does culture impact my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was just going to say you have the various jobs… I think even their analysis of needs and wants within a community would give clues as to how it’s being impacted and shaped by culture.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Yes, and then I even think about it being influenced by this one: “Identify places in the community that provide goods and services.”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Oh, that is a good one.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Think about the diversity in your communities that is a result of the culture and just then look at the places that are there in your community that provide goods and services. I think “Identify and describe the culture of your communities” applies pretty well, right? That’s something we have already talked about. And then if we look at… “Identify and describe how communities change over time.”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Oh, that one applies.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Is that something where they can see how culture impacts their community? Ok, so we think we have the discipline specific part of it?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Yep, pretty easily.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And then, of course, we can consider revising that as we implement. Let’s evaluate the question and then we can address the supporting questions later. The supporting question discussion is important in allowing the question to be evaluated for addressing multiple perspectives. Later, we can really focus on the supporting questions to ensure they are appropriate for a kindergartener. Let’s evaluate the question: Is the question open ended?</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Definitely.</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Is it enduring?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Does is center around significant unresolved issues? I think so.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It is certainly significant.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Yes, it’s technically not an unresolved issue but I do think it is something that is important for kids to see maybe if you are looking at change over time, how does culture impact that? And this is the foundation for that. Is it a big idea? I think culture is a huge idea.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 for sure.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Is it intellectually challenging? Yes.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Does it generate interest?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think so. I think students would because, again, it is their home, their community… it is something they are invested in.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And it really makes that connection between culture and the world, the immediate world, they live in kindergarten: what is their classroom…</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Which is really opening up for them as they are in school for the first time.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Yes, that’s true. And then… so we have done the multiple perspectives… Can it be answered in a variety of ways? I think so.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And I think you get at that with the multiple disciplines and the different perspectives you can use to answer the question. It does inspire investigation through the disciplinary strands. I think so… how do you feel?</a:t>
            </a:r>
            <a:br>
              <a:rPr lang="en-US" dirty="0">
                <a:solidFill>
                  <a:srgbClr val="000000"/>
                </a:solidFill>
              </a:rPr>
            </a:br>
            <a:r>
              <a:rPr lang="en-US" dirty="0">
                <a:solidFill>
                  <a:srgbClr val="000000"/>
                </a:solidFill>
              </a:rPr>
              <a:t>Teacher two: I will say initially I wasn’t sure, but when we went back to the standards and the links that we could make, it was obvious that it was even though my initial instinct was that I didn’t know.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Right, and then I think this is something to when we think about and I love aligning it to the standards. Also think about how when we talk about and in during you know, is it in an enduring question. This is something that kids can constantly repeat as their understanding of communities expand.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Throughout their social studies education…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And moves beyond their local community to the much larger world. I mean, that’s something we would want a student in grade 12 to be able to process.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Yes. Ok. Sounds like we have our compelling question.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like it. </a:t>
            </a:r>
            <a:endParaRPr dirty="0">
              <a:solidFill>
                <a:srgbClr val="000000"/>
              </a:solidFill>
            </a:endParaRPr>
          </a:p>
        </p:txBody>
      </p:sp>
      <p:sp>
        <p:nvSpPr>
          <p:cNvPr id="321" name="Google Shape;321;g99b0a62d8a_0_1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dirty="0"/>
          </a:p>
        </p:txBody>
      </p:sp>
    </p:spTree>
    <p:extLst>
      <p:ext uri="{BB962C8B-B14F-4D97-AF65-F5344CB8AC3E}">
        <p14:creationId xmlns:p14="http://schemas.microsoft.com/office/powerpoint/2010/main" val="4144873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99b0a62d8a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99b0a62d8a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identify the compelling questions on the screen. </a:t>
            </a:r>
            <a:endParaRPr dirty="0"/>
          </a:p>
        </p:txBody>
      </p:sp>
      <p:sp>
        <p:nvSpPr>
          <p:cNvPr id="328" name="Google Shape;328;g99b0a62d8a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164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99897c3099_5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99897c3099_5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Consider why the highlighted questions are compelling. Remember, when evaluating the questions presented here, it may be helpful to ask the following questions:</a:t>
            </a:r>
            <a:endParaRPr dirty="0"/>
          </a:p>
          <a:p>
            <a:pPr marL="0" lvl="0" indent="0" algn="l" rtl="0">
              <a:spcBef>
                <a:spcPts val="0"/>
              </a:spcBef>
              <a:spcAft>
                <a:spcPts val="0"/>
              </a:spcAft>
              <a:buNone/>
            </a:pPr>
            <a:endParaRPr dirty="0"/>
          </a:p>
          <a:p>
            <a:pPr marL="685800" lvl="1" indent="-190500" algn="l" rtl="0">
              <a:spcBef>
                <a:spcPts val="500"/>
              </a:spcBef>
              <a:spcAft>
                <a:spcPts val="0"/>
              </a:spcAft>
              <a:buClr>
                <a:schemeClr val="dk1"/>
              </a:buClr>
              <a:buSzPts val="1200"/>
              <a:buFont typeface="Calibri"/>
              <a:buChar char="•"/>
            </a:pPr>
            <a:r>
              <a:rPr lang="en-US" dirty="0"/>
              <a:t>Is this question open-ended?</a:t>
            </a:r>
            <a:endParaRPr dirty="0"/>
          </a:p>
          <a:p>
            <a:pPr marL="685800" lvl="1" indent="-190500" algn="l" rtl="0">
              <a:spcBef>
                <a:spcPts val="500"/>
              </a:spcBef>
              <a:spcAft>
                <a:spcPts val="0"/>
              </a:spcAft>
              <a:buClr>
                <a:schemeClr val="dk1"/>
              </a:buClr>
              <a:buSzPts val="1200"/>
              <a:buFont typeface="Calibri"/>
              <a:buChar char="•"/>
            </a:pPr>
            <a:r>
              <a:rPr lang="en-US" dirty="0"/>
              <a:t>Is it enduring?</a:t>
            </a:r>
            <a:endParaRPr dirty="0"/>
          </a:p>
          <a:p>
            <a:pPr marL="685800" lvl="1" indent="-190500" algn="l" rtl="0">
              <a:spcBef>
                <a:spcPts val="500"/>
              </a:spcBef>
              <a:spcAft>
                <a:spcPts val="0"/>
              </a:spcAft>
              <a:buClr>
                <a:schemeClr val="dk1"/>
              </a:buClr>
              <a:buSzPts val="1200"/>
              <a:buFont typeface="Calibri"/>
              <a:buChar char="•"/>
            </a:pPr>
            <a:r>
              <a:rPr lang="en-US" dirty="0"/>
              <a:t>Does it center on significant unresolved issues? </a:t>
            </a:r>
            <a:endParaRPr dirty="0"/>
          </a:p>
          <a:p>
            <a:pPr marL="685800" lvl="1" indent="-190500" algn="l" rtl="0">
              <a:spcBef>
                <a:spcPts val="500"/>
              </a:spcBef>
              <a:spcAft>
                <a:spcPts val="0"/>
              </a:spcAft>
              <a:buClr>
                <a:schemeClr val="dk1"/>
              </a:buClr>
              <a:buSzPts val="1200"/>
              <a:buFont typeface="Calibri"/>
              <a:buChar char="•"/>
            </a:pPr>
            <a:r>
              <a:rPr lang="en-US" dirty="0"/>
              <a:t>Does this question focus on a “big idea?”</a:t>
            </a:r>
            <a:endParaRPr dirty="0"/>
          </a:p>
          <a:p>
            <a:pPr marL="685800" lvl="1" indent="-190500" algn="l" rtl="0">
              <a:spcBef>
                <a:spcPts val="500"/>
              </a:spcBef>
              <a:spcAft>
                <a:spcPts val="0"/>
              </a:spcAft>
              <a:buClr>
                <a:schemeClr val="dk1"/>
              </a:buClr>
              <a:buSzPts val="1200"/>
              <a:buFont typeface="Calibri"/>
              <a:buChar char="•"/>
            </a:pPr>
            <a:r>
              <a:rPr lang="en-US" dirty="0"/>
              <a:t>Is this question intellectually challenging?</a:t>
            </a:r>
            <a:endParaRPr dirty="0"/>
          </a:p>
          <a:p>
            <a:pPr marL="685800" lvl="1" indent="-190500" algn="l" rtl="0">
              <a:spcBef>
                <a:spcPts val="500"/>
              </a:spcBef>
              <a:spcAft>
                <a:spcPts val="0"/>
              </a:spcAft>
              <a:buClr>
                <a:schemeClr val="dk1"/>
              </a:buClr>
              <a:buSzPts val="1200"/>
              <a:buFont typeface="Calibri"/>
              <a:buChar char="•"/>
            </a:pPr>
            <a:r>
              <a:rPr lang="en-US" dirty="0"/>
              <a:t>Does it generate interest?</a:t>
            </a:r>
            <a:endParaRPr dirty="0"/>
          </a:p>
          <a:p>
            <a:pPr marL="685800" lvl="1" indent="-190500" algn="l" rtl="0">
              <a:spcBef>
                <a:spcPts val="500"/>
              </a:spcBef>
              <a:spcAft>
                <a:spcPts val="0"/>
              </a:spcAft>
              <a:buClr>
                <a:schemeClr val="dk1"/>
              </a:buClr>
              <a:buSzPts val="1200"/>
              <a:buFont typeface="Calibri"/>
              <a:buChar char="•"/>
            </a:pPr>
            <a:r>
              <a:rPr lang="en-US" dirty="0"/>
              <a:t>Does it allow for multiple perspectives?</a:t>
            </a:r>
            <a:endParaRPr dirty="0"/>
          </a:p>
          <a:p>
            <a:pPr marL="685800" lvl="1" indent="-190500" algn="l" rtl="0">
              <a:spcBef>
                <a:spcPts val="500"/>
              </a:spcBef>
              <a:spcAft>
                <a:spcPts val="0"/>
              </a:spcAft>
              <a:buClr>
                <a:schemeClr val="dk1"/>
              </a:buClr>
              <a:buSzPts val="1200"/>
              <a:buFont typeface="Calibri"/>
              <a:buChar char="•"/>
            </a:pPr>
            <a:r>
              <a:rPr lang="en-US" dirty="0"/>
              <a:t>Can it be answered in a variety of ways?</a:t>
            </a:r>
            <a:endParaRPr dirty="0"/>
          </a:p>
          <a:p>
            <a:pPr marL="685800" lvl="1" indent="-190500" algn="l" rtl="0">
              <a:spcBef>
                <a:spcPts val="500"/>
              </a:spcBef>
              <a:spcAft>
                <a:spcPts val="0"/>
              </a:spcAft>
              <a:buClr>
                <a:schemeClr val="dk1"/>
              </a:buClr>
              <a:buSzPts val="1200"/>
              <a:buFont typeface="Calibri"/>
              <a:buChar char="•"/>
            </a:pPr>
            <a:r>
              <a:rPr lang="en-US" dirty="0"/>
              <a:t>Does it inspire investigation through the discipline strands?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36" name="Google Shape;336;g99897c3099_5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9318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99b0a62d8a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99b0a62d8a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dirty="0"/>
              <a:t>Individually, with a partner or in a small grade-banded group, discuss the question on the slide after engaging with this introduction. </a:t>
            </a:r>
            <a:endParaRPr dirty="0"/>
          </a:p>
          <a:p>
            <a:pPr marL="0" lvl="0" indent="0" algn="l" rtl="0">
              <a:spcBef>
                <a:spcPts val="0"/>
              </a:spcBef>
              <a:spcAft>
                <a:spcPts val="0"/>
              </a:spcAft>
              <a:buNone/>
            </a:pPr>
            <a:endParaRPr dirty="0">
              <a:solidFill>
                <a:srgbClr val="000000"/>
              </a:solidFill>
              <a:highlight>
                <a:srgbClr val="FFFFFF"/>
              </a:highlight>
            </a:endParaRPr>
          </a:p>
          <a:p>
            <a:pPr marL="0" lvl="0" indent="0" algn="l" rtl="0">
              <a:spcBef>
                <a:spcPts val="0"/>
              </a:spcBef>
              <a:spcAft>
                <a:spcPts val="0"/>
              </a:spcAft>
              <a:buNone/>
            </a:pPr>
            <a:r>
              <a:rPr lang="en-US" dirty="0">
                <a:solidFill>
                  <a:srgbClr val="000000"/>
                </a:solidFill>
                <a:highlight>
                  <a:srgbClr val="FFFFFF"/>
                </a:highlight>
              </a:rPr>
              <a:t>Note: </a:t>
            </a:r>
            <a:r>
              <a:rPr lang="en-US" i="1" dirty="0">
                <a:solidFill>
                  <a:srgbClr val="000000"/>
                </a:solidFill>
                <a:highlight>
                  <a:srgbClr val="FFFFFF"/>
                </a:highlight>
              </a:rPr>
              <a:t>Teacher Notes</a:t>
            </a:r>
            <a:r>
              <a:rPr lang="en-US" dirty="0">
                <a:solidFill>
                  <a:srgbClr val="000000"/>
                </a:solidFill>
                <a:highlight>
                  <a:srgbClr val="FFFFFF"/>
                </a:highlight>
              </a:rPr>
              <a:t> are designed to support educators in implementing assignments that are strongly aligned to the </a:t>
            </a:r>
            <a:r>
              <a:rPr lang="en-US" i="1" dirty="0">
                <a:solidFill>
                  <a:srgbClr val="000000"/>
                </a:solidFill>
                <a:highlight>
                  <a:srgbClr val="FFFFFF"/>
                </a:highlight>
              </a:rPr>
              <a:t>Kentucky Academic Standards (KAS) for Social Studies</a:t>
            </a:r>
            <a:r>
              <a:rPr lang="en-US" dirty="0">
                <a:solidFill>
                  <a:srgbClr val="000000"/>
                </a:solidFill>
                <a:highlight>
                  <a:srgbClr val="FFFFFF"/>
                </a:highlight>
              </a:rPr>
              <a:t>. </a:t>
            </a:r>
            <a:r>
              <a:rPr lang="en-US" i="1" dirty="0">
                <a:solidFill>
                  <a:srgbClr val="000000"/>
                </a:solidFill>
                <a:highlight>
                  <a:srgbClr val="FFFFFF"/>
                </a:highlight>
              </a:rPr>
              <a:t>Teacher Notes</a:t>
            </a:r>
            <a:r>
              <a:rPr lang="en-US" dirty="0">
                <a:solidFill>
                  <a:srgbClr val="000000"/>
                </a:solidFill>
                <a:highlight>
                  <a:srgbClr val="FFFFFF"/>
                </a:highlight>
              </a:rPr>
              <a:t>, which are available for kindergarten through high school, contain guidance on how to scaffold student understanding of the inquiry practices and the disciplinary strands referenced in the strongly aligned assignments to the </a:t>
            </a:r>
            <a:r>
              <a:rPr lang="en-US" i="1" dirty="0">
                <a:solidFill>
                  <a:srgbClr val="000000"/>
                </a:solidFill>
                <a:highlight>
                  <a:srgbClr val="FFFFFF"/>
                </a:highlight>
              </a:rPr>
              <a:t>KAS for Social Studies.</a:t>
            </a:r>
            <a:endParaRPr dirty="0">
              <a:solidFill>
                <a:srgbClr val="000000"/>
              </a:solidFill>
            </a:endParaRPr>
          </a:p>
        </p:txBody>
      </p:sp>
      <p:sp>
        <p:nvSpPr>
          <p:cNvPr id="344" name="Google Shape;344;g99b0a62d8a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dirty="0"/>
          </a:p>
        </p:txBody>
      </p:sp>
    </p:spTree>
    <p:extLst>
      <p:ext uri="{BB962C8B-B14F-4D97-AF65-F5344CB8AC3E}">
        <p14:creationId xmlns:p14="http://schemas.microsoft.com/office/powerpoint/2010/main" val="696857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99b0a62d8a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99b0a62d8a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more information on how the skill of questioning progresses through a student’s social studies education, review Appendix A: Kindergarten through High School Progressions in the </a:t>
            </a:r>
            <a:r>
              <a:rPr lang="en-US" i="1" dirty="0"/>
              <a:t>KAS for Social Studies. </a:t>
            </a:r>
            <a:r>
              <a:rPr lang="en-US" dirty="0"/>
              <a:t>Appendix A starts on page 193.</a:t>
            </a:r>
            <a:endParaRPr dirty="0"/>
          </a:p>
        </p:txBody>
      </p:sp>
      <p:sp>
        <p:nvSpPr>
          <p:cNvPr id="351" name="Google Shape;351;g99b0a62d8a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extLst>
      <p:ext uri="{BB962C8B-B14F-4D97-AF65-F5344CB8AC3E}">
        <p14:creationId xmlns:p14="http://schemas.microsoft.com/office/powerpoint/2010/main" val="4116752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99b0a62d8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99b0a62d8a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358" name="Google Shape;358;g99b0a62d8a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dirty="0"/>
          </a:p>
        </p:txBody>
      </p:sp>
    </p:spTree>
    <p:extLst>
      <p:ext uri="{BB962C8B-B14F-4D97-AF65-F5344CB8AC3E}">
        <p14:creationId xmlns:p14="http://schemas.microsoft.com/office/powerpoint/2010/main" val="887032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99b0a62d8a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99b0a62d8a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engage with the activity. </a:t>
            </a:r>
            <a:endParaRPr dirty="0"/>
          </a:p>
        </p:txBody>
      </p:sp>
      <p:sp>
        <p:nvSpPr>
          <p:cNvPr id="365" name="Google Shape;365;g99b0a62d8a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dirty="0"/>
          </a:p>
        </p:txBody>
      </p:sp>
    </p:spTree>
    <p:extLst>
      <p:ext uri="{BB962C8B-B14F-4D97-AF65-F5344CB8AC3E}">
        <p14:creationId xmlns:p14="http://schemas.microsoft.com/office/powerpoint/2010/main" val="1575193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99b0a62d8a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99b0a62d8a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Individually, with a partner, small group or PLC, have participants make a list of all of the strategies used in the </a:t>
            </a:r>
            <a:r>
              <a:rPr lang="en-US" i="1" dirty="0">
                <a:solidFill>
                  <a:srgbClr val="000000"/>
                </a:solidFill>
              </a:rPr>
              <a:t>Teacher Notes</a:t>
            </a:r>
            <a:r>
              <a:rPr lang="en-US" dirty="0">
                <a:solidFill>
                  <a:srgbClr val="000000"/>
                </a:solidFill>
              </a:rPr>
              <a:t> to support students developing their own compelling questions. </a:t>
            </a:r>
            <a:endParaRPr dirty="0">
              <a:solidFill>
                <a:srgbClr val="000000"/>
              </a:solidFill>
            </a:endParaRPr>
          </a:p>
          <a:p>
            <a:pPr marL="0" lvl="0" indent="0" algn="l" rtl="0">
              <a:lnSpc>
                <a:spcPct val="90000"/>
              </a:lnSpc>
              <a:spcBef>
                <a:spcPts val="1000"/>
              </a:spcBef>
              <a:spcAft>
                <a:spcPts val="0"/>
              </a:spcAft>
              <a:buNone/>
            </a:pPr>
            <a:r>
              <a:rPr lang="en-US" dirty="0">
                <a:solidFill>
                  <a:srgbClr val="000000"/>
                </a:solidFill>
              </a:rPr>
              <a:t>If working in groups and you would like to explore the strategies presented that will support students in developing their own compelling questions further, record the strategies you found on a large poster board or Google sheet. If using poster paper, have one strategy per posterboard. If using a google document, have clear sections where everyone can populate their ideas. Once the poster board or Google sheet is set up, engage in a Gallery Walk. For more information, visit this webpage: </a:t>
            </a:r>
            <a:r>
              <a:rPr lang="en-US" u="sng" dirty="0">
                <a:solidFill>
                  <a:srgbClr val="000000"/>
                </a:solidFill>
              </a:rPr>
              <a:t>https://www.theteachertoolkit.com/index.php/tool/gallery-walk</a:t>
            </a:r>
          </a:p>
          <a:p>
            <a:pPr marL="0" lvl="0" indent="0" algn="l" rtl="0">
              <a:lnSpc>
                <a:spcPct val="90000"/>
              </a:lnSpc>
              <a:spcBef>
                <a:spcPts val="1000"/>
              </a:spcBef>
              <a:spcAft>
                <a:spcPts val="0"/>
              </a:spcAft>
              <a:buNone/>
            </a:pPr>
            <a:r>
              <a:rPr lang="en-US" dirty="0">
                <a:solidFill>
                  <a:srgbClr val="FF0000"/>
                </a:solidFill>
              </a:rPr>
              <a:t>.</a:t>
            </a:r>
            <a:r>
              <a:rPr lang="en-US" dirty="0">
                <a:solidFill>
                  <a:srgbClr val="000000"/>
                </a:solidFill>
              </a:rPr>
              <a:t>As you view the poster or Google sheet, ask questions of the strategies</a:t>
            </a:r>
            <a:r>
              <a:rPr lang="en-US" dirty="0">
                <a:solidFill>
                  <a:srgbClr val="FF0000"/>
                </a:solidFill>
              </a:rPr>
              <a:t> </a:t>
            </a:r>
            <a:r>
              <a:rPr lang="en-US" dirty="0">
                <a:solidFill>
                  <a:srgbClr val="000000"/>
                </a:solidFill>
              </a:rPr>
              <a:t>presented and</a:t>
            </a:r>
            <a:r>
              <a:rPr lang="en-US" dirty="0"/>
              <a:t> take notes, such as</a:t>
            </a:r>
            <a:r>
              <a:rPr lang="en-US" dirty="0">
                <a:uFill>
                  <a:noFill/>
                </a:uFill>
              </a:rPr>
              <a:t> Cornell Notes </a:t>
            </a:r>
            <a:r>
              <a:rPr lang="en-US" dirty="0"/>
              <a:t>on each poster/Google Sheet. For more information on Cornell Notes, visit this webpage: </a:t>
            </a:r>
            <a:r>
              <a:rPr lang="en-US" u="sng" dirty="0"/>
              <a:t>https://lsc.cornell.edu/how-to-study/taking-notes/cornell-note-taking-system/</a:t>
            </a:r>
          </a:p>
          <a:p>
            <a:pPr marL="0" lvl="0" indent="0" algn="l" rtl="0">
              <a:lnSpc>
                <a:spcPct val="90000"/>
              </a:lnSpc>
              <a:spcBef>
                <a:spcPts val="1000"/>
              </a:spcBef>
              <a:spcAft>
                <a:spcPts val="0"/>
              </a:spcAft>
              <a:buNone/>
            </a:pPr>
            <a:endParaRPr lang="en-US" dirty="0"/>
          </a:p>
          <a:p>
            <a:pPr marL="0" lvl="0" indent="0" algn="l" rtl="0">
              <a:lnSpc>
                <a:spcPct val="90000"/>
              </a:lnSpc>
              <a:spcBef>
                <a:spcPts val="1000"/>
              </a:spcBef>
              <a:spcAft>
                <a:spcPts val="0"/>
              </a:spcAft>
              <a:buNone/>
            </a:pPr>
            <a:r>
              <a:rPr lang="en-US" dirty="0"/>
              <a:t>At the conclusion of the Gallery Walk, reflect on what you learned about the strategies to develop compelling questions. </a:t>
            </a:r>
            <a:endParaRPr dirty="0"/>
          </a:p>
        </p:txBody>
      </p:sp>
      <p:sp>
        <p:nvSpPr>
          <p:cNvPr id="372" name="Google Shape;372;g99b0a62d8a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dirty="0"/>
          </a:p>
        </p:txBody>
      </p:sp>
    </p:spTree>
    <p:extLst>
      <p:ext uri="{BB962C8B-B14F-4D97-AF65-F5344CB8AC3E}">
        <p14:creationId xmlns:p14="http://schemas.microsoft.com/office/powerpoint/2010/main" val="24668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a4049a7fe4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provides an overview of the module.</a:t>
            </a:r>
            <a:endParaRPr dirty="0"/>
          </a:p>
        </p:txBody>
      </p:sp>
      <p:sp>
        <p:nvSpPr>
          <p:cNvPr id="138" name="Google Shape;138;ga4049a7fe4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742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560b6ecd1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560b6ecd1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It is important to note that this caveat does not mean that students shouldn’t engage with current and controversial issue discussions. For more information on how to support students in engaging in the proven practice of current and controversial issue discussions, access the Creating Collaborative Civic Spaces module: </a:t>
            </a:r>
            <a:r>
              <a:rPr lang="en-US" u="sng" dirty="0"/>
              <a:t>https://education.ky.gov/curriculum/standards/kyacadstand/Documents/Collaborative_Civic_Spaces_PowerPoint.pptx</a:t>
            </a:r>
            <a:endParaRPr u="sng" dirty="0"/>
          </a:p>
        </p:txBody>
      </p:sp>
      <p:sp>
        <p:nvSpPr>
          <p:cNvPr id="379" name="Google Shape;379;ga560b6ecd1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dirty="0"/>
          </a:p>
        </p:txBody>
      </p:sp>
    </p:spTree>
    <p:extLst>
      <p:ext uri="{BB962C8B-B14F-4D97-AF65-F5344CB8AC3E}">
        <p14:creationId xmlns:p14="http://schemas.microsoft.com/office/powerpoint/2010/main" val="3457377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a560b6ecd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a560b6ecd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endParaRPr dirty="0"/>
          </a:p>
        </p:txBody>
      </p:sp>
      <p:sp>
        <p:nvSpPr>
          <p:cNvPr id="386" name="Google Shape;386;ga560b6ecd1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dirty="0"/>
          </a:p>
        </p:txBody>
      </p:sp>
    </p:spTree>
    <p:extLst>
      <p:ext uri="{BB962C8B-B14F-4D97-AF65-F5344CB8AC3E}">
        <p14:creationId xmlns:p14="http://schemas.microsoft.com/office/powerpoint/2010/main" val="2893006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560b6ecd1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a560b6ecd1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endParaRPr dirty="0"/>
          </a:p>
        </p:txBody>
      </p:sp>
      <p:sp>
        <p:nvSpPr>
          <p:cNvPr id="393" name="Google Shape;393;ga560b6ecd1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dirty="0"/>
          </a:p>
        </p:txBody>
      </p:sp>
    </p:spTree>
    <p:extLst>
      <p:ext uri="{BB962C8B-B14F-4D97-AF65-F5344CB8AC3E}">
        <p14:creationId xmlns:p14="http://schemas.microsoft.com/office/powerpoint/2010/main" val="893727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9b0a62d8a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9b0a62d8a_0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Write a compelling question. </a:t>
            </a:r>
            <a:endParaRPr dirty="0"/>
          </a:p>
        </p:txBody>
      </p:sp>
      <p:sp>
        <p:nvSpPr>
          <p:cNvPr id="400" name="Google Shape;400;g99b0a62d8a_0_1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dirty="0"/>
          </a:p>
        </p:txBody>
      </p:sp>
    </p:spTree>
    <p:extLst>
      <p:ext uri="{BB962C8B-B14F-4D97-AF65-F5344CB8AC3E}">
        <p14:creationId xmlns:p14="http://schemas.microsoft.com/office/powerpoint/2010/main" val="2882144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99b0a62d8a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99b0a62d8a_0_2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Consider the questions on the screen individually, in partners, or with grade-banded groups.</a:t>
            </a:r>
            <a:endParaRPr dirty="0"/>
          </a:p>
        </p:txBody>
      </p:sp>
      <p:sp>
        <p:nvSpPr>
          <p:cNvPr id="407" name="Google Shape;407;g99b0a62d8a_0_2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dirty="0"/>
          </a:p>
        </p:txBody>
      </p:sp>
    </p:spTree>
    <p:extLst>
      <p:ext uri="{BB962C8B-B14F-4D97-AF65-F5344CB8AC3E}">
        <p14:creationId xmlns:p14="http://schemas.microsoft.com/office/powerpoint/2010/main" val="2211325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99b0a62d8a_0_1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u="sng" dirty="0"/>
          </a:p>
        </p:txBody>
      </p:sp>
      <p:sp>
        <p:nvSpPr>
          <p:cNvPr id="413" name="Google Shape;413;g99b0a62d8a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8315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99b0a62d8a_0_2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begins section C: Supporting Questions.</a:t>
            </a:r>
            <a:endParaRPr dirty="0"/>
          </a:p>
        </p:txBody>
      </p:sp>
      <p:sp>
        <p:nvSpPr>
          <p:cNvPr id="428" name="Google Shape;428;g99b0a62d8a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45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a4049a7fe4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shows an overview of the module.</a:t>
            </a:r>
            <a:endParaRPr dirty="0"/>
          </a:p>
        </p:txBody>
      </p:sp>
      <p:sp>
        <p:nvSpPr>
          <p:cNvPr id="434" name="Google Shape;434;ga4049a7fe4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9334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a4049a7fe4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includes the module objectives.</a:t>
            </a:r>
          </a:p>
        </p:txBody>
      </p:sp>
      <p:sp>
        <p:nvSpPr>
          <p:cNvPr id="447" name="Google Shape;447;ga4049a7fe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7907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99b0a62d8a_0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p:txBody>
      </p:sp>
      <p:sp>
        <p:nvSpPr>
          <p:cNvPr id="453" name="Google Shape;453;g99b0a62d8a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4625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includes the objectives of this module.</a:t>
            </a:r>
            <a:endParaRPr dirty="0"/>
          </a:p>
        </p:txBody>
      </p:sp>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605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p:txBody>
      </p:sp>
      <p:sp>
        <p:nvSpPr>
          <p:cNvPr id="459" name="Google Shape;45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997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99b0a62d8a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99b0a62d8a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dirty="0"/>
              <a:t>Guiding Notes:</a:t>
            </a:r>
          </a:p>
          <a:p>
            <a:pPr marL="0" lvl="0" indent="0" algn="l" rtl="0">
              <a:spcBef>
                <a:spcPts val="0"/>
              </a:spcBef>
              <a:spcAft>
                <a:spcPts val="0"/>
              </a:spcAft>
              <a:buClr>
                <a:schemeClr val="dk1"/>
              </a:buClr>
              <a:buSzPts val="1100"/>
              <a:buFont typeface="Arial"/>
              <a:buNone/>
            </a:pPr>
            <a:endParaRPr lang="en-US" sz="1100" dirty="0"/>
          </a:p>
          <a:p>
            <a:pPr marL="0" lvl="0" indent="0" algn="l" rtl="0">
              <a:spcBef>
                <a:spcPts val="0"/>
              </a:spcBef>
              <a:spcAft>
                <a:spcPts val="0"/>
              </a:spcAft>
              <a:buNone/>
            </a:pPr>
            <a:r>
              <a:rPr lang="en-US" sz="1100" dirty="0"/>
              <a:t>As you review this slide, consider why these questions meet the characteristics of supporting questions (discipline specific, etc.). </a:t>
            </a:r>
          </a:p>
          <a:p>
            <a:pPr marL="0" lvl="0" indent="0" algn="l" rtl="0">
              <a:spcBef>
                <a:spcPts val="0"/>
              </a:spcBef>
              <a:spcAft>
                <a:spcPts val="0"/>
              </a:spcAft>
              <a:buNone/>
            </a:pPr>
            <a:endParaRPr dirty="0"/>
          </a:p>
          <a:p>
            <a:pPr marL="0" lvl="0" indent="0" algn="l" rtl="0">
              <a:spcBef>
                <a:spcPts val="0"/>
              </a:spcBef>
              <a:spcAft>
                <a:spcPts val="0"/>
              </a:spcAft>
              <a:buNone/>
            </a:pPr>
            <a:r>
              <a:rPr lang="en-US" dirty="0"/>
              <a:t>Some of these questions can be found in the Strongly Aligned Assignments for the grade level indicated. For more information on the Strongly Aligned Assignments, visit the Social Studies Student Assignment Library: </a:t>
            </a:r>
            <a:r>
              <a:rPr lang="en-US" u="sng" dirty="0"/>
              <a:t>https://kystandards.org/standards-resources/sal/ss_sal/</a:t>
            </a:r>
            <a:endParaRPr u="sng" dirty="0"/>
          </a:p>
        </p:txBody>
      </p:sp>
      <p:sp>
        <p:nvSpPr>
          <p:cNvPr id="468" name="Google Shape;468;g99b0a62d8a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dirty="0"/>
          </a:p>
        </p:txBody>
      </p:sp>
    </p:spTree>
    <p:extLst>
      <p:ext uri="{BB962C8B-B14F-4D97-AF65-F5344CB8AC3E}">
        <p14:creationId xmlns:p14="http://schemas.microsoft.com/office/powerpoint/2010/main" val="2507691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856e5607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856e5607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As you review this slide, consider why this question meets the characteristics of supporting questions (discipline specific, etc.). When evaluating supporting questions, ask the supporting questions the following: </a:t>
            </a:r>
            <a:endParaRPr sz="1100" dirty="0"/>
          </a:p>
          <a:p>
            <a:pPr marL="685800" lvl="1" indent="-184150" algn="l" rtl="0">
              <a:lnSpc>
                <a:spcPct val="90000"/>
              </a:lnSpc>
              <a:spcBef>
                <a:spcPts val="500"/>
              </a:spcBef>
              <a:spcAft>
                <a:spcPts val="0"/>
              </a:spcAft>
              <a:buClr>
                <a:schemeClr val="dk1"/>
              </a:buClr>
              <a:buSzPts val="1100"/>
              <a:buFont typeface="Calibri"/>
              <a:buChar char="•"/>
            </a:pPr>
            <a:r>
              <a:rPr lang="en-US" sz="1100" dirty="0"/>
              <a:t>Does it align to and inspire investigation of the compelling question?</a:t>
            </a:r>
            <a:endParaRPr sz="1100" dirty="0"/>
          </a:p>
          <a:p>
            <a:pPr marL="685800" lvl="1" indent="-184150" algn="l" rtl="0">
              <a:lnSpc>
                <a:spcPct val="90000"/>
              </a:lnSpc>
              <a:spcBef>
                <a:spcPts val="0"/>
              </a:spcBef>
              <a:spcAft>
                <a:spcPts val="0"/>
              </a:spcAft>
              <a:buClr>
                <a:schemeClr val="dk1"/>
              </a:buClr>
              <a:buSzPts val="1100"/>
              <a:buChar char="•"/>
            </a:pPr>
            <a:r>
              <a:rPr lang="en-US" sz="1100" dirty="0"/>
              <a:t>Does it provide students with knowledge that they can synthesize to answer the compelling question?</a:t>
            </a:r>
            <a:endParaRPr sz="1100" dirty="0"/>
          </a:p>
          <a:p>
            <a:pPr marL="685800" lvl="1" indent="-184150" algn="l" rtl="0">
              <a:lnSpc>
                <a:spcPct val="90000"/>
              </a:lnSpc>
              <a:spcBef>
                <a:spcPts val="0"/>
              </a:spcBef>
              <a:spcAft>
                <a:spcPts val="0"/>
              </a:spcAft>
              <a:buClr>
                <a:schemeClr val="dk1"/>
              </a:buClr>
              <a:buSzPts val="1100"/>
              <a:buFont typeface="Calibri"/>
              <a:buChar char="•"/>
            </a:pPr>
            <a:r>
              <a:rPr lang="en-US" sz="1100" dirty="0"/>
              <a:t>Can it be answered through use of the concepts and practices of each social studies discipline?</a:t>
            </a:r>
            <a:endParaRPr sz="1100" dirty="0"/>
          </a:p>
          <a:p>
            <a:pPr marL="685800" lvl="1" indent="-184150" algn="l" rtl="0">
              <a:lnSpc>
                <a:spcPct val="90000"/>
              </a:lnSpc>
              <a:spcBef>
                <a:spcPts val="0"/>
              </a:spcBef>
              <a:spcAft>
                <a:spcPts val="0"/>
              </a:spcAft>
              <a:buClr>
                <a:schemeClr val="dk1"/>
              </a:buClr>
              <a:buSzPts val="1100"/>
              <a:buChar char="•"/>
            </a:pPr>
            <a:r>
              <a:rPr lang="en-US" sz="1100" dirty="0"/>
              <a:t>Does it use discipline specific terminology? </a:t>
            </a:r>
            <a:endParaRPr sz="1100"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question is supporting because it is discipline specific to Civics and is aligned to the Civics standards for Grade 1. It also inspires investigation of the compelling question, “What makes a community healthy?” This supporting question, along with the compelling question, are from the </a:t>
            </a:r>
            <a:r>
              <a:rPr lang="en-US" i="1" dirty="0"/>
              <a:t>KAS for Social Studies</a:t>
            </a:r>
            <a:r>
              <a:rPr lang="en-US" dirty="0"/>
              <a:t>. For more information on the standards alignment for this supporting and compelling question, access page 33 of the </a:t>
            </a:r>
            <a:r>
              <a:rPr lang="en-US" i="1" dirty="0"/>
              <a:t>KAS for Social Studies.</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distinguishing between compelling and supporting questions, it may be helpful to consider why a question listed is an example of a supporting question and is not an example of a compelling question. For example, you may identify the question “How do public services impact a community?” as a compelling question; however, it is a supporting question. This question is more focused as it asks students to use their knowledge of public services and how those public services impact a community. Thus, students are required to identify how libraries, fire departments, police departments and/or schools impact a community. This supporting question builds knowledge for students to engage with the compelling question, “What makes a community healthy?” Supporting questions should provide students with knowledge that they can synthesize to answer the larger compelling question. In this example, students are required to identify public services and how they impact the community to determine how public services make a community healthy. </a:t>
            </a:r>
            <a:endParaRPr dirty="0"/>
          </a:p>
        </p:txBody>
      </p:sp>
      <p:sp>
        <p:nvSpPr>
          <p:cNvPr id="475" name="Google Shape;475;g9856e5607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dirty="0"/>
          </a:p>
        </p:txBody>
      </p:sp>
    </p:spTree>
    <p:extLst>
      <p:ext uri="{BB962C8B-B14F-4D97-AF65-F5344CB8AC3E}">
        <p14:creationId xmlns:p14="http://schemas.microsoft.com/office/powerpoint/2010/main" val="2411604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99b0a62d8a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99b0a62d8a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dirty="0"/>
              <a:t>Guiding Notes:</a:t>
            </a:r>
          </a:p>
          <a:p>
            <a:pPr marL="0" lvl="0" indent="0" algn="l" rtl="0">
              <a:spcBef>
                <a:spcPts val="0"/>
              </a:spcBef>
              <a:spcAft>
                <a:spcPts val="0"/>
              </a:spcAft>
              <a:buClr>
                <a:schemeClr val="dk1"/>
              </a:buClr>
              <a:buSzPts val="1100"/>
              <a:buFont typeface="Arial"/>
              <a:buNone/>
            </a:pPr>
            <a:endParaRPr lang="en-US" sz="1100" dirty="0"/>
          </a:p>
          <a:p>
            <a:pPr marL="0" lvl="0" indent="0" algn="l" rtl="0">
              <a:spcBef>
                <a:spcPts val="0"/>
              </a:spcBef>
              <a:spcAft>
                <a:spcPts val="0"/>
              </a:spcAft>
              <a:buClr>
                <a:schemeClr val="dk1"/>
              </a:buClr>
              <a:buSzPts val="1100"/>
              <a:buFont typeface="Arial"/>
              <a:buNone/>
            </a:pPr>
            <a:r>
              <a:rPr lang="en-US" sz="1100" dirty="0">
                <a:solidFill>
                  <a:srgbClr val="000000"/>
                </a:solidFill>
              </a:rPr>
              <a:t>In this video you will hear two teachers collaborating to develop supporting questions. While this video focuses on designing supporting questions that align to the </a:t>
            </a:r>
            <a:r>
              <a:rPr lang="en-US" sz="1100" i="1" dirty="0">
                <a:solidFill>
                  <a:srgbClr val="000000"/>
                </a:solidFill>
              </a:rPr>
              <a:t>KAS for Social Studies </a:t>
            </a:r>
            <a:r>
              <a:rPr lang="en-US" sz="1100" dirty="0">
                <a:solidFill>
                  <a:srgbClr val="000000"/>
                </a:solidFill>
              </a:rPr>
              <a:t>for kindergarten, the intent of this video clip is to support educators in understanding the process involved in designing supporting questions. The modeling presented is valuable for all educators, K-12, as it provides an example of how to design standards aligned, discipline specific supporting questions. Participants should listen intently to learn how the two featured educators think through common issues teachers experience when crafting supporting questions. It is important to note that this video builds on work previously shown about how to craft a compelling question. The supporting questions written here align to the compelling question “How does culture impact my community?”.  In addition, these supporting questions align to the Grade Level theme of kindergarten: Me, Myself and My Community. </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Culture was chosen as the topic of the compelling question and the accompanying investigation because culture is something that students are supposed to investigate in kindergarten according to the </a:t>
            </a:r>
            <a:r>
              <a:rPr lang="en-US" sz="1100" i="1" dirty="0">
                <a:solidFill>
                  <a:srgbClr val="000000"/>
                </a:solidFill>
              </a:rPr>
              <a:t>KAS for Social Studies</a:t>
            </a:r>
            <a:r>
              <a:rPr lang="en-US" sz="1100" dirty="0">
                <a:solidFill>
                  <a:srgbClr val="000000"/>
                </a:solidFill>
              </a:rPr>
              <a:t> as it is explicitly stated in the standards and it is implicitly a part of investigating a community. The focus of kindergarten is to provide students with rich explorations of topics that affect them and their personal environment. They engage in learning about themselves, their school, city and local communities and culture impacts the composition of their communities. It is also important to understand that culture is defined in the Glossary of Terms as follows: </a:t>
            </a:r>
            <a:endParaRPr sz="1100"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Culture - a social institution created within the learned behavior of people, including but not limited to their specific norms, values, belief systems, language(s), knowledge, social relations, technologies, institutions and organizations.</a:t>
            </a:r>
          </a:p>
          <a:p>
            <a:pPr marL="0" lvl="0" indent="0" algn="l" rtl="0">
              <a:spcBef>
                <a:spcPts val="0"/>
              </a:spcBef>
              <a:spcAft>
                <a:spcPts val="0"/>
              </a:spcAft>
              <a:buNone/>
            </a:pPr>
            <a:endParaRPr lang="en-US" sz="1100" dirty="0">
              <a:solidFill>
                <a:srgbClr val="000000"/>
              </a:solidFill>
            </a:endParaRPr>
          </a:p>
          <a:p>
            <a:pPr marL="0" lvl="0" indent="0" algn="l" rtl="0">
              <a:spcBef>
                <a:spcPts val="0"/>
              </a:spcBef>
              <a:spcAft>
                <a:spcPts val="0"/>
              </a:spcAft>
              <a:buNone/>
            </a:pPr>
            <a:r>
              <a:rPr lang="en-US" sz="1100" dirty="0">
                <a:solidFill>
                  <a:srgbClr val="000000"/>
                </a:solidFill>
              </a:rPr>
              <a:t>Glossary of Terms: https://education.ky.gov/curriculum/standards/kyacadstand/Documents/KAS_for_Social_Studies_Glossary_of_Terms.pdf</a:t>
            </a:r>
            <a:endParaRPr sz="1100"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The educators featured in this video use this knowledge to craft the supporting questions. </a:t>
            </a:r>
            <a:endParaRPr sz="1100"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As you watch the video, they will notice that the educators featured use several components of the </a:t>
            </a:r>
            <a:r>
              <a:rPr lang="en-US" sz="1100" i="1" dirty="0">
                <a:solidFill>
                  <a:srgbClr val="000000"/>
                </a:solidFill>
              </a:rPr>
              <a:t>KAS for Social Studies</a:t>
            </a:r>
            <a:r>
              <a:rPr lang="en-US" sz="1100" dirty="0">
                <a:solidFill>
                  <a:srgbClr val="000000"/>
                </a:solidFill>
              </a:rPr>
              <a:t> for kindergarten to design the supporting questions. When the teachers are engaging with the </a:t>
            </a:r>
            <a:r>
              <a:rPr lang="en-US" sz="1100" i="1" dirty="0">
                <a:solidFill>
                  <a:srgbClr val="000000"/>
                </a:solidFill>
              </a:rPr>
              <a:t>KAS for Social Studies</a:t>
            </a:r>
            <a:r>
              <a:rPr lang="en-US" sz="1100" dirty="0">
                <a:solidFill>
                  <a:srgbClr val="000000"/>
                </a:solidFill>
              </a:rPr>
              <a:t> for kindergarten, they explore the civics, economics, geography and history standards found within. As a reminder, the standards are identified as follows:</a:t>
            </a:r>
            <a:endParaRPr sz="1100" dirty="0">
              <a:solidFill>
                <a:srgbClr val="000000"/>
              </a:solidFill>
            </a:endParaRPr>
          </a:p>
          <a:p>
            <a:pPr marL="457200" lvl="0" indent="-298450" algn="l" rtl="0">
              <a:spcBef>
                <a:spcPts val="0"/>
              </a:spcBef>
              <a:spcAft>
                <a:spcPts val="0"/>
              </a:spcAft>
              <a:buSzPts val="1100"/>
              <a:buFont typeface="Calibri"/>
              <a:buAutoNum type="arabicParenR"/>
            </a:pPr>
            <a:r>
              <a:rPr lang="en-US" sz="1100" dirty="0">
                <a:solidFill>
                  <a:srgbClr val="000000"/>
                </a:solidFill>
              </a:rPr>
              <a:t>Civics: Denoted with the letter “C” and are blue within the architecture. </a:t>
            </a:r>
            <a:endParaRPr sz="1100" dirty="0">
              <a:solidFill>
                <a:srgbClr val="000000"/>
              </a:solidFill>
            </a:endParaRPr>
          </a:p>
          <a:p>
            <a:pPr marL="457200" lvl="0" indent="-298450" algn="l" rtl="0">
              <a:spcBef>
                <a:spcPts val="0"/>
              </a:spcBef>
              <a:spcAft>
                <a:spcPts val="0"/>
              </a:spcAft>
              <a:buSzPts val="1100"/>
              <a:buFont typeface="Calibri"/>
              <a:buAutoNum type="arabicParenR"/>
            </a:pPr>
            <a:r>
              <a:rPr lang="en-US" sz="1100" dirty="0">
                <a:solidFill>
                  <a:srgbClr val="000000"/>
                </a:solidFill>
              </a:rPr>
              <a:t>Economics: Denoted with the letter “E” and are yellow within the architecture. </a:t>
            </a:r>
            <a:endParaRPr sz="1100" dirty="0">
              <a:solidFill>
                <a:srgbClr val="000000"/>
              </a:solidFill>
            </a:endParaRPr>
          </a:p>
          <a:p>
            <a:pPr marL="457200" lvl="0" indent="-298450" algn="l" rtl="0">
              <a:spcBef>
                <a:spcPts val="0"/>
              </a:spcBef>
              <a:spcAft>
                <a:spcPts val="0"/>
              </a:spcAft>
              <a:buSzPts val="1100"/>
              <a:buFont typeface="Calibri"/>
              <a:buAutoNum type="arabicParenR"/>
            </a:pPr>
            <a:r>
              <a:rPr lang="en-US" sz="1100" dirty="0">
                <a:solidFill>
                  <a:srgbClr val="000000"/>
                </a:solidFill>
              </a:rPr>
              <a:t>Geography: Denoted with the letter “G” and are green within the architecture. </a:t>
            </a:r>
            <a:endParaRPr sz="1100" dirty="0">
              <a:solidFill>
                <a:srgbClr val="000000"/>
              </a:solidFill>
            </a:endParaRPr>
          </a:p>
          <a:p>
            <a:pPr marL="457200" lvl="0" indent="-298450" algn="l" rtl="0">
              <a:spcBef>
                <a:spcPts val="0"/>
              </a:spcBef>
              <a:spcAft>
                <a:spcPts val="0"/>
              </a:spcAft>
              <a:buSzPts val="1100"/>
              <a:buFont typeface="Calibri"/>
              <a:buAutoNum type="arabicParenR"/>
            </a:pPr>
            <a:r>
              <a:rPr lang="en-US" sz="1100" dirty="0">
                <a:solidFill>
                  <a:srgbClr val="000000"/>
                </a:solidFill>
              </a:rPr>
              <a:t>History: Denoted with the letter “H” and are purple within the architecture. </a:t>
            </a:r>
            <a:endParaRPr sz="1100"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For more information on the architecture of the </a:t>
            </a:r>
            <a:r>
              <a:rPr lang="en-US" sz="1100" i="1" dirty="0">
                <a:solidFill>
                  <a:srgbClr val="000000"/>
                </a:solidFill>
              </a:rPr>
              <a:t>KAS for Social Studies. </a:t>
            </a:r>
            <a:r>
              <a:rPr lang="en-US" sz="1100" dirty="0">
                <a:solidFill>
                  <a:srgbClr val="000000"/>
                </a:solidFill>
              </a:rPr>
              <a:t>Organization of the Standards starts on page 10 of the </a:t>
            </a:r>
            <a:r>
              <a:rPr lang="en-US" sz="1100" i="1" dirty="0">
                <a:solidFill>
                  <a:srgbClr val="000000"/>
                </a:solidFill>
              </a:rPr>
              <a:t>KAS for Social Studies. </a:t>
            </a:r>
            <a:r>
              <a:rPr lang="en-US" sz="1100" dirty="0">
                <a:solidFill>
                  <a:srgbClr val="000000"/>
                </a:solidFill>
              </a:rPr>
              <a:t>Additionally, the Getting to Know the </a:t>
            </a:r>
            <a:r>
              <a:rPr lang="en-US" sz="1100" i="1" dirty="0">
                <a:solidFill>
                  <a:srgbClr val="000000"/>
                </a:solidFill>
              </a:rPr>
              <a:t>KAS for Social Studies </a:t>
            </a:r>
            <a:r>
              <a:rPr lang="en-US" sz="1100" dirty="0">
                <a:solidFill>
                  <a:srgbClr val="000000"/>
                </a:solidFill>
              </a:rPr>
              <a:t>module provides guidance and support for participants in understanding the architecture of the standards. Access the module here: https://education.ky.gov/curriculum/standards/kyacadstand/Documents/Getting_to_Know_the_KAS_for_Social_Studies.pptx</a:t>
            </a:r>
            <a:endParaRPr sz="1100" i="1"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r>
              <a:rPr lang="en-US" sz="1100" dirty="0">
                <a:solidFill>
                  <a:srgbClr val="000000"/>
                </a:solidFill>
              </a:rPr>
              <a:t>Additionally, the educators featured use the Disciplinary Clarifications and Instructional Support in the </a:t>
            </a:r>
            <a:r>
              <a:rPr lang="en-US" sz="1100" i="1" dirty="0">
                <a:solidFill>
                  <a:srgbClr val="000000"/>
                </a:solidFill>
              </a:rPr>
              <a:t>KAS for Social Studies </a:t>
            </a:r>
            <a:r>
              <a:rPr lang="en-US" sz="1100" dirty="0">
                <a:solidFill>
                  <a:srgbClr val="000000"/>
                </a:solidFill>
              </a:rPr>
              <a:t>when designing the supporting questions. See the kindergarten disciplinary clarifications and instructional support beginning on page 27.</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0" lvl="0" indent="0" algn="l" rtl="0">
              <a:spcBef>
                <a:spcPts val="0"/>
              </a:spcBef>
              <a:spcAft>
                <a:spcPts val="0"/>
              </a:spcAft>
              <a:buClr>
                <a:schemeClr val="dk1"/>
              </a:buClr>
              <a:buSzPts val="1100"/>
              <a:buFont typeface="Arial"/>
              <a:buNone/>
            </a:pPr>
            <a:r>
              <a:rPr lang="en-US" sz="1100" dirty="0">
                <a:solidFill>
                  <a:srgbClr val="000000"/>
                </a:solidFill>
              </a:rPr>
              <a:t>Next, click on the video to see how two educators design supporting questions about culture that are aligned to the </a:t>
            </a:r>
            <a:r>
              <a:rPr lang="en-US" sz="1100" i="1" u="sng" dirty="0">
                <a:solidFill>
                  <a:srgbClr val="000000"/>
                </a:solidFill>
                <a:hlinkClick r:id="rId3">
                  <a:extLst>
                    <a:ext uri="{A12FA001-AC4F-418D-AE19-62706E023703}">
                      <ahyp:hlinkClr xmlns:ahyp="http://schemas.microsoft.com/office/drawing/2018/hyperlinkcolor" val="tx"/>
                    </a:ext>
                  </a:extLst>
                </a:hlinkClick>
              </a:rPr>
              <a:t>KAS for Social Studies</a:t>
            </a:r>
            <a:r>
              <a:rPr lang="en-US" sz="1100" dirty="0">
                <a:solidFill>
                  <a:srgbClr val="000000"/>
                </a:solidFill>
              </a:rPr>
              <a:t> for kindergarten and the compelling question “How does culture impact my community?”. The kindergarten standards start on page 22. </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0" lvl="0" indent="0" algn="l" rtl="0">
              <a:spcBef>
                <a:spcPts val="0"/>
              </a:spcBef>
              <a:spcAft>
                <a:spcPts val="0"/>
              </a:spcAft>
              <a:buClr>
                <a:schemeClr val="dk1"/>
              </a:buClr>
              <a:buSzPts val="1100"/>
              <a:buFont typeface="Arial"/>
              <a:buNone/>
            </a:pPr>
            <a:r>
              <a:rPr lang="en-US" sz="1100" dirty="0">
                <a:solidFill>
                  <a:srgbClr val="000000"/>
                </a:solidFill>
              </a:rPr>
              <a:t>As you view this clip, reflect on the following questions:</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How did they start designing the supporting questions? </a:t>
            </a: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How did they determine the focus of the supporting questions?</a:t>
            </a: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What resources did they use in their discussion?</a:t>
            </a: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Did they model academic discourse? If so, how?</a:t>
            </a: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How did they evaluate their supporting questions once they were crafted?</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0" lvl="0" indent="0" algn="l" rtl="0">
              <a:spcBef>
                <a:spcPts val="0"/>
              </a:spcBef>
              <a:spcAft>
                <a:spcPts val="0"/>
              </a:spcAft>
              <a:buClr>
                <a:schemeClr val="dk1"/>
              </a:buClr>
              <a:buSzPts val="1100"/>
              <a:buFont typeface="Arial"/>
              <a:buNone/>
            </a:pPr>
            <a:r>
              <a:rPr lang="en-US" sz="1100" dirty="0">
                <a:solidFill>
                  <a:srgbClr val="000000"/>
                </a:solidFill>
              </a:rPr>
              <a:t>Note: If you are a kindergarten teacher and would like more information about kindergarten in the </a:t>
            </a:r>
            <a:r>
              <a:rPr lang="en-US" sz="1100" i="1" dirty="0">
                <a:solidFill>
                  <a:srgbClr val="000000"/>
                </a:solidFill>
              </a:rPr>
              <a:t>KAS for Social Studies</a:t>
            </a:r>
            <a:r>
              <a:rPr lang="en-US" sz="1100" dirty="0">
                <a:solidFill>
                  <a:srgbClr val="000000"/>
                </a:solidFill>
              </a:rPr>
              <a:t>, access the additional resources below: </a:t>
            </a:r>
            <a:endParaRPr sz="1100" dirty="0">
              <a:solidFill>
                <a:srgbClr val="000000"/>
              </a:solidFill>
            </a:endParaRPr>
          </a:p>
          <a:p>
            <a:pPr marL="0" lvl="0" indent="0" algn="l" rtl="0">
              <a:spcBef>
                <a:spcPts val="0"/>
              </a:spcBef>
              <a:spcAft>
                <a:spcPts val="0"/>
              </a:spcAft>
              <a:buClr>
                <a:schemeClr val="dk1"/>
              </a:buClr>
              <a:buSzPts val="1100"/>
              <a:buFont typeface="Arial"/>
              <a:buNone/>
            </a:pP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Grade-Level Overviews in the </a:t>
            </a:r>
            <a:r>
              <a:rPr lang="en-US" sz="1100" i="1" dirty="0">
                <a:solidFill>
                  <a:srgbClr val="000000"/>
                </a:solidFill>
              </a:rPr>
              <a:t>KAS for Social Studies</a:t>
            </a:r>
            <a:r>
              <a:rPr lang="en-US" sz="1100" dirty="0">
                <a:solidFill>
                  <a:srgbClr val="000000"/>
                </a:solidFill>
              </a:rPr>
              <a:t>: See the kindergarten grade-level overview beginning on page 22.</a:t>
            </a:r>
            <a:endParaRPr sz="1100" dirty="0">
              <a:solidFill>
                <a:srgbClr val="000000"/>
              </a:solidFill>
            </a:endParaRPr>
          </a:p>
          <a:p>
            <a:pPr marL="457200" lvl="0" indent="-298450" algn="l" rtl="0">
              <a:spcBef>
                <a:spcPts val="0"/>
              </a:spcBef>
              <a:spcAft>
                <a:spcPts val="0"/>
              </a:spcAft>
              <a:buClr>
                <a:srgbClr val="000000"/>
              </a:buClr>
              <a:buSzPts val="1100"/>
              <a:buFont typeface="Calibri"/>
              <a:buAutoNum type="arabicParenR"/>
            </a:pPr>
            <a:r>
              <a:rPr lang="en-US" sz="1100" dirty="0">
                <a:solidFill>
                  <a:srgbClr val="000000"/>
                </a:solidFill>
              </a:rPr>
              <a:t>Disciplinary Clarifications and Instructional Support in the </a:t>
            </a:r>
            <a:r>
              <a:rPr lang="en-US" sz="1100" i="1" dirty="0">
                <a:solidFill>
                  <a:srgbClr val="000000"/>
                </a:solidFill>
              </a:rPr>
              <a:t>KAS for Social Studies</a:t>
            </a:r>
            <a:r>
              <a:rPr lang="en-US" sz="1100" dirty="0">
                <a:solidFill>
                  <a:srgbClr val="000000"/>
                </a:solidFill>
              </a:rPr>
              <a:t>: See the kindergarten disciplinary clarifications and instructional support beginning on page 27.</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Calibri"/>
              <a:buAutoNum type="arabicParenR"/>
              <a:tabLst/>
              <a:defRPr/>
            </a:pPr>
            <a:r>
              <a:rPr lang="en-US" sz="1100" dirty="0"/>
              <a:t>Glossary of Terms: The term “culture” is defined on page 3. Access this document here: </a:t>
            </a:r>
            <a:r>
              <a:rPr lang="en-US" sz="1100" u="sng" dirty="0"/>
              <a:t>https://education.ky.gov/curriculum/standards/kyacadstand/Documents/KAS_for_Social_Studies_Glossary_of_Terms.pdf</a:t>
            </a:r>
          </a:p>
          <a:p>
            <a:pPr marL="457200" lvl="0" indent="-298450" algn="l" rtl="0">
              <a:spcBef>
                <a:spcPts val="0"/>
              </a:spcBef>
              <a:spcAft>
                <a:spcPts val="0"/>
              </a:spcAft>
              <a:buClr>
                <a:srgbClr val="000000"/>
              </a:buClr>
              <a:buSzPts val="1100"/>
              <a:buFont typeface="Calibri"/>
              <a:buAutoNum type="arabicParenR"/>
            </a:pPr>
            <a:endParaRPr sz="1100" dirty="0">
              <a:solidFill>
                <a:srgbClr val="000000"/>
              </a:solidFill>
            </a:endParaRPr>
          </a:p>
          <a:p>
            <a:pPr marL="0" lvl="0" indent="0" algn="l" rtl="0">
              <a:spcBef>
                <a:spcPts val="500"/>
              </a:spcBef>
              <a:spcAft>
                <a:spcPts val="0"/>
              </a:spcAft>
              <a:buClr>
                <a:schemeClr val="dk1"/>
              </a:buClr>
              <a:buSzPts val="1100"/>
              <a:buFont typeface="Arial"/>
              <a:buNone/>
            </a:pPr>
            <a:r>
              <a:rPr lang="en-US" sz="1100" dirty="0">
                <a:solidFill>
                  <a:srgbClr val="000000"/>
                </a:solidFill>
              </a:rPr>
              <a:t>It is important to note that as you design a unit, lesson, etc. using a compelling question and aligned supporting questions, the questions may need to revised to ensure alignment between the inquiry practices and the disciplinary strand standards in the work.  </a:t>
            </a:r>
            <a:endParaRPr sz="1100" dirty="0">
              <a:solidFill>
                <a:srgbClr val="000000"/>
              </a:solidFill>
            </a:endParaRPr>
          </a:p>
          <a:p>
            <a:pPr marL="0" lvl="0" indent="0" algn="l" rtl="0">
              <a:spcBef>
                <a:spcPts val="500"/>
              </a:spcBef>
              <a:spcAft>
                <a:spcPts val="0"/>
              </a:spcAft>
              <a:buClr>
                <a:schemeClr val="dk1"/>
              </a:buClr>
              <a:buSzPts val="1100"/>
              <a:buFont typeface="Arial"/>
              <a:buNone/>
            </a:pPr>
            <a:endParaRPr sz="1100" dirty="0">
              <a:solidFill>
                <a:srgbClr val="000000"/>
              </a:solidFill>
            </a:endParaRPr>
          </a:p>
          <a:p>
            <a:pPr marL="0" lvl="0" indent="0" algn="l" rtl="0">
              <a:spcBef>
                <a:spcPts val="500"/>
              </a:spcBef>
              <a:spcAft>
                <a:spcPts val="0"/>
              </a:spcAft>
              <a:buNone/>
            </a:pPr>
            <a:r>
              <a:rPr lang="en-US" dirty="0">
                <a:solidFill>
                  <a:srgbClr val="000000"/>
                </a:solidFill>
              </a:rPr>
              <a:t>A transcript of this video follows below:</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now what we need to do is we need to design supporting questions that align with our compelling questions. So, our compelling question that we had come up with when we were we were looking at the kindergarten standards and the theme of kindergarten is Me, Myself and My Community. We really want to look more in depth at this term of culture. Just because we know it's in the standards and we know that culture…  We want kids to explore the culture that's found in their community. And in kindergarten it's about their classroom community, their school community, their immediate local community. And so now that we have our compelling question of “How does culture impact my community?”, we now need to look at it and say, “OK, what are going to be the supporting questions that are going to drive a students’ investigation or their understanding of this compelling question?” And so when we looked at the compelling question, you know, part of the characteristics in determining and evaluating your compelling question is whether or not it can be answered through multiple perspectives. So I think a good place to start would be to look at the standards, the ones for kindergarten and say, “OK, How do you know? What are the various standards-aligned, discipline-specific ways that we can drive student investigation of the compelling question? So what are some discipline-specific supporting questions?” And then as we kind of design those, we will go back and evaluate each one using the four questions on the screen. Does that work for you?</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That works perfect.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Alright, so we'll start off with Civics just because civics is first in the document. It's easiest to look at first. OK, so our compelling question is how does culture impact my community? OK, so let's take a second look at the standards. What do we think? I mean, I kind of think that if we're really looking at you know how does culture impact my community? What about this one? </a:t>
            </a:r>
            <a:r>
              <a:rPr lang="en-US" i="1" dirty="0">
                <a:solidFill>
                  <a:srgbClr val="000000"/>
                </a:solidFill>
              </a:rPr>
              <a:t>(Teacher one points to the standard K.C.KG0.2 Identify local and Kentucky state symbols and events)</a:t>
            </a:r>
            <a:r>
              <a:rPr lang="en-US" dirty="0">
                <a:solidFill>
                  <a:srgbClr val="000000"/>
                </a:solidFill>
              </a:rPr>
              <a: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Yeah, I think I think that one is the best. There are others that could work, of course, but I like them thinking about local symbols, local events, and how that contributes to their culture. .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Alright, so then so what we can do is we can pull this over. Right now we just pull it (the standard) over just because we want (to be able to reference) it. You know because one of the things that says they're on the questions says it uses discipline specific terminology, because we do want kids to really get grounded in good discipline specific, age appropriate, terminology. So I'll pull the standard down just so we can reference it. So what might be a good supporting question that aligns with “How does culture impact my community?” So um… I'll start and then we can edit OK. I’m toying between… there’s multiple ways to start this… So, we can start with how or what.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was just going to say we may want to go with a what here so that they get some kind of specificity that they can then utilize to support their answer to the how question.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That works for me. Ok… what… Would it be what local … would it be symbols and events? Let’s start with events first, because I do think that this, especially in kindergarten, and we want to make sure that... There's just... There's just something in my gut that saying that you know we can talk about state symbols at another time. We can talk about cultural events in this time. I just think that's helpful for students. So what local events?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What if we said, like what local events are important in my community? Yeah… that was wanting you to say to my community… but…</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To my community?</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Either one. Either one, I think that communicates more like the to my community works better with our compelling question.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I think that works, right? Like what local events are important in my community. If you, depending on what region you are in in  the state,  your festival sure or events would be influenced by your culture. How do we feel about that one?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do think, and I trust your judgment here, but I do think that we could have “What local symbols and events are important to my community?” Just as an example, in my local community, there is a memorial to veterans and there are multiple flags and so that would be something that I think students they passed that everyday. That's something that's well known and that defines part of the culture of that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Depending on the community you are in. So “what symbols and events are important in my community?” So I can see… Alright, I think that works.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Yeah, because if is an Apple Festival or if it is something that… That symbol of the apple and the corresponding events define the part of the culture of that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alright. So let’s go through the questions ask it doesn't allow it to inspire investigation of the compelling question?  I think so.</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 think understanding the symbols and events in your community, an understanding how it's a reflection of the culture of the community is a huge component of understanding the culture of the community.</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Does it provide students with knowledge that they can synthesize to answer the compelling question, I think so. I think I kind of just went through that right like this idea that they take the bigger and they get a large understanding, right? Can it be answered through the use of the concepts and practices of each social discipline while we're doing civics? So that's the first part? And does it use discipline, specific terminology, and so I think at this level, because and so I think at this level, because understanding and this grows in the document, it progresses in complexity. But this idea of you know symbols and what they mean and why they are important. I think to me, while we're not doing like you know, higher level vocabulary that kids might see later on, like civil discourse, I do think this is appropriate, discipline specific investigation for kindergarteners.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Agree. I feel like again I feel like students need to hear the language of the standards and be familiar with that vocabulary because it is a progression.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the next one will do is economics. Oops, if I can type and economics right. Pull it that. So let's look at the document. Again, like what you said before with civics, that there are a lot of examples that could work. I kind of like this idea of identify places and communities that provide goods and services cause I think sometimes you can really see your culture in that as well.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For sure.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I will pull this over again just to anchor our thinking in the to make sure it's standards aligned. I mean, I almost want it to be like this…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yeah…</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What places provide goods and services...oops… (in my community)... What do we think? Now, my only question about that is that aligned to the compelling question?</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Well, I think so. Again, they will have multiple things that they are brainstorming in relation to that. But when they get to the compelling question then I would think they would want to either be supported and scaffold about the teacher to make connections between, well, you have all of these. Which ones are most important in characterizing our community? And obviously you wouldn't use that terminology with the kindergartner. But which places allow them to see, um, what makes up our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Right. And I think about just my local community like they're just different shops and there's international grocery stores and all of those things that you can you know if I'm thinking about like an international grocery store. OK, so that place provides goods and services. Why is that particular business able to sustain and thrive? It's a reflection of the culture of the diversity in the community.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Sure and I think too it could allow some of them to see that different places in the community are being revitalized in a sense of maybe, you know, there are a lot of effort to revitalize main streets, and so I think that could lead to interesting conversations as well, because that tends to shape culture.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alright, so let's evaluate it with our question. So does it align to inspire investigation compelling questions? I think we kind of already done that, right? Like we've already talked about the alignment. OK, you know, with teacher that we do think that it can.be aligned and that would teachers scaffolding each. Students will be able to make those connections and does it provide knowledge they can synthesize. Yes, this idea that what can services are in their community can be a reflection of the culture. So I think that does that. Can it be answered through the concepts and practices of each social studies discipline. Yes, we have economics here and does it use discipline specific terminology. Yes because it's using goods and services.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Our next one will be geography. Ok, this may be the easiest connection because of the standard that states “Identify and describe the culture of communities.”</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Yes…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But?</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wonder if that’s like answering a question with a question. Like I wonder if…</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Yeah if it's going to be like what is the culture of my community?</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Yeah, because even like the physical and environmental characteristic shape culture. So like that last one. But again, I'm willing to…</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Well, I think the thing that might be important here..  So there's two things, like when we're going through this discipline specific. So like we've looked at all the different ways that culture…. And it's like we started with civics. We started with economics. But, when you're actually designing your lesson plans and your unit plans, it might be more appropriate to start with this term because kids don't understand culture, and so I think you know, while we're doing so, I guess my vote is to use this standard. But I think if you're to design a unit plan on it, I think you would start here because kids have to understand what culture is. Again, because then you can even do something you know. To understand what culture is doesn't necessarily mean you understand how it impacts your community. Does that make sense?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That helps me.</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on this I'm going to just put our standard right here and is it something like? Do we say something like… What is culture? </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Two: I think so.</a:t>
            </a:r>
            <a:endParaRPr dirty="0">
              <a:solidFill>
                <a:srgbClr val="000000"/>
              </a:solidFill>
            </a:endParaRPr>
          </a:p>
          <a:p>
            <a:pPr marL="0" marR="165100" lvl="0" indent="0" algn="l" rtl="0">
              <a:lnSpc>
                <a:spcPct val="135714"/>
              </a:lnSpc>
              <a:spcBef>
                <a:spcPts val="0"/>
              </a:spcBef>
              <a:spcAft>
                <a:spcPts val="0"/>
              </a:spcAft>
              <a:buNone/>
            </a:pPr>
            <a:r>
              <a:rPr lang="en-US" dirty="0">
                <a:solidFill>
                  <a:srgbClr val="000000"/>
                </a:solidFill>
              </a:rPr>
              <a:t>Teacher one: OK, so I think that works because I think that sets the foundation and getting out. What is culture? Does that get at the identifying and describing the goal? Teacher two: That's what I was wondering. I mean, it definitely gets at the identify. They’re going to be able to, in essence, define what it is. I</a:t>
            </a:r>
            <a:r>
              <a:rPr lang="en-US" dirty="0">
                <a:solidFill>
                  <a:srgbClr val="323130"/>
                </a:solidFill>
              </a:rPr>
              <a:t>'m wondering if we could open it up a little bit so that they're describing something. So, what is culture? Can we say something like what are key factors in contributing to culture, and I know that's not in kindergarten language.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Ok, so say that again because it made me think of something.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So, what are key factors that contribute to the culture of communities?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So… I forgot the beginning of what you said but I would say examples…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like initially how you had what is culture and comma. Can you have two in one? So, what is culture and what are examples of culture within the community? But is that it? Is that what the standard is getting at? If I am describing cultures of communities so obviously for someone in kindergarten, they are looking at their school, their local community… So, let’s process that a little bit. How … What would we be looking for with that question beyond just the definition?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Do you mean with the standard or with the question?</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With the question.</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Ok. Let’s do this first. Let’s go back and look at the disciplinary clarifications.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Ok.</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Just so we can anchor our thoughts in that.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Ok. That’s a good entry point. I like how it says “For example, the culture of a student’s classroom might include the value of respecting others. This value might be reflected in a rule.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(Typing) This isn’t it, is it?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think that…. because before, we were saying “What is culture?” in general. So, we were looking for that definition and clearly, they would have to know that definition to be able to answer that second question. But they would also have to have conversations around again those cultural values and beliefs in the climate within their school, within their community. So, to me, the second question does a better job of encompassing both parts of the standard.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And I think… so again… Ok, so the other part is does it inspire investigation of the compelling question? So… I think so. So, when engaging with this in the classroom, there does have to be this foundational discussion of culture, right? Is says “what is the culture of my community?” So that's where you can identify it. So like if you look back at that disciplinary clarification, kind of like what you were saying... Like, you know the culture of a classroom might include the value of respecting others. This is reflected on a rule on the wall that says takes turns when speaking so that a student can understand (class work) well… Yeah, they can identify what culture is and they can say you know, describe it. Well, this is how it appears in my classroom and I think that's foundational to understand. OK, well, you know. Here's what culture means. This is how it can impact this is.... the definition of culture, this is how it appears… You are looking at it broader … How does culture impact my community? Culture will impact it in a variety of ways. I think it works.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think so too. I feel like the discipline specific question is… I mean, you could answer that with a definition and a list whereas in the compelling question, you are having to consider the implications of that list.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Yes, and then… the whole point of the compelling question is that it is bigger and it requires synthesis of the supporting questions. So, this geography standard… this geography standard is the foundation of a discussion of ok… well… What are the symbols and events? Then, what are the places and goods… OK. alright, so then our next one is history. And we will go back up and look at the document for the history standards. I mean, there are lots of choices here.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sort of like the second one (K.H.CH.2) compare traditions found in communities over time, including those from diverse backgrounds.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Yeah, and you can … the cool thing is that this compelling question … You know, we’re going … How do I say this? We are doing this in each of the disciplines, but you can also do more than one history standard when exploring culture. You can talk about… we will focus on the compare traditions… for what we are doing right now … kids can also look at how their community changed over time … and that, to me, is related to identify the cause and effect of an event in a community. You know? Why do you have this festival?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Absolutely.</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You have multiple lenses… even multiple history standards… that you can look at it with. So. it says compare traditions found in communities over time, including those from diverse backgrounds. How would we start this sentence if the standard asks to compare? We want to make a supporting question and the standard is asking to compare. How would we start this question?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And again, this is just a thought… My thought would be that, initially, you would have to have your “What traditions are found within the community? Or what traditions … or what community traditions … I’m trying to bring in that change over time… but ultimately, getting back to that idea of how they are alike? How are they different so that they are really comparing…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That’s why I asked that initial question… Like how do you if the question is asking too? I mean it's like. You know, if you're if you're gonna sit pretty right, you're like OK kids, let's compare. But then, like how do you? What's a great way to put that into a question?</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Well, so should this be a how? Then like how, how have community traditions?</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Can we say traditions found in my community?</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Yeah, that works. How do traditions found in my community…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Do what?</a:t>
            </a:r>
            <a:br>
              <a:rPr lang="en-US" dirty="0">
                <a:solidFill>
                  <a:srgbClr val="323130"/>
                </a:solidFill>
              </a:rPr>
            </a:br>
            <a:r>
              <a:rPr lang="en-US" dirty="0">
                <a:solidFill>
                  <a:srgbClr val="323130"/>
                </a:solidFill>
              </a:rPr>
              <a:t>Teacher two: Another one that was dealing with change overtime…. Here compared traditions found in communities overtime. I mean, we could say. How have traditions found in my community… Develop… no… developed is not a good kindergarten word, but um.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The ultimate thing here is that we are asking kids to compare traditions… So let’s…</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mean, it could just be how our traditions found in my community alike and different?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How are traditions? Would you say found in my community? alike and different? Um, I had something to you. How… I don't know if this will work, but how do you traditions in my community compare?</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I think that’s tide most to the standard… But…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Is it that we can… When do kids have to know… Is the idea that when kids compare that kids are figuring out how they are alike and different?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Yes.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When does that happen? That starts in kindergarten, right?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Yes. I mean usually for example in the reading and writing standards it will say both terms like compare and contrast, but if it's just one, the general association would be that yes, they are telling us both how they are the same and how they are different.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OK? So if we leave it like this and we say OK, so history, the supporting question is how our traditions found in my community alike in different then when we go to implement this question with kids, part of our lesson design would include those things like, OK, Well, let's talk about how the traditions in our community have changed overtime? And in investigating those, we would ensure that kids were talking about groups from diverse backgrounds, right?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Do you think though that somewhere we need to embed the whole change over time somewhere into that question? I mean the whole the whole notion of a tradition is that it is something that develops over time. Right?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Yeah, I mean that's the general definition of it so...Um, I think it is ok the way it is… the supporting question… so long as when we implement it, we ensure that what students are engaging with is aligned to… again, the supporting question is aligned to the standard, but at the end of the day, our foundation is the standard. So, the supporting question drives the investigation of the compelling question … but what students do must be rooted in the standard. So, how are traditions in my community alike and different is the question but in addressing the standard, I have to include changes over time, which is a part of the standard and the definition of tradition… But that we are also including those traditions from diverse backgrounds. Because, at the end of the day, what the kid is going to be doing is looking at how does culture impact my community. And so, in investigating that… they would have to consider those diverse backgrounds. Do you think an again, you're right?</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You're probably about ready to…</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No! This is what makes it better…</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But if we say.</a:t>
            </a:r>
            <a:r>
              <a:rPr lang="en-US" dirty="0">
                <a:solidFill>
                  <a:srgbClr val="605E5C"/>
                </a:solidFill>
              </a:rPr>
              <a:t> </a:t>
            </a:r>
            <a:r>
              <a:rPr lang="en-US" dirty="0">
                <a:solidFill>
                  <a:srgbClr val="323130"/>
                </a:solidFill>
              </a:rPr>
              <a:t>What traditions found in my or what do traditions found in my community have in common? And then how? How are they different? Or is that? Do you want it to be bound into one singular question?</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I like it being one question… When you suggested the two questions… my brain said that my role as a teacher is to scaffold student understanding to that question. In going through this, the larger question The supporting question would be how are traditions found in my community alike and different? We would talk about those traditions and we could say, ok, how are … you would look at it very specifically. How does this tradition compare to that tradition? And then you would build your understanding of it. I like the idea, especially if, … I like the idea of it being the one question especially because of this idea of comparison, that students should be able to know/learn that they are asking for alike and different. So, I am ok with this.</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Ok.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Are we ok with the history supporting question?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Yes.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one: Ok, let’s check our question, so does it align to inspire the investigation? The compelling question I think you just answered that. Does it provide students with knowledge they can synthesize to answer the compelling question? </a:t>
            </a:r>
            <a:endParaRPr dirty="0">
              <a:solidFill>
                <a:srgbClr val="323130"/>
              </a:solidFill>
            </a:endParaRPr>
          </a:p>
          <a:p>
            <a:pPr marL="0" marR="165100" lvl="0" indent="0" algn="l" rtl="0">
              <a:lnSpc>
                <a:spcPct val="135714"/>
              </a:lnSpc>
              <a:spcBef>
                <a:spcPts val="0"/>
              </a:spcBef>
              <a:spcAft>
                <a:spcPts val="0"/>
              </a:spcAft>
              <a:buNone/>
            </a:pPr>
            <a:r>
              <a:rPr lang="en-US" dirty="0">
                <a:solidFill>
                  <a:srgbClr val="323130"/>
                </a:solidFill>
              </a:rPr>
              <a:t>Teacher two: Yes, because traditions are apart of culture and this again is very foundational to that understanding of culture, right? Like their traditions in your community that support component of culture. So they it the traditions is the foundation to that larger idea of culture. Can it be answered through the use of the concepts and practices of each social studies discipline?</a:t>
            </a:r>
            <a:endParaRPr dirty="0">
              <a:solidFill>
                <a:srgbClr val="323130"/>
              </a:solidFill>
            </a:endParaRPr>
          </a:p>
          <a:p>
            <a:pPr marL="0" marR="25400" lvl="0" indent="0" algn="l" rtl="0">
              <a:lnSpc>
                <a:spcPct val="120000"/>
              </a:lnSpc>
              <a:spcBef>
                <a:spcPts val="0"/>
              </a:spcBef>
              <a:spcAft>
                <a:spcPts val="0"/>
              </a:spcAft>
              <a:buNone/>
            </a:pPr>
            <a:r>
              <a:rPr lang="en-US" dirty="0">
                <a:solidFill>
                  <a:srgbClr val="605E5C"/>
                </a:solidFill>
              </a:rPr>
              <a:t>Teacher one: </a:t>
            </a:r>
            <a:r>
              <a:rPr lang="en-US" dirty="0">
                <a:solidFill>
                  <a:srgbClr val="323130"/>
                </a:solidFill>
              </a:rPr>
              <a:t>Yes, because that's we're looking at through history lens right now. And does it use discipline specific terminology? </a:t>
            </a:r>
            <a:endParaRPr dirty="0">
              <a:solidFill>
                <a:srgbClr val="323130"/>
              </a:solidFill>
            </a:endParaRPr>
          </a:p>
          <a:p>
            <a:pPr marL="0" marR="25400" lvl="0" indent="0" algn="l" rtl="0">
              <a:lnSpc>
                <a:spcPct val="120000"/>
              </a:lnSpc>
              <a:spcBef>
                <a:spcPts val="0"/>
              </a:spcBef>
              <a:spcAft>
                <a:spcPts val="0"/>
              </a:spcAft>
              <a:buNone/>
            </a:pPr>
            <a:r>
              <a:rPr lang="en-US" dirty="0">
                <a:solidFill>
                  <a:srgbClr val="323130"/>
                </a:solidFill>
              </a:rPr>
              <a:t>Teacher two: Yes, because traditions is when the terms that's found in the history string that will again grow in complexity as a kid gets older. And more sophisticated in their study of social studies.</a:t>
            </a:r>
            <a:endParaRPr dirty="0">
              <a:solidFill>
                <a:srgbClr val="323130"/>
              </a:solidFill>
            </a:endParaRPr>
          </a:p>
          <a:p>
            <a:pPr marL="0" marR="25400" lvl="0" indent="0" algn="l" rtl="0">
              <a:lnSpc>
                <a:spcPct val="120000"/>
              </a:lnSpc>
              <a:spcBef>
                <a:spcPts val="0"/>
              </a:spcBef>
              <a:spcAft>
                <a:spcPts val="0"/>
              </a:spcAft>
              <a:buNone/>
            </a:pPr>
            <a:r>
              <a:rPr lang="en-US" dirty="0">
                <a:solidFill>
                  <a:srgbClr val="605E5C"/>
                </a:solidFill>
              </a:rPr>
              <a:t>Teacher one: </a:t>
            </a:r>
            <a:r>
              <a:rPr lang="en-US" dirty="0">
                <a:solidFill>
                  <a:srgbClr val="323130"/>
                </a:solidFill>
              </a:rPr>
              <a:t>OK, alright and again once we start designing our unit plans and our lesson plans, we can… We will always go back and check alignment and revise as needed. But I think this is a pretty good foundation for the work. What do you think? </a:t>
            </a:r>
            <a:endParaRPr dirty="0">
              <a:solidFill>
                <a:srgbClr val="323130"/>
              </a:solidFill>
            </a:endParaRPr>
          </a:p>
          <a:p>
            <a:pPr marL="0" marR="25400" lvl="0" indent="0" algn="l" rtl="0">
              <a:lnSpc>
                <a:spcPct val="120000"/>
              </a:lnSpc>
              <a:spcBef>
                <a:spcPts val="0"/>
              </a:spcBef>
              <a:spcAft>
                <a:spcPts val="0"/>
              </a:spcAft>
              <a:buNone/>
            </a:pPr>
            <a:r>
              <a:rPr lang="en-US" dirty="0">
                <a:solidFill>
                  <a:srgbClr val="323130"/>
                </a:solidFill>
              </a:rPr>
              <a:t>Teacher two: I agree yeah.</a:t>
            </a:r>
            <a:endParaRPr dirty="0">
              <a:solidFill>
                <a:srgbClr val="323130"/>
              </a:solidFill>
            </a:endParaRPr>
          </a:p>
          <a:p>
            <a:pPr marL="0" marR="25400" lvl="0" indent="0" algn="l" rtl="0">
              <a:lnSpc>
                <a:spcPct val="120000"/>
              </a:lnSpc>
              <a:spcBef>
                <a:spcPts val="0"/>
              </a:spcBef>
              <a:spcAft>
                <a:spcPts val="0"/>
              </a:spcAft>
              <a:buNone/>
            </a:pPr>
            <a:r>
              <a:rPr lang="en-US" dirty="0">
                <a:solidFill>
                  <a:srgbClr val="605E5C"/>
                </a:solidFill>
              </a:rPr>
              <a:t>Teacher one: </a:t>
            </a:r>
            <a:r>
              <a:rPr lang="en-US" dirty="0">
                <a:solidFill>
                  <a:srgbClr val="323130"/>
                </a:solidFill>
              </a:rPr>
              <a:t>Thank you.</a:t>
            </a: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6F6F6"/>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dirty="0">
              <a:solidFill>
                <a:srgbClr val="323130"/>
              </a:solidFil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8F8F8"/>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FFFFF"/>
              </a:highlight>
              <a:latin typeface="Arial"/>
              <a:ea typeface="Arial"/>
              <a:cs typeface="Arial"/>
              <a:sym typeface="Arial"/>
            </a:endParaRPr>
          </a:p>
          <a:p>
            <a:pPr marL="0" marR="165100" lvl="0" indent="0" algn="l" rtl="0">
              <a:lnSpc>
                <a:spcPct val="135714"/>
              </a:lnSpc>
              <a:spcBef>
                <a:spcPts val="0"/>
              </a:spcBef>
              <a:spcAft>
                <a:spcPts val="0"/>
              </a:spcAft>
              <a:buNone/>
            </a:pPr>
            <a:endParaRPr sz="1050" dirty="0">
              <a:solidFill>
                <a:srgbClr val="323130"/>
              </a:solidFill>
              <a:highlight>
                <a:srgbClr val="F4F4F4"/>
              </a:highlight>
              <a:latin typeface="Arial"/>
              <a:ea typeface="Arial"/>
              <a:cs typeface="Arial"/>
              <a:sym typeface="Arial"/>
            </a:endParaRPr>
          </a:p>
          <a:p>
            <a:pPr marL="0" lvl="0" indent="0" algn="l" rtl="0">
              <a:spcBef>
                <a:spcPts val="500"/>
              </a:spcBef>
              <a:spcAft>
                <a:spcPts val="0"/>
              </a:spcAft>
              <a:buClr>
                <a:schemeClr val="dk1"/>
              </a:buClr>
              <a:buSzPts val="1100"/>
              <a:buFont typeface="Arial"/>
              <a:buNone/>
            </a:pPr>
            <a:endParaRPr dirty="0"/>
          </a:p>
          <a:p>
            <a:pPr marL="0" lvl="0" indent="0" algn="l" rtl="0">
              <a:spcBef>
                <a:spcPts val="500"/>
              </a:spcBef>
              <a:spcAft>
                <a:spcPts val="0"/>
              </a:spcAft>
              <a:buNone/>
            </a:pPr>
            <a:endParaRPr dirty="0"/>
          </a:p>
        </p:txBody>
      </p:sp>
      <p:sp>
        <p:nvSpPr>
          <p:cNvPr id="482" name="Google Shape;482;g99b0a62d8a_0_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dirty="0"/>
          </a:p>
        </p:txBody>
      </p:sp>
    </p:spTree>
    <p:extLst>
      <p:ext uri="{BB962C8B-B14F-4D97-AF65-F5344CB8AC3E}">
        <p14:creationId xmlns:p14="http://schemas.microsoft.com/office/powerpoint/2010/main" val="921472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99b0a62d8a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99b0a62d8a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Font typeface="Arial"/>
              <a:buNone/>
            </a:pPr>
            <a:r>
              <a:rPr lang="en-US" dirty="0"/>
              <a:t>Read the slide and identify the supporting questions on the screen. </a:t>
            </a:r>
            <a:endParaRPr dirty="0"/>
          </a:p>
        </p:txBody>
      </p:sp>
      <p:sp>
        <p:nvSpPr>
          <p:cNvPr id="489" name="Google Shape;489;g99b0a62d8a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09444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99897c3099_5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99897c3099_5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Consider why the highlighted questions are supporting. Some characteristics of supporting questions include: </a:t>
            </a:r>
            <a:endParaRPr dirty="0"/>
          </a:p>
          <a:p>
            <a:pPr marL="457200" lvl="0" indent="-317500" algn="l" rtl="0">
              <a:spcBef>
                <a:spcPts val="0"/>
              </a:spcBef>
              <a:spcAft>
                <a:spcPts val="0"/>
              </a:spcAft>
              <a:buSzPts val="1400"/>
              <a:buChar char="●"/>
            </a:pPr>
            <a:r>
              <a:rPr lang="en-US" dirty="0"/>
              <a:t>They are more focused.</a:t>
            </a:r>
            <a:endParaRPr dirty="0"/>
          </a:p>
          <a:p>
            <a:pPr marL="457200" lvl="0" indent="-317500" algn="l" rtl="0">
              <a:spcBef>
                <a:spcPts val="0"/>
              </a:spcBef>
              <a:spcAft>
                <a:spcPts val="0"/>
              </a:spcAft>
              <a:buSzPts val="1400"/>
              <a:buChar char="●"/>
            </a:pPr>
            <a:r>
              <a:rPr lang="en-US" dirty="0"/>
              <a:t>They support students in investigating the compelling question by providing students with knowledge they will synthesize. </a:t>
            </a:r>
            <a:endParaRPr dirty="0"/>
          </a:p>
          <a:p>
            <a:pPr marL="457200" lvl="0" indent="-317500" algn="l" rtl="0">
              <a:spcBef>
                <a:spcPts val="0"/>
              </a:spcBef>
              <a:spcAft>
                <a:spcPts val="0"/>
              </a:spcAft>
              <a:buSzPts val="1400"/>
              <a:buChar char="●"/>
            </a:pPr>
            <a:r>
              <a:rPr lang="en-US" dirty="0"/>
              <a:t>These can be answered through the use of the concepts and practices of each social studies discipline. </a:t>
            </a:r>
            <a:endParaRPr dirty="0"/>
          </a:p>
          <a:p>
            <a:pPr marL="457200" lvl="0" indent="-317500" algn="l" rtl="0">
              <a:spcBef>
                <a:spcPts val="0"/>
              </a:spcBef>
              <a:spcAft>
                <a:spcPts val="0"/>
              </a:spcAft>
              <a:buSzPts val="1400"/>
              <a:buChar char="●"/>
            </a:pPr>
            <a:r>
              <a:rPr lang="en-US" dirty="0"/>
              <a:t>They may be discipline specific. </a:t>
            </a:r>
            <a:endParaRPr dirty="0"/>
          </a:p>
        </p:txBody>
      </p:sp>
      <p:sp>
        <p:nvSpPr>
          <p:cNvPr id="498" name="Google Shape;498;g99897c3099_5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353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99b0a62d8a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99b0a62d8a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dirty="0"/>
              <a:t>Individually, with a partner or in a small grade-banded group, consider the question on the slide after engaging with this introduction. </a:t>
            </a:r>
            <a:endParaRPr dirty="0"/>
          </a:p>
          <a:p>
            <a:pPr marL="0" lvl="0" indent="0" algn="l" rtl="0">
              <a:spcBef>
                <a:spcPts val="0"/>
              </a:spcBef>
              <a:spcAft>
                <a:spcPts val="0"/>
              </a:spcAft>
              <a:buNone/>
            </a:pPr>
            <a:endParaRPr dirty="0">
              <a:solidFill>
                <a:srgbClr val="000000"/>
              </a:solidFill>
              <a:highlight>
                <a:srgbClr val="FFFFFF"/>
              </a:highlight>
            </a:endParaRPr>
          </a:p>
          <a:p>
            <a:pPr marL="0" lvl="0" indent="0" algn="l" rtl="0">
              <a:spcBef>
                <a:spcPts val="0"/>
              </a:spcBef>
              <a:spcAft>
                <a:spcPts val="0"/>
              </a:spcAft>
              <a:buNone/>
            </a:pPr>
            <a:r>
              <a:rPr lang="en-US" dirty="0">
                <a:solidFill>
                  <a:srgbClr val="000000"/>
                </a:solidFill>
                <a:highlight>
                  <a:srgbClr val="FFFFFF"/>
                </a:highlight>
              </a:rPr>
              <a:t>Note:</a:t>
            </a:r>
            <a:r>
              <a:rPr lang="en-US" i="1" dirty="0">
                <a:solidFill>
                  <a:srgbClr val="000000"/>
                </a:solidFill>
                <a:highlight>
                  <a:srgbClr val="FFFFFF"/>
                </a:highlight>
              </a:rPr>
              <a:t> Teacher Notes</a:t>
            </a:r>
            <a:r>
              <a:rPr lang="en-US" dirty="0">
                <a:solidFill>
                  <a:srgbClr val="000000"/>
                </a:solidFill>
                <a:highlight>
                  <a:srgbClr val="FFFFFF"/>
                </a:highlight>
              </a:rPr>
              <a:t> are designed to support educators in implementing assignments that are strongly aligned to the </a:t>
            </a:r>
            <a:r>
              <a:rPr lang="en-US" i="1" dirty="0">
                <a:solidFill>
                  <a:srgbClr val="000000"/>
                </a:solidFill>
                <a:highlight>
                  <a:srgbClr val="FFFFFF"/>
                </a:highlight>
              </a:rPr>
              <a:t>Kentucky Academic Standards (KAS) for Social Studies</a:t>
            </a:r>
            <a:r>
              <a:rPr lang="en-US" dirty="0">
                <a:solidFill>
                  <a:srgbClr val="000000"/>
                </a:solidFill>
                <a:highlight>
                  <a:srgbClr val="FFFFFF"/>
                </a:highlight>
              </a:rPr>
              <a:t>. </a:t>
            </a:r>
            <a:r>
              <a:rPr lang="en-US" i="1" dirty="0">
                <a:solidFill>
                  <a:srgbClr val="000000"/>
                </a:solidFill>
                <a:highlight>
                  <a:srgbClr val="FFFFFF"/>
                </a:highlight>
              </a:rPr>
              <a:t>Teacher Notes</a:t>
            </a:r>
            <a:r>
              <a:rPr lang="en-US" dirty="0">
                <a:solidFill>
                  <a:srgbClr val="000000"/>
                </a:solidFill>
                <a:highlight>
                  <a:srgbClr val="FFFFFF"/>
                </a:highlight>
              </a:rPr>
              <a:t>, which are available for kindergarten through high school, contain guidance on how to scaffold student understanding of the inquiry practices and the disciplinary strands referenced in the strongly aligned assignments to the </a:t>
            </a:r>
            <a:r>
              <a:rPr lang="en-US" i="1" dirty="0">
                <a:solidFill>
                  <a:srgbClr val="000000"/>
                </a:solidFill>
                <a:highlight>
                  <a:srgbClr val="FFFFFF"/>
                </a:highlight>
              </a:rPr>
              <a:t>KAS for Social Studies.</a:t>
            </a:r>
            <a:endParaRPr dirty="0">
              <a:solidFill>
                <a:srgbClr val="000000"/>
              </a:solidFill>
            </a:endParaRPr>
          </a:p>
        </p:txBody>
      </p:sp>
      <p:sp>
        <p:nvSpPr>
          <p:cNvPr id="507" name="Google Shape;507;g99b0a62d8a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dirty="0"/>
          </a:p>
        </p:txBody>
      </p:sp>
    </p:spTree>
    <p:extLst>
      <p:ext uri="{BB962C8B-B14F-4D97-AF65-F5344CB8AC3E}">
        <p14:creationId xmlns:p14="http://schemas.microsoft.com/office/powerpoint/2010/main" val="1997656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99b0a62d8a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99b0a62d8a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more information on how the skill of questioning progresses through a student’s social studies education, review Appendix A: Kindergarten through High School Progressions in the </a:t>
            </a:r>
            <a:r>
              <a:rPr lang="en-US" i="1" dirty="0"/>
              <a:t>KAS for Social Studies. </a:t>
            </a:r>
            <a:r>
              <a:rPr lang="en-US" dirty="0"/>
              <a:t>Appendix A starts on page 193.</a:t>
            </a:r>
            <a:endParaRPr i="1" dirty="0"/>
          </a:p>
        </p:txBody>
      </p:sp>
      <p:sp>
        <p:nvSpPr>
          <p:cNvPr id="514" name="Google Shape;514;g99b0a62d8a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dirty="0"/>
          </a:p>
        </p:txBody>
      </p:sp>
    </p:spTree>
    <p:extLst>
      <p:ext uri="{BB962C8B-B14F-4D97-AF65-F5344CB8AC3E}">
        <p14:creationId xmlns:p14="http://schemas.microsoft.com/office/powerpoint/2010/main" val="21588830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99b0a62d8a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99b0a62d8a_0_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more information on how the skill of questioning progresses through a student’s social studies education, review Appendix A: Kindergarten through High School Progressions in the </a:t>
            </a:r>
            <a:r>
              <a:rPr lang="en-US" i="1" dirty="0"/>
              <a:t>KAS for Social Studies. </a:t>
            </a:r>
            <a:r>
              <a:rPr lang="en-US" dirty="0"/>
              <a:t>Appendix A starts on page 193.</a:t>
            </a:r>
            <a:endParaRPr i="1" dirty="0"/>
          </a:p>
        </p:txBody>
      </p:sp>
      <p:sp>
        <p:nvSpPr>
          <p:cNvPr id="521" name="Google Shape;521;g99b0a62d8a_0_2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dirty="0"/>
          </a:p>
        </p:txBody>
      </p:sp>
    </p:spTree>
    <p:extLst>
      <p:ext uri="{BB962C8B-B14F-4D97-AF65-F5344CB8AC3E}">
        <p14:creationId xmlns:p14="http://schemas.microsoft.com/office/powerpoint/2010/main" val="2790510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99b0a62d8a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99b0a62d8a_0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528" name="Google Shape;528;g99b0a62d8a_0_1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dirty="0"/>
          </a:p>
        </p:txBody>
      </p:sp>
    </p:spTree>
    <p:extLst>
      <p:ext uri="{BB962C8B-B14F-4D97-AF65-F5344CB8AC3E}">
        <p14:creationId xmlns:p14="http://schemas.microsoft.com/office/powerpoint/2010/main" val="3765170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the slide and answer the questions.</a:t>
            </a:r>
          </a:p>
          <a:p>
            <a:pPr marL="0" lvl="0" indent="0" algn="l" rtl="0">
              <a:spcBef>
                <a:spcPts val="0"/>
              </a:spcBef>
              <a:spcAft>
                <a:spcPts val="0"/>
              </a:spcAft>
              <a:buNone/>
            </a:pPr>
            <a:endParaRPr dirty="0"/>
          </a:p>
        </p:txBody>
      </p:sp>
      <p:sp>
        <p:nvSpPr>
          <p:cNvPr id="157" name="Google Shape;1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extLst>
      <p:ext uri="{BB962C8B-B14F-4D97-AF65-F5344CB8AC3E}">
        <p14:creationId xmlns:p14="http://schemas.microsoft.com/office/powerpoint/2010/main" val="367139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99b0a62d8a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99b0a62d8a_0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have participants engage in this activity. </a:t>
            </a:r>
            <a:endParaRPr dirty="0"/>
          </a:p>
        </p:txBody>
      </p:sp>
      <p:sp>
        <p:nvSpPr>
          <p:cNvPr id="535" name="Google Shape;535;g99b0a62d8a_0_1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dirty="0"/>
          </a:p>
        </p:txBody>
      </p:sp>
    </p:spTree>
    <p:extLst>
      <p:ext uri="{BB962C8B-B14F-4D97-AF65-F5344CB8AC3E}">
        <p14:creationId xmlns:p14="http://schemas.microsoft.com/office/powerpoint/2010/main" val="3297655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99b0a62d8a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99b0a62d8a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Individually, with a partner, small group or PLC, make a list of all of the strategies used in the </a:t>
            </a:r>
            <a:r>
              <a:rPr lang="en-US" i="1" dirty="0">
                <a:solidFill>
                  <a:srgbClr val="000000"/>
                </a:solidFill>
              </a:rPr>
              <a:t>Teacher Notes</a:t>
            </a:r>
            <a:r>
              <a:rPr lang="en-US" dirty="0">
                <a:solidFill>
                  <a:srgbClr val="000000"/>
                </a:solidFill>
              </a:rPr>
              <a:t> to support students developing their own supporting questions. </a:t>
            </a:r>
            <a:endParaRPr dirty="0">
              <a:solidFill>
                <a:srgbClr val="000000"/>
              </a:solidFill>
            </a:endParaRPr>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solidFill>
                  <a:srgbClr val="000000"/>
                </a:solidFill>
              </a:rPr>
              <a:t>If working in groups and you would like to explore the strategies presented that will support students in developing their own supporting questions further, record the strategies you found on a large poster board or Google sheet. If using poster paper, have one strategy per posterboard. If using a google document, have clear sections where everyone can populate their ideas. Once the poster board or Google sheet is set up, engage in a Gallery Walk. For more information, visit this webpage: </a:t>
            </a:r>
            <a:r>
              <a:rPr lang="en-US" u="sng" dirty="0">
                <a:solidFill>
                  <a:srgbClr val="000000"/>
                </a:solidFill>
              </a:rPr>
              <a:t>https://www.theteachertoolkit.com/index.php/tool/gallery-walk</a:t>
            </a:r>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solidFill>
                  <a:srgbClr val="FF0000"/>
                </a:solidFill>
              </a:rPr>
              <a:t>. </a:t>
            </a:r>
            <a:r>
              <a:rPr lang="en-US" dirty="0">
                <a:solidFill>
                  <a:srgbClr val="000000"/>
                </a:solidFill>
              </a:rPr>
              <a:t>As you engage with the poster or Google sheet, ask questions of the strategies</a:t>
            </a:r>
            <a:r>
              <a:rPr lang="en-US" dirty="0">
                <a:solidFill>
                  <a:srgbClr val="FF0000"/>
                </a:solidFill>
              </a:rPr>
              <a:t> </a:t>
            </a:r>
            <a:r>
              <a:rPr lang="en-US" dirty="0">
                <a:solidFill>
                  <a:srgbClr val="000000"/>
                </a:solidFill>
              </a:rPr>
              <a:t>presented and </a:t>
            </a:r>
            <a:r>
              <a:rPr lang="en-US" dirty="0"/>
              <a:t>take notes, such as Cornell Notes on each poster/Google Sheet. For more information on Cornell Notes, visit this webpage: </a:t>
            </a:r>
            <a:r>
              <a:rPr lang="en-US" u="sng" dirty="0"/>
              <a:t>https://lsc.cornell.edu/how-to-study/taking-notes/cornell-note-taking-system/</a:t>
            </a:r>
          </a:p>
          <a:p>
            <a:pPr marL="0" lvl="0" indent="0" algn="l" rtl="0">
              <a:lnSpc>
                <a:spcPct val="90000"/>
              </a:lnSpc>
              <a:spcBef>
                <a:spcPts val="1000"/>
              </a:spcBef>
              <a:spcAft>
                <a:spcPts val="0"/>
              </a:spcAft>
              <a:buNone/>
            </a:pPr>
            <a:endParaRPr lang="en-US" dirty="0"/>
          </a:p>
          <a:p>
            <a:pPr marL="0" lvl="0" indent="0" algn="l" rtl="0">
              <a:lnSpc>
                <a:spcPct val="90000"/>
              </a:lnSpc>
              <a:spcBef>
                <a:spcPts val="1000"/>
              </a:spcBef>
              <a:spcAft>
                <a:spcPts val="0"/>
              </a:spcAft>
              <a:buNone/>
            </a:pPr>
            <a:r>
              <a:rPr lang="en-US" dirty="0"/>
              <a:t>At the conclusion of the Gallery Walk, reflect on what they learned about the strategies to develop supporting questions. </a:t>
            </a:r>
            <a:endParaRPr dirty="0"/>
          </a:p>
        </p:txBody>
      </p:sp>
      <p:sp>
        <p:nvSpPr>
          <p:cNvPr id="542" name="Google Shape;542;g99b0a62d8a_0_1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dirty="0"/>
          </a:p>
        </p:txBody>
      </p:sp>
    </p:spTree>
    <p:extLst>
      <p:ext uri="{BB962C8B-B14F-4D97-AF65-F5344CB8AC3E}">
        <p14:creationId xmlns:p14="http://schemas.microsoft.com/office/powerpoint/2010/main" val="2949987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dirty="0"/>
              <a:t>Read this slide. </a:t>
            </a:r>
            <a:r>
              <a:rPr lang="en-US" sz="1200" b="0" i="0" u="none" strike="noStrike" cap="none" dirty="0">
                <a:solidFill>
                  <a:schemeClr val="dk1"/>
                </a:solidFill>
                <a:latin typeface="Calibri"/>
                <a:ea typeface="Calibri"/>
                <a:cs typeface="Calibri"/>
                <a:sym typeface="Calibri"/>
              </a:rPr>
              <a:t>This slide contains an example from the </a:t>
            </a:r>
            <a:r>
              <a:rPr lang="en-US" sz="1200" b="0" i="1" u="none" strike="noStrike" cap="none" dirty="0">
                <a:solidFill>
                  <a:schemeClr val="dk1"/>
                </a:solidFill>
                <a:latin typeface="Calibri"/>
                <a:ea typeface="Calibri"/>
                <a:cs typeface="Calibri"/>
                <a:sym typeface="Calibri"/>
              </a:rPr>
              <a:t>KAS for Social Studies</a:t>
            </a:r>
            <a:r>
              <a:rPr lang="en-US" sz="1200" b="0" i="0" u="none" strike="noStrike" cap="none" dirty="0">
                <a:solidFill>
                  <a:schemeClr val="dk1"/>
                </a:solidFill>
                <a:latin typeface="Calibri"/>
                <a:ea typeface="Calibri"/>
                <a:cs typeface="Calibri"/>
                <a:sym typeface="Calibri"/>
              </a:rPr>
              <a:t> for Grade 5 to explain the connection between a compelling question and supporting questions.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 question such as “What unites Americans?” is compelling because it focuses on “big ideas,” allows for multiple perspectives and can be answered in a variety of ways, among other characteristics. The supporting questions below are supporting because they are more focused, discipline specific and the answers to these questions can be synthesized to answer the larger compelling question.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It is important to note that when crafting supporting questions for compelling questions, the supporting questions must be aligned to the compelling question to help build the knowledge required to answer the compelling question. For example, a question such as “What doesn’t unite Americans?” is not a supporting question for the compelling question of “What unites Americans?” because it requires students to construct knowledge that does not answer the compelling question.</a:t>
            </a:r>
            <a:endParaRPr dirty="0"/>
          </a:p>
        </p:txBody>
      </p:sp>
      <p:sp>
        <p:nvSpPr>
          <p:cNvPr id="549" name="Google Shape;54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52</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5494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9b0a62d8a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9b0a62d8a_0_2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engage with this activity to write a supporting question.</a:t>
            </a:r>
            <a:endParaRPr dirty="0"/>
          </a:p>
        </p:txBody>
      </p:sp>
      <p:sp>
        <p:nvSpPr>
          <p:cNvPr id="558" name="Google Shape;558;g99b0a62d8a_0_2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dirty="0"/>
          </a:p>
        </p:txBody>
      </p:sp>
    </p:spTree>
    <p:extLst>
      <p:ext uri="{BB962C8B-B14F-4D97-AF65-F5344CB8AC3E}">
        <p14:creationId xmlns:p14="http://schemas.microsoft.com/office/powerpoint/2010/main" val="15901067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9b0a62d8a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9b0a62d8a_0_2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small grade banded groups or in PLCs. </a:t>
            </a:r>
            <a:endParaRPr dirty="0"/>
          </a:p>
        </p:txBody>
      </p:sp>
      <p:sp>
        <p:nvSpPr>
          <p:cNvPr id="565" name="Google Shape;565;g99b0a62d8a_0_2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dirty="0"/>
          </a:p>
        </p:txBody>
      </p:sp>
    </p:spTree>
    <p:extLst>
      <p:ext uri="{BB962C8B-B14F-4D97-AF65-F5344CB8AC3E}">
        <p14:creationId xmlns:p14="http://schemas.microsoft.com/office/powerpoint/2010/main" val="28793245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99b0a62d8a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u="sng" dirty="0"/>
          </a:p>
        </p:txBody>
      </p:sp>
      <p:sp>
        <p:nvSpPr>
          <p:cNvPr id="571" name="Google Shape;571;g99b0a62d8a_0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448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99b0a62d8a_0_3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begins Section C: Investigating Through the Disciplinary Strands. </a:t>
            </a:r>
            <a:endParaRPr dirty="0"/>
          </a:p>
        </p:txBody>
      </p:sp>
      <p:sp>
        <p:nvSpPr>
          <p:cNvPr id="586" name="Google Shape;586;g99b0a62d8a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11443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a4049a7fe4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provides an overview of the module.</a:t>
            </a:r>
          </a:p>
        </p:txBody>
      </p:sp>
      <p:sp>
        <p:nvSpPr>
          <p:cNvPr id="592" name="Google Shape;592;ga4049a7fe4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5651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a4049a7fe4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includes the objectives of this module.</a:t>
            </a:r>
          </a:p>
        </p:txBody>
      </p:sp>
      <p:sp>
        <p:nvSpPr>
          <p:cNvPr id="605" name="Google Shape;605;ga4049a7fe4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0445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99b0a62d8a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99b0a62d8a_0_3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612" name="Google Shape;612;g99b0a62d8a_0_3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dirty="0"/>
          </a:p>
        </p:txBody>
      </p:sp>
    </p:spTree>
    <p:extLst>
      <p:ext uri="{BB962C8B-B14F-4D97-AF65-F5344CB8AC3E}">
        <p14:creationId xmlns:p14="http://schemas.microsoft.com/office/powerpoint/2010/main" val="382358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Read the slide, and watch the video entitled, </a:t>
            </a:r>
            <a:r>
              <a:rPr lang="en-US" i="1" dirty="0"/>
              <a:t>What is Inquiry Based Learning. </a:t>
            </a:r>
            <a:r>
              <a:rPr lang="en-US" dirty="0"/>
              <a:t>Identify the ways in which your understanding of inquiry has been extended.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Font typeface="Arial"/>
              <a:buNone/>
            </a:pPr>
            <a:r>
              <a:rPr lang="en-US" dirty="0"/>
              <a:t>Resources: </a:t>
            </a:r>
            <a:endParaRPr dirty="0"/>
          </a:p>
          <a:p>
            <a:pPr marL="457200" lvl="0" indent="-317500" algn="l" rtl="0">
              <a:spcBef>
                <a:spcPts val="0"/>
              </a:spcBef>
              <a:spcAft>
                <a:spcPts val="0"/>
              </a:spcAft>
              <a:buSzPts val="1400"/>
              <a:buChar char="●"/>
            </a:pPr>
            <a:r>
              <a:rPr lang="en-US" dirty="0"/>
              <a:t>Spencer, John. (2017, December 5). </a:t>
            </a:r>
            <a:r>
              <a:rPr lang="en-US" i="1" dirty="0"/>
              <a:t>What is Inquiry Based Learning?</a:t>
            </a:r>
            <a:r>
              <a:rPr lang="en-US" dirty="0"/>
              <a:t> https://www.youtube.com/watch?v=QlwkerwaV2E  </a:t>
            </a:r>
            <a:endParaRPr dirty="0"/>
          </a:p>
          <a:p>
            <a:pPr marL="457200" lvl="0" indent="-317500" algn="l" rtl="0">
              <a:spcBef>
                <a:spcPts val="0"/>
              </a:spcBef>
              <a:spcAft>
                <a:spcPts val="0"/>
              </a:spcAft>
              <a:buSzPts val="1400"/>
              <a:buChar char="●"/>
            </a:pPr>
            <a:r>
              <a:rPr lang="en-US" dirty="0"/>
              <a:t>Project Zero. (2019).</a:t>
            </a:r>
            <a:r>
              <a:rPr lang="en-US" i="1" dirty="0"/>
              <a:t> Connect, Extend, Challenge. </a:t>
            </a:r>
            <a:r>
              <a:rPr lang="en-US" dirty="0"/>
              <a:t>Harvard Graduate School of Education. </a:t>
            </a:r>
            <a:r>
              <a:rPr lang="en-US" u="sng" dirty="0">
                <a:solidFill>
                  <a:schemeClr val="hlink"/>
                </a:solidFill>
                <a:hlinkClick r:id="rId3" invalidUrl="https://pz.harvard.edu/sites/default/files/Connect Extend Challenge_0.pdf"/>
              </a:rPr>
              <a:t>https://pz.harvard.edu/sites/default/files/Connect%20Extend%20Challenge_0.pdf</a:t>
            </a:r>
            <a:r>
              <a:rPr lang="en-US" dirty="0"/>
              <a:t> </a:t>
            </a:r>
            <a:endParaRPr dirty="0"/>
          </a:p>
        </p:txBody>
      </p:sp>
      <p:sp>
        <p:nvSpPr>
          <p:cNvPr id="165" name="Google Shape;16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extLst>
      <p:ext uri="{BB962C8B-B14F-4D97-AF65-F5344CB8AC3E}">
        <p14:creationId xmlns:p14="http://schemas.microsoft.com/office/powerpoint/2010/main" val="666289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99b0a62d8a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99b0a62d8a_0_3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620" name="Google Shape;620;g99b0a62d8a_0_3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dirty="0"/>
          </a:p>
        </p:txBody>
      </p:sp>
    </p:spTree>
    <p:extLst>
      <p:ext uri="{BB962C8B-B14F-4D97-AF65-F5344CB8AC3E}">
        <p14:creationId xmlns:p14="http://schemas.microsoft.com/office/powerpoint/2010/main" val="1349499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99b0a62d8a_0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99b0a62d8a_0_3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Clr>
                <a:schemeClr val="dk1"/>
              </a:buClr>
              <a:buSzPts val="1100"/>
              <a:buFont typeface="Arial"/>
              <a:buNone/>
            </a:pPr>
            <a:r>
              <a:rPr lang="en-US" dirty="0"/>
              <a:t>When engaging with the </a:t>
            </a:r>
            <a:r>
              <a:rPr lang="en-US" i="1" dirty="0"/>
              <a:t>KAS for Social Studies, </a:t>
            </a:r>
            <a:r>
              <a:rPr lang="en-US" dirty="0"/>
              <a:t>it is important to understand the relationship between the inquiry practices and the discipline strand standards. At the first glance of the architecture, it may appear that the discipline strand standards only interact with the inquiry standards through the inquiry practice of investigation. However, this is not the case. As can be seen in the annotated chart on this slide, students cannot successfully engage in inquiry without the discipline strand standards. The social studies disciplines and the concepts and practices of the disciplines are required to ask compelling and supporting questions, acquire new knowledge, substantiate claims using evidence and effectively communicate conclusions. </a:t>
            </a:r>
            <a:endParaRPr dirty="0"/>
          </a:p>
          <a:p>
            <a:pPr marL="0" lvl="0" indent="0" algn="l" rtl="0">
              <a:spcBef>
                <a:spcPts val="0"/>
              </a:spcBef>
              <a:spcAft>
                <a:spcPts val="0"/>
              </a:spcAft>
              <a:buNone/>
            </a:pPr>
            <a:endParaRPr dirty="0"/>
          </a:p>
        </p:txBody>
      </p:sp>
      <p:sp>
        <p:nvSpPr>
          <p:cNvPr id="628" name="Google Shape;628;g99b0a62d8a_0_3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dirty="0"/>
          </a:p>
        </p:txBody>
      </p:sp>
    </p:spTree>
    <p:extLst>
      <p:ext uri="{BB962C8B-B14F-4D97-AF65-F5344CB8AC3E}">
        <p14:creationId xmlns:p14="http://schemas.microsoft.com/office/powerpoint/2010/main" val="10392979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99b0a62d8a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99b0a62d8a_0_3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635" name="Google Shape;635;g99b0a62d8a_0_3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dirty="0"/>
          </a:p>
        </p:txBody>
      </p:sp>
    </p:spTree>
    <p:extLst>
      <p:ext uri="{BB962C8B-B14F-4D97-AF65-F5344CB8AC3E}">
        <p14:creationId xmlns:p14="http://schemas.microsoft.com/office/powerpoint/2010/main" val="42922592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99b0a62d8a_0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99b0a62d8a_0_3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shows the definition of each disciplinary strand, which can also be found on page 12 of the </a:t>
            </a:r>
            <a:r>
              <a:rPr lang="en-US" i="1" dirty="0"/>
              <a:t>KAS for Social Studies.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Individually, with a partner or in a small grade-banded group, to complete the following: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1. Read through each disciplinary strand, and underline, highlight, circle, etc., elements that impact instruction. </a:t>
            </a:r>
            <a:endParaRPr dirty="0"/>
          </a:p>
          <a:p>
            <a:pPr marL="0" lvl="0" indent="0" algn="l" rtl="0">
              <a:spcBef>
                <a:spcPts val="0"/>
              </a:spcBef>
              <a:spcAft>
                <a:spcPts val="0"/>
              </a:spcAft>
              <a:buNone/>
            </a:pPr>
            <a:r>
              <a:rPr lang="en-US" dirty="0"/>
              <a:t>2. What areas do you feel are a strength? In what areas do you need additional support?</a:t>
            </a:r>
            <a:endParaRPr dirty="0"/>
          </a:p>
          <a:p>
            <a:pPr marL="0" lvl="0" indent="0" algn="l" rtl="0">
              <a:spcBef>
                <a:spcPts val="0"/>
              </a:spcBef>
              <a:spcAft>
                <a:spcPts val="0"/>
              </a:spcAft>
              <a:buNone/>
            </a:pPr>
            <a:endParaRPr dirty="0"/>
          </a:p>
        </p:txBody>
      </p:sp>
      <p:sp>
        <p:nvSpPr>
          <p:cNvPr id="642" name="Google Shape;642;g99b0a62d8a_0_3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dirty="0"/>
          </a:p>
        </p:txBody>
      </p:sp>
    </p:spTree>
    <p:extLst>
      <p:ext uri="{BB962C8B-B14F-4D97-AF65-F5344CB8AC3E}">
        <p14:creationId xmlns:p14="http://schemas.microsoft.com/office/powerpoint/2010/main" val="7819412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9b068f9887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9b068f9887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Watch the following videos to learn more about discipline inquiry. At the conclusion of each video, complete the following sentence: “Discipline inquiry in (insert discipline) is …</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It is important to note that while these videos say </a:t>
            </a:r>
            <a:r>
              <a:rPr lang="en-US" i="1" dirty="0"/>
              <a:t>Civic Inquiry: Gr. 4-6 </a:t>
            </a:r>
            <a:r>
              <a:rPr lang="en-US" dirty="0"/>
              <a:t>or</a:t>
            </a:r>
            <a:r>
              <a:rPr lang="en-US" i="1" dirty="0"/>
              <a:t> Economic Reasoning: Gr. 4-6</a:t>
            </a:r>
            <a:r>
              <a:rPr lang="en-US" dirty="0"/>
              <a:t>, the content discussed in the films may not align to the </a:t>
            </a:r>
            <a:r>
              <a:rPr lang="en-US" i="1" dirty="0"/>
              <a:t>KAS for Social Studies</a:t>
            </a:r>
            <a:r>
              <a:rPr lang="en-US" dirty="0"/>
              <a:t> as these resources were made for another state. The main objective to watching these films is to provide participants with an introduction to discipline inquiry. Participants will explore this topic further in the next learning experience.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 </a:t>
            </a:r>
            <a:endParaRPr dirty="0"/>
          </a:p>
          <a:p>
            <a:pPr marL="457200" lvl="0" indent="-317500" algn="l" rtl="0">
              <a:spcBef>
                <a:spcPts val="0"/>
              </a:spcBef>
              <a:spcAft>
                <a:spcPts val="0"/>
              </a:spcAft>
              <a:buSzPts val="1400"/>
              <a:buChar char="●"/>
            </a:pPr>
            <a:r>
              <a:rPr lang="en-US" dirty="0"/>
              <a:t>Minnesota Center for Social Studies Education. (2015, September 4). </a:t>
            </a:r>
            <a:r>
              <a:rPr lang="en-US" i="1" dirty="0"/>
              <a:t>Civic Inquiry: Gr. 4-6. </a:t>
            </a:r>
            <a:r>
              <a:rPr lang="en-US" u="sng" dirty="0">
                <a:solidFill>
                  <a:schemeClr val="hlink"/>
                </a:solidFill>
                <a:hlinkClick r:id="rId3"/>
              </a:rPr>
              <a:t>https://www.mncsse.org/video/civic-inquiry-video-transcript-english</a:t>
            </a:r>
            <a:r>
              <a:rPr lang="en-US" dirty="0"/>
              <a:t> </a:t>
            </a:r>
            <a:endParaRPr dirty="0"/>
          </a:p>
          <a:p>
            <a:pPr marL="457200" lvl="0" indent="-317500" algn="l" rtl="0">
              <a:spcBef>
                <a:spcPts val="0"/>
              </a:spcBef>
              <a:spcAft>
                <a:spcPts val="0"/>
              </a:spcAft>
              <a:buSzPts val="1400"/>
              <a:buChar char="●"/>
            </a:pPr>
            <a:r>
              <a:rPr lang="en-US" dirty="0"/>
              <a:t>Minnesota Center for Social Studies Education. (2015, May 20). </a:t>
            </a:r>
            <a:r>
              <a:rPr lang="en-US" i="1" dirty="0"/>
              <a:t>Economic Reasoning: Gr. 4-6. </a:t>
            </a:r>
            <a:r>
              <a:rPr lang="en-US" u="sng" dirty="0">
                <a:solidFill>
                  <a:schemeClr val="hlink"/>
                </a:solidFill>
                <a:hlinkClick r:id="rId4"/>
              </a:rPr>
              <a:t>https://www.mncsse.org/video/economic-reasoning-video-transcript-english</a:t>
            </a:r>
            <a:r>
              <a:rPr lang="en-US" dirty="0"/>
              <a:t> </a:t>
            </a:r>
            <a:endParaRPr dirty="0"/>
          </a:p>
          <a:p>
            <a:pPr marL="457200" lvl="0" indent="-317500" algn="l" rtl="0">
              <a:spcBef>
                <a:spcPts val="0"/>
              </a:spcBef>
              <a:spcAft>
                <a:spcPts val="0"/>
              </a:spcAft>
              <a:buSzPts val="1400"/>
              <a:buChar char="●"/>
            </a:pPr>
            <a:r>
              <a:rPr lang="en-US" dirty="0"/>
              <a:t>Minnesota Center for Social Studies Education. (2015, September 4). </a:t>
            </a:r>
            <a:r>
              <a:rPr lang="en-US" i="1" dirty="0"/>
              <a:t>Geographic Inquiry: Gr. 4-6. </a:t>
            </a:r>
            <a:r>
              <a:rPr lang="en-US" u="sng" dirty="0">
                <a:solidFill>
                  <a:schemeClr val="hlink"/>
                </a:solidFill>
                <a:hlinkClick r:id="rId5"/>
              </a:rPr>
              <a:t>https://www.mncsse.org/video/geographic-inquiry-video-transcript-english</a:t>
            </a:r>
            <a:endParaRPr dirty="0"/>
          </a:p>
          <a:p>
            <a:pPr marL="457200" lvl="0" indent="-317500" algn="l" rtl="0">
              <a:spcBef>
                <a:spcPts val="0"/>
              </a:spcBef>
              <a:spcAft>
                <a:spcPts val="0"/>
              </a:spcAft>
              <a:buSzPts val="1400"/>
              <a:buChar char="●"/>
            </a:pPr>
            <a:r>
              <a:rPr lang="en-US" dirty="0"/>
              <a:t>Minnesota Center for Social Studies Education. (2015, September 4). </a:t>
            </a:r>
            <a:r>
              <a:rPr lang="en-US" i="1" dirty="0"/>
              <a:t>Historical Inquiry: Gr. 4-6.</a:t>
            </a:r>
            <a:r>
              <a:rPr lang="en-US" dirty="0"/>
              <a:t> </a:t>
            </a:r>
            <a:r>
              <a:rPr lang="en-US" u="sng" dirty="0">
                <a:solidFill>
                  <a:schemeClr val="hlink"/>
                </a:solidFill>
                <a:hlinkClick r:id="rId6"/>
              </a:rPr>
              <a:t>https://www.mncsse.org/video/historical-inquiry-video-transcript-english</a:t>
            </a:r>
            <a:r>
              <a:rPr lang="en-US" dirty="0"/>
              <a:t>  </a:t>
            </a:r>
            <a:endParaRPr dirty="0"/>
          </a:p>
          <a:p>
            <a:pPr marL="0" lvl="0" indent="0" algn="l" rtl="0">
              <a:spcBef>
                <a:spcPts val="0"/>
              </a:spcBef>
              <a:spcAft>
                <a:spcPts val="0"/>
              </a:spcAft>
              <a:buNone/>
            </a:pPr>
            <a:endParaRPr dirty="0"/>
          </a:p>
        </p:txBody>
      </p:sp>
      <p:sp>
        <p:nvSpPr>
          <p:cNvPr id="649" name="Google Shape;649;g9b068f9887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dirty="0"/>
          </a:p>
        </p:txBody>
      </p:sp>
    </p:spTree>
    <p:extLst>
      <p:ext uri="{BB962C8B-B14F-4D97-AF65-F5344CB8AC3E}">
        <p14:creationId xmlns:p14="http://schemas.microsoft.com/office/powerpoint/2010/main" val="5365519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b068f9887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9b068f9887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Complete the task on the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0" lvl="0" indent="0" algn="l" rtl="0">
              <a:spcBef>
                <a:spcPts val="0"/>
              </a:spcBef>
              <a:spcAft>
                <a:spcPts val="0"/>
              </a:spcAft>
              <a:buNone/>
            </a:pPr>
            <a:r>
              <a:rPr lang="en-US" dirty="0"/>
              <a:t>Project Zero. (2019) </a:t>
            </a:r>
            <a:r>
              <a:rPr lang="en-US" i="1" dirty="0"/>
              <a:t>I used to think… Now, I think… </a:t>
            </a:r>
            <a:r>
              <a:rPr lang="en-US" dirty="0"/>
              <a:t>Harvard Graduate School of Education. </a:t>
            </a:r>
            <a:r>
              <a:rPr lang="en-US" u="sng" dirty="0">
                <a:solidFill>
                  <a:schemeClr val="hlink"/>
                </a:solidFill>
                <a:hlinkClick r:id="rId3" invalidUrl="https://pz.harvard.edu/sites/default/files/I Used to Think - Now I Think_1.pdf"/>
              </a:rPr>
              <a:t>https://pz.harvard.edu/sites/default/files/I%20Used%20to%20Think%20-%20Now%20I%20Think_1.pdf</a:t>
            </a:r>
            <a:r>
              <a:rPr lang="en-US" dirty="0"/>
              <a:t> </a:t>
            </a:r>
            <a:endParaRPr dirty="0"/>
          </a:p>
        </p:txBody>
      </p:sp>
      <p:sp>
        <p:nvSpPr>
          <p:cNvPr id="663" name="Google Shape;663;g9b068f9887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dirty="0"/>
          </a:p>
        </p:txBody>
      </p:sp>
    </p:spTree>
    <p:extLst>
      <p:ext uri="{BB962C8B-B14F-4D97-AF65-F5344CB8AC3E}">
        <p14:creationId xmlns:p14="http://schemas.microsoft.com/office/powerpoint/2010/main" val="3515935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9b068f9f88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u="sng" dirty="0"/>
          </a:p>
        </p:txBody>
      </p:sp>
      <p:sp>
        <p:nvSpPr>
          <p:cNvPr id="676" name="Google Shape;676;g9b068f9f88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1451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9b37be3bf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begins section E: Using Evidence</a:t>
            </a:r>
          </a:p>
        </p:txBody>
      </p:sp>
      <p:sp>
        <p:nvSpPr>
          <p:cNvPr id="691" name="Google Shape;691;g9b37be3bf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05250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4049a7fe4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an overview of the module.</a:t>
            </a:r>
          </a:p>
        </p:txBody>
      </p:sp>
      <p:sp>
        <p:nvSpPr>
          <p:cNvPr id="697" name="Google Shape;697;ga4049a7fe4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60663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4049a7fe4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the module objectives.</a:t>
            </a:r>
          </a:p>
        </p:txBody>
      </p:sp>
      <p:sp>
        <p:nvSpPr>
          <p:cNvPr id="710" name="Google Shape;710;ga4049a7fe4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780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Font typeface="Arial"/>
              <a:buNone/>
            </a:pPr>
            <a:r>
              <a:rPr lang="en-US" dirty="0"/>
              <a:t>Read the slide and engage in the activity.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81" name="Google Shape;18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26624680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9b37be3bf6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9b37be3bf6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order for students to construct coherent arguments and explanations using their understanding of the social studies disciplines, they must understand how to substantiate those claims using evidence. This skill requires students to collect, evaluate and synthesize evidence from primary and secondary sources to develop and support a claim. </a:t>
            </a:r>
            <a:endParaRPr dirty="0"/>
          </a:p>
        </p:txBody>
      </p:sp>
      <p:sp>
        <p:nvSpPr>
          <p:cNvPr id="717" name="Google Shape;717;g9b37be3bf6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dirty="0"/>
          </a:p>
        </p:txBody>
      </p:sp>
    </p:spTree>
    <p:extLst>
      <p:ext uri="{BB962C8B-B14F-4D97-AF65-F5344CB8AC3E}">
        <p14:creationId xmlns:p14="http://schemas.microsoft.com/office/powerpoint/2010/main" val="13710746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9b37be3bf6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9b37be3bf6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Students should use evidence to not only evaluate but also to formulate their conclusions.</a:t>
            </a:r>
            <a:endParaRPr dirty="0"/>
          </a:p>
          <a:p>
            <a:pPr marL="0" lvl="0" indent="0" algn="l" rtl="0">
              <a:spcBef>
                <a:spcPts val="0"/>
              </a:spcBef>
              <a:spcAft>
                <a:spcPts val="0"/>
              </a:spcAft>
              <a:buNone/>
            </a:pPr>
            <a:endParaRPr dirty="0"/>
          </a:p>
        </p:txBody>
      </p:sp>
      <p:sp>
        <p:nvSpPr>
          <p:cNvPr id="725" name="Google Shape;725;g9b37be3bf6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dirty="0"/>
          </a:p>
        </p:txBody>
      </p:sp>
    </p:spTree>
    <p:extLst>
      <p:ext uri="{BB962C8B-B14F-4D97-AF65-F5344CB8AC3E}">
        <p14:creationId xmlns:p14="http://schemas.microsoft.com/office/powerpoint/2010/main" val="4416618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9f7c05606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9f7c05606e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733" name="Google Shape;733;g9f7c05606e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dirty="0"/>
          </a:p>
        </p:txBody>
      </p:sp>
    </p:spTree>
    <p:extLst>
      <p:ext uri="{BB962C8B-B14F-4D97-AF65-F5344CB8AC3E}">
        <p14:creationId xmlns:p14="http://schemas.microsoft.com/office/powerpoint/2010/main" val="373733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9b37be3bf6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9b37be3bf6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order to prepare young people for civic life in the 21st century, students must apply reasoning, make comparisons, corroborate their sources and interpret and synthesize evidence as political scientists, economists, geographers and historians to develop students' knowledge of important social studies concepts and their use of disciplinary thinking skills.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Students should have opportunities to use evidence to… </a:t>
            </a:r>
            <a:endParaRPr dirty="0"/>
          </a:p>
          <a:p>
            <a:pPr marL="0" lvl="0" indent="0" algn="l" rtl="0">
              <a:spcBef>
                <a:spcPts val="0"/>
              </a:spcBef>
              <a:spcAft>
                <a:spcPts val="0"/>
              </a:spcAft>
              <a:buNone/>
            </a:pPr>
            <a:r>
              <a:rPr lang="en-US" dirty="0"/>
              <a:t>● Spark compelling questions </a:t>
            </a:r>
            <a:endParaRPr dirty="0"/>
          </a:p>
          <a:p>
            <a:pPr marL="0" lvl="0" indent="0" algn="l" rtl="0">
              <a:spcBef>
                <a:spcPts val="0"/>
              </a:spcBef>
              <a:spcAft>
                <a:spcPts val="0"/>
              </a:spcAft>
              <a:buNone/>
            </a:pPr>
            <a:r>
              <a:rPr lang="en-US" dirty="0"/>
              <a:t>● Ask discipline specific supporting questions</a:t>
            </a:r>
            <a:endParaRPr dirty="0"/>
          </a:p>
          <a:p>
            <a:pPr marL="0" lvl="0" indent="0" algn="l" rtl="0">
              <a:spcBef>
                <a:spcPts val="0"/>
              </a:spcBef>
              <a:spcAft>
                <a:spcPts val="0"/>
              </a:spcAft>
              <a:buNone/>
            </a:pPr>
            <a:r>
              <a:rPr lang="en-US" dirty="0"/>
              <a:t>● Construct new knowledge when engaging with the disciplinary strand standards </a:t>
            </a:r>
            <a:endParaRPr dirty="0"/>
          </a:p>
          <a:p>
            <a:pPr marL="0" lvl="0" indent="0" algn="l" rtl="0">
              <a:spcBef>
                <a:spcPts val="0"/>
              </a:spcBef>
              <a:spcAft>
                <a:spcPts val="0"/>
              </a:spcAft>
              <a:buNone/>
            </a:pPr>
            <a:r>
              <a:rPr lang="en-US" dirty="0"/>
              <a:t>● Develop claims </a:t>
            </a:r>
            <a:endParaRPr dirty="0"/>
          </a:p>
        </p:txBody>
      </p:sp>
      <p:sp>
        <p:nvSpPr>
          <p:cNvPr id="740" name="Google Shape;740;g9b37be3bf6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dirty="0"/>
          </a:p>
        </p:txBody>
      </p:sp>
    </p:spTree>
    <p:extLst>
      <p:ext uri="{BB962C8B-B14F-4D97-AF65-F5344CB8AC3E}">
        <p14:creationId xmlns:p14="http://schemas.microsoft.com/office/powerpoint/2010/main" val="27358988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9b37be3bf6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9b37be3bf6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Within the Using Evidence standards, students are required to: </a:t>
            </a:r>
            <a:endParaRPr dirty="0"/>
          </a:p>
          <a:p>
            <a:pPr marL="0" lvl="0" indent="0" algn="l" rtl="0">
              <a:spcBef>
                <a:spcPts val="0"/>
              </a:spcBef>
              <a:spcAft>
                <a:spcPts val="0"/>
              </a:spcAft>
              <a:buNone/>
            </a:pPr>
            <a:r>
              <a:rPr lang="en-US" dirty="0"/>
              <a:t>● Use sources to answer compelling and supporting questions. </a:t>
            </a:r>
            <a:endParaRPr dirty="0"/>
          </a:p>
          <a:p>
            <a:pPr marL="0" lvl="0" indent="0" algn="l" rtl="0">
              <a:spcBef>
                <a:spcPts val="0"/>
              </a:spcBef>
              <a:spcAft>
                <a:spcPts val="0"/>
              </a:spcAft>
              <a:buNone/>
            </a:pPr>
            <a:r>
              <a:rPr lang="en-US" dirty="0"/>
              <a:t>● Analyze sources and apply relevant information to make evidence-based claims when answering compelling and supporting questions.</a:t>
            </a:r>
            <a:endParaRPr dirty="0"/>
          </a:p>
        </p:txBody>
      </p:sp>
      <p:sp>
        <p:nvSpPr>
          <p:cNvPr id="747" name="Google Shape;747;g9b37be3bf6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dirty="0"/>
          </a:p>
        </p:txBody>
      </p:sp>
    </p:spTree>
    <p:extLst>
      <p:ext uri="{BB962C8B-B14F-4D97-AF65-F5344CB8AC3E}">
        <p14:creationId xmlns:p14="http://schemas.microsoft.com/office/powerpoint/2010/main" val="41058627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9c8fb7f29a_1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9c8fb7f29a_1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When educators are selecting resources, they should ask the following questions: </a:t>
            </a:r>
            <a:endParaRPr dirty="0"/>
          </a:p>
          <a:p>
            <a:pPr marL="0" lvl="0" indent="0" algn="l" rtl="0">
              <a:spcBef>
                <a:spcPts val="0"/>
              </a:spcBef>
              <a:spcAft>
                <a:spcPts val="0"/>
              </a:spcAft>
              <a:buNone/>
            </a:pPr>
            <a:r>
              <a:rPr lang="en-US" dirty="0"/>
              <a:t>• Do the sources represent a variety of print and non-print sources which may include but is not limited to visuals, charts, data and traditional text? </a:t>
            </a:r>
            <a:endParaRPr dirty="0"/>
          </a:p>
          <a:p>
            <a:pPr marL="0" lvl="0" indent="0" algn="l" rtl="0">
              <a:spcBef>
                <a:spcPts val="0"/>
              </a:spcBef>
              <a:spcAft>
                <a:spcPts val="0"/>
              </a:spcAft>
              <a:buNone/>
            </a:pPr>
            <a:r>
              <a:rPr lang="en-US" dirty="0"/>
              <a:t>• Are the sources complex and grade-level appropriate? </a:t>
            </a:r>
            <a:endParaRPr dirty="0"/>
          </a:p>
          <a:p>
            <a:pPr marL="0" lvl="0" indent="0" algn="l" rtl="0">
              <a:spcBef>
                <a:spcPts val="0"/>
              </a:spcBef>
              <a:spcAft>
                <a:spcPts val="0"/>
              </a:spcAft>
              <a:buNone/>
            </a:pPr>
            <a:r>
              <a:rPr lang="en-US" dirty="0"/>
              <a:t>• Do the sources provide access and opportunity for grade-level work? </a:t>
            </a:r>
            <a:endParaRPr dirty="0"/>
          </a:p>
          <a:p>
            <a:pPr marL="0" lvl="0" indent="0" algn="l" rtl="0">
              <a:spcBef>
                <a:spcPts val="0"/>
              </a:spcBef>
              <a:spcAft>
                <a:spcPts val="0"/>
              </a:spcAft>
              <a:buNone/>
            </a:pPr>
            <a:r>
              <a:rPr lang="en-US" dirty="0"/>
              <a:t>• Do the sources incorporate multiple perspectives?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to the facilitator: Be sure to have participants consider the following when asking about whether or not a source is grade-level appropriate: Students should engage with foundational documents, such as but not limited to the Declaration of Independence, throughout their social studies education. However, how students interact with this document should be grade-level appropriate, meaning that at Grade 5 students might need an adaptation whereas students in high school can read the document. </a:t>
            </a:r>
            <a:endParaRPr dirty="0"/>
          </a:p>
        </p:txBody>
      </p:sp>
      <p:sp>
        <p:nvSpPr>
          <p:cNvPr id="754" name="Google Shape;754;g9c8fb7f29a_1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dirty="0"/>
          </a:p>
        </p:txBody>
      </p:sp>
    </p:spTree>
    <p:extLst>
      <p:ext uri="{BB962C8B-B14F-4D97-AF65-F5344CB8AC3E}">
        <p14:creationId xmlns:p14="http://schemas.microsoft.com/office/powerpoint/2010/main" val="36482503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9c8fb7f29a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9c8fb7f29a_1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Students should be using sources at all points in their learning. However, specific considerations must be made when connecting supporting questions and sources. When connecting supporting questions and sources, the following must be considered: The selected sources must: </a:t>
            </a:r>
            <a:endParaRPr dirty="0"/>
          </a:p>
          <a:p>
            <a:pPr marL="0" lvl="0" indent="0" algn="l" rtl="0">
              <a:spcBef>
                <a:spcPts val="0"/>
              </a:spcBef>
              <a:spcAft>
                <a:spcPts val="0"/>
              </a:spcAft>
              <a:buNone/>
            </a:pPr>
            <a:r>
              <a:rPr lang="en-US" dirty="0"/>
              <a:t>• Be purposeful. </a:t>
            </a:r>
            <a:endParaRPr dirty="0"/>
          </a:p>
          <a:p>
            <a:pPr marL="0" lvl="0" indent="0" algn="l" rtl="0">
              <a:spcBef>
                <a:spcPts val="0"/>
              </a:spcBef>
              <a:spcAft>
                <a:spcPts val="0"/>
              </a:spcAft>
              <a:buNone/>
            </a:pPr>
            <a:r>
              <a:rPr lang="en-US" dirty="0"/>
              <a:t>• Be clearly aligned to the questions. </a:t>
            </a:r>
            <a:endParaRPr dirty="0"/>
          </a:p>
          <a:p>
            <a:pPr marL="0" lvl="0" indent="0" algn="l" rtl="0">
              <a:spcBef>
                <a:spcPts val="0"/>
              </a:spcBef>
              <a:spcAft>
                <a:spcPts val="0"/>
              </a:spcAft>
              <a:buNone/>
            </a:pPr>
            <a:r>
              <a:rPr lang="en-US" dirty="0"/>
              <a:t>• Provide evidence to support claims and refute opposing claims when students are answering questions. </a:t>
            </a:r>
            <a:endParaRPr dirty="0"/>
          </a:p>
          <a:p>
            <a:pPr marL="0" lvl="0" indent="0" algn="l" rtl="0">
              <a:spcBef>
                <a:spcPts val="0"/>
              </a:spcBef>
              <a:spcAft>
                <a:spcPts val="0"/>
              </a:spcAft>
              <a:buNone/>
            </a:pPr>
            <a:r>
              <a:rPr lang="en-US" dirty="0"/>
              <a:t>• Provide opportunities for students to engage in disciplinary thinking. </a:t>
            </a:r>
            <a:endParaRPr dirty="0"/>
          </a:p>
        </p:txBody>
      </p:sp>
      <p:sp>
        <p:nvSpPr>
          <p:cNvPr id="761" name="Google Shape;761;g9c8fb7f29a_1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dirty="0"/>
          </a:p>
        </p:txBody>
      </p:sp>
    </p:spTree>
    <p:extLst>
      <p:ext uri="{BB962C8B-B14F-4D97-AF65-F5344CB8AC3E}">
        <p14:creationId xmlns:p14="http://schemas.microsoft.com/office/powerpoint/2010/main" val="27503454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9c8fb7f29a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9c8fb7f29a_1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768" name="Google Shape;768;g9c8fb7f29a_1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dirty="0"/>
          </a:p>
        </p:txBody>
      </p:sp>
    </p:spTree>
    <p:extLst>
      <p:ext uri="{BB962C8B-B14F-4D97-AF65-F5344CB8AC3E}">
        <p14:creationId xmlns:p14="http://schemas.microsoft.com/office/powerpoint/2010/main" val="32096994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9c8fb7f29a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9c8fb7f29a_1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The Inquiry Progression: Using Evidence section of Appendix A in the </a:t>
            </a:r>
            <a:r>
              <a:rPr lang="en-US" i="1" dirty="0"/>
              <a:t>KAS for Social Studies</a:t>
            </a:r>
            <a:r>
              <a:rPr lang="en-US" dirty="0"/>
              <a:t> starts on page 196.</a:t>
            </a:r>
            <a:endParaRPr dirty="0"/>
          </a:p>
        </p:txBody>
      </p:sp>
      <p:sp>
        <p:nvSpPr>
          <p:cNvPr id="775" name="Google Shape;775;g9c8fb7f29a_1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dirty="0"/>
          </a:p>
        </p:txBody>
      </p:sp>
    </p:spTree>
    <p:extLst>
      <p:ext uri="{BB962C8B-B14F-4D97-AF65-F5344CB8AC3E}">
        <p14:creationId xmlns:p14="http://schemas.microsoft.com/office/powerpoint/2010/main" val="23045145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9c8fb7f29a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9c8fb7f29a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782" name="Google Shape;782;g9c8fb7f29a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dirty="0"/>
          </a:p>
        </p:txBody>
      </p:sp>
    </p:spTree>
    <p:extLst>
      <p:ext uri="{BB962C8B-B14F-4D97-AF65-F5344CB8AC3E}">
        <p14:creationId xmlns:p14="http://schemas.microsoft.com/office/powerpoint/2010/main" val="92102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this slide. </a:t>
            </a:r>
            <a:endParaRPr dirty="0"/>
          </a:p>
        </p:txBody>
      </p:sp>
      <p:sp>
        <p:nvSpPr>
          <p:cNvPr id="188" name="Google Shape;1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34035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9c8fb7f29a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9c8fb7f29a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Note:  The Inquiry Progression: Using Evidence section of Appendix A in the </a:t>
            </a:r>
            <a:r>
              <a:rPr lang="en-US" i="1" dirty="0"/>
              <a:t>KAS for Social Studies</a:t>
            </a:r>
            <a:r>
              <a:rPr lang="en-US" dirty="0"/>
              <a:t> starts on page 196.</a:t>
            </a:r>
            <a:endParaRPr dirty="0"/>
          </a:p>
        </p:txBody>
      </p:sp>
      <p:sp>
        <p:nvSpPr>
          <p:cNvPr id="789" name="Google Shape;789;g9c8fb7f29a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dirty="0"/>
          </a:p>
        </p:txBody>
      </p:sp>
    </p:spTree>
    <p:extLst>
      <p:ext uri="{BB962C8B-B14F-4D97-AF65-F5344CB8AC3E}">
        <p14:creationId xmlns:p14="http://schemas.microsoft.com/office/powerpoint/2010/main" val="18280954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9c8fb7f29a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9c8fb7f29a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Have participants jump to the slide numbers provided to engage with activities for their grade level. If participants would like to engage with more than one grade level, have them jump to multiple slide groups. </a:t>
            </a:r>
            <a:endParaRPr dirty="0"/>
          </a:p>
        </p:txBody>
      </p:sp>
      <p:sp>
        <p:nvSpPr>
          <p:cNvPr id="796" name="Google Shape;796;g9c8fb7f29a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dirty="0"/>
          </a:p>
        </p:txBody>
      </p:sp>
    </p:spTree>
    <p:extLst>
      <p:ext uri="{BB962C8B-B14F-4D97-AF65-F5344CB8AC3E}">
        <p14:creationId xmlns:p14="http://schemas.microsoft.com/office/powerpoint/2010/main" val="13426491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a63808ddc2_0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a63808ddc2_0_3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Using Evidence standards for elementary school.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This grade band overview can be found on page 21 of the </a:t>
            </a:r>
            <a:r>
              <a:rPr lang="en-US" u="sng" dirty="0">
                <a:solidFill>
                  <a:schemeClr val="hlink"/>
                </a:solidFill>
                <a:hlinkClick r:id="rId3"/>
              </a:rPr>
              <a:t>KAS for Social Studies</a:t>
            </a:r>
            <a:r>
              <a:rPr lang="en-US" dirty="0"/>
              <a:t>.</a:t>
            </a:r>
            <a:endParaRPr dirty="0"/>
          </a:p>
        </p:txBody>
      </p:sp>
      <p:sp>
        <p:nvSpPr>
          <p:cNvPr id="803" name="Google Shape;803;ga63808ddc2_0_3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dirty="0"/>
          </a:p>
        </p:txBody>
      </p:sp>
    </p:spTree>
    <p:extLst>
      <p:ext uri="{BB962C8B-B14F-4D97-AF65-F5344CB8AC3E}">
        <p14:creationId xmlns:p14="http://schemas.microsoft.com/office/powerpoint/2010/main" val="35500320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a63808ddc2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a63808ddc2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It is important to note that engaging with sources begins in Kindergarten and the skills progress kindergarten through high school. While students don’t distinguish between primary and secondary sources until Grade 2, students are required to understand that they use sources to construct meaning about the world around them as soon as they begin their social studies education. </a:t>
            </a:r>
            <a:endParaRPr dirty="0"/>
          </a:p>
        </p:txBody>
      </p:sp>
      <p:sp>
        <p:nvSpPr>
          <p:cNvPr id="810" name="Google Shape;810;ga63808ddc2_0_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dirty="0"/>
          </a:p>
        </p:txBody>
      </p:sp>
    </p:spTree>
    <p:extLst>
      <p:ext uri="{BB962C8B-B14F-4D97-AF65-F5344CB8AC3E}">
        <p14:creationId xmlns:p14="http://schemas.microsoft.com/office/powerpoint/2010/main" val="7878688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a63808ddc2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a63808ddc2_0_2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circle and/or highlight the keywords in the Using Evidence standards from kindergarten through Grade 5.</a:t>
            </a:r>
            <a:endParaRPr dirty="0"/>
          </a:p>
        </p:txBody>
      </p:sp>
      <p:sp>
        <p:nvSpPr>
          <p:cNvPr id="817" name="Google Shape;817;ga63808ddc2_0_2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dirty="0"/>
          </a:p>
        </p:txBody>
      </p:sp>
    </p:spTree>
    <p:extLst>
      <p:ext uri="{BB962C8B-B14F-4D97-AF65-F5344CB8AC3E}">
        <p14:creationId xmlns:p14="http://schemas.microsoft.com/office/powerpoint/2010/main" val="2068932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a63808ddc2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a63808ddc2_0_2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consider the words that are highlighted. If working in groups, discuss with a partner.</a:t>
            </a:r>
            <a:endParaRPr dirty="0"/>
          </a:p>
        </p:txBody>
      </p:sp>
      <p:sp>
        <p:nvSpPr>
          <p:cNvPr id="824" name="Google Shape;824;ga63808ddc2_0_2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dirty="0"/>
          </a:p>
        </p:txBody>
      </p:sp>
    </p:spTree>
    <p:extLst>
      <p:ext uri="{BB962C8B-B14F-4D97-AF65-F5344CB8AC3E}">
        <p14:creationId xmlns:p14="http://schemas.microsoft.com/office/powerpoint/2010/main" val="24639849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a63808ddc2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a63808ddc2_0_2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consider the questions individually, with a partner or a small grade banded group. </a:t>
            </a:r>
            <a:endParaRPr dirty="0"/>
          </a:p>
        </p:txBody>
      </p:sp>
      <p:sp>
        <p:nvSpPr>
          <p:cNvPr id="831" name="Google Shape;831;ga63808ddc2_0_2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dirty="0"/>
          </a:p>
        </p:txBody>
      </p:sp>
    </p:spTree>
    <p:extLst>
      <p:ext uri="{BB962C8B-B14F-4D97-AF65-F5344CB8AC3E}">
        <p14:creationId xmlns:p14="http://schemas.microsoft.com/office/powerpoint/2010/main" val="38871141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a63808ddc2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a63808ddc2_0_2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To help students master the UE progression highlighted in this module, it is important that they know the meaning and characteristics of primary sources, and can identify examples of types of primary sources.</a:t>
            </a:r>
            <a:endParaRPr dirty="0"/>
          </a:p>
        </p:txBody>
      </p:sp>
      <p:sp>
        <p:nvSpPr>
          <p:cNvPr id="838" name="Google Shape;838;ga63808ddc2_0_2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dirty="0"/>
          </a:p>
        </p:txBody>
      </p:sp>
    </p:spTree>
    <p:extLst>
      <p:ext uri="{BB962C8B-B14F-4D97-AF65-F5344CB8AC3E}">
        <p14:creationId xmlns:p14="http://schemas.microsoft.com/office/powerpoint/2010/main" val="22810114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63808ddc2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63808ddc2_0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Additionally, students should be able to explain the meaning and characteristics of secondary sources and identify examples of different types of secondary sources.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Additional resources for teaching the characteristics of primary and secondary sources to elementary students: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George W. Bush Presidential Library and Museum. (2011). </a:t>
            </a:r>
            <a:r>
              <a:rPr lang="en-US" i="1" dirty="0"/>
              <a:t>Teaching Primary and Secondary Sources </a:t>
            </a:r>
            <a:r>
              <a:rPr lang="en-US" dirty="0"/>
              <a:t>[pdf]. </a:t>
            </a:r>
            <a:r>
              <a:rPr lang="en-US" u="sng" dirty="0">
                <a:solidFill>
                  <a:schemeClr val="hlink"/>
                </a:solidFill>
              </a:rPr>
              <a:t>https://www.georgewbushlibrary.gov/s3fs-public/2017-06/ElementaryLP_PrimarySecondarySources_Web.pdf</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American University. (2018). </a:t>
            </a:r>
            <a:r>
              <a:rPr lang="en-US" i="1" dirty="0"/>
              <a:t>Primary vs. Secondary Sources. </a:t>
            </a:r>
            <a:r>
              <a:rPr lang="en-US" u="sng" dirty="0">
                <a:solidFill>
                  <a:schemeClr val="hlink"/>
                </a:solidFill>
                <a:hlinkClick r:id="rId3"/>
              </a:rPr>
              <a:t>https://subjectguides.library.american.edu/primary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Smithsonian National Museum of American History. (n.d.). </a:t>
            </a:r>
            <a:r>
              <a:rPr lang="en-US" i="1" dirty="0"/>
              <a:t>Engaging Students with Primary Sources </a:t>
            </a:r>
            <a:r>
              <a:rPr lang="en-US" dirty="0"/>
              <a:t>[pdf]. </a:t>
            </a:r>
            <a:r>
              <a:rPr lang="en-US" u="sng" dirty="0">
                <a:solidFill>
                  <a:schemeClr val="hlink"/>
                </a:solidFill>
                <a:hlinkClick r:id="rId4"/>
              </a:rPr>
              <a:t>https://historyexplorer.si.edu/sites/default/files/PrimarySources.pdf</a:t>
            </a:r>
            <a:endParaRPr dirty="0"/>
          </a:p>
          <a:p>
            <a:pPr marL="0" lvl="0" indent="0" algn="l" rtl="0">
              <a:spcBef>
                <a:spcPts val="0"/>
              </a:spcBef>
              <a:spcAft>
                <a:spcPts val="0"/>
              </a:spcAft>
              <a:buClr>
                <a:schemeClr val="dk1"/>
              </a:buClr>
              <a:buSzPts val="1100"/>
              <a:buFont typeface="Arial"/>
              <a:buNone/>
            </a:pPr>
            <a:endParaRPr dirty="0"/>
          </a:p>
        </p:txBody>
      </p:sp>
      <p:sp>
        <p:nvSpPr>
          <p:cNvPr id="847" name="Google Shape;847;ga63808ddc2_0_2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dirty="0"/>
          </a:p>
        </p:txBody>
      </p:sp>
    </p:spTree>
    <p:extLst>
      <p:ext uri="{BB962C8B-B14F-4D97-AF65-F5344CB8AC3E}">
        <p14:creationId xmlns:p14="http://schemas.microsoft.com/office/powerpoint/2010/main" val="22694415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a63808ddc2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a63808ddc2_0_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It’s important to note that anything</a:t>
            </a:r>
            <a:r>
              <a:rPr lang="en-US" dirty="0">
                <a:solidFill>
                  <a:srgbClr val="000000"/>
                </a:solidFill>
              </a:rPr>
              <a:t> that communicates a message c</a:t>
            </a:r>
            <a:r>
              <a:rPr lang="en-US" dirty="0"/>
              <a:t>an be a source! Traditionally, we think of primary and secondary sources being dominated by text, but symbols, objects, photos, etc., can serve as sources to investigate compelling and supporting questions, just as the more traditional types of sources we think of. For elementary students, this provides an opportunity for students to be exposed to and engage with sources that do not require reading proficiency.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According to the </a:t>
            </a:r>
            <a:r>
              <a:rPr lang="en-US" i="1" dirty="0"/>
              <a:t>KAS for Reading and Writing </a:t>
            </a:r>
            <a:r>
              <a:rPr lang="en-US" dirty="0"/>
              <a:t>Interdisciplinary Literacy Practice 1, text is anything that communicates a message. Therefore, images that communicate a message are considered text and can serve as a source for students to investigate. Access the Reading and Writing standards here: </a:t>
            </a:r>
            <a:r>
              <a:rPr lang="en-US" u="sng" dirty="0"/>
              <a:t>https://education.ky.gov/curriculum/standards/kyacadstand/Documents/Kentucky_Academic_Standards_Reading_and_Writing.pdf</a:t>
            </a:r>
            <a:endParaRPr u="sng" dirty="0"/>
          </a:p>
        </p:txBody>
      </p:sp>
      <p:sp>
        <p:nvSpPr>
          <p:cNvPr id="856" name="Google Shape;856;ga63808ddc2_0_2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dirty="0"/>
          </a:p>
        </p:txBody>
      </p:sp>
    </p:spTree>
    <p:extLst>
      <p:ext uri="{BB962C8B-B14F-4D97-AF65-F5344CB8AC3E}">
        <p14:creationId xmlns:p14="http://schemas.microsoft.com/office/powerpoint/2010/main" val="3338607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a:t>
            </a:r>
            <a:r>
              <a:rPr lang="en-US" sz="1200" b="0" i="1" u="none" strike="noStrike" cap="none" dirty="0">
                <a:solidFill>
                  <a:schemeClr val="dk1"/>
                </a:solidFill>
                <a:latin typeface="Calibri"/>
                <a:ea typeface="Calibri"/>
                <a:cs typeface="Calibri"/>
                <a:sym typeface="Calibri"/>
              </a:rPr>
              <a:t>KAS for Social Studies</a:t>
            </a:r>
            <a:r>
              <a:rPr lang="en-US" sz="1200" b="0" i="0" u="none" strike="noStrike" cap="none" dirty="0">
                <a:solidFill>
                  <a:schemeClr val="dk1"/>
                </a:solidFill>
                <a:latin typeface="Calibri"/>
                <a:ea typeface="Calibri"/>
                <a:cs typeface="Calibri"/>
                <a:sym typeface="Calibri"/>
              </a:rPr>
              <a:t> is organized around the inquiry practices of questioning, investigating, using evidence and communicating conclusions. Students will consider or pose questions and then investigate those questions through the disciplinary lenses of civics, economics, geography and history. Students complete the inquiry process by communicating evidence-based conclusions.</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inquiry process is critical for effective student understanding of civics, economics, geography and history. Inquiry instruction requires teachers and students to ask questions that drive student investigation of the subject matter and eliminates the “skills vs. content” dilemma in social studies as both are needed to successfully engage in inquiry. Students will engage in inquiry using the tools, conceptual understandings and the language of political scientists, economists, geographers and historians at a developmentally appropriate level. Students will craft arguments, apply reasoning, make comparisons, corroborate their sources and interpret and synthesize evidence as political scientists, economists, geographers and historians.</a:t>
            </a:r>
            <a:endParaRPr dirty="0"/>
          </a:p>
          <a:p>
            <a:pPr marL="15875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95" name="Google Shape;19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2528665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a63808ddc2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a63808ddc2_0_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For the purposes of this application, you will only engage with one Using Evidence standard. If you would like to investigate the Using Evidence standard of additional grades, access the slides for the additional grades. </a:t>
            </a:r>
            <a:endParaRPr dirty="0"/>
          </a:p>
        </p:txBody>
      </p:sp>
      <p:sp>
        <p:nvSpPr>
          <p:cNvPr id="872" name="Google Shape;872;ga63808ddc2_0_2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dirty="0"/>
          </a:p>
        </p:txBody>
      </p:sp>
    </p:spTree>
    <p:extLst>
      <p:ext uri="{BB962C8B-B14F-4D97-AF65-F5344CB8AC3E}">
        <p14:creationId xmlns:p14="http://schemas.microsoft.com/office/powerpoint/2010/main" val="11925932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a63808ddc2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a63808ddc2_0_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engage with the assignment on this slide.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As a group, discuss how a graphic organizer may help elementary students when sourcing. While this graphic organizer is designed to meet the Kindergarten standard, how could this strategy be useful for students in Grade 1? How could this graphic organizer be modified for use with Grade 1 students?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Note: Grade 1 Using Evidence standards require students to identify information from two or more sources to describe multiple perspectives about communities in Kentucky (1.I.UE.1). In order to do this, students must be able to source effectively. Therefore, this activity would be useful for grade 1 students as well, as they can use the sourcing information to describe multiple perspectives presented in a source or sources about communities in Kentucky. </a:t>
            </a:r>
            <a:endParaRPr dirty="0"/>
          </a:p>
          <a:p>
            <a:pPr marL="0" lvl="0" indent="0" algn="l" rtl="0">
              <a:spcBef>
                <a:spcPts val="0"/>
              </a:spcBef>
              <a:spcAft>
                <a:spcPts val="0"/>
              </a:spcAft>
              <a:buNone/>
            </a:pPr>
            <a:endParaRPr dirty="0"/>
          </a:p>
        </p:txBody>
      </p:sp>
      <p:sp>
        <p:nvSpPr>
          <p:cNvPr id="879" name="Google Shape;879;ga63808ddc2_0_2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dirty="0"/>
          </a:p>
        </p:txBody>
      </p:sp>
    </p:spTree>
    <p:extLst>
      <p:ext uri="{BB962C8B-B14F-4D97-AF65-F5344CB8AC3E}">
        <p14:creationId xmlns:p14="http://schemas.microsoft.com/office/powerpoint/2010/main" val="2405551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a63808ddc2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a63808ddc2_0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Using the Grade 2 Using Evidence Assignment, evaluate one source from the Grade 2 Strongly Aligned Assignment.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a group, discuss how a graphic organizer may help elementary students when sourcing. While this organizer is designed to meet the grade 2 standard, how could using this strategy be useful for students in other grades? How could it be modified for use with younger students or older students?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Grade 3 Using Evidence standards require students to describe how multiple perspectives shape the content and style of a primary</a:t>
            </a:r>
            <a:endParaRPr dirty="0"/>
          </a:p>
          <a:p>
            <a:pPr marL="0" lvl="0" indent="0" algn="l" rtl="0">
              <a:spcBef>
                <a:spcPts val="0"/>
              </a:spcBef>
              <a:spcAft>
                <a:spcPts val="0"/>
              </a:spcAft>
              <a:buNone/>
            </a:pPr>
            <a:r>
              <a:rPr lang="en-US" dirty="0"/>
              <a:t>and secondary source (3.I.UE.1) and explain the relationship between two or more sources on the same theme or topic (3.I.UE.2). In order to do this, students must be able to source effectively. Therefore, this activity would be useful for grade 3 students as well, as they can use the sourcing information to analyze multiple perspectives presented in a source or sources, and to determine the relationship between sources on the same theme or topic.</a:t>
            </a:r>
            <a:endParaRPr dirty="0"/>
          </a:p>
        </p:txBody>
      </p:sp>
      <p:sp>
        <p:nvSpPr>
          <p:cNvPr id="886" name="Google Shape;886;ga63808ddc2_0_2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dirty="0"/>
          </a:p>
        </p:txBody>
      </p:sp>
    </p:spTree>
    <p:extLst>
      <p:ext uri="{BB962C8B-B14F-4D97-AF65-F5344CB8AC3E}">
        <p14:creationId xmlns:p14="http://schemas.microsoft.com/office/powerpoint/2010/main" val="13469383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a63808ddc2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a63808ddc2_0_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The Using Evidence standards progress further by the intermediate grades. 5.I.UE.2 asks students to analyze primary and secondary sources on the same event or topic, noting key similarities and differences in the perspective they represent.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Using the two different Boston Massacre sources linked on the slide, complete the linked Grade 5 Using Evidence Assignment. Complete the graphic organizers to analyze each source and its perspective, and then answer the questions to compare the sources and their perspectives.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Consider how this assignment could be modified for grade 4 students. Note: Grade 4 Using Evidence standards require students to determine the value and limitations of primary and secondary sources. This assignment could be modified so that after sourcing, students could use the information from their analysis to determine the value and limitations of the source instead of comparing perspectives.</a:t>
            </a:r>
            <a:endParaRPr dirty="0"/>
          </a:p>
        </p:txBody>
      </p:sp>
      <p:sp>
        <p:nvSpPr>
          <p:cNvPr id="893" name="Google Shape;893;ga63808ddc2_0_2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dirty="0"/>
          </a:p>
        </p:txBody>
      </p:sp>
    </p:spTree>
    <p:extLst>
      <p:ext uri="{BB962C8B-B14F-4D97-AF65-F5344CB8AC3E}">
        <p14:creationId xmlns:p14="http://schemas.microsoft.com/office/powerpoint/2010/main" val="4723228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a63808ddc2_0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a63808ddc2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or small grade banded groups. </a:t>
            </a:r>
            <a:endParaRPr dirty="0"/>
          </a:p>
        </p:txBody>
      </p:sp>
      <p:sp>
        <p:nvSpPr>
          <p:cNvPr id="900" name="Google Shape;900;ga63808ddc2_0_2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dirty="0"/>
          </a:p>
        </p:txBody>
      </p:sp>
    </p:spTree>
    <p:extLst>
      <p:ext uri="{BB962C8B-B14F-4D97-AF65-F5344CB8AC3E}">
        <p14:creationId xmlns:p14="http://schemas.microsoft.com/office/powerpoint/2010/main" val="36184288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9c8fb7f29a_1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9c8fb7f29a_1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You will now engage with the Using Evidence standards for middle school.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This grade band overview can be found on page 93 of the </a:t>
            </a:r>
            <a:r>
              <a:rPr lang="en-US" i="1" dirty="0"/>
              <a:t>KAS for Social Studies.</a:t>
            </a:r>
            <a:endParaRPr dirty="0"/>
          </a:p>
        </p:txBody>
      </p:sp>
      <p:sp>
        <p:nvSpPr>
          <p:cNvPr id="908" name="Google Shape;908;g9c8fb7f29a_1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dirty="0"/>
          </a:p>
        </p:txBody>
      </p:sp>
    </p:spTree>
    <p:extLst>
      <p:ext uri="{BB962C8B-B14F-4D97-AF65-F5344CB8AC3E}">
        <p14:creationId xmlns:p14="http://schemas.microsoft.com/office/powerpoint/2010/main" val="22170639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9c8fb7f29a_1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9c8fb7f29a_1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15" name="Google Shape;915;g9c8fb7f29a_1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dirty="0"/>
          </a:p>
        </p:txBody>
      </p:sp>
    </p:spTree>
    <p:extLst>
      <p:ext uri="{BB962C8B-B14F-4D97-AF65-F5344CB8AC3E}">
        <p14:creationId xmlns:p14="http://schemas.microsoft.com/office/powerpoint/2010/main" val="17108857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9c8fb7f29a_1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9c8fb7f29a_1_1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circle and/or highlight the keywords in the Using Evidence standards from Grades 6, 7 and 8.</a:t>
            </a:r>
            <a:endParaRPr dirty="0"/>
          </a:p>
        </p:txBody>
      </p:sp>
      <p:sp>
        <p:nvSpPr>
          <p:cNvPr id="922" name="Google Shape;922;g9c8fb7f29a_1_1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dirty="0"/>
          </a:p>
        </p:txBody>
      </p:sp>
    </p:spTree>
    <p:extLst>
      <p:ext uri="{BB962C8B-B14F-4D97-AF65-F5344CB8AC3E}">
        <p14:creationId xmlns:p14="http://schemas.microsoft.com/office/powerpoint/2010/main" val="5020808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9c8fb7f29a_1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9c8fb7f29a_1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consider the words that are highlighted. If working in groups, discuss with a partner.</a:t>
            </a:r>
          </a:p>
          <a:p>
            <a:pPr marL="0" lvl="0" indent="0" algn="l" rtl="0">
              <a:spcBef>
                <a:spcPts val="0"/>
              </a:spcBef>
              <a:spcAft>
                <a:spcPts val="0"/>
              </a:spcAft>
              <a:buNone/>
            </a:pPr>
            <a:endParaRPr dirty="0"/>
          </a:p>
        </p:txBody>
      </p:sp>
      <p:sp>
        <p:nvSpPr>
          <p:cNvPr id="929" name="Google Shape;929;g9c8fb7f29a_1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dirty="0"/>
          </a:p>
        </p:txBody>
      </p:sp>
    </p:spTree>
    <p:extLst>
      <p:ext uri="{BB962C8B-B14F-4D97-AF65-F5344CB8AC3E}">
        <p14:creationId xmlns:p14="http://schemas.microsoft.com/office/powerpoint/2010/main" val="7787979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9c8fb7f29a_1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9c8fb7f29a_1_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consider the questions individually, with a partner or a small grade banded group. </a:t>
            </a:r>
          </a:p>
          <a:p>
            <a:pPr marL="0" lvl="0" indent="0" algn="l" rtl="0">
              <a:spcBef>
                <a:spcPts val="0"/>
              </a:spcBef>
              <a:spcAft>
                <a:spcPts val="0"/>
              </a:spcAft>
              <a:buNone/>
            </a:pPr>
            <a:endParaRPr dirty="0"/>
          </a:p>
        </p:txBody>
      </p:sp>
      <p:sp>
        <p:nvSpPr>
          <p:cNvPr id="936" name="Google Shape;936;g9c8fb7f29a_1_1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dirty="0"/>
          </a:p>
        </p:txBody>
      </p:sp>
    </p:spTree>
    <p:extLst>
      <p:ext uri="{BB962C8B-B14F-4D97-AF65-F5344CB8AC3E}">
        <p14:creationId xmlns:p14="http://schemas.microsoft.com/office/powerpoint/2010/main" val="2561775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151499302e1_0_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17" name="Google Shape;17;g151499302e1_0_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rgbClr val="007780"/>
              </a:buClr>
              <a:buSzPts val="2400"/>
              <a:buNone/>
              <a:defRPr sz="2400">
                <a:solidFill>
                  <a:srgbClr val="007780"/>
                </a:solidFill>
                <a:latin typeface="Franklin Gothic Medium" panose="020B0603020102020204" pitchFamily="34" charset="0"/>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900"/>
              <a:buNone/>
              <a:defRPr sz="19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r>
              <a:rPr lang="en-US" dirty="0"/>
              <a:t>Click to edit Master subtitle style</a:t>
            </a:r>
            <a:endParaRPr dirty="0"/>
          </a:p>
        </p:txBody>
      </p:sp>
      <p:sp>
        <p:nvSpPr>
          <p:cNvPr id="18" name="Google Shape;18;g151499302e1_0_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19" name="Google Shape;19;g151499302e1_0_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007780"/>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0" name="Google Shape;20;g151499302e1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9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9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9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9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9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9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9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900" b="0" i="0" u="none" strike="noStrike" cap="none">
                <a:solidFill>
                  <a:srgbClr val="00778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4361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g151499302e1_0_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74" name="Google Shape;74;g151499302e1_0_6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75" name="Google Shape;75;g151499302e1_0_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6" name="Google Shape;76;g151499302e1_0_63"/>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7" name="Google Shape;77;g151499302e1_0_63"/>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65035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g151499302e1_0_6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0" name="Google Shape;80;g151499302e1_0_6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81" name="Google Shape;81;g151499302e1_0_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2" name="Google Shape;82;g151499302e1_0_6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3" name="Google Shape;83;g151499302e1_0_69"/>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5330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4"/>
        <p:cNvGrpSpPr/>
        <p:nvPr/>
      </p:nvGrpSpPr>
      <p:grpSpPr>
        <a:xfrm>
          <a:off x="0" y="0"/>
          <a:ext cx="0" cy="0"/>
          <a:chOff x="0" y="0"/>
          <a:chExt cx="0" cy="0"/>
        </a:xfrm>
      </p:grpSpPr>
      <p:sp>
        <p:nvSpPr>
          <p:cNvPr id="85" name="Google Shape;85;g151499302e1_0_7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6" name="Google Shape;86;g151499302e1_0_75"/>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7" name="Google Shape;87;g151499302e1_0_75"/>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8" name="Google Shape;88;g151499302e1_0_75"/>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9623455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g151499302e1_0_8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91" name="Google Shape;91;g151499302e1_0_8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100"/>
              </a:spcBef>
              <a:spcAft>
                <a:spcPts val="0"/>
              </a:spcAft>
              <a:buSzPts val="2800"/>
              <a:buChar char="•"/>
              <a:defRPr>
                <a:latin typeface="Franklin Gothic Book" panose="020B0503020102020204" pitchFamily="34" charset="0"/>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9250" rtl="0">
              <a:spcBef>
                <a:spcPts val="500"/>
              </a:spcBef>
              <a:spcAft>
                <a:spcPts val="0"/>
              </a:spcAft>
              <a:buSzPts val="1900"/>
              <a:buChar char="•"/>
              <a:defRPr/>
            </a:lvl4pPr>
            <a:lvl5pPr marL="2286000" lvl="4" indent="-349250" rtl="0">
              <a:spcBef>
                <a:spcPts val="500"/>
              </a:spcBef>
              <a:spcAft>
                <a:spcPts val="0"/>
              </a:spcAft>
              <a:buSzPts val="1900"/>
              <a:buChar char="•"/>
              <a:defRPr/>
            </a:lvl5pPr>
            <a:lvl6pPr marL="2743200" lvl="5" indent="-349250" rtl="0">
              <a:spcBef>
                <a:spcPts val="500"/>
              </a:spcBef>
              <a:spcAft>
                <a:spcPts val="0"/>
              </a:spcAft>
              <a:buSzPts val="1900"/>
              <a:buChar char="•"/>
              <a:defRPr/>
            </a:lvl6pPr>
            <a:lvl7pPr marL="3200400" lvl="6" indent="-349250" rtl="0">
              <a:spcBef>
                <a:spcPts val="500"/>
              </a:spcBef>
              <a:spcAft>
                <a:spcPts val="0"/>
              </a:spcAft>
              <a:buSzPts val="1900"/>
              <a:buChar char="•"/>
              <a:defRPr/>
            </a:lvl7pPr>
            <a:lvl8pPr marL="3657600" lvl="7" indent="-349250" rtl="0">
              <a:spcBef>
                <a:spcPts val="500"/>
              </a:spcBef>
              <a:spcAft>
                <a:spcPts val="0"/>
              </a:spcAft>
              <a:buSzPts val="1900"/>
              <a:buChar char="•"/>
              <a:defRPr/>
            </a:lvl8pPr>
            <a:lvl9pPr marL="4114800" lvl="8" indent="-349250" rtl="0">
              <a:spcBef>
                <a:spcPts val="500"/>
              </a:spcBef>
              <a:spcAft>
                <a:spcPts val="0"/>
              </a:spcAft>
              <a:buSzPts val="1900"/>
              <a:buChar char="•"/>
              <a:defRPr/>
            </a:lvl9pPr>
          </a:lstStyle>
          <a:p>
            <a:pPr lvl="0"/>
            <a:r>
              <a:rPr lang="en-US" dirty="0"/>
              <a:t>Click to edit Master text styles</a:t>
            </a:r>
          </a:p>
        </p:txBody>
      </p:sp>
      <p:sp>
        <p:nvSpPr>
          <p:cNvPr id="92" name="Google Shape;92;g151499302e1_0_80"/>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07160440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3"/>
        <p:cNvGrpSpPr/>
        <p:nvPr/>
      </p:nvGrpSpPr>
      <p:grpSpPr>
        <a:xfrm>
          <a:off x="0" y="0"/>
          <a:ext cx="0" cy="0"/>
          <a:chOff x="0" y="0"/>
          <a:chExt cx="0" cy="0"/>
        </a:xfrm>
      </p:grpSpPr>
      <p:sp>
        <p:nvSpPr>
          <p:cNvPr id="94" name="Google Shape;94;g151499302e1_0_84"/>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5" name="Google Shape;95;g151499302e1_0_8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96" name="Google Shape;96;g151499302e1_0_84"/>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47963375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97"/>
        <p:cNvGrpSpPr/>
        <p:nvPr/>
      </p:nvGrpSpPr>
      <p:grpSpPr>
        <a:xfrm>
          <a:off x="0" y="0"/>
          <a:ext cx="0" cy="0"/>
          <a:chOff x="0" y="0"/>
          <a:chExt cx="0" cy="0"/>
        </a:xfrm>
      </p:grpSpPr>
      <p:sp>
        <p:nvSpPr>
          <p:cNvPr id="98" name="Google Shape;98;g151499302e1_0_88"/>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9" name="Google Shape;99;g151499302e1_0_88"/>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13279534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0"/>
        <p:cNvGrpSpPr/>
        <p:nvPr/>
      </p:nvGrpSpPr>
      <p:grpSpPr>
        <a:xfrm>
          <a:off x="0" y="0"/>
          <a:ext cx="0" cy="0"/>
          <a:chOff x="0" y="0"/>
          <a:chExt cx="0" cy="0"/>
        </a:xfrm>
      </p:grpSpPr>
      <p:sp>
        <p:nvSpPr>
          <p:cNvPr id="101" name="Google Shape;101;g151499302e1_0_91"/>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2" name="Google Shape;102;g151499302e1_0_91"/>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3" name="Google Shape;103;g151499302e1_0_91"/>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4" name="Google Shape;104;g151499302e1_0_91"/>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82664862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5"/>
        <p:cNvGrpSpPr/>
        <p:nvPr/>
      </p:nvGrpSpPr>
      <p:grpSpPr>
        <a:xfrm>
          <a:off x="0" y="0"/>
          <a:ext cx="0" cy="0"/>
          <a:chOff x="0" y="0"/>
          <a:chExt cx="0" cy="0"/>
        </a:xfrm>
      </p:grpSpPr>
      <p:sp>
        <p:nvSpPr>
          <p:cNvPr id="106" name="Google Shape;106;g151499302e1_0_9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7" name="Google Shape;107;g151499302e1_0_9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8" name="Google Shape;108;g151499302e1_0_96"/>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9" name="Google Shape;109;g151499302e1_0_96"/>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0" name="Google Shape;110;g151499302e1_0_96"/>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1" name="Google Shape;111;g151499302e1_0_96"/>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2" name="Google Shape;112;g151499302e1_0_96"/>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3" name="Google Shape;113;g151499302e1_0_96"/>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4" name="Google Shape;114;g151499302e1_0_96"/>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5" name="Google Shape;115;g151499302e1_0_96"/>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6" name="Google Shape;116;g151499302e1_0_96"/>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7" name="Google Shape;117;g151499302e1_0_96"/>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8" name="Google Shape;118;g151499302e1_0_96"/>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9" name="Google Shape;119;g151499302e1_0_96"/>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0" name="Google Shape;120;g151499302e1_0_96"/>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1" name="Google Shape;121;g151499302e1_0_96"/>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182307750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2"/>
        <p:cNvGrpSpPr/>
        <p:nvPr/>
      </p:nvGrpSpPr>
      <p:grpSpPr>
        <a:xfrm>
          <a:off x="0" y="0"/>
          <a:ext cx="0" cy="0"/>
          <a:chOff x="0" y="0"/>
          <a:chExt cx="0" cy="0"/>
        </a:xfrm>
      </p:grpSpPr>
      <p:sp>
        <p:nvSpPr>
          <p:cNvPr id="123" name="Google Shape;123;g151499302e1_0_113"/>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24" name="Google Shape;124;g151499302e1_0_11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25" name="Google Shape;125;g151499302e1_0_113"/>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6" name="Google Shape;126;g151499302e1_0_113"/>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7" name="Google Shape;127;g151499302e1_0_113"/>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8" name="Google Shape;128;g151499302e1_0_113"/>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162636836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g151499302e1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23" name="Google Shape;23;g151499302e1_0_1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4" name="Google Shape;24;g151499302e1_0_1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5" name="Google Shape;25;g151499302e1_0_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6" name="Google Shape;26;g151499302e1_0_1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7" name="Google Shape;27;g151499302e1_0_12"/>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5725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g151499302e1_0_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30" name="Google Shape;30;g151499302e1_0_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1" name="Google Shape;31;g151499302e1_0_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2" name="Google Shape;32;g151499302e1_0_19"/>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3" name="Google Shape;33;g151499302e1_0_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314225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g151499302e1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36" name="Google Shape;36;g151499302e1_0_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37" name="Google Shape;37;g151499302e1_0_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8" name="Google Shape;38;g151499302e1_0_2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9" name="Google Shape;39;g151499302e1_0_2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12348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g151499302e1_0_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2" name="Google Shape;42;g151499302e1_0_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3" name="Google Shape;43;g151499302e1_0_31"/>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792512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g151499302e1_0_3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46" name="Google Shape;46;g151499302e1_0_35"/>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7" name="Google Shape;47;g151499302e1_0_35"/>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48" name="Google Shape;48;g151499302e1_0_35"/>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g151499302e1_0_35"/>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50" name="Google Shape;50;g151499302e1_0_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1" name="Google Shape;51;g151499302e1_0_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2" name="Google Shape;52;g151499302e1_0_3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4139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g151499302e1_0_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55" name="Google Shape;55;g151499302e1_0_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6" name="Google Shape;56;g151499302e1_0_4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7" name="Google Shape;57;g151499302e1_0_44"/>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7627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g151499302e1_0_4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0" name="Google Shape;60;g151499302e1_0_49"/>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1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g151499302e1_0_4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2" name="Google Shape;62;g151499302e1_0_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3" name="Google Shape;63;g151499302e1_0_49"/>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4" name="Google Shape;64;g151499302e1_0_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690478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g151499302e1_0_5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7" name="Google Shape;67;g151499302e1_0_56"/>
          <p:cNvSpPr>
            <a:spLocks noGrp="1"/>
          </p:cNvSpPr>
          <p:nvPr>
            <p:ph type="pic" idx="2"/>
          </p:nvPr>
        </p:nvSpPr>
        <p:spPr>
          <a:xfrm>
            <a:off x="5183188" y="987425"/>
            <a:ext cx="6172500" cy="4873500"/>
          </a:xfrm>
          <a:prstGeom prst="rect">
            <a:avLst/>
          </a:prstGeom>
          <a:noFill/>
          <a:ln>
            <a:noFill/>
          </a:ln>
        </p:spPr>
      </p:sp>
      <p:sp>
        <p:nvSpPr>
          <p:cNvPr id="68" name="Google Shape;68;g151499302e1_0_5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9" name="Google Shape;69;g151499302e1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0" name="Google Shape;70;g151499302e1_0_5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1" name="Google Shape;71;g151499302e1_0_56"/>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776477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g151499302e1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dirty="0"/>
          </a:p>
        </p:txBody>
      </p:sp>
      <p:sp>
        <p:nvSpPr>
          <p:cNvPr id="11" name="Google Shape;11;g151499302e1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2" name="Google Shape;12;g151499302e1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3" name="Google Shape;13;g151499302e1_0_0"/>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4" name="Google Shape;14;g151499302e1_0_0"/>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lvl="0" algn="r" rtl="0">
              <a:buNone/>
              <a:defRPr sz="1300">
                <a:solidFill>
                  <a:srgbClr val="102649"/>
                </a:solidFill>
                <a:latin typeface="Libre Franklin"/>
                <a:ea typeface="Libre Franklin"/>
                <a:cs typeface="Libre Franklin"/>
                <a:sym typeface="Libre Franklin"/>
              </a:defRPr>
            </a:lvl1pPr>
            <a:lvl2pPr lvl="1" algn="r" rtl="0">
              <a:buNone/>
              <a:defRPr sz="1300">
                <a:solidFill>
                  <a:srgbClr val="102649"/>
                </a:solidFill>
                <a:latin typeface="Libre Franklin"/>
                <a:ea typeface="Libre Franklin"/>
                <a:cs typeface="Libre Franklin"/>
                <a:sym typeface="Libre Franklin"/>
              </a:defRPr>
            </a:lvl2pPr>
            <a:lvl3pPr lvl="2" algn="r" rtl="0">
              <a:buNone/>
              <a:defRPr sz="1300">
                <a:solidFill>
                  <a:srgbClr val="102649"/>
                </a:solidFill>
                <a:latin typeface="Libre Franklin"/>
                <a:ea typeface="Libre Franklin"/>
                <a:cs typeface="Libre Franklin"/>
                <a:sym typeface="Libre Franklin"/>
              </a:defRPr>
            </a:lvl3pPr>
            <a:lvl4pPr lvl="3" algn="r" rtl="0">
              <a:buNone/>
              <a:defRPr sz="1300">
                <a:solidFill>
                  <a:srgbClr val="102649"/>
                </a:solidFill>
                <a:latin typeface="Libre Franklin"/>
                <a:ea typeface="Libre Franklin"/>
                <a:cs typeface="Libre Franklin"/>
                <a:sym typeface="Libre Franklin"/>
              </a:defRPr>
            </a:lvl4pPr>
            <a:lvl5pPr lvl="4" algn="r" rtl="0">
              <a:buNone/>
              <a:defRPr sz="1300">
                <a:solidFill>
                  <a:srgbClr val="102649"/>
                </a:solidFill>
                <a:latin typeface="Libre Franklin"/>
                <a:ea typeface="Libre Franklin"/>
                <a:cs typeface="Libre Franklin"/>
                <a:sym typeface="Libre Franklin"/>
              </a:defRPr>
            </a:lvl5pPr>
            <a:lvl6pPr lvl="5" algn="r" rtl="0">
              <a:buNone/>
              <a:defRPr sz="1300">
                <a:solidFill>
                  <a:srgbClr val="102649"/>
                </a:solidFill>
                <a:latin typeface="Libre Franklin"/>
                <a:ea typeface="Libre Franklin"/>
                <a:cs typeface="Libre Franklin"/>
                <a:sym typeface="Libre Franklin"/>
              </a:defRPr>
            </a:lvl6pPr>
            <a:lvl7pPr lvl="6" algn="r" rtl="0">
              <a:buNone/>
              <a:defRPr sz="1300">
                <a:solidFill>
                  <a:srgbClr val="102649"/>
                </a:solidFill>
                <a:latin typeface="Libre Franklin"/>
                <a:ea typeface="Libre Franklin"/>
                <a:cs typeface="Libre Franklin"/>
                <a:sym typeface="Libre Franklin"/>
              </a:defRPr>
            </a:lvl7pPr>
            <a:lvl8pPr lvl="7" algn="r" rtl="0">
              <a:buNone/>
              <a:defRPr sz="1300">
                <a:solidFill>
                  <a:srgbClr val="102649"/>
                </a:solidFill>
                <a:latin typeface="Libre Franklin"/>
                <a:ea typeface="Libre Franklin"/>
                <a:cs typeface="Libre Franklin"/>
                <a:sym typeface="Libre Franklin"/>
              </a:defRPr>
            </a:lvl8pPr>
            <a:lvl9pPr lvl="8" algn="r" rtl="0">
              <a:buNone/>
              <a:defRPr sz="13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246233073"/>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hyperlink" Target="https://drive.google.com/file/d/1eC-6Zsvzwzvnflv4Sdhw29s0S7krNZzf/view?usp=sharing" TargetMode="External"/><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hyperlink" Target="http://education.ky.gov/curriculum/standards/kyacadstand/Documents/Grade_7_SS_Strongly_Aligned_Assignment_TN.docx"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drive.google.com/file/d/1eC-6Zsvzwzvnflv4Sdhw29s0S7krNZzf/view?usp=sharing" TargetMode="External"/><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s://drive.google.com/file/d/1-XroJsUTPRv7bjlvdkiWWNfOpoQ6P9cE/view?usp=sharing"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hyperlink" Target="http://education.ky.gov/curriculum/standards/kyacadstand/Documents/HS_SS_Strongly_Aligned_Assignment.docx"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drive.google.com/file/d/1-XroJsUTPRv7bjlvdkiWWNfOpoQ6P9cE/view?usp=sharing" TargetMode="External"/><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hyperlink" Target="https://education.ky.gov/curriculum/standards/kyacadstand/Documents/Unpacking_the_Using_Evidence_Standards.docx" TargetMode="External"/><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edutopia.org/blog/creating-a-culture-of-inquiry-andrew-miller#:~:text=It%20can%20create%20student%20ownership,it%20vital%20throughout%20the%20year"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www.readwritethink.org/files/resources/lesson_images/lesson1132/AnnotationGuide.pdf"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7" Type="http://schemas.openxmlformats.org/officeDocument/2006/relationships/hyperlink" Target="http://education.ky.gov/curriculum/standards/kyacadstand/Documents/HS_SS_Strongly_Aligned_Assignment.docx" TargetMode="External"/><Relationship Id="rId2" Type="http://schemas.openxmlformats.org/officeDocument/2006/relationships/notesSlide" Target="../notesSlides/notesSlide120.xml"/><Relationship Id="rId1" Type="http://schemas.openxmlformats.org/officeDocument/2006/relationships/slideLayout" Target="../slideLayouts/slideLayout4.xml"/><Relationship Id="rId6" Type="http://schemas.openxmlformats.org/officeDocument/2006/relationships/hyperlink" Target="http://education.ky.gov/curriculum/standards/kyacadstand/Documents/Grade_8_SS_Strongly_Aligned_Assignment.docx" TargetMode="External"/><Relationship Id="rId5" Type="http://schemas.openxmlformats.org/officeDocument/2006/relationships/hyperlink" Target="http://education.ky.gov/curriculum/standards/kyacadstand/Documents/Grade_2_SS_Strongly_Aligned_Assignment.docx" TargetMode="External"/><Relationship Id="rId4" Type="http://schemas.openxmlformats.org/officeDocument/2006/relationships/hyperlink" Target="http://www.kystandards.org"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7" Type="http://schemas.openxmlformats.org/officeDocument/2006/relationships/hyperlink" Target="http://education.ky.gov/curriculum/standards/kyacadstand/Documents/High_School_SS_Strongly_Aligned_Assignment_2.docx" TargetMode="External"/><Relationship Id="rId2" Type="http://schemas.openxmlformats.org/officeDocument/2006/relationships/notesSlide" Target="../notesSlides/notesSlide123.xml"/><Relationship Id="rId1" Type="http://schemas.openxmlformats.org/officeDocument/2006/relationships/slideLayout" Target="../slideLayouts/slideLayout4.xml"/><Relationship Id="rId6" Type="http://schemas.openxmlformats.org/officeDocument/2006/relationships/hyperlink" Target="http://education.ky.gov/curriculum/standards/kyacadstand/Documents/Grade_6_SS_Strongly_Aligned_Assignment.docx" TargetMode="External"/><Relationship Id="rId5" Type="http://schemas.openxmlformats.org/officeDocument/2006/relationships/hyperlink" Target="http://education.ky.gov/curriculum/standards/kyacadstand/Documents/Grade_1_SS_Strongly_Aligned_Assignment.docx" TargetMode="External"/><Relationship Id="rId4" Type="http://schemas.openxmlformats.org/officeDocument/2006/relationships/hyperlink" Target="http://www.kystandards.org" TargetMode="Externa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hyperlink" Target="https://pz.harvard.edu/sites/default/files/Chalk%20Talk_1.pdf" TargetMode="External"/><Relationship Id="rId2" Type="http://schemas.openxmlformats.org/officeDocument/2006/relationships/notesSlide" Target="../notesSlides/notesSlide12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hyperlink" Target="https://pz.harvard.edu/sites/default/files/+1%20Routine.pdf" TargetMode="External"/><Relationship Id="rId2" Type="http://schemas.openxmlformats.org/officeDocument/2006/relationships/notesSlide" Target="../notesSlides/notesSlide13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2.xml.rels><?xml version="1.0" encoding="UTF-8" standalone="yes"?>
<Relationships xmlns="http://schemas.openxmlformats.org/package/2006/relationships"><Relationship Id="rId3" Type="http://schemas.openxmlformats.org/officeDocument/2006/relationships/hyperlink" Target="https://vimeo.com/292405879" TargetMode="External"/><Relationship Id="rId2" Type="http://schemas.openxmlformats.org/officeDocument/2006/relationships/notesSlide" Target="../notesSlides/notesSlide13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7" Type="http://schemas.openxmlformats.org/officeDocument/2006/relationships/hyperlink" Target="http://education.ky.gov/curriculum/standards/kyacadstand/Documents/High_School_SS_Strongly_Aligned_Assignment_2_TN.docx" TargetMode="External"/><Relationship Id="rId2" Type="http://schemas.openxmlformats.org/officeDocument/2006/relationships/notesSlide" Target="../notesSlides/notesSlide134.xml"/><Relationship Id="rId1" Type="http://schemas.openxmlformats.org/officeDocument/2006/relationships/slideLayout" Target="../slideLayouts/slideLayout4.xml"/><Relationship Id="rId6" Type="http://schemas.openxmlformats.org/officeDocument/2006/relationships/hyperlink" Target="http://education.ky.gov/curriculum/standards/kyacadstand/Documents/Grade_7_SS_Strongly_Aligned_Assignment_TN.docx" TargetMode="External"/><Relationship Id="rId5" Type="http://schemas.openxmlformats.org/officeDocument/2006/relationships/hyperlink" Target="http://education.ky.gov/curriculum/standards/kyacadstand/Documents/Grade_3_SS_Strongly_Aligned_Assignment_TN.docx" TargetMode="External"/><Relationship Id="rId4" Type="http://schemas.openxmlformats.org/officeDocument/2006/relationships/hyperlink" Target="http://www.kystandards.org"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hyperlink" Target="https://www.edutopia.org/article/civics-education-and-student-driven-civic-action" TargetMode="External"/><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hyperlink" Target="https://www.youtube.com/watch?v=MYzInovThPU&amp;feature=emb_logo" TargetMode="External"/><Relationship Id="rId2" Type="http://schemas.openxmlformats.org/officeDocument/2006/relationships/notesSlide" Target="../notesSlides/notesSlide14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42.xml.rels><?xml version="1.0" encoding="UTF-8" standalone="yes"?>
<Relationships xmlns="http://schemas.openxmlformats.org/package/2006/relationships"><Relationship Id="rId3" Type="http://schemas.openxmlformats.org/officeDocument/2006/relationships/hyperlink" Target="https://www.youtube.com/watch?v=5MPekCd0mHk" TargetMode="External"/><Relationship Id="rId2" Type="http://schemas.openxmlformats.org/officeDocument/2006/relationships/notesSlide" Target="../notesSlides/notesSlide14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hyperlink" Target="https://docs.google.com/document/d/1cHQZ5a6nyTKJa4rYuPycnEjAPqSG7jBwGBcH8py-I-E/edit?usp=sharing" TargetMode="External"/><Relationship Id="rId2" Type="http://schemas.openxmlformats.org/officeDocument/2006/relationships/notesSlide" Target="../notesSlides/notesSlide147.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hyperlink" Target="https://education.ky.gov/curriculum/standards/kyacadstand/Documents/Kentucky_Academic_Standards_for_Social_Studies_2019.pdf"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www.facinghistory.org/resource-library/teaching-strategies/gallery-walk" TargetMode="External"/><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notesSlide" Target="../notesSlides/notesSlide149.xml"/><Relationship Id="rId1" Type="http://schemas.openxmlformats.org/officeDocument/2006/relationships/slideLayout" Target="../slideLayouts/slideLayout4.xml"/><Relationship Id="rId4" Type="http://schemas.openxmlformats.org/officeDocument/2006/relationships/hyperlink" Target="https://pz.harvard.edu/sites/default/files/Claim%20Support%20Question_0.pdf" TargetMode="Externa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PL7P4P80Of4?feature=oembed" TargetMode="Externa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video" Target="https://www.youtube.com/embed/Hqbn5lJ_1ts?feature=oembed" TargetMode="External"/><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QlwkerwaV2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www.mncsse.org/video/civic-inquiry-video-transcript-english"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hyperlink" Target="https://www.mncsse.org/video/historical-inquiry-video-transcript-english" TargetMode="External"/><Relationship Id="rId5" Type="http://schemas.openxmlformats.org/officeDocument/2006/relationships/hyperlink" Target="https://www.mncsse.org/video/geographic-inquiry-video-transcript-english" TargetMode="External"/><Relationship Id="rId4" Type="http://schemas.openxmlformats.org/officeDocument/2006/relationships/hyperlink" Target="https://www.mncsse.org/video/economic-reasoning-video-transcript-english"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hyperlink" Target="https://docs.google.com/document/d/1nVYRWmGLl97bH4dKGUZEf4oQKwn0-mPiPwZFzGtqfog/edit?usp=sharing" TargetMode="External"/><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hyperlink" Target="http://education.ky.gov/curriculum/standards/kyacadstand/Documents/K_SS_Strongly_Aligned_Assignment_TN.docx"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education.ky.gov/curriculum/standards/kyacadstand/Documents/Grade_2_SS_Strongly_Aligned_Assignment.docx" TargetMode="External"/><Relationship Id="rId2" Type="http://schemas.openxmlformats.org/officeDocument/2006/relationships/notesSlide" Target="../notesSlides/notesSlide92.xml"/><Relationship Id="rId1" Type="http://schemas.openxmlformats.org/officeDocument/2006/relationships/slideLayout" Target="../slideLayouts/slideLayout4.xml"/><Relationship Id="rId5" Type="http://schemas.openxmlformats.org/officeDocument/2006/relationships/hyperlink" Target="http://education.ky.gov/curriculum/standards/kyacadstand/Documents/Grade_2_SS_Strongly_Aligned_Assignment_TN.docx" TargetMode="External"/><Relationship Id="rId4" Type="http://schemas.openxmlformats.org/officeDocument/2006/relationships/hyperlink" Target="https://docs.google.com/document/d/10_hzMdTny9Zcg83ZCy8XM8ofmzJvnfGOX7ows9IBJs8/edit"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docs.google.com/document/d/1BTf2BNLEQoV9hjCEu9WJMLbdmTIkytLuQxg9xMtE28g/edit" TargetMode="External"/><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hyperlink" Target="https://docs.google.com/document/d/1GLUe0mJLEaAtH9iG5MKWNjXQYsH2AvOpooHdeu17fJ0/edit"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7"/>
          <p:cNvSpPr txBox="1">
            <a:spLocks noGrp="1"/>
          </p:cNvSpPr>
          <p:nvPr>
            <p:ph type="ctrTitle"/>
          </p:nvPr>
        </p:nvSpPr>
        <p:spPr>
          <a:xfrm>
            <a:off x="2630129" y="868262"/>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29" name="Google Shape;129;p17"/>
          <p:cNvSpPr txBox="1">
            <a:spLocks noGrp="1"/>
          </p:cNvSpPr>
          <p:nvPr>
            <p:ph type="subTitle" idx="1"/>
          </p:nvPr>
        </p:nvSpPr>
        <p:spPr>
          <a:xfrm>
            <a:off x="3357796" y="3602038"/>
            <a:ext cx="7310203"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The </a:t>
            </a:r>
            <a:r>
              <a:rPr lang="en-US" i="1" dirty="0"/>
              <a:t>Kentucky Academic Standards (KAS) for the Social Studies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0" y="27558"/>
            <a:ext cx="11587397"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100" dirty="0"/>
              <a:t>What are the inquiry practices outlined in the </a:t>
            </a:r>
            <a:r>
              <a:rPr lang="en-US" sz="4100" i="1" dirty="0"/>
              <a:t>KAS for Social Studies?</a:t>
            </a:r>
            <a:endParaRPr sz="4100" dirty="0"/>
          </a:p>
        </p:txBody>
      </p:sp>
      <p:pic>
        <p:nvPicPr>
          <p:cNvPr id="206" name="Google Shape;206;p28" descr="This chart can be found on page 14 of the KAS for Social Studies.  " title="Inquiry Practices of the KAS for Social Studies"/>
          <p:cNvPicPr preferRelativeResize="0"/>
          <p:nvPr/>
        </p:nvPicPr>
        <p:blipFill rotWithShape="1">
          <a:blip r:embed="rId3">
            <a:alphaModFix/>
          </a:blip>
          <a:srcRect/>
          <a:stretch/>
        </p:blipFill>
        <p:spPr>
          <a:xfrm>
            <a:off x="727022" y="1353258"/>
            <a:ext cx="9081897" cy="448139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31"/>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(4) </a:t>
            </a:r>
            <a:endParaRPr dirty="0"/>
          </a:p>
        </p:txBody>
      </p:sp>
      <p:sp>
        <p:nvSpPr>
          <p:cNvPr id="946" name="Google Shape;946;p131"/>
          <p:cNvSpPr txBox="1">
            <a:spLocks noGrp="1"/>
          </p:cNvSpPr>
          <p:nvPr>
            <p:ph type="body" idx="1"/>
          </p:nvPr>
        </p:nvSpPr>
        <p:spPr>
          <a:xfrm>
            <a:off x="184550" y="1044575"/>
            <a:ext cx="11836000" cy="4351200"/>
          </a:xfrm>
          <a:prstGeom prst="rect">
            <a:avLst/>
          </a:prstGeom>
        </p:spPr>
        <p:txBody>
          <a:bodyPr spcFirstLastPara="1" wrap="square" lIns="91425" tIns="45700" rIns="91425" bIns="45700" anchor="t" anchorCtr="0">
            <a:noAutofit/>
          </a:bodyPr>
          <a:lstStyle/>
          <a:p>
            <a:pPr marL="571500" indent="-457200">
              <a:spcBef>
                <a:spcPts val="1000"/>
              </a:spcBef>
              <a:buSzPts val="1800"/>
            </a:pPr>
            <a:r>
              <a:rPr lang="en-US" sz="2600" dirty="0">
                <a:latin typeface="Franklin Gothic Book" panose="020B0503020102020204" pitchFamily="34" charset="0"/>
              </a:rPr>
              <a:t>When engaging with UE standard 3 for middle school, it is important to remember the standards found within the </a:t>
            </a:r>
            <a:r>
              <a:rPr lang="en-US" sz="2600" i="1" dirty="0">
                <a:latin typeface="Franklin Gothic Book" panose="020B0503020102020204" pitchFamily="34" charset="0"/>
              </a:rPr>
              <a:t>KAS for Social Studies</a:t>
            </a:r>
            <a:r>
              <a:rPr lang="en-US" sz="2600" dirty="0">
                <a:latin typeface="Franklin Gothic Book" panose="020B0503020102020204" pitchFamily="34" charset="0"/>
              </a:rPr>
              <a:t> are not meant to be taught in silos because they impact one another.</a:t>
            </a:r>
          </a:p>
          <a:p>
            <a:pPr marL="571500" indent="-457200">
              <a:spcBef>
                <a:spcPts val="1000"/>
              </a:spcBef>
              <a:buSzPts val="1800"/>
            </a:pPr>
            <a:r>
              <a:rPr lang="en-US" sz="2600" dirty="0">
                <a:latin typeface="Franklin Gothic Book" panose="020B0503020102020204" pitchFamily="34" charset="0"/>
              </a:rPr>
              <a:t>At the middle school level, teachers should provide opportunities for students to develop their own compelling questions, with teacher support, relative to the grade level theme. Students are required to generate their own supporting questions. </a:t>
            </a:r>
          </a:p>
          <a:p>
            <a:pPr marL="571500" indent="-457200">
              <a:spcBef>
                <a:spcPts val="1000"/>
              </a:spcBef>
              <a:buSzPts val="1800"/>
            </a:pPr>
            <a:r>
              <a:rPr lang="en-US" sz="2600" dirty="0">
                <a:latin typeface="Franklin Gothic Book" panose="020B0503020102020204" pitchFamily="34" charset="0"/>
              </a:rPr>
              <a:t>Thus, when engaging UE standard 3, it is appropriate for students to gather evidence from a selection of sources provided by the teacher; however, </a:t>
            </a:r>
            <a:r>
              <a:rPr lang="en-US" sz="2600" b="1" dirty="0">
                <a:latin typeface="Franklin Gothic Book" panose="020B0503020102020204" pitchFamily="34" charset="0"/>
              </a:rPr>
              <a:t>students must have the opportunity to determine the relevance of information they are gathering</a:t>
            </a:r>
            <a:r>
              <a:rPr lang="en-US" sz="2600" dirty="0">
                <a:latin typeface="Franklin Gothic Book" panose="020B0503020102020204" pitchFamily="34" charset="0"/>
              </a:rPr>
              <a:t> to construct explanations and/or arguments regarding compelling and/or supporting questions. </a:t>
            </a:r>
            <a:endParaRPr sz="2600" dirty="0">
              <a:latin typeface="Franklin Gothic Book" panose="020B05030201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32"/>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Middle Application</a:t>
            </a:r>
            <a:endParaRPr dirty="0"/>
          </a:p>
        </p:txBody>
      </p:sp>
      <p:sp>
        <p:nvSpPr>
          <p:cNvPr id="953" name="Google Shape;953;p132"/>
          <p:cNvSpPr txBox="1">
            <a:spLocks noGrp="1"/>
          </p:cNvSpPr>
          <p:nvPr>
            <p:ph type="body" idx="1"/>
          </p:nvPr>
        </p:nvSpPr>
        <p:spPr>
          <a:xfrm>
            <a:off x="251650" y="1253400"/>
            <a:ext cx="1194035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To understand how to implement I.UE.3, access the </a:t>
            </a:r>
            <a:r>
              <a:rPr lang="en-US" sz="2600" b="1" u="sng" dirty="0">
                <a:solidFill>
                  <a:schemeClr val="hlink"/>
                </a:solidFill>
                <a:latin typeface="Franklin Gothic Book" panose="020B0503020102020204" pitchFamily="34" charset="0"/>
                <a:hlinkClick r:id="rId3"/>
              </a:rPr>
              <a:t>Grade 7 Social Studies Using Evidence Assignment</a:t>
            </a:r>
            <a:r>
              <a:rPr lang="en-US" sz="2600" b="1" dirty="0">
                <a:latin typeface="Franklin Gothic Book" panose="020B0503020102020204" pitchFamily="34" charset="0"/>
              </a:rPr>
              <a:t>.</a:t>
            </a:r>
            <a:endParaRPr sz="2600" b="1" dirty="0">
              <a:latin typeface="Franklin Gothic Book" panose="020B0503020102020204" pitchFamily="34" charset="0"/>
            </a:endParaRPr>
          </a:p>
          <a:p>
            <a:pPr marL="0" lvl="0" indent="0" algn="l" rtl="0">
              <a:spcBef>
                <a:spcPts val="1000"/>
              </a:spcBef>
              <a:spcAft>
                <a:spcPts val="0"/>
              </a:spcAft>
              <a:buNone/>
            </a:pPr>
            <a:endParaRPr sz="2600" b="1"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Individually, with a partner, grade banded group, or a PLC, engage with this deeper dive by taking on the role of a student and completing  the section entitled Investigation: Part three in the </a:t>
            </a:r>
            <a:r>
              <a:rPr lang="en-US" sz="2600" u="sng" dirty="0">
                <a:solidFill>
                  <a:schemeClr val="hlink"/>
                </a:solidFill>
                <a:latin typeface="Franklin Gothic Book" panose="020B0503020102020204" pitchFamily="34" charset="0"/>
                <a:hlinkClick r:id="rId4"/>
              </a:rPr>
              <a:t>Grade 7 Strongly Aligned Assignment Teacher Notes</a:t>
            </a:r>
            <a:r>
              <a:rPr lang="en-US" sz="2600" dirty="0">
                <a:latin typeface="Franklin Gothic Book" panose="020B0503020102020204" pitchFamily="34" charset="0"/>
              </a:rPr>
              <a:t>.</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Use the sources provided in the section entitled, Investigation: Part Three  in the Grade 7 Strongly Aligned Teacher Notes to complete the tasks found in the Grade 7 Social Studies Using Evidence Assignment. </a:t>
            </a:r>
            <a:endParaRPr sz="2600"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33"/>
          <p:cNvSpPr txBox="1">
            <a:spLocks noGrp="1"/>
          </p:cNvSpPr>
          <p:nvPr>
            <p:ph type="title"/>
          </p:nvPr>
        </p:nvSpPr>
        <p:spPr>
          <a:xfrm>
            <a:off x="0" y="383400"/>
            <a:ext cx="12363450" cy="166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Reflection </a:t>
            </a:r>
            <a:endParaRPr dirty="0"/>
          </a:p>
          <a:p>
            <a:pPr marL="0" lvl="0" indent="0" algn="l" rtl="0">
              <a:spcBef>
                <a:spcPts val="0"/>
              </a:spcBef>
              <a:spcAft>
                <a:spcPts val="0"/>
              </a:spcAft>
              <a:buNone/>
            </a:pPr>
            <a:endParaRPr dirty="0"/>
          </a:p>
        </p:txBody>
      </p:sp>
      <p:sp>
        <p:nvSpPr>
          <p:cNvPr id="960" name="Google Shape;960;p133"/>
          <p:cNvSpPr txBox="1">
            <a:spLocks noGrp="1"/>
          </p:cNvSpPr>
          <p:nvPr>
            <p:ph type="body" idx="1"/>
          </p:nvPr>
        </p:nvSpPr>
        <p:spPr>
          <a:xfrm>
            <a:off x="318800" y="1990650"/>
            <a:ext cx="10958700" cy="25845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arenR"/>
            </a:pPr>
            <a:r>
              <a:rPr lang="en-US" sz="3200" dirty="0">
                <a:latin typeface="Franklin Gothic Book" panose="020B0503020102020204" pitchFamily="34" charset="0"/>
              </a:rPr>
              <a:t>What resonated with you as you engaged with the </a:t>
            </a:r>
            <a:r>
              <a:rPr lang="en-US" b="1" u="sng" dirty="0">
                <a:solidFill>
                  <a:schemeClr val="hlink"/>
                </a:solidFill>
                <a:latin typeface="Franklin Gothic Book" panose="020B0503020102020204" pitchFamily="34" charset="0"/>
                <a:hlinkClick r:id="rId3"/>
              </a:rPr>
              <a:t>Grade 7 Social Studies Using Evidence Assignment</a:t>
            </a:r>
            <a:r>
              <a:rPr lang="en-US" sz="3200" dirty="0">
                <a:latin typeface="Franklin Gothic Book" panose="020B0503020102020204" pitchFamily="34" charset="0"/>
              </a:rPr>
              <a:t>? What were your takeaways? </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If you are a Grade 6 or Grade 8 teacher, how would you modify this application of UE 3 to meet the needs of your grade level expectations?</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Why is understanding the progressions of the UE standards in middle school critical for student learning? </a:t>
            </a:r>
            <a:endParaRPr sz="3200" dirty="0">
              <a:latin typeface="Franklin Gothic Book" panose="020B05030201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34"/>
          <p:cNvSpPr txBox="1">
            <a:spLocks noGrp="1"/>
          </p:cNvSpPr>
          <p:nvPr>
            <p:ph type="title"/>
          </p:nvPr>
        </p:nvSpPr>
        <p:spPr>
          <a:xfrm>
            <a:off x="0" y="0"/>
            <a:ext cx="119062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High School</a:t>
            </a:r>
            <a:endParaRPr dirty="0"/>
          </a:p>
        </p:txBody>
      </p:sp>
      <p:pic>
        <p:nvPicPr>
          <p:cNvPr id="968" name="Google Shape;968;p134" descr="This high school overview can be found on page 139 of the KAS for Social Studies" title="Image of high school grade banded overview"/>
          <p:cNvPicPr preferRelativeResize="0"/>
          <p:nvPr/>
        </p:nvPicPr>
        <p:blipFill rotWithShape="1">
          <a:blip r:embed="rId3">
            <a:alphaModFix/>
          </a:blip>
          <a:srcRect b="23552"/>
          <a:stretch/>
        </p:blipFill>
        <p:spPr>
          <a:xfrm>
            <a:off x="1660900" y="1117599"/>
            <a:ext cx="9197600" cy="462280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35"/>
          <p:cNvSpPr txBox="1">
            <a:spLocks noGrp="1"/>
          </p:cNvSpPr>
          <p:nvPr>
            <p:ph type="title"/>
          </p:nvPr>
        </p:nvSpPr>
        <p:spPr>
          <a:xfrm>
            <a:off x="297050" y="0"/>
            <a:ext cx="111616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High School</a:t>
            </a:r>
            <a:endParaRPr dirty="0"/>
          </a:p>
        </p:txBody>
      </p:sp>
      <p:sp>
        <p:nvSpPr>
          <p:cNvPr id="975" name="Google Shape;975;p135"/>
          <p:cNvSpPr txBox="1">
            <a:spLocks noGrp="1"/>
          </p:cNvSpPr>
          <p:nvPr>
            <p:ph type="body" idx="1"/>
          </p:nvPr>
        </p:nvSpPr>
        <p:spPr>
          <a:xfrm>
            <a:off x="297050" y="911225"/>
            <a:ext cx="109521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When engaging with UE standards for high school, it is important to remember the standards found within the </a:t>
            </a:r>
            <a:r>
              <a:rPr lang="en-US" i="1" dirty="0">
                <a:latin typeface="Franklin Gothic Book" panose="020B0503020102020204" pitchFamily="34" charset="0"/>
              </a:rPr>
              <a:t>KAS for Social Studies</a:t>
            </a:r>
            <a:r>
              <a:rPr lang="en-US" dirty="0">
                <a:latin typeface="Franklin Gothic Book" panose="020B0503020102020204" pitchFamily="34" charset="0"/>
              </a:rPr>
              <a:t> are not meant to be taught in silos because they impact one another.</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Remember, at the high school level, </a:t>
            </a:r>
            <a:r>
              <a:rPr lang="en-US" sz="2400" dirty="0">
                <a:latin typeface="Franklin Gothic Book" panose="020B0503020102020204" pitchFamily="34" charset="0"/>
              </a:rPr>
              <a:t>teachers should provide opportunities for students to generate their own compelling questions to frame thinking, inquiry and/or understanding of key concepts in civics, economics, geography, U.S. history and world history. Students have been gen</a:t>
            </a:r>
            <a:r>
              <a:rPr lang="en-US" dirty="0">
                <a:latin typeface="Franklin Gothic Book" panose="020B0503020102020204" pitchFamily="34" charset="0"/>
              </a:rPr>
              <a:t>erating their own supporting questions since Middle school.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For example, when engaging with UE standard 2, </a:t>
            </a:r>
            <a:r>
              <a:rPr lang="en-US" b="1" dirty="0">
                <a:latin typeface="Franklin Gothic Book" panose="020B0503020102020204" pitchFamily="34" charset="0"/>
              </a:rPr>
              <a:t>students should be gathering information and evidence</a:t>
            </a:r>
            <a:r>
              <a:rPr lang="en-US" dirty="0">
                <a:latin typeface="Franklin Gothic Book" panose="020B0503020102020204" pitchFamily="34" charset="0"/>
              </a:rPr>
              <a:t> from credible sources representing a variety of perspectives relevant to the compelling and/or supporting questions </a:t>
            </a:r>
            <a:r>
              <a:rPr lang="en-US" b="1" dirty="0">
                <a:latin typeface="Franklin Gothic Book" panose="020B0503020102020204" pitchFamily="34" charset="0"/>
              </a:rPr>
              <a:t>they generate</a:t>
            </a:r>
            <a:r>
              <a:rPr lang="en-US" dirty="0">
                <a:latin typeface="Franklin Gothic Book" panose="020B0503020102020204" pitchFamily="34" charset="0"/>
              </a:rPr>
              <a:t> in the disciplines of civics, economics, geography, U.S. history and world history. </a:t>
            </a:r>
            <a:endParaRPr dirty="0">
              <a:latin typeface="Franklin Gothic Book" panose="020B05030201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36"/>
          <p:cNvSpPr txBox="1">
            <a:spLocks noGrp="1"/>
          </p:cNvSpPr>
          <p:nvPr>
            <p:ph type="title"/>
          </p:nvPr>
        </p:nvSpPr>
        <p:spPr>
          <a:xfrm>
            <a:off x="0" y="18350"/>
            <a:ext cx="11811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High School (2)</a:t>
            </a:r>
            <a:endParaRPr dirty="0"/>
          </a:p>
        </p:txBody>
      </p:sp>
      <p:sp>
        <p:nvSpPr>
          <p:cNvPr id="982" name="Google Shape;982;p136"/>
          <p:cNvSpPr txBox="1">
            <a:spLocks noGrp="1"/>
          </p:cNvSpPr>
          <p:nvPr>
            <p:ph type="body" idx="1"/>
          </p:nvPr>
        </p:nvSpPr>
        <p:spPr>
          <a:xfrm>
            <a:off x="0" y="900550"/>
            <a:ext cx="11492400" cy="3961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For this deeper dive, you will engage with two Using Evidence standards, Standards 1 and 2, to understand some of the sourcing skills required at high school. They are: </a:t>
            </a:r>
            <a:endParaRPr dirty="0">
              <a:latin typeface="Franklin Gothic Book" panose="020B0503020102020204" pitchFamily="34" charset="0"/>
            </a:endParaRPr>
          </a:p>
          <a:p>
            <a:pPr marL="457200" lvl="0" indent="-393700" algn="l" rtl="0">
              <a:lnSpc>
                <a:spcPct val="115000"/>
              </a:lnSpc>
              <a:spcBef>
                <a:spcPts val="1200"/>
              </a:spcBef>
              <a:spcAft>
                <a:spcPts val="0"/>
              </a:spcAft>
              <a:buSzPts val="2600"/>
              <a:buChar char="•"/>
            </a:pPr>
            <a:r>
              <a:rPr lang="en-US" dirty="0">
                <a:latin typeface="Franklin Gothic Book" panose="020B0503020102020204" pitchFamily="34" charset="0"/>
              </a:rPr>
              <a:t>HS.UH.I.UE.1 Evaluate the credibility of multiple sources representing a variety of perspectives relevant to compelling and/or supporting questions in U.S. history.</a:t>
            </a:r>
            <a:endParaRPr dirty="0">
              <a:latin typeface="Franklin Gothic Book" panose="020B0503020102020204" pitchFamily="34" charset="0"/>
            </a:endParaRPr>
          </a:p>
          <a:p>
            <a:pPr marL="457200" lvl="0" indent="-330200" algn="l" rtl="0">
              <a:spcBef>
                <a:spcPts val="0"/>
              </a:spcBef>
              <a:spcAft>
                <a:spcPts val="0"/>
              </a:spcAft>
              <a:buSzPts val="1600"/>
              <a:buChar char="•"/>
            </a:pPr>
            <a:r>
              <a:rPr lang="en-US" dirty="0">
                <a:latin typeface="Franklin Gothic Book" panose="020B0503020102020204" pitchFamily="34" charset="0"/>
              </a:rPr>
              <a:t>HS.UH.I.UE.2 Gather information and evidence from credible sources representing a variety of perspectives relevant to compelling and/or supporting questions in U.S. history.</a:t>
            </a:r>
            <a:endParaRPr dirty="0">
              <a:latin typeface="Franklin Gothic Book" panose="020B0503020102020204" pitchFamily="34" charset="0"/>
            </a:endParaRPr>
          </a:p>
          <a:p>
            <a:pPr marL="914400" lvl="1" indent="-330200" algn="l" rtl="0">
              <a:spcBef>
                <a:spcPts val="0"/>
              </a:spcBef>
              <a:spcAft>
                <a:spcPts val="0"/>
              </a:spcAft>
              <a:buSzPts val="1600"/>
              <a:buChar char="•"/>
            </a:pPr>
            <a:r>
              <a:rPr lang="en-US" sz="2800" dirty="0">
                <a:latin typeface="Franklin Gothic Book" panose="020B0503020102020204" pitchFamily="34" charset="0"/>
              </a:rPr>
              <a:t>This standard is repeated for civics, economics, geography, and world history in high school. </a:t>
            </a:r>
            <a:endParaRPr sz="2800" dirty="0">
              <a:latin typeface="Franklin Gothic Book" panose="020B05030201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37"/>
          <p:cNvSpPr txBox="1">
            <a:spLocks noGrp="1"/>
          </p:cNvSpPr>
          <p:nvPr>
            <p:ph type="title"/>
          </p:nvPr>
        </p:nvSpPr>
        <p:spPr>
          <a:xfrm>
            <a:off x="340774" y="18325"/>
            <a:ext cx="11851226"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High School (3)</a:t>
            </a:r>
            <a:endParaRPr dirty="0"/>
          </a:p>
        </p:txBody>
      </p:sp>
      <p:sp>
        <p:nvSpPr>
          <p:cNvPr id="989" name="Google Shape;989;p137"/>
          <p:cNvSpPr txBox="1">
            <a:spLocks noGrp="1"/>
          </p:cNvSpPr>
          <p:nvPr>
            <p:ph type="body" idx="1"/>
          </p:nvPr>
        </p:nvSpPr>
        <p:spPr>
          <a:xfrm>
            <a:off x="340774" y="873125"/>
            <a:ext cx="11851226"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latin typeface="Franklin Gothic Book" panose="020B0503020102020204" pitchFamily="34" charset="0"/>
              </a:rPr>
              <a:t>Let’s examine some of the key terms in UE 1 and  2. Remember, we are using HS.C.I.UE.2 which refers to civics. However, this standard repeats with the disciplines of economics, geography, U.S. history and world history. </a:t>
            </a:r>
            <a:endParaRPr sz="2400" dirty="0">
              <a:latin typeface="Franklin Gothic Book" panose="020B0503020102020204" pitchFamily="34" charset="0"/>
            </a:endParaRPr>
          </a:p>
          <a:p>
            <a:pPr marL="0" lvl="0" indent="0" algn="l" rtl="0">
              <a:spcBef>
                <a:spcPts val="1000"/>
              </a:spcBef>
              <a:spcAft>
                <a:spcPts val="0"/>
              </a:spcAft>
              <a:buNone/>
            </a:pPr>
            <a:endParaRPr sz="2400" dirty="0">
              <a:latin typeface="Franklin Gothic Book" panose="020B0503020102020204" pitchFamily="34" charset="0"/>
            </a:endParaRPr>
          </a:p>
          <a:p>
            <a:pPr marL="0" lvl="0" indent="0" algn="l" rtl="0">
              <a:spcBef>
                <a:spcPts val="1000"/>
              </a:spcBef>
              <a:spcAft>
                <a:spcPts val="0"/>
              </a:spcAft>
              <a:buNone/>
            </a:pPr>
            <a:r>
              <a:rPr lang="en-US" sz="2400" dirty="0">
                <a:latin typeface="Franklin Gothic Book" panose="020B0503020102020204" pitchFamily="34" charset="0"/>
              </a:rPr>
              <a:t>Individually, with a partner, a small grade level group, or PLC, circle and highlight the key words in the following standard: </a:t>
            </a:r>
            <a:endParaRPr sz="2400" dirty="0">
              <a:latin typeface="Franklin Gothic Book" panose="020B0503020102020204" pitchFamily="34" charset="0"/>
            </a:endParaRPr>
          </a:p>
          <a:p>
            <a:pPr marL="457200" lvl="0" indent="-336550" algn="l" rtl="0">
              <a:lnSpc>
                <a:spcPct val="115000"/>
              </a:lnSpc>
              <a:spcBef>
                <a:spcPts val="1200"/>
              </a:spcBef>
              <a:spcAft>
                <a:spcPts val="0"/>
              </a:spcAft>
              <a:buSzPts val="1700"/>
              <a:buChar char="•"/>
            </a:pPr>
            <a:r>
              <a:rPr lang="en-US" sz="2400" dirty="0">
                <a:latin typeface="Franklin Gothic Book" panose="020B0503020102020204" pitchFamily="34" charset="0"/>
              </a:rPr>
              <a:t>HS.UH.I.UE.1 Evaluate the credibility of multiple sources representing a variety of perspectives relevant to compelling and/or supporting questions in U.S. history. </a:t>
            </a:r>
            <a:endParaRPr sz="2400" dirty="0">
              <a:latin typeface="Franklin Gothic Book" panose="020B0503020102020204" pitchFamily="34" charset="0"/>
            </a:endParaRPr>
          </a:p>
          <a:p>
            <a:pPr marL="457200" lvl="0" indent="-336550" algn="l" rtl="0">
              <a:spcBef>
                <a:spcPts val="0"/>
              </a:spcBef>
              <a:spcAft>
                <a:spcPts val="0"/>
              </a:spcAft>
              <a:buSzPts val="1700"/>
              <a:buChar char="•"/>
            </a:pPr>
            <a:r>
              <a:rPr lang="en-US" sz="2400" dirty="0">
                <a:latin typeface="Franklin Gothic Book" panose="020B0503020102020204" pitchFamily="34" charset="0"/>
              </a:rPr>
              <a:t>HS.UH.I.UE.2 Gather information and evidence from credible sources representing a variety of perspectives relevant to compelling and/or supporting questions in U.S. history.</a:t>
            </a:r>
            <a:endParaRPr sz="2400" dirty="0">
              <a:latin typeface="Franklin Gothic Book" panose="020B05030201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38"/>
          <p:cNvSpPr txBox="1">
            <a:spLocks noGrp="1"/>
          </p:cNvSpPr>
          <p:nvPr>
            <p:ph type="title"/>
          </p:nvPr>
        </p:nvSpPr>
        <p:spPr>
          <a:xfrm>
            <a:off x="28575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a:t>
            </a:r>
            <a:endParaRPr dirty="0"/>
          </a:p>
          <a:p>
            <a:pPr marL="0" lvl="0" indent="0" algn="l" rtl="0">
              <a:spcBef>
                <a:spcPts val="0"/>
              </a:spcBef>
              <a:spcAft>
                <a:spcPts val="0"/>
              </a:spcAft>
              <a:buNone/>
            </a:pPr>
            <a:r>
              <a:rPr lang="en-US" dirty="0"/>
              <a:t>Using Evidence High School (4)</a:t>
            </a:r>
            <a:endParaRPr dirty="0"/>
          </a:p>
        </p:txBody>
      </p:sp>
      <p:sp>
        <p:nvSpPr>
          <p:cNvPr id="996" name="Google Shape;996;p138"/>
          <p:cNvSpPr txBox="1">
            <a:spLocks noGrp="1"/>
          </p:cNvSpPr>
          <p:nvPr>
            <p:ph type="body" idx="1"/>
          </p:nvPr>
        </p:nvSpPr>
        <p:spPr>
          <a:xfrm>
            <a:off x="590550" y="13440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Let’s examine the standard. Did you identify the same key words?: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457200" lvl="0" indent="-406400" algn="l" rtl="0">
              <a:lnSpc>
                <a:spcPct val="115000"/>
              </a:lnSpc>
              <a:spcBef>
                <a:spcPts val="1200"/>
              </a:spcBef>
              <a:spcAft>
                <a:spcPts val="0"/>
              </a:spcAft>
              <a:buSzPts val="2800"/>
              <a:buChar char="•"/>
            </a:pPr>
            <a:r>
              <a:rPr lang="en-US" dirty="0">
                <a:latin typeface="Franklin Gothic Book" panose="020B0503020102020204" pitchFamily="34" charset="0"/>
              </a:rPr>
              <a:t>HS.UH.I.UE.1 </a:t>
            </a:r>
            <a:r>
              <a:rPr lang="en-US" dirty="0">
                <a:highlight>
                  <a:srgbClr val="FFFF00"/>
                </a:highlight>
                <a:latin typeface="Franklin Gothic Book" panose="020B0503020102020204" pitchFamily="34" charset="0"/>
              </a:rPr>
              <a:t>Evaluate </a:t>
            </a:r>
            <a:r>
              <a:rPr lang="en-US" dirty="0">
                <a:latin typeface="Franklin Gothic Book" panose="020B0503020102020204" pitchFamily="34" charset="0"/>
              </a:rPr>
              <a:t>the </a:t>
            </a:r>
            <a:r>
              <a:rPr lang="en-US" dirty="0">
                <a:highlight>
                  <a:srgbClr val="FFFF00"/>
                </a:highlight>
                <a:latin typeface="Franklin Gothic Book" panose="020B0503020102020204" pitchFamily="34" charset="0"/>
              </a:rPr>
              <a:t>credibility</a:t>
            </a:r>
            <a:r>
              <a:rPr lang="en-US" dirty="0">
                <a:latin typeface="Franklin Gothic Book" panose="020B0503020102020204" pitchFamily="34" charset="0"/>
              </a:rPr>
              <a:t> of </a:t>
            </a:r>
            <a:r>
              <a:rPr lang="en-US" dirty="0">
                <a:highlight>
                  <a:srgbClr val="FFFF00"/>
                </a:highlight>
                <a:latin typeface="Franklin Gothic Book" panose="020B0503020102020204" pitchFamily="34" charset="0"/>
              </a:rPr>
              <a:t>multiple sources</a:t>
            </a:r>
            <a:r>
              <a:rPr lang="en-US" dirty="0">
                <a:latin typeface="Franklin Gothic Book" panose="020B0503020102020204" pitchFamily="34" charset="0"/>
              </a:rPr>
              <a:t> representing a </a:t>
            </a:r>
            <a:r>
              <a:rPr lang="en-US" dirty="0">
                <a:highlight>
                  <a:srgbClr val="FFFF00"/>
                </a:highlight>
                <a:latin typeface="Franklin Gothic Book" panose="020B0503020102020204" pitchFamily="34" charset="0"/>
              </a:rPr>
              <a:t>variety of perspectives</a:t>
            </a:r>
            <a:r>
              <a:rPr lang="en-US" dirty="0">
                <a:latin typeface="Franklin Gothic Book" panose="020B0503020102020204" pitchFamily="34" charset="0"/>
              </a:rPr>
              <a:t> relevant to </a:t>
            </a:r>
            <a:r>
              <a:rPr lang="en-US" dirty="0">
                <a:highlight>
                  <a:srgbClr val="FFFF00"/>
                </a:highlight>
                <a:latin typeface="Franklin Gothic Book" panose="020B0503020102020204" pitchFamily="34" charset="0"/>
              </a:rPr>
              <a:t>compelling and/or supporting</a:t>
            </a:r>
            <a:r>
              <a:rPr lang="en-US" dirty="0">
                <a:latin typeface="Franklin Gothic Book" panose="020B0503020102020204" pitchFamily="34" charset="0"/>
              </a:rPr>
              <a:t> questions in </a:t>
            </a:r>
            <a:r>
              <a:rPr lang="en-US" dirty="0">
                <a:highlight>
                  <a:srgbClr val="FFFF00"/>
                </a:highlight>
                <a:latin typeface="Franklin Gothic Book" panose="020B0503020102020204" pitchFamily="34" charset="0"/>
              </a:rPr>
              <a:t>U.S. history.</a:t>
            </a:r>
            <a:endParaRPr dirty="0">
              <a:highlight>
                <a:srgbClr val="FFFF00"/>
              </a:highlight>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HS.UH.I.UE.2 </a:t>
            </a:r>
            <a:r>
              <a:rPr lang="en-US" dirty="0">
                <a:highlight>
                  <a:srgbClr val="FFFF00"/>
                </a:highlight>
                <a:latin typeface="Franklin Gothic Book" panose="020B0503020102020204" pitchFamily="34" charset="0"/>
              </a:rPr>
              <a:t>Gather</a:t>
            </a:r>
            <a:r>
              <a:rPr lang="en-US" dirty="0">
                <a:latin typeface="Franklin Gothic Book" panose="020B0503020102020204" pitchFamily="34" charset="0"/>
              </a:rPr>
              <a:t> information and evidence from </a:t>
            </a:r>
            <a:r>
              <a:rPr lang="en-US" dirty="0">
                <a:highlight>
                  <a:srgbClr val="FFFF00"/>
                </a:highlight>
                <a:latin typeface="Franklin Gothic Book" panose="020B0503020102020204" pitchFamily="34" charset="0"/>
              </a:rPr>
              <a:t>credible sources </a:t>
            </a:r>
            <a:r>
              <a:rPr lang="en-US" dirty="0">
                <a:latin typeface="Franklin Gothic Book" panose="020B0503020102020204" pitchFamily="34" charset="0"/>
              </a:rPr>
              <a:t>representing a </a:t>
            </a:r>
            <a:r>
              <a:rPr lang="en-US" dirty="0">
                <a:highlight>
                  <a:srgbClr val="FFFF00"/>
                </a:highlight>
                <a:latin typeface="Franklin Gothic Book" panose="020B0503020102020204" pitchFamily="34" charset="0"/>
              </a:rPr>
              <a:t>variety of perspectives </a:t>
            </a:r>
            <a:r>
              <a:rPr lang="en-US" dirty="0">
                <a:latin typeface="Franklin Gothic Book" panose="020B0503020102020204" pitchFamily="34" charset="0"/>
              </a:rPr>
              <a:t>relevant to </a:t>
            </a:r>
            <a:r>
              <a:rPr lang="en-US" dirty="0">
                <a:highlight>
                  <a:srgbClr val="FFFF00"/>
                </a:highlight>
                <a:latin typeface="Franklin Gothic Book" panose="020B0503020102020204" pitchFamily="34" charset="0"/>
              </a:rPr>
              <a:t>compelling and/or supporting</a:t>
            </a:r>
            <a:r>
              <a:rPr lang="en-US" dirty="0">
                <a:latin typeface="Franklin Gothic Book" panose="020B0503020102020204" pitchFamily="34" charset="0"/>
              </a:rPr>
              <a:t> questions </a:t>
            </a:r>
            <a:r>
              <a:rPr lang="en-US" sz="2600" dirty="0">
                <a:latin typeface="Franklin Gothic Book" panose="020B0503020102020204" pitchFamily="34" charset="0"/>
              </a:rPr>
              <a:t>in </a:t>
            </a:r>
            <a:r>
              <a:rPr lang="en-US" sz="2600" dirty="0">
                <a:highlight>
                  <a:srgbClr val="FFFF00"/>
                </a:highlight>
                <a:latin typeface="Franklin Gothic Book" panose="020B0503020102020204" pitchFamily="34" charset="0"/>
              </a:rPr>
              <a:t>U.S. history.</a:t>
            </a:r>
            <a:endParaRPr dirty="0">
              <a:highlight>
                <a:srgbClr val="FFFF00"/>
              </a:highlight>
              <a:latin typeface="Franklin Gothic Book" panose="020B05030201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39"/>
          <p:cNvSpPr txBox="1">
            <a:spLocks noGrp="1"/>
          </p:cNvSpPr>
          <p:nvPr>
            <p:ph type="title"/>
          </p:nvPr>
        </p:nvSpPr>
        <p:spPr>
          <a:xfrm>
            <a:off x="263150" y="148750"/>
            <a:ext cx="122336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a:t>
            </a:r>
            <a:endParaRPr dirty="0"/>
          </a:p>
          <a:p>
            <a:pPr marL="0" lvl="0" indent="0" algn="l" rtl="0">
              <a:spcBef>
                <a:spcPts val="0"/>
              </a:spcBef>
              <a:spcAft>
                <a:spcPts val="0"/>
              </a:spcAft>
              <a:buClr>
                <a:schemeClr val="dk1"/>
              </a:buClr>
              <a:buSzPts val="1100"/>
              <a:buFont typeface="Arial"/>
              <a:buNone/>
            </a:pPr>
            <a:r>
              <a:rPr lang="en-US" dirty="0"/>
              <a:t>Using Evidence High School Application</a:t>
            </a:r>
            <a:endParaRPr dirty="0"/>
          </a:p>
        </p:txBody>
      </p:sp>
      <p:sp>
        <p:nvSpPr>
          <p:cNvPr id="1003" name="Google Shape;1003;p139"/>
          <p:cNvSpPr txBox="1">
            <a:spLocks noGrp="1"/>
          </p:cNvSpPr>
          <p:nvPr>
            <p:ph type="body" idx="1"/>
          </p:nvPr>
        </p:nvSpPr>
        <p:spPr>
          <a:xfrm>
            <a:off x="453650" y="1474450"/>
            <a:ext cx="10984200" cy="4258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To understand how to implement UE 1 and 2, access the </a:t>
            </a:r>
            <a:r>
              <a:rPr lang="en-US" sz="2600" u="sng" dirty="0">
                <a:solidFill>
                  <a:schemeClr val="hlink"/>
                </a:solidFill>
                <a:latin typeface="Franklin Gothic Book" panose="020B0503020102020204" pitchFamily="34" charset="0"/>
                <a:hlinkClick r:id="rId3"/>
              </a:rPr>
              <a:t>High School Social Studies Using Evidence Assignment</a:t>
            </a:r>
            <a:r>
              <a:rPr lang="en-US" sz="2600" dirty="0">
                <a:latin typeface="Franklin Gothic Book" panose="020B0503020102020204" pitchFamily="34" charset="0"/>
              </a:rPr>
              <a:t> and the </a:t>
            </a:r>
            <a:r>
              <a:rPr lang="en-US" sz="2600" u="sng" dirty="0">
                <a:solidFill>
                  <a:schemeClr val="hlink"/>
                </a:solidFill>
                <a:latin typeface="Franklin Gothic Book" panose="020B0503020102020204" pitchFamily="34" charset="0"/>
                <a:hlinkClick r:id="rId4"/>
              </a:rPr>
              <a:t>Strongly Aligned Assignment for High School</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For this deeper dive, you will engage with standards HS.UH.I.UE.1 and HS.UH.I.UE.2 to gather and evaluate sources to answer the supporting question: ““How have international trends, domestic and foreign policies impacted American culture and society from 1945 - present?” </a:t>
            </a:r>
            <a:endParaRPr sz="2600" b="1" dirty="0">
              <a:latin typeface="Franklin Gothic Book" panose="020B0503020102020204" pitchFamily="34" charset="0"/>
            </a:endParaRPr>
          </a:p>
          <a:p>
            <a:pPr marL="0" lvl="0" indent="0" algn="l" rtl="0">
              <a:spcBef>
                <a:spcPts val="1000"/>
              </a:spcBef>
              <a:spcAft>
                <a:spcPts val="0"/>
              </a:spcAft>
              <a:buNone/>
            </a:pPr>
            <a:endParaRPr sz="2600" b="1"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Complete this work individually, with a partner, grade banded group, or a PLC.</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6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40"/>
          <p:cNvSpPr txBox="1">
            <a:spLocks noGrp="1"/>
          </p:cNvSpPr>
          <p:nvPr>
            <p:ph type="title"/>
          </p:nvPr>
        </p:nvSpPr>
        <p:spPr>
          <a:xfrm>
            <a:off x="0" y="264575"/>
            <a:ext cx="11696700" cy="1461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High School</a:t>
            </a:r>
            <a:endParaRPr dirty="0"/>
          </a:p>
          <a:p>
            <a:pPr marL="0" lvl="0" indent="0" algn="l" rtl="0">
              <a:spcBef>
                <a:spcPts val="0"/>
              </a:spcBef>
              <a:spcAft>
                <a:spcPts val="0"/>
              </a:spcAft>
              <a:buNone/>
            </a:pPr>
            <a:r>
              <a:rPr lang="en-US" dirty="0"/>
              <a:t>Reflection</a:t>
            </a:r>
            <a:endParaRPr dirty="0"/>
          </a:p>
        </p:txBody>
      </p:sp>
      <p:sp>
        <p:nvSpPr>
          <p:cNvPr id="1011" name="Google Shape;1011;p140"/>
          <p:cNvSpPr txBox="1">
            <a:spLocks noGrp="1"/>
          </p:cNvSpPr>
          <p:nvPr>
            <p:ph type="body" idx="1"/>
          </p:nvPr>
        </p:nvSpPr>
        <p:spPr>
          <a:xfrm>
            <a:off x="590550" y="2063875"/>
            <a:ext cx="10515600" cy="3642300"/>
          </a:xfrm>
          <a:prstGeom prst="rect">
            <a:avLst/>
          </a:prstGeom>
        </p:spPr>
        <p:txBody>
          <a:bodyPr spcFirstLastPara="1" wrap="square" lIns="91425" tIns="45700" rIns="91425" bIns="45700" anchor="t" anchorCtr="0">
            <a:noAutofit/>
          </a:bodyPr>
          <a:lstStyle/>
          <a:p>
            <a:pPr marL="609600" lvl="0" indent="-514350" algn="l" rtl="0">
              <a:spcBef>
                <a:spcPts val="1000"/>
              </a:spcBef>
              <a:spcAft>
                <a:spcPts val="0"/>
              </a:spcAft>
              <a:buSzPts val="2100"/>
              <a:buFont typeface="+mj-lt"/>
              <a:buAutoNum type="arabicPeriod"/>
            </a:pPr>
            <a:r>
              <a:rPr lang="en-US" sz="3500" dirty="0">
                <a:latin typeface="Franklin Gothic Book" panose="020B0503020102020204" pitchFamily="34" charset="0"/>
              </a:rPr>
              <a:t>What resonated with you as you engaged with the </a:t>
            </a:r>
            <a:r>
              <a:rPr lang="en-US" sz="3500" u="sng" dirty="0">
                <a:solidFill>
                  <a:schemeClr val="hlink"/>
                </a:solidFill>
                <a:latin typeface="Franklin Gothic Book" panose="020B0503020102020204" pitchFamily="34" charset="0"/>
                <a:hlinkClick r:id="rId3"/>
              </a:rPr>
              <a:t>High School Social Studies Using Evidence Assignment</a:t>
            </a:r>
            <a:r>
              <a:rPr lang="en-US" sz="3500" dirty="0">
                <a:latin typeface="Franklin Gothic Book" panose="020B0503020102020204" pitchFamily="34" charset="0"/>
              </a:rPr>
              <a:t>? What were your takeaways? </a:t>
            </a:r>
          </a:p>
          <a:p>
            <a:pPr marL="609600" lvl="0" indent="-514350" algn="l" rtl="0">
              <a:spcBef>
                <a:spcPts val="1000"/>
              </a:spcBef>
              <a:spcAft>
                <a:spcPts val="0"/>
              </a:spcAft>
              <a:buSzPts val="2100"/>
              <a:buFont typeface="+mj-lt"/>
              <a:buAutoNum type="arabicPeriod"/>
            </a:pPr>
            <a:r>
              <a:rPr lang="en-US" sz="3500" dirty="0">
                <a:latin typeface="Franklin Gothic Book" panose="020B0503020102020204" pitchFamily="34" charset="0"/>
              </a:rPr>
              <a:t>Why is understanding the progressions of the UE standards prior to high school critical for student learning in high school? </a:t>
            </a:r>
            <a:endParaRPr sz="3500" dirty="0">
              <a:latin typeface="Franklin Gothic Book" panose="020B05030201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a culture of inquiry? </a:t>
            </a:r>
            <a:endParaRPr dirty="0"/>
          </a:p>
        </p:txBody>
      </p:sp>
      <p:sp>
        <p:nvSpPr>
          <p:cNvPr id="212" name="Google Shape;212;p29"/>
          <p:cNvSpPr txBox="1">
            <a:spLocks noGrp="1"/>
          </p:cNvSpPr>
          <p:nvPr>
            <p:ph type="body" idx="1"/>
          </p:nvPr>
        </p:nvSpPr>
        <p:spPr>
          <a:xfrm>
            <a:off x="123614" y="997226"/>
            <a:ext cx="10810461" cy="4863547"/>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dirty="0">
                <a:latin typeface="Franklin Gothic Book" panose="020B0503020102020204" pitchFamily="34" charset="0"/>
              </a:rPr>
              <a:t>The writing team envisioned standards that would afford students an opportunity to provide social studies learning experiences that will prepare all K-12 students in Kentucky to be productive and involved members of society. </a:t>
            </a: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800"/>
              <a:buChar char="•"/>
            </a:pPr>
            <a:r>
              <a:rPr lang="en-US" dirty="0">
                <a:latin typeface="Franklin Gothic Book" panose="020B0503020102020204" pitchFamily="34" charset="0"/>
              </a:rPr>
              <a:t>Under this framework, Kentucky students actively will engage with the social studies concepts, ideas and practices needed to participate in and navigate the community, state, nation and world in which they live. In an ever-changing and increasingly interconnected world, students must be lifelong critical thinkers and questioners who can undertake multidimensional, complex reasoning.</a:t>
            </a: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800"/>
              <a:buChar char="•"/>
            </a:pPr>
            <a:r>
              <a:rPr lang="en-US" dirty="0">
                <a:latin typeface="Franklin Gothic Book" panose="020B0503020102020204" pitchFamily="34" charset="0"/>
              </a:rPr>
              <a:t>Thus, students must be active participants in classrooms that foster and support a culture of inquiry. </a:t>
            </a:r>
            <a:endParaRPr dirty="0">
              <a:latin typeface="Franklin Gothic Book" panose="020B05030201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41"/>
          <p:cNvSpPr txBox="1">
            <a:spLocks noGrp="1"/>
          </p:cNvSpPr>
          <p:nvPr>
            <p:ph type="title"/>
          </p:nvPr>
        </p:nvSpPr>
        <p:spPr>
          <a:xfrm>
            <a:off x="222025" y="-571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018" name="Google Shape;1018;p141"/>
          <p:cNvSpPr txBox="1">
            <a:spLocks noGrp="1"/>
          </p:cNvSpPr>
          <p:nvPr>
            <p:ph type="body" idx="1"/>
          </p:nvPr>
        </p:nvSpPr>
        <p:spPr>
          <a:xfrm>
            <a:off x="222025" y="1083900"/>
            <a:ext cx="11730000" cy="4690200"/>
          </a:xfrm>
          <a:prstGeom prst="rect">
            <a:avLst/>
          </a:prstGeom>
        </p:spPr>
        <p:txBody>
          <a:bodyPr spcFirstLastPara="1" wrap="square" lIns="91425" tIns="45700" rIns="91425" bIns="45700" anchor="t" anchorCtr="0">
            <a:noAutofit/>
          </a:bodyPr>
          <a:lstStyle/>
          <a:p>
            <a:pPr marL="457200" lvl="0" indent="-336550" algn="l" rtl="0">
              <a:spcBef>
                <a:spcPts val="1000"/>
              </a:spcBef>
              <a:spcAft>
                <a:spcPts val="0"/>
              </a:spcAft>
              <a:buSzPts val="1700"/>
              <a:buChar char="•"/>
            </a:pPr>
            <a:r>
              <a:rPr lang="en-US" sz="2700" dirty="0">
                <a:solidFill>
                  <a:srgbClr val="000000"/>
                </a:solidFill>
                <a:latin typeface="Franklin Gothic Book" panose="020B0503020102020204" pitchFamily="34" charset="0"/>
              </a:rPr>
              <a:t>Revisit the Unpacking the </a:t>
            </a:r>
            <a:r>
              <a:rPr lang="en-US" sz="2700" u="sng" dirty="0">
                <a:solidFill>
                  <a:schemeClr val="hlink"/>
                </a:solidFill>
                <a:latin typeface="Franklin Gothic Book" panose="020B0503020102020204" pitchFamily="34" charset="0"/>
                <a:hlinkClick r:id="rId3"/>
              </a:rPr>
              <a:t>Using Evidence Standards tool </a:t>
            </a:r>
            <a:r>
              <a:rPr lang="en-US" sz="2700" dirty="0">
                <a:latin typeface="Franklin Gothic Book" panose="020B0503020102020204" pitchFamily="34" charset="0"/>
              </a:rPr>
              <a:t>                                    that you completed in </a:t>
            </a:r>
            <a:r>
              <a:rPr lang="en-US" sz="2700" i="1" dirty="0">
                <a:latin typeface="Franklin Gothic Book" panose="020B0503020102020204" pitchFamily="34" charset="0"/>
              </a:rPr>
              <a:t>Module One: Getting to Know the KAS for Social Studies.</a:t>
            </a:r>
            <a:endParaRPr sz="2700" i="1"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As you review your responses in the chart, consider what you learned in this section of the </a:t>
            </a:r>
            <a:r>
              <a:rPr lang="en-US" sz="2700" i="1" dirty="0">
                <a:latin typeface="Franklin Gothic Book" panose="020B0503020102020204" pitchFamily="34" charset="0"/>
              </a:rPr>
              <a:t>Inquiry Practices</a:t>
            </a:r>
            <a:r>
              <a:rPr lang="en-US" sz="2700" dirty="0">
                <a:latin typeface="Franklin Gothic Book" panose="020B0503020102020204" pitchFamily="34" charset="0"/>
              </a:rPr>
              <a:t> Module. Are there any sections you would revise based on what you learned?</a:t>
            </a:r>
            <a:endParaRPr sz="2700"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p:txBody>
      </p:sp>
      <p:pic>
        <p:nvPicPr>
          <p:cNvPr id="1019" name="Google Shape;1019;p141" descr="Unpacking the Using Evidence Standards template image" title="Unpacking the Using Evidence Standards template image"/>
          <p:cNvPicPr preferRelativeResize="0"/>
          <p:nvPr/>
        </p:nvPicPr>
        <p:blipFill>
          <a:blip r:embed="rId4">
            <a:alphaModFix/>
          </a:blip>
          <a:stretch>
            <a:fillRect/>
          </a:stretch>
        </p:blipFill>
        <p:spPr>
          <a:xfrm>
            <a:off x="2911975" y="3429000"/>
            <a:ext cx="6694501" cy="187052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9E05B-E151-218C-5E4A-BB21EA5AB0C1}"/>
              </a:ext>
            </a:extLst>
          </p:cNvPr>
          <p:cNvSpPr>
            <a:spLocks noGrp="1"/>
          </p:cNvSpPr>
          <p:nvPr>
            <p:ph type="title"/>
          </p:nvPr>
        </p:nvSpPr>
        <p:spPr/>
        <p:txBody>
          <a:bodyPr/>
          <a:lstStyle/>
          <a:p>
            <a:r>
              <a:rPr lang="en-US" dirty="0"/>
              <a:t>Reflection (continued)</a:t>
            </a:r>
          </a:p>
        </p:txBody>
      </p:sp>
      <p:sp>
        <p:nvSpPr>
          <p:cNvPr id="3" name="Text Placeholder 2">
            <a:extLst>
              <a:ext uri="{FF2B5EF4-FFF2-40B4-BE49-F238E27FC236}">
                <a16:creationId xmlns:a16="http://schemas.microsoft.com/office/drawing/2014/main" id="{910AD687-4317-C71A-21B4-B4578445E2F8}"/>
              </a:ext>
            </a:extLst>
          </p:cNvPr>
          <p:cNvSpPr>
            <a:spLocks noGrp="1"/>
          </p:cNvSpPr>
          <p:nvPr>
            <p:ph type="body" idx="1"/>
          </p:nvPr>
        </p:nvSpPr>
        <p:spPr/>
        <p:txBody>
          <a:bodyPr/>
          <a:lstStyle/>
          <a:p>
            <a:pPr marL="552450" indent="0">
              <a:lnSpc>
                <a:spcPct val="100000"/>
              </a:lnSpc>
              <a:spcBef>
                <a:spcPts val="0"/>
              </a:spcBef>
              <a:buClr>
                <a:srgbClr val="3F3F3F"/>
              </a:buClr>
              <a:buSzPts val="2100"/>
              <a:buNone/>
            </a:pPr>
            <a:r>
              <a:rPr lang="en-US" sz="3200" dirty="0">
                <a:solidFill>
                  <a:srgbClr val="3F3F3F"/>
                </a:solidFill>
                <a:latin typeface="Franklin Gothic Book" panose="020B0503020102020204" pitchFamily="34" charset="0"/>
              </a:rPr>
              <a:t>Using the Using Evidence standards for the grade level identified, complete the following:</a:t>
            </a:r>
          </a:p>
          <a:p>
            <a:pPr marL="1009650" indent="-457200">
              <a:lnSpc>
                <a:spcPct val="100000"/>
              </a:lnSpc>
              <a:spcBef>
                <a:spcPts val="0"/>
              </a:spcBef>
              <a:buClr>
                <a:srgbClr val="3F3F3F"/>
              </a:buClr>
              <a:buSzPts val="2100"/>
            </a:pPr>
            <a:r>
              <a:rPr lang="en-US" sz="3200" dirty="0">
                <a:solidFill>
                  <a:srgbClr val="3F3F3F"/>
                </a:solidFill>
                <a:latin typeface="Franklin Gothic Book" panose="020B0503020102020204" pitchFamily="34" charset="0"/>
              </a:rPr>
              <a:t>What is the inferred or possible content based on the nouns in the standard?</a:t>
            </a:r>
          </a:p>
          <a:p>
            <a:pPr marL="914400" lvl="0" indent="-361950" algn="l" rtl="0">
              <a:lnSpc>
                <a:spcPct val="100000"/>
              </a:lnSpc>
              <a:spcBef>
                <a:spcPts val="0"/>
              </a:spcBef>
              <a:spcAft>
                <a:spcPts val="0"/>
              </a:spcAft>
              <a:buClr>
                <a:srgbClr val="3F3F3F"/>
              </a:buClr>
              <a:buSzPts val="2100"/>
              <a:buChar char="•"/>
            </a:pPr>
            <a:r>
              <a:rPr lang="en-US" sz="3200" dirty="0">
                <a:solidFill>
                  <a:srgbClr val="3F3F3F"/>
                </a:solidFill>
                <a:latin typeface="Franklin Gothic Book" panose="020B0503020102020204" pitchFamily="34" charset="0"/>
              </a:rPr>
              <a:t>Vocabulary students will need to know.</a:t>
            </a:r>
          </a:p>
          <a:p>
            <a:pPr marL="914400" lvl="0" indent="-361950" algn="l" rtl="0">
              <a:lnSpc>
                <a:spcPct val="100000"/>
              </a:lnSpc>
              <a:spcBef>
                <a:spcPts val="0"/>
              </a:spcBef>
              <a:spcAft>
                <a:spcPts val="0"/>
              </a:spcAft>
              <a:buClr>
                <a:srgbClr val="3F3F3F"/>
              </a:buClr>
              <a:buSzPts val="2100"/>
              <a:buChar char="•"/>
            </a:pPr>
            <a:r>
              <a:rPr lang="en-US" sz="3200" dirty="0">
                <a:solidFill>
                  <a:srgbClr val="3F3F3F"/>
                </a:solidFill>
                <a:latin typeface="Franklin Gothic Book" panose="020B0503020102020204" pitchFamily="34" charset="0"/>
              </a:rPr>
              <a:t>Are there any other considerations to think about regarding the meaning of this standard?</a:t>
            </a:r>
            <a:endParaRPr lang="en-US" sz="3200" i="1" dirty="0">
              <a:latin typeface="Franklin Gothic Book" panose="020B0503020102020204" pitchFamily="34" charset="0"/>
            </a:endParaRPr>
          </a:p>
          <a:p>
            <a:endParaRPr lang="en-US" dirty="0"/>
          </a:p>
        </p:txBody>
      </p:sp>
    </p:spTree>
    <p:extLst>
      <p:ext uri="{BB962C8B-B14F-4D97-AF65-F5344CB8AC3E}">
        <p14:creationId xmlns:p14="http://schemas.microsoft.com/office/powerpoint/2010/main" val="14499704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4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1033" name="Google Shape;1033;p143"/>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463550" indent="-457200">
              <a:spcBef>
                <a:spcPts val="1000"/>
              </a:spcBef>
              <a:buSzPts val="1700"/>
            </a:pPr>
            <a:r>
              <a:rPr lang="en-US" sz="3200" dirty="0">
                <a:latin typeface="Franklin Gothic Book" panose="020B0503020102020204" pitchFamily="34" charset="0"/>
              </a:rPr>
              <a:t>Section F: How do the Communicating Conclusions standards support students in synthesizing knowledge to support civic engagement?</a:t>
            </a:r>
          </a:p>
          <a:p>
            <a:pPr marL="463550" indent="-457200">
              <a:spcBef>
                <a:spcPts val="1000"/>
              </a:spcBef>
              <a:buSzPts val="1700"/>
            </a:pPr>
            <a:r>
              <a:rPr lang="en-US" sz="3200" dirty="0">
                <a:latin typeface="Franklin Gothic Book" panose="020B0503020102020204" pitchFamily="34" charset="0"/>
              </a:rPr>
              <a:t>Section G: Reflection </a:t>
            </a:r>
            <a:endParaRPr sz="3600"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1032" name="Google Shape;1032;p14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45"/>
          <p:cNvSpPr txBox="1">
            <a:spLocks noGrp="1"/>
          </p:cNvSpPr>
          <p:nvPr>
            <p:ph type="ctrTitle"/>
          </p:nvPr>
        </p:nvSpPr>
        <p:spPr>
          <a:xfrm>
            <a:off x="2000249" y="1122375"/>
            <a:ext cx="9776625"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047" name="Google Shape;1047;p145"/>
          <p:cNvSpPr txBox="1">
            <a:spLocks noGrp="1"/>
          </p:cNvSpPr>
          <p:nvPr>
            <p:ph type="subTitle" idx="1"/>
          </p:nvPr>
        </p:nvSpPr>
        <p:spPr>
          <a:xfrm>
            <a:off x="3048000" y="377348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F: Communicating Conclusions</a:t>
            </a:r>
            <a:endParaRPr i="1"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46"/>
          <p:cNvSpPr txBox="1">
            <a:spLocks noGrp="1"/>
          </p:cNvSpPr>
          <p:nvPr>
            <p:ph type="title"/>
          </p:nvPr>
        </p:nvSpPr>
        <p:spPr>
          <a:xfrm>
            <a:off x="0" y="-135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1053" name="Google Shape;1053;p146"/>
          <p:cNvSpPr txBox="1">
            <a:spLocks noGrp="1"/>
          </p:cNvSpPr>
          <p:nvPr>
            <p:ph type="body" idx="1"/>
          </p:nvPr>
        </p:nvSpPr>
        <p:spPr>
          <a:xfrm>
            <a:off x="816900" y="1070100"/>
            <a:ext cx="1095420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A: Introduction- What is inquiry?</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B: What are Compelling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C: What are Supporting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D: How do students investigate through the disciplinary strand standards?</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60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6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G: Reflection </a:t>
            </a:r>
            <a:endParaRPr sz="2600" dirty="0">
              <a:solidFill>
                <a:srgbClr val="000000"/>
              </a:solidFill>
              <a:latin typeface="Franklin Gothic Book" panose="020B0503020102020204" pitchFamily="34" charset="0"/>
            </a:endParaRPr>
          </a:p>
        </p:txBody>
      </p:sp>
      <p:sp>
        <p:nvSpPr>
          <p:cNvPr id="1054" name="Google Shape;1054;p146" descr="Red arrow indicates section F" title="Red arrow"/>
          <p:cNvSpPr/>
          <p:nvPr/>
        </p:nvSpPr>
        <p:spPr>
          <a:xfrm>
            <a:off x="0" y="4149600"/>
            <a:ext cx="1015200" cy="519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48"/>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1066" name="Google Shape;1066;p148"/>
          <p:cNvSpPr txBox="1">
            <a:spLocks noGrp="1"/>
          </p:cNvSpPr>
          <p:nvPr>
            <p:ph type="body" idx="1"/>
          </p:nvPr>
        </p:nvSpPr>
        <p:spPr>
          <a:xfrm>
            <a:off x="463624" y="1253400"/>
            <a:ext cx="11575975"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49"/>
          <p:cNvSpPr txBox="1">
            <a:spLocks noGrp="1"/>
          </p:cNvSpPr>
          <p:nvPr>
            <p:ph type="title"/>
          </p:nvPr>
        </p:nvSpPr>
        <p:spPr>
          <a:xfrm>
            <a:off x="159550" y="51590"/>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Communicating Conclusions</a:t>
            </a:r>
            <a:endParaRPr dirty="0"/>
          </a:p>
        </p:txBody>
      </p:sp>
      <p:sp>
        <p:nvSpPr>
          <p:cNvPr id="1073" name="Google Shape;1073;p149"/>
          <p:cNvSpPr txBox="1">
            <a:spLocks noGrp="1"/>
          </p:cNvSpPr>
          <p:nvPr>
            <p:ph type="body" idx="1"/>
          </p:nvPr>
        </p:nvSpPr>
        <p:spPr>
          <a:xfrm>
            <a:off x="159550" y="558916"/>
            <a:ext cx="7803350" cy="4810500"/>
          </a:xfrm>
          <a:prstGeom prst="rect">
            <a:avLst/>
          </a:prstGeom>
          <a:noFill/>
          <a:ln>
            <a:noFill/>
          </a:ln>
        </p:spPr>
        <p:txBody>
          <a:bodyPr spcFirstLastPara="1" wrap="square" lIns="68575" tIns="34275" rIns="68575" bIns="34275" anchor="t" anchorCtr="0">
            <a:noAutofit/>
          </a:bodyPr>
          <a:lstStyle/>
          <a:p>
            <a:pPr marL="609585" lvl="0" indent="-514336" algn="l" rtl="0">
              <a:lnSpc>
                <a:spcPct val="100000"/>
              </a:lnSpc>
              <a:spcBef>
                <a:spcPts val="1067"/>
              </a:spcBef>
              <a:spcAft>
                <a:spcPts val="0"/>
              </a:spcAft>
              <a:buClr>
                <a:schemeClr val="dk1"/>
              </a:buClr>
              <a:buSzPts val="2400"/>
              <a:buFont typeface="Arial" panose="020B0604020202020204" pitchFamily="34" charset="0"/>
              <a:buChar char="•"/>
            </a:pPr>
            <a:r>
              <a:rPr lang="en-US" sz="2500" dirty="0">
                <a:latin typeface="Franklin Gothic Book" panose="020B0503020102020204" pitchFamily="34" charset="0"/>
              </a:rPr>
              <a:t>Communicating conclusions is defined by a student’s ability to effectively communicate their own conclusions and listen carefully to the conclusions of others. </a:t>
            </a:r>
            <a:endParaRPr sz="2500" dirty="0">
              <a:latin typeface="Franklin Gothic Book" panose="020B0503020102020204" pitchFamily="34" charset="0"/>
            </a:endParaRPr>
          </a:p>
          <a:p>
            <a:pPr marL="609585" lvl="0" indent="-514336" algn="l" rtl="0">
              <a:lnSpc>
                <a:spcPct val="100000"/>
              </a:lnSpc>
              <a:spcBef>
                <a:spcPts val="1067"/>
              </a:spcBef>
              <a:spcAft>
                <a:spcPts val="0"/>
              </a:spcAft>
              <a:buClr>
                <a:schemeClr val="dk1"/>
              </a:buClr>
              <a:buSzPts val="2400"/>
              <a:buFont typeface="Arial" panose="020B0604020202020204" pitchFamily="34" charset="0"/>
              <a:buChar char="•"/>
            </a:pPr>
            <a:r>
              <a:rPr lang="en-US" sz="2500" dirty="0">
                <a:latin typeface="Franklin Gothic Book" panose="020B0503020102020204" pitchFamily="34" charset="0"/>
              </a:rPr>
              <a:t>Students also should be able to utilize newer media forms in order to share their conclusions and hear the voices of those whose conclusions may be different. </a:t>
            </a:r>
            <a:endParaRPr sz="2500" dirty="0">
              <a:latin typeface="Franklin Gothic Book" panose="020B0503020102020204" pitchFamily="34" charset="0"/>
            </a:endParaRPr>
          </a:p>
          <a:p>
            <a:pPr marL="609585" lvl="0" indent="-514336" algn="l" rtl="0">
              <a:lnSpc>
                <a:spcPct val="100000"/>
              </a:lnSpc>
              <a:spcBef>
                <a:spcPts val="1067"/>
              </a:spcBef>
              <a:spcAft>
                <a:spcPts val="0"/>
              </a:spcAft>
              <a:buClr>
                <a:schemeClr val="dk1"/>
              </a:buClr>
              <a:buSzPts val="2400"/>
              <a:buFont typeface="Arial" panose="020B0604020202020204" pitchFamily="34" charset="0"/>
              <a:buChar char="•"/>
            </a:pPr>
            <a:r>
              <a:rPr lang="en-US" sz="2500" dirty="0">
                <a:latin typeface="Franklin Gothic Book" panose="020B0503020102020204" pitchFamily="34" charset="0"/>
              </a:rPr>
              <a:t>Depending on the grade level, the Communicating Conclusions standards generally require that students construct explanations and/or arguments </a:t>
            </a:r>
            <a:r>
              <a:rPr lang="en-US" sz="2500" dirty="0"/>
              <a:t>and determine how to address problems. </a:t>
            </a:r>
            <a:endParaRPr sz="2500" dirty="0"/>
          </a:p>
        </p:txBody>
      </p:sp>
      <p:sp>
        <p:nvSpPr>
          <p:cNvPr id="1074" name="Google Shape;1074;p149"/>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116</a:t>
            </a:fld>
            <a:endParaRPr sz="1200" dirty="0">
              <a:solidFill>
                <a:srgbClr val="888888"/>
              </a:solidFill>
              <a:latin typeface="Calibri"/>
              <a:ea typeface="Calibri"/>
              <a:cs typeface="Calibri"/>
              <a:sym typeface="Calibri"/>
            </a:endParaRPr>
          </a:p>
        </p:txBody>
      </p:sp>
      <p:pic>
        <p:nvPicPr>
          <p:cNvPr id="1075" name="Google Shape;1075;p149" descr="Click on image to play recording. " title="Communicating Conclusions"/>
          <p:cNvPicPr preferRelativeResize="0"/>
          <p:nvPr/>
        </p:nvPicPr>
        <p:blipFill rotWithShape="1">
          <a:blip r:embed="rId3">
            <a:alphaModFix/>
          </a:blip>
          <a:srcRect/>
          <a:stretch/>
        </p:blipFill>
        <p:spPr>
          <a:xfrm>
            <a:off x="10021325" y="5050647"/>
            <a:ext cx="487363" cy="487363"/>
          </a:xfrm>
          <a:prstGeom prst="rect">
            <a:avLst/>
          </a:prstGeom>
          <a:noFill/>
          <a:ln>
            <a:noFill/>
          </a:ln>
        </p:spPr>
      </p:pic>
      <p:pic>
        <p:nvPicPr>
          <p:cNvPr id="2" name="Picture 2" descr="Diagram&#10;&#10;Description automatically generated">
            <a:extLst>
              <a:ext uri="{FF2B5EF4-FFF2-40B4-BE49-F238E27FC236}">
                <a16:creationId xmlns:a16="http://schemas.microsoft.com/office/drawing/2014/main" id="{4C3BB12E-A39D-28C7-49FF-F12D235D1EF7}"/>
              </a:ext>
            </a:extLst>
          </p:cNvPr>
          <p:cNvPicPr>
            <a:picLocks noChangeAspect="1"/>
          </p:cNvPicPr>
          <p:nvPr/>
        </p:nvPicPr>
        <p:blipFill>
          <a:blip r:embed="rId4"/>
          <a:stretch>
            <a:fillRect/>
          </a:stretch>
        </p:blipFill>
        <p:spPr>
          <a:xfrm>
            <a:off x="7692723" y="849616"/>
            <a:ext cx="3867150" cy="422910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5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Civic engagement </a:t>
            </a:r>
            <a:endParaRPr dirty="0"/>
          </a:p>
        </p:txBody>
      </p:sp>
      <p:sp>
        <p:nvSpPr>
          <p:cNvPr id="1083" name="Google Shape;1083;p150"/>
          <p:cNvSpPr txBox="1">
            <a:spLocks noGrp="1"/>
          </p:cNvSpPr>
          <p:nvPr>
            <p:ph type="body" idx="1"/>
          </p:nvPr>
        </p:nvSpPr>
        <p:spPr>
          <a:xfrm>
            <a:off x="241050" y="1022025"/>
            <a:ext cx="117099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Civic engagement occurs when an individual or group works with others to address an issue of public interest or concern to make a difference in the community. </a:t>
            </a:r>
            <a:endParaRPr sz="2700" dirty="0">
              <a:latin typeface="Franklin Gothic Book" panose="020B0503020102020204" pitchFamily="34" charset="0"/>
            </a:endParaRPr>
          </a:p>
          <a:p>
            <a:pPr marL="0" lvl="0" indent="0" algn="l" rtl="0">
              <a:spcBef>
                <a:spcPts val="1000"/>
              </a:spcBef>
              <a:spcAft>
                <a:spcPts val="0"/>
              </a:spcAft>
              <a:buNone/>
            </a:pPr>
            <a:endParaRPr sz="1100" dirty="0">
              <a:latin typeface="Franklin Gothic Book" panose="020B0503020102020204" pitchFamily="34" charset="0"/>
            </a:endParaRPr>
          </a:p>
          <a:p>
            <a:pPr marL="0" lvl="0" indent="0" algn="l" rtl="0">
              <a:spcBef>
                <a:spcPts val="1000"/>
              </a:spcBef>
              <a:spcAft>
                <a:spcPts val="0"/>
              </a:spcAft>
              <a:buNone/>
            </a:pPr>
            <a:r>
              <a:rPr lang="en-US" sz="2700" dirty="0">
                <a:latin typeface="Franklin Gothic Book" panose="020B0503020102020204" pitchFamily="34" charset="0"/>
              </a:rPr>
              <a:t>Civic engagement does not start when a student is 18. In the </a:t>
            </a:r>
            <a:r>
              <a:rPr lang="en-US" sz="2700" i="1" dirty="0">
                <a:latin typeface="Franklin Gothic Book" panose="020B0503020102020204" pitchFamily="34" charset="0"/>
              </a:rPr>
              <a:t>KAS for Social Studies</a:t>
            </a:r>
            <a:r>
              <a:rPr lang="en-US" sz="2700" dirty="0">
                <a:latin typeface="Franklin Gothic Book" panose="020B0503020102020204" pitchFamily="34" charset="0"/>
              </a:rPr>
              <a:t>, students are expected to be active members of their community starting in kindergarten. Kindergarteners, much like their older peers in later grades, have the capacity to make a difference in their communities: their classrooms, their schools and their families. </a:t>
            </a:r>
            <a:endParaRPr sz="2700" dirty="0">
              <a:latin typeface="Franklin Gothic Book" panose="020B0503020102020204" pitchFamily="34" charset="0"/>
            </a:endParaRPr>
          </a:p>
          <a:p>
            <a:pPr marL="0" lvl="0" indent="0" algn="l" rtl="0">
              <a:lnSpc>
                <a:spcPct val="100000"/>
              </a:lnSpc>
              <a:spcBef>
                <a:spcPts val="0"/>
              </a:spcBef>
              <a:spcAft>
                <a:spcPts val="0"/>
              </a:spcAft>
              <a:buNone/>
            </a:pPr>
            <a:endParaRPr sz="1100" dirty="0">
              <a:latin typeface="Franklin Gothic Book" panose="020B0503020102020204" pitchFamily="34" charset="0"/>
            </a:endParaRPr>
          </a:p>
          <a:p>
            <a:pPr marL="0" lvl="0" indent="0" algn="l" rtl="0">
              <a:lnSpc>
                <a:spcPct val="100000"/>
              </a:lnSpc>
              <a:spcBef>
                <a:spcPts val="0"/>
              </a:spcBef>
              <a:spcAft>
                <a:spcPts val="0"/>
              </a:spcAft>
              <a:buNone/>
            </a:pPr>
            <a:endParaRPr sz="1100" dirty="0">
              <a:latin typeface="Franklin Gothic Book" panose="020B0503020102020204" pitchFamily="34" charset="0"/>
            </a:endParaRPr>
          </a:p>
          <a:p>
            <a:pPr marL="0" lvl="0" indent="0" algn="l" rtl="0">
              <a:lnSpc>
                <a:spcPct val="100000"/>
              </a:lnSpc>
              <a:spcBef>
                <a:spcPts val="0"/>
              </a:spcBef>
              <a:spcAft>
                <a:spcPts val="0"/>
              </a:spcAft>
              <a:buNone/>
            </a:pPr>
            <a:r>
              <a:rPr lang="en-US" sz="2700" dirty="0">
                <a:latin typeface="Franklin Gothic Book" panose="020B0503020102020204" pitchFamily="34" charset="0"/>
              </a:rPr>
              <a:t>Being invested in their community is the at the heart of the Communicating Conclusions standards. </a:t>
            </a:r>
            <a:endParaRPr sz="2700" dirty="0">
              <a:latin typeface="Franklin Gothic Book" panose="020B05030201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52"/>
          <p:cNvSpPr txBox="1">
            <a:spLocks noGrp="1"/>
          </p:cNvSpPr>
          <p:nvPr>
            <p:ph type="title"/>
          </p:nvPr>
        </p:nvSpPr>
        <p:spPr>
          <a:xfrm>
            <a:off x="0" y="150025"/>
            <a:ext cx="10515600" cy="13257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US" sz="4200" dirty="0"/>
              <a:t>Communicating Conclusions:</a:t>
            </a:r>
            <a:endParaRPr sz="4200" dirty="0"/>
          </a:p>
          <a:p>
            <a:pPr marL="0" lvl="0" indent="0" algn="l" rtl="0">
              <a:lnSpc>
                <a:spcPct val="100000"/>
              </a:lnSpc>
              <a:spcBef>
                <a:spcPts val="0"/>
              </a:spcBef>
              <a:spcAft>
                <a:spcPts val="0"/>
              </a:spcAft>
              <a:buClr>
                <a:schemeClr val="dk1"/>
              </a:buClr>
              <a:buSzPts val="3300"/>
              <a:buFont typeface="Calibri"/>
              <a:buNone/>
            </a:pPr>
            <a:r>
              <a:rPr lang="en-US" sz="4200" dirty="0"/>
              <a:t>Purpose and Function</a:t>
            </a:r>
            <a:r>
              <a:rPr lang="en-US" dirty="0"/>
              <a:t> </a:t>
            </a:r>
            <a:endParaRPr dirty="0"/>
          </a:p>
        </p:txBody>
      </p:sp>
      <p:sp>
        <p:nvSpPr>
          <p:cNvPr id="1097" name="Google Shape;1097;p152"/>
          <p:cNvSpPr txBox="1">
            <a:spLocks noGrp="1"/>
          </p:cNvSpPr>
          <p:nvPr>
            <p:ph type="body" idx="1"/>
          </p:nvPr>
        </p:nvSpPr>
        <p:spPr>
          <a:xfrm>
            <a:off x="239299" y="1475725"/>
            <a:ext cx="11901445" cy="4351200"/>
          </a:xfrm>
          <a:prstGeom prst="rect">
            <a:avLst/>
          </a:prstGeom>
          <a:noFill/>
          <a:ln>
            <a:noFill/>
          </a:ln>
        </p:spPr>
        <p:txBody>
          <a:bodyPr spcFirstLastPara="1" wrap="square" lIns="68575" tIns="34275" rIns="68575" bIns="34275" anchor="t" anchorCtr="0">
            <a:noAutofit/>
          </a:bodyPr>
          <a:lstStyle/>
          <a:p>
            <a:pPr marL="69849" lvl="0" indent="0" algn="l" rtl="0">
              <a:lnSpc>
                <a:spcPct val="100000"/>
              </a:lnSpc>
              <a:spcBef>
                <a:spcPts val="1067"/>
              </a:spcBef>
              <a:spcAft>
                <a:spcPts val="0"/>
              </a:spcAft>
              <a:buClr>
                <a:schemeClr val="dk1"/>
              </a:buClr>
              <a:buSzPts val="2800"/>
              <a:buNone/>
            </a:pPr>
            <a:r>
              <a:rPr lang="en-US" dirty="0">
                <a:latin typeface="Franklin Gothic Book" panose="020B0503020102020204" pitchFamily="34" charset="0"/>
              </a:rPr>
              <a:t>There are four components within the Communicating Conclusions standards. When students engage with the Communicating Conclusions standards, students should have opportunities to: </a:t>
            </a:r>
            <a:endParaRPr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Synthesize information to construct new understandings, which will become the foundation for civic engagement;</a:t>
            </a:r>
            <a:endParaRPr sz="2800"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Construct explanations and arguments;</a:t>
            </a:r>
            <a:endParaRPr sz="2800"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Engage in deliberative and democratic procedures; and</a:t>
            </a:r>
            <a:endParaRPr sz="2800"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Act civically by identifying and addressing problems.</a:t>
            </a:r>
            <a:endParaRPr sz="2800" dirty="0">
              <a:latin typeface="Franklin Gothic Book" panose="020B0503020102020204" pitchFamily="34" charset="0"/>
            </a:endParaRPr>
          </a:p>
          <a:p>
            <a:pPr marL="753515" lvl="1" indent="0" algn="l" rtl="0">
              <a:lnSpc>
                <a:spcPct val="100000"/>
              </a:lnSpc>
              <a:spcBef>
                <a:spcPts val="1067"/>
              </a:spcBef>
              <a:spcAft>
                <a:spcPts val="0"/>
              </a:spcAft>
              <a:buClr>
                <a:schemeClr val="dk1"/>
              </a:buClr>
              <a:buSzPts val="1900"/>
              <a:buNone/>
            </a:pPr>
            <a:endParaRPr dirty="0"/>
          </a:p>
        </p:txBody>
      </p:sp>
      <p:sp>
        <p:nvSpPr>
          <p:cNvPr id="1098" name="Google Shape;1098;p152"/>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118</a:t>
            </a:fld>
            <a:endParaRPr sz="1200" dirty="0">
              <a:solidFill>
                <a:srgbClr val="888888"/>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153"/>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100" dirty="0"/>
              <a:t>Communicating Conclusions:</a:t>
            </a:r>
            <a:endParaRPr sz="4100" dirty="0"/>
          </a:p>
          <a:p>
            <a:pPr marL="0" lvl="0" indent="0" algn="l" rtl="0">
              <a:spcBef>
                <a:spcPts val="0"/>
              </a:spcBef>
              <a:spcAft>
                <a:spcPts val="0"/>
              </a:spcAft>
              <a:buClr>
                <a:schemeClr val="dk1"/>
              </a:buClr>
              <a:buSzPts val="1100"/>
              <a:buFont typeface="Arial"/>
              <a:buNone/>
            </a:pPr>
            <a:r>
              <a:rPr lang="en-US" sz="4100" dirty="0"/>
              <a:t>Explanations</a:t>
            </a:r>
            <a:endParaRPr sz="4100" dirty="0"/>
          </a:p>
        </p:txBody>
      </p:sp>
      <p:sp>
        <p:nvSpPr>
          <p:cNvPr id="1105" name="Google Shape;1105;p153"/>
          <p:cNvSpPr txBox="1">
            <a:spLocks noGrp="1"/>
          </p:cNvSpPr>
          <p:nvPr>
            <p:ph type="body" idx="1"/>
          </p:nvPr>
        </p:nvSpPr>
        <p:spPr>
          <a:xfrm>
            <a:off x="417474" y="1325700"/>
            <a:ext cx="11450675" cy="4872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900" dirty="0">
                <a:latin typeface="Franklin Gothic Book" panose="020B0503020102020204" pitchFamily="34" charset="0"/>
              </a:rPr>
              <a:t>Constructing Explanations:</a:t>
            </a:r>
            <a:endParaRPr sz="2900" dirty="0">
              <a:latin typeface="Franklin Gothic Book" panose="020B0503020102020204" pitchFamily="34" charset="0"/>
            </a:endParaRPr>
          </a:p>
          <a:p>
            <a:pPr marL="457200" lvl="0" indent="-349250" algn="l" rtl="0">
              <a:spcBef>
                <a:spcPts val="1000"/>
              </a:spcBef>
              <a:spcAft>
                <a:spcPts val="0"/>
              </a:spcAft>
              <a:buSzPts val="1900"/>
              <a:buChar char="•"/>
            </a:pPr>
            <a:r>
              <a:rPr lang="en-US" sz="2900" dirty="0">
                <a:solidFill>
                  <a:srgbClr val="000000"/>
                </a:solidFill>
                <a:latin typeface="Franklin Gothic Book" panose="020B0503020102020204" pitchFamily="34" charset="0"/>
              </a:rPr>
              <a:t>When students are engaging with Communicating Conclusions standards where they have to construct explanations, they are </a:t>
            </a:r>
            <a:r>
              <a:rPr lang="en-US" sz="2900" dirty="0">
                <a:solidFill>
                  <a:srgbClr val="000000"/>
                </a:solidFill>
                <a:highlight>
                  <a:srgbClr val="FFFFFF"/>
                </a:highlight>
                <a:latin typeface="Franklin Gothic Book" panose="020B0503020102020204" pitchFamily="34" charset="0"/>
              </a:rPr>
              <a:t>examining a topic and conveying ideas, concepts and information through the selection, organization and analysis of relevant conte</a:t>
            </a:r>
            <a:r>
              <a:rPr lang="en-US" sz="2900" dirty="0">
                <a:solidFill>
                  <a:srgbClr val="3C4043"/>
                </a:solidFill>
                <a:highlight>
                  <a:srgbClr val="FFFFFF"/>
                </a:highlight>
                <a:latin typeface="Franklin Gothic Book" panose="020B0503020102020204" pitchFamily="34" charset="0"/>
              </a:rPr>
              <a:t>nt.</a:t>
            </a:r>
            <a:endParaRPr sz="2900" dirty="0">
              <a:solidFill>
                <a:srgbClr val="3C4043"/>
              </a:solidFill>
              <a:highlight>
                <a:srgbClr val="FFFFFF"/>
              </a:highlight>
              <a:latin typeface="Franklin Gothic Book" panose="020B0503020102020204" pitchFamily="34" charset="0"/>
            </a:endParaRPr>
          </a:p>
          <a:p>
            <a:pPr marL="914400" lvl="1" indent="-349250" algn="l" rtl="0">
              <a:spcBef>
                <a:spcPts val="0"/>
              </a:spcBef>
              <a:spcAft>
                <a:spcPts val="0"/>
              </a:spcAft>
              <a:buSzPts val="1900"/>
              <a:buFont typeface="Calibri"/>
              <a:buChar char="•"/>
            </a:pPr>
            <a:r>
              <a:rPr lang="en-US" sz="2500" dirty="0">
                <a:latin typeface="Franklin Gothic Book" panose="020B0503020102020204" pitchFamily="34" charset="0"/>
              </a:rPr>
              <a:t>For example, when students are constructing explanations in Grade 4, they are constructing an explanation, using reasoning and relevant information, to examine the causes and effects of an issue around migration and settlement. </a:t>
            </a:r>
            <a:endParaRPr sz="2500" dirty="0">
              <a:latin typeface="Franklin Gothic Book" panose="020B0503020102020204" pitchFamily="34" charset="0"/>
            </a:endParaRPr>
          </a:p>
          <a:p>
            <a:pPr marL="914400" lvl="1" indent="-349250" algn="l" rtl="0">
              <a:spcBef>
                <a:spcPts val="0"/>
              </a:spcBef>
              <a:spcAft>
                <a:spcPts val="0"/>
              </a:spcAft>
              <a:buSzPts val="1900"/>
              <a:buFont typeface="Calibri"/>
              <a:buChar char="•"/>
            </a:pPr>
            <a:r>
              <a:rPr lang="en-US" sz="2500" dirty="0">
                <a:latin typeface="Franklin Gothic Book" panose="020B0503020102020204" pitchFamily="34" charset="0"/>
              </a:rPr>
              <a:t>The </a:t>
            </a:r>
            <a:r>
              <a:rPr lang="en-US" sz="2500" i="1" dirty="0">
                <a:latin typeface="Franklin Gothic Book" panose="020B0503020102020204" pitchFamily="34" charset="0"/>
              </a:rPr>
              <a:t>KAS for Social Studies</a:t>
            </a:r>
            <a:r>
              <a:rPr lang="en-US" sz="2500" dirty="0">
                <a:latin typeface="Franklin Gothic Book" panose="020B0503020102020204" pitchFamily="34" charset="0"/>
              </a:rPr>
              <a:t> progresses up to and beyond this standard K-3 and 5-high school. </a:t>
            </a:r>
            <a:endParaRPr sz="2900" dirty="0">
              <a:solidFill>
                <a:srgbClr val="3C4043"/>
              </a:solidFill>
              <a:highlight>
                <a:srgbClr val="FFFFFF"/>
              </a:highlight>
              <a:latin typeface="Franklin Gothic Book" panose="020B0503020102020204" pitchFamily="34" charset="0"/>
            </a:endParaRPr>
          </a:p>
          <a:p>
            <a:pPr marL="457200" lvl="0" indent="0" algn="l" rtl="0">
              <a:spcBef>
                <a:spcPts val="1000"/>
              </a:spcBef>
              <a:spcAft>
                <a:spcPts val="0"/>
              </a:spcAft>
              <a:buNone/>
            </a:pPr>
            <a:endParaRPr sz="2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0" y="-158765"/>
            <a:ext cx="1095037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a culture of inquiry? (continued) </a:t>
            </a:r>
            <a:endParaRPr dirty="0"/>
          </a:p>
        </p:txBody>
      </p:sp>
      <p:sp>
        <p:nvSpPr>
          <p:cNvPr id="218" name="Google Shape;218;p30"/>
          <p:cNvSpPr txBox="1">
            <a:spLocks noGrp="1"/>
          </p:cNvSpPr>
          <p:nvPr>
            <p:ph type="body" idx="1"/>
          </p:nvPr>
        </p:nvSpPr>
        <p:spPr>
          <a:xfrm>
            <a:off x="139911" y="504016"/>
            <a:ext cx="10810461" cy="4863547"/>
          </a:xfrm>
          <a:prstGeom prst="rect">
            <a:avLst/>
          </a:prstGeom>
          <a:noFill/>
          <a:ln>
            <a:noFill/>
          </a:ln>
        </p:spPr>
        <p:txBody>
          <a:bodyPr spcFirstLastPara="1" wrap="square" lIns="91425" tIns="45700" rIns="91425" bIns="45700" anchor="t" anchorCtr="0">
            <a:noAutofit/>
          </a:bodyPr>
          <a:lstStyle/>
          <a:p>
            <a:pPr marL="19050" lvl="0" indent="0" algn="l" rtl="0">
              <a:lnSpc>
                <a:spcPct val="90000"/>
              </a:lnSpc>
              <a:spcBef>
                <a:spcPts val="0"/>
              </a:spcBef>
              <a:spcAft>
                <a:spcPts val="0"/>
              </a:spcAft>
              <a:buClr>
                <a:schemeClr val="dk1"/>
              </a:buClr>
              <a:buSzPts val="2500"/>
              <a:buNone/>
            </a:pPr>
            <a:endParaRPr lang="en-US" sz="3200" dirty="0">
              <a:latin typeface="Arial"/>
              <a:ea typeface="Arial"/>
              <a:cs typeface="Arial"/>
              <a:sym typeface="Arial"/>
            </a:endParaRPr>
          </a:p>
          <a:p>
            <a:pPr marL="19050" lvl="0" indent="0" algn="l" rtl="0">
              <a:lnSpc>
                <a:spcPct val="90000"/>
              </a:lnSpc>
              <a:spcBef>
                <a:spcPts val="0"/>
              </a:spcBef>
              <a:spcAft>
                <a:spcPts val="0"/>
              </a:spcAft>
              <a:buClr>
                <a:schemeClr val="dk1"/>
              </a:buClr>
              <a:buSzPts val="2500"/>
              <a:buNone/>
            </a:pPr>
            <a:r>
              <a:rPr lang="en-US" sz="3600" dirty="0">
                <a:latin typeface="Franklin Gothic Book" panose="020B0503020102020204" pitchFamily="34" charset="0"/>
                <a:ea typeface="Arial"/>
                <a:cs typeface="Arial"/>
                <a:sym typeface="Arial"/>
              </a:rPr>
              <a:t>Read the following article entitled </a:t>
            </a:r>
          </a:p>
          <a:p>
            <a:pPr marL="19050" lvl="0" indent="0" algn="l" rtl="0">
              <a:lnSpc>
                <a:spcPct val="90000"/>
              </a:lnSpc>
              <a:spcBef>
                <a:spcPts val="0"/>
              </a:spcBef>
              <a:spcAft>
                <a:spcPts val="0"/>
              </a:spcAft>
              <a:buClr>
                <a:schemeClr val="dk1"/>
              </a:buClr>
              <a:buSzPts val="2500"/>
              <a:buNone/>
            </a:pPr>
            <a:r>
              <a:rPr lang="en-US" sz="3600" u="sng" dirty="0">
                <a:solidFill>
                  <a:schemeClr val="hlink"/>
                </a:solidFill>
                <a:highlight>
                  <a:srgbClr val="FFFFFF"/>
                </a:highlight>
                <a:latin typeface="Franklin Gothic Book" panose="020B0503020102020204" pitchFamily="34" charset="0"/>
                <a:ea typeface="Arial"/>
                <a:cs typeface="Arial"/>
                <a:sym typeface="Arial"/>
                <a:hlinkClick r:id="rId3"/>
              </a:rPr>
              <a:t>Creating a Culture of Inquiry</a:t>
            </a:r>
            <a:r>
              <a:rPr lang="en-US" sz="3600" dirty="0">
                <a:highlight>
                  <a:srgbClr val="FFFFFF"/>
                </a:highlight>
                <a:latin typeface="Franklin Gothic Book" panose="020B0503020102020204" pitchFamily="34" charset="0"/>
                <a:ea typeface="Arial"/>
                <a:cs typeface="Arial"/>
                <a:sym typeface="Arial"/>
              </a:rPr>
              <a:t>. </a:t>
            </a:r>
          </a:p>
          <a:p>
            <a:pPr marL="19050" lvl="0" indent="0" algn="l" rtl="0">
              <a:lnSpc>
                <a:spcPct val="90000"/>
              </a:lnSpc>
              <a:spcBef>
                <a:spcPts val="0"/>
              </a:spcBef>
              <a:spcAft>
                <a:spcPts val="0"/>
              </a:spcAft>
              <a:buClr>
                <a:schemeClr val="dk1"/>
              </a:buClr>
              <a:buSzPts val="2500"/>
              <a:buNone/>
            </a:pPr>
            <a:r>
              <a:rPr lang="en-US" sz="3600" dirty="0">
                <a:highlight>
                  <a:srgbClr val="FFFFFF"/>
                </a:highlight>
                <a:latin typeface="Franklin Gothic Book" panose="020B0503020102020204" pitchFamily="34" charset="0"/>
                <a:ea typeface="Arial"/>
                <a:cs typeface="Arial"/>
                <a:sym typeface="Arial"/>
              </a:rPr>
              <a:t>As you read this article, annotate it. </a:t>
            </a:r>
            <a:endParaRPr sz="3600"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19050" lvl="0" indent="0" algn="l" rtl="0">
              <a:lnSpc>
                <a:spcPct val="90000"/>
              </a:lnSpc>
              <a:spcBef>
                <a:spcPts val="0"/>
              </a:spcBef>
              <a:spcAft>
                <a:spcPts val="0"/>
              </a:spcAft>
              <a:buClr>
                <a:schemeClr val="dk1"/>
              </a:buClr>
              <a:buSzPts val="2500"/>
              <a:buNone/>
            </a:pPr>
            <a:r>
              <a:rPr lang="en-US" dirty="0">
                <a:latin typeface="Franklin Gothic Book" panose="020B0503020102020204" pitchFamily="34" charset="0"/>
                <a:ea typeface="Arial"/>
                <a:cs typeface="Arial"/>
                <a:sym typeface="Arial"/>
              </a:rPr>
              <a:t>Visit</a:t>
            </a:r>
            <a:r>
              <a:rPr lang="en-US" dirty="0">
                <a:uFill>
                  <a:noFill/>
                </a:uFill>
                <a:latin typeface="Franklin Gothic Book" panose="020B0503020102020204" pitchFamily="34" charset="0"/>
                <a:ea typeface="Arial"/>
                <a:cs typeface="Arial"/>
                <a:sym typeface="Arial"/>
                <a:hlinkClick r:id="rId4"/>
              </a:rPr>
              <a:t> </a:t>
            </a:r>
            <a:r>
              <a:rPr lang="en-US" u="sng" dirty="0">
                <a:solidFill>
                  <a:srgbClr val="1155CC"/>
                </a:solidFill>
                <a:latin typeface="Franklin Gothic Book" panose="020B0503020102020204" pitchFamily="34" charset="0"/>
                <a:ea typeface="Arial"/>
                <a:cs typeface="Arial"/>
                <a:sym typeface="Arial"/>
                <a:hlinkClick r:id="rId4">
                  <a:extLst>
                    <a:ext uri="{A12FA001-AC4F-418D-AE19-62706E023703}">
                      <ahyp:hlinkClr xmlns:ahyp="http://schemas.microsoft.com/office/drawing/2018/hyperlinkcolor" val="tx"/>
                    </a:ext>
                  </a:extLst>
                </a:hlinkClick>
              </a:rPr>
              <a:t>Making Annotations: A User’s Guide</a:t>
            </a:r>
            <a:r>
              <a:rPr lang="en-US" dirty="0">
                <a:latin typeface="Franklin Gothic Book" panose="020B0503020102020204" pitchFamily="34" charset="0"/>
                <a:ea typeface="Arial"/>
                <a:cs typeface="Arial"/>
                <a:sym typeface="Arial"/>
              </a:rPr>
              <a:t> for more information on how to annotate an article.</a:t>
            </a:r>
            <a:endParaRPr dirty="0">
              <a:latin typeface="Franklin Gothic Book" panose="020B0503020102020204" pitchFamily="34" charset="0"/>
              <a:ea typeface="Arial"/>
              <a:cs typeface="Arial"/>
              <a:sym typeface="Arial"/>
            </a:endParaRPr>
          </a:p>
          <a:p>
            <a:pPr marL="228600" lvl="0" indent="0" algn="l" rtl="0">
              <a:lnSpc>
                <a:spcPct val="90000"/>
              </a:lnSpc>
              <a:spcBef>
                <a:spcPts val="0"/>
              </a:spcBef>
              <a:spcAft>
                <a:spcPts val="0"/>
              </a:spcAft>
              <a:buNone/>
            </a:pPr>
            <a:endParaRPr dirty="0"/>
          </a:p>
        </p:txBody>
      </p:sp>
      <p:pic>
        <p:nvPicPr>
          <p:cNvPr id="219" name="Google Shape;219;p30" descr="Image of the Article entitled, Creating a culture of inquiry. " title="Creating a culture of inquiry article image"/>
          <p:cNvPicPr preferRelativeResize="0"/>
          <p:nvPr/>
        </p:nvPicPr>
        <p:blipFill>
          <a:blip r:embed="rId5">
            <a:alphaModFix/>
          </a:blip>
          <a:stretch>
            <a:fillRect/>
          </a:stretch>
        </p:blipFill>
        <p:spPr>
          <a:xfrm>
            <a:off x="7334635" y="743822"/>
            <a:ext cx="3975501" cy="3231575"/>
          </a:xfrm>
          <a:prstGeom prst="rect">
            <a:avLst/>
          </a:prstGeom>
          <a:noFill/>
          <a:ln>
            <a:noFill/>
          </a:ln>
        </p:spPr>
      </p:pic>
      <p:sp>
        <p:nvSpPr>
          <p:cNvPr id="3" name="TextBox 2">
            <a:extLst>
              <a:ext uri="{FF2B5EF4-FFF2-40B4-BE49-F238E27FC236}">
                <a16:creationId xmlns:a16="http://schemas.microsoft.com/office/drawing/2014/main" id="{88948786-4078-DE2D-B61C-DAB3260B0542}"/>
              </a:ext>
            </a:extLst>
          </p:cNvPr>
          <p:cNvSpPr txBox="1"/>
          <p:nvPr/>
        </p:nvSpPr>
        <p:spPr>
          <a:xfrm>
            <a:off x="7334635" y="4084276"/>
            <a:ext cx="4380789" cy="307777"/>
          </a:xfrm>
          <a:prstGeom prst="rect">
            <a:avLst/>
          </a:prstGeom>
          <a:noFill/>
        </p:spPr>
        <p:txBody>
          <a:bodyPr wrap="square">
            <a:spAutoFit/>
          </a:bodyPr>
          <a:lstStyle/>
          <a:p>
            <a:pPr marL="139700" lvl="0" algn="l" rtl="0">
              <a:spcBef>
                <a:spcPts val="0"/>
              </a:spcBef>
              <a:spcAft>
                <a:spcPts val="0"/>
              </a:spcAft>
              <a:buSzPts val="1400"/>
            </a:pPr>
            <a:r>
              <a:rPr lang="en-US" i="1" dirty="0">
                <a:hlinkClick r:id="rId3"/>
              </a:rPr>
              <a:t>Creating a Culture of Inquiry</a:t>
            </a:r>
            <a:r>
              <a:rPr lang="en-US" dirty="0"/>
              <a:t>. Edutopia.</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54"/>
          <p:cNvSpPr txBox="1">
            <a:spLocks noGrp="1"/>
          </p:cNvSpPr>
          <p:nvPr>
            <p:ph type="title"/>
          </p:nvPr>
        </p:nvSpPr>
        <p:spPr>
          <a:xfrm>
            <a:off x="2923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100" dirty="0"/>
              <a:t>Communicating Conclusions:</a:t>
            </a:r>
            <a:endParaRPr sz="4100" dirty="0"/>
          </a:p>
          <a:p>
            <a:pPr marL="0" lvl="0" indent="0" algn="l" rtl="0">
              <a:spcBef>
                <a:spcPts val="0"/>
              </a:spcBef>
              <a:spcAft>
                <a:spcPts val="0"/>
              </a:spcAft>
              <a:buClr>
                <a:schemeClr val="dk1"/>
              </a:buClr>
              <a:buSzPts val="1100"/>
              <a:buFont typeface="Arial"/>
              <a:buNone/>
            </a:pPr>
            <a:r>
              <a:rPr lang="en-US" sz="4100" dirty="0"/>
              <a:t>Explanations (2)</a:t>
            </a:r>
            <a:endParaRPr dirty="0"/>
          </a:p>
        </p:txBody>
      </p:sp>
      <p:sp>
        <p:nvSpPr>
          <p:cNvPr id="1112" name="Google Shape;1112;p154"/>
          <p:cNvSpPr txBox="1">
            <a:spLocks noGrp="1"/>
          </p:cNvSpPr>
          <p:nvPr>
            <p:ph type="body" idx="1"/>
          </p:nvPr>
        </p:nvSpPr>
        <p:spPr>
          <a:xfrm>
            <a:off x="-99000" y="1203600"/>
            <a:ext cx="12291000" cy="4951200"/>
          </a:xfrm>
          <a:prstGeom prst="rect">
            <a:avLst/>
          </a:prstGeom>
        </p:spPr>
        <p:txBody>
          <a:bodyPr spcFirstLastPara="1" wrap="square" lIns="91425" tIns="45700" rIns="91425" bIns="45700" anchor="t" anchorCtr="0">
            <a:noAutofit/>
          </a:bodyPr>
          <a:lstStyle/>
          <a:p>
            <a:pPr marL="107950" lvl="0" indent="0" algn="l" rtl="0">
              <a:spcBef>
                <a:spcPts val="1000"/>
              </a:spcBef>
              <a:spcAft>
                <a:spcPts val="0"/>
              </a:spcAft>
              <a:buSzPts val="1900"/>
              <a:buNone/>
            </a:pPr>
            <a:r>
              <a:rPr lang="en-US" dirty="0">
                <a:latin typeface="Franklin Gothic Book" panose="020B0503020102020204" pitchFamily="34" charset="0"/>
              </a:rPr>
              <a:t>Some examples of how this skill progresses include:</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K.I.CC.1 Construct an explanation about their community’s civic life, history, geography and/or economy.</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3.I.CC.1 Construct an explanation, using relevant information, to address a local, regional or global problem.</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5.I.CC.1 Construct explanatory products, using reasoning, correct sequence, examples and details with relevant information and data, to convey the diverse perspectives that impacted the founding of the United States.</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7.I.CC.1 Construct explanations, using reasoning, correct sequence, examples and details with relevant information and data, while acknowledging the strengths and weaknesses of the explanations concerning the growth and expansion of civilizations.</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HS.C.I.CC.1 Engage in civil discussion, reach consensus when appropriate and respect diverse opinions relevant to compelling and/or supporting questions in civics.</a:t>
            </a:r>
            <a:endParaRPr dirty="0">
              <a:latin typeface="Franklin Gothic Book" panose="020B05030201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55"/>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Deeper Dive: Communicating Conclusions</a:t>
            </a:r>
            <a:endParaRPr sz="3600" dirty="0"/>
          </a:p>
          <a:p>
            <a:pPr marL="0" lvl="0" indent="0" algn="l" rtl="0">
              <a:spcBef>
                <a:spcPts val="0"/>
              </a:spcBef>
              <a:spcAft>
                <a:spcPts val="0"/>
              </a:spcAft>
              <a:buNone/>
            </a:pPr>
            <a:r>
              <a:rPr lang="en-US" sz="3400" dirty="0"/>
              <a:t>Constructing Explanation Scavenger Hunt</a:t>
            </a:r>
            <a:endParaRPr sz="3400" dirty="0"/>
          </a:p>
        </p:txBody>
      </p:sp>
      <p:sp>
        <p:nvSpPr>
          <p:cNvPr id="1119" name="Google Shape;1119;p155"/>
          <p:cNvSpPr txBox="1">
            <a:spLocks noGrp="1"/>
          </p:cNvSpPr>
          <p:nvPr>
            <p:ph type="body" idx="1"/>
          </p:nvPr>
        </p:nvSpPr>
        <p:spPr>
          <a:xfrm>
            <a:off x="228600" y="1161450"/>
            <a:ext cx="11963400" cy="423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latin typeface="Franklin Gothic Book" panose="020B0503020102020204" pitchFamily="34" charset="0"/>
              </a:rPr>
              <a:t>For examples of assignments that require students to construct explanations, access the following strongly aligned assignments in </a:t>
            </a:r>
            <a:r>
              <a:rPr lang="en-US" sz="2400" u="sng" dirty="0">
                <a:solidFill>
                  <a:schemeClr val="hlink"/>
                </a:solidFill>
                <a:latin typeface="Franklin Gothic Book" panose="020B0503020102020204" pitchFamily="34" charset="0"/>
                <a:hlinkClick r:id="rId3"/>
              </a:rPr>
              <a:t>Student Assignment Library</a:t>
            </a:r>
            <a:r>
              <a:rPr lang="en-US" sz="2400" dirty="0">
                <a:latin typeface="Franklin Gothic Book" panose="020B0503020102020204" pitchFamily="34" charset="0"/>
              </a:rPr>
              <a:t> on </a:t>
            </a:r>
            <a:r>
              <a:rPr lang="en-US" sz="2400" u="sng" dirty="0">
                <a:solidFill>
                  <a:schemeClr val="hlink"/>
                </a:solidFill>
                <a:latin typeface="Franklin Gothic Book" panose="020B0503020102020204" pitchFamily="34" charset="0"/>
                <a:hlinkClick r:id="rId4"/>
              </a:rPr>
              <a:t>www.kystandards.org</a:t>
            </a:r>
            <a:r>
              <a:rPr lang="en-US" sz="2400" dirty="0">
                <a:latin typeface="Franklin Gothic Book" panose="020B0503020102020204" pitchFamily="34" charset="0"/>
              </a:rPr>
              <a:t>:</a:t>
            </a:r>
            <a:endParaRPr sz="2400" dirty="0">
              <a:latin typeface="Franklin Gothic Book" panose="020B0503020102020204" pitchFamily="34" charset="0"/>
            </a:endParaRPr>
          </a:p>
          <a:p>
            <a:pPr marL="0" lvl="0" indent="0" algn="ctr" rtl="0">
              <a:spcBef>
                <a:spcPts val="1000"/>
              </a:spcBef>
              <a:spcAft>
                <a:spcPts val="0"/>
              </a:spcAft>
              <a:buNone/>
            </a:pPr>
            <a:endParaRPr sz="800" dirty="0">
              <a:latin typeface="Franklin Gothic Book" panose="020B0503020102020204" pitchFamily="34" charset="0"/>
            </a:endParaRPr>
          </a:p>
          <a:p>
            <a:pPr marL="0" lvl="0" indent="0" algn="ctr" rtl="0">
              <a:spcBef>
                <a:spcPts val="1000"/>
              </a:spcBef>
              <a:spcAft>
                <a:spcPts val="0"/>
              </a:spcAft>
              <a:buNone/>
            </a:pPr>
            <a:r>
              <a:rPr lang="en-US" sz="2000" dirty="0">
                <a:latin typeface="Franklin Gothic Book" panose="020B0503020102020204" pitchFamily="34" charset="0"/>
              </a:rPr>
              <a:t>Elementary: </a:t>
            </a:r>
            <a:r>
              <a:rPr lang="en-US" sz="2000" dirty="0">
                <a:latin typeface="Franklin Gothic Book" panose="020B0503020102020204" pitchFamily="34" charset="0"/>
                <a:hlinkClick r:id="rId5"/>
              </a:rPr>
              <a:t>Grade 2 Strongly Aligned Assignment</a:t>
            </a:r>
            <a:endParaRPr sz="2000" dirty="0">
              <a:latin typeface="Franklin Gothic Book" panose="020B0503020102020204" pitchFamily="34" charset="0"/>
            </a:endParaRPr>
          </a:p>
          <a:p>
            <a:pPr marL="0" lvl="0" indent="0" algn="ctr" rtl="0">
              <a:spcBef>
                <a:spcPts val="1000"/>
              </a:spcBef>
              <a:spcAft>
                <a:spcPts val="0"/>
              </a:spcAft>
              <a:buNone/>
            </a:pPr>
            <a:r>
              <a:rPr lang="en-US" sz="2000" dirty="0">
                <a:latin typeface="Franklin Gothic Book" panose="020B0503020102020204" pitchFamily="34" charset="0"/>
              </a:rPr>
              <a:t>Middle: </a:t>
            </a:r>
            <a:r>
              <a:rPr lang="en-US" sz="2000" u="sng" dirty="0">
                <a:solidFill>
                  <a:schemeClr val="hlink"/>
                </a:solidFill>
                <a:latin typeface="Franklin Gothic Book" panose="020B0503020102020204" pitchFamily="34" charset="0"/>
                <a:hlinkClick r:id="rId6"/>
              </a:rPr>
              <a:t>Grade 8 Strongly Aligned Assignment</a:t>
            </a:r>
            <a:endParaRPr sz="2000" dirty="0">
              <a:latin typeface="Franklin Gothic Book" panose="020B0503020102020204" pitchFamily="34" charset="0"/>
            </a:endParaRPr>
          </a:p>
          <a:p>
            <a:pPr marL="0" lvl="0" indent="0" algn="ctr" rtl="0">
              <a:spcBef>
                <a:spcPts val="1000"/>
              </a:spcBef>
              <a:spcAft>
                <a:spcPts val="0"/>
              </a:spcAft>
              <a:buNone/>
            </a:pPr>
            <a:r>
              <a:rPr lang="en-US" sz="2000" dirty="0">
                <a:latin typeface="Franklin Gothic Book" panose="020B0503020102020204" pitchFamily="34" charset="0"/>
              </a:rPr>
              <a:t>High: </a:t>
            </a:r>
            <a:r>
              <a:rPr lang="en-US" sz="2000" u="sng" dirty="0">
                <a:solidFill>
                  <a:schemeClr val="hlink"/>
                </a:solidFill>
                <a:latin typeface="Franklin Gothic Book" panose="020B0503020102020204" pitchFamily="34" charset="0"/>
                <a:hlinkClick r:id="rId7"/>
              </a:rPr>
              <a:t>Strongly Aligned Assignment</a:t>
            </a:r>
            <a:endParaRPr sz="2000" dirty="0">
              <a:latin typeface="Franklin Gothic Book" panose="020B0503020102020204" pitchFamily="34" charset="0"/>
            </a:endParaRPr>
          </a:p>
          <a:p>
            <a:pPr marL="914400" lvl="0" indent="0" algn="l" rtl="0">
              <a:spcBef>
                <a:spcPts val="1000"/>
              </a:spcBef>
              <a:spcAft>
                <a:spcPts val="0"/>
              </a:spcAft>
              <a:buNone/>
            </a:pPr>
            <a:r>
              <a:rPr lang="en-US" sz="1900" i="1" dirty="0">
                <a:latin typeface="Franklin Gothic Book" panose="020B0503020102020204" pitchFamily="34" charset="0"/>
              </a:rPr>
              <a:t>Assignments that require students to construct explanations  will be found in the Task Aligned to Supporting Question or the Task Aligned to the Compelling Question sections.</a:t>
            </a:r>
            <a:r>
              <a:rPr lang="en-US" sz="2400" dirty="0">
                <a:latin typeface="Franklin Gothic Book" panose="020B0503020102020204" pitchFamily="34" charset="0"/>
              </a:rPr>
              <a:t> </a:t>
            </a:r>
            <a:endParaRPr sz="2400" dirty="0">
              <a:latin typeface="Franklin Gothic Book" panose="020B0503020102020204" pitchFamily="34" charset="0"/>
            </a:endParaRPr>
          </a:p>
          <a:p>
            <a:pPr marL="0" lvl="0" indent="0" algn="l" rtl="0">
              <a:spcBef>
                <a:spcPts val="1000"/>
              </a:spcBef>
              <a:spcAft>
                <a:spcPts val="0"/>
              </a:spcAft>
              <a:buNone/>
            </a:pPr>
            <a:r>
              <a:rPr lang="en-US" sz="2000" dirty="0">
                <a:latin typeface="Franklin Gothic Book" panose="020B0503020102020204" pitchFamily="34" charset="0"/>
              </a:rPr>
              <a:t>As you review this assignment, discuss the following question with a partner, small group or PLC:  How are students examining a topic and conveying ideas, concepts and/or information through the selection, organization and analysis of relevant content to construct an explanation? </a:t>
            </a:r>
            <a:endParaRPr sz="2400" dirty="0">
              <a:latin typeface="Franklin Gothic Book" panose="020B05030201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56"/>
          <p:cNvSpPr txBox="1">
            <a:spLocks noGrp="1"/>
          </p:cNvSpPr>
          <p:nvPr>
            <p:ph type="title"/>
          </p:nvPr>
        </p:nvSpPr>
        <p:spPr>
          <a:xfrm>
            <a:off x="193775" y="2392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a:t>
            </a:r>
            <a:endParaRPr sz="4100" dirty="0"/>
          </a:p>
          <a:p>
            <a:pPr marL="0" lvl="0" indent="0" algn="l" rtl="0">
              <a:spcBef>
                <a:spcPts val="0"/>
              </a:spcBef>
              <a:spcAft>
                <a:spcPts val="0"/>
              </a:spcAft>
              <a:buNone/>
            </a:pPr>
            <a:r>
              <a:rPr lang="en-US" sz="4100" dirty="0"/>
              <a:t>Arguments </a:t>
            </a:r>
            <a:endParaRPr sz="4100" dirty="0"/>
          </a:p>
        </p:txBody>
      </p:sp>
      <p:sp>
        <p:nvSpPr>
          <p:cNvPr id="1126" name="Google Shape;1126;p156"/>
          <p:cNvSpPr txBox="1">
            <a:spLocks noGrp="1"/>
          </p:cNvSpPr>
          <p:nvPr>
            <p:ph type="body" idx="1"/>
          </p:nvPr>
        </p:nvSpPr>
        <p:spPr>
          <a:xfrm>
            <a:off x="453324" y="1392450"/>
            <a:ext cx="11319575" cy="4502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solidFill>
                  <a:schemeClr val="tx1"/>
                </a:solidFill>
                <a:latin typeface="Franklin Gothic Book" panose="020B0503020102020204" pitchFamily="34" charset="0"/>
              </a:rPr>
              <a:t>Constructing arguments:</a:t>
            </a:r>
            <a:endParaRPr sz="3000" dirty="0">
              <a:solidFill>
                <a:schemeClr val="tx1"/>
              </a:solidFill>
              <a:latin typeface="Franklin Gothic Book" panose="020B0503020102020204" pitchFamily="34" charset="0"/>
            </a:endParaRPr>
          </a:p>
          <a:p>
            <a:pPr marL="457200" lvl="0" indent="-355600" algn="l" rtl="0">
              <a:spcBef>
                <a:spcPts val="1000"/>
              </a:spcBef>
              <a:spcAft>
                <a:spcPts val="0"/>
              </a:spcAft>
              <a:buClr>
                <a:srgbClr val="000000"/>
              </a:buClr>
              <a:buSzPts val="2000"/>
              <a:buFont typeface="Calibri"/>
              <a:buChar char="•"/>
            </a:pPr>
            <a:r>
              <a:rPr lang="en-US" sz="3000" dirty="0">
                <a:solidFill>
                  <a:schemeClr val="tx1"/>
                </a:solidFill>
                <a:latin typeface="Franklin Gothic Book" panose="020B0503020102020204" pitchFamily="34" charset="0"/>
              </a:rPr>
              <a:t>When students are engaging with Communicating Conclusions standards that require constructing arguments, they are </a:t>
            </a:r>
            <a:r>
              <a:rPr lang="en-US" sz="3000" dirty="0">
                <a:solidFill>
                  <a:schemeClr val="tx1"/>
                </a:solidFill>
                <a:highlight>
                  <a:srgbClr val="FFFFFF"/>
                </a:highlight>
                <a:latin typeface="Franklin Gothic Book" panose="020B0503020102020204" pitchFamily="34" charset="0"/>
              </a:rPr>
              <a:t>developing a claim or claims supported by logical, clear reasons and relevant, credible evidence.</a:t>
            </a:r>
            <a:endParaRPr sz="3000" dirty="0">
              <a:solidFill>
                <a:schemeClr val="tx1"/>
              </a:solidFill>
              <a:highlight>
                <a:srgbClr val="FFFFFF"/>
              </a:highlight>
              <a:latin typeface="Franklin Gothic Book" panose="020B0503020102020204" pitchFamily="34" charset="0"/>
            </a:endParaRPr>
          </a:p>
          <a:p>
            <a:pPr marL="914400" lvl="1" indent="-355600" algn="l" rtl="0">
              <a:spcBef>
                <a:spcPts val="0"/>
              </a:spcBef>
              <a:spcAft>
                <a:spcPts val="0"/>
              </a:spcAft>
              <a:buSzPts val="2000"/>
              <a:buChar char="•"/>
            </a:pPr>
            <a:r>
              <a:rPr lang="en-US" sz="2600" dirty="0">
                <a:solidFill>
                  <a:schemeClr val="tx1"/>
                </a:solidFill>
                <a:latin typeface="Franklin Gothic Book" panose="020B0503020102020204" pitchFamily="34" charset="0"/>
              </a:rPr>
              <a:t>For example, when students are constructing an argument in Grade 2, they are constructing an argument with reasons and details to address a civic issue on a community in North America.</a:t>
            </a:r>
            <a:endParaRPr sz="2600" dirty="0">
              <a:solidFill>
                <a:schemeClr val="tx1"/>
              </a:solidFill>
              <a:latin typeface="Franklin Gothic Book" panose="020B0503020102020204" pitchFamily="34" charset="0"/>
            </a:endParaRPr>
          </a:p>
          <a:p>
            <a:pPr marL="914400" lvl="1" indent="-355600" algn="l" rtl="0">
              <a:spcBef>
                <a:spcPts val="0"/>
              </a:spcBef>
              <a:spcAft>
                <a:spcPts val="0"/>
              </a:spcAft>
              <a:buSzPts val="2000"/>
              <a:buChar char="•"/>
            </a:pPr>
            <a:r>
              <a:rPr lang="en-US" sz="2600" dirty="0">
                <a:solidFill>
                  <a:schemeClr val="tx1"/>
                </a:solidFill>
                <a:latin typeface="Franklin Gothic Book" panose="020B0503020102020204" pitchFamily="34" charset="0"/>
              </a:rPr>
              <a:t>The </a:t>
            </a:r>
            <a:r>
              <a:rPr lang="en-US" sz="2600" i="1" dirty="0">
                <a:solidFill>
                  <a:schemeClr val="tx1"/>
                </a:solidFill>
                <a:latin typeface="Franklin Gothic Book" panose="020B0503020102020204" pitchFamily="34" charset="0"/>
              </a:rPr>
              <a:t>KAS for Social Studies</a:t>
            </a:r>
            <a:r>
              <a:rPr lang="en-US" sz="2600" dirty="0">
                <a:solidFill>
                  <a:schemeClr val="tx1"/>
                </a:solidFill>
                <a:latin typeface="Franklin Gothic Book" panose="020B0503020102020204" pitchFamily="34" charset="0"/>
              </a:rPr>
              <a:t> progresses up to and beyond this standard K-3 and 5-high school.</a:t>
            </a:r>
            <a:endParaRPr sz="2600" dirty="0">
              <a:solidFill>
                <a:schemeClr val="tx1"/>
              </a:solidFill>
              <a:highlight>
                <a:srgbClr val="FFFFFF"/>
              </a:highlight>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57"/>
          <p:cNvSpPr txBox="1">
            <a:spLocks noGrp="1"/>
          </p:cNvSpPr>
          <p:nvPr>
            <p:ph type="title"/>
          </p:nvPr>
        </p:nvSpPr>
        <p:spPr>
          <a:xfrm>
            <a:off x="0" y="-13273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 Arguments (2)</a:t>
            </a:r>
            <a:endParaRPr dirty="0"/>
          </a:p>
        </p:txBody>
      </p:sp>
      <p:sp>
        <p:nvSpPr>
          <p:cNvPr id="1133" name="Google Shape;1133;p157"/>
          <p:cNvSpPr txBox="1">
            <a:spLocks noGrp="1"/>
          </p:cNvSpPr>
          <p:nvPr>
            <p:ph type="body" idx="1"/>
          </p:nvPr>
        </p:nvSpPr>
        <p:spPr>
          <a:xfrm>
            <a:off x="-237900" y="778965"/>
            <a:ext cx="12429900" cy="5034600"/>
          </a:xfrm>
          <a:prstGeom prst="rect">
            <a:avLst/>
          </a:prstGeom>
        </p:spPr>
        <p:txBody>
          <a:bodyPr spcFirstLastPara="1" wrap="square" lIns="91425" tIns="45700" rIns="91425" bIns="45700" anchor="t" anchorCtr="0">
            <a:noAutofit/>
          </a:bodyPr>
          <a:lstStyle/>
          <a:p>
            <a:pPr marL="457200" lvl="0" indent="0" algn="l" rtl="0">
              <a:spcBef>
                <a:spcPts val="1000"/>
              </a:spcBef>
              <a:spcAft>
                <a:spcPts val="0"/>
              </a:spcAft>
              <a:buNone/>
            </a:pPr>
            <a:r>
              <a:rPr lang="en-US" dirty="0">
                <a:latin typeface="Franklin Gothic Book" panose="020B0503020102020204" pitchFamily="34" charset="0"/>
              </a:rPr>
              <a:t>Some examples of how this skill progresses include:</a:t>
            </a:r>
            <a:endParaRPr dirty="0">
              <a:latin typeface="Franklin Gothic Book" panose="020B0503020102020204" pitchFamily="34" charset="0"/>
            </a:endParaRPr>
          </a:p>
          <a:p>
            <a:pPr marL="914400" lvl="1" indent="-342900" algn="l" rtl="0">
              <a:spcBef>
                <a:spcPts val="500"/>
              </a:spcBef>
              <a:spcAft>
                <a:spcPts val="0"/>
              </a:spcAft>
              <a:buSzPts val="1800"/>
              <a:buChar char="•"/>
            </a:pPr>
            <a:r>
              <a:rPr lang="en-US" dirty="0">
                <a:latin typeface="Franklin Gothic Book" panose="020B0503020102020204" pitchFamily="34" charset="0"/>
              </a:rPr>
              <a:t>K.I.CC.2 Construct an argument to address a problem in the classroom or school. </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3.I.CC.2 Construct an argument with reasons and supporting evidence, to address a local, regional or global problem. </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5.I.CC.2 Construct arguments using claims and evidence from multiple sources on how a founding principle(s) is applicable today.</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7.I.CC.2 Construct arguments by drawing on multiple disciplinary lenses to analyze how a specific problem can manifest itself at local, regional and global levels over time, identifying its characteristics and causes and the challenges and opportunities faced by those trying to address the problem.</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7.I.CC.2 Engage in disciplinary thinking and construct arguments, explanations or public communications relevant to meaningful and/or investigative questions in civics. </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HS.C.I.CC.2 Engage in disciplinary thinking and construct arguments, explanations or public communications relevant to compelling or supporting questions in civics. </a:t>
            </a:r>
            <a:endParaRPr dirty="0">
              <a:latin typeface="Franklin Gothic Book" panose="020B05030201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5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Deeper Dive: Communicating Conclusions</a:t>
            </a:r>
            <a:endParaRPr sz="3600" dirty="0"/>
          </a:p>
          <a:p>
            <a:pPr marL="0" lvl="0" indent="0" algn="l" rtl="0">
              <a:spcBef>
                <a:spcPts val="0"/>
              </a:spcBef>
              <a:spcAft>
                <a:spcPts val="0"/>
              </a:spcAft>
              <a:buNone/>
            </a:pPr>
            <a:r>
              <a:rPr lang="en-US" sz="3400" dirty="0"/>
              <a:t>Constructing Arguments Scavenger Hunt</a:t>
            </a:r>
            <a:endParaRPr sz="3400" dirty="0"/>
          </a:p>
        </p:txBody>
      </p:sp>
      <p:sp>
        <p:nvSpPr>
          <p:cNvPr id="1140" name="Google Shape;1140;p158"/>
          <p:cNvSpPr txBox="1">
            <a:spLocks noGrp="1"/>
          </p:cNvSpPr>
          <p:nvPr>
            <p:ph type="body" idx="1"/>
          </p:nvPr>
        </p:nvSpPr>
        <p:spPr>
          <a:xfrm>
            <a:off x="0" y="1205100"/>
            <a:ext cx="11797500" cy="4447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For examples of assignments that require students to construct arguments, access the following strongly aligned assignments in </a:t>
            </a:r>
            <a:r>
              <a:rPr lang="en-US" sz="2500" u="sng" dirty="0">
                <a:solidFill>
                  <a:schemeClr val="hlink"/>
                </a:solidFill>
                <a:latin typeface="Franklin Gothic Book" panose="020B0503020102020204" pitchFamily="34" charset="0"/>
                <a:hlinkClick r:id="rId3"/>
              </a:rPr>
              <a:t>Student Assignment Library</a:t>
            </a:r>
            <a:r>
              <a:rPr lang="en-US" sz="2500" dirty="0">
                <a:latin typeface="Franklin Gothic Book" panose="020B0503020102020204" pitchFamily="34" charset="0"/>
              </a:rPr>
              <a:t> on </a:t>
            </a:r>
            <a:r>
              <a:rPr lang="en-US" sz="2500" u="sng" dirty="0">
                <a:solidFill>
                  <a:schemeClr val="hlink"/>
                </a:solidFill>
                <a:latin typeface="Franklin Gothic Book" panose="020B0503020102020204" pitchFamily="34" charset="0"/>
                <a:hlinkClick r:id="rId4"/>
              </a:rPr>
              <a:t>www.kystandards.org</a:t>
            </a:r>
            <a:r>
              <a:rPr lang="en-US" sz="2500" dirty="0">
                <a:latin typeface="Franklin Gothic Book" panose="020B0503020102020204" pitchFamily="34" charset="0"/>
              </a:rPr>
              <a:t> for your grade level:</a:t>
            </a:r>
            <a:endParaRPr sz="2500" dirty="0">
              <a:latin typeface="Franklin Gothic Book" panose="020B0503020102020204" pitchFamily="34" charset="0"/>
            </a:endParaRPr>
          </a:p>
          <a:p>
            <a:pPr marL="1828800" lvl="0" indent="457200" algn="l" rtl="0">
              <a:spcBef>
                <a:spcPts val="1000"/>
              </a:spcBef>
              <a:spcAft>
                <a:spcPts val="0"/>
              </a:spcAft>
              <a:buNone/>
            </a:pPr>
            <a:r>
              <a:rPr lang="en-US" sz="2500" dirty="0">
                <a:latin typeface="Franklin Gothic Book" panose="020B0503020102020204" pitchFamily="34" charset="0"/>
              </a:rPr>
              <a:t>Elementary: </a:t>
            </a:r>
            <a:r>
              <a:rPr lang="en-US" sz="2500" u="sng" dirty="0">
                <a:solidFill>
                  <a:schemeClr val="hlink"/>
                </a:solidFill>
                <a:latin typeface="Franklin Gothic Book" panose="020B0503020102020204" pitchFamily="34" charset="0"/>
                <a:hlinkClick r:id="rId5"/>
              </a:rPr>
              <a:t>Grade 1 Strongly Aligned Assignment</a:t>
            </a:r>
            <a:endParaRPr sz="2500" dirty="0">
              <a:latin typeface="Franklin Gothic Book" panose="020B0503020102020204" pitchFamily="34" charset="0"/>
            </a:endParaRPr>
          </a:p>
          <a:p>
            <a:pPr marL="1828800" lvl="0" indent="457200" algn="l" rtl="0">
              <a:spcBef>
                <a:spcPts val="1000"/>
              </a:spcBef>
              <a:spcAft>
                <a:spcPts val="0"/>
              </a:spcAft>
              <a:buNone/>
            </a:pPr>
            <a:r>
              <a:rPr lang="en-US" sz="2500" dirty="0">
                <a:latin typeface="Franklin Gothic Book" panose="020B0503020102020204" pitchFamily="34" charset="0"/>
              </a:rPr>
              <a:t>Middle: </a:t>
            </a:r>
            <a:r>
              <a:rPr lang="en-US" sz="2500" u="sng" dirty="0">
                <a:solidFill>
                  <a:schemeClr val="hlink"/>
                </a:solidFill>
                <a:latin typeface="Franklin Gothic Book" panose="020B0503020102020204" pitchFamily="34" charset="0"/>
                <a:hlinkClick r:id="rId6"/>
              </a:rPr>
              <a:t>Grade 6 Strongly Aligned Assignment</a:t>
            </a:r>
            <a:endParaRPr sz="2500" dirty="0">
              <a:latin typeface="Franklin Gothic Book" panose="020B0503020102020204" pitchFamily="34" charset="0"/>
            </a:endParaRPr>
          </a:p>
          <a:p>
            <a:pPr marL="1828800" lvl="0" indent="457200" algn="l" rtl="0">
              <a:spcBef>
                <a:spcPts val="1000"/>
              </a:spcBef>
              <a:spcAft>
                <a:spcPts val="0"/>
              </a:spcAft>
              <a:buNone/>
            </a:pPr>
            <a:r>
              <a:rPr lang="en-US" sz="2500" dirty="0">
                <a:latin typeface="Franklin Gothic Book" panose="020B0503020102020204" pitchFamily="34" charset="0"/>
              </a:rPr>
              <a:t>High:  </a:t>
            </a:r>
            <a:r>
              <a:rPr lang="en-US" sz="2500" u="sng" dirty="0">
                <a:solidFill>
                  <a:schemeClr val="hlink"/>
                </a:solidFill>
                <a:latin typeface="Franklin Gothic Book" panose="020B0503020102020204" pitchFamily="34" charset="0"/>
                <a:hlinkClick r:id="rId7"/>
              </a:rPr>
              <a:t>High School Strongly Aligned Assignment 2</a:t>
            </a:r>
            <a:r>
              <a:rPr lang="en-US" sz="2500" dirty="0">
                <a:latin typeface="Franklin Gothic Book" panose="020B0503020102020204" pitchFamily="34" charset="0"/>
              </a:rPr>
              <a:t> </a:t>
            </a:r>
            <a:endParaRPr sz="2500" dirty="0">
              <a:latin typeface="Franklin Gothic Book" panose="020B0503020102020204" pitchFamily="34" charset="0"/>
            </a:endParaRPr>
          </a:p>
          <a:p>
            <a:pPr marL="914400" lvl="0" indent="0" algn="l" rtl="0">
              <a:spcBef>
                <a:spcPts val="1000"/>
              </a:spcBef>
              <a:spcAft>
                <a:spcPts val="0"/>
              </a:spcAft>
              <a:buNone/>
            </a:pPr>
            <a:r>
              <a:rPr lang="en-US" sz="2000" i="1" dirty="0">
                <a:latin typeface="Franklin Gothic Book" panose="020B0503020102020204" pitchFamily="34" charset="0"/>
              </a:rPr>
              <a:t>Assignments that require students to construct arguments will be found in the Task Aligned to Supporting Question or the Task Aligned to the Compelling Question sections.</a:t>
            </a:r>
            <a:r>
              <a:rPr lang="en-US" sz="2500" dirty="0">
                <a:latin typeface="Franklin Gothic Book" panose="020B0503020102020204" pitchFamily="34" charset="0"/>
              </a:rPr>
              <a:t> </a:t>
            </a:r>
            <a:endParaRPr sz="2500" dirty="0">
              <a:latin typeface="Franklin Gothic Book" panose="020B0503020102020204" pitchFamily="34" charset="0"/>
            </a:endParaRPr>
          </a:p>
          <a:p>
            <a:pPr marL="0" lvl="0" indent="0" algn="l" rtl="0">
              <a:spcBef>
                <a:spcPts val="1000"/>
              </a:spcBef>
              <a:spcAft>
                <a:spcPts val="0"/>
              </a:spcAft>
              <a:buNone/>
            </a:pPr>
            <a:r>
              <a:rPr lang="en-US" sz="2500" dirty="0">
                <a:latin typeface="Franklin Gothic Book" panose="020B0503020102020204" pitchFamily="34" charset="0"/>
              </a:rPr>
              <a:t>As you review this assignment, discuss the following questions with a partner, small group or PLC: How are students constructing arguments and/or </a:t>
            </a:r>
            <a:r>
              <a:rPr lang="en-US" sz="2500" dirty="0">
                <a:highlight>
                  <a:schemeClr val="lt1"/>
                </a:highlight>
                <a:latin typeface="Franklin Gothic Book" panose="020B0503020102020204" pitchFamily="34" charset="0"/>
              </a:rPr>
              <a:t>developing claims supported by logical, clear reasons and relevant, credible evidence in this example?</a:t>
            </a:r>
            <a:endParaRPr sz="2500" dirty="0">
              <a:latin typeface="Franklin Gothic Book" panose="020B0503020102020204" pitchFamily="34" charset="0"/>
            </a:endParaRPr>
          </a:p>
          <a:p>
            <a:pPr marL="0" lvl="0" indent="0" algn="l" rtl="0">
              <a:spcBef>
                <a:spcPts val="1000"/>
              </a:spcBef>
              <a:spcAft>
                <a:spcPts val="0"/>
              </a:spcAft>
              <a:buNone/>
            </a:pPr>
            <a:endParaRPr sz="26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59"/>
          <p:cNvSpPr txBox="1">
            <a:spLocks noGrp="1"/>
          </p:cNvSpPr>
          <p:nvPr>
            <p:ph type="title"/>
          </p:nvPr>
        </p:nvSpPr>
        <p:spPr>
          <a:xfrm>
            <a:off x="1575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Why is it critical for students to </a:t>
            </a:r>
            <a:endParaRPr sz="4200" dirty="0"/>
          </a:p>
          <a:p>
            <a:pPr marL="0" lvl="0" indent="0" algn="l" rtl="0">
              <a:spcBef>
                <a:spcPts val="0"/>
              </a:spcBef>
              <a:spcAft>
                <a:spcPts val="0"/>
              </a:spcAft>
              <a:buNone/>
            </a:pPr>
            <a:r>
              <a:rPr lang="en-US" sz="4200" dirty="0"/>
              <a:t>construct explanations and arguments? </a:t>
            </a:r>
            <a:endParaRPr sz="4200" dirty="0"/>
          </a:p>
        </p:txBody>
      </p:sp>
      <p:sp>
        <p:nvSpPr>
          <p:cNvPr id="1147" name="Google Shape;1147;p159"/>
          <p:cNvSpPr txBox="1">
            <a:spLocks noGrp="1"/>
          </p:cNvSpPr>
          <p:nvPr>
            <p:ph type="body" idx="1"/>
          </p:nvPr>
        </p:nvSpPr>
        <p:spPr>
          <a:xfrm>
            <a:off x="157500" y="1253400"/>
            <a:ext cx="11653500" cy="4351200"/>
          </a:xfrm>
          <a:prstGeom prst="rect">
            <a:avLst/>
          </a:prstGeom>
        </p:spPr>
        <p:txBody>
          <a:bodyPr spcFirstLastPara="1" wrap="square" lIns="91425" tIns="45700" rIns="91425" bIns="45700" anchor="t" anchorCtr="0">
            <a:noAutofit/>
          </a:bodyPr>
          <a:lstStyle/>
          <a:p>
            <a:pPr marL="457200" lvl="0" indent="-393700" algn="l" rtl="0">
              <a:spcBef>
                <a:spcPts val="1000"/>
              </a:spcBef>
              <a:spcAft>
                <a:spcPts val="0"/>
              </a:spcAft>
              <a:buSzPts val="2600"/>
              <a:buFont typeface="Calibri"/>
              <a:buChar char="•"/>
            </a:pPr>
            <a:r>
              <a:rPr lang="en-US" sz="2600" dirty="0">
                <a:latin typeface="Franklin Gothic Book" panose="020B0503020102020204" pitchFamily="34" charset="0"/>
              </a:rPr>
              <a:t>Mastering how to construct explanations and arguments is the foundation for civic engagement. </a:t>
            </a:r>
            <a:endParaRPr sz="2600" dirty="0">
              <a:latin typeface="Franklin Gothic Book" panose="020B0503020102020204" pitchFamily="34" charset="0"/>
            </a:endParaRPr>
          </a:p>
          <a:p>
            <a:pPr marL="457200" lvl="0" indent="-393700" algn="l" rtl="0">
              <a:spcBef>
                <a:spcPts val="0"/>
              </a:spcBef>
              <a:spcAft>
                <a:spcPts val="0"/>
              </a:spcAft>
              <a:buSzPts val="2600"/>
              <a:buFont typeface="Calibri"/>
              <a:buChar char="•"/>
            </a:pPr>
            <a:r>
              <a:rPr lang="en-US" sz="2600" dirty="0">
                <a:latin typeface="Franklin Gothic Book" panose="020B0503020102020204" pitchFamily="34" charset="0"/>
              </a:rPr>
              <a:t>Prior to engaging in civil discussion, reaching consensus when appropriate and respecting diverse opinions, students have to be able to articulate their own position on issues while citing evidence. </a:t>
            </a:r>
            <a:endParaRPr sz="2600" dirty="0">
              <a:latin typeface="Franklin Gothic Book" panose="020B0503020102020204" pitchFamily="34" charset="0"/>
            </a:endParaRPr>
          </a:p>
          <a:p>
            <a:pPr marL="457200" lvl="0" indent="-393700" algn="l" rtl="0">
              <a:spcBef>
                <a:spcPts val="0"/>
              </a:spcBef>
              <a:spcAft>
                <a:spcPts val="0"/>
              </a:spcAft>
              <a:buSzPts val="2600"/>
              <a:buFont typeface="Calibri"/>
              <a:buChar char="•"/>
            </a:pPr>
            <a:r>
              <a:rPr lang="en-US" sz="2600" dirty="0">
                <a:latin typeface="Franklin Gothic Book" panose="020B0503020102020204" pitchFamily="34" charset="0"/>
              </a:rPr>
              <a:t>Constructing explanations and arguments provides students the opportunity to examine a topic, analyze relevant content, and develop claims using credible evidence. </a:t>
            </a:r>
            <a:endParaRPr sz="2600" dirty="0">
              <a:latin typeface="Franklin Gothic Book" panose="020B0503020102020204" pitchFamily="34" charset="0"/>
            </a:endParaRPr>
          </a:p>
          <a:p>
            <a:pPr marL="457200" lvl="0" indent="-393700" algn="l" rtl="0">
              <a:spcBef>
                <a:spcPts val="0"/>
              </a:spcBef>
              <a:spcAft>
                <a:spcPts val="0"/>
              </a:spcAft>
              <a:buSzPts val="2600"/>
              <a:buChar char="•"/>
            </a:pPr>
            <a:r>
              <a:rPr lang="en-US" sz="2600" dirty="0">
                <a:latin typeface="Franklin Gothic Book" panose="020B0503020102020204" pitchFamily="34" charset="0"/>
              </a:rPr>
              <a:t>Thus, constructing explanations and arguments enables students to determine their positions on issues while developing an understanding of the world. </a:t>
            </a:r>
            <a:endParaRPr sz="2600" dirty="0">
              <a:latin typeface="Franklin Gothic Book" panose="020B0503020102020204" pitchFamily="34" charset="0"/>
            </a:endParaRPr>
          </a:p>
          <a:p>
            <a:pPr marL="457200" lvl="0" indent="-393700" algn="l" rtl="0">
              <a:spcBef>
                <a:spcPts val="0"/>
              </a:spcBef>
              <a:spcAft>
                <a:spcPts val="0"/>
              </a:spcAft>
              <a:buSzPts val="2600"/>
              <a:buChar char="•"/>
            </a:pPr>
            <a:r>
              <a:rPr lang="en-US" sz="2600" dirty="0">
                <a:latin typeface="Franklin Gothic Book" panose="020B0503020102020204" pitchFamily="34" charset="0"/>
              </a:rPr>
              <a:t>This is central to students’ preparation for a successful transition into civic life. </a:t>
            </a:r>
            <a:endParaRPr sz="2600" dirty="0">
              <a:latin typeface="Franklin Gothic Book" panose="020B05030201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60"/>
          <p:cNvSpPr txBox="1">
            <a:spLocks noGrp="1"/>
          </p:cNvSpPr>
          <p:nvPr>
            <p:ph type="title"/>
          </p:nvPr>
        </p:nvSpPr>
        <p:spPr>
          <a:xfrm>
            <a:off x="235450" y="131175"/>
            <a:ext cx="115989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How does constructing explanations </a:t>
            </a:r>
            <a:endParaRPr sz="3800" dirty="0"/>
          </a:p>
          <a:p>
            <a:pPr marL="0" lvl="0" indent="0" algn="l" rtl="0">
              <a:spcBef>
                <a:spcPts val="0"/>
              </a:spcBef>
              <a:spcAft>
                <a:spcPts val="0"/>
              </a:spcAft>
              <a:buNone/>
            </a:pPr>
            <a:r>
              <a:rPr lang="en-US" sz="3800" dirty="0"/>
              <a:t>and arguments prepare students for civic life? </a:t>
            </a:r>
            <a:endParaRPr sz="3800" dirty="0"/>
          </a:p>
        </p:txBody>
      </p:sp>
      <p:sp>
        <p:nvSpPr>
          <p:cNvPr id="1154" name="Google Shape;1154;p160"/>
          <p:cNvSpPr txBox="1">
            <a:spLocks noGrp="1"/>
          </p:cNvSpPr>
          <p:nvPr>
            <p:ph type="body" idx="1"/>
          </p:nvPr>
        </p:nvSpPr>
        <p:spPr>
          <a:xfrm>
            <a:off x="235450" y="4389050"/>
            <a:ext cx="11019000" cy="874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dirty="0">
                <a:latin typeface="Franklin Gothic Book" panose="020B0503020102020204" pitchFamily="34" charset="0"/>
              </a:rPr>
              <a:t>Engage in a </a:t>
            </a:r>
            <a:r>
              <a:rPr lang="en-US" u="sng" dirty="0">
                <a:solidFill>
                  <a:schemeClr val="hlink"/>
                </a:solidFill>
                <a:latin typeface="Franklin Gothic Book" panose="020B0503020102020204" pitchFamily="34" charset="0"/>
                <a:hlinkClick r:id="rId3" invalidUrl="https://pz.harvard.edu/sites/default/files/Chalk Talk_1.pdf"/>
              </a:rPr>
              <a:t>Chalk Talk</a:t>
            </a:r>
            <a:r>
              <a:rPr lang="en-US" dirty="0">
                <a:latin typeface="Franklin Gothic Book" panose="020B0503020102020204" pitchFamily="34" charset="0"/>
              </a:rPr>
              <a:t> to reflect on this question. </a:t>
            </a:r>
            <a:endParaRPr dirty="0">
              <a:latin typeface="Franklin Gothic Book" panose="020B0503020102020204" pitchFamily="34" charset="0"/>
            </a:endParaRPr>
          </a:p>
          <a:p>
            <a:pPr marL="0" lvl="0" indent="0" algn="l" rtl="0">
              <a:spcBef>
                <a:spcPts val="1000"/>
              </a:spcBef>
              <a:spcAft>
                <a:spcPts val="0"/>
              </a:spcAft>
              <a:buNone/>
            </a:pPr>
            <a:endParaRPr dirty="0"/>
          </a:p>
        </p:txBody>
      </p:sp>
      <p:pic>
        <p:nvPicPr>
          <p:cNvPr id="1155" name="Google Shape;1155;p160" descr="Clip art of students " title="Clip art of students"/>
          <p:cNvPicPr preferRelativeResize="0"/>
          <p:nvPr/>
        </p:nvPicPr>
        <p:blipFill rotWithShape="1">
          <a:blip r:embed="rId4">
            <a:alphaModFix/>
          </a:blip>
          <a:srcRect t="11225" b="16535"/>
          <a:stretch/>
        </p:blipFill>
        <p:spPr>
          <a:xfrm>
            <a:off x="3958137" y="1594750"/>
            <a:ext cx="3573625" cy="25814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6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Communicating Conclusions:</a:t>
            </a:r>
            <a:endParaRPr dirty="0"/>
          </a:p>
          <a:p>
            <a:pPr marL="0" lvl="0" indent="0" algn="l" rtl="0">
              <a:spcBef>
                <a:spcPts val="0"/>
              </a:spcBef>
              <a:spcAft>
                <a:spcPts val="0"/>
              </a:spcAft>
              <a:buClr>
                <a:schemeClr val="dk1"/>
              </a:buClr>
              <a:buSzPts val="1100"/>
              <a:buFont typeface="Arial"/>
              <a:buNone/>
            </a:pPr>
            <a:r>
              <a:rPr lang="en-US" dirty="0"/>
              <a:t>Democratic Procedures and Civic Life</a:t>
            </a:r>
            <a:endParaRPr dirty="0"/>
          </a:p>
        </p:txBody>
      </p:sp>
      <p:sp>
        <p:nvSpPr>
          <p:cNvPr id="1162" name="Google Shape;1162;p161"/>
          <p:cNvSpPr txBox="1">
            <a:spLocks noGrp="1"/>
          </p:cNvSpPr>
          <p:nvPr>
            <p:ph type="body" idx="1"/>
          </p:nvPr>
        </p:nvSpPr>
        <p:spPr>
          <a:xfrm>
            <a:off x="352850" y="1325700"/>
            <a:ext cx="110907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Democracy’s survival depends upon the generational transmission of the political vision of liberty and equality that makes and unites Americans.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The preservation of this American vision is dependent upon the willingness and ability of its citizens to collaboratively and deliberately address problems, defend their own rights and the rights of others and balance personal interests with the general welfare of society.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The preparation of young people for participation in America’s democratic society is vital. The progress of communities and the state, nation and world rests upon the preparation of young people to collaboratively balance personal interest with the public good. </a:t>
            </a:r>
            <a:endParaRPr dirty="0">
              <a:latin typeface="Franklin Gothic Book" panose="020B05030201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62"/>
          <p:cNvSpPr txBox="1">
            <a:spLocks noGrp="1"/>
          </p:cNvSpPr>
          <p:nvPr>
            <p:ph type="title"/>
          </p:nvPr>
        </p:nvSpPr>
        <p:spPr>
          <a:xfrm>
            <a:off x="0" y="148725"/>
            <a:ext cx="115579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Communicating Conclusions:</a:t>
            </a:r>
            <a:endParaRPr dirty="0"/>
          </a:p>
          <a:p>
            <a:pPr marL="0" lvl="0" indent="0" algn="l" rtl="0">
              <a:spcBef>
                <a:spcPts val="0"/>
              </a:spcBef>
              <a:spcAft>
                <a:spcPts val="0"/>
              </a:spcAft>
              <a:buClr>
                <a:schemeClr val="dk1"/>
              </a:buClr>
              <a:buSzPts val="1100"/>
              <a:buFont typeface="Arial"/>
              <a:buNone/>
            </a:pPr>
            <a:r>
              <a:rPr lang="en-US" dirty="0"/>
              <a:t>Democratic Procedures and Civic Life (2)</a:t>
            </a:r>
            <a:endParaRPr dirty="0"/>
          </a:p>
        </p:txBody>
      </p:sp>
      <p:sp>
        <p:nvSpPr>
          <p:cNvPr id="1169" name="Google Shape;1169;p162"/>
          <p:cNvSpPr txBox="1">
            <a:spLocks noGrp="1"/>
          </p:cNvSpPr>
          <p:nvPr>
            <p:ph type="body" idx="1"/>
          </p:nvPr>
        </p:nvSpPr>
        <p:spPr>
          <a:xfrm>
            <a:off x="176900" y="1474425"/>
            <a:ext cx="115579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Social studies classrooms are the ideal locations to foster civic virtue, apply inquiry practices, consider current issues, engage in civil discourse and build a civic identity and an awareness of international issues.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They should be laboratories of democracy where the diversity among learners embodies the democratic goal of embracing pluralism.</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Students must be taught to cherish freedom and to accept responsibility for preserving and extending it by using civic mindedness to be informed citizens, foster civic dispositions and be lifelong participants in the political process. </a:t>
            </a:r>
            <a:endParaRPr dirty="0">
              <a:latin typeface="Franklin Gothic Book" panose="020B05030201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63"/>
          <p:cNvSpPr txBox="1">
            <a:spLocks noGrp="1"/>
          </p:cNvSpPr>
          <p:nvPr>
            <p:ph type="title"/>
          </p:nvPr>
        </p:nvSpPr>
        <p:spPr>
          <a:xfrm>
            <a:off x="0" y="0"/>
            <a:ext cx="115863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Communicating Conclusions:</a:t>
            </a:r>
            <a:endParaRPr dirty="0"/>
          </a:p>
          <a:p>
            <a:pPr marL="0" lvl="0" indent="0" algn="l" rtl="0">
              <a:spcBef>
                <a:spcPts val="0"/>
              </a:spcBef>
              <a:spcAft>
                <a:spcPts val="0"/>
              </a:spcAft>
              <a:buClr>
                <a:schemeClr val="dk1"/>
              </a:buClr>
              <a:buSzPts val="1100"/>
              <a:buFont typeface="Arial"/>
              <a:buNone/>
            </a:pPr>
            <a:r>
              <a:rPr lang="en-US" dirty="0"/>
              <a:t>Democratic Procedures and Civic Life (3)</a:t>
            </a:r>
            <a:endParaRPr dirty="0"/>
          </a:p>
        </p:txBody>
      </p:sp>
      <p:sp>
        <p:nvSpPr>
          <p:cNvPr id="1176" name="Google Shape;1176;p163"/>
          <p:cNvSpPr txBox="1">
            <a:spLocks noGrp="1"/>
          </p:cNvSpPr>
          <p:nvPr>
            <p:ph type="body" idx="1"/>
          </p:nvPr>
        </p:nvSpPr>
        <p:spPr>
          <a:xfrm>
            <a:off x="302850" y="1063125"/>
            <a:ext cx="11586300" cy="4153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In order to support a student’s ability to engage in civic life, the Communicating Conclusions standards require that students engage in democratic procedures to identify problems.  </a:t>
            </a:r>
            <a:endParaRPr sz="2600" dirty="0">
              <a:latin typeface="Franklin Gothic Book" panose="020B0503020102020204" pitchFamily="34" charset="0"/>
            </a:endParaRPr>
          </a:p>
          <a:p>
            <a:pPr marL="457200" lvl="0" indent="-323850" algn="l" rtl="0">
              <a:spcBef>
                <a:spcPts val="1000"/>
              </a:spcBef>
              <a:spcAft>
                <a:spcPts val="0"/>
              </a:spcAft>
              <a:buSzPts val="1500"/>
              <a:buChar char="•"/>
            </a:pPr>
            <a:r>
              <a:rPr lang="en-US" sz="2600" b="1" dirty="0">
                <a:latin typeface="Franklin Gothic Book" panose="020B0503020102020204" pitchFamily="34" charset="0"/>
              </a:rPr>
              <a:t>Deliberative and democratic processes</a:t>
            </a:r>
            <a:r>
              <a:rPr lang="en-US" sz="2600" dirty="0">
                <a:latin typeface="Franklin Gothic Book" panose="020B0503020102020204" pitchFamily="34" charset="0"/>
              </a:rPr>
              <a:t> - a process where deliberation is central to decision-making. This process also looks to generate outcomes that promote the common good through reasoning, rather than through a law-making process.</a:t>
            </a:r>
            <a:endParaRPr sz="2600" dirty="0">
              <a:latin typeface="Franklin Gothic Book" panose="020B0503020102020204" pitchFamily="34" charset="0"/>
            </a:endParaRPr>
          </a:p>
          <a:p>
            <a:pPr marL="457200" lvl="0" indent="-323850" algn="l" rtl="0">
              <a:spcBef>
                <a:spcPts val="0"/>
              </a:spcBef>
              <a:spcAft>
                <a:spcPts val="0"/>
              </a:spcAft>
              <a:buSzPts val="1500"/>
              <a:buChar char="•"/>
            </a:pPr>
            <a:r>
              <a:rPr lang="en-US" sz="2600" b="1" dirty="0">
                <a:latin typeface="Franklin Gothic Book" panose="020B0503020102020204" pitchFamily="34" charset="0"/>
              </a:rPr>
              <a:t>Democratic discourse </a:t>
            </a:r>
            <a:r>
              <a:rPr lang="en-US" sz="2600" dirty="0">
                <a:latin typeface="Franklin Gothic Book" panose="020B0503020102020204" pitchFamily="34" charset="0"/>
              </a:rPr>
              <a:t>- debate where one or more highly-valued positions search for authentic truth and are recognized without giving up their valid claims/position. </a:t>
            </a: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Students have to be taught the skills of civic life (deliberating, engaging in discussion while respecting diverse views) in social studies classrooms. </a:t>
            </a:r>
            <a:endParaRPr sz="2600" dirty="0">
              <a:latin typeface="Franklin Gothic Book" panose="020B05030201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4"/>
          <p:cNvSpPr txBox="1">
            <a:spLocks noGrp="1"/>
          </p:cNvSpPr>
          <p:nvPr>
            <p:ph type="title"/>
          </p:nvPr>
        </p:nvSpPr>
        <p:spPr>
          <a:xfrm>
            <a:off x="0" y="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Reflection</a:t>
            </a:r>
            <a:endParaRPr dirty="0"/>
          </a:p>
        </p:txBody>
      </p:sp>
      <p:sp>
        <p:nvSpPr>
          <p:cNvPr id="247" name="Google Shape;247;p34"/>
          <p:cNvSpPr txBox="1">
            <a:spLocks noGrp="1"/>
          </p:cNvSpPr>
          <p:nvPr>
            <p:ph type="body" idx="1"/>
          </p:nvPr>
        </p:nvSpPr>
        <p:spPr>
          <a:xfrm>
            <a:off x="465475" y="1212677"/>
            <a:ext cx="11248338" cy="443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2800"/>
              <a:buNone/>
            </a:pPr>
            <a:r>
              <a:rPr lang="en-US" sz="3200" dirty="0">
                <a:solidFill>
                  <a:srgbClr val="000000"/>
                </a:solidFill>
                <a:latin typeface="Franklin Gothic Book" panose="020B0503020102020204" pitchFamily="34" charset="0"/>
                <a:ea typeface="Calibri"/>
                <a:cs typeface="Calibri"/>
                <a:sym typeface="Calibri"/>
              </a:rPr>
              <a:t>After </a:t>
            </a:r>
            <a:r>
              <a:rPr lang="en-US" sz="3200" dirty="0">
                <a:solidFill>
                  <a:srgbClr val="000000"/>
                </a:solidFill>
                <a:latin typeface="Franklin Gothic Book" panose="020B0503020102020204" pitchFamily="34" charset="0"/>
              </a:rPr>
              <a:t>completing this introduction to the Inquiry Practices of the </a:t>
            </a:r>
            <a:r>
              <a:rPr lang="en-US" sz="3200" i="1" dirty="0">
                <a:solidFill>
                  <a:srgbClr val="000000"/>
                </a:solidFill>
                <a:latin typeface="Franklin Gothic Book" panose="020B0503020102020204" pitchFamily="34" charset="0"/>
              </a:rPr>
              <a:t>KAS for Social Studies, </a:t>
            </a:r>
            <a:r>
              <a:rPr lang="en-US" sz="3200" dirty="0">
                <a:solidFill>
                  <a:srgbClr val="000000"/>
                </a:solidFill>
                <a:latin typeface="Franklin Gothic Book" panose="020B0503020102020204" pitchFamily="34" charset="0"/>
                <a:ea typeface="Calibri"/>
                <a:cs typeface="Calibri"/>
                <a:sym typeface="Calibri"/>
              </a:rPr>
              <a:t>consider the following questions: </a:t>
            </a:r>
            <a:endParaRPr sz="3200" dirty="0">
              <a:solidFill>
                <a:srgbClr val="000000"/>
              </a:solidFill>
              <a:latin typeface="Franklin Gothic Book" panose="020B0503020102020204" pitchFamily="34" charset="0"/>
              <a:ea typeface="Calibri"/>
              <a:cs typeface="Calibri"/>
              <a:sym typeface="Calibri"/>
            </a:endParaRPr>
          </a:p>
          <a:p>
            <a:pPr marL="0" lvl="0" indent="0" algn="l" rtl="0">
              <a:lnSpc>
                <a:spcPct val="90000"/>
              </a:lnSpc>
              <a:spcBef>
                <a:spcPts val="1000"/>
              </a:spcBef>
              <a:spcAft>
                <a:spcPts val="0"/>
              </a:spcAft>
              <a:buClr>
                <a:schemeClr val="dk1"/>
              </a:buClr>
              <a:buSzPts val="2800"/>
              <a:buNone/>
            </a:pPr>
            <a:endParaRPr sz="3200" dirty="0">
              <a:solidFill>
                <a:srgbClr val="000000"/>
              </a:solidFill>
              <a:latin typeface="Franklin Gothic Book" panose="020B0503020102020204" pitchFamily="34" charset="0"/>
              <a:ea typeface="Calibri"/>
              <a:cs typeface="Calibri"/>
              <a:sym typeface="Calibri"/>
            </a:endParaRPr>
          </a:p>
          <a:p>
            <a:pPr marL="457200" lvl="0" indent="-457200" algn="l" rtl="0">
              <a:lnSpc>
                <a:spcPct val="90000"/>
              </a:lnSpc>
              <a:spcBef>
                <a:spcPts val="1000"/>
              </a:spcBef>
              <a:spcAft>
                <a:spcPts val="0"/>
              </a:spcAft>
              <a:buClr>
                <a:srgbClr val="000000"/>
              </a:buClr>
              <a:buSzPts val="3600"/>
              <a:buFont typeface="Calibri"/>
              <a:buAutoNum type="arabicPeriod"/>
            </a:pPr>
            <a:r>
              <a:rPr lang="en-US" sz="3200" dirty="0">
                <a:solidFill>
                  <a:srgbClr val="000000"/>
                </a:solidFill>
                <a:latin typeface="Franklin Gothic Book" panose="020B0503020102020204" pitchFamily="34" charset="0"/>
              </a:rPr>
              <a:t>Why should you invest in creating a classroom culture that includes inquiry?</a:t>
            </a:r>
            <a:r>
              <a:rPr lang="en-US" sz="3200" dirty="0">
                <a:solidFill>
                  <a:srgbClr val="000000"/>
                </a:solidFill>
                <a:latin typeface="Franklin Gothic Book" panose="020B0503020102020204" pitchFamily="34" charset="0"/>
                <a:ea typeface="Calibri"/>
                <a:cs typeface="Calibri"/>
                <a:sym typeface="Calibri"/>
              </a:rPr>
              <a:t> </a:t>
            </a:r>
            <a:endParaRPr sz="3200" dirty="0">
              <a:solidFill>
                <a:srgbClr val="000000"/>
              </a:solidFill>
              <a:latin typeface="Franklin Gothic Book" panose="020B0503020102020204" pitchFamily="34" charset="0"/>
              <a:ea typeface="Calibri"/>
              <a:cs typeface="Calibri"/>
              <a:sym typeface="Calibri"/>
            </a:endParaRPr>
          </a:p>
          <a:p>
            <a:pPr marL="457200" lvl="0" indent="-457200" algn="l" rtl="0">
              <a:lnSpc>
                <a:spcPct val="90000"/>
              </a:lnSpc>
              <a:spcBef>
                <a:spcPts val="1000"/>
              </a:spcBef>
              <a:spcAft>
                <a:spcPts val="0"/>
              </a:spcAft>
              <a:buClr>
                <a:srgbClr val="000000"/>
              </a:buClr>
              <a:buSzPts val="3600"/>
              <a:buFont typeface="Calibri"/>
              <a:buAutoNum type="arabicPeriod"/>
            </a:pPr>
            <a:r>
              <a:rPr lang="en-US" sz="3200" dirty="0">
                <a:solidFill>
                  <a:srgbClr val="000000"/>
                </a:solidFill>
                <a:latin typeface="Franklin Gothic Book" panose="020B0503020102020204" pitchFamily="34" charset="0"/>
                <a:ea typeface="Calibri"/>
                <a:cs typeface="Calibri"/>
                <a:sym typeface="Calibri"/>
              </a:rPr>
              <a:t>In what way(s) are you ready to engage in this work? </a:t>
            </a:r>
            <a:endParaRPr sz="3200" dirty="0">
              <a:solidFill>
                <a:srgbClr val="000000"/>
              </a:solidFill>
              <a:latin typeface="Franklin Gothic Book" panose="020B0503020102020204" pitchFamily="34" charset="0"/>
            </a:endParaRPr>
          </a:p>
          <a:p>
            <a:pPr marL="457200" lvl="0" indent="-457200" algn="l" rtl="0">
              <a:lnSpc>
                <a:spcPct val="90000"/>
              </a:lnSpc>
              <a:spcBef>
                <a:spcPts val="1000"/>
              </a:spcBef>
              <a:spcAft>
                <a:spcPts val="0"/>
              </a:spcAft>
              <a:buClr>
                <a:srgbClr val="000000"/>
              </a:buClr>
              <a:buSzPts val="3600"/>
              <a:buFont typeface="Calibri"/>
              <a:buAutoNum type="arabicPeriod"/>
            </a:pPr>
            <a:r>
              <a:rPr lang="en-US" sz="3200" dirty="0">
                <a:solidFill>
                  <a:srgbClr val="000000"/>
                </a:solidFill>
                <a:latin typeface="Franklin Gothic Book" panose="020B0503020102020204" pitchFamily="34" charset="0"/>
                <a:ea typeface="Calibri"/>
                <a:cs typeface="Calibri"/>
                <a:sym typeface="Calibri"/>
              </a:rPr>
              <a:t>What are you excited to learn?</a:t>
            </a:r>
            <a:r>
              <a:rPr lang="en-US" sz="3200" dirty="0">
                <a:latin typeface="Franklin Gothic Book" panose="020B0503020102020204" pitchFamily="34" charset="0"/>
                <a:ea typeface="Calibri"/>
                <a:cs typeface="Calibri"/>
                <a:sym typeface="Calibri"/>
              </a:rPr>
              <a:t> What concern(s) do you have, if any? </a:t>
            </a:r>
            <a:endParaRPr sz="3200" dirty="0">
              <a:latin typeface="Franklin Gothic Book" panose="020B0503020102020204" pitchFamily="34" charset="0"/>
              <a:ea typeface="Calibri"/>
              <a:cs typeface="Calibri"/>
              <a:sym typeface="Calibri"/>
            </a:endParaRPr>
          </a:p>
        </p:txBody>
      </p:sp>
      <p:sp>
        <p:nvSpPr>
          <p:cNvPr id="248" name="Google Shape;248;p34"/>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13</a:t>
            </a:fld>
            <a:endParaRPr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64"/>
          <p:cNvSpPr txBox="1">
            <a:spLocks noGrp="1"/>
          </p:cNvSpPr>
          <p:nvPr>
            <p:ph type="title"/>
          </p:nvPr>
        </p:nvSpPr>
        <p:spPr>
          <a:xfrm>
            <a:off x="0" y="0"/>
            <a:ext cx="11582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Communicating Conclusions:</a:t>
            </a:r>
            <a:endParaRPr dirty="0"/>
          </a:p>
          <a:p>
            <a:pPr marL="0" lvl="0" indent="0" algn="l" rtl="0">
              <a:spcBef>
                <a:spcPts val="0"/>
              </a:spcBef>
              <a:spcAft>
                <a:spcPts val="0"/>
              </a:spcAft>
              <a:buNone/>
            </a:pPr>
            <a:r>
              <a:rPr lang="en-US" dirty="0"/>
              <a:t>Democratic Procedures and Civic Life (4) </a:t>
            </a:r>
            <a:endParaRPr dirty="0"/>
          </a:p>
        </p:txBody>
      </p:sp>
      <p:sp>
        <p:nvSpPr>
          <p:cNvPr id="1183" name="Google Shape;1183;p164"/>
          <p:cNvSpPr txBox="1">
            <a:spLocks noGrp="1"/>
          </p:cNvSpPr>
          <p:nvPr>
            <p:ph type="body" idx="1"/>
          </p:nvPr>
        </p:nvSpPr>
        <p:spPr>
          <a:xfrm>
            <a:off x="297924" y="1325700"/>
            <a:ext cx="11741675"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Some examples of how this skill progresses includes:</a:t>
            </a:r>
            <a:endParaRPr sz="2700" dirty="0">
              <a:latin typeface="Franklin Gothic Book" panose="020B0503020102020204" pitchFamily="34" charset="0"/>
            </a:endParaRPr>
          </a:p>
          <a:p>
            <a:pPr marL="457200" lvl="0" indent="-387350" algn="l" rtl="0">
              <a:spcBef>
                <a:spcPts val="1000"/>
              </a:spcBef>
              <a:spcAft>
                <a:spcPts val="0"/>
              </a:spcAft>
              <a:buSzPts val="2500"/>
              <a:buChar char="•"/>
            </a:pPr>
            <a:r>
              <a:rPr lang="en-US" sz="2500" dirty="0">
                <a:latin typeface="Franklin Gothic Book" panose="020B0503020102020204" pitchFamily="34" charset="0"/>
              </a:rPr>
              <a:t>K.I.CC.4 Use listening skills to decide on and take action in their classrooms.</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3.I.CC.4 Use listening, consensus-building and voting procedures to determine the best strategies to take to address local, regional and global problems.</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5.I.CC.4 Use a range of deliberative and democratic procedures to identify strategies on how to address a current issue. </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6.I.CC.4 Engage in a range of deliberative and democratic procedures to discuss current local, regional and global issues.</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HS.C.I.CC.1 Engage in civil discussion, reach consensus when appropriate and respect diverse opinions relevant to compelling and/or supporting questions in civics.</a:t>
            </a:r>
            <a:endParaRPr sz="2500" dirty="0">
              <a:latin typeface="Franklin Gothic Book" panose="020B05030201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65"/>
          <p:cNvSpPr txBox="1">
            <a:spLocks noGrp="1"/>
          </p:cNvSpPr>
          <p:nvPr>
            <p:ph type="title"/>
          </p:nvPr>
        </p:nvSpPr>
        <p:spPr>
          <a:xfrm>
            <a:off x="0" y="0"/>
            <a:ext cx="11623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Communicating Conclusions:</a:t>
            </a:r>
            <a:endParaRPr dirty="0"/>
          </a:p>
          <a:p>
            <a:pPr marL="0" lvl="0" indent="0" algn="l" rtl="0">
              <a:spcBef>
                <a:spcPts val="0"/>
              </a:spcBef>
              <a:spcAft>
                <a:spcPts val="0"/>
              </a:spcAft>
              <a:buNone/>
            </a:pPr>
            <a:r>
              <a:rPr lang="en-US" dirty="0"/>
              <a:t>Democratic Procedures and Civic Life (5)</a:t>
            </a:r>
            <a:endParaRPr dirty="0"/>
          </a:p>
        </p:txBody>
      </p:sp>
      <p:sp>
        <p:nvSpPr>
          <p:cNvPr id="1190" name="Google Shape;1190;p165"/>
          <p:cNvSpPr txBox="1">
            <a:spLocks noGrp="1"/>
          </p:cNvSpPr>
          <p:nvPr>
            <p:ph type="body" idx="1"/>
          </p:nvPr>
        </p:nvSpPr>
        <p:spPr>
          <a:xfrm>
            <a:off x="136550" y="1325700"/>
            <a:ext cx="7106100" cy="4521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Read the article entitled “How can you build democracy in the classroom?”. Once you have read the article, engage in the </a:t>
            </a:r>
            <a:r>
              <a:rPr lang="en-US" u="sng" dirty="0">
                <a:solidFill>
                  <a:schemeClr val="hlink"/>
                </a:solidFill>
                <a:latin typeface="Franklin Gothic Book" panose="020B0503020102020204" pitchFamily="34" charset="0"/>
                <a:hlinkClick r:id="rId3" invalidUrl="https://pz.harvard.edu/sites/default/files/+1 Routine.pdf"/>
              </a:rPr>
              <a:t>+ 1 Routine</a:t>
            </a:r>
            <a:r>
              <a:rPr lang="en-US" dirty="0">
                <a:latin typeface="Franklin Gothic Book" panose="020B0503020102020204" pitchFamily="34" charset="0"/>
              </a:rPr>
              <a:t> to identify ideas presented in the article. </a:t>
            </a:r>
            <a:endParaRPr dirty="0">
              <a:latin typeface="Franklin Gothic Book" panose="020B0503020102020204" pitchFamily="34" charset="0"/>
            </a:endParaRPr>
          </a:p>
          <a:p>
            <a:pPr marL="457200" lvl="0" indent="-342900" algn="l" rtl="0">
              <a:spcBef>
                <a:spcPts val="1000"/>
              </a:spcBef>
              <a:spcAft>
                <a:spcPts val="0"/>
              </a:spcAft>
              <a:buSzPts val="1800"/>
              <a:buChar char="•"/>
            </a:pPr>
            <a:r>
              <a:rPr lang="en-US" sz="2700" dirty="0">
                <a:latin typeface="Franklin Gothic Book" panose="020B0503020102020204" pitchFamily="34" charset="0"/>
              </a:rPr>
              <a:t>Individually, identify key ideas from the article.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Next, pass your paper to the right and have a partner add one idea to the list. Do this at least 2 or 3 times.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Return the paper to the author and review the additions to your work. </a:t>
            </a:r>
            <a:endParaRPr sz="2700" dirty="0">
              <a:latin typeface="Franklin Gothic Book" panose="020B0503020102020204" pitchFamily="34" charset="0"/>
            </a:endParaRPr>
          </a:p>
        </p:txBody>
      </p:sp>
      <p:pic>
        <p:nvPicPr>
          <p:cNvPr id="1191" name="Google Shape;1191;p165" descr="Article image" title="How You Can Build Democracy in the Classroom"/>
          <p:cNvPicPr preferRelativeResize="0"/>
          <p:nvPr/>
        </p:nvPicPr>
        <p:blipFill>
          <a:blip r:embed="rId4">
            <a:alphaModFix/>
          </a:blip>
          <a:stretch>
            <a:fillRect/>
          </a:stretch>
        </p:blipFill>
        <p:spPr>
          <a:xfrm>
            <a:off x="7616650" y="1502281"/>
            <a:ext cx="4007050" cy="4168138"/>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66"/>
          <p:cNvSpPr txBox="1">
            <a:spLocks noGrp="1"/>
          </p:cNvSpPr>
          <p:nvPr>
            <p:ph type="title"/>
          </p:nvPr>
        </p:nvSpPr>
        <p:spPr>
          <a:xfrm>
            <a:off x="0" y="1744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Student Centered Civic </a:t>
            </a:r>
            <a:br>
              <a:rPr lang="en-US" sz="4000" dirty="0"/>
            </a:br>
            <a:r>
              <a:rPr lang="en-US" sz="4000" dirty="0"/>
              <a:t>Discussion and Deliberation </a:t>
            </a:r>
            <a:endParaRPr sz="4000" dirty="0"/>
          </a:p>
        </p:txBody>
      </p:sp>
      <p:sp>
        <p:nvSpPr>
          <p:cNvPr id="1198" name="Google Shape;1198;p166"/>
          <p:cNvSpPr txBox="1">
            <a:spLocks noGrp="1"/>
          </p:cNvSpPr>
          <p:nvPr>
            <p:ph type="body" idx="1"/>
          </p:nvPr>
        </p:nvSpPr>
        <p:spPr>
          <a:xfrm>
            <a:off x="199200" y="2675964"/>
            <a:ext cx="11521500" cy="286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300" dirty="0">
                <a:latin typeface="Franklin Gothic Book" panose="020B0503020102020204" pitchFamily="34" charset="0"/>
              </a:rPr>
              <a:t>As you watch </a:t>
            </a:r>
            <a:r>
              <a:rPr lang="en-US" sz="2300" i="1" dirty="0">
                <a:latin typeface="Franklin Gothic Book" panose="020B0503020102020204" pitchFamily="34" charset="0"/>
                <a:hlinkClick r:id="rId3"/>
              </a:rPr>
              <a:t>Student Centered Civic Discussion and Deliberation</a:t>
            </a:r>
            <a:r>
              <a:rPr lang="en-US" sz="2300" dirty="0">
                <a:latin typeface="Franklin Gothic Book" panose="020B0503020102020204" pitchFamily="34" charset="0"/>
              </a:rPr>
              <a:t>, complete the Parts, Perspectives, Me thinking strategy by answering the following questions: </a:t>
            </a:r>
            <a:endParaRPr sz="2300" dirty="0">
              <a:latin typeface="Franklin Gothic Book" panose="020B0503020102020204" pitchFamily="34" charset="0"/>
            </a:endParaRPr>
          </a:p>
          <a:p>
            <a:pPr marL="457200" lvl="0" indent="-317500" algn="l" rtl="0">
              <a:spcBef>
                <a:spcPts val="1000"/>
              </a:spcBef>
              <a:spcAft>
                <a:spcPts val="0"/>
              </a:spcAft>
              <a:buSzPts val="1400"/>
              <a:buAutoNum type="arabicParenR"/>
            </a:pPr>
            <a:r>
              <a:rPr lang="en-US" sz="2300" dirty="0">
                <a:latin typeface="Franklin Gothic Book" panose="020B0503020102020204" pitchFamily="34" charset="0"/>
              </a:rPr>
              <a:t>What are the parts of successful student centered civic discussion and deliberation? What are its various pieces or components?</a:t>
            </a:r>
            <a:endParaRPr sz="2300" dirty="0">
              <a:latin typeface="Franklin Gothic Book" panose="020B0503020102020204" pitchFamily="34" charset="0"/>
            </a:endParaRPr>
          </a:p>
          <a:p>
            <a:pPr marL="457200" lvl="0" indent="-317500" algn="l" rtl="0">
              <a:spcBef>
                <a:spcPts val="0"/>
              </a:spcBef>
              <a:spcAft>
                <a:spcPts val="0"/>
              </a:spcAft>
              <a:buSzPts val="1400"/>
              <a:buAutoNum type="arabicParenR"/>
            </a:pPr>
            <a:r>
              <a:rPr lang="en-US" sz="2300" dirty="0">
                <a:latin typeface="Franklin Gothic Book" panose="020B0503020102020204" pitchFamily="34" charset="0"/>
              </a:rPr>
              <a:t>What perspectives can you look at it from? Different users, makers; different physical perspectives.</a:t>
            </a:r>
            <a:endParaRPr sz="2300" dirty="0">
              <a:latin typeface="Franklin Gothic Book" panose="020B0503020102020204" pitchFamily="34" charset="0"/>
            </a:endParaRPr>
          </a:p>
          <a:p>
            <a:pPr marL="457200" lvl="0" indent="-317500" algn="l" rtl="0">
              <a:spcBef>
                <a:spcPts val="0"/>
              </a:spcBef>
              <a:spcAft>
                <a:spcPts val="0"/>
              </a:spcAft>
              <a:buSzPts val="1400"/>
              <a:buAutoNum type="arabicParenR"/>
            </a:pPr>
            <a:r>
              <a:rPr lang="en-US" sz="2300" dirty="0">
                <a:latin typeface="Franklin Gothic Book" panose="020B0503020102020204" pitchFamily="34" charset="0"/>
              </a:rPr>
              <a:t>How are you involved? What connections do you have? What assumptions, interests, or personal circumstances shape the way you see it?</a:t>
            </a:r>
            <a:endParaRPr sz="2300" dirty="0">
              <a:latin typeface="Franklin Gothic Book" panose="020B0503020102020204" pitchFamily="34" charset="0"/>
            </a:endParaRPr>
          </a:p>
        </p:txBody>
      </p:sp>
      <p:pic>
        <p:nvPicPr>
          <p:cNvPr id="1199" name="Google Shape;1199;p166" descr="Student Centered Civic Discussion and Deliberation image" title="Student Centered Civic Discussion and Deliberation image"/>
          <p:cNvPicPr preferRelativeResize="0"/>
          <p:nvPr/>
        </p:nvPicPr>
        <p:blipFill>
          <a:blip r:embed="rId4">
            <a:alphaModFix/>
          </a:blip>
          <a:stretch>
            <a:fillRect/>
          </a:stretch>
        </p:blipFill>
        <p:spPr>
          <a:xfrm>
            <a:off x="7277726" y="252862"/>
            <a:ext cx="4442974" cy="249457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67"/>
          <p:cNvSpPr txBox="1">
            <a:spLocks noGrp="1"/>
          </p:cNvSpPr>
          <p:nvPr>
            <p:ph type="title"/>
          </p:nvPr>
        </p:nvSpPr>
        <p:spPr>
          <a:xfrm>
            <a:off x="206925" y="1767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a:t>
            </a:r>
            <a:endParaRPr sz="4100" dirty="0"/>
          </a:p>
          <a:p>
            <a:pPr marL="0" lvl="0" indent="0" algn="l" rtl="0">
              <a:spcBef>
                <a:spcPts val="0"/>
              </a:spcBef>
              <a:spcAft>
                <a:spcPts val="0"/>
              </a:spcAft>
              <a:buNone/>
            </a:pPr>
            <a:r>
              <a:rPr lang="en-US" sz="4100" dirty="0"/>
              <a:t>Unpacking the Standards</a:t>
            </a:r>
            <a:endParaRPr sz="4100" dirty="0"/>
          </a:p>
        </p:txBody>
      </p:sp>
      <p:sp>
        <p:nvSpPr>
          <p:cNvPr id="1206" name="Google Shape;1206;p167"/>
          <p:cNvSpPr txBox="1">
            <a:spLocks noGrp="1"/>
          </p:cNvSpPr>
          <p:nvPr>
            <p:ph type="body" idx="1"/>
          </p:nvPr>
        </p:nvSpPr>
        <p:spPr>
          <a:xfrm>
            <a:off x="206925" y="1330950"/>
            <a:ext cx="11847600" cy="4768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100" dirty="0">
                <a:latin typeface="Franklin Gothic Book" panose="020B0503020102020204" pitchFamily="34" charset="0"/>
              </a:rPr>
              <a:t>Civic Engagement: Local, Regional and Global problems </a:t>
            </a:r>
            <a:endParaRPr sz="2100" dirty="0">
              <a:latin typeface="Franklin Gothic Book" panose="020B0503020102020204" pitchFamily="34" charset="0"/>
            </a:endParaRPr>
          </a:p>
          <a:p>
            <a:pPr marL="457200" lvl="0" indent="-323850" algn="l" rtl="0">
              <a:spcBef>
                <a:spcPts val="1000"/>
              </a:spcBef>
              <a:spcAft>
                <a:spcPts val="0"/>
              </a:spcAft>
              <a:buSzPts val="1500"/>
              <a:buChar char="•"/>
            </a:pPr>
            <a:r>
              <a:rPr lang="en-US" sz="2100" dirty="0">
                <a:latin typeface="Franklin Gothic Book" panose="020B0503020102020204" pitchFamily="34" charset="0"/>
              </a:rPr>
              <a:t>When students are engaging with Communicating Conclusions, at times, they are identifying different problems at different scales by using democratic procedures and discourse. </a:t>
            </a:r>
            <a:endParaRPr sz="2100" dirty="0">
              <a:latin typeface="Franklin Gothic Book" panose="020B0503020102020204" pitchFamily="34" charset="0"/>
            </a:endParaRPr>
          </a:p>
          <a:p>
            <a:pPr marL="457200" lvl="0" indent="-323850" algn="l" rtl="0">
              <a:spcBef>
                <a:spcPts val="0"/>
              </a:spcBef>
              <a:spcAft>
                <a:spcPts val="0"/>
              </a:spcAft>
              <a:buSzPts val="1500"/>
              <a:buChar char="•"/>
            </a:pPr>
            <a:r>
              <a:rPr lang="en-US" sz="2100" dirty="0">
                <a:latin typeface="Franklin Gothic Book" panose="020B0503020102020204" pitchFamily="34" charset="0"/>
              </a:rPr>
              <a:t>Problems are events or situations that require solutions; they do not always have to be “negative” or something that is wrong that needs to be fixed. </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For example, a Kindergarten student may identify ways to improve the procedures in the cafeteria so that students have more time to eat. </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Or, a Grade 5 student may explain the lawmaking process to see the  different approaches people can take to address local, regional and global problems, using examples from U.S. history.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Additionally, a Grade 7 student may analyze a specific problem from the growth and expansion of civilizations using each of the social studies disciplines. By using historical thinking skills, students can use what they learned about the past to discuss current local, regional and global issues. </a:t>
            </a:r>
            <a:endParaRPr sz="2100" dirty="0">
              <a:latin typeface="Franklin Gothic Book" panose="020B05030201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68"/>
          <p:cNvSpPr txBox="1">
            <a:spLocks noGrp="1"/>
          </p:cNvSpPr>
          <p:nvPr>
            <p:ph type="title"/>
          </p:nvPr>
        </p:nvSpPr>
        <p:spPr>
          <a:xfrm>
            <a:off x="66974" y="231150"/>
            <a:ext cx="12125025"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700" dirty="0"/>
              <a:t>Communicating Conclusions</a:t>
            </a:r>
            <a:endParaRPr sz="3700" dirty="0"/>
          </a:p>
          <a:p>
            <a:pPr marL="0" lvl="0" indent="0" algn="l" rtl="0">
              <a:spcBef>
                <a:spcPts val="0"/>
              </a:spcBef>
              <a:spcAft>
                <a:spcPts val="0"/>
              </a:spcAft>
              <a:buNone/>
            </a:pPr>
            <a:r>
              <a:rPr lang="en-US" sz="3600" dirty="0"/>
              <a:t>Civic Engagement: Local, Regional and Global Problems</a:t>
            </a:r>
            <a:r>
              <a:rPr lang="en-US" sz="4000" dirty="0"/>
              <a:t> </a:t>
            </a:r>
            <a:endParaRPr sz="4300" dirty="0"/>
          </a:p>
        </p:txBody>
      </p:sp>
      <p:sp>
        <p:nvSpPr>
          <p:cNvPr id="1213" name="Google Shape;1213;p168"/>
          <p:cNvSpPr txBox="1">
            <a:spLocks noGrp="1"/>
          </p:cNvSpPr>
          <p:nvPr>
            <p:ph type="body" idx="1"/>
          </p:nvPr>
        </p:nvSpPr>
        <p:spPr>
          <a:xfrm>
            <a:off x="0" y="1252050"/>
            <a:ext cx="11452200" cy="4634400"/>
          </a:xfrm>
          <a:prstGeom prst="rect">
            <a:avLst/>
          </a:prstGeom>
        </p:spPr>
        <p:txBody>
          <a:bodyPr spcFirstLastPara="1" wrap="square" lIns="91425" tIns="45700" rIns="91425" bIns="45700" anchor="t" anchorCtr="0">
            <a:noAutofit/>
          </a:bodyPr>
          <a:lstStyle/>
          <a:p>
            <a:pPr marL="457200" lvl="0" indent="-355600" algn="l" rtl="0">
              <a:spcBef>
                <a:spcPts val="1000"/>
              </a:spcBef>
              <a:spcAft>
                <a:spcPts val="0"/>
              </a:spcAft>
              <a:buSzPts val="2000"/>
              <a:buChar char="•"/>
            </a:pPr>
            <a:r>
              <a:rPr lang="en-US" sz="2500" dirty="0"/>
              <a:t>Some examples of how this skill progresses includes:</a:t>
            </a:r>
            <a:endParaRPr sz="2500" dirty="0"/>
          </a:p>
          <a:p>
            <a:pPr marL="914400" lvl="1" indent="-393700" algn="l" rtl="0">
              <a:spcBef>
                <a:spcPts val="0"/>
              </a:spcBef>
              <a:spcAft>
                <a:spcPts val="0"/>
              </a:spcAft>
              <a:buSzPts val="2600"/>
              <a:buChar char="•"/>
            </a:pPr>
            <a:r>
              <a:rPr lang="en-US" sz="2500" dirty="0"/>
              <a:t>K.I.CC.3 Identify ways to civically engage at school. </a:t>
            </a:r>
            <a:endParaRPr sz="2500" dirty="0"/>
          </a:p>
          <a:p>
            <a:pPr marL="914400" lvl="1" indent="-393700" algn="l" rtl="0">
              <a:spcBef>
                <a:spcPts val="0"/>
              </a:spcBef>
              <a:spcAft>
                <a:spcPts val="0"/>
              </a:spcAft>
              <a:buSzPts val="2600"/>
              <a:buChar char="•"/>
            </a:pPr>
            <a:r>
              <a:rPr lang="en-US" sz="2500" dirty="0"/>
              <a:t>3.I.CC.3 Identify strategies to address local, regional or global problems</a:t>
            </a:r>
            <a:endParaRPr sz="2500" dirty="0"/>
          </a:p>
          <a:p>
            <a:pPr marL="914400" lvl="1" indent="-393700" algn="l" rtl="0">
              <a:spcBef>
                <a:spcPts val="0"/>
              </a:spcBef>
              <a:spcAft>
                <a:spcPts val="0"/>
              </a:spcAft>
              <a:buSzPts val="2600"/>
              <a:buChar char="•"/>
            </a:pPr>
            <a:r>
              <a:rPr lang="en-US" sz="2500" dirty="0"/>
              <a:t>5.I.CC.3 Explain different approaches people can take to address local, regional and global problems, using examples from U.S. history.</a:t>
            </a:r>
            <a:endParaRPr sz="2500" dirty="0"/>
          </a:p>
          <a:p>
            <a:pPr marL="914400" lvl="1" indent="-393700" algn="l" rtl="0">
              <a:spcBef>
                <a:spcPts val="0"/>
              </a:spcBef>
              <a:spcAft>
                <a:spcPts val="0"/>
              </a:spcAft>
              <a:buSzPts val="2600"/>
              <a:buChar char="•"/>
            </a:pPr>
            <a:r>
              <a:rPr lang="en-US" sz="2500" dirty="0"/>
              <a:t>7.I.CC.3 Evaluate how individuals and groups addressed local, regional and global problems throughout the growth and expansion of civilizations</a:t>
            </a:r>
            <a:endParaRPr sz="2500" dirty="0"/>
          </a:p>
          <a:p>
            <a:pPr marL="914400" lvl="1" indent="-393700" algn="l" rtl="0">
              <a:spcBef>
                <a:spcPts val="0"/>
              </a:spcBef>
              <a:spcAft>
                <a:spcPts val="0"/>
              </a:spcAft>
              <a:buSzPts val="2600"/>
              <a:buChar char="•"/>
            </a:pPr>
            <a:r>
              <a:rPr lang="en-US" sz="2500" dirty="0"/>
              <a:t>HS.C.I.CC.3 Engage in disciplinary thinking and apply appropriate evidence to propose a solution or design an action plan relevant to compelling and/or supportive questions in civics</a:t>
            </a:r>
            <a:endParaRPr sz="25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169"/>
          <p:cNvSpPr txBox="1">
            <a:spLocks noGrp="1"/>
          </p:cNvSpPr>
          <p:nvPr>
            <p:ph type="title"/>
          </p:nvPr>
        </p:nvSpPr>
        <p:spPr>
          <a:xfrm>
            <a:off x="192325" y="2213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Deeper Dive: Communicating Conclusions</a:t>
            </a:r>
            <a:endParaRPr sz="3800" dirty="0"/>
          </a:p>
          <a:p>
            <a:pPr marL="0" lvl="0" indent="0" algn="l" rtl="0">
              <a:spcBef>
                <a:spcPts val="0"/>
              </a:spcBef>
              <a:spcAft>
                <a:spcPts val="0"/>
              </a:spcAft>
              <a:buNone/>
            </a:pPr>
            <a:r>
              <a:rPr lang="en-US" sz="3600" dirty="0"/>
              <a:t>How do educators support students in identifying local, regional and global problems?</a:t>
            </a:r>
            <a:endParaRPr sz="3600" dirty="0"/>
          </a:p>
        </p:txBody>
      </p:sp>
      <p:sp>
        <p:nvSpPr>
          <p:cNvPr id="1220" name="Google Shape;1220;p169"/>
          <p:cNvSpPr txBox="1">
            <a:spLocks noGrp="1"/>
          </p:cNvSpPr>
          <p:nvPr>
            <p:ph type="body" idx="1"/>
          </p:nvPr>
        </p:nvSpPr>
        <p:spPr>
          <a:xfrm>
            <a:off x="226800" y="1682425"/>
            <a:ext cx="11738400" cy="423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In order to investigate this question, access the following grade level examples from the Teacher Notes documents in the </a:t>
            </a:r>
            <a:r>
              <a:rPr lang="en-US" sz="2600" u="sng" dirty="0">
                <a:solidFill>
                  <a:schemeClr val="hlink"/>
                </a:solidFill>
                <a:latin typeface="Franklin Gothic Book" panose="020B0503020102020204" pitchFamily="34" charset="0"/>
                <a:hlinkClick r:id="rId3"/>
              </a:rPr>
              <a:t>Student Assignment Library</a:t>
            </a:r>
            <a:r>
              <a:rPr lang="en-US" sz="2600" dirty="0">
                <a:latin typeface="Franklin Gothic Book" panose="020B0503020102020204" pitchFamily="34" charset="0"/>
              </a:rPr>
              <a:t> on </a:t>
            </a:r>
            <a:r>
              <a:rPr lang="en-US" sz="2600" u="sng" dirty="0">
                <a:solidFill>
                  <a:schemeClr val="hlink"/>
                </a:solidFill>
                <a:latin typeface="Franklin Gothic Book" panose="020B0503020102020204" pitchFamily="34" charset="0"/>
                <a:hlinkClick r:id="rId4"/>
              </a:rPr>
              <a:t>www.kystandards.org</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ctr" rtl="0">
              <a:spcBef>
                <a:spcPts val="1000"/>
              </a:spcBef>
              <a:spcAft>
                <a:spcPts val="0"/>
              </a:spcAft>
              <a:buNone/>
            </a:pPr>
            <a:r>
              <a:rPr lang="en-US" sz="2600" dirty="0">
                <a:latin typeface="Franklin Gothic Book" panose="020B0503020102020204" pitchFamily="34" charset="0"/>
              </a:rPr>
              <a:t>Elementary: </a:t>
            </a:r>
            <a:r>
              <a:rPr lang="en-US" sz="2600" u="sng" dirty="0">
                <a:solidFill>
                  <a:schemeClr val="hlink"/>
                </a:solidFill>
                <a:latin typeface="Franklin Gothic Book" panose="020B0503020102020204" pitchFamily="34" charset="0"/>
                <a:hlinkClick r:id="rId5"/>
              </a:rPr>
              <a:t>Grade 3 Strongly Aligned with Teacher Notes</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ctr" rtl="0">
              <a:spcBef>
                <a:spcPts val="1000"/>
              </a:spcBef>
              <a:spcAft>
                <a:spcPts val="0"/>
              </a:spcAft>
              <a:buNone/>
            </a:pPr>
            <a:r>
              <a:rPr lang="en-US" sz="2600" dirty="0">
                <a:latin typeface="Franklin Gothic Book" panose="020B0503020102020204" pitchFamily="34" charset="0"/>
              </a:rPr>
              <a:t>Middle: </a:t>
            </a:r>
            <a:r>
              <a:rPr lang="en-US" sz="2600" u="sng" dirty="0">
                <a:solidFill>
                  <a:schemeClr val="hlink"/>
                </a:solidFill>
                <a:latin typeface="Franklin Gothic Book" panose="020B0503020102020204" pitchFamily="34" charset="0"/>
                <a:hlinkClick r:id="rId6"/>
              </a:rPr>
              <a:t>Grade 7 Strongly Aligned with Teacher Notes</a:t>
            </a:r>
            <a:endParaRPr sz="2600" dirty="0">
              <a:latin typeface="Franklin Gothic Book" panose="020B0503020102020204" pitchFamily="34" charset="0"/>
            </a:endParaRPr>
          </a:p>
          <a:p>
            <a:pPr marL="0" lvl="0" indent="0" algn="ctr" rtl="0">
              <a:spcBef>
                <a:spcPts val="1000"/>
              </a:spcBef>
              <a:spcAft>
                <a:spcPts val="0"/>
              </a:spcAft>
              <a:buNone/>
            </a:pPr>
            <a:r>
              <a:rPr lang="en-US" sz="2600" dirty="0">
                <a:latin typeface="Franklin Gothic Book" panose="020B0503020102020204" pitchFamily="34" charset="0"/>
              </a:rPr>
              <a:t>High: </a:t>
            </a:r>
            <a:r>
              <a:rPr lang="en-US" sz="2600" u="sng" dirty="0">
                <a:solidFill>
                  <a:schemeClr val="hlink"/>
                </a:solidFill>
                <a:latin typeface="Franklin Gothic Book" panose="020B0503020102020204" pitchFamily="34" charset="0"/>
                <a:hlinkClick r:id="rId7"/>
              </a:rPr>
              <a:t>High School Strongly Aligned 2 with Teacher Notes</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As you individually, with a small grade banded group or PLC, engage with these examples, identify strategies that are used to help students identify local, regional and global problems within the strongly aligned assignment. </a:t>
            </a:r>
            <a:endParaRPr sz="2600" dirty="0">
              <a:latin typeface="Franklin Gothic Book" panose="020B0503020102020204" pitchFamily="34" charset="0"/>
            </a:endParaRPr>
          </a:p>
          <a:p>
            <a:pPr marL="0" lvl="0" indent="0" algn="l" rtl="0">
              <a:spcBef>
                <a:spcPts val="1000"/>
              </a:spcBef>
              <a:spcAft>
                <a:spcPts val="0"/>
              </a:spcAft>
              <a:buNone/>
            </a:pPr>
            <a:endParaRPr sz="26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170"/>
          <p:cNvSpPr txBox="1">
            <a:spLocks noGrp="1"/>
          </p:cNvSpPr>
          <p:nvPr>
            <p:ph type="title"/>
          </p:nvPr>
        </p:nvSpPr>
        <p:spPr>
          <a:xfrm>
            <a:off x="19377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Communicating Conclusions:</a:t>
            </a:r>
            <a:endParaRPr sz="3600" dirty="0"/>
          </a:p>
          <a:p>
            <a:pPr marL="0" lvl="0" indent="0" algn="l" rtl="0">
              <a:spcBef>
                <a:spcPts val="0"/>
              </a:spcBef>
              <a:spcAft>
                <a:spcPts val="0"/>
              </a:spcAft>
              <a:buNone/>
            </a:pPr>
            <a:r>
              <a:rPr lang="en-US" sz="3600" dirty="0"/>
              <a:t>Unpacking the Standards</a:t>
            </a:r>
            <a:endParaRPr sz="3600" dirty="0"/>
          </a:p>
        </p:txBody>
      </p:sp>
      <p:sp>
        <p:nvSpPr>
          <p:cNvPr id="1227" name="Google Shape;1227;p170"/>
          <p:cNvSpPr txBox="1">
            <a:spLocks noGrp="1"/>
          </p:cNvSpPr>
          <p:nvPr>
            <p:ph type="body" idx="1"/>
          </p:nvPr>
        </p:nvSpPr>
        <p:spPr>
          <a:xfrm>
            <a:off x="348850" y="1031100"/>
            <a:ext cx="11649375" cy="4795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dirty="0">
                <a:latin typeface="Franklin Gothic Book" panose="020B0503020102020204" pitchFamily="34" charset="0"/>
              </a:rPr>
              <a:t>Civic Engagement: Taking Action</a:t>
            </a:r>
            <a:endParaRPr sz="2000" dirty="0">
              <a:latin typeface="Franklin Gothic Book" panose="020B0503020102020204" pitchFamily="34" charset="0"/>
            </a:endParaRPr>
          </a:p>
          <a:p>
            <a:pPr marL="0" lvl="0" indent="0" algn="l" rtl="0">
              <a:spcBef>
                <a:spcPts val="1000"/>
              </a:spcBef>
              <a:spcAft>
                <a:spcPts val="0"/>
              </a:spcAft>
              <a:buNone/>
            </a:pPr>
            <a:r>
              <a:rPr lang="en-US" sz="2000" dirty="0">
                <a:latin typeface="Franklin Gothic Book" panose="020B0503020102020204" pitchFamily="34" charset="0"/>
              </a:rPr>
              <a:t>When students are engaging with Communicating Conclusions standards, they are learning how to take action. While taking action has been politicized, it is important to remember the vision of the Kentucky teachers who wrote the </a:t>
            </a:r>
            <a:r>
              <a:rPr lang="en-US" sz="2000" i="1" dirty="0">
                <a:latin typeface="Franklin Gothic Book" panose="020B0503020102020204" pitchFamily="34" charset="0"/>
              </a:rPr>
              <a:t>KAS for Social Studies </a:t>
            </a:r>
            <a:r>
              <a:rPr lang="en-US" sz="2000" dirty="0">
                <a:latin typeface="Franklin Gothic Book" panose="020B0503020102020204" pitchFamily="34" charset="0"/>
              </a:rPr>
              <a:t>when engaging with this term: </a:t>
            </a:r>
            <a:endParaRPr sz="2000" dirty="0">
              <a:latin typeface="Franklin Gothic Book" panose="020B0503020102020204" pitchFamily="34" charset="0"/>
            </a:endParaRPr>
          </a:p>
          <a:p>
            <a:pPr marL="457200" lvl="0" indent="457200" algn="l" rtl="0">
              <a:spcBef>
                <a:spcPts val="1000"/>
              </a:spcBef>
              <a:spcAft>
                <a:spcPts val="0"/>
              </a:spcAft>
              <a:buNone/>
            </a:pPr>
            <a:r>
              <a:rPr lang="en-US" sz="2000" i="1" dirty="0">
                <a:latin typeface="Franklin Gothic Book" panose="020B0503020102020204" pitchFamily="34" charset="0"/>
              </a:rPr>
              <a:t>The writing team envisioned standards that would afford students an opportunity to provide social studies learning experiences that will prepare all K-12 students in Kentucky to be productive and involved members of society. Under this framework, Kentucky students actively will engage with the social studies concepts, ideas and practices needed to participate in and navigate the community, state, nation and world in which they live. In an ever-changing and increasingly interconnected world, students must be life-long critical thinkers and questioners who can undertake multidimensional, complex reasoning. </a:t>
            </a:r>
            <a:endParaRPr sz="2000" i="1" dirty="0">
              <a:latin typeface="Franklin Gothic Book" panose="020B0503020102020204" pitchFamily="34" charset="0"/>
            </a:endParaRPr>
          </a:p>
          <a:p>
            <a:pPr marL="457200" lvl="0" indent="457200" algn="l" rtl="0">
              <a:spcBef>
                <a:spcPts val="1000"/>
              </a:spcBef>
              <a:spcAft>
                <a:spcPts val="0"/>
              </a:spcAft>
              <a:buNone/>
            </a:pPr>
            <a:r>
              <a:rPr lang="en-US" sz="2000" i="1" dirty="0">
                <a:latin typeface="Franklin Gothic Book" panose="020B0503020102020204" pitchFamily="34" charset="0"/>
              </a:rPr>
              <a:t>Throughout grades K-12, students have the opportunity to interact with diverse groups of people, ask thoughtful questions, think critically, evaluate sources, make informed decisions and communicate logically and effectively—all skills students need to engage in the world around them with consideration of the past, present and future.</a:t>
            </a:r>
            <a:endParaRPr sz="2000" i="1" dirty="0">
              <a:latin typeface="Franklin Gothic Book" panose="020B0503020102020204" pitchFamily="34" charset="0"/>
            </a:endParaRPr>
          </a:p>
          <a:p>
            <a:pPr marL="0" lvl="0" indent="0" algn="l" rtl="0">
              <a:spcBef>
                <a:spcPts val="1000"/>
              </a:spcBef>
              <a:spcAft>
                <a:spcPts val="0"/>
              </a:spcAft>
              <a:buNone/>
            </a:pPr>
            <a:endParaRPr sz="2000" i="1"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71"/>
          <p:cNvSpPr txBox="1">
            <a:spLocks noGrp="1"/>
          </p:cNvSpPr>
          <p:nvPr>
            <p:ph type="title"/>
          </p:nvPr>
        </p:nvSpPr>
        <p:spPr>
          <a:xfrm>
            <a:off x="0" y="266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a:t>
            </a:r>
            <a:endParaRPr sz="4100" dirty="0"/>
          </a:p>
          <a:p>
            <a:pPr marL="0" lvl="0" indent="0" algn="l" rtl="0">
              <a:spcBef>
                <a:spcPts val="0"/>
              </a:spcBef>
              <a:spcAft>
                <a:spcPts val="0"/>
              </a:spcAft>
              <a:buNone/>
            </a:pPr>
            <a:r>
              <a:rPr lang="en-US" sz="4100" dirty="0"/>
              <a:t>Unpacking the Standards (continued)</a:t>
            </a:r>
            <a:endParaRPr sz="4100" dirty="0"/>
          </a:p>
        </p:txBody>
      </p:sp>
      <p:sp>
        <p:nvSpPr>
          <p:cNvPr id="1234" name="Google Shape;1234;p171"/>
          <p:cNvSpPr txBox="1">
            <a:spLocks noGrp="1"/>
          </p:cNvSpPr>
          <p:nvPr>
            <p:ph type="body" idx="1"/>
          </p:nvPr>
        </p:nvSpPr>
        <p:spPr>
          <a:xfrm>
            <a:off x="121200" y="1403750"/>
            <a:ext cx="12070800" cy="4502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Civic Engagement: Taking Action</a:t>
            </a:r>
            <a:endParaRPr sz="3000" dirty="0">
              <a:latin typeface="Franklin Gothic Book" panose="020B0503020102020204" pitchFamily="34" charset="0"/>
            </a:endParaRPr>
          </a:p>
          <a:p>
            <a:pPr marL="457200" lvl="0" indent="-355600" algn="l" rtl="0">
              <a:spcBef>
                <a:spcPts val="1000"/>
              </a:spcBef>
              <a:spcAft>
                <a:spcPts val="0"/>
              </a:spcAft>
              <a:buSzPts val="2000"/>
              <a:buChar char="•"/>
            </a:pPr>
            <a:r>
              <a:rPr lang="en-US" sz="3000" dirty="0">
                <a:latin typeface="Franklin Gothic Book" panose="020B0503020102020204" pitchFamily="34" charset="0"/>
              </a:rPr>
              <a:t>Thus, when students are learning about taking action, they are learning how to engage the appropriate authority figure(s) or agency in their community to create positive change. </a:t>
            </a:r>
            <a:endParaRPr sz="3000" dirty="0">
              <a:latin typeface="Franklin Gothic Book" panose="020B0503020102020204" pitchFamily="34" charset="0"/>
            </a:endParaRPr>
          </a:p>
          <a:p>
            <a:pPr marL="914400" lvl="1" indent="-355600" algn="l" rtl="0">
              <a:spcBef>
                <a:spcPts val="0"/>
              </a:spcBef>
              <a:spcAft>
                <a:spcPts val="0"/>
              </a:spcAft>
              <a:buSzPts val="2000"/>
              <a:buChar char="•"/>
            </a:pPr>
            <a:r>
              <a:rPr lang="en-US" sz="2600" dirty="0">
                <a:latin typeface="Franklin Gothic Book" panose="020B0503020102020204" pitchFamily="34" charset="0"/>
              </a:rPr>
              <a:t>For example, in Grade 1, students are required to use listening and voting procedures to decide on and take action in their school, local community or Kentucky. </a:t>
            </a:r>
            <a:endParaRPr sz="2600" dirty="0">
              <a:latin typeface="Franklin Gothic Book" panose="020B0503020102020204" pitchFamily="34" charset="0"/>
            </a:endParaRPr>
          </a:p>
          <a:p>
            <a:pPr marL="457200" lvl="0" indent="-355600" algn="l" rtl="0">
              <a:spcBef>
                <a:spcPts val="0"/>
              </a:spcBef>
              <a:spcAft>
                <a:spcPts val="0"/>
              </a:spcAft>
              <a:buSzPts val="2000"/>
              <a:buChar char="•"/>
            </a:pPr>
            <a:r>
              <a:rPr lang="en-US" sz="3000" dirty="0">
                <a:latin typeface="Franklin Gothic Book" panose="020B0503020102020204" pitchFamily="34" charset="0"/>
              </a:rPr>
              <a:t>This skill is critical for students to learning how to use civic mindedness to be informed citizens, foster civic dispositions and be life-long participants in the political process. </a:t>
            </a:r>
            <a:endParaRPr sz="3000" dirty="0">
              <a:latin typeface="Franklin Gothic Book" panose="020B05030201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72"/>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700" dirty="0"/>
              <a:t>Communicating Conclusions:</a:t>
            </a:r>
            <a:endParaRPr sz="3700" dirty="0"/>
          </a:p>
          <a:p>
            <a:pPr marL="0" lvl="0" indent="0" algn="l" rtl="0">
              <a:spcBef>
                <a:spcPts val="0"/>
              </a:spcBef>
              <a:spcAft>
                <a:spcPts val="0"/>
              </a:spcAft>
              <a:buClr>
                <a:schemeClr val="dk1"/>
              </a:buClr>
              <a:buSzPts val="1100"/>
              <a:buFont typeface="Arial"/>
              <a:buNone/>
            </a:pPr>
            <a:r>
              <a:rPr lang="en-US" sz="3600" dirty="0"/>
              <a:t>Take Action</a:t>
            </a:r>
            <a:endParaRPr dirty="0"/>
          </a:p>
        </p:txBody>
      </p:sp>
      <p:sp>
        <p:nvSpPr>
          <p:cNvPr id="1241" name="Google Shape;1241;p172"/>
          <p:cNvSpPr txBox="1">
            <a:spLocks noGrp="1"/>
          </p:cNvSpPr>
          <p:nvPr>
            <p:ph type="body" idx="1"/>
          </p:nvPr>
        </p:nvSpPr>
        <p:spPr>
          <a:xfrm>
            <a:off x="301087" y="1024800"/>
            <a:ext cx="11589825"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Some examples of how this skill progresses includes:</a:t>
            </a:r>
            <a:endParaRPr sz="2700" dirty="0">
              <a:latin typeface="Franklin Gothic Book" panose="020B0503020102020204" pitchFamily="34" charset="0"/>
            </a:endParaRPr>
          </a:p>
          <a:p>
            <a:pPr marL="457200" lvl="0" indent="-400050" algn="l" rtl="0">
              <a:spcBef>
                <a:spcPts val="1000"/>
              </a:spcBef>
              <a:spcAft>
                <a:spcPts val="0"/>
              </a:spcAft>
              <a:buSzPts val="2700"/>
              <a:buChar char="•"/>
            </a:pPr>
            <a:r>
              <a:rPr lang="en-US" sz="2700" dirty="0">
                <a:latin typeface="Franklin Gothic Book" panose="020B0503020102020204" pitchFamily="34" charset="0"/>
              </a:rPr>
              <a:t>K.I.CC.4 Use listening skills to decide on and take action in their classrooms.</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2.I.CC.4 Use listening and consensus-building procedures to discuss how to take action in the local community or Kentucky.</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5.I.CC.4 Use a range of deliberative and democratic procedures to identify strategies on how to address a current issue.</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7.I.CC.4 Analyze a specific problem from the growth and expansion of civilizations using each of the social studies disciplines</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HS.C.I.CC.3 Engage in disciplinary thinking and apply appropriate evidence to propose a solution or design an action plan relevant to compelling and/or supportive questions in civics.</a:t>
            </a:r>
            <a:endParaRPr sz="2700" dirty="0">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73"/>
          <p:cNvSpPr txBox="1">
            <a:spLocks noGrp="1"/>
          </p:cNvSpPr>
          <p:nvPr>
            <p:ph type="title"/>
          </p:nvPr>
        </p:nvSpPr>
        <p:spPr>
          <a:xfrm>
            <a:off x="221850" y="133500"/>
            <a:ext cx="76063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Deeper Dive: Civic Action </a:t>
            </a:r>
            <a:endParaRPr sz="4200" dirty="0"/>
          </a:p>
        </p:txBody>
      </p:sp>
      <p:sp>
        <p:nvSpPr>
          <p:cNvPr id="1248" name="Google Shape;1248;p173"/>
          <p:cNvSpPr txBox="1">
            <a:spLocks noGrp="1"/>
          </p:cNvSpPr>
          <p:nvPr>
            <p:ph type="body" idx="1"/>
          </p:nvPr>
        </p:nvSpPr>
        <p:spPr>
          <a:xfrm>
            <a:off x="278899" y="1100550"/>
            <a:ext cx="7283950" cy="5224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Read and annotate </a:t>
            </a:r>
            <a:r>
              <a:rPr lang="en-US" sz="2700" i="1" dirty="0">
                <a:latin typeface="Franklin Gothic Book" panose="020B0503020102020204" pitchFamily="34" charset="0"/>
                <a:hlinkClick r:id="rId3"/>
              </a:rPr>
              <a:t>Civics Education and Student-Driven Civic Action</a:t>
            </a:r>
            <a:r>
              <a:rPr lang="en-US" sz="2700" i="1" dirty="0">
                <a:latin typeface="Franklin Gothic Book" panose="020B0503020102020204" pitchFamily="34" charset="0"/>
              </a:rPr>
              <a:t>.</a:t>
            </a:r>
            <a:endParaRPr sz="2700" i="1" dirty="0">
              <a:latin typeface="Franklin Gothic Book" panose="020B0503020102020204" pitchFamily="34" charset="0"/>
            </a:endParaRPr>
          </a:p>
          <a:p>
            <a:pPr marL="0" lvl="0" indent="0" algn="l" rtl="0">
              <a:spcBef>
                <a:spcPts val="1000"/>
              </a:spcBef>
              <a:spcAft>
                <a:spcPts val="0"/>
              </a:spcAft>
              <a:buNone/>
            </a:pPr>
            <a:endParaRPr sz="2700" dirty="0">
              <a:latin typeface="Franklin Gothic Book" panose="020B0503020102020204" pitchFamily="34" charset="0"/>
            </a:endParaRPr>
          </a:p>
          <a:p>
            <a:pPr marL="0" lvl="0" indent="0" algn="l" rtl="0">
              <a:spcBef>
                <a:spcPts val="1000"/>
              </a:spcBef>
              <a:spcAft>
                <a:spcPts val="0"/>
              </a:spcAft>
              <a:buNone/>
            </a:pPr>
            <a:r>
              <a:rPr lang="en-US" sz="2700" dirty="0">
                <a:latin typeface="Franklin Gothic Book" panose="020B0503020102020204" pitchFamily="34" charset="0"/>
              </a:rPr>
              <a:t>To annotate this article as you read, complete the following: </a:t>
            </a:r>
            <a:endParaRPr sz="2700" dirty="0">
              <a:latin typeface="Franklin Gothic Book" panose="020B0503020102020204" pitchFamily="34" charset="0"/>
            </a:endParaRPr>
          </a:p>
          <a:p>
            <a:pPr marL="457200" lvl="0" indent="-336550" algn="l" rtl="0">
              <a:spcBef>
                <a:spcPts val="1000"/>
              </a:spcBef>
              <a:spcAft>
                <a:spcPts val="0"/>
              </a:spcAft>
              <a:buSzPts val="1700"/>
              <a:buChar char="•"/>
            </a:pPr>
            <a:r>
              <a:rPr lang="en-US" sz="2700" dirty="0">
                <a:latin typeface="Franklin Gothic Book" panose="020B0503020102020204" pitchFamily="34" charset="0"/>
              </a:rPr>
              <a:t>Underline important points or key ideas (one per paragraph);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Circle new ideas;</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Star any points that resonated with you;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Indicate areas you can implement immediately with a down arrow. </a:t>
            </a:r>
            <a:endParaRPr sz="2700" dirty="0">
              <a:latin typeface="Franklin Gothic Book" panose="020B0503020102020204" pitchFamily="34" charset="0"/>
            </a:endParaRPr>
          </a:p>
        </p:txBody>
      </p:sp>
      <p:pic>
        <p:nvPicPr>
          <p:cNvPr id="1249" name="Google Shape;1249;p173" descr="Article Image: Civics Education and Student-Driven Civic Action " title="Article Image: Civics Education and Student-Driven Civic Action"/>
          <p:cNvPicPr preferRelativeResize="0"/>
          <p:nvPr/>
        </p:nvPicPr>
        <p:blipFill>
          <a:blip r:embed="rId4">
            <a:alphaModFix/>
          </a:blip>
          <a:stretch>
            <a:fillRect/>
          </a:stretch>
        </p:blipFill>
        <p:spPr>
          <a:xfrm>
            <a:off x="7562849" y="1633950"/>
            <a:ext cx="4494725" cy="3833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0" y="-9795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255" name="Google Shape;255;p35"/>
          <p:cNvSpPr txBox="1">
            <a:spLocks noGrp="1"/>
          </p:cNvSpPr>
          <p:nvPr>
            <p:ph type="body" idx="1"/>
          </p:nvPr>
        </p:nvSpPr>
        <p:spPr>
          <a:xfrm>
            <a:off x="386254" y="1253400"/>
            <a:ext cx="10515600" cy="4351200"/>
          </a:xfrm>
          <a:prstGeom prst="rect">
            <a:avLst/>
          </a:prstGeom>
          <a:noFill/>
          <a:ln>
            <a:noFill/>
          </a:ln>
        </p:spPr>
        <p:txBody>
          <a:bodyPr spcFirstLastPara="1" wrap="square" lIns="91425" tIns="0" rIns="91425" bIns="0" anchor="ctr" anchorCtr="0">
            <a:noAutofit/>
          </a:bodyPr>
          <a:lstStyle/>
          <a:p>
            <a:pPr marL="228600" lvl="0" indent="-285750" algn="l" rtl="0">
              <a:spcBef>
                <a:spcPts val="1000"/>
              </a:spcBef>
              <a:spcAft>
                <a:spcPts val="0"/>
              </a:spcAft>
              <a:buSzPts val="2700"/>
              <a:buChar char="•"/>
            </a:pPr>
            <a:r>
              <a:rPr lang="en-US" sz="2400" dirty="0">
                <a:latin typeface="Franklin Gothic Book" panose="020B0503020102020204" pitchFamily="34" charset="0"/>
              </a:rPr>
              <a:t>Section B: What are Compelling Questions, and how do students ask them?</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C: What are Supporting Questions, and how do students ask them?</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D: How do students investigate through the disciplinary strand standards?</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F: How do the Communicating Conclusions standards support students in synthesizing knowledge to support civic engagement?</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G: Reflection </a:t>
            </a:r>
            <a:endParaRPr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254" name="Google Shape;254;p3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74"/>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Taking Action Examples</a:t>
            </a:r>
            <a:endParaRPr dirty="0"/>
          </a:p>
        </p:txBody>
      </p:sp>
      <p:sp>
        <p:nvSpPr>
          <p:cNvPr id="1256" name="Google Shape;1256;p174"/>
          <p:cNvSpPr txBox="1">
            <a:spLocks noGrp="1"/>
          </p:cNvSpPr>
          <p:nvPr>
            <p:ph type="body" idx="1"/>
          </p:nvPr>
        </p:nvSpPr>
        <p:spPr>
          <a:xfrm>
            <a:off x="338100" y="925100"/>
            <a:ext cx="6234150" cy="3122292"/>
          </a:xfrm>
          <a:prstGeom prst="rect">
            <a:avLst/>
          </a:prstGeom>
        </p:spPr>
        <p:txBody>
          <a:bodyPr spcFirstLastPara="1" wrap="square" lIns="91425" tIns="45700" rIns="91425" bIns="45700" anchor="t" anchorCtr="0">
            <a:noAutofit/>
          </a:bodyPr>
          <a:lstStyle/>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Organize a “flyer” campaign to raise awareness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Organize a fundraising event for a cause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Circulate a petition</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Write (and perform) a song on an issue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Bringing stakeholders together for a classroom forum</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Invite a guest speaker</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 poster and hang it in a public space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 community education pamphlet</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Organize community service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Initiate an informed conversation</a:t>
            </a:r>
            <a:endParaRPr lang="en-US" sz="2400" b="0" dirty="0">
              <a:effectLst/>
              <a:latin typeface="Franklin Gothic Book" panose="020B0503020102020204" pitchFamily="34" charset="0"/>
            </a:endParaRPr>
          </a:p>
          <a:p>
            <a:pPr marL="114300" indent="0">
              <a:buNone/>
            </a:pPr>
            <a:endParaRPr sz="2400" dirty="0"/>
          </a:p>
        </p:txBody>
      </p:sp>
      <p:sp>
        <p:nvSpPr>
          <p:cNvPr id="1257" name="Google Shape;1257;p174"/>
          <p:cNvSpPr txBox="1">
            <a:spLocks noGrp="1"/>
          </p:cNvSpPr>
          <p:nvPr>
            <p:ph type="body" idx="4294967295"/>
          </p:nvPr>
        </p:nvSpPr>
        <p:spPr>
          <a:xfrm>
            <a:off x="6434138" y="0"/>
            <a:ext cx="5757862" cy="43497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200" dirty="0"/>
              <a:t> </a:t>
            </a:r>
            <a:endParaRPr sz="2400" dirty="0"/>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Write a newspaper editorial</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 Facebook or Web page on an issue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short public service announcements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Write a letter to a government official</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Present on the morning announcements.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Have a debate with invited guests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Work collaboratively to write a resolution.</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Contact an organization with whose platform you agree and see how you can get involved.</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&amp; publish a class position statement</a:t>
            </a:r>
            <a:endParaRPr sz="2400" dirty="0">
              <a:latin typeface="Franklin Gothic Book" panose="020B0503020102020204" pitchFamily="34" charset="0"/>
            </a:endParaRPr>
          </a:p>
          <a:p>
            <a:pPr marL="457200" lvl="0" indent="0" algn="l" rtl="0">
              <a:spcBef>
                <a:spcPts val="1000"/>
              </a:spcBef>
              <a:spcAft>
                <a:spcPts val="0"/>
              </a:spcAft>
              <a:buNone/>
            </a:pPr>
            <a:endParaRPr sz="230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175"/>
          <p:cNvSpPr txBox="1">
            <a:spLocks noGrp="1"/>
          </p:cNvSpPr>
          <p:nvPr>
            <p:ph type="title"/>
          </p:nvPr>
        </p:nvSpPr>
        <p:spPr>
          <a:xfrm>
            <a:off x="263979" y="319737"/>
            <a:ext cx="10515600" cy="1325563"/>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should students be encouraged to take action? </a:t>
            </a:r>
            <a:endParaRPr dirty="0"/>
          </a:p>
        </p:txBody>
      </p:sp>
      <p:sp>
        <p:nvSpPr>
          <p:cNvPr id="2" name="Text Placeholder 1"/>
          <p:cNvSpPr>
            <a:spLocks noGrp="1"/>
          </p:cNvSpPr>
          <p:nvPr>
            <p:ph type="body" idx="1"/>
          </p:nvPr>
        </p:nvSpPr>
        <p:spPr>
          <a:xfrm>
            <a:off x="919843" y="4596298"/>
            <a:ext cx="10352314" cy="1055915"/>
          </a:xfrm>
        </p:spPr>
        <p:txBody>
          <a:bodyPr/>
          <a:lstStyle/>
          <a:p>
            <a:pPr marL="107950" indent="0">
              <a:buNone/>
            </a:pPr>
            <a:r>
              <a:rPr lang="en-US" dirty="0">
                <a:latin typeface="Franklin Gothic Book" panose="020B0503020102020204" pitchFamily="34" charset="0"/>
              </a:rPr>
              <a:t>Answer this question while to you watch </a:t>
            </a:r>
            <a:r>
              <a:rPr lang="en-US" i="1" dirty="0">
                <a:latin typeface="Franklin Gothic Book" panose="020B0503020102020204" pitchFamily="34" charset="0"/>
                <a:hlinkClick r:id="rId3"/>
              </a:rPr>
              <a:t>Encouraging Students to Take Action</a:t>
            </a:r>
            <a:r>
              <a:rPr lang="en-US" i="1" dirty="0">
                <a:latin typeface="Franklin Gothic Book" panose="020B0503020102020204" pitchFamily="34" charset="0"/>
              </a:rPr>
              <a:t>. </a:t>
            </a:r>
            <a:endParaRPr lang="en-US" dirty="0">
              <a:latin typeface="Franklin Gothic Book" panose="020B0503020102020204" pitchFamily="34" charset="0"/>
            </a:endParaRPr>
          </a:p>
        </p:txBody>
      </p:sp>
      <p:pic>
        <p:nvPicPr>
          <p:cNvPr id="1264" name="Google Shape;1264;p175" descr="Image from video entitled Encouraging Students to Take Action " title="Image from video entitled Encouraging Students to Take Action "/>
          <p:cNvPicPr preferRelativeResize="0"/>
          <p:nvPr/>
        </p:nvPicPr>
        <p:blipFill>
          <a:blip r:embed="rId4">
            <a:alphaModFix/>
          </a:blip>
          <a:stretch>
            <a:fillRect/>
          </a:stretch>
        </p:blipFill>
        <p:spPr>
          <a:xfrm>
            <a:off x="3195925" y="1645300"/>
            <a:ext cx="5151807" cy="268135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76"/>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 </a:t>
            </a:r>
            <a:endParaRPr dirty="0"/>
          </a:p>
        </p:txBody>
      </p:sp>
      <p:sp>
        <p:nvSpPr>
          <p:cNvPr id="1271" name="Google Shape;1271;p176"/>
          <p:cNvSpPr txBox="1">
            <a:spLocks noGrp="1"/>
          </p:cNvSpPr>
          <p:nvPr>
            <p:ph type="body" idx="1"/>
          </p:nvPr>
        </p:nvSpPr>
        <p:spPr>
          <a:xfrm>
            <a:off x="188250" y="2708550"/>
            <a:ext cx="11815500" cy="2875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300" dirty="0">
                <a:latin typeface="Franklin Gothic Book" panose="020B0503020102020204" pitchFamily="34" charset="0"/>
              </a:rPr>
              <a:t>As you watch </a:t>
            </a:r>
            <a:r>
              <a:rPr lang="en-US" sz="2300" u="sng" dirty="0">
                <a:solidFill>
                  <a:schemeClr val="hlink"/>
                </a:solidFill>
                <a:latin typeface="Franklin Gothic Book" panose="020B0503020102020204" pitchFamily="34" charset="0"/>
                <a:hlinkClick r:id="rId3"/>
              </a:rPr>
              <a:t>Structured Academic Controversy</a:t>
            </a:r>
            <a:r>
              <a:rPr lang="en-US" sz="2300" dirty="0">
                <a:latin typeface="Franklin Gothic Book" panose="020B0503020102020204" pitchFamily="34" charset="0"/>
              </a:rPr>
              <a:t>, analyze the role of the Communicating Conclusions standards in supporting students in engaging with this strategy. Identify examples found in the video of the following components of the Communicating Conclusions standards: </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Synthesize information to construct new understandings </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Construct explanations and arguments</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Engage in deliberative and democratic procedures</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Act civically by identifying and addressing problems</a:t>
            </a:r>
            <a:endParaRPr sz="1900" dirty="0">
              <a:latin typeface="Franklin Gothic Book" panose="020B0503020102020204" pitchFamily="34" charset="0"/>
            </a:endParaRPr>
          </a:p>
        </p:txBody>
      </p:sp>
      <p:pic>
        <p:nvPicPr>
          <p:cNvPr id="1272" name="Google Shape;1272;p176" descr="Image from Structured Academic Controversy video" title="Image from Structured Academic Controversy video"/>
          <p:cNvPicPr preferRelativeResize="0"/>
          <p:nvPr/>
        </p:nvPicPr>
        <p:blipFill>
          <a:blip r:embed="rId4">
            <a:alphaModFix/>
          </a:blip>
          <a:stretch>
            <a:fillRect/>
          </a:stretch>
        </p:blipFill>
        <p:spPr>
          <a:xfrm>
            <a:off x="4381499" y="30025"/>
            <a:ext cx="4279175" cy="234342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77"/>
          <p:cNvSpPr txBox="1">
            <a:spLocks noGrp="1"/>
          </p:cNvSpPr>
          <p:nvPr>
            <p:ph type="title"/>
          </p:nvPr>
        </p:nvSpPr>
        <p:spPr>
          <a:xfrm>
            <a:off x="0" y="129831"/>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200" dirty="0"/>
              <a:t>Discovery Task: Unpacking the Communicating </a:t>
            </a:r>
            <a:endParaRPr sz="3200" dirty="0"/>
          </a:p>
          <a:p>
            <a:pPr marL="0" lvl="0" indent="0" algn="l" rtl="0">
              <a:lnSpc>
                <a:spcPct val="100000"/>
              </a:lnSpc>
              <a:spcBef>
                <a:spcPts val="0"/>
              </a:spcBef>
              <a:spcAft>
                <a:spcPts val="0"/>
              </a:spcAft>
              <a:buClr>
                <a:schemeClr val="dk1"/>
              </a:buClr>
              <a:buSzPts val="3300"/>
              <a:buFont typeface="Calibri"/>
              <a:buNone/>
            </a:pPr>
            <a:r>
              <a:rPr lang="en-US" sz="3200" dirty="0"/>
              <a:t>Conclusions standards</a:t>
            </a:r>
            <a:endParaRPr sz="3200" dirty="0"/>
          </a:p>
        </p:txBody>
      </p:sp>
      <p:sp>
        <p:nvSpPr>
          <p:cNvPr id="1279" name="Google Shape;1279;p177"/>
          <p:cNvSpPr txBox="1">
            <a:spLocks noGrp="1"/>
          </p:cNvSpPr>
          <p:nvPr>
            <p:ph type="body" idx="1"/>
          </p:nvPr>
        </p:nvSpPr>
        <p:spPr>
          <a:xfrm>
            <a:off x="586545" y="1186050"/>
            <a:ext cx="10822500" cy="4485900"/>
          </a:xfrm>
          <a:prstGeom prst="rect">
            <a:avLst/>
          </a:prstGeom>
          <a:noFill/>
          <a:ln>
            <a:noFill/>
          </a:ln>
        </p:spPr>
        <p:txBody>
          <a:bodyPr spcFirstLastPara="1" wrap="square" lIns="68575" tIns="34275" rIns="68575" bIns="34275" anchor="t" anchorCtr="0">
            <a:noAutofit/>
          </a:bodyPr>
          <a:lstStyle/>
          <a:p>
            <a:pPr marL="76199" lvl="0" indent="0" algn="l" rtl="0">
              <a:lnSpc>
                <a:spcPct val="90000"/>
              </a:lnSpc>
              <a:spcBef>
                <a:spcPts val="1067"/>
              </a:spcBef>
              <a:spcAft>
                <a:spcPts val="0"/>
              </a:spcAft>
              <a:buClr>
                <a:schemeClr val="dk1"/>
              </a:buClr>
              <a:buSzPts val="2700"/>
              <a:buNone/>
            </a:pPr>
            <a:r>
              <a:rPr lang="en-US" sz="2960" dirty="0">
                <a:latin typeface="Franklin Gothic Book" panose="020B0503020102020204" pitchFamily="34" charset="0"/>
              </a:rPr>
              <a:t>Using the Communicating Conclusions standards for the grade level identified, complete the following: </a:t>
            </a:r>
            <a:endParaRPr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533386" algn="l" rtl="0">
              <a:lnSpc>
                <a:spcPct val="90000"/>
              </a:lnSpc>
              <a:spcBef>
                <a:spcPts val="1067"/>
              </a:spcBef>
              <a:spcAft>
                <a:spcPts val="0"/>
              </a:spcAft>
              <a:buClr>
                <a:schemeClr val="dk1"/>
              </a:buClr>
              <a:buSzPts val="2700"/>
              <a:buChar char="▶"/>
            </a:pPr>
            <a:r>
              <a:rPr lang="en-US" sz="2220" dirty="0">
                <a:latin typeface="Franklin Gothic Book" panose="020B0503020102020204" pitchFamily="34" charset="0"/>
              </a:rPr>
              <a:t>What is the inferred or possible content based on the nouns in the standard? </a:t>
            </a:r>
            <a:endParaRPr dirty="0">
              <a:latin typeface="Franklin Gothic Book" panose="020B0503020102020204" pitchFamily="34" charset="0"/>
            </a:endParaRPr>
          </a:p>
          <a:p>
            <a:pPr marL="609585" lvl="0" indent="-533386" algn="l" rtl="0">
              <a:lnSpc>
                <a:spcPct val="90000"/>
              </a:lnSpc>
              <a:spcBef>
                <a:spcPts val="1067"/>
              </a:spcBef>
              <a:spcAft>
                <a:spcPts val="0"/>
              </a:spcAft>
              <a:buClr>
                <a:schemeClr val="dk1"/>
              </a:buClr>
              <a:buSzPts val="2700"/>
              <a:buChar char="▶"/>
            </a:pPr>
            <a:r>
              <a:rPr lang="en-US" sz="2220" dirty="0">
                <a:latin typeface="Franklin Gothic Book" panose="020B0503020102020204" pitchFamily="34" charset="0"/>
              </a:rPr>
              <a:t>Vocabulary students will need to know. </a:t>
            </a:r>
            <a:endParaRPr dirty="0">
              <a:latin typeface="Franklin Gothic Book" panose="020B0503020102020204" pitchFamily="34" charset="0"/>
            </a:endParaRPr>
          </a:p>
          <a:p>
            <a:pPr marL="609585" lvl="0" indent="-533386" algn="l" rtl="0">
              <a:lnSpc>
                <a:spcPct val="90000"/>
              </a:lnSpc>
              <a:spcBef>
                <a:spcPts val="1067"/>
              </a:spcBef>
              <a:spcAft>
                <a:spcPts val="0"/>
              </a:spcAft>
              <a:buClr>
                <a:schemeClr val="dk1"/>
              </a:buClr>
              <a:buSzPts val="2700"/>
              <a:buChar char="▶"/>
            </a:pPr>
            <a:r>
              <a:rPr lang="en-US" sz="2220" dirty="0">
                <a:latin typeface="Franklin Gothic Book" panose="020B0503020102020204" pitchFamily="34" charset="0"/>
              </a:rPr>
              <a:t>Are there any other considerations to think about regarding the meaning of this standard?</a:t>
            </a:r>
            <a:endParaRPr dirty="0">
              <a:latin typeface="Franklin Gothic Book" panose="020B0503020102020204" pitchFamily="34" charset="0"/>
            </a:endParaRPr>
          </a:p>
        </p:txBody>
      </p:sp>
      <p:sp>
        <p:nvSpPr>
          <p:cNvPr id="1280" name="Google Shape;1280;p177"/>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143</a:t>
            </a:fld>
            <a:endParaRPr sz="1200" dirty="0">
              <a:solidFill>
                <a:srgbClr val="888888"/>
              </a:solidFill>
              <a:latin typeface="Calibri"/>
              <a:ea typeface="Calibri"/>
              <a:cs typeface="Calibri"/>
              <a:sym typeface="Calibri"/>
            </a:endParaRPr>
          </a:p>
        </p:txBody>
      </p:sp>
      <p:pic>
        <p:nvPicPr>
          <p:cNvPr id="1281" name="Google Shape;1281;p177" descr="The image provided illustrates the Unpacking the Communicating Conclusions document. " title="Unpacking the Communicating Conclusion Standards"/>
          <p:cNvPicPr preferRelativeResize="0"/>
          <p:nvPr/>
        </p:nvPicPr>
        <p:blipFill rotWithShape="1">
          <a:blip r:embed="rId3">
            <a:alphaModFix/>
          </a:blip>
          <a:srcRect t="6413" b="19343"/>
          <a:stretch/>
        </p:blipFill>
        <p:spPr>
          <a:xfrm>
            <a:off x="1405414" y="2362200"/>
            <a:ext cx="7704772" cy="21336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7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1295" name="Google Shape;1295;p179"/>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228600" lvl="0" indent="-292100" algn="l" rtl="0">
              <a:spcBef>
                <a:spcPts val="1000"/>
              </a:spcBef>
              <a:spcAft>
                <a:spcPts val="0"/>
              </a:spcAft>
              <a:buSzPts val="2800"/>
              <a:buChar char="•"/>
            </a:pPr>
            <a:r>
              <a:rPr lang="en-US" sz="3600" dirty="0">
                <a:latin typeface="Franklin Gothic Book" panose="020B0503020102020204" pitchFamily="34" charset="0"/>
              </a:rPr>
              <a:t>Section G: Reflection</a:t>
            </a:r>
            <a:endParaRPr sz="4000" b="0" i="0" u="none" strike="noStrike" cap="none" dirty="0">
              <a:solidFill>
                <a:schemeClr val="dk1"/>
              </a:solidFill>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3000"/>
              <a:buFont typeface="Arial"/>
              <a:buNone/>
            </a:pPr>
            <a:br>
              <a:rPr lang="en-US" sz="3000" b="0" i="0" u="none" strike="noStrike" cap="none" dirty="0">
                <a:solidFill>
                  <a:schemeClr val="dk1"/>
                </a:solidFill>
                <a:latin typeface="Arial"/>
                <a:ea typeface="Arial"/>
                <a:cs typeface="Arial"/>
                <a:sym typeface="Arial"/>
              </a:rPr>
            </a:br>
            <a:endParaRPr sz="3000" b="0" i="0" u="none" strike="noStrike" cap="none" dirty="0">
              <a:solidFill>
                <a:schemeClr val="dk1"/>
              </a:solidFill>
              <a:latin typeface="Arial"/>
              <a:ea typeface="Arial"/>
              <a:cs typeface="Arial"/>
              <a:sym typeface="Arial"/>
            </a:endParaRPr>
          </a:p>
        </p:txBody>
      </p:sp>
      <p:sp>
        <p:nvSpPr>
          <p:cNvPr id="1294" name="Google Shape;1294;p17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144</a:t>
            </a:fld>
            <a:endParaRPr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81"/>
          <p:cNvSpPr txBox="1">
            <a:spLocks noGrp="1"/>
          </p:cNvSpPr>
          <p:nvPr>
            <p:ph type="ctrTitle"/>
          </p:nvPr>
        </p:nvSpPr>
        <p:spPr>
          <a:xfrm>
            <a:off x="2790844" y="1517191"/>
            <a:ext cx="9401156"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309" name="Google Shape;1309;p181"/>
          <p:cNvSpPr txBox="1">
            <a:spLocks noGrp="1"/>
          </p:cNvSpPr>
          <p:nvPr>
            <p:ph type="subTitle" idx="1"/>
          </p:nvPr>
        </p:nvSpPr>
        <p:spPr>
          <a:xfrm>
            <a:off x="2867332" y="433403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G: Reflection</a:t>
            </a:r>
            <a:endParaRPr i="1"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82"/>
          <p:cNvSpPr txBox="1">
            <a:spLocks noGrp="1"/>
          </p:cNvSpPr>
          <p:nvPr>
            <p:ph type="title"/>
          </p:nvPr>
        </p:nvSpPr>
        <p:spPr>
          <a:xfrm>
            <a:off x="51675"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1315" name="Google Shape;1315;p182"/>
          <p:cNvSpPr txBox="1">
            <a:spLocks noGrp="1"/>
          </p:cNvSpPr>
          <p:nvPr>
            <p:ph type="body" idx="1"/>
          </p:nvPr>
        </p:nvSpPr>
        <p:spPr>
          <a:xfrm>
            <a:off x="583575" y="961250"/>
            <a:ext cx="1155675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A: Introduction- What is inquiry?</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B: What are Compelling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C: What are Supporting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D: How do students investigate through the disciplinary strand standards?</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70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7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G: Reflection </a:t>
            </a:r>
            <a:endParaRPr sz="2700" dirty="0">
              <a:solidFill>
                <a:srgbClr val="000000"/>
              </a:solidFill>
              <a:latin typeface="Franklin Gothic Book" panose="020B0503020102020204" pitchFamily="34" charset="0"/>
            </a:endParaRPr>
          </a:p>
        </p:txBody>
      </p:sp>
      <p:sp>
        <p:nvSpPr>
          <p:cNvPr id="1316" name="Google Shape;1316;p182" descr="Indicates section G" title="Red arrow"/>
          <p:cNvSpPr/>
          <p:nvPr/>
        </p:nvSpPr>
        <p:spPr>
          <a:xfrm>
            <a:off x="0" y="5155750"/>
            <a:ext cx="1015200" cy="519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84"/>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1328" name="Google Shape;1328;p184"/>
          <p:cNvSpPr txBox="1">
            <a:spLocks noGrp="1"/>
          </p:cNvSpPr>
          <p:nvPr>
            <p:ph type="body" idx="1"/>
          </p:nvPr>
        </p:nvSpPr>
        <p:spPr>
          <a:xfrm>
            <a:off x="406475" y="1325700"/>
            <a:ext cx="10515600"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inquiry practices as outlined in the </a:t>
            </a:r>
            <a:r>
              <a:rPr lang="en-US" sz="2400" i="1" dirty="0">
                <a:latin typeface="Franklin Gothic Book" panose="020B0503020102020204" pitchFamily="34" charset="0"/>
              </a:rPr>
              <a:t>KAS for Social Studies.</a:t>
            </a:r>
            <a:endParaRPr sz="24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Define inquiry as outlined in the </a:t>
            </a:r>
            <a:r>
              <a:rPr lang="en-US" sz="2400" i="1" dirty="0">
                <a:latin typeface="Franklin Gothic Book" panose="020B0503020102020204" pitchFamily="34" charset="0"/>
              </a:rPr>
              <a:t>KAS for Social Studies. </a:t>
            </a:r>
            <a:endParaRPr sz="24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characteristics of compelling and supporting questions. </a:t>
            </a:r>
            <a:endParaRPr sz="24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Acquire ways to get students to engage with and create compelling and supporting questions when required. </a:t>
            </a:r>
            <a:endParaRPr sz="24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skills and progressions found within the Using Evidence standards. </a:t>
            </a:r>
            <a:endParaRPr sz="24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four components of the Communicating Conclusions standards and find examples and strategies to implement these components.</a:t>
            </a:r>
            <a:endParaRPr sz="2400" dirty="0">
              <a:latin typeface="Franklin Gothic Book" panose="020B05030201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86"/>
          <p:cNvSpPr txBox="1">
            <a:spLocks noGrp="1"/>
          </p:cNvSpPr>
          <p:nvPr>
            <p:ph type="title"/>
          </p:nvPr>
        </p:nvSpPr>
        <p:spPr>
          <a:xfrm>
            <a:off x="435425" y="35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342" name="Google Shape;1342;p186"/>
          <p:cNvSpPr txBox="1">
            <a:spLocks noGrp="1"/>
          </p:cNvSpPr>
          <p:nvPr>
            <p:ph type="body" idx="1"/>
          </p:nvPr>
        </p:nvSpPr>
        <p:spPr>
          <a:xfrm>
            <a:off x="202712" y="4447675"/>
            <a:ext cx="11786575" cy="17349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latin typeface="Franklin Gothic Book" panose="020B0503020102020204" pitchFamily="34" charset="0"/>
              </a:rPr>
              <a:t>In small groups, you will complete the </a:t>
            </a:r>
            <a:r>
              <a:rPr lang="en-US" u="sng" dirty="0">
                <a:solidFill>
                  <a:schemeClr val="hlink"/>
                </a:solidFill>
                <a:latin typeface="Franklin Gothic Book" panose="020B0503020102020204" pitchFamily="34" charset="0"/>
                <a:hlinkClick r:id="rId3"/>
              </a:rPr>
              <a:t>graphic organizer</a:t>
            </a:r>
            <a:r>
              <a:rPr lang="en-US" dirty="0">
                <a:latin typeface="Franklin Gothic Book" panose="020B0503020102020204" pitchFamily="34" charset="0"/>
              </a:rPr>
              <a:t> provided to examine the components of and connections between the Inquiry Practices in the </a:t>
            </a:r>
            <a:r>
              <a:rPr lang="en-US" i="1" u="sng" dirty="0">
                <a:solidFill>
                  <a:schemeClr val="hlink"/>
                </a:solidFill>
                <a:latin typeface="Franklin Gothic Book" panose="020B0503020102020204" pitchFamily="34" charset="0"/>
                <a:hlinkClick r:id="rId4"/>
              </a:rPr>
              <a:t>KAS for Social Studies</a:t>
            </a:r>
            <a:r>
              <a:rPr lang="en-US" dirty="0">
                <a:latin typeface="Franklin Gothic Book" panose="020B0503020102020204" pitchFamily="34" charset="0"/>
              </a:rPr>
              <a:t>.</a:t>
            </a:r>
            <a:endParaRPr dirty="0">
              <a:latin typeface="Franklin Gothic Book" panose="020B0503020102020204" pitchFamily="34" charset="0"/>
            </a:endParaRPr>
          </a:p>
        </p:txBody>
      </p:sp>
      <p:pic>
        <p:nvPicPr>
          <p:cNvPr id="1343" name="Google Shape;1343;p186" descr="Image of the graphic organizer " title="Image of the graphic organizer "/>
          <p:cNvPicPr preferRelativeResize="0"/>
          <p:nvPr/>
        </p:nvPicPr>
        <p:blipFill>
          <a:blip r:embed="rId5">
            <a:alphaModFix/>
          </a:blip>
          <a:stretch>
            <a:fillRect/>
          </a:stretch>
        </p:blipFill>
        <p:spPr>
          <a:xfrm>
            <a:off x="3894125" y="197975"/>
            <a:ext cx="5792217" cy="424970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187"/>
          <p:cNvSpPr txBox="1">
            <a:spLocks noGrp="1"/>
          </p:cNvSpPr>
          <p:nvPr>
            <p:ph type="title"/>
          </p:nvPr>
        </p:nvSpPr>
        <p:spPr>
          <a:xfrm>
            <a:off x="27855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 (2)</a:t>
            </a:r>
            <a:endParaRPr dirty="0"/>
          </a:p>
        </p:txBody>
      </p:sp>
      <p:sp>
        <p:nvSpPr>
          <p:cNvPr id="1350" name="Google Shape;1350;p187"/>
          <p:cNvSpPr txBox="1">
            <a:spLocks noGrp="1"/>
          </p:cNvSpPr>
          <p:nvPr>
            <p:ph type="body" idx="1"/>
          </p:nvPr>
        </p:nvSpPr>
        <p:spPr>
          <a:xfrm>
            <a:off x="278550" y="1325700"/>
            <a:ext cx="11634900" cy="34764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dirty="0">
                <a:latin typeface="Franklin Gothic Book" panose="020B0503020102020204" pitchFamily="34" charset="0"/>
              </a:rPr>
              <a:t>Engage in a</a:t>
            </a:r>
            <a:r>
              <a:rPr lang="en-US" dirty="0">
                <a:solidFill>
                  <a:srgbClr val="FF0000"/>
                </a:solidFill>
                <a:uFill>
                  <a:noFill/>
                </a:uFill>
                <a:latin typeface="Franklin Gothic Book" panose="020B0503020102020204" pitchFamily="34" charset="0"/>
                <a:hlinkClick r:id="rId3">
                  <a:extLst>
                    <a:ext uri="{A12FA001-AC4F-418D-AE19-62706E023703}">
                      <ahyp:hlinkClr xmlns:ahyp="http://schemas.microsoft.com/office/drawing/2018/hyperlinkcolor" val="tx"/>
                    </a:ext>
                  </a:extLst>
                </a:hlinkClick>
              </a:rPr>
              <a:t> </a:t>
            </a:r>
            <a:r>
              <a:rPr lang="en-US" u="sng" dirty="0">
                <a:solidFill>
                  <a:srgbClr val="1155CC"/>
                </a:solidFill>
                <a:latin typeface="Franklin Gothic Book" panose="020B0503020102020204" pitchFamily="34" charset="0"/>
                <a:hlinkClick r:id="rId3">
                  <a:extLst>
                    <a:ext uri="{A12FA001-AC4F-418D-AE19-62706E023703}">
                      <ahyp:hlinkClr xmlns:ahyp="http://schemas.microsoft.com/office/drawing/2018/hyperlinkcolor" val="tx"/>
                    </a:ext>
                  </a:extLst>
                </a:hlinkClick>
              </a:rPr>
              <a:t>Gallery Walk</a:t>
            </a:r>
            <a:r>
              <a:rPr lang="en-US" dirty="0">
                <a:latin typeface="Franklin Gothic Book" panose="020B0503020102020204" pitchFamily="34" charset="0"/>
              </a:rPr>
              <a:t> using the graphic organizers created by your peers. As you  engage in the Gallery Walk, </a:t>
            </a:r>
            <a:r>
              <a:rPr lang="en-US" dirty="0">
                <a:highlight>
                  <a:srgbClr val="FFFFFF"/>
                </a:highlight>
                <a:latin typeface="Franklin Gothic Book" panose="020B0503020102020204" pitchFamily="34" charset="0"/>
              </a:rPr>
              <a:t>take post it notes and, either individually or in groups, jot down and post:</a:t>
            </a:r>
            <a:endParaRPr dirty="0">
              <a:highlight>
                <a:srgbClr val="FFFFFF"/>
              </a:highlight>
              <a:latin typeface="Franklin Gothic Book" panose="020B0503020102020204" pitchFamily="34" charset="0"/>
            </a:endParaRPr>
          </a:p>
          <a:p>
            <a:pPr marL="0" lvl="0" indent="0" algn="l" rtl="0">
              <a:lnSpc>
                <a:spcPct val="100000"/>
              </a:lnSpc>
              <a:spcBef>
                <a:spcPts val="1200"/>
              </a:spcBef>
              <a:spcAft>
                <a:spcPts val="0"/>
              </a:spcAft>
              <a:buClr>
                <a:schemeClr val="dk1"/>
              </a:buClr>
              <a:buSzPts val="1100"/>
              <a:buFont typeface="Arial"/>
              <a:buNone/>
            </a:pP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Questions or clarifications about something on the post-it </a:t>
            </a: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Agreement with an idea</a:t>
            </a: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Ideas they think are important but are not on the poster</a:t>
            </a: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Additional connections/applications to consider</a:t>
            </a:r>
            <a:endParaRPr dirty="0">
              <a:latin typeface="Franklin Gothic Book" panose="020B0503020102020204" pitchFamily="34" charset="0"/>
            </a:endParaRPr>
          </a:p>
          <a:p>
            <a:pPr marL="0" lvl="0" indent="0" algn="l" rtl="0">
              <a:lnSpc>
                <a:spcPct val="115000"/>
              </a:lnSpc>
              <a:spcBef>
                <a:spcPts val="1200"/>
              </a:spcBef>
              <a:spcAft>
                <a:spcPts val="0"/>
              </a:spcAft>
              <a:buClr>
                <a:schemeClr val="dk1"/>
              </a:buClr>
              <a:buSzPts val="1100"/>
              <a:buFont typeface="Arial"/>
              <a:buNone/>
            </a:pPr>
            <a:endParaRPr sz="2000" dirty="0"/>
          </a:p>
          <a:p>
            <a:pPr marL="0" lvl="0" indent="0" algn="l" rtl="0">
              <a:spcBef>
                <a:spcPts val="120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7"/>
          <p:cNvSpPr txBox="1">
            <a:spLocks noGrp="1"/>
          </p:cNvSpPr>
          <p:nvPr>
            <p:ph type="ctrTitle"/>
          </p:nvPr>
        </p:nvSpPr>
        <p:spPr>
          <a:xfrm>
            <a:off x="1887793" y="1122375"/>
            <a:ext cx="9889081"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269" name="Google Shape;269;p37"/>
          <p:cNvSpPr txBox="1">
            <a:spLocks noGrp="1"/>
          </p:cNvSpPr>
          <p:nvPr>
            <p:ph type="subTitle" idx="1"/>
          </p:nvPr>
        </p:nvSpPr>
        <p:spPr>
          <a:xfrm>
            <a:off x="2632874" y="361702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B: Compelling Questions</a:t>
            </a:r>
            <a:endParaRPr i="1"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88"/>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 (3)</a:t>
            </a:r>
            <a:endParaRPr dirty="0"/>
          </a:p>
        </p:txBody>
      </p:sp>
      <p:sp>
        <p:nvSpPr>
          <p:cNvPr id="1358" name="Google Shape;1358;p188"/>
          <p:cNvSpPr txBox="1">
            <a:spLocks noGrp="1"/>
          </p:cNvSpPr>
          <p:nvPr>
            <p:ph type="body" idx="1"/>
          </p:nvPr>
        </p:nvSpPr>
        <p:spPr>
          <a:xfrm>
            <a:off x="522250" y="16908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What are the implications of the Inquiry Practices of the </a:t>
            </a:r>
            <a:r>
              <a:rPr lang="en-US" i="1" u="sng" dirty="0">
                <a:solidFill>
                  <a:schemeClr val="hlink"/>
                </a:solidFill>
                <a:latin typeface="Franklin Gothic Book" panose="020B0503020102020204" pitchFamily="34" charset="0"/>
                <a:hlinkClick r:id="rId3"/>
              </a:rPr>
              <a:t>KAS for Social Studies</a:t>
            </a:r>
            <a:r>
              <a:rPr lang="en-US" dirty="0">
                <a:latin typeface="Franklin Gothic Book" panose="020B0503020102020204" pitchFamily="34" charset="0"/>
              </a:rPr>
              <a:t> on your current practice?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To answer this question, engage in the </a:t>
            </a:r>
            <a:r>
              <a:rPr lang="en-US" u="sng" dirty="0">
                <a:solidFill>
                  <a:schemeClr val="hlink"/>
                </a:solidFill>
                <a:latin typeface="Franklin Gothic Book" panose="020B0503020102020204" pitchFamily="34" charset="0"/>
                <a:hlinkClick r:id="rId4" invalidUrl="https://pz.harvard.edu/sites/default/files/Claim Support Question_0.pdf"/>
              </a:rPr>
              <a:t>Claim, Support, Question</a:t>
            </a:r>
            <a:r>
              <a:rPr lang="en-US" dirty="0">
                <a:latin typeface="Franklin Gothic Book" panose="020B0503020102020204" pitchFamily="34" charset="0"/>
              </a:rPr>
              <a:t> thinking strategy.  </a:t>
            </a:r>
            <a:endParaRPr dirty="0">
              <a:latin typeface="Franklin Gothic Book" panose="020B0503020102020204" pitchFamily="34" charset="0"/>
            </a:endParaRPr>
          </a:p>
          <a:p>
            <a:pPr marL="457200" lvl="0" indent="-342900" algn="l" rtl="0">
              <a:spcBef>
                <a:spcPts val="1000"/>
              </a:spcBef>
              <a:spcAft>
                <a:spcPts val="0"/>
              </a:spcAft>
              <a:buSzPts val="1800"/>
              <a:buAutoNum type="arabicParenR"/>
            </a:pPr>
            <a:r>
              <a:rPr lang="en-US" dirty="0">
                <a:latin typeface="Franklin Gothic Book" panose="020B0503020102020204" pitchFamily="34" charset="0"/>
              </a:rPr>
              <a:t>Make a claim(s) about the question.</a:t>
            </a:r>
            <a:endParaRPr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dirty="0">
                <a:latin typeface="Franklin Gothic Book" panose="020B0503020102020204" pitchFamily="34" charset="0"/>
              </a:rPr>
              <a:t>Identify support for your claim(s). </a:t>
            </a:r>
            <a:endParaRPr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dirty="0">
                <a:latin typeface="Franklin Gothic Book" panose="020B0503020102020204" pitchFamily="34" charset="0"/>
              </a:rPr>
              <a:t>Ask a question about your claim(s). </a:t>
            </a:r>
            <a:endParaRPr dirty="0">
              <a:latin typeface="Franklin Gothic Book" panose="020B050302010202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35" name="Google Shape;135;p18"/>
          <p:cNvSpPr txBox="1">
            <a:spLocks noGrp="1"/>
          </p:cNvSpPr>
          <p:nvPr>
            <p:ph type="subTitle" idx="1"/>
          </p:nvPr>
        </p:nvSpPr>
        <p:spPr>
          <a:xfrm>
            <a:off x="1466450" y="360203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3000" dirty="0"/>
              <a:t>Conclusion</a:t>
            </a:r>
            <a:endParaRPr sz="3000" dirty="0"/>
          </a:p>
        </p:txBody>
      </p:sp>
    </p:spTree>
    <p:extLst>
      <p:ext uri="{BB962C8B-B14F-4D97-AF65-F5344CB8AC3E}">
        <p14:creationId xmlns:p14="http://schemas.microsoft.com/office/powerpoint/2010/main" val="640155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8"/>
          <p:cNvSpPr txBox="1">
            <a:spLocks noGrp="1"/>
          </p:cNvSpPr>
          <p:nvPr>
            <p:ph type="title"/>
          </p:nvPr>
        </p:nvSpPr>
        <p:spPr>
          <a:xfrm>
            <a:off x="208566"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275" name="Google Shape;275;p38"/>
          <p:cNvSpPr txBox="1">
            <a:spLocks noGrp="1"/>
          </p:cNvSpPr>
          <p:nvPr>
            <p:ph type="body" idx="1"/>
          </p:nvPr>
        </p:nvSpPr>
        <p:spPr>
          <a:xfrm>
            <a:off x="457925" y="1070100"/>
            <a:ext cx="1115568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A: Introduction- What is inquiry?</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B: What are Compelling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C: What are Supporting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D: How do students investigate through the disciplinary strand standards?</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60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6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G: Reflection </a:t>
            </a:r>
            <a:endParaRPr sz="2600" dirty="0">
              <a:solidFill>
                <a:srgbClr val="000000"/>
              </a:solidFill>
              <a:latin typeface="Franklin Gothic Book" panose="020B0503020102020204" pitchFamily="34" charset="0"/>
            </a:endParaRPr>
          </a:p>
        </p:txBody>
      </p:sp>
      <p:sp>
        <p:nvSpPr>
          <p:cNvPr id="276" name="Google Shape;276;p38" descr="Arrow indicates section B of the module. " title="Red arrow"/>
          <p:cNvSpPr/>
          <p:nvPr/>
        </p:nvSpPr>
        <p:spPr>
          <a:xfrm>
            <a:off x="187354" y="1584833"/>
            <a:ext cx="527400" cy="369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0"/>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288" name="Google Shape;288;p40"/>
          <p:cNvSpPr txBox="1">
            <a:spLocks noGrp="1"/>
          </p:cNvSpPr>
          <p:nvPr>
            <p:ph type="body" idx="1"/>
          </p:nvPr>
        </p:nvSpPr>
        <p:spPr>
          <a:xfrm>
            <a:off x="286552" y="1025389"/>
            <a:ext cx="11314897"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Questioning</a:t>
            </a:r>
            <a:endParaRPr dirty="0"/>
          </a:p>
        </p:txBody>
      </p:sp>
      <p:sp>
        <p:nvSpPr>
          <p:cNvPr id="294" name="Google Shape;294;p41"/>
          <p:cNvSpPr txBox="1">
            <a:spLocks noGrp="1"/>
          </p:cNvSpPr>
          <p:nvPr>
            <p:ph type="body" idx="1"/>
          </p:nvPr>
        </p:nvSpPr>
        <p:spPr>
          <a:xfrm>
            <a:off x="495184" y="132570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The development of two types of questions – compelling and supporting – is essential to the study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Compelling questions are open-ended, enduring and centered on significant unresolved issues.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Supporting questions can be answered through use of the concepts and practices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2"/>
          <p:cNvSpPr txBox="1">
            <a:spLocks noGrp="1"/>
          </p:cNvSpPr>
          <p:nvPr>
            <p:ph type="title"/>
          </p:nvPr>
        </p:nvSpPr>
        <p:spPr>
          <a:xfrm>
            <a:off x="193623" y="186766"/>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Compelling Questions </a:t>
            </a:r>
            <a:endParaRPr dirty="0"/>
          </a:p>
        </p:txBody>
      </p:sp>
      <p:sp>
        <p:nvSpPr>
          <p:cNvPr id="300" name="Google Shape;300;p42"/>
          <p:cNvSpPr txBox="1">
            <a:spLocks noGrp="1"/>
          </p:cNvSpPr>
          <p:nvPr>
            <p:ph type="body" idx="1"/>
          </p:nvPr>
        </p:nvSpPr>
        <p:spPr>
          <a:xfrm>
            <a:off x="193623" y="849616"/>
            <a:ext cx="7499100" cy="4351200"/>
          </a:xfrm>
          <a:prstGeom prst="rect">
            <a:avLst/>
          </a:prstGeom>
          <a:noFill/>
          <a:ln>
            <a:noFill/>
          </a:ln>
        </p:spPr>
        <p:txBody>
          <a:bodyPr spcFirstLastPara="1" wrap="square" lIns="68575" tIns="34275" rIns="68575" bIns="34275" anchor="t" anchorCtr="0">
            <a:noAutofit/>
          </a:bodyPr>
          <a:lstStyle/>
          <a:p>
            <a:pPr marL="76199" lvl="0" indent="0" algn="l" rtl="0">
              <a:lnSpc>
                <a:spcPct val="100000"/>
              </a:lnSpc>
              <a:spcBef>
                <a:spcPts val="1067"/>
              </a:spcBef>
              <a:spcAft>
                <a:spcPts val="0"/>
              </a:spcAft>
              <a:buClr>
                <a:schemeClr val="dk1"/>
              </a:buClr>
              <a:buSzPts val="2700"/>
              <a:buNone/>
            </a:pPr>
            <a:r>
              <a:rPr lang="en-US" dirty="0">
                <a:latin typeface="Franklin Gothic Book" panose="020B0503020102020204" pitchFamily="34" charset="0"/>
              </a:rPr>
              <a:t>Compelling questions are open-ended, enduring and center on significant unresolved issues. They:</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Focus on “big ideas”;</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Are intellectually challenging;</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Generate interest;</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Allow for multiple perspectives;</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Can be answered in a variety of ways; and  </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Inspire investigation through the discipline strands. </a:t>
            </a:r>
            <a:endParaRPr dirty="0">
              <a:latin typeface="Franklin Gothic Book" panose="020B0503020102020204" pitchFamily="34" charset="0"/>
            </a:endParaRPr>
          </a:p>
          <a:p>
            <a:pPr marL="609585" lvl="0" indent="-361936" algn="l" rtl="0">
              <a:lnSpc>
                <a:spcPct val="100000"/>
              </a:lnSpc>
              <a:spcBef>
                <a:spcPts val="1067"/>
              </a:spcBef>
              <a:spcAft>
                <a:spcPts val="0"/>
              </a:spcAft>
              <a:buClr>
                <a:schemeClr val="dk1"/>
              </a:buClr>
              <a:buSzPts val="2700"/>
              <a:buNone/>
            </a:pPr>
            <a:endParaRPr dirty="0"/>
          </a:p>
        </p:txBody>
      </p:sp>
      <p:sp>
        <p:nvSpPr>
          <p:cNvPr id="301" name="Google Shape;301;p42"/>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19</a:t>
            </a:fld>
            <a:endParaRPr sz="1200" dirty="0">
              <a:solidFill>
                <a:srgbClr val="888888"/>
              </a:solidFill>
              <a:latin typeface="Calibri"/>
              <a:ea typeface="Calibri"/>
              <a:cs typeface="Calibri"/>
              <a:sym typeface="Calibri"/>
            </a:endParaRPr>
          </a:p>
        </p:txBody>
      </p:sp>
      <p:pic>
        <p:nvPicPr>
          <p:cNvPr id="2" name="Picture 2" descr="Diagram&#10;&#10;Description automatically generated">
            <a:extLst>
              <a:ext uri="{FF2B5EF4-FFF2-40B4-BE49-F238E27FC236}">
                <a16:creationId xmlns:a16="http://schemas.microsoft.com/office/drawing/2014/main" id="{5CAB822D-AF30-A4CD-1E51-5C3D317CD8E2}"/>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ctrTitle"/>
          </p:nvPr>
        </p:nvSpPr>
        <p:spPr>
          <a:xfrm>
            <a:off x="2497394" y="868262"/>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35" name="Google Shape;135;p18"/>
          <p:cNvSpPr txBox="1">
            <a:spLocks noGrp="1"/>
          </p:cNvSpPr>
          <p:nvPr>
            <p:ph type="subTitle" idx="1"/>
          </p:nvPr>
        </p:nvSpPr>
        <p:spPr>
          <a:xfrm>
            <a:off x="1466450" y="360203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3000" dirty="0"/>
              <a:t>Section A: An Introduction</a:t>
            </a:r>
            <a:endParaRPr sz="3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661709" y="12784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is this a compelling question? </a:t>
            </a:r>
            <a:endParaRPr dirty="0"/>
          </a:p>
        </p:txBody>
      </p:sp>
      <p:sp>
        <p:nvSpPr>
          <p:cNvPr id="309" name="Google Shape;309;p43"/>
          <p:cNvSpPr txBox="1">
            <a:spLocks noGrp="1"/>
          </p:cNvSpPr>
          <p:nvPr>
            <p:ph type="body" idx="1"/>
          </p:nvPr>
        </p:nvSpPr>
        <p:spPr>
          <a:xfrm>
            <a:off x="661709" y="1560046"/>
            <a:ext cx="10515600" cy="4351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sz="3600" dirty="0"/>
          </a:p>
          <a:p>
            <a:pPr marL="0" lvl="0" indent="0" algn="l" rtl="0">
              <a:spcBef>
                <a:spcPts val="1000"/>
              </a:spcBef>
              <a:spcAft>
                <a:spcPts val="0"/>
              </a:spcAft>
              <a:buNone/>
            </a:pPr>
            <a:r>
              <a:rPr lang="en-US" sz="3600" b="1" dirty="0">
                <a:latin typeface="Franklin Gothic Book" panose="020B0503020102020204" pitchFamily="34" charset="0"/>
              </a:rPr>
              <a:t>Topic: </a:t>
            </a:r>
            <a:r>
              <a:rPr lang="en-US" sz="3600" dirty="0">
                <a:latin typeface="Franklin Gothic Book" panose="020B0503020102020204" pitchFamily="34" charset="0"/>
              </a:rPr>
              <a:t>The American Revolution</a:t>
            </a:r>
            <a:endParaRPr sz="3600" dirty="0">
              <a:latin typeface="Franklin Gothic Book" panose="020B0503020102020204" pitchFamily="34" charset="0"/>
            </a:endParaRPr>
          </a:p>
          <a:p>
            <a:pPr marL="0" lvl="0" indent="0" algn="l" rtl="0">
              <a:spcBef>
                <a:spcPts val="1000"/>
              </a:spcBef>
              <a:spcAft>
                <a:spcPts val="0"/>
              </a:spcAft>
              <a:buNone/>
            </a:pPr>
            <a:r>
              <a:rPr lang="en-US" sz="3600" b="1" dirty="0">
                <a:latin typeface="Franklin Gothic Book" panose="020B0503020102020204" pitchFamily="34" charset="0"/>
              </a:rPr>
              <a:t>Standards:</a:t>
            </a:r>
            <a:r>
              <a:rPr lang="en-US" sz="3600" dirty="0">
                <a:latin typeface="Franklin Gothic Book" panose="020B0503020102020204" pitchFamily="34" charset="0"/>
              </a:rPr>
              <a:t> 5.I.Q.1, 5.I.Q.3, 5.E.MA.1, 5.H.CE.1, 5.I.UE.1, 5.I.CC.4 </a:t>
            </a:r>
            <a:endParaRPr sz="3600" dirty="0">
              <a:latin typeface="Franklin Gothic Book" panose="020B0503020102020204" pitchFamily="34" charset="0"/>
            </a:endParaRPr>
          </a:p>
          <a:p>
            <a:pPr marL="0" lvl="0" indent="0" algn="l" rtl="0">
              <a:spcBef>
                <a:spcPts val="1000"/>
              </a:spcBef>
              <a:spcAft>
                <a:spcPts val="0"/>
              </a:spcAft>
              <a:buNone/>
            </a:pPr>
            <a:r>
              <a:rPr lang="en-US" sz="3600" b="1" dirty="0">
                <a:latin typeface="Franklin Gothic Book" panose="020B0503020102020204" pitchFamily="34" charset="0"/>
              </a:rPr>
              <a:t>Compelling Question:</a:t>
            </a:r>
            <a:r>
              <a:rPr lang="en-US" sz="3600" dirty="0">
                <a:latin typeface="Franklin Gothic Book" panose="020B0503020102020204" pitchFamily="34" charset="0"/>
              </a:rPr>
              <a:t> What unites Americans? </a:t>
            </a:r>
            <a:endParaRPr sz="3600" dirty="0">
              <a:latin typeface="Franklin Gothic Book" panose="020B05030201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124468" y="20539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How is a compelling question </a:t>
            </a:r>
            <a:endParaRPr dirty="0"/>
          </a:p>
          <a:p>
            <a:pPr marL="0" lvl="0" indent="0" algn="l" rtl="0">
              <a:spcBef>
                <a:spcPts val="0"/>
              </a:spcBef>
              <a:spcAft>
                <a:spcPts val="0"/>
              </a:spcAft>
              <a:buClr>
                <a:schemeClr val="dk1"/>
              </a:buClr>
              <a:buSzPts val="1100"/>
              <a:buFont typeface="Arial"/>
              <a:buNone/>
            </a:pPr>
            <a:r>
              <a:rPr lang="en-US" dirty="0"/>
              <a:t>designed? </a:t>
            </a:r>
            <a:endParaRPr dirty="0"/>
          </a:p>
        </p:txBody>
      </p:sp>
      <p:pic>
        <p:nvPicPr>
          <p:cNvPr id="317" name="Google Shape;317;p44" descr="Image of the inquiry practice of questioning from the KAS for Social Studies. " title="Image of the inquiry practice of questioning "/>
          <p:cNvPicPr preferRelativeResize="0"/>
          <p:nvPr/>
        </p:nvPicPr>
        <p:blipFill>
          <a:blip r:embed="rId5">
            <a:alphaModFix/>
          </a:blip>
          <a:stretch>
            <a:fillRect/>
          </a:stretch>
        </p:blipFill>
        <p:spPr>
          <a:xfrm>
            <a:off x="556558" y="2198617"/>
            <a:ext cx="10764684" cy="1325700"/>
          </a:xfrm>
          <a:prstGeom prst="rect">
            <a:avLst/>
          </a:prstGeom>
          <a:noFill/>
          <a:ln>
            <a:noFill/>
          </a:ln>
        </p:spPr>
      </p:pic>
      <p:pic>
        <p:nvPicPr>
          <p:cNvPr id="2" name="Recorded Sound" title="Transcript of this audio clip provided in the notes se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8354" y="546114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5"/>
          <p:cNvSpPr txBox="1">
            <a:spLocks noGrp="1"/>
          </p:cNvSpPr>
          <p:nvPr>
            <p:ph type="title"/>
          </p:nvPr>
        </p:nvSpPr>
        <p:spPr>
          <a:xfrm>
            <a:off x="328535" y="198357"/>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How is a compelling question </a:t>
            </a:r>
            <a:endParaRPr dirty="0"/>
          </a:p>
          <a:p>
            <a:pPr marL="0" lvl="0" indent="0" algn="l" rtl="0">
              <a:spcBef>
                <a:spcPts val="0"/>
              </a:spcBef>
              <a:spcAft>
                <a:spcPts val="0"/>
              </a:spcAft>
              <a:buNone/>
            </a:pPr>
            <a:r>
              <a:rPr lang="en-US" dirty="0"/>
              <a:t>designed? (continued)</a:t>
            </a:r>
            <a:endParaRPr dirty="0"/>
          </a:p>
        </p:txBody>
      </p:sp>
      <p:pic>
        <p:nvPicPr>
          <p:cNvPr id="2" name="Picture 3" title="How is a compelling question designed video">
            <a:hlinkClick r:id="" action="ppaction://media"/>
            <a:extLst>
              <a:ext uri="{FF2B5EF4-FFF2-40B4-BE49-F238E27FC236}">
                <a16:creationId xmlns:a16="http://schemas.microsoft.com/office/drawing/2014/main" id="{657592B0-FA02-4C6F-9F21-B2E7B4F2B06D}"/>
              </a:ext>
            </a:extLst>
          </p:cNvPr>
          <p:cNvPicPr>
            <a:picLocks noRot="1" noChangeAspect="1"/>
          </p:cNvPicPr>
          <p:nvPr>
            <a:videoFile r:link="rId1"/>
          </p:nvPr>
        </p:nvPicPr>
        <p:blipFill>
          <a:blip r:embed="rId4"/>
          <a:stretch>
            <a:fillRect/>
          </a:stretch>
        </p:blipFill>
        <p:spPr>
          <a:xfrm>
            <a:off x="1725118" y="1716739"/>
            <a:ext cx="8064500" cy="40830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6"/>
          <p:cNvSpPr txBox="1">
            <a:spLocks noGrp="1"/>
          </p:cNvSpPr>
          <p:nvPr>
            <p:ph type="title"/>
          </p:nvPr>
        </p:nvSpPr>
        <p:spPr>
          <a:xfrm>
            <a:off x="0" y="136425"/>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a:t>
            </a:r>
            <a:endParaRPr sz="3600" dirty="0"/>
          </a:p>
          <a:p>
            <a:pPr marL="0" lvl="0" indent="0" algn="l" rtl="0">
              <a:lnSpc>
                <a:spcPct val="100000"/>
              </a:lnSpc>
              <a:spcBef>
                <a:spcPts val="0"/>
              </a:spcBef>
              <a:spcAft>
                <a:spcPts val="0"/>
              </a:spcAft>
              <a:buClr>
                <a:schemeClr val="dk1"/>
              </a:buClr>
              <a:buSzPts val="3300"/>
              <a:buFont typeface="Calibri"/>
              <a:buNone/>
            </a:pPr>
            <a:r>
              <a:rPr lang="en-US" sz="3600" dirty="0"/>
              <a:t>Which of the following are compelling questions? </a:t>
            </a:r>
            <a:endParaRPr sz="3600" dirty="0"/>
          </a:p>
        </p:txBody>
      </p:sp>
      <p:sp>
        <p:nvSpPr>
          <p:cNvPr id="331" name="Google Shape;331;p46"/>
          <p:cNvSpPr txBox="1">
            <a:spLocks noGrp="1"/>
          </p:cNvSpPr>
          <p:nvPr>
            <p:ph type="body" idx="1"/>
          </p:nvPr>
        </p:nvSpPr>
        <p:spPr>
          <a:xfrm>
            <a:off x="237060" y="1033103"/>
            <a:ext cx="10179300" cy="45792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400" dirty="0">
                <a:latin typeface="Franklin Gothic Book" panose="020B0503020102020204" pitchFamily="34" charset="0"/>
              </a:rPr>
              <a:t>Can technology transform civilizations?</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does culture shape modern communities?</a:t>
            </a:r>
            <a:endParaRPr sz="2400" dirty="0">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solidFill>
                  <a:srgbClr val="3C4043"/>
                </a:solidFill>
                <a:latin typeface="Franklin Gothic Book" panose="020B0503020102020204" pitchFamily="34" charset="0"/>
              </a:rPr>
              <a:t>How did the technology of advanced civilizations influence Europeans as they attempted to enter world economic markets during the period of exploration?</a:t>
            </a:r>
            <a:endParaRPr sz="2400" dirty="0">
              <a:solidFill>
                <a:srgbClr val="3C4043"/>
              </a:solidFill>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latin typeface="Franklin Gothic Book" panose="020B0503020102020204" pitchFamily="34" charset="0"/>
              </a:rPr>
              <a:t>What makes a community healthy?</a:t>
            </a:r>
            <a:endParaRPr sz="2400" dirty="0">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latin typeface="Franklin Gothic Book" panose="020B0503020102020204" pitchFamily="34" charset="0"/>
              </a:rPr>
              <a:t>What unites Americans?</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did cultural groups connect and interact in the past and today to shape the culture of modern Mexico?</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Why did the colonists demand no taxation without representation?</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does the desire for inexpensive goods lead to unintended consequences?</a:t>
            </a:r>
            <a:endParaRPr sz="2400" dirty="0">
              <a:latin typeface="Franklin Gothic Book" panose="020B0503020102020204" pitchFamily="34" charset="0"/>
            </a:endParaRPr>
          </a:p>
          <a:p>
            <a:pPr marL="228600" lvl="0" indent="0" algn="l" rtl="0">
              <a:lnSpc>
                <a:spcPct val="80000"/>
              </a:lnSpc>
              <a:spcBef>
                <a:spcPts val="1067"/>
              </a:spcBef>
              <a:spcAft>
                <a:spcPts val="0"/>
              </a:spcAft>
              <a:buNone/>
            </a:pPr>
            <a:endParaRPr sz="2170" dirty="0"/>
          </a:p>
        </p:txBody>
      </p:sp>
      <p:sp>
        <p:nvSpPr>
          <p:cNvPr id="332" name="Google Shape;332;p46"/>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t>23</a:t>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7"/>
          <p:cNvSpPr txBox="1">
            <a:spLocks noGrp="1"/>
          </p:cNvSpPr>
          <p:nvPr>
            <p:ph type="title"/>
          </p:nvPr>
        </p:nvSpPr>
        <p:spPr>
          <a:xfrm>
            <a:off x="0" y="0"/>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Which of the following are compelling questions? (answers)</a:t>
            </a:r>
            <a:endParaRPr sz="3600" dirty="0"/>
          </a:p>
        </p:txBody>
      </p:sp>
      <p:sp>
        <p:nvSpPr>
          <p:cNvPr id="339" name="Google Shape;339;p47"/>
          <p:cNvSpPr txBox="1">
            <a:spLocks noGrp="1"/>
          </p:cNvSpPr>
          <p:nvPr>
            <p:ph type="body" idx="1"/>
          </p:nvPr>
        </p:nvSpPr>
        <p:spPr>
          <a:xfrm>
            <a:off x="0" y="1163250"/>
            <a:ext cx="11887200" cy="45315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400" dirty="0">
                <a:highlight>
                  <a:srgbClr val="FFFF00"/>
                </a:highlight>
                <a:latin typeface="Franklin Gothic Book" panose="020B0503020102020204" pitchFamily="34" charset="0"/>
              </a:rPr>
              <a:t>Can technology transform civilizations?</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highlight>
                  <a:srgbClr val="FFFF00"/>
                </a:highlight>
                <a:latin typeface="Franklin Gothic Book" panose="020B0503020102020204" pitchFamily="34" charset="0"/>
              </a:rPr>
              <a:t>How does culture shape modern communities?</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solidFill>
                  <a:srgbClr val="3C4043"/>
                </a:solidFill>
                <a:latin typeface="Franklin Gothic Book" panose="020B0503020102020204" pitchFamily="34" charset="0"/>
              </a:rPr>
              <a:t>How did the technology of advanced civilizations influence Europeans as they attempted to enter world economic markets during the period of exploration?</a:t>
            </a:r>
            <a:endParaRPr sz="2400" dirty="0">
              <a:solidFill>
                <a:srgbClr val="3C4043"/>
              </a:solidFill>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highlight>
                  <a:srgbClr val="FFFF00"/>
                </a:highlight>
                <a:latin typeface="Franklin Gothic Book" panose="020B0503020102020204" pitchFamily="34" charset="0"/>
              </a:rPr>
              <a:t>What makes a community healthy?</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highlight>
                  <a:srgbClr val="FFFF00"/>
                </a:highlight>
                <a:latin typeface="Franklin Gothic Book" panose="020B0503020102020204" pitchFamily="34" charset="0"/>
              </a:rPr>
              <a:t>What unites Americans?</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did cultural groups connect and interact in the past and today to shape the culture of modern Mexico?</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Why did the colonists demand no taxation without representation?</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highlight>
                  <a:srgbClr val="FFFF00"/>
                </a:highlight>
                <a:latin typeface="Franklin Gothic Book" panose="020B0503020102020204" pitchFamily="34" charset="0"/>
              </a:rPr>
              <a:t>How does the desire for inexpensive goods lead to unintended consequences?</a:t>
            </a:r>
            <a:endParaRPr sz="2470" dirty="0">
              <a:latin typeface="Franklin Gothic Book" panose="020B0503020102020204" pitchFamily="34" charset="0"/>
            </a:endParaRPr>
          </a:p>
        </p:txBody>
      </p:sp>
      <p:sp>
        <p:nvSpPr>
          <p:cNvPr id="340" name="Google Shape;340;p47"/>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Deeper Dive: </a:t>
            </a:r>
            <a:endParaRPr sz="4100" dirty="0"/>
          </a:p>
          <a:p>
            <a:pPr marL="0" lvl="0" indent="0" algn="l" rtl="0">
              <a:spcBef>
                <a:spcPts val="0"/>
              </a:spcBef>
              <a:spcAft>
                <a:spcPts val="0"/>
              </a:spcAft>
              <a:buNone/>
            </a:pPr>
            <a:r>
              <a:rPr lang="en-US" sz="4100" dirty="0"/>
              <a:t>Why is a compelling question compelling?</a:t>
            </a:r>
            <a:r>
              <a:rPr lang="en-US" dirty="0"/>
              <a:t> </a:t>
            </a:r>
            <a:endParaRPr dirty="0"/>
          </a:p>
        </p:txBody>
      </p:sp>
      <p:sp>
        <p:nvSpPr>
          <p:cNvPr id="347" name="Google Shape;347;p48"/>
          <p:cNvSpPr txBox="1">
            <a:spLocks noGrp="1"/>
          </p:cNvSpPr>
          <p:nvPr>
            <p:ph type="body" idx="1"/>
          </p:nvPr>
        </p:nvSpPr>
        <p:spPr>
          <a:xfrm>
            <a:off x="0" y="1156650"/>
            <a:ext cx="12052092" cy="4544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dirty="0">
                <a:latin typeface="Franklin Gothic Book" panose="020B0503020102020204" pitchFamily="34" charset="0"/>
              </a:rPr>
              <a:t>Access the </a:t>
            </a:r>
            <a:r>
              <a:rPr lang="en-US" sz="2200" i="1" dirty="0">
                <a:latin typeface="Franklin Gothic Book" panose="020B0503020102020204" pitchFamily="34" charset="0"/>
              </a:rPr>
              <a:t>Teacher Notes</a:t>
            </a:r>
            <a:r>
              <a:rPr lang="en-US" sz="2200" dirty="0">
                <a:latin typeface="Franklin Gothic Book" panose="020B0503020102020204" pitchFamily="34" charset="0"/>
              </a:rPr>
              <a:t> document for your grade level in the </a:t>
            </a:r>
            <a:r>
              <a:rPr lang="en-US" sz="2200" u="sng" dirty="0">
                <a:solidFill>
                  <a:schemeClr val="hlink"/>
                </a:solidFill>
                <a:latin typeface="Franklin Gothic Book" panose="020B0503020102020204" pitchFamily="34" charset="0"/>
                <a:hlinkClick r:id="rId3"/>
              </a:rPr>
              <a:t>Student Assignment Library</a:t>
            </a:r>
            <a:r>
              <a:rPr lang="en-US" sz="2200" dirty="0">
                <a:latin typeface="Franklin Gothic Book" panose="020B0503020102020204" pitchFamily="34" charset="0"/>
              </a:rPr>
              <a:t> on </a:t>
            </a:r>
            <a:r>
              <a:rPr lang="en-US" sz="2200" u="sng" dirty="0">
                <a:solidFill>
                  <a:schemeClr val="hlink"/>
                </a:solidFill>
                <a:latin typeface="Franklin Gothic Book" panose="020B0503020102020204" pitchFamily="34" charset="0"/>
                <a:hlinkClick r:id="rId4"/>
              </a:rPr>
              <a:t>www.kystandards.org</a:t>
            </a:r>
            <a:r>
              <a:rPr lang="en-US" sz="2200" dirty="0">
                <a:latin typeface="Franklin Gothic Book" panose="020B0503020102020204" pitchFamily="34" charset="0"/>
              </a:rPr>
              <a:t>. Once you have accessed this document, identify the compelling question.</a:t>
            </a:r>
            <a:endParaRPr sz="2200" dirty="0">
              <a:latin typeface="Franklin Gothic Book" panose="020B0503020102020204" pitchFamily="34" charset="0"/>
            </a:endParaRPr>
          </a:p>
          <a:p>
            <a:pPr marL="0" lvl="0" indent="0" algn="l" rtl="0">
              <a:lnSpc>
                <a:spcPct val="100000"/>
              </a:lnSpc>
              <a:spcBef>
                <a:spcPts val="1000"/>
              </a:spcBef>
              <a:spcAft>
                <a:spcPts val="0"/>
              </a:spcAft>
              <a:buNone/>
            </a:pPr>
            <a:r>
              <a:rPr lang="en-US" sz="2200" dirty="0">
                <a:latin typeface="Franklin Gothic Book" panose="020B0503020102020204" pitchFamily="34" charset="0"/>
              </a:rPr>
              <a:t>After you have identified the compelling question, evaluate it by asking the following questions:</a:t>
            </a:r>
            <a:endParaRPr sz="2200" dirty="0">
              <a:latin typeface="Franklin Gothic Book" panose="020B0503020102020204" pitchFamily="34" charset="0"/>
            </a:endParaRPr>
          </a:p>
          <a:p>
            <a:pPr marL="685800" lvl="1" indent="-254000" algn="l" rtl="0">
              <a:lnSpc>
                <a:spcPct val="100000"/>
              </a:lnSpc>
              <a:spcBef>
                <a:spcPts val="500"/>
              </a:spcBef>
              <a:spcAft>
                <a:spcPts val="0"/>
              </a:spcAft>
              <a:buSzPts val="2200"/>
              <a:buChar char="•"/>
            </a:pPr>
            <a:r>
              <a:rPr lang="en-US" sz="2200" dirty="0">
                <a:latin typeface="Franklin Gothic Book" panose="020B0503020102020204" pitchFamily="34" charset="0"/>
              </a:rPr>
              <a:t>Is this question open-ended?</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Is it enduring?</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it center on significant unresolved issues? </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this question focus on a “big idea?”</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Is this question intellectually challenging?</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it generate interest?</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it allow for multiple perspectives?</a:t>
            </a:r>
            <a:endParaRPr sz="2200" dirty="0">
              <a:latin typeface="Franklin Gothic Book" panose="020B0503020102020204" pitchFamily="34" charset="0"/>
            </a:endParaRPr>
          </a:p>
          <a:p>
            <a:pPr marL="685800" lvl="1" indent="-254000" algn="l" rtl="0">
              <a:spcBef>
                <a:spcPts val="0"/>
              </a:spcBef>
              <a:spcAft>
                <a:spcPts val="0"/>
              </a:spcAft>
              <a:buSzPts val="2200"/>
              <a:buFont typeface="Calibri"/>
              <a:buChar char="•"/>
            </a:pPr>
            <a:r>
              <a:rPr lang="en-US" sz="2200" dirty="0">
                <a:latin typeface="Franklin Gothic Book" panose="020B0503020102020204" pitchFamily="34" charset="0"/>
              </a:rPr>
              <a:t>Can it be answered in a variety of ways?</a:t>
            </a:r>
            <a:endParaRPr sz="2200" dirty="0">
              <a:latin typeface="Franklin Gothic Book" panose="020B0503020102020204" pitchFamily="34" charset="0"/>
            </a:endParaRPr>
          </a:p>
          <a:p>
            <a:pPr marL="685800" lvl="1" indent="-254000" algn="l" rtl="0">
              <a:spcBef>
                <a:spcPts val="0"/>
              </a:spcBef>
              <a:spcAft>
                <a:spcPts val="0"/>
              </a:spcAft>
              <a:buSzPts val="2200"/>
              <a:buFont typeface="Calibri"/>
              <a:buChar char="•"/>
            </a:pPr>
            <a:r>
              <a:rPr lang="en-US" sz="2200" dirty="0">
                <a:latin typeface="Franklin Gothic Book" panose="020B0503020102020204" pitchFamily="34" charset="0"/>
              </a:rPr>
              <a:t>Does it inspire investigation through the discipline strands?</a:t>
            </a:r>
            <a:endParaRPr sz="2200" dirty="0">
              <a:latin typeface="Franklin Gothic Book" panose="020B05030201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9"/>
          <p:cNvSpPr txBox="1">
            <a:spLocks noGrp="1"/>
          </p:cNvSpPr>
          <p:nvPr>
            <p:ph type="title"/>
          </p:nvPr>
        </p:nvSpPr>
        <p:spPr>
          <a:xfrm>
            <a:off x="-25144" y="26467"/>
            <a:ext cx="11677338"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What role does a student take in asking compelling questions? </a:t>
            </a:r>
            <a:endParaRPr sz="4100" dirty="0"/>
          </a:p>
        </p:txBody>
      </p:sp>
      <p:sp>
        <p:nvSpPr>
          <p:cNvPr id="354" name="Google Shape;354;p49"/>
          <p:cNvSpPr txBox="1">
            <a:spLocks noGrp="1"/>
          </p:cNvSpPr>
          <p:nvPr>
            <p:ph type="body" idx="1"/>
          </p:nvPr>
        </p:nvSpPr>
        <p:spPr>
          <a:xfrm>
            <a:off x="0" y="1069200"/>
            <a:ext cx="11917180" cy="471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Whether or not a student is required to generate their own compelling question varies depending on the student’s grade level in the </a:t>
            </a:r>
            <a:r>
              <a:rPr lang="en-US" i="1" dirty="0">
                <a:latin typeface="Franklin Gothic Book" panose="020B0503020102020204" pitchFamily="34" charset="0"/>
              </a:rPr>
              <a:t>KAS for Social Studies</a:t>
            </a:r>
            <a:r>
              <a:rPr lang="en-US" dirty="0">
                <a:latin typeface="Franklin Gothic Book" panose="020B0503020102020204" pitchFamily="34" charset="0"/>
              </a:rPr>
              <a:t>.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For example: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Kindergarten through Grade 5, students are not required to ask compelling questions without teacher support as it is not the expectation of the standard that students develop the compelling questions on their own.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Grades 6 through 8, teachers should provide opportunities for students to develop their own compelling questions, with teacher support, to address the grade level theme.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high school, teachers should provide opportunities for students to generate their own compelling questions to frame thinking, inquiry and/or understanding of key concepts in civics, economics, geography, U.S. history and world history.</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0"/>
          <p:cNvSpPr txBox="1">
            <a:spLocks noGrp="1"/>
          </p:cNvSpPr>
          <p:nvPr>
            <p:ph type="title"/>
          </p:nvPr>
        </p:nvSpPr>
        <p:spPr>
          <a:xfrm>
            <a:off x="-1" y="18350"/>
            <a:ext cx="1200451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role does a student take </a:t>
            </a:r>
            <a:endParaRPr dirty="0"/>
          </a:p>
          <a:p>
            <a:pPr marL="0" lvl="0" indent="0" algn="l" rtl="0">
              <a:spcBef>
                <a:spcPts val="0"/>
              </a:spcBef>
              <a:spcAft>
                <a:spcPts val="0"/>
              </a:spcAft>
              <a:buNone/>
            </a:pPr>
            <a:r>
              <a:rPr lang="en-US" dirty="0"/>
              <a:t>in asking compelling questions? (continued) </a:t>
            </a:r>
            <a:endParaRPr dirty="0"/>
          </a:p>
        </p:txBody>
      </p:sp>
      <p:sp>
        <p:nvSpPr>
          <p:cNvPr id="361" name="Google Shape;361;p50"/>
          <p:cNvSpPr txBox="1">
            <a:spLocks noGrp="1"/>
          </p:cNvSpPr>
          <p:nvPr>
            <p:ph type="body" idx="1"/>
          </p:nvPr>
        </p:nvSpPr>
        <p:spPr>
          <a:xfrm>
            <a:off x="187489" y="1209568"/>
            <a:ext cx="11106300" cy="3798000"/>
          </a:xfrm>
          <a:prstGeom prst="rect">
            <a:avLst/>
          </a:prstGeom>
        </p:spPr>
        <p:txBody>
          <a:bodyPr spcFirstLastPara="1" wrap="square" lIns="91425" tIns="45700" rIns="91425" bIns="45700" anchor="t" anchorCtr="0">
            <a:noAutofit/>
          </a:bodyPr>
          <a:lstStyle/>
          <a:p>
            <a:pPr marL="457200" lvl="0" indent="-323850" algn="l" rtl="0">
              <a:spcBef>
                <a:spcPts val="1000"/>
              </a:spcBef>
              <a:spcAft>
                <a:spcPts val="0"/>
              </a:spcAft>
              <a:buSzPts val="1500"/>
              <a:buChar char="●"/>
            </a:pPr>
            <a:r>
              <a:rPr lang="en-US" sz="2500" dirty="0">
                <a:latin typeface="Franklin Gothic Book" panose="020B0503020102020204" pitchFamily="34" charset="0"/>
              </a:rPr>
              <a:t>It is important to note that a standard is the floor, not a ceiling. These standards are not a set of instructional or assessment tasks, but rather statements of what students should know and be able to do after instruction. Decisions on how best to help students meet these program goals are left to local school districts and teachers. </a:t>
            </a:r>
            <a:endParaRPr sz="2500" dirty="0">
              <a:latin typeface="Franklin Gothic Book" panose="020B0503020102020204" pitchFamily="34" charset="0"/>
            </a:endParaRPr>
          </a:p>
          <a:p>
            <a:pPr marL="457200" lvl="0" indent="0" algn="l" rtl="0">
              <a:spcBef>
                <a:spcPts val="1000"/>
              </a:spcBef>
              <a:spcAft>
                <a:spcPts val="0"/>
              </a:spcAft>
              <a:buNone/>
            </a:pPr>
            <a:endParaRPr sz="2500" dirty="0">
              <a:latin typeface="Franklin Gothic Book" panose="020B0503020102020204" pitchFamily="34" charset="0"/>
            </a:endParaRPr>
          </a:p>
          <a:p>
            <a:pPr marL="457200" lvl="0" indent="-323850" algn="l" rtl="0">
              <a:spcBef>
                <a:spcPts val="1000"/>
              </a:spcBef>
              <a:spcAft>
                <a:spcPts val="0"/>
              </a:spcAft>
              <a:buSzPts val="1500"/>
              <a:buChar char="●"/>
            </a:pPr>
            <a:r>
              <a:rPr lang="en-US" sz="2500" dirty="0">
                <a:latin typeface="Franklin Gothic Book" panose="020B0503020102020204" pitchFamily="34" charset="0"/>
              </a:rPr>
              <a:t>Thus, if you are a grade 3 teacher, and you would like your students to generate their own compelling questions, go for it! Local school districts, schools and teachers may go beyond the minimum requirements outlined in the </a:t>
            </a:r>
            <a:r>
              <a:rPr lang="en-US" sz="2500" i="1" dirty="0">
                <a:latin typeface="Franklin Gothic Book" panose="020B0503020102020204" pitchFamily="34" charset="0"/>
              </a:rPr>
              <a:t>KAS for Social Studies. </a:t>
            </a:r>
            <a:r>
              <a:rPr lang="en-US" sz="2500" dirty="0">
                <a:latin typeface="Franklin Gothic Book" panose="020B0503020102020204" pitchFamily="34" charset="0"/>
              </a:rPr>
              <a:t>Teachers can have students develop their own compelling questions with support, but it is not the requirement of the standard.</a:t>
            </a:r>
            <a:endParaRPr sz="2500" i="1"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1"/>
          <p:cNvSpPr txBox="1">
            <a:spLocks noGrp="1"/>
          </p:cNvSpPr>
          <p:nvPr>
            <p:ph type="title"/>
          </p:nvPr>
        </p:nvSpPr>
        <p:spPr>
          <a:xfrm>
            <a:off x="0" y="0"/>
            <a:ext cx="1185722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t>Deeper Dive: What strategies are available to get students engaged with compelling questions? </a:t>
            </a:r>
            <a:endParaRPr sz="3200" dirty="0"/>
          </a:p>
        </p:txBody>
      </p:sp>
      <p:sp>
        <p:nvSpPr>
          <p:cNvPr id="368" name="Google Shape;368;p51"/>
          <p:cNvSpPr txBox="1">
            <a:spLocks noGrp="1"/>
          </p:cNvSpPr>
          <p:nvPr>
            <p:ph type="body" idx="1"/>
          </p:nvPr>
        </p:nvSpPr>
        <p:spPr>
          <a:xfrm>
            <a:off x="110745" y="1109663"/>
            <a:ext cx="1163573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Char char="•"/>
            </a:pPr>
            <a:r>
              <a:rPr lang="en-US" sz="2400" dirty="0">
                <a:latin typeface="Franklin Gothic Book" panose="020B0503020102020204" pitchFamily="34" charset="0"/>
              </a:rPr>
              <a:t>Revisit the </a:t>
            </a:r>
            <a:r>
              <a:rPr lang="en-US" sz="2400" i="1" dirty="0">
                <a:latin typeface="Franklin Gothic Book" panose="020B0503020102020204" pitchFamily="34" charset="0"/>
              </a:rPr>
              <a:t>Teacher Notes</a:t>
            </a:r>
            <a:r>
              <a:rPr lang="en-US" sz="2400" dirty="0">
                <a:latin typeface="Franklin Gothic Book" panose="020B0503020102020204" pitchFamily="34" charset="0"/>
              </a:rPr>
              <a:t> document for your grade level in the </a:t>
            </a:r>
            <a:r>
              <a:rPr lang="en-US" sz="2400" u="sng" dirty="0">
                <a:solidFill>
                  <a:schemeClr val="hlink"/>
                </a:solidFill>
                <a:latin typeface="Franklin Gothic Book" panose="020B0503020102020204" pitchFamily="34" charset="0"/>
                <a:hlinkClick r:id="rId3"/>
              </a:rPr>
              <a:t>Student Assignment Library</a:t>
            </a:r>
            <a:r>
              <a:rPr lang="en-US" sz="2400" dirty="0">
                <a:latin typeface="Franklin Gothic Book" panose="020B0503020102020204" pitchFamily="34" charset="0"/>
              </a:rPr>
              <a:t> on </a:t>
            </a:r>
            <a:r>
              <a:rPr lang="en-US" sz="2400" u="sng" dirty="0">
                <a:solidFill>
                  <a:schemeClr val="hlink"/>
                </a:solidFill>
                <a:latin typeface="Franklin Gothic Book" panose="020B0503020102020204" pitchFamily="34" charset="0"/>
                <a:hlinkClick r:id="rId4"/>
              </a:rPr>
              <a:t>www.kystandards.org</a:t>
            </a:r>
            <a:r>
              <a:rPr lang="en-US" sz="2400" dirty="0">
                <a:latin typeface="Franklin Gothic Book" panose="020B0503020102020204" pitchFamily="34" charset="0"/>
              </a:rPr>
              <a:t>. </a:t>
            </a:r>
            <a:endParaRPr sz="2400" dirty="0">
              <a:latin typeface="Franklin Gothic Book" panose="020B0503020102020204" pitchFamily="34" charset="0"/>
            </a:endParaRPr>
          </a:p>
          <a:p>
            <a:pPr marL="457200" lvl="0" indent="-368300" algn="l" rtl="0">
              <a:spcBef>
                <a:spcPts val="0"/>
              </a:spcBef>
              <a:spcAft>
                <a:spcPts val="0"/>
              </a:spcAft>
              <a:buSzPts val="2200"/>
              <a:buChar char="•"/>
            </a:pPr>
            <a:r>
              <a:rPr lang="en-US" sz="2400" dirty="0">
                <a:latin typeface="Franklin Gothic Book" panose="020B0503020102020204" pitchFamily="34" charset="0"/>
              </a:rPr>
              <a:t>Once you have accessed this document, read the section about compelling questions. Next, identify the strategy cited to support students in engaging with compelling question. As you identify this strategy, reflect on the following questions with a partner, small group or your PLC. </a:t>
            </a:r>
            <a:endParaRPr sz="2400" dirty="0">
              <a:latin typeface="Franklin Gothic Book" panose="020B0503020102020204" pitchFamily="34" charset="0"/>
            </a:endParaRPr>
          </a:p>
          <a:p>
            <a:pPr marL="1143000" lvl="2" indent="-228600" algn="l" rtl="0">
              <a:spcBef>
                <a:spcPts val="0"/>
              </a:spcBef>
              <a:spcAft>
                <a:spcPts val="0"/>
              </a:spcAft>
              <a:buSzPts val="1800"/>
              <a:buChar char="•"/>
            </a:pPr>
            <a:r>
              <a:rPr lang="en-US" sz="2400" dirty="0">
                <a:latin typeface="Franklin Gothic Book" panose="020B0503020102020204" pitchFamily="34" charset="0"/>
              </a:rPr>
              <a:t>How would your classroom culture support the use of this strategy to develop compelling questions? </a:t>
            </a:r>
            <a:endParaRPr sz="2400" dirty="0">
              <a:latin typeface="Franklin Gothic Book" panose="020B0503020102020204" pitchFamily="34" charset="0"/>
            </a:endParaRPr>
          </a:p>
          <a:p>
            <a:pPr marL="1143000" lvl="2" indent="-228600" algn="l" rtl="0">
              <a:spcBef>
                <a:spcPts val="0"/>
              </a:spcBef>
              <a:spcAft>
                <a:spcPts val="0"/>
              </a:spcAft>
              <a:buSzPts val="1800"/>
              <a:buChar char="•"/>
            </a:pPr>
            <a:r>
              <a:rPr lang="en-US" sz="2400" dirty="0">
                <a:latin typeface="Franklin Gothic Book" panose="020B0503020102020204" pitchFamily="34" charset="0"/>
              </a:rPr>
              <a:t>How would you implement this strategy in your classroom? </a:t>
            </a:r>
            <a:endParaRPr sz="2400" dirty="0">
              <a:latin typeface="Franklin Gothic Book" panose="020B0503020102020204" pitchFamily="34" charset="0"/>
            </a:endParaRPr>
          </a:p>
          <a:p>
            <a:pPr marL="1143000" lvl="2" indent="-228600" algn="l" rtl="0">
              <a:spcBef>
                <a:spcPts val="0"/>
              </a:spcBef>
              <a:spcAft>
                <a:spcPts val="0"/>
              </a:spcAft>
              <a:buSzPts val="1800"/>
              <a:buChar char="•"/>
            </a:pPr>
            <a:r>
              <a:rPr lang="en-US" sz="2400" dirty="0">
                <a:latin typeface="Franklin Gothic Book" panose="020B0503020102020204" pitchFamily="34" charset="0"/>
              </a:rPr>
              <a:t>What concern(s) do you have, if any? </a:t>
            </a:r>
            <a:endParaRPr sz="1800" dirty="0">
              <a:latin typeface="Franklin Gothic Book" panose="020B0503020102020204" pitchFamily="34" charset="0"/>
            </a:endParaRPr>
          </a:p>
          <a:p>
            <a:pPr marL="0" lvl="0" indent="0" algn="l" rtl="0">
              <a:spcBef>
                <a:spcPts val="1000"/>
              </a:spcBef>
              <a:spcAft>
                <a:spcPts val="0"/>
              </a:spcAft>
              <a:buNone/>
            </a:pPr>
            <a:r>
              <a:rPr lang="en-US" sz="2000" i="1" dirty="0">
                <a:latin typeface="Franklin Gothic Book" panose="020B0503020102020204" pitchFamily="34" charset="0"/>
              </a:rPr>
              <a:t>If you are an elementary teacher who is interested in having your students create their own compelling question, complete the process above, but access the Teacher Notes documents for Grades 6 through high school and select one strategy to use for this task. </a:t>
            </a:r>
            <a:endParaRPr sz="2000" i="1" dirty="0">
              <a:latin typeface="Franklin Gothic Book" panose="020B05030201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2"/>
          <p:cNvSpPr txBox="1">
            <a:spLocks noGrp="1"/>
          </p:cNvSpPr>
          <p:nvPr>
            <p:ph type="title"/>
          </p:nvPr>
        </p:nvSpPr>
        <p:spPr>
          <a:xfrm>
            <a:off x="74901" y="221300"/>
            <a:ext cx="11752337"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Scavenger Hunt:</a:t>
            </a:r>
            <a:endParaRPr sz="3600" dirty="0"/>
          </a:p>
          <a:p>
            <a:pPr marL="0" lvl="0" indent="0" algn="l" rtl="0">
              <a:spcBef>
                <a:spcPts val="0"/>
              </a:spcBef>
              <a:spcAft>
                <a:spcPts val="0"/>
              </a:spcAft>
              <a:buNone/>
            </a:pPr>
            <a:r>
              <a:rPr lang="en-US" sz="3600" dirty="0"/>
              <a:t>Compelling Question development strategy list</a:t>
            </a:r>
            <a:endParaRPr sz="3600" dirty="0"/>
          </a:p>
        </p:txBody>
      </p:sp>
      <p:sp>
        <p:nvSpPr>
          <p:cNvPr id="375" name="Google Shape;375;p52"/>
          <p:cNvSpPr txBox="1">
            <a:spLocks noGrp="1"/>
          </p:cNvSpPr>
          <p:nvPr>
            <p:ph type="body" idx="1"/>
          </p:nvPr>
        </p:nvSpPr>
        <p:spPr>
          <a:xfrm>
            <a:off x="299754" y="1715874"/>
            <a:ext cx="11257662"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If you are interested in learning more strategies that could help students develop their own compelling questions, access the </a:t>
            </a:r>
            <a:r>
              <a:rPr lang="en-US" sz="3200" i="1" dirty="0">
                <a:latin typeface="Franklin Gothic Book" panose="020B0503020102020204" pitchFamily="34" charset="0"/>
              </a:rPr>
              <a:t>Teacher Notes</a:t>
            </a:r>
            <a:r>
              <a:rPr lang="en-US" sz="3200" dirty="0">
                <a:latin typeface="Franklin Gothic Book" panose="020B0503020102020204" pitchFamily="34" charset="0"/>
              </a:rPr>
              <a:t> documents  in the </a:t>
            </a:r>
            <a:r>
              <a:rPr lang="en-US" sz="3200" u="sng" dirty="0">
                <a:solidFill>
                  <a:schemeClr val="hlink"/>
                </a:solidFill>
                <a:latin typeface="Franklin Gothic Book" panose="020B0503020102020204" pitchFamily="34" charset="0"/>
                <a:hlinkClick r:id="rId3"/>
              </a:rPr>
              <a:t>Student Assignment Library</a:t>
            </a:r>
            <a:r>
              <a:rPr lang="en-US" sz="3200" dirty="0">
                <a:latin typeface="Franklin Gothic Book" panose="020B0503020102020204" pitchFamily="34" charset="0"/>
              </a:rPr>
              <a:t> on </a:t>
            </a:r>
            <a:r>
              <a:rPr lang="en-US" sz="3200" u="sng" dirty="0">
                <a:solidFill>
                  <a:schemeClr val="hlink"/>
                </a:solidFill>
                <a:latin typeface="Franklin Gothic Book" panose="020B0503020102020204" pitchFamily="34" charset="0"/>
                <a:hlinkClick r:id="rId4"/>
              </a:rPr>
              <a:t>www.kystandards.org</a:t>
            </a:r>
            <a:r>
              <a:rPr lang="en-US" sz="3200" dirty="0">
                <a:latin typeface="Franklin Gothic Book" panose="020B0503020102020204" pitchFamily="34" charset="0"/>
              </a:rPr>
              <a:t> for Grades 6 through High School. </a:t>
            </a:r>
            <a:endParaRPr sz="3200" dirty="0">
              <a:latin typeface="Franklin Gothic Book" panose="020B0503020102020204" pitchFamily="34" charset="0"/>
            </a:endParaRPr>
          </a:p>
          <a:p>
            <a:pPr marL="0" lvl="0" indent="0" algn="l" rtl="0">
              <a:spcBef>
                <a:spcPts val="1000"/>
              </a:spcBef>
              <a:spcAft>
                <a:spcPts val="0"/>
              </a:spcAft>
              <a:buNone/>
            </a:pPr>
            <a:endParaRPr sz="3200" dirty="0">
              <a:latin typeface="Franklin Gothic Book" panose="020B0503020102020204" pitchFamily="34" charset="0"/>
            </a:endParaRPr>
          </a:p>
          <a:p>
            <a:pPr marL="457200" lvl="0" indent="-393700" algn="l" rtl="0">
              <a:spcBef>
                <a:spcPts val="1000"/>
              </a:spcBef>
              <a:spcAft>
                <a:spcPts val="0"/>
              </a:spcAft>
              <a:buSzPts val="2600"/>
              <a:buChar char="•"/>
            </a:pPr>
            <a:r>
              <a:rPr lang="en-US" sz="3200" dirty="0">
                <a:latin typeface="Franklin Gothic Book" panose="020B0503020102020204" pitchFamily="34" charset="0"/>
              </a:rPr>
              <a:t>Find the section that discusses the compelling question and make a list of the different strategies suggested at each grade level. </a:t>
            </a:r>
            <a:endParaRPr sz="3200" dirty="0">
              <a:latin typeface="Franklin Gothic Book" panose="020B0503020102020204" pitchFamily="34" charset="0"/>
            </a:endParaRPr>
          </a:p>
          <a:p>
            <a:pPr marL="0" lvl="0" indent="0" algn="l" rtl="0">
              <a:spcBef>
                <a:spcPts val="1000"/>
              </a:spcBef>
              <a:spcAft>
                <a:spcPts val="0"/>
              </a:spcAft>
              <a:buNone/>
            </a:pPr>
            <a:endParaRPr sz="2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118626"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141" name="Google Shape;141;p19"/>
          <p:cNvSpPr txBox="1">
            <a:spLocks noGrp="1"/>
          </p:cNvSpPr>
          <p:nvPr>
            <p:ph type="body" idx="1"/>
          </p:nvPr>
        </p:nvSpPr>
        <p:spPr>
          <a:xfrm>
            <a:off x="118626" y="908152"/>
            <a:ext cx="11954748"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dirty="0">
                <a:solidFill>
                  <a:srgbClr val="000000"/>
                </a:solidFill>
                <a:latin typeface="Franklin Gothic Book" panose="020B0503020102020204" pitchFamily="34" charset="0"/>
              </a:rPr>
              <a:t>Section A: Introduction - What is inquiry?</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B: What are Compelling Questions, and how do students ask them?</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C: What are Supporting Questions, and how do students ask them?</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D: How do students investigate through the disciplinary strand standards?</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G: Reflection </a:t>
            </a:r>
            <a:endParaRPr dirty="0">
              <a:solidFill>
                <a:srgbClr val="000000"/>
              </a:solidFill>
              <a:latin typeface="Franklin Gothic Book" panose="020B05030201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3"/>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Questioning Caveats</a:t>
            </a:r>
            <a:endParaRPr dirty="0"/>
          </a:p>
        </p:txBody>
      </p:sp>
      <p:sp>
        <p:nvSpPr>
          <p:cNvPr id="382" name="Google Shape;382;p53"/>
          <p:cNvSpPr txBox="1">
            <a:spLocks noGrp="1"/>
          </p:cNvSpPr>
          <p:nvPr>
            <p:ph type="body" idx="1"/>
          </p:nvPr>
        </p:nvSpPr>
        <p:spPr>
          <a:xfrm>
            <a:off x="358515" y="791304"/>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When designing compelling questions, it is important to ensure that your questions meet the following criteria:</a:t>
            </a:r>
            <a:endParaRPr sz="30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3000" dirty="0">
              <a:latin typeface="Franklin Gothic Book" panose="020B0503020102020204" pitchFamily="34" charset="0"/>
            </a:endParaRPr>
          </a:p>
          <a:p>
            <a:pPr marL="88900" lvl="0" indent="0" algn="l" rtl="0">
              <a:spcBef>
                <a:spcPts val="1000"/>
              </a:spcBef>
              <a:spcAft>
                <a:spcPts val="0"/>
              </a:spcAft>
              <a:buSzPts val="2200"/>
              <a:buNone/>
            </a:pPr>
            <a:r>
              <a:rPr lang="en-US" sz="3000" dirty="0">
                <a:latin typeface="Franklin Gothic Book" panose="020B0503020102020204" pitchFamily="34" charset="0"/>
              </a:rPr>
              <a:t>Consider what you are asking students to explain/argue.</a:t>
            </a:r>
          </a:p>
          <a:p>
            <a:pPr marL="546100" indent="-457200">
              <a:spcBef>
                <a:spcPts val="1000"/>
              </a:spcBef>
              <a:buSzPts val="2200"/>
            </a:pPr>
            <a:r>
              <a:rPr lang="en-US" sz="3000" dirty="0">
                <a:latin typeface="Franklin Gothic Book" panose="020B0503020102020204" pitchFamily="34" charset="0"/>
              </a:rPr>
              <a:t>Consider the consequences of the variety of student responses when they have opportunities for  constructing explanations and/or arguments. Questions such as “Was Hitler a good leader?” is not an appropriate question for students to engage with as students should not argue that Hitler was a good leader. </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4"/>
          <p:cNvSpPr txBox="1">
            <a:spLocks noGrp="1"/>
          </p:cNvSpPr>
          <p:nvPr>
            <p:ph type="title"/>
          </p:nvPr>
        </p:nvSpPr>
        <p:spPr>
          <a:xfrm>
            <a:off x="148652"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Questioning Caveats (2)</a:t>
            </a:r>
            <a:endParaRPr dirty="0"/>
          </a:p>
        </p:txBody>
      </p:sp>
      <p:sp>
        <p:nvSpPr>
          <p:cNvPr id="389" name="Google Shape;389;p54"/>
          <p:cNvSpPr txBox="1">
            <a:spLocks noGrp="1"/>
          </p:cNvSpPr>
          <p:nvPr>
            <p:ph type="body" idx="1"/>
          </p:nvPr>
        </p:nvSpPr>
        <p:spPr>
          <a:xfrm>
            <a:off x="553387" y="1344025"/>
            <a:ext cx="10515600" cy="4351200"/>
          </a:xfrm>
          <a:prstGeom prst="rect">
            <a:avLst/>
          </a:prstGeom>
        </p:spPr>
        <p:txBody>
          <a:bodyPr spcFirstLastPara="1" wrap="square" lIns="91425" tIns="45700" rIns="91425" bIns="45700" anchor="t" anchorCtr="0">
            <a:noAutofit/>
          </a:bodyPr>
          <a:lstStyle/>
          <a:p>
            <a:pPr marL="82550" lvl="0" indent="0" algn="l" rtl="0">
              <a:spcBef>
                <a:spcPts val="1000"/>
              </a:spcBef>
              <a:spcAft>
                <a:spcPts val="0"/>
              </a:spcAft>
              <a:buSzPts val="2300"/>
              <a:buNone/>
            </a:pPr>
            <a:r>
              <a:rPr lang="en-US" sz="3600" dirty="0">
                <a:latin typeface="Franklin Gothic Book" panose="020B0503020102020204" pitchFamily="34" charset="0"/>
              </a:rPr>
              <a:t>Avoid hypotheticals. </a:t>
            </a:r>
          </a:p>
          <a:p>
            <a:pPr marL="539750" indent="-457200">
              <a:spcBef>
                <a:spcPts val="1000"/>
              </a:spcBef>
              <a:buSzPts val="2300"/>
            </a:pPr>
            <a:r>
              <a:rPr lang="en-US" sz="3200" dirty="0">
                <a:latin typeface="Franklin Gothic Book" panose="020B0503020102020204" pitchFamily="34" charset="0"/>
              </a:rPr>
              <a:t>In order to meet the requirements of the </a:t>
            </a:r>
            <a:r>
              <a:rPr lang="en-US" sz="3200" i="1" dirty="0">
                <a:latin typeface="Franklin Gothic Book" panose="020B0503020102020204" pitchFamily="34" charset="0"/>
              </a:rPr>
              <a:t>KAS for Social Studies</a:t>
            </a:r>
            <a:r>
              <a:rPr lang="en-US" sz="3200" dirty="0">
                <a:latin typeface="Franklin Gothic Book" panose="020B0503020102020204" pitchFamily="34" charset="0"/>
              </a:rPr>
              <a:t>, evidence must be used to support explanations and/or arguments. Thus, students must be required to engage with questions that ask them to consider real situations. For example, “What would happen if Germany won World War One?” isn’t appropriate because there is no evidence to support a student’s explanation and/or argument to this question. </a:t>
            </a:r>
            <a:endParaRPr sz="3600" dirty="0">
              <a:latin typeface="Franklin Gothic Book" panose="020B05030201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5"/>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Questioning Caveats (3)</a:t>
            </a:r>
            <a:endParaRPr dirty="0"/>
          </a:p>
        </p:txBody>
      </p:sp>
      <p:sp>
        <p:nvSpPr>
          <p:cNvPr id="396" name="Google Shape;396;p55"/>
          <p:cNvSpPr txBox="1">
            <a:spLocks noGrp="1"/>
          </p:cNvSpPr>
          <p:nvPr>
            <p:ph type="body" idx="1"/>
          </p:nvPr>
        </p:nvSpPr>
        <p:spPr>
          <a:xfrm>
            <a:off x="673308" y="1253400"/>
            <a:ext cx="10515600" cy="4351200"/>
          </a:xfrm>
          <a:prstGeom prst="rect">
            <a:avLst/>
          </a:prstGeom>
        </p:spPr>
        <p:txBody>
          <a:bodyPr spcFirstLastPara="1" wrap="square" lIns="91425" tIns="45700" rIns="91425" bIns="45700" anchor="t" anchorCtr="0">
            <a:noAutofit/>
          </a:bodyPr>
          <a:lstStyle/>
          <a:p>
            <a:pPr marL="76200" lvl="0" indent="0" algn="l" rtl="0">
              <a:spcBef>
                <a:spcPts val="1000"/>
              </a:spcBef>
              <a:spcAft>
                <a:spcPts val="0"/>
              </a:spcAft>
              <a:buSzPts val="2400"/>
              <a:buNone/>
            </a:pPr>
            <a:r>
              <a:rPr lang="en-US" sz="3400" dirty="0"/>
              <a:t>Questions should not be biased. </a:t>
            </a:r>
          </a:p>
          <a:p>
            <a:pPr marL="533400" indent="-457200">
              <a:spcBef>
                <a:spcPts val="1000"/>
              </a:spcBef>
              <a:buSzPts val="2400"/>
            </a:pPr>
            <a:r>
              <a:rPr lang="en-US" sz="3000" dirty="0"/>
              <a:t>An essential component of a compelling question is that it can be argued in a variety of ways. If the question directs students to answering one way, the question needs to be revised.  A question such as “How can the U.S. minimize social inequality” is biased because while students could provide a variety of ways that the U.S. could minimize social inequality, the question is not truly open-ended because it is limiting students to one perspective. </a:t>
            </a:r>
            <a:endParaRPr sz="35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6"/>
          <p:cNvSpPr txBox="1">
            <a:spLocks noGrp="1"/>
          </p:cNvSpPr>
          <p:nvPr>
            <p:ph type="title"/>
          </p:nvPr>
        </p:nvSpPr>
        <p:spPr>
          <a:xfrm>
            <a:off x="0" y="-1109"/>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Application</a:t>
            </a:r>
            <a:endParaRPr dirty="0"/>
          </a:p>
        </p:txBody>
      </p:sp>
      <p:sp>
        <p:nvSpPr>
          <p:cNvPr id="403" name="Google Shape;403;p56"/>
          <p:cNvSpPr txBox="1">
            <a:spLocks noGrp="1"/>
          </p:cNvSpPr>
          <p:nvPr>
            <p:ph type="body" idx="1"/>
          </p:nvPr>
        </p:nvSpPr>
        <p:spPr>
          <a:xfrm>
            <a:off x="298875" y="941205"/>
            <a:ext cx="11055000" cy="4703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Individually, with a partner, a grade level group or PLC, write a compelling question that you would use in your classroom. </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0" lvl="0" indent="0" algn="l" rtl="0">
              <a:spcBef>
                <a:spcPts val="1000"/>
              </a:spcBef>
              <a:spcAft>
                <a:spcPts val="0"/>
              </a:spcAft>
              <a:buNone/>
            </a:pPr>
            <a:r>
              <a:rPr lang="en-US" sz="3000" dirty="0">
                <a:latin typeface="Franklin Gothic Book" panose="020B0503020102020204" pitchFamily="34" charset="0"/>
              </a:rPr>
              <a:t>In order to write a compelling question, consider the following:</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457200" lvl="0" indent="-342900" algn="l" rtl="0">
              <a:spcBef>
                <a:spcPts val="1000"/>
              </a:spcBef>
              <a:spcAft>
                <a:spcPts val="0"/>
              </a:spcAft>
              <a:buSzPts val="1800"/>
              <a:buAutoNum type="arabicParenR"/>
            </a:pPr>
            <a:r>
              <a:rPr lang="en-US" sz="3000" dirty="0">
                <a:latin typeface="Franklin Gothic Book" panose="020B0503020102020204" pitchFamily="34" charset="0"/>
              </a:rPr>
              <a:t>Identify the questioning and disciplinary strand standards that will be the focus of this question. </a:t>
            </a:r>
            <a:endParaRPr sz="30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000" dirty="0">
                <a:latin typeface="Franklin Gothic Book" panose="020B0503020102020204" pitchFamily="34" charset="0"/>
              </a:rPr>
              <a:t>What is the topic of study?</a:t>
            </a:r>
            <a:endParaRPr sz="30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000" dirty="0">
                <a:latin typeface="Franklin Gothic Book" panose="020B0503020102020204" pitchFamily="34" charset="0"/>
              </a:rPr>
              <a:t>What do you want students to know and be able to do when they are done answering this question?</a:t>
            </a:r>
            <a:endParaRPr sz="3000"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7"/>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410" name="Google Shape;410;p57"/>
          <p:cNvSpPr txBox="1">
            <a:spLocks noGrp="1"/>
          </p:cNvSpPr>
          <p:nvPr>
            <p:ph type="body" idx="1"/>
          </p:nvPr>
        </p:nvSpPr>
        <p:spPr>
          <a:xfrm>
            <a:off x="703288" y="1253400"/>
            <a:ext cx="10515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arenR"/>
            </a:pPr>
            <a:r>
              <a:rPr lang="en-US" sz="3200" dirty="0">
                <a:latin typeface="Franklin Gothic Book" panose="020B0503020102020204" pitchFamily="34" charset="0"/>
              </a:rPr>
              <a:t>What is the definition of a compelling question?</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What are some questions that you can ask to evaluate a compelling question?</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When creating a compelling question, what must you consider?</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According to the </a:t>
            </a:r>
            <a:r>
              <a:rPr lang="en-US" sz="3200" i="1" dirty="0">
                <a:latin typeface="Franklin Gothic Book" panose="020B0503020102020204" pitchFamily="34" charset="0"/>
              </a:rPr>
              <a:t>KAS for Social Studies</a:t>
            </a:r>
            <a:r>
              <a:rPr lang="en-US" sz="3200" dirty="0">
                <a:latin typeface="Franklin Gothic Book" panose="020B0503020102020204" pitchFamily="34" charset="0"/>
              </a:rPr>
              <a:t>, when are students expected to ask their own compelling questions? </a:t>
            </a:r>
            <a:endParaRPr sz="3200" dirty="0">
              <a:latin typeface="Franklin Gothic Book" panose="020B0503020102020204" pitchFamily="34" charset="0"/>
            </a:endParaRPr>
          </a:p>
          <a:p>
            <a:pPr marL="457200" lvl="0" indent="-342900" algn="l" rtl="0">
              <a:spcBef>
                <a:spcPts val="1000"/>
              </a:spcBef>
              <a:spcAft>
                <a:spcPts val="0"/>
              </a:spcAft>
              <a:buSzPts val="1800"/>
              <a:buAutoNum type="arabicParenR"/>
            </a:pPr>
            <a:r>
              <a:rPr lang="en-US" sz="3200" dirty="0">
                <a:latin typeface="Franklin Gothic Book" panose="020B0503020102020204" pitchFamily="34" charset="0"/>
              </a:rPr>
              <a:t>What questions do you have?</a:t>
            </a:r>
            <a:endParaRPr sz="3200" dirty="0">
              <a:latin typeface="Franklin Gothic Book" panose="020B05030201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8"/>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417" name="Google Shape;417;p58"/>
          <p:cNvSpPr txBox="1">
            <a:spLocks noGrp="1"/>
          </p:cNvSpPr>
          <p:nvPr>
            <p:ph type="body" idx="1"/>
          </p:nvPr>
        </p:nvSpPr>
        <p:spPr>
          <a:xfrm>
            <a:off x="598357" y="1325700"/>
            <a:ext cx="10515600" cy="4351200"/>
          </a:xfrm>
          <a:prstGeom prst="rect">
            <a:avLst/>
          </a:prstGeom>
          <a:noFill/>
          <a:ln>
            <a:noFill/>
          </a:ln>
        </p:spPr>
        <p:txBody>
          <a:bodyPr spcFirstLastPara="1" wrap="square" lIns="91425" tIns="0" rIns="91425" bIns="0" anchor="ctr" anchorCtr="0">
            <a:noAutofit/>
          </a:bodyPr>
          <a:lstStyle/>
          <a:p>
            <a:pPr marL="228600" lvl="0" indent="-285750" algn="l" rtl="0">
              <a:spcBef>
                <a:spcPts val="1000"/>
              </a:spcBef>
              <a:spcAft>
                <a:spcPts val="0"/>
              </a:spcAft>
              <a:buSzPts val="2700"/>
              <a:buChar char="•"/>
            </a:pPr>
            <a:r>
              <a:rPr lang="en-US" dirty="0">
                <a:latin typeface="Franklin Gothic Book" panose="020B0503020102020204" pitchFamily="34" charset="0"/>
              </a:rPr>
              <a:t>Section C: What are Supporting Questions, and how do students ask them?</a:t>
            </a:r>
            <a:endParaRPr dirty="0">
              <a:latin typeface="Franklin Gothic Book" panose="020B0503020102020204" pitchFamily="34" charset="0"/>
            </a:endParaRPr>
          </a:p>
          <a:p>
            <a:pPr marL="228600" lvl="0" indent="-285750" algn="l" rtl="0">
              <a:spcBef>
                <a:spcPts val="1000"/>
              </a:spcBef>
              <a:spcAft>
                <a:spcPts val="0"/>
              </a:spcAft>
              <a:buSzPts val="2700"/>
              <a:buChar char="•"/>
            </a:pPr>
            <a:r>
              <a:rPr lang="en-US" dirty="0">
                <a:latin typeface="Franklin Gothic Book" panose="020B0503020102020204" pitchFamily="34" charset="0"/>
              </a:rPr>
              <a:t>Section D: How do students investigate through the disciplinary strand standards?</a:t>
            </a:r>
            <a:endParaRPr dirty="0">
              <a:latin typeface="Franklin Gothic Book" panose="020B0503020102020204" pitchFamily="34" charset="0"/>
            </a:endParaRPr>
          </a:p>
          <a:p>
            <a:pPr marL="228600" lvl="0" indent="-285750" algn="l" rtl="0">
              <a:spcBef>
                <a:spcPts val="1000"/>
              </a:spcBef>
              <a:spcAft>
                <a:spcPts val="0"/>
              </a:spcAft>
              <a:buSzPts val="2700"/>
              <a:buChar char="•"/>
            </a:pPr>
            <a:r>
              <a:rPr lang="en-US"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dirty="0">
                <a:latin typeface="Franklin Gothic Book" panose="020B0503020102020204" pitchFamily="34" charset="0"/>
              </a:rPr>
              <a:t>Section F: How do the Communicating Conclusions standards support students in synthesizing knowledge to support civic engagement?</a:t>
            </a:r>
            <a:endParaRPr dirty="0">
              <a:latin typeface="Franklin Gothic Book" panose="020B0503020102020204" pitchFamily="34" charset="0"/>
            </a:endParaRPr>
          </a:p>
          <a:p>
            <a:pPr marL="228600" lvl="0" indent="-285750" algn="l" rtl="0">
              <a:spcBef>
                <a:spcPts val="1000"/>
              </a:spcBef>
              <a:spcAft>
                <a:spcPts val="0"/>
              </a:spcAft>
              <a:buSzPts val="2700"/>
              <a:buChar char="•"/>
            </a:pPr>
            <a:r>
              <a:rPr lang="en-US" dirty="0">
                <a:latin typeface="Franklin Gothic Book" panose="020B0503020102020204" pitchFamily="34" charset="0"/>
              </a:rPr>
              <a:t>Section G: Reflection </a:t>
            </a:r>
            <a:endParaRPr sz="3200"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416" name="Google Shape;416;p5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0"/>
          <p:cNvSpPr txBox="1">
            <a:spLocks noGrp="1"/>
          </p:cNvSpPr>
          <p:nvPr>
            <p:ph type="ctrTitle"/>
          </p:nvPr>
        </p:nvSpPr>
        <p:spPr>
          <a:xfrm>
            <a:off x="2403987" y="1122375"/>
            <a:ext cx="9372888"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431" name="Google Shape;431;p60"/>
          <p:cNvSpPr txBox="1">
            <a:spLocks noGrp="1"/>
          </p:cNvSpPr>
          <p:nvPr>
            <p:ph type="subTitle" idx="1"/>
          </p:nvPr>
        </p:nvSpPr>
        <p:spPr>
          <a:xfrm>
            <a:off x="2800823" y="3736225"/>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C: Supporting Questions</a:t>
            </a:r>
            <a:endParaRPr i="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1"/>
          <p:cNvSpPr txBox="1">
            <a:spLocks noGrp="1"/>
          </p:cNvSpPr>
          <p:nvPr>
            <p:ph type="title"/>
          </p:nvPr>
        </p:nvSpPr>
        <p:spPr>
          <a:xfrm>
            <a:off x="0" y="-13024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437" name="Google Shape;437;p61"/>
          <p:cNvSpPr txBox="1">
            <a:spLocks noGrp="1"/>
          </p:cNvSpPr>
          <p:nvPr>
            <p:ph type="body" idx="1"/>
          </p:nvPr>
        </p:nvSpPr>
        <p:spPr>
          <a:xfrm>
            <a:off x="741600" y="824824"/>
            <a:ext cx="1118160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A: Introduction- What is inquiry?</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B: What are Compelling Questions, and how do students ask them?</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C: What are Supporting Questions, and how do students ask them?</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D: How do students investigate through the disciplinary strand standards?</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65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65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G: Reflection </a:t>
            </a:r>
            <a:endParaRPr sz="2650" dirty="0">
              <a:solidFill>
                <a:srgbClr val="000000"/>
              </a:solidFill>
              <a:latin typeface="Franklin Gothic Book" panose="020B0503020102020204" pitchFamily="34" charset="0"/>
            </a:endParaRPr>
          </a:p>
        </p:txBody>
      </p:sp>
      <p:sp>
        <p:nvSpPr>
          <p:cNvPr id="438" name="Google Shape;438;p61" descr="Red arrow indicates section C of the module. " title="Red arrow"/>
          <p:cNvSpPr/>
          <p:nvPr/>
        </p:nvSpPr>
        <p:spPr>
          <a:xfrm>
            <a:off x="268800" y="1775635"/>
            <a:ext cx="645000" cy="543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3"/>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450" name="Google Shape;450;p63"/>
          <p:cNvSpPr txBox="1">
            <a:spLocks noGrp="1"/>
          </p:cNvSpPr>
          <p:nvPr>
            <p:ph type="body" idx="1"/>
          </p:nvPr>
        </p:nvSpPr>
        <p:spPr>
          <a:xfrm>
            <a:off x="451445" y="1085349"/>
            <a:ext cx="10515600"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inquiry practices as outlined in the </a:t>
            </a:r>
            <a:r>
              <a:rPr lang="en-US" sz="2600" i="1" dirty="0">
                <a:latin typeface="Franklin Gothic Book" panose="020B0503020102020204" pitchFamily="34" charset="0"/>
              </a:rPr>
              <a:t>KAS for Social Studies.</a:t>
            </a:r>
            <a:endParaRPr sz="26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Define inquiry as outlined in the </a:t>
            </a:r>
            <a:r>
              <a:rPr lang="en-US" sz="2600" i="1" dirty="0">
                <a:latin typeface="Franklin Gothic Book" panose="020B0503020102020204" pitchFamily="34" charset="0"/>
              </a:rPr>
              <a:t>KAS for Social Studies. </a:t>
            </a:r>
            <a:endParaRPr sz="26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characteristics of compelling and supporting questions. </a:t>
            </a:r>
            <a:endParaRPr sz="26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Acquire ways to get students to engage with and create compelling and supporting questions when required. </a:t>
            </a:r>
            <a:endParaRPr sz="26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skills and progressions found within the Using Evidence standards. </a:t>
            </a:r>
            <a:endParaRPr sz="26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four components of the Communicating Conclusions standards and find examples and strategies to implement these components.</a:t>
            </a:r>
            <a:endParaRPr sz="2600" dirty="0">
              <a:latin typeface="Franklin Gothic Book" panose="020B05030201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4"/>
          <p:cNvSpPr txBox="1">
            <a:spLocks noGrp="1"/>
          </p:cNvSpPr>
          <p:nvPr>
            <p:ph type="title"/>
          </p:nvPr>
        </p:nvSpPr>
        <p:spPr>
          <a:xfrm>
            <a:off x="11867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Questioning</a:t>
            </a:r>
            <a:endParaRPr dirty="0"/>
          </a:p>
        </p:txBody>
      </p:sp>
      <p:sp>
        <p:nvSpPr>
          <p:cNvPr id="456" name="Google Shape;456;p64"/>
          <p:cNvSpPr txBox="1">
            <a:spLocks noGrp="1"/>
          </p:cNvSpPr>
          <p:nvPr>
            <p:ph type="body" idx="1"/>
          </p:nvPr>
        </p:nvSpPr>
        <p:spPr>
          <a:xfrm>
            <a:off x="405243" y="125340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The development of two types of questions – compelling and supporting – is essential to the study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Compelling questions are open-ended, enduring and centered on significant unresolved issues.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Supporting questions can be answered through use of the concepts and practices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153" name="Google Shape;153;p21"/>
          <p:cNvSpPr txBox="1">
            <a:spLocks noGrp="1"/>
          </p:cNvSpPr>
          <p:nvPr>
            <p:ph type="body" idx="1"/>
          </p:nvPr>
        </p:nvSpPr>
        <p:spPr>
          <a:xfrm>
            <a:off x="331524" y="1253400"/>
            <a:ext cx="11650926"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i="1" dirty="0">
              <a:latin typeface="Franklin Gothic Book" panose="020B05030201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5"/>
          <p:cNvSpPr txBox="1">
            <a:spLocks noGrp="1"/>
          </p:cNvSpPr>
          <p:nvPr>
            <p:ph type="title"/>
          </p:nvPr>
        </p:nvSpPr>
        <p:spPr>
          <a:xfrm>
            <a:off x="0" y="31716"/>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Supporting Questions </a:t>
            </a:r>
            <a:endParaRPr dirty="0"/>
          </a:p>
        </p:txBody>
      </p:sp>
      <p:sp>
        <p:nvSpPr>
          <p:cNvPr id="462" name="Google Shape;462;p65"/>
          <p:cNvSpPr txBox="1">
            <a:spLocks noGrp="1"/>
          </p:cNvSpPr>
          <p:nvPr>
            <p:ph type="body" idx="1"/>
          </p:nvPr>
        </p:nvSpPr>
        <p:spPr>
          <a:xfrm>
            <a:off x="264374" y="733299"/>
            <a:ext cx="7635441" cy="4351200"/>
          </a:xfrm>
          <a:prstGeom prst="rect">
            <a:avLst/>
          </a:prstGeom>
          <a:noFill/>
          <a:ln>
            <a:noFill/>
          </a:ln>
        </p:spPr>
        <p:txBody>
          <a:bodyPr spcFirstLastPara="1" wrap="square" lIns="68575" tIns="34275" rIns="68575" bIns="34275" anchor="t" anchorCtr="0">
            <a:noAutofit/>
          </a:bodyPr>
          <a:lstStyle/>
          <a:p>
            <a:pPr marL="533399" indent="-457200">
              <a:lnSpc>
                <a:spcPct val="100000"/>
              </a:lnSpc>
              <a:spcBef>
                <a:spcPts val="1067"/>
              </a:spcBef>
              <a:buClr>
                <a:schemeClr val="dk1"/>
              </a:buClr>
              <a:buSzPts val="2700"/>
            </a:pPr>
            <a:r>
              <a:rPr lang="en-US" sz="2600" dirty="0">
                <a:latin typeface="Franklin Gothic Book" panose="020B0503020102020204" pitchFamily="34" charset="0"/>
              </a:rPr>
              <a:t>These questions support the compelling question by asking more focused questions.</a:t>
            </a:r>
          </a:p>
          <a:p>
            <a:pPr marL="533399" indent="-457200">
              <a:lnSpc>
                <a:spcPct val="100000"/>
              </a:lnSpc>
              <a:spcBef>
                <a:spcPts val="1067"/>
              </a:spcBef>
              <a:buClr>
                <a:schemeClr val="dk1"/>
              </a:buClr>
              <a:buSzPts val="2700"/>
            </a:pPr>
            <a:r>
              <a:rPr lang="en-US" sz="2600" dirty="0">
                <a:latin typeface="Franklin Gothic Book" panose="020B0503020102020204" pitchFamily="34" charset="0"/>
              </a:rPr>
              <a:t>Investigating supporting questions should provide students with knowledge that they can synthesize to answer the larger compelling question.</a:t>
            </a:r>
          </a:p>
          <a:p>
            <a:pPr marL="533399" indent="-457200">
              <a:lnSpc>
                <a:spcPct val="100000"/>
              </a:lnSpc>
              <a:spcBef>
                <a:spcPts val="1067"/>
              </a:spcBef>
              <a:buClr>
                <a:schemeClr val="dk1"/>
              </a:buClr>
              <a:buSzPts val="2700"/>
            </a:pPr>
            <a:r>
              <a:rPr lang="en-US" sz="2600" dirty="0">
                <a:latin typeface="Franklin Gothic Book" panose="020B0503020102020204" pitchFamily="34" charset="0"/>
              </a:rPr>
              <a:t>These can be answered through use of the concepts and practices of each social studies discipline.</a:t>
            </a:r>
          </a:p>
          <a:p>
            <a:pPr marL="533399" indent="-457200">
              <a:lnSpc>
                <a:spcPct val="100000"/>
              </a:lnSpc>
              <a:spcBef>
                <a:spcPts val="1067"/>
              </a:spcBef>
              <a:buClr>
                <a:schemeClr val="dk1"/>
              </a:buClr>
              <a:buSzPts val="2700"/>
            </a:pPr>
            <a:r>
              <a:rPr lang="en-US" sz="2600" dirty="0">
                <a:latin typeface="Franklin Gothic Book" panose="020B0503020102020204" pitchFamily="34" charset="0"/>
              </a:rPr>
              <a:t>Supporting questions may be discipline specific. </a:t>
            </a:r>
            <a:endParaRPr sz="2600" dirty="0">
              <a:latin typeface="Franklin Gothic Book" panose="020B0503020102020204" pitchFamily="34" charset="0"/>
            </a:endParaRPr>
          </a:p>
          <a:p>
            <a:pPr marL="76198" lvl="0" indent="0" algn="l" rtl="0">
              <a:lnSpc>
                <a:spcPct val="100000"/>
              </a:lnSpc>
              <a:spcBef>
                <a:spcPts val="1067"/>
              </a:spcBef>
              <a:spcAft>
                <a:spcPts val="0"/>
              </a:spcAft>
              <a:buClr>
                <a:schemeClr val="dk1"/>
              </a:buClr>
              <a:buSzPts val="2700"/>
              <a:buNone/>
            </a:pPr>
            <a:br>
              <a:rPr lang="en-US" dirty="0"/>
            </a:br>
            <a:endParaRPr dirty="0"/>
          </a:p>
        </p:txBody>
      </p:sp>
      <p:sp>
        <p:nvSpPr>
          <p:cNvPr id="463" name="Google Shape;463;p65"/>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40</a:t>
            </a:fld>
            <a:endParaRPr sz="1200" dirty="0">
              <a:solidFill>
                <a:srgbClr val="888888"/>
              </a:solidFill>
              <a:latin typeface="Calibri"/>
              <a:ea typeface="Calibri"/>
              <a:cs typeface="Calibri"/>
              <a:sym typeface="Calibri"/>
            </a:endParaRPr>
          </a:p>
        </p:txBody>
      </p:sp>
      <p:pic>
        <p:nvPicPr>
          <p:cNvPr id="2" name="Picture 2" descr="Diagram&#10;&#10;Description automatically generated">
            <a:extLst>
              <a:ext uri="{FF2B5EF4-FFF2-40B4-BE49-F238E27FC236}">
                <a16:creationId xmlns:a16="http://schemas.microsoft.com/office/drawing/2014/main" id="{CCAC53A9-E4CF-0BE8-45F6-E2DB7515CFF6}"/>
              </a:ext>
            </a:extLst>
          </p:cNvPr>
          <p:cNvPicPr>
            <a:picLocks noChangeAspect="1"/>
          </p:cNvPicPr>
          <p:nvPr/>
        </p:nvPicPr>
        <p:blipFill>
          <a:blip r:embed="rId3"/>
          <a:stretch>
            <a:fillRect/>
          </a:stretch>
        </p:blipFill>
        <p:spPr>
          <a:xfrm>
            <a:off x="7907745" y="855399"/>
            <a:ext cx="3867150" cy="42291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6"/>
          <p:cNvSpPr txBox="1">
            <a:spLocks noGrp="1"/>
          </p:cNvSpPr>
          <p:nvPr>
            <p:ph type="title"/>
          </p:nvPr>
        </p:nvSpPr>
        <p:spPr>
          <a:xfrm>
            <a:off x="0" y="-224850"/>
            <a:ext cx="12288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900" dirty="0"/>
              <a:t>What are some examples of supporting  questions?</a:t>
            </a:r>
            <a:r>
              <a:rPr lang="en-US" sz="4100" dirty="0"/>
              <a:t> </a:t>
            </a:r>
            <a:endParaRPr sz="4100" dirty="0"/>
          </a:p>
        </p:txBody>
      </p:sp>
      <p:sp>
        <p:nvSpPr>
          <p:cNvPr id="471" name="Google Shape;471;p66"/>
          <p:cNvSpPr txBox="1">
            <a:spLocks noGrp="1"/>
          </p:cNvSpPr>
          <p:nvPr>
            <p:ph type="body" idx="1"/>
          </p:nvPr>
        </p:nvSpPr>
        <p:spPr>
          <a:xfrm>
            <a:off x="-96600" y="646898"/>
            <a:ext cx="12288600" cy="5264400"/>
          </a:xfrm>
          <a:prstGeom prst="rect">
            <a:avLst/>
          </a:prstGeom>
        </p:spPr>
        <p:txBody>
          <a:bodyPr spcFirstLastPara="1" wrap="square" lIns="91425" tIns="45700" rIns="91425" bIns="45700" anchor="t" anchorCtr="0">
            <a:noAutofit/>
          </a:bodyPr>
          <a:lstStyle/>
          <a:p>
            <a:pPr marL="101600" lvl="0" indent="0" algn="l" rtl="0">
              <a:lnSpc>
                <a:spcPct val="100000"/>
              </a:lnSpc>
              <a:spcBef>
                <a:spcPts val="0"/>
              </a:spcBef>
              <a:spcAft>
                <a:spcPts val="0"/>
              </a:spcAft>
              <a:buSzPts val="2000"/>
              <a:buNone/>
            </a:pPr>
            <a:r>
              <a:rPr lang="en-US" sz="1800" dirty="0"/>
              <a:t>Civics</a:t>
            </a:r>
          </a:p>
          <a:p>
            <a:pPr marL="444500" indent="-342900">
              <a:lnSpc>
                <a:spcPct val="100000"/>
              </a:lnSpc>
              <a:spcBef>
                <a:spcPts val="0"/>
              </a:spcBef>
              <a:buSzPts val="2000"/>
            </a:pPr>
            <a:r>
              <a:rPr lang="en-US" sz="1800" dirty="0"/>
              <a:t>How do public services impact a community? (Grade 1) </a:t>
            </a:r>
          </a:p>
          <a:p>
            <a:pPr marL="444500" indent="-342900">
              <a:lnSpc>
                <a:spcPct val="100000"/>
              </a:lnSpc>
              <a:spcBef>
                <a:spcPts val="0"/>
              </a:spcBef>
              <a:buSzPts val="2000"/>
            </a:pPr>
            <a:r>
              <a:rPr lang="en-US" sz="1800" dirty="0"/>
              <a:t>What roles did subjects of various empires play within their societies and governments? (Grade 7)</a:t>
            </a:r>
          </a:p>
          <a:p>
            <a:pPr marL="444500" indent="-342900">
              <a:lnSpc>
                <a:spcPct val="100000"/>
              </a:lnSpc>
              <a:spcBef>
                <a:spcPts val="0"/>
              </a:spcBef>
              <a:buSzPts val="2000"/>
            </a:pPr>
            <a:r>
              <a:rPr lang="en-US" sz="1800" dirty="0"/>
              <a:t>What are civic responsibilities of individuals within a society? (high school)</a:t>
            </a:r>
          </a:p>
          <a:p>
            <a:pPr marL="101600" lvl="0" indent="0" algn="l" rtl="0">
              <a:lnSpc>
                <a:spcPct val="100000"/>
              </a:lnSpc>
              <a:spcBef>
                <a:spcPts val="0"/>
              </a:spcBef>
              <a:spcAft>
                <a:spcPts val="0"/>
              </a:spcAft>
              <a:buSzPts val="2000"/>
              <a:buNone/>
            </a:pPr>
            <a:r>
              <a:rPr lang="en-US" sz="1800" dirty="0"/>
              <a:t>Economics</a:t>
            </a:r>
          </a:p>
          <a:p>
            <a:pPr marL="444500" indent="-342900">
              <a:lnSpc>
                <a:spcPct val="100000"/>
              </a:lnSpc>
              <a:spcBef>
                <a:spcPts val="0"/>
              </a:spcBef>
              <a:buSzPts val="2000"/>
            </a:pPr>
            <a:r>
              <a:rPr lang="en-US" sz="1800" dirty="0"/>
              <a:t>Why did the British Parliament raise taxes on the colonists? (Grade 5)</a:t>
            </a:r>
          </a:p>
          <a:p>
            <a:pPr marL="444500" indent="-342900">
              <a:lnSpc>
                <a:spcPct val="100000"/>
              </a:lnSpc>
              <a:spcBef>
                <a:spcPts val="0"/>
              </a:spcBef>
              <a:buSzPts val="2000"/>
            </a:pPr>
            <a:r>
              <a:rPr lang="en-US" sz="1800" dirty="0"/>
              <a:t>Why did economic interdependence exist between the regions of the United States between 1783-1877? (Grade 8)</a:t>
            </a:r>
          </a:p>
          <a:p>
            <a:pPr marL="444500" indent="-342900">
              <a:lnSpc>
                <a:spcPct val="100000"/>
              </a:lnSpc>
              <a:spcBef>
                <a:spcPts val="0"/>
              </a:spcBef>
              <a:buSzPts val="2000"/>
            </a:pPr>
            <a:r>
              <a:rPr lang="en-US" sz="1800" dirty="0"/>
              <a:t>How do interest rates influence borrowing and investing? (high school)</a:t>
            </a:r>
            <a:endParaRPr sz="1800" dirty="0"/>
          </a:p>
          <a:p>
            <a:pPr marL="101600" lvl="0" indent="0" algn="l" rtl="0">
              <a:lnSpc>
                <a:spcPct val="100000"/>
              </a:lnSpc>
              <a:spcBef>
                <a:spcPts val="0"/>
              </a:spcBef>
              <a:spcAft>
                <a:spcPts val="0"/>
              </a:spcAft>
              <a:buSzPts val="2000"/>
              <a:buNone/>
            </a:pPr>
            <a:r>
              <a:rPr lang="en-US" sz="1800" dirty="0"/>
              <a:t>Geography</a:t>
            </a:r>
          </a:p>
          <a:p>
            <a:pPr marL="444500" indent="-342900">
              <a:lnSpc>
                <a:spcPct val="100000"/>
              </a:lnSpc>
              <a:spcBef>
                <a:spcPts val="0"/>
              </a:spcBef>
              <a:buSzPts val="2000"/>
            </a:pPr>
            <a:r>
              <a:rPr lang="en-US" sz="1800" dirty="0"/>
              <a:t>How does our community recognize other cultures? (Grade 1)</a:t>
            </a:r>
          </a:p>
          <a:p>
            <a:pPr marL="444500" indent="-342900">
              <a:lnSpc>
                <a:spcPct val="100000"/>
              </a:lnSpc>
              <a:spcBef>
                <a:spcPts val="0"/>
              </a:spcBef>
              <a:buSzPts val="2000"/>
            </a:pPr>
            <a:r>
              <a:rPr lang="en-US" sz="1800" dirty="0"/>
              <a:t>What characteristics do River Valley Civilizations have in common? (Grade 6)</a:t>
            </a:r>
          </a:p>
          <a:p>
            <a:pPr marL="444500" indent="-342900">
              <a:lnSpc>
                <a:spcPct val="100000"/>
              </a:lnSpc>
              <a:spcBef>
                <a:spcPts val="0"/>
              </a:spcBef>
              <a:buSzPts val="2000"/>
            </a:pPr>
            <a:r>
              <a:rPr lang="en-US" sz="1800" dirty="0"/>
              <a:t>How does the geography of Kentucky influence the development of the state? (high school)</a:t>
            </a:r>
            <a:endParaRPr sz="1800" dirty="0"/>
          </a:p>
          <a:p>
            <a:pPr marL="101600" lvl="0" indent="0" algn="l" rtl="0">
              <a:lnSpc>
                <a:spcPct val="100000"/>
              </a:lnSpc>
              <a:spcBef>
                <a:spcPts val="0"/>
              </a:spcBef>
              <a:spcAft>
                <a:spcPts val="0"/>
              </a:spcAft>
              <a:buSzPts val="2000"/>
              <a:buNone/>
            </a:pPr>
            <a:r>
              <a:rPr lang="en-US" sz="1800" dirty="0"/>
              <a:t>History</a:t>
            </a:r>
          </a:p>
          <a:p>
            <a:pPr marL="444500" indent="-342900">
              <a:lnSpc>
                <a:spcPct val="100000"/>
              </a:lnSpc>
              <a:spcBef>
                <a:spcPts val="0"/>
              </a:spcBef>
              <a:buSzPts val="2000"/>
            </a:pPr>
            <a:r>
              <a:rPr lang="en-US" sz="1800" dirty="0"/>
              <a:t>How do communities change over time? (Kindergarten) </a:t>
            </a:r>
          </a:p>
          <a:p>
            <a:pPr marL="444500" indent="-342900">
              <a:lnSpc>
                <a:spcPct val="100000"/>
              </a:lnSpc>
              <a:spcBef>
                <a:spcPts val="0"/>
              </a:spcBef>
              <a:buSzPts val="2000"/>
            </a:pPr>
            <a:r>
              <a:rPr lang="en-US" sz="1800" dirty="0"/>
              <a:t>What was Kentucky’s role in early American history from the earliest colonial settlement to 1877? (Grade 8)</a:t>
            </a:r>
          </a:p>
          <a:p>
            <a:pPr marL="444500" indent="-342900">
              <a:lnSpc>
                <a:spcPct val="100000"/>
              </a:lnSpc>
              <a:spcBef>
                <a:spcPts val="0"/>
              </a:spcBef>
              <a:buSzPts val="2000"/>
            </a:pPr>
            <a:r>
              <a:rPr lang="en-US" sz="1800" dirty="0"/>
              <a:t>How did advancements in communication, technology and trade impact global interactions from 1900-present? (high school)</a:t>
            </a:r>
            <a:endParaRPr sz="1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7"/>
          <p:cNvSpPr txBox="1">
            <a:spLocks noGrp="1"/>
          </p:cNvSpPr>
          <p:nvPr>
            <p:ph type="title"/>
          </p:nvPr>
        </p:nvSpPr>
        <p:spPr>
          <a:xfrm>
            <a:off x="493000" y="9487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is this a supporting question? </a:t>
            </a:r>
            <a:endParaRPr dirty="0"/>
          </a:p>
        </p:txBody>
      </p:sp>
      <p:sp>
        <p:nvSpPr>
          <p:cNvPr id="478" name="Google Shape;478;p67"/>
          <p:cNvSpPr txBox="1">
            <a:spLocks noGrp="1"/>
          </p:cNvSpPr>
          <p:nvPr>
            <p:ph type="body" idx="1"/>
          </p:nvPr>
        </p:nvSpPr>
        <p:spPr>
          <a:xfrm>
            <a:off x="671350" y="2881075"/>
            <a:ext cx="10158900" cy="3426300"/>
          </a:xfrm>
          <a:prstGeom prst="rect">
            <a:avLst/>
          </a:prstGeom>
        </p:spPr>
        <p:txBody>
          <a:bodyPr spcFirstLastPara="1" wrap="square" lIns="91425" tIns="45700" rIns="91425" bIns="45700" anchor="t" anchorCtr="0">
            <a:noAutofit/>
          </a:bodyPr>
          <a:lstStyle/>
          <a:p>
            <a:pPr marL="0" lvl="0" indent="0" algn="ctr" rtl="0">
              <a:lnSpc>
                <a:spcPct val="80000"/>
              </a:lnSpc>
              <a:spcBef>
                <a:spcPts val="1067"/>
              </a:spcBef>
              <a:spcAft>
                <a:spcPts val="0"/>
              </a:spcAft>
              <a:buNone/>
            </a:pPr>
            <a:r>
              <a:rPr lang="en-US" sz="3200" dirty="0"/>
              <a:t>How do public services impact a community?</a:t>
            </a:r>
            <a:r>
              <a:rPr lang="en-US" sz="2400" dirty="0"/>
              <a:t> </a:t>
            </a:r>
            <a:endParaRPr sz="31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8"/>
          <p:cNvSpPr txBox="1">
            <a:spLocks noGrp="1"/>
          </p:cNvSpPr>
          <p:nvPr>
            <p:ph type="title"/>
          </p:nvPr>
        </p:nvSpPr>
        <p:spPr>
          <a:xfrm>
            <a:off x="283564" y="1594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How is a supporting question </a:t>
            </a:r>
            <a:endParaRPr dirty="0"/>
          </a:p>
          <a:p>
            <a:pPr marL="0" lvl="0" indent="0" algn="l" rtl="0">
              <a:spcBef>
                <a:spcPts val="0"/>
              </a:spcBef>
              <a:spcAft>
                <a:spcPts val="0"/>
              </a:spcAft>
              <a:buNone/>
            </a:pPr>
            <a:r>
              <a:rPr lang="en-US" dirty="0"/>
              <a:t>designed? </a:t>
            </a:r>
            <a:endParaRPr dirty="0"/>
          </a:p>
        </p:txBody>
      </p:sp>
      <p:pic>
        <p:nvPicPr>
          <p:cNvPr id="3" name="Picture 3" title="How is a supporting question designed video">
            <a:hlinkClick r:id="" action="ppaction://media"/>
            <a:extLst>
              <a:ext uri="{FF2B5EF4-FFF2-40B4-BE49-F238E27FC236}">
                <a16:creationId xmlns:a16="http://schemas.microsoft.com/office/drawing/2014/main" id="{7EDE97FD-0676-432F-B6B3-C63B1BC998BE}"/>
              </a:ext>
            </a:extLst>
          </p:cNvPr>
          <p:cNvPicPr>
            <a:picLocks noRot="1" noChangeAspect="1"/>
          </p:cNvPicPr>
          <p:nvPr>
            <a:videoFile r:link="rId1"/>
          </p:nvPr>
        </p:nvPicPr>
        <p:blipFill>
          <a:blip r:embed="rId4"/>
          <a:stretch>
            <a:fillRect/>
          </a:stretch>
        </p:blipFill>
        <p:spPr>
          <a:xfrm>
            <a:off x="2080614" y="1698208"/>
            <a:ext cx="6921500" cy="375285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9"/>
          <p:cNvSpPr txBox="1">
            <a:spLocks noGrp="1"/>
          </p:cNvSpPr>
          <p:nvPr>
            <p:ph type="title"/>
          </p:nvPr>
        </p:nvSpPr>
        <p:spPr>
          <a:xfrm>
            <a:off x="50650" y="250825"/>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a:t>
            </a:r>
            <a:endParaRPr sz="3600" dirty="0"/>
          </a:p>
          <a:p>
            <a:pPr marL="0" lvl="0" indent="0" algn="l" rtl="0">
              <a:lnSpc>
                <a:spcPct val="100000"/>
              </a:lnSpc>
              <a:spcBef>
                <a:spcPts val="0"/>
              </a:spcBef>
              <a:spcAft>
                <a:spcPts val="0"/>
              </a:spcAft>
              <a:buClr>
                <a:schemeClr val="dk1"/>
              </a:buClr>
              <a:buSzPts val="3300"/>
              <a:buFont typeface="Calibri"/>
              <a:buNone/>
            </a:pPr>
            <a:r>
              <a:rPr lang="en-US" sz="3600" dirty="0"/>
              <a:t>Which of the following are supporting questions? </a:t>
            </a:r>
            <a:endParaRPr sz="3600" dirty="0"/>
          </a:p>
        </p:txBody>
      </p:sp>
      <p:sp>
        <p:nvSpPr>
          <p:cNvPr id="492" name="Google Shape;492;p69"/>
          <p:cNvSpPr txBox="1">
            <a:spLocks noGrp="1"/>
          </p:cNvSpPr>
          <p:nvPr>
            <p:ph type="body" idx="1"/>
          </p:nvPr>
        </p:nvSpPr>
        <p:spPr>
          <a:xfrm>
            <a:off x="337150" y="1253400"/>
            <a:ext cx="5181600" cy="43512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500" dirty="0">
                <a:latin typeface="Franklin Gothic Book" panose="020B0503020102020204" pitchFamily="34" charset="0"/>
              </a:rPr>
              <a:t>How do complex societies develop?”</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countries depend on each other to produce products?</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What characteristics do River Valley Civilizations have in common? </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people resist oppression even at great personal risk?</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I have to be responsible?</a:t>
            </a:r>
            <a:endParaRPr sz="2500" dirty="0">
              <a:latin typeface="Franklin Gothic Book" panose="020B0503020102020204" pitchFamily="34" charset="0"/>
            </a:endParaRPr>
          </a:p>
          <a:p>
            <a:pPr marL="228600" lvl="0" indent="0" algn="l" rtl="0">
              <a:lnSpc>
                <a:spcPct val="80000"/>
              </a:lnSpc>
              <a:spcBef>
                <a:spcPts val="1067"/>
              </a:spcBef>
              <a:spcAft>
                <a:spcPts val="0"/>
              </a:spcAft>
              <a:buNone/>
            </a:pPr>
            <a:endParaRPr sz="2170" dirty="0"/>
          </a:p>
        </p:txBody>
      </p:sp>
      <p:sp>
        <p:nvSpPr>
          <p:cNvPr id="494" name="Google Shape;494;p69"/>
          <p:cNvSpPr txBox="1">
            <a:spLocks noGrp="1"/>
          </p:cNvSpPr>
          <p:nvPr>
            <p:ph type="body" idx="2"/>
          </p:nvPr>
        </p:nvSpPr>
        <p:spPr>
          <a:xfrm>
            <a:off x="5662000" y="1253400"/>
            <a:ext cx="5181600" cy="45069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500" dirty="0">
                <a:latin typeface="Franklin Gothic Book" panose="020B0503020102020204" pitchFamily="34" charset="0"/>
              </a:rPr>
              <a:t>How do international trends, domestic and foreign policies impact me?</a:t>
            </a:r>
            <a:endParaRPr sz="2500" dirty="0">
              <a:latin typeface="Franklin Gothic Book" panose="020B0503020102020204" pitchFamily="34" charset="0"/>
            </a:endParaRPr>
          </a:p>
          <a:p>
            <a:pPr marL="457200" lvl="0" indent="-381000" algn="l" rtl="0">
              <a:spcBef>
                <a:spcPts val="0"/>
              </a:spcBef>
              <a:spcAft>
                <a:spcPts val="0"/>
              </a:spcAft>
              <a:buSzPts val="2400"/>
              <a:buChar char="•"/>
            </a:pPr>
            <a:r>
              <a:rPr lang="en-US" sz="2500" dirty="0">
                <a:latin typeface="Franklin Gothic Book" panose="020B0503020102020204" pitchFamily="34" charset="0"/>
              </a:rPr>
              <a:t>How did enslaved Africans resist?</a:t>
            </a:r>
            <a:endParaRPr sz="2500" dirty="0">
              <a:latin typeface="Franklin Gothic Book" panose="020B0503020102020204" pitchFamily="34" charset="0"/>
            </a:endParaRPr>
          </a:p>
          <a:p>
            <a:pPr marL="457200" lvl="0" indent="-381000" algn="l" rtl="0">
              <a:spcBef>
                <a:spcPts val="0"/>
              </a:spcBef>
              <a:spcAft>
                <a:spcPts val="0"/>
              </a:spcAft>
              <a:buSzPts val="2400"/>
              <a:buChar char="•"/>
            </a:pPr>
            <a:r>
              <a:rPr lang="en-US" sz="2500" dirty="0">
                <a:latin typeface="Franklin Gothic Book" panose="020B0503020102020204" pitchFamily="34" charset="0"/>
              </a:rPr>
              <a:t>How does where we live affect how we live?</a:t>
            </a:r>
            <a:endParaRPr sz="2500" dirty="0">
              <a:latin typeface="Franklin Gothic Book" panose="020B0503020102020204" pitchFamily="34" charset="0"/>
            </a:endParaRPr>
          </a:p>
          <a:p>
            <a:pPr marL="457200" lvl="0" indent="-381000" algn="l" rtl="0">
              <a:lnSpc>
                <a:spcPct val="115000"/>
              </a:lnSpc>
              <a:spcBef>
                <a:spcPts val="0"/>
              </a:spcBef>
              <a:spcAft>
                <a:spcPts val="0"/>
              </a:spcAft>
              <a:buSzPts val="2400"/>
              <a:buFont typeface="Calibri"/>
              <a:buChar char="•"/>
            </a:pPr>
            <a:r>
              <a:rPr lang="en-US" sz="2500" dirty="0">
                <a:latin typeface="Franklin Gothic Book" panose="020B0503020102020204" pitchFamily="34" charset="0"/>
              </a:rPr>
              <a:t>How have international trends, domestic and foreign policies impacted American culture and society from 1945- present?</a:t>
            </a:r>
            <a:endParaRPr sz="2500" dirty="0">
              <a:latin typeface="Franklin Gothic Book" panose="020B0503020102020204" pitchFamily="34" charset="0"/>
            </a:endParaRPr>
          </a:p>
        </p:txBody>
      </p:sp>
      <p:sp>
        <p:nvSpPr>
          <p:cNvPr id="493" name="Google Shape;493;p69"/>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0"/>
          <p:cNvSpPr txBox="1">
            <a:spLocks noGrp="1"/>
          </p:cNvSpPr>
          <p:nvPr>
            <p:ph type="title"/>
          </p:nvPr>
        </p:nvSpPr>
        <p:spPr>
          <a:xfrm>
            <a:off x="26607" y="0"/>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Which of the following are supporting questions? (answers)</a:t>
            </a:r>
            <a:endParaRPr sz="3600" dirty="0"/>
          </a:p>
        </p:txBody>
      </p:sp>
      <p:sp>
        <p:nvSpPr>
          <p:cNvPr id="501" name="Google Shape;501;p70"/>
          <p:cNvSpPr txBox="1">
            <a:spLocks noGrp="1"/>
          </p:cNvSpPr>
          <p:nvPr>
            <p:ph type="body" idx="1"/>
          </p:nvPr>
        </p:nvSpPr>
        <p:spPr>
          <a:xfrm>
            <a:off x="479245" y="1253400"/>
            <a:ext cx="5181600" cy="43512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500" dirty="0">
                <a:latin typeface="Franklin Gothic Book" panose="020B0503020102020204" pitchFamily="34" charset="0"/>
              </a:rPr>
              <a:t>How do complex societies develop?”</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highlight>
                  <a:srgbClr val="FFFF00"/>
                </a:highlight>
                <a:latin typeface="Franklin Gothic Book" panose="020B0503020102020204" pitchFamily="34" charset="0"/>
              </a:rPr>
              <a:t>Why do countries depend on each other to produce products?</a:t>
            </a:r>
            <a:endParaRPr sz="25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highlight>
                  <a:srgbClr val="FFFF00"/>
                </a:highlight>
                <a:latin typeface="Franklin Gothic Book" panose="020B0503020102020204" pitchFamily="34" charset="0"/>
              </a:rPr>
              <a:t>What characteristics do River Valley Civilizations have in common?</a:t>
            </a:r>
            <a:r>
              <a:rPr lang="en-US" sz="2500" dirty="0">
                <a:latin typeface="Franklin Gothic Book" panose="020B0503020102020204" pitchFamily="34" charset="0"/>
              </a:rPr>
              <a:t> </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people resist oppression even at great personal risk?</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I have to be responsible?</a:t>
            </a:r>
            <a:endParaRPr sz="2500" dirty="0">
              <a:latin typeface="Franklin Gothic Book" panose="020B0503020102020204" pitchFamily="34" charset="0"/>
            </a:endParaRPr>
          </a:p>
          <a:p>
            <a:pPr marL="228600" lvl="0" indent="0" algn="l" rtl="0">
              <a:lnSpc>
                <a:spcPct val="80000"/>
              </a:lnSpc>
              <a:spcBef>
                <a:spcPts val="1067"/>
              </a:spcBef>
              <a:spcAft>
                <a:spcPts val="0"/>
              </a:spcAft>
              <a:buNone/>
            </a:pPr>
            <a:endParaRPr sz="2170" dirty="0"/>
          </a:p>
        </p:txBody>
      </p:sp>
      <p:sp>
        <p:nvSpPr>
          <p:cNvPr id="503" name="Google Shape;503;p70"/>
          <p:cNvSpPr txBox="1">
            <a:spLocks noGrp="1"/>
          </p:cNvSpPr>
          <p:nvPr>
            <p:ph type="body" idx="2"/>
          </p:nvPr>
        </p:nvSpPr>
        <p:spPr>
          <a:xfrm>
            <a:off x="5721026" y="1325700"/>
            <a:ext cx="5181600" cy="45069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500" dirty="0">
                <a:latin typeface="Franklin Gothic Book" panose="020B0503020102020204" pitchFamily="34" charset="0"/>
              </a:rPr>
              <a:t>How do international trends, domestic and foreign policies impact me?</a:t>
            </a:r>
            <a:endParaRPr sz="2500" dirty="0">
              <a:latin typeface="Franklin Gothic Book" panose="020B0503020102020204" pitchFamily="34" charset="0"/>
            </a:endParaRPr>
          </a:p>
          <a:p>
            <a:pPr marL="457200" lvl="0" indent="-381000" algn="l" rtl="0">
              <a:spcBef>
                <a:spcPts val="0"/>
              </a:spcBef>
              <a:spcAft>
                <a:spcPts val="0"/>
              </a:spcAft>
              <a:buSzPts val="2400"/>
              <a:buChar char="•"/>
            </a:pPr>
            <a:r>
              <a:rPr lang="en-US" sz="2500" dirty="0">
                <a:highlight>
                  <a:srgbClr val="FFFF00"/>
                </a:highlight>
                <a:latin typeface="Franklin Gothic Book" panose="020B0503020102020204" pitchFamily="34" charset="0"/>
              </a:rPr>
              <a:t>How did enslaved Africans resist?</a:t>
            </a:r>
            <a:endParaRPr sz="2500" dirty="0">
              <a:highlight>
                <a:srgbClr val="FFFF00"/>
              </a:highlight>
              <a:latin typeface="Franklin Gothic Book" panose="020B0503020102020204" pitchFamily="34" charset="0"/>
            </a:endParaRPr>
          </a:p>
          <a:p>
            <a:pPr marL="457200" lvl="0" indent="-381000" algn="l" rtl="0">
              <a:spcBef>
                <a:spcPts val="0"/>
              </a:spcBef>
              <a:spcAft>
                <a:spcPts val="0"/>
              </a:spcAft>
              <a:buSzPts val="2400"/>
              <a:buChar char="•"/>
            </a:pPr>
            <a:r>
              <a:rPr lang="en-US" sz="2500" dirty="0">
                <a:latin typeface="Franklin Gothic Book" panose="020B0503020102020204" pitchFamily="34" charset="0"/>
              </a:rPr>
              <a:t>How does where we live affect how we live?</a:t>
            </a:r>
            <a:endParaRPr sz="2500" dirty="0">
              <a:highlight>
                <a:srgbClr val="FFFF00"/>
              </a:highlight>
              <a:latin typeface="Franklin Gothic Book" panose="020B0503020102020204" pitchFamily="34" charset="0"/>
            </a:endParaRPr>
          </a:p>
          <a:p>
            <a:pPr marL="457200" lvl="0" indent="-381000" algn="l" rtl="0">
              <a:lnSpc>
                <a:spcPct val="115000"/>
              </a:lnSpc>
              <a:spcBef>
                <a:spcPts val="0"/>
              </a:spcBef>
              <a:spcAft>
                <a:spcPts val="0"/>
              </a:spcAft>
              <a:buSzPts val="2400"/>
              <a:buFont typeface="Calibri"/>
              <a:buChar char="•"/>
            </a:pPr>
            <a:r>
              <a:rPr lang="en-US" sz="2500" dirty="0">
                <a:highlight>
                  <a:srgbClr val="FFFF00"/>
                </a:highlight>
                <a:latin typeface="Franklin Gothic Book" panose="020B0503020102020204" pitchFamily="34" charset="0"/>
              </a:rPr>
              <a:t>How have international trends, domestic and foreign policies impacted American culture and society from 1945- present?</a:t>
            </a:r>
            <a:endParaRPr sz="2500" dirty="0">
              <a:highlight>
                <a:srgbClr val="FFFF00"/>
              </a:highlight>
              <a:latin typeface="Franklin Gothic Book" panose="020B0503020102020204" pitchFamily="34" charset="0"/>
            </a:endParaRPr>
          </a:p>
        </p:txBody>
      </p:sp>
      <p:sp>
        <p:nvSpPr>
          <p:cNvPr id="502" name="Google Shape;502;p70"/>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Deeper Dive: </a:t>
            </a:r>
            <a:endParaRPr sz="4100" dirty="0"/>
          </a:p>
          <a:p>
            <a:pPr marL="0" lvl="0" indent="0" algn="l" rtl="0">
              <a:spcBef>
                <a:spcPts val="0"/>
              </a:spcBef>
              <a:spcAft>
                <a:spcPts val="0"/>
              </a:spcAft>
              <a:buNone/>
            </a:pPr>
            <a:r>
              <a:rPr lang="en-US" sz="4100" dirty="0"/>
              <a:t>Why is a supporting question supporting?</a:t>
            </a:r>
            <a:r>
              <a:rPr lang="en-US" dirty="0"/>
              <a:t> </a:t>
            </a:r>
            <a:endParaRPr dirty="0"/>
          </a:p>
        </p:txBody>
      </p:sp>
      <p:sp>
        <p:nvSpPr>
          <p:cNvPr id="510" name="Google Shape;510;p71"/>
          <p:cNvSpPr txBox="1">
            <a:spLocks noGrp="1"/>
          </p:cNvSpPr>
          <p:nvPr>
            <p:ph type="body" idx="1"/>
          </p:nvPr>
        </p:nvSpPr>
        <p:spPr>
          <a:xfrm>
            <a:off x="281850" y="1025897"/>
            <a:ext cx="11628300" cy="4544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Access the </a:t>
            </a:r>
            <a:r>
              <a:rPr lang="en-US" sz="2500" i="1" dirty="0">
                <a:latin typeface="Franklin Gothic Book" panose="020B0503020102020204" pitchFamily="34" charset="0"/>
              </a:rPr>
              <a:t>Teacher Notes</a:t>
            </a:r>
            <a:r>
              <a:rPr lang="en-US" sz="2500" dirty="0">
                <a:latin typeface="Franklin Gothic Book" panose="020B0503020102020204" pitchFamily="34" charset="0"/>
              </a:rPr>
              <a:t> document for your grade level in the </a:t>
            </a:r>
            <a:r>
              <a:rPr lang="en-US" sz="2500" u="sng" dirty="0">
                <a:solidFill>
                  <a:schemeClr val="hlink"/>
                </a:solidFill>
                <a:latin typeface="Franklin Gothic Book" panose="020B0503020102020204" pitchFamily="34" charset="0"/>
                <a:hlinkClick r:id="rId3"/>
              </a:rPr>
              <a:t>Student Assignment Library</a:t>
            </a:r>
            <a:r>
              <a:rPr lang="en-US" sz="2500" dirty="0">
                <a:latin typeface="Franklin Gothic Book" panose="020B0503020102020204" pitchFamily="34" charset="0"/>
              </a:rPr>
              <a:t> on </a:t>
            </a:r>
            <a:r>
              <a:rPr lang="en-US" sz="2500" u="sng" dirty="0">
                <a:solidFill>
                  <a:schemeClr val="hlink"/>
                </a:solidFill>
                <a:latin typeface="Franklin Gothic Book" panose="020B0503020102020204" pitchFamily="34" charset="0"/>
                <a:hlinkClick r:id="rId4"/>
              </a:rPr>
              <a:t>www.kystandards.org</a:t>
            </a:r>
            <a:r>
              <a:rPr lang="en-US" sz="2500" dirty="0">
                <a:latin typeface="Franklin Gothic Book" panose="020B0503020102020204" pitchFamily="34" charset="0"/>
              </a:rPr>
              <a:t>. Once you have accessed this document, identify the supporting question listed in this teacher note. </a:t>
            </a: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lnSpc>
                <a:spcPct val="100000"/>
              </a:lnSpc>
              <a:spcBef>
                <a:spcPts val="1000"/>
              </a:spcBef>
              <a:spcAft>
                <a:spcPts val="0"/>
              </a:spcAft>
              <a:buNone/>
            </a:pPr>
            <a:r>
              <a:rPr lang="en-US" sz="2500" dirty="0">
                <a:latin typeface="Franklin Gothic Book" panose="020B0503020102020204" pitchFamily="34" charset="0"/>
              </a:rPr>
              <a:t>After you have identified the supporting question, evaluate it by asking the following questions:</a:t>
            </a:r>
            <a:endParaRPr sz="2500" dirty="0">
              <a:latin typeface="Franklin Gothic Book" panose="020B0503020102020204" pitchFamily="34" charset="0"/>
            </a:endParaRPr>
          </a:p>
          <a:p>
            <a:pPr marL="685800" lvl="1" indent="-279400" algn="l" rtl="0">
              <a:spcBef>
                <a:spcPts val="500"/>
              </a:spcBef>
              <a:spcAft>
                <a:spcPts val="0"/>
              </a:spcAft>
              <a:buSzPts val="2600"/>
              <a:buFont typeface="Calibri"/>
              <a:buChar char="•"/>
            </a:pPr>
            <a:r>
              <a:rPr lang="en-US" sz="2500" dirty="0">
                <a:latin typeface="Franklin Gothic Book" panose="020B0503020102020204" pitchFamily="34" charset="0"/>
              </a:rPr>
              <a:t>Does it align to and inspire investigation of the compelling question?</a:t>
            </a:r>
            <a:endParaRPr sz="2500" dirty="0">
              <a:latin typeface="Franklin Gothic Book" panose="020B0503020102020204" pitchFamily="34" charset="0"/>
            </a:endParaRPr>
          </a:p>
          <a:p>
            <a:pPr marL="685800" lvl="1" indent="-279400" algn="l" rtl="0">
              <a:spcBef>
                <a:spcPts val="0"/>
              </a:spcBef>
              <a:spcAft>
                <a:spcPts val="0"/>
              </a:spcAft>
              <a:buSzPts val="2600"/>
              <a:buChar char="•"/>
            </a:pPr>
            <a:r>
              <a:rPr lang="en-US" sz="2500" dirty="0">
                <a:latin typeface="Franklin Gothic Book" panose="020B0503020102020204" pitchFamily="34" charset="0"/>
              </a:rPr>
              <a:t>Does it provide students with knowledge that they can synthesize to answer the compelling question?</a:t>
            </a:r>
            <a:endParaRPr sz="2500" dirty="0">
              <a:latin typeface="Franklin Gothic Book" panose="020B0503020102020204" pitchFamily="34" charset="0"/>
            </a:endParaRPr>
          </a:p>
          <a:p>
            <a:pPr marL="685800" lvl="1" indent="-279400" algn="l" rtl="0">
              <a:spcBef>
                <a:spcPts val="0"/>
              </a:spcBef>
              <a:spcAft>
                <a:spcPts val="0"/>
              </a:spcAft>
              <a:buSzPts val="2600"/>
              <a:buFont typeface="Calibri"/>
              <a:buChar char="•"/>
            </a:pPr>
            <a:r>
              <a:rPr lang="en-US" sz="2500" dirty="0">
                <a:latin typeface="Franklin Gothic Book" panose="020B0503020102020204" pitchFamily="34" charset="0"/>
              </a:rPr>
              <a:t>Can it be answered through use of the concepts and practices of each social studies discipline?</a:t>
            </a:r>
            <a:endParaRPr sz="2500" dirty="0">
              <a:latin typeface="Franklin Gothic Book" panose="020B0503020102020204" pitchFamily="34" charset="0"/>
            </a:endParaRPr>
          </a:p>
          <a:p>
            <a:pPr marL="685800" lvl="1" indent="-279400" algn="l" rtl="0">
              <a:spcBef>
                <a:spcPts val="0"/>
              </a:spcBef>
              <a:spcAft>
                <a:spcPts val="0"/>
              </a:spcAft>
              <a:buSzPts val="2600"/>
              <a:buChar char="•"/>
            </a:pPr>
            <a:r>
              <a:rPr lang="en-US" sz="2500" dirty="0">
                <a:latin typeface="Franklin Gothic Book" panose="020B0503020102020204" pitchFamily="34" charset="0"/>
              </a:rPr>
              <a:t>Does it use discipline specific terminology? </a:t>
            </a:r>
            <a:endParaRPr sz="2500" dirty="0">
              <a:latin typeface="Franklin Gothic Book" panose="020B05030201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2"/>
          <p:cNvSpPr txBox="1">
            <a:spLocks noGrp="1"/>
          </p:cNvSpPr>
          <p:nvPr>
            <p:ph type="title"/>
          </p:nvPr>
        </p:nvSpPr>
        <p:spPr>
          <a:xfrm>
            <a:off x="0" y="0"/>
            <a:ext cx="118872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500" dirty="0"/>
              <a:t>What role does a student take in asking supporting questions? </a:t>
            </a:r>
            <a:endParaRPr sz="3500" dirty="0"/>
          </a:p>
        </p:txBody>
      </p:sp>
      <p:sp>
        <p:nvSpPr>
          <p:cNvPr id="517" name="Google Shape;517;p72"/>
          <p:cNvSpPr txBox="1">
            <a:spLocks noGrp="1"/>
          </p:cNvSpPr>
          <p:nvPr>
            <p:ph type="body" idx="1"/>
          </p:nvPr>
        </p:nvSpPr>
        <p:spPr>
          <a:xfrm>
            <a:off x="0" y="860039"/>
            <a:ext cx="11887200" cy="48681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The requirement as to whether students are required to generate their own supporting questions varies depending on the student’s grade level in the </a:t>
            </a:r>
            <a:r>
              <a:rPr lang="en-US" i="1" dirty="0">
                <a:latin typeface="Franklin Gothic Book" panose="020B0503020102020204" pitchFamily="34" charset="0"/>
              </a:rPr>
              <a:t>KAS for Social Studies</a:t>
            </a:r>
            <a:r>
              <a:rPr lang="en-US" dirty="0">
                <a:latin typeface="Franklin Gothic Book" panose="020B0503020102020204" pitchFamily="34" charset="0"/>
              </a:rPr>
              <a:t>.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For example, in elementary school: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Grade 1 is the first time when students engage with supporting questions.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Grades 1 and 2, students are expected to identify supporting questions. This skill progresses in Grades 3 and 4 where students are asked to develop supporting questions. The development of supporting questions is still a skill “in development” as students investigate</a:t>
            </a:r>
            <a:r>
              <a:rPr lang="en-US" dirty="0">
                <a:highlight>
                  <a:srgbClr val="FFFFFF"/>
                </a:highlight>
                <a:latin typeface="Franklin Gothic Book" panose="020B0503020102020204" pitchFamily="34" charset="0"/>
              </a:rPr>
              <a:t> the concepts and practices of each social studies discipline. </a:t>
            </a:r>
            <a:r>
              <a:rPr lang="en-US" dirty="0">
                <a:latin typeface="Franklin Gothic Book" panose="020B0503020102020204" pitchFamily="34" charset="0"/>
              </a:rPr>
              <a:t>Students are expected to develop supporting questions, but teachers can work with students to develop them together. In Grade 5, students are expected to generate their own supporting questions while also identifying the types of supporting questions each of the social studies disciplines uses. </a:t>
            </a:r>
            <a:endParaRPr dirty="0">
              <a:latin typeface="Franklin Gothic Book" panose="020B0503020102020204" pitchFamily="34" charset="0"/>
            </a:endParaRPr>
          </a:p>
          <a:p>
            <a:pPr marL="914400" lvl="0" indent="0" algn="l" rtl="0">
              <a:spcBef>
                <a:spcPts val="1000"/>
              </a:spcBef>
              <a:spcAft>
                <a:spcPts val="0"/>
              </a:spcAft>
              <a:buNone/>
            </a:pP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3"/>
          <p:cNvSpPr txBox="1">
            <a:spLocks noGrp="1"/>
          </p:cNvSpPr>
          <p:nvPr>
            <p:ph type="title"/>
          </p:nvPr>
        </p:nvSpPr>
        <p:spPr>
          <a:xfrm>
            <a:off x="107639" y="0"/>
            <a:ext cx="1182453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What role does a student take in asking supporting questions? (2)</a:t>
            </a:r>
            <a:endParaRPr sz="4100" dirty="0"/>
          </a:p>
        </p:txBody>
      </p:sp>
      <p:sp>
        <p:nvSpPr>
          <p:cNvPr id="524" name="Google Shape;524;p73"/>
          <p:cNvSpPr txBox="1">
            <a:spLocks noGrp="1"/>
          </p:cNvSpPr>
          <p:nvPr>
            <p:ph type="body" idx="1"/>
          </p:nvPr>
        </p:nvSpPr>
        <p:spPr>
          <a:xfrm>
            <a:off x="477852" y="1069200"/>
            <a:ext cx="11606509" cy="471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The requirement as to whether students are required to generate their own supporting question varies depending on the student’s grade level when engaging with the </a:t>
            </a:r>
            <a:r>
              <a:rPr lang="en-US" i="1" dirty="0"/>
              <a:t>KAS for Social Studies</a:t>
            </a:r>
            <a:r>
              <a:rPr lang="en-US" dirty="0"/>
              <a:t>. </a:t>
            </a:r>
            <a:endParaRPr dirty="0"/>
          </a:p>
          <a:p>
            <a:pPr marL="457200" lvl="0" indent="0" algn="l" rtl="0">
              <a:spcBef>
                <a:spcPts val="1000"/>
              </a:spcBef>
              <a:spcAft>
                <a:spcPts val="0"/>
              </a:spcAft>
              <a:buNone/>
            </a:pPr>
            <a:endParaRPr dirty="0"/>
          </a:p>
          <a:p>
            <a:pPr marL="457200" lvl="0" indent="-342900" algn="l" rtl="0">
              <a:spcBef>
                <a:spcPts val="1000"/>
              </a:spcBef>
              <a:spcAft>
                <a:spcPts val="0"/>
              </a:spcAft>
              <a:buSzPts val="1800"/>
              <a:buChar char="●"/>
            </a:pPr>
            <a:r>
              <a:rPr lang="en-US" dirty="0"/>
              <a:t>For example, in middle and high school: </a:t>
            </a:r>
            <a:endParaRPr dirty="0"/>
          </a:p>
          <a:p>
            <a:pPr marL="914400" lvl="1" indent="-342900" algn="l" rtl="0">
              <a:spcBef>
                <a:spcPts val="0"/>
              </a:spcBef>
              <a:spcAft>
                <a:spcPts val="0"/>
              </a:spcAft>
              <a:buSzPts val="1800"/>
              <a:buChar char="○"/>
            </a:pPr>
            <a:r>
              <a:rPr lang="en-US" dirty="0"/>
              <a:t>Students are required to identify, compare and evaluate supporting questions in middle school to continue a students’ understanding of supporting questions. </a:t>
            </a:r>
            <a:endParaRPr dirty="0"/>
          </a:p>
          <a:p>
            <a:pPr marL="914400" lvl="1" indent="-342900" algn="l" rtl="0">
              <a:spcBef>
                <a:spcPts val="0"/>
              </a:spcBef>
              <a:spcAft>
                <a:spcPts val="0"/>
              </a:spcAft>
              <a:buSzPts val="1800"/>
              <a:buChar char="○"/>
            </a:pPr>
            <a:r>
              <a:rPr lang="en-US" dirty="0"/>
              <a:t>Students continue to progress in their supporting question skills because they are required to generate supporting questions within a theme from Grades 6 to high school. </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4"/>
          <p:cNvSpPr txBox="1">
            <a:spLocks noGrp="1"/>
          </p:cNvSpPr>
          <p:nvPr>
            <p:ph type="title"/>
          </p:nvPr>
        </p:nvSpPr>
        <p:spPr>
          <a:xfrm>
            <a:off x="0" y="183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role does a student take </a:t>
            </a:r>
            <a:endParaRPr dirty="0"/>
          </a:p>
          <a:p>
            <a:pPr marL="0" lvl="0" indent="0" algn="l" rtl="0">
              <a:spcBef>
                <a:spcPts val="0"/>
              </a:spcBef>
              <a:spcAft>
                <a:spcPts val="0"/>
              </a:spcAft>
              <a:buNone/>
            </a:pPr>
            <a:r>
              <a:rPr lang="en-US" dirty="0"/>
              <a:t>in asking supporting questions? (3)</a:t>
            </a:r>
            <a:endParaRPr dirty="0"/>
          </a:p>
        </p:txBody>
      </p:sp>
      <p:sp>
        <p:nvSpPr>
          <p:cNvPr id="531" name="Google Shape;531;p74"/>
          <p:cNvSpPr txBox="1">
            <a:spLocks noGrp="1"/>
          </p:cNvSpPr>
          <p:nvPr>
            <p:ph type="body" idx="1"/>
          </p:nvPr>
        </p:nvSpPr>
        <p:spPr>
          <a:xfrm>
            <a:off x="247450" y="1224557"/>
            <a:ext cx="11106300" cy="3798000"/>
          </a:xfrm>
          <a:prstGeom prst="rect">
            <a:avLst/>
          </a:prstGeom>
        </p:spPr>
        <p:txBody>
          <a:bodyPr spcFirstLastPara="1" wrap="square" lIns="91425" tIns="45700" rIns="91425" bIns="45700" anchor="t" anchorCtr="0">
            <a:noAutofit/>
          </a:bodyPr>
          <a:lstStyle/>
          <a:p>
            <a:pPr marL="457200" lvl="0" indent="-323850" algn="l" rtl="0">
              <a:spcBef>
                <a:spcPts val="1000"/>
              </a:spcBef>
              <a:spcAft>
                <a:spcPts val="0"/>
              </a:spcAft>
              <a:buSzPts val="1500"/>
              <a:buChar char="●"/>
            </a:pPr>
            <a:r>
              <a:rPr lang="en-US" sz="2500" dirty="0"/>
              <a:t>It is important to note that a standard is the floor, not a ceiling. These standards are not a set of instructional or assessment tasks, but rather statements of what students should be able to master after instruction. Decisions on how best to help students meet these program goals are left to local school districts and teachers. </a:t>
            </a:r>
            <a:endParaRPr sz="2500" dirty="0"/>
          </a:p>
          <a:p>
            <a:pPr marL="457200" lvl="0" indent="0" algn="l" rtl="0">
              <a:spcBef>
                <a:spcPts val="1000"/>
              </a:spcBef>
              <a:spcAft>
                <a:spcPts val="0"/>
              </a:spcAft>
              <a:buNone/>
            </a:pPr>
            <a:endParaRPr sz="2500" dirty="0"/>
          </a:p>
          <a:p>
            <a:pPr marL="457200" lvl="0" indent="-323850" algn="l" rtl="0">
              <a:spcBef>
                <a:spcPts val="1000"/>
              </a:spcBef>
              <a:spcAft>
                <a:spcPts val="0"/>
              </a:spcAft>
              <a:buSzPts val="1500"/>
              <a:buChar char="●"/>
            </a:pPr>
            <a:r>
              <a:rPr lang="en-US" sz="2500" dirty="0"/>
              <a:t>Thus, if you are a grade 2 teacher and you would like your students to generate their own supporting questions, go for it! Local school districts, schools and teachers may go beyond the minimum requirements outlined in the </a:t>
            </a:r>
            <a:r>
              <a:rPr lang="en-US" sz="2500" i="1" dirty="0"/>
              <a:t>KAS for Social Studies. </a:t>
            </a:r>
            <a:r>
              <a:rPr lang="en-US" sz="2500" dirty="0"/>
              <a:t>Teachers can have students develop their own supporting questions with support if it is not the requirement of the standard. </a:t>
            </a:r>
            <a:endParaRPr sz="2500" i="1" dirty="0"/>
          </a:p>
          <a:p>
            <a:pPr marL="0" lvl="0" indent="0" algn="l" rtl="0">
              <a:spcBef>
                <a:spcPts val="1000"/>
              </a:spcBef>
              <a:spcAft>
                <a:spcPts val="0"/>
              </a:spcAft>
              <a:buNone/>
            </a:pPr>
            <a:endParaRPr sz="2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0" y="1877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inquiry?</a:t>
            </a:r>
            <a:endParaRPr dirty="0"/>
          </a:p>
        </p:txBody>
      </p:sp>
      <p:sp>
        <p:nvSpPr>
          <p:cNvPr id="160" name="Google Shape;160;p22"/>
          <p:cNvSpPr txBox="1">
            <a:spLocks noGrp="1"/>
          </p:cNvSpPr>
          <p:nvPr>
            <p:ph type="body" idx="1"/>
          </p:nvPr>
        </p:nvSpPr>
        <p:spPr>
          <a:xfrm>
            <a:off x="358515" y="1446697"/>
            <a:ext cx="8799003"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4000" dirty="0">
                <a:latin typeface="Franklin Gothic Book" panose="020B0503020102020204" pitchFamily="34" charset="0"/>
              </a:rPr>
              <a:t>Individually, with a partner, grade-level team or Professional Learning Community, complete the following:</a:t>
            </a:r>
            <a:endParaRPr sz="4000" dirty="0">
              <a:latin typeface="Franklin Gothic Book" panose="020B0503020102020204" pitchFamily="34" charset="0"/>
            </a:endParaRPr>
          </a:p>
          <a:p>
            <a:pPr marL="685800" lvl="1" indent="-228600" algn="l" rtl="0">
              <a:lnSpc>
                <a:spcPct val="90000"/>
              </a:lnSpc>
              <a:spcBef>
                <a:spcPts val="500"/>
              </a:spcBef>
              <a:spcAft>
                <a:spcPts val="0"/>
              </a:spcAft>
              <a:buClr>
                <a:schemeClr val="dk1"/>
              </a:buClr>
              <a:buSzPts val="2400"/>
              <a:buChar char="•"/>
            </a:pPr>
            <a:r>
              <a:rPr lang="en-US" sz="3600" dirty="0">
                <a:latin typeface="Franklin Gothic Book" panose="020B0503020102020204" pitchFamily="34" charset="0"/>
              </a:rPr>
              <a:t>Define inquiry.</a:t>
            </a:r>
            <a:endParaRPr sz="3600" dirty="0">
              <a:latin typeface="Franklin Gothic Book" panose="020B0503020102020204" pitchFamily="34" charset="0"/>
            </a:endParaRPr>
          </a:p>
          <a:p>
            <a:pPr marL="685800" lvl="1" indent="-228600" algn="l" rtl="0">
              <a:lnSpc>
                <a:spcPct val="90000"/>
              </a:lnSpc>
              <a:spcBef>
                <a:spcPts val="500"/>
              </a:spcBef>
              <a:spcAft>
                <a:spcPts val="0"/>
              </a:spcAft>
              <a:buClr>
                <a:schemeClr val="dk1"/>
              </a:buClr>
              <a:buSzPts val="2400"/>
              <a:buChar char="•"/>
            </a:pPr>
            <a:r>
              <a:rPr lang="en-US" sz="3600" dirty="0">
                <a:latin typeface="Franklin Gothic Book" panose="020B0503020102020204" pitchFamily="34" charset="0"/>
              </a:rPr>
              <a:t>How is inquiry connected to something you know about?</a:t>
            </a:r>
            <a:endParaRPr sz="3600" dirty="0">
              <a:latin typeface="Franklin Gothic Book" panose="020B0503020102020204" pitchFamily="34" charset="0"/>
            </a:endParaRPr>
          </a:p>
        </p:txBody>
      </p:sp>
      <p:pic>
        <p:nvPicPr>
          <p:cNvPr id="161" name="Google Shape;161;p22" descr="Inquiry Icons - Download Free Vector Icons | Noun Project"/>
          <p:cNvPicPr preferRelativeResize="0"/>
          <p:nvPr/>
        </p:nvPicPr>
        <p:blipFill rotWithShape="1">
          <a:blip r:embed="rId3">
            <a:alphaModFix/>
          </a:blip>
          <a:srcRect/>
          <a:stretch/>
        </p:blipFill>
        <p:spPr>
          <a:xfrm>
            <a:off x="9157518" y="-83453"/>
            <a:ext cx="2855849" cy="285584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5"/>
          <p:cNvSpPr txBox="1">
            <a:spLocks noGrp="1"/>
          </p:cNvSpPr>
          <p:nvPr>
            <p:ph type="title"/>
          </p:nvPr>
        </p:nvSpPr>
        <p:spPr>
          <a:xfrm>
            <a:off x="0" y="175050"/>
            <a:ext cx="12192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Deeper Dive: What strategies are available to get </a:t>
            </a:r>
            <a:endParaRPr sz="3600" dirty="0"/>
          </a:p>
          <a:p>
            <a:pPr marL="0" lvl="0" indent="0" algn="l" rtl="0">
              <a:spcBef>
                <a:spcPts val="0"/>
              </a:spcBef>
              <a:spcAft>
                <a:spcPts val="0"/>
              </a:spcAft>
              <a:buNone/>
            </a:pPr>
            <a:r>
              <a:rPr lang="en-US" sz="3600" dirty="0"/>
              <a:t>students engaged with supporting questions? </a:t>
            </a:r>
            <a:endParaRPr sz="3600" dirty="0"/>
          </a:p>
        </p:txBody>
      </p:sp>
      <p:sp>
        <p:nvSpPr>
          <p:cNvPr id="538" name="Google Shape;538;p75"/>
          <p:cNvSpPr txBox="1">
            <a:spLocks noGrp="1"/>
          </p:cNvSpPr>
          <p:nvPr>
            <p:ph type="body" idx="1"/>
          </p:nvPr>
        </p:nvSpPr>
        <p:spPr>
          <a:xfrm>
            <a:off x="58279" y="1253400"/>
            <a:ext cx="12075441" cy="43512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600" dirty="0">
                <a:latin typeface="Franklin Gothic Book" panose="020B0503020102020204" pitchFamily="34" charset="0"/>
              </a:rPr>
              <a:t>Revisit the </a:t>
            </a:r>
            <a:r>
              <a:rPr lang="en-US" sz="2600" i="1" dirty="0">
                <a:latin typeface="Franklin Gothic Book" panose="020B0503020102020204" pitchFamily="34" charset="0"/>
              </a:rPr>
              <a:t>Teacher Notes</a:t>
            </a:r>
            <a:r>
              <a:rPr lang="en-US" sz="2600" dirty="0">
                <a:latin typeface="Franklin Gothic Book" panose="020B0503020102020204" pitchFamily="34" charset="0"/>
              </a:rPr>
              <a:t> document for your grade level in the </a:t>
            </a:r>
            <a:r>
              <a:rPr lang="en-US" sz="2600" u="sng" dirty="0">
                <a:solidFill>
                  <a:schemeClr val="hlink"/>
                </a:solidFill>
                <a:latin typeface="Franklin Gothic Book" panose="020B0503020102020204" pitchFamily="34" charset="0"/>
                <a:hlinkClick r:id="rId3"/>
              </a:rPr>
              <a:t>Student Assignment Library</a:t>
            </a:r>
            <a:r>
              <a:rPr lang="en-US" sz="2600" dirty="0">
                <a:latin typeface="Franklin Gothic Book" panose="020B0503020102020204" pitchFamily="34" charset="0"/>
              </a:rPr>
              <a:t> on </a:t>
            </a:r>
            <a:r>
              <a:rPr lang="en-US" sz="2600" u="sng" dirty="0">
                <a:solidFill>
                  <a:schemeClr val="hlink"/>
                </a:solidFill>
                <a:latin typeface="Franklin Gothic Book" panose="020B0503020102020204" pitchFamily="34" charset="0"/>
                <a:hlinkClick r:id="rId4"/>
              </a:rPr>
              <a:t>www.kystandards.org</a:t>
            </a:r>
            <a:r>
              <a:rPr lang="en-US" sz="2600" dirty="0">
                <a:latin typeface="Franklin Gothic Book" panose="020B0503020102020204" pitchFamily="34" charset="0"/>
              </a:rPr>
              <a:t>. </a:t>
            </a:r>
            <a:endParaRPr sz="2600" dirty="0">
              <a:latin typeface="Franklin Gothic Book" panose="020B0503020102020204" pitchFamily="34" charset="0"/>
            </a:endParaRPr>
          </a:p>
          <a:p>
            <a:pPr marL="457200" lvl="0" indent="0" algn="l" rtl="0">
              <a:spcBef>
                <a:spcPts val="1000"/>
              </a:spcBef>
              <a:spcAft>
                <a:spcPts val="0"/>
              </a:spcAft>
              <a:buNone/>
            </a:pPr>
            <a:endParaRPr sz="2600" dirty="0">
              <a:latin typeface="Franklin Gothic Book" panose="020B0503020102020204" pitchFamily="34" charset="0"/>
            </a:endParaRPr>
          </a:p>
          <a:p>
            <a:pPr marL="457200" lvl="0" indent="-381000" algn="l" rtl="0">
              <a:spcBef>
                <a:spcPts val="1000"/>
              </a:spcBef>
              <a:spcAft>
                <a:spcPts val="0"/>
              </a:spcAft>
              <a:buSzPts val="2400"/>
              <a:buChar char="•"/>
            </a:pPr>
            <a:r>
              <a:rPr lang="en-US" sz="2600" dirty="0">
                <a:latin typeface="Franklin Gothic Book" panose="020B0503020102020204" pitchFamily="34" charset="0"/>
              </a:rPr>
              <a:t>Once you have accessed this document, read the section about supporting questions. Next, identify the strategy cited to support students in engaging with supporting questions. As you identify this strategy, reflect on the following questions with a partner, small group or your PLC. </a:t>
            </a:r>
            <a:endParaRPr sz="2600" dirty="0">
              <a:latin typeface="Franklin Gothic Book" panose="020B0503020102020204" pitchFamily="34" charset="0"/>
            </a:endParaRPr>
          </a:p>
          <a:p>
            <a:pPr marL="1143000" lvl="2" indent="-266700" algn="l" rtl="0">
              <a:spcBef>
                <a:spcPts val="0"/>
              </a:spcBef>
              <a:spcAft>
                <a:spcPts val="0"/>
              </a:spcAft>
              <a:buSzPts val="2400"/>
              <a:buChar char="•"/>
            </a:pPr>
            <a:r>
              <a:rPr lang="en-US" sz="2600" dirty="0">
                <a:latin typeface="Franklin Gothic Book" panose="020B0503020102020204" pitchFamily="34" charset="0"/>
              </a:rPr>
              <a:t>How would your classroom culture support the use of this strategy to develop supporting questions? </a:t>
            </a:r>
            <a:endParaRPr sz="2600" dirty="0">
              <a:latin typeface="Franklin Gothic Book" panose="020B0503020102020204" pitchFamily="34" charset="0"/>
            </a:endParaRPr>
          </a:p>
          <a:p>
            <a:pPr marL="1143000" lvl="2" indent="-266700" algn="l" rtl="0">
              <a:spcBef>
                <a:spcPts val="0"/>
              </a:spcBef>
              <a:spcAft>
                <a:spcPts val="0"/>
              </a:spcAft>
              <a:buSzPts val="2400"/>
              <a:buChar char="•"/>
            </a:pPr>
            <a:r>
              <a:rPr lang="en-US" sz="2600" dirty="0">
                <a:latin typeface="Franklin Gothic Book" panose="020B0503020102020204" pitchFamily="34" charset="0"/>
              </a:rPr>
              <a:t>How would you implement this strategy in your classroom? </a:t>
            </a:r>
            <a:endParaRPr sz="2600" dirty="0">
              <a:latin typeface="Franklin Gothic Book" panose="020B0503020102020204" pitchFamily="34" charset="0"/>
            </a:endParaRPr>
          </a:p>
          <a:p>
            <a:pPr marL="1143000" lvl="2" indent="-266700" algn="l" rtl="0">
              <a:spcBef>
                <a:spcPts val="0"/>
              </a:spcBef>
              <a:spcAft>
                <a:spcPts val="0"/>
              </a:spcAft>
              <a:buSzPts val="2400"/>
              <a:buChar char="•"/>
            </a:pPr>
            <a:r>
              <a:rPr lang="en-US" sz="2600" dirty="0">
                <a:latin typeface="Franklin Gothic Book" panose="020B0503020102020204" pitchFamily="34" charset="0"/>
              </a:rPr>
              <a:t>What concern(s) do you have, if any? </a:t>
            </a:r>
            <a:endParaRPr sz="2600" i="1" dirty="0">
              <a:latin typeface="Franklin Gothic Book" panose="020B05030201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6"/>
          <p:cNvSpPr txBox="1">
            <a:spLocks noGrp="1"/>
          </p:cNvSpPr>
          <p:nvPr>
            <p:ph type="title"/>
          </p:nvPr>
        </p:nvSpPr>
        <p:spPr>
          <a:xfrm>
            <a:off x="0" y="41420"/>
            <a:ext cx="12192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Scavenger Hunt:</a:t>
            </a:r>
            <a:endParaRPr sz="4200" dirty="0"/>
          </a:p>
          <a:p>
            <a:pPr marL="0" lvl="0" indent="0" algn="l" rtl="0">
              <a:spcBef>
                <a:spcPts val="0"/>
              </a:spcBef>
              <a:spcAft>
                <a:spcPts val="0"/>
              </a:spcAft>
              <a:buNone/>
            </a:pPr>
            <a:r>
              <a:rPr lang="en-US" sz="4200" dirty="0"/>
              <a:t>Supporting Question development strategy list</a:t>
            </a:r>
            <a:endParaRPr sz="4200" dirty="0"/>
          </a:p>
        </p:txBody>
      </p:sp>
      <p:sp>
        <p:nvSpPr>
          <p:cNvPr id="545" name="Google Shape;545;p76"/>
          <p:cNvSpPr txBox="1">
            <a:spLocks noGrp="1"/>
          </p:cNvSpPr>
          <p:nvPr>
            <p:ph type="body" idx="1"/>
          </p:nvPr>
        </p:nvSpPr>
        <p:spPr>
          <a:xfrm>
            <a:off x="194823" y="1367120"/>
            <a:ext cx="11257662"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If you are interested in learning more strategies that could help students develop their own supporting questions, access the </a:t>
            </a:r>
            <a:r>
              <a:rPr lang="en-US" sz="3200" i="1" dirty="0">
                <a:latin typeface="Franklin Gothic Book" panose="020B0503020102020204" pitchFamily="34" charset="0"/>
              </a:rPr>
              <a:t>Teacher Notes</a:t>
            </a:r>
            <a:r>
              <a:rPr lang="en-US" sz="3200" dirty="0">
                <a:latin typeface="Franklin Gothic Book" panose="020B0503020102020204" pitchFamily="34" charset="0"/>
              </a:rPr>
              <a:t> documents in the </a:t>
            </a:r>
            <a:r>
              <a:rPr lang="en-US" sz="3200" u="sng" dirty="0">
                <a:solidFill>
                  <a:schemeClr val="hlink"/>
                </a:solidFill>
                <a:latin typeface="Franklin Gothic Book" panose="020B0503020102020204" pitchFamily="34" charset="0"/>
                <a:hlinkClick r:id="rId3"/>
              </a:rPr>
              <a:t>Student Assignment Library</a:t>
            </a:r>
            <a:r>
              <a:rPr lang="en-US" sz="3200" dirty="0">
                <a:latin typeface="Franklin Gothic Book" panose="020B0503020102020204" pitchFamily="34" charset="0"/>
              </a:rPr>
              <a:t> on </a:t>
            </a:r>
            <a:r>
              <a:rPr lang="en-US" sz="3200" u="sng" dirty="0">
                <a:solidFill>
                  <a:schemeClr val="hlink"/>
                </a:solidFill>
                <a:latin typeface="Franklin Gothic Book" panose="020B0503020102020204" pitchFamily="34" charset="0"/>
                <a:hlinkClick r:id="rId4"/>
              </a:rPr>
              <a:t>www.kystandards.org</a:t>
            </a:r>
            <a:r>
              <a:rPr lang="en-US" sz="3200" dirty="0">
                <a:latin typeface="Franklin Gothic Book" panose="020B0503020102020204" pitchFamily="34" charset="0"/>
              </a:rPr>
              <a:t>.</a:t>
            </a:r>
            <a:endParaRPr sz="3200" dirty="0">
              <a:latin typeface="Franklin Gothic Book" panose="020B0503020102020204" pitchFamily="34" charset="0"/>
            </a:endParaRPr>
          </a:p>
          <a:p>
            <a:pPr marL="0" lvl="0" indent="0" algn="l" rtl="0">
              <a:spcBef>
                <a:spcPts val="1000"/>
              </a:spcBef>
              <a:spcAft>
                <a:spcPts val="0"/>
              </a:spcAft>
              <a:buNone/>
            </a:pPr>
            <a:endParaRPr sz="3200" dirty="0">
              <a:latin typeface="Franklin Gothic Book" panose="020B0503020102020204" pitchFamily="34" charset="0"/>
            </a:endParaRPr>
          </a:p>
          <a:p>
            <a:pPr marL="457200" lvl="0" indent="-393700" algn="l" rtl="0">
              <a:spcBef>
                <a:spcPts val="1000"/>
              </a:spcBef>
              <a:spcAft>
                <a:spcPts val="0"/>
              </a:spcAft>
              <a:buSzPts val="2600"/>
              <a:buChar char="•"/>
            </a:pPr>
            <a:r>
              <a:rPr lang="en-US" sz="3200" dirty="0">
                <a:latin typeface="Franklin Gothic Book" panose="020B0503020102020204" pitchFamily="34" charset="0"/>
              </a:rPr>
              <a:t>Find the section that discusses the supporting question and make a list of the different strategies suggested at each grade level. </a:t>
            </a:r>
            <a:endParaRPr sz="3200"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7"/>
          <p:cNvSpPr txBox="1">
            <a:spLocks noGrp="1"/>
          </p:cNvSpPr>
          <p:nvPr>
            <p:ph type="title"/>
          </p:nvPr>
        </p:nvSpPr>
        <p:spPr>
          <a:xfrm>
            <a:off x="0" y="18325"/>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An example: </a:t>
            </a:r>
            <a:endParaRPr dirty="0"/>
          </a:p>
        </p:txBody>
      </p:sp>
      <p:sp>
        <p:nvSpPr>
          <p:cNvPr id="552" name="Google Shape;552;p77"/>
          <p:cNvSpPr txBox="1">
            <a:spLocks noGrp="1"/>
          </p:cNvSpPr>
          <p:nvPr>
            <p:ph type="body" idx="1"/>
          </p:nvPr>
        </p:nvSpPr>
        <p:spPr>
          <a:xfrm>
            <a:off x="523407" y="1088508"/>
            <a:ext cx="11617338" cy="4351200"/>
          </a:xfrm>
          <a:prstGeom prst="rect">
            <a:avLst/>
          </a:prstGeom>
          <a:noFill/>
          <a:ln>
            <a:noFill/>
          </a:ln>
        </p:spPr>
        <p:txBody>
          <a:bodyPr spcFirstLastPara="1" wrap="square" lIns="68575" tIns="34275" rIns="68575" bIns="34275" anchor="t" anchorCtr="0">
            <a:noAutofit/>
          </a:bodyPr>
          <a:lstStyle/>
          <a:p>
            <a:pPr marL="76199" lvl="0" indent="0" algn="l" rtl="0">
              <a:lnSpc>
                <a:spcPct val="100000"/>
              </a:lnSpc>
              <a:spcBef>
                <a:spcPts val="1067"/>
              </a:spcBef>
              <a:spcAft>
                <a:spcPts val="0"/>
              </a:spcAft>
              <a:buClr>
                <a:schemeClr val="dk1"/>
              </a:buClr>
              <a:buSzPts val="2700"/>
              <a:buNone/>
            </a:pPr>
            <a:r>
              <a:rPr lang="en-US" sz="3200" dirty="0">
                <a:latin typeface="Franklin Gothic Book" panose="020B0503020102020204" pitchFamily="34" charset="0"/>
              </a:rPr>
              <a:t>Compelling Question: What unites Americans?</a:t>
            </a:r>
            <a:endParaRPr sz="3200" dirty="0">
              <a:latin typeface="Franklin Gothic Book" panose="020B0503020102020204" pitchFamily="34" charset="0"/>
            </a:endParaRPr>
          </a:p>
          <a:p>
            <a:pPr marL="609585" lvl="0" indent="-361936" algn="l" rtl="0">
              <a:lnSpc>
                <a:spcPct val="100000"/>
              </a:lnSpc>
              <a:spcBef>
                <a:spcPts val="1067"/>
              </a:spcBef>
              <a:spcAft>
                <a:spcPts val="0"/>
              </a:spcAft>
              <a:buClr>
                <a:schemeClr val="dk1"/>
              </a:buClr>
              <a:buSzPts val="2700"/>
              <a:buNone/>
            </a:pPr>
            <a:endParaRPr sz="3200" dirty="0">
              <a:latin typeface="Franklin Gothic Book" panose="020B0503020102020204" pitchFamily="34" charset="0"/>
            </a:endParaRPr>
          </a:p>
          <a:p>
            <a:pPr marL="76199" lvl="0" indent="0" algn="l" rtl="0">
              <a:lnSpc>
                <a:spcPct val="100000"/>
              </a:lnSpc>
              <a:spcBef>
                <a:spcPts val="1067"/>
              </a:spcBef>
              <a:spcAft>
                <a:spcPts val="0"/>
              </a:spcAft>
              <a:buClr>
                <a:schemeClr val="dk1"/>
              </a:buClr>
              <a:buSzPts val="2700"/>
              <a:buNone/>
            </a:pPr>
            <a:r>
              <a:rPr lang="en-US" sz="3200" dirty="0">
                <a:latin typeface="Franklin Gothic Book" panose="020B0503020102020204" pitchFamily="34" charset="0"/>
              </a:rPr>
              <a:t>Supporting Question examples:</a:t>
            </a:r>
            <a:endParaRPr sz="3200"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Char char="•"/>
            </a:pPr>
            <a:r>
              <a:rPr lang="en-US" sz="2800" dirty="0">
                <a:latin typeface="Franklin Gothic Book" panose="020B0503020102020204" pitchFamily="34" charset="0"/>
              </a:rPr>
              <a:t>Why did the British Parliament raise taxes on the colonists?</a:t>
            </a:r>
            <a:endParaRPr sz="2800"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Char char="•"/>
            </a:pPr>
            <a:r>
              <a:rPr lang="en-US" sz="2800" dirty="0">
                <a:latin typeface="Franklin Gothic Book" panose="020B0503020102020204" pitchFamily="34" charset="0"/>
              </a:rPr>
              <a:t>What actions taken by the British Parliament angered the colonists?</a:t>
            </a:r>
            <a:endParaRPr sz="2800"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Char char="•"/>
            </a:pPr>
            <a:r>
              <a:rPr lang="en-US" sz="2800" dirty="0">
                <a:latin typeface="Franklin Gothic Book" panose="020B0503020102020204" pitchFamily="34" charset="0"/>
              </a:rPr>
              <a:t>How do the founding documents establish an American identity? </a:t>
            </a:r>
            <a:endParaRPr sz="2800" dirty="0">
              <a:latin typeface="Franklin Gothic Book" panose="020B0503020102020204" pitchFamily="34" charset="0"/>
            </a:endParaRPr>
          </a:p>
        </p:txBody>
      </p:sp>
      <p:sp>
        <p:nvSpPr>
          <p:cNvPr id="553" name="Google Shape;553;p77"/>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52</a:t>
            </a:fld>
            <a:endParaRPr sz="1200" dirty="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Application</a:t>
            </a:r>
            <a:endParaRPr dirty="0"/>
          </a:p>
        </p:txBody>
      </p:sp>
      <p:sp>
        <p:nvSpPr>
          <p:cNvPr id="561" name="Google Shape;561;p78"/>
          <p:cNvSpPr txBox="1">
            <a:spLocks noGrp="1"/>
          </p:cNvSpPr>
          <p:nvPr>
            <p:ph type="body" idx="1"/>
          </p:nvPr>
        </p:nvSpPr>
        <p:spPr>
          <a:xfrm>
            <a:off x="238839" y="957229"/>
            <a:ext cx="11953161" cy="4703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Individually, with a partner, a grade level group or PLC, write a supporting question that you would use in your classroom. </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lnSpc>
                <a:spcPct val="100000"/>
              </a:lnSpc>
              <a:spcBef>
                <a:spcPts val="1000"/>
              </a:spcBef>
              <a:spcAft>
                <a:spcPts val="0"/>
              </a:spcAft>
              <a:buNone/>
            </a:pPr>
            <a:r>
              <a:rPr lang="en-US" sz="2600" dirty="0">
                <a:latin typeface="Franklin Gothic Book" panose="020B0503020102020204" pitchFamily="34" charset="0"/>
              </a:rPr>
              <a:t>In order to write a supporting question, consider the following:</a:t>
            </a:r>
            <a:endParaRPr sz="2600" dirty="0">
              <a:latin typeface="Franklin Gothic Book" panose="020B0503020102020204" pitchFamily="34" charset="0"/>
            </a:endParaRPr>
          </a:p>
          <a:p>
            <a:pPr marL="457200" lvl="0" indent="-393700" algn="l" rtl="0">
              <a:lnSpc>
                <a:spcPct val="100000"/>
              </a:lnSpc>
              <a:spcBef>
                <a:spcPts val="1000"/>
              </a:spcBef>
              <a:spcAft>
                <a:spcPts val="0"/>
              </a:spcAft>
              <a:buSzPts val="2600"/>
              <a:buAutoNum type="arabicParenR"/>
            </a:pPr>
            <a:r>
              <a:rPr lang="en-US" sz="2600" dirty="0">
                <a:latin typeface="Franklin Gothic Book" panose="020B0503020102020204" pitchFamily="34" charset="0"/>
              </a:rPr>
              <a:t>Identify the questioning and disciplinary strand standards that will be the focus of this question. </a:t>
            </a:r>
            <a:endParaRPr sz="2600" dirty="0">
              <a:latin typeface="Franklin Gothic Book" panose="020B0503020102020204" pitchFamily="34" charset="0"/>
            </a:endParaRPr>
          </a:p>
          <a:p>
            <a:pPr marL="457200" lvl="0" indent="-393700" algn="l" rtl="0">
              <a:lnSpc>
                <a:spcPct val="100000"/>
              </a:lnSpc>
              <a:spcBef>
                <a:spcPts val="0"/>
              </a:spcBef>
              <a:spcAft>
                <a:spcPts val="0"/>
              </a:spcAft>
              <a:buSzPts val="2600"/>
              <a:buAutoNum type="arabicParenR"/>
            </a:pPr>
            <a:r>
              <a:rPr lang="en-US" sz="2600" dirty="0">
                <a:latin typeface="Franklin Gothic Book" panose="020B0503020102020204" pitchFamily="34" charset="0"/>
              </a:rPr>
              <a:t>What is the topic of study?</a:t>
            </a:r>
            <a:endParaRPr sz="2600" dirty="0">
              <a:latin typeface="Franklin Gothic Book" panose="020B0503020102020204" pitchFamily="34" charset="0"/>
            </a:endParaRPr>
          </a:p>
          <a:p>
            <a:pPr marL="457200" lvl="0" indent="-393700" algn="l" rtl="0">
              <a:lnSpc>
                <a:spcPct val="100000"/>
              </a:lnSpc>
              <a:spcBef>
                <a:spcPts val="0"/>
              </a:spcBef>
              <a:spcAft>
                <a:spcPts val="0"/>
              </a:spcAft>
              <a:buSzPts val="2600"/>
              <a:buAutoNum type="arabicParenR"/>
            </a:pPr>
            <a:r>
              <a:rPr lang="en-US" sz="2600" dirty="0">
                <a:latin typeface="Franklin Gothic Book" panose="020B0503020102020204" pitchFamily="34" charset="0"/>
              </a:rPr>
              <a:t>Identify the compelling question to which the supporting questions will be aligned. </a:t>
            </a:r>
            <a:endParaRPr sz="2600" dirty="0">
              <a:latin typeface="Franklin Gothic Book" panose="020B0503020102020204" pitchFamily="34" charset="0"/>
            </a:endParaRPr>
          </a:p>
          <a:p>
            <a:pPr marL="457200" lvl="0" indent="-393700" algn="l" rtl="0">
              <a:lnSpc>
                <a:spcPct val="100000"/>
              </a:lnSpc>
              <a:spcBef>
                <a:spcPts val="0"/>
              </a:spcBef>
              <a:spcAft>
                <a:spcPts val="0"/>
              </a:spcAft>
              <a:buSzPts val="2600"/>
              <a:buAutoNum type="arabicParenR"/>
            </a:pPr>
            <a:r>
              <a:rPr lang="en-US" sz="2600" dirty="0">
                <a:latin typeface="Franklin Gothic Book" panose="020B0503020102020204" pitchFamily="34" charset="0"/>
              </a:rPr>
              <a:t>Does investigating these supporting questions provide students with knowledge that they can synthesize to answer the larger compelling question?</a:t>
            </a:r>
            <a:endParaRPr sz="2600" dirty="0">
              <a:latin typeface="Franklin Gothic Book" panose="020B05030201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9"/>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568" name="Google Shape;568;p79"/>
          <p:cNvSpPr txBox="1">
            <a:spLocks noGrp="1"/>
          </p:cNvSpPr>
          <p:nvPr>
            <p:ph type="body" idx="1"/>
          </p:nvPr>
        </p:nvSpPr>
        <p:spPr>
          <a:xfrm>
            <a:off x="658318" y="1253400"/>
            <a:ext cx="10515600" cy="4351200"/>
          </a:xfrm>
          <a:prstGeom prst="rect">
            <a:avLst/>
          </a:prstGeom>
        </p:spPr>
        <p:txBody>
          <a:bodyPr spcFirstLastPara="1" wrap="square" lIns="91425" tIns="45700" rIns="91425" bIns="45700" anchor="t" anchorCtr="0">
            <a:noAutofit/>
          </a:bodyPr>
          <a:lstStyle/>
          <a:p>
            <a:pPr marL="457200" lvl="0" indent="-361950" algn="l" rtl="0">
              <a:spcBef>
                <a:spcPts val="1000"/>
              </a:spcBef>
              <a:spcAft>
                <a:spcPts val="0"/>
              </a:spcAft>
              <a:buSzPts val="2100"/>
              <a:buAutoNum type="arabicParenR"/>
            </a:pPr>
            <a:r>
              <a:rPr lang="en-US" sz="3600" dirty="0">
                <a:latin typeface="Franklin Gothic Book" panose="020B0503020102020204" pitchFamily="34" charset="0"/>
              </a:rPr>
              <a:t>What is the definition of a supporting question?</a:t>
            </a:r>
            <a:endParaRPr sz="3600" dirty="0">
              <a:latin typeface="Franklin Gothic Book" panose="020B0503020102020204" pitchFamily="34" charset="0"/>
            </a:endParaRPr>
          </a:p>
          <a:p>
            <a:pPr marL="457200" lvl="0" indent="-361950" algn="l" rtl="0">
              <a:spcBef>
                <a:spcPts val="0"/>
              </a:spcBef>
              <a:spcAft>
                <a:spcPts val="0"/>
              </a:spcAft>
              <a:buSzPts val="2100"/>
              <a:buAutoNum type="arabicParenR"/>
            </a:pPr>
            <a:r>
              <a:rPr lang="en-US" sz="3600" dirty="0">
                <a:latin typeface="Franklin Gothic Book" panose="020B0503020102020204" pitchFamily="34" charset="0"/>
              </a:rPr>
              <a:t>What is the connection between a compelling and supporting question?</a:t>
            </a:r>
            <a:endParaRPr sz="3600" dirty="0">
              <a:latin typeface="Franklin Gothic Book" panose="020B0503020102020204" pitchFamily="34" charset="0"/>
            </a:endParaRPr>
          </a:p>
          <a:p>
            <a:pPr marL="457200" lvl="0" indent="-361950" algn="l" rtl="0">
              <a:spcBef>
                <a:spcPts val="0"/>
              </a:spcBef>
              <a:spcAft>
                <a:spcPts val="0"/>
              </a:spcAft>
              <a:buSzPts val="2100"/>
              <a:buAutoNum type="arabicParenR"/>
            </a:pPr>
            <a:r>
              <a:rPr lang="en-US" sz="3600" dirty="0">
                <a:latin typeface="Franklin Gothic Book" panose="020B0503020102020204" pitchFamily="34" charset="0"/>
              </a:rPr>
              <a:t>What are some questions that you can ask to evaluate a supporting question?</a:t>
            </a:r>
            <a:endParaRPr sz="3600" dirty="0">
              <a:latin typeface="Franklin Gothic Book" panose="020B0503020102020204" pitchFamily="34" charset="0"/>
            </a:endParaRPr>
          </a:p>
          <a:p>
            <a:pPr marL="457200" lvl="0" indent="-361950" algn="l" rtl="0">
              <a:spcBef>
                <a:spcPts val="0"/>
              </a:spcBef>
              <a:spcAft>
                <a:spcPts val="0"/>
              </a:spcAft>
              <a:buSzPts val="2100"/>
              <a:buAutoNum type="arabicParenR"/>
            </a:pPr>
            <a:r>
              <a:rPr lang="en-US" sz="3600" dirty="0">
                <a:latin typeface="Franklin Gothic Book" panose="020B0503020102020204" pitchFamily="34" charset="0"/>
              </a:rPr>
              <a:t>When creating a supporting question, what must you consider?</a:t>
            </a:r>
            <a:endParaRPr sz="3600" dirty="0">
              <a:latin typeface="Franklin Gothic Book" panose="020B0503020102020204" pitchFamily="34" charset="0"/>
            </a:endParaRPr>
          </a:p>
          <a:p>
            <a:pPr marL="457200" lvl="0" indent="-361950" algn="l" rtl="0">
              <a:spcBef>
                <a:spcPts val="1000"/>
              </a:spcBef>
              <a:spcAft>
                <a:spcPts val="0"/>
              </a:spcAft>
              <a:buSzPts val="2100"/>
              <a:buAutoNum type="arabicParenR"/>
            </a:pPr>
            <a:r>
              <a:rPr lang="en-US" sz="3600" dirty="0">
                <a:latin typeface="Franklin Gothic Book" panose="020B0503020102020204" pitchFamily="34" charset="0"/>
              </a:rPr>
              <a:t>What questions do you have?</a:t>
            </a:r>
            <a:endParaRPr sz="3600" dirty="0">
              <a:latin typeface="Franklin Gothic Book" panose="020B05030201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0"/>
          <p:cNvSpPr txBox="1">
            <a:spLocks noGrp="1"/>
          </p:cNvSpPr>
          <p:nvPr>
            <p:ph type="title"/>
          </p:nvPr>
        </p:nvSpPr>
        <p:spPr>
          <a:xfrm>
            <a:off x="0" y="183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575" name="Google Shape;575;p80"/>
          <p:cNvSpPr txBox="1">
            <a:spLocks noGrp="1"/>
          </p:cNvSpPr>
          <p:nvPr>
            <p:ph type="body" idx="1"/>
          </p:nvPr>
        </p:nvSpPr>
        <p:spPr>
          <a:xfrm>
            <a:off x="838200" y="1253400"/>
            <a:ext cx="10515600" cy="4351200"/>
          </a:xfrm>
          <a:prstGeom prst="rect">
            <a:avLst/>
          </a:prstGeom>
          <a:noFill/>
          <a:ln>
            <a:noFill/>
          </a:ln>
        </p:spPr>
        <p:txBody>
          <a:bodyPr spcFirstLastPara="1" wrap="square" lIns="91425" tIns="0" rIns="91425" bIns="0" anchor="ctr" anchorCtr="0">
            <a:noAutofit/>
          </a:bodyPr>
          <a:lstStyle/>
          <a:p>
            <a:pPr marL="228600" lvl="0" indent="0" algn="l" rtl="0">
              <a:spcBef>
                <a:spcPts val="1000"/>
              </a:spcBef>
              <a:spcAft>
                <a:spcPts val="0"/>
              </a:spcAft>
              <a:buNone/>
            </a:pPr>
            <a:endParaRPr sz="2700" dirty="0"/>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D: How do students investigate through the disciplinary strand standards?</a:t>
            </a:r>
            <a:endParaRPr sz="3200" dirty="0">
              <a:latin typeface="Franklin Gothic Book" panose="020B0503020102020204" pitchFamily="34" charset="0"/>
            </a:endParaRPr>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F: How do the Communicating Conclusions standards support students in synthesizing knowledge to support civic engagement?</a:t>
            </a:r>
            <a:endParaRPr sz="3200" dirty="0">
              <a:latin typeface="Franklin Gothic Book" panose="020B0503020102020204" pitchFamily="34" charset="0"/>
            </a:endParaRPr>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G: Reflection </a:t>
            </a:r>
            <a:endParaRPr sz="3600"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574" name="Google Shape;574;p8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2"/>
          <p:cNvSpPr txBox="1">
            <a:spLocks noGrp="1"/>
          </p:cNvSpPr>
          <p:nvPr>
            <p:ph type="ctrTitle"/>
          </p:nvPr>
        </p:nvSpPr>
        <p:spPr>
          <a:xfrm>
            <a:off x="2297966" y="1041300"/>
            <a:ext cx="9634732"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589" name="Google Shape;589;p82"/>
          <p:cNvSpPr txBox="1">
            <a:spLocks noGrp="1"/>
          </p:cNvSpPr>
          <p:nvPr>
            <p:ph type="subTitle" idx="1"/>
          </p:nvPr>
        </p:nvSpPr>
        <p:spPr>
          <a:xfrm>
            <a:off x="2543332" y="3870063"/>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D: Investigating Through the Disciplinary Strands</a:t>
            </a:r>
            <a:endParaRPr i="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3"/>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595" name="Google Shape;595;p83"/>
          <p:cNvSpPr txBox="1">
            <a:spLocks noGrp="1"/>
          </p:cNvSpPr>
          <p:nvPr>
            <p:ph type="body" idx="1"/>
          </p:nvPr>
        </p:nvSpPr>
        <p:spPr>
          <a:xfrm>
            <a:off x="792300" y="929699"/>
            <a:ext cx="1139970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A: Introduction- What is inquiry?</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B: What are Compelling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C: What are Supporting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D: How do students investigate through the disciplinary strand standards?</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G: Reflection </a:t>
            </a:r>
            <a:endParaRPr sz="2700" dirty="0">
              <a:solidFill>
                <a:srgbClr val="000000"/>
              </a:solidFill>
              <a:latin typeface="Franklin Gothic Book" panose="020B0503020102020204" pitchFamily="34" charset="0"/>
            </a:endParaRPr>
          </a:p>
        </p:txBody>
      </p:sp>
      <p:sp>
        <p:nvSpPr>
          <p:cNvPr id="596" name="Google Shape;596;p83" descr="Indicates section D of the module. " title="Red arrow"/>
          <p:cNvSpPr/>
          <p:nvPr/>
        </p:nvSpPr>
        <p:spPr>
          <a:xfrm>
            <a:off x="282786" y="2459081"/>
            <a:ext cx="693300" cy="4455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5"/>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608" name="Google Shape;608;p85"/>
          <p:cNvSpPr txBox="1">
            <a:spLocks noGrp="1"/>
          </p:cNvSpPr>
          <p:nvPr>
            <p:ph type="body" idx="1"/>
          </p:nvPr>
        </p:nvSpPr>
        <p:spPr>
          <a:xfrm>
            <a:off x="406474" y="1070359"/>
            <a:ext cx="11480725"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86"/>
          <p:cNvSpPr txBox="1">
            <a:spLocks noGrp="1"/>
          </p:cNvSpPr>
          <p:nvPr>
            <p:ph type="title"/>
          </p:nvPr>
        </p:nvSpPr>
        <p:spPr>
          <a:xfrm>
            <a:off x="106050" y="0"/>
            <a:ext cx="108252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Investigation through the Disciplinary </a:t>
            </a:r>
            <a:endParaRPr dirty="0"/>
          </a:p>
          <a:p>
            <a:pPr marL="0" lvl="0" indent="0" algn="l" rtl="0">
              <a:spcBef>
                <a:spcPts val="0"/>
              </a:spcBef>
              <a:spcAft>
                <a:spcPts val="0"/>
              </a:spcAft>
              <a:buNone/>
            </a:pPr>
            <a:r>
              <a:rPr lang="en-US" dirty="0"/>
              <a:t>Strand Standards</a:t>
            </a:r>
            <a:endParaRPr dirty="0"/>
          </a:p>
        </p:txBody>
      </p:sp>
      <p:sp>
        <p:nvSpPr>
          <p:cNvPr id="615" name="Google Shape;615;p86"/>
          <p:cNvSpPr txBox="1">
            <a:spLocks noGrp="1"/>
          </p:cNvSpPr>
          <p:nvPr>
            <p:ph type="body" idx="1"/>
          </p:nvPr>
        </p:nvSpPr>
        <p:spPr>
          <a:xfrm>
            <a:off x="106049" y="1253400"/>
            <a:ext cx="7463983"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The Investigating portion of the inquiry process allows students to gain insight into compelling and supporting questions using content, concepts and tools from each social studies discipline.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Investigating involves the skills students need to analyze information and develop substantiated conclusions.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Investigating occurs through the exploration of the discipline strand standards. </a:t>
            </a:r>
            <a:endParaRPr dirty="0">
              <a:latin typeface="Franklin Gothic Book" panose="020B0503020102020204" pitchFamily="34" charset="0"/>
            </a:endParaRPr>
          </a:p>
        </p:txBody>
      </p:sp>
      <p:pic>
        <p:nvPicPr>
          <p:cNvPr id="2" name="Picture 2" descr="Diagram&#10;&#10;Description automatically generated">
            <a:extLst>
              <a:ext uri="{FF2B5EF4-FFF2-40B4-BE49-F238E27FC236}">
                <a16:creationId xmlns:a16="http://schemas.microsoft.com/office/drawing/2014/main" id="{D43BC1FC-6980-8E1F-ACBF-B06B32907357}"/>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3"/>
          <p:cNvSpPr txBox="1">
            <a:spLocks noGrp="1"/>
          </p:cNvSpPr>
          <p:nvPr>
            <p:ph type="title"/>
          </p:nvPr>
        </p:nvSpPr>
        <p:spPr>
          <a:xfrm>
            <a:off x="118672" y="610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inquiry?</a:t>
            </a:r>
            <a:endParaRPr dirty="0"/>
          </a:p>
        </p:txBody>
      </p:sp>
      <p:sp>
        <p:nvSpPr>
          <p:cNvPr id="168" name="Google Shape;168;p23"/>
          <p:cNvSpPr txBox="1">
            <a:spLocks noGrp="1"/>
          </p:cNvSpPr>
          <p:nvPr>
            <p:ph type="body" idx="1"/>
          </p:nvPr>
        </p:nvSpPr>
        <p:spPr>
          <a:xfrm>
            <a:off x="256128" y="1069698"/>
            <a:ext cx="11817200" cy="507492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dirty="0">
                <a:latin typeface="Franklin Gothic Book" panose="020B0503020102020204" pitchFamily="34" charset="0"/>
              </a:rPr>
              <a:t>Inquiry, as a term, is sometimes misunderstood, considered very broad or even politicized. Prior to engaging with how the teacher writers from across Kentucky operationalized inquiry in the </a:t>
            </a:r>
            <a:r>
              <a:rPr lang="en-US" i="1" dirty="0">
                <a:latin typeface="Franklin Gothic Book" panose="020B0503020102020204" pitchFamily="34" charset="0"/>
              </a:rPr>
              <a:t>KAS for Social Studies</a:t>
            </a:r>
            <a:r>
              <a:rPr lang="en-US" dirty="0">
                <a:latin typeface="Franklin Gothic Book" panose="020B0503020102020204" pitchFamily="34" charset="0"/>
              </a:rPr>
              <a:t>, let us take a moment and develop a foundational understanding of inquiry. </a:t>
            </a: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800"/>
              <a:buChar char="•"/>
            </a:pPr>
            <a:r>
              <a:rPr lang="en-US" dirty="0">
                <a:latin typeface="Franklin Gothic Book" panose="020B0503020102020204" pitchFamily="34" charset="0"/>
              </a:rPr>
              <a:t>As you watch </a:t>
            </a:r>
            <a:r>
              <a:rPr lang="en-US" i="1" u="sng" dirty="0">
                <a:solidFill>
                  <a:schemeClr val="hlink"/>
                </a:solidFill>
                <a:latin typeface="Franklin Gothic Book" panose="020B0503020102020204" pitchFamily="34" charset="0"/>
                <a:hlinkClick r:id="rId3"/>
              </a:rPr>
              <a:t>What is Inquiry-Based Learning?</a:t>
            </a:r>
            <a:r>
              <a:rPr lang="en-US" dirty="0">
                <a:solidFill>
                  <a:srgbClr val="000000"/>
                </a:solidFill>
                <a:uFill>
                  <a:noFill/>
                </a:uFill>
                <a:latin typeface="Franklin Gothic Book" panose="020B0503020102020204" pitchFamily="34" charset="0"/>
                <a:hlinkClick r:id="rId3">
                  <a:extLst>
                    <a:ext uri="{A12FA001-AC4F-418D-AE19-62706E023703}">
                      <ahyp:hlinkClr xmlns:ahyp="http://schemas.microsoft.com/office/drawing/2018/hyperlinkcolor" val="tx"/>
                    </a:ext>
                  </a:extLst>
                </a:hlinkClick>
              </a:rPr>
              <a:t>, </a:t>
            </a:r>
            <a:r>
              <a:rPr lang="en-US" dirty="0">
                <a:latin typeface="Franklin Gothic Book" panose="020B0503020102020204" pitchFamily="34" charset="0"/>
              </a:rPr>
              <a:t>what new ideas or impressions do you have that extended your thinking in new directions about inquiry?</a:t>
            </a: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p>
        </p:txBody>
      </p:sp>
      <p:pic>
        <p:nvPicPr>
          <p:cNvPr id="169" name="Google Shape;169;p23" descr="Inquiry Based Learning in less than five minutes" title="Inquiry Based Learning Image"/>
          <p:cNvPicPr preferRelativeResize="0"/>
          <p:nvPr/>
        </p:nvPicPr>
        <p:blipFill rotWithShape="1">
          <a:blip r:embed="rId4">
            <a:alphaModFix/>
          </a:blip>
          <a:srcRect/>
          <a:stretch/>
        </p:blipFill>
        <p:spPr>
          <a:xfrm>
            <a:off x="3789180" y="2414448"/>
            <a:ext cx="3692461" cy="194939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7"/>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Investigation</a:t>
            </a:r>
            <a:endParaRPr dirty="0"/>
          </a:p>
        </p:txBody>
      </p:sp>
      <p:sp>
        <p:nvSpPr>
          <p:cNvPr id="623" name="Google Shape;623;p87"/>
          <p:cNvSpPr txBox="1">
            <a:spLocks noGrp="1"/>
          </p:cNvSpPr>
          <p:nvPr>
            <p:ph type="body" idx="1"/>
          </p:nvPr>
        </p:nvSpPr>
        <p:spPr>
          <a:xfrm>
            <a:off x="333925" y="1035604"/>
            <a:ext cx="7595872"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Inquiry instruction requires teachers and students to ask questions that drive student investigation of the subject matter and eliminates the “skills vs. content” dilemma in social studies as both are needed to successfully engage in inquiry.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Students will engage in inquiry using the tools, conceptual understandings and the language of political scientists, economists, geographers and historians at a developmentally appropriate level.</a:t>
            </a:r>
            <a:endParaRPr dirty="0">
              <a:latin typeface="Franklin Gothic Book" panose="020B0503020102020204" pitchFamily="34" charset="0"/>
            </a:endParaRPr>
          </a:p>
        </p:txBody>
      </p:sp>
      <p:pic>
        <p:nvPicPr>
          <p:cNvPr id="2" name="Picture 2" descr="Diagram&#10;&#10;Description automatically generated">
            <a:extLst>
              <a:ext uri="{FF2B5EF4-FFF2-40B4-BE49-F238E27FC236}">
                <a16:creationId xmlns:a16="http://schemas.microsoft.com/office/drawing/2014/main" id="{9267111D-15F5-D241-7319-301586D9A15C}"/>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8"/>
          <p:cNvSpPr txBox="1">
            <a:spLocks noGrp="1"/>
          </p:cNvSpPr>
          <p:nvPr>
            <p:ph type="title"/>
          </p:nvPr>
        </p:nvSpPr>
        <p:spPr>
          <a:xfrm>
            <a:off x="0" y="0"/>
            <a:ext cx="11332564"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Inquiry Practices and Disciplinary Strands </a:t>
            </a:r>
            <a:endParaRPr dirty="0"/>
          </a:p>
        </p:txBody>
      </p:sp>
      <p:pic>
        <p:nvPicPr>
          <p:cNvPr id="631" name="Google Shape;631;p88" descr="Image of the inquiry practices of the KAS for Social Studies on page 14. " title="Image of the inquiry practices of the KAS for Social Studies"/>
          <p:cNvPicPr preferRelativeResize="0"/>
          <p:nvPr/>
        </p:nvPicPr>
        <p:blipFill>
          <a:blip r:embed="rId3">
            <a:alphaModFix/>
          </a:blip>
          <a:stretch>
            <a:fillRect/>
          </a:stretch>
        </p:blipFill>
        <p:spPr>
          <a:xfrm>
            <a:off x="941570" y="920966"/>
            <a:ext cx="9810750" cy="48006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9"/>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Disciplinary Strands</a:t>
            </a:r>
            <a:endParaRPr dirty="0"/>
          </a:p>
        </p:txBody>
      </p:sp>
      <p:sp>
        <p:nvSpPr>
          <p:cNvPr id="638" name="Google Shape;638;p89"/>
          <p:cNvSpPr txBox="1">
            <a:spLocks noGrp="1"/>
          </p:cNvSpPr>
          <p:nvPr>
            <p:ph type="body" idx="1"/>
          </p:nvPr>
        </p:nvSpPr>
        <p:spPr>
          <a:xfrm>
            <a:off x="658318" y="1091107"/>
            <a:ext cx="10515600" cy="4351200"/>
          </a:xfrm>
          <a:prstGeom prst="rect">
            <a:avLst/>
          </a:prstGeom>
        </p:spPr>
        <p:txBody>
          <a:bodyPr spcFirstLastPara="1" wrap="square" lIns="91425" tIns="45700" rIns="91425" bIns="45700" anchor="t" anchorCtr="0">
            <a:noAutofit/>
          </a:bodyPr>
          <a:lstStyle/>
          <a:p>
            <a:pPr marL="457200" lvl="0" indent="-431800" algn="l" rtl="0">
              <a:lnSpc>
                <a:spcPct val="115000"/>
              </a:lnSpc>
              <a:spcBef>
                <a:spcPts val="1000"/>
              </a:spcBef>
              <a:spcAft>
                <a:spcPts val="0"/>
              </a:spcAft>
              <a:buClr>
                <a:srgbClr val="3F3F3F"/>
              </a:buClr>
              <a:buSzPts val="32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The disciplinary strands identified in the </a:t>
            </a:r>
            <a:r>
              <a:rPr lang="en-US" sz="3200" i="1" dirty="0">
                <a:solidFill>
                  <a:srgbClr val="3F3F3F"/>
                </a:solidFill>
                <a:latin typeface="Franklin Gothic Book" panose="020B0503020102020204" pitchFamily="34" charset="0"/>
                <a:ea typeface="Source Sans Pro"/>
                <a:cs typeface="Source Sans Pro"/>
                <a:sym typeface="Source Sans Pro"/>
              </a:rPr>
              <a:t>KAS for Social Studies </a:t>
            </a:r>
            <a:r>
              <a:rPr lang="en-US" sz="3200" dirty="0">
                <a:solidFill>
                  <a:srgbClr val="3F3F3F"/>
                </a:solidFill>
                <a:latin typeface="Franklin Gothic Book" panose="020B0503020102020204" pitchFamily="34" charset="0"/>
                <a:ea typeface="Source Sans Pro"/>
                <a:cs typeface="Source Sans Pro"/>
                <a:sym typeface="Source Sans Pro"/>
              </a:rPr>
              <a:t>are civics, economics, geography and history.</a:t>
            </a:r>
            <a:endParaRPr sz="3200" dirty="0">
              <a:solidFill>
                <a:srgbClr val="3F3F3F"/>
              </a:solidFill>
              <a:latin typeface="Franklin Gothic Book" panose="020B0503020102020204" pitchFamily="34" charset="0"/>
              <a:ea typeface="Source Sans Pro"/>
              <a:cs typeface="Source Sans Pro"/>
              <a:sym typeface="Source Sans Pro"/>
            </a:endParaRPr>
          </a:p>
          <a:p>
            <a:pPr marL="914400" lvl="0" indent="0" algn="l" rtl="0">
              <a:lnSpc>
                <a:spcPct val="115000"/>
              </a:lnSpc>
              <a:spcBef>
                <a:spcPts val="1000"/>
              </a:spcBef>
              <a:spcAft>
                <a:spcPts val="0"/>
              </a:spcAft>
              <a:buNone/>
            </a:pPr>
            <a:endParaRPr sz="3200" dirty="0">
              <a:solidFill>
                <a:srgbClr val="3F3F3F"/>
              </a:solidFill>
              <a:latin typeface="Franklin Gothic Book" panose="020B0503020102020204" pitchFamily="34" charset="0"/>
              <a:ea typeface="Source Sans Pro"/>
              <a:cs typeface="Source Sans Pro"/>
              <a:sym typeface="Source Sans Pro"/>
            </a:endParaRPr>
          </a:p>
          <a:p>
            <a:pPr marL="457200" lvl="0" indent="-431800" algn="l" rtl="0">
              <a:lnSpc>
                <a:spcPct val="115000"/>
              </a:lnSpc>
              <a:spcBef>
                <a:spcPts val="1000"/>
              </a:spcBef>
              <a:spcAft>
                <a:spcPts val="0"/>
              </a:spcAft>
              <a:buClr>
                <a:srgbClr val="3F3F3F"/>
              </a:buClr>
              <a:buSzPts val="32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In Kentucky, the discipline strands in social studies are meant to be taught in unison. Students recall and understand themes and topics better if the social studies strands are integrated and not taught in isolation.</a:t>
            </a:r>
            <a:endParaRPr sz="3200" dirty="0">
              <a:solidFill>
                <a:srgbClr val="3F3F3F"/>
              </a:solidFill>
              <a:latin typeface="Franklin Gothic Book" panose="020B0503020102020204" pitchFamily="34" charset="0"/>
              <a:ea typeface="Source Sans Pro"/>
              <a:cs typeface="Source Sans Pro"/>
              <a:sym typeface="Source Sans Pro"/>
            </a:endParaRPr>
          </a:p>
          <a:p>
            <a:pPr marL="0" lvl="0" indent="0" algn="l" rtl="0">
              <a:spcBef>
                <a:spcPts val="1000"/>
              </a:spcBef>
              <a:spcAft>
                <a:spcPts val="0"/>
              </a:spcAft>
              <a:buNone/>
            </a:pP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90"/>
          <p:cNvSpPr txBox="1">
            <a:spLocks noGrp="1"/>
          </p:cNvSpPr>
          <p:nvPr>
            <p:ph type="title"/>
          </p:nvPr>
        </p:nvSpPr>
        <p:spPr>
          <a:xfrm>
            <a:off x="0" y="-14058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Disciplinary Strands (continued)</a:t>
            </a:r>
            <a:endParaRPr dirty="0"/>
          </a:p>
        </p:txBody>
      </p:sp>
      <p:pic>
        <p:nvPicPr>
          <p:cNvPr id="645" name="Google Shape;645;p90" descr="This slide shows the definition of each disciplinary strand, which can also be found on page 15 of the KAS for Social Studies" title="Disciplinary Strands"/>
          <p:cNvPicPr preferRelativeResize="0"/>
          <p:nvPr/>
        </p:nvPicPr>
        <p:blipFill>
          <a:blip r:embed="rId3">
            <a:alphaModFix/>
          </a:blip>
          <a:stretch>
            <a:fillRect/>
          </a:stretch>
        </p:blipFill>
        <p:spPr>
          <a:xfrm>
            <a:off x="854438" y="854439"/>
            <a:ext cx="10061177" cy="487940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is discipline inquiry?</a:t>
            </a:r>
            <a:endParaRPr dirty="0"/>
          </a:p>
        </p:txBody>
      </p:sp>
      <p:sp>
        <p:nvSpPr>
          <p:cNvPr id="652" name="Google Shape;652;p91"/>
          <p:cNvSpPr txBox="1">
            <a:spLocks noGrp="1"/>
          </p:cNvSpPr>
          <p:nvPr>
            <p:ph type="body" idx="1"/>
          </p:nvPr>
        </p:nvSpPr>
        <p:spPr>
          <a:xfrm>
            <a:off x="333900" y="923153"/>
            <a:ext cx="11524200" cy="463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solidFill>
                  <a:srgbClr val="030303"/>
                </a:solidFill>
                <a:highlight>
                  <a:srgbClr val="FFFFFF"/>
                </a:highlight>
                <a:latin typeface="Franklin Gothic Book" panose="020B0503020102020204" pitchFamily="34" charset="0"/>
                <a:ea typeface="Merriweather"/>
                <a:cs typeface="Merriweather"/>
                <a:sym typeface="Merriweather"/>
              </a:rPr>
              <a:t>In order to learn more about disciplinary inquiry, watch the following videos to gain an understanding of what inquiry looks like in civics, economics, geography and history.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100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3"/>
              </a:rPr>
              <a:t>Civic Inquiry</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4"/>
              </a:rPr>
              <a:t>Economic Reasoning</a:t>
            </a:r>
            <a:r>
              <a:rPr lang="en-US" dirty="0">
                <a:solidFill>
                  <a:srgbClr val="030303"/>
                </a:solidFill>
                <a:highlight>
                  <a:srgbClr val="FFFFFF"/>
                </a:highlight>
                <a:latin typeface="Franklin Gothic Book" panose="020B0503020102020204" pitchFamily="34" charset="0"/>
                <a:ea typeface="Merriweather"/>
                <a:cs typeface="Merriweather"/>
                <a:sym typeface="Merriweather"/>
              </a:rPr>
              <a:t>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5"/>
              </a:rPr>
              <a:t>Geographic Inquiry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6"/>
              </a:rPr>
              <a:t>Historical Inquiry</a:t>
            </a:r>
            <a:r>
              <a:rPr lang="en-US" dirty="0">
                <a:solidFill>
                  <a:srgbClr val="030303"/>
                </a:solidFill>
                <a:highlight>
                  <a:srgbClr val="FFFFFF"/>
                </a:highlight>
                <a:latin typeface="Franklin Gothic Book" panose="020B0503020102020204" pitchFamily="34" charset="0"/>
                <a:ea typeface="Merriweather"/>
                <a:cs typeface="Merriweather"/>
                <a:sym typeface="Merriweather"/>
              </a:rPr>
              <a:t>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0" lvl="0" indent="0" algn="l" rtl="0">
              <a:spcBef>
                <a:spcPts val="1000"/>
              </a:spcBef>
              <a:spcAft>
                <a:spcPts val="0"/>
              </a:spcAft>
              <a:buNone/>
            </a:pPr>
            <a:r>
              <a:rPr lang="en-US" dirty="0">
                <a:solidFill>
                  <a:srgbClr val="030303"/>
                </a:solidFill>
                <a:highlight>
                  <a:srgbClr val="FFFFFF"/>
                </a:highlight>
                <a:latin typeface="Franklin Gothic Book" panose="020B0503020102020204" pitchFamily="34" charset="0"/>
                <a:ea typeface="Merriweather"/>
                <a:cs typeface="Merriweather"/>
                <a:sym typeface="Merriweather"/>
              </a:rPr>
              <a:t>As you watch these videos, complete the following statement for each discipline discussed (civics, economics, geography and history):</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914400" lvl="1" indent="-400050" algn="l" rtl="0">
              <a:spcBef>
                <a:spcPts val="500"/>
              </a:spcBef>
              <a:spcAft>
                <a:spcPts val="0"/>
              </a:spcAft>
              <a:buClr>
                <a:srgbClr val="030303"/>
              </a:buClr>
              <a:buSzPts val="2700"/>
              <a:buFont typeface="Merriweather"/>
              <a:buChar char="•"/>
            </a:pPr>
            <a:r>
              <a:rPr lang="en-US" sz="2800" dirty="0">
                <a:latin typeface="Franklin Gothic Book" panose="020B0503020102020204" pitchFamily="34" charset="0"/>
              </a:rPr>
              <a:t>Discipline inquiry in (insert discipline) looks like… </a:t>
            </a:r>
            <a:endParaRPr sz="2800" dirty="0">
              <a:latin typeface="Franklin Gothic Book" panose="020B05030201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93"/>
          <p:cNvSpPr txBox="1">
            <a:spLocks noGrp="1"/>
          </p:cNvSpPr>
          <p:nvPr>
            <p:ph type="title"/>
          </p:nvPr>
        </p:nvSpPr>
        <p:spPr>
          <a:xfrm>
            <a:off x="215996"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a:p>
            <a:pPr marL="0" lvl="0" indent="0" algn="l" rtl="0">
              <a:spcBef>
                <a:spcPts val="0"/>
              </a:spcBef>
              <a:spcAft>
                <a:spcPts val="0"/>
              </a:spcAft>
              <a:buNone/>
            </a:pPr>
            <a:r>
              <a:rPr lang="en-US" dirty="0"/>
              <a:t>What is discipline inquiry?</a:t>
            </a:r>
            <a:endParaRPr dirty="0"/>
          </a:p>
        </p:txBody>
      </p:sp>
      <p:sp>
        <p:nvSpPr>
          <p:cNvPr id="666" name="Google Shape;666;p93"/>
          <p:cNvSpPr txBox="1">
            <a:spLocks noGrp="1"/>
          </p:cNvSpPr>
          <p:nvPr>
            <p:ph type="body" idx="1"/>
          </p:nvPr>
        </p:nvSpPr>
        <p:spPr>
          <a:xfrm>
            <a:off x="382452" y="1325700"/>
            <a:ext cx="11593551"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As you reflect on the jigsaw you just completed on discipline inquiry, engage with the “I used to think… Now I think…” thinking strategy.  </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457200" lvl="0" indent="-342900" algn="l" rtl="0">
              <a:spcBef>
                <a:spcPts val="1000"/>
              </a:spcBef>
              <a:spcAft>
                <a:spcPts val="0"/>
              </a:spcAft>
              <a:buSzPts val="1800"/>
              <a:buChar char="•"/>
            </a:pPr>
            <a:r>
              <a:rPr lang="en-US" sz="3000" dirty="0">
                <a:latin typeface="Franklin Gothic Book" panose="020B0503020102020204" pitchFamily="34" charset="0"/>
              </a:rPr>
              <a:t>I used to think... </a:t>
            </a:r>
            <a:endParaRPr sz="3000" dirty="0">
              <a:latin typeface="Franklin Gothic Book" panose="020B0503020102020204" pitchFamily="34" charset="0"/>
            </a:endParaRPr>
          </a:p>
          <a:p>
            <a:pPr marL="457200" lvl="0" indent="-342900" algn="l" rtl="0">
              <a:spcBef>
                <a:spcPts val="0"/>
              </a:spcBef>
              <a:spcAft>
                <a:spcPts val="0"/>
              </a:spcAft>
              <a:buSzPts val="1800"/>
              <a:buChar char="•"/>
            </a:pPr>
            <a:r>
              <a:rPr lang="en-US" sz="3000" dirty="0">
                <a:latin typeface="Franklin Gothic Book" panose="020B0503020102020204" pitchFamily="34" charset="0"/>
              </a:rPr>
              <a:t>Now, I think...</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0" lvl="0" indent="0" algn="l" rtl="0">
              <a:spcBef>
                <a:spcPts val="1000"/>
              </a:spcBef>
              <a:spcAft>
                <a:spcPts val="0"/>
              </a:spcAft>
              <a:buNone/>
            </a:pPr>
            <a:r>
              <a:rPr lang="en-US" sz="3000" dirty="0">
                <a:latin typeface="Franklin Gothic Book" panose="020B0503020102020204" pitchFamily="34" charset="0"/>
              </a:rPr>
              <a:t>Complete the following sentence starters for each discipline discussed in the previous learning experience with civics, economics, geography and history. </a:t>
            </a:r>
            <a:endParaRPr sz="3000" dirty="0">
              <a:latin typeface="Franklin Gothic Book" panose="020B05030201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95"/>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680" name="Google Shape;680;p95"/>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228600" lvl="0" indent="-285750" algn="l" rtl="0">
              <a:spcBef>
                <a:spcPts val="1000"/>
              </a:spcBef>
              <a:spcAft>
                <a:spcPts val="0"/>
              </a:spcAft>
              <a:buSzPts val="2700"/>
              <a:buChar char="•"/>
            </a:pPr>
            <a:r>
              <a:rPr lang="en-US" sz="2700"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sz="2700" dirty="0">
                <a:latin typeface="Franklin Gothic Book" panose="020B0503020102020204" pitchFamily="34" charset="0"/>
              </a:rPr>
              <a:t>Section F: How do the Communicating Conclusions standards support students in synthesizing knowledge to support civic engagement?</a:t>
            </a:r>
            <a:endParaRPr sz="2700" dirty="0">
              <a:latin typeface="Franklin Gothic Book" panose="020B0503020102020204" pitchFamily="34" charset="0"/>
            </a:endParaRPr>
          </a:p>
          <a:p>
            <a:pPr marL="228600" lvl="0" indent="-285750" algn="l" rtl="0">
              <a:spcBef>
                <a:spcPts val="1000"/>
              </a:spcBef>
              <a:spcAft>
                <a:spcPts val="0"/>
              </a:spcAft>
              <a:buSzPts val="2700"/>
              <a:buChar char="•"/>
            </a:pPr>
            <a:r>
              <a:rPr lang="en-US" sz="2700" dirty="0">
                <a:latin typeface="Franklin Gothic Book" panose="020B0503020102020204" pitchFamily="34" charset="0"/>
              </a:rPr>
              <a:t>Section G: Reflection </a:t>
            </a:r>
            <a:endParaRPr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679" name="Google Shape;679;p9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7"/>
          <p:cNvSpPr txBox="1">
            <a:spLocks noGrp="1"/>
          </p:cNvSpPr>
          <p:nvPr>
            <p:ph type="ctrTitle"/>
          </p:nvPr>
        </p:nvSpPr>
        <p:spPr>
          <a:xfrm>
            <a:off x="2927842" y="1246889"/>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694" name="Google Shape;694;p97"/>
          <p:cNvSpPr txBox="1">
            <a:spLocks noGrp="1"/>
          </p:cNvSpPr>
          <p:nvPr>
            <p:ph type="subTitle" idx="1"/>
          </p:nvPr>
        </p:nvSpPr>
        <p:spPr>
          <a:xfrm>
            <a:off x="2813154" y="4066733"/>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E: Using Evidence</a:t>
            </a:r>
            <a:endParaRPr i="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98"/>
          <p:cNvSpPr txBox="1">
            <a:spLocks noGrp="1"/>
          </p:cNvSpPr>
          <p:nvPr>
            <p:ph type="title"/>
          </p:nvPr>
        </p:nvSpPr>
        <p:spPr>
          <a:xfrm>
            <a:off x="0" y="282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700" name="Google Shape;700;p98"/>
          <p:cNvSpPr txBox="1">
            <a:spLocks noGrp="1"/>
          </p:cNvSpPr>
          <p:nvPr>
            <p:ph type="body" idx="1"/>
          </p:nvPr>
        </p:nvSpPr>
        <p:spPr>
          <a:xfrm>
            <a:off x="696500" y="1070100"/>
            <a:ext cx="1120745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A: Introduction- What is inquiry?</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B: What are Compelling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C: What are Supporting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D: How do students investigate through the disciplinary strand standards?</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G: Reflection </a:t>
            </a:r>
            <a:endParaRPr sz="2600" dirty="0">
              <a:solidFill>
                <a:srgbClr val="000000"/>
              </a:solidFill>
              <a:latin typeface="Franklin Gothic Book" panose="020B0503020102020204" pitchFamily="34" charset="0"/>
            </a:endParaRPr>
          </a:p>
        </p:txBody>
      </p:sp>
      <p:sp>
        <p:nvSpPr>
          <p:cNvPr id="701" name="Google Shape;701;p98" descr="Red arrow indicates section e. " title="Red Arrow"/>
          <p:cNvSpPr/>
          <p:nvPr/>
        </p:nvSpPr>
        <p:spPr>
          <a:xfrm>
            <a:off x="138148" y="3335700"/>
            <a:ext cx="816900" cy="4704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00"/>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713" name="Google Shape;713;p100"/>
          <p:cNvSpPr txBox="1">
            <a:spLocks noGrp="1"/>
          </p:cNvSpPr>
          <p:nvPr>
            <p:ph type="body" idx="1"/>
          </p:nvPr>
        </p:nvSpPr>
        <p:spPr>
          <a:xfrm>
            <a:off x="385618" y="1012333"/>
            <a:ext cx="11420764"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0" y="7315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inquiry? </a:t>
            </a:r>
            <a:endParaRPr dirty="0"/>
          </a:p>
        </p:txBody>
      </p:sp>
      <p:sp>
        <p:nvSpPr>
          <p:cNvPr id="184" name="Google Shape;184;p25"/>
          <p:cNvSpPr txBox="1">
            <a:spLocks noGrp="1"/>
          </p:cNvSpPr>
          <p:nvPr>
            <p:ph type="body" idx="1"/>
          </p:nvPr>
        </p:nvSpPr>
        <p:spPr>
          <a:xfrm>
            <a:off x="253584" y="1445551"/>
            <a:ext cx="9557166"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4000" dirty="0">
                <a:latin typeface="Franklin Gothic Book" panose="020B0503020102020204" pitchFamily="34" charset="0"/>
              </a:rPr>
              <a:t>Individually, with a partner, grade-level team or Professional Learning Community, answer the following question:</a:t>
            </a:r>
            <a:endParaRPr sz="4000" dirty="0">
              <a:latin typeface="Franklin Gothic Book" panose="020B0503020102020204" pitchFamily="34" charset="0"/>
            </a:endParaRPr>
          </a:p>
          <a:p>
            <a:pPr marL="0" lvl="0" indent="0" algn="l" rtl="0">
              <a:lnSpc>
                <a:spcPct val="90000"/>
              </a:lnSpc>
              <a:spcBef>
                <a:spcPts val="1000"/>
              </a:spcBef>
              <a:spcAft>
                <a:spcPts val="0"/>
              </a:spcAft>
              <a:buClr>
                <a:schemeClr val="dk1"/>
              </a:buClr>
              <a:buSzPts val="2800"/>
              <a:buNone/>
            </a:pPr>
            <a:endParaRPr sz="4000" dirty="0">
              <a:latin typeface="Franklin Gothic Book" panose="020B0503020102020204" pitchFamily="34" charset="0"/>
            </a:endParaRPr>
          </a:p>
          <a:p>
            <a:pPr marL="685800" lvl="1" indent="-228600" algn="l" rtl="0">
              <a:lnSpc>
                <a:spcPct val="90000"/>
              </a:lnSpc>
              <a:spcBef>
                <a:spcPts val="500"/>
              </a:spcBef>
              <a:spcAft>
                <a:spcPts val="0"/>
              </a:spcAft>
              <a:buClr>
                <a:schemeClr val="dk1"/>
              </a:buClr>
              <a:buSzPts val="2400"/>
              <a:buChar char="•"/>
            </a:pPr>
            <a:r>
              <a:rPr lang="en-US" sz="3600" dirty="0">
                <a:latin typeface="Franklin Gothic Book" panose="020B0503020102020204" pitchFamily="34" charset="0"/>
              </a:rPr>
              <a:t>What is challenging or confusing about inquiry? What do you wonder about?</a:t>
            </a:r>
            <a:endParaRPr sz="3600" dirty="0">
              <a:latin typeface="Franklin Gothic Book" panose="020B0503020102020204" pitchFamily="34" charset="0"/>
            </a:endParaRPr>
          </a:p>
        </p:txBody>
      </p:sp>
      <p:pic>
        <p:nvPicPr>
          <p:cNvPr id="185" name="Google Shape;185;p25" descr="Inquiry Icons - Download Free Vector Icons | Noun Project"/>
          <p:cNvPicPr preferRelativeResize="0"/>
          <p:nvPr/>
        </p:nvPicPr>
        <p:blipFill rotWithShape="1">
          <a:blip r:embed="rId3">
            <a:alphaModFix/>
          </a:blip>
          <a:srcRect/>
          <a:stretch/>
        </p:blipFill>
        <p:spPr>
          <a:xfrm>
            <a:off x="8630513" y="-182997"/>
            <a:ext cx="3163697" cy="316369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0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a:t>
            </a:r>
            <a:endParaRPr dirty="0"/>
          </a:p>
        </p:txBody>
      </p:sp>
      <p:sp>
        <p:nvSpPr>
          <p:cNvPr id="720" name="Google Shape;720;p101"/>
          <p:cNvSpPr txBox="1">
            <a:spLocks noGrp="1"/>
          </p:cNvSpPr>
          <p:nvPr>
            <p:ph type="body" idx="1"/>
          </p:nvPr>
        </p:nvSpPr>
        <p:spPr>
          <a:xfrm>
            <a:off x="133950" y="1462175"/>
            <a:ext cx="10515600" cy="46074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All valid claims must be based on logical evidence. </a:t>
            </a:r>
            <a:endParaRPr dirty="0"/>
          </a:p>
          <a:p>
            <a:pPr marL="457200" lvl="0" indent="0" algn="l" rtl="0">
              <a:spcBef>
                <a:spcPts val="1000"/>
              </a:spcBef>
              <a:spcAft>
                <a:spcPts val="0"/>
              </a:spcAft>
              <a:buNone/>
            </a:pPr>
            <a:endParaRPr sz="1200" dirty="0"/>
          </a:p>
          <a:p>
            <a:pPr marL="457200" lvl="0" indent="-342900" algn="l" rtl="0">
              <a:spcBef>
                <a:spcPts val="1000"/>
              </a:spcBef>
              <a:spcAft>
                <a:spcPts val="0"/>
              </a:spcAft>
              <a:buSzPts val="1800"/>
              <a:buChar char="•"/>
            </a:pPr>
            <a:r>
              <a:rPr lang="en-US" dirty="0"/>
              <a:t>In order for students to construct coherent arguments and explanations using their understanding of the social studies disciplines, they must understand how to substantiate those claims using evidence. </a:t>
            </a:r>
            <a:endParaRPr dirty="0"/>
          </a:p>
          <a:p>
            <a:pPr marL="457200" lvl="0" indent="0" algn="l" rtl="0">
              <a:spcBef>
                <a:spcPts val="1000"/>
              </a:spcBef>
              <a:spcAft>
                <a:spcPts val="0"/>
              </a:spcAft>
              <a:buNone/>
            </a:pPr>
            <a:endParaRPr sz="1200" dirty="0"/>
          </a:p>
          <a:p>
            <a:pPr marL="457200" lvl="0" indent="-342900" algn="l" rtl="0">
              <a:spcBef>
                <a:spcPts val="1000"/>
              </a:spcBef>
              <a:spcAft>
                <a:spcPts val="0"/>
              </a:spcAft>
              <a:buSzPts val="1800"/>
              <a:buChar char="•"/>
            </a:pPr>
            <a:r>
              <a:rPr lang="en-US" dirty="0"/>
              <a:t>This skill requires students to collect, evaluate and synthesize evidence from primary and secondary sources to develop and support a claim. </a:t>
            </a: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02"/>
          <p:cNvSpPr txBox="1">
            <a:spLocks noGrp="1"/>
          </p:cNvSpPr>
          <p:nvPr>
            <p:ph type="title"/>
          </p:nvPr>
        </p:nvSpPr>
        <p:spPr>
          <a:xfrm>
            <a:off x="0" y="-38428"/>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(continued)</a:t>
            </a:r>
            <a:endParaRPr dirty="0"/>
          </a:p>
        </p:txBody>
      </p:sp>
      <p:sp>
        <p:nvSpPr>
          <p:cNvPr id="728" name="Google Shape;728;p102"/>
          <p:cNvSpPr txBox="1">
            <a:spLocks noGrp="1"/>
          </p:cNvSpPr>
          <p:nvPr>
            <p:ph type="body" idx="1"/>
          </p:nvPr>
        </p:nvSpPr>
        <p:spPr>
          <a:xfrm>
            <a:off x="212703" y="881094"/>
            <a:ext cx="6659400" cy="4603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2700" dirty="0">
              <a:solidFill>
                <a:srgbClr val="0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sz="2700" dirty="0">
              <a:solidFill>
                <a:srgbClr val="000000"/>
              </a:solidFill>
              <a:latin typeface="Source Sans Pro"/>
              <a:ea typeface="Source Sans Pro"/>
              <a:cs typeface="Source Sans Pro"/>
              <a:sym typeface="Source Sans Pro"/>
            </a:endParaRPr>
          </a:p>
          <a:p>
            <a:pPr marL="57150" lvl="0" indent="0" algn="l" rtl="0">
              <a:lnSpc>
                <a:spcPct val="115000"/>
              </a:lnSpc>
              <a:spcBef>
                <a:spcPts val="0"/>
              </a:spcBef>
              <a:spcAft>
                <a:spcPts val="0"/>
              </a:spcAft>
              <a:buClr>
                <a:srgbClr val="000000"/>
              </a:buClr>
              <a:buSzPts val="2700"/>
              <a:buNone/>
            </a:pPr>
            <a:r>
              <a:rPr lang="en-US" sz="2700" dirty="0">
                <a:solidFill>
                  <a:srgbClr val="000000"/>
                </a:solidFill>
                <a:latin typeface="Franklin Gothic Book" panose="020B0503020102020204" pitchFamily="34" charset="0"/>
                <a:ea typeface="Source Sans Pro"/>
                <a:cs typeface="Source Sans Pro"/>
                <a:sym typeface="Source Sans Pro"/>
              </a:rPr>
              <a:t>Students are not only using sources to create claims, but they are using evidence to construct their knowledge relating to the disciplinary strand standards. Thus, students should use evidence to not only evaluate but also to formulate their conclusions. </a:t>
            </a:r>
            <a:endParaRPr sz="2700" dirty="0">
              <a:solidFill>
                <a:srgbClr val="000000"/>
              </a:solidFill>
              <a:latin typeface="Franklin Gothic Book" panose="020B0503020102020204" pitchFamily="34" charset="0"/>
              <a:ea typeface="Source Sans Pro"/>
              <a:cs typeface="Source Sans Pro"/>
              <a:sym typeface="Source Sans Pro"/>
            </a:endParaRPr>
          </a:p>
          <a:p>
            <a:pPr marL="0" lvl="0" indent="0" algn="l" rtl="0">
              <a:spcBef>
                <a:spcPts val="1000"/>
              </a:spcBef>
              <a:spcAft>
                <a:spcPts val="0"/>
              </a:spcAft>
              <a:buNone/>
            </a:pPr>
            <a:endParaRPr dirty="0"/>
          </a:p>
        </p:txBody>
      </p:sp>
      <p:pic>
        <p:nvPicPr>
          <p:cNvPr id="2" name="Picture 2" descr="Diagram&#10;&#10;Description automatically generated">
            <a:extLst>
              <a:ext uri="{FF2B5EF4-FFF2-40B4-BE49-F238E27FC236}">
                <a16:creationId xmlns:a16="http://schemas.microsoft.com/office/drawing/2014/main" id="{8D4DEA05-3508-28FD-1B0E-43912BA7D200}"/>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03"/>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does using evidence matter?</a:t>
            </a:r>
            <a:endParaRPr dirty="0"/>
          </a:p>
        </p:txBody>
      </p:sp>
      <p:sp>
        <p:nvSpPr>
          <p:cNvPr id="736" name="Google Shape;736;p103"/>
          <p:cNvSpPr txBox="1">
            <a:spLocks noGrp="1"/>
          </p:cNvSpPr>
          <p:nvPr>
            <p:ph type="body" idx="1"/>
          </p:nvPr>
        </p:nvSpPr>
        <p:spPr>
          <a:xfrm>
            <a:off x="191988" y="903614"/>
            <a:ext cx="11572800" cy="4665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solidFill>
                  <a:srgbClr val="000000"/>
                </a:solidFill>
                <a:latin typeface="Franklin Gothic Book" panose="020B0503020102020204" pitchFamily="34" charset="0"/>
              </a:rPr>
              <a:t>In social studies classrooms in Kentucky, </a:t>
            </a:r>
            <a:r>
              <a:rPr lang="en-US" sz="2500" dirty="0">
                <a:latin typeface="Franklin Gothic Book" panose="020B0503020102020204" pitchFamily="34" charset="0"/>
              </a:rPr>
              <a:t>students will craft arguments, apply reasoning, make comparisons, corroborate their sources and interpret and synthesize evidence as political scientists, economists, geographers and historians. </a:t>
            </a: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r>
              <a:rPr lang="en-US" sz="2500" dirty="0">
                <a:latin typeface="Franklin Gothic Book" panose="020B0503020102020204" pitchFamily="34" charset="0"/>
              </a:rPr>
              <a:t>The process of using </a:t>
            </a:r>
            <a:r>
              <a:rPr lang="en-US" sz="2500" dirty="0">
                <a:solidFill>
                  <a:srgbClr val="000000"/>
                </a:solidFill>
                <a:latin typeface="Franklin Gothic Book" panose="020B0503020102020204" pitchFamily="34" charset="0"/>
              </a:rPr>
              <a:t>evidence to not only evaluate but also to formulate their conclusions</a:t>
            </a:r>
            <a:r>
              <a:rPr lang="en-US" sz="2500" dirty="0">
                <a:latin typeface="Franklin Gothic Book" panose="020B0503020102020204" pitchFamily="34" charset="0"/>
              </a:rPr>
              <a:t> will better prepare students for the responsibilities and demands of civic life. </a:t>
            </a:r>
            <a:endParaRPr sz="2500" dirty="0">
              <a:solidFill>
                <a:srgbClr val="000000"/>
              </a:solidFill>
              <a:latin typeface="Franklin Gothic Book" panose="020B0503020102020204" pitchFamily="34" charset="0"/>
            </a:endParaRPr>
          </a:p>
          <a:p>
            <a:pPr marL="0" lvl="0" indent="0" algn="l" rtl="0">
              <a:spcBef>
                <a:spcPts val="1000"/>
              </a:spcBef>
              <a:spcAft>
                <a:spcPts val="0"/>
              </a:spcAft>
              <a:buNone/>
            </a:pPr>
            <a:endParaRPr sz="2500" dirty="0">
              <a:solidFill>
                <a:srgbClr val="000000"/>
              </a:solidFill>
              <a:latin typeface="Franklin Gothic Book" panose="020B0503020102020204" pitchFamily="34" charset="0"/>
            </a:endParaRPr>
          </a:p>
          <a:p>
            <a:pPr marL="0" lvl="0" indent="0" algn="l" rtl="0">
              <a:spcBef>
                <a:spcPts val="1000"/>
              </a:spcBef>
              <a:spcAft>
                <a:spcPts val="0"/>
              </a:spcAft>
              <a:buNone/>
            </a:pPr>
            <a:r>
              <a:rPr lang="en-US" sz="2500" dirty="0">
                <a:solidFill>
                  <a:srgbClr val="000000"/>
                </a:solidFill>
                <a:latin typeface="Franklin Gothic Book" panose="020B0503020102020204" pitchFamily="34" charset="0"/>
              </a:rPr>
              <a:t>By studying the disciplines of civics, economics, geography and history, working individually and/or collaboratively, students will read, synthesize ideas, compose and communicate ideas effectively to analyze issues from multiple perspectives, make decisions and solve problems as a responsible member of society. </a:t>
            </a:r>
            <a:endParaRPr sz="2500" dirty="0">
              <a:solidFill>
                <a:srgbClr val="000000"/>
              </a:solidFill>
              <a:latin typeface="Franklin Gothic Book" panose="020B0503020102020204" pitchFamily="34" charset="0"/>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r>
              <a:rPr lang="en-US" sz="2000" dirty="0">
                <a:solidFill>
                  <a:srgbClr val="000000"/>
                </a:solidFill>
              </a:rPr>
              <a:t>. </a:t>
            </a:r>
            <a:endParaRPr sz="2000" dirty="0">
              <a:solidFill>
                <a:srgbClr val="0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4"/>
          <p:cNvSpPr txBox="1">
            <a:spLocks noGrp="1"/>
          </p:cNvSpPr>
          <p:nvPr>
            <p:ph type="title"/>
          </p:nvPr>
        </p:nvSpPr>
        <p:spPr>
          <a:xfrm>
            <a:off x="0" y="0"/>
            <a:ext cx="1187221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Purpose and Function </a:t>
            </a:r>
            <a:endParaRPr dirty="0"/>
          </a:p>
        </p:txBody>
      </p:sp>
      <p:sp>
        <p:nvSpPr>
          <p:cNvPr id="743" name="Google Shape;743;p104"/>
          <p:cNvSpPr txBox="1">
            <a:spLocks noGrp="1"/>
          </p:cNvSpPr>
          <p:nvPr>
            <p:ph type="body" idx="1"/>
          </p:nvPr>
        </p:nvSpPr>
        <p:spPr>
          <a:xfrm>
            <a:off x="319790" y="1073128"/>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3F3F3F"/>
              </a:buClr>
              <a:buSzPts val="3600"/>
              <a:buNone/>
            </a:pPr>
            <a:r>
              <a:rPr lang="en-US" sz="3600" dirty="0">
                <a:solidFill>
                  <a:srgbClr val="3F3F3F"/>
                </a:solidFill>
                <a:latin typeface="Franklin Gothic Book" panose="020B0503020102020204" pitchFamily="34" charset="0"/>
                <a:ea typeface="Source Sans Pro"/>
                <a:cs typeface="Source Sans Pro"/>
                <a:sym typeface="Source Sans Pro"/>
              </a:rPr>
              <a:t>Students should have opportunities to use evidence to…</a:t>
            </a:r>
            <a:endParaRPr sz="36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Spark compelling questions;</a:t>
            </a:r>
            <a:endParaRPr sz="32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Ask discipline specific supporting questions;</a:t>
            </a:r>
            <a:endParaRPr sz="32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Construct new knowledge when engaging with the disciplinary strand standards; and</a:t>
            </a:r>
            <a:endParaRPr sz="32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Develop claims.</a:t>
            </a:r>
            <a:endParaRPr sz="3200" dirty="0">
              <a:solidFill>
                <a:srgbClr val="3F3F3F"/>
              </a:solidFill>
              <a:latin typeface="Franklin Gothic Book" panose="020B0503020102020204" pitchFamily="34" charset="0"/>
              <a:ea typeface="Source Sans Pro"/>
              <a:cs typeface="Source Sans Pro"/>
              <a:sym typeface="Source Sans Pro"/>
            </a:endParaRPr>
          </a:p>
          <a:p>
            <a:pPr marL="0" lvl="0" indent="0" algn="l" rtl="0">
              <a:spcBef>
                <a:spcPts val="1000"/>
              </a:spcBef>
              <a:spcAft>
                <a:spcPts val="0"/>
              </a:spcAft>
              <a:buNone/>
            </a:pP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05"/>
          <p:cNvSpPr txBox="1">
            <a:spLocks noGrp="1"/>
          </p:cNvSpPr>
          <p:nvPr>
            <p:ph type="title"/>
          </p:nvPr>
        </p:nvSpPr>
        <p:spPr>
          <a:xfrm>
            <a:off x="133662" y="-4279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Purpose and Function (continued)</a:t>
            </a:r>
            <a:endParaRPr dirty="0"/>
          </a:p>
        </p:txBody>
      </p:sp>
      <p:sp>
        <p:nvSpPr>
          <p:cNvPr id="750" name="Google Shape;750;p105"/>
          <p:cNvSpPr txBox="1">
            <a:spLocks noGrp="1"/>
          </p:cNvSpPr>
          <p:nvPr>
            <p:ph type="body" idx="1"/>
          </p:nvPr>
        </p:nvSpPr>
        <p:spPr>
          <a:xfrm>
            <a:off x="612091" y="1140516"/>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3F3F3F"/>
              </a:buClr>
              <a:buSzPts val="3600"/>
              <a:buNone/>
            </a:pPr>
            <a:r>
              <a:rPr lang="en-US" sz="3600" dirty="0">
                <a:solidFill>
                  <a:srgbClr val="3F3F3F"/>
                </a:solidFill>
                <a:latin typeface="Source Sans Pro"/>
                <a:ea typeface="Source Sans Pro"/>
                <a:cs typeface="Source Sans Pro"/>
                <a:sym typeface="Source Sans Pro"/>
              </a:rPr>
              <a:t>Within the Using Evidence standards, students are required to:</a:t>
            </a:r>
          </a:p>
          <a:p>
            <a:pPr indent="-457200">
              <a:lnSpc>
                <a:spcPct val="115000"/>
              </a:lnSpc>
              <a:spcBef>
                <a:spcPts val="0"/>
              </a:spcBef>
              <a:buClr>
                <a:srgbClr val="3F3F3F"/>
              </a:buClr>
              <a:buSzPts val="3600"/>
            </a:pPr>
            <a:r>
              <a:rPr lang="en-US" sz="3200" dirty="0">
                <a:solidFill>
                  <a:srgbClr val="3F3F3F"/>
                </a:solidFill>
                <a:latin typeface="Source Sans Pro"/>
                <a:ea typeface="Source Sans Pro"/>
                <a:cs typeface="Source Sans Pro"/>
                <a:sym typeface="Source Sans Pro"/>
              </a:rPr>
              <a:t>Use sources to answer compelling and supporting questions.</a:t>
            </a:r>
          </a:p>
          <a:p>
            <a:pPr indent="-457200">
              <a:lnSpc>
                <a:spcPct val="115000"/>
              </a:lnSpc>
              <a:spcBef>
                <a:spcPts val="0"/>
              </a:spcBef>
              <a:buClr>
                <a:srgbClr val="3F3F3F"/>
              </a:buClr>
              <a:buSzPts val="3600"/>
            </a:pPr>
            <a:r>
              <a:rPr lang="en-US" sz="3200" dirty="0">
                <a:solidFill>
                  <a:srgbClr val="3F3F3F"/>
                </a:solidFill>
                <a:latin typeface="Source Sans Pro"/>
                <a:ea typeface="Source Sans Pro"/>
                <a:cs typeface="Source Sans Pro"/>
                <a:sym typeface="Source Sans Pro"/>
              </a:rPr>
              <a:t>Analyze sources and apply relevant information to make evidence-based claims when answering compelling and supporting questions. </a:t>
            </a:r>
            <a:endParaRPr sz="3200" dirty="0">
              <a:solidFill>
                <a:srgbClr val="3F3F3F"/>
              </a:solidFill>
              <a:latin typeface="Source Sans Pro"/>
              <a:ea typeface="Source Sans Pro"/>
              <a:cs typeface="Source Sans Pro"/>
              <a:sym typeface="Source Sans Pro"/>
            </a:endParaRPr>
          </a:p>
          <a:p>
            <a:pPr marL="0" lvl="0" indent="0" algn="l" rtl="0">
              <a:spcBef>
                <a:spcPts val="1000"/>
              </a:spcBef>
              <a:spcAft>
                <a:spcPts val="0"/>
              </a:spcAft>
              <a:buNone/>
            </a:pP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06"/>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Selecting Sources</a:t>
            </a:r>
            <a:endParaRPr dirty="0"/>
          </a:p>
        </p:txBody>
      </p:sp>
      <p:sp>
        <p:nvSpPr>
          <p:cNvPr id="757" name="Google Shape;757;p106"/>
          <p:cNvSpPr txBox="1">
            <a:spLocks noGrp="1"/>
          </p:cNvSpPr>
          <p:nvPr>
            <p:ph type="body" idx="1"/>
          </p:nvPr>
        </p:nvSpPr>
        <p:spPr>
          <a:xfrm>
            <a:off x="330449" y="1043538"/>
            <a:ext cx="109485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000" dirty="0">
                <a:solidFill>
                  <a:srgbClr val="000000"/>
                </a:solidFill>
                <a:latin typeface="Franklin Gothic Book" panose="020B0503020102020204" pitchFamily="34" charset="0"/>
              </a:rPr>
              <a:t>When educators are selecting resources, they should ask the following questions: </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Do the sources represent a variety of print and non-print sources, which may include but is not limited to visuals, charts, data and traditional text?</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Are the sources complex and grade-level appropriate?</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Do the sources provide access and opportunity for grade-level work?</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Do the sources incorporate multiple perspectives?</a:t>
            </a:r>
            <a:endParaRPr sz="3000" dirty="0">
              <a:solidFill>
                <a:srgbClr val="000000"/>
              </a:solidFill>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07"/>
          <p:cNvSpPr txBox="1">
            <a:spLocks noGrp="1"/>
          </p:cNvSpPr>
          <p:nvPr>
            <p:ph type="title"/>
          </p:nvPr>
        </p:nvSpPr>
        <p:spPr>
          <a:xfrm>
            <a:off x="163347"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Connecting Supporting Questions and Sources</a:t>
            </a:r>
            <a:endParaRPr dirty="0">
              <a:solidFill>
                <a:srgbClr val="FF0000"/>
              </a:solidFill>
              <a:latin typeface="Franklin Gothic Medium" panose="020B0603020102020204" pitchFamily="34" charset="0"/>
            </a:endParaRPr>
          </a:p>
        </p:txBody>
      </p:sp>
      <p:sp>
        <p:nvSpPr>
          <p:cNvPr id="764" name="Google Shape;764;p107"/>
          <p:cNvSpPr txBox="1">
            <a:spLocks noGrp="1"/>
          </p:cNvSpPr>
          <p:nvPr>
            <p:ph type="body" idx="1"/>
          </p:nvPr>
        </p:nvSpPr>
        <p:spPr>
          <a:xfrm>
            <a:off x="448160" y="1253400"/>
            <a:ext cx="1174384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100" dirty="0">
                <a:solidFill>
                  <a:srgbClr val="000000"/>
                </a:solidFill>
                <a:latin typeface="Franklin Gothic Book" panose="020B0503020102020204" pitchFamily="34" charset="0"/>
              </a:rPr>
              <a:t>When connecting supporting questions and sources, the following must be considered: The selected sources must: </a:t>
            </a:r>
            <a:endParaRPr sz="3100" dirty="0">
              <a:solidFill>
                <a:srgbClr val="000000"/>
              </a:solidFill>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Be purposeful.</a:t>
            </a: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Be clearly aligned to the questions.</a:t>
            </a: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Provide evidence to support claims and refute opposing claims when students are answering questions.</a:t>
            </a: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Provide opportunities for students to engage in disciplinary thinking. </a:t>
            </a:r>
            <a:endParaRPr sz="3100" dirty="0">
              <a:solidFill>
                <a:srgbClr val="000000"/>
              </a:solidFill>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0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(1)</a:t>
            </a:r>
            <a:endParaRPr dirty="0"/>
          </a:p>
        </p:txBody>
      </p:sp>
      <p:sp>
        <p:nvSpPr>
          <p:cNvPr id="771" name="Google Shape;771;p108"/>
          <p:cNvSpPr txBox="1">
            <a:spLocks noGrp="1"/>
          </p:cNvSpPr>
          <p:nvPr>
            <p:ph type="body" idx="1"/>
          </p:nvPr>
        </p:nvSpPr>
        <p:spPr>
          <a:xfrm>
            <a:off x="81600" y="774078"/>
            <a:ext cx="12110400" cy="5070000"/>
          </a:xfrm>
          <a:prstGeom prst="rect">
            <a:avLst/>
          </a:prstGeom>
        </p:spPr>
        <p:txBody>
          <a:bodyPr spcFirstLastPara="1" wrap="square" lIns="91425" tIns="45700" rIns="91425" bIns="45700" anchor="t" anchorCtr="0">
            <a:noAutofit/>
          </a:bodyPr>
          <a:lstStyle/>
          <a:p>
            <a:pPr marL="69850" lvl="0" indent="0" algn="l" rtl="0">
              <a:spcBef>
                <a:spcPts val="1000"/>
              </a:spcBef>
              <a:spcAft>
                <a:spcPts val="0"/>
              </a:spcAft>
              <a:buSzPts val="2500"/>
              <a:buNone/>
            </a:pPr>
            <a:r>
              <a:rPr lang="en-US" sz="2100" dirty="0">
                <a:latin typeface="Franklin Gothic Book" panose="020B0503020102020204" pitchFamily="34" charset="0"/>
              </a:rPr>
              <a:t>In the </a:t>
            </a:r>
            <a:r>
              <a:rPr lang="en-US" sz="2100" i="1" dirty="0">
                <a:latin typeface="Franklin Gothic Book" panose="020B0503020102020204" pitchFamily="34" charset="0"/>
              </a:rPr>
              <a:t>KAS for Social Studies</a:t>
            </a:r>
            <a:r>
              <a:rPr lang="en-US" sz="2100" dirty="0">
                <a:latin typeface="Franklin Gothic Book" panose="020B0503020102020204" pitchFamily="34" charset="0"/>
              </a:rPr>
              <a:t>, the Using Evidence standards progress to develop to a higher, better or more advanced application of the skill stated in the standard. For example, a student’s interaction in elementary school with </a:t>
            </a:r>
            <a:r>
              <a:rPr lang="en-US" sz="2100" dirty="0">
                <a:highlight>
                  <a:srgbClr val="FFFF00"/>
                </a:highlight>
                <a:latin typeface="Franklin Gothic Book" panose="020B0503020102020204" pitchFamily="34" charset="0"/>
              </a:rPr>
              <a:t>multiple perspectives</a:t>
            </a:r>
            <a:r>
              <a:rPr lang="en-US" sz="2100" dirty="0">
                <a:latin typeface="Franklin Gothic Book" panose="020B0503020102020204" pitchFamily="34" charset="0"/>
              </a:rPr>
              <a:t> progresses as follows:</a:t>
            </a:r>
          </a:p>
          <a:p>
            <a:pPr marL="412750" indent="-342900">
              <a:spcBef>
                <a:spcPts val="1000"/>
              </a:spcBef>
              <a:buSzPts val="2500"/>
            </a:pPr>
            <a:r>
              <a:rPr lang="en-US" sz="2100" dirty="0">
                <a:latin typeface="Franklin Gothic Book" panose="020B0503020102020204" pitchFamily="34" charset="0"/>
              </a:rPr>
              <a:t>K.I.UE.1 Identify information from two or more sources to investigate characteristics of a community. </a:t>
            </a:r>
          </a:p>
          <a:p>
            <a:pPr marL="412750" indent="-342900">
              <a:spcBef>
                <a:spcPts val="1000"/>
              </a:spcBef>
              <a:buSzPts val="2500"/>
            </a:pPr>
            <a:r>
              <a:rPr lang="en-US" sz="2100" dirty="0">
                <a:latin typeface="Franklin Gothic Book" panose="020B0503020102020204" pitchFamily="34" charset="0"/>
              </a:rPr>
              <a:t>1.I.UE.1 Identify information from two or more sources to describe multiple perspectives about communities in Kentucky.</a:t>
            </a:r>
          </a:p>
          <a:p>
            <a:pPr marL="412750" indent="-342900">
              <a:spcBef>
                <a:spcPts val="1000"/>
              </a:spcBef>
              <a:buSzPts val="2500"/>
            </a:pPr>
            <a:r>
              <a:rPr lang="en-US" sz="2100" dirty="0">
                <a:latin typeface="Franklin Gothic Book" panose="020B0503020102020204" pitchFamily="34" charset="0"/>
              </a:rPr>
              <a:t>2.I.UE.3 Identify a primary and secondary source, and explain who created it, when they created it, where they created it and why they created it. </a:t>
            </a:r>
          </a:p>
          <a:p>
            <a:pPr marL="412750" indent="-342900">
              <a:spcBef>
                <a:spcPts val="1000"/>
              </a:spcBef>
              <a:buSzPts val="2500"/>
            </a:pPr>
            <a:r>
              <a:rPr lang="en-US" sz="2100" dirty="0">
                <a:latin typeface="Franklin Gothic Book" panose="020B0503020102020204" pitchFamily="34" charset="0"/>
              </a:rPr>
              <a:t>3.I.UE.1 Describe how multiple perspectives shape the content and style of a primary and secondary source.</a:t>
            </a:r>
          </a:p>
          <a:p>
            <a:pPr marL="412750" indent="-342900">
              <a:spcBef>
                <a:spcPts val="1000"/>
              </a:spcBef>
              <a:buSzPts val="2500"/>
            </a:pPr>
            <a:r>
              <a:rPr lang="en-US" sz="2100" dirty="0">
                <a:highlight>
                  <a:srgbClr val="FFFF00"/>
                </a:highlight>
                <a:latin typeface="Franklin Gothic Book" panose="020B0503020102020204" pitchFamily="34" charset="0"/>
              </a:rPr>
              <a:t>4.I.UE.1 Integrate evidence from two or more sources to answer compelling and supporting questions. 4.I.UE.2 Determine the value and limitations of primary and secondary sources</a:t>
            </a:r>
          </a:p>
          <a:p>
            <a:pPr marL="412750" indent="-342900">
              <a:spcBef>
                <a:spcPts val="1000"/>
              </a:spcBef>
              <a:buSzPts val="2500"/>
            </a:pPr>
            <a:r>
              <a:rPr lang="en-US" sz="2100" dirty="0">
                <a:latin typeface="Franklin Gothic Book" panose="020B0503020102020204" pitchFamily="34" charset="0"/>
              </a:rPr>
              <a:t>5.I.UE.2 Analyze primary and secondary sources on the same event or topic, noting key similarities and differences in the perspective they represent.</a:t>
            </a:r>
            <a:endParaRPr sz="2100" dirty="0">
              <a:latin typeface="Franklin Gothic Book" panose="020B05030201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09"/>
          <p:cNvSpPr txBox="1">
            <a:spLocks noGrp="1"/>
          </p:cNvSpPr>
          <p:nvPr>
            <p:ph type="title"/>
          </p:nvPr>
        </p:nvSpPr>
        <p:spPr>
          <a:xfrm>
            <a:off x="0" y="658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(2)</a:t>
            </a:r>
            <a:endParaRPr dirty="0"/>
          </a:p>
        </p:txBody>
      </p:sp>
      <p:sp>
        <p:nvSpPr>
          <p:cNvPr id="778" name="Google Shape;778;p109"/>
          <p:cNvSpPr txBox="1">
            <a:spLocks noGrp="1"/>
          </p:cNvSpPr>
          <p:nvPr>
            <p:ph type="body" idx="1"/>
          </p:nvPr>
        </p:nvSpPr>
        <p:spPr>
          <a:xfrm>
            <a:off x="93750" y="669432"/>
            <a:ext cx="12004500" cy="5561100"/>
          </a:xfrm>
          <a:prstGeom prst="rect">
            <a:avLst/>
          </a:prstGeom>
        </p:spPr>
        <p:txBody>
          <a:bodyPr spcFirstLastPara="1" wrap="square" lIns="91425" tIns="45700" rIns="91425" bIns="45700" anchor="t" anchorCtr="0">
            <a:noAutofit/>
          </a:bodyPr>
          <a:lstStyle/>
          <a:p>
            <a:pPr marL="114300" lvl="0" indent="0" algn="l" rtl="0">
              <a:spcBef>
                <a:spcPts val="1000"/>
              </a:spcBef>
              <a:spcAft>
                <a:spcPts val="0"/>
              </a:spcAft>
              <a:buSzPts val="1800"/>
              <a:buNone/>
            </a:pPr>
            <a:r>
              <a:rPr lang="en-US" sz="2400" dirty="0">
                <a:latin typeface="Franklin Gothic Book" panose="020B0503020102020204" pitchFamily="34" charset="0"/>
              </a:rPr>
              <a:t>The progression of a student’s interaction with </a:t>
            </a:r>
            <a:r>
              <a:rPr lang="en-US" sz="2400" dirty="0">
                <a:highlight>
                  <a:srgbClr val="FFFF00"/>
                </a:highlight>
                <a:latin typeface="Franklin Gothic Book" panose="020B0503020102020204" pitchFamily="34" charset="0"/>
              </a:rPr>
              <a:t>multiple perspectives </a:t>
            </a:r>
            <a:r>
              <a:rPr lang="en-US" sz="2400" dirty="0">
                <a:latin typeface="Franklin Gothic Book" panose="020B0503020102020204" pitchFamily="34" charset="0"/>
              </a:rPr>
              <a:t>continues to progress beyond elementary throughout middle school and high school, as illustrated by the examples below:</a:t>
            </a:r>
            <a:endParaRPr lang="en-US" sz="2000" dirty="0">
              <a:latin typeface="Franklin Gothic Book" panose="020B0503020102020204" pitchFamily="34" charset="0"/>
            </a:endParaRPr>
          </a:p>
          <a:p>
            <a:pPr marL="114300" lvl="0" indent="0" algn="l" rtl="0">
              <a:spcBef>
                <a:spcPts val="1000"/>
              </a:spcBef>
              <a:spcAft>
                <a:spcPts val="0"/>
              </a:spcAft>
              <a:buSzPts val="1800"/>
              <a:buNone/>
            </a:pPr>
            <a:r>
              <a:rPr lang="en-US" sz="2000" dirty="0">
                <a:highlight>
                  <a:srgbClr val="FFFF00"/>
                </a:highlight>
                <a:latin typeface="Franklin Gothic Book" panose="020B0503020102020204" pitchFamily="34" charset="0"/>
              </a:rPr>
              <a:t>6.I.UE.3 Gather primary and secondary sources, and determine their relevance and intended use to answer compelling and supporting questions.</a:t>
            </a:r>
          </a:p>
          <a:p>
            <a:pPr marL="114300" lvl="0" indent="0" algn="l" rtl="0">
              <a:spcBef>
                <a:spcPts val="1000"/>
              </a:spcBef>
              <a:spcAft>
                <a:spcPts val="0"/>
              </a:spcAft>
              <a:buSzPts val="1800"/>
              <a:buNone/>
            </a:pPr>
            <a:r>
              <a:rPr lang="en-US" sz="2000" dirty="0">
                <a:latin typeface="Franklin Gothic Book" panose="020B0503020102020204" pitchFamily="34" charset="0"/>
              </a:rPr>
              <a:t>7.I.UE.2 Analyze evidence from multiple perspectives and sources to support claims and refute opposing claims, noting evidentiary limitations to answer compelling and supporting questions.</a:t>
            </a:r>
          </a:p>
          <a:p>
            <a:pPr marL="114300" lvl="0" indent="0" algn="l" rtl="0">
              <a:spcBef>
                <a:spcPts val="1000"/>
              </a:spcBef>
              <a:spcAft>
                <a:spcPts val="0"/>
              </a:spcAft>
              <a:buSzPts val="1800"/>
              <a:buNone/>
            </a:pPr>
            <a:r>
              <a:rPr lang="en-US" sz="2000" dirty="0">
                <a:latin typeface="Franklin Gothic Book" panose="020B0503020102020204" pitchFamily="34" charset="0"/>
              </a:rPr>
              <a:t>8.I.UE.3 Gather relevant information from multiple sources while using the origin, authority, structure, context and corroborative value of the sources to guide the selection to answer compelling and supporting questions.</a:t>
            </a:r>
          </a:p>
          <a:p>
            <a:pPr marL="114300" lvl="0" indent="0" algn="l" rtl="0">
              <a:spcBef>
                <a:spcPts val="1000"/>
              </a:spcBef>
              <a:spcAft>
                <a:spcPts val="0"/>
              </a:spcAft>
              <a:buSzPts val="1800"/>
              <a:buNone/>
            </a:pPr>
            <a:r>
              <a:rPr lang="en-US" sz="2000" dirty="0">
                <a:latin typeface="Franklin Gothic Book" panose="020B0503020102020204" pitchFamily="34" charset="0"/>
              </a:rPr>
              <a:t>HS.I.UE.2 (for all disciplinary strands) Gather information and evidence from credible sources representing a variety of perspectives relevant to compelling and/or supporting questions in Civics, Economics, Geography, U.S. history and World History. </a:t>
            </a:r>
            <a:endParaRPr sz="2000" dirty="0">
              <a:latin typeface="Franklin Gothic Book" panose="020B0503020102020204" pitchFamily="34" charset="0"/>
            </a:endParaRPr>
          </a:p>
          <a:p>
            <a:pPr marL="457200" lvl="0" indent="-342900" algn="l" rtl="0">
              <a:spcBef>
                <a:spcPts val="0"/>
              </a:spcBef>
              <a:spcAft>
                <a:spcPts val="0"/>
              </a:spcAft>
              <a:buSzPts val="1800"/>
              <a:buChar char="•"/>
            </a:pPr>
            <a:r>
              <a:rPr lang="en-US" sz="2400" dirty="0">
                <a:latin typeface="Franklin Gothic Book" panose="020B0503020102020204" pitchFamily="34" charset="0"/>
              </a:rPr>
              <a:t>As a result, it is imperative that educators look at the Inquiry Progression: Using Evidence section of Appendix A in the </a:t>
            </a:r>
            <a:r>
              <a:rPr lang="en-US" sz="2400" i="1" dirty="0">
                <a:latin typeface="Franklin Gothic Book" panose="020B0503020102020204" pitchFamily="34" charset="0"/>
              </a:rPr>
              <a:t>KAS for Social Studies</a:t>
            </a:r>
            <a:r>
              <a:rPr lang="en-US" sz="2400" dirty="0">
                <a:latin typeface="Franklin Gothic Book" panose="020B0503020102020204" pitchFamily="34" charset="0"/>
              </a:rPr>
              <a:t> to ensure that they are building upon the skills that students’ acquired in the previous grade(s). </a:t>
            </a:r>
            <a:endParaRPr sz="2400" dirty="0">
              <a:latin typeface="Franklin Gothic Book" panose="020B05030201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1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(3)</a:t>
            </a:r>
            <a:endParaRPr dirty="0"/>
          </a:p>
        </p:txBody>
      </p:sp>
      <p:sp>
        <p:nvSpPr>
          <p:cNvPr id="785" name="Google Shape;785;p110"/>
          <p:cNvSpPr txBox="1">
            <a:spLocks noGrp="1"/>
          </p:cNvSpPr>
          <p:nvPr>
            <p:ph type="body" idx="1"/>
          </p:nvPr>
        </p:nvSpPr>
        <p:spPr>
          <a:xfrm>
            <a:off x="258308" y="1000729"/>
            <a:ext cx="11933691" cy="5143500"/>
          </a:xfrm>
          <a:prstGeom prst="rect">
            <a:avLst/>
          </a:prstGeom>
        </p:spPr>
        <p:txBody>
          <a:bodyPr spcFirstLastPara="1" wrap="square" lIns="91425" tIns="45700" rIns="91425" bIns="45700" anchor="t" anchorCtr="0">
            <a:noAutofit/>
          </a:bodyPr>
          <a:lstStyle/>
          <a:p>
            <a:pPr marL="107950" lvl="0" indent="0" algn="l" rtl="0">
              <a:spcBef>
                <a:spcPts val="1000"/>
              </a:spcBef>
              <a:spcAft>
                <a:spcPts val="0"/>
              </a:spcAft>
              <a:buSzPts val="1900"/>
              <a:buNone/>
            </a:pPr>
            <a:r>
              <a:rPr lang="en-US" sz="2900" dirty="0">
                <a:latin typeface="Franklin Gothic Book" panose="020B0503020102020204" pitchFamily="34" charset="0"/>
              </a:rPr>
              <a:t>In the </a:t>
            </a:r>
            <a:r>
              <a:rPr lang="en-US" sz="2900" i="1" dirty="0">
                <a:latin typeface="Franklin Gothic Book" panose="020B0503020102020204" pitchFamily="34" charset="0"/>
              </a:rPr>
              <a:t>KAS for Social Studies</a:t>
            </a:r>
            <a:r>
              <a:rPr lang="en-US" sz="2900" dirty="0">
                <a:latin typeface="Franklin Gothic Book" panose="020B0503020102020204" pitchFamily="34" charset="0"/>
              </a:rPr>
              <a:t>, the Using Evidence standards progress in order to develop to a more advanced application of the skill stated in the standard. For example, a student’s interaction in elementary school with </a:t>
            </a:r>
            <a:r>
              <a:rPr lang="en-US" sz="2900" dirty="0">
                <a:highlight>
                  <a:srgbClr val="FFFF00"/>
                </a:highlight>
                <a:latin typeface="Franklin Gothic Book" panose="020B0503020102020204" pitchFamily="34" charset="0"/>
              </a:rPr>
              <a:t>primary and secondary sources</a:t>
            </a:r>
            <a:r>
              <a:rPr lang="en-US" sz="2900" dirty="0">
                <a:latin typeface="Franklin Gothic Book" panose="020B0503020102020204" pitchFamily="34" charset="0"/>
              </a:rPr>
              <a:t> progresses as follows:</a:t>
            </a:r>
          </a:p>
          <a:p>
            <a:pPr marL="107950" lvl="0" indent="0" algn="l" rtl="0">
              <a:spcBef>
                <a:spcPts val="1000"/>
              </a:spcBef>
              <a:spcAft>
                <a:spcPts val="0"/>
              </a:spcAft>
              <a:buSzPts val="1900"/>
              <a:buNone/>
            </a:pPr>
            <a:r>
              <a:rPr lang="en-US" sz="2500" dirty="0">
                <a:latin typeface="Franklin Gothic Book" panose="020B0503020102020204" pitchFamily="34" charset="0"/>
              </a:rPr>
              <a:t>2.I.UE.1 Identify characteristics of primary and secondary sources.</a:t>
            </a:r>
          </a:p>
          <a:p>
            <a:pPr marL="107950" lvl="0" indent="0" algn="l" rtl="0">
              <a:spcBef>
                <a:spcPts val="1000"/>
              </a:spcBef>
              <a:spcAft>
                <a:spcPts val="0"/>
              </a:spcAft>
              <a:buSzPts val="1900"/>
              <a:buNone/>
            </a:pPr>
            <a:r>
              <a:rPr lang="en-US" sz="2500" dirty="0">
                <a:latin typeface="Franklin Gothic Book" panose="020B0503020102020204" pitchFamily="34" charset="0"/>
              </a:rPr>
              <a:t>3.I.UE.1 Describe how multiple perspectives shape the content and style of a primary and secondary source.</a:t>
            </a:r>
          </a:p>
          <a:p>
            <a:pPr marL="107950" lvl="0" indent="0" algn="l" rtl="0">
              <a:spcBef>
                <a:spcPts val="1000"/>
              </a:spcBef>
              <a:spcAft>
                <a:spcPts val="0"/>
              </a:spcAft>
              <a:buSzPts val="1900"/>
              <a:buNone/>
            </a:pPr>
            <a:r>
              <a:rPr lang="en-US" sz="2500" dirty="0">
                <a:latin typeface="Franklin Gothic Book" panose="020B0503020102020204" pitchFamily="34" charset="0"/>
              </a:rPr>
              <a:t>4.I.UE.2 Determine the value and limitations of primary and secondary sources.</a:t>
            </a:r>
          </a:p>
          <a:p>
            <a:pPr marL="107950" lvl="0" indent="0" algn="l" rtl="0">
              <a:spcBef>
                <a:spcPts val="1000"/>
              </a:spcBef>
              <a:spcAft>
                <a:spcPts val="0"/>
              </a:spcAft>
              <a:buSzPts val="1900"/>
              <a:buNone/>
            </a:pPr>
            <a:r>
              <a:rPr lang="en-US" sz="2500" dirty="0">
                <a:latin typeface="Franklin Gothic Book" panose="020B0503020102020204" pitchFamily="34" charset="0"/>
              </a:rPr>
              <a:t>5.I.UE.2 Analyze primary and secondary sources on the same event or topic, noting key similarities and differences in the perspective they represent.</a:t>
            </a:r>
            <a:endParaRPr sz="2500" dirty="0">
              <a:latin typeface="Franklin Gothic Book" panose="020B05030201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Inquiry in the </a:t>
            </a:r>
            <a:r>
              <a:rPr lang="en-US" i="1" dirty="0"/>
              <a:t>KAS for Social Studies</a:t>
            </a:r>
            <a:endParaRPr dirty="0"/>
          </a:p>
        </p:txBody>
      </p:sp>
      <p:sp>
        <p:nvSpPr>
          <p:cNvPr id="191" name="Google Shape;191;p26"/>
          <p:cNvSpPr txBox="1">
            <a:spLocks noGrp="1"/>
          </p:cNvSpPr>
          <p:nvPr>
            <p:ph type="body" idx="1"/>
          </p:nvPr>
        </p:nvSpPr>
        <p:spPr>
          <a:xfrm>
            <a:off x="158375" y="1113700"/>
            <a:ext cx="11075504" cy="46306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590"/>
              <a:buChar char="•"/>
            </a:pPr>
            <a:r>
              <a:rPr lang="en-US" sz="2590" dirty="0">
                <a:latin typeface="Franklin Gothic Book" panose="020B0503020102020204" pitchFamily="34" charset="0"/>
              </a:rPr>
              <a:t>In order to prepare young people in the 21st century to carry on the ideals of the founders, social studies education must aim to develop students' knowledge of important social studies concepts and their use of disciplinary thinking skills. Achieving this aim is the mission of social studies education in Kentucky. </a:t>
            </a:r>
            <a:endParaRPr sz="2590"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590"/>
              <a:buChar char="•"/>
            </a:pPr>
            <a:r>
              <a:rPr lang="en-US" sz="2590" dirty="0">
                <a:latin typeface="Franklin Gothic Book" panose="020B0503020102020204" pitchFamily="34" charset="0"/>
              </a:rPr>
              <a:t>The </a:t>
            </a:r>
            <a:r>
              <a:rPr lang="en-US" sz="2590" i="1" dirty="0">
                <a:latin typeface="Franklin Gothic Book" panose="020B0503020102020204" pitchFamily="34" charset="0"/>
              </a:rPr>
              <a:t>KAS for Social Studies </a:t>
            </a:r>
            <a:r>
              <a:rPr lang="en-US" sz="2590" dirty="0">
                <a:latin typeface="Franklin Gothic Book" panose="020B0503020102020204" pitchFamily="34" charset="0"/>
              </a:rPr>
              <a:t>is designed to promote the development of knowledge and skills that will produce Kentucky graduates who are civically engaged, socially responsible and culturally aware.</a:t>
            </a: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590"/>
              <a:buChar char="•"/>
            </a:pPr>
            <a:r>
              <a:rPr lang="en-US" sz="2590" dirty="0">
                <a:latin typeface="Franklin Gothic Book" panose="020B0503020102020204" pitchFamily="34" charset="0"/>
              </a:rPr>
              <a:t>These standards guide student exploration of the relationships and interactions among individuals and groups at local, state, national and international levels through the disciplines of civics, economics, geography and history and the inquiry practices of questioning, investigating, using evidence and communicating conclusions. </a:t>
            </a:r>
            <a:endParaRPr dirty="0">
              <a:latin typeface="Franklin Gothic Book" panose="020B05030201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1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(4)</a:t>
            </a:r>
            <a:endParaRPr dirty="0"/>
          </a:p>
        </p:txBody>
      </p:sp>
      <p:sp>
        <p:nvSpPr>
          <p:cNvPr id="792" name="Google Shape;792;p111"/>
          <p:cNvSpPr txBox="1">
            <a:spLocks noGrp="1"/>
          </p:cNvSpPr>
          <p:nvPr>
            <p:ph type="body" idx="1"/>
          </p:nvPr>
        </p:nvSpPr>
        <p:spPr>
          <a:xfrm>
            <a:off x="129900" y="860923"/>
            <a:ext cx="11932200" cy="5534400"/>
          </a:xfrm>
          <a:prstGeom prst="rect">
            <a:avLst/>
          </a:prstGeom>
        </p:spPr>
        <p:txBody>
          <a:bodyPr spcFirstLastPara="1" wrap="square" lIns="91425" tIns="45700" rIns="91425" bIns="45700" anchor="t" anchorCtr="0">
            <a:noAutofit/>
          </a:bodyPr>
          <a:lstStyle/>
          <a:p>
            <a:pPr marL="114300" lvl="0" indent="0" algn="l" rtl="0">
              <a:spcBef>
                <a:spcPts val="1000"/>
              </a:spcBef>
              <a:spcAft>
                <a:spcPts val="0"/>
              </a:spcAft>
              <a:buSzPts val="1800"/>
              <a:buNone/>
            </a:pPr>
            <a:r>
              <a:rPr lang="en-US" sz="2200" dirty="0"/>
              <a:t>The progression of a student’s interaction with </a:t>
            </a:r>
            <a:r>
              <a:rPr lang="en-US" sz="2200" dirty="0">
                <a:highlight>
                  <a:srgbClr val="FFFF00"/>
                </a:highlight>
              </a:rPr>
              <a:t>primary and secondary sources </a:t>
            </a:r>
            <a:r>
              <a:rPr lang="en-US" sz="2200" dirty="0"/>
              <a:t>continues to progress beyond elementary throughout middle school and high school, as illustrated by the examples below:</a:t>
            </a:r>
          </a:p>
          <a:p>
            <a:pPr marL="114300" lvl="0" indent="0" algn="l" rtl="0">
              <a:spcBef>
                <a:spcPts val="1000"/>
              </a:spcBef>
              <a:spcAft>
                <a:spcPts val="0"/>
              </a:spcAft>
              <a:buSzPts val="1800"/>
              <a:buNone/>
            </a:pPr>
            <a:r>
              <a:rPr lang="en-US" sz="2200" dirty="0"/>
              <a:t>6.I.UE.2 Compare evidence from primary and secondary sources to assist in answering compelling and supporting questions. </a:t>
            </a:r>
          </a:p>
          <a:p>
            <a:pPr marL="114300" lvl="0" indent="0" algn="l" rtl="0">
              <a:spcBef>
                <a:spcPts val="1000"/>
              </a:spcBef>
              <a:spcAft>
                <a:spcPts val="0"/>
              </a:spcAft>
              <a:buSzPts val="1800"/>
              <a:buNone/>
            </a:pPr>
            <a:r>
              <a:rPr lang="en-US" sz="2200" dirty="0"/>
              <a:t>7.I.UE.2 Analyze evidence from multiple perspectives and sources to support claims and refute opposing claims, noting evidentiary limitations to answer compelling and supporting questions.</a:t>
            </a:r>
          </a:p>
          <a:p>
            <a:pPr marL="114300" lvl="0" indent="0" algn="l" rtl="0">
              <a:spcBef>
                <a:spcPts val="1000"/>
              </a:spcBef>
              <a:spcAft>
                <a:spcPts val="0"/>
              </a:spcAft>
              <a:buSzPts val="1800"/>
              <a:buNone/>
            </a:pPr>
            <a:r>
              <a:rPr lang="en-US" sz="2200" dirty="0"/>
              <a:t>HS.I.UE.1 (for all disciplinary strands) Evaluate the credibility of multiple sources representing a variety of perspectives relevant to compelling and/or supporting questions in civics, economics, geography, U.S. history and World history. </a:t>
            </a:r>
          </a:p>
          <a:p>
            <a:pPr marL="114300" lvl="0" indent="0" algn="l" rtl="0">
              <a:spcBef>
                <a:spcPts val="1000"/>
              </a:spcBef>
              <a:spcAft>
                <a:spcPts val="0"/>
              </a:spcAft>
              <a:buSzPts val="1800"/>
              <a:buNone/>
            </a:pPr>
            <a:r>
              <a:rPr lang="en-US" sz="2200" dirty="0"/>
              <a:t>As a result, it is imperative that educators look at the Inquiry Progression: Using Evidence section of Appendix A in the </a:t>
            </a:r>
            <a:r>
              <a:rPr lang="en-US" sz="2200" i="1" dirty="0"/>
              <a:t>KAS for Social Studies</a:t>
            </a:r>
            <a:r>
              <a:rPr lang="en-US" sz="2200" dirty="0"/>
              <a:t> to ensure that they are building upon the skills that students’ acquired in the previous grade(s). </a:t>
            </a:r>
            <a:endParaRPr sz="22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12"/>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a:t>
            </a:r>
            <a:endParaRPr dirty="0"/>
          </a:p>
        </p:txBody>
      </p:sp>
      <p:sp>
        <p:nvSpPr>
          <p:cNvPr id="799" name="Google Shape;799;p112"/>
          <p:cNvSpPr txBox="1">
            <a:spLocks noGrp="1"/>
          </p:cNvSpPr>
          <p:nvPr>
            <p:ph type="body" idx="1"/>
          </p:nvPr>
        </p:nvSpPr>
        <p:spPr>
          <a:xfrm>
            <a:off x="658318" y="1609027"/>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600" dirty="0">
                <a:latin typeface="Franklin Gothic Book" panose="020B0503020102020204" pitchFamily="34" charset="0"/>
              </a:rPr>
              <a:t>To explore your grade level Using Evidence standards, engage with this deeper dive for your grade level. </a:t>
            </a:r>
            <a:endParaRPr sz="3600" dirty="0">
              <a:latin typeface="Franklin Gothic Book" panose="020B0503020102020204" pitchFamily="34" charset="0"/>
            </a:endParaRPr>
          </a:p>
          <a:p>
            <a:pPr marL="0" lvl="0" indent="0" algn="l" rtl="0">
              <a:spcBef>
                <a:spcPts val="1000"/>
              </a:spcBef>
              <a:spcAft>
                <a:spcPts val="0"/>
              </a:spcAft>
              <a:buNone/>
            </a:pPr>
            <a:endParaRPr sz="3600" dirty="0">
              <a:latin typeface="Franklin Gothic Book" panose="020B0503020102020204" pitchFamily="34" charset="0"/>
            </a:endParaRPr>
          </a:p>
          <a:p>
            <a:pPr marL="457200" lvl="0" indent="-355600" algn="l" rtl="0">
              <a:spcBef>
                <a:spcPts val="1000"/>
              </a:spcBef>
              <a:spcAft>
                <a:spcPts val="0"/>
              </a:spcAft>
              <a:buSzPts val="2000"/>
              <a:buChar char="•"/>
            </a:pPr>
            <a:r>
              <a:rPr lang="en-US" sz="3600" dirty="0">
                <a:latin typeface="Franklin Gothic Book" panose="020B0503020102020204" pitchFamily="34" charset="0"/>
              </a:rPr>
              <a:t>Elementary: Engage </a:t>
            </a:r>
            <a:r>
              <a:rPr lang="en-US" sz="3600" dirty="0">
                <a:solidFill>
                  <a:srgbClr val="000000"/>
                </a:solidFill>
                <a:latin typeface="Franklin Gothic Book" panose="020B0503020102020204" pitchFamily="34" charset="0"/>
              </a:rPr>
              <a:t>with slides 93 - 106.</a:t>
            </a:r>
            <a:endParaRPr sz="3600" dirty="0">
              <a:solidFill>
                <a:srgbClr val="000000"/>
              </a:solidFill>
              <a:latin typeface="Franklin Gothic Book" panose="020B0503020102020204" pitchFamily="34" charset="0"/>
            </a:endParaRPr>
          </a:p>
          <a:p>
            <a:pPr marL="457200" lvl="0" indent="-355600" algn="l" rtl="0">
              <a:spcBef>
                <a:spcPts val="0"/>
              </a:spcBef>
              <a:spcAft>
                <a:spcPts val="0"/>
              </a:spcAft>
              <a:buClr>
                <a:srgbClr val="000000"/>
              </a:buClr>
              <a:buSzPts val="2000"/>
              <a:buChar char="•"/>
            </a:pPr>
            <a:r>
              <a:rPr lang="en-US" sz="3600" dirty="0">
                <a:solidFill>
                  <a:srgbClr val="000000"/>
                </a:solidFill>
                <a:latin typeface="Franklin Gothic Book" panose="020B0503020102020204" pitchFamily="34" charset="0"/>
              </a:rPr>
              <a:t>Middle: Engage with slides 107 – 113.</a:t>
            </a:r>
            <a:endParaRPr sz="3600" dirty="0">
              <a:solidFill>
                <a:srgbClr val="000000"/>
              </a:solidFill>
              <a:latin typeface="Franklin Gothic Book" panose="020B0503020102020204" pitchFamily="34" charset="0"/>
            </a:endParaRPr>
          </a:p>
          <a:p>
            <a:pPr marL="457200" lvl="0" indent="-355600" algn="l" rtl="0">
              <a:spcBef>
                <a:spcPts val="0"/>
              </a:spcBef>
              <a:spcAft>
                <a:spcPts val="0"/>
              </a:spcAft>
              <a:buClr>
                <a:srgbClr val="000000"/>
              </a:buClr>
              <a:buSzPts val="2000"/>
              <a:buChar char="•"/>
            </a:pPr>
            <a:r>
              <a:rPr lang="en-US" sz="3600" dirty="0">
                <a:solidFill>
                  <a:srgbClr val="000000"/>
                </a:solidFill>
                <a:latin typeface="Franklin Gothic Book" panose="020B0503020102020204" pitchFamily="34" charset="0"/>
              </a:rPr>
              <a:t>High: Engage with slides 114 - 120.</a:t>
            </a:r>
            <a:endParaRPr sz="3600" dirty="0">
              <a:solidFill>
                <a:srgbClr val="000000"/>
              </a:solidFill>
              <a:latin typeface="Franklin Gothic Book" panose="020B05030201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13"/>
          <p:cNvSpPr txBox="1">
            <a:spLocks noGrp="1"/>
          </p:cNvSpPr>
          <p:nvPr>
            <p:ph type="title"/>
          </p:nvPr>
        </p:nvSpPr>
        <p:spPr>
          <a:xfrm>
            <a:off x="0" y="0"/>
            <a:ext cx="1219200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Kindergarten through Grade 5 </a:t>
            </a:r>
            <a:endParaRPr dirty="0"/>
          </a:p>
        </p:txBody>
      </p:sp>
      <p:pic>
        <p:nvPicPr>
          <p:cNvPr id="806" name="Google Shape;806;p113" descr="This grade band overview can be found on page 25 of the KAS for Social Studies.&#10;" title="Grade Band Overview"/>
          <p:cNvPicPr preferRelativeResize="0"/>
          <p:nvPr/>
        </p:nvPicPr>
        <p:blipFill>
          <a:blip r:embed="rId3">
            <a:alphaModFix/>
          </a:blip>
          <a:stretch>
            <a:fillRect/>
          </a:stretch>
        </p:blipFill>
        <p:spPr>
          <a:xfrm>
            <a:off x="3146327" y="1235037"/>
            <a:ext cx="6313111" cy="43879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14"/>
          <p:cNvSpPr txBox="1">
            <a:spLocks noGrp="1"/>
          </p:cNvSpPr>
          <p:nvPr>
            <p:ph type="title"/>
          </p:nvPr>
        </p:nvSpPr>
        <p:spPr>
          <a:xfrm>
            <a:off x="147350" y="190600"/>
            <a:ext cx="11375798"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Deeper Dive: Using Evidence Elementary</a:t>
            </a:r>
            <a:endParaRPr sz="4000" dirty="0"/>
          </a:p>
          <a:p>
            <a:pPr marL="0" lvl="0" indent="0" algn="l" rtl="0">
              <a:spcBef>
                <a:spcPts val="0"/>
              </a:spcBef>
              <a:spcAft>
                <a:spcPts val="0"/>
              </a:spcAft>
              <a:buNone/>
            </a:pPr>
            <a:r>
              <a:rPr lang="en-US" sz="4000" dirty="0"/>
              <a:t>Primary and Secondary Sources Progression</a:t>
            </a:r>
            <a:endParaRPr sz="4000" dirty="0"/>
          </a:p>
        </p:txBody>
      </p:sp>
      <p:sp>
        <p:nvSpPr>
          <p:cNvPr id="813" name="Google Shape;813;p114"/>
          <p:cNvSpPr txBox="1">
            <a:spLocks noGrp="1"/>
          </p:cNvSpPr>
          <p:nvPr>
            <p:ph type="body" idx="1"/>
          </p:nvPr>
        </p:nvSpPr>
        <p:spPr>
          <a:xfrm>
            <a:off x="147350" y="1244832"/>
            <a:ext cx="11773800" cy="4613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For this deeper dive, you will engage with the Using Evidence standards to understand how a students’ understanding of primary and secondary sources progress throughout elementary school. Here is the progression of this skill in the </a:t>
            </a:r>
            <a:r>
              <a:rPr lang="en-US" sz="2500" i="1" dirty="0">
                <a:latin typeface="Franklin Gothic Book" panose="020B0503020102020204" pitchFamily="34" charset="0"/>
              </a:rPr>
              <a:t>KAS for Social Studies </a:t>
            </a:r>
            <a:r>
              <a:rPr lang="en-US" sz="2500" dirty="0">
                <a:latin typeface="Franklin Gothic Book" panose="020B0503020102020204" pitchFamily="34" charset="0"/>
              </a:rPr>
              <a:t>for elementary students:</a:t>
            </a:r>
            <a:endParaRPr sz="2500" dirty="0">
              <a:latin typeface="Franklin Gothic Book" panose="020B0503020102020204" pitchFamily="34" charset="0"/>
            </a:endParaRPr>
          </a:p>
          <a:p>
            <a:pPr marL="914400" lvl="1" indent="-323850" algn="l" rtl="0">
              <a:spcBef>
                <a:spcPts val="500"/>
              </a:spcBef>
              <a:spcAft>
                <a:spcPts val="0"/>
              </a:spcAft>
              <a:buSzPts val="1500"/>
              <a:buChar char="•"/>
            </a:pPr>
            <a:r>
              <a:rPr lang="en-US" sz="2100" dirty="0">
                <a:latin typeface="Franklin Gothic Book" panose="020B0503020102020204" pitchFamily="34" charset="0"/>
              </a:rPr>
              <a:t>K.I.UE.1 Identify information from two or more sources to investigate characteristics of a community.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1.I.UE.1 Identify information from two or more sources to describe multiple perspectives about communities in Kentucky.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2.I.UE.1 Identify characteristics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3.I.UE.1 Describe how multiple perspectives shape the content and style of a primary and secondary source.</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4.I.UE.2 Determine the value and limitations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5.I.UE.2 Analyze primary and secondary sources on the same event or topic, noting key similarities and differences in the perspective they represent.</a:t>
            </a:r>
            <a:endParaRPr sz="21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15"/>
          <p:cNvSpPr txBox="1">
            <a:spLocks noGrp="1"/>
          </p:cNvSpPr>
          <p:nvPr>
            <p:ph type="title"/>
          </p:nvPr>
        </p:nvSpPr>
        <p:spPr>
          <a:xfrm>
            <a:off x="147350" y="0"/>
            <a:ext cx="11773800" cy="1558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Deeper Dive: Using Evidence Elementary</a:t>
            </a:r>
            <a:endParaRPr sz="3800" dirty="0"/>
          </a:p>
          <a:p>
            <a:pPr marL="0" lvl="0" indent="0" algn="l" rtl="0">
              <a:spcBef>
                <a:spcPts val="0"/>
              </a:spcBef>
              <a:spcAft>
                <a:spcPts val="0"/>
              </a:spcAft>
              <a:buNone/>
            </a:pPr>
            <a:r>
              <a:rPr lang="en-US" sz="3800" dirty="0"/>
              <a:t>Primary and Secondary Sources Progression (2)</a:t>
            </a:r>
            <a:endParaRPr sz="3800" dirty="0"/>
          </a:p>
        </p:txBody>
      </p:sp>
      <p:sp>
        <p:nvSpPr>
          <p:cNvPr id="820" name="Google Shape;820;p115"/>
          <p:cNvSpPr txBox="1">
            <a:spLocks noGrp="1"/>
          </p:cNvSpPr>
          <p:nvPr>
            <p:ph type="body" idx="1"/>
          </p:nvPr>
        </p:nvSpPr>
        <p:spPr>
          <a:xfrm>
            <a:off x="147350" y="1213253"/>
            <a:ext cx="11773800" cy="4764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Let’s examine some of the key terms in the UE standards that involve primary and secondary sources. Individually, with a partner, a small grade level group, or PLC, circle and/or highlight the keywords in the following standards from Kindergarten through Grade 5: </a:t>
            </a:r>
            <a:endParaRPr sz="2500" dirty="0">
              <a:latin typeface="Franklin Gothic Book" panose="020B0503020102020204" pitchFamily="34" charset="0"/>
            </a:endParaRPr>
          </a:p>
          <a:p>
            <a:pPr marL="914400" lvl="1" indent="-323850" algn="l" rtl="0">
              <a:spcBef>
                <a:spcPts val="500"/>
              </a:spcBef>
              <a:spcAft>
                <a:spcPts val="0"/>
              </a:spcAft>
              <a:buSzPts val="1500"/>
              <a:buChar char="•"/>
            </a:pPr>
            <a:r>
              <a:rPr lang="en-US" sz="2100" dirty="0">
                <a:latin typeface="Franklin Gothic Book" panose="020B0503020102020204" pitchFamily="34" charset="0"/>
              </a:rPr>
              <a:t>K.I.UE.1 Identify information from two or more sources to investigate characteristics of a community.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1.I.UE.1 Identify information from two or more sources to describe multiple perspectives about communities in Kentucky.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2.I.UE.1 Identify characteristics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3.I.UE.1 Describe how multiple perspectives shape the content and style of a primary and secondary source.</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4.I.UE.2 Determine the value and limitations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5.I.UE.2 Analyze primary and secondary sources on the same event or topic, noting key similarities and differences in the perspective they represent.</a:t>
            </a:r>
            <a:endParaRPr sz="21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4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16"/>
          <p:cNvSpPr txBox="1">
            <a:spLocks noGrp="1"/>
          </p:cNvSpPr>
          <p:nvPr>
            <p:ph type="title"/>
          </p:nvPr>
        </p:nvSpPr>
        <p:spPr>
          <a:xfrm>
            <a:off x="147350" y="190550"/>
            <a:ext cx="120446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Deeper Dive: Using Evidence Elementary</a:t>
            </a:r>
            <a:endParaRPr sz="4000" dirty="0"/>
          </a:p>
          <a:p>
            <a:pPr marL="0" lvl="0" indent="0" algn="l" rtl="0">
              <a:spcBef>
                <a:spcPts val="0"/>
              </a:spcBef>
              <a:spcAft>
                <a:spcPts val="0"/>
              </a:spcAft>
              <a:buNone/>
            </a:pPr>
            <a:r>
              <a:rPr lang="en-US" sz="4000" dirty="0"/>
              <a:t>Primary and Secondary Sources Progression (3)</a:t>
            </a:r>
            <a:endParaRPr sz="4000" dirty="0"/>
          </a:p>
        </p:txBody>
      </p:sp>
      <p:sp>
        <p:nvSpPr>
          <p:cNvPr id="827" name="Google Shape;827;p116"/>
          <p:cNvSpPr txBox="1">
            <a:spLocks noGrp="1"/>
          </p:cNvSpPr>
          <p:nvPr>
            <p:ph type="body" idx="1"/>
          </p:nvPr>
        </p:nvSpPr>
        <p:spPr>
          <a:xfrm>
            <a:off x="147350" y="1516250"/>
            <a:ext cx="11773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Let’s examine some of the key terms in UE 3. Individually, with a partner, a small grade level group, or PLC, circle and/or highlight the keywords in the following standards from Kindergarten through Grade 5: </a:t>
            </a:r>
            <a:endParaRPr sz="2500" dirty="0">
              <a:latin typeface="Franklin Gothic Book" panose="020B0503020102020204" pitchFamily="34" charset="0"/>
            </a:endParaRPr>
          </a:p>
          <a:p>
            <a:pPr marL="914400" lvl="1" indent="-323850" algn="l" rtl="0">
              <a:spcBef>
                <a:spcPts val="500"/>
              </a:spcBef>
              <a:spcAft>
                <a:spcPts val="0"/>
              </a:spcAft>
              <a:buSzPts val="1500"/>
              <a:buChar char="•"/>
            </a:pPr>
            <a:r>
              <a:rPr lang="en-US" sz="2100" dirty="0">
                <a:latin typeface="Franklin Gothic Book" panose="020B0503020102020204" pitchFamily="34" charset="0"/>
              </a:rPr>
              <a:t>K.I.UE.1 </a:t>
            </a:r>
            <a:r>
              <a:rPr lang="en-US" sz="2100" dirty="0">
                <a:highlight>
                  <a:srgbClr val="FFFF00"/>
                </a:highlight>
                <a:latin typeface="Franklin Gothic Book" panose="020B0503020102020204" pitchFamily="34" charset="0"/>
              </a:rPr>
              <a:t>Identify information</a:t>
            </a:r>
            <a:r>
              <a:rPr lang="en-US" sz="2100" dirty="0">
                <a:latin typeface="Franklin Gothic Book" panose="020B0503020102020204" pitchFamily="34" charset="0"/>
              </a:rPr>
              <a:t> from </a:t>
            </a:r>
            <a:r>
              <a:rPr lang="en-US" sz="2100" dirty="0">
                <a:highlight>
                  <a:srgbClr val="FFFF00"/>
                </a:highlight>
                <a:latin typeface="Franklin Gothic Book" panose="020B0503020102020204" pitchFamily="34" charset="0"/>
              </a:rPr>
              <a:t>two or more sources</a:t>
            </a:r>
            <a:r>
              <a:rPr lang="en-US" sz="2100" dirty="0">
                <a:latin typeface="Franklin Gothic Book" panose="020B0503020102020204" pitchFamily="34" charset="0"/>
              </a:rPr>
              <a:t> to </a:t>
            </a:r>
            <a:r>
              <a:rPr lang="en-US" sz="2100" dirty="0">
                <a:highlight>
                  <a:srgbClr val="FFFF00"/>
                </a:highlight>
                <a:latin typeface="Franklin Gothic Book" panose="020B0503020102020204" pitchFamily="34" charset="0"/>
              </a:rPr>
              <a:t>investigate</a:t>
            </a:r>
            <a:r>
              <a:rPr lang="en-US" sz="2100" dirty="0">
                <a:latin typeface="Franklin Gothic Book" panose="020B0503020102020204" pitchFamily="34" charset="0"/>
              </a:rPr>
              <a:t> characteristics of a community.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1.I.UE.1 </a:t>
            </a:r>
            <a:r>
              <a:rPr lang="en-US" sz="2100" dirty="0">
                <a:highlight>
                  <a:srgbClr val="FFFF00"/>
                </a:highlight>
                <a:latin typeface="Franklin Gothic Book" panose="020B0503020102020204" pitchFamily="34" charset="0"/>
              </a:rPr>
              <a:t>Identify information</a:t>
            </a:r>
            <a:r>
              <a:rPr lang="en-US" sz="2100" dirty="0">
                <a:latin typeface="Franklin Gothic Book" panose="020B0503020102020204" pitchFamily="34" charset="0"/>
              </a:rPr>
              <a:t> from </a:t>
            </a:r>
            <a:r>
              <a:rPr lang="en-US" sz="2100" dirty="0">
                <a:highlight>
                  <a:srgbClr val="FFFF00"/>
                </a:highlight>
                <a:latin typeface="Franklin Gothic Book" panose="020B0503020102020204" pitchFamily="34" charset="0"/>
              </a:rPr>
              <a:t>two or more sources</a:t>
            </a:r>
            <a:r>
              <a:rPr lang="en-US" sz="2100" dirty="0">
                <a:latin typeface="Franklin Gothic Book" panose="020B0503020102020204" pitchFamily="34" charset="0"/>
              </a:rPr>
              <a:t> to</a:t>
            </a:r>
            <a:r>
              <a:rPr lang="en-US" sz="2100" dirty="0">
                <a:highlight>
                  <a:srgbClr val="FFFF00"/>
                </a:highlight>
                <a:latin typeface="Franklin Gothic Book" panose="020B0503020102020204" pitchFamily="34" charset="0"/>
              </a:rPr>
              <a:t> describe multiple perspectives</a:t>
            </a:r>
            <a:r>
              <a:rPr lang="en-US" sz="2100" dirty="0">
                <a:latin typeface="Franklin Gothic Book" panose="020B0503020102020204" pitchFamily="34" charset="0"/>
              </a:rPr>
              <a:t> about communities in Kentucky.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2.I.UE.1 </a:t>
            </a:r>
            <a:r>
              <a:rPr lang="en-US" sz="2100" dirty="0">
                <a:highlight>
                  <a:srgbClr val="FFFF00"/>
                </a:highlight>
                <a:latin typeface="Franklin Gothic Book" panose="020B0503020102020204" pitchFamily="34" charset="0"/>
              </a:rPr>
              <a:t>Identify</a:t>
            </a:r>
            <a:r>
              <a:rPr lang="en-US" sz="2100" dirty="0">
                <a:latin typeface="Franklin Gothic Book" panose="020B0503020102020204" pitchFamily="34" charset="0"/>
              </a:rPr>
              <a:t> </a:t>
            </a:r>
            <a:r>
              <a:rPr lang="en-US" sz="2100" dirty="0">
                <a:highlight>
                  <a:srgbClr val="FFFF00"/>
                </a:highlight>
                <a:latin typeface="Franklin Gothic Book" panose="020B0503020102020204" pitchFamily="34" charset="0"/>
              </a:rPr>
              <a:t>characteristics</a:t>
            </a:r>
            <a:r>
              <a:rPr lang="en-US" sz="2100" dirty="0">
                <a:latin typeface="Franklin Gothic Book" panose="020B0503020102020204" pitchFamily="34" charset="0"/>
              </a:rPr>
              <a:t> of </a:t>
            </a:r>
            <a:r>
              <a:rPr lang="en-US" sz="2100" dirty="0">
                <a:highlight>
                  <a:srgbClr val="FFFF00"/>
                </a:highlight>
                <a:latin typeface="Franklin Gothic Book" panose="020B0503020102020204" pitchFamily="34" charset="0"/>
              </a:rPr>
              <a:t>primary and secondary sources</a:t>
            </a:r>
            <a:r>
              <a:rPr lang="en-US" sz="2100" dirty="0">
                <a:latin typeface="Franklin Gothic Book" panose="020B0503020102020204" pitchFamily="34" charset="0"/>
              </a:rPr>
              <a:t>.</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3.I.UE.1 </a:t>
            </a:r>
            <a:r>
              <a:rPr lang="en-US" sz="2100" dirty="0">
                <a:highlight>
                  <a:srgbClr val="FFFF00"/>
                </a:highlight>
                <a:latin typeface="Franklin Gothic Book" panose="020B0503020102020204" pitchFamily="34" charset="0"/>
              </a:rPr>
              <a:t>Describe</a:t>
            </a:r>
            <a:r>
              <a:rPr lang="en-US" sz="2100" dirty="0">
                <a:latin typeface="Franklin Gothic Book" panose="020B0503020102020204" pitchFamily="34" charset="0"/>
              </a:rPr>
              <a:t> how </a:t>
            </a:r>
            <a:r>
              <a:rPr lang="en-US" sz="2100" dirty="0">
                <a:highlight>
                  <a:srgbClr val="FFFF00"/>
                </a:highlight>
                <a:latin typeface="Franklin Gothic Book" panose="020B0503020102020204" pitchFamily="34" charset="0"/>
              </a:rPr>
              <a:t>multiple perspectives</a:t>
            </a:r>
            <a:r>
              <a:rPr lang="en-US" sz="2100" dirty="0">
                <a:latin typeface="Franklin Gothic Book" panose="020B0503020102020204" pitchFamily="34" charset="0"/>
              </a:rPr>
              <a:t> shape the </a:t>
            </a:r>
            <a:r>
              <a:rPr lang="en-US" sz="2100" dirty="0">
                <a:highlight>
                  <a:srgbClr val="FFFF00"/>
                </a:highlight>
                <a:latin typeface="Franklin Gothic Book" panose="020B0503020102020204" pitchFamily="34" charset="0"/>
              </a:rPr>
              <a:t>content and style of a primary and secondary source.</a:t>
            </a:r>
            <a:endParaRPr sz="2100" dirty="0">
              <a:highlight>
                <a:srgbClr val="FFFF00"/>
              </a:highlight>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4.I.UE.2</a:t>
            </a:r>
            <a:r>
              <a:rPr lang="en-US" sz="2100" dirty="0">
                <a:highlight>
                  <a:srgbClr val="FFFF00"/>
                </a:highlight>
                <a:latin typeface="Franklin Gothic Book" panose="020B0503020102020204" pitchFamily="34" charset="0"/>
              </a:rPr>
              <a:t> Determine</a:t>
            </a:r>
            <a:r>
              <a:rPr lang="en-US" sz="2100" dirty="0">
                <a:latin typeface="Franklin Gothic Book" panose="020B0503020102020204" pitchFamily="34" charset="0"/>
              </a:rPr>
              <a:t> the </a:t>
            </a:r>
            <a:r>
              <a:rPr lang="en-US" sz="2100" dirty="0">
                <a:highlight>
                  <a:srgbClr val="FFFF00"/>
                </a:highlight>
                <a:latin typeface="Franklin Gothic Book" panose="020B0503020102020204" pitchFamily="34" charset="0"/>
              </a:rPr>
              <a:t>value and limitations</a:t>
            </a:r>
            <a:r>
              <a:rPr lang="en-US" sz="2100" dirty="0">
                <a:latin typeface="Franklin Gothic Book" panose="020B0503020102020204" pitchFamily="34" charset="0"/>
              </a:rPr>
              <a:t> of </a:t>
            </a:r>
            <a:r>
              <a:rPr lang="en-US" sz="2100" dirty="0">
                <a:highlight>
                  <a:srgbClr val="FFFF00"/>
                </a:highlight>
                <a:latin typeface="Franklin Gothic Book" panose="020B0503020102020204" pitchFamily="34" charset="0"/>
              </a:rPr>
              <a:t>primary and secondary sources</a:t>
            </a:r>
            <a:r>
              <a:rPr lang="en-US" sz="2100" dirty="0">
                <a:latin typeface="Franklin Gothic Book" panose="020B0503020102020204" pitchFamily="34" charset="0"/>
              </a:rPr>
              <a:t>.</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5.I.UE.2 </a:t>
            </a:r>
            <a:r>
              <a:rPr lang="en-US" sz="2100" dirty="0">
                <a:highlight>
                  <a:srgbClr val="FFFF00"/>
                </a:highlight>
                <a:latin typeface="Franklin Gothic Book" panose="020B0503020102020204" pitchFamily="34" charset="0"/>
              </a:rPr>
              <a:t>Analyze primary and secondary sources</a:t>
            </a:r>
            <a:r>
              <a:rPr lang="en-US" sz="2100" dirty="0">
                <a:latin typeface="Franklin Gothic Book" panose="020B0503020102020204" pitchFamily="34" charset="0"/>
              </a:rPr>
              <a:t> on the same </a:t>
            </a:r>
            <a:r>
              <a:rPr lang="en-US" sz="2100" dirty="0">
                <a:highlight>
                  <a:srgbClr val="FFFF00"/>
                </a:highlight>
                <a:latin typeface="Franklin Gothic Book" panose="020B0503020102020204" pitchFamily="34" charset="0"/>
              </a:rPr>
              <a:t>event or topic</a:t>
            </a:r>
            <a:r>
              <a:rPr lang="en-US" sz="2100" dirty="0">
                <a:latin typeface="Franklin Gothic Book" panose="020B0503020102020204" pitchFamily="34" charset="0"/>
              </a:rPr>
              <a:t>, noting </a:t>
            </a:r>
            <a:r>
              <a:rPr lang="en-US" sz="2100" dirty="0">
                <a:highlight>
                  <a:srgbClr val="FFFF00"/>
                </a:highlight>
                <a:latin typeface="Franklin Gothic Book" panose="020B0503020102020204" pitchFamily="34" charset="0"/>
              </a:rPr>
              <a:t>key similarities and differences</a:t>
            </a:r>
            <a:r>
              <a:rPr lang="en-US" sz="2100" dirty="0">
                <a:latin typeface="Franklin Gothic Book" panose="020B0503020102020204" pitchFamily="34" charset="0"/>
              </a:rPr>
              <a:t> in the </a:t>
            </a:r>
            <a:r>
              <a:rPr lang="en-US" sz="2100" dirty="0">
                <a:highlight>
                  <a:srgbClr val="FFFF00"/>
                </a:highlight>
                <a:latin typeface="Franklin Gothic Book" panose="020B0503020102020204" pitchFamily="34" charset="0"/>
              </a:rPr>
              <a:t>perspective</a:t>
            </a:r>
            <a:r>
              <a:rPr lang="en-US" sz="2100" dirty="0">
                <a:latin typeface="Franklin Gothic Book" panose="020B0503020102020204" pitchFamily="34" charset="0"/>
              </a:rPr>
              <a:t> they represent.</a:t>
            </a:r>
            <a:endParaRPr sz="21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17"/>
          <p:cNvSpPr txBox="1">
            <a:spLocks noGrp="1"/>
          </p:cNvSpPr>
          <p:nvPr>
            <p:ph type="title"/>
          </p:nvPr>
        </p:nvSpPr>
        <p:spPr>
          <a:xfrm>
            <a:off x="120241" y="0"/>
            <a:ext cx="11497136"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Elementary </a:t>
            </a:r>
            <a:endParaRPr dirty="0"/>
          </a:p>
        </p:txBody>
      </p:sp>
      <p:sp>
        <p:nvSpPr>
          <p:cNvPr id="834" name="Google Shape;834;p117"/>
          <p:cNvSpPr txBox="1">
            <a:spLocks noGrp="1"/>
          </p:cNvSpPr>
          <p:nvPr>
            <p:ph type="body" idx="1"/>
          </p:nvPr>
        </p:nvSpPr>
        <p:spPr>
          <a:xfrm>
            <a:off x="336809" y="998691"/>
            <a:ext cx="11064000" cy="433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Remember, the Using Evidence standards progress in order for students to develop to a higher, better or more advanced application of the skill stated in the standard. Answer the following questions based on what you learned about </a:t>
            </a:r>
            <a:r>
              <a:rPr lang="en-US" sz="2600" dirty="0">
                <a:latin typeface="Franklin Gothic Book" panose="020B0503020102020204" pitchFamily="34" charset="0"/>
              </a:rPr>
              <a:t>the Using Evidence standards you just examined. </a:t>
            </a:r>
            <a:endParaRPr sz="2600" dirty="0">
              <a:latin typeface="Franklin Gothic Book" panose="020B0503020102020204" pitchFamily="34" charset="0"/>
            </a:endParaRPr>
          </a:p>
          <a:p>
            <a:pPr marL="127000" lvl="0" indent="0" algn="l" rtl="0">
              <a:spcBef>
                <a:spcPts val="1000"/>
              </a:spcBef>
              <a:spcAft>
                <a:spcPts val="0"/>
              </a:spcAft>
              <a:buSzPts val="1600"/>
              <a:buNone/>
            </a:pPr>
            <a:endParaRPr lang="en-US" sz="2600" dirty="0">
              <a:latin typeface="Franklin Gothic Book" panose="020B0503020102020204" pitchFamily="34" charset="0"/>
            </a:endParaRPr>
          </a:p>
          <a:p>
            <a:pPr marL="584200" indent="-457200">
              <a:spcBef>
                <a:spcPts val="1000"/>
              </a:spcBef>
              <a:buSzPts val="1600"/>
            </a:pPr>
            <a:r>
              <a:rPr lang="en-US" sz="2600" dirty="0">
                <a:latin typeface="Franklin Gothic Book" panose="020B0503020102020204" pitchFamily="34" charset="0"/>
              </a:rPr>
              <a:t>What was similar about these standards?</a:t>
            </a:r>
          </a:p>
          <a:p>
            <a:pPr marL="584200" indent="-457200">
              <a:spcBef>
                <a:spcPts val="1000"/>
              </a:spcBef>
              <a:buSzPts val="1600"/>
            </a:pPr>
            <a:r>
              <a:rPr lang="en-US" sz="2600" dirty="0">
                <a:latin typeface="Franklin Gothic Book" panose="020B0503020102020204" pitchFamily="34" charset="0"/>
              </a:rPr>
              <a:t>What was different?</a:t>
            </a:r>
          </a:p>
          <a:p>
            <a:pPr marL="584200" indent="-457200">
              <a:spcBef>
                <a:spcPts val="1000"/>
              </a:spcBef>
              <a:buSzPts val="1600"/>
            </a:pPr>
            <a:r>
              <a:rPr lang="en-US" sz="2600" dirty="0">
                <a:latin typeface="Franklin Gothic Book" panose="020B0503020102020204" pitchFamily="34" charset="0"/>
              </a:rPr>
              <a:t>How did these UE standards progress to have students engage with a more advanced application of the skills identified?</a:t>
            </a:r>
            <a:endParaRPr sz="2600"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r>
              <a:rPr lang="en-US" dirty="0"/>
              <a:t> </a:t>
            </a: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18"/>
          <p:cNvSpPr txBox="1">
            <a:spLocks noGrp="1"/>
          </p:cNvSpPr>
          <p:nvPr>
            <p:ph type="title"/>
          </p:nvPr>
        </p:nvSpPr>
        <p:spPr>
          <a:xfrm>
            <a:off x="239842" y="-66089"/>
            <a:ext cx="11548757"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dirty="0"/>
              <a:t>Deeper Dive: Using Evidence Elementary (2)</a:t>
            </a:r>
            <a:endParaRPr sz="4200" dirty="0"/>
          </a:p>
        </p:txBody>
      </p:sp>
      <p:sp>
        <p:nvSpPr>
          <p:cNvPr id="841" name="Google Shape;841;p118"/>
          <p:cNvSpPr txBox="1">
            <a:spLocks noGrp="1"/>
          </p:cNvSpPr>
          <p:nvPr>
            <p:ph type="body" idx="1"/>
          </p:nvPr>
        </p:nvSpPr>
        <p:spPr>
          <a:xfrm>
            <a:off x="403400" y="384384"/>
            <a:ext cx="109503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dirty="0"/>
          </a:p>
          <a:p>
            <a:pPr marL="0" lvl="0" indent="0" algn="l" rtl="0">
              <a:spcBef>
                <a:spcPts val="1000"/>
              </a:spcBef>
              <a:spcAft>
                <a:spcPts val="0"/>
              </a:spcAft>
              <a:buNone/>
            </a:pPr>
            <a:r>
              <a:rPr lang="en-US" b="1" dirty="0">
                <a:latin typeface="Franklin Gothic Book" panose="020B0503020102020204" pitchFamily="34" charset="0"/>
              </a:rPr>
              <a:t>What is a primary source?</a:t>
            </a:r>
            <a:endParaRPr b="1"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A primary source is an original source of information that was created at the time of the event.</a:t>
            </a:r>
            <a:endParaRPr dirty="0">
              <a:latin typeface="Franklin Gothic Book" panose="020B0503020102020204" pitchFamily="34" charset="0"/>
            </a:endParaRPr>
          </a:p>
          <a:p>
            <a:pPr marL="0" lvl="0" indent="0" algn="l" rtl="0">
              <a:spcBef>
                <a:spcPts val="1000"/>
              </a:spcBef>
              <a:spcAft>
                <a:spcPts val="0"/>
              </a:spcAft>
              <a:buNone/>
            </a:pPr>
            <a:r>
              <a:rPr lang="en-US" b="1" dirty="0">
                <a:latin typeface="Franklin Gothic Book" panose="020B0503020102020204" pitchFamily="34" charset="0"/>
              </a:rPr>
              <a:t>Examples of primary sources:</a:t>
            </a:r>
            <a:endParaRPr b="1" dirty="0">
              <a:latin typeface="Franklin Gothic Book" panose="020B0503020102020204" pitchFamily="34" charset="0"/>
            </a:endParaRPr>
          </a:p>
          <a:p>
            <a:pPr marL="457200" lvl="0" indent="-342900" algn="l" rtl="0">
              <a:spcBef>
                <a:spcPts val="1000"/>
              </a:spcBef>
              <a:spcAft>
                <a:spcPts val="0"/>
              </a:spcAft>
              <a:buSzPts val="1800"/>
              <a:buChar char="•"/>
            </a:pPr>
            <a:r>
              <a:rPr lang="en-US" dirty="0">
                <a:latin typeface="Franklin Gothic Book" panose="020B0503020102020204" pitchFamily="34" charset="0"/>
              </a:rPr>
              <a:t>diary/journal entry</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artifact</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autobiography</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transcript or audio of speech</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interviews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photographs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newspaper reports</a:t>
            </a:r>
            <a:endParaRPr dirty="0">
              <a:latin typeface="Franklin Gothic Book" panose="020B0503020102020204" pitchFamily="34" charset="0"/>
            </a:endParaRPr>
          </a:p>
        </p:txBody>
      </p:sp>
      <p:pic>
        <p:nvPicPr>
          <p:cNvPr id="1026" name="Picture 2" descr="Image of an old diary entry.">
            <a:extLst>
              <a:ext uri="{FF2B5EF4-FFF2-40B4-BE49-F238E27FC236}">
                <a16:creationId xmlns:a16="http://schemas.microsoft.com/office/drawing/2014/main" id="{AF8008F4-2AFA-B341-A5DE-26D948B6A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235" y="2399103"/>
            <a:ext cx="3954998" cy="3070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19"/>
          <p:cNvSpPr txBox="1">
            <a:spLocks noGrp="1"/>
          </p:cNvSpPr>
          <p:nvPr>
            <p:ph type="title"/>
          </p:nvPr>
        </p:nvSpPr>
        <p:spPr>
          <a:xfrm>
            <a:off x="37474" y="-33431"/>
            <a:ext cx="11506825"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dirty="0"/>
              <a:t>Deeper Dive: Using Evidence Elementary (3)</a:t>
            </a:r>
            <a:endParaRPr sz="4200" dirty="0"/>
          </a:p>
        </p:txBody>
      </p:sp>
      <p:sp>
        <p:nvSpPr>
          <p:cNvPr id="850" name="Google Shape;850;p119"/>
          <p:cNvSpPr txBox="1">
            <a:spLocks noGrp="1"/>
          </p:cNvSpPr>
          <p:nvPr>
            <p:ph type="body" idx="1"/>
          </p:nvPr>
        </p:nvSpPr>
        <p:spPr>
          <a:xfrm>
            <a:off x="364293" y="300922"/>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b="1" dirty="0"/>
          </a:p>
          <a:p>
            <a:pPr marL="0" lvl="0" indent="0" algn="l" rtl="0">
              <a:spcBef>
                <a:spcPts val="1000"/>
              </a:spcBef>
              <a:spcAft>
                <a:spcPts val="0"/>
              </a:spcAft>
              <a:buNone/>
            </a:pPr>
            <a:r>
              <a:rPr lang="en-US" b="1" dirty="0">
                <a:latin typeface="Franklin Gothic Book" panose="020B0503020102020204" pitchFamily="34" charset="0"/>
              </a:rPr>
              <a:t>What is a secondary source?</a:t>
            </a:r>
            <a:endParaRPr b="1"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A secondary source often uses primary sources to gather its information and is created after the time of the event.</a:t>
            </a:r>
            <a:endParaRPr dirty="0">
              <a:latin typeface="Franklin Gothic Book" panose="020B0503020102020204" pitchFamily="34" charset="0"/>
            </a:endParaRPr>
          </a:p>
          <a:p>
            <a:pPr marL="0" lvl="0" indent="0" algn="l" rtl="0">
              <a:spcBef>
                <a:spcPts val="1000"/>
              </a:spcBef>
              <a:spcAft>
                <a:spcPts val="0"/>
              </a:spcAft>
              <a:buNone/>
            </a:pPr>
            <a:br>
              <a:rPr lang="en-US" dirty="0">
                <a:latin typeface="Franklin Gothic Book" panose="020B0503020102020204" pitchFamily="34" charset="0"/>
              </a:rPr>
            </a:br>
            <a:r>
              <a:rPr lang="en-US" b="1" dirty="0">
                <a:latin typeface="Franklin Gothic Book" panose="020B0503020102020204" pitchFamily="34" charset="0"/>
              </a:rPr>
              <a:t>Examples of secondary sources:</a:t>
            </a:r>
            <a:endParaRPr b="1" dirty="0">
              <a:latin typeface="Franklin Gothic Book" panose="020B0503020102020204" pitchFamily="34" charset="0"/>
            </a:endParaRPr>
          </a:p>
          <a:p>
            <a:pPr marL="457200" lvl="0" indent="-342900" algn="l" rtl="0">
              <a:spcBef>
                <a:spcPts val="1000"/>
              </a:spcBef>
              <a:spcAft>
                <a:spcPts val="0"/>
              </a:spcAft>
              <a:buSzPts val="1800"/>
              <a:buChar char="•"/>
            </a:pPr>
            <a:r>
              <a:rPr lang="en-US" dirty="0">
                <a:latin typeface="Franklin Gothic Book" panose="020B0503020102020204" pitchFamily="34" charset="0"/>
              </a:rPr>
              <a:t>informational books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scholarly articles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biographies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documentaries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magazines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encyclopedias</a:t>
            </a:r>
            <a:endParaRPr dirty="0">
              <a:latin typeface="Franklin Gothic Book" panose="020B0503020102020204" pitchFamily="34" charset="0"/>
            </a:endParaRPr>
          </a:p>
        </p:txBody>
      </p:sp>
      <p:pic>
        <p:nvPicPr>
          <p:cNvPr id="2052" name="Picture 4" descr="Image of encyclopedias.">
            <a:extLst>
              <a:ext uri="{FF2B5EF4-FFF2-40B4-BE49-F238E27FC236}">
                <a16:creationId xmlns:a16="http://schemas.microsoft.com/office/drawing/2014/main" id="{0CC1E47D-DADD-2E17-E312-A108CE7E6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821" y="2476522"/>
            <a:ext cx="4462072" cy="2969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20"/>
          <p:cNvSpPr txBox="1">
            <a:spLocks noGrp="1"/>
          </p:cNvSpPr>
          <p:nvPr>
            <p:ph type="title"/>
          </p:nvPr>
        </p:nvSpPr>
        <p:spPr>
          <a:xfrm>
            <a:off x="0" y="-36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a:t>
            </a:r>
            <a:endParaRPr dirty="0"/>
          </a:p>
          <a:p>
            <a:pPr marL="0" lvl="0" indent="0" algn="l" rtl="0">
              <a:spcBef>
                <a:spcPts val="0"/>
              </a:spcBef>
              <a:spcAft>
                <a:spcPts val="0"/>
              </a:spcAft>
              <a:buClr>
                <a:schemeClr val="dk1"/>
              </a:buClr>
              <a:buSzPts val="1100"/>
              <a:buFont typeface="Arial"/>
              <a:buNone/>
            </a:pPr>
            <a:r>
              <a:rPr lang="en-US" dirty="0"/>
              <a:t>Using Evidence Elementary (3)</a:t>
            </a:r>
            <a:endParaRPr dirty="0"/>
          </a:p>
        </p:txBody>
      </p:sp>
      <p:sp>
        <p:nvSpPr>
          <p:cNvPr id="859" name="Google Shape;859;p120"/>
          <p:cNvSpPr txBox="1">
            <a:spLocks noGrp="1"/>
          </p:cNvSpPr>
          <p:nvPr>
            <p:ph type="body" idx="1"/>
          </p:nvPr>
        </p:nvSpPr>
        <p:spPr>
          <a:xfrm>
            <a:off x="0" y="1289575"/>
            <a:ext cx="8720428"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dirty="0">
                <a:latin typeface="Franklin Gothic Book" panose="020B0503020102020204" pitchFamily="34" charset="0"/>
              </a:rPr>
              <a:t>Anything </a:t>
            </a:r>
            <a:r>
              <a:rPr lang="en-US" b="1" dirty="0">
                <a:solidFill>
                  <a:srgbClr val="000000"/>
                </a:solidFill>
                <a:latin typeface="Franklin Gothic Book" panose="020B0503020102020204" pitchFamily="34" charset="0"/>
              </a:rPr>
              <a:t>that communicates a message </a:t>
            </a:r>
            <a:r>
              <a:rPr lang="en-US" b="1" dirty="0">
                <a:latin typeface="Franklin Gothic Book" panose="020B0503020102020204" pitchFamily="34" charset="0"/>
              </a:rPr>
              <a:t>can be a source!</a:t>
            </a:r>
            <a:endParaRPr b="1" dirty="0">
              <a:latin typeface="Franklin Gothic Book" panose="020B0503020102020204" pitchFamily="34" charset="0"/>
            </a:endParaRPr>
          </a:p>
        </p:txBody>
      </p:sp>
      <p:pic>
        <p:nvPicPr>
          <p:cNvPr id="861" name="Google Shape;861;p120" descr="Image of a stop sign"/>
          <p:cNvPicPr preferRelativeResize="0"/>
          <p:nvPr/>
        </p:nvPicPr>
        <p:blipFill>
          <a:blip r:embed="rId3">
            <a:alphaModFix/>
          </a:blip>
          <a:stretch>
            <a:fillRect/>
          </a:stretch>
        </p:blipFill>
        <p:spPr>
          <a:xfrm>
            <a:off x="239399" y="4359575"/>
            <a:ext cx="2119000" cy="2288874"/>
          </a:xfrm>
          <a:prstGeom prst="rect">
            <a:avLst/>
          </a:prstGeom>
          <a:noFill/>
          <a:ln>
            <a:noFill/>
          </a:ln>
        </p:spPr>
      </p:pic>
      <p:pic>
        <p:nvPicPr>
          <p:cNvPr id="863" name="Google Shape;863;p120" descr="Image of the Declaration of Independence"/>
          <p:cNvPicPr preferRelativeResize="0"/>
          <p:nvPr/>
        </p:nvPicPr>
        <p:blipFill rotWithShape="1">
          <a:blip r:embed="rId4">
            <a:alphaModFix/>
          </a:blip>
          <a:srcRect b="73120"/>
          <a:stretch/>
        </p:blipFill>
        <p:spPr>
          <a:xfrm>
            <a:off x="2585025" y="4960037"/>
            <a:ext cx="5383229" cy="1717354"/>
          </a:xfrm>
          <a:prstGeom prst="rect">
            <a:avLst/>
          </a:prstGeom>
          <a:noFill/>
          <a:ln>
            <a:noFill/>
          </a:ln>
        </p:spPr>
      </p:pic>
      <p:pic>
        <p:nvPicPr>
          <p:cNvPr id="864" name="Google Shape;864;p120" descr="Image of the Boston Massacre engraving by Paul Revere."/>
          <p:cNvPicPr preferRelativeResize="0"/>
          <p:nvPr/>
        </p:nvPicPr>
        <p:blipFill rotWithShape="1">
          <a:blip r:embed="rId5">
            <a:alphaModFix/>
          </a:blip>
          <a:srcRect t="37221" b="23185"/>
          <a:stretch/>
        </p:blipFill>
        <p:spPr>
          <a:xfrm>
            <a:off x="8194875" y="4926500"/>
            <a:ext cx="3833352" cy="1784428"/>
          </a:xfrm>
          <a:prstGeom prst="rect">
            <a:avLst/>
          </a:prstGeom>
          <a:noFill/>
          <a:ln>
            <a:noFill/>
          </a:ln>
        </p:spPr>
      </p:pic>
      <p:pic>
        <p:nvPicPr>
          <p:cNvPr id="866" name="Google Shape;866;p120" descr="Image of Martin Luther King giving his &quot;I have a dream&quot; speech."/>
          <p:cNvPicPr preferRelativeResize="0"/>
          <p:nvPr/>
        </p:nvPicPr>
        <p:blipFill>
          <a:blip r:embed="rId6">
            <a:alphaModFix/>
          </a:blip>
          <a:stretch>
            <a:fillRect/>
          </a:stretch>
        </p:blipFill>
        <p:spPr>
          <a:xfrm>
            <a:off x="191775" y="2320925"/>
            <a:ext cx="2393246" cy="1600500"/>
          </a:xfrm>
          <a:prstGeom prst="rect">
            <a:avLst/>
          </a:prstGeom>
          <a:noFill/>
          <a:ln>
            <a:noFill/>
          </a:ln>
        </p:spPr>
      </p:pic>
      <p:pic>
        <p:nvPicPr>
          <p:cNvPr id="868" name="Google Shape;868;p120" descr="Image of the Kentucky Old Capitol "/>
          <p:cNvPicPr preferRelativeResize="0"/>
          <p:nvPr/>
        </p:nvPicPr>
        <p:blipFill>
          <a:blip r:embed="rId7">
            <a:alphaModFix/>
          </a:blip>
          <a:stretch>
            <a:fillRect/>
          </a:stretch>
        </p:blipFill>
        <p:spPr>
          <a:xfrm>
            <a:off x="5312392" y="2149100"/>
            <a:ext cx="3051832" cy="2288874"/>
          </a:xfrm>
          <a:prstGeom prst="rect">
            <a:avLst/>
          </a:prstGeom>
          <a:noFill/>
          <a:ln>
            <a:noFill/>
          </a:ln>
        </p:spPr>
      </p:pic>
      <p:pic>
        <p:nvPicPr>
          <p:cNvPr id="3074" name="Picture 2" descr="Image of the snake cartoon from prior to the American Revolution that says &quot;Join or Die&quot; and has the snake split into parts with each part labelled with a colony's abbreviation.">
            <a:extLst>
              <a:ext uri="{FF2B5EF4-FFF2-40B4-BE49-F238E27FC236}">
                <a16:creationId xmlns:a16="http://schemas.microsoft.com/office/drawing/2014/main" id="{CBDBFBAA-ABE2-3ACC-EB14-EF3B6A4C8E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6242" y="146650"/>
            <a:ext cx="3242265" cy="23457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of an American flag.">
            <a:extLst>
              <a:ext uri="{FF2B5EF4-FFF2-40B4-BE49-F238E27FC236}">
                <a16:creationId xmlns:a16="http://schemas.microsoft.com/office/drawing/2014/main" id="{4B458A26-74C4-7E09-69BD-1A430136EE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7686" y="278955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painting of George Washington.">
            <a:extLst>
              <a:ext uri="{FF2B5EF4-FFF2-40B4-BE49-F238E27FC236}">
                <a16:creationId xmlns:a16="http://schemas.microsoft.com/office/drawing/2014/main" id="{7C96ED8E-9483-D242-5D4D-DF51A2B2C9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2293" y="2149100"/>
            <a:ext cx="2085975" cy="2190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Organization of the Standards</a:t>
            </a:r>
            <a:endParaRPr dirty="0"/>
          </a:p>
        </p:txBody>
      </p:sp>
      <p:pic>
        <p:nvPicPr>
          <p:cNvPr id="199" name="Google Shape;199;p27" descr="Click on image to play recording. " title="Organization of the standards"/>
          <p:cNvPicPr preferRelativeResize="0"/>
          <p:nvPr/>
        </p:nvPicPr>
        <p:blipFill rotWithShape="1">
          <a:blip r:embed="rId3">
            <a:alphaModFix/>
          </a:blip>
          <a:srcRect/>
          <a:stretch/>
        </p:blipFill>
        <p:spPr>
          <a:xfrm>
            <a:off x="10292896" y="5479855"/>
            <a:ext cx="487363" cy="487363"/>
          </a:xfrm>
          <a:prstGeom prst="rect">
            <a:avLst/>
          </a:prstGeom>
          <a:noFill/>
          <a:ln>
            <a:noFill/>
          </a:ln>
        </p:spPr>
      </p:pic>
      <p:pic>
        <p:nvPicPr>
          <p:cNvPr id="2" name="Picture 2" descr="Diagram&#10;&#10;Description automatically generated">
            <a:extLst>
              <a:ext uri="{FF2B5EF4-FFF2-40B4-BE49-F238E27FC236}">
                <a16:creationId xmlns:a16="http://schemas.microsoft.com/office/drawing/2014/main" id="{6C6A1526-8624-BA2F-F157-76FF4285770D}"/>
              </a:ext>
            </a:extLst>
          </p:cNvPr>
          <p:cNvPicPr>
            <a:picLocks noChangeAspect="1"/>
          </p:cNvPicPr>
          <p:nvPr/>
        </p:nvPicPr>
        <p:blipFill>
          <a:blip r:embed="rId4"/>
          <a:stretch>
            <a:fillRect/>
          </a:stretch>
        </p:blipFill>
        <p:spPr>
          <a:xfrm>
            <a:off x="3355863" y="995516"/>
            <a:ext cx="4323370" cy="472802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2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Elementary Application</a:t>
            </a:r>
            <a:endParaRPr dirty="0"/>
          </a:p>
        </p:txBody>
      </p:sp>
      <p:sp>
        <p:nvSpPr>
          <p:cNvPr id="875" name="Google Shape;875;p121"/>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To explore your grade level Using Evidence standards, engage with this deeper dive for your grade level. </a:t>
            </a:r>
            <a:endParaRPr sz="3200" dirty="0">
              <a:latin typeface="Franklin Gothic Book" panose="020B0503020102020204" pitchFamily="34" charset="0"/>
            </a:endParaRPr>
          </a:p>
          <a:p>
            <a:pPr marL="0" lvl="0" indent="0" algn="l" rtl="0">
              <a:spcBef>
                <a:spcPts val="1000"/>
              </a:spcBef>
              <a:spcAft>
                <a:spcPts val="0"/>
              </a:spcAft>
              <a:buNone/>
            </a:pPr>
            <a:endParaRPr sz="3200" dirty="0">
              <a:latin typeface="Franklin Gothic Book" panose="020B0503020102020204" pitchFamily="34" charset="0"/>
            </a:endParaRPr>
          </a:p>
          <a:p>
            <a:pPr marL="457200" lvl="0" indent="-342900" algn="l" rtl="0">
              <a:spcBef>
                <a:spcPts val="1000"/>
              </a:spcBef>
              <a:spcAft>
                <a:spcPts val="0"/>
              </a:spcAft>
              <a:buSzPts val="1800"/>
              <a:buChar char="•"/>
            </a:pPr>
            <a:r>
              <a:rPr lang="en-US" sz="3200" dirty="0">
                <a:latin typeface="Franklin Gothic Book" panose="020B0503020102020204" pitchFamily="34" charset="0"/>
              </a:rPr>
              <a:t>Kindergarten and Grade 1: Engage with slide 102.</a:t>
            </a:r>
            <a:endParaRPr sz="3200" dirty="0">
              <a:latin typeface="Franklin Gothic Book" panose="020B0503020102020204" pitchFamily="34" charset="0"/>
            </a:endParaRPr>
          </a:p>
          <a:p>
            <a:pPr marL="457200" lvl="0" indent="-342900" algn="l" rtl="0">
              <a:spcBef>
                <a:spcPts val="0"/>
              </a:spcBef>
              <a:spcAft>
                <a:spcPts val="0"/>
              </a:spcAft>
              <a:buSzPts val="1800"/>
              <a:buChar char="•"/>
            </a:pPr>
            <a:r>
              <a:rPr lang="en-US" sz="3200" dirty="0">
                <a:latin typeface="Franklin Gothic Book" panose="020B0503020102020204" pitchFamily="34" charset="0"/>
              </a:rPr>
              <a:t>Grade 2 and Grade 3: Engage with slide 103.</a:t>
            </a:r>
            <a:endParaRPr sz="3200" dirty="0">
              <a:latin typeface="Franklin Gothic Book" panose="020B0503020102020204" pitchFamily="34" charset="0"/>
            </a:endParaRPr>
          </a:p>
          <a:p>
            <a:pPr marL="457200" lvl="0" indent="-342900" algn="l" rtl="0">
              <a:spcBef>
                <a:spcPts val="0"/>
              </a:spcBef>
              <a:spcAft>
                <a:spcPts val="0"/>
              </a:spcAft>
              <a:buSzPts val="1800"/>
              <a:buChar char="•"/>
            </a:pPr>
            <a:r>
              <a:rPr lang="en-US" sz="3200" dirty="0">
                <a:latin typeface="Franklin Gothic Book" panose="020B0503020102020204" pitchFamily="34" charset="0"/>
              </a:rPr>
              <a:t>Grade 4 and Grade 5: Engage with slide 104.</a:t>
            </a:r>
            <a:endParaRPr sz="3200" dirty="0">
              <a:latin typeface="Franklin Gothic Book" panose="020B05030201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22"/>
          <p:cNvSpPr txBox="1">
            <a:spLocks noGrp="1"/>
          </p:cNvSpPr>
          <p:nvPr>
            <p:ph type="title"/>
          </p:nvPr>
        </p:nvSpPr>
        <p:spPr>
          <a:xfrm>
            <a:off x="320600" y="36173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Deeper Dive: Using Evidence Kindergarten and Grade 1 Application</a:t>
            </a:r>
            <a:endParaRPr dirty="0"/>
          </a:p>
        </p:txBody>
      </p:sp>
      <p:sp>
        <p:nvSpPr>
          <p:cNvPr id="882" name="Google Shape;882;p122"/>
          <p:cNvSpPr txBox="1">
            <a:spLocks noGrp="1"/>
          </p:cNvSpPr>
          <p:nvPr>
            <p:ph type="body" idx="1"/>
          </p:nvPr>
        </p:nvSpPr>
        <p:spPr>
          <a:xfrm>
            <a:off x="320600" y="1687435"/>
            <a:ext cx="11516700" cy="4054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dirty="0">
                <a:latin typeface="Franklin Gothic Book" panose="020B0503020102020204" pitchFamily="34" charset="0"/>
              </a:rPr>
              <a:t>In order to understand how to implement I.UE.1, access the </a:t>
            </a:r>
            <a:r>
              <a:rPr lang="en-US" u="sng" dirty="0">
                <a:solidFill>
                  <a:schemeClr val="hlink"/>
                </a:solidFill>
                <a:latin typeface="Franklin Gothic Book" panose="020B0503020102020204" pitchFamily="34" charset="0"/>
                <a:hlinkClick r:id="rId3"/>
              </a:rPr>
              <a:t>Kindergarten Social Studies Using Evidence Assignment</a:t>
            </a:r>
            <a:r>
              <a:rPr lang="en-US" dirty="0">
                <a:latin typeface="Franklin Gothic Book" panose="020B0503020102020204" pitchFamily="34" charset="0"/>
              </a:rPr>
              <a:t>. Review each component to understand the context of the assignment. </a:t>
            </a:r>
            <a:endParaRPr b="1"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b="1"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r>
              <a:rPr lang="en-US" dirty="0">
                <a:latin typeface="Franklin Gothic Book" panose="020B0503020102020204" pitchFamily="34" charset="0"/>
              </a:rPr>
              <a:t>Individually, with a partner, grade banded group, or a PLC, engage with this deeper dive by taking on the role of a student and engaging with the </a:t>
            </a:r>
            <a:r>
              <a:rPr lang="en-US" u="sng" dirty="0">
                <a:solidFill>
                  <a:schemeClr val="hlink"/>
                </a:solidFill>
                <a:latin typeface="Franklin Gothic Book" panose="020B0503020102020204" pitchFamily="34" charset="0"/>
                <a:hlinkClick r:id="rId4"/>
              </a:rPr>
              <a:t>Kindergarten Strongly Aligned Assignment with Teacher Notes</a:t>
            </a:r>
            <a:r>
              <a:rPr lang="en-US" dirty="0">
                <a:latin typeface="Franklin Gothic Book" panose="020B0503020102020204" pitchFamily="34" charset="0"/>
              </a:rPr>
              <a:t>. Identify two sources from this assignment to use for this deeper dive. </a:t>
            </a:r>
            <a:endParaRPr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600" dirty="0"/>
          </a:p>
          <a:p>
            <a:pPr marL="0" lvl="0" indent="0" algn="l" rtl="0">
              <a:spcBef>
                <a:spcPts val="1000"/>
              </a:spcBef>
              <a:spcAft>
                <a:spcPts val="0"/>
              </a:spcAft>
              <a:buClr>
                <a:schemeClr val="dk1"/>
              </a:buClr>
              <a:buSzPts val="1100"/>
              <a:buFont typeface="Arial"/>
              <a:buNone/>
            </a:pPr>
            <a:endParaRP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23"/>
          <p:cNvSpPr txBox="1">
            <a:spLocks noGrp="1"/>
          </p:cNvSpPr>
          <p:nvPr>
            <p:ph type="title"/>
          </p:nvPr>
        </p:nvSpPr>
        <p:spPr>
          <a:xfrm>
            <a:off x="209080" y="209056"/>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dirty="0"/>
              <a:t>Deeper Dive: Using Evidence Grade 2 and 3 Application</a:t>
            </a:r>
            <a:endParaRPr dirty="0"/>
          </a:p>
        </p:txBody>
      </p:sp>
      <p:sp>
        <p:nvSpPr>
          <p:cNvPr id="889" name="Google Shape;889;p123"/>
          <p:cNvSpPr txBox="1">
            <a:spLocks noGrp="1"/>
          </p:cNvSpPr>
          <p:nvPr>
            <p:ph type="body" idx="1"/>
          </p:nvPr>
        </p:nvSpPr>
        <p:spPr>
          <a:xfrm>
            <a:off x="467640" y="1534756"/>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Access the </a:t>
            </a:r>
            <a:r>
              <a:rPr lang="en-US" u="sng" dirty="0">
                <a:solidFill>
                  <a:schemeClr val="hlink"/>
                </a:solidFill>
                <a:latin typeface="Franklin Gothic Book" panose="020B0503020102020204" pitchFamily="34" charset="0"/>
                <a:hlinkClick r:id="rId3"/>
              </a:rPr>
              <a:t>Grade 2 Strongly Aligned Assignment</a:t>
            </a:r>
            <a:r>
              <a:rPr lang="en-US" dirty="0">
                <a:latin typeface="Franklin Gothic Book" panose="020B0503020102020204" pitchFamily="34" charset="0"/>
              </a:rPr>
              <a:t> and look over each component to understand the context of the assignment.</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Select a source provided, and complete the </a:t>
            </a:r>
            <a:r>
              <a:rPr lang="en-US" u="sng" dirty="0">
                <a:solidFill>
                  <a:schemeClr val="hlink"/>
                </a:solidFill>
                <a:latin typeface="Franklin Gothic Book" panose="020B0503020102020204" pitchFamily="34" charset="0"/>
                <a:hlinkClick r:id="rId4"/>
              </a:rPr>
              <a:t>Grade 2 Using Evidence Assignment </a:t>
            </a:r>
            <a:r>
              <a:rPr lang="en-US" dirty="0">
                <a:latin typeface="Franklin Gothic Book" panose="020B0503020102020204" pitchFamily="34" charset="0"/>
              </a:rPr>
              <a:t>to analyze this source.</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For more information on how these sources can be utilized to scaffold students, access the </a:t>
            </a:r>
            <a:r>
              <a:rPr lang="en-US" u="sng" dirty="0">
                <a:solidFill>
                  <a:schemeClr val="hlink"/>
                </a:solidFill>
                <a:latin typeface="Franklin Gothic Book" panose="020B0503020102020204" pitchFamily="34" charset="0"/>
                <a:hlinkClick r:id="rId5"/>
              </a:rPr>
              <a:t>Grade 2 Strongly Aligned Assignment with Teacher Notes</a:t>
            </a:r>
            <a:r>
              <a:rPr lang="en-US" dirty="0">
                <a:latin typeface="Franklin Gothic Book" panose="020B0503020102020204" pitchFamily="34" charset="0"/>
              </a:rPr>
              <a:t>.</a:t>
            </a:r>
            <a:endParaRPr dirty="0">
              <a:latin typeface="Franklin Gothic Book" panose="020B05030201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24"/>
          <p:cNvSpPr txBox="1">
            <a:spLocks noGrp="1"/>
          </p:cNvSpPr>
          <p:nvPr>
            <p:ph type="title"/>
          </p:nvPr>
        </p:nvSpPr>
        <p:spPr>
          <a:xfrm>
            <a:off x="186084" y="1424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100" dirty="0"/>
              <a:t>Deeper Dive: </a:t>
            </a:r>
            <a:endParaRPr sz="4100" dirty="0"/>
          </a:p>
          <a:p>
            <a:pPr marL="0" lvl="0" indent="0" algn="l" rtl="0">
              <a:spcBef>
                <a:spcPts val="0"/>
              </a:spcBef>
              <a:spcAft>
                <a:spcPts val="0"/>
              </a:spcAft>
              <a:buClr>
                <a:schemeClr val="dk1"/>
              </a:buClr>
              <a:buSzPts val="1100"/>
              <a:buFont typeface="Arial"/>
              <a:buNone/>
            </a:pPr>
            <a:r>
              <a:rPr lang="en-US" sz="4100" dirty="0"/>
              <a:t>Using Evidence Grade 4 and 5 Application</a:t>
            </a:r>
            <a:endParaRPr sz="4100" dirty="0"/>
          </a:p>
        </p:txBody>
      </p:sp>
      <p:sp>
        <p:nvSpPr>
          <p:cNvPr id="896" name="Google Shape;896;p124"/>
          <p:cNvSpPr txBox="1">
            <a:spLocks noGrp="1"/>
          </p:cNvSpPr>
          <p:nvPr>
            <p:ph type="body" idx="1"/>
          </p:nvPr>
        </p:nvSpPr>
        <p:spPr>
          <a:xfrm>
            <a:off x="349279" y="2293363"/>
            <a:ext cx="10515600" cy="1552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4000" dirty="0">
                <a:latin typeface="Franklin Gothic Book" panose="020B0503020102020204" pitchFamily="34" charset="0"/>
              </a:rPr>
              <a:t>Access the </a:t>
            </a:r>
            <a:r>
              <a:rPr lang="en-US" sz="4000" u="sng" dirty="0">
                <a:solidFill>
                  <a:schemeClr val="hlink"/>
                </a:solidFill>
                <a:latin typeface="Franklin Gothic Book" panose="020B0503020102020204" pitchFamily="34" charset="0"/>
                <a:hlinkClick r:id="rId3"/>
              </a:rPr>
              <a:t>Boston Massacre of 1770 Sources</a:t>
            </a:r>
            <a:r>
              <a:rPr lang="en-US" sz="4000" dirty="0">
                <a:latin typeface="Franklin Gothic Book" panose="020B0503020102020204" pitchFamily="34" charset="0"/>
              </a:rPr>
              <a:t>. </a:t>
            </a:r>
            <a:endParaRPr sz="4000" dirty="0">
              <a:latin typeface="Franklin Gothic Book" panose="020B0503020102020204" pitchFamily="34" charset="0"/>
            </a:endParaRPr>
          </a:p>
          <a:p>
            <a:pPr marL="0" lvl="0" indent="0" algn="l" rtl="0">
              <a:spcBef>
                <a:spcPts val="1000"/>
              </a:spcBef>
              <a:spcAft>
                <a:spcPts val="0"/>
              </a:spcAft>
              <a:buNone/>
            </a:pPr>
            <a:endParaRPr sz="4000" dirty="0">
              <a:latin typeface="Franklin Gothic Book" panose="020B0503020102020204" pitchFamily="34" charset="0"/>
            </a:endParaRPr>
          </a:p>
          <a:p>
            <a:pPr marL="0" lvl="0" indent="0" algn="l" rtl="0">
              <a:spcBef>
                <a:spcPts val="1000"/>
              </a:spcBef>
              <a:spcAft>
                <a:spcPts val="0"/>
              </a:spcAft>
              <a:buNone/>
            </a:pPr>
            <a:r>
              <a:rPr lang="en-US" sz="4000" dirty="0">
                <a:latin typeface="Franklin Gothic Book" panose="020B0503020102020204" pitchFamily="34" charset="0"/>
              </a:rPr>
              <a:t>Utilize these two sources to complete the </a:t>
            </a:r>
            <a:r>
              <a:rPr lang="en-US" sz="4000" u="sng" dirty="0">
                <a:solidFill>
                  <a:schemeClr val="hlink"/>
                </a:solidFill>
                <a:latin typeface="Franklin Gothic Book" panose="020B0503020102020204" pitchFamily="34" charset="0"/>
                <a:hlinkClick r:id="rId4"/>
              </a:rPr>
              <a:t>Grade 5 Using Evidence Assignment</a:t>
            </a:r>
            <a:r>
              <a:rPr lang="en-US" sz="4000" dirty="0">
                <a:latin typeface="Franklin Gothic Book" panose="020B0503020102020204" pitchFamily="34" charset="0"/>
              </a:rPr>
              <a:t> to understand how to implement 5.I.UE.2.</a:t>
            </a:r>
            <a:endParaRPr sz="4000" dirty="0">
              <a:latin typeface="Franklin Gothic Book" panose="020B0503020102020204" pitchFamily="34" charset="0"/>
            </a:endParaRPr>
          </a:p>
          <a:p>
            <a:pPr marL="0" lvl="0" indent="0" algn="l" rtl="0">
              <a:spcBef>
                <a:spcPts val="1000"/>
              </a:spcBef>
              <a:spcAft>
                <a:spcPts val="0"/>
              </a:spcAft>
              <a:buNone/>
            </a:pPr>
            <a:endParaRPr sz="2600" dirty="0"/>
          </a:p>
          <a:p>
            <a:pPr marL="0" lvl="0" indent="0" algn="ctr" rtl="0">
              <a:spcBef>
                <a:spcPts val="1000"/>
              </a:spcBef>
              <a:spcAft>
                <a:spcPts val="0"/>
              </a:spcAft>
              <a:buNone/>
            </a:pPr>
            <a:endParaRPr sz="2600" dirty="0"/>
          </a:p>
          <a:p>
            <a:pPr marL="0" lvl="0" indent="0" algn="ctr" rtl="0">
              <a:spcBef>
                <a:spcPts val="1000"/>
              </a:spcBef>
              <a:spcAft>
                <a:spcPts val="0"/>
              </a:spcAft>
              <a:buNone/>
            </a:pPr>
            <a:endParaRPr sz="2600" dirty="0"/>
          </a:p>
          <a:p>
            <a:pPr marL="0" lvl="0" indent="0" algn="l" rtl="0">
              <a:spcBef>
                <a:spcPts val="1000"/>
              </a:spcBef>
              <a:spcAft>
                <a:spcPts val="0"/>
              </a:spcAft>
              <a:buNone/>
            </a:pPr>
            <a:endParaRPr sz="26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25"/>
          <p:cNvSpPr txBox="1">
            <a:spLocks noGrp="1"/>
          </p:cNvSpPr>
          <p:nvPr>
            <p:ph type="title"/>
          </p:nvPr>
        </p:nvSpPr>
        <p:spPr>
          <a:xfrm>
            <a:off x="185137" y="473653"/>
            <a:ext cx="10515600" cy="166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Elementary Reflection </a:t>
            </a:r>
            <a:endParaRPr dirty="0"/>
          </a:p>
          <a:p>
            <a:pPr marL="0" lvl="0" indent="0" algn="l" rtl="0">
              <a:spcBef>
                <a:spcPts val="0"/>
              </a:spcBef>
              <a:spcAft>
                <a:spcPts val="0"/>
              </a:spcAft>
              <a:buNone/>
            </a:pPr>
            <a:endParaRPr dirty="0"/>
          </a:p>
        </p:txBody>
      </p:sp>
      <p:sp>
        <p:nvSpPr>
          <p:cNvPr id="903" name="Google Shape;903;p125"/>
          <p:cNvSpPr txBox="1">
            <a:spLocks noGrp="1"/>
          </p:cNvSpPr>
          <p:nvPr>
            <p:ph type="body" idx="1"/>
          </p:nvPr>
        </p:nvSpPr>
        <p:spPr>
          <a:xfrm>
            <a:off x="246605" y="1808446"/>
            <a:ext cx="10958700" cy="25845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arenR"/>
            </a:pPr>
            <a:r>
              <a:rPr lang="en-US" sz="3100" dirty="0">
                <a:latin typeface="Franklin Gothic Book" panose="020B0503020102020204" pitchFamily="34" charset="0"/>
              </a:rPr>
              <a:t>What resonated with you as you engaged with the Social Studies Using Evidence Assignment for your grade level? What were your takeaways? </a:t>
            </a:r>
            <a:endParaRPr sz="31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100" dirty="0">
                <a:latin typeface="Franklin Gothic Book" panose="020B0503020102020204" pitchFamily="34" charset="0"/>
              </a:rPr>
              <a:t>If your grade was not featured in the application activity, how would you modify this application the UE standards featured here to meet the needs of your grade level expectations?</a:t>
            </a:r>
            <a:endParaRPr sz="31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100" dirty="0">
                <a:latin typeface="Franklin Gothic Book" panose="020B0503020102020204" pitchFamily="34" charset="0"/>
              </a:rPr>
              <a:t>Why is understanding the progressions of the UE standards elementary school critical for student learning? </a:t>
            </a:r>
            <a:endParaRPr sz="3100" dirty="0">
              <a:latin typeface="Franklin Gothic Book" panose="020B05030201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126"/>
          <p:cNvSpPr txBox="1">
            <a:spLocks noGrp="1"/>
          </p:cNvSpPr>
          <p:nvPr>
            <p:ph type="title"/>
          </p:nvPr>
        </p:nvSpPr>
        <p:spPr>
          <a:xfrm>
            <a:off x="178632" y="180426"/>
            <a:ext cx="11004029"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Grades 6-8</a:t>
            </a:r>
            <a:endParaRPr dirty="0"/>
          </a:p>
        </p:txBody>
      </p:sp>
      <p:pic>
        <p:nvPicPr>
          <p:cNvPr id="911" name="Google Shape;911;p126" descr="This grade band overview can be found on page 96 of the KAS for Social Studies." title="Middle school grade band overview"/>
          <p:cNvPicPr preferRelativeResize="0"/>
          <p:nvPr/>
        </p:nvPicPr>
        <p:blipFill rotWithShape="1">
          <a:blip r:embed="rId3">
            <a:alphaModFix/>
          </a:blip>
          <a:srcRect r="598" b="22965"/>
          <a:stretch/>
        </p:blipFill>
        <p:spPr>
          <a:xfrm>
            <a:off x="1009338" y="1180680"/>
            <a:ext cx="9544361" cy="438192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27"/>
          <p:cNvSpPr txBox="1">
            <a:spLocks noGrp="1"/>
          </p:cNvSpPr>
          <p:nvPr>
            <p:ph type="title"/>
          </p:nvPr>
        </p:nvSpPr>
        <p:spPr>
          <a:xfrm>
            <a:off x="3483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a:t>
            </a:r>
            <a:endParaRPr dirty="0"/>
          </a:p>
        </p:txBody>
      </p:sp>
      <p:sp>
        <p:nvSpPr>
          <p:cNvPr id="918" name="Google Shape;918;p127"/>
          <p:cNvSpPr txBox="1">
            <a:spLocks noGrp="1"/>
          </p:cNvSpPr>
          <p:nvPr>
            <p:ph type="body" idx="1"/>
          </p:nvPr>
        </p:nvSpPr>
        <p:spPr>
          <a:xfrm>
            <a:off x="146925" y="864650"/>
            <a:ext cx="1189815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For this deeper dive, you will engage with the Using Evidence standard 3 to understand how the skills of this progression advance from Grade 6 to Grade 8. Look at the Using Evidence standard 3 for middle school: </a:t>
            </a:r>
            <a:endParaRPr dirty="0">
              <a:latin typeface="Franklin Gothic Book" panose="020B0503020102020204" pitchFamily="34" charset="0"/>
            </a:endParaRPr>
          </a:p>
          <a:p>
            <a:pPr marL="457200" lvl="0" indent="-336550" algn="l" rtl="0">
              <a:spcBef>
                <a:spcPts val="1000"/>
              </a:spcBef>
              <a:spcAft>
                <a:spcPts val="0"/>
              </a:spcAft>
              <a:buSzPts val="1700"/>
              <a:buChar char="•"/>
            </a:pPr>
            <a:r>
              <a:rPr lang="en-US" dirty="0">
                <a:latin typeface="Franklin Gothic Book" panose="020B0503020102020204" pitchFamily="34" charset="0"/>
              </a:rPr>
              <a:t>6.I.UE.3 Gather primary and secondary sources, and determine their relevance and intended use to answer compelling and supporting questions.</a:t>
            </a:r>
            <a:endParaRPr dirty="0">
              <a:latin typeface="Franklin Gothic Book" panose="020B0503020102020204" pitchFamily="34" charset="0"/>
            </a:endParaRPr>
          </a:p>
          <a:p>
            <a:pPr marL="457200" lvl="0" indent="-336550" algn="l" rtl="0">
              <a:spcBef>
                <a:spcPts val="0"/>
              </a:spcBef>
              <a:spcAft>
                <a:spcPts val="0"/>
              </a:spcAft>
              <a:buSzPts val="1700"/>
              <a:buChar char="•"/>
            </a:pPr>
            <a:r>
              <a:rPr lang="en-US" dirty="0">
                <a:latin typeface="Franklin Gothic Book" panose="020B0503020102020204" pitchFamily="34" charset="0"/>
              </a:rPr>
              <a:t>7.I.UE.3 Gather relevant information from multiple sources while using the origin, authority, structure and context of the sources to guide the selection to answer compelling and supporting questions.</a:t>
            </a:r>
            <a:endParaRPr dirty="0">
              <a:latin typeface="Franklin Gothic Book" panose="020B0503020102020204" pitchFamily="34" charset="0"/>
            </a:endParaRPr>
          </a:p>
          <a:p>
            <a:pPr marL="457200" lvl="0" indent="-336550" algn="l" rtl="0">
              <a:spcBef>
                <a:spcPts val="0"/>
              </a:spcBef>
              <a:spcAft>
                <a:spcPts val="0"/>
              </a:spcAft>
              <a:buSzPts val="1700"/>
              <a:buChar char="•"/>
            </a:pPr>
            <a:r>
              <a:rPr lang="en-US" dirty="0">
                <a:latin typeface="Franklin Gothic Book" panose="020B0503020102020204" pitchFamily="34" charset="0"/>
              </a:rPr>
              <a:t>8.I.UE.3 Gather relevant information from multiple sources while using the origin, authority, structure, context and corroborative value of the sources to guide the selection to answer compelling and supporting questions.</a:t>
            </a:r>
            <a:endParaRPr dirty="0">
              <a:latin typeface="Franklin Gothic Book" panose="020B05030201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2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(2) </a:t>
            </a:r>
            <a:endParaRPr dirty="0"/>
          </a:p>
        </p:txBody>
      </p:sp>
      <p:sp>
        <p:nvSpPr>
          <p:cNvPr id="925" name="Google Shape;925;p128"/>
          <p:cNvSpPr txBox="1">
            <a:spLocks noGrp="1"/>
          </p:cNvSpPr>
          <p:nvPr>
            <p:ph type="body" idx="1"/>
          </p:nvPr>
        </p:nvSpPr>
        <p:spPr>
          <a:xfrm>
            <a:off x="209250" y="926700"/>
            <a:ext cx="11639850" cy="469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solidFill>
                  <a:srgbClr val="000000"/>
                </a:solidFill>
                <a:latin typeface="Franklin Gothic Book" panose="020B0503020102020204" pitchFamily="34" charset="0"/>
              </a:rPr>
              <a:t>Let’s examine some of the key terms in UE 3. Individually, with a partner, a small grade level group, or PLC, circle and/or highlight the keywords in the following standards from Grades 6, 7 and 8: </a:t>
            </a:r>
            <a:endParaRPr sz="2400" dirty="0">
              <a:solidFill>
                <a:srgbClr val="000000"/>
              </a:solidFill>
              <a:latin typeface="Franklin Gothic Book" panose="020B0503020102020204" pitchFamily="34" charset="0"/>
            </a:endParaRPr>
          </a:p>
          <a:p>
            <a:pPr marL="457200" lvl="0" indent="-304800" algn="l" rtl="0">
              <a:spcBef>
                <a:spcPts val="1000"/>
              </a:spcBef>
              <a:spcAft>
                <a:spcPts val="0"/>
              </a:spcAft>
              <a:buClr>
                <a:srgbClr val="000000"/>
              </a:buClr>
              <a:buSzPts val="1200"/>
              <a:buChar char="•"/>
            </a:pPr>
            <a:r>
              <a:rPr lang="en-US" sz="2200" dirty="0">
                <a:solidFill>
                  <a:srgbClr val="000000"/>
                </a:solidFill>
                <a:latin typeface="Franklin Gothic Book" panose="020B0503020102020204" pitchFamily="34" charset="0"/>
              </a:rPr>
              <a:t>6.I.UE.3 Gather primary and secondary sources, and determine their relevance and intended use to answer compelling and supporting questions.</a:t>
            </a:r>
            <a:endParaRPr sz="2200" dirty="0">
              <a:solidFill>
                <a:srgbClr val="000000"/>
              </a:solidFill>
              <a:latin typeface="Franklin Gothic Book" panose="020B0503020102020204" pitchFamily="34" charset="0"/>
            </a:endParaRPr>
          </a:p>
          <a:p>
            <a:pPr marL="0" lvl="0" indent="0" algn="l" rtl="0">
              <a:spcBef>
                <a:spcPts val="1000"/>
              </a:spcBef>
              <a:spcAft>
                <a:spcPts val="0"/>
              </a:spcAft>
              <a:buNone/>
            </a:pPr>
            <a:endParaRPr sz="2200" dirty="0">
              <a:solidFill>
                <a:srgbClr val="000000"/>
              </a:solidFill>
              <a:latin typeface="Franklin Gothic Book" panose="020B0503020102020204" pitchFamily="34" charset="0"/>
            </a:endParaRPr>
          </a:p>
          <a:p>
            <a:pPr marL="457200" lvl="0" indent="-304800" algn="l" rtl="0">
              <a:spcBef>
                <a:spcPts val="1000"/>
              </a:spcBef>
              <a:spcAft>
                <a:spcPts val="0"/>
              </a:spcAft>
              <a:buClr>
                <a:srgbClr val="000000"/>
              </a:buClr>
              <a:buSzPts val="1200"/>
              <a:buChar char="•"/>
            </a:pPr>
            <a:r>
              <a:rPr lang="en-US" sz="2200" dirty="0">
                <a:solidFill>
                  <a:srgbClr val="000000"/>
                </a:solidFill>
                <a:latin typeface="Franklin Gothic Book" panose="020B0503020102020204" pitchFamily="34" charset="0"/>
              </a:rPr>
              <a:t>7.I.UE.3 Gather relevant information from multiple sources while using the origin, authority, structure and context of the sources to guide the selection to answer compelling and supporting questions.</a:t>
            </a:r>
            <a:endParaRPr sz="2200" dirty="0">
              <a:solidFill>
                <a:srgbClr val="000000"/>
              </a:solidFill>
              <a:latin typeface="Franklin Gothic Book" panose="020B0503020102020204" pitchFamily="34" charset="0"/>
            </a:endParaRPr>
          </a:p>
          <a:p>
            <a:pPr marL="0" lvl="0" indent="0" algn="l" rtl="0">
              <a:spcBef>
                <a:spcPts val="1000"/>
              </a:spcBef>
              <a:spcAft>
                <a:spcPts val="0"/>
              </a:spcAft>
              <a:buNone/>
            </a:pPr>
            <a:endParaRPr sz="2200" dirty="0">
              <a:solidFill>
                <a:srgbClr val="000000"/>
              </a:solidFill>
              <a:latin typeface="Franklin Gothic Book" panose="020B0503020102020204" pitchFamily="34" charset="0"/>
            </a:endParaRPr>
          </a:p>
          <a:p>
            <a:pPr marL="457200" lvl="0" indent="-304800" algn="l" rtl="0">
              <a:spcBef>
                <a:spcPts val="1000"/>
              </a:spcBef>
              <a:spcAft>
                <a:spcPts val="0"/>
              </a:spcAft>
              <a:buClr>
                <a:srgbClr val="000000"/>
              </a:buClr>
              <a:buSzPts val="1200"/>
              <a:buChar char="•"/>
            </a:pPr>
            <a:r>
              <a:rPr lang="en-US" sz="2200" dirty="0">
                <a:solidFill>
                  <a:srgbClr val="000000"/>
                </a:solidFill>
                <a:latin typeface="Franklin Gothic Book" panose="020B0503020102020204" pitchFamily="34" charset="0"/>
              </a:rPr>
              <a:t>8.I.UE.3 Gather relevant information from multiple sources while using the origin, authority, structure, context and corroborative value of the sources to guide the selection to answer compelling and supporting questions.</a:t>
            </a:r>
            <a:endParaRPr sz="2200" dirty="0">
              <a:solidFill>
                <a:srgbClr val="000000"/>
              </a:solidFill>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 </a:t>
            </a:r>
            <a:endParaRPr dirty="0">
              <a:latin typeface="Franklin Gothic Book" panose="020B05030201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29"/>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(2) </a:t>
            </a:r>
            <a:endParaRPr dirty="0"/>
          </a:p>
        </p:txBody>
      </p:sp>
      <p:sp>
        <p:nvSpPr>
          <p:cNvPr id="932" name="Google Shape;932;p129"/>
          <p:cNvSpPr txBox="1">
            <a:spLocks noGrp="1"/>
          </p:cNvSpPr>
          <p:nvPr>
            <p:ph type="body" idx="1"/>
          </p:nvPr>
        </p:nvSpPr>
        <p:spPr>
          <a:xfrm>
            <a:off x="174124" y="1080300"/>
            <a:ext cx="11655925" cy="469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latin typeface="Franklin Gothic Book" panose="020B0503020102020204" pitchFamily="34" charset="0"/>
              </a:rPr>
              <a:t>Let’s examine some of the key terms in UE 3. Did you identify the same key words?:</a:t>
            </a:r>
            <a:endParaRPr sz="2400" dirty="0">
              <a:latin typeface="Franklin Gothic Book" panose="020B0503020102020204" pitchFamily="34" charset="0"/>
            </a:endParaRPr>
          </a:p>
          <a:p>
            <a:pPr marL="457200" lvl="0" indent="-317500" algn="l" rtl="0">
              <a:spcBef>
                <a:spcPts val="1000"/>
              </a:spcBef>
              <a:spcAft>
                <a:spcPts val="0"/>
              </a:spcAft>
              <a:buSzPts val="1400"/>
              <a:buChar char="•"/>
            </a:pPr>
            <a:r>
              <a:rPr lang="en-US" sz="2400" dirty="0">
                <a:latin typeface="Franklin Gothic Book" panose="020B0503020102020204" pitchFamily="34" charset="0"/>
              </a:rPr>
              <a:t>6.I.UE.3 </a:t>
            </a:r>
            <a:r>
              <a:rPr lang="en-US" sz="2400" dirty="0">
                <a:highlight>
                  <a:srgbClr val="FFFF00"/>
                </a:highlight>
                <a:latin typeface="Franklin Gothic Book" panose="020B0503020102020204" pitchFamily="34" charset="0"/>
              </a:rPr>
              <a:t>Gather</a:t>
            </a:r>
            <a:r>
              <a:rPr lang="en-US" sz="2400" dirty="0">
                <a:latin typeface="Franklin Gothic Book" panose="020B0503020102020204" pitchFamily="34" charset="0"/>
              </a:rPr>
              <a:t> </a:t>
            </a:r>
            <a:r>
              <a:rPr lang="en-US" sz="2400" dirty="0">
                <a:highlight>
                  <a:srgbClr val="FFFF00"/>
                </a:highlight>
                <a:latin typeface="Franklin Gothic Book" panose="020B0503020102020204" pitchFamily="34" charset="0"/>
              </a:rPr>
              <a:t>primary </a:t>
            </a:r>
            <a:r>
              <a:rPr lang="en-US" sz="2400" dirty="0">
                <a:latin typeface="Franklin Gothic Book" panose="020B0503020102020204" pitchFamily="34" charset="0"/>
              </a:rPr>
              <a:t>and </a:t>
            </a:r>
            <a:r>
              <a:rPr lang="en-US" sz="2400" dirty="0">
                <a:highlight>
                  <a:srgbClr val="FFFF00"/>
                </a:highlight>
                <a:latin typeface="Franklin Gothic Book" panose="020B0503020102020204" pitchFamily="34" charset="0"/>
              </a:rPr>
              <a:t>secondary sources</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determine</a:t>
            </a:r>
            <a:r>
              <a:rPr lang="en-US" sz="2400" dirty="0">
                <a:latin typeface="Franklin Gothic Book" panose="020B0503020102020204" pitchFamily="34" charset="0"/>
              </a:rPr>
              <a:t> their </a:t>
            </a:r>
            <a:r>
              <a:rPr lang="en-US" sz="2400" dirty="0">
                <a:highlight>
                  <a:srgbClr val="FFFF00"/>
                </a:highlight>
                <a:latin typeface="Franklin Gothic Book" panose="020B0503020102020204" pitchFamily="34" charset="0"/>
              </a:rPr>
              <a:t>relevance</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intended use</a:t>
            </a:r>
            <a:r>
              <a:rPr lang="en-US" sz="2400" dirty="0">
                <a:latin typeface="Franklin Gothic Book" panose="020B0503020102020204" pitchFamily="34" charset="0"/>
              </a:rPr>
              <a:t> to answer </a:t>
            </a:r>
            <a:r>
              <a:rPr lang="en-US" sz="2400" dirty="0">
                <a:highlight>
                  <a:srgbClr val="FFFF00"/>
                </a:highlight>
                <a:latin typeface="Franklin Gothic Book" panose="020B0503020102020204" pitchFamily="34" charset="0"/>
              </a:rPr>
              <a:t>compelling</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supporting </a:t>
            </a:r>
            <a:r>
              <a:rPr lang="en-US" sz="2400" dirty="0">
                <a:latin typeface="Franklin Gothic Book" panose="020B0503020102020204" pitchFamily="34" charset="0"/>
              </a:rPr>
              <a:t>questions.</a:t>
            </a:r>
            <a:endParaRPr sz="2400" dirty="0">
              <a:latin typeface="Franklin Gothic Book" panose="020B0503020102020204" pitchFamily="34" charset="0"/>
            </a:endParaRPr>
          </a:p>
          <a:p>
            <a:pPr marL="457200" lvl="0" indent="0" algn="l" rtl="0">
              <a:spcBef>
                <a:spcPts val="1000"/>
              </a:spcBef>
              <a:spcAft>
                <a:spcPts val="0"/>
              </a:spcAft>
              <a:buNone/>
            </a:pPr>
            <a:endParaRPr sz="2400" dirty="0">
              <a:latin typeface="Franklin Gothic Book" panose="020B0503020102020204" pitchFamily="34" charset="0"/>
            </a:endParaRPr>
          </a:p>
          <a:p>
            <a:pPr marL="457200" lvl="0" indent="-317500" algn="l" rtl="0">
              <a:spcBef>
                <a:spcPts val="1000"/>
              </a:spcBef>
              <a:spcAft>
                <a:spcPts val="0"/>
              </a:spcAft>
              <a:buSzPts val="1400"/>
              <a:buChar char="•"/>
            </a:pPr>
            <a:r>
              <a:rPr lang="en-US" sz="2400" dirty="0">
                <a:latin typeface="Franklin Gothic Book" panose="020B0503020102020204" pitchFamily="34" charset="0"/>
              </a:rPr>
              <a:t>7.I.UE.3 </a:t>
            </a:r>
            <a:r>
              <a:rPr lang="en-US" sz="2400" dirty="0">
                <a:highlight>
                  <a:srgbClr val="FFFF00"/>
                </a:highlight>
                <a:latin typeface="Franklin Gothic Book" panose="020B0503020102020204" pitchFamily="34" charset="0"/>
              </a:rPr>
              <a:t>Gather relevant information</a:t>
            </a:r>
            <a:r>
              <a:rPr lang="en-US" sz="2400" dirty="0">
                <a:latin typeface="Franklin Gothic Book" panose="020B0503020102020204" pitchFamily="34" charset="0"/>
              </a:rPr>
              <a:t> from </a:t>
            </a:r>
            <a:r>
              <a:rPr lang="en-US" sz="2400" dirty="0">
                <a:highlight>
                  <a:srgbClr val="FFFF00"/>
                </a:highlight>
                <a:latin typeface="Franklin Gothic Book" panose="020B0503020102020204" pitchFamily="34" charset="0"/>
              </a:rPr>
              <a:t>multiple sources</a:t>
            </a:r>
            <a:r>
              <a:rPr lang="en-US" sz="2400" dirty="0">
                <a:latin typeface="Franklin Gothic Book" panose="020B0503020102020204" pitchFamily="34" charset="0"/>
              </a:rPr>
              <a:t> while using the </a:t>
            </a:r>
            <a:r>
              <a:rPr lang="en-US" sz="2400" dirty="0">
                <a:highlight>
                  <a:srgbClr val="FFFF00"/>
                </a:highlight>
                <a:latin typeface="Franklin Gothic Book" panose="020B0503020102020204" pitchFamily="34" charset="0"/>
              </a:rPr>
              <a:t>origin, authority, structure</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context</a:t>
            </a:r>
            <a:r>
              <a:rPr lang="en-US" sz="2400" dirty="0">
                <a:latin typeface="Franklin Gothic Book" panose="020B0503020102020204" pitchFamily="34" charset="0"/>
              </a:rPr>
              <a:t> of the sources to </a:t>
            </a:r>
            <a:r>
              <a:rPr lang="en-US" sz="2400" dirty="0">
                <a:highlight>
                  <a:srgbClr val="FFFF00"/>
                </a:highlight>
                <a:latin typeface="Franklin Gothic Book" panose="020B0503020102020204" pitchFamily="34" charset="0"/>
              </a:rPr>
              <a:t>guide the selection</a:t>
            </a:r>
            <a:r>
              <a:rPr lang="en-US" sz="2400" dirty="0">
                <a:latin typeface="Franklin Gothic Book" panose="020B0503020102020204" pitchFamily="34" charset="0"/>
              </a:rPr>
              <a:t> to answer </a:t>
            </a:r>
            <a:r>
              <a:rPr lang="en-US" sz="2400" dirty="0">
                <a:highlight>
                  <a:srgbClr val="FFFF00"/>
                </a:highlight>
                <a:latin typeface="Franklin Gothic Book" panose="020B0503020102020204" pitchFamily="34" charset="0"/>
              </a:rPr>
              <a:t>compelling</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supporting</a:t>
            </a:r>
            <a:r>
              <a:rPr lang="en-US" sz="2400" dirty="0">
                <a:latin typeface="Franklin Gothic Book" panose="020B0503020102020204" pitchFamily="34" charset="0"/>
              </a:rPr>
              <a:t> questions.</a:t>
            </a:r>
            <a:endParaRPr sz="2400" dirty="0">
              <a:latin typeface="Franklin Gothic Book" panose="020B0503020102020204" pitchFamily="34" charset="0"/>
            </a:endParaRPr>
          </a:p>
          <a:p>
            <a:pPr marL="457200" lvl="0" indent="0" algn="l" rtl="0">
              <a:spcBef>
                <a:spcPts val="1000"/>
              </a:spcBef>
              <a:spcAft>
                <a:spcPts val="0"/>
              </a:spcAft>
              <a:buNone/>
            </a:pPr>
            <a:endParaRPr sz="2400" dirty="0">
              <a:latin typeface="Franklin Gothic Book" panose="020B0503020102020204" pitchFamily="34" charset="0"/>
            </a:endParaRPr>
          </a:p>
          <a:p>
            <a:pPr marL="457200" lvl="0" indent="-317500" algn="l" rtl="0">
              <a:spcBef>
                <a:spcPts val="1000"/>
              </a:spcBef>
              <a:spcAft>
                <a:spcPts val="0"/>
              </a:spcAft>
              <a:buSzPts val="1400"/>
              <a:buChar char="•"/>
            </a:pPr>
            <a:r>
              <a:rPr lang="en-US" sz="2400" dirty="0">
                <a:latin typeface="Franklin Gothic Book" panose="020B0503020102020204" pitchFamily="34" charset="0"/>
              </a:rPr>
              <a:t>8.I.UE.3 </a:t>
            </a:r>
            <a:r>
              <a:rPr lang="en-US" sz="2400" dirty="0">
                <a:highlight>
                  <a:srgbClr val="FFFF00"/>
                </a:highlight>
                <a:latin typeface="Franklin Gothic Book" panose="020B0503020102020204" pitchFamily="34" charset="0"/>
              </a:rPr>
              <a:t>Gather relevant information</a:t>
            </a:r>
            <a:r>
              <a:rPr lang="en-US" sz="2400" dirty="0">
                <a:latin typeface="Franklin Gothic Book" panose="020B0503020102020204" pitchFamily="34" charset="0"/>
              </a:rPr>
              <a:t> from </a:t>
            </a:r>
            <a:r>
              <a:rPr lang="en-US" sz="2400" dirty="0">
                <a:highlight>
                  <a:srgbClr val="FFFF00"/>
                </a:highlight>
                <a:latin typeface="Franklin Gothic Book" panose="020B0503020102020204" pitchFamily="34" charset="0"/>
              </a:rPr>
              <a:t>multiple sources</a:t>
            </a:r>
            <a:r>
              <a:rPr lang="en-US" sz="2400" dirty="0">
                <a:latin typeface="Franklin Gothic Book" panose="020B0503020102020204" pitchFamily="34" charset="0"/>
              </a:rPr>
              <a:t> while using the </a:t>
            </a:r>
            <a:r>
              <a:rPr lang="en-US" sz="2400" dirty="0">
                <a:highlight>
                  <a:srgbClr val="FFFF00"/>
                </a:highlight>
                <a:latin typeface="Franklin Gothic Book" panose="020B0503020102020204" pitchFamily="34" charset="0"/>
              </a:rPr>
              <a:t>origin, authority, structure, context and corroborative value</a:t>
            </a:r>
            <a:r>
              <a:rPr lang="en-US" sz="2400" dirty="0">
                <a:latin typeface="Franklin Gothic Book" panose="020B0503020102020204" pitchFamily="34" charset="0"/>
              </a:rPr>
              <a:t> of the sources to </a:t>
            </a:r>
            <a:r>
              <a:rPr lang="en-US" sz="2400" dirty="0">
                <a:highlight>
                  <a:srgbClr val="FFFF00"/>
                </a:highlight>
                <a:latin typeface="Franklin Gothic Book" panose="020B0503020102020204" pitchFamily="34" charset="0"/>
              </a:rPr>
              <a:t>guide the selection</a:t>
            </a:r>
            <a:r>
              <a:rPr lang="en-US" sz="2400" dirty="0">
                <a:latin typeface="Franklin Gothic Book" panose="020B0503020102020204" pitchFamily="34" charset="0"/>
              </a:rPr>
              <a:t> to answer </a:t>
            </a:r>
            <a:r>
              <a:rPr lang="en-US" sz="2400" dirty="0">
                <a:highlight>
                  <a:srgbClr val="FFFF00"/>
                </a:highlight>
                <a:latin typeface="Franklin Gothic Book" panose="020B0503020102020204" pitchFamily="34" charset="0"/>
              </a:rPr>
              <a:t>compelling</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supporting</a:t>
            </a:r>
            <a:r>
              <a:rPr lang="en-US" sz="2400" dirty="0">
                <a:latin typeface="Franklin Gothic Book" panose="020B0503020102020204" pitchFamily="34" charset="0"/>
              </a:rPr>
              <a:t> questions.</a:t>
            </a:r>
            <a:endParaRPr sz="2400" dirty="0">
              <a:latin typeface="Franklin Gothic Book" panose="020B0503020102020204" pitchFamily="34" charset="0"/>
            </a:endParaRPr>
          </a:p>
          <a:p>
            <a:pPr marL="0" lvl="0" indent="0" algn="l" rtl="0">
              <a:spcBef>
                <a:spcPts val="1000"/>
              </a:spcBef>
              <a:spcAft>
                <a:spcPts val="0"/>
              </a:spcAft>
              <a:buNone/>
            </a:pPr>
            <a:endParaRPr sz="2400" dirty="0">
              <a:latin typeface="Franklin Gothic Book" panose="020B0503020102020204" pitchFamily="34" charset="0"/>
            </a:endParaRPr>
          </a:p>
          <a:p>
            <a:pPr marL="0" lvl="0" indent="0" algn="l" rtl="0">
              <a:spcBef>
                <a:spcPts val="1000"/>
              </a:spcBef>
              <a:spcAft>
                <a:spcPts val="0"/>
              </a:spcAft>
              <a:buNone/>
            </a:pPr>
            <a:r>
              <a:rPr lang="en-US" sz="2400" dirty="0">
                <a:latin typeface="Franklin Gothic Book" panose="020B0503020102020204" pitchFamily="34" charset="0"/>
              </a:rPr>
              <a:t> </a:t>
            </a:r>
            <a:endParaRPr sz="2400" dirty="0">
              <a:latin typeface="Franklin Gothic Book" panose="020B05030201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3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(3) </a:t>
            </a:r>
            <a:endParaRPr dirty="0"/>
          </a:p>
        </p:txBody>
      </p:sp>
      <p:sp>
        <p:nvSpPr>
          <p:cNvPr id="939" name="Google Shape;939;p130"/>
          <p:cNvSpPr txBox="1">
            <a:spLocks noGrp="1"/>
          </p:cNvSpPr>
          <p:nvPr>
            <p:ph type="body" idx="1"/>
          </p:nvPr>
        </p:nvSpPr>
        <p:spPr>
          <a:xfrm>
            <a:off x="285450" y="1080300"/>
            <a:ext cx="11064000" cy="469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Remember, the Using Evidence standards progress in order for students to develop to a higher, better or more advanced application of the skill stated in the standard. Answer the following questions based on what you learned about </a:t>
            </a:r>
            <a:r>
              <a:rPr lang="en-US" dirty="0">
                <a:latin typeface="Franklin Gothic Book" panose="020B0503020102020204" pitchFamily="34" charset="0"/>
              </a:rPr>
              <a:t>6.I.UE.3, 7.I.UE.3 and 8.I.UE.3.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457200" lvl="0" indent="-330200" algn="l" rtl="0">
              <a:spcBef>
                <a:spcPts val="1000"/>
              </a:spcBef>
              <a:spcAft>
                <a:spcPts val="0"/>
              </a:spcAft>
              <a:buSzPts val="1600"/>
              <a:buChar char="•"/>
            </a:pPr>
            <a:r>
              <a:rPr lang="en-US" dirty="0">
                <a:latin typeface="Franklin Gothic Book" panose="020B0503020102020204" pitchFamily="34" charset="0"/>
              </a:rPr>
              <a:t>What was similar about the three standards?</a:t>
            </a:r>
            <a:endParaRPr dirty="0">
              <a:latin typeface="Franklin Gothic Book" panose="020B0503020102020204" pitchFamily="34" charset="0"/>
            </a:endParaRPr>
          </a:p>
          <a:p>
            <a:pPr marL="457200" lvl="0" indent="-393700" algn="l" rtl="0">
              <a:spcBef>
                <a:spcPts val="0"/>
              </a:spcBef>
              <a:spcAft>
                <a:spcPts val="0"/>
              </a:spcAft>
              <a:buSzPts val="2600"/>
              <a:buChar char="•"/>
            </a:pPr>
            <a:r>
              <a:rPr lang="en-US" dirty="0">
                <a:latin typeface="Franklin Gothic Book" panose="020B0503020102020204" pitchFamily="34" charset="0"/>
              </a:rPr>
              <a:t>What was different?</a:t>
            </a:r>
            <a:endParaRPr dirty="0">
              <a:latin typeface="Franklin Gothic Book" panose="020B0503020102020204" pitchFamily="34" charset="0"/>
            </a:endParaRPr>
          </a:p>
          <a:p>
            <a:pPr marL="457200" lvl="0" indent="-393700" algn="l" rtl="0">
              <a:spcBef>
                <a:spcPts val="0"/>
              </a:spcBef>
              <a:spcAft>
                <a:spcPts val="0"/>
              </a:spcAft>
              <a:buSzPts val="2600"/>
              <a:buChar char="•"/>
            </a:pPr>
            <a:r>
              <a:rPr lang="en-US" dirty="0">
                <a:latin typeface="Franklin Gothic Book" panose="020B0503020102020204" pitchFamily="34" charset="0"/>
              </a:rPr>
              <a:t>How did I.UE.3 progress to have students engage with a more advanced application of the skills identified?</a:t>
            </a:r>
            <a:endParaRPr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r>
              <a:rPr lang="en-US" dirty="0"/>
              <a:t> </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2020-12-14T05:00:00+00:00</Publication_x0020_Date>
    <Audience1 xmlns="3a62de7d-ba57-4f43-9dae-9623ba637be0"/>
    <_dlc_DocId xmlns="3a62de7d-ba57-4f43-9dae-9623ba637be0">KYED-536-1236</_dlc_DocId>
    <_dlc_DocIdUrl xmlns="3a62de7d-ba57-4f43-9dae-9623ba637be0">
      <Url>https://www.education.ky.gov/curriculum/standards/kyacadstand/_layouts/15/DocIdRedir.aspx?ID=KYED-536-1236</Url>
      <Description>KYED-536-1236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6EB0C9-26EA-4E75-BEFB-D1AE60D40E7F}">
  <ds:schemaRefs>
    <ds:schemaRef ds:uri="http://schemas.microsoft.com/sharepoint/events"/>
  </ds:schemaRefs>
</ds:datastoreItem>
</file>

<file path=customXml/itemProps2.xml><?xml version="1.0" encoding="utf-8"?>
<ds:datastoreItem xmlns:ds="http://schemas.openxmlformats.org/officeDocument/2006/customXml" ds:itemID="{3EF3F7A9-C6A0-4F6C-B741-D9821B15F2DE}">
  <ds:schemaRefs>
    <ds:schemaRef ds:uri="http://purl.org/dc/elements/1.1/"/>
    <ds:schemaRef ds:uri="http://schemas.microsoft.com/office/2006/documentManagement/types"/>
    <ds:schemaRef ds:uri="http://schemas.microsoft.com/office/2006/metadata/properties"/>
    <ds:schemaRef ds:uri="http://www.w3.org/XML/1998/namespace"/>
    <ds:schemaRef ds:uri="http://purl.org/dc/dcmitype/"/>
    <ds:schemaRef ds:uri="3a62de7d-ba57-4f43-9dae-9623ba637be0"/>
    <ds:schemaRef ds:uri="http://purl.org/dc/terms/"/>
    <ds:schemaRef ds:uri="http://schemas.microsoft.com/office/infopath/2007/PartnerControls"/>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EF02CB35-16AE-496C-AD42-E3AAC16C9D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E99E59C-DF38-4FE1-94D0-11E4E7CF2F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ARP module</Template>
  <TotalTime>8936</TotalTime>
  <Words>32325</Words>
  <Application>Microsoft Office PowerPoint</Application>
  <PresentationFormat>Widescreen</PresentationFormat>
  <Paragraphs>2100</Paragraphs>
  <Slides>151</Slides>
  <Notes>150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151</vt:i4>
      </vt:variant>
    </vt:vector>
  </HeadingPairs>
  <TitlesOfParts>
    <vt:vector size="163" baseType="lpstr">
      <vt:lpstr>Arial</vt:lpstr>
      <vt:lpstr>Calibri</vt:lpstr>
      <vt:lpstr>Franklin Gothic Book</vt:lpstr>
      <vt:lpstr>Franklin Gothic Medium</vt:lpstr>
      <vt:lpstr>Georgia</vt:lpstr>
      <vt:lpstr>Libre Franklin</vt:lpstr>
      <vt:lpstr>Libre Franklin Medium</vt:lpstr>
      <vt:lpstr>Merriweather</vt:lpstr>
      <vt:lpstr>Noto Sans Symbols</vt:lpstr>
      <vt:lpstr>Source Sans Pro</vt:lpstr>
      <vt:lpstr>Times New Roman</vt:lpstr>
      <vt:lpstr>Office Theme</vt:lpstr>
      <vt:lpstr>Inquiry Practices of the KAS for Social Studies</vt:lpstr>
      <vt:lpstr>Inquiry Practices of the KAS for Social Studies</vt:lpstr>
      <vt:lpstr>Module Overview</vt:lpstr>
      <vt:lpstr>Module Objectives</vt:lpstr>
      <vt:lpstr>What is inquiry?</vt:lpstr>
      <vt:lpstr>What is inquiry?</vt:lpstr>
      <vt:lpstr>What is inquiry? </vt:lpstr>
      <vt:lpstr>Inquiry in the KAS for Social Studies</vt:lpstr>
      <vt:lpstr>Organization of the Standards</vt:lpstr>
      <vt:lpstr>What are the inquiry practices outlined in the KAS for Social Studies?</vt:lpstr>
      <vt:lpstr>What is a culture of inquiry? </vt:lpstr>
      <vt:lpstr>What is a culture of inquiry? (continued) </vt:lpstr>
      <vt:lpstr>Reflection</vt:lpstr>
      <vt:lpstr>Coming Up</vt:lpstr>
      <vt:lpstr>Inquiry Practices of the KAS for Social Studies</vt:lpstr>
      <vt:lpstr>Module Overview</vt:lpstr>
      <vt:lpstr>Module Objectives</vt:lpstr>
      <vt:lpstr>Questioning</vt:lpstr>
      <vt:lpstr>Compelling Questions </vt:lpstr>
      <vt:lpstr>Why is this a compelling question? </vt:lpstr>
      <vt:lpstr>How is a compelling question  designed? </vt:lpstr>
      <vt:lpstr>How is a compelling question  designed? (continued)</vt:lpstr>
      <vt:lpstr>Discovery Task:  Which of the following are compelling questions? </vt:lpstr>
      <vt:lpstr>Discovery Task: Which of the following are compelling questions? (answers)</vt:lpstr>
      <vt:lpstr>Deeper Dive:  Why is a compelling question compelling? </vt:lpstr>
      <vt:lpstr>What role does a student take in asking compelling questions? </vt:lpstr>
      <vt:lpstr>What role does a student take  in asking compelling questions? (continued) </vt:lpstr>
      <vt:lpstr>Deeper Dive: What strategies are available to get students engaged with compelling questions? </vt:lpstr>
      <vt:lpstr>Scavenger Hunt: Compelling Question development strategy list</vt:lpstr>
      <vt:lpstr>Questioning Caveats</vt:lpstr>
      <vt:lpstr>Questioning Caveats (2)</vt:lpstr>
      <vt:lpstr>Questioning Caveats (3)</vt:lpstr>
      <vt:lpstr>Application</vt:lpstr>
      <vt:lpstr>Reflection</vt:lpstr>
      <vt:lpstr>Coming Up</vt:lpstr>
      <vt:lpstr>Inquiry Practices of the KAS for Social Studies</vt:lpstr>
      <vt:lpstr>Module Overview</vt:lpstr>
      <vt:lpstr>Module Objectives</vt:lpstr>
      <vt:lpstr>Questioning</vt:lpstr>
      <vt:lpstr>Supporting Questions </vt:lpstr>
      <vt:lpstr>What are some examples of supporting  questions? </vt:lpstr>
      <vt:lpstr>Why is this a supporting question? </vt:lpstr>
      <vt:lpstr>How is a supporting question  designed? </vt:lpstr>
      <vt:lpstr>Discovery Task:  Which of the following are supporting questions? </vt:lpstr>
      <vt:lpstr>Discovery Task: Which of the following are supporting questions? (answers)</vt:lpstr>
      <vt:lpstr>Deeper Dive:  Why is a supporting question supporting? </vt:lpstr>
      <vt:lpstr>What role does a student take in asking supporting questions? </vt:lpstr>
      <vt:lpstr>What role does a student take in asking supporting questions? (2)</vt:lpstr>
      <vt:lpstr>What role does a student take  in asking supporting questions? (3)</vt:lpstr>
      <vt:lpstr>Deeper Dive: What strategies are available to get  students engaged with supporting questions? </vt:lpstr>
      <vt:lpstr>Scavenger Hunt: Supporting Question development strategy list</vt:lpstr>
      <vt:lpstr>An example: </vt:lpstr>
      <vt:lpstr>Application</vt:lpstr>
      <vt:lpstr>Reflection</vt:lpstr>
      <vt:lpstr>Coming Up</vt:lpstr>
      <vt:lpstr>Inquiry Practices of the KAS for Social Studies</vt:lpstr>
      <vt:lpstr>Module Overview</vt:lpstr>
      <vt:lpstr>Module Objectives</vt:lpstr>
      <vt:lpstr>Investigation through the Disciplinary  Strand Standards</vt:lpstr>
      <vt:lpstr>Investigation</vt:lpstr>
      <vt:lpstr>Inquiry Practices and Disciplinary Strands </vt:lpstr>
      <vt:lpstr>Disciplinary Strands</vt:lpstr>
      <vt:lpstr>Disciplinary Strands (continued)</vt:lpstr>
      <vt:lpstr>What is discipline inquiry?</vt:lpstr>
      <vt:lpstr>Reflection: What is discipline inquiry?</vt:lpstr>
      <vt:lpstr>Coming Up</vt:lpstr>
      <vt:lpstr>Inquiry Practices of the KAS for Social Studies</vt:lpstr>
      <vt:lpstr>Module Overview</vt:lpstr>
      <vt:lpstr>Module Objectives</vt:lpstr>
      <vt:lpstr>Using Evidence </vt:lpstr>
      <vt:lpstr>Using Evidence (continued)</vt:lpstr>
      <vt:lpstr>Why does using evidence matter?</vt:lpstr>
      <vt:lpstr>Using Evidence: Purpose and Function </vt:lpstr>
      <vt:lpstr>Using Evidence: Purpose and Function (continued)</vt:lpstr>
      <vt:lpstr>Selecting Sources</vt:lpstr>
      <vt:lpstr>Connecting Supporting Questions and Sources</vt:lpstr>
      <vt:lpstr>Using Evidence (1)</vt:lpstr>
      <vt:lpstr>Using Evidence (2)</vt:lpstr>
      <vt:lpstr>Using Evidence (3)</vt:lpstr>
      <vt:lpstr>Using Evidence (4)</vt:lpstr>
      <vt:lpstr>Deeper Dive: Using Evidence </vt:lpstr>
      <vt:lpstr>Deeper Dive: Using Evidence Kindergarten through Grade 5 </vt:lpstr>
      <vt:lpstr>Deeper Dive: Using Evidence Elementary Primary and Secondary Sources Progression</vt:lpstr>
      <vt:lpstr>Deeper Dive: Using Evidence Elementary Primary and Secondary Sources Progression (2)</vt:lpstr>
      <vt:lpstr>Deeper Dive: Using Evidence Elementary Primary and Secondary Sources Progression (3)</vt:lpstr>
      <vt:lpstr>Deeper Dive: Using Evidence Elementary </vt:lpstr>
      <vt:lpstr>Deeper Dive: Using Evidence Elementary (2)</vt:lpstr>
      <vt:lpstr>Deeper Dive: Using Evidence Elementary (3)</vt:lpstr>
      <vt:lpstr>Deeper Dive:  Using Evidence Elementary (3)</vt:lpstr>
      <vt:lpstr>Elementary Application</vt:lpstr>
      <vt:lpstr>Deeper Dive: Using Evidence Kindergarten and Grade 1 Application</vt:lpstr>
      <vt:lpstr>Deeper Dive: Using Evidence Grade 2 and 3 Application</vt:lpstr>
      <vt:lpstr>Deeper Dive:  Using Evidence Grade 4 and 5 Application</vt:lpstr>
      <vt:lpstr>Deeper Dive: Using Evidence Elementary Reflection  </vt:lpstr>
      <vt:lpstr>Deeper Dive: Using Evidence Grades 6-8</vt:lpstr>
      <vt:lpstr>Deeper Dive: Using Evidence Middle</vt:lpstr>
      <vt:lpstr>Deeper Dive: Using Evidence Middle (2) </vt:lpstr>
      <vt:lpstr>Deeper Dive: Using Evidence Middle (2) </vt:lpstr>
      <vt:lpstr>Deeper Dive: Using Evidence Middle (3) </vt:lpstr>
      <vt:lpstr>Deeper Dive: Using Evidence Middle (4) </vt:lpstr>
      <vt:lpstr>Deeper Dive: Using Evidence Middle Application</vt:lpstr>
      <vt:lpstr>Deeper Dive: Using Evidence Middle Reflection  </vt:lpstr>
      <vt:lpstr>Deeper Dive: Using Evidence High School</vt:lpstr>
      <vt:lpstr>Deeper Dive: Using Evidence High School</vt:lpstr>
      <vt:lpstr>Deeper Dive: Using Evidence High School (2)</vt:lpstr>
      <vt:lpstr>Deeper Dive: Using Evidence High School (3)</vt:lpstr>
      <vt:lpstr>Deeper Dive:  Using Evidence High School (4)</vt:lpstr>
      <vt:lpstr>Deeper Dive:  Using Evidence High School Application</vt:lpstr>
      <vt:lpstr>Deeper Dive: Using Evidence High School Reflection</vt:lpstr>
      <vt:lpstr>Reflection</vt:lpstr>
      <vt:lpstr>Reflection (continued)</vt:lpstr>
      <vt:lpstr>Coming Up</vt:lpstr>
      <vt:lpstr>Inquiry Practices of the KAS for Social Studies</vt:lpstr>
      <vt:lpstr>Module Overview</vt:lpstr>
      <vt:lpstr>Module Objectives</vt:lpstr>
      <vt:lpstr>Communicating Conclusions</vt:lpstr>
      <vt:lpstr>Civic engagement </vt:lpstr>
      <vt:lpstr>Communicating Conclusions: Purpose and Function </vt:lpstr>
      <vt:lpstr>Communicating Conclusions: Explanations</vt:lpstr>
      <vt:lpstr>Communicating Conclusions: Explanations (2)</vt:lpstr>
      <vt:lpstr>Deeper Dive: Communicating Conclusions Constructing Explanation Scavenger Hunt</vt:lpstr>
      <vt:lpstr>Communicating Conclusions: Arguments </vt:lpstr>
      <vt:lpstr>Communicating Conclusions: Arguments (2)</vt:lpstr>
      <vt:lpstr>Deeper Dive: Communicating Conclusions Constructing Arguments Scavenger Hunt</vt:lpstr>
      <vt:lpstr>Why is it critical for students to  construct explanations and arguments? </vt:lpstr>
      <vt:lpstr>How does constructing explanations  and arguments prepare students for civic life? </vt:lpstr>
      <vt:lpstr>Communicating Conclusions: Democratic Procedures and Civic Life</vt:lpstr>
      <vt:lpstr>Communicating Conclusions: Democratic Procedures and Civic Life (2)</vt:lpstr>
      <vt:lpstr>Communicating Conclusions: Democratic Procedures and Civic Life (3)</vt:lpstr>
      <vt:lpstr>Communicating Conclusions: Democratic Procedures and Civic Life (4) </vt:lpstr>
      <vt:lpstr>Communicating Conclusions: Democratic Procedures and Civic Life (5)</vt:lpstr>
      <vt:lpstr>Student Centered Civic  Discussion and Deliberation </vt:lpstr>
      <vt:lpstr>Communicating Conclusions Unpacking the Standards</vt:lpstr>
      <vt:lpstr>Communicating Conclusions Civic Engagement: Local, Regional and Global Problems </vt:lpstr>
      <vt:lpstr>Deeper Dive: Communicating Conclusions How do educators support students in identifying local, regional and global problems?</vt:lpstr>
      <vt:lpstr>Communicating Conclusions: Unpacking the Standards</vt:lpstr>
      <vt:lpstr>Communicating Conclusions: Unpacking the Standards (continued)</vt:lpstr>
      <vt:lpstr>Communicating Conclusions: Take Action</vt:lpstr>
      <vt:lpstr>Deeper Dive: Civic Action </vt:lpstr>
      <vt:lpstr>Taking Action Examples</vt:lpstr>
      <vt:lpstr>Why should students be encouraged to take action? </vt:lpstr>
      <vt:lpstr>Reflection </vt:lpstr>
      <vt:lpstr>Discovery Task: Unpacking the Communicating  Conclusions standards</vt:lpstr>
      <vt:lpstr>Coming Up</vt:lpstr>
      <vt:lpstr>Inquiry Practices of the KAS for Social Studies</vt:lpstr>
      <vt:lpstr>Module Overview</vt:lpstr>
      <vt:lpstr>Module Objectives</vt:lpstr>
      <vt:lpstr>Reflection</vt:lpstr>
      <vt:lpstr>Reflection (2)</vt:lpstr>
      <vt:lpstr>Reflection (3)</vt:lpstr>
      <vt:lpstr>Inquiry Practices of the KAS for Social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Inquiry Practices</dc:title>
  <dc:creator>Gallicchio, Lauren - Division of Academic Program Standards</dc:creator>
  <cp:lastModifiedBy>Doyle, Maggie - Division of Academic Program Standards</cp:lastModifiedBy>
  <cp:revision>35</cp:revision>
  <dcterms:modified xsi:type="dcterms:W3CDTF">2023-10-11T20:25:17Z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9db5a3da-ee9f-43d2-aaf3-ebb31293f377</vt:lpwstr>
  </property>
</Properties>
</file>