
<file path=[Content_Types].xml><?xml version="1.0" encoding="utf-8"?>
<Types xmlns="http://schemas.openxmlformats.org/package/2006/content-types">
  <Default Extension="svg" ContentType="image/svg+xml"/>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slides/slide50.xml" ContentType="application/vnd.openxmlformats-officedocument.presentationml.slide+xml"/>
  <Override PartName="/ppt/slides/slide51.xml" ContentType="application/vnd.openxmlformats-officedocument.presentationml.slide+xml"/>
  <Override PartName="/ppt/presentation.xml" ContentType="application/vnd.openxmlformats-officedocument.presentationml.presentation.main+xml"/>
  <Override PartName="/ppt/slides/slide4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47.xml" ContentType="application/vnd.openxmlformats-officedocument.presentationml.slide+xml"/>
  <Override PartName="/ppt/slides/slide44.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48.xml" ContentType="application/vnd.openxmlformats-officedocument.presentationml.notesSlide+xml"/>
  <Override PartName="/ppt/slideLayouts/slideLayout19.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ppt/authors.xml" ContentType="application/vnd.ms-powerpoint.author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Lst>
  <p:notesMasterIdLst>
    <p:notesMasterId r:id="rId56"/>
  </p:notesMasterIdLst>
  <p:handoutMasterIdLst>
    <p:handoutMasterId r:id="rId57"/>
  </p:handoutMasterIdLst>
  <p:sldIdLst>
    <p:sldId id="312" r:id="rId5"/>
    <p:sldId id="705" r:id="rId6"/>
    <p:sldId id="325" r:id="rId7"/>
    <p:sldId id="763" r:id="rId8"/>
    <p:sldId id="718" r:id="rId9"/>
    <p:sldId id="728" r:id="rId10"/>
    <p:sldId id="764" r:id="rId11"/>
    <p:sldId id="736" r:id="rId12"/>
    <p:sldId id="739" r:id="rId13"/>
    <p:sldId id="767" r:id="rId14"/>
    <p:sldId id="729" r:id="rId15"/>
    <p:sldId id="658" r:id="rId16"/>
    <p:sldId id="756" r:id="rId17"/>
    <p:sldId id="279" r:id="rId18"/>
    <p:sldId id="282" r:id="rId19"/>
    <p:sldId id="283" r:id="rId20"/>
    <p:sldId id="659" r:id="rId21"/>
    <p:sldId id="711" r:id="rId22"/>
    <p:sldId id="698" r:id="rId23"/>
    <p:sldId id="765" r:id="rId24"/>
    <p:sldId id="699" r:id="rId25"/>
    <p:sldId id="700" r:id="rId26"/>
    <p:sldId id="701" r:id="rId27"/>
    <p:sldId id="760" r:id="rId28"/>
    <p:sldId id="677" r:id="rId29"/>
    <p:sldId id="738" r:id="rId30"/>
    <p:sldId id="721" r:id="rId31"/>
    <p:sldId id="734" r:id="rId32"/>
    <p:sldId id="766" r:id="rId33"/>
    <p:sldId id="754" r:id="rId34"/>
    <p:sldId id="689" r:id="rId35"/>
    <p:sldId id="682" r:id="rId36"/>
    <p:sldId id="768" r:id="rId37"/>
    <p:sldId id="657" r:id="rId38"/>
    <p:sldId id="319" r:id="rId39"/>
    <p:sldId id="683" r:id="rId40"/>
    <p:sldId id="697" r:id="rId41"/>
    <p:sldId id="745" r:id="rId42"/>
    <p:sldId id="757" r:id="rId43"/>
    <p:sldId id="759" r:id="rId44"/>
    <p:sldId id="723" r:id="rId45"/>
    <p:sldId id="706" r:id="rId46"/>
    <p:sldId id="722" r:id="rId47"/>
    <p:sldId id="743" r:id="rId48"/>
    <p:sldId id="750" r:id="rId49"/>
    <p:sldId id="751" r:id="rId50"/>
    <p:sldId id="752" r:id="rId51"/>
    <p:sldId id="707" r:id="rId52"/>
    <p:sldId id="762" r:id="rId53"/>
    <p:sldId id="769" r:id="rId54"/>
    <p:sldId id="26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FEC27-3BDE-0E72-18C0-3BBE6A1D3CC2}" name="Wendy Moore" initials="WM" userId="S::wmoore@wested.org::aba8a7fa-9035-40ce-8e2e-aed1955f065e" providerId="AD"/>
  <p188:author id="{D6951431-C8AB-793B-88AB-54A72DE3E4D2}" name="Thomas Clouse" initials="TC" userId="VwEmAgul0NU4yqF9uqYsTmFsP6Gdz0j6hCVcOYUDDos=" providerId="None"/>
  <p188:author id="{66B77D4D-9B29-7C3D-58D0-B5FCB8E54FF3}" name="Jessica Arnold" initials="JA" userId="S::jarnold@wested.org::df342c04-ef47-457a-88b6-781e59fb415c" providerId="AD"/>
  <p188:author id="{BFA1BCD8-1C87-B9B1-E33E-C1EBCF46357F}" name="Bryan Hemberg" initials="BH" userId="Bryan Hemberg" providerId="None"/>
  <p188:author id="{F1120FFA-FB1D-54BE-3426-7B502229E827}" name="Meghan Bell" initials="MB" userId="S::mbell@wested.org::b86295b9-47e3-4e95-a2ef-e4b309a45d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Wendy Moore" initials="WM" lastIdx="16" clrIdx="6">
    <p:extLst/>
  </p:cmAuthor>
  <p:cmAuthor id="1" name="Chelsea Talakoub" initials="CT" lastIdx="27" clrIdx="0">
    <p:extLst/>
  </p:cmAuthor>
  <p:cmAuthor id="2" name="Christina Johnson" initials="COJ" lastIdx="8" clrIdx="1">
    <p:extLst/>
  </p:cmAuthor>
  <p:cmAuthor id="3" name="Jessica Arnold" initials="JA" lastIdx="70" clrIdx="2">
    <p:extLst/>
  </p:cmAuthor>
  <p:cmAuthor id="4" name="Bryan Hemberg" initials="BH" lastIdx="61" clrIdx="3">
    <p:extLst/>
  </p:cmAuthor>
  <p:cmAuthor id="5" name="Misty Higgins" initials="MH" lastIdx="25" clrIdx="4">
    <p:extLst/>
  </p:cmAuthor>
  <p:cmAuthor id="6" name="Davidson, Caryn - Division of Academic Program Standards" initials="DS"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A728"/>
    <a:srgbClr val="B79423"/>
    <a:srgbClr val="AB8A21"/>
    <a:srgbClr val="C19C25"/>
    <a:srgbClr val="FEF0CA"/>
    <a:srgbClr val="FFCC00"/>
    <a:srgbClr val="6F81AC"/>
    <a:srgbClr val="5AA2AE"/>
    <a:srgbClr val="4A609A"/>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12" autoAdjust="0"/>
    <p:restoredTop sz="45742" autoAdjust="0"/>
  </p:normalViewPr>
  <p:slideViewPr>
    <p:cSldViewPr snapToGrid="0">
      <p:cViewPr varScale="1">
        <p:scale>
          <a:sx n="54" d="100"/>
          <a:sy n="54" d="100"/>
        </p:scale>
        <p:origin x="2632" y="192"/>
      </p:cViewPr>
      <p:guideLst/>
    </p:cSldViewPr>
  </p:slideViewPr>
  <p:outlineViewPr>
    <p:cViewPr>
      <p:scale>
        <a:sx n="33" d="100"/>
        <a:sy n="33" d="100"/>
      </p:scale>
      <p:origin x="0" y="-19680"/>
    </p:cViewPr>
  </p:outlin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26" Type="http://schemas.openxmlformats.org/officeDocument/2006/relationships/slide" Target="slides/slide22.xml"/><Relationship Id="rId63" Type="http://schemas.microsoft.com/office/2018/10/relationships/authors" Target="authors.xml"/><Relationship Id="rId50" Type="http://schemas.openxmlformats.org/officeDocument/2006/relationships/slide" Target="slides/slide46.xml"/><Relationship Id="rId55" Type="http://schemas.openxmlformats.org/officeDocument/2006/relationships/slide" Target="slides/slide51.xml"/><Relationship Id="rId42" Type="http://schemas.openxmlformats.org/officeDocument/2006/relationships/slide" Target="slides/slide38.xml"/><Relationship Id="rId47" Type="http://schemas.openxmlformats.org/officeDocument/2006/relationships/slide" Target="slides/slide43.xml"/><Relationship Id="rId34" Type="http://schemas.openxmlformats.org/officeDocument/2006/relationships/slide" Target="slides/slide30.xml"/><Relationship Id="rId21" Type="http://schemas.openxmlformats.org/officeDocument/2006/relationships/slide" Target="slides/slide17.xml"/><Relationship Id="rId7" Type="http://schemas.openxmlformats.org/officeDocument/2006/relationships/slide" Target="slides/slide3.xml"/><Relationship Id="rId16" Type="http://schemas.openxmlformats.org/officeDocument/2006/relationships/slide" Target="slides/slide12.xml"/><Relationship Id="rId2" Type="http://schemas.openxmlformats.org/officeDocument/2006/relationships/customXml" Target="../customXml/item2.xml"/><Relationship Id="rId29" Type="http://schemas.openxmlformats.org/officeDocument/2006/relationships/slide" Target="slides/slide25.xml"/><Relationship Id="rId53" Type="http://schemas.openxmlformats.org/officeDocument/2006/relationships/slide" Target="slides/slide49.xml"/><Relationship Id="rId58" Type="http://schemas.openxmlformats.org/officeDocument/2006/relationships/commentAuthors" Target="commentAuthors.xml"/><Relationship Id="rId40" Type="http://schemas.openxmlformats.org/officeDocument/2006/relationships/slide" Target="slides/slide36.xml"/><Relationship Id="rId45" Type="http://schemas.openxmlformats.org/officeDocument/2006/relationships/slide" Target="slides/slide41.xml"/><Relationship Id="rId32" Type="http://schemas.openxmlformats.org/officeDocument/2006/relationships/slide" Target="slides/slide28.xml"/><Relationship Id="rId37" Type="http://schemas.openxmlformats.org/officeDocument/2006/relationships/slide" Target="slides/slide33.xml"/><Relationship Id="rId24" Type="http://schemas.openxmlformats.org/officeDocument/2006/relationships/slide" Target="slides/slide20.xml"/><Relationship Id="rId11" Type="http://schemas.openxmlformats.org/officeDocument/2006/relationships/slide" Target="slides/slide7.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56" Type="http://schemas.openxmlformats.org/officeDocument/2006/relationships/notesMaster" Target="notesMasters/notesMaster1.xml"/><Relationship Id="rId43" Type="http://schemas.openxmlformats.org/officeDocument/2006/relationships/slide" Target="slides/slide39.xml"/><Relationship Id="rId48" Type="http://schemas.openxmlformats.org/officeDocument/2006/relationships/slide" Target="slides/slide44.xml"/><Relationship Id="rId30" Type="http://schemas.openxmlformats.org/officeDocument/2006/relationships/slide" Target="slides/slide26.xml"/><Relationship Id="rId35" Type="http://schemas.openxmlformats.org/officeDocument/2006/relationships/slide" Target="slides/slide31.xml"/><Relationship Id="rId22" Type="http://schemas.openxmlformats.org/officeDocument/2006/relationships/slide" Target="slides/slide18.xml"/><Relationship Id="rId27" Type="http://schemas.openxmlformats.org/officeDocument/2006/relationships/slide" Target="slides/slide23.xml"/><Relationship Id="rId64" Type="http://schemas.openxmlformats.org/officeDocument/2006/relationships/customXml" Target="../customXml/item4.xml"/><Relationship Id="rId51" Type="http://schemas.openxmlformats.org/officeDocument/2006/relationships/slide" Target="slides/slide47.xml"/><Relationship Id="rId8" Type="http://schemas.openxmlformats.org/officeDocument/2006/relationships/slide" Target="slides/slide4.xml"/><Relationship Id="rId3" Type="http://schemas.openxmlformats.org/officeDocument/2006/relationships/customXml" Target="../customXml/item3.xml"/><Relationship Id="rId17" Type="http://schemas.openxmlformats.org/officeDocument/2006/relationships/slide" Target="slides/slide13.xml"/><Relationship Id="rId59" Type="http://schemas.openxmlformats.org/officeDocument/2006/relationships/presProps" Target="presProps.xml"/><Relationship Id="rId46" Type="http://schemas.openxmlformats.org/officeDocument/2006/relationships/slide" Target="slides/slide42.xml"/><Relationship Id="rId33" Type="http://schemas.openxmlformats.org/officeDocument/2006/relationships/slide" Target="slides/slide29.xml"/><Relationship Id="rId38" Type="http://schemas.openxmlformats.org/officeDocument/2006/relationships/slide" Target="slides/slide34.xml"/><Relationship Id="rId25" Type="http://schemas.openxmlformats.org/officeDocument/2006/relationships/slide" Target="slides/slide21.xml"/><Relationship Id="rId12" Type="http://schemas.openxmlformats.org/officeDocument/2006/relationships/slide" Target="slides/slide8.xml"/><Relationship Id="rId54" Type="http://schemas.openxmlformats.org/officeDocument/2006/relationships/slide" Target="slides/slide50.xml"/><Relationship Id="rId41" Type="http://schemas.openxmlformats.org/officeDocument/2006/relationships/slide" Target="slides/slide37.xml"/><Relationship Id="rId20" Type="http://schemas.openxmlformats.org/officeDocument/2006/relationships/slide" Target="slides/slide16.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57" Type="http://schemas.openxmlformats.org/officeDocument/2006/relationships/handoutMaster" Target="handoutMasters/handoutMaster1.xml"/><Relationship Id="rId49" Type="http://schemas.openxmlformats.org/officeDocument/2006/relationships/slide" Target="slides/slide45.xml"/><Relationship Id="rId36" Type="http://schemas.openxmlformats.org/officeDocument/2006/relationships/slide" Target="slides/slide32.xml"/><Relationship Id="rId23" Type="http://schemas.openxmlformats.org/officeDocument/2006/relationships/slide" Target="slides/slide19.xml"/><Relationship Id="rId28" Type="http://schemas.openxmlformats.org/officeDocument/2006/relationships/slide" Target="slides/slide24.xml"/><Relationship Id="rId52" Type="http://schemas.openxmlformats.org/officeDocument/2006/relationships/slide" Target="slides/slide48.xml"/><Relationship Id="rId44" Type="http://schemas.openxmlformats.org/officeDocument/2006/relationships/slide" Target="slides/slide40.xml"/><Relationship Id="rId31" Type="http://schemas.openxmlformats.org/officeDocument/2006/relationships/slide" Target="slides/slide27.xml"/><Relationship Id="rId60"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B891F8B-2DDC-40D4-A6D2-29E2352A1CC6}" type="datetimeFigureOut">
              <a:rPr lang="en-US" smtClean="0"/>
              <a:t>5/28/21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615144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B65A15-DD0D-4C4E-8FD9-C5CB5617D18A}" type="datetimeFigureOut">
              <a:rPr lang="en-US" smtClean="0"/>
              <a:t>5/28/21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36421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s://csaa.wested.org/wp-content/uploads/2019/11/2.1_CSAI_Assessment-Types_508-compliance_04.29.19.pdf"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1</a:t>
            </a:fld>
            <a:endParaRPr lang="en-US"/>
          </a:p>
        </p:txBody>
      </p:sp>
    </p:spTree>
    <p:extLst>
      <p:ext uri="{BB962C8B-B14F-4D97-AF65-F5344CB8AC3E}">
        <p14:creationId xmlns:p14="http://schemas.microsoft.com/office/powerpoint/2010/main" val="4264906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build a common understanding of different types of assessment, their purposes and appropriate uses of the evidence of student learning they produce as a foundation for our focus on assessment leadership.</a:t>
            </a:r>
          </a:p>
        </p:txBody>
      </p:sp>
      <p:sp>
        <p:nvSpPr>
          <p:cNvPr id="4" name="Slide Number Placeholder 3"/>
          <p:cNvSpPr>
            <a:spLocks noGrp="1"/>
          </p:cNvSpPr>
          <p:nvPr>
            <p:ph type="sldNum" sz="quarter" idx="5"/>
          </p:nvPr>
        </p:nvSpPr>
        <p:spPr/>
        <p:txBody>
          <a:bodyPr/>
          <a:lstStyle/>
          <a:p>
            <a:fld id="{C1E2BC98-6EA0-4EE7-A97F-558F26662BCA}" type="slidenum">
              <a:rPr lang="en-US" smtClean="0"/>
              <a:t>11</a:t>
            </a:fld>
            <a:endParaRPr lang="en-US"/>
          </a:p>
        </p:txBody>
      </p:sp>
    </p:spTree>
    <p:extLst>
      <p:ext uri="{BB962C8B-B14F-4D97-AF65-F5344CB8AC3E}">
        <p14:creationId xmlns:p14="http://schemas.microsoft.com/office/powerpoint/2010/main" val="2011399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0" name="Google Shape;790;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four primary assessment purposes: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Formative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Diagnostic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Interim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Summative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next few slides, we will consider each of these types of assessment.</a:t>
            </a:r>
          </a:p>
        </p:txBody>
      </p:sp>
      <p:sp>
        <p:nvSpPr>
          <p:cNvPr id="791" name="Google Shape;79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487565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7" name="Google Shape;82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Formative assessment is first and foremost a </a:t>
            </a:r>
            <a:r>
              <a:rPr lang="en-US" sz="1200" b="1" kern="1200" dirty="0">
                <a:solidFill>
                  <a:schemeClr val="tx1"/>
                </a:solidFill>
                <a:effectLst/>
                <a:latin typeface="+mn-lt"/>
                <a:ea typeface="+mn-ea"/>
                <a:cs typeface="+mn-cs"/>
              </a:rPr>
              <a:t>process</a:t>
            </a:r>
            <a:r>
              <a:rPr lang="en-US" sz="1200" kern="1200" dirty="0">
                <a:solidFill>
                  <a:schemeClr val="tx1"/>
                </a:solidFill>
                <a:effectLst/>
                <a:latin typeface="+mn-lt"/>
                <a:ea typeface="+mn-ea"/>
                <a:cs typeface="+mn-cs"/>
              </a:rPr>
              <a:t> engaged in by students and teachers together. It happens during learning and is more than just eliciting evidence of student learning (like a quiz or an exit ticket); it requires noticing, recognizing and responding to the evidence of student learning in order to support progress toward learning standards or goals. The formative assessment process provides students and teachers with rapid feedback that can be used to adapt teaching and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formative assessment is embedded in instruction and designed to support teachers and students to determine next steps in learning, this type of assessment should make up the majority of assessments that students experience and should constitute the bulk of a teacher’s assessment practice.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Formative assessment can take many different forms. For example: questioning, looking at student writing, observing student dialog, supporting students with self- and peer-assessment or may involve specific strategies like, “thumbs-up, thumbs-down.”  The key is eliciting evidence of student learning, aligned to student learning goals and responding to that evidence to inform next steps in teaching and learning.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Encourage participant questions, and be prepared to ask questions to check for understanding. Possible questions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is an example of the formative assessment process you observe in your school or district?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this description match your understanding of the formative assessment process?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key words in the description on this slide jump out at you? Why?</a:t>
            </a:r>
          </a:p>
        </p:txBody>
      </p:sp>
      <p:sp>
        <p:nvSpPr>
          <p:cNvPr id="828" name="Google Shape;82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494012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0" name="Google Shape;82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Diagnostic assessment is a formal strategy or tool designed to measure specific student strengths and weaknesses in student learning relative to student learning standards or goals. Diagnostic assessments focus on individual students.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Clarify the distinction between diagnostic assessment and the formative assessment process by noting that, while both the formative assessment process and diagnostic assessments are designed to help teachers more effectively support student learning, diagnostic assessments are not an ongoing process embedded in teaching and learning. Instead, they are specific measurement tools and strategies used when educators need more detailed information about individual students to inform next steps for instruction or intervention.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Diagnostic assessment can be commercially developed products, like commercial reading inventories, or it can be teacher-created tools and strategies, like an oral assessment of key grade level phonemic awareness skills.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Diagnostic tools can be either informal, which are easy-to-use tools that can be administered with little training, or standardized, which must be delivered in a standard way by trained staff. They can be teacher developed or commercially available products. Common diagnostic data sources include oral assessment of key grade level phonemic awareness skills, intervention- or curricula-specific diagnostic tools, word list reading (e.g., curriculum sight word lists) and observation and anecdotal notes. Examples of published tools for diagnostic assessment include tools like the Informal Reading Inventory (Qualitative Reading Inventory), Elementary Spelling Inventory (ESI) and Primary Spelling Inventory (PSI).</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Encourage participant questions, and be prepared to ask questions to check for understanding. Possible questions include:</a:t>
            </a:r>
          </a:p>
          <a:p>
            <a:pPr marL="171450" lvl="0" indent="-171450" algn="l" rtl="0">
              <a:spcBef>
                <a:spcPts val="0"/>
              </a:spcBef>
              <a:spcAft>
                <a:spcPts val="0"/>
              </a:spcAft>
              <a:buFont typeface="Arial" panose="020B0604020202020204" pitchFamily="34" charset="0"/>
              <a:buChar char="•"/>
            </a:pPr>
            <a:r>
              <a:rPr lang="en-US" dirty="0"/>
              <a:t>Is this description consistent with how you talk about diagnostic assessment in your school or district?</a:t>
            </a:r>
          </a:p>
          <a:p>
            <a:pPr marL="171450" lvl="0" indent="-171450" algn="l" rtl="0">
              <a:spcBef>
                <a:spcPts val="0"/>
              </a:spcBef>
              <a:spcAft>
                <a:spcPts val="0"/>
              </a:spcAft>
              <a:buFont typeface="Arial" panose="020B0604020202020204" pitchFamily="34" charset="0"/>
              <a:buChar char="•"/>
            </a:pPr>
            <a:r>
              <a:rPr lang="en-US" dirty="0"/>
              <a:t>What tools are in use in your school or district for diagnostic assessment?</a:t>
            </a:r>
          </a:p>
          <a:p>
            <a:pPr marL="171450" lvl="0" indent="-171450" algn="l" rtl="0">
              <a:spcBef>
                <a:spcPts val="0"/>
              </a:spcBef>
              <a:spcAft>
                <a:spcPts val="0"/>
              </a:spcAft>
              <a:buFont typeface="Arial" panose="020B0604020202020204" pitchFamily="34" charset="0"/>
              <a:buChar char="•"/>
            </a:pPr>
            <a:r>
              <a:rPr lang="en-US" dirty="0"/>
              <a:t>How do you currently use diagnostic assessment in your school or district?</a:t>
            </a:r>
            <a:endParaRPr dirty="0"/>
          </a:p>
        </p:txBody>
      </p:sp>
      <p:sp>
        <p:nvSpPr>
          <p:cNvPr id="821" name="Google Shape;82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07775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1" name="Google Shape;84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Interim or benchmark assessments are usually administered at specific intervals over the course of an academic year in order to compare student understanding or performance against a set of learning standards or objectives. Interim assessments are often common across classes or schools in a district.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Interim assessments can give us information about progress toward the long-term learning expectations and can inform future instructional decisions and school improvement planning. </a:t>
            </a:r>
            <a:r>
              <a:rPr lang="en-US" sz="1200" kern="1200">
                <a:solidFill>
                  <a:schemeClr val="tx1"/>
                </a:solidFill>
                <a:effectLst/>
                <a:latin typeface="+mn-lt"/>
                <a:ea typeface="+mn-ea"/>
                <a:cs typeface="+mn-cs"/>
              </a:rPr>
              <a:t>When well aligned </a:t>
            </a:r>
            <a:r>
              <a:rPr lang="en-US" sz="1200" kern="1200" dirty="0">
                <a:solidFill>
                  <a:schemeClr val="tx1"/>
                </a:solidFill>
                <a:effectLst/>
                <a:latin typeface="+mn-lt"/>
                <a:ea typeface="+mn-ea"/>
                <a:cs typeface="+mn-cs"/>
              </a:rPr>
              <a:t>to common learning expectations, interim assessments can be predictive of end-of-year performance.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Encourage participant questions, and be prepared to ask questions to check for understanding. Possible questions include:</a:t>
            </a:r>
          </a:p>
          <a:p>
            <a:pPr marL="171450" lvl="0" indent="-171450" algn="l" rtl="0">
              <a:spcBef>
                <a:spcPts val="0"/>
              </a:spcBef>
              <a:spcAft>
                <a:spcPts val="0"/>
              </a:spcAft>
              <a:buFont typeface="Arial" panose="020B0604020202020204" pitchFamily="34" charset="0"/>
              <a:buChar char="•"/>
            </a:pPr>
            <a:r>
              <a:rPr lang="en-US" dirty="0"/>
              <a:t>Is this description consistent with how you describe interim/benchmark assessment in your school or district?</a:t>
            </a:r>
          </a:p>
          <a:p>
            <a:pPr marL="171450" lvl="0" indent="-171450" algn="l" rtl="0">
              <a:spcBef>
                <a:spcPts val="0"/>
              </a:spcBef>
              <a:spcAft>
                <a:spcPts val="0"/>
              </a:spcAft>
              <a:buFont typeface="Arial" panose="020B0604020202020204" pitchFamily="34" charset="0"/>
              <a:buChar char="•"/>
            </a:pPr>
            <a:r>
              <a:rPr lang="en-US" dirty="0"/>
              <a:t>What tools are in use in your school or district for interim/benchmark assessment?</a:t>
            </a:r>
          </a:p>
          <a:p>
            <a:pPr marL="171450" lvl="0" indent="-171450" algn="l" rtl="0">
              <a:spcBef>
                <a:spcPts val="0"/>
              </a:spcBef>
              <a:spcAft>
                <a:spcPts val="0"/>
              </a:spcAft>
              <a:buFont typeface="Arial" panose="020B0604020202020204" pitchFamily="34" charset="0"/>
              <a:buChar char="•"/>
            </a:pPr>
            <a:r>
              <a:rPr lang="en-US" dirty="0"/>
              <a:t>Who makes use of interim/benchmark data in your school or district? </a:t>
            </a:r>
          </a:p>
          <a:p>
            <a:pPr marL="171450" lvl="0" indent="-171450" algn="l" rtl="0">
              <a:spcBef>
                <a:spcPts val="0"/>
              </a:spcBef>
              <a:spcAft>
                <a:spcPts val="0"/>
              </a:spcAft>
              <a:buFont typeface="Arial" panose="020B0604020202020204" pitchFamily="34" charset="0"/>
              <a:buChar char="•"/>
            </a:pPr>
            <a:r>
              <a:rPr lang="en-US" dirty="0"/>
              <a:t>What kinds of decisions do you make using interim/benchmark?</a:t>
            </a:r>
            <a:endParaRPr dirty="0"/>
          </a:p>
          <a:p>
            <a:pPr marL="0" lvl="0" indent="0" algn="l" rtl="0">
              <a:spcBef>
                <a:spcPts val="0"/>
              </a:spcBef>
              <a:spcAft>
                <a:spcPts val="0"/>
              </a:spcAft>
              <a:buNone/>
            </a:pPr>
            <a:endParaRPr dirty="0"/>
          </a:p>
        </p:txBody>
      </p:sp>
      <p:sp>
        <p:nvSpPr>
          <p:cNvPr id="842" name="Google Shape;84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1805397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Summative assessment comes at the end of a period of learning. We often think of summative assessment as statewide end-of-year assessment, but it can also refer to classroom-level summative assessments. In either case, summative assessment provides information about students in relation to a set of learning expectations. Summative assessment is intended to monitor and evaluate student achievement at the group level and inform program-level and school improvement planning.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Summative assessment is, by definition, given after a period of learning; therefore, it doesn’t provide information that can inform ongoing teaching and learning of individual students. Instead, it provides an overall picture of how a system is preparing students to meet the learning expectations. State accountability assessment examples include K-Prep and Alternate K-Prep. But summative assessment also happens at the local level, including end-of-unit tests, a mid-term or final exam or a culminating performance assessment or portfolio. </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Encourage participant questions, and be prepared to ask questions to check for understanding. Possible questions include: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 you have any local summative assessments? If so, how do you use them?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kinds of decisions are informed by summative assessment data in your district?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What are some limitations of summative assessment data? </a:t>
            </a:r>
          </a:p>
        </p:txBody>
      </p:sp>
      <p:sp>
        <p:nvSpPr>
          <p:cNvPr id="849" name="Google Shape;84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318656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Assessment types can be differentiated by several different factors including grain size (meaning the volume of learning expectations measured by the assessment) and frequency and immediacy of actionable information (meaning how directly it can inform teaching and learning in the classroom). This table shows us a comparison of the four different types of assessment we just described across these factors.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Diagnostic assessment and the formative assessment process are both small grain-size (this means they focus on a small group of learning expectations or standards) and provide information that can rapidly inform teaching and learning in the classroom. The key difference between them is that diagnostic assessment is a measurement tool designed to identify specific strengths and weaknesses in individual students. The formative assessment process is an ongoing process embedded in teaching and learning. As an example, diagnostic assessments may provide information about specific students who could benefit from intervention groups or additional instructional opportunities. During the process of teaching and learning, the formative assessment process may help surface a misconception that content needs to be clarified before moving on to the next step in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Interim assessment usually focuses on a broader group of learning expectations, takes place at designated intervals throughout the year and is designed to inform future instructional planning. This could mean informing a grade-level team about specific standards for which their students are still struggling and support planning to reteach or bring in different curricular resources for that content.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Summative assessment usually focuses on a large swath of the learning standards for the period of instruction being covered and comes at the end of a learning period, often at the end of the year. Summative assessment isn’t intended to provide evidence about teaching and learning in the classroom but broader program decisions. </a:t>
            </a:r>
            <a:endParaRPr lang="en-US" dirty="0"/>
          </a:p>
        </p:txBody>
      </p:sp>
      <p:sp>
        <p:nvSpPr>
          <p:cNvPr id="4" name="Slide Number Placeholder 3"/>
          <p:cNvSpPr>
            <a:spLocks noGrp="1"/>
          </p:cNvSpPr>
          <p:nvPr>
            <p:ph type="sldNum" sz="quarter" idx="10"/>
          </p:nvPr>
        </p:nvSpPr>
        <p:spPr/>
        <p:txBody>
          <a:bodyPr/>
          <a:lstStyle/>
          <a:p>
            <a:pPr>
              <a:defRPr/>
            </a:pPr>
            <a:fld id="{14EB0C42-1642-4098-B1C3-F052834D9D16}" type="slidenum">
              <a:rPr lang="en-US" altLang="en-US" smtClean="0"/>
              <a:pPr>
                <a:defRPr/>
              </a:pPr>
              <a:t>17</a:t>
            </a:fld>
            <a:endParaRPr lang="en-US" altLang="en-US"/>
          </a:p>
        </p:txBody>
      </p:sp>
    </p:spTree>
    <p:extLst>
      <p:ext uri="{BB962C8B-B14F-4D97-AF65-F5344CB8AC3E}">
        <p14:creationId xmlns:p14="http://schemas.microsoft.com/office/powerpoint/2010/main" val="4126241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going to do an activity to help apply the descriptive information about different types of assessment to specific assessment tools and practices that you may be familiar with in your schools and classrooms. Our goal is to spark discussion that can help us clarify understanding of the different types of assessment, so don’t feel pressure to get the “right” answer.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Participants can use this document as a reference sheet to support decision-making: </a:t>
            </a:r>
            <a:r>
              <a:rPr lang="en-US" sz="1200" u="sng" kern="1200" dirty="0">
                <a:solidFill>
                  <a:schemeClr val="tx1"/>
                </a:solidFill>
                <a:effectLst/>
                <a:latin typeface="+mn-lt"/>
                <a:ea typeface="+mn-ea"/>
                <a:cs typeface="+mn-cs"/>
                <a:hlinkClick r:id="rId3"/>
              </a:rPr>
              <a:t>https://csaa.wested.org/wp-content/uploads/2019/11/2.1_CSAI_Assessment-Types_508-compliance_04.29.19.pdf</a:t>
            </a:r>
            <a:r>
              <a:rPr lang="en-US" dirty="0">
                <a:effectLst/>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Considerations for facilitating this activity: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Try to create an environment where participants will feel comfortable sharing their guesses and understand that this isn’t an assessment of them but a chance to apply earlier learning.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Consider strategies that allow participants to share their guess about the assessment type in a ”low-stakes” way. In a face-to-face setting, this could mean assigning each assessment type a number and asking participants to vote using their fingers, allowing table groups to discuss and come to a consensus decision or a polling application that allows participants to vote anonymously (a number of polling applications offer free versions). In a digital delivery setting, many video conference platforms have embedded poll functions.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Keep in mind that the type of assessment depends on the purpose and how the evidence is used—so, more than one answer could be right depending on how the assessment tool or strategy is used.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Try to focus on the patterns in the responses instead of on individuals and use that to explore, clarify misconceptions, answer questions and build understanding.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If any of the specific assessment tools or strategies are likely to be unfamiliar to participants, facilitators can edit the presentation to select tools and strategies that are familiar to the participants. </a:t>
            </a:r>
          </a:p>
          <a:p>
            <a:pPr marL="171450" indent="-171450">
              <a:buFont typeface="Arial" panose="020B0604020202020204" pitchFamily="34" charset="0"/>
              <a:buChar char="•"/>
            </a:pPr>
            <a:r>
              <a:rPr lang="en-US" dirty="0"/>
              <a:t>You may want to provide this document as a reference sheet to support participant decision-making: </a:t>
            </a:r>
            <a:r>
              <a:rPr lang="en-US" sz="1200" u="sng" kern="1200" dirty="0">
                <a:solidFill>
                  <a:schemeClr val="tx1"/>
                </a:solidFill>
                <a:effectLst/>
                <a:latin typeface="+mn-lt"/>
                <a:ea typeface="+mn-ea"/>
                <a:cs typeface="+mn-cs"/>
                <a:hlinkClick r:id="rId3"/>
              </a:rPr>
              <a:t>https://csaa.wested.org/wp-content/uploads/2019/11/2.1_CSAI_Assessment-Types_508-compliance_04.29.19.pdf</a:t>
            </a:r>
            <a:r>
              <a:rPr lang="en-US" dirty="0">
                <a:effectLst/>
              </a:rPr>
              <a:t> </a:t>
            </a:r>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3445816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of the four types of assessment do you think ACCESS for ELLs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reflect and vote using whatever voting method you selected for this activity (see previous slide).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Guide a discussion that explores participant responses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Focus the discussion on why participants selected a specific type of assessment. This builds participants’ capacity to identify the different types of assessment and their purposes.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ACCESS for ELLs is aligned to Kentucky’s language proficiency standards (WIDA) and measures annual gains in English language proficiency in accordance with ESSA accountability requirements. This assessment is administered at the end of the year, and the data produced can be used to provide data about how a school or district, as a system, is supporting English learners. The data are also used as a measure to inform decisions about exiting students from EL programs and classifying them as </a:t>
            </a:r>
            <a:r>
              <a:rPr lang="en-US" dirty="0"/>
              <a:t>re-designated fully English proficient (RFEP)</a:t>
            </a:r>
            <a:r>
              <a:rPr lang="en-US" sz="1200" kern="1200" dirty="0">
                <a:solidFill>
                  <a:schemeClr val="tx1"/>
                </a:solidFill>
                <a:effectLst/>
                <a:latin typeface="+mn-lt"/>
                <a:ea typeface="+mn-ea"/>
                <a:cs typeface="+mn-cs"/>
              </a:rPr>
              <a:t>. Because this assessment is administered at the end of a period of learning, this is a summative assessment.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participants to review the information provided in the handout.</a:t>
            </a:r>
          </a:p>
        </p:txBody>
      </p:sp>
      <p:sp>
        <p:nvSpPr>
          <p:cNvPr id="4" name="Slide Number Placeholder 3"/>
          <p:cNvSpPr>
            <a:spLocks noGrp="1"/>
          </p:cNvSpPr>
          <p:nvPr>
            <p:ph type="sldNum" sz="quarter" idx="5"/>
          </p:nvPr>
        </p:nvSpPr>
        <p:spPr/>
        <p:txBody>
          <a:bodyPr/>
          <a:lstStyle/>
          <a:p>
            <a:fld id="{CD6E42B9-33DE-824E-851D-5228A4F0081E}" type="slidenum">
              <a:rPr lang="en-US" smtClean="0"/>
              <a:t>19</a:t>
            </a:fld>
            <a:endParaRPr lang="en-US"/>
          </a:p>
        </p:txBody>
      </p:sp>
    </p:spTree>
    <p:extLst>
      <p:ext uri="{BB962C8B-B14F-4D97-AF65-F5344CB8AC3E}">
        <p14:creationId xmlns:p14="http://schemas.microsoft.com/office/powerpoint/2010/main" val="1341837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of the four types of assessment do you think a lab report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reflect and vote using whatever voting method you selected for this activity (see slide 18).</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Guide a discussion that explores participant responses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Focus the discussion on why participants selected a specific type of assessment. This builds participants’ capacity to identify the different types of assessment and their purposes.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lab report is usually a written description of the process and findings for a scientific experiment. Often, a lab report is completed after students have finished a scientific experiment and, therefore, is usually a classroom-level summative assessment. This is because it comes at the end of a period of learning and provides evidence of student progress toward the learning expectations for that specific learning period. It isn’t usually used by teachers and students to provide immediate feedback. Teachers and students likely have other formative assessment strategies they engage in during a lab experiment to provide immediate direction for teaching and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review the information provided in the handout. Is there a scenario in which a lab report could be considered a different type of assessment? What would a teacher do? What would students do?</a:t>
            </a:r>
          </a:p>
        </p:txBody>
      </p:sp>
      <p:sp>
        <p:nvSpPr>
          <p:cNvPr id="4" name="Slide Number Placeholder 3"/>
          <p:cNvSpPr>
            <a:spLocks noGrp="1"/>
          </p:cNvSpPr>
          <p:nvPr>
            <p:ph type="sldNum" sz="quarter" idx="5"/>
          </p:nvPr>
        </p:nvSpPr>
        <p:spPr/>
        <p:txBody>
          <a:bodyPr/>
          <a:lstStyle/>
          <a:p>
            <a:fld id="{CD6E42B9-33DE-824E-851D-5228A4F0081E}" type="slidenum">
              <a:rPr lang="en-US" smtClean="0"/>
              <a:t>20</a:t>
            </a:fld>
            <a:endParaRPr lang="en-US"/>
          </a:p>
        </p:txBody>
      </p:sp>
    </p:spTree>
    <p:extLst>
      <p:ext uri="{BB962C8B-B14F-4D97-AF65-F5344CB8AC3E}">
        <p14:creationId xmlns:p14="http://schemas.microsoft.com/office/powerpoint/2010/main" val="2231736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a:solidFill>
                  <a:schemeClr val="tx1"/>
                </a:solidFill>
                <a:effectLst/>
                <a:latin typeface="+mn-lt"/>
                <a:ea typeface="+mn-ea"/>
                <a:cs typeface="+mn-cs"/>
              </a:rPr>
              <a:t>Introduce the content on the slide by providing the following information.</a:t>
            </a:r>
            <a:endParaRPr lang="en-US" sz="2800" kern="1200" dirty="0">
              <a:solidFill>
                <a:schemeClr val="tx1"/>
              </a:solidFill>
              <a:effectLst/>
              <a:latin typeface="+mn-lt"/>
              <a:ea typeface="+mn-ea"/>
              <a:cs typeface="+mn-cs"/>
            </a:endParaRPr>
          </a:p>
          <a:p>
            <a:pPr lvl="0"/>
            <a:r>
              <a:rPr lang="en-US" sz="2800" kern="1200" dirty="0">
                <a:solidFill>
                  <a:schemeClr val="tx1"/>
                </a:solidFill>
                <a:effectLst/>
                <a:latin typeface="+mn-lt"/>
                <a:ea typeface="+mn-ea"/>
                <a:cs typeface="+mn-cs"/>
              </a:rPr>
              <a:t>At the end of this session, you should understand:</a:t>
            </a:r>
          </a:p>
          <a:p>
            <a:pPr marL="171450" lvl="0" indent="-171450">
              <a:buFont typeface="Arial" panose="020B0604020202020204" pitchFamily="34" charset="0"/>
              <a:buChar char="•"/>
            </a:pPr>
            <a:r>
              <a:rPr lang="en-US" sz="2800" dirty="0"/>
              <a:t>The characteristics of a comprehensive, balanced assessment system,</a:t>
            </a:r>
          </a:p>
          <a:p>
            <a:pPr marL="171450" lvl="0" indent="-171450">
              <a:buFont typeface="Arial" panose="020B0604020202020204" pitchFamily="34" charset="0"/>
              <a:buChar char="•"/>
            </a:pPr>
            <a:r>
              <a:rPr lang="en-US" sz="2800" dirty="0"/>
              <a:t>The purpose and appropriate use of different types of assessment, and</a:t>
            </a:r>
          </a:p>
          <a:p>
            <a:pPr marL="171450" indent="-171450">
              <a:buFont typeface="Arial" panose="020B0604020202020204" pitchFamily="34" charset="0"/>
              <a:buChar char="•"/>
            </a:pPr>
            <a:r>
              <a:rPr lang="en-US" sz="2800" dirty="0"/>
              <a:t>The role of leaders in establishing comprehensive, balanced local systems of assessment and a culture of assessment literacy.</a:t>
            </a:r>
            <a:endParaRPr lang="en-US" sz="28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085DC6-3276-7043-866B-AAE2820669F7}" type="slidenum">
              <a:rPr lang="en-US" smtClean="0"/>
              <a:t>2</a:t>
            </a:fld>
            <a:endParaRPr lang="en-US"/>
          </a:p>
        </p:txBody>
      </p:sp>
    </p:spTree>
    <p:extLst>
      <p:ext uri="{BB962C8B-B14F-4D97-AF65-F5344CB8AC3E}">
        <p14:creationId xmlns:p14="http://schemas.microsoft.com/office/powerpoint/2010/main" val="3388319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a:t>
            </a:r>
            <a:r>
              <a:rPr lang="en-US" sz="1200" b="1" kern="1200" dirty="0">
                <a:solidFill>
                  <a:schemeClr val="tx1"/>
                </a:solidFill>
                <a:effectLst/>
                <a:latin typeface="+mn-lt"/>
                <a:ea typeface="+mn-ea"/>
                <a:cs typeface="+mn-cs"/>
              </a:rPr>
              <a:t>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of the four types of assessment do you think an exit ticket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reflect and vote using whatever voting method you selected for this activity (see slide 18).</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Guide a discussion that explores participant responses.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the discussion on why participants selected a specific type of assessment. This builds participants’ capacity to identify the different types of assessment and their purposes.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 exit ticket, a strategy that asks students to complete a specific task and hand it in before they leave class, is one of the most frequently cited examples of formative assessment. However, it is important to remember that formative assessment is a process, not the specific tool or strategy. So, in and of itself, an exit ticket is not formative assessment. For an exit ticket to be a true example of formative assessment, it needs to involve analysis and feedback or a pedagogical response that engages students in their own learning. If a teacher asks students to complete an exit ticket as an accountability mechanism but doesn’t adjust teaching and learning based on the evidence of student learning provided in the exit tickets, it isn’t formative assessment.</a:t>
            </a:r>
          </a:p>
        </p:txBody>
      </p:sp>
      <p:sp>
        <p:nvSpPr>
          <p:cNvPr id="4" name="Slide Number Placeholder 3"/>
          <p:cNvSpPr>
            <a:spLocks noGrp="1"/>
          </p:cNvSpPr>
          <p:nvPr>
            <p:ph type="sldNum" sz="quarter" idx="5"/>
          </p:nvPr>
        </p:nvSpPr>
        <p:spPr/>
        <p:txBody>
          <a:bodyPr/>
          <a:lstStyle/>
          <a:p>
            <a:fld id="{CD6E42B9-33DE-824E-851D-5228A4F0081E}" type="slidenum">
              <a:rPr lang="en-US" smtClean="0"/>
              <a:t>21</a:t>
            </a:fld>
            <a:endParaRPr lang="en-US"/>
          </a:p>
        </p:txBody>
      </p:sp>
    </p:spTree>
    <p:extLst>
      <p:ext uri="{BB962C8B-B14F-4D97-AF65-F5344CB8AC3E}">
        <p14:creationId xmlns:p14="http://schemas.microsoft.com/office/powerpoint/2010/main" val="885780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of the four types of assessment do you think the Brigance Kindergarten Screener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reflect and vote using whatever voting method you selected for this activity (see slide 18).</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Guide a discussion that explores participant responses.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the discussion on why participants selected a specific type of assessment. This builds participants’ capacity to identify the different types of assessment and their purposes.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group isn’t familiar with Brigance K-Screen, it may be helpful to tell them before they vote that it is Kentucky’s common kindergarten </a:t>
            </a:r>
            <a:r>
              <a:rPr lang="en-US" dirty="0"/>
              <a:t>entrance</a:t>
            </a:r>
            <a:r>
              <a:rPr lang="en-US" sz="1200" kern="1200" dirty="0">
                <a:solidFill>
                  <a:schemeClr val="tx1"/>
                </a:solidFill>
                <a:effectLst/>
                <a:latin typeface="+mn-lt"/>
                <a:ea typeface="+mn-ea"/>
                <a:cs typeface="+mn-cs"/>
              </a:rPr>
              <a:t> screener. This means that this assessment is administered to every entering kindergarten student in the state to assess development in five different areas: </a:t>
            </a:r>
            <a:r>
              <a:rPr lang="en-US" sz="1200" b="0" i="0" kern="1200" dirty="0">
                <a:solidFill>
                  <a:schemeClr val="tx1"/>
                </a:solidFill>
                <a:effectLst/>
                <a:latin typeface="+mn-lt"/>
                <a:ea typeface="+mn-ea"/>
                <a:cs typeface="+mn-cs"/>
              </a:rPr>
              <a:t>Academic/Cognitive, Language, Development, Physical Development, Self-Help and Social-Emotional Development.</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Brigance K-Screen is designed as diagnostic assessment. It is a specific tool designed to provide specific information about where a student is in their development in a particular area, in this case, the five areas described above. While this tool does provide information that can be actionable for teaching and learning (perhaps identifying students for intervention or providing guidance about student groupings), it is not generally an example of formative assessment. This is because of the purpose for which it was designed—as a tool, not a process embedded in teaching and learning. </a:t>
            </a:r>
          </a:p>
        </p:txBody>
      </p:sp>
      <p:sp>
        <p:nvSpPr>
          <p:cNvPr id="4" name="Slide Number Placeholder 3"/>
          <p:cNvSpPr>
            <a:spLocks noGrp="1"/>
          </p:cNvSpPr>
          <p:nvPr>
            <p:ph type="sldNum" sz="quarter" idx="5"/>
          </p:nvPr>
        </p:nvSpPr>
        <p:spPr/>
        <p:txBody>
          <a:bodyPr/>
          <a:lstStyle/>
          <a:p>
            <a:fld id="{CD6E42B9-33DE-824E-851D-5228A4F0081E}" type="slidenum">
              <a:rPr lang="en-US" smtClean="0"/>
              <a:t>22</a:t>
            </a:fld>
            <a:endParaRPr lang="en-US"/>
          </a:p>
        </p:txBody>
      </p:sp>
    </p:spTree>
    <p:extLst>
      <p:ext uri="{BB962C8B-B14F-4D97-AF65-F5344CB8AC3E}">
        <p14:creationId xmlns:p14="http://schemas.microsoft.com/office/powerpoint/2010/main" val="3005510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Which of the four types of assessment do you think common formative assessment is?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Ask participants to reflect and vote using whatever voting method you selected for this activity (see slide 18).</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Guide a discussion that explores participant responses.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Focus the discussion on why participants selected a specific type of assessment. This builds participants’ capacity to identify the different types of assessment and their purposes.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Common formative assessments are typically assessment tools created collaboratively by a team of teachers, like a grade-level assessment to be given to all students at a set time in the curriculum. Common formative assessments are often used to provide common data about implementation of the guaranteed curriculum and to provide information to support changes in instruction and professional learning, as well as to identify specific students who may need additional support. When used in this way, despite the name, common formative assessment is an interim or benchmark assessment, not an example of formative assessment.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order to help participants navigate this discussion, you may want to ask them first to describe what they know about how common formative assessments are used, and then ask them to review the handout description of the formative assessment process before they vote. </a:t>
            </a:r>
          </a:p>
        </p:txBody>
      </p:sp>
      <p:sp>
        <p:nvSpPr>
          <p:cNvPr id="4" name="Slide Number Placeholder 3"/>
          <p:cNvSpPr>
            <a:spLocks noGrp="1"/>
          </p:cNvSpPr>
          <p:nvPr>
            <p:ph type="sldNum" sz="quarter" idx="5"/>
          </p:nvPr>
        </p:nvSpPr>
        <p:spPr/>
        <p:txBody>
          <a:bodyPr/>
          <a:lstStyle/>
          <a:p>
            <a:fld id="{CD6E42B9-33DE-824E-851D-5228A4F0081E}" type="slidenum">
              <a:rPr lang="en-US" smtClean="0"/>
              <a:t>23</a:t>
            </a:fld>
            <a:endParaRPr lang="en-US"/>
          </a:p>
        </p:txBody>
      </p:sp>
    </p:spTree>
    <p:extLst>
      <p:ext uri="{BB962C8B-B14F-4D97-AF65-F5344CB8AC3E}">
        <p14:creationId xmlns:p14="http://schemas.microsoft.com/office/powerpoint/2010/main" val="2109733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 we discussed earlier, assessment leaders must ensure that stakeholders not only have access to quality assessment data and practices but have the knowledge, time and agency they need to make appropriate use of the data and practices.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Assessment leaders are first and foremost instructional leaders who can connect curriculum and assessment with high-quality teaching and learning practices. Therefore, assessment leaders must have a deep knowledge of the academic content standards and the desired outcomes for students.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They also must have a strong grounding in different types of assessments, their purposes and appropriate uses of the data they produce and how different assessments work together in an overall system of assessments.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Finally, assessment leaders should be able to make decisions about the quality, value and usefulness of different assessment tools and practices and how they support the local vision for the role of assessment in the teaching and learning process.</a:t>
            </a: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24</a:t>
            </a:fld>
            <a:endParaRPr lang="en-US"/>
          </a:p>
        </p:txBody>
      </p:sp>
    </p:spTree>
    <p:extLst>
      <p:ext uri="{BB962C8B-B14F-4D97-AF65-F5344CB8AC3E}">
        <p14:creationId xmlns:p14="http://schemas.microsoft.com/office/powerpoint/2010/main" val="30915366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Assessment leaders play a key role in setting a vision for the purpose and role of assessments and creating conditions in which stakeholders at all levels of the system are able to act on evidence of learning. Appropriate action is contingent upon making appropriate inferences about student learning based on the evidence produced. This means that any action should be contingent upon the purpose of the assessment tool or strategy within the local system and reflect the learning expectations and progressions. Assessment leaders are knowledgeable about the data yielded by different assessment tools and practices, appropriate inferences about student learning that can be made based on what the assessment measures and appropriate actions that might be taken. Assessment leaders keep in mind the overall vision for the system of assessments in place and ensure that the evidence produced, the inferences made and the actions taken are supportive of that vision.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 summative assessment context, where the learning expectation includes most of the standards and comes at the end of a learning period, the evidence usually informs action related to policy and practice decisions, like investments in culturally responsive teacher professional development, design of a support strategy to ensure fidelity in implementation of a math intervention or making adjustments to the curriculum in upcoming years.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Interim assessment, where the learning expectations include a smaller group of standards, evidence usually informs actions toward future instruction, perhaps revising upcoming instruction to address gaps or identifying students or teachers in need of additional support. In the formative assessment process, where the learning expectations are narrowly focused on a smaller grain size of the standards, evidence should inform action about the next moves that students and teachers make in the classroom to move students along in their learning progression. </a:t>
            </a:r>
          </a:p>
        </p:txBody>
      </p:sp>
      <p:sp>
        <p:nvSpPr>
          <p:cNvPr id="4" name="Slide Number Placeholder 3"/>
          <p:cNvSpPr>
            <a:spLocks noGrp="1"/>
          </p:cNvSpPr>
          <p:nvPr>
            <p:ph type="sldNum" sz="quarter" idx="5"/>
          </p:nvPr>
        </p:nvSpPr>
        <p:spPr/>
        <p:txBody>
          <a:bodyPr/>
          <a:lstStyle/>
          <a:p>
            <a:fld id="{5F085DC6-3276-7043-866B-AAE2820669F7}" type="slidenum">
              <a:rPr lang="en-US" smtClean="0"/>
              <a:t>25</a:t>
            </a:fld>
            <a:endParaRPr lang="en-US"/>
          </a:p>
        </p:txBody>
      </p:sp>
    </p:spTree>
    <p:extLst>
      <p:ext uri="{BB962C8B-B14F-4D97-AF65-F5344CB8AC3E}">
        <p14:creationId xmlns:p14="http://schemas.microsoft.com/office/powerpoint/2010/main" val="33258907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chance for you to reflect on learning about different types of assessments and their purposes in your own local context.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going to build on this foundation in the rest of the session.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Encourage participants to make connections to their own local context.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Facilitation considerations:</a:t>
            </a:r>
          </a:p>
          <a:p>
            <a:r>
              <a:rPr lang="en-US" sz="1200" kern="1200" dirty="0">
                <a:solidFill>
                  <a:schemeClr val="tx1"/>
                </a:solidFill>
                <a:effectLst/>
                <a:latin typeface="+mn-lt"/>
                <a:ea typeface="+mn-ea"/>
                <a:cs typeface="+mn-cs"/>
              </a:rPr>
              <a:t>If participants asked questions and shared their thinking during the earlier slides or if you are short on time, this reflection could be brief or skipped altogether. </a:t>
            </a:r>
          </a:p>
        </p:txBody>
      </p:sp>
      <p:sp>
        <p:nvSpPr>
          <p:cNvPr id="4" name="Slide Number Placeholder 3"/>
          <p:cNvSpPr>
            <a:spLocks noGrp="1"/>
          </p:cNvSpPr>
          <p:nvPr>
            <p:ph type="sldNum" sz="quarter" idx="5"/>
          </p:nvPr>
        </p:nvSpPr>
        <p:spPr/>
        <p:txBody>
          <a:bodyPr/>
          <a:lstStyle/>
          <a:p>
            <a:fld id="{C1E2BC98-6EA0-4EE7-A97F-558F26662BCA}" type="slidenum">
              <a:rPr lang="en-US" smtClean="0"/>
              <a:t>26</a:t>
            </a:fld>
            <a:endParaRPr lang="en-US"/>
          </a:p>
        </p:txBody>
      </p:sp>
    </p:spTree>
    <p:extLst>
      <p:ext uri="{BB962C8B-B14F-4D97-AF65-F5344CB8AC3E}">
        <p14:creationId xmlns:p14="http://schemas.microsoft.com/office/powerpoint/2010/main" val="2289243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27</a:t>
            </a:fld>
            <a:endParaRPr lang="en-US"/>
          </a:p>
        </p:txBody>
      </p:sp>
    </p:spTree>
    <p:extLst>
      <p:ext uri="{BB962C8B-B14F-4D97-AF65-F5344CB8AC3E}">
        <p14:creationId xmlns:p14="http://schemas.microsoft.com/office/powerpoint/2010/main" val="1299397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dirty="0"/>
              <a:t>As we mentioned earlier, assessment is only valuable to the extent it supports decision making that improves learning and other priority outcomes. Since assessment is the measurement of student learning, any vision for assessment that is developed should be directly aligned to a shared vision for teaching and learning. </a:t>
            </a:r>
          </a:p>
          <a:p>
            <a:endParaRPr lang="en-US" dirty="0"/>
          </a:p>
          <a:p>
            <a:r>
              <a:rPr lang="en-US" dirty="0"/>
              <a:t>Most schools and districts have articulated mission statements, value and belief statements and/or publicly communicated goals. Take a moment to consider the explicit and implicit values, beliefs, practices and outcomes for your school or district. </a:t>
            </a:r>
          </a:p>
          <a:p>
            <a:endParaRPr lang="en-US" dirty="0"/>
          </a:p>
          <a:p>
            <a:r>
              <a:rPr lang="en-US" b="1" dirty="0"/>
              <a:t>Ask participants to reflect for a moment and write down their responses to the last question. </a:t>
            </a:r>
          </a:p>
          <a:p>
            <a:r>
              <a:rPr lang="en-US" b="0" dirty="0"/>
              <a:t>Facilitators can further focus the question by posing the following prompts that ask participants to think about what success “looks like.” </a:t>
            </a:r>
          </a:p>
          <a:p>
            <a:pPr marL="171450" indent="-171450">
              <a:buFont typeface="Arial" panose="020B0604020202020204" pitchFamily="34" charset="0"/>
              <a:buChar char="•"/>
            </a:pPr>
            <a:r>
              <a:rPr lang="en-US" dirty="0"/>
              <a:t>What are adults doing when they are supporting the explicit and implicit values, beliefs, practices and outcomes for your school or district?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experiences will students engage in when the explicit and implicit values, beliefs, practices and outcomes for your school or district are being met?</a:t>
            </a:r>
          </a:p>
          <a:p>
            <a:endParaRPr lang="en-US" dirty="0"/>
          </a:p>
          <a:p>
            <a:r>
              <a:rPr lang="en-US" b="1" dirty="0"/>
              <a:t>After participants have reflected, facilitate a discussion where participants share their responses. </a:t>
            </a:r>
            <a:r>
              <a:rPr lang="en-US" dirty="0"/>
              <a:t>Facilitators should highlight any themes that emerge and note connections between the school or district vision and the personal priorities shared earlier in the presentation.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Facilitation consideration</a:t>
            </a:r>
            <a:r>
              <a:rPr lang="en-US" dirty="0"/>
              <a:t>: </a:t>
            </a:r>
          </a:p>
          <a:p>
            <a:pPr marL="171450" indent="-171450">
              <a:buFont typeface="Arial" panose="020B0604020202020204" pitchFamily="34" charset="0"/>
              <a:buChar char="•"/>
            </a:pPr>
            <a:r>
              <a:rPr lang="en-US" dirty="0"/>
              <a:t>In an in-person learning setting, this activity may be best structured as a think-pair-share, with responses captured on chart paper. </a:t>
            </a:r>
          </a:p>
          <a:p>
            <a:pPr marL="171450" indent="-171450">
              <a:buFont typeface="Arial" panose="020B0604020202020204" pitchFamily="34" charset="0"/>
              <a:buChar char="•"/>
            </a:pPr>
            <a:r>
              <a:rPr lang="en-US" dirty="0"/>
              <a:t>In a virtual learning setting, participants could share their priorities in the chat box or a common digital space like Padlet, or the discussion on this slide and the following could be combined for a brief breakout discussion. </a:t>
            </a:r>
          </a:p>
        </p:txBody>
      </p:sp>
      <p:sp>
        <p:nvSpPr>
          <p:cNvPr id="4" name="Slide Number Placeholder 3"/>
          <p:cNvSpPr>
            <a:spLocks noGrp="1"/>
          </p:cNvSpPr>
          <p:nvPr>
            <p:ph type="sldNum" sz="quarter" idx="5"/>
          </p:nvPr>
        </p:nvSpPr>
        <p:spPr/>
        <p:txBody>
          <a:bodyPr/>
          <a:lstStyle/>
          <a:p>
            <a:fld id="{C1E2BC98-6EA0-4EE7-A97F-558F26662BCA}" type="slidenum">
              <a:rPr lang="en-US" smtClean="0"/>
              <a:t>28</a:t>
            </a:fld>
            <a:endParaRPr lang="en-US"/>
          </a:p>
        </p:txBody>
      </p:sp>
    </p:spTree>
    <p:extLst>
      <p:ext uri="{BB962C8B-B14F-4D97-AF65-F5344CB8AC3E}">
        <p14:creationId xmlns:p14="http://schemas.microsoft.com/office/powerpoint/2010/main" val="283821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Assessment leaders must have a solid understanding of the fundamental concepts supporting assessment literacy and decision-making about assessments, and they must use that knowledge base to articulate a clear, compelling vision for assessment in their system that is anchored in shared priorities for teaching and learning.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requires understanding of the priorities and roles different stakeholders play to support the shared vision for teaching and learning and subsequently the vision for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Ask participants to brainstorm the specific roles each of the stakeholders play in supporting the vision for teaching and learning and what information they may need to be successful in those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Facilitators may want to use the following prompts to support the discussion: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are the priorities for each of these stakeholders as they relate to teaching and learning? How do you know?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are one or more actions that each of these stakeholders typically takes to support the teaching and learning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kinds of assessment information (i.e., formative, diagnostic, interim, and summative data) would best support the actions and priorities identified?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other kinds of information or data, beyond traditional assessment information, would support the actions and priorities identified?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Facilitation considerations: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This activity could be run as a whole group discussion with the facilitator capturing ideas on chart paper or a digital white board. It could also be a think-pair-share or breakout room discussion depending on group size, time and facilitator preferences.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Extension notes:</a:t>
            </a:r>
          </a:p>
          <a:p>
            <a:r>
              <a:rPr lang="en-US" sz="1200" kern="1200" dirty="0">
                <a:solidFill>
                  <a:schemeClr val="tx1"/>
                </a:solidFill>
                <a:effectLst/>
                <a:latin typeface="+mn-lt"/>
                <a:ea typeface="+mn-ea"/>
                <a:cs typeface="+mn-cs"/>
              </a:rPr>
              <a:t>Module 3 in this series contains an assessment visioning tool to support leaders in identifying and communicating effectively about the role of assessment in supporting the overall vision for teaching and learning. </a:t>
            </a:r>
          </a:p>
        </p:txBody>
      </p:sp>
      <p:sp>
        <p:nvSpPr>
          <p:cNvPr id="4" name="Slide Number Placeholder 3"/>
          <p:cNvSpPr>
            <a:spLocks noGrp="1"/>
          </p:cNvSpPr>
          <p:nvPr>
            <p:ph type="sldNum" sz="quarter" idx="5"/>
          </p:nvPr>
        </p:nvSpPr>
        <p:spPr/>
        <p:txBody>
          <a:bodyPr/>
          <a:lstStyle/>
          <a:p>
            <a:fld id="{C1E2BC98-6EA0-4EE7-A97F-558F26662BCA}" type="slidenum">
              <a:rPr lang="en-US" smtClean="0"/>
              <a:t>29</a:t>
            </a:fld>
            <a:endParaRPr lang="en-US"/>
          </a:p>
        </p:txBody>
      </p:sp>
    </p:spTree>
    <p:extLst>
      <p:ext uri="{BB962C8B-B14F-4D97-AF65-F5344CB8AC3E}">
        <p14:creationId xmlns:p14="http://schemas.microsoft.com/office/powerpoint/2010/main" val="809692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p>
          <a:p>
            <a:r>
              <a:rPr lang="en-US" sz="1200" b="0" kern="1200" dirty="0">
                <a:solidFill>
                  <a:schemeClr val="tx1"/>
                </a:solidFill>
                <a:effectLst/>
                <a:latin typeface="+mn-lt"/>
                <a:ea typeface="+mn-ea"/>
                <a:cs typeface="+mn-cs"/>
              </a:rPr>
              <a:t>As we’ve discussed, shared priorities for teaching and learning should guide the development of a compelling vision for assessment that articulates how assessment will be used to support teaching and learning.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This vision should be a north star for making decisions about assessment tools and practices. In the next section, we will consider these decisions and how they can support the development of a local system of assessment that is both comprehensive and balanced. </a:t>
            </a:r>
            <a:endParaRPr lang="en-US" b="0" dirty="0"/>
          </a:p>
        </p:txBody>
      </p:sp>
      <p:sp>
        <p:nvSpPr>
          <p:cNvPr id="4" name="Slide Number Placeholder 3"/>
          <p:cNvSpPr>
            <a:spLocks noGrp="1"/>
          </p:cNvSpPr>
          <p:nvPr>
            <p:ph type="sldNum" sz="quarter" idx="5"/>
          </p:nvPr>
        </p:nvSpPr>
        <p:spPr/>
        <p:txBody>
          <a:bodyPr/>
          <a:lstStyle/>
          <a:p>
            <a:fld id="{C1E2BC98-6EA0-4EE7-A97F-558F26662BCA}" type="slidenum">
              <a:rPr lang="en-US" smtClean="0"/>
              <a:t>30</a:t>
            </a:fld>
            <a:endParaRPr lang="en-US"/>
          </a:p>
        </p:txBody>
      </p:sp>
    </p:spTree>
    <p:extLst>
      <p:ext uri="{BB962C8B-B14F-4D97-AF65-F5344CB8AC3E}">
        <p14:creationId xmlns:p14="http://schemas.microsoft.com/office/powerpoint/2010/main" val="2569880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end of this professional learning session, you should be able to: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Evaluate different types of assessment used in your school or district,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appropriate uses for the data produced through local assessment tools and practices, and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Reflect on the current local culture of assessment literacy in their school or district.</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In Module 3 of this series, you will find further information and tools to help you apply the learning from this session to your own school or district.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5F085DC6-3276-7043-866B-AAE2820669F7}" type="slidenum">
              <a:rPr lang="en-US" smtClean="0"/>
              <a:t>3</a:t>
            </a:fld>
            <a:endParaRPr lang="en-US"/>
          </a:p>
        </p:txBody>
      </p:sp>
    </p:spTree>
    <p:extLst>
      <p:ext uri="{BB962C8B-B14F-4D97-AF65-F5344CB8AC3E}">
        <p14:creationId xmlns:p14="http://schemas.microsoft.com/office/powerpoint/2010/main" val="1419271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31</a:t>
            </a:fld>
            <a:endParaRPr lang="en-US"/>
          </a:p>
        </p:txBody>
      </p:sp>
    </p:spTree>
    <p:extLst>
      <p:ext uri="{BB962C8B-B14F-4D97-AF65-F5344CB8AC3E}">
        <p14:creationId xmlns:p14="http://schemas.microsoft.com/office/powerpoint/2010/main" val="1925953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Assessment should always provide evidence of student learning to inform decision-making related to teaching and learning.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Without a clear picture of why students are engaged in any assessment and what the evidence of student learning produced will be used for, we risk wasting resources, contributing to over-testing and misusing and misinterpreting data about student learning. Some assessments are designed to provide evidence that focuses on the big picture in our educational system. Other assessment tools and practices are intended to provide guidance about where to go next in teaching and learning in the classroom.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walk through the information on the slide, making note of the examples that represent the big picture decisions made by state education agency staff and by local administrators and the classroom-level decisions made by teachers. </a:t>
            </a:r>
          </a:p>
        </p:txBody>
      </p:sp>
      <p:sp>
        <p:nvSpPr>
          <p:cNvPr id="4" name="Slide Number Placeholder 3"/>
          <p:cNvSpPr>
            <a:spLocks noGrp="1"/>
          </p:cNvSpPr>
          <p:nvPr>
            <p:ph type="sldNum" sz="quarter" idx="5"/>
          </p:nvPr>
        </p:nvSpPr>
        <p:spPr/>
        <p:txBody>
          <a:bodyPr/>
          <a:lstStyle/>
          <a:p>
            <a:fld id="{5F085DC6-3276-7043-866B-AAE2820669F7}" type="slidenum">
              <a:rPr lang="en-US" smtClean="0"/>
              <a:t>32</a:t>
            </a:fld>
            <a:endParaRPr lang="en-US"/>
          </a:p>
        </p:txBody>
      </p:sp>
    </p:spTree>
    <p:extLst>
      <p:ext uri="{BB962C8B-B14F-4D97-AF65-F5344CB8AC3E}">
        <p14:creationId xmlns:p14="http://schemas.microsoft.com/office/powerpoint/2010/main" val="1181788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Continue walking through the information on the slide, making note of the examples that represent the big picture decisions made by state education agency staff and by local administrators and the classroom-level decisions made by teachers. </a:t>
            </a:r>
          </a:p>
        </p:txBody>
      </p:sp>
      <p:sp>
        <p:nvSpPr>
          <p:cNvPr id="4" name="Slide Number Placeholder 3"/>
          <p:cNvSpPr>
            <a:spLocks noGrp="1"/>
          </p:cNvSpPr>
          <p:nvPr>
            <p:ph type="sldNum" sz="quarter" idx="5"/>
          </p:nvPr>
        </p:nvSpPr>
        <p:spPr/>
        <p:txBody>
          <a:bodyPr/>
          <a:lstStyle/>
          <a:p>
            <a:fld id="{5F085DC6-3276-7043-866B-AAE2820669F7}" type="slidenum">
              <a:rPr lang="en-US" smtClean="0"/>
              <a:t>33</a:t>
            </a:fld>
            <a:endParaRPr lang="en-US"/>
          </a:p>
        </p:txBody>
      </p:sp>
    </p:spTree>
    <p:extLst>
      <p:ext uri="{BB962C8B-B14F-4D97-AF65-F5344CB8AC3E}">
        <p14:creationId xmlns:p14="http://schemas.microsoft.com/office/powerpoint/2010/main" val="1463149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 identified in our previous activities, different stakeholders in our educational systems have different priorities, play different roles and need to make different kinds of educational decisions. Because we use evidence to make these different kinds of decisions, we need a variety of assessments that yield different types and levels of evidence. There is no one-size-fits-all when it comes to assessment.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Facilitate a discussion that focuses on the kinds of decisions made by these stakeholder groups and what information they might need. </a:t>
            </a:r>
          </a:p>
          <a:p>
            <a:r>
              <a:rPr lang="en-US" sz="1200" kern="1200" dirty="0">
                <a:solidFill>
                  <a:schemeClr val="tx1"/>
                </a:solidFill>
                <a:effectLst/>
                <a:latin typeface="+mn-lt"/>
                <a:ea typeface="+mn-ea"/>
                <a:cs typeface="+mn-cs"/>
              </a:rPr>
              <a:t>Participants don’t need to engage in a detailed discussion of each stakeholder; in the interest of time, a facilitator may decide to focus on school leaders, teachers or students. Use the most relevant stakeholder group in the context of this professional learning session.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may want to start the discussion by providing an example. You can share the following as an example: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Kentucky Department of Education, for example, needs information to make decisions about which school districts are not meeting performance expectations and need additional support and resources. So, they need evidence that shows how well schools and districts are supporting students to meet grade-level expectations reflected in the standards. But for this discussion, we are going to stay focused on your local context.”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Then, you can ask participants to turn to a partner or small group and share their ideas about what kinds of decisions educators make and what evidence they need to make those decisions. Ask participants to share out their ideas. If the training is given in a digital setting, participants can share ideas in the chat box. </a:t>
            </a:r>
          </a:p>
        </p:txBody>
      </p:sp>
      <p:sp>
        <p:nvSpPr>
          <p:cNvPr id="4" name="Slide Number Placeholder 3"/>
          <p:cNvSpPr>
            <a:spLocks noGrp="1"/>
          </p:cNvSpPr>
          <p:nvPr>
            <p:ph type="sldNum" sz="quarter" idx="5"/>
          </p:nvPr>
        </p:nvSpPr>
        <p:spPr/>
        <p:txBody>
          <a:bodyPr/>
          <a:lstStyle/>
          <a:p>
            <a:fld id="{5F085DC6-3276-7043-866B-AAE2820669F7}" type="slidenum">
              <a:rPr lang="en-US" smtClean="0"/>
              <a:t>34</a:t>
            </a:fld>
            <a:endParaRPr lang="en-US"/>
          </a:p>
        </p:txBody>
      </p:sp>
    </p:spTree>
    <p:extLst>
      <p:ext uri="{BB962C8B-B14F-4D97-AF65-F5344CB8AC3E}">
        <p14:creationId xmlns:p14="http://schemas.microsoft.com/office/powerpoint/2010/main" val="2787012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comprehensive and balanced assessment system is one that is designed to provide evidence that meets the needs of a variety of stakeholders, like those we just considered.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Either read or ask participants to read to themselves this definition for a comprehensive, balanced assessment system.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Ask participants to react to the definition by identifying key words that jump out. </a:t>
            </a:r>
            <a:r>
              <a:rPr lang="en-US" sz="1200" kern="1200" dirty="0">
                <a:solidFill>
                  <a:schemeClr val="tx1"/>
                </a:solidFill>
                <a:effectLst/>
                <a:latin typeface="+mn-lt"/>
                <a:ea typeface="+mn-ea"/>
                <a:cs typeface="+mn-cs"/>
              </a:rPr>
              <a:t>Facilitators may want to have some key words and thoughts ready to prompt discussion. For example, “I like the combination of the terms comprehensive, coherent and continuous because they really illustrate what it looks like for assessment tools and strategies to work together as part of a system.”</a:t>
            </a:r>
          </a:p>
        </p:txBody>
      </p:sp>
      <p:sp>
        <p:nvSpPr>
          <p:cNvPr id="4" name="Slide Number Placeholder 3"/>
          <p:cNvSpPr>
            <a:spLocks noGrp="1"/>
          </p:cNvSpPr>
          <p:nvPr>
            <p:ph type="sldNum" sz="quarter" idx="5"/>
          </p:nvPr>
        </p:nvSpPr>
        <p:spPr/>
        <p:txBody>
          <a:bodyPr/>
          <a:lstStyle/>
          <a:p>
            <a:fld id="{5F085DC6-3276-7043-866B-AAE2820669F7}" type="slidenum">
              <a:rPr lang="en-US" smtClean="0"/>
              <a:t>35</a:t>
            </a:fld>
            <a:endParaRPr lang="en-US"/>
          </a:p>
        </p:txBody>
      </p:sp>
    </p:spTree>
    <p:extLst>
      <p:ext uri="{BB962C8B-B14F-4D97-AF65-F5344CB8AC3E}">
        <p14:creationId xmlns:p14="http://schemas.microsoft.com/office/powerpoint/2010/main" val="22925551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p>
          <a:p>
            <a:r>
              <a:rPr lang="en-US" sz="1200" kern="1200" dirty="0">
                <a:solidFill>
                  <a:schemeClr val="tx1"/>
                </a:solidFill>
                <a:effectLst/>
                <a:latin typeface="+mn-lt"/>
                <a:ea typeface="+mn-ea"/>
                <a:cs typeface="+mn-cs"/>
              </a:rPr>
              <a:t>A comprehensive, balanced assessment system does the following: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It uses a full range of measurement approaches to provide evidence of student learning that can inform decision-making at all levels of the system—different types of assessment tools and processes provide the information needed to make good decisions in the classroom, at the district and across the state.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provides evidence of student learning across all learning expectations—in a comprehensive, balanced assessment system, all learning expectations are measured. There aren’t large gaps of learning expectations for which we don’t get student evidence. It provides evidence to determine the effectiveness of the curriculum, instructional resources and classroom instruction for all students to meet grade level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ensures that all students have equitable opportunities to show what they know and can do. A comprehensive, balanced assessment system provides evidence to determine the effectiveness of the curriculum, instructional resources and classroom instruction for </a:t>
            </a:r>
            <a:r>
              <a:rPr lang="en-US" sz="1200" i="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students to meet grade level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5"/>
          </p:nvPr>
        </p:nvSpPr>
        <p:spPr/>
        <p:txBody>
          <a:bodyPr/>
          <a:lstStyle/>
          <a:p>
            <a:fld id="{5F085DC6-3276-7043-866B-AAE2820669F7}" type="slidenum">
              <a:rPr lang="en-US" smtClean="0"/>
              <a:t>36</a:t>
            </a:fld>
            <a:endParaRPr lang="en-US"/>
          </a:p>
        </p:txBody>
      </p:sp>
    </p:spTree>
    <p:extLst>
      <p:ext uri="{BB962C8B-B14F-4D97-AF65-F5344CB8AC3E}">
        <p14:creationId xmlns:p14="http://schemas.microsoft.com/office/powerpoint/2010/main" val="2270369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p>
          <a:p>
            <a:r>
              <a:rPr lang="en-US" sz="1200" b="0" kern="1200" dirty="0">
                <a:solidFill>
                  <a:schemeClr val="tx1"/>
                </a:solidFill>
                <a:effectLst/>
                <a:latin typeface="+mn-lt"/>
                <a:ea typeface="+mn-ea"/>
                <a:cs typeface="+mn-cs"/>
              </a:rPr>
              <a:t>Continued from the last slide: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aligns to common learning expectations—all assessments are pointing us in the same direction, shared learning expectations.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 uses assessment and the resulting evidence of student learning for the purposes for which they were intended.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 creates conditions for effective assessment practices—this may include ensuring that educators have the time and training they need to appropriately engage in assessment and interpret and act upon the evidence they produce.</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Assessment tools and practices provide important evidence of student learning, but assessment data should be viewed in the context of other information about student learning. This should include information about students’ opportunities to learn and qualitative data about learning experiences provided by students, families and teachers.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085DC6-3276-7043-866B-AAE2820669F7}" type="slidenum">
              <a:rPr lang="en-US" smtClean="0"/>
              <a:t>37</a:t>
            </a:fld>
            <a:endParaRPr lang="en-US"/>
          </a:p>
        </p:txBody>
      </p:sp>
    </p:spTree>
    <p:extLst>
      <p:ext uri="{BB962C8B-B14F-4D97-AF65-F5344CB8AC3E}">
        <p14:creationId xmlns:p14="http://schemas.microsoft.com/office/powerpoint/2010/main" val="3596471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Establishing a comprehensive and balanced local system of assessment that supports the local vision for teaching and learning takes leadership.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Leaders can take several steps to establish and sustain a comprehensive, balanced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kern="1200" dirty="0">
                <a:solidFill>
                  <a:schemeClr val="tx1"/>
                </a:solidFill>
                <a:effectLst/>
                <a:latin typeface="+mn-lt"/>
                <a:ea typeface="+mn-ea"/>
                <a:cs typeface="+mn-cs"/>
              </a:rPr>
              <a:t>Assessment Inventory</a:t>
            </a:r>
            <a:r>
              <a:rPr lang="en-US" sz="1200" b="0" kern="1200" dirty="0">
                <a:solidFill>
                  <a:schemeClr val="tx1"/>
                </a:solidFill>
                <a:effectLst/>
                <a:latin typeface="+mn-lt"/>
                <a:ea typeface="+mn-ea"/>
                <a:cs typeface="+mn-cs"/>
              </a:rPr>
              <a:t>: The first step is conducting an assessment inventory to establish a full picture of the assessment tools and practices currently in place. This requires understanding not only which assessments are in use but how they are administered, what data are produced and how the data are used. It also requires an understanding of the current status of teacher assessment practices, including formative assessment practice. A complete picture is only possible through engaging stakeholders.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dirty="0">
                <a:solidFill>
                  <a:schemeClr val="tx1"/>
                </a:solidFill>
                <a:effectLst/>
                <a:latin typeface="+mn-lt"/>
                <a:ea typeface="+mn-ea"/>
                <a:cs typeface="+mn-cs"/>
              </a:rPr>
              <a:t> (Additional steps are listed on the following slide.)</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38</a:t>
            </a:fld>
            <a:endParaRPr lang="en-US"/>
          </a:p>
        </p:txBody>
      </p:sp>
    </p:spTree>
    <p:extLst>
      <p:ext uri="{BB962C8B-B14F-4D97-AF65-F5344CB8AC3E}">
        <p14:creationId xmlns:p14="http://schemas.microsoft.com/office/powerpoint/2010/main" val="12498625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Continued from previous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b="1" kern="1200" dirty="0">
                <a:solidFill>
                  <a:schemeClr val="tx1"/>
                </a:solidFill>
                <a:effectLst/>
                <a:latin typeface="+mn-lt"/>
                <a:ea typeface="+mn-ea"/>
                <a:cs typeface="+mn-cs"/>
              </a:rPr>
              <a:t>Evaluate and Decide</a:t>
            </a:r>
            <a:r>
              <a:rPr lang="en-US" sz="1200" b="0" kern="1200" dirty="0">
                <a:solidFill>
                  <a:schemeClr val="tx1"/>
                </a:solidFill>
                <a:effectLst/>
                <a:latin typeface="+mn-lt"/>
                <a:ea typeface="+mn-ea"/>
                <a:cs typeface="+mn-cs"/>
              </a:rPr>
              <a:t>: Assessment leaders work with stakeholders to evaluate the </a:t>
            </a:r>
            <a:r>
              <a:rPr lang="en-US" sz="1200" kern="1200" dirty="0">
                <a:solidFill>
                  <a:schemeClr val="tx1"/>
                </a:solidFill>
                <a:effectLst/>
                <a:latin typeface="+mn-lt"/>
                <a:ea typeface="+mn-ea"/>
                <a:cs typeface="+mn-cs"/>
              </a:rPr>
              <a:t>purposes, quality, value and appropriate use of individual assessment tools and make decisions regarding gaps and redundancies. They also observe and evaluate classroom formative assessment practices and identify supports needed to sustain and improve effective formative assessment. Based on collaborative evaluation, leaders make appropriate changes to ensure balance, alignment and usefulness in light of the shared vision for teaching and learning. This means addressing gaps and often eliminating assessments that are redundant or not useful.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200" b="1" kern="1200" dirty="0">
                <a:solidFill>
                  <a:schemeClr val="tx1"/>
                </a:solidFill>
                <a:effectLst/>
                <a:latin typeface="+mn-lt"/>
                <a:ea typeface="+mn-ea"/>
                <a:cs typeface="+mn-cs"/>
              </a:rPr>
              <a:t>Continuous Improvement: </a:t>
            </a:r>
            <a:r>
              <a:rPr lang="en-US" sz="1200" b="0" kern="1200" dirty="0">
                <a:solidFill>
                  <a:schemeClr val="tx1"/>
                </a:solidFill>
                <a:effectLst/>
                <a:latin typeface="+mn-lt"/>
                <a:ea typeface="+mn-ea"/>
                <a:cs typeface="+mn-cs"/>
              </a:rPr>
              <a:t>A comprehensive, balanced assessment system isn’t achieved through a one-time effort. Like a garden, it must be maintained and improved to ensure that assessment continues to support stakeholders in making decisions that support the vision for teaching and learning. This may include activities like establishing a standing committee, collecting stakeholder feedback on a regular basis, reviewing data use and reengaging in the assessment inventory process at regular intervals.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Extension notes:</a:t>
            </a:r>
          </a:p>
          <a:p>
            <a:r>
              <a:rPr lang="en-US" sz="1200" kern="1200" dirty="0">
                <a:solidFill>
                  <a:schemeClr val="tx1"/>
                </a:solidFill>
                <a:effectLst/>
                <a:latin typeface="+mn-lt"/>
                <a:ea typeface="+mn-ea"/>
                <a:cs typeface="+mn-cs"/>
              </a:rPr>
              <a:t>Module 3 in this series contains an assessment inventory protocol to support leaders in understanding and evaluating their current system of assessments. </a:t>
            </a:r>
          </a:p>
        </p:txBody>
      </p:sp>
      <p:sp>
        <p:nvSpPr>
          <p:cNvPr id="4" name="Slide Number Placeholder 3"/>
          <p:cNvSpPr>
            <a:spLocks noGrp="1"/>
          </p:cNvSpPr>
          <p:nvPr>
            <p:ph type="sldNum" sz="quarter" idx="5"/>
          </p:nvPr>
        </p:nvSpPr>
        <p:spPr/>
        <p:txBody>
          <a:bodyPr/>
          <a:lstStyle/>
          <a:p>
            <a:fld id="{C1E2BC98-6EA0-4EE7-A97F-558F26662BCA}" type="slidenum">
              <a:rPr lang="en-US" smtClean="0"/>
              <a:t>39</a:t>
            </a:fld>
            <a:endParaRPr lang="en-US"/>
          </a:p>
        </p:txBody>
      </p:sp>
    </p:spTree>
    <p:extLst>
      <p:ext uri="{BB962C8B-B14F-4D97-AF65-F5344CB8AC3E}">
        <p14:creationId xmlns:p14="http://schemas.microsoft.com/office/powerpoint/2010/main" val="2079934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a chance for you to reflect on learning about comprehensive, balanced systems of assessment and their purposes in your own local context. Encourage participants to make connections to their own local context.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Facilitators may want to pose some of the following questions to support facilitation:</a:t>
            </a:r>
          </a:p>
          <a:p>
            <a:pPr marL="171450" indent="-171450">
              <a:buFont typeface="Arial" panose="020B0604020202020204" pitchFamily="34" charset="0"/>
              <a:buChar char="•"/>
            </a:pPr>
            <a:r>
              <a:rPr lang="en-US" dirty="0"/>
              <a:t>How clear are you on the current landscape?</a:t>
            </a:r>
          </a:p>
          <a:p>
            <a:pPr marL="171450" indent="-171450">
              <a:buFont typeface="Arial" panose="020B0604020202020204" pitchFamily="34" charset="0"/>
              <a:buChar char="•"/>
            </a:pPr>
            <a:r>
              <a:rPr lang="en-US" dirty="0"/>
              <a:t>How can you get a more complete picture, particularly of classroom practices?</a:t>
            </a:r>
          </a:p>
          <a:p>
            <a:pPr marL="171450" indent="-171450">
              <a:buFont typeface="Arial" panose="020B0604020202020204" pitchFamily="34" charset="0"/>
              <a:buChar char="•"/>
            </a:pPr>
            <a:r>
              <a:rPr lang="en-US" dirty="0"/>
              <a:t>Which stakeholders should you engage?</a:t>
            </a:r>
          </a:p>
          <a:p>
            <a:pPr marL="171450" indent="-171450">
              <a:buFont typeface="Arial" panose="020B0604020202020204" pitchFamily="34" charset="0"/>
              <a:buChar char="•"/>
            </a:pPr>
            <a:r>
              <a:rPr lang="en-US" dirty="0"/>
              <a:t>What do they need to know to fully participate? </a:t>
            </a:r>
          </a:p>
          <a:p>
            <a:pPr marL="171450" indent="-171450">
              <a:buFont typeface="Arial" panose="020B0604020202020204" pitchFamily="34" charset="0"/>
              <a:buChar char="•"/>
            </a:pPr>
            <a:r>
              <a:rPr lang="en-US" dirty="0"/>
              <a:t>What voices are not always at the table and should be?</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784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dirty="0"/>
          </a:p>
          <a:p>
            <a:r>
              <a:rPr lang="en-US" dirty="0"/>
              <a:t>Let’s ground ourselves by considering our standards as leaders. Specifically, let’s review Professional Standards for Educational Leaders (PSEL) Standard 4: Curriculum, Instruction, and Assessment. </a:t>
            </a:r>
          </a:p>
          <a:p>
            <a:endParaRPr lang="en-US" dirty="0"/>
          </a:p>
          <a:p>
            <a:r>
              <a:rPr lang="en-US" dirty="0"/>
              <a:t>Direct participants to locate the handout, PSEL Standard 4. This can be provided digitally or as a printed document. </a:t>
            </a:r>
          </a:p>
          <a:p>
            <a:endParaRPr lang="en-US" dirty="0"/>
          </a:p>
          <a:p>
            <a:r>
              <a:rPr lang="en-US" dirty="0"/>
              <a:t>As you read through Standard 4, make note of where these professional standards demand leadership in the area of assessment and consider your areas of strength and opportunities to improve. </a:t>
            </a:r>
          </a:p>
          <a:p>
            <a:endParaRPr lang="en-US" dirty="0"/>
          </a:p>
          <a:p>
            <a:r>
              <a:rPr lang="en-US" b="1" dirty="0"/>
              <a:t>Facilitation considerations:</a:t>
            </a:r>
          </a:p>
          <a:p>
            <a:pPr marL="171450" indent="-171450">
              <a:buFont typeface="Arial" panose="020B0604020202020204" pitchFamily="34" charset="0"/>
              <a:buChar char="•"/>
            </a:pPr>
            <a:r>
              <a:rPr lang="en-US" dirty="0"/>
              <a:t>Facilitators may want to adjust this activity by adding more time and opportunity for closer reading of the standard if participants are not familiar with the PSEL standards. </a:t>
            </a:r>
          </a:p>
          <a:p>
            <a:pPr marL="171450" indent="-171450">
              <a:buFont typeface="Arial" panose="020B0604020202020204" pitchFamily="34" charset="0"/>
              <a:buChar char="•"/>
            </a:pPr>
            <a:r>
              <a:rPr lang="en-US" dirty="0"/>
              <a:t>If participants do have familiarity with the PSEL standards, this activity can be conducted more quickly to activate prior knowledge, make authentic connections to participants responsibilities, and allow time for participants to set intentions for their engagement in the professional learning session.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For reference, the full standards can be accessed here: </a:t>
            </a:r>
            <a:r>
              <a:rPr lang="en-US" sz="1200" kern="1200" dirty="0">
                <a:solidFill>
                  <a:schemeClr val="tx1"/>
                </a:solidFill>
                <a:effectLst/>
                <a:latin typeface="+mn-lt"/>
                <a:ea typeface="+mn-ea"/>
                <a:cs typeface="+mn-cs"/>
              </a:rPr>
              <a:t>https://</a:t>
            </a:r>
            <a:r>
              <a:rPr lang="en-US" sz="1200" kern="1200" dirty="0" err="1">
                <a:solidFill>
                  <a:schemeClr val="tx1"/>
                </a:solidFill>
                <a:effectLst/>
                <a:latin typeface="+mn-lt"/>
                <a:ea typeface="+mn-ea"/>
                <a:cs typeface="+mn-cs"/>
              </a:rPr>
              <a:t>education.ky.gov</a:t>
            </a:r>
            <a:r>
              <a:rPr lang="en-US" sz="1200" kern="1200" dirty="0">
                <a:solidFill>
                  <a:schemeClr val="tx1"/>
                </a:solidFill>
                <a:effectLst/>
                <a:latin typeface="+mn-lt"/>
                <a:ea typeface="+mn-ea"/>
                <a:cs typeface="+mn-cs"/>
              </a:rPr>
              <a:t>/teachers/PGES/Documents/Professional-Standards-for-Educational-</a:t>
            </a:r>
            <a:r>
              <a:rPr lang="en-US" sz="1200" kern="1200" dirty="0" err="1">
                <a:solidFill>
                  <a:schemeClr val="tx1"/>
                </a:solidFill>
                <a:effectLst/>
                <a:latin typeface="+mn-lt"/>
                <a:ea typeface="+mn-ea"/>
                <a:cs typeface="+mn-cs"/>
              </a:rPr>
              <a:t>Leaders.pdf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a:t>
            </a:fld>
            <a:endParaRPr lang="en-US"/>
          </a:p>
        </p:txBody>
      </p:sp>
    </p:spTree>
    <p:extLst>
      <p:ext uri="{BB962C8B-B14F-4D97-AF65-F5344CB8AC3E}">
        <p14:creationId xmlns:p14="http://schemas.microsoft.com/office/powerpoint/2010/main" val="2483321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does it mean to be </a:t>
            </a:r>
            <a:r>
              <a:rPr lang="en-US" sz="1200" i="1" kern="1200" dirty="0">
                <a:solidFill>
                  <a:schemeClr val="tx1"/>
                </a:solidFill>
                <a:effectLst/>
                <a:latin typeface="+mn-lt"/>
                <a:ea typeface="+mn-ea"/>
                <a:cs typeface="+mn-cs"/>
              </a:rPr>
              <a:t>“assessment literate</a:t>
            </a:r>
            <a:r>
              <a:rPr lang="en-US" sz="1200" kern="1200" dirty="0">
                <a:solidFill>
                  <a:schemeClr val="tx1"/>
                </a:solidFill>
                <a:effectLst/>
                <a:latin typeface="+mn-lt"/>
                <a:ea typeface="+mn-ea"/>
                <a:cs typeface="+mn-cs"/>
              </a:rPr>
              <a:t>” and why does it matter?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definitions of assessment literacy. Here are two that can help participants see different ways of describing assessment literacy. Ask participants to read and reflect on the two definitions.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Next, facilitate a discussion in which participants can share their reactions to and ideas about the definitions.</a:t>
            </a:r>
            <a:r>
              <a:rPr lang="en-US" sz="1200" b="0" kern="1200" dirty="0">
                <a:solidFill>
                  <a:schemeClr val="tx1"/>
                </a:solidFill>
                <a:effectLst/>
                <a:latin typeface="+mn-lt"/>
                <a:ea typeface="+mn-ea"/>
                <a:cs typeface="+mn-cs"/>
              </a:rPr>
              <a:t> </a:t>
            </a:r>
          </a:p>
          <a:p>
            <a:r>
              <a:rPr lang="en-US" sz="1200" b="0" kern="1200" dirty="0">
                <a:solidFill>
                  <a:schemeClr val="tx1"/>
                </a:solidFill>
                <a:effectLst/>
                <a:latin typeface="+mn-lt"/>
                <a:ea typeface="+mn-ea"/>
                <a:cs typeface="+mn-cs"/>
              </a:rPr>
              <a:t>Consider using some of the following questions to support the discussion.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key words jump out at you in either of these definitions?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definition resonates with you most and why?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do the definitions have in common and what differences do you note?</a:t>
            </a:r>
          </a:p>
          <a:p>
            <a:r>
              <a:rPr lang="en-US" sz="1200" b="0" kern="1200" dirty="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F085DC6-3276-7043-866B-AAE2820669F7}" type="slidenum">
              <a:rPr lang="en-US" smtClean="0"/>
              <a:t>42</a:t>
            </a:fld>
            <a:endParaRPr lang="en-US"/>
          </a:p>
        </p:txBody>
      </p:sp>
    </p:spTree>
    <p:extLst>
      <p:ext uri="{BB962C8B-B14F-4D97-AF65-F5344CB8AC3E}">
        <p14:creationId xmlns:p14="http://schemas.microsoft.com/office/powerpoint/2010/main" val="20813852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chemeClr val="tx1"/>
                </a:solidFill>
                <a:effectLst/>
                <a:latin typeface="+mn-lt"/>
                <a:ea typeface="+mn-ea"/>
                <a:cs typeface="+mn-cs"/>
              </a:rPr>
              <a:t>Introduce the content on the slide by providing the following information.</a:t>
            </a:r>
          </a:p>
          <a:p>
            <a:r>
              <a:rPr lang="en-US" sz="2800" dirty="0"/>
              <a:t>Climate and culture are often used interchangeably. However, they are not synonyms.</a:t>
            </a:r>
          </a:p>
          <a:p>
            <a:r>
              <a:rPr lang="en-US" sz="2800" dirty="0"/>
              <a:t> </a:t>
            </a:r>
          </a:p>
          <a:p>
            <a:r>
              <a:rPr lang="en-US" sz="2800" dirty="0"/>
              <a:t>Culture reflects the norms, values, beliefs and traditions that are transmitted historically over time. Climate is how members of a community experience that community. Climate is like the mood of the community. It is deeply influenced by culture, but it is more fluid. </a:t>
            </a:r>
          </a:p>
          <a:p>
            <a:endParaRPr lang="en-US" sz="2800" dirty="0"/>
          </a:p>
          <a:p>
            <a:r>
              <a:rPr lang="en-US" sz="2800" b="1" dirty="0"/>
              <a:t>Facilitate a discussion that helps participants reflect on the role of culture and climate in their schools or districts and how their culture could support a comprehensive, balanced assessment system aligned to the vision for teaching 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chemeClr val="tx1"/>
                </a:solidFill>
                <a:effectLst/>
                <a:latin typeface="+mn-lt"/>
                <a:ea typeface="+mn-ea"/>
                <a:cs typeface="+mn-cs"/>
              </a:rPr>
              <a:t>Consider using some of the following prompts to support the discussion.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How do you gain an understanding of the culture and climate in your school or district?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In what ways have you shaped the culture and climate in your school and district?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How would you describe your current culture and climate?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kern="1200" dirty="0">
                <a:solidFill>
                  <a:schemeClr val="tx1"/>
                </a:solidFill>
                <a:effectLst/>
                <a:latin typeface="+mn-lt"/>
                <a:ea typeface="+mn-ea"/>
                <a:cs typeface="+mn-cs"/>
              </a:rPr>
              <a:t>How does your school climate currently support your vision for assessment that can support established goals for teaching and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43</a:t>
            </a:fld>
            <a:endParaRPr lang="en-US"/>
          </a:p>
        </p:txBody>
      </p:sp>
    </p:spTree>
    <p:extLst>
      <p:ext uri="{BB962C8B-B14F-4D97-AF65-F5344CB8AC3E}">
        <p14:creationId xmlns:p14="http://schemas.microsoft.com/office/powerpoint/2010/main" val="1439032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dirty="0"/>
          </a:p>
          <a:p>
            <a:r>
              <a:rPr lang="en-US" dirty="0"/>
              <a:t>A comprehensive, balanced assessment system is an important lever to improve outcomes and support equity; however, levers only work if they are pulled. Assessment leaders build a culture of assessment literacy to ensure that a comprehensive and balanced system of assessment is used to impact student learning and meet the local vision for teaching and learning. </a:t>
            </a:r>
          </a:p>
          <a:p>
            <a:endParaRPr lang="en-US" dirty="0"/>
          </a:p>
          <a:p>
            <a:r>
              <a:rPr lang="en-US" dirty="0"/>
              <a:t>Leaders build a culture of assessment literacy by doing the following:</a:t>
            </a:r>
          </a:p>
          <a:p>
            <a:pPr marL="171450" indent="-171450">
              <a:buFont typeface="Arial" panose="020B0604020202020204" pitchFamily="34" charset="0"/>
              <a:buChar char="•"/>
            </a:pPr>
            <a:r>
              <a:rPr lang="en-US" dirty="0"/>
              <a:t>Build stakeholder knowledge</a:t>
            </a:r>
          </a:p>
          <a:p>
            <a:pPr marL="171450" indent="-171450">
              <a:buFont typeface="Arial" panose="020B0604020202020204" pitchFamily="34" charset="0"/>
              <a:buChar char="•"/>
            </a:pPr>
            <a:r>
              <a:rPr lang="en-US" dirty="0"/>
              <a:t>Establish non-negotiable values by implementing aligned policies, practices and beliefs</a:t>
            </a:r>
          </a:p>
          <a:p>
            <a:pPr marL="171450" indent="-171450">
              <a:buFont typeface="Arial" panose="020B0604020202020204" pitchFamily="34" charset="0"/>
              <a:buChar char="•"/>
            </a:pPr>
            <a:r>
              <a:rPr lang="en-US" dirty="0"/>
              <a:t>Invest in structural supports that ensures stakeholders can use assessment tools and practices to achieve the established vision for teaching and learning</a:t>
            </a:r>
          </a:p>
        </p:txBody>
      </p:sp>
      <p:sp>
        <p:nvSpPr>
          <p:cNvPr id="4" name="Slide Number Placeholder 3"/>
          <p:cNvSpPr>
            <a:spLocks noGrp="1"/>
          </p:cNvSpPr>
          <p:nvPr>
            <p:ph type="sldNum" sz="quarter" idx="5"/>
          </p:nvPr>
        </p:nvSpPr>
        <p:spPr/>
        <p:txBody>
          <a:bodyPr/>
          <a:lstStyle/>
          <a:p>
            <a:fld id="{C1E2BC98-6EA0-4EE7-A97F-558F26662BCA}" type="slidenum">
              <a:rPr lang="en-US" smtClean="0"/>
              <a:t>44</a:t>
            </a:fld>
            <a:endParaRPr lang="en-US"/>
          </a:p>
        </p:txBody>
      </p:sp>
    </p:spTree>
    <p:extLst>
      <p:ext uri="{BB962C8B-B14F-4D97-AF65-F5344CB8AC3E}">
        <p14:creationId xmlns:p14="http://schemas.microsoft.com/office/powerpoint/2010/main" val="11527103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dirty="0"/>
              <a:t>In a culture of assessment literacy, stakeholders have a shared vision for teaching and learning and the role assessment plays within that vision. Stakeholders hold a common, accurate understanding of the purposes of their assessments and appropriate use of the evidence they yield, have the information they need to be critical consumers of assessment tools and practices and have a strong understanding of the formative assessment process.</a:t>
            </a:r>
          </a:p>
          <a:p>
            <a:endParaRPr lang="en-US" dirty="0"/>
          </a:p>
          <a:p>
            <a:r>
              <a:rPr lang="en-US" dirty="0"/>
              <a:t>The formative assessment process is called out explicitly on this slide because, while it is the most immediately actionable form of assessment and a powerful lever of student learning, it can sometimes be overlooked in discussions about assessment. </a:t>
            </a:r>
          </a:p>
          <a:p>
            <a:endParaRPr lang="en-US" dirty="0"/>
          </a:p>
          <a:p>
            <a:r>
              <a:rPr lang="en-US" dirty="0"/>
              <a:t>The Balanced Assessment Professional Learning Modules series, produced by the Kentucky Department of Education, is a resource that can support knowledge building among educators in your school or district: https://kystandards.org/standards-resources/pl-mods/balanced-assessment-plms/</a:t>
            </a:r>
          </a:p>
        </p:txBody>
      </p:sp>
      <p:sp>
        <p:nvSpPr>
          <p:cNvPr id="4" name="Slide Number Placeholder 3"/>
          <p:cNvSpPr>
            <a:spLocks noGrp="1"/>
          </p:cNvSpPr>
          <p:nvPr>
            <p:ph type="sldNum" sz="quarter" idx="5"/>
          </p:nvPr>
        </p:nvSpPr>
        <p:spPr/>
        <p:txBody>
          <a:bodyPr/>
          <a:lstStyle/>
          <a:p>
            <a:fld id="{C1E2BC98-6EA0-4EE7-A97F-558F26662BCA}" type="slidenum">
              <a:rPr lang="en-US" smtClean="0"/>
              <a:t>45</a:t>
            </a:fld>
            <a:endParaRPr lang="en-US"/>
          </a:p>
        </p:txBody>
      </p:sp>
    </p:spTree>
    <p:extLst>
      <p:ext uri="{BB962C8B-B14F-4D97-AF65-F5344CB8AC3E}">
        <p14:creationId xmlns:p14="http://schemas.microsoft.com/office/powerpoint/2010/main" val="2202727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Assessment leaders foster values and beliefs that support equity, particularly in terms of making sense of student learning data. Below are some areas where assessment leaders can establish and reinforce these values through intentional focus on policies, practices and beliefs:</a:t>
            </a:r>
            <a:endParaRPr lang="en-US" dirty="0"/>
          </a:p>
          <a:p>
            <a:pPr marL="171450" indent="-171450">
              <a:buFont typeface="Arial" panose="020B0604020202020204" pitchFamily="34" charset="0"/>
              <a:buChar char="•"/>
            </a:pPr>
            <a:r>
              <a:rPr lang="en-US" b="1" dirty="0"/>
              <a:t>Cultivate an equity mindset, </a:t>
            </a:r>
            <a:r>
              <a:rPr lang="en-US" dirty="0"/>
              <a:t>particularly in terms of assessment and data analysis. This means that educators unpack implicit bias in their own beliefs and in the data they review and interrogate ways that data can be used to reinforce stereotypes.</a:t>
            </a:r>
          </a:p>
          <a:p>
            <a:pPr marL="171450" indent="-171450">
              <a:buFont typeface="Arial" panose="020B0604020202020204" pitchFamily="34" charset="0"/>
              <a:buChar char="•"/>
            </a:pPr>
            <a:r>
              <a:rPr lang="en-US" b="1" dirty="0"/>
              <a:t>Take an asset-based approach to understanding student learning outcomes, </a:t>
            </a:r>
            <a:r>
              <a:rPr lang="en-US" b="0" dirty="0"/>
              <a:t>which </a:t>
            </a:r>
            <a:r>
              <a:rPr lang="en-US" dirty="0"/>
              <a:t>means taking a positive approach to each student and considering their strengths, interests and cultures. Explore and address implicit bias; consider and interrogate the way that data can exacerbate bias and reinforce stereotypes. This requires dismantling deficit mindsets that focus on student weaknesses. </a:t>
            </a:r>
          </a:p>
          <a:p>
            <a:pPr marL="171450" indent="-171450">
              <a:buFont typeface="Arial" panose="020B0604020202020204" pitchFamily="34" charset="0"/>
              <a:buChar char="•"/>
            </a:pPr>
            <a:r>
              <a:rPr lang="en-US" b="1" dirty="0"/>
              <a:t>System thinking </a:t>
            </a:r>
            <a:r>
              <a:rPr lang="en-US" b="0" dirty="0"/>
              <a:t>means that educators focus on the systemic factors that produce results and understand the systemic factors that their students experience and that create unequal opportunities.</a:t>
            </a:r>
          </a:p>
          <a:p>
            <a:pPr marL="171450" indent="-171450">
              <a:buFont typeface="Arial" panose="020B0604020202020204" pitchFamily="34" charset="0"/>
              <a:buChar char="•"/>
            </a:pPr>
            <a:r>
              <a:rPr lang="en-US" b="1" dirty="0"/>
              <a:t>Inquiry stance </a:t>
            </a:r>
            <a:r>
              <a:rPr lang="en-US" b="0" dirty="0"/>
              <a:t>means that educators take an open-minded, improvement oriented, learner approach to problem solving.</a:t>
            </a:r>
          </a:p>
          <a:p>
            <a:pPr marL="0" indent="0">
              <a:buFontTx/>
              <a:buNone/>
            </a:pPr>
            <a:endParaRPr lang="en-US" b="0" dirty="0"/>
          </a:p>
          <a:p>
            <a:r>
              <a:rPr lang="en-US" sz="1200" b="1" kern="1200" dirty="0">
                <a:solidFill>
                  <a:schemeClr val="tx1"/>
                </a:solidFill>
                <a:effectLst/>
                <a:latin typeface="+mn-lt"/>
                <a:ea typeface="+mn-ea"/>
                <a:cs typeface="+mn-cs"/>
              </a:rPr>
              <a:t>Extension notes:</a:t>
            </a:r>
          </a:p>
          <a:p>
            <a:r>
              <a:rPr lang="en-US" sz="1200" kern="1200" dirty="0">
                <a:solidFill>
                  <a:schemeClr val="tx1"/>
                </a:solidFill>
                <a:effectLst/>
                <a:latin typeface="+mn-lt"/>
                <a:ea typeface="+mn-ea"/>
                <a:cs typeface="+mn-cs"/>
              </a:rPr>
              <a:t>Module 3 in this series contains a data beliefs survey to support leaders in understanding current beliefs about data use. </a:t>
            </a:r>
          </a:p>
        </p:txBody>
      </p:sp>
      <p:sp>
        <p:nvSpPr>
          <p:cNvPr id="4" name="Slide Number Placeholder 3"/>
          <p:cNvSpPr>
            <a:spLocks noGrp="1"/>
          </p:cNvSpPr>
          <p:nvPr>
            <p:ph type="sldNum" sz="quarter" idx="5"/>
          </p:nvPr>
        </p:nvSpPr>
        <p:spPr/>
        <p:txBody>
          <a:bodyPr/>
          <a:lstStyle/>
          <a:p>
            <a:fld id="{C1E2BC98-6EA0-4EE7-A97F-558F26662BCA}" type="slidenum">
              <a:rPr lang="en-US" smtClean="0"/>
              <a:t>46</a:t>
            </a:fld>
            <a:endParaRPr lang="en-US"/>
          </a:p>
        </p:txBody>
      </p:sp>
    </p:spTree>
    <p:extLst>
      <p:ext uri="{BB962C8B-B14F-4D97-AF65-F5344CB8AC3E}">
        <p14:creationId xmlns:p14="http://schemas.microsoft.com/office/powerpoint/2010/main" val="9447927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b="0" dirty="0"/>
              <a:t>Building educator knowledge and reinforcing values about assessment and data are important, but leaders must invest in structural supports that allow educators to apply knowledge and beliefs into practice. </a:t>
            </a:r>
          </a:p>
          <a:p>
            <a:endParaRPr lang="en-US" b="0" dirty="0"/>
          </a:p>
          <a:p>
            <a:r>
              <a:rPr lang="en-US" b="0" dirty="0"/>
              <a:t>Some key structural supports that leaders should consider include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Vision-aligned policies, practices and expectations: </a:t>
            </a:r>
            <a:r>
              <a:rPr lang="en-US" b="0" dirty="0"/>
              <a:t>As mentioned, the vision for assessment, which should align directly and clearly to shared priorities for teaching and learning, should be a north star for a comprehensive balanced assessment system. This requires structural supports like policies, practices and expectations that directly support the vision for assessment. </a:t>
            </a:r>
            <a:endParaRPr lang="en-US" b="1" dirty="0"/>
          </a:p>
          <a:p>
            <a:pPr marL="171450" indent="-171450">
              <a:buFont typeface="Arial" panose="020B0604020202020204" pitchFamily="34" charset="0"/>
              <a:buChar char="•"/>
            </a:pPr>
            <a:r>
              <a:rPr lang="en-US" b="1" dirty="0"/>
              <a:t>Teacher agency</a:t>
            </a:r>
            <a:r>
              <a:rPr lang="en-US" b="0" dirty="0"/>
              <a:t>: When teachers don’t have autonomy over teaching and learning, they can’t engage in meaningful formative assessment practices and aren’t able to respond authentically to what they learn from student assessment data. Teachers need to use their professional judgement to enact assessment practices that support individual student learning. When teachers have agency, they can support students to develop their own agency and ownership of their learning. </a:t>
            </a:r>
          </a:p>
          <a:p>
            <a:pPr marL="171450" indent="-171450">
              <a:buFont typeface="Arial" panose="020B0604020202020204" pitchFamily="34" charset="0"/>
              <a:buChar char="•"/>
            </a:pPr>
            <a:r>
              <a:rPr lang="en-US" b="1" dirty="0"/>
              <a:t>Time</a:t>
            </a:r>
            <a:r>
              <a:rPr lang="en-US" b="0" dirty="0"/>
              <a:t>: Asking teachers to engage fully in a culture of assessment literacy requires time. Teachers need time for professional learning, planning and reflection. </a:t>
            </a:r>
          </a:p>
          <a:p>
            <a:pPr marL="171450" indent="-171450">
              <a:buFont typeface="Arial" panose="020B0604020202020204" pitchFamily="34" charset="0"/>
              <a:buChar char="•"/>
            </a:pPr>
            <a:r>
              <a:rPr lang="en-US" b="1" dirty="0"/>
              <a:t>Collaborative learning</a:t>
            </a:r>
            <a:r>
              <a:rPr lang="en-US" b="0" dirty="0"/>
              <a:t>: Teachers need formal structures, like PLCs, to support collaborative sense-making and cooperative reflection on practice. In PLCs, educators can engage in data analysis protocols, plan and reflect on formative assessment practices, examine evidence of student learning and analyze assessment tools.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Support to improve practice</a:t>
            </a:r>
            <a:r>
              <a:rPr lang="en-US" dirty="0"/>
              <a:t>: In a culture of assessment literacy, educators have consistent support to improve their assessment and data use practice. Educators need modeling, supportive norms and consistent feedback that supports reflection. </a:t>
            </a:r>
            <a:endParaRPr lang="en-US" b="0" dirty="0"/>
          </a:p>
        </p:txBody>
      </p:sp>
      <p:sp>
        <p:nvSpPr>
          <p:cNvPr id="4" name="Slide Number Placeholder 3"/>
          <p:cNvSpPr>
            <a:spLocks noGrp="1"/>
          </p:cNvSpPr>
          <p:nvPr>
            <p:ph type="sldNum" sz="quarter" idx="5"/>
          </p:nvPr>
        </p:nvSpPr>
        <p:spPr/>
        <p:txBody>
          <a:bodyPr/>
          <a:lstStyle/>
          <a:p>
            <a:fld id="{C1E2BC98-6EA0-4EE7-A97F-558F26662BCA}" type="slidenum">
              <a:rPr lang="en-US" smtClean="0"/>
              <a:t>47</a:t>
            </a:fld>
            <a:endParaRPr lang="en-US"/>
          </a:p>
        </p:txBody>
      </p:sp>
    </p:spTree>
    <p:extLst>
      <p:ext uri="{BB962C8B-B14F-4D97-AF65-F5344CB8AC3E}">
        <p14:creationId xmlns:p14="http://schemas.microsoft.com/office/powerpoint/2010/main" val="13024758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 using the following questions to support the discussion.</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How does your current assessment system support your vision for teaching and learning?</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What is your current culture when it comes to assessment?</a:t>
            </a: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What would you like to change?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48</a:t>
            </a:fld>
            <a:endParaRPr lang="en-US"/>
          </a:p>
        </p:txBody>
      </p:sp>
    </p:spTree>
    <p:extLst>
      <p:ext uri="{BB962C8B-B14F-4D97-AF65-F5344CB8AC3E}">
        <p14:creationId xmlns:p14="http://schemas.microsoft.com/office/powerpoint/2010/main" val="15428837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Introduce the content on the slide by providing the following information.</a:t>
            </a:r>
          </a:p>
          <a:p>
            <a:r>
              <a:rPr lang="en-US" sz="1200" b="0" kern="1200" dirty="0">
                <a:solidFill>
                  <a:schemeClr val="tx1"/>
                </a:solidFill>
                <a:effectLst/>
                <a:latin typeface="+mn-lt"/>
                <a:ea typeface="+mn-ea"/>
                <a:cs typeface="+mn-cs"/>
              </a:rPr>
              <a:t>Let’s reflect on what we’ve covered in this presentation today and how it may impact your leadership in your school or district. </a:t>
            </a:r>
          </a:p>
          <a:p>
            <a:r>
              <a:rPr lang="en-US" sz="1200" b="0" kern="1200" dirty="0">
                <a:solidFill>
                  <a:schemeClr val="tx1"/>
                </a:solidFill>
                <a:effectLst/>
                <a:latin typeface="+mn-lt"/>
                <a:ea typeface="+mn-ea"/>
                <a:cs typeface="+mn-cs"/>
              </a:rPr>
              <a:t>Remind participants to look at the PSEL handout for reference.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 prepared to ask probing questions like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Looking at PSEL Standard 4, what more do you need to learn?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Who do you need to engage to support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What new ideas do you have to support your leadership in the areas identified in Standard 4?</a:t>
            </a:r>
          </a:p>
        </p:txBody>
      </p:sp>
      <p:sp>
        <p:nvSpPr>
          <p:cNvPr id="4" name="Slide Number Placeholder 3"/>
          <p:cNvSpPr>
            <a:spLocks noGrp="1"/>
          </p:cNvSpPr>
          <p:nvPr>
            <p:ph type="sldNum" sz="quarter" idx="5"/>
          </p:nvPr>
        </p:nvSpPr>
        <p:spPr/>
        <p:txBody>
          <a:bodyPr/>
          <a:lstStyle/>
          <a:p>
            <a:fld id="{C1E2BC98-6EA0-4EE7-A97F-558F26662BCA}" type="slidenum">
              <a:rPr lang="en-US" smtClean="0"/>
              <a:t>49</a:t>
            </a:fld>
            <a:endParaRPr lang="en-US"/>
          </a:p>
        </p:txBody>
      </p:sp>
    </p:spTree>
    <p:extLst>
      <p:ext uri="{BB962C8B-B14F-4D97-AF65-F5344CB8AC3E}">
        <p14:creationId xmlns:p14="http://schemas.microsoft.com/office/powerpoint/2010/main" val="17247078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1E2BC98-6EA0-4EE7-A97F-558F26662BCA}" type="slidenum">
              <a:rPr lang="en-US" smtClean="0"/>
              <a:t>50</a:t>
            </a:fld>
            <a:endParaRPr lang="en-US"/>
          </a:p>
        </p:txBody>
      </p:sp>
    </p:spTree>
    <p:extLst>
      <p:ext uri="{BB962C8B-B14F-4D97-AF65-F5344CB8AC3E}">
        <p14:creationId xmlns:p14="http://schemas.microsoft.com/office/powerpoint/2010/main" val="179455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p>
          <a:p>
            <a:r>
              <a:rPr lang="en-US" sz="1200" b="0" kern="1200" dirty="0">
                <a:solidFill>
                  <a:schemeClr val="tx1"/>
                </a:solidFill>
                <a:effectLst/>
                <a:latin typeface="+mn-lt"/>
                <a:ea typeface="+mn-ea"/>
                <a:cs typeface="+mn-cs"/>
              </a:rPr>
              <a:t>This module focuses on leading a comprehensive, balanced system of assessment, but assessment is not an end unto itself. At the classroom, school, district or event state level, assessment is only valuable to the extent it can inform decision making to meet </a:t>
            </a:r>
            <a:r>
              <a:rPr lang="en-US" sz="1800" dirty="0">
                <a:effectLst/>
                <a:latin typeface="Segoe UI" panose="020B0502040204020203" pitchFamily="34" charset="0"/>
              </a:rPr>
              <a:t>the shared goals of all stakeholders in the system.</a:t>
            </a:r>
          </a:p>
          <a:p>
            <a:endParaRPr lang="en-US" sz="18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So, let’s take a moment to anchor our thinking about assessment in what matters most to us as leaders.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Ask participants to reflect on their most important responsibilities and highest priorities as a leader. </a:t>
            </a:r>
          </a:p>
          <a:p>
            <a:r>
              <a:rPr lang="en-US" dirty="0"/>
              <a:t>Give participants a few minutes and encourage them to jot down some notes. </a:t>
            </a:r>
          </a:p>
          <a:p>
            <a:endParaRPr lang="en-US" dirty="0"/>
          </a:p>
          <a:p>
            <a:r>
              <a:rPr lang="en-US" b="1" dirty="0"/>
              <a:t>When participants are ready, ask them to share their thinking</a:t>
            </a:r>
            <a:r>
              <a:rPr lang="en-US" dirty="0"/>
              <a:t>.</a:t>
            </a:r>
          </a:p>
          <a:p>
            <a:r>
              <a:rPr lang="en-US" dirty="0"/>
              <a:t>As participants share their priorities, highlight some key themes that emerge from the shared priorities and plan to come back to them as the group discusses the role of assessment and what leaders can do to leverage assessment in effective educational systems. </a:t>
            </a:r>
          </a:p>
          <a:p>
            <a:endParaRPr lang="en-US" dirty="0"/>
          </a:p>
          <a:p>
            <a:r>
              <a:rPr lang="en-US" dirty="0"/>
              <a:t>For example, participants may identify academic goals like mastering the standards and preparing students for college, career and civic life as their priority. Others may focus on social emotional wellness for students or on addressing equity. </a:t>
            </a:r>
          </a:p>
          <a:p>
            <a:endParaRPr lang="en-US" dirty="0"/>
          </a:p>
          <a:p>
            <a:r>
              <a:rPr lang="en-US" dirty="0"/>
              <a:t>Be prepared to prompt participants to return to these priorities when they think about how their systems of assessment can reflect their values and support their highest priorities. </a:t>
            </a:r>
          </a:p>
          <a:p>
            <a:endParaRPr lang="en-US" dirty="0"/>
          </a:p>
          <a:p>
            <a:r>
              <a:rPr lang="en-US" b="1" dirty="0"/>
              <a:t>Facilitation considerations</a:t>
            </a:r>
            <a:r>
              <a:rPr lang="en-US" dirty="0"/>
              <a:t>: </a:t>
            </a:r>
          </a:p>
          <a:p>
            <a:pPr marL="171450" indent="-171450">
              <a:buFont typeface="Arial" panose="020B0604020202020204" pitchFamily="34" charset="0"/>
              <a:buChar char="•"/>
            </a:pPr>
            <a:r>
              <a:rPr lang="en-US" dirty="0"/>
              <a:t>In an in-person learning setting, this activity may be best structured as a think-pair-share, with responses captured on chart paper. </a:t>
            </a:r>
          </a:p>
          <a:p>
            <a:pPr marL="171450" indent="-171450">
              <a:buFont typeface="Arial" panose="020B0604020202020204" pitchFamily="34" charset="0"/>
              <a:buChar char="•"/>
            </a:pPr>
            <a:r>
              <a:rPr lang="en-US" dirty="0"/>
              <a:t>In a virtual learning setting, participants could share their priorities in the chat box or a common digital space like Padlet, or the discussion on this slide and the following could be combined for a brief breakout discussion. </a:t>
            </a:r>
          </a:p>
        </p:txBody>
      </p:sp>
      <p:sp>
        <p:nvSpPr>
          <p:cNvPr id="4" name="Slide Number Placeholder 3"/>
          <p:cNvSpPr>
            <a:spLocks noGrp="1"/>
          </p:cNvSpPr>
          <p:nvPr>
            <p:ph type="sldNum" sz="quarter" idx="5"/>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681526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likely many different ways that assessment of student learning happens in your school or district. You may have commercial products, locally created tools and assessment in your curriculum that are administered to all students. There are also teacher created tools and strategies as well as formative assessment practices happening in classrooms every day. </a:t>
            </a:r>
          </a:p>
          <a:p>
            <a:endParaRPr lang="en-US" dirty="0"/>
          </a:p>
          <a:p>
            <a:r>
              <a:rPr lang="en-US" b="1" dirty="0"/>
              <a:t>Ask participants to reflect on all the types of assessments that are currently happening in their school or district</a:t>
            </a:r>
            <a:r>
              <a:rPr lang="en-US" dirty="0"/>
              <a:t>, including common assessments like interim or benchmark assessments as well as classroom assessment tools and formative assessment practices. Participants may need prompting and guidance to consider their observations about formative assessment practice, not only formal assessment tools in this reflection.  </a:t>
            </a:r>
          </a:p>
          <a:p>
            <a:endParaRPr lang="en-US" dirty="0"/>
          </a:p>
          <a:p>
            <a:r>
              <a:rPr lang="en-US" b="1" dirty="0"/>
              <a:t>Facilitation 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intended to be a quick activity to activate prior knowledge. Depending on their familiarity with assessment tools and practices in their district, participants may need some support for the reflection. Consider prompts about different types of assessment, different products they may have or just give people time to write down all the assessment tools and practices they know about. </a:t>
            </a:r>
          </a:p>
        </p:txBody>
      </p:sp>
      <p:sp>
        <p:nvSpPr>
          <p:cNvPr id="4" name="Slide Number Placeholder 3"/>
          <p:cNvSpPr>
            <a:spLocks noGrp="1"/>
          </p:cNvSpPr>
          <p:nvPr>
            <p:ph type="sldNum" sz="quarter" idx="5"/>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213526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dirty="0"/>
          </a:p>
          <a:p>
            <a:r>
              <a:rPr lang="en-US" dirty="0"/>
              <a:t>Throughout this presentation, we are going to focus on your local system of assessments, meaning the assessment tools and practices that are in place in your school or district. As you reflect on your local system throughout this presentation, focus on the assessment tools and practices that are in your control at the local level. </a:t>
            </a:r>
          </a:p>
          <a:p>
            <a:endParaRPr lang="en-US" dirty="0"/>
          </a:p>
          <a:p>
            <a:r>
              <a:rPr lang="en-US" b="1" dirty="0"/>
              <a:t>Next, ask participants to reflect on the questions presented on the slide, considering the priorities they identified earlier.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participants are ready, ask them to share their thinking</a:t>
            </a:r>
            <a:r>
              <a:rPr lang="en-US" dirty="0"/>
              <a:t>. </a:t>
            </a:r>
          </a:p>
          <a:p>
            <a:r>
              <a:rPr lang="en-US" dirty="0"/>
              <a:t>Be prepared to highlight key themes that emerge. Facilitators may want to consider some of the following questions to support the discussion:</a:t>
            </a:r>
          </a:p>
          <a:p>
            <a:pPr marL="171450" indent="-171450">
              <a:buFont typeface="Arial" panose="020B0604020202020204" pitchFamily="34" charset="0"/>
              <a:buChar char="•"/>
            </a:pPr>
            <a:r>
              <a:rPr lang="en-US" dirty="0"/>
              <a:t>Are there any patterns in terms of the types of assessments that are most in line with your priorities and those that are least in line?</a:t>
            </a:r>
          </a:p>
          <a:p>
            <a:pPr marL="171450" indent="-171450">
              <a:buFont typeface="Arial" panose="020B0604020202020204" pitchFamily="34" charset="0"/>
              <a:buChar char="•"/>
            </a:pPr>
            <a:r>
              <a:rPr lang="en-US" dirty="0"/>
              <a:t>When you consider assessments that do or do not align well to your priorities, are your concerns related to the tools, practices or data use?</a:t>
            </a:r>
          </a:p>
          <a:p>
            <a:pPr marL="171450" indent="-171450">
              <a:buFont typeface="Arial" panose="020B0604020202020204" pitchFamily="34" charset="0"/>
              <a:buChar char="•"/>
            </a:pPr>
            <a:r>
              <a:rPr lang="en-US" dirty="0"/>
              <a:t>How do you think other key stakeholders in your school or district might respond to these questions (teachers, students, families)?</a:t>
            </a:r>
          </a:p>
          <a:p>
            <a:pPr marL="171450" indent="-171450">
              <a:buFont typeface="Arial" panose="020B0604020202020204" pitchFamily="34" charset="0"/>
              <a:buChar char="•"/>
            </a:pPr>
            <a:endParaRPr lang="en-US" dirty="0"/>
          </a:p>
          <a:p>
            <a:r>
              <a:rPr lang="en-US" b="1" dirty="0"/>
              <a:t>Set intention for learning.</a:t>
            </a:r>
          </a:p>
          <a:p>
            <a:r>
              <a:rPr lang="en-US" dirty="0"/>
              <a:t>Today, we are going to focus on how to create the conditions in your school or district in which assessment is both aligned to what matters most and supports stakeholders in achieving the most important shared goals.  </a:t>
            </a:r>
          </a:p>
        </p:txBody>
      </p:sp>
      <p:sp>
        <p:nvSpPr>
          <p:cNvPr id="4" name="Slide Number Placeholder 3"/>
          <p:cNvSpPr>
            <a:spLocks noGrp="1"/>
          </p:cNvSpPr>
          <p:nvPr>
            <p:ph type="sldNum" sz="quarter" idx="5"/>
          </p:nvPr>
        </p:nvSpPr>
        <p:spPr/>
        <p:txBody>
          <a:bodyPr/>
          <a:lstStyle/>
          <a:p>
            <a:fld id="{C1E2BC98-6EA0-4EE7-A97F-558F26662BCA}" type="slidenum">
              <a:rPr lang="en-US" smtClean="0"/>
              <a:t>8</a:t>
            </a:fld>
            <a:endParaRPr lang="en-US"/>
          </a:p>
        </p:txBody>
      </p:sp>
    </p:spTree>
    <p:extLst>
      <p:ext uri="{BB962C8B-B14F-4D97-AF65-F5344CB8AC3E}">
        <p14:creationId xmlns:p14="http://schemas.microsoft.com/office/powerpoint/2010/main" val="4053909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Generating meaningful data about student learning is essential for making the decisions about teaching and learning that will produce equitable learning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But meaningful data requires </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kern="1200" dirty="0">
                <a:solidFill>
                  <a:schemeClr val="tx1"/>
                </a:solidFill>
                <a:effectLst/>
                <a:latin typeface="+mn-lt"/>
                <a:ea typeface="+mn-ea"/>
                <a:cs typeface="+mn-cs"/>
              </a:rPr>
              <a:t>an intentional purpose for collecting the data,</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kern="1200" dirty="0">
                <a:solidFill>
                  <a:schemeClr val="tx1"/>
                </a:solidFill>
                <a:effectLst/>
                <a:latin typeface="+mn-lt"/>
                <a:ea typeface="+mn-ea"/>
                <a:cs typeface="+mn-cs"/>
              </a:rPr>
              <a:t>sound tools and practices for eliciting evidence of student learning, and </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1200" kern="1200" dirty="0">
                <a:solidFill>
                  <a:schemeClr val="tx1"/>
                </a:solidFill>
                <a:effectLst/>
                <a:latin typeface="+mn-lt"/>
                <a:ea typeface="+mn-ea"/>
                <a:cs typeface="+mn-cs"/>
              </a:rPr>
              <a:t>appropriate practices for analyzing and responding to the evidence of student learning to improve teaching and learning.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Effective systems of assessment have leaders that create conditions where evidence of student learning is used to improve outcomes at different levels of the system.</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Leaders must invest in appropriate tools and support effective practices that elicit the right evidence for educational decision making. </a:t>
            </a:r>
          </a:p>
          <a:p>
            <a:pPr marL="628650" lvl="1" indent="-171450">
              <a:buFont typeface="Calibri" panose="020F0502020204030204" pitchFamily="34" charset="0"/>
              <a:buChar char="-"/>
            </a:pPr>
            <a:r>
              <a:rPr lang="en-US" sz="1200" kern="1200" dirty="0">
                <a:solidFill>
                  <a:schemeClr val="tx1"/>
                </a:solidFill>
                <a:effectLst/>
                <a:latin typeface="+mn-lt"/>
                <a:ea typeface="+mn-ea"/>
                <a:cs typeface="+mn-cs"/>
              </a:rPr>
              <a:t>But just having the right tools and practices and producing relevant data is not enough to ensure that assessment supports improved learning outcomes. Stakeholders need to understand assessment data, time to make sense of data and to hone their practices and agency to use data to make appropriate decisions. </a:t>
            </a:r>
          </a:p>
        </p:txBody>
      </p:sp>
      <p:sp>
        <p:nvSpPr>
          <p:cNvPr id="4" name="Slide Number Placeholder 3"/>
          <p:cNvSpPr>
            <a:spLocks noGrp="1"/>
          </p:cNvSpPr>
          <p:nvPr>
            <p:ph type="sldNum" sz="quarter" idx="5"/>
          </p:nvPr>
        </p:nvSpPr>
        <p:spPr/>
        <p:txBody>
          <a:bodyPr/>
          <a:lstStyle/>
          <a:p>
            <a:fld id="{C1E2BC98-6EA0-4EE7-A97F-558F26662BCA}" type="slidenum">
              <a:rPr lang="en-US" smtClean="0"/>
              <a:t>9</a:t>
            </a:fld>
            <a:endParaRPr lang="en-US"/>
          </a:p>
        </p:txBody>
      </p:sp>
    </p:spTree>
    <p:extLst>
      <p:ext uri="{BB962C8B-B14F-4D97-AF65-F5344CB8AC3E}">
        <p14:creationId xmlns:p14="http://schemas.microsoft.com/office/powerpoint/2010/main" val="397028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Introduce the content on the slide by providing the following information.</a:t>
            </a:r>
            <a:endParaRPr lang="en-US" dirty="0"/>
          </a:p>
          <a:p>
            <a:r>
              <a:rPr lang="en-US" dirty="0"/>
              <a:t>In this module, we will explore the following three core competencies for assessment leaders:</a:t>
            </a:r>
          </a:p>
          <a:p>
            <a:pPr marL="171450" indent="-171450">
              <a:buFont typeface="Arial" panose="020B0604020202020204" pitchFamily="34" charset="0"/>
              <a:buChar char="•"/>
            </a:pPr>
            <a:r>
              <a:rPr lang="en-US" dirty="0"/>
              <a:t>Articulate a compelling vision for assessment, linked directly to the shared goals for teaching and learning.</a:t>
            </a:r>
          </a:p>
          <a:p>
            <a:pPr marL="171450" indent="-171450">
              <a:buFont typeface="Arial" panose="020B0604020202020204" pitchFamily="34" charset="0"/>
              <a:buChar char="•"/>
            </a:pPr>
            <a:r>
              <a:rPr lang="en-US" dirty="0"/>
              <a:t>Establish a comprehensive, balanced local system of assessment.</a:t>
            </a:r>
          </a:p>
          <a:p>
            <a:pPr marL="171450" indent="-171450">
              <a:buFont typeface="Arial" panose="020B0604020202020204" pitchFamily="34" charset="0"/>
              <a:buChar char="•"/>
            </a:pPr>
            <a:r>
              <a:rPr lang="en-US" dirty="0"/>
              <a:t>Support a culture of assessment literacy.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Before we focus on each of these core competencies in depth, we will spend some time establishing a common understanding of different types of assessment and their purpose. This will provide an important context for engaging with the core competencies.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375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tif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KDE Custom Layout">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152528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27898" y="252003"/>
            <a:ext cx="8944503" cy="1320800"/>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774721" y="1762763"/>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1118636" y="1759527"/>
            <a:ext cx="4481513" cy="4694237"/>
          </a:xfrm>
          <a:prstGeom prst="rect">
            <a:avLst/>
          </a:prstGeom>
        </p:spPr>
        <p:txBody>
          <a:bodyPr/>
          <a:lstStyle/>
          <a:p>
            <a:endParaRPr lang="en-US"/>
          </a:p>
        </p:txBody>
      </p:sp>
    </p:spTree>
    <p:extLst>
      <p:ext uri="{BB962C8B-B14F-4D97-AF65-F5344CB8AC3E}">
        <p14:creationId xmlns:p14="http://schemas.microsoft.com/office/powerpoint/2010/main" val="36553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4694708"/>
          </a:xfrm>
          <a:prstGeom prst="rect">
            <a:avLst/>
          </a:prstGeom>
        </p:spPr>
        <p:txBody>
          <a:bodyPr/>
          <a:lstStyle>
            <a:lvl1pPr marL="0" indent="0">
              <a:buNone/>
              <a:defRPr/>
            </a:lvl1pPr>
          </a:lstStyle>
          <a:p>
            <a:pPr lvl="0"/>
            <a:endParaRPr lang="en-US"/>
          </a:p>
        </p:txBody>
      </p:sp>
      <p:sp>
        <p:nvSpPr>
          <p:cNvPr id="5" name="Content Placeholder 3"/>
          <p:cNvSpPr>
            <a:spLocks noGrp="1"/>
          </p:cNvSpPr>
          <p:nvPr>
            <p:ph sz="half" idx="2"/>
          </p:nvPr>
        </p:nvSpPr>
        <p:spPr>
          <a:xfrm>
            <a:off x="5844444" y="1801625"/>
            <a:ext cx="4297680" cy="4694708"/>
          </a:xfrm>
          <a:prstGeom prst="rect">
            <a:avLst/>
          </a:prstGeom>
        </p:spPr>
        <p:txBody>
          <a:bodyPr/>
          <a:lstStyle>
            <a:lvl1pPr marL="0" indent="0">
              <a:buNone/>
              <a:defRPr/>
            </a:lvl1pPr>
          </a:lstStyle>
          <a:p>
            <a:pPr lvl="0"/>
            <a:endParaRPr lang="en-US"/>
          </a:p>
        </p:txBody>
      </p:sp>
    </p:spTree>
    <p:extLst>
      <p:ext uri="{BB962C8B-B14F-4D97-AF65-F5344CB8AC3E}">
        <p14:creationId xmlns:p14="http://schemas.microsoft.com/office/powerpoint/2010/main" val="3289706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4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1801625"/>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083504"/>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083504"/>
            <a:ext cx="429768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61507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6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646791"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4083502"/>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4104958"/>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4104957"/>
            <a:ext cx="2894910"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502029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7 Assessment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701144" y="2698444"/>
            <a:ext cx="2894910" cy="786246"/>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4198383" y="2706357"/>
            <a:ext cx="2894910" cy="792986"/>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701144" y="3496773"/>
            <a:ext cx="2894910"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7695622" y="2593505"/>
            <a:ext cx="2894910" cy="835495"/>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4198383" y="3496773"/>
            <a:ext cx="2894910"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7695622" y="3429000"/>
            <a:ext cx="2894910"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AA4E515C-07D6-6F45-849B-570FE0D5AEE8}"/>
              </a:ext>
            </a:extLst>
          </p:cNvPr>
          <p:cNvSpPr>
            <a:spLocks noGrp="1"/>
          </p:cNvSpPr>
          <p:nvPr>
            <p:ph sz="half" idx="16"/>
          </p:nvPr>
        </p:nvSpPr>
        <p:spPr>
          <a:xfrm>
            <a:off x="701144" y="1739169"/>
            <a:ext cx="9889388" cy="786246"/>
          </a:xfrm>
          <a:prstGeom prst="rect">
            <a:avLst/>
          </a:prstGeom>
        </p:spPr>
        <p:txBody>
          <a:bodyPr/>
          <a:lstStyle>
            <a:lvl1pPr marL="0" indent="0">
              <a:buNone/>
              <a:defRPr/>
            </a:lvl1pPr>
          </a:lstStyle>
          <a:p>
            <a:pPr lvl="0"/>
            <a:endParaRPr lang="en-US" dirty="0"/>
          </a:p>
        </p:txBody>
      </p:sp>
      <p:pic>
        <p:nvPicPr>
          <p:cNvPr id="14" name="Content Placeholder 6">
            <a:extLst>
              <a:ext uri="{FF2B5EF4-FFF2-40B4-BE49-F238E27FC236}">
                <a16:creationId xmlns:a16="http://schemas.microsoft.com/office/drawing/2014/main" xmlns="" id="{8E517A81-F842-114B-977E-D49021295D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64839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8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1797504"/>
            <a:ext cx="1998094"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19984" y="1797504"/>
            <a:ext cx="1998094"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0" y="4083502"/>
            <a:ext cx="1998095" cy="1893963"/>
          </a:xfrm>
          <a:prstGeom prst="rect">
            <a:avLst/>
          </a:prstGeom>
        </p:spPr>
        <p:txBody>
          <a:bodyPr/>
          <a:lstStyle>
            <a:lvl1pPr marL="0" indent="0">
              <a:buNone/>
              <a:defRPr/>
            </a:lvl1pPr>
          </a:lstStyle>
          <a:p>
            <a:pPr lvl="0"/>
            <a:endParaRPr lang="en-US" dirty="0"/>
          </a:p>
        </p:txBody>
      </p:sp>
      <p:sp>
        <p:nvSpPr>
          <p:cNvPr id="9" name="Content Placeholder 3">
            <a:extLst>
              <a:ext uri="{FF2B5EF4-FFF2-40B4-BE49-F238E27FC236}">
                <a16:creationId xmlns:a16="http://schemas.microsoft.com/office/drawing/2014/main" xmlns="" id="{7E1B2355-1CCB-DD49-B2D4-BB6AC850F4A6}"/>
              </a:ext>
            </a:extLst>
          </p:cNvPr>
          <p:cNvSpPr>
            <a:spLocks noGrp="1"/>
          </p:cNvSpPr>
          <p:nvPr>
            <p:ph sz="half" idx="13"/>
          </p:nvPr>
        </p:nvSpPr>
        <p:spPr>
          <a:xfrm>
            <a:off x="8144030" y="1797504"/>
            <a:ext cx="1998094" cy="1889842"/>
          </a:xfrm>
          <a:prstGeom prst="rect">
            <a:avLst/>
          </a:prstGeom>
        </p:spPr>
        <p:txBody>
          <a:bodyPr/>
          <a:lstStyle>
            <a:lvl1pPr marL="0" indent="0">
              <a:buNone/>
              <a:defRPr/>
            </a:lvl1pPr>
          </a:lstStyle>
          <a:p>
            <a:pPr lvl="0"/>
            <a:endParaRPr lang="en-US" dirty="0"/>
          </a:p>
        </p:txBody>
      </p:sp>
      <p:sp>
        <p:nvSpPr>
          <p:cNvPr id="10" name="Content Placeholder 2">
            <a:extLst>
              <a:ext uri="{FF2B5EF4-FFF2-40B4-BE49-F238E27FC236}">
                <a16:creationId xmlns:a16="http://schemas.microsoft.com/office/drawing/2014/main" xmlns="" id="{8D626AFD-CFC3-634F-82E5-163C1E043DCC}"/>
              </a:ext>
            </a:extLst>
          </p:cNvPr>
          <p:cNvSpPr>
            <a:spLocks noGrp="1"/>
          </p:cNvSpPr>
          <p:nvPr>
            <p:ph sz="half" idx="14"/>
          </p:nvPr>
        </p:nvSpPr>
        <p:spPr>
          <a:xfrm>
            <a:off x="3551267" y="4083502"/>
            <a:ext cx="1998095" cy="1893963"/>
          </a:xfrm>
          <a:prstGeom prst="rect">
            <a:avLst/>
          </a:prstGeom>
        </p:spPr>
        <p:txBody>
          <a:bodyPr/>
          <a:lstStyle>
            <a:lvl1pPr marL="0" indent="0">
              <a:buNone/>
              <a:defRPr/>
            </a:lvl1pPr>
          </a:lstStyle>
          <a:p>
            <a:pPr lvl="0"/>
            <a:endParaRPr lang="en-US" dirty="0"/>
          </a:p>
        </p:txBody>
      </p:sp>
      <p:sp>
        <p:nvSpPr>
          <p:cNvPr id="11" name="Content Placeholder 2">
            <a:extLst>
              <a:ext uri="{FF2B5EF4-FFF2-40B4-BE49-F238E27FC236}">
                <a16:creationId xmlns:a16="http://schemas.microsoft.com/office/drawing/2014/main" xmlns="" id="{6CE99316-0BF3-5846-8717-B80E56BF700F}"/>
              </a:ext>
            </a:extLst>
          </p:cNvPr>
          <p:cNvSpPr>
            <a:spLocks noGrp="1"/>
          </p:cNvSpPr>
          <p:nvPr>
            <p:ph sz="half" idx="15"/>
          </p:nvPr>
        </p:nvSpPr>
        <p:spPr>
          <a:xfrm>
            <a:off x="5819984" y="4083502"/>
            <a:ext cx="1998094" cy="1893963"/>
          </a:xfrm>
          <a:prstGeom prst="rect">
            <a:avLst/>
          </a:prstGeom>
        </p:spPr>
        <p:txBody>
          <a:bodyPr/>
          <a:lstStyle>
            <a:lvl1pPr marL="0" indent="0">
              <a:buNone/>
              <a:defRPr/>
            </a:lvl1pPr>
          </a:lstStyle>
          <a:p>
            <a:pPr lvl="0"/>
            <a:endParaRPr lang="en-US" dirty="0"/>
          </a:p>
        </p:txBody>
      </p:sp>
      <p:sp>
        <p:nvSpPr>
          <p:cNvPr id="12" name="Content Placeholder 2">
            <a:extLst>
              <a:ext uri="{FF2B5EF4-FFF2-40B4-BE49-F238E27FC236}">
                <a16:creationId xmlns:a16="http://schemas.microsoft.com/office/drawing/2014/main" xmlns="" id="{77461851-773D-224F-AB53-572C56AAE345}"/>
              </a:ext>
            </a:extLst>
          </p:cNvPr>
          <p:cNvSpPr>
            <a:spLocks noGrp="1"/>
          </p:cNvSpPr>
          <p:nvPr>
            <p:ph sz="half" idx="16"/>
          </p:nvPr>
        </p:nvSpPr>
        <p:spPr>
          <a:xfrm>
            <a:off x="3495938" y="1793383"/>
            <a:ext cx="1998094" cy="1893963"/>
          </a:xfrm>
          <a:prstGeom prst="rect">
            <a:avLst/>
          </a:prstGeom>
        </p:spPr>
        <p:txBody>
          <a:bodyPr/>
          <a:lstStyle>
            <a:lvl1pPr marL="0" indent="0">
              <a:buNone/>
              <a:defRPr/>
            </a:lvl1pPr>
          </a:lstStyle>
          <a:p>
            <a:pPr lvl="0"/>
            <a:endParaRPr lang="en-US" dirty="0"/>
          </a:p>
        </p:txBody>
      </p:sp>
      <p:sp>
        <p:nvSpPr>
          <p:cNvPr id="13" name="Content Placeholder 2">
            <a:extLst>
              <a:ext uri="{FF2B5EF4-FFF2-40B4-BE49-F238E27FC236}">
                <a16:creationId xmlns:a16="http://schemas.microsoft.com/office/drawing/2014/main" xmlns="" id="{4EC7526E-967A-0047-AAF1-6FF3290848FB}"/>
              </a:ext>
            </a:extLst>
          </p:cNvPr>
          <p:cNvSpPr>
            <a:spLocks noGrp="1"/>
          </p:cNvSpPr>
          <p:nvPr>
            <p:ph sz="half" idx="17"/>
          </p:nvPr>
        </p:nvSpPr>
        <p:spPr>
          <a:xfrm>
            <a:off x="8144030" y="4083501"/>
            <a:ext cx="1998094" cy="1893963"/>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023380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998184"/>
          </a:xfrm>
          <a:prstGeom prst="rect">
            <a:avLst/>
          </a:prstGeom>
        </p:spPr>
        <p:txBody>
          <a:bodyPr/>
          <a:lstStyle>
            <a:lvl1pPr marL="0" indent="0">
              <a:buFont typeface="Wingdings 3" panose="05040102010807070707" pitchFamily="18" charset="2"/>
              <a:buNone/>
              <a:defRPr/>
            </a:lvl1pPr>
          </a:lstStyle>
          <a:p>
            <a:pPr lvl="0"/>
            <a:endParaRPr lang="en-US" dirty="0"/>
          </a:p>
          <a:p>
            <a:pPr lvl="0"/>
            <a:endParaRPr lang="en-US" dirty="0"/>
          </a:p>
        </p:txBody>
      </p:sp>
      <p:sp>
        <p:nvSpPr>
          <p:cNvPr id="10" name="Content Placeholder 9">
            <a:extLst>
              <a:ext uri="{FF2B5EF4-FFF2-40B4-BE49-F238E27FC236}">
                <a16:creationId xmlns:a16="http://schemas.microsoft.com/office/drawing/2014/main" xmlns="" id="{1338D48C-B87D-416F-AF1A-DC84B0E6D1C0}"/>
              </a:ext>
            </a:extLst>
          </p:cNvPr>
          <p:cNvSpPr>
            <a:spLocks noGrp="1"/>
          </p:cNvSpPr>
          <p:nvPr>
            <p:ph sz="quarter" idx="13"/>
          </p:nvPr>
        </p:nvSpPr>
        <p:spPr>
          <a:xfrm>
            <a:off x="1138238" y="3533775"/>
            <a:ext cx="1111250" cy="893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xmlns="" id="{4D568746-A9BF-4284-870F-2908BC121684}"/>
              </a:ext>
            </a:extLst>
          </p:cNvPr>
          <p:cNvSpPr>
            <a:spLocks noGrp="1"/>
          </p:cNvSpPr>
          <p:nvPr>
            <p:ph sz="quarter" idx="14"/>
          </p:nvPr>
        </p:nvSpPr>
        <p:spPr>
          <a:xfrm>
            <a:off x="2444750" y="3533775"/>
            <a:ext cx="2743200" cy="8937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xmlns="" id="{251B6956-C215-4611-BB1C-E6D328B899B6}"/>
              </a:ext>
            </a:extLst>
          </p:cNvPr>
          <p:cNvSpPr>
            <a:spLocks noGrp="1"/>
          </p:cNvSpPr>
          <p:nvPr>
            <p:ph sz="quarter" idx="15"/>
          </p:nvPr>
        </p:nvSpPr>
        <p:spPr>
          <a:xfrm>
            <a:off x="1138238" y="5075238"/>
            <a:ext cx="1111250" cy="9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xmlns="" id="{47EB6CE4-2977-434D-B161-4D8EBF54C396}"/>
              </a:ext>
            </a:extLst>
          </p:cNvPr>
          <p:cNvSpPr>
            <a:spLocks noGrp="1"/>
          </p:cNvSpPr>
          <p:nvPr>
            <p:ph sz="quarter" idx="16"/>
          </p:nvPr>
        </p:nvSpPr>
        <p:spPr>
          <a:xfrm>
            <a:off x="2444750" y="5075238"/>
            <a:ext cx="2662238" cy="9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xmlns="" id="{F0D784F7-2F42-4336-89E8-8C452D587EEA}"/>
              </a:ext>
            </a:extLst>
          </p:cNvPr>
          <p:cNvSpPr>
            <a:spLocks noGrp="1"/>
          </p:cNvSpPr>
          <p:nvPr>
            <p:ph sz="quarter" idx="17"/>
          </p:nvPr>
        </p:nvSpPr>
        <p:spPr>
          <a:xfrm>
            <a:off x="5743575" y="3441700"/>
            <a:ext cx="1654175" cy="9985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xmlns="" id="{3D7618D2-6472-4AE1-85CC-E00B28751FF7}"/>
              </a:ext>
            </a:extLst>
          </p:cNvPr>
          <p:cNvSpPr>
            <a:spLocks noGrp="1"/>
          </p:cNvSpPr>
          <p:nvPr>
            <p:ph sz="quarter" idx="18"/>
          </p:nvPr>
        </p:nvSpPr>
        <p:spPr>
          <a:xfrm>
            <a:off x="7572375" y="3429000"/>
            <a:ext cx="2655888" cy="10112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xmlns="" id="{2B3BB441-4698-4C3B-AB6A-5E7C5FF11286}"/>
              </a:ext>
            </a:extLst>
          </p:cNvPr>
          <p:cNvSpPr>
            <a:spLocks noGrp="1"/>
          </p:cNvSpPr>
          <p:nvPr>
            <p:ph sz="quarter" idx="19"/>
          </p:nvPr>
        </p:nvSpPr>
        <p:spPr>
          <a:xfrm>
            <a:off x="5743575" y="5075238"/>
            <a:ext cx="1654175" cy="9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xmlns="" id="{695E54AE-1A1D-42EA-BC23-A077BE71A891}"/>
              </a:ext>
            </a:extLst>
          </p:cNvPr>
          <p:cNvSpPr>
            <a:spLocks noGrp="1"/>
          </p:cNvSpPr>
          <p:nvPr>
            <p:ph sz="quarter" idx="20"/>
          </p:nvPr>
        </p:nvSpPr>
        <p:spPr>
          <a:xfrm>
            <a:off x="7572375" y="5075238"/>
            <a:ext cx="2743200" cy="9985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2015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5 box">
    <p:spTree>
      <p:nvGrpSpPr>
        <p:cNvPr id="1" name=""/>
        <p:cNvGrpSpPr/>
        <p:nvPr/>
      </p:nvGrpSpPr>
      <p:grpSpPr>
        <a:xfrm>
          <a:off x="0" y="0"/>
          <a:ext cx="0" cy="0"/>
          <a:chOff x="0" y="0"/>
          <a:chExt cx="0" cy="0"/>
        </a:xfrm>
      </p:grpSpPr>
      <p:sp>
        <p:nvSpPr>
          <p:cNvPr id="2" name="Title 1"/>
          <p:cNvSpPr>
            <a:spLocks noGrp="1"/>
          </p:cNvSpPr>
          <p:nvPr>
            <p:ph type="title"/>
          </p:nvPr>
        </p:nvSpPr>
        <p:spPr>
          <a:xfrm>
            <a:off x="1149552" y="245340"/>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1149552" y="2482018"/>
            <a:ext cx="4297680" cy="1893963"/>
          </a:xfrm>
          <a:prstGeom prst="rect">
            <a:avLst/>
          </a:prstGeom>
        </p:spPr>
        <p:txBody>
          <a:bodyPr/>
          <a:lstStyle>
            <a:lvl1pPr marL="0" indent="0">
              <a:buNone/>
              <a:defRPr/>
            </a:lvl1pPr>
          </a:lstStyle>
          <a:p>
            <a:pPr lvl="0"/>
            <a:endParaRPr lang="en-US" dirty="0"/>
          </a:p>
        </p:txBody>
      </p:sp>
      <p:sp>
        <p:nvSpPr>
          <p:cNvPr id="5" name="Content Placeholder 3"/>
          <p:cNvSpPr>
            <a:spLocks noGrp="1"/>
          </p:cNvSpPr>
          <p:nvPr>
            <p:ph sz="half" idx="2"/>
          </p:nvPr>
        </p:nvSpPr>
        <p:spPr>
          <a:xfrm>
            <a:off x="5844444" y="2486139"/>
            <a:ext cx="4297680" cy="1889842"/>
          </a:xfrm>
          <a:prstGeom prst="rect">
            <a:avLst/>
          </a:prstGeom>
        </p:spPr>
        <p:txBody>
          <a:bodyPr/>
          <a:lstStyle>
            <a:lvl1pPr marL="0" indent="0">
              <a:buNone/>
              <a:defRPr/>
            </a:lvl1pPr>
          </a:lstStyle>
          <a:p>
            <a:pPr lvl="0"/>
            <a:endParaRPr lang="en-US" dirty="0"/>
          </a:p>
        </p:txBody>
      </p:sp>
      <p:sp>
        <p:nvSpPr>
          <p:cNvPr id="6" name="Content Placeholder 2">
            <a:extLst>
              <a:ext uri="{FF2B5EF4-FFF2-40B4-BE49-F238E27FC236}">
                <a16:creationId xmlns:a16="http://schemas.microsoft.com/office/drawing/2014/main" xmlns="" id="{911B3318-2EAB-2842-BBD1-FD55D81273B9}"/>
              </a:ext>
            </a:extLst>
          </p:cNvPr>
          <p:cNvSpPr>
            <a:spLocks noGrp="1"/>
          </p:cNvSpPr>
          <p:nvPr>
            <p:ph sz="half" idx="11"/>
          </p:nvPr>
        </p:nvSpPr>
        <p:spPr>
          <a:xfrm>
            <a:off x="1149552" y="4718697"/>
            <a:ext cx="4297680" cy="1893963"/>
          </a:xfrm>
          <a:prstGeom prst="rect">
            <a:avLst/>
          </a:prstGeom>
        </p:spPr>
        <p:txBody>
          <a:bodyPr/>
          <a:lstStyle>
            <a:lvl1pPr marL="0" indent="0">
              <a:buNone/>
              <a:defRPr/>
            </a:lvl1pPr>
          </a:lstStyle>
          <a:p>
            <a:pPr lvl="0"/>
            <a:endParaRPr lang="en-US" dirty="0"/>
          </a:p>
        </p:txBody>
      </p:sp>
      <p:sp>
        <p:nvSpPr>
          <p:cNvPr id="7" name="Content Placeholder 2">
            <a:extLst>
              <a:ext uri="{FF2B5EF4-FFF2-40B4-BE49-F238E27FC236}">
                <a16:creationId xmlns:a16="http://schemas.microsoft.com/office/drawing/2014/main" xmlns="" id="{D82F5C6E-411A-C94E-9962-3FE72F53634A}"/>
              </a:ext>
            </a:extLst>
          </p:cNvPr>
          <p:cNvSpPr>
            <a:spLocks noGrp="1"/>
          </p:cNvSpPr>
          <p:nvPr>
            <p:ph sz="half" idx="12"/>
          </p:nvPr>
        </p:nvSpPr>
        <p:spPr>
          <a:xfrm>
            <a:off x="5844444" y="4718696"/>
            <a:ext cx="4297680" cy="1893963"/>
          </a:xfrm>
          <a:prstGeom prst="rect">
            <a:avLst/>
          </a:prstGeom>
        </p:spPr>
        <p:txBody>
          <a:bodyPr/>
          <a:lstStyle>
            <a:lvl1pPr marL="0" indent="0">
              <a:buNone/>
              <a:defRPr/>
            </a:lvl1pPr>
          </a:lstStyle>
          <a:p>
            <a:pPr lvl="0"/>
            <a:endParaRPr lang="en-US" dirty="0"/>
          </a:p>
        </p:txBody>
      </p:sp>
      <p:sp>
        <p:nvSpPr>
          <p:cNvPr id="8" name="Content Placeholder 3">
            <a:extLst>
              <a:ext uri="{FF2B5EF4-FFF2-40B4-BE49-F238E27FC236}">
                <a16:creationId xmlns:a16="http://schemas.microsoft.com/office/drawing/2014/main" xmlns="" id="{BCE7D2A5-DE66-C848-88AA-5B6ED55B567D}"/>
              </a:ext>
            </a:extLst>
          </p:cNvPr>
          <p:cNvSpPr>
            <a:spLocks noGrp="1"/>
          </p:cNvSpPr>
          <p:nvPr>
            <p:ph sz="half" idx="13"/>
          </p:nvPr>
        </p:nvSpPr>
        <p:spPr>
          <a:xfrm>
            <a:off x="1149552" y="1607752"/>
            <a:ext cx="8992572" cy="602205"/>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2674144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5802" y="209715"/>
            <a:ext cx="8992572" cy="1320800"/>
          </a:xfrm>
          <a:prstGeom prst="rect">
            <a:avLst/>
          </a:prstGeom>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1125802" y="1812536"/>
            <a:ext cx="429767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20693" y="1869403"/>
            <a:ext cx="4297681"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1125802" y="2669691"/>
            <a:ext cx="4297680" cy="3806548"/>
          </a:xfrm>
          <a:prstGeom prst="rect">
            <a:avLst/>
          </a:prstGeo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820694" y="2685666"/>
            <a:ext cx="4297680" cy="3806546"/>
          </a:xfrm>
          <a:prstGeom prst="rect">
            <a:avLst/>
          </a:prstGeo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23522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a:prstGeom prst="rect">
            <a:avLst/>
          </a:prstGeo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a:prstGeom prst="rect">
            <a:avLst/>
          </a:prstGeom>
        </p:spPr>
        <p:txBody>
          <a:bodyPr/>
          <a:lstStyle/>
          <a:p>
            <a:endParaRPr lang="en-US"/>
          </a:p>
        </p:txBody>
      </p:sp>
      <p:sp>
        <p:nvSpPr>
          <p:cNvPr id="6" name="Picture Placeholder 3"/>
          <p:cNvSpPr>
            <a:spLocks noGrp="1"/>
          </p:cNvSpPr>
          <p:nvPr>
            <p:ph type="pic" sz="quarter" idx="14"/>
          </p:nvPr>
        </p:nvSpPr>
        <p:spPr>
          <a:xfrm>
            <a:off x="573088" y="514924"/>
            <a:ext cx="2525712" cy="1792288"/>
          </a:xfrm>
          <a:prstGeom prst="rect">
            <a:avLst/>
          </a:prstGeom>
        </p:spPr>
        <p:txBody>
          <a:bodyPr/>
          <a:lstStyle/>
          <a:p>
            <a:endParaRPr lang="en-US"/>
          </a:p>
        </p:txBody>
      </p:sp>
      <p:sp>
        <p:nvSpPr>
          <p:cNvPr id="8" name="Picture Placeholder 3"/>
          <p:cNvSpPr>
            <a:spLocks noGrp="1"/>
          </p:cNvSpPr>
          <p:nvPr>
            <p:ph type="pic" sz="quarter" idx="15"/>
          </p:nvPr>
        </p:nvSpPr>
        <p:spPr>
          <a:xfrm>
            <a:off x="573088" y="4744990"/>
            <a:ext cx="2525712" cy="1792288"/>
          </a:xfrm>
          <a:prstGeom prst="rect">
            <a:avLst/>
          </a:prstGeom>
        </p:spPr>
        <p:txBody>
          <a:bodyPr/>
          <a:lstStyle/>
          <a:p>
            <a:endParaRPr lang="en-US"/>
          </a:p>
        </p:txBody>
      </p:sp>
    </p:spTree>
    <p:extLst>
      <p:ext uri="{BB962C8B-B14F-4D97-AF65-F5344CB8AC3E}">
        <p14:creationId xmlns:p14="http://schemas.microsoft.com/office/powerpoint/2010/main" val="1222949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E Custom Layout">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844343" y="-550863"/>
            <a:ext cx="7232650" cy="795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3101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86964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a:prstGeom prst="rect">
            <a:avLst/>
          </a:prstGeo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lvl1pPr>
              <a:defRPr sz="5400"/>
            </a:lvl1pPr>
          </a:lstStyle>
          <a:p>
            <a:r>
              <a:rPr lang="en-US" dirty="0"/>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A33957-CA02-B742-B4C8-141FB8FEB19E}"/>
              </a:ext>
            </a:extLst>
          </p:cNvPr>
          <p:cNvSpPr>
            <a:spLocks noGrp="1"/>
          </p:cNvSpPr>
          <p:nvPr>
            <p:ph type="body" sz="quarter" idx="15"/>
          </p:nvPr>
        </p:nvSpPr>
        <p:spPr>
          <a:xfrm>
            <a:off x="7280275" y="6310313"/>
            <a:ext cx="3113088" cy="547687"/>
          </a:xfrm>
          <a:prstGeom prst="rect">
            <a:avLst/>
          </a:prstGeom>
        </p:spPr>
        <p:txBody>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616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3">
            <a:extLst>
              <a:ext uri="{FF2B5EF4-FFF2-40B4-BE49-F238E27FC236}">
                <a16:creationId xmlns:a16="http://schemas.microsoft.com/office/drawing/2014/main" xmlns="" id="{C3A8203B-6A52-2141-A140-93082DB8305F}"/>
              </a:ext>
            </a:extLst>
          </p:cNvPr>
          <p:cNvSpPr>
            <a:spLocks noGrp="1"/>
          </p:cNvSpPr>
          <p:nvPr>
            <p:ph sz="quarter" idx="11"/>
          </p:nvPr>
        </p:nvSpPr>
        <p:spPr>
          <a:xfrm>
            <a:off x="1406525" y="1557851"/>
            <a:ext cx="9378950" cy="45418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796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endParaRPr lang="en-US"/>
          </a:p>
        </p:txBody>
      </p:sp>
    </p:spTree>
    <p:extLst>
      <p:ext uri="{BB962C8B-B14F-4D97-AF65-F5344CB8AC3E}">
        <p14:creationId xmlns:p14="http://schemas.microsoft.com/office/powerpoint/2010/main" val="2076546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7833" y="374619"/>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1147833" y="1777835"/>
            <a:ext cx="9188715" cy="4901324"/>
          </a:xfrm>
        </p:spPr>
        <p:txBody>
          <a:bodyPr/>
          <a:lstStyle>
            <a:lvl5pPr marL="2057400" indent="-228600">
              <a:buFont typeface="Franklin Gothic Medium" panose="020B06030201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404026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Font typeface="Wingdings 3" panose="05040102010807070707" pitchFamily="18" charset="2"/>
              <a:buNone/>
              <a:defRPr/>
            </a:lvl1pPr>
          </a:lstStyle>
          <a:p>
            <a:pPr lvl="0"/>
            <a:endParaRPr lang="en-US" dirty="0"/>
          </a:p>
          <a:p>
            <a:pPr lvl="0"/>
            <a:endParaRPr lang="en-US" dirty="0"/>
          </a:p>
        </p:txBody>
      </p:sp>
    </p:spTree>
    <p:extLst>
      <p:ext uri="{BB962C8B-B14F-4D97-AF65-F5344CB8AC3E}">
        <p14:creationId xmlns:p14="http://schemas.microsoft.com/office/powerpoint/2010/main" val="310104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ssessment Cycle">
    <p:spTree>
      <p:nvGrpSpPr>
        <p:cNvPr id="1" name=""/>
        <p:cNvGrpSpPr/>
        <p:nvPr/>
      </p:nvGrpSpPr>
      <p:grpSpPr>
        <a:xfrm>
          <a:off x="0" y="0"/>
          <a:ext cx="0" cy="0"/>
          <a:chOff x="0" y="0"/>
          <a:chExt cx="0" cy="0"/>
        </a:xfrm>
      </p:grpSpPr>
      <p:sp>
        <p:nvSpPr>
          <p:cNvPr id="2" name="Title 1"/>
          <p:cNvSpPr>
            <a:spLocks noGrp="1"/>
          </p:cNvSpPr>
          <p:nvPr>
            <p:ph type="title"/>
          </p:nvPr>
        </p:nvSpPr>
        <p:spPr>
          <a:xfrm>
            <a:off x="1137677" y="292842"/>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1137677" y="1796387"/>
            <a:ext cx="9090025" cy="4878388"/>
          </a:xfrm>
          <a:prstGeom prst="rect">
            <a:avLst/>
          </a:prstGeom>
        </p:spPr>
        <p:txBody>
          <a:bodyPr/>
          <a:lstStyle>
            <a:lvl1pPr marL="0" indent="0">
              <a:buNone/>
              <a:defRPr/>
            </a:lvl1pPr>
          </a:lstStyle>
          <a:p>
            <a:pPr lvl="0"/>
            <a:endParaRPr lang="en-US"/>
          </a:p>
        </p:txBody>
      </p:sp>
      <p:pic>
        <p:nvPicPr>
          <p:cNvPr id="6" name="Content Placeholder 6">
            <a:extLst>
              <a:ext uri="{FF2B5EF4-FFF2-40B4-BE49-F238E27FC236}">
                <a16:creationId xmlns:a16="http://schemas.microsoft.com/office/drawing/2014/main" xmlns="" id="{3A5AC27E-E8FC-F244-9452-3D2606BD1E7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91895" y="5487857"/>
            <a:ext cx="1384738" cy="1186918"/>
          </a:xfrm>
          <a:prstGeom prst="rect">
            <a:avLst/>
          </a:prstGeom>
        </p:spPr>
      </p:pic>
    </p:spTree>
    <p:extLst>
      <p:ext uri="{BB962C8B-B14F-4D97-AF65-F5344CB8AC3E}">
        <p14:creationId xmlns:p14="http://schemas.microsoft.com/office/powerpoint/2010/main" val="181537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10165" y="3273549"/>
            <a:ext cx="8992572" cy="13208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763477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649" y="263879"/>
            <a:ext cx="8944503" cy="1320800"/>
          </a:xfrm>
          <a:prstGeom prst="rect">
            <a:avLst/>
          </a:prstGeo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1151649"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798472" y="1794080"/>
            <a:ext cx="4297680" cy="4694708"/>
          </a:xfrm>
          <a:prstGeom prst="rect">
            <a:avLst/>
          </a:prstGeo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4258737"/>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7" name="Isosceles Triangle 16"/>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4" name="Slide Number Placeholder 5"/>
          <p:cNvSpPr>
            <a:spLocks noGrp="1"/>
          </p:cNvSpPr>
          <p:nvPr>
            <p:ph type="sldNum" sz="quarter" idx="4"/>
          </p:nvPr>
        </p:nvSpPr>
        <p:spPr>
          <a:xfrm>
            <a:off x="11016766" y="6309650"/>
            <a:ext cx="683339" cy="365125"/>
          </a:xfrm>
          <a:prstGeom prst="rect">
            <a:avLst/>
          </a:prstGeom>
        </p:spPr>
        <p:txBody>
          <a:bodyPr/>
          <a:lstStyle>
            <a:lvl1pPr algn="r">
              <a:defRPr>
                <a:solidFill>
                  <a:schemeClr val="bg1"/>
                </a:solidFill>
              </a:defRPr>
            </a:lvl1pPr>
          </a:lstStyle>
          <a:p>
            <a:fld id="{91BD7323-49BF-4C97-8773-5EC64C492009}" type="slidenum">
              <a:rPr lang="en-US" smtClean="0"/>
              <a:pPr/>
              <a:t>‹#›</a:t>
            </a:fld>
            <a:endParaRPr lang="en-US"/>
          </a:p>
        </p:txBody>
      </p:sp>
    </p:spTree>
    <p:extLst>
      <p:ext uri="{BB962C8B-B14F-4D97-AF65-F5344CB8AC3E}">
        <p14:creationId xmlns:p14="http://schemas.microsoft.com/office/powerpoint/2010/main" val="4113510105"/>
      </p:ext>
    </p:extLst>
  </p:cSld>
  <p:clrMap bg1="lt1" tx1="dk1" bg2="lt2" tx2="dk2" accent1="accent1" accent2="accent2" accent3="accent3" accent4="accent4" accent5="accent5" accent6="accent6" hlink="hlink" folHlink="folHlink"/>
  <p:sldLayoutIdLst>
    <p:sldLayoutId id="2147483728" r:id="rId1"/>
    <p:sldLayoutId id="2147483726" r:id="rId2"/>
    <p:sldLayoutId id="2147483729" r:id="rId3"/>
    <p:sldLayoutId id="2147483730" r:id="rId4"/>
    <p:sldLayoutId id="2147483731" r:id="rId5"/>
    <p:sldLayoutId id="2147483678" r:id="rId6"/>
    <p:sldLayoutId id="2147483733" r:id="rId7"/>
    <p:sldLayoutId id="2147483732" r:id="rId8"/>
    <p:sldLayoutId id="2147483664" r:id="rId9"/>
    <p:sldLayoutId id="2147483680" r:id="rId10"/>
    <p:sldLayoutId id="2147483679" r:id="rId11"/>
    <p:sldLayoutId id="2147483734" r:id="rId12"/>
    <p:sldLayoutId id="2147483736" r:id="rId13"/>
    <p:sldLayoutId id="2147483738" r:id="rId14"/>
    <p:sldLayoutId id="2147483737" r:id="rId15"/>
    <p:sldLayoutId id="2147483740" r:id="rId16"/>
    <p:sldLayoutId id="2147483735" r:id="rId17"/>
    <p:sldLayoutId id="2147483665" r:id="rId18"/>
    <p:sldLayoutId id="2147483668" r:id="rId19"/>
    <p:sldLayoutId id="2147483669" r:id="rId20"/>
    <p:sldLayoutId id="2147483671" r:id="rId21"/>
    <p:sldLayoutId id="2147483739" r:id="rId22"/>
  </p:sldLayoutIdLst>
  <p:hf hdr="0" ft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svg"/><Relationship Id="rId5" Type="http://schemas.openxmlformats.org/officeDocument/2006/relationships/image" Target="../media/image12.png"/><Relationship Id="rId6" Type="http://schemas.openxmlformats.org/officeDocument/2006/relationships/image" Target="../media/image14.svg"/><Relationship Id="rId7" Type="http://schemas.openxmlformats.org/officeDocument/2006/relationships/image" Target="../media/image13.png"/><Relationship Id="rId8" Type="http://schemas.openxmlformats.org/officeDocument/2006/relationships/image" Target="../media/image16.sv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svg"/><Relationship Id="rId5" Type="http://schemas.openxmlformats.org/officeDocument/2006/relationships/image" Target="../media/image12.png"/><Relationship Id="rId6" Type="http://schemas.openxmlformats.org/officeDocument/2006/relationships/image" Target="../media/image14.svg"/><Relationship Id="rId7" Type="http://schemas.openxmlformats.org/officeDocument/2006/relationships/image" Target="../media/image13.png"/><Relationship Id="rId8" Type="http://schemas.openxmlformats.org/officeDocument/2006/relationships/image" Target="../media/image16.svg"/><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6.svg"/><Relationship Id="rId5" Type="http://schemas.openxmlformats.org/officeDocument/2006/relationships/image" Target="../media/image23.png"/><Relationship Id="rId6" Type="http://schemas.openxmlformats.org/officeDocument/2006/relationships/image" Target="../media/image28.svg"/><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hyperlink" Target="https://forms.gle/6Y5wtZ9amDyrrQWYA" TargetMode="External"/><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590B9C-C68F-6045-91B1-08412529B914}"/>
              </a:ext>
            </a:extLst>
          </p:cNvPr>
          <p:cNvSpPr>
            <a:spLocks noGrp="1"/>
          </p:cNvSpPr>
          <p:nvPr>
            <p:ph type="ctrTitle"/>
          </p:nvPr>
        </p:nvSpPr>
        <p:spPr>
          <a:xfrm>
            <a:off x="785421" y="1525979"/>
            <a:ext cx="9351818" cy="3059978"/>
          </a:xfrm>
        </p:spPr>
        <p:txBody>
          <a:bodyPr/>
          <a:lstStyle/>
          <a:p>
            <a:r>
              <a:rPr lang="en-US" dirty="0"/>
              <a:t>Leadership Module 1: </a:t>
            </a:r>
            <a:br>
              <a:rPr lang="en-US" dirty="0"/>
            </a:br>
            <a:r>
              <a:rPr lang="en-US" dirty="0"/>
              <a:t>Comprehensive, Balanced Systems of Assessment</a:t>
            </a:r>
          </a:p>
        </p:txBody>
      </p:sp>
      <p:sp>
        <p:nvSpPr>
          <p:cNvPr id="3" name="Subtitle 2">
            <a:extLst>
              <a:ext uri="{FF2B5EF4-FFF2-40B4-BE49-F238E27FC236}">
                <a16:creationId xmlns:a16="http://schemas.microsoft.com/office/drawing/2014/main" xmlns="" id="{0912EF42-AFA0-2046-B680-DBF87C20AF3D}"/>
              </a:ext>
            </a:extLst>
          </p:cNvPr>
          <p:cNvSpPr>
            <a:spLocks noGrp="1"/>
          </p:cNvSpPr>
          <p:nvPr>
            <p:ph type="subTitle" idx="1"/>
          </p:nvPr>
        </p:nvSpPr>
        <p:spPr>
          <a:xfrm>
            <a:off x="1343159" y="4585957"/>
            <a:ext cx="8298206" cy="1096899"/>
          </a:xfrm>
        </p:spPr>
        <p:txBody>
          <a:bodyPr/>
          <a:lstStyle/>
          <a:p>
            <a:r>
              <a:rPr lang="en-US" dirty="0"/>
              <a:t>Kentucky Department of Education</a:t>
            </a:r>
          </a:p>
        </p:txBody>
      </p:sp>
    </p:spTree>
    <p:extLst>
      <p:ext uri="{BB962C8B-B14F-4D97-AF65-F5344CB8AC3E}">
        <p14:creationId xmlns:p14="http://schemas.microsoft.com/office/powerpoint/2010/main" val="217339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FBBCBE5B-F6EF-C647-B73F-6529AE46C9D8}"/>
              </a:ext>
            </a:extLst>
          </p:cNvPr>
          <p:cNvSpPr>
            <a:spLocks noGrp="1"/>
          </p:cNvSpPr>
          <p:nvPr>
            <p:ph type="title"/>
          </p:nvPr>
        </p:nvSpPr>
        <p:spPr>
          <a:xfrm>
            <a:off x="1149552" y="245340"/>
            <a:ext cx="8992572" cy="1320800"/>
          </a:xfrm>
        </p:spPr>
        <p:txBody>
          <a:bodyPr>
            <a:noAutofit/>
          </a:bodyPr>
          <a:lstStyle/>
          <a:p>
            <a:r>
              <a:rPr lang="en-US" dirty="0"/>
              <a:t>Assessment Leadership Core Competencies</a:t>
            </a:r>
          </a:p>
        </p:txBody>
      </p:sp>
      <p:sp>
        <p:nvSpPr>
          <p:cNvPr id="24" name="Content Placeholder 23">
            <a:extLst>
              <a:ext uri="{FF2B5EF4-FFF2-40B4-BE49-F238E27FC236}">
                <a16:creationId xmlns:a16="http://schemas.microsoft.com/office/drawing/2014/main" xmlns="" id="{A17C996B-0CC9-4DD1-B644-82C4800BF4F2}"/>
              </a:ext>
            </a:extLst>
          </p:cNvPr>
          <p:cNvSpPr>
            <a:spLocks noGrp="1"/>
          </p:cNvSpPr>
          <p:nvPr>
            <p:ph sz="half" idx="2"/>
          </p:nvPr>
        </p:nvSpPr>
        <p:spPr>
          <a:xfrm>
            <a:off x="1149350" y="1988573"/>
            <a:ext cx="7981002" cy="1131134"/>
          </a:xfrm>
          <a:prstGeom prst="roundRect">
            <a:avLst/>
          </a:prstGeom>
          <a:solidFill>
            <a:srgbClr val="D0A728"/>
          </a:solidFill>
        </p:spPr>
        <p:style>
          <a:lnRef idx="0">
            <a:schemeClr val="accent5"/>
          </a:lnRef>
          <a:fillRef idx="3">
            <a:schemeClr val="accent5"/>
          </a:fillRef>
          <a:effectRef idx="3">
            <a:schemeClr val="accent5"/>
          </a:effectRef>
          <a:fontRef idx="minor">
            <a:schemeClr val="lt1"/>
          </a:fontRef>
        </p:style>
        <p:txBody>
          <a:bodyPr anchor="ctr"/>
          <a:lstStyle/>
          <a:p>
            <a:pPr marL="1377950"/>
            <a:r>
              <a:rPr lang="en-US" sz="2800" dirty="0">
                <a:solidFill>
                  <a:sysClr val="windowText" lastClr="000000"/>
                </a:solidFill>
              </a:rPr>
              <a:t>Articulate a compelling vision for assessment</a:t>
            </a:r>
          </a:p>
        </p:txBody>
      </p:sp>
      <p:pic>
        <p:nvPicPr>
          <p:cNvPr id="29" name="Content Placeholder 28" descr="Icon of glasses">
            <a:extLst>
              <a:ext uri="{FF2B5EF4-FFF2-40B4-BE49-F238E27FC236}">
                <a16:creationId xmlns:a16="http://schemas.microsoft.com/office/drawing/2014/main" xmlns="" id="{1859351A-E92D-4095-80AD-6AE2BC3119FA}"/>
              </a:ext>
            </a:extLst>
          </p:cNvPr>
          <p:cNvPicPr>
            <a:picLocks noGrp="1" noChangeAspect="1"/>
          </p:cNvPicPr>
          <p:nvPr>
            <p:ph sz="half" idx="1"/>
          </p:nvPr>
        </p:nvPicPr>
        <p:blipFill>
          <a:blip r:embed="rId3"/>
          <a:stretch>
            <a:fillRect/>
          </a:stretch>
        </p:blipFill>
        <p:spPr>
          <a:xfrm>
            <a:off x="1402257" y="2096900"/>
            <a:ext cx="951058" cy="914479"/>
          </a:xfrm>
          <a:prstGeom prst="rect">
            <a:avLst/>
          </a:prstGeom>
        </p:spPr>
      </p:pic>
      <p:sp>
        <p:nvSpPr>
          <p:cNvPr id="25" name="Content Placeholder 24">
            <a:extLst>
              <a:ext uri="{FF2B5EF4-FFF2-40B4-BE49-F238E27FC236}">
                <a16:creationId xmlns:a16="http://schemas.microsoft.com/office/drawing/2014/main" xmlns="" id="{862D4227-773B-4CDD-9F73-7BEEB47F7FA4}"/>
              </a:ext>
            </a:extLst>
          </p:cNvPr>
          <p:cNvSpPr>
            <a:spLocks noGrp="1"/>
          </p:cNvSpPr>
          <p:nvPr>
            <p:ph sz="half" idx="11"/>
          </p:nvPr>
        </p:nvSpPr>
        <p:spPr>
          <a:xfrm>
            <a:off x="1149348" y="3350349"/>
            <a:ext cx="7981003" cy="1131134"/>
          </a:xfrm>
          <a:prstGeom prst="roundRect">
            <a:avLst/>
          </a:prstGeom>
          <a:solidFill>
            <a:srgbClr val="D0A728"/>
          </a:solidFill>
          <a:effectLst>
            <a:outerShdw blurRad="50800" dist="38100" dir="5400000" algn="t" rotWithShape="0">
              <a:prstClr val="black">
                <a:alpha val="40000"/>
              </a:prstClr>
            </a:outerShdw>
          </a:effectLst>
        </p:spPr>
        <p:txBody>
          <a:bodyPr anchor="ctr"/>
          <a:lstStyle/>
          <a:p>
            <a:pPr marL="1377950"/>
            <a:r>
              <a:rPr lang="en-US" sz="2800" dirty="0">
                <a:solidFill>
                  <a:sysClr val="windowText" lastClr="000000"/>
                </a:solidFill>
              </a:rPr>
              <a:t>Establish a comprehensive, balanced local system of assessment</a:t>
            </a:r>
          </a:p>
        </p:txBody>
      </p:sp>
      <p:pic>
        <p:nvPicPr>
          <p:cNvPr id="30" name="Content Placeholder 29" descr="Icon of a scale">
            <a:extLst>
              <a:ext uri="{FF2B5EF4-FFF2-40B4-BE49-F238E27FC236}">
                <a16:creationId xmlns:a16="http://schemas.microsoft.com/office/drawing/2014/main" xmlns="" id="{718F27C9-1A63-4BCB-B458-551038DE2162}"/>
              </a:ext>
            </a:extLst>
          </p:cNvPr>
          <p:cNvPicPr>
            <a:picLocks noGrp="1" noChangeAspect="1"/>
          </p:cNvPicPr>
          <p:nvPr>
            <p:ph sz="half" idx="13"/>
          </p:nvPr>
        </p:nvPicPr>
        <p:blipFill>
          <a:blip r:embed="rId4"/>
          <a:stretch>
            <a:fillRect/>
          </a:stretch>
        </p:blipFill>
        <p:spPr>
          <a:xfrm>
            <a:off x="1371774" y="3430152"/>
            <a:ext cx="890093" cy="908383"/>
          </a:xfrm>
          <a:prstGeom prst="rect">
            <a:avLst/>
          </a:prstGeom>
        </p:spPr>
      </p:pic>
      <p:sp>
        <p:nvSpPr>
          <p:cNvPr id="28" name="Content Placeholder 27">
            <a:extLst>
              <a:ext uri="{FF2B5EF4-FFF2-40B4-BE49-F238E27FC236}">
                <a16:creationId xmlns:a16="http://schemas.microsoft.com/office/drawing/2014/main" xmlns="" id="{A23167AB-23A1-4A2F-A356-FCE8ABF3982B}"/>
              </a:ext>
            </a:extLst>
          </p:cNvPr>
          <p:cNvSpPr>
            <a:spLocks noGrp="1"/>
          </p:cNvSpPr>
          <p:nvPr>
            <p:ph sz="half" idx="15"/>
          </p:nvPr>
        </p:nvSpPr>
        <p:spPr>
          <a:xfrm>
            <a:off x="1149348" y="4648980"/>
            <a:ext cx="7981003" cy="1131135"/>
          </a:xfrm>
          <a:prstGeom prst="roundRect">
            <a:avLst/>
          </a:prstGeom>
          <a:solidFill>
            <a:srgbClr val="D0A728"/>
          </a:solidFill>
          <a:effectLst>
            <a:outerShdw blurRad="50800" dist="38100" dir="5400000" algn="t" rotWithShape="0">
              <a:prstClr val="black">
                <a:alpha val="40000"/>
              </a:prstClr>
            </a:outerShdw>
          </a:effectLst>
        </p:spPr>
        <p:txBody>
          <a:bodyPr anchor="ctr"/>
          <a:lstStyle/>
          <a:p>
            <a:pPr marL="1377950"/>
            <a:r>
              <a:rPr lang="en-US" sz="2800" dirty="0">
                <a:solidFill>
                  <a:sysClr val="windowText" lastClr="000000"/>
                </a:solidFill>
              </a:rPr>
              <a:t>Support a culture of assessment literacy</a:t>
            </a:r>
          </a:p>
        </p:txBody>
      </p:sp>
      <p:pic>
        <p:nvPicPr>
          <p:cNvPr id="31" name="Content Placeholder 30" descr="Icon of three books">
            <a:extLst>
              <a:ext uri="{FF2B5EF4-FFF2-40B4-BE49-F238E27FC236}">
                <a16:creationId xmlns:a16="http://schemas.microsoft.com/office/drawing/2014/main" xmlns="" id="{2BF4918C-E69A-43E6-BBD7-4F9C7F3C674F}"/>
              </a:ext>
            </a:extLst>
          </p:cNvPr>
          <p:cNvPicPr>
            <a:picLocks noGrp="1" noChangeAspect="1"/>
          </p:cNvPicPr>
          <p:nvPr>
            <p:ph sz="half" idx="14"/>
          </p:nvPr>
        </p:nvPicPr>
        <p:blipFill>
          <a:blip r:embed="rId5"/>
          <a:stretch>
            <a:fillRect/>
          </a:stretch>
        </p:blipFill>
        <p:spPr>
          <a:xfrm>
            <a:off x="1371774" y="4790838"/>
            <a:ext cx="1012024" cy="847417"/>
          </a:xfrm>
          <a:prstGeom prst="rect">
            <a:avLst/>
          </a:prstGeom>
        </p:spPr>
      </p:pic>
      <p:sp>
        <p:nvSpPr>
          <p:cNvPr id="3" name="Slide Number Placeholder 2">
            <a:extLst>
              <a:ext uri="{FF2B5EF4-FFF2-40B4-BE49-F238E27FC236}">
                <a16:creationId xmlns:a16="http://schemas.microsoft.com/office/drawing/2014/main" xmlns="" id="{D8B345D7-F988-5B47-80A5-8E506F249D59}"/>
              </a:ext>
            </a:extLst>
          </p:cNvPr>
          <p:cNvSpPr>
            <a:spLocks noGrp="1"/>
          </p:cNvSpPr>
          <p:nvPr>
            <p:ph type="sldNum" sz="quarter" idx="10"/>
          </p:nvPr>
        </p:nvSpPr>
        <p:spPr>
          <a:xfrm>
            <a:off x="11016766" y="6309650"/>
            <a:ext cx="683339" cy="365125"/>
          </a:xfrm>
        </p:spPr>
        <p:txBody>
          <a:bodyPr>
            <a:normAutofit lnSpcReduction="10000"/>
          </a:bodyPr>
          <a:lstStyle/>
          <a:p>
            <a:pPr lvl="0"/>
            <a:fld id="{91BD7323-49BF-4C97-8773-5EC64C492009}" type="slidenum">
              <a:rPr lang="en-US" noProof="0" smtClean="0"/>
              <a:pPr lvl="0"/>
              <a:t>10</a:t>
            </a:fld>
            <a:endParaRPr lang="en-US" noProof="0" dirty="0"/>
          </a:p>
        </p:txBody>
      </p:sp>
    </p:spTree>
    <p:extLst>
      <p:ext uri="{BB962C8B-B14F-4D97-AF65-F5344CB8AC3E}">
        <p14:creationId xmlns:p14="http://schemas.microsoft.com/office/powerpoint/2010/main" val="2031965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53A6E0BC-1B90-8E47-A0C2-236D1A3271D1}"/>
              </a:ext>
            </a:extLst>
          </p:cNvPr>
          <p:cNvSpPr>
            <a:spLocks noGrp="1"/>
          </p:cNvSpPr>
          <p:nvPr>
            <p:ph type="title"/>
          </p:nvPr>
        </p:nvSpPr>
        <p:spPr/>
        <p:txBody>
          <a:bodyPr/>
          <a:lstStyle/>
          <a:p>
            <a:r>
              <a:rPr lang="en-US" dirty="0"/>
              <a:t>Types and Purposes of Assessment</a:t>
            </a:r>
          </a:p>
        </p:txBody>
      </p:sp>
      <p:sp>
        <p:nvSpPr>
          <p:cNvPr id="4" name="Slide Number Placeholder 3">
            <a:extLst>
              <a:ext uri="{FF2B5EF4-FFF2-40B4-BE49-F238E27FC236}">
                <a16:creationId xmlns:a16="http://schemas.microsoft.com/office/drawing/2014/main" xmlns="" id="{1007801B-B96C-DA43-925C-38F5BD37FEDA}"/>
              </a:ext>
            </a:extLst>
          </p:cNvPr>
          <p:cNvSpPr>
            <a:spLocks noGrp="1"/>
          </p:cNvSpPr>
          <p:nvPr>
            <p:ph type="sldNum" sz="quarter" idx="10"/>
          </p:nvPr>
        </p:nvSpPr>
        <p:spPr/>
        <p:txBody>
          <a:bodyPr/>
          <a:lstStyle/>
          <a:p>
            <a:fld id="{91BD7323-49BF-4C97-8773-5EC64C492009}" type="slidenum">
              <a:rPr lang="en-US" smtClean="0"/>
              <a:t>11</a:t>
            </a:fld>
            <a:endParaRPr lang="en-US"/>
          </a:p>
        </p:txBody>
      </p:sp>
    </p:spTree>
    <p:extLst>
      <p:ext uri="{BB962C8B-B14F-4D97-AF65-F5344CB8AC3E}">
        <p14:creationId xmlns:p14="http://schemas.microsoft.com/office/powerpoint/2010/main" val="234975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p19"/>
          <p:cNvSpPr txBox="1">
            <a:spLocks noGrp="1"/>
          </p:cNvSpPr>
          <p:nvPr>
            <p:ph type="title"/>
          </p:nvPr>
        </p:nvSpPr>
        <p:spPr>
          <a:xfrm>
            <a:off x="1127898" y="252003"/>
            <a:ext cx="8944503" cy="1320800"/>
          </a:xfrm>
        </p:spPr>
        <p:txBody>
          <a:bodyPr>
            <a:normAutofit/>
          </a:bodyPr>
          <a:lstStyle/>
          <a:p>
            <a:r>
              <a:rPr lang="en-US"/>
              <a:t>Purposes of Assessment</a:t>
            </a:r>
            <a:endParaRPr lang="en-US" dirty="0"/>
          </a:p>
        </p:txBody>
      </p:sp>
      <p:sp>
        <p:nvSpPr>
          <p:cNvPr id="5" name="Content Placeholder 4">
            <a:extLst>
              <a:ext uri="{FF2B5EF4-FFF2-40B4-BE49-F238E27FC236}">
                <a16:creationId xmlns:a16="http://schemas.microsoft.com/office/drawing/2014/main" xmlns="" id="{27FA512A-5590-FC4C-9D2E-821485AA44D4}"/>
              </a:ext>
            </a:extLst>
          </p:cNvPr>
          <p:cNvSpPr>
            <a:spLocks noGrp="1"/>
          </p:cNvSpPr>
          <p:nvPr>
            <p:ph type="body" sz="quarter" idx="14"/>
          </p:nvPr>
        </p:nvSpPr>
        <p:spPr>
          <a:xfrm>
            <a:off x="1127898" y="1253103"/>
            <a:ext cx="8944503" cy="1070378"/>
          </a:xfrm>
        </p:spPr>
        <p:txBody>
          <a:bodyPr>
            <a:normAutofit/>
          </a:bodyPr>
          <a:lstStyle/>
          <a:p>
            <a:pPr marL="0" indent="0">
              <a:buNone/>
            </a:pPr>
            <a:r>
              <a:rPr lang="en-US" sz="3200" dirty="0"/>
              <a:t>We use assessment data for four primary purposes:</a:t>
            </a:r>
          </a:p>
          <a:p>
            <a:endParaRPr lang="en-US" dirty="0"/>
          </a:p>
        </p:txBody>
      </p:sp>
      <p:pic>
        <p:nvPicPr>
          <p:cNvPr id="8" name="Content Placeholder 7" descr="A scale holding the words &quot;Formative&quot; and &quot;Summative&quot; on the left and &quot;Diagnostic&quot; and &quot;Interim&quot; on the right">
            <a:extLst>
              <a:ext uri="{FF2B5EF4-FFF2-40B4-BE49-F238E27FC236}">
                <a16:creationId xmlns:a16="http://schemas.microsoft.com/office/drawing/2014/main" xmlns="" id="{8E6D6383-8A5A-8548-95D9-64857E9C09D0}"/>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tretch/>
        </p:blipFill>
        <p:spPr>
          <a:xfrm>
            <a:off x="3492708" y="2327537"/>
            <a:ext cx="3898747" cy="4333499"/>
          </a:xfrm>
          <a:prstGeom prst="rect">
            <a:avLst/>
          </a:prstGeom>
          <a:noFill/>
        </p:spPr>
      </p:pic>
      <p:sp>
        <p:nvSpPr>
          <p:cNvPr id="3" name="Slide Number Placeholder 2">
            <a:extLst>
              <a:ext uri="{FF2B5EF4-FFF2-40B4-BE49-F238E27FC236}">
                <a16:creationId xmlns:a16="http://schemas.microsoft.com/office/drawing/2014/main" xmlns="" id="{86F3EFA9-7890-EA45-B505-E5D1C20693E8}"/>
              </a:ext>
            </a:extLst>
          </p:cNvPr>
          <p:cNvSpPr>
            <a:spLocks noGrp="1"/>
          </p:cNvSpPr>
          <p:nvPr>
            <p:ph type="sldNum" sz="quarter" idx="12"/>
          </p:nvPr>
        </p:nvSpPr>
        <p:spPr>
          <a:xfrm>
            <a:off x="11016766" y="6309650"/>
            <a:ext cx="683339" cy="365125"/>
          </a:xfrm>
        </p:spPr>
        <p:txBody>
          <a:bodyPr>
            <a:normAutofit/>
          </a:bodyPr>
          <a:lstStyle/>
          <a:p>
            <a:pPr>
              <a:lnSpc>
                <a:spcPct val="90000"/>
              </a:lnSpc>
              <a:spcAft>
                <a:spcPts val="600"/>
              </a:spcAft>
            </a:pPr>
            <a:fld id="{BB740369-ADDF-1D46-A862-50873F10EBB7}" type="slidenum">
              <a:rPr lang="en-US" smtClean="0"/>
              <a:pPr>
                <a:lnSpc>
                  <a:spcPct val="90000"/>
                </a:lnSpc>
                <a:spcAft>
                  <a:spcPts val="600"/>
                </a:spcAft>
              </a:pPr>
              <a:t>12</a:t>
            </a:fld>
            <a:endParaRPr lang="en-US"/>
          </a:p>
        </p:txBody>
      </p:sp>
    </p:spTree>
    <p:extLst>
      <p:ext uri="{BB962C8B-B14F-4D97-AF65-F5344CB8AC3E}">
        <p14:creationId xmlns:p14="http://schemas.microsoft.com/office/powerpoint/2010/main" val="2989743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24"/>
          <p:cNvSpPr txBox="1">
            <a:spLocks noGrp="1"/>
          </p:cNvSpPr>
          <p:nvPr>
            <p:ph type="title"/>
          </p:nvPr>
        </p:nvSpPr>
        <p:spPr>
          <a:xfrm>
            <a:off x="1149552" y="245340"/>
            <a:ext cx="8992571" cy="1320800"/>
          </a:xfrm>
        </p:spPr>
        <p:txBody>
          <a:bodyPr/>
          <a:lstStyle/>
          <a:p>
            <a:r>
              <a:rPr lang="en-US" dirty="0"/>
              <a:t>Formative Assessment Process</a:t>
            </a:r>
            <a:endParaRPr lang="en-US" dirty="0">
              <a:sym typeface="Federo"/>
            </a:endParaRPr>
          </a:p>
        </p:txBody>
      </p:sp>
      <p:sp>
        <p:nvSpPr>
          <p:cNvPr id="5" name="Content Placeholder 4">
            <a:extLst>
              <a:ext uri="{FF2B5EF4-FFF2-40B4-BE49-F238E27FC236}">
                <a16:creationId xmlns:a16="http://schemas.microsoft.com/office/drawing/2014/main" xmlns="" id="{F6FB37B6-F6AF-45C1-97A3-4210D77AFF1B}"/>
              </a:ext>
            </a:extLst>
          </p:cNvPr>
          <p:cNvSpPr>
            <a:spLocks noGrp="1"/>
          </p:cNvSpPr>
          <p:nvPr>
            <p:ph sz="half" idx="1"/>
          </p:nvPr>
        </p:nvSpPr>
        <p:spPr>
          <a:xfrm>
            <a:off x="1149552" y="1797505"/>
            <a:ext cx="4297680" cy="762816"/>
          </a:xfrm>
        </p:spPr>
        <p:txBody>
          <a:bodyPr/>
          <a:lstStyle/>
          <a:p>
            <a:r>
              <a:rPr lang="en-US" sz="3200" b="1" dirty="0"/>
              <a:t>Description</a:t>
            </a:r>
          </a:p>
        </p:txBody>
      </p:sp>
      <p:sp>
        <p:nvSpPr>
          <p:cNvPr id="11" name="Content Placeholder 10">
            <a:extLst>
              <a:ext uri="{FF2B5EF4-FFF2-40B4-BE49-F238E27FC236}">
                <a16:creationId xmlns:a16="http://schemas.microsoft.com/office/drawing/2014/main" xmlns="" id="{98699E0C-3C1E-49A3-9F57-91DA5905B13F}"/>
              </a:ext>
            </a:extLst>
          </p:cNvPr>
          <p:cNvSpPr>
            <a:spLocks noGrp="1"/>
          </p:cNvSpPr>
          <p:nvPr>
            <p:ph sz="half" idx="11"/>
          </p:nvPr>
        </p:nvSpPr>
        <p:spPr>
          <a:xfrm>
            <a:off x="1149552" y="2386013"/>
            <a:ext cx="4815819" cy="4288761"/>
          </a:xfrm>
        </p:spPr>
        <p:txBody>
          <a:bodyPr/>
          <a:lstStyle/>
          <a:p>
            <a:pPr marL="342900" indent="-342900">
              <a:buFont typeface="Wingdings 3" panose="05040102010807070707" pitchFamily="18" charset="2"/>
              <a:buChar char=""/>
            </a:pPr>
            <a:r>
              <a:rPr lang="en-US" sz="2400" dirty="0"/>
              <a:t>Formative assessment is a planned, ongoing process used by all students and teachers during learning and teaching to elicit and use evidence of student learning to improve student understanding of intended disciplinary learning outcomes and support students to become self-directed learners. (CCSSO, 2018)</a:t>
            </a:r>
          </a:p>
          <a:p>
            <a:endParaRPr lang="en-US" dirty="0"/>
          </a:p>
        </p:txBody>
      </p:sp>
      <p:sp>
        <p:nvSpPr>
          <p:cNvPr id="7" name="Content Placeholder 6">
            <a:extLst>
              <a:ext uri="{FF2B5EF4-FFF2-40B4-BE49-F238E27FC236}">
                <a16:creationId xmlns:a16="http://schemas.microsoft.com/office/drawing/2014/main" xmlns="" id="{1C47AD7B-E59D-4CDC-826E-D8D53BB747D9}"/>
              </a:ext>
            </a:extLst>
          </p:cNvPr>
          <p:cNvSpPr>
            <a:spLocks noGrp="1"/>
          </p:cNvSpPr>
          <p:nvPr>
            <p:ph sz="half" idx="2"/>
          </p:nvPr>
        </p:nvSpPr>
        <p:spPr>
          <a:xfrm>
            <a:off x="6226631" y="1801625"/>
            <a:ext cx="3915492" cy="758696"/>
          </a:xfrm>
        </p:spPr>
        <p:txBody>
          <a:bodyPr/>
          <a:lstStyle/>
          <a:p>
            <a:r>
              <a:rPr lang="en-US" sz="3200" b="1" dirty="0"/>
              <a:t>Purpose</a:t>
            </a:r>
          </a:p>
        </p:txBody>
      </p:sp>
      <p:sp>
        <p:nvSpPr>
          <p:cNvPr id="13" name="Content Placeholder 12">
            <a:extLst>
              <a:ext uri="{FF2B5EF4-FFF2-40B4-BE49-F238E27FC236}">
                <a16:creationId xmlns:a16="http://schemas.microsoft.com/office/drawing/2014/main" xmlns="" id="{80CBA253-10EF-4D76-9CAB-C9AA2D3BFB2B}"/>
              </a:ext>
            </a:extLst>
          </p:cNvPr>
          <p:cNvSpPr>
            <a:spLocks noGrp="1"/>
          </p:cNvSpPr>
          <p:nvPr>
            <p:ph sz="half" idx="12"/>
          </p:nvPr>
        </p:nvSpPr>
        <p:spPr>
          <a:xfrm>
            <a:off x="6226632" y="2386013"/>
            <a:ext cx="3915492" cy="3591455"/>
          </a:xfrm>
        </p:spPr>
        <p:txBody>
          <a:bodyPr/>
          <a:lstStyle/>
          <a:p>
            <a:pPr marL="342900" indent="-342900">
              <a:buFont typeface="Wingdings 3" panose="05040102010807070707" pitchFamily="18" charset="2"/>
              <a:buChar char=""/>
            </a:pPr>
            <a:r>
              <a:rPr lang="en-US" sz="2400" dirty="0"/>
              <a:t>Provides immediate or very rapid feedback to teachers and students</a:t>
            </a:r>
          </a:p>
          <a:p>
            <a:pPr marL="342900" indent="-342900">
              <a:buFont typeface="Wingdings 3" panose="05040102010807070707" pitchFamily="18" charset="2"/>
              <a:buChar char=""/>
            </a:pPr>
            <a:r>
              <a:rPr lang="en-US" sz="2400" dirty="0"/>
              <a:t>Provides evidence that can be used to adapt teaching and learning</a:t>
            </a:r>
          </a:p>
        </p:txBody>
      </p:sp>
      <p:sp>
        <p:nvSpPr>
          <p:cNvPr id="4" name="Slide Number Placeholder 3">
            <a:extLst>
              <a:ext uri="{FF2B5EF4-FFF2-40B4-BE49-F238E27FC236}">
                <a16:creationId xmlns:a16="http://schemas.microsoft.com/office/drawing/2014/main" xmlns="" id="{DFFC3637-7452-994B-B693-3A9702DB9225}"/>
              </a:ext>
            </a:extLst>
          </p:cNvPr>
          <p:cNvSpPr>
            <a:spLocks noGrp="1"/>
          </p:cNvSpPr>
          <p:nvPr>
            <p:ph type="sldNum" sz="quarter" idx="10"/>
          </p:nvPr>
        </p:nvSpPr>
        <p:spPr/>
        <p:txBody>
          <a:bodyPr/>
          <a:lstStyle/>
          <a:p>
            <a:fld id="{BB740369-ADDF-1D46-A862-50873F10EBB7}" type="slidenum">
              <a:rPr lang="en-US" smtClean="0"/>
              <a:pPr/>
              <a:t>13</a:t>
            </a:fld>
            <a:endParaRPr lang="en-US"/>
          </a:p>
        </p:txBody>
      </p:sp>
    </p:spTree>
    <p:extLst>
      <p:ext uri="{BB962C8B-B14F-4D97-AF65-F5344CB8AC3E}">
        <p14:creationId xmlns:p14="http://schemas.microsoft.com/office/powerpoint/2010/main" val="3356106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23"/>
          <p:cNvSpPr txBox="1">
            <a:spLocks noGrp="1"/>
          </p:cNvSpPr>
          <p:nvPr>
            <p:ph type="title"/>
          </p:nvPr>
        </p:nvSpPr>
        <p:spPr/>
        <p:txBody>
          <a:bodyPr/>
          <a:lstStyle/>
          <a:p>
            <a:r>
              <a:rPr lang="en-US" dirty="0"/>
              <a:t>Diagnostic Assessment</a:t>
            </a:r>
            <a:endParaRPr lang="en-US" dirty="0">
              <a:sym typeface="Federo"/>
            </a:endParaRPr>
          </a:p>
        </p:txBody>
      </p:sp>
      <p:sp>
        <p:nvSpPr>
          <p:cNvPr id="5" name="Content Placeholder 4">
            <a:extLst>
              <a:ext uri="{FF2B5EF4-FFF2-40B4-BE49-F238E27FC236}">
                <a16:creationId xmlns:a16="http://schemas.microsoft.com/office/drawing/2014/main" xmlns="" id="{6F7E7189-F70C-47A6-8D9D-4A1565A35B11}"/>
              </a:ext>
            </a:extLst>
          </p:cNvPr>
          <p:cNvSpPr>
            <a:spLocks noGrp="1"/>
          </p:cNvSpPr>
          <p:nvPr>
            <p:ph sz="half" idx="1"/>
          </p:nvPr>
        </p:nvSpPr>
        <p:spPr>
          <a:xfrm>
            <a:off x="1149552" y="1797504"/>
            <a:ext cx="4297680" cy="746191"/>
          </a:xfrm>
        </p:spPr>
        <p:txBody>
          <a:bodyPr/>
          <a:lstStyle/>
          <a:p>
            <a:r>
              <a:rPr lang="en-US" sz="3200" b="1" dirty="0"/>
              <a:t>Description</a:t>
            </a:r>
          </a:p>
        </p:txBody>
      </p:sp>
      <p:sp>
        <p:nvSpPr>
          <p:cNvPr id="11" name="Content Placeholder 10">
            <a:extLst>
              <a:ext uri="{FF2B5EF4-FFF2-40B4-BE49-F238E27FC236}">
                <a16:creationId xmlns:a16="http://schemas.microsoft.com/office/drawing/2014/main" xmlns="" id="{5B8E5D6F-7F69-45C1-BB10-E3B928CD0227}"/>
              </a:ext>
            </a:extLst>
          </p:cNvPr>
          <p:cNvSpPr>
            <a:spLocks noGrp="1"/>
          </p:cNvSpPr>
          <p:nvPr>
            <p:ph sz="half" idx="11"/>
          </p:nvPr>
        </p:nvSpPr>
        <p:spPr>
          <a:xfrm>
            <a:off x="1149552" y="2400300"/>
            <a:ext cx="4297680" cy="3577168"/>
          </a:xfrm>
        </p:spPr>
        <p:txBody>
          <a:bodyPr/>
          <a:lstStyle/>
          <a:p>
            <a:pPr marL="342900" indent="-342900">
              <a:buFont typeface="Wingdings 3" panose="05040102010807070707" pitchFamily="18" charset="2"/>
              <a:buChar char=""/>
            </a:pPr>
            <a:r>
              <a:rPr lang="en-US" sz="2400" dirty="0"/>
              <a:t>Formal strategies and/or tools used to identify specific strengths and weaknesses in student learning relative to specific learning standards and/or goals</a:t>
            </a:r>
          </a:p>
          <a:p>
            <a:pPr marL="342900" indent="-342900">
              <a:buFont typeface="Wingdings 3" panose="05040102010807070707" pitchFamily="18" charset="2"/>
              <a:buChar char=""/>
            </a:pPr>
            <a:endParaRPr lang="en-US" sz="2400" dirty="0"/>
          </a:p>
        </p:txBody>
      </p:sp>
      <p:sp>
        <p:nvSpPr>
          <p:cNvPr id="7" name="Content Placeholder 6">
            <a:extLst>
              <a:ext uri="{FF2B5EF4-FFF2-40B4-BE49-F238E27FC236}">
                <a16:creationId xmlns:a16="http://schemas.microsoft.com/office/drawing/2014/main" xmlns="" id="{70A8EEDC-DDDF-4C34-A92F-2A32B56A1353}"/>
              </a:ext>
            </a:extLst>
          </p:cNvPr>
          <p:cNvSpPr>
            <a:spLocks noGrp="1"/>
          </p:cNvSpPr>
          <p:nvPr>
            <p:ph sz="half" idx="2"/>
          </p:nvPr>
        </p:nvSpPr>
        <p:spPr>
          <a:xfrm>
            <a:off x="5844444" y="1801625"/>
            <a:ext cx="4297680" cy="742070"/>
          </a:xfrm>
        </p:spPr>
        <p:txBody>
          <a:bodyPr/>
          <a:lstStyle/>
          <a:p>
            <a:r>
              <a:rPr lang="en-US" sz="3200" b="1" dirty="0"/>
              <a:t>Purpose</a:t>
            </a:r>
          </a:p>
        </p:txBody>
      </p:sp>
      <p:sp>
        <p:nvSpPr>
          <p:cNvPr id="13" name="Content Placeholder 12">
            <a:extLst>
              <a:ext uri="{FF2B5EF4-FFF2-40B4-BE49-F238E27FC236}">
                <a16:creationId xmlns:a16="http://schemas.microsoft.com/office/drawing/2014/main" xmlns="" id="{3F3B308D-A428-41F7-A579-5CC134CB2E4C}"/>
              </a:ext>
            </a:extLst>
          </p:cNvPr>
          <p:cNvSpPr>
            <a:spLocks noGrp="1"/>
          </p:cNvSpPr>
          <p:nvPr>
            <p:ph sz="half" idx="12"/>
          </p:nvPr>
        </p:nvSpPr>
        <p:spPr>
          <a:xfrm>
            <a:off x="5844444" y="2400300"/>
            <a:ext cx="4297680" cy="3577168"/>
          </a:xfrm>
        </p:spPr>
        <p:txBody>
          <a:bodyPr/>
          <a:lstStyle/>
          <a:p>
            <a:pPr marL="342900" indent="-342900">
              <a:buFont typeface="Wingdings 3" panose="05040102010807070707" pitchFamily="18" charset="2"/>
              <a:buChar char=""/>
            </a:pPr>
            <a:r>
              <a:rPr lang="en-US" sz="2400" dirty="0"/>
              <a:t>Identifies potential learning strengths and difficulties and/or areas that require further development</a:t>
            </a:r>
          </a:p>
          <a:p>
            <a:pPr marL="342900" indent="-342900">
              <a:buFont typeface="Wingdings 3" panose="05040102010807070707" pitchFamily="18" charset="2"/>
              <a:buChar char=""/>
            </a:pPr>
            <a:r>
              <a:rPr lang="en-US" sz="2400" dirty="0"/>
              <a:t>Provides teachers with information to inform next possible instructional steps</a:t>
            </a:r>
          </a:p>
          <a:p>
            <a:pPr marL="457200" indent="-457200">
              <a:buFont typeface="Wingdings 3" panose="05040102010807070707" pitchFamily="18" charset="2"/>
              <a:buChar char=""/>
            </a:pPr>
            <a:endParaRPr lang="en-US" sz="2400" dirty="0"/>
          </a:p>
        </p:txBody>
      </p:sp>
      <p:sp>
        <p:nvSpPr>
          <p:cNvPr id="4" name="Slide Number Placeholder 3">
            <a:extLst>
              <a:ext uri="{FF2B5EF4-FFF2-40B4-BE49-F238E27FC236}">
                <a16:creationId xmlns:a16="http://schemas.microsoft.com/office/drawing/2014/main" xmlns="" id="{9D9E2EFB-D89B-F24A-84F5-79E0F584F41E}"/>
              </a:ext>
            </a:extLst>
          </p:cNvPr>
          <p:cNvSpPr>
            <a:spLocks noGrp="1"/>
          </p:cNvSpPr>
          <p:nvPr>
            <p:ph type="sldNum" sz="quarter" idx="10"/>
          </p:nvPr>
        </p:nvSpPr>
        <p:spPr/>
        <p:txBody>
          <a:bodyPr/>
          <a:lstStyle/>
          <a:p>
            <a:fld id="{BB740369-ADDF-1D46-A862-50873F10EBB7}" type="slidenum">
              <a:rPr lang="en-US" smtClean="0"/>
              <a:pPr/>
              <a:t>14</a:t>
            </a:fld>
            <a:endParaRPr lang="en-US"/>
          </a:p>
        </p:txBody>
      </p:sp>
    </p:spTree>
    <p:extLst>
      <p:ext uri="{BB962C8B-B14F-4D97-AF65-F5344CB8AC3E}">
        <p14:creationId xmlns:p14="http://schemas.microsoft.com/office/powerpoint/2010/main" val="62323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26"/>
          <p:cNvSpPr txBox="1">
            <a:spLocks noGrp="1"/>
          </p:cNvSpPr>
          <p:nvPr>
            <p:ph type="title"/>
          </p:nvPr>
        </p:nvSpPr>
        <p:spPr/>
        <p:txBody>
          <a:bodyPr/>
          <a:lstStyle/>
          <a:p>
            <a:r>
              <a:rPr lang="en-US" dirty="0"/>
              <a:t>Interim/Benchmark Assessment</a:t>
            </a:r>
            <a:endParaRPr lang="en-US" dirty="0">
              <a:sym typeface="Federo"/>
            </a:endParaRPr>
          </a:p>
        </p:txBody>
      </p:sp>
      <p:sp>
        <p:nvSpPr>
          <p:cNvPr id="5" name="Content Placeholder 4">
            <a:extLst>
              <a:ext uri="{FF2B5EF4-FFF2-40B4-BE49-F238E27FC236}">
                <a16:creationId xmlns:a16="http://schemas.microsoft.com/office/drawing/2014/main" xmlns="" id="{3AD6B72E-53DC-48DE-8F0B-EC7440075936}"/>
              </a:ext>
            </a:extLst>
          </p:cNvPr>
          <p:cNvSpPr>
            <a:spLocks noGrp="1"/>
          </p:cNvSpPr>
          <p:nvPr>
            <p:ph sz="half" idx="1"/>
          </p:nvPr>
        </p:nvSpPr>
        <p:spPr>
          <a:xfrm>
            <a:off x="1149552" y="1632614"/>
            <a:ext cx="4297680" cy="746191"/>
          </a:xfrm>
        </p:spPr>
        <p:txBody>
          <a:bodyPr lIns="91440" tIns="45720" rIns="91440" bIns="45720" anchor="t"/>
          <a:lstStyle/>
          <a:p>
            <a:r>
              <a:rPr lang="en-US" sz="3200" b="1" dirty="0"/>
              <a:t>Description</a:t>
            </a:r>
          </a:p>
        </p:txBody>
      </p:sp>
      <p:sp>
        <p:nvSpPr>
          <p:cNvPr id="11" name="Content Placeholder 10">
            <a:extLst>
              <a:ext uri="{FF2B5EF4-FFF2-40B4-BE49-F238E27FC236}">
                <a16:creationId xmlns:a16="http://schemas.microsoft.com/office/drawing/2014/main" xmlns="" id="{89A77758-3C4E-4A11-BA06-C7FACE228FF9}"/>
              </a:ext>
            </a:extLst>
          </p:cNvPr>
          <p:cNvSpPr>
            <a:spLocks noGrp="1"/>
          </p:cNvSpPr>
          <p:nvPr>
            <p:ph sz="half" idx="11"/>
          </p:nvPr>
        </p:nvSpPr>
        <p:spPr>
          <a:xfrm>
            <a:off x="1149552" y="2236113"/>
            <a:ext cx="4275147" cy="4288761"/>
          </a:xfrm>
        </p:spPr>
        <p:txBody>
          <a:bodyPr lIns="91440" tIns="45720" rIns="91440" bIns="45720" anchor="t"/>
          <a:lstStyle/>
          <a:p>
            <a:pPr marL="342900" indent="-342900">
              <a:buFont typeface="Wingdings 3" panose="05040102010807070707" pitchFamily="18" charset="2"/>
              <a:buChar char=""/>
            </a:pPr>
            <a:r>
              <a:rPr lang="en-US" sz="2400" dirty="0"/>
              <a:t>Tools designed to compare student understanding or performance against a set of learning standards or objectives</a:t>
            </a:r>
          </a:p>
          <a:p>
            <a:pPr marL="342900" indent="-342900">
              <a:buFont typeface="Wingdings 3" panose="05040102010807070707" pitchFamily="18" charset="2"/>
              <a:buChar char=""/>
            </a:pPr>
            <a:r>
              <a:rPr lang="en-US" sz="2400" dirty="0"/>
              <a:t>Often administered at specific intervals through the year and may be common across classes or schools</a:t>
            </a:r>
          </a:p>
          <a:p>
            <a:pPr marL="342900" indent="-342900">
              <a:buFont typeface="Wingdings 3" panose="05040102010807070707" pitchFamily="18" charset="2"/>
              <a:buChar char=""/>
            </a:pPr>
            <a:endParaRPr lang="en-US" sz="2400" dirty="0"/>
          </a:p>
        </p:txBody>
      </p:sp>
      <p:sp>
        <p:nvSpPr>
          <p:cNvPr id="7" name="Content Placeholder 6">
            <a:extLst>
              <a:ext uri="{FF2B5EF4-FFF2-40B4-BE49-F238E27FC236}">
                <a16:creationId xmlns:a16="http://schemas.microsoft.com/office/drawing/2014/main" xmlns="" id="{0AAB0EA2-4B8D-4975-A169-B7333A796FF6}"/>
              </a:ext>
            </a:extLst>
          </p:cNvPr>
          <p:cNvSpPr>
            <a:spLocks noGrp="1"/>
          </p:cNvSpPr>
          <p:nvPr>
            <p:ph sz="half" idx="2"/>
          </p:nvPr>
        </p:nvSpPr>
        <p:spPr>
          <a:xfrm>
            <a:off x="5424699" y="1651725"/>
            <a:ext cx="4717425" cy="742070"/>
          </a:xfrm>
        </p:spPr>
        <p:txBody>
          <a:bodyPr/>
          <a:lstStyle/>
          <a:p>
            <a:r>
              <a:rPr lang="en-US" sz="3200" b="1" dirty="0"/>
              <a:t>Purpose</a:t>
            </a:r>
          </a:p>
        </p:txBody>
      </p:sp>
      <p:sp>
        <p:nvSpPr>
          <p:cNvPr id="13" name="Content Placeholder 12">
            <a:extLst>
              <a:ext uri="{FF2B5EF4-FFF2-40B4-BE49-F238E27FC236}">
                <a16:creationId xmlns:a16="http://schemas.microsoft.com/office/drawing/2014/main" xmlns="" id="{4A6974E8-979C-43FC-8A6B-20FB8CBAD626}"/>
              </a:ext>
            </a:extLst>
          </p:cNvPr>
          <p:cNvSpPr>
            <a:spLocks noGrp="1"/>
          </p:cNvSpPr>
          <p:nvPr>
            <p:ph sz="half" idx="12"/>
          </p:nvPr>
        </p:nvSpPr>
        <p:spPr>
          <a:xfrm>
            <a:off x="5447232" y="2202788"/>
            <a:ext cx="4694891" cy="4471987"/>
          </a:xfrm>
        </p:spPr>
        <p:txBody>
          <a:bodyPr/>
          <a:lstStyle/>
          <a:p>
            <a:pPr marL="342900" indent="-342900">
              <a:buFont typeface="Wingdings 3" panose="05040102010807070707" pitchFamily="18" charset="2"/>
              <a:buChar char=""/>
            </a:pPr>
            <a:r>
              <a:rPr lang="en-US" sz="2400" dirty="0"/>
              <a:t>Monitor students’ academic progress toward long-term goals</a:t>
            </a:r>
          </a:p>
          <a:p>
            <a:pPr marL="342900" indent="-342900">
              <a:buFont typeface="Wingdings 3" panose="05040102010807070707" pitchFamily="18" charset="2"/>
              <a:buChar char=""/>
            </a:pPr>
            <a:r>
              <a:rPr lang="en-US" sz="2400" dirty="0"/>
              <a:t>Assess curriculum, instructional strategies and pacing</a:t>
            </a:r>
          </a:p>
          <a:p>
            <a:pPr marL="342900" indent="-342900">
              <a:buFont typeface="Wingdings 3" panose="05040102010807070707" pitchFamily="18" charset="2"/>
              <a:buChar char=""/>
            </a:pPr>
            <a:r>
              <a:rPr lang="en-US" sz="2400" dirty="0"/>
              <a:t>Inform school improvement planning</a:t>
            </a:r>
          </a:p>
          <a:p>
            <a:pPr marL="342900" indent="-342900">
              <a:buFont typeface="Wingdings 3" panose="05040102010807070707" pitchFamily="18" charset="2"/>
              <a:buChar char=""/>
            </a:pPr>
            <a:r>
              <a:rPr lang="en-US" sz="2400" dirty="0"/>
              <a:t>May predict a student’s end-of-year performance</a:t>
            </a:r>
          </a:p>
          <a:p>
            <a:pPr marL="342900" indent="-342900">
              <a:buFont typeface="Wingdings 3" panose="05040102010807070707" pitchFamily="18" charset="2"/>
              <a:buChar char=""/>
            </a:pPr>
            <a:endParaRPr lang="en-US" sz="2400" dirty="0"/>
          </a:p>
        </p:txBody>
      </p:sp>
      <p:sp>
        <p:nvSpPr>
          <p:cNvPr id="4" name="Slide Number Placeholder 3">
            <a:extLst>
              <a:ext uri="{FF2B5EF4-FFF2-40B4-BE49-F238E27FC236}">
                <a16:creationId xmlns:a16="http://schemas.microsoft.com/office/drawing/2014/main" xmlns="" id="{6A8D7CF1-B4DC-9F41-B1FC-7AF81CDA8070}"/>
              </a:ext>
            </a:extLst>
          </p:cNvPr>
          <p:cNvSpPr>
            <a:spLocks noGrp="1"/>
          </p:cNvSpPr>
          <p:nvPr>
            <p:ph type="sldNum" sz="quarter" idx="10"/>
          </p:nvPr>
        </p:nvSpPr>
        <p:spPr/>
        <p:txBody>
          <a:bodyPr/>
          <a:lstStyle/>
          <a:p>
            <a:fld id="{BB740369-ADDF-1D46-A862-50873F10EBB7}" type="slidenum">
              <a:rPr lang="en-US" smtClean="0"/>
              <a:pPr/>
              <a:t>15</a:t>
            </a:fld>
            <a:endParaRPr lang="en-US"/>
          </a:p>
        </p:txBody>
      </p:sp>
    </p:spTree>
    <p:extLst>
      <p:ext uri="{BB962C8B-B14F-4D97-AF65-F5344CB8AC3E}">
        <p14:creationId xmlns:p14="http://schemas.microsoft.com/office/powerpoint/2010/main" val="262646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27"/>
          <p:cNvSpPr txBox="1">
            <a:spLocks noGrp="1"/>
          </p:cNvSpPr>
          <p:nvPr>
            <p:ph type="title"/>
          </p:nvPr>
        </p:nvSpPr>
        <p:spPr/>
        <p:txBody>
          <a:bodyPr/>
          <a:lstStyle/>
          <a:p>
            <a:r>
              <a:rPr lang="en-US"/>
              <a:t>Summative Assessment</a:t>
            </a:r>
            <a:endParaRPr lang="en-US" dirty="0">
              <a:sym typeface="Federo"/>
            </a:endParaRPr>
          </a:p>
        </p:txBody>
      </p:sp>
      <p:sp>
        <p:nvSpPr>
          <p:cNvPr id="5" name="Content Placeholder 4">
            <a:extLst>
              <a:ext uri="{FF2B5EF4-FFF2-40B4-BE49-F238E27FC236}">
                <a16:creationId xmlns:a16="http://schemas.microsoft.com/office/drawing/2014/main" xmlns="" id="{B3139CFB-80B1-46B5-A80B-6F11342A78B0}"/>
              </a:ext>
            </a:extLst>
          </p:cNvPr>
          <p:cNvSpPr>
            <a:spLocks noGrp="1"/>
          </p:cNvSpPr>
          <p:nvPr>
            <p:ph sz="half" idx="1"/>
          </p:nvPr>
        </p:nvSpPr>
        <p:spPr>
          <a:xfrm>
            <a:off x="1149552" y="1797505"/>
            <a:ext cx="4297680" cy="588510"/>
          </a:xfrm>
        </p:spPr>
        <p:txBody>
          <a:bodyPr/>
          <a:lstStyle/>
          <a:p>
            <a:r>
              <a:rPr lang="en-US" sz="3200" b="1" dirty="0"/>
              <a:t>Description</a:t>
            </a:r>
          </a:p>
        </p:txBody>
      </p:sp>
      <p:sp>
        <p:nvSpPr>
          <p:cNvPr id="11" name="Content Placeholder 10">
            <a:extLst>
              <a:ext uri="{FF2B5EF4-FFF2-40B4-BE49-F238E27FC236}">
                <a16:creationId xmlns:a16="http://schemas.microsoft.com/office/drawing/2014/main" xmlns="" id="{E9E17E68-2C71-4A94-82BE-B1C2387C51CC}"/>
              </a:ext>
            </a:extLst>
          </p:cNvPr>
          <p:cNvSpPr>
            <a:spLocks noGrp="1"/>
          </p:cNvSpPr>
          <p:nvPr>
            <p:ph sz="half" idx="11"/>
          </p:nvPr>
        </p:nvSpPr>
        <p:spPr>
          <a:xfrm>
            <a:off x="1149552" y="2386014"/>
            <a:ext cx="4297680" cy="4288762"/>
          </a:xfrm>
        </p:spPr>
        <p:txBody>
          <a:bodyPr/>
          <a:lstStyle/>
          <a:p>
            <a:pPr marL="342900" indent="-342900">
              <a:buFont typeface="Wingdings 3" panose="05040102010807070707" pitchFamily="18" charset="2"/>
              <a:buChar char=""/>
            </a:pPr>
            <a:r>
              <a:rPr lang="en-US" sz="2400" dirty="0"/>
              <a:t>Provides an overall description of students’ learning status</a:t>
            </a:r>
          </a:p>
          <a:p>
            <a:pPr marL="342900" indent="-342900">
              <a:buFont typeface="Wingdings 3" panose="05040102010807070707" pitchFamily="18" charset="2"/>
              <a:buChar char=""/>
            </a:pPr>
            <a:r>
              <a:rPr lang="en-US" sz="2400" dirty="0"/>
              <a:t>Monitors and evaluates student achievement at the group level</a:t>
            </a:r>
          </a:p>
          <a:p>
            <a:pPr marL="342900" indent="-342900">
              <a:buFont typeface="Wingdings 3" panose="05040102010807070707" pitchFamily="18" charset="2"/>
              <a:buChar char=""/>
            </a:pPr>
            <a:r>
              <a:rPr lang="en-US" sz="2400" dirty="0"/>
              <a:t>Informs program-level and school-improvement planning</a:t>
            </a:r>
          </a:p>
        </p:txBody>
      </p:sp>
      <p:sp>
        <p:nvSpPr>
          <p:cNvPr id="7" name="Content Placeholder 6">
            <a:extLst>
              <a:ext uri="{FF2B5EF4-FFF2-40B4-BE49-F238E27FC236}">
                <a16:creationId xmlns:a16="http://schemas.microsoft.com/office/drawing/2014/main" xmlns="" id="{77C8C8ED-B58E-4527-9BFE-9FCD82DECA8F}"/>
              </a:ext>
            </a:extLst>
          </p:cNvPr>
          <p:cNvSpPr>
            <a:spLocks noGrp="1"/>
          </p:cNvSpPr>
          <p:nvPr>
            <p:ph sz="half" idx="2"/>
          </p:nvPr>
        </p:nvSpPr>
        <p:spPr>
          <a:xfrm>
            <a:off x="5844444" y="1801625"/>
            <a:ext cx="4297680" cy="584389"/>
          </a:xfrm>
        </p:spPr>
        <p:txBody>
          <a:bodyPr/>
          <a:lstStyle/>
          <a:p>
            <a:r>
              <a:rPr lang="en-US" sz="3200" b="1" dirty="0"/>
              <a:t>Purpose</a:t>
            </a:r>
          </a:p>
        </p:txBody>
      </p:sp>
      <p:sp>
        <p:nvSpPr>
          <p:cNvPr id="13" name="Content Placeholder 12">
            <a:extLst>
              <a:ext uri="{FF2B5EF4-FFF2-40B4-BE49-F238E27FC236}">
                <a16:creationId xmlns:a16="http://schemas.microsoft.com/office/drawing/2014/main" xmlns="" id="{80C03F94-6204-4AD4-A977-C94BE4EBBC2A}"/>
              </a:ext>
            </a:extLst>
          </p:cNvPr>
          <p:cNvSpPr>
            <a:spLocks noGrp="1"/>
          </p:cNvSpPr>
          <p:nvPr>
            <p:ph sz="half" idx="12"/>
          </p:nvPr>
        </p:nvSpPr>
        <p:spPr>
          <a:xfrm>
            <a:off x="5844444" y="2386014"/>
            <a:ext cx="4180502" cy="3591453"/>
          </a:xfrm>
        </p:spPr>
        <p:txBody>
          <a:bodyPr/>
          <a:lstStyle/>
          <a:p>
            <a:pPr marL="342900" indent="-342900">
              <a:buFont typeface="Wingdings 3" panose="05040102010807070707" pitchFamily="18" charset="2"/>
              <a:buChar char=""/>
            </a:pPr>
            <a:r>
              <a:rPr lang="en-US" sz="2400" dirty="0"/>
              <a:t>May be referred to as a “culminating assessment” or an “end-of-course” assessment</a:t>
            </a:r>
          </a:p>
          <a:p>
            <a:pPr marL="342900" indent="-342900">
              <a:buFont typeface="Wingdings 3" panose="05040102010807070707" pitchFamily="18" charset="2"/>
              <a:buChar char=""/>
            </a:pPr>
            <a:r>
              <a:rPr lang="en-US" sz="2400" dirty="0"/>
              <a:t>Provides information on students’ knowledge and skills relative to learning standards </a:t>
            </a:r>
          </a:p>
        </p:txBody>
      </p:sp>
      <p:sp>
        <p:nvSpPr>
          <p:cNvPr id="4" name="Slide Number Placeholder 3">
            <a:extLst>
              <a:ext uri="{FF2B5EF4-FFF2-40B4-BE49-F238E27FC236}">
                <a16:creationId xmlns:a16="http://schemas.microsoft.com/office/drawing/2014/main" xmlns="" id="{4C4678AF-9C01-5048-905F-5E9C6C09969F}"/>
              </a:ext>
            </a:extLst>
          </p:cNvPr>
          <p:cNvSpPr>
            <a:spLocks noGrp="1"/>
          </p:cNvSpPr>
          <p:nvPr>
            <p:ph type="sldNum" sz="quarter" idx="10"/>
          </p:nvPr>
        </p:nvSpPr>
        <p:spPr/>
        <p:txBody>
          <a:bodyPr/>
          <a:lstStyle/>
          <a:p>
            <a:fld id="{BB740369-ADDF-1D46-A862-50873F10EBB7}" type="slidenum">
              <a:rPr lang="en-US" smtClean="0"/>
              <a:pPr/>
              <a:t>16</a:t>
            </a:fld>
            <a:endParaRPr lang="en-US"/>
          </a:p>
        </p:txBody>
      </p:sp>
    </p:spTree>
    <p:extLst>
      <p:ext uri="{BB962C8B-B14F-4D97-AF65-F5344CB8AC3E}">
        <p14:creationId xmlns:p14="http://schemas.microsoft.com/office/powerpoint/2010/main" val="48937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a:t>Assessment Cycles and Levels of Information</a:t>
            </a:r>
            <a:endParaRPr lang="en-US" dirty="0"/>
          </a:p>
        </p:txBody>
      </p:sp>
      <p:graphicFrame>
        <p:nvGraphicFramePr>
          <p:cNvPr id="7" name="Table 7" descr="Table showing assessment cycles and levels of information.">
            <a:extLst>
              <a:ext uri="{FF2B5EF4-FFF2-40B4-BE49-F238E27FC236}">
                <a16:creationId xmlns:a16="http://schemas.microsoft.com/office/drawing/2014/main" xmlns="" id="{4495EF1B-E689-423B-A527-074EB60A9AB4}"/>
              </a:ext>
            </a:extLst>
          </p:cNvPr>
          <p:cNvGraphicFramePr>
            <a:graphicFrameLocks noGrp="1"/>
          </p:cNvGraphicFramePr>
          <p:nvPr>
            <p:ph sz="quarter" idx="12"/>
            <p:extLst>
              <p:ext uri="{D42A27DB-BD31-4B8C-83A1-F6EECF244321}">
                <p14:modId xmlns:p14="http://schemas.microsoft.com/office/powerpoint/2010/main" val="2167667275"/>
              </p:ext>
            </p:extLst>
          </p:nvPr>
        </p:nvGraphicFramePr>
        <p:xfrm>
          <a:off x="1156914" y="1928813"/>
          <a:ext cx="8201399" cy="4086225"/>
        </p:xfrm>
        <a:graphic>
          <a:graphicData uri="http://schemas.openxmlformats.org/drawingml/2006/table">
            <a:tbl>
              <a:tblPr firstRow="1" bandRow="1">
                <a:tableStyleId>{00A15C55-8517-42AA-B614-E9B94910E393}</a:tableStyleId>
              </a:tblPr>
              <a:tblGrid>
                <a:gridCol w="1616720">
                  <a:extLst>
                    <a:ext uri="{9D8B030D-6E8A-4147-A177-3AD203B41FA5}">
                      <a16:colId xmlns:a16="http://schemas.microsoft.com/office/drawing/2014/main" xmlns="" val="2037681215"/>
                    </a:ext>
                  </a:extLst>
                </a:gridCol>
                <a:gridCol w="1105865">
                  <a:extLst>
                    <a:ext uri="{9D8B030D-6E8A-4147-A177-3AD203B41FA5}">
                      <a16:colId xmlns:a16="http://schemas.microsoft.com/office/drawing/2014/main" xmlns="" val="1143403866"/>
                    </a:ext>
                  </a:extLst>
                </a:gridCol>
                <a:gridCol w="2329001">
                  <a:extLst>
                    <a:ext uri="{9D8B030D-6E8A-4147-A177-3AD203B41FA5}">
                      <a16:colId xmlns:a16="http://schemas.microsoft.com/office/drawing/2014/main" xmlns="" val="2210282237"/>
                    </a:ext>
                  </a:extLst>
                </a:gridCol>
                <a:gridCol w="3149813">
                  <a:extLst>
                    <a:ext uri="{9D8B030D-6E8A-4147-A177-3AD203B41FA5}">
                      <a16:colId xmlns:a16="http://schemas.microsoft.com/office/drawing/2014/main" xmlns="" val="2957921486"/>
                    </a:ext>
                  </a:extLst>
                </a:gridCol>
              </a:tblGrid>
              <a:tr h="763922">
                <a:tc>
                  <a:txBody>
                    <a:bodyPr/>
                    <a:lstStyle/>
                    <a:p>
                      <a:pPr algn="ctr">
                        <a:spcBef>
                          <a:spcPts val="600"/>
                        </a:spcBef>
                        <a:spcAft>
                          <a:spcPts val="600"/>
                        </a:spcAft>
                      </a:pPr>
                      <a:r>
                        <a:rPr lang="en-US" sz="2000" b="0" dirty="0">
                          <a:solidFill>
                            <a:schemeClr val="tx1">
                              <a:lumMod val="75000"/>
                              <a:lumOff val="25000"/>
                            </a:schemeClr>
                          </a:solidFill>
                        </a:rPr>
                        <a:t>Assessment Type</a:t>
                      </a:r>
                      <a:endParaRPr lang="en-US" sz="2000" b="0" dirty="0">
                        <a:solidFill>
                          <a:schemeClr val="tx1">
                            <a:lumMod val="75000"/>
                            <a:lumOff val="25000"/>
                          </a:schemeClr>
                        </a:solidFill>
                        <a:latin typeface="+mj-lt"/>
                        <a:cs typeface="Arial" panose="020B0604020202020204" pitchFamily="34" charset="0"/>
                      </a:endParaRPr>
                    </a:p>
                  </a:txBody>
                  <a:tcPr marL="45714" marR="45714" marT="22857" marB="22857" anchor="ctr">
                    <a:solidFill>
                      <a:srgbClr val="D0A728"/>
                    </a:solidFill>
                  </a:tcPr>
                </a:tc>
                <a:tc>
                  <a:txBody>
                    <a:bodyPr/>
                    <a:lstStyle/>
                    <a:p>
                      <a:pPr algn="ctr">
                        <a:spcBef>
                          <a:spcPts val="600"/>
                        </a:spcBef>
                        <a:spcAft>
                          <a:spcPts val="600"/>
                        </a:spcAft>
                      </a:pPr>
                      <a:r>
                        <a:rPr lang="en-US" sz="2000" b="0" dirty="0">
                          <a:solidFill>
                            <a:schemeClr val="tx1">
                              <a:lumMod val="75000"/>
                              <a:lumOff val="25000"/>
                            </a:schemeClr>
                          </a:solidFill>
                        </a:rPr>
                        <a:t>Grain-Size</a:t>
                      </a:r>
                      <a:endParaRPr lang="en-US" sz="2000" b="0" dirty="0">
                        <a:solidFill>
                          <a:schemeClr val="tx1">
                            <a:lumMod val="75000"/>
                            <a:lumOff val="25000"/>
                          </a:schemeClr>
                        </a:solidFill>
                        <a:latin typeface="+mj-lt"/>
                        <a:cs typeface="Arial" panose="020B0604020202020204" pitchFamily="34" charset="0"/>
                      </a:endParaRPr>
                    </a:p>
                  </a:txBody>
                  <a:tcPr marL="45714" marR="45714" marT="22857" marB="22857" anchor="ctr">
                    <a:solidFill>
                      <a:srgbClr val="D0A728"/>
                    </a:solidFill>
                  </a:tcPr>
                </a:tc>
                <a:tc>
                  <a:txBody>
                    <a:bodyPr/>
                    <a:lstStyle/>
                    <a:p>
                      <a:pPr algn="ctr">
                        <a:spcBef>
                          <a:spcPts val="600"/>
                        </a:spcBef>
                        <a:spcAft>
                          <a:spcPts val="600"/>
                        </a:spcAft>
                      </a:pPr>
                      <a:r>
                        <a:rPr lang="en-US" sz="2000" b="0" dirty="0">
                          <a:solidFill>
                            <a:schemeClr val="tx1">
                              <a:lumMod val="75000"/>
                              <a:lumOff val="25000"/>
                            </a:schemeClr>
                          </a:solidFill>
                        </a:rPr>
                        <a:t>Frequency</a:t>
                      </a:r>
                      <a:endParaRPr lang="en-US" sz="2000" b="0" dirty="0">
                        <a:solidFill>
                          <a:schemeClr val="tx1">
                            <a:lumMod val="75000"/>
                            <a:lumOff val="25000"/>
                          </a:schemeClr>
                        </a:solidFill>
                        <a:latin typeface="+mj-lt"/>
                        <a:cs typeface="Arial" panose="020B0604020202020204" pitchFamily="34" charset="0"/>
                      </a:endParaRPr>
                    </a:p>
                  </a:txBody>
                  <a:tcPr marL="45714" marR="45714" marT="22857" marB="22857" anchor="ctr">
                    <a:solidFill>
                      <a:srgbClr val="D0A728"/>
                    </a:solidFill>
                  </a:tcPr>
                </a:tc>
                <a:tc>
                  <a:txBody>
                    <a:bodyPr/>
                    <a:lstStyle/>
                    <a:p>
                      <a:pPr algn="ctr">
                        <a:spcBef>
                          <a:spcPts val="600"/>
                        </a:spcBef>
                        <a:spcAft>
                          <a:spcPts val="600"/>
                        </a:spcAft>
                      </a:pPr>
                      <a:r>
                        <a:rPr lang="en-US" sz="2000" b="0" dirty="0">
                          <a:solidFill>
                            <a:schemeClr val="tx1">
                              <a:lumMod val="75000"/>
                              <a:lumOff val="25000"/>
                            </a:schemeClr>
                          </a:solidFill>
                        </a:rPr>
                        <a:t>Immediacy of Actionable Information</a:t>
                      </a:r>
                      <a:endParaRPr lang="en-US" sz="2000" b="0" dirty="0">
                        <a:solidFill>
                          <a:schemeClr val="tx1">
                            <a:lumMod val="75000"/>
                            <a:lumOff val="25000"/>
                          </a:schemeClr>
                        </a:solidFill>
                        <a:latin typeface="+mj-lt"/>
                        <a:cs typeface="Arial" panose="020B0604020202020204" pitchFamily="34" charset="0"/>
                      </a:endParaRPr>
                    </a:p>
                  </a:txBody>
                  <a:tcPr marL="45714" marR="45714" marT="22857" marB="22857" anchor="ctr">
                    <a:solidFill>
                      <a:srgbClr val="D0A728"/>
                    </a:solidFill>
                  </a:tcPr>
                </a:tc>
                <a:extLst>
                  <a:ext uri="{0D108BD9-81ED-4DB2-BD59-A6C34878D82A}">
                    <a16:rowId xmlns:a16="http://schemas.microsoft.com/office/drawing/2014/main" xmlns="" val="1590737959"/>
                  </a:ext>
                </a:extLst>
              </a:tr>
              <a:tr h="763922">
                <a:tc>
                  <a:txBody>
                    <a:bodyPr/>
                    <a:lstStyle/>
                    <a:p>
                      <a:pPr marL="57150" indent="0">
                        <a:spcBef>
                          <a:spcPts val="600"/>
                        </a:spcBef>
                        <a:spcAft>
                          <a:spcPts val="600"/>
                        </a:spcAft>
                      </a:pPr>
                      <a:r>
                        <a:rPr lang="en-US" sz="2000" dirty="0">
                          <a:solidFill>
                            <a:schemeClr val="tx1">
                              <a:lumMod val="75000"/>
                              <a:lumOff val="25000"/>
                            </a:schemeClr>
                          </a:solidFill>
                        </a:rPr>
                        <a:t>Formative</a:t>
                      </a:r>
                      <a:endParaRPr lang="en-US" sz="2000" b="1"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Small</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Minute-by-minute, </a:t>
                      </a:r>
                      <a:br>
                        <a:rPr lang="en-US" sz="2000" dirty="0">
                          <a:solidFill>
                            <a:schemeClr val="tx1">
                              <a:lumMod val="75000"/>
                              <a:lumOff val="25000"/>
                            </a:schemeClr>
                          </a:solidFill>
                        </a:rPr>
                      </a:br>
                      <a:r>
                        <a:rPr lang="en-US" sz="2000" dirty="0">
                          <a:solidFill>
                            <a:schemeClr val="tx1">
                              <a:lumMod val="75000"/>
                              <a:lumOff val="25000"/>
                            </a:schemeClr>
                          </a:solidFill>
                        </a:rPr>
                        <a:t>day-by-day</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Immediately informs teaching and learning</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extLst>
                  <a:ext uri="{0D108BD9-81ED-4DB2-BD59-A6C34878D82A}">
                    <a16:rowId xmlns:a16="http://schemas.microsoft.com/office/drawing/2014/main" xmlns="" val="1520053223"/>
                  </a:ext>
                </a:extLst>
              </a:tr>
              <a:tr h="763922">
                <a:tc>
                  <a:txBody>
                    <a:bodyPr/>
                    <a:lstStyle/>
                    <a:p>
                      <a:pPr marL="57150" indent="0">
                        <a:spcBef>
                          <a:spcPts val="600"/>
                        </a:spcBef>
                        <a:spcAft>
                          <a:spcPts val="600"/>
                        </a:spcAft>
                      </a:pPr>
                      <a:r>
                        <a:rPr lang="en-US" sz="2000" dirty="0">
                          <a:solidFill>
                            <a:schemeClr val="tx1">
                              <a:lumMod val="75000"/>
                              <a:lumOff val="25000"/>
                            </a:schemeClr>
                          </a:solidFill>
                        </a:rPr>
                        <a:t>Diagnostic</a:t>
                      </a:r>
                      <a:endParaRPr lang="en-US" sz="2000" b="1"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Small</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As needed</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marR="0" lvl="0" indent="0" algn="l" defTabSz="1828800" rtl="0" eaLnBrk="1" fontAlgn="auto" latinLnBrk="0" hangingPunct="1">
                        <a:lnSpc>
                          <a:spcPct val="100000"/>
                        </a:lnSpc>
                        <a:spcBef>
                          <a:spcPts val="600"/>
                        </a:spcBef>
                        <a:spcAft>
                          <a:spcPts val="600"/>
                        </a:spcAft>
                        <a:buClrTx/>
                        <a:buSzTx/>
                        <a:buFontTx/>
                        <a:buNone/>
                        <a:tabLst/>
                        <a:defRPr/>
                      </a:pPr>
                      <a:r>
                        <a:rPr lang="en-US" sz="2000" dirty="0">
                          <a:solidFill>
                            <a:schemeClr val="tx1">
                              <a:lumMod val="75000"/>
                              <a:lumOff val="25000"/>
                            </a:schemeClr>
                          </a:solidFill>
                        </a:rPr>
                        <a:t>Immediately informs teaching and learning</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extLst>
                  <a:ext uri="{0D108BD9-81ED-4DB2-BD59-A6C34878D82A}">
                    <a16:rowId xmlns:a16="http://schemas.microsoft.com/office/drawing/2014/main" xmlns="" val="405968235"/>
                  </a:ext>
                </a:extLst>
              </a:tr>
              <a:tr h="763922">
                <a:tc>
                  <a:txBody>
                    <a:bodyPr/>
                    <a:lstStyle/>
                    <a:p>
                      <a:pPr marL="57150" indent="0">
                        <a:spcBef>
                          <a:spcPts val="600"/>
                        </a:spcBef>
                        <a:spcAft>
                          <a:spcPts val="600"/>
                        </a:spcAft>
                      </a:pPr>
                      <a:r>
                        <a:rPr lang="en-US" sz="2000" dirty="0">
                          <a:solidFill>
                            <a:schemeClr val="tx1">
                              <a:lumMod val="75000"/>
                              <a:lumOff val="25000"/>
                            </a:schemeClr>
                          </a:solidFill>
                        </a:rPr>
                        <a:t>Interim</a:t>
                      </a:r>
                      <a:endParaRPr lang="en-US" sz="2000" b="1"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Medium</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Intervals throughout the year</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Supports future planning</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extLst>
                  <a:ext uri="{0D108BD9-81ED-4DB2-BD59-A6C34878D82A}">
                    <a16:rowId xmlns:a16="http://schemas.microsoft.com/office/drawing/2014/main" xmlns="" val="4015751036"/>
                  </a:ext>
                </a:extLst>
              </a:tr>
              <a:tr h="1030537">
                <a:tc>
                  <a:txBody>
                    <a:bodyPr/>
                    <a:lstStyle/>
                    <a:p>
                      <a:pPr marL="57150" indent="0">
                        <a:spcBef>
                          <a:spcPts val="600"/>
                        </a:spcBef>
                        <a:spcAft>
                          <a:spcPts val="600"/>
                        </a:spcAft>
                      </a:pPr>
                      <a:r>
                        <a:rPr lang="en-US" sz="2000" dirty="0">
                          <a:solidFill>
                            <a:schemeClr val="tx1">
                              <a:lumMod val="75000"/>
                              <a:lumOff val="25000"/>
                            </a:schemeClr>
                          </a:solidFill>
                        </a:rPr>
                        <a:t>Summative</a:t>
                      </a:r>
                      <a:endParaRPr lang="en-US" sz="2000" b="1"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Large</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End-of-learning periods, often the end of the year</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tc>
                  <a:txBody>
                    <a:bodyPr/>
                    <a:lstStyle/>
                    <a:p>
                      <a:pPr marL="57150" indent="0">
                        <a:spcBef>
                          <a:spcPts val="600"/>
                        </a:spcBef>
                        <a:spcAft>
                          <a:spcPts val="600"/>
                        </a:spcAft>
                      </a:pPr>
                      <a:r>
                        <a:rPr lang="en-US" sz="2000" dirty="0">
                          <a:solidFill>
                            <a:schemeClr val="tx1">
                              <a:lumMod val="75000"/>
                              <a:lumOff val="25000"/>
                            </a:schemeClr>
                          </a:solidFill>
                        </a:rPr>
                        <a:t>Informs decisions at the programmatic level</a:t>
                      </a:r>
                      <a:endParaRPr lang="en-US" sz="2000" dirty="0">
                        <a:solidFill>
                          <a:schemeClr val="tx1">
                            <a:lumMod val="75000"/>
                            <a:lumOff val="25000"/>
                          </a:schemeClr>
                        </a:solidFill>
                        <a:latin typeface="+mj-lt"/>
                        <a:cs typeface="Arial" panose="020B0604020202020204" pitchFamily="34" charset="0"/>
                      </a:endParaRPr>
                    </a:p>
                  </a:txBody>
                  <a:tcPr marL="45714" marR="45714" marT="22857" marB="22857">
                    <a:solidFill>
                      <a:srgbClr val="FEF0CA"/>
                    </a:solidFill>
                  </a:tcPr>
                </a:tc>
                <a:extLst>
                  <a:ext uri="{0D108BD9-81ED-4DB2-BD59-A6C34878D82A}">
                    <a16:rowId xmlns:a16="http://schemas.microsoft.com/office/drawing/2014/main" xmlns="" val="1809252833"/>
                  </a:ext>
                </a:extLst>
              </a:tr>
            </a:tbl>
          </a:graphicData>
        </a:graphic>
      </p:graphicFrame>
      <p:sp>
        <p:nvSpPr>
          <p:cNvPr id="3" name="Slide Number Placeholder 2">
            <a:extLst>
              <a:ext uri="{FF2B5EF4-FFF2-40B4-BE49-F238E27FC236}">
                <a16:creationId xmlns:a16="http://schemas.microsoft.com/office/drawing/2014/main" xmlns="" id="{A920A52C-4ABA-1949-AD18-19B328FE5AFA}"/>
              </a:ext>
            </a:extLst>
          </p:cNvPr>
          <p:cNvSpPr>
            <a:spLocks noGrp="1"/>
          </p:cNvSpPr>
          <p:nvPr>
            <p:ph type="sldNum" sz="quarter" idx="10"/>
          </p:nvPr>
        </p:nvSpPr>
        <p:spPr/>
        <p:txBody>
          <a:bodyPr/>
          <a:lstStyle/>
          <a:p>
            <a:fld id="{BB740369-ADDF-1D46-A862-50873F10EBB7}" type="slidenum">
              <a:rPr lang="en-US" smtClean="0"/>
              <a:pPr/>
              <a:t>17</a:t>
            </a:fld>
            <a:endParaRPr lang="en-US"/>
          </a:p>
        </p:txBody>
      </p:sp>
    </p:spTree>
    <p:extLst>
      <p:ext uri="{BB962C8B-B14F-4D97-AF65-F5344CB8AC3E}">
        <p14:creationId xmlns:p14="http://schemas.microsoft.com/office/powerpoint/2010/main" val="1598732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D55720F-9F65-8841-98DB-2A86D6B69B33}"/>
              </a:ext>
            </a:extLst>
          </p:cNvPr>
          <p:cNvSpPr>
            <a:spLocks noGrp="1"/>
          </p:cNvSpPr>
          <p:nvPr>
            <p:ph type="title"/>
          </p:nvPr>
        </p:nvSpPr>
        <p:spPr/>
        <p:txBody>
          <a:bodyPr/>
          <a:lstStyle/>
          <a:p>
            <a:r>
              <a:rPr lang="en-US" dirty="0"/>
              <a:t>What Type of Assessment?</a:t>
            </a:r>
          </a:p>
        </p:txBody>
      </p:sp>
      <p:pic>
        <p:nvPicPr>
          <p:cNvPr id="38" name="Content Placeholder 37" descr="Icon of an X">
            <a:extLst>
              <a:ext uri="{FF2B5EF4-FFF2-40B4-BE49-F238E27FC236}">
                <a16:creationId xmlns:a16="http://schemas.microsoft.com/office/drawing/2014/main" xmlns="" id="{B7B151D4-BD2A-4A52-85BD-458B6D543600}"/>
              </a:ext>
            </a:extLst>
          </p:cNvPr>
          <p:cNvPicPr>
            <a:picLocks noGrp="1" noChangeAspect="1"/>
          </p:cNvPicPr>
          <p:nvPr>
            <p:ph sz="half" idx="1"/>
          </p:nvPr>
        </p:nvPicPr>
        <p:blipFill>
          <a:blip r:embed="rId3"/>
          <a:stretch>
            <a:fillRect/>
          </a:stretch>
        </p:blipFill>
        <p:spPr>
          <a:xfrm>
            <a:off x="1265559" y="1943828"/>
            <a:ext cx="1847248" cy="1755800"/>
          </a:xfrm>
          <a:prstGeom prst="rect">
            <a:avLst/>
          </a:prstGeom>
        </p:spPr>
      </p:pic>
      <p:sp>
        <p:nvSpPr>
          <p:cNvPr id="8" name="Content Placeholder 7">
            <a:extLst>
              <a:ext uri="{FF2B5EF4-FFF2-40B4-BE49-F238E27FC236}">
                <a16:creationId xmlns:a16="http://schemas.microsoft.com/office/drawing/2014/main" xmlns="" id="{46CF4BF0-DA02-3A4E-A46B-AD55D8ED360D}"/>
              </a:ext>
            </a:extLst>
          </p:cNvPr>
          <p:cNvSpPr>
            <a:spLocks noGrp="1"/>
          </p:cNvSpPr>
          <p:nvPr>
            <p:ph sz="half" idx="11"/>
          </p:nvPr>
        </p:nvSpPr>
        <p:spPr>
          <a:xfrm>
            <a:off x="1004412" y="3808322"/>
            <a:ext cx="2369542" cy="1893963"/>
          </a:xfrm>
        </p:spPr>
        <p:txBody>
          <a:bodyPr/>
          <a:lstStyle/>
          <a:p>
            <a:pPr algn="ctr"/>
            <a:r>
              <a:rPr lang="en-US" sz="2800" dirty="0"/>
              <a:t>Don’t overthink it</a:t>
            </a:r>
          </a:p>
          <a:p>
            <a:pPr algn="ctr"/>
            <a:endParaRPr lang="en-US" dirty="0"/>
          </a:p>
        </p:txBody>
      </p:sp>
      <p:pic>
        <p:nvPicPr>
          <p:cNvPr id="41" name="Content Placeholder 40" descr="Icon of two quote boxes">
            <a:extLst>
              <a:ext uri="{FF2B5EF4-FFF2-40B4-BE49-F238E27FC236}">
                <a16:creationId xmlns:a16="http://schemas.microsoft.com/office/drawing/2014/main" xmlns="" id="{2CD5A7A7-F773-4E83-B464-8DF896218EDF}"/>
              </a:ext>
            </a:extLst>
          </p:cNvPr>
          <p:cNvPicPr>
            <a:picLocks noGrp="1" noChangeAspect="1"/>
          </p:cNvPicPr>
          <p:nvPr>
            <p:ph sz="half" idx="2"/>
          </p:nvPr>
        </p:nvPicPr>
        <p:blipFill>
          <a:blip r:embed="rId4"/>
          <a:stretch>
            <a:fillRect/>
          </a:stretch>
        </p:blipFill>
        <p:spPr>
          <a:xfrm>
            <a:off x="4291018" y="1954909"/>
            <a:ext cx="1853345" cy="1755800"/>
          </a:xfrm>
          <a:prstGeom prst="rect">
            <a:avLst/>
          </a:prstGeom>
        </p:spPr>
      </p:pic>
      <p:sp>
        <p:nvSpPr>
          <p:cNvPr id="10" name="Content Placeholder 9">
            <a:extLst>
              <a:ext uri="{FF2B5EF4-FFF2-40B4-BE49-F238E27FC236}">
                <a16:creationId xmlns:a16="http://schemas.microsoft.com/office/drawing/2014/main" xmlns="" id="{2F5C5BBF-D365-A14B-9818-9F1EFEAA88A3}"/>
              </a:ext>
            </a:extLst>
          </p:cNvPr>
          <p:cNvSpPr>
            <a:spLocks noGrp="1"/>
          </p:cNvSpPr>
          <p:nvPr>
            <p:ph sz="half" idx="14"/>
          </p:nvPr>
        </p:nvSpPr>
        <p:spPr>
          <a:xfrm>
            <a:off x="3672661" y="3795622"/>
            <a:ext cx="3090060" cy="1893963"/>
          </a:xfrm>
        </p:spPr>
        <p:txBody>
          <a:bodyPr/>
          <a:lstStyle/>
          <a:p>
            <a:pPr algn="ctr"/>
            <a:r>
              <a:rPr lang="en-US" sz="2800"/>
              <a:t>Be ready to share your thinking</a:t>
            </a:r>
            <a:endParaRPr lang="en-US" sz="2800" dirty="0"/>
          </a:p>
        </p:txBody>
      </p:sp>
      <p:pic>
        <p:nvPicPr>
          <p:cNvPr id="44" name="Content Placeholder 43" descr="Icon of arrow hitting a bullseye target">
            <a:extLst>
              <a:ext uri="{FF2B5EF4-FFF2-40B4-BE49-F238E27FC236}">
                <a16:creationId xmlns:a16="http://schemas.microsoft.com/office/drawing/2014/main" xmlns="" id="{6909BF22-189C-4CCF-93D5-631C83C45FFE}"/>
              </a:ext>
            </a:extLst>
          </p:cNvPr>
          <p:cNvPicPr>
            <a:picLocks noGrp="1" noChangeAspect="1"/>
          </p:cNvPicPr>
          <p:nvPr>
            <p:ph sz="half" idx="13"/>
          </p:nvPr>
        </p:nvPicPr>
        <p:blipFill>
          <a:blip r:embed="rId5"/>
          <a:stretch>
            <a:fillRect/>
          </a:stretch>
        </p:blipFill>
        <p:spPr>
          <a:xfrm>
            <a:off x="7367664" y="1954909"/>
            <a:ext cx="1853345" cy="1755800"/>
          </a:xfrm>
          <a:prstGeom prst="rect">
            <a:avLst/>
          </a:prstGeom>
        </p:spPr>
      </p:pic>
      <p:sp>
        <p:nvSpPr>
          <p:cNvPr id="11" name="Content Placeholder 10">
            <a:extLst>
              <a:ext uri="{FF2B5EF4-FFF2-40B4-BE49-F238E27FC236}">
                <a16:creationId xmlns:a16="http://schemas.microsoft.com/office/drawing/2014/main" xmlns="" id="{A259FBB0-AFF5-BF41-8850-12183AD6B271}"/>
              </a:ext>
            </a:extLst>
          </p:cNvPr>
          <p:cNvSpPr>
            <a:spLocks noGrp="1"/>
          </p:cNvSpPr>
          <p:nvPr>
            <p:ph sz="half" idx="15"/>
          </p:nvPr>
        </p:nvSpPr>
        <p:spPr>
          <a:xfrm>
            <a:off x="7061428" y="3787046"/>
            <a:ext cx="2711222" cy="1893963"/>
          </a:xfrm>
        </p:spPr>
        <p:txBody>
          <a:bodyPr/>
          <a:lstStyle/>
          <a:p>
            <a:pPr algn="ctr"/>
            <a:r>
              <a:rPr lang="en-US" sz="2800" dirty="0"/>
              <a:t>Goal is learning, not getting it “right”</a:t>
            </a:r>
          </a:p>
        </p:txBody>
      </p:sp>
      <p:sp>
        <p:nvSpPr>
          <p:cNvPr id="3" name="Slide Number Placeholder 2">
            <a:extLst>
              <a:ext uri="{FF2B5EF4-FFF2-40B4-BE49-F238E27FC236}">
                <a16:creationId xmlns:a16="http://schemas.microsoft.com/office/drawing/2014/main" xmlns="" id="{909444FF-9815-E743-816E-E5A5217E918F}"/>
              </a:ext>
            </a:extLst>
          </p:cNvPr>
          <p:cNvSpPr>
            <a:spLocks noGrp="1"/>
          </p:cNvSpPr>
          <p:nvPr>
            <p:ph type="sldNum" sz="quarter" idx="10"/>
          </p:nvPr>
        </p:nvSpPr>
        <p:spPr/>
        <p:txBody>
          <a:bodyPr/>
          <a:lstStyle/>
          <a:p>
            <a:fld id="{91BD7323-49BF-4C97-8773-5EC64C492009}" type="slidenum">
              <a:rPr lang="en-US" smtClean="0"/>
              <a:pPr/>
              <a:t>18</a:t>
            </a:fld>
            <a:endParaRPr lang="en-US"/>
          </a:p>
        </p:txBody>
      </p:sp>
    </p:spTree>
    <p:extLst>
      <p:ext uri="{BB962C8B-B14F-4D97-AF65-F5344CB8AC3E}">
        <p14:creationId xmlns:p14="http://schemas.microsoft.com/office/powerpoint/2010/main" val="1515694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C7ACA-1B30-9048-A021-E6B5DDC768B1}"/>
              </a:ext>
            </a:extLst>
          </p:cNvPr>
          <p:cNvSpPr>
            <a:spLocks noGrp="1"/>
          </p:cNvSpPr>
          <p:nvPr>
            <p:ph type="title"/>
          </p:nvPr>
        </p:nvSpPr>
        <p:spPr/>
        <p:txBody>
          <a:bodyPr lIns="91440" tIns="45720" rIns="91440" bIns="45720" anchor="t"/>
          <a:lstStyle/>
          <a:p>
            <a:r>
              <a:rPr lang="en-US"/>
              <a:t>Example 1</a:t>
            </a:r>
            <a:endParaRPr lang="en-US" dirty="0"/>
          </a:p>
        </p:txBody>
      </p:sp>
      <p:sp>
        <p:nvSpPr>
          <p:cNvPr id="3" name="Content Placeholder 2">
            <a:extLst>
              <a:ext uri="{FF2B5EF4-FFF2-40B4-BE49-F238E27FC236}">
                <a16:creationId xmlns:a16="http://schemas.microsoft.com/office/drawing/2014/main" xmlns="" id="{7FFDD17A-8511-344C-AE59-3A453A26A72B}"/>
              </a:ext>
            </a:extLst>
          </p:cNvPr>
          <p:cNvSpPr>
            <a:spLocks noGrp="1"/>
          </p:cNvSpPr>
          <p:nvPr>
            <p:ph sz="half" idx="1"/>
          </p:nvPr>
        </p:nvSpPr>
        <p:spPr>
          <a:xfrm>
            <a:off x="1149551" y="1797504"/>
            <a:ext cx="8783343" cy="999484"/>
          </a:xfrm>
        </p:spPr>
        <p:txBody>
          <a:bodyPr/>
          <a:lstStyle/>
          <a:p>
            <a:pPr algn="ctr"/>
            <a:r>
              <a:rPr lang="en-US" sz="4800" dirty="0"/>
              <a:t>What type of assessment is it?</a:t>
            </a:r>
          </a:p>
        </p:txBody>
      </p:sp>
      <p:sp>
        <p:nvSpPr>
          <p:cNvPr id="4" name="Content Placeholder 3">
            <a:extLst>
              <a:ext uri="{FF2B5EF4-FFF2-40B4-BE49-F238E27FC236}">
                <a16:creationId xmlns:a16="http://schemas.microsoft.com/office/drawing/2014/main" xmlns="" id="{82435A1C-3330-4D37-97C5-33DF6AADC2B9}"/>
              </a:ext>
            </a:extLst>
          </p:cNvPr>
          <p:cNvSpPr>
            <a:spLocks noGrp="1"/>
          </p:cNvSpPr>
          <p:nvPr>
            <p:ph sz="half" idx="2"/>
          </p:nvPr>
        </p:nvSpPr>
        <p:spPr>
          <a:xfrm>
            <a:off x="1149551" y="3031959"/>
            <a:ext cx="8594055" cy="2679294"/>
          </a:xfrm>
        </p:spPr>
        <p:txBody>
          <a:bodyPr/>
          <a:lstStyle/>
          <a:p>
            <a:pPr algn="ctr"/>
            <a:r>
              <a:rPr lang="en-US" sz="4800" b="1" dirty="0">
                <a:solidFill>
                  <a:srgbClr val="D0A728"/>
                </a:solidFill>
              </a:rPr>
              <a:t>ACCESS for ELLs</a:t>
            </a:r>
          </a:p>
        </p:txBody>
      </p:sp>
      <p:sp>
        <p:nvSpPr>
          <p:cNvPr id="5" name="Slide Number Placeholder 4">
            <a:extLst>
              <a:ext uri="{FF2B5EF4-FFF2-40B4-BE49-F238E27FC236}">
                <a16:creationId xmlns:a16="http://schemas.microsoft.com/office/drawing/2014/main" xmlns="" id="{3EA15BDF-EB55-8242-A69D-839782D28E5E}"/>
              </a:ext>
            </a:extLst>
          </p:cNvPr>
          <p:cNvSpPr>
            <a:spLocks noGrp="1"/>
          </p:cNvSpPr>
          <p:nvPr>
            <p:ph type="sldNum" sz="quarter" idx="10"/>
          </p:nvPr>
        </p:nvSpPr>
        <p:spPr/>
        <p:txBody>
          <a:bodyPr/>
          <a:lstStyle/>
          <a:p>
            <a:fld id="{BB740369-ADDF-1D46-A862-50873F10EBB7}" type="slidenum">
              <a:rPr lang="en-US" smtClean="0"/>
              <a:pPr/>
              <a:t>19</a:t>
            </a:fld>
            <a:endParaRPr lang="en-US"/>
          </a:p>
        </p:txBody>
      </p:sp>
    </p:spTree>
    <p:extLst>
      <p:ext uri="{BB962C8B-B14F-4D97-AF65-F5344CB8AC3E}">
        <p14:creationId xmlns:p14="http://schemas.microsoft.com/office/powerpoint/2010/main" val="244140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xmlns="" id="{40FE724C-E94B-D94B-BC71-3240E81455AB}"/>
              </a:ext>
            </a:extLst>
          </p:cNvPr>
          <p:cNvSpPr>
            <a:spLocks noGrp="1"/>
          </p:cNvSpPr>
          <p:nvPr>
            <p:ph type="title"/>
          </p:nvPr>
        </p:nvSpPr>
        <p:spPr>
          <a:xfrm>
            <a:off x="1137677" y="292842"/>
            <a:ext cx="8992572" cy="1320800"/>
          </a:xfrm>
        </p:spPr>
        <p:txBody>
          <a:bodyPr/>
          <a:lstStyle/>
          <a:p>
            <a:r>
              <a:rPr lang="en-US" dirty="0"/>
              <a:t>Learning Goals</a:t>
            </a:r>
          </a:p>
        </p:txBody>
      </p:sp>
      <p:sp>
        <p:nvSpPr>
          <p:cNvPr id="13" name="Content Placeholder 12">
            <a:extLst>
              <a:ext uri="{FF2B5EF4-FFF2-40B4-BE49-F238E27FC236}">
                <a16:creationId xmlns:a16="http://schemas.microsoft.com/office/drawing/2014/main" xmlns="" id="{68A4B083-1D65-4C48-AFDA-39319602E178}"/>
              </a:ext>
            </a:extLst>
          </p:cNvPr>
          <p:cNvSpPr>
            <a:spLocks noGrp="1"/>
          </p:cNvSpPr>
          <p:nvPr>
            <p:ph sz="quarter" idx="12"/>
          </p:nvPr>
        </p:nvSpPr>
        <p:spPr>
          <a:xfrm>
            <a:off x="1137678" y="1796387"/>
            <a:ext cx="8909572" cy="4878388"/>
          </a:xfrm>
        </p:spPr>
        <p:txBody>
          <a:bodyPr/>
          <a:lstStyle/>
          <a:p>
            <a:pPr marL="0" indent="0">
              <a:buNone/>
            </a:pPr>
            <a:r>
              <a:rPr lang="en-US" sz="3200" dirty="0"/>
              <a:t>Participants will understand:</a:t>
            </a:r>
          </a:p>
          <a:p>
            <a:pPr marL="457200" lvl="0" indent="-457200">
              <a:buFont typeface="Wingdings 3" panose="05040102010807070707" pitchFamily="18" charset="2"/>
              <a:buChar char=""/>
            </a:pPr>
            <a:r>
              <a:rPr lang="en-US" sz="2800" dirty="0"/>
              <a:t>The characteristics of a comprehensive, balanced assessment system,</a:t>
            </a:r>
          </a:p>
          <a:p>
            <a:pPr marL="457200" lvl="0" indent="-457200">
              <a:buFont typeface="Wingdings 3" panose="05040102010807070707" pitchFamily="18" charset="2"/>
              <a:buChar char=""/>
            </a:pPr>
            <a:r>
              <a:rPr lang="en-US" sz="2800" dirty="0"/>
              <a:t>The purpose and appropriate use of different types of assessment, and</a:t>
            </a:r>
          </a:p>
          <a:p>
            <a:pPr marL="457200" lvl="0" indent="-457200">
              <a:buFont typeface="Wingdings 3" panose="05040102010807070707" pitchFamily="18" charset="2"/>
              <a:buChar char=""/>
            </a:pPr>
            <a:r>
              <a:rPr lang="en-US" sz="2800" dirty="0"/>
              <a:t>The role of leaders in establishing comprehensive, balanced local systems of assessment and a culture of assessment literacy.</a:t>
            </a:r>
          </a:p>
        </p:txBody>
      </p:sp>
      <p:sp>
        <p:nvSpPr>
          <p:cNvPr id="5" name="Slide Number Placeholder 4">
            <a:extLst>
              <a:ext uri="{FF2B5EF4-FFF2-40B4-BE49-F238E27FC236}">
                <a16:creationId xmlns:a16="http://schemas.microsoft.com/office/drawing/2014/main" xmlns="" id="{E6FF97C9-D4A6-194C-AF35-9B9C76B7CCB5}"/>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2</a:t>
            </a:fld>
            <a:endParaRPr lang="en-US"/>
          </a:p>
        </p:txBody>
      </p:sp>
    </p:spTree>
    <p:extLst>
      <p:ext uri="{BB962C8B-B14F-4D97-AF65-F5344CB8AC3E}">
        <p14:creationId xmlns:p14="http://schemas.microsoft.com/office/powerpoint/2010/main" val="1588171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C7ACA-1B30-9048-A021-E6B5DDC768B1}"/>
              </a:ext>
            </a:extLst>
          </p:cNvPr>
          <p:cNvSpPr>
            <a:spLocks noGrp="1"/>
          </p:cNvSpPr>
          <p:nvPr>
            <p:ph type="title"/>
          </p:nvPr>
        </p:nvSpPr>
        <p:spPr/>
        <p:txBody>
          <a:bodyPr>
            <a:normAutofit/>
          </a:bodyPr>
          <a:lstStyle/>
          <a:p>
            <a:r>
              <a:rPr lang="en-US" dirty="0"/>
              <a:t>Example 2</a:t>
            </a:r>
          </a:p>
        </p:txBody>
      </p:sp>
      <p:sp>
        <p:nvSpPr>
          <p:cNvPr id="4" name="Content Placeholder 3">
            <a:extLst>
              <a:ext uri="{FF2B5EF4-FFF2-40B4-BE49-F238E27FC236}">
                <a16:creationId xmlns:a16="http://schemas.microsoft.com/office/drawing/2014/main" xmlns="" id="{DB1D9495-E4A4-4341-8496-66CD3A248ABA}"/>
              </a:ext>
            </a:extLst>
          </p:cNvPr>
          <p:cNvSpPr>
            <a:spLocks noGrp="1"/>
          </p:cNvSpPr>
          <p:nvPr>
            <p:ph sz="half" idx="1"/>
          </p:nvPr>
        </p:nvSpPr>
        <p:spPr>
          <a:xfrm>
            <a:off x="1149552" y="1797504"/>
            <a:ext cx="8773936" cy="981555"/>
          </a:xfrm>
        </p:spPr>
        <p:txBody>
          <a:bodyPr/>
          <a:lstStyle/>
          <a:p>
            <a:pPr algn="ctr"/>
            <a:r>
              <a:rPr lang="en-US" sz="4800" dirty="0"/>
              <a:t>What type of assessment is it?</a:t>
            </a:r>
          </a:p>
        </p:txBody>
      </p:sp>
      <p:sp>
        <p:nvSpPr>
          <p:cNvPr id="3" name="Content Placeholder 2">
            <a:extLst>
              <a:ext uri="{FF2B5EF4-FFF2-40B4-BE49-F238E27FC236}">
                <a16:creationId xmlns:a16="http://schemas.microsoft.com/office/drawing/2014/main" xmlns="" id="{08E8E832-7048-4D40-912C-2877F9DB040B}"/>
              </a:ext>
            </a:extLst>
          </p:cNvPr>
          <p:cNvSpPr>
            <a:spLocks noGrp="1"/>
          </p:cNvSpPr>
          <p:nvPr>
            <p:ph sz="half" idx="2"/>
          </p:nvPr>
        </p:nvSpPr>
        <p:spPr>
          <a:xfrm>
            <a:off x="1368187" y="3010423"/>
            <a:ext cx="8555301" cy="981555"/>
          </a:xfrm>
        </p:spPr>
        <p:txBody>
          <a:bodyPr/>
          <a:lstStyle/>
          <a:p>
            <a:pPr algn="ctr"/>
            <a:r>
              <a:rPr lang="en-US" sz="4800" b="1" dirty="0">
                <a:solidFill>
                  <a:srgbClr val="D0A728"/>
                </a:solidFill>
              </a:rPr>
              <a:t>Lab Report</a:t>
            </a:r>
          </a:p>
        </p:txBody>
      </p:sp>
      <p:sp>
        <p:nvSpPr>
          <p:cNvPr id="5" name="Slide Number Placeholder 4">
            <a:extLst>
              <a:ext uri="{FF2B5EF4-FFF2-40B4-BE49-F238E27FC236}">
                <a16:creationId xmlns:a16="http://schemas.microsoft.com/office/drawing/2014/main" xmlns="" id="{3EA15BDF-EB55-8242-A69D-839782D28E5E}"/>
              </a:ext>
            </a:extLst>
          </p:cNvPr>
          <p:cNvSpPr>
            <a:spLocks noGrp="1"/>
          </p:cNvSpPr>
          <p:nvPr>
            <p:ph type="sldNum" sz="quarter" idx="10"/>
          </p:nvPr>
        </p:nvSpPr>
        <p:spPr/>
        <p:txBody>
          <a:bodyPr>
            <a:normAutofit/>
          </a:bodyPr>
          <a:lstStyle/>
          <a:p>
            <a:pPr>
              <a:lnSpc>
                <a:spcPct val="90000"/>
              </a:lnSpc>
              <a:spcAft>
                <a:spcPts val="600"/>
              </a:spcAft>
            </a:pPr>
            <a:fld id="{BB740369-ADDF-1D46-A862-50873F10EBB7}" type="slidenum">
              <a:rPr lang="en-US" smtClean="0"/>
              <a:pPr>
                <a:lnSpc>
                  <a:spcPct val="90000"/>
                </a:lnSpc>
                <a:spcAft>
                  <a:spcPts val="600"/>
                </a:spcAft>
              </a:pPr>
              <a:t>20</a:t>
            </a:fld>
            <a:endParaRPr lang="en-US"/>
          </a:p>
        </p:txBody>
      </p:sp>
    </p:spTree>
    <p:extLst>
      <p:ext uri="{BB962C8B-B14F-4D97-AF65-F5344CB8AC3E}">
        <p14:creationId xmlns:p14="http://schemas.microsoft.com/office/powerpoint/2010/main" val="23478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C7ACA-1B30-9048-A021-E6B5DDC768B1}"/>
              </a:ext>
            </a:extLst>
          </p:cNvPr>
          <p:cNvSpPr>
            <a:spLocks noGrp="1"/>
          </p:cNvSpPr>
          <p:nvPr>
            <p:ph type="title"/>
          </p:nvPr>
        </p:nvSpPr>
        <p:spPr/>
        <p:txBody>
          <a:bodyPr/>
          <a:lstStyle/>
          <a:p>
            <a:r>
              <a:rPr lang="en-US" dirty="0"/>
              <a:t>Example 3</a:t>
            </a:r>
          </a:p>
        </p:txBody>
      </p:sp>
      <p:sp>
        <p:nvSpPr>
          <p:cNvPr id="3" name="Content Placeholder 2">
            <a:extLst>
              <a:ext uri="{FF2B5EF4-FFF2-40B4-BE49-F238E27FC236}">
                <a16:creationId xmlns:a16="http://schemas.microsoft.com/office/drawing/2014/main" xmlns="" id="{7FFDD17A-8511-344C-AE59-3A453A26A72B}"/>
              </a:ext>
            </a:extLst>
          </p:cNvPr>
          <p:cNvSpPr>
            <a:spLocks noGrp="1"/>
          </p:cNvSpPr>
          <p:nvPr>
            <p:ph sz="half" idx="1"/>
          </p:nvPr>
        </p:nvSpPr>
        <p:spPr>
          <a:xfrm>
            <a:off x="1149551" y="1797504"/>
            <a:ext cx="8773937" cy="999484"/>
          </a:xfrm>
        </p:spPr>
        <p:txBody>
          <a:bodyPr/>
          <a:lstStyle/>
          <a:p>
            <a:pPr algn="ctr"/>
            <a:r>
              <a:rPr lang="en-US" sz="4800" dirty="0"/>
              <a:t>What type of assessment is it?</a:t>
            </a:r>
          </a:p>
        </p:txBody>
      </p:sp>
      <p:sp>
        <p:nvSpPr>
          <p:cNvPr id="4" name="Content Placeholder 3">
            <a:extLst>
              <a:ext uri="{FF2B5EF4-FFF2-40B4-BE49-F238E27FC236}">
                <a16:creationId xmlns:a16="http://schemas.microsoft.com/office/drawing/2014/main" xmlns="" id="{6830B03A-4377-4239-9682-A932A670AD52}"/>
              </a:ext>
            </a:extLst>
          </p:cNvPr>
          <p:cNvSpPr>
            <a:spLocks noGrp="1"/>
          </p:cNvSpPr>
          <p:nvPr>
            <p:ph sz="half" idx="2"/>
          </p:nvPr>
        </p:nvSpPr>
        <p:spPr>
          <a:xfrm>
            <a:off x="1368187" y="3028353"/>
            <a:ext cx="8555301" cy="999484"/>
          </a:xfrm>
        </p:spPr>
        <p:txBody>
          <a:bodyPr/>
          <a:lstStyle/>
          <a:p>
            <a:pPr algn="ctr"/>
            <a:r>
              <a:rPr lang="en-US" sz="4800" b="1" dirty="0">
                <a:solidFill>
                  <a:srgbClr val="D0A728"/>
                </a:solidFill>
              </a:rPr>
              <a:t>Exit Ticket</a:t>
            </a:r>
          </a:p>
        </p:txBody>
      </p:sp>
      <p:sp>
        <p:nvSpPr>
          <p:cNvPr id="5" name="Slide Number Placeholder 4">
            <a:extLst>
              <a:ext uri="{FF2B5EF4-FFF2-40B4-BE49-F238E27FC236}">
                <a16:creationId xmlns:a16="http://schemas.microsoft.com/office/drawing/2014/main" xmlns="" id="{3EA15BDF-EB55-8242-A69D-839782D28E5E}"/>
              </a:ext>
            </a:extLst>
          </p:cNvPr>
          <p:cNvSpPr>
            <a:spLocks noGrp="1"/>
          </p:cNvSpPr>
          <p:nvPr>
            <p:ph type="sldNum" sz="quarter" idx="10"/>
          </p:nvPr>
        </p:nvSpPr>
        <p:spPr/>
        <p:txBody>
          <a:bodyPr/>
          <a:lstStyle/>
          <a:p>
            <a:fld id="{BB740369-ADDF-1D46-A862-50873F10EBB7}" type="slidenum">
              <a:rPr lang="en-US" smtClean="0"/>
              <a:pPr/>
              <a:t>21</a:t>
            </a:fld>
            <a:endParaRPr lang="en-US"/>
          </a:p>
        </p:txBody>
      </p:sp>
    </p:spTree>
    <p:extLst>
      <p:ext uri="{BB962C8B-B14F-4D97-AF65-F5344CB8AC3E}">
        <p14:creationId xmlns:p14="http://schemas.microsoft.com/office/powerpoint/2010/main" val="266777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C7ACA-1B30-9048-A021-E6B5DDC768B1}"/>
              </a:ext>
            </a:extLst>
          </p:cNvPr>
          <p:cNvSpPr>
            <a:spLocks noGrp="1"/>
          </p:cNvSpPr>
          <p:nvPr>
            <p:ph type="title"/>
          </p:nvPr>
        </p:nvSpPr>
        <p:spPr/>
        <p:txBody>
          <a:bodyPr/>
          <a:lstStyle/>
          <a:p>
            <a:r>
              <a:rPr lang="en-US" dirty="0"/>
              <a:t>Example 4</a:t>
            </a:r>
          </a:p>
        </p:txBody>
      </p:sp>
      <p:sp>
        <p:nvSpPr>
          <p:cNvPr id="3" name="Content Placeholder 2">
            <a:extLst>
              <a:ext uri="{FF2B5EF4-FFF2-40B4-BE49-F238E27FC236}">
                <a16:creationId xmlns:a16="http://schemas.microsoft.com/office/drawing/2014/main" xmlns="" id="{7FFDD17A-8511-344C-AE59-3A453A26A72B}"/>
              </a:ext>
            </a:extLst>
          </p:cNvPr>
          <p:cNvSpPr>
            <a:spLocks noGrp="1"/>
          </p:cNvSpPr>
          <p:nvPr>
            <p:ph sz="half" idx="1"/>
          </p:nvPr>
        </p:nvSpPr>
        <p:spPr>
          <a:xfrm>
            <a:off x="1149551" y="1797504"/>
            <a:ext cx="8818907" cy="942403"/>
          </a:xfrm>
        </p:spPr>
        <p:txBody>
          <a:bodyPr/>
          <a:lstStyle/>
          <a:p>
            <a:pPr algn="ctr"/>
            <a:r>
              <a:rPr lang="en-US" sz="4400" dirty="0"/>
              <a:t>What type of assessment is it?</a:t>
            </a:r>
          </a:p>
        </p:txBody>
      </p:sp>
      <p:sp>
        <p:nvSpPr>
          <p:cNvPr id="4" name="Content Placeholder 3">
            <a:extLst>
              <a:ext uri="{FF2B5EF4-FFF2-40B4-BE49-F238E27FC236}">
                <a16:creationId xmlns:a16="http://schemas.microsoft.com/office/drawing/2014/main" xmlns="" id="{DFB2BB4E-8DC6-4BD4-9870-8354E5D3717F}"/>
              </a:ext>
            </a:extLst>
          </p:cNvPr>
          <p:cNvSpPr>
            <a:spLocks noGrp="1"/>
          </p:cNvSpPr>
          <p:nvPr>
            <p:ph sz="half" idx="2"/>
          </p:nvPr>
        </p:nvSpPr>
        <p:spPr>
          <a:xfrm>
            <a:off x="1323217" y="2971271"/>
            <a:ext cx="8645241" cy="942403"/>
          </a:xfrm>
        </p:spPr>
        <p:txBody>
          <a:bodyPr/>
          <a:lstStyle/>
          <a:p>
            <a:pPr algn="ctr"/>
            <a:r>
              <a:rPr lang="en-US" sz="4800" b="1" dirty="0">
                <a:solidFill>
                  <a:srgbClr val="D0A728"/>
                </a:solidFill>
              </a:rPr>
              <a:t>Brigance K-Screen</a:t>
            </a:r>
          </a:p>
        </p:txBody>
      </p:sp>
      <p:sp>
        <p:nvSpPr>
          <p:cNvPr id="5" name="Slide Number Placeholder 4">
            <a:extLst>
              <a:ext uri="{FF2B5EF4-FFF2-40B4-BE49-F238E27FC236}">
                <a16:creationId xmlns:a16="http://schemas.microsoft.com/office/drawing/2014/main" xmlns="" id="{3EA15BDF-EB55-8242-A69D-839782D28E5E}"/>
              </a:ext>
            </a:extLst>
          </p:cNvPr>
          <p:cNvSpPr>
            <a:spLocks noGrp="1"/>
          </p:cNvSpPr>
          <p:nvPr>
            <p:ph type="sldNum" sz="quarter" idx="10"/>
          </p:nvPr>
        </p:nvSpPr>
        <p:spPr/>
        <p:txBody>
          <a:bodyPr/>
          <a:lstStyle/>
          <a:p>
            <a:fld id="{BB740369-ADDF-1D46-A862-50873F10EBB7}" type="slidenum">
              <a:rPr lang="en-US" smtClean="0"/>
              <a:pPr/>
              <a:t>22</a:t>
            </a:fld>
            <a:endParaRPr lang="en-US"/>
          </a:p>
        </p:txBody>
      </p:sp>
    </p:spTree>
    <p:extLst>
      <p:ext uri="{BB962C8B-B14F-4D97-AF65-F5344CB8AC3E}">
        <p14:creationId xmlns:p14="http://schemas.microsoft.com/office/powerpoint/2010/main" val="402726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2C7ACA-1B30-9048-A021-E6B5DDC768B1}"/>
              </a:ext>
            </a:extLst>
          </p:cNvPr>
          <p:cNvSpPr>
            <a:spLocks noGrp="1"/>
          </p:cNvSpPr>
          <p:nvPr>
            <p:ph type="title"/>
          </p:nvPr>
        </p:nvSpPr>
        <p:spPr/>
        <p:txBody>
          <a:bodyPr/>
          <a:lstStyle/>
          <a:p>
            <a:r>
              <a:rPr lang="en-US" dirty="0"/>
              <a:t>Example 5</a:t>
            </a:r>
          </a:p>
        </p:txBody>
      </p:sp>
      <p:sp>
        <p:nvSpPr>
          <p:cNvPr id="3" name="Content Placeholder 2">
            <a:extLst>
              <a:ext uri="{FF2B5EF4-FFF2-40B4-BE49-F238E27FC236}">
                <a16:creationId xmlns:a16="http://schemas.microsoft.com/office/drawing/2014/main" xmlns="" id="{7FFDD17A-8511-344C-AE59-3A453A26A72B}"/>
              </a:ext>
            </a:extLst>
          </p:cNvPr>
          <p:cNvSpPr>
            <a:spLocks noGrp="1"/>
          </p:cNvSpPr>
          <p:nvPr>
            <p:ph sz="half" idx="1"/>
          </p:nvPr>
        </p:nvSpPr>
        <p:spPr>
          <a:xfrm>
            <a:off x="1149551" y="1797504"/>
            <a:ext cx="8773937" cy="963625"/>
          </a:xfrm>
        </p:spPr>
        <p:txBody>
          <a:bodyPr/>
          <a:lstStyle/>
          <a:p>
            <a:pPr algn="ctr"/>
            <a:r>
              <a:rPr lang="en-US" sz="4400" dirty="0"/>
              <a:t>What type of assessment is it?</a:t>
            </a:r>
          </a:p>
        </p:txBody>
      </p:sp>
      <p:sp>
        <p:nvSpPr>
          <p:cNvPr id="4" name="Content Placeholder 3">
            <a:extLst>
              <a:ext uri="{FF2B5EF4-FFF2-40B4-BE49-F238E27FC236}">
                <a16:creationId xmlns:a16="http://schemas.microsoft.com/office/drawing/2014/main" xmlns="" id="{6225EC25-0710-48F5-8BAC-99CCF913C83F}"/>
              </a:ext>
            </a:extLst>
          </p:cNvPr>
          <p:cNvSpPr>
            <a:spLocks noGrp="1"/>
          </p:cNvSpPr>
          <p:nvPr>
            <p:ph sz="half" idx="2"/>
          </p:nvPr>
        </p:nvSpPr>
        <p:spPr>
          <a:xfrm>
            <a:off x="1368187" y="2992494"/>
            <a:ext cx="8555301" cy="1364353"/>
          </a:xfrm>
        </p:spPr>
        <p:txBody>
          <a:bodyPr/>
          <a:lstStyle/>
          <a:p>
            <a:pPr algn="ctr"/>
            <a:r>
              <a:rPr lang="en-US" sz="4800" b="1" dirty="0">
                <a:solidFill>
                  <a:srgbClr val="D0A728"/>
                </a:solidFill>
              </a:rPr>
              <a:t>Common Formative Assessment</a:t>
            </a:r>
          </a:p>
        </p:txBody>
      </p:sp>
      <p:sp>
        <p:nvSpPr>
          <p:cNvPr id="5" name="Slide Number Placeholder 4">
            <a:extLst>
              <a:ext uri="{FF2B5EF4-FFF2-40B4-BE49-F238E27FC236}">
                <a16:creationId xmlns:a16="http://schemas.microsoft.com/office/drawing/2014/main" xmlns="" id="{3EA15BDF-EB55-8242-A69D-839782D28E5E}"/>
              </a:ext>
            </a:extLst>
          </p:cNvPr>
          <p:cNvSpPr>
            <a:spLocks noGrp="1"/>
          </p:cNvSpPr>
          <p:nvPr>
            <p:ph type="sldNum" sz="quarter" idx="10"/>
          </p:nvPr>
        </p:nvSpPr>
        <p:spPr/>
        <p:txBody>
          <a:bodyPr/>
          <a:lstStyle/>
          <a:p>
            <a:fld id="{BB740369-ADDF-1D46-A862-50873F10EBB7}" type="slidenum">
              <a:rPr lang="en-US" smtClean="0"/>
              <a:pPr/>
              <a:t>23</a:t>
            </a:fld>
            <a:endParaRPr lang="en-US"/>
          </a:p>
        </p:txBody>
      </p:sp>
    </p:spTree>
    <p:extLst>
      <p:ext uri="{BB962C8B-B14F-4D97-AF65-F5344CB8AC3E}">
        <p14:creationId xmlns:p14="http://schemas.microsoft.com/office/powerpoint/2010/main" val="21074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49D138-DDD2-6C4D-A297-6FF82BC8B6E7}"/>
              </a:ext>
            </a:extLst>
          </p:cNvPr>
          <p:cNvSpPr>
            <a:spLocks noGrp="1"/>
          </p:cNvSpPr>
          <p:nvPr>
            <p:ph type="title"/>
          </p:nvPr>
        </p:nvSpPr>
        <p:spPr/>
        <p:txBody>
          <a:bodyPr/>
          <a:lstStyle/>
          <a:p>
            <a:r>
              <a:rPr lang="en-US" dirty="0"/>
              <a:t>Assessment Literacy for Leaders</a:t>
            </a:r>
          </a:p>
        </p:txBody>
      </p:sp>
      <p:sp>
        <p:nvSpPr>
          <p:cNvPr id="4" name="Content Placeholder 3">
            <a:extLst>
              <a:ext uri="{FF2B5EF4-FFF2-40B4-BE49-F238E27FC236}">
                <a16:creationId xmlns:a16="http://schemas.microsoft.com/office/drawing/2014/main" xmlns="" id="{6D78AA75-ABD8-024B-8B86-5BB264C0733F}"/>
              </a:ext>
            </a:extLst>
          </p:cNvPr>
          <p:cNvSpPr>
            <a:spLocks noGrp="1"/>
          </p:cNvSpPr>
          <p:nvPr>
            <p:ph sz="quarter" idx="12"/>
          </p:nvPr>
        </p:nvSpPr>
        <p:spPr>
          <a:xfrm>
            <a:off x="1088951" y="1686770"/>
            <a:ext cx="8992572" cy="4878388"/>
          </a:xfrm>
        </p:spPr>
        <p:txBody>
          <a:bodyPr/>
          <a:lstStyle/>
          <a:p>
            <a:r>
              <a:rPr lang="en-US" sz="3200" dirty="0"/>
              <a:t>For leaders, assessment literacy requires</a:t>
            </a:r>
          </a:p>
          <a:p>
            <a:pPr marL="571500" indent="-571500">
              <a:buFont typeface="Wingdings 3" panose="05040102010807070707" pitchFamily="18" charset="2"/>
              <a:buChar char="}"/>
            </a:pPr>
            <a:r>
              <a:rPr lang="en-US" sz="2800" dirty="0"/>
              <a:t>strong knowledge of standards, curriculum, instruction and assessment;</a:t>
            </a:r>
          </a:p>
          <a:p>
            <a:pPr marL="571500" indent="-571500">
              <a:buFont typeface="Wingdings 3" panose="05040102010807070707" pitchFamily="18" charset="2"/>
              <a:buChar char="}"/>
            </a:pPr>
            <a:r>
              <a:rPr lang="en-US" sz="2800" dirty="0"/>
              <a:t>understanding of types and purposes of assessment and appropriate inferences from the data yielded by assessment tools and practices; and</a:t>
            </a:r>
          </a:p>
          <a:p>
            <a:pPr marL="571500" indent="-571500">
              <a:buFont typeface="Wingdings 3" panose="05040102010807070707" pitchFamily="18" charset="2"/>
              <a:buChar char="}"/>
            </a:pPr>
            <a:r>
              <a:rPr lang="en-US" sz="2800" dirty="0"/>
              <a:t>capacity to make decisions about the quality, value, and utility of assessment tools and practices in the context of local vision. </a:t>
            </a:r>
          </a:p>
        </p:txBody>
      </p:sp>
      <p:sp>
        <p:nvSpPr>
          <p:cNvPr id="3" name="Slide Number Placeholder 2">
            <a:extLst>
              <a:ext uri="{FF2B5EF4-FFF2-40B4-BE49-F238E27FC236}">
                <a16:creationId xmlns:a16="http://schemas.microsoft.com/office/drawing/2014/main" xmlns="" id="{AF899367-9C7B-2141-BDD1-B08FC5C05DD7}"/>
              </a:ext>
            </a:extLst>
          </p:cNvPr>
          <p:cNvSpPr>
            <a:spLocks noGrp="1"/>
          </p:cNvSpPr>
          <p:nvPr>
            <p:ph type="sldNum" sz="quarter" idx="10"/>
          </p:nvPr>
        </p:nvSpPr>
        <p:spPr/>
        <p:txBody>
          <a:bodyPr/>
          <a:lstStyle/>
          <a:p>
            <a:fld id="{91BD7323-49BF-4C97-8773-5EC64C492009}" type="slidenum">
              <a:rPr lang="en-US" smtClean="0"/>
              <a:pPr/>
              <a:t>24</a:t>
            </a:fld>
            <a:endParaRPr lang="en-US"/>
          </a:p>
        </p:txBody>
      </p:sp>
    </p:spTree>
    <p:extLst>
      <p:ext uri="{BB962C8B-B14F-4D97-AF65-F5344CB8AC3E}">
        <p14:creationId xmlns:p14="http://schemas.microsoft.com/office/powerpoint/2010/main" val="42610766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A6881C-94EC-934B-A278-D9F87A1B22A0}"/>
              </a:ext>
            </a:extLst>
          </p:cNvPr>
          <p:cNvSpPr>
            <a:spLocks noGrp="1"/>
          </p:cNvSpPr>
          <p:nvPr>
            <p:ph type="title"/>
          </p:nvPr>
        </p:nvSpPr>
        <p:spPr/>
        <p:txBody>
          <a:bodyPr/>
          <a:lstStyle/>
          <a:p>
            <a:r>
              <a:rPr lang="en-US" dirty="0"/>
              <a:t>Acting on Evidence</a:t>
            </a:r>
          </a:p>
        </p:txBody>
      </p:sp>
      <p:graphicFrame>
        <p:nvGraphicFramePr>
          <p:cNvPr id="11" name="Content Placeholder 10" descr="Table of learning expectations and possible actions for summative, interim and formative assessments.">
            <a:extLst>
              <a:ext uri="{FF2B5EF4-FFF2-40B4-BE49-F238E27FC236}">
                <a16:creationId xmlns:a16="http://schemas.microsoft.com/office/drawing/2014/main" xmlns="" id="{A83350D5-6C34-8649-9034-727566D95DA7}"/>
              </a:ext>
            </a:extLst>
          </p:cNvPr>
          <p:cNvGraphicFramePr>
            <a:graphicFrameLocks noGrp="1"/>
          </p:cNvGraphicFramePr>
          <p:nvPr>
            <p:ph sz="quarter" idx="12"/>
            <p:extLst>
              <p:ext uri="{D42A27DB-BD31-4B8C-83A1-F6EECF244321}">
                <p14:modId xmlns:p14="http://schemas.microsoft.com/office/powerpoint/2010/main" val="859952124"/>
              </p:ext>
            </p:extLst>
          </p:nvPr>
        </p:nvGraphicFramePr>
        <p:xfrm>
          <a:off x="1138238" y="1613642"/>
          <a:ext cx="8320088" cy="4329958"/>
        </p:xfrm>
        <a:graphic>
          <a:graphicData uri="http://schemas.openxmlformats.org/drawingml/2006/table">
            <a:tbl>
              <a:tblPr firstRow="1" bandRow="1">
                <a:tableStyleId>{00A15C55-8517-42AA-B614-E9B94910E393}</a:tableStyleId>
              </a:tblPr>
              <a:tblGrid>
                <a:gridCol w="1767143">
                  <a:extLst>
                    <a:ext uri="{9D8B030D-6E8A-4147-A177-3AD203B41FA5}">
                      <a16:colId xmlns:a16="http://schemas.microsoft.com/office/drawing/2014/main" xmlns="" val="997625163"/>
                    </a:ext>
                  </a:extLst>
                </a:gridCol>
                <a:gridCol w="2184315">
                  <a:extLst>
                    <a:ext uri="{9D8B030D-6E8A-4147-A177-3AD203B41FA5}">
                      <a16:colId xmlns:a16="http://schemas.microsoft.com/office/drawing/2014/main" xmlns="" val="3301478169"/>
                    </a:ext>
                  </a:extLst>
                </a:gridCol>
                <a:gridCol w="2184315">
                  <a:extLst>
                    <a:ext uri="{9D8B030D-6E8A-4147-A177-3AD203B41FA5}">
                      <a16:colId xmlns:a16="http://schemas.microsoft.com/office/drawing/2014/main" xmlns="" val="3521317247"/>
                    </a:ext>
                  </a:extLst>
                </a:gridCol>
                <a:gridCol w="2184315">
                  <a:extLst>
                    <a:ext uri="{9D8B030D-6E8A-4147-A177-3AD203B41FA5}">
                      <a16:colId xmlns:a16="http://schemas.microsoft.com/office/drawing/2014/main" xmlns="" val="2342819712"/>
                    </a:ext>
                  </a:extLst>
                </a:gridCol>
              </a:tblGrid>
              <a:tr h="910174">
                <a:tc>
                  <a:txBody>
                    <a:bodyPr/>
                    <a:lstStyle/>
                    <a:p>
                      <a:pPr algn="ctr"/>
                      <a:r>
                        <a:rPr lang="en-US" sz="2400" b="0" dirty="0">
                          <a:solidFill>
                            <a:schemeClr val="tx1">
                              <a:lumMod val="75000"/>
                              <a:lumOff val="25000"/>
                            </a:schemeClr>
                          </a:solidFill>
                        </a:rPr>
                        <a:t>Expectations/Actions</a:t>
                      </a:r>
                    </a:p>
                  </a:txBody>
                  <a:tcPr marL="45714" marR="45714" marT="22857" marB="22857">
                    <a:solidFill>
                      <a:srgbClr val="D0A728"/>
                    </a:solidFill>
                  </a:tcPr>
                </a:tc>
                <a:tc>
                  <a:txBody>
                    <a:bodyPr/>
                    <a:lstStyle/>
                    <a:p>
                      <a:pPr algn="ctr"/>
                      <a:r>
                        <a:rPr lang="en-US" sz="2400" b="0" dirty="0">
                          <a:solidFill>
                            <a:schemeClr val="tx1">
                              <a:lumMod val="75000"/>
                              <a:lumOff val="25000"/>
                            </a:schemeClr>
                          </a:solidFill>
                        </a:rPr>
                        <a:t>Summative</a:t>
                      </a:r>
                    </a:p>
                  </a:txBody>
                  <a:tcPr marL="45714" marR="45714" marT="22857" marB="22857" anchor="ctr">
                    <a:solidFill>
                      <a:srgbClr val="D0A728"/>
                    </a:solidFill>
                  </a:tcPr>
                </a:tc>
                <a:tc>
                  <a:txBody>
                    <a:bodyPr/>
                    <a:lstStyle/>
                    <a:p>
                      <a:pPr algn="ctr"/>
                      <a:r>
                        <a:rPr lang="en-US" sz="2400" b="0" dirty="0">
                          <a:solidFill>
                            <a:schemeClr val="tx1">
                              <a:lumMod val="75000"/>
                              <a:lumOff val="25000"/>
                            </a:schemeClr>
                          </a:solidFill>
                        </a:rPr>
                        <a:t>Interim</a:t>
                      </a:r>
                    </a:p>
                  </a:txBody>
                  <a:tcPr marL="45714" marR="45714" marT="22857" marB="22857" anchor="ctr">
                    <a:solidFill>
                      <a:srgbClr val="D0A728"/>
                    </a:solidFill>
                  </a:tcPr>
                </a:tc>
                <a:tc>
                  <a:txBody>
                    <a:bodyPr/>
                    <a:lstStyle/>
                    <a:p>
                      <a:pPr algn="ctr"/>
                      <a:r>
                        <a:rPr lang="en-US" sz="2400" b="0" dirty="0">
                          <a:solidFill>
                            <a:schemeClr val="tx1">
                              <a:lumMod val="75000"/>
                              <a:lumOff val="25000"/>
                            </a:schemeClr>
                          </a:solidFill>
                        </a:rPr>
                        <a:t>Formative</a:t>
                      </a:r>
                    </a:p>
                  </a:txBody>
                  <a:tcPr marL="45714" marR="45714" marT="22857" marB="22857" anchor="ctr">
                    <a:solidFill>
                      <a:srgbClr val="D0A728"/>
                    </a:solidFill>
                  </a:tcPr>
                </a:tc>
                <a:extLst>
                  <a:ext uri="{0D108BD9-81ED-4DB2-BD59-A6C34878D82A}">
                    <a16:rowId xmlns:a16="http://schemas.microsoft.com/office/drawing/2014/main" xmlns="" val="4288384394"/>
                  </a:ext>
                </a:extLst>
              </a:tr>
              <a:tr h="1045853">
                <a:tc>
                  <a:txBody>
                    <a:bodyPr/>
                    <a:lstStyle/>
                    <a:p>
                      <a:pPr algn="ctr"/>
                      <a:r>
                        <a:rPr lang="en-US" sz="2000" b="0" dirty="0">
                          <a:solidFill>
                            <a:schemeClr val="tx1">
                              <a:lumMod val="75000"/>
                              <a:lumOff val="25000"/>
                            </a:schemeClr>
                          </a:solidFill>
                        </a:rPr>
                        <a:t>Learning Expectations</a:t>
                      </a:r>
                    </a:p>
                  </a:txBody>
                  <a:tcPr marL="45714" marR="45714" marT="22857" marB="22857">
                    <a:solidFill>
                      <a:srgbClr val="FEF0CA"/>
                    </a:solidFill>
                  </a:tcPr>
                </a:tc>
                <a:tc>
                  <a:txBody>
                    <a:bodyPr/>
                    <a:lstStyle/>
                    <a:p>
                      <a:pPr marL="342900" indent="-285750" algn="l">
                        <a:buFont typeface="Arial" panose="020B0604020202020204" pitchFamily="34" charset="0"/>
                        <a:buChar char="•"/>
                      </a:pPr>
                      <a:r>
                        <a:rPr lang="en-US" sz="2000" dirty="0">
                          <a:solidFill>
                            <a:schemeClr val="tx1">
                              <a:lumMod val="75000"/>
                              <a:lumOff val="25000"/>
                            </a:schemeClr>
                          </a:solidFill>
                        </a:rPr>
                        <a:t>Most of the standards</a:t>
                      </a:r>
                    </a:p>
                  </a:txBody>
                  <a:tcPr marL="45714" marR="45714" marT="22857" marB="22857">
                    <a:solidFill>
                      <a:srgbClr val="FEF0CA"/>
                    </a:solidFill>
                  </a:tcPr>
                </a:tc>
                <a:tc>
                  <a:txBody>
                    <a:bodyPr/>
                    <a:lstStyle/>
                    <a:p>
                      <a:pPr marL="342900" indent="-285750" algn="l">
                        <a:buFont typeface="Arial" panose="020B0604020202020204" pitchFamily="34" charset="0"/>
                        <a:buChar char="•"/>
                      </a:pPr>
                      <a:r>
                        <a:rPr lang="en-US" sz="2000" dirty="0">
                          <a:solidFill>
                            <a:schemeClr val="tx1">
                              <a:lumMod val="75000"/>
                              <a:lumOff val="25000"/>
                            </a:schemeClr>
                          </a:solidFill>
                        </a:rPr>
                        <a:t>Groups of standards</a:t>
                      </a:r>
                    </a:p>
                  </a:txBody>
                  <a:tcPr marL="45714" marR="45714" marT="22857" marB="22857">
                    <a:solidFill>
                      <a:srgbClr val="FEF0CA"/>
                    </a:solidFill>
                  </a:tcPr>
                </a:tc>
                <a:tc>
                  <a:txBody>
                    <a:bodyPr/>
                    <a:lstStyle/>
                    <a:p>
                      <a:pPr marL="342900" indent="-285750" algn="l">
                        <a:buFont typeface="Arial" panose="020B0604020202020204" pitchFamily="34" charset="0"/>
                        <a:buChar char="•"/>
                      </a:pPr>
                      <a:r>
                        <a:rPr lang="en-US" sz="2000" dirty="0">
                          <a:solidFill>
                            <a:schemeClr val="tx1">
                              <a:lumMod val="75000"/>
                              <a:lumOff val="25000"/>
                            </a:schemeClr>
                          </a:solidFill>
                        </a:rPr>
                        <a:t>Components of individual standards</a:t>
                      </a:r>
                    </a:p>
                  </a:txBody>
                  <a:tcPr marL="45714" marR="45714" marT="22857" marB="22857">
                    <a:solidFill>
                      <a:srgbClr val="FEF0CA"/>
                    </a:solidFill>
                  </a:tcPr>
                </a:tc>
                <a:extLst>
                  <a:ext uri="{0D108BD9-81ED-4DB2-BD59-A6C34878D82A}">
                    <a16:rowId xmlns:a16="http://schemas.microsoft.com/office/drawing/2014/main" xmlns="" val="3779017621"/>
                  </a:ext>
                </a:extLst>
              </a:tr>
              <a:tr h="2373931">
                <a:tc>
                  <a:txBody>
                    <a:bodyPr/>
                    <a:lstStyle/>
                    <a:p>
                      <a:pPr algn="ctr"/>
                      <a:r>
                        <a:rPr lang="en-US" sz="2000" b="0" dirty="0">
                          <a:solidFill>
                            <a:schemeClr val="tx1">
                              <a:lumMod val="75000"/>
                              <a:lumOff val="25000"/>
                            </a:schemeClr>
                          </a:solidFill>
                        </a:rPr>
                        <a:t>Possible Actions</a:t>
                      </a:r>
                    </a:p>
                  </a:txBody>
                  <a:tcPr marL="45714" marR="45714" marT="22857" marB="22857">
                    <a:solidFill>
                      <a:srgbClr val="FEF0CA"/>
                    </a:solidFill>
                  </a:tcPr>
                </a:tc>
                <a:tc>
                  <a:txBody>
                    <a:bodyPr/>
                    <a:lstStyle/>
                    <a:p>
                      <a:pPr marL="342900" indent="-227013">
                        <a:buFont typeface="Arial" panose="020B0604020202020204" pitchFamily="34" charset="0"/>
                        <a:buChar char="•"/>
                      </a:pPr>
                      <a:r>
                        <a:rPr lang="en-US" sz="2000" dirty="0">
                          <a:solidFill>
                            <a:schemeClr val="tx1">
                              <a:lumMod val="75000"/>
                              <a:lumOff val="25000"/>
                            </a:schemeClr>
                          </a:solidFill>
                        </a:rPr>
                        <a:t>District professional learning</a:t>
                      </a:r>
                    </a:p>
                    <a:p>
                      <a:pPr marL="342900" indent="-227013">
                        <a:buFont typeface="Arial" panose="020B0604020202020204" pitchFamily="34" charset="0"/>
                        <a:buChar char="•"/>
                      </a:pPr>
                      <a:r>
                        <a:rPr lang="en-US" sz="2000" dirty="0">
                          <a:solidFill>
                            <a:schemeClr val="tx1">
                              <a:lumMod val="75000"/>
                              <a:lumOff val="25000"/>
                            </a:schemeClr>
                          </a:solidFill>
                        </a:rPr>
                        <a:t>Program evaluation</a:t>
                      </a:r>
                    </a:p>
                    <a:p>
                      <a:pPr marL="342900" indent="-227013">
                        <a:buFont typeface="Arial" panose="020B0604020202020204" pitchFamily="34" charset="0"/>
                        <a:buChar char="•"/>
                      </a:pPr>
                      <a:r>
                        <a:rPr lang="en-US" sz="2000" dirty="0">
                          <a:solidFill>
                            <a:schemeClr val="tx1">
                              <a:lumMod val="75000"/>
                              <a:lumOff val="25000"/>
                            </a:schemeClr>
                          </a:solidFill>
                        </a:rPr>
                        <a:t>Curricular planning</a:t>
                      </a:r>
                    </a:p>
                  </a:txBody>
                  <a:tcPr marL="45714" marR="45714" marT="22857" marB="22857">
                    <a:solidFill>
                      <a:srgbClr val="FEF0CA"/>
                    </a:solidFill>
                  </a:tcPr>
                </a:tc>
                <a:tc>
                  <a:txBody>
                    <a:bodyPr/>
                    <a:lstStyle/>
                    <a:p>
                      <a:pPr marL="342900" indent="-227013">
                        <a:buFont typeface="Arial" panose="020B0604020202020204" pitchFamily="34" charset="0"/>
                        <a:buChar char="•"/>
                      </a:pPr>
                      <a:r>
                        <a:rPr lang="en-US" sz="2000" dirty="0">
                          <a:solidFill>
                            <a:schemeClr val="tx1">
                              <a:lumMod val="75000"/>
                              <a:lumOff val="25000"/>
                            </a:schemeClr>
                          </a:solidFill>
                        </a:rPr>
                        <a:t>Instructional planning</a:t>
                      </a:r>
                    </a:p>
                    <a:p>
                      <a:pPr marL="342900" indent="-227013">
                        <a:buFont typeface="Arial" panose="020B0604020202020204" pitchFamily="34" charset="0"/>
                        <a:buChar char="•"/>
                      </a:pPr>
                      <a:r>
                        <a:rPr lang="en-US" sz="2000" dirty="0">
                          <a:solidFill>
                            <a:schemeClr val="tx1">
                              <a:lumMod val="75000"/>
                              <a:lumOff val="25000"/>
                            </a:schemeClr>
                          </a:solidFill>
                        </a:rPr>
                        <a:t>Interventions and additional support</a:t>
                      </a:r>
                    </a:p>
                  </a:txBody>
                  <a:tcPr marL="45714" marR="45714" marT="22857" marB="22857">
                    <a:solidFill>
                      <a:srgbClr val="FEF0CA"/>
                    </a:solidFill>
                  </a:tcPr>
                </a:tc>
                <a:tc>
                  <a:txBody>
                    <a:bodyPr/>
                    <a:lstStyle/>
                    <a:p>
                      <a:pPr marL="342900" indent="-227013">
                        <a:buFont typeface="Arial" panose="020B0604020202020204" pitchFamily="34" charset="0"/>
                        <a:buChar char="•"/>
                      </a:pPr>
                      <a:r>
                        <a:rPr lang="en-US" sz="2000" dirty="0">
                          <a:solidFill>
                            <a:schemeClr val="tx1">
                              <a:lumMod val="75000"/>
                              <a:lumOff val="25000"/>
                            </a:schemeClr>
                          </a:solidFill>
                        </a:rPr>
                        <a:t>Student feedback</a:t>
                      </a:r>
                    </a:p>
                    <a:p>
                      <a:pPr marL="342900" indent="-227013">
                        <a:buFont typeface="Arial" panose="020B0604020202020204" pitchFamily="34" charset="0"/>
                        <a:buChar char="•"/>
                      </a:pPr>
                      <a:r>
                        <a:rPr lang="en-US" sz="2000" dirty="0">
                          <a:solidFill>
                            <a:schemeClr val="tx1">
                              <a:lumMod val="75000"/>
                              <a:lumOff val="25000"/>
                            </a:schemeClr>
                          </a:solidFill>
                        </a:rPr>
                        <a:t>Instructional modifications</a:t>
                      </a:r>
                    </a:p>
                  </a:txBody>
                  <a:tcPr marL="45714" marR="45714" marT="22857" marB="22857">
                    <a:solidFill>
                      <a:srgbClr val="FEF0CA"/>
                    </a:solidFill>
                  </a:tcPr>
                </a:tc>
                <a:extLst>
                  <a:ext uri="{0D108BD9-81ED-4DB2-BD59-A6C34878D82A}">
                    <a16:rowId xmlns:a16="http://schemas.microsoft.com/office/drawing/2014/main" xmlns="" val="1661952416"/>
                  </a:ext>
                </a:extLst>
              </a:tr>
            </a:tbl>
          </a:graphicData>
        </a:graphic>
      </p:graphicFrame>
      <p:sp>
        <p:nvSpPr>
          <p:cNvPr id="4" name="Slide Number Placeholder 3">
            <a:extLst>
              <a:ext uri="{FF2B5EF4-FFF2-40B4-BE49-F238E27FC236}">
                <a16:creationId xmlns:a16="http://schemas.microsoft.com/office/drawing/2014/main" xmlns="" id="{132413BB-5127-554D-9C32-59853FEEB3FF}"/>
              </a:ext>
            </a:extLst>
          </p:cNvPr>
          <p:cNvSpPr>
            <a:spLocks noGrp="1"/>
          </p:cNvSpPr>
          <p:nvPr>
            <p:ph type="sldNum" sz="quarter" idx="10"/>
          </p:nvPr>
        </p:nvSpPr>
        <p:spPr/>
        <p:txBody>
          <a:bodyPr/>
          <a:lstStyle/>
          <a:p>
            <a:fld id="{BB740369-ADDF-1D46-A862-50873F10EBB7}" type="slidenum">
              <a:rPr lang="en-US" smtClean="0"/>
              <a:pPr/>
              <a:t>25</a:t>
            </a:fld>
            <a:endParaRPr lang="en-US"/>
          </a:p>
        </p:txBody>
      </p:sp>
    </p:spTree>
    <p:extLst>
      <p:ext uri="{BB962C8B-B14F-4D97-AF65-F5344CB8AC3E}">
        <p14:creationId xmlns:p14="http://schemas.microsoft.com/office/powerpoint/2010/main" val="3749658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809A0B6-7353-0542-A515-60F9E6113702}"/>
              </a:ext>
            </a:extLst>
          </p:cNvPr>
          <p:cNvSpPr>
            <a:spLocks noGrp="1"/>
          </p:cNvSpPr>
          <p:nvPr>
            <p:ph type="title"/>
          </p:nvPr>
        </p:nvSpPr>
        <p:spPr>
          <a:xfrm>
            <a:off x="1149552" y="245340"/>
            <a:ext cx="8360208" cy="1320800"/>
          </a:xfrm>
        </p:spPr>
        <p:txBody>
          <a:bodyPr/>
          <a:lstStyle/>
          <a:p>
            <a:r>
              <a:rPr lang="en-US" dirty="0"/>
              <a:t>Reflection on Types and Purposes of Assessment</a:t>
            </a:r>
          </a:p>
        </p:txBody>
      </p:sp>
      <p:pic>
        <p:nvPicPr>
          <p:cNvPr id="25" name="Content Placeholder 24" descr="Icon of a question mark">
            <a:extLst>
              <a:ext uri="{FF2B5EF4-FFF2-40B4-BE49-F238E27FC236}">
                <a16:creationId xmlns:a16="http://schemas.microsoft.com/office/drawing/2014/main" xmlns="" id="{89AE66DE-8E8D-6242-BA21-CB9D40C9EF29}"/>
              </a:ext>
              <a:ext uri="{C183D7F6-B498-43B3-948B-1728B52AA6E4}">
                <adec:decorative xmlns:adec="http://schemas.microsoft.com/office/drawing/2017/decorative" xmlns="" val="0"/>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593319" y="2582633"/>
            <a:ext cx="1320800" cy="1320800"/>
          </a:xfrm>
        </p:spPr>
      </p:pic>
      <p:sp>
        <p:nvSpPr>
          <p:cNvPr id="8" name="Content Placeholder 7">
            <a:extLst>
              <a:ext uri="{FF2B5EF4-FFF2-40B4-BE49-F238E27FC236}">
                <a16:creationId xmlns:a16="http://schemas.microsoft.com/office/drawing/2014/main" xmlns="" id="{B701BA6D-BD28-DE4B-857A-411ADDE52878}"/>
              </a:ext>
            </a:extLst>
          </p:cNvPr>
          <p:cNvSpPr>
            <a:spLocks noGrp="1"/>
          </p:cNvSpPr>
          <p:nvPr>
            <p:ph sz="half" idx="11"/>
          </p:nvPr>
        </p:nvSpPr>
        <p:spPr>
          <a:xfrm>
            <a:off x="729171" y="3903433"/>
            <a:ext cx="2894910" cy="1623288"/>
          </a:xfrm>
        </p:spPr>
        <p:txBody>
          <a:bodyPr/>
          <a:lstStyle/>
          <a:p>
            <a:pPr algn="ctr"/>
            <a:r>
              <a:rPr lang="en-US" sz="2800" dirty="0"/>
              <a:t>Questions?</a:t>
            </a:r>
          </a:p>
        </p:txBody>
      </p:sp>
      <p:pic>
        <p:nvPicPr>
          <p:cNvPr id="23" name="Content Placeholder 22" descr="Icon of an eye">
            <a:extLst>
              <a:ext uri="{FF2B5EF4-FFF2-40B4-BE49-F238E27FC236}">
                <a16:creationId xmlns:a16="http://schemas.microsoft.com/office/drawing/2014/main" xmlns="" id="{C2C7FB19-2CB0-064F-972C-E7C8808FF2C0}"/>
              </a:ext>
              <a:ext uri="{C183D7F6-B498-43B3-948B-1728B52AA6E4}">
                <adec:decorative xmlns:adec="http://schemas.microsoft.com/office/drawing/2017/decorative" xmlns="" val="0"/>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223048" y="2466998"/>
            <a:ext cx="1552070" cy="1552070"/>
          </a:xfrm>
        </p:spPr>
      </p:pic>
      <p:sp>
        <p:nvSpPr>
          <p:cNvPr id="10" name="Content Placeholder 9">
            <a:extLst>
              <a:ext uri="{FF2B5EF4-FFF2-40B4-BE49-F238E27FC236}">
                <a16:creationId xmlns:a16="http://schemas.microsoft.com/office/drawing/2014/main" xmlns="" id="{B57B9D15-2883-AD46-8AF7-A40A912E0FFE}"/>
              </a:ext>
            </a:extLst>
          </p:cNvPr>
          <p:cNvSpPr>
            <a:spLocks noGrp="1"/>
          </p:cNvSpPr>
          <p:nvPr>
            <p:ph sz="half" idx="14"/>
          </p:nvPr>
        </p:nvSpPr>
        <p:spPr>
          <a:xfrm>
            <a:off x="3723492" y="3925746"/>
            <a:ext cx="2460567" cy="1893963"/>
          </a:xfrm>
        </p:spPr>
        <p:txBody>
          <a:bodyPr/>
          <a:lstStyle/>
          <a:p>
            <a:pPr algn="ctr"/>
            <a:r>
              <a:rPr lang="en-US" sz="2800" dirty="0"/>
              <a:t>Observations?</a:t>
            </a:r>
          </a:p>
          <a:p>
            <a:endParaRPr lang="en-US" sz="2600" dirty="0"/>
          </a:p>
        </p:txBody>
      </p:sp>
      <p:pic>
        <p:nvPicPr>
          <p:cNvPr id="20" name="Content Placeholder 19" descr="Icon of a school building">
            <a:extLst>
              <a:ext uri="{FF2B5EF4-FFF2-40B4-BE49-F238E27FC236}">
                <a16:creationId xmlns:a16="http://schemas.microsoft.com/office/drawing/2014/main" xmlns="" id="{84DACFED-FD69-3A44-908E-FBD38B109A98}"/>
              </a:ext>
              <a:ext uri="{C183D7F6-B498-43B3-948B-1728B52AA6E4}">
                <adec:decorative xmlns:adec="http://schemas.microsoft.com/office/drawing/2017/decorative" xmlns="" val="0"/>
              </a:ext>
            </a:extLst>
          </p:cNvPr>
          <p:cNvPicPr>
            <a:picLocks noGrp="1" noChangeAspect="1"/>
          </p:cNvPicPr>
          <p:nvPr>
            <p:ph sz="half" idx="13"/>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54307" y="2351363"/>
            <a:ext cx="1552070" cy="1552070"/>
          </a:xfrm>
        </p:spPr>
      </p:pic>
      <p:sp>
        <p:nvSpPr>
          <p:cNvPr id="11" name="Content Placeholder 10">
            <a:extLst>
              <a:ext uri="{FF2B5EF4-FFF2-40B4-BE49-F238E27FC236}">
                <a16:creationId xmlns:a16="http://schemas.microsoft.com/office/drawing/2014/main" xmlns="" id="{AC590163-B0E4-CF49-AA7C-67C8E95DB66A}"/>
              </a:ext>
            </a:extLst>
          </p:cNvPr>
          <p:cNvSpPr>
            <a:spLocks noGrp="1"/>
          </p:cNvSpPr>
          <p:nvPr>
            <p:ph sz="half" idx="15"/>
          </p:nvPr>
        </p:nvSpPr>
        <p:spPr>
          <a:xfrm>
            <a:off x="6350924" y="3903433"/>
            <a:ext cx="3158836" cy="1893963"/>
          </a:xfrm>
        </p:spPr>
        <p:txBody>
          <a:bodyPr/>
          <a:lstStyle/>
          <a:p>
            <a:pPr algn="ctr"/>
            <a:r>
              <a:rPr lang="en-US" sz="2800" dirty="0"/>
              <a:t>How does this correspond to your local system of assessments?</a:t>
            </a:r>
          </a:p>
        </p:txBody>
      </p:sp>
      <p:sp>
        <p:nvSpPr>
          <p:cNvPr id="3" name="Slide Number Placeholder 2">
            <a:extLst>
              <a:ext uri="{FF2B5EF4-FFF2-40B4-BE49-F238E27FC236}">
                <a16:creationId xmlns:a16="http://schemas.microsoft.com/office/drawing/2014/main" xmlns="" id="{E375D1B4-F238-D847-87DF-48BA0E351459}"/>
              </a:ext>
            </a:extLst>
          </p:cNvPr>
          <p:cNvSpPr>
            <a:spLocks noGrp="1"/>
          </p:cNvSpPr>
          <p:nvPr>
            <p:ph type="sldNum" sz="quarter" idx="10"/>
          </p:nvPr>
        </p:nvSpPr>
        <p:spPr/>
        <p:txBody>
          <a:bodyPr/>
          <a:lstStyle/>
          <a:p>
            <a:fld id="{91BD7323-49BF-4C97-8773-5EC64C492009}" type="slidenum">
              <a:rPr lang="en-US" smtClean="0"/>
              <a:pPr/>
              <a:t>26</a:t>
            </a:fld>
            <a:endParaRPr lang="en-US"/>
          </a:p>
        </p:txBody>
      </p:sp>
    </p:spTree>
    <p:extLst>
      <p:ext uri="{BB962C8B-B14F-4D97-AF65-F5344CB8AC3E}">
        <p14:creationId xmlns:p14="http://schemas.microsoft.com/office/powerpoint/2010/main" val="968238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1E1E1E2-C9BC-0D4C-8427-ED001CDC5B55}"/>
              </a:ext>
            </a:extLst>
          </p:cNvPr>
          <p:cNvSpPr>
            <a:spLocks noGrp="1"/>
          </p:cNvSpPr>
          <p:nvPr>
            <p:ph type="title"/>
          </p:nvPr>
        </p:nvSpPr>
        <p:spPr/>
        <p:txBody>
          <a:bodyPr/>
          <a:lstStyle/>
          <a:p>
            <a:r>
              <a:rPr lang="en-US" dirty="0"/>
              <a:t>Articulating a Compelling Vision for Assessment</a:t>
            </a:r>
          </a:p>
        </p:txBody>
      </p:sp>
      <p:sp>
        <p:nvSpPr>
          <p:cNvPr id="4" name="Slide Number Placeholder 3">
            <a:extLst>
              <a:ext uri="{FF2B5EF4-FFF2-40B4-BE49-F238E27FC236}">
                <a16:creationId xmlns:a16="http://schemas.microsoft.com/office/drawing/2014/main" xmlns="" id="{0D68B60C-993E-DB46-804A-230EECDD2DFC}"/>
              </a:ext>
            </a:extLst>
          </p:cNvPr>
          <p:cNvSpPr>
            <a:spLocks noGrp="1"/>
          </p:cNvSpPr>
          <p:nvPr>
            <p:ph type="sldNum" sz="quarter" idx="10"/>
          </p:nvPr>
        </p:nvSpPr>
        <p:spPr/>
        <p:txBody>
          <a:bodyPr/>
          <a:lstStyle/>
          <a:p>
            <a:fld id="{91BD7323-49BF-4C97-8773-5EC64C492009}" type="slidenum">
              <a:rPr lang="en-US" smtClean="0"/>
              <a:t>27</a:t>
            </a:fld>
            <a:endParaRPr lang="en-US"/>
          </a:p>
        </p:txBody>
      </p:sp>
    </p:spTree>
    <p:extLst>
      <p:ext uri="{BB962C8B-B14F-4D97-AF65-F5344CB8AC3E}">
        <p14:creationId xmlns:p14="http://schemas.microsoft.com/office/powerpoint/2010/main" val="710716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FBF3674-4023-B54C-9B7C-337C4BE69DE8}"/>
              </a:ext>
            </a:extLst>
          </p:cNvPr>
          <p:cNvSpPr>
            <a:spLocks noGrp="1"/>
          </p:cNvSpPr>
          <p:nvPr>
            <p:ph type="title"/>
          </p:nvPr>
        </p:nvSpPr>
        <p:spPr/>
        <p:txBody>
          <a:bodyPr/>
          <a:lstStyle/>
          <a:p>
            <a:r>
              <a:rPr lang="en-US" dirty="0"/>
              <a:t>Priorities for Teaching and Learning</a:t>
            </a:r>
          </a:p>
        </p:txBody>
      </p:sp>
      <p:sp>
        <p:nvSpPr>
          <p:cNvPr id="5" name="Content Placeholder 4">
            <a:extLst>
              <a:ext uri="{FF2B5EF4-FFF2-40B4-BE49-F238E27FC236}">
                <a16:creationId xmlns:a16="http://schemas.microsoft.com/office/drawing/2014/main" xmlns="" id="{2DF4768F-2A54-FE4D-98B3-674D714DDCFC}"/>
              </a:ext>
            </a:extLst>
          </p:cNvPr>
          <p:cNvSpPr>
            <a:spLocks noGrp="1"/>
          </p:cNvSpPr>
          <p:nvPr>
            <p:ph sz="quarter" idx="12"/>
          </p:nvPr>
        </p:nvSpPr>
        <p:spPr>
          <a:xfrm>
            <a:off x="1137677" y="1796387"/>
            <a:ext cx="8687967" cy="4878388"/>
          </a:xfrm>
        </p:spPr>
        <p:txBody>
          <a:bodyPr/>
          <a:lstStyle/>
          <a:p>
            <a:r>
              <a:rPr lang="en-US" sz="3200" dirty="0"/>
              <a:t>A common understanding of the role of assessment should be anchored in a shared vision for teaching and learning:</a:t>
            </a:r>
          </a:p>
          <a:p>
            <a:pPr marL="571500" indent="-571500">
              <a:buFont typeface="Wingdings 3" panose="05040102010807070707" pitchFamily="18" charset="2"/>
              <a:buChar char=""/>
            </a:pPr>
            <a:r>
              <a:rPr lang="en-US" sz="2800" dirty="0"/>
              <a:t>Values and beliefs</a:t>
            </a:r>
          </a:p>
          <a:p>
            <a:pPr marL="571500" indent="-571500">
              <a:buFont typeface="Wingdings 3" panose="05040102010807070707" pitchFamily="18" charset="2"/>
              <a:buChar char=""/>
            </a:pPr>
            <a:r>
              <a:rPr lang="en-US" sz="2800" dirty="0"/>
              <a:t>Academic standards and other valued learning outcomes</a:t>
            </a:r>
          </a:p>
          <a:p>
            <a:r>
              <a:rPr lang="en-US" sz="3200" dirty="0"/>
              <a:t>What adult behaviors and student learning experiences are necessary outcomes?</a:t>
            </a:r>
          </a:p>
          <a:p>
            <a:endParaRPr lang="en-US" dirty="0"/>
          </a:p>
        </p:txBody>
      </p:sp>
      <p:sp>
        <p:nvSpPr>
          <p:cNvPr id="3" name="Slide Number Placeholder 2">
            <a:extLst>
              <a:ext uri="{FF2B5EF4-FFF2-40B4-BE49-F238E27FC236}">
                <a16:creationId xmlns:a16="http://schemas.microsoft.com/office/drawing/2014/main" xmlns="" id="{6085F60B-1F03-2D42-BB09-F33A47E3658B}"/>
              </a:ext>
            </a:extLst>
          </p:cNvPr>
          <p:cNvSpPr>
            <a:spLocks noGrp="1"/>
          </p:cNvSpPr>
          <p:nvPr>
            <p:ph type="sldNum" sz="quarter" idx="10"/>
          </p:nvPr>
        </p:nvSpPr>
        <p:spPr/>
        <p:txBody>
          <a:bodyPr/>
          <a:lstStyle/>
          <a:p>
            <a:fld id="{91BD7323-49BF-4C97-8773-5EC64C492009}" type="slidenum">
              <a:rPr lang="en-US" smtClean="0"/>
              <a:pPr/>
              <a:t>28</a:t>
            </a:fld>
            <a:endParaRPr lang="en-US"/>
          </a:p>
        </p:txBody>
      </p:sp>
    </p:spTree>
    <p:extLst>
      <p:ext uri="{BB962C8B-B14F-4D97-AF65-F5344CB8AC3E}">
        <p14:creationId xmlns:p14="http://schemas.microsoft.com/office/powerpoint/2010/main" val="1815853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4A03B2-58A5-0A4A-AF9B-EFB30F26CF39}"/>
              </a:ext>
            </a:extLst>
          </p:cNvPr>
          <p:cNvSpPr>
            <a:spLocks noGrp="1"/>
          </p:cNvSpPr>
          <p:nvPr>
            <p:ph type="title"/>
          </p:nvPr>
        </p:nvSpPr>
        <p:spPr/>
        <p:txBody>
          <a:bodyPr/>
          <a:lstStyle/>
          <a:p>
            <a:r>
              <a:rPr lang="en-US" sz="4000" dirty="0"/>
              <a:t>Role of Assessment in Supporting Priorities for Teaching and Learning</a:t>
            </a:r>
          </a:p>
        </p:txBody>
      </p:sp>
      <p:sp>
        <p:nvSpPr>
          <p:cNvPr id="31" name="Content Placeholder 30">
            <a:extLst>
              <a:ext uri="{FF2B5EF4-FFF2-40B4-BE49-F238E27FC236}">
                <a16:creationId xmlns:a16="http://schemas.microsoft.com/office/drawing/2014/main" xmlns="" id="{3893A998-1AC9-4FEF-8653-22F05F01502D}"/>
              </a:ext>
            </a:extLst>
          </p:cNvPr>
          <p:cNvSpPr>
            <a:spLocks noGrp="1"/>
          </p:cNvSpPr>
          <p:nvPr>
            <p:ph sz="quarter" idx="12"/>
          </p:nvPr>
        </p:nvSpPr>
        <p:spPr>
          <a:xfrm>
            <a:off x="1137678" y="1796387"/>
            <a:ext cx="8755830" cy="1884486"/>
          </a:xfrm>
        </p:spPr>
        <p:txBody>
          <a:bodyPr/>
          <a:lstStyle/>
          <a:p>
            <a:r>
              <a:rPr lang="en-US" sz="3200" dirty="0"/>
              <a:t>What role do stakeholders play in supporting the vision for teaching and learning?</a:t>
            </a:r>
          </a:p>
          <a:p>
            <a:r>
              <a:rPr lang="en-US" sz="3200" dirty="0"/>
              <a:t>What information about student learning do they need to do so?</a:t>
            </a:r>
          </a:p>
          <a:p>
            <a:endParaRPr lang="en-US" dirty="0"/>
          </a:p>
        </p:txBody>
      </p:sp>
      <p:pic>
        <p:nvPicPr>
          <p:cNvPr id="40" name="Content Placeholder 39" descr="Icon of three people under a chart graph">
            <a:extLst>
              <a:ext uri="{FF2B5EF4-FFF2-40B4-BE49-F238E27FC236}">
                <a16:creationId xmlns:a16="http://schemas.microsoft.com/office/drawing/2014/main" xmlns="" id="{14EB00A9-8DA5-4307-B49B-D9DA253F3217}"/>
              </a:ext>
              <a:ext uri="{C183D7F6-B498-43B3-948B-1728B52AA6E4}">
                <adec:decorative xmlns:adec="http://schemas.microsoft.com/office/drawing/2017/decorative" xmlns="" val="0"/>
              </a:ext>
            </a:extLst>
          </p:cNvPr>
          <p:cNvPicPr>
            <a:picLocks noGrp="1" noChangeAspect="1"/>
          </p:cNvPicPr>
          <p:nvPr>
            <p:ph sz="quarter" idx="13"/>
          </p:nvPr>
        </p:nvPicPr>
        <p:blipFill>
          <a:blip r:embed="rId3"/>
          <a:stretch>
            <a:fillRect/>
          </a:stretch>
        </p:blipFill>
        <p:spPr>
          <a:xfrm>
            <a:off x="1137677" y="4092756"/>
            <a:ext cx="1221022" cy="1188720"/>
          </a:xfrm>
          <a:prstGeom prst="rect">
            <a:avLst/>
          </a:prstGeom>
        </p:spPr>
      </p:pic>
      <p:sp>
        <p:nvSpPr>
          <p:cNvPr id="33" name="Content Placeholder 32">
            <a:extLst>
              <a:ext uri="{FF2B5EF4-FFF2-40B4-BE49-F238E27FC236}">
                <a16:creationId xmlns:a16="http://schemas.microsoft.com/office/drawing/2014/main" xmlns="" id="{AA0E98B4-B40C-4C2C-B41A-A61D1922D2C1}"/>
              </a:ext>
            </a:extLst>
          </p:cNvPr>
          <p:cNvSpPr>
            <a:spLocks noGrp="1"/>
          </p:cNvSpPr>
          <p:nvPr>
            <p:ph sz="quarter" idx="14"/>
          </p:nvPr>
        </p:nvSpPr>
        <p:spPr>
          <a:xfrm>
            <a:off x="2544010" y="4298972"/>
            <a:ext cx="2743200" cy="893763"/>
          </a:xfrm>
        </p:spPr>
        <p:txBody>
          <a:bodyPr/>
          <a:lstStyle/>
          <a:p>
            <a:pPr marL="0" indent="0">
              <a:buNone/>
            </a:pPr>
            <a:r>
              <a:rPr lang="en-US">
                <a:solidFill>
                  <a:srgbClr val="D0A728"/>
                </a:solidFill>
              </a:rPr>
              <a:t>Leaders</a:t>
            </a:r>
            <a:endParaRPr lang="en-US" dirty="0">
              <a:solidFill>
                <a:srgbClr val="D0A728"/>
              </a:solidFill>
            </a:endParaRPr>
          </a:p>
        </p:txBody>
      </p:sp>
      <p:pic>
        <p:nvPicPr>
          <p:cNvPr id="41" name="Content Placeholder 40" descr="Icon of a graduation cap">
            <a:extLst>
              <a:ext uri="{FF2B5EF4-FFF2-40B4-BE49-F238E27FC236}">
                <a16:creationId xmlns:a16="http://schemas.microsoft.com/office/drawing/2014/main" xmlns="" id="{3EFB7AFF-5349-4D27-B294-B08B9DB432B0}"/>
              </a:ext>
              <a:ext uri="{C183D7F6-B498-43B3-948B-1728B52AA6E4}">
                <adec:decorative xmlns:adec="http://schemas.microsoft.com/office/drawing/2017/decorative" xmlns="" val="0"/>
              </a:ext>
            </a:extLst>
          </p:cNvPr>
          <p:cNvPicPr>
            <a:picLocks noGrp="1" noChangeAspect="1"/>
          </p:cNvPicPr>
          <p:nvPr>
            <p:ph sz="quarter" idx="15"/>
          </p:nvPr>
        </p:nvPicPr>
        <p:blipFill>
          <a:blip r:embed="rId4"/>
          <a:stretch>
            <a:fillRect/>
          </a:stretch>
        </p:blipFill>
        <p:spPr>
          <a:xfrm>
            <a:off x="1137677" y="5486055"/>
            <a:ext cx="1214421" cy="1188720"/>
          </a:xfrm>
          <a:prstGeom prst="rect">
            <a:avLst/>
          </a:prstGeom>
        </p:spPr>
      </p:pic>
      <p:sp>
        <p:nvSpPr>
          <p:cNvPr id="35" name="Content Placeholder 34">
            <a:extLst>
              <a:ext uri="{FF2B5EF4-FFF2-40B4-BE49-F238E27FC236}">
                <a16:creationId xmlns:a16="http://schemas.microsoft.com/office/drawing/2014/main" xmlns="" id="{FC08981F-A528-42D9-9413-34AFFB233706}"/>
              </a:ext>
            </a:extLst>
          </p:cNvPr>
          <p:cNvSpPr>
            <a:spLocks noGrp="1"/>
          </p:cNvSpPr>
          <p:nvPr>
            <p:ph sz="quarter" idx="16"/>
          </p:nvPr>
        </p:nvSpPr>
        <p:spPr>
          <a:xfrm>
            <a:off x="2544010" y="5859463"/>
            <a:ext cx="2662238" cy="998537"/>
          </a:xfrm>
        </p:spPr>
        <p:txBody>
          <a:bodyPr/>
          <a:lstStyle/>
          <a:p>
            <a:pPr marL="0" indent="0">
              <a:buNone/>
            </a:pPr>
            <a:r>
              <a:rPr lang="en-US">
                <a:solidFill>
                  <a:srgbClr val="D0A728"/>
                </a:solidFill>
              </a:rPr>
              <a:t>Students</a:t>
            </a:r>
            <a:endParaRPr lang="en-US" dirty="0">
              <a:solidFill>
                <a:srgbClr val="D0A728"/>
              </a:solidFill>
            </a:endParaRPr>
          </a:p>
        </p:txBody>
      </p:sp>
      <p:pic>
        <p:nvPicPr>
          <p:cNvPr id="42" name="Content Placeholder 41" descr="Icon of a pencil and a triangluar math ruler">
            <a:extLst>
              <a:ext uri="{FF2B5EF4-FFF2-40B4-BE49-F238E27FC236}">
                <a16:creationId xmlns:a16="http://schemas.microsoft.com/office/drawing/2014/main" xmlns="" id="{7D9CA403-D3C1-4F07-A978-EA85E1FFF885}"/>
              </a:ext>
              <a:ext uri="{C183D7F6-B498-43B3-948B-1728B52AA6E4}">
                <adec:decorative xmlns:adec="http://schemas.microsoft.com/office/drawing/2017/decorative" xmlns="" val="0"/>
              </a:ext>
            </a:extLst>
          </p:cNvPr>
          <p:cNvPicPr>
            <a:picLocks noGrp="1" noChangeAspect="1"/>
          </p:cNvPicPr>
          <p:nvPr>
            <p:ph sz="quarter" idx="17"/>
          </p:nvPr>
        </p:nvPicPr>
        <p:blipFill>
          <a:blip r:embed="rId5"/>
          <a:stretch>
            <a:fillRect/>
          </a:stretch>
        </p:blipFill>
        <p:spPr>
          <a:xfrm>
            <a:off x="5961163" y="4092756"/>
            <a:ext cx="1227482" cy="1188720"/>
          </a:xfrm>
          <a:prstGeom prst="rect">
            <a:avLst/>
          </a:prstGeom>
        </p:spPr>
      </p:pic>
      <p:sp>
        <p:nvSpPr>
          <p:cNvPr id="37" name="Content Placeholder 36">
            <a:extLst>
              <a:ext uri="{FF2B5EF4-FFF2-40B4-BE49-F238E27FC236}">
                <a16:creationId xmlns:a16="http://schemas.microsoft.com/office/drawing/2014/main" xmlns="" id="{F3296234-F029-4B5A-ACF8-4C9D1FD50FAF}"/>
              </a:ext>
            </a:extLst>
          </p:cNvPr>
          <p:cNvSpPr>
            <a:spLocks noGrp="1"/>
          </p:cNvSpPr>
          <p:nvPr>
            <p:ph sz="quarter" idx="18"/>
          </p:nvPr>
        </p:nvSpPr>
        <p:spPr>
          <a:xfrm>
            <a:off x="7387049" y="4298971"/>
            <a:ext cx="2655888" cy="893763"/>
          </a:xfrm>
        </p:spPr>
        <p:txBody>
          <a:bodyPr/>
          <a:lstStyle/>
          <a:p>
            <a:pPr marL="0" marR="0" lvl="0" indent="0" algn="l" defTabSz="457200" rtl="0" eaLnBrk="1" fontAlgn="auto" latinLnBrk="0" hangingPunct="1">
              <a:lnSpc>
                <a:spcPct val="100000"/>
              </a:lnSpc>
              <a:spcBef>
                <a:spcPts val="1000"/>
              </a:spcBef>
              <a:spcAft>
                <a:spcPts val="0"/>
              </a:spcAft>
              <a:buClr>
                <a:srgbClr val="D2BD24"/>
              </a:buClr>
              <a:buSzPct val="100000"/>
              <a:buFont typeface="Wingdings 3" panose="05040102010807070707" pitchFamily="18" charset="2"/>
              <a:buNone/>
              <a:tabLst/>
              <a:defRPr/>
            </a:pPr>
            <a:r>
              <a:rPr kumimoji="0" lang="en-US" sz="3600" b="0" i="0" u="none" strike="noStrike" kern="1200" cap="none" spc="0" normalizeH="0" baseline="0" noProof="0">
                <a:ln>
                  <a:noFill/>
                </a:ln>
                <a:solidFill>
                  <a:srgbClr val="D0A728"/>
                </a:solidFill>
                <a:effectLst/>
                <a:uLnTx/>
                <a:uFillTx/>
                <a:latin typeface="Franklin Gothic Medium"/>
                <a:ea typeface="+mn-ea"/>
                <a:cs typeface="+mn-cs"/>
              </a:rPr>
              <a:t>Teachers</a:t>
            </a:r>
            <a:endParaRPr kumimoji="0" lang="en-US" sz="3600" b="0" i="0" u="none" strike="noStrike" kern="1200" cap="none" spc="0" normalizeH="0" baseline="0" noProof="0" dirty="0">
              <a:ln>
                <a:noFill/>
              </a:ln>
              <a:solidFill>
                <a:srgbClr val="D0A728"/>
              </a:solidFill>
              <a:effectLst/>
              <a:uLnTx/>
              <a:uFillTx/>
              <a:latin typeface="Franklin Gothic Medium"/>
              <a:ea typeface="+mn-ea"/>
              <a:cs typeface="+mn-cs"/>
            </a:endParaRPr>
          </a:p>
        </p:txBody>
      </p:sp>
      <p:pic>
        <p:nvPicPr>
          <p:cNvPr id="45" name="Content Placeholder 44" descr="Icon of hands around a young person">
            <a:extLst>
              <a:ext uri="{FF2B5EF4-FFF2-40B4-BE49-F238E27FC236}">
                <a16:creationId xmlns:a16="http://schemas.microsoft.com/office/drawing/2014/main" xmlns="" id="{3D1D1406-7745-49B3-A3AB-B5C4A7E12C65}"/>
              </a:ext>
              <a:ext uri="{C183D7F6-B498-43B3-948B-1728B52AA6E4}">
                <adec:decorative xmlns:adec="http://schemas.microsoft.com/office/drawing/2017/decorative" xmlns="" val="0"/>
              </a:ext>
            </a:extLst>
          </p:cNvPr>
          <p:cNvPicPr>
            <a:picLocks noGrp="1" noChangeAspect="1"/>
          </p:cNvPicPr>
          <p:nvPr>
            <p:ph sz="quarter" idx="19"/>
          </p:nvPr>
        </p:nvPicPr>
        <p:blipFill>
          <a:blip r:embed="rId6"/>
          <a:stretch>
            <a:fillRect/>
          </a:stretch>
        </p:blipFill>
        <p:spPr>
          <a:xfrm>
            <a:off x="5961163" y="5486055"/>
            <a:ext cx="1220845" cy="1188720"/>
          </a:xfrm>
          <a:prstGeom prst="rect">
            <a:avLst/>
          </a:prstGeom>
        </p:spPr>
      </p:pic>
      <p:sp>
        <p:nvSpPr>
          <p:cNvPr id="39" name="Content Placeholder 38">
            <a:extLst>
              <a:ext uri="{FF2B5EF4-FFF2-40B4-BE49-F238E27FC236}">
                <a16:creationId xmlns:a16="http://schemas.microsoft.com/office/drawing/2014/main" xmlns="" id="{8233F014-1EF7-4925-AF9E-7647B6ED2E43}"/>
              </a:ext>
            </a:extLst>
          </p:cNvPr>
          <p:cNvSpPr>
            <a:spLocks noGrp="1"/>
          </p:cNvSpPr>
          <p:nvPr>
            <p:ph sz="quarter" idx="20"/>
          </p:nvPr>
        </p:nvSpPr>
        <p:spPr>
          <a:xfrm>
            <a:off x="7387049" y="5859463"/>
            <a:ext cx="2743200" cy="998537"/>
          </a:xfrm>
        </p:spPr>
        <p:txBody>
          <a:bodyPr/>
          <a:lstStyle/>
          <a:p>
            <a:pPr marL="0" marR="0" lvl="0" indent="0" algn="l" defTabSz="457200" rtl="0" eaLnBrk="1" fontAlgn="auto" latinLnBrk="0" hangingPunct="1">
              <a:lnSpc>
                <a:spcPct val="100000"/>
              </a:lnSpc>
              <a:spcBef>
                <a:spcPts val="1000"/>
              </a:spcBef>
              <a:spcAft>
                <a:spcPts val="0"/>
              </a:spcAft>
              <a:buClr>
                <a:srgbClr val="D2BD24"/>
              </a:buClr>
              <a:buSzPct val="100000"/>
              <a:buFont typeface="Wingdings 3" panose="05040102010807070707" pitchFamily="18" charset="2"/>
              <a:buNone/>
              <a:tabLst/>
              <a:defRPr/>
            </a:pPr>
            <a:r>
              <a:rPr kumimoji="0" lang="en-US" sz="3600" b="0" i="0" u="none" strike="noStrike" kern="1200" cap="none" spc="0" normalizeH="0" baseline="0" noProof="0">
                <a:ln>
                  <a:noFill/>
                </a:ln>
                <a:solidFill>
                  <a:srgbClr val="D0A728"/>
                </a:solidFill>
                <a:effectLst/>
                <a:uLnTx/>
                <a:uFillTx/>
                <a:latin typeface="Franklin Gothic Medium"/>
                <a:ea typeface="+mn-ea"/>
                <a:cs typeface="+mn-cs"/>
              </a:rPr>
              <a:t>Families</a:t>
            </a:r>
            <a:endParaRPr kumimoji="0" lang="en-US" sz="3600" b="0" i="0" u="none" strike="noStrike" kern="1200" cap="none" spc="0" normalizeH="0" baseline="0" noProof="0" dirty="0">
              <a:ln>
                <a:noFill/>
              </a:ln>
              <a:solidFill>
                <a:srgbClr val="D0A728"/>
              </a:solidFill>
              <a:effectLst/>
              <a:uLnTx/>
              <a:uFillTx/>
              <a:latin typeface="Franklin Gothic Medium"/>
              <a:ea typeface="+mn-ea"/>
              <a:cs typeface="+mn-cs"/>
            </a:endParaRPr>
          </a:p>
        </p:txBody>
      </p:sp>
      <p:sp>
        <p:nvSpPr>
          <p:cNvPr id="30" name="Slide Number Placeholder 2">
            <a:extLst>
              <a:ext uri="{FF2B5EF4-FFF2-40B4-BE49-F238E27FC236}">
                <a16:creationId xmlns:a16="http://schemas.microsoft.com/office/drawing/2014/main" xmlns="" id="{77BA5995-AFDF-4C75-82C9-3648BE70FB8A}"/>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29</a:t>
            </a:fld>
            <a:endParaRPr lang="en-US"/>
          </a:p>
        </p:txBody>
      </p:sp>
    </p:spTree>
    <p:extLst>
      <p:ext uri="{BB962C8B-B14F-4D97-AF65-F5344CB8AC3E}">
        <p14:creationId xmlns:p14="http://schemas.microsoft.com/office/powerpoint/2010/main" val="249813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9D65B8-4B82-8643-965E-88A38E361346}"/>
              </a:ext>
            </a:extLst>
          </p:cNvPr>
          <p:cNvSpPr>
            <a:spLocks noGrp="1"/>
          </p:cNvSpPr>
          <p:nvPr>
            <p:ph type="title"/>
          </p:nvPr>
        </p:nvSpPr>
        <p:spPr/>
        <p:txBody>
          <a:bodyPr/>
          <a:lstStyle/>
          <a:p>
            <a:r>
              <a:rPr lang="en-US" dirty="0"/>
              <a:t>Success Criteria</a:t>
            </a:r>
          </a:p>
        </p:txBody>
      </p:sp>
      <p:sp>
        <p:nvSpPr>
          <p:cNvPr id="4" name="Content Placeholder 3">
            <a:extLst>
              <a:ext uri="{FF2B5EF4-FFF2-40B4-BE49-F238E27FC236}">
                <a16:creationId xmlns:a16="http://schemas.microsoft.com/office/drawing/2014/main" xmlns="" id="{A3721D89-0A4B-7846-847D-5624FC2F635A}"/>
              </a:ext>
            </a:extLst>
          </p:cNvPr>
          <p:cNvSpPr>
            <a:spLocks noGrp="1"/>
          </p:cNvSpPr>
          <p:nvPr>
            <p:ph sz="quarter" idx="12"/>
          </p:nvPr>
        </p:nvSpPr>
        <p:spPr/>
        <p:txBody>
          <a:bodyPr/>
          <a:lstStyle/>
          <a:p>
            <a:pPr marL="0" indent="0">
              <a:buNone/>
            </a:pPr>
            <a:r>
              <a:rPr lang="en-US" sz="3200" dirty="0"/>
              <a:t>Participants will be able to:</a:t>
            </a:r>
          </a:p>
          <a:p>
            <a:pPr marL="457200" lvl="0" indent="-457200">
              <a:buFont typeface="Wingdings 3" panose="05040102010807070707" pitchFamily="18" charset="2"/>
              <a:buChar char=""/>
            </a:pPr>
            <a:r>
              <a:rPr lang="en-US" sz="2800" dirty="0"/>
              <a:t>Evaluate different types of assessment used in their school or district,</a:t>
            </a:r>
          </a:p>
          <a:p>
            <a:pPr marL="457200" lvl="0" indent="-457200">
              <a:buFont typeface="Wingdings 3" panose="05040102010807070707" pitchFamily="18" charset="2"/>
              <a:buChar char=""/>
            </a:pPr>
            <a:r>
              <a:rPr lang="en-US" sz="2800" dirty="0"/>
              <a:t>Identify appropriate uses for the data produced through local assessment tools and practices, and</a:t>
            </a:r>
          </a:p>
          <a:p>
            <a:pPr marL="457200" lvl="0" indent="-457200">
              <a:buFont typeface="Wingdings 3" panose="05040102010807070707" pitchFamily="18" charset="2"/>
              <a:buChar char=""/>
            </a:pPr>
            <a:r>
              <a:rPr lang="en-US" sz="2800" dirty="0"/>
              <a:t>Reflect on the current local culture of assessment literacy in their school or district.</a:t>
            </a:r>
          </a:p>
        </p:txBody>
      </p:sp>
      <p:sp>
        <p:nvSpPr>
          <p:cNvPr id="7" name="Slide Number Placeholder 6">
            <a:extLst>
              <a:ext uri="{FF2B5EF4-FFF2-40B4-BE49-F238E27FC236}">
                <a16:creationId xmlns:a16="http://schemas.microsoft.com/office/drawing/2014/main" xmlns="" id="{716723D3-9B02-B64F-984D-15F1D1CE7E91}"/>
              </a:ext>
            </a:extLst>
          </p:cNvPr>
          <p:cNvSpPr>
            <a:spLocks noGrp="1"/>
          </p:cNvSpPr>
          <p:nvPr>
            <p:ph type="sldNum" sz="quarter" idx="10"/>
          </p:nvPr>
        </p:nvSpPr>
        <p:spPr/>
        <p:txBody>
          <a:bodyPr/>
          <a:lstStyle/>
          <a:p>
            <a:fld id="{BB740369-ADDF-1D46-A862-50873F10EBB7}" type="slidenum">
              <a:rPr lang="en-US" smtClean="0"/>
              <a:pPr/>
              <a:t>3</a:t>
            </a:fld>
            <a:endParaRPr lang="en-US"/>
          </a:p>
        </p:txBody>
      </p:sp>
    </p:spTree>
    <p:extLst>
      <p:ext uri="{BB962C8B-B14F-4D97-AF65-F5344CB8AC3E}">
        <p14:creationId xmlns:p14="http://schemas.microsoft.com/office/powerpoint/2010/main" val="37799237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xmlns="" id="{850FD437-A5F7-40D9-91E8-7C0FF6458178}"/>
              </a:ext>
            </a:extLst>
          </p:cNvPr>
          <p:cNvSpPr>
            <a:spLocks noGrp="1"/>
          </p:cNvSpPr>
          <p:nvPr>
            <p:ph type="title"/>
          </p:nvPr>
        </p:nvSpPr>
        <p:spPr/>
        <p:txBody>
          <a:bodyPr anchor="t">
            <a:normAutofit/>
          </a:bodyPr>
          <a:lstStyle/>
          <a:p>
            <a:r>
              <a:rPr lang="en-US" dirty="0"/>
              <a:t>North Star</a:t>
            </a:r>
          </a:p>
        </p:txBody>
      </p:sp>
      <p:pic>
        <p:nvPicPr>
          <p:cNvPr id="5" name="Content Placeholder 4" descr="Box 1 says, &quot;Priorities for teaching and learning,&quot; with an arrow pointing to Box 2. Box 2 says, &quot;Vision for assessment,&quot; with an arrow pointing to Box 3. Box 3 says, &quot;Comprehensive balanced assessment system&quot; ">
            <a:extLst>
              <a:ext uri="{FF2B5EF4-FFF2-40B4-BE49-F238E27FC236}">
                <a16:creationId xmlns:a16="http://schemas.microsoft.com/office/drawing/2014/main" xmlns="" id="{FE0912E6-291B-4D1E-9602-285B135DBB76}"/>
              </a:ext>
            </a:extLst>
          </p:cNvPr>
          <p:cNvPicPr>
            <a:picLocks noGrp="1" noChangeAspect="1"/>
          </p:cNvPicPr>
          <p:nvPr>
            <p:ph sz="quarter" idx="12"/>
          </p:nvPr>
        </p:nvPicPr>
        <p:blipFill>
          <a:blip r:embed="rId3"/>
          <a:stretch>
            <a:fillRect/>
          </a:stretch>
        </p:blipFill>
        <p:spPr>
          <a:xfrm>
            <a:off x="891495" y="1439377"/>
            <a:ext cx="9090025" cy="4870273"/>
          </a:xfrm>
          <a:prstGeom prst="rect">
            <a:avLst/>
          </a:prstGeom>
        </p:spPr>
      </p:pic>
      <p:sp>
        <p:nvSpPr>
          <p:cNvPr id="3" name="Slide Number Placeholder 2">
            <a:extLst>
              <a:ext uri="{FF2B5EF4-FFF2-40B4-BE49-F238E27FC236}">
                <a16:creationId xmlns:a16="http://schemas.microsoft.com/office/drawing/2014/main" xmlns="" id="{1661FC2E-D2CB-6043-9C56-8A63086B28BA}"/>
              </a:ext>
            </a:extLst>
          </p:cNvPr>
          <p:cNvSpPr>
            <a:spLocks noGrp="1"/>
          </p:cNvSpPr>
          <p:nvPr>
            <p:ph type="sldNum" sz="quarter" idx="10"/>
          </p:nvPr>
        </p:nvSpPr>
        <p:spPr/>
        <p:txBody>
          <a:bodyPr>
            <a:normAutofit/>
          </a:bodyPr>
          <a:lstStyle/>
          <a:p>
            <a:pPr>
              <a:lnSpc>
                <a:spcPct val="90000"/>
              </a:lnSpc>
              <a:spcAft>
                <a:spcPts val="600"/>
              </a:spcAft>
            </a:pPr>
            <a:fld id="{91BD7323-49BF-4C97-8773-5EC64C492009}" type="slidenum">
              <a:rPr lang="en-US" smtClean="0"/>
              <a:pPr>
                <a:lnSpc>
                  <a:spcPct val="90000"/>
                </a:lnSpc>
                <a:spcAft>
                  <a:spcPts val="600"/>
                </a:spcAft>
              </a:pPr>
              <a:t>30</a:t>
            </a:fld>
            <a:endParaRPr lang="en-US"/>
          </a:p>
        </p:txBody>
      </p:sp>
    </p:spTree>
    <p:extLst>
      <p:ext uri="{BB962C8B-B14F-4D97-AF65-F5344CB8AC3E}">
        <p14:creationId xmlns:p14="http://schemas.microsoft.com/office/powerpoint/2010/main" val="2660221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F74B3-D1A7-A242-AAF3-2637CD831A56}"/>
              </a:ext>
            </a:extLst>
          </p:cNvPr>
          <p:cNvSpPr>
            <a:spLocks noGrp="1"/>
          </p:cNvSpPr>
          <p:nvPr>
            <p:ph type="title"/>
          </p:nvPr>
        </p:nvSpPr>
        <p:spPr/>
        <p:txBody>
          <a:bodyPr/>
          <a:lstStyle/>
          <a:p>
            <a:r>
              <a:rPr lang="en-US" dirty="0"/>
              <a:t>Comprehensive, Balanced Systems of Assessment</a:t>
            </a:r>
          </a:p>
        </p:txBody>
      </p:sp>
      <p:sp>
        <p:nvSpPr>
          <p:cNvPr id="6" name="Slide Number Placeholder 5">
            <a:extLst>
              <a:ext uri="{FF2B5EF4-FFF2-40B4-BE49-F238E27FC236}">
                <a16:creationId xmlns:a16="http://schemas.microsoft.com/office/drawing/2014/main" xmlns="" id="{987B7D3E-B5DB-4540-BAD3-E0348E332EA7}"/>
              </a:ext>
            </a:extLst>
          </p:cNvPr>
          <p:cNvSpPr>
            <a:spLocks noGrp="1"/>
          </p:cNvSpPr>
          <p:nvPr>
            <p:ph type="sldNum" sz="quarter" idx="10"/>
          </p:nvPr>
        </p:nvSpPr>
        <p:spPr/>
        <p:txBody>
          <a:bodyPr/>
          <a:lstStyle/>
          <a:p>
            <a:fld id="{BB740369-ADDF-1D46-A862-50873F10EBB7}" type="slidenum">
              <a:rPr lang="en-US" smtClean="0"/>
              <a:pPr/>
              <a:t>31</a:t>
            </a:fld>
            <a:endParaRPr lang="en-US"/>
          </a:p>
        </p:txBody>
      </p:sp>
    </p:spTree>
    <p:extLst>
      <p:ext uri="{BB962C8B-B14F-4D97-AF65-F5344CB8AC3E}">
        <p14:creationId xmlns:p14="http://schemas.microsoft.com/office/powerpoint/2010/main" val="24415252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A6E64AC-3FFD-0347-91B0-5D650155EEFD}"/>
              </a:ext>
            </a:extLst>
          </p:cNvPr>
          <p:cNvSpPr>
            <a:spLocks noGrp="1"/>
          </p:cNvSpPr>
          <p:nvPr>
            <p:ph type="title"/>
          </p:nvPr>
        </p:nvSpPr>
        <p:spPr>
          <a:xfrm>
            <a:off x="1137677" y="292842"/>
            <a:ext cx="8992572" cy="1320800"/>
          </a:xfrm>
        </p:spPr>
        <p:txBody>
          <a:bodyPr/>
          <a:lstStyle/>
          <a:p>
            <a:r>
              <a:rPr lang="en-US" dirty="0"/>
              <a:t>Why Do We Assess? (1)</a:t>
            </a:r>
          </a:p>
        </p:txBody>
      </p:sp>
      <p:sp>
        <p:nvSpPr>
          <p:cNvPr id="2" name="Content Placeholder 1">
            <a:extLst>
              <a:ext uri="{FF2B5EF4-FFF2-40B4-BE49-F238E27FC236}">
                <a16:creationId xmlns:a16="http://schemas.microsoft.com/office/drawing/2014/main" xmlns="" id="{E3AC0BE7-295E-7C4C-B563-4F8830CF86E8}"/>
              </a:ext>
            </a:extLst>
          </p:cNvPr>
          <p:cNvSpPr>
            <a:spLocks noGrp="1"/>
          </p:cNvSpPr>
          <p:nvPr>
            <p:ph sz="quarter" idx="12"/>
          </p:nvPr>
        </p:nvSpPr>
        <p:spPr>
          <a:xfrm>
            <a:off x="1138238" y="1257301"/>
            <a:ext cx="8377237" cy="5418138"/>
          </a:xfrm>
        </p:spPr>
        <p:txBody>
          <a:bodyPr/>
          <a:lstStyle/>
          <a:p>
            <a:r>
              <a:rPr lang="en-US" sz="3200" dirty="0"/>
              <a:t>Assessment provides a variety of evidence of student learning to inform educational decision-making:</a:t>
            </a:r>
          </a:p>
          <a:p>
            <a:pPr marL="342900" indent="-342900">
              <a:buFont typeface="Wingdings 3" panose="05040102010807070707" pitchFamily="18" charset="2"/>
              <a:buChar char=""/>
            </a:pPr>
            <a:r>
              <a:rPr lang="en-US" sz="2800" dirty="0"/>
              <a:t>Measure the impact of our policies, practices and programs</a:t>
            </a:r>
          </a:p>
          <a:p>
            <a:pPr marL="342900" indent="-342900">
              <a:buFont typeface="Wingdings 3" panose="05040102010807070707" pitchFamily="18" charset="2"/>
              <a:buChar char=""/>
            </a:pPr>
            <a:r>
              <a:rPr lang="en-US" sz="2800" dirty="0"/>
              <a:t>Support equity by providing insight into the educational outcomes of different subgroups</a:t>
            </a:r>
          </a:p>
          <a:p>
            <a:pPr marL="342900" indent="-342900">
              <a:buFont typeface="Wingdings 3" panose="05040102010807070707" pitchFamily="18" charset="2"/>
              <a:buChar char=""/>
            </a:pPr>
            <a:r>
              <a:rPr lang="en-US" sz="2800" dirty="0"/>
              <a:t>Make comparisons between students, groups and systems</a:t>
            </a:r>
          </a:p>
        </p:txBody>
      </p:sp>
      <p:sp>
        <p:nvSpPr>
          <p:cNvPr id="5" name="Slide Number Placeholder 4">
            <a:extLst>
              <a:ext uri="{FF2B5EF4-FFF2-40B4-BE49-F238E27FC236}">
                <a16:creationId xmlns:a16="http://schemas.microsoft.com/office/drawing/2014/main" xmlns="" id="{3CC78D1D-8EA0-3648-955C-BCD288CBC4A0}"/>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32</a:t>
            </a:fld>
            <a:endParaRPr lang="en-US"/>
          </a:p>
        </p:txBody>
      </p:sp>
    </p:spTree>
    <p:extLst>
      <p:ext uri="{BB962C8B-B14F-4D97-AF65-F5344CB8AC3E}">
        <p14:creationId xmlns:p14="http://schemas.microsoft.com/office/powerpoint/2010/main" val="120254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A6E64AC-3FFD-0347-91B0-5D650155EEFD}"/>
              </a:ext>
            </a:extLst>
          </p:cNvPr>
          <p:cNvSpPr>
            <a:spLocks noGrp="1"/>
          </p:cNvSpPr>
          <p:nvPr>
            <p:ph type="title"/>
          </p:nvPr>
        </p:nvSpPr>
        <p:spPr>
          <a:xfrm>
            <a:off x="1137677" y="292842"/>
            <a:ext cx="8992572" cy="1320800"/>
          </a:xfrm>
        </p:spPr>
        <p:txBody>
          <a:bodyPr/>
          <a:lstStyle/>
          <a:p>
            <a:r>
              <a:rPr lang="en-US" dirty="0"/>
              <a:t>Why Do We Assess? (2)</a:t>
            </a:r>
          </a:p>
        </p:txBody>
      </p:sp>
      <p:sp>
        <p:nvSpPr>
          <p:cNvPr id="2" name="Content Placeholder 1">
            <a:extLst>
              <a:ext uri="{FF2B5EF4-FFF2-40B4-BE49-F238E27FC236}">
                <a16:creationId xmlns:a16="http://schemas.microsoft.com/office/drawing/2014/main" xmlns="" id="{E3AC0BE7-295E-7C4C-B563-4F8830CF86E8}"/>
              </a:ext>
            </a:extLst>
          </p:cNvPr>
          <p:cNvSpPr>
            <a:spLocks noGrp="1"/>
          </p:cNvSpPr>
          <p:nvPr>
            <p:ph sz="quarter" idx="12"/>
          </p:nvPr>
        </p:nvSpPr>
        <p:spPr>
          <a:xfrm>
            <a:off x="1138238" y="1257301"/>
            <a:ext cx="8992011" cy="5418138"/>
          </a:xfrm>
        </p:spPr>
        <p:txBody>
          <a:bodyPr/>
          <a:lstStyle/>
          <a:p>
            <a:r>
              <a:rPr lang="en-US" sz="3200" dirty="0"/>
              <a:t>Assessment provides a variety of evidence of student learning to inform educational decision-making:</a:t>
            </a:r>
          </a:p>
          <a:p>
            <a:pPr marL="342900" indent="-342900">
              <a:buFont typeface="Wingdings 3" panose="05040102010807070707" pitchFamily="18" charset="2"/>
              <a:buChar char=""/>
            </a:pPr>
            <a:r>
              <a:rPr lang="en-US" sz="2800" dirty="0"/>
              <a:t>Provide information to inform continuous improvement</a:t>
            </a:r>
          </a:p>
          <a:p>
            <a:pPr marL="342900" indent="-342900">
              <a:buFont typeface="Wingdings 3" panose="05040102010807070707" pitchFamily="18" charset="2"/>
              <a:buChar char=""/>
            </a:pPr>
            <a:r>
              <a:rPr lang="en-US" sz="2800" dirty="0"/>
              <a:t>Support teaching and learning of the guaranteed curriculum</a:t>
            </a:r>
          </a:p>
          <a:p>
            <a:pPr marL="342900" indent="-342900">
              <a:buFont typeface="Wingdings 3" panose="05040102010807070707" pitchFamily="18" charset="2"/>
              <a:buChar char=""/>
            </a:pPr>
            <a:r>
              <a:rPr lang="en-US" sz="2800" dirty="0"/>
              <a:t>Inform decisions about classroom practice, instructional support and intervention</a:t>
            </a:r>
          </a:p>
          <a:p>
            <a:pPr marL="342900" indent="-342900">
              <a:buFont typeface="Wingdings 3" panose="05040102010807070707" pitchFamily="18" charset="2"/>
              <a:buChar char=""/>
            </a:pPr>
            <a:r>
              <a:rPr lang="en-US" sz="2800" dirty="0"/>
              <a:t>Provide guidance about next steps for teachers and students in a classroom</a:t>
            </a:r>
          </a:p>
        </p:txBody>
      </p:sp>
      <p:sp>
        <p:nvSpPr>
          <p:cNvPr id="5" name="Slide Number Placeholder 4">
            <a:extLst>
              <a:ext uri="{FF2B5EF4-FFF2-40B4-BE49-F238E27FC236}">
                <a16:creationId xmlns:a16="http://schemas.microsoft.com/office/drawing/2014/main" xmlns="" id="{3CC78D1D-8EA0-3648-955C-BCD288CBC4A0}"/>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33</a:t>
            </a:fld>
            <a:endParaRPr lang="en-US"/>
          </a:p>
        </p:txBody>
      </p:sp>
    </p:spTree>
    <p:extLst>
      <p:ext uri="{BB962C8B-B14F-4D97-AF65-F5344CB8AC3E}">
        <p14:creationId xmlns:p14="http://schemas.microsoft.com/office/powerpoint/2010/main" val="92987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D4352DBD-E27B-0941-87D3-2A55E8E74C00}"/>
              </a:ext>
            </a:extLst>
          </p:cNvPr>
          <p:cNvSpPr>
            <a:spLocks noGrp="1"/>
          </p:cNvSpPr>
          <p:nvPr>
            <p:ph type="title"/>
          </p:nvPr>
        </p:nvSpPr>
        <p:spPr/>
        <p:txBody>
          <a:bodyPr/>
          <a:lstStyle/>
          <a:p>
            <a:r>
              <a:rPr lang="en-US" dirty="0"/>
              <a:t>Informing Teaching and </a:t>
            </a:r>
            <a:br>
              <a:rPr lang="en-US" dirty="0"/>
            </a:br>
            <a:r>
              <a:rPr lang="en-US" dirty="0"/>
              <a:t>Learning</a:t>
            </a:r>
          </a:p>
        </p:txBody>
      </p:sp>
      <p:sp>
        <p:nvSpPr>
          <p:cNvPr id="15" name="Content Placeholder 14">
            <a:extLst>
              <a:ext uri="{FF2B5EF4-FFF2-40B4-BE49-F238E27FC236}">
                <a16:creationId xmlns:a16="http://schemas.microsoft.com/office/drawing/2014/main" xmlns="" id="{897CED75-29E3-473F-A45F-4EC205F28DB7}"/>
              </a:ext>
            </a:extLst>
          </p:cNvPr>
          <p:cNvSpPr>
            <a:spLocks noGrp="1"/>
          </p:cNvSpPr>
          <p:nvPr>
            <p:ph sz="half" idx="1"/>
          </p:nvPr>
        </p:nvSpPr>
        <p:spPr>
          <a:xfrm>
            <a:off x="1149552" y="2043113"/>
            <a:ext cx="8705648" cy="1648354"/>
          </a:xfrm>
        </p:spPr>
        <p:txBody>
          <a:bodyPr/>
          <a:lstStyle/>
          <a:p>
            <a:r>
              <a:rPr lang="en-US" sz="3200" dirty="0"/>
              <a:t>Different stakeholders, different decisions:</a:t>
            </a:r>
          </a:p>
          <a:p>
            <a:endParaRPr lang="en-US" dirty="0"/>
          </a:p>
        </p:txBody>
      </p:sp>
      <p:sp>
        <p:nvSpPr>
          <p:cNvPr id="17" name="Content Placeholder 16">
            <a:extLst>
              <a:ext uri="{FF2B5EF4-FFF2-40B4-BE49-F238E27FC236}">
                <a16:creationId xmlns:a16="http://schemas.microsoft.com/office/drawing/2014/main" xmlns="" id="{4B4DADFF-6DC1-488A-97C2-BE25D03FFE3E}"/>
              </a:ext>
            </a:extLst>
          </p:cNvPr>
          <p:cNvSpPr>
            <a:spLocks noGrp="1"/>
          </p:cNvSpPr>
          <p:nvPr>
            <p:ph sz="half" idx="2"/>
          </p:nvPr>
        </p:nvSpPr>
        <p:spPr>
          <a:xfrm>
            <a:off x="1149552" y="2971801"/>
            <a:ext cx="4297680" cy="3150810"/>
          </a:xfrm>
        </p:spPr>
        <p:txBody>
          <a:bodyPr/>
          <a:lstStyle/>
          <a:p>
            <a:pPr marL="457200" indent="-457200">
              <a:buFont typeface="Wingdings 3" panose="05040102010807070707" pitchFamily="18" charset="2"/>
              <a:buChar char=""/>
            </a:pPr>
            <a:r>
              <a:rPr lang="en-US" sz="2800" dirty="0"/>
              <a:t>District leaders</a:t>
            </a:r>
          </a:p>
          <a:p>
            <a:pPr marL="457200" indent="-457200">
              <a:buFont typeface="Wingdings 3" panose="05040102010807070707" pitchFamily="18" charset="2"/>
              <a:buChar char=""/>
            </a:pPr>
            <a:r>
              <a:rPr lang="en-US" sz="2800" dirty="0"/>
              <a:t>School leaders</a:t>
            </a:r>
          </a:p>
          <a:p>
            <a:pPr marL="457200" indent="-457200">
              <a:buFont typeface="Wingdings 3" panose="05040102010807070707" pitchFamily="18" charset="2"/>
              <a:buChar char=""/>
            </a:pPr>
            <a:r>
              <a:rPr lang="en-US" sz="2800" dirty="0"/>
              <a:t>Coaches </a:t>
            </a:r>
          </a:p>
          <a:p>
            <a:endParaRPr lang="en-US" sz="2800" dirty="0"/>
          </a:p>
          <a:p>
            <a:endParaRPr lang="en-US" dirty="0"/>
          </a:p>
        </p:txBody>
      </p:sp>
      <p:sp>
        <p:nvSpPr>
          <p:cNvPr id="19" name="Content Placeholder 18">
            <a:extLst>
              <a:ext uri="{FF2B5EF4-FFF2-40B4-BE49-F238E27FC236}">
                <a16:creationId xmlns:a16="http://schemas.microsoft.com/office/drawing/2014/main" xmlns="" id="{4F0064B7-20EC-4371-B29C-99689A7398E8}"/>
              </a:ext>
            </a:extLst>
          </p:cNvPr>
          <p:cNvSpPr>
            <a:spLocks noGrp="1"/>
          </p:cNvSpPr>
          <p:nvPr>
            <p:ph sz="half" idx="11"/>
          </p:nvPr>
        </p:nvSpPr>
        <p:spPr>
          <a:xfrm>
            <a:off x="5844444" y="2971801"/>
            <a:ext cx="4297680" cy="3150809"/>
          </a:xfrm>
        </p:spPr>
        <p:txBody>
          <a:bodyPr/>
          <a:lstStyle/>
          <a:p>
            <a:pPr marL="457200" indent="-457200">
              <a:buFont typeface="Wingdings 3" panose="05040102010807070707" pitchFamily="18" charset="2"/>
              <a:buChar char=""/>
            </a:pPr>
            <a:r>
              <a:rPr lang="en-US" sz="2800" dirty="0"/>
              <a:t>Classroom teachers</a:t>
            </a:r>
          </a:p>
          <a:p>
            <a:pPr marL="457200" indent="-457200">
              <a:buFont typeface="Wingdings 3" panose="05040102010807070707" pitchFamily="18" charset="2"/>
              <a:buChar char=""/>
            </a:pPr>
            <a:r>
              <a:rPr lang="en-US" sz="2800" dirty="0"/>
              <a:t>Students</a:t>
            </a:r>
          </a:p>
          <a:p>
            <a:pPr marL="457200" indent="-457200">
              <a:buFont typeface="Wingdings 3" panose="05040102010807070707" pitchFamily="18" charset="2"/>
              <a:buChar char=""/>
            </a:pPr>
            <a:r>
              <a:rPr lang="en-US" sz="2800" dirty="0"/>
              <a:t>Families</a:t>
            </a:r>
          </a:p>
          <a:p>
            <a:endParaRPr lang="en-US" dirty="0"/>
          </a:p>
        </p:txBody>
      </p:sp>
      <p:sp>
        <p:nvSpPr>
          <p:cNvPr id="6" name="Slide Number Placeholder 5">
            <a:extLst>
              <a:ext uri="{FF2B5EF4-FFF2-40B4-BE49-F238E27FC236}">
                <a16:creationId xmlns:a16="http://schemas.microsoft.com/office/drawing/2014/main" xmlns="" id="{E5449842-80AA-3341-A30B-88B5156A979F}"/>
              </a:ext>
            </a:extLst>
          </p:cNvPr>
          <p:cNvSpPr>
            <a:spLocks noGrp="1"/>
          </p:cNvSpPr>
          <p:nvPr>
            <p:ph type="sldNum" sz="quarter" idx="10"/>
          </p:nvPr>
        </p:nvSpPr>
        <p:spPr/>
        <p:txBody>
          <a:bodyPr/>
          <a:lstStyle/>
          <a:p>
            <a:fld id="{BB740369-ADDF-1D46-A862-50873F10EBB7}" type="slidenum">
              <a:rPr lang="en-US" smtClean="0"/>
              <a:pPr/>
              <a:t>34</a:t>
            </a:fld>
            <a:endParaRPr lang="en-US"/>
          </a:p>
        </p:txBody>
      </p:sp>
    </p:spTree>
    <p:extLst>
      <p:ext uri="{BB962C8B-B14F-4D97-AF65-F5344CB8AC3E}">
        <p14:creationId xmlns:p14="http://schemas.microsoft.com/office/powerpoint/2010/main" val="217535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CDCFA9A-3000-3C4B-9D75-D84A30463034}"/>
              </a:ext>
            </a:extLst>
          </p:cNvPr>
          <p:cNvSpPr>
            <a:spLocks noGrp="1"/>
          </p:cNvSpPr>
          <p:nvPr>
            <p:ph type="title"/>
          </p:nvPr>
        </p:nvSpPr>
        <p:spPr/>
        <p:txBody>
          <a:bodyPr/>
          <a:lstStyle/>
          <a:p>
            <a:r>
              <a:rPr lang="en-US" dirty="0"/>
              <a:t>Comprehensive, Balanced </a:t>
            </a:r>
            <a:br>
              <a:rPr lang="en-US" dirty="0"/>
            </a:br>
            <a:r>
              <a:rPr lang="en-US" dirty="0"/>
              <a:t>Assessment Systems</a:t>
            </a:r>
          </a:p>
        </p:txBody>
      </p:sp>
      <p:sp>
        <p:nvSpPr>
          <p:cNvPr id="6" name="Content Placeholder 5">
            <a:extLst>
              <a:ext uri="{FF2B5EF4-FFF2-40B4-BE49-F238E27FC236}">
                <a16:creationId xmlns:a16="http://schemas.microsoft.com/office/drawing/2014/main" xmlns="" id="{DBCDF572-6DB3-7943-B004-E812D3CB646C}"/>
              </a:ext>
            </a:extLst>
          </p:cNvPr>
          <p:cNvSpPr>
            <a:spLocks noGrp="1"/>
          </p:cNvSpPr>
          <p:nvPr>
            <p:ph type="body" sz="quarter" idx="13"/>
          </p:nvPr>
        </p:nvSpPr>
        <p:spPr>
          <a:xfrm>
            <a:off x="1147832" y="2071689"/>
            <a:ext cx="8796267" cy="4786312"/>
          </a:xfrm>
        </p:spPr>
        <p:txBody>
          <a:bodyPr/>
          <a:lstStyle/>
          <a:p>
            <a:pPr marL="0" indent="0">
              <a:buNone/>
            </a:pPr>
            <a:r>
              <a:rPr lang="en-US" sz="2800" dirty="0"/>
              <a:t>Assessments at all levels—from classroom to state—will work together in a system that is comprehensive, coherent, and continuous. In such a system, assessments would provide a variety of evidence to support educational decision making. Assessment at all levels would be linked back to the same underlying model of student learning and would provide indication of student growth over time.</a:t>
            </a:r>
            <a:endParaRPr lang="en-US" sz="1200" dirty="0"/>
          </a:p>
          <a:p>
            <a:pPr marL="0" indent="0">
              <a:buNone/>
            </a:pPr>
            <a:endParaRPr lang="en-US" sz="1200" dirty="0"/>
          </a:p>
          <a:p>
            <a:pPr marL="0" indent="0">
              <a:buNone/>
            </a:pPr>
            <a:r>
              <a:rPr lang="en-US" sz="2000" dirty="0"/>
              <a:t>Knowing What Students Know: The Science and Design of Educational Assessment (National Research Council, 2001, p. 9) </a:t>
            </a:r>
          </a:p>
          <a:p>
            <a:endParaRPr lang="en-US" sz="2400" dirty="0"/>
          </a:p>
        </p:txBody>
      </p:sp>
      <p:sp>
        <p:nvSpPr>
          <p:cNvPr id="3" name="Slide Number Placeholder 2">
            <a:extLst>
              <a:ext uri="{FF2B5EF4-FFF2-40B4-BE49-F238E27FC236}">
                <a16:creationId xmlns:a16="http://schemas.microsoft.com/office/drawing/2014/main" xmlns="" id="{D150160B-777A-D74A-AA0C-CB2C2038885B}"/>
              </a:ext>
            </a:extLst>
          </p:cNvPr>
          <p:cNvSpPr>
            <a:spLocks noGrp="1"/>
          </p:cNvSpPr>
          <p:nvPr>
            <p:ph type="sldNum" sz="quarter" idx="12"/>
          </p:nvPr>
        </p:nvSpPr>
        <p:spPr/>
        <p:txBody>
          <a:bodyPr/>
          <a:lstStyle/>
          <a:p>
            <a:fld id="{BB740369-ADDF-1D46-A862-50873F10EBB7}" type="slidenum">
              <a:rPr lang="en-US" smtClean="0"/>
              <a:pPr/>
              <a:t>35</a:t>
            </a:fld>
            <a:endParaRPr lang="en-US"/>
          </a:p>
        </p:txBody>
      </p:sp>
    </p:spTree>
    <p:extLst>
      <p:ext uri="{BB962C8B-B14F-4D97-AF65-F5344CB8AC3E}">
        <p14:creationId xmlns:p14="http://schemas.microsoft.com/office/powerpoint/2010/main" val="117930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A6881C-94EC-934B-A278-D9F87A1B22A0}"/>
              </a:ext>
            </a:extLst>
          </p:cNvPr>
          <p:cNvSpPr>
            <a:spLocks noGrp="1"/>
          </p:cNvSpPr>
          <p:nvPr>
            <p:ph type="title"/>
          </p:nvPr>
        </p:nvSpPr>
        <p:spPr>
          <a:xfrm>
            <a:off x="1137677" y="292842"/>
            <a:ext cx="8992572" cy="1320800"/>
          </a:xfrm>
        </p:spPr>
        <p:txBody>
          <a:bodyPr/>
          <a:lstStyle/>
          <a:p>
            <a:r>
              <a:rPr lang="en-US" dirty="0"/>
              <a:t>Key Elements of a Comprehensive, Balanced Assessment System (1)</a:t>
            </a:r>
          </a:p>
        </p:txBody>
      </p:sp>
      <p:sp>
        <p:nvSpPr>
          <p:cNvPr id="2" name="Content Placeholder 1">
            <a:extLst>
              <a:ext uri="{FF2B5EF4-FFF2-40B4-BE49-F238E27FC236}">
                <a16:creationId xmlns:a16="http://schemas.microsoft.com/office/drawing/2014/main" xmlns="" id="{5CE53F3F-F11E-0C48-A9B9-799DB0FB2B46}"/>
              </a:ext>
            </a:extLst>
          </p:cNvPr>
          <p:cNvSpPr>
            <a:spLocks noGrp="1"/>
          </p:cNvSpPr>
          <p:nvPr>
            <p:ph sz="quarter" idx="12"/>
          </p:nvPr>
        </p:nvSpPr>
        <p:spPr>
          <a:xfrm>
            <a:off x="1137677" y="2057399"/>
            <a:ext cx="8763561" cy="4617375"/>
          </a:xfrm>
        </p:spPr>
        <p:txBody>
          <a:bodyPr/>
          <a:lstStyle/>
          <a:p>
            <a:pPr marL="457200" indent="-457200">
              <a:buFont typeface="Wingdings 3" panose="05040102010807070707" pitchFamily="18" charset="2"/>
              <a:buChar char=""/>
            </a:pPr>
            <a:r>
              <a:rPr lang="en-US" sz="2800" dirty="0"/>
              <a:t>Uses a full range of measurement approaches to provide evidence of student learning that can inform decision-making at all levels of the system</a:t>
            </a:r>
          </a:p>
          <a:p>
            <a:pPr marL="457200" indent="-457200">
              <a:buFont typeface="Wingdings 3" panose="05040102010807070707" pitchFamily="18" charset="2"/>
              <a:buChar char=""/>
            </a:pPr>
            <a:r>
              <a:rPr lang="en-US" sz="2800" dirty="0"/>
              <a:t>Provides evidence of student learning across all learning expectations</a:t>
            </a:r>
          </a:p>
          <a:p>
            <a:pPr marL="457200" indent="-457200">
              <a:buFont typeface="Wingdings 3" panose="05040102010807070707" pitchFamily="18" charset="2"/>
              <a:buChar char=""/>
            </a:pPr>
            <a:r>
              <a:rPr lang="en-US" sz="2800" dirty="0"/>
              <a:t>Creates equitable opportunities for all students to demonstrate what they know and can do</a:t>
            </a:r>
          </a:p>
          <a:p>
            <a:pPr marL="457200" indent="-457200">
              <a:buFont typeface="Wingdings 3" panose="05040102010807070707" pitchFamily="18" charset="2"/>
              <a:buChar char=""/>
            </a:pPr>
            <a:endParaRPr lang="en-US" sz="3200" dirty="0"/>
          </a:p>
          <a:p>
            <a:endParaRPr lang="en-US" dirty="0"/>
          </a:p>
        </p:txBody>
      </p:sp>
      <p:sp>
        <p:nvSpPr>
          <p:cNvPr id="5" name="Slide Number Placeholder 4">
            <a:extLst>
              <a:ext uri="{FF2B5EF4-FFF2-40B4-BE49-F238E27FC236}">
                <a16:creationId xmlns:a16="http://schemas.microsoft.com/office/drawing/2014/main" xmlns="" id="{0CAA0B3E-D6E3-4748-AF61-EBF13166C654}"/>
              </a:ext>
            </a:extLst>
          </p:cNvPr>
          <p:cNvSpPr>
            <a:spLocks noGrp="1"/>
          </p:cNvSpPr>
          <p:nvPr>
            <p:ph type="sldNum" sz="quarter" idx="10"/>
          </p:nvPr>
        </p:nvSpPr>
        <p:spPr>
          <a:xfrm>
            <a:off x="11016766" y="6309650"/>
            <a:ext cx="683339" cy="365125"/>
          </a:xfrm>
        </p:spPr>
        <p:txBody>
          <a:bodyPr/>
          <a:lstStyle/>
          <a:p>
            <a:fld id="{BB740369-ADDF-1D46-A862-50873F10EBB7}" type="slidenum">
              <a:rPr lang="en-US" smtClean="0"/>
              <a:pPr/>
              <a:t>36</a:t>
            </a:fld>
            <a:endParaRPr lang="en-US"/>
          </a:p>
        </p:txBody>
      </p:sp>
    </p:spTree>
    <p:extLst>
      <p:ext uri="{BB962C8B-B14F-4D97-AF65-F5344CB8AC3E}">
        <p14:creationId xmlns:p14="http://schemas.microsoft.com/office/powerpoint/2010/main" val="1091921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2A6881C-94EC-934B-A278-D9F87A1B22A0}"/>
              </a:ext>
            </a:extLst>
          </p:cNvPr>
          <p:cNvSpPr>
            <a:spLocks noGrp="1"/>
          </p:cNvSpPr>
          <p:nvPr>
            <p:ph type="title"/>
          </p:nvPr>
        </p:nvSpPr>
        <p:spPr>
          <a:xfrm>
            <a:off x="1137676" y="292842"/>
            <a:ext cx="10325777" cy="1320800"/>
          </a:xfrm>
        </p:spPr>
        <p:txBody>
          <a:bodyPr/>
          <a:lstStyle/>
          <a:p>
            <a:r>
              <a:rPr lang="en-US" dirty="0"/>
              <a:t>Key Elements of a Comprehensive, Balanced Assessment System (2)</a:t>
            </a:r>
          </a:p>
        </p:txBody>
      </p:sp>
      <p:sp>
        <p:nvSpPr>
          <p:cNvPr id="2" name="Content Placeholder 1">
            <a:extLst>
              <a:ext uri="{FF2B5EF4-FFF2-40B4-BE49-F238E27FC236}">
                <a16:creationId xmlns:a16="http://schemas.microsoft.com/office/drawing/2014/main" xmlns="" id="{5CE53F3F-F11E-0C48-A9B9-799DB0FB2B46}"/>
              </a:ext>
            </a:extLst>
          </p:cNvPr>
          <p:cNvSpPr>
            <a:spLocks noGrp="1"/>
          </p:cNvSpPr>
          <p:nvPr>
            <p:ph sz="quarter" idx="12"/>
          </p:nvPr>
        </p:nvSpPr>
        <p:spPr>
          <a:xfrm>
            <a:off x="1137676" y="2051825"/>
            <a:ext cx="9049311" cy="4622950"/>
          </a:xfrm>
        </p:spPr>
        <p:txBody>
          <a:bodyPr/>
          <a:lstStyle/>
          <a:p>
            <a:pPr marL="457200" indent="-457200">
              <a:buFont typeface="Wingdings 3" panose="05040102010807070707" pitchFamily="18" charset="2"/>
              <a:buChar char=""/>
            </a:pPr>
            <a:r>
              <a:rPr lang="en-US" sz="2800" dirty="0"/>
              <a:t>Aligns to common learning expectations</a:t>
            </a:r>
          </a:p>
          <a:p>
            <a:pPr marL="457200" indent="-457200">
              <a:buFont typeface="Wingdings 3" panose="05040102010807070707" pitchFamily="18" charset="2"/>
              <a:buChar char=""/>
            </a:pPr>
            <a:r>
              <a:rPr lang="en-US" sz="2800" dirty="0"/>
              <a:t>Uses assessment and the resulting evidence of student learning for the purposes for which they were intended</a:t>
            </a:r>
          </a:p>
          <a:p>
            <a:pPr marL="457200" indent="-457200">
              <a:buFont typeface="Wingdings 3" panose="05040102010807070707" pitchFamily="18" charset="2"/>
              <a:buChar char=""/>
            </a:pPr>
            <a:r>
              <a:rPr lang="en-US" sz="2800" dirty="0"/>
              <a:t>Creates conditions for effective assessment practices </a:t>
            </a:r>
          </a:p>
          <a:p>
            <a:pPr marL="457200" indent="-457200">
              <a:buFont typeface="Wingdings 3" panose="05040102010807070707" pitchFamily="18" charset="2"/>
              <a:buChar char=""/>
            </a:pPr>
            <a:r>
              <a:rPr lang="en-US" sz="2800" dirty="0"/>
              <a:t>Includes measures that clarify information on student learning, including Opportunity to Learn (OTL) data and feedback from students, families and teachers</a:t>
            </a:r>
          </a:p>
        </p:txBody>
      </p:sp>
      <p:sp>
        <p:nvSpPr>
          <p:cNvPr id="5" name="Slide Number Placeholder 4">
            <a:extLst>
              <a:ext uri="{FF2B5EF4-FFF2-40B4-BE49-F238E27FC236}">
                <a16:creationId xmlns:a16="http://schemas.microsoft.com/office/drawing/2014/main" xmlns="" id="{F8EB8F7C-1A97-A548-94DD-D3F644B3501C}"/>
              </a:ext>
            </a:extLst>
          </p:cNvPr>
          <p:cNvSpPr>
            <a:spLocks noGrp="1"/>
          </p:cNvSpPr>
          <p:nvPr>
            <p:ph type="sldNum" sz="quarter" idx="10"/>
          </p:nvPr>
        </p:nvSpPr>
        <p:spPr/>
        <p:txBody>
          <a:bodyPr/>
          <a:lstStyle/>
          <a:p>
            <a:fld id="{BB740369-ADDF-1D46-A862-50873F10EBB7}" type="slidenum">
              <a:rPr lang="en-US" smtClean="0"/>
              <a:pPr/>
              <a:t>37</a:t>
            </a:fld>
            <a:endParaRPr lang="en-US"/>
          </a:p>
        </p:txBody>
      </p:sp>
    </p:spTree>
    <p:extLst>
      <p:ext uri="{BB962C8B-B14F-4D97-AF65-F5344CB8AC3E}">
        <p14:creationId xmlns:p14="http://schemas.microsoft.com/office/powerpoint/2010/main" val="1021954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9F197-D5BD-5B48-8BF8-C5D7368FD989}"/>
              </a:ext>
            </a:extLst>
          </p:cNvPr>
          <p:cNvSpPr>
            <a:spLocks noGrp="1"/>
          </p:cNvSpPr>
          <p:nvPr>
            <p:ph type="title"/>
          </p:nvPr>
        </p:nvSpPr>
        <p:spPr>
          <a:xfrm>
            <a:off x="1137677" y="292842"/>
            <a:ext cx="8398209" cy="1320800"/>
          </a:xfrm>
        </p:spPr>
        <p:txBody>
          <a:bodyPr/>
          <a:lstStyle/>
          <a:p>
            <a:r>
              <a:rPr lang="en-US"/>
              <a:t>Leading Comprehensive, Balanced Systems (1)</a:t>
            </a:r>
            <a:endParaRPr lang="en-US" dirty="0"/>
          </a:p>
        </p:txBody>
      </p:sp>
      <p:sp>
        <p:nvSpPr>
          <p:cNvPr id="3" name="Text Placeholder 2">
            <a:extLst>
              <a:ext uri="{FF2B5EF4-FFF2-40B4-BE49-F238E27FC236}">
                <a16:creationId xmlns:a16="http://schemas.microsoft.com/office/drawing/2014/main" xmlns="" id="{D8EF1ED7-580A-4440-A28A-85C40F1FFACC}"/>
              </a:ext>
            </a:extLst>
          </p:cNvPr>
          <p:cNvSpPr>
            <a:spLocks noGrp="1"/>
          </p:cNvSpPr>
          <p:nvPr>
            <p:ph sz="quarter" idx="12"/>
          </p:nvPr>
        </p:nvSpPr>
        <p:spPr>
          <a:xfrm>
            <a:off x="1137677" y="2148113"/>
            <a:ext cx="9090025" cy="4526661"/>
          </a:xfrm>
        </p:spPr>
        <p:txBody>
          <a:bodyPr lIns="91440" tIns="45720" rIns="91440" bIns="45720" anchor="t"/>
          <a:lstStyle/>
          <a:p>
            <a:pPr marL="0" indent="0">
              <a:buNone/>
            </a:pPr>
            <a:r>
              <a:rPr lang="en-US" sz="3200" b="1" dirty="0"/>
              <a:t>Engage stakeholders </a:t>
            </a:r>
            <a:r>
              <a:rPr lang="en-US" sz="3200" dirty="0"/>
              <a:t>to develop a vision for assessment and use it as a guide to the following:</a:t>
            </a:r>
          </a:p>
          <a:p>
            <a:pPr marL="742950" indent="-511175">
              <a:buFont typeface="+mj-lt"/>
              <a:buAutoNum type="arabicPeriod"/>
            </a:pPr>
            <a:r>
              <a:rPr lang="en-US" sz="2800" dirty="0"/>
              <a:t>Get a complete picture of the current assessment landscape</a:t>
            </a:r>
          </a:p>
        </p:txBody>
      </p:sp>
      <p:sp>
        <p:nvSpPr>
          <p:cNvPr id="4" name="Slide Number Placeholder 3">
            <a:extLst>
              <a:ext uri="{FF2B5EF4-FFF2-40B4-BE49-F238E27FC236}">
                <a16:creationId xmlns:a16="http://schemas.microsoft.com/office/drawing/2014/main" xmlns="" id="{6DAA5CC2-A9A1-5C4C-90D8-E130A7896441}"/>
              </a:ext>
            </a:extLst>
          </p:cNvPr>
          <p:cNvSpPr>
            <a:spLocks noGrp="1"/>
          </p:cNvSpPr>
          <p:nvPr>
            <p:ph type="sldNum" sz="quarter" idx="10"/>
          </p:nvPr>
        </p:nvSpPr>
        <p:spPr/>
        <p:txBody>
          <a:bodyPr/>
          <a:lstStyle/>
          <a:p>
            <a:fld id="{91BD7323-49BF-4C97-8773-5EC64C492009}" type="slidenum">
              <a:rPr lang="en-US" smtClean="0"/>
              <a:t>38</a:t>
            </a:fld>
            <a:endParaRPr lang="en-US"/>
          </a:p>
        </p:txBody>
      </p:sp>
    </p:spTree>
    <p:extLst>
      <p:ext uri="{BB962C8B-B14F-4D97-AF65-F5344CB8AC3E}">
        <p14:creationId xmlns:p14="http://schemas.microsoft.com/office/powerpoint/2010/main" val="4211093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9F197-D5BD-5B48-8BF8-C5D7368FD989}"/>
              </a:ext>
            </a:extLst>
          </p:cNvPr>
          <p:cNvSpPr>
            <a:spLocks noGrp="1"/>
          </p:cNvSpPr>
          <p:nvPr>
            <p:ph type="title"/>
          </p:nvPr>
        </p:nvSpPr>
        <p:spPr>
          <a:xfrm>
            <a:off x="1137677" y="292842"/>
            <a:ext cx="8427237" cy="1320800"/>
          </a:xfrm>
        </p:spPr>
        <p:txBody>
          <a:bodyPr/>
          <a:lstStyle/>
          <a:p>
            <a:r>
              <a:rPr lang="en-US"/>
              <a:t>Leading Comprehensive, Balanced Systems (2)</a:t>
            </a:r>
            <a:endParaRPr lang="en-US" dirty="0"/>
          </a:p>
        </p:txBody>
      </p:sp>
      <p:sp>
        <p:nvSpPr>
          <p:cNvPr id="3" name="Text Placeholder 2">
            <a:extLst>
              <a:ext uri="{FF2B5EF4-FFF2-40B4-BE49-F238E27FC236}">
                <a16:creationId xmlns:a16="http://schemas.microsoft.com/office/drawing/2014/main" xmlns="" id="{D8EF1ED7-580A-4440-A28A-85C40F1FFACC}"/>
              </a:ext>
            </a:extLst>
          </p:cNvPr>
          <p:cNvSpPr>
            <a:spLocks noGrp="1"/>
          </p:cNvSpPr>
          <p:nvPr>
            <p:ph sz="quarter" idx="12"/>
          </p:nvPr>
        </p:nvSpPr>
        <p:spPr>
          <a:xfrm>
            <a:off x="1137677" y="2148113"/>
            <a:ext cx="9090025" cy="4526661"/>
          </a:xfrm>
        </p:spPr>
        <p:txBody>
          <a:bodyPr lIns="91440" tIns="45720" rIns="91440" bIns="45720" anchor="t"/>
          <a:lstStyle/>
          <a:p>
            <a:pPr marL="0" indent="0">
              <a:buNone/>
            </a:pPr>
            <a:r>
              <a:rPr lang="en-US" sz="3200" b="1" dirty="0"/>
              <a:t>Engage stakeholders </a:t>
            </a:r>
            <a:r>
              <a:rPr lang="en-US" sz="3200" dirty="0"/>
              <a:t>to develop a vision for assessment and use it as a guide to the following:</a:t>
            </a:r>
            <a:endParaRPr lang="en-US" dirty="0"/>
          </a:p>
          <a:p>
            <a:pPr marL="746125" indent="-514350">
              <a:buFont typeface="+mj-lt"/>
              <a:buAutoNum type="arabicPeriod" startAt="2"/>
            </a:pPr>
            <a:r>
              <a:rPr lang="en-US" sz="2800" dirty="0"/>
              <a:t>Evaluate and make decisions</a:t>
            </a:r>
          </a:p>
          <a:p>
            <a:pPr marL="742950" indent="-511175">
              <a:buFont typeface="+mj-lt"/>
              <a:buAutoNum type="arabicPeriod" startAt="2"/>
            </a:pPr>
            <a:r>
              <a:rPr lang="en-US" sz="2800" dirty="0"/>
              <a:t>Develop continuous improvement strategies to monitor and adjust</a:t>
            </a:r>
          </a:p>
        </p:txBody>
      </p:sp>
      <p:sp>
        <p:nvSpPr>
          <p:cNvPr id="4" name="Slide Number Placeholder 3">
            <a:extLst>
              <a:ext uri="{FF2B5EF4-FFF2-40B4-BE49-F238E27FC236}">
                <a16:creationId xmlns:a16="http://schemas.microsoft.com/office/drawing/2014/main" xmlns="" id="{6DAA5CC2-A9A1-5C4C-90D8-E130A7896441}"/>
              </a:ext>
            </a:extLst>
          </p:cNvPr>
          <p:cNvSpPr>
            <a:spLocks noGrp="1"/>
          </p:cNvSpPr>
          <p:nvPr>
            <p:ph type="sldNum" sz="quarter" idx="10"/>
          </p:nvPr>
        </p:nvSpPr>
        <p:spPr/>
        <p:txBody>
          <a:bodyPr/>
          <a:lstStyle/>
          <a:p>
            <a:fld id="{91BD7323-49BF-4C97-8773-5EC64C492009}" type="slidenum">
              <a:rPr lang="en-US" smtClean="0"/>
              <a:t>39</a:t>
            </a:fld>
            <a:endParaRPr lang="en-US"/>
          </a:p>
        </p:txBody>
      </p:sp>
    </p:spTree>
    <p:extLst>
      <p:ext uri="{BB962C8B-B14F-4D97-AF65-F5344CB8AC3E}">
        <p14:creationId xmlns:p14="http://schemas.microsoft.com/office/powerpoint/2010/main" val="276954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029C3B-1FD6-DD48-950A-46F5ACC19CD2}"/>
              </a:ext>
            </a:extLst>
          </p:cNvPr>
          <p:cNvSpPr>
            <a:spLocks noGrp="1"/>
          </p:cNvSpPr>
          <p:nvPr>
            <p:ph type="title"/>
          </p:nvPr>
        </p:nvSpPr>
        <p:spPr>
          <a:xfrm>
            <a:off x="1137677" y="292842"/>
            <a:ext cx="8992572" cy="1320800"/>
          </a:xfrm>
        </p:spPr>
        <p:txBody>
          <a:bodyPr/>
          <a:lstStyle/>
          <a:p>
            <a:r>
              <a:rPr lang="en-US" dirty="0"/>
              <a:t>Warm-Up</a:t>
            </a:r>
          </a:p>
        </p:txBody>
      </p:sp>
      <p:sp>
        <p:nvSpPr>
          <p:cNvPr id="4" name="Content Placeholder 3">
            <a:extLst>
              <a:ext uri="{FF2B5EF4-FFF2-40B4-BE49-F238E27FC236}">
                <a16:creationId xmlns:a16="http://schemas.microsoft.com/office/drawing/2014/main" xmlns="" id="{E3FB524A-55C3-C94B-8B0A-69F040E0BCA4}"/>
              </a:ext>
            </a:extLst>
          </p:cNvPr>
          <p:cNvSpPr>
            <a:spLocks noGrp="1"/>
          </p:cNvSpPr>
          <p:nvPr>
            <p:ph sz="quarter" idx="12"/>
          </p:nvPr>
        </p:nvSpPr>
        <p:spPr>
          <a:xfrm>
            <a:off x="1137677" y="1796387"/>
            <a:ext cx="9090025" cy="4878388"/>
          </a:xfrm>
        </p:spPr>
        <p:txBody>
          <a:bodyPr/>
          <a:lstStyle/>
          <a:p>
            <a:r>
              <a:rPr lang="en-US" sz="3200" dirty="0"/>
              <a:t>Review: Professional Standards for Educational Leaders (PSEL) Standard 4: Curriculum, Instruction, and Assessment</a:t>
            </a:r>
          </a:p>
          <a:p>
            <a:pPr marL="465138" lvl="1" indent="-465138">
              <a:buSzPct val="100000"/>
              <a:buFont typeface="Wingdings 3" panose="05040102010807070707" pitchFamily="18" charset="2"/>
              <a:buChar char="}"/>
            </a:pPr>
            <a:r>
              <a:rPr lang="en-US" sz="2800" dirty="0"/>
              <a:t>What do you notice about the role assessment plays in this standard?</a:t>
            </a:r>
          </a:p>
          <a:p>
            <a:pPr marL="465138" lvl="1" indent="-465138">
              <a:buSzPct val="100000"/>
              <a:buFont typeface="Wingdings 3" panose="05040102010807070707" pitchFamily="18" charset="2"/>
              <a:buChar char="}"/>
            </a:pPr>
            <a:r>
              <a:rPr lang="en-US" sz="2800" dirty="0"/>
              <a:t>Where are your strengths as an assessment leader?</a:t>
            </a:r>
          </a:p>
          <a:p>
            <a:pPr marL="465138" lvl="1" indent="-465138">
              <a:buSzPct val="100000"/>
              <a:buFont typeface="Wingdings 3" panose="05040102010807070707" pitchFamily="18" charset="2"/>
              <a:buChar char="}"/>
            </a:pPr>
            <a:r>
              <a:rPr lang="en-US" sz="2800" dirty="0"/>
              <a:t>Where do you want to grow?</a:t>
            </a:r>
          </a:p>
          <a:p>
            <a:endParaRPr lang="en-US" dirty="0"/>
          </a:p>
        </p:txBody>
      </p:sp>
      <p:sp>
        <p:nvSpPr>
          <p:cNvPr id="3" name="Slide Number Placeholder 2">
            <a:extLst>
              <a:ext uri="{FF2B5EF4-FFF2-40B4-BE49-F238E27FC236}">
                <a16:creationId xmlns:a16="http://schemas.microsoft.com/office/drawing/2014/main" xmlns="" id="{D19F0EB8-6C37-B447-A458-EEE9245E7B7D}"/>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4</a:t>
            </a:fld>
            <a:endParaRPr lang="en-US"/>
          </a:p>
        </p:txBody>
      </p:sp>
    </p:spTree>
    <p:extLst>
      <p:ext uri="{BB962C8B-B14F-4D97-AF65-F5344CB8AC3E}">
        <p14:creationId xmlns:p14="http://schemas.microsoft.com/office/powerpoint/2010/main" val="3140311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809A0B6-7353-0542-A515-60F9E6113702}"/>
              </a:ext>
            </a:extLst>
          </p:cNvPr>
          <p:cNvSpPr>
            <a:spLocks noGrp="1"/>
          </p:cNvSpPr>
          <p:nvPr>
            <p:ph type="title"/>
          </p:nvPr>
        </p:nvSpPr>
        <p:spPr>
          <a:xfrm>
            <a:off x="1149552" y="245340"/>
            <a:ext cx="8560505" cy="1320800"/>
          </a:xfrm>
        </p:spPr>
        <p:txBody>
          <a:bodyPr/>
          <a:lstStyle/>
          <a:p>
            <a:r>
              <a:rPr lang="en-US" dirty="0"/>
              <a:t>Reflection: Leading Comprehensive, Balanced Systems</a:t>
            </a:r>
          </a:p>
        </p:txBody>
      </p:sp>
      <p:pic>
        <p:nvPicPr>
          <p:cNvPr id="25" name="Content Placeholder 24" descr="Icon of a question mark">
            <a:extLst>
              <a:ext uri="{FF2B5EF4-FFF2-40B4-BE49-F238E27FC236}">
                <a16:creationId xmlns:a16="http://schemas.microsoft.com/office/drawing/2014/main" xmlns="" id="{89AE66DE-8E8D-6242-BA21-CB9D40C9EF29}"/>
              </a:ext>
              <a:ext uri="{C183D7F6-B498-43B3-948B-1728B52AA6E4}">
                <adec:decorative xmlns:adec="http://schemas.microsoft.com/office/drawing/2017/decorative" xmlns="" val="0"/>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07833" y="3072574"/>
            <a:ext cx="1320800" cy="1320800"/>
          </a:xfrm>
        </p:spPr>
      </p:pic>
      <p:sp>
        <p:nvSpPr>
          <p:cNvPr id="8" name="Content Placeholder 7">
            <a:extLst>
              <a:ext uri="{FF2B5EF4-FFF2-40B4-BE49-F238E27FC236}">
                <a16:creationId xmlns:a16="http://schemas.microsoft.com/office/drawing/2014/main" xmlns="" id="{B701BA6D-BD28-DE4B-857A-411ADDE52878}"/>
              </a:ext>
            </a:extLst>
          </p:cNvPr>
          <p:cNvSpPr>
            <a:spLocks noGrp="1"/>
          </p:cNvSpPr>
          <p:nvPr>
            <p:ph sz="half" idx="11"/>
          </p:nvPr>
        </p:nvSpPr>
        <p:spPr>
          <a:xfrm>
            <a:off x="1014153" y="4415686"/>
            <a:ext cx="2624442" cy="1600975"/>
          </a:xfrm>
        </p:spPr>
        <p:txBody>
          <a:bodyPr/>
          <a:lstStyle/>
          <a:p>
            <a:pPr algn="ctr"/>
            <a:r>
              <a:rPr lang="en-US" sz="2800" dirty="0"/>
              <a:t>Questions?</a:t>
            </a:r>
          </a:p>
        </p:txBody>
      </p:sp>
      <p:pic>
        <p:nvPicPr>
          <p:cNvPr id="23" name="Content Placeholder 22" descr="Icon of an eye">
            <a:extLst>
              <a:ext uri="{FF2B5EF4-FFF2-40B4-BE49-F238E27FC236}">
                <a16:creationId xmlns:a16="http://schemas.microsoft.com/office/drawing/2014/main" xmlns="" id="{C2C7FB19-2CB0-064F-972C-E7C8808FF2C0}"/>
              </a:ext>
              <a:ext uri="{C183D7F6-B498-43B3-948B-1728B52AA6E4}">
                <adec:decorative xmlns:adec="http://schemas.microsoft.com/office/drawing/2017/decorative" xmlns="" val="0"/>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274493" y="2863617"/>
            <a:ext cx="1552070" cy="1552070"/>
          </a:xfrm>
        </p:spPr>
      </p:pic>
      <p:sp>
        <p:nvSpPr>
          <p:cNvPr id="10" name="Content Placeholder 9">
            <a:extLst>
              <a:ext uri="{FF2B5EF4-FFF2-40B4-BE49-F238E27FC236}">
                <a16:creationId xmlns:a16="http://schemas.microsoft.com/office/drawing/2014/main" xmlns="" id="{B57B9D15-2883-AD46-8AF7-A40A912E0FFE}"/>
              </a:ext>
            </a:extLst>
          </p:cNvPr>
          <p:cNvSpPr>
            <a:spLocks noGrp="1"/>
          </p:cNvSpPr>
          <p:nvPr>
            <p:ph sz="half" idx="14"/>
          </p:nvPr>
        </p:nvSpPr>
        <p:spPr>
          <a:xfrm>
            <a:off x="3738006" y="4415687"/>
            <a:ext cx="2460567" cy="1893963"/>
          </a:xfrm>
        </p:spPr>
        <p:txBody>
          <a:bodyPr/>
          <a:lstStyle/>
          <a:p>
            <a:pPr algn="ctr"/>
            <a:r>
              <a:rPr lang="en-US" sz="2800" dirty="0"/>
              <a:t>Observations?</a:t>
            </a:r>
          </a:p>
          <a:p>
            <a:endParaRPr lang="en-US" sz="2600" dirty="0"/>
          </a:p>
        </p:txBody>
      </p:sp>
      <p:pic>
        <p:nvPicPr>
          <p:cNvPr id="20" name="Content Placeholder 19" descr="Icon of a school building">
            <a:extLst>
              <a:ext uri="{FF2B5EF4-FFF2-40B4-BE49-F238E27FC236}">
                <a16:creationId xmlns:a16="http://schemas.microsoft.com/office/drawing/2014/main" xmlns="" id="{84DACFED-FD69-3A44-908E-FBD38B109A98}"/>
              </a:ext>
              <a:ext uri="{C183D7F6-B498-43B3-948B-1728B52AA6E4}">
                <adec:decorative xmlns:adec="http://schemas.microsoft.com/office/drawing/2017/decorative" xmlns="" val="0"/>
              </a:ext>
            </a:extLst>
          </p:cNvPr>
          <p:cNvPicPr>
            <a:picLocks noGrp="1" noChangeAspect="1"/>
          </p:cNvPicPr>
          <p:nvPr>
            <p:ph sz="half" idx="13"/>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168821" y="2841304"/>
            <a:ext cx="1552070" cy="1552070"/>
          </a:xfrm>
        </p:spPr>
      </p:pic>
      <p:sp>
        <p:nvSpPr>
          <p:cNvPr id="11" name="Content Placeholder 10">
            <a:extLst>
              <a:ext uri="{FF2B5EF4-FFF2-40B4-BE49-F238E27FC236}">
                <a16:creationId xmlns:a16="http://schemas.microsoft.com/office/drawing/2014/main" xmlns="" id="{AC590163-B0E4-CF49-AA7C-67C8E95DB66A}"/>
              </a:ext>
            </a:extLst>
          </p:cNvPr>
          <p:cNvSpPr>
            <a:spLocks noGrp="1"/>
          </p:cNvSpPr>
          <p:nvPr>
            <p:ph sz="half" idx="15"/>
          </p:nvPr>
        </p:nvSpPr>
        <p:spPr>
          <a:xfrm>
            <a:off x="6365438" y="4393374"/>
            <a:ext cx="3158836" cy="1893963"/>
          </a:xfrm>
        </p:spPr>
        <p:txBody>
          <a:bodyPr/>
          <a:lstStyle/>
          <a:p>
            <a:pPr algn="ctr"/>
            <a:r>
              <a:rPr lang="en-US" sz="2800" dirty="0"/>
              <a:t>How does this correspond to your local system of assessments?</a:t>
            </a:r>
          </a:p>
        </p:txBody>
      </p:sp>
      <p:sp>
        <p:nvSpPr>
          <p:cNvPr id="3" name="Slide Number Placeholder 2">
            <a:extLst>
              <a:ext uri="{FF2B5EF4-FFF2-40B4-BE49-F238E27FC236}">
                <a16:creationId xmlns:a16="http://schemas.microsoft.com/office/drawing/2014/main" xmlns="" id="{E375D1B4-F238-D847-87DF-48BA0E35145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Medium"/>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Tree>
    <p:extLst>
      <p:ext uri="{BB962C8B-B14F-4D97-AF65-F5344CB8AC3E}">
        <p14:creationId xmlns:p14="http://schemas.microsoft.com/office/powerpoint/2010/main" val="1133757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597D1A6-029D-C04C-B483-D0E0FC71D6EF}"/>
              </a:ext>
            </a:extLst>
          </p:cNvPr>
          <p:cNvSpPr>
            <a:spLocks noGrp="1"/>
          </p:cNvSpPr>
          <p:nvPr>
            <p:ph type="title"/>
          </p:nvPr>
        </p:nvSpPr>
        <p:spPr>
          <a:xfrm>
            <a:off x="710165" y="3273549"/>
            <a:ext cx="8992572" cy="1320800"/>
          </a:xfrm>
        </p:spPr>
        <p:txBody>
          <a:bodyPr/>
          <a:lstStyle/>
          <a:p>
            <a:r>
              <a:rPr lang="en-US" dirty="0"/>
              <a:t>Culture of Assessment Literacy</a:t>
            </a:r>
          </a:p>
        </p:txBody>
      </p:sp>
      <p:sp>
        <p:nvSpPr>
          <p:cNvPr id="3" name="Slide Number Placeholder 2">
            <a:extLst>
              <a:ext uri="{FF2B5EF4-FFF2-40B4-BE49-F238E27FC236}">
                <a16:creationId xmlns:a16="http://schemas.microsoft.com/office/drawing/2014/main" xmlns="" id="{A36E00DC-9204-1E41-8AE3-AF1259066978}"/>
              </a:ext>
            </a:extLst>
          </p:cNvPr>
          <p:cNvSpPr>
            <a:spLocks noGrp="1"/>
          </p:cNvSpPr>
          <p:nvPr>
            <p:ph type="sldNum" sz="quarter" idx="10"/>
          </p:nvPr>
        </p:nvSpPr>
        <p:spPr>
          <a:xfrm>
            <a:off x="11016766" y="6309650"/>
            <a:ext cx="683339" cy="365125"/>
          </a:xfrm>
        </p:spPr>
        <p:txBody>
          <a:bodyPr/>
          <a:lstStyle/>
          <a:p>
            <a:fld id="{91BD7323-49BF-4C97-8773-5EC64C492009}" type="slidenum">
              <a:rPr lang="en-US" smtClean="0"/>
              <a:pPr/>
              <a:t>41</a:t>
            </a:fld>
            <a:endParaRPr lang="en-US"/>
          </a:p>
        </p:txBody>
      </p:sp>
    </p:spTree>
    <p:extLst>
      <p:ext uri="{BB962C8B-B14F-4D97-AF65-F5344CB8AC3E}">
        <p14:creationId xmlns:p14="http://schemas.microsoft.com/office/powerpoint/2010/main" val="1333228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A6E64AC-3FFD-0347-91B0-5D650155EEFD}"/>
              </a:ext>
            </a:extLst>
          </p:cNvPr>
          <p:cNvSpPr>
            <a:spLocks noGrp="1"/>
          </p:cNvSpPr>
          <p:nvPr>
            <p:ph type="title"/>
          </p:nvPr>
        </p:nvSpPr>
        <p:spPr>
          <a:xfrm>
            <a:off x="1147833" y="374619"/>
            <a:ext cx="8596668" cy="1320800"/>
          </a:xfrm>
        </p:spPr>
        <p:txBody>
          <a:bodyPr/>
          <a:lstStyle/>
          <a:p>
            <a:r>
              <a:rPr lang="en-US" dirty="0"/>
              <a:t>Assessment Literacy </a:t>
            </a:r>
          </a:p>
        </p:txBody>
      </p:sp>
      <p:sp>
        <p:nvSpPr>
          <p:cNvPr id="5" name="Content Placeholder 4">
            <a:extLst>
              <a:ext uri="{FF2B5EF4-FFF2-40B4-BE49-F238E27FC236}">
                <a16:creationId xmlns:a16="http://schemas.microsoft.com/office/drawing/2014/main" xmlns="" id="{81931901-196F-2B40-BB6E-495E82F2B156}"/>
              </a:ext>
            </a:extLst>
          </p:cNvPr>
          <p:cNvSpPr>
            <a:spLocks noGrp="1"/>
          </p:cNvSpPr>
          <p:nvPr>
            <p:ph type="body" sz="quarter" idx="13"/>
          </p:nvPr>
        </p:nvSpPr>
        <p:spPr>
          <a:xfrm>
            <a:off x="1147763" y="1778000"/>
            <a:ext cx="8910637" cy="4900613"/>
          </a:xfrm>
        </p:spPr>
        <p:txBody>
          <a:bodyPr/>
          <a:lstStyle/>
          <a:p>
            <a:pPr marL="0" indent="0">
              <a:buNone/>
            </a:pPr>
            <a:r>
              <a:rPr lang="en-US" sz="2800" dirty="0"/>
              <a:t>Assessment literacy is defined as the knowledge about how to assess what students know and can do, interpret the results of these assessments, and apply these results to improve student learning and program effectiveness.</a:t>
            </a:r>
          </a:p>
          <a:p>
            <a:pPr marL="5943600" indent="0">
              <a:buNone/>
            </a:pPr>
            <a:r>
              <a:rPr lang="en-US" sz="2400" dirty="0"/>
              <a:t>-- Webb, 2002</a:t>
            </a:r>
          </a:p>
          <a:p>
            <a:pPr marL="0" indent="0">
              <a:buNone/>
            </a:pPr>
            <a:endParaRPr lang="en-US" sz="1050" dirty="0"/>
          </a:p>
          <a:p>
            <a:pPr marL="0" indent="0">
              <a:buNone/>
            </a:pPr>
            <a:r>
              <a:rPr lang="en-US" sz="2800" dirty="0"/>
              <a:t>Assessment literacy consists of an individual’s understandings of the fundamental assessment concepts and procedures deemed likely to influence educational decisions. </a:t>
            </a:r>
          </a:p>
          <a:p>
            <a:pPr marL="5943600" indent="0">
              <a:buNone/>
            </a:pPr>
            <a:r>
              <a:rPr lang="en-US" sz="2400" dirty="0"/>
              <a:t>-- Popham, 2011</a:t>
            </a:r>
          </a:p>
        </p:txBody>
      </p:sp>
      <p:sp>
        <p:nvSpPr>
          <p:cNvPr id="3" name="Slide Number Placeholder 2">
            <a:extLst>
              <a:ext uri="{FF2B5EF4-FFF2-40B4-BE49-F238E27FC236}">
                <a16:creationId xmlns:a16="http://schemas.microsoft.com/office/drawing/2014/main" xmlns="" id="{CDAF0646-0941-9840-AC23-100469B1A82D}"/>
              </a:ext>
            </a:extLst>
          </p:cNvPr>
          <p:cNvSpPr>
            <a:spLocks noGrp="1"/>
          </p:cNvSpPr>
          <p:nvPr>
            <p:ph type="sldNum" sz="quarter" idx="12"/>
          </p:nvPr>
        </p:nvSpPr>
        <p:spPr>
          <a:xfrm>
            <a:off x="11030413" y="6314034"/>
            <a:ext cx="683339" cy="365125"/>
          </a:xfrm>
        </p:spPr>
        <p:txBody>
          <a:bodyPr/>
          <a:lstStyle/>
          <a:p>
            <a:fld id="{BB740369-ADDF-1D46-A862-50873F10EBB7}" type="slidenum">
              <a:rPr lang="en-US" smtClean="0"/>
              <a:pPr/>
              <a:t>42</a:t>
            </a:fld>
            <a:endParaRPr lang="en-US"/>
          </a:p>
        </p:txBody>
      </p:sp>
    </p:spTree>
    <p:extLst>
      <p:ext uri="{BB962C8B-B14F-4D97-AF65-F5344CB8AC3E}">
        <p14:creationId xmlns:p14="http://schemas.microsoft.com/office/powerpoint/2010/main" val="2804241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F11DDD-ED76-A441-8910-FFF8BBC60501}"/>
              </a:ext>
            </a:extLst>
          </p:cNvPr>
          <p:cNvSpPr>
            <a:spLocks noGrp="1"/>
          </p:cNvSpPr>
          <p:nvPr>
            <p:ph type="title"/>
          </p:nvPr>
        </p:nvSpPr>
        <p:spPr>
          <a:xfrm>
            <a:off x="1151649" y="263879"/>
            <a:ext cx="8944503" cy="1320800"/>
          </a:xfrm>
        </p:spPr>
        <p:txBody>
          <a:bodyPr/>
          <a:lstStyle/>
          <a:p>
            <a:r>
              <a:rPr lang="en-US" sz="4400" dirty="0"/>
              <a:t>Culture and Climate</a:t>
            </a:r>
          </a:p>
        </p:txBody>
      </p:sp>
      <p:sp>
        <p:nvSpPr>
          <p:cNvPr id="5" name="Text Placeholder 4">
            <a:extLst>
              <a:ext uri="{FF2B5EF4-FFF2-40B4-BE49-F238E27FC236}">
                <a16:creationId xmlns:a16="http://schemas.microsoft.com/office/drawing/2014/main" xmlns="" id="{B7693DE0-359C-5C45-91A6-B3F1DD3C165D}"/>
              </a:ext>
            </a:extLst>
          </p:cNvPr>
          <p:cNvSpPr>
            <a:spLocks noGrp="1"/>
          </p:cNvSpPr>
          <p:nvPr>
            <p:ph type="body" sz="quarter" idx="13"/>
          </p:nvPr>
        </p:nvSpPr>
        <p:spPr>
          <a:xfrm>
            <a:off x="1151649" y="1794080"/>
            <a:ext cx="4297680" cy="4694708"/>
          </a:xfrm>
        </p:spPr>
        <p:txBody>
          <a:bodyPr/>
          <a:lstStyle/>
          <a:p>
            <a:pPr marL="0" indent="0">
              <a:buNone/>
            </a:pPr>
            <a:r>
              <a:rPr lang="en-US" sz="3200" dirty="0"/>
              <a:t>Culture</a:t>
            </a:r>
          </a:p>
          <a:p>
            <a:r>
              <a:rPr lang="en-US" sz="2800" dirty="0"/>
              <a:t>A community’s norms, values, beliefs and traditions</a:t>
            </a:r>
          </a:p>
          <a:p>
            <a:r>
              <a:rPr lang="en-US" sz="2800" dirty="0"/>
              <a:t>Signals what is important</a:t>
            </a:r>
          </a:p>
          <a:p>
            <a:pPr marL="0" indent="0">
              <a:buNone/>
            </a:pPr>
            <a:r>
              <a:rPr lang="en-US" sz="2800" dirty="0">
                <a:solidFill>
                  <a:srgbClr val="D0A728"/>
                </a:solidFill>
              </a:rPr>
              <a:t>How we do things</a:t>
            </a:r>
          </a:p>
        </p:txBody>
      </p:sp>
      <p:sp>
        <p:nvSpPr>
          <p:cNvPr id="6" name="Text Placeholder 5">
            <a:extLst>
              <a:ext uri="{FF2B5EF4-FFF2-40B4-BE49-F238E27FC236}">
                <a16:creationId xmlns:a16="http://schemas.microsoft.com/office/drawing/2014/main" xmlns="" id="{100FEF4A-F54C-584A-A018-A3B518C1B8A2}"/>
              </a:ext>
            </a:extLst>
          </p:cNvPr>
          <p:cNvSpPr>
            <a:spLocks noGrp="1"/>
          </p:cNvSpPr>
          <p:nvPr>
            <p:ph type="body" sz="quarter" idx="14"/>
          </p:nvPr>
        </p:nvSpPr>
        <p:spPr>
          <a:xfrm>
            <a:off x="5798472" y="1794080"/>
            <a:ext cx="4059903" cy="4694708"/>
          </a:xfrm>
        </p:spPr>
        <p:txBody>
          <a:bodyPr/>
          <a:lstStyle/>
          <a:p>
            <a:pPr marL="0" indent="0">
              <a:buNone/>
            </a:pPr>
            <a:r>
              <a:rPr lang="en-US" sz="3200" dirty="0"/>
              <a:t>Climate</a:t>
            </a:r>
          </a:p>
          <a:p>
            <a:r>
              <a:rPr lang="en-US" sz="2800" dirty="0"/>
              <a:t>How members of a community experience the culture</a:t>
            </a:r>
            <a:endParaRPr lang="en-US" sz="2400" dirty="0"/>
          </a:p>
          <a:p>
            <a:pPr marL="0" indent="0">
              <a:buNone/>
            </a:pPr>
            <a:r>
              <a:rPr lang="en-US" sz="2800" dirty="0">
                <a:solidFill>
                  <a:srgbClr val="D0A728"/>
                </a:solidFill>
              </a:rPr>
              <a:t>How we feel and respond</a:t>
            </a:r>
          </a:p>
        </p:txBody>
      </p:sp>
      <p:sp>
        <p:nvSpPr>
          <p:cNvPr id="13" name="Text Placeholder 12">
            <a:extLst>
              <a:ext uri="{FF2B5EF4-FFF2-40B4-BE49-F238E27FC236}">
                <a16:creationId xmlns:a16="http://schemas.microsoft.com/office/drawing/2014/main" xmlns="" id="{190107BF-85D1-C84E-9820-13AC3AB8BFF3}"/>
              </a:ext>
            </a:extLst>
          </p:cNvPr>
          <p:cNvSpPr>
            <a:spLocks noGrp="1"/>
          </p:cNvSpPr>
          <p:nvPr>
            <p:ph type="body" sz="quarter" idx="15"/>
          </p:nvPr>
        </p:nvSpPr>
        <p:spPr>
          <a:xfrm>
            <a:off x="1150938" y="6310313"/>
            <a:ext cx="9242425" cy="547687"/>
          </a:xfrm>
        </p:spPr>
        <p:txBody>
          <a:bodyPr/>
          <a:lstStyle/>
          <a:p>
            <a:r>
              <a:rPr lang="en-US" sz="2400" dirty="0" err="1"/>
              <a:t>Stolp</a:t>
            </a:r>
            <a:r>
              <a:rPr lang="en-US" sz="2400" dirty="0"/>
              <a:t> &amp; Smith, 1995</a:t>
            </a:r>
          </a:p>
          <a:p>
            <a:endParaRPr lang="en-US" dirty="0"/>
          </a:p>
        </p:txBody>
      </p:sp>
      <p:sp>
        <p:nvSpPr>
          <p:cNvPr id="3" name="Slide Number Placeholder 2">
            <a:extLst>
              <a:ext uri="{FF2B5EF4-FFF2-40B4-BE49-F238E27FC236}">
                <a16:creationId xmlns:a16="http://schemas.microsoft.com/office/drawing/2014/main" xmlns="" id="{358F3C46-ED4B-D448-81C0-081E1E90EE0C}"/>
              </a:ext>
            </a:extLst>
          </p:cNvPr>
          <p:cNvSpPr>
            <a:spLocks noGrp="1"/>
          </p:cNvSpPr>
          <p:nvPr>
            <p:ph type="sldNum" sz="quarter" idx="12"/>
          </p:nvPr>
        </p:nvSpPr>
        <p:spPr>
          <a:xfrm>
            <a:off x="11016766" y="6309650"/>
            <a:ext cx="683339" cy="365125"/>
          </a:xfrm>
        </p:spPr>
        <p:txBody>
          <a:bodyPr/>
          <a:lstStyle/>
          <a:p>
            <a:fld id="{91BD7323-49BF-4C97-8773-5EC64C492009}" type="slidenum">
              <a:rPr lang="en-US" smtClean="0"/>
              <a:pPr/>
              <a:t>43</a:t>
            </a:fld>
            <a:endParaRPr lang="en-US"/>
          </a:p>
        </p:txBody>
      </p:sp>
    </p:spTree>
    <p:extLst>
      <p:ext uri="{BB962C8B-B14F-4D97-AF65-F5344CB8AC3E}">
        <p14:creationId xmlns:p14="http://schemas.microsoft.com/office/powerpoint/2010/main" val="1952678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435B7-097B-4843-BA72-5E3B128A371D}"/>
              </a:ext>
            </a:extLst>
          </p:cNvPr>
          <p:cNvSpPr>
            <a:spLocks noGrp="1"/>
          </p:cNvSpPr>
          <p:nvPr>
            <p:ph type="title"/>
          </p:nvPr>
        </p:nvSpPr>
        <p:spPr>
          <a:xfrm>
            <a:off x="1149350" y="246063"/>
            <a:ext cx="8081736" cy="1320800"/>
          </a:xfrm>
        </p:spPr>
        <p:txBody>
          <a:bodyPr>
            <a:normAutofit fontScale="90000"/>
          </a:bodyPr>
          <a:lstStyle/>
          <a:p>
            <a:r>
              <a:rPr lang="en-US"/>
              <a:t>Building and Sustaining a Culture of Assessment Literacy</a:t>
            </a:r>
            <a:endParaRPr lang="en-US" dirty="0"/>
          </a:p>
        </p:txBody>
      </p:sp>
      <p:pic>
        <p:nvPicPr>
          <p:cNvPr id="36" name="Content Placeholder 35" descr="Icon of a human head with gears in the mind">
            <a:extLst>
              <a:ext uri="{FF2B5EF4-FFF2-40B4-BE49-F238E27FC236}">
                <a16:creationId xmlns:a16="http://schemas.microsoft.com/office/drawing/2014/main" xmlns="" id="{2623C5CE-EFCD-4D58-ADB8-20C8E4221E46}"/>
              </a:ext>
            </a:extLst>
          </p:cNvPr>
          <p:cNvPicPr>
            <a:picLocks noGrp="1" noChangeAspect="1"/>
          </p:cNvPicPr>
          <p:nvPr>
            <p:ph sz="half" idx="1"/>
          </p:nvPr>
        </p:nvPicPr>
        <p:blipFill>
          <a:blip r:embed="rId3"/>
          <a:stretch>
            <a:fillRect/>
          </a:stretch>
        </p:blipFill>
        <p:spPr>
          <a:xfrm>
            <a:off x="1386615" y="2283818"/>
            <a:ext cx="1822026" cy="1828800"/>
          </a:xfrm>
        </p:spPr>
      </p:pic>
      <p:sp>
        <p:nvSpPr>
          <p:cNvPr id="41" name="Content Placeholder 40">
            <a:extLst>
              <a:ext uri="{FF2B5EF4-FFF2-40B4-BE49-F238E27FC236}">
                <a16:creationId xmlns:a16="http://schemas.microsoft.com/office/drawing/2014/main" xmlns="" id="{2CEAC1B1-D973-4A38-AA51-27DD14B88231}"/>
              </a:ext>
            </a:extLst>
          </p:cNvPr>
          <p:cNvSpPr>
            <a:spLocks noGrp="1"/>
          </p:cNvSpPr>
          <p:nvPr>
            <p:ph sz="half" idx="11"/>
          </p:nvPr>
        </p:nvSpPr>
        <p:spPr>
          <a:xfrm>
            <a:off x="850173" y="4243159"/>
            <a:ext cx="2894910" cy="1893963"/>
          </a:xfrm>
        </p:spPr>
        <p:txBody>
          <a:bodyPr/>
          <a:lstStyle/>
          <a:p>
            <a:pPr algn="ctr"/>
            <a:r>
              <a:rPr lang="en-US" sz="3200" dirty="0"/>
              <a:t>Build Knowledge</a:t>
            </a:r>
          </a:p>
        </p:txBody>
      </p:sp>
      <p:pic>
        <p:nvPicPr>
          <p:cNvPr id="45" name="Content Placeholder 44" descr="Icon of two hands shaking">
            <a:extLst>
              <a:ext uri="{FF2B5EF4-FFF2-40B4-BE49-F238E27FC236}">
                <a16:creationId xmlns:a16="http://schemas.microsoft.com/office/drawing/2014/main" xmlns="" id="{D644C272-898C-4F85-A576-CE86742FBA73}"/>
              </a:ext>
            </a:extLst>
          </p:cNvPr>
          <p:cNvPicPr>
            <a:picLocks noGrp="1" noChangeAspect="1"/>
          </p:cNvPicPr>
          <p:nvPr>
            <p:ph sz="half" idx="2"/>
          </p:nvPr>
        </p:nvPicPr>
        <p:blipFill>
          <a:blip r:embed="rId4"/>
          <a:stretch>
            <a:fillRect/>
          </a:stretch>
        </p:blipFill>
        <p:spPr>
          <a:xfrm>
            <a:off x="4467823" y="2283818"/>
            <a:ext cx="1822026" cy="1828800"/>
          </a:xfrm>
          <a:prstGeom prst="rect">
            <a:avLst/>
          </a:prstGeom>
        </p:spPr>
      </p:pic>
      <p:sp>
        <p:nvSpPr>
          <p:cNvPr id="43" name="Content Placeholder 42">
            <a:extLst>
              <a:ext uri="{FF2B5EF4-FFF2-40B4-BE49-F238E27FC236}">
                <a16:creationId xmlns:a16="http://schemas.microsoft.com/office/drawing/2014/main" xmlns="" id="{13AACF5B-41D7-451E-96C5-8817E2ED9FA8}"/>
              </a:ext>
            </a:extLst>
          </p:cNvPr>
          <p:cNvSpPr>
            <a:spLocks noGrp="1"/>
          </p:cNvSpPr>
          <p:nvPr>
            <p:ph sz="half" idx="14"/>
          </p:nvPr>
        </p:nvSpPr>
        <p:spPr>
          <a:xfrm>
            <a:off x="3931381" y="4243158"/>
            <a:ext cx="2894910" cy="1893963"/>
          </a:xfrm>
        </p:spPr>
        <p:txBody>
          <a:bodyPr/>
          <a:lstStyle/>
          <a:p>
            <a:pPr algn="ctr"/>
            <a:r>
              <a:rPr lang="en-US" sz="3200" dirty="0"/>
              <a:t>Establish Values</a:t>
            </a:r>
          </a:p>
        </p:txBody>
      </p:sp>
      <p:pic>
        <p:nvPicPr>
          <p:cNvPr id="46" name="Content Placeholder 45" descr="Icon of a bridge over water">
            <a:extLst>
              <a:ext uri="{FF2B5EF4-FFF2-40B4-BE49-F238E27FC236}">
                <a16:creationId xmlns:a16="http://schemas.microsoft.com/office/drawing/2014/main" xmlns="" id="{41855C45-706F-45C9-86B8-E47FFB1F7190}"/>
              </a:ext>
            </a:extLst>
          </p:cNvPr>
          <p:cNvPicPr>
            <a:picLocks noGrp="1" noChangeAspect="1"/>
          </p:cNvPicPr>
          <p:nvPr>
            <p:ph sz="half" idx="13"/>
          </p:nvPr>
        </p:nvPicPr>
        <p:blipFill>
          <a:blip r:embed="rId5"/>
          <a:stretch>
            <a:fillRect/>
          </a:stretch>
        </p:blipFill>
        <p:spPr>
          <a:xfrm>
            <a:off x="7549031" y="2283818"/>
            <a:ext cx="1929283" cy="1828800"/>
          </a:xfrm>
          <a:prstGeom prst="rect">
            <a:avLst/>
          </a:prstGeom>
        </p:spPr>
      </p:pic>
      <p:sp>
        <p:nvSpPr>
          <p:cNvPr id="44" name="Content Placeholder 43">
            <a:extLst>
              <a:ext uri="{FF2B5EF4-FFF2-40B4-BE49-F238E27FC236}">
                <a16:creationId xmlns:a16="http://schemas.microsoft.com/office/drawing/2014/main" xmlns="" id="{B7123E6E-ACF0-43D7-92E1-B3F34A7F9811}"/>
              </a:ext>
            </a:extLst>
          </p:cNvPr>
          <p:cNvSpPr>
            <a:spLocks noGrp="1"/>
          </p:cNvSpPr>
          <p:nvPr>
            <p:ph sz="half" idx="15"/>
          </p:nvPr>
        </p:nvSpPr>
        <p:spPr>
          <a:xfrm>
            <a:off x="7012590" y="4243159"/>
            <a:ext cx="2894910" cy="1893963"/>
          </a:xfrm>
        </p:spPr>
        <p:txBody>
          <a:bodyPr/>
          <a:lstStyle/>
          <a:p>
            <a:pPr algn="ctr"/>
            <a:r>
              <a:rPr lang="en-US" sz="3200" dirty="0"/>
              <a:t>Invest in Structural Support</a:t>
            </a:r>
          </a:p>
        </p:txBody>
      </p:sp>
      <p:sp>
        <p:nvSpPr>
          <p:cNvPr id="4" name="Slide Number Placeholder 3">
            <a:extLst>
              <a:ext uri="{FF2B5EF4-FFF2-40B4-BE49-F238E27FC236}">
                <a16:creationId xmlns:a16="http://schemas.microsoft.com/office/drawing/2014/main" xmlns="" id="{F843AA91-0B72-DF49-AB06-9B07D6A699BF}"/>
              </a:ext>
            </a:extLst>
          </p:cNvPr>
          <p:cNvSpPr>
            <a:spLocks noGrp="1"/>
          </p:cNvSpPr>
          <p:nvPr>
            <p:ph type="sldNum" sz="quarter" idx="10"/>
          </p:nvPr>
        </p:nvSpPr>
        <p:spPr>
          <a:xfrm>
            <a:off x="11016766" y="6309650"/>
            <a:ext cx="683339" cy="365125"/>
          </a:xfrm>
        </p:spPr>
        <p:txBody>
          <a:bodyPr>
            <a:normAutofit lnSpcReduction="10000"/>
          </a:bodyPr>
          <a:lstStyle/>
          <a:p>
            <a:fld id="{91BD7323-49BF-4C97-8773-5EC64C492009}" type="slidenum">
              <a:rPr lang="en-US" smtClean="0"/>
              <a:pPr/>
              <a:t>44</a:t>
            </a:fld>
            <a:endParaRPr lang="en-US"/>
          </a:p>
        </p:txBody>
      </p:sp>
    </p:spTree>
    <p:extLst>
      <p:ext uri="{BB962C8B-B14F-4D97-AF65-F5344CB8AC3E}">
        <p14:creationId xmlns:p14="http://schemas.microsoft.com/office/powerpoint/2010/main" val="3890643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435B7-097B-4843-BA72-5E3B128A371D}"/>
              </a:ext>
            </a:extLst>
          </p:cNvPr>
          <p:cNvSpPr>
            <a:spLocks noGrp="1"/>
          </p:cNvSpPr>
          <p:nvPr>
            <p:ph type="title"/>
          </p:nvPr>
        </p:nvSpPr>
        <p:spPr/>
        <p:txBody>
          <a:bodyPr/>
          <a:lstStyle/>
          <a:p>
            <a:r>
              <a:rPr lang="en-US" dirty="0"/>
              <a:t>Build Stakeholder Knowledge</a:t>
            </a:r>
          </a:p>
        </p:txBody>
      </p:sp>
      <p:sp>
        <p:nvSpPr>
          <p:cNvPr id="3" name="Text Placeholder 2">
            <a:extLst>
              <a:ext uri="{FF2B5EF4-FFF2-40B4-BE49-F238E27FC236}">
                <a16:creationId xmlns:a16="http://schemas.microsoft.com/office/drawing/2014/main" xmlns="" id="{2B0CEC4E-BB54-3F4E-987C-D4C93D983506}"/>
              </a:ext>
            </a:extLst>
          </p:cNvPr>
          <p:cNvSpPr>
            <a:spLocks noGrp="1"/>
          </p:cNvSpPr>
          <p:nvPr>
            <p:ph sz="quarter" idx="12"/>
          </p:nvPr>
        </p:nvSpPr>
        <p:spPr>
          <a:xfrm>
            <a:off x="1137677" y="2046514"/>
            <a:ext cx="9090025" cy="4628261"/>
          </a:xfrm>
        </p:spPr>
        <p:txBody>
          <a:bodyPr/>
          <a:lstStyle/>
          <a:p>
            <a:pPr marL="290513" lvl="1">
              <a:buFont typeface="Wingdings 3" panose="05040102010807070707" pitchFamily="18" charset="2"/>
              <a:buChar char=""/>
            </a:pPr>
            <a:r>
              <a:rPr lang="en-US" sz="2800" dirty="0"/>
              <a:t>Common understanding of types of assessment and their purposes</a:t>
            </a:r>
          </a:p>
          <a:p>
            <a:pPr marL="290513" lvl="1">
              <a:buFont typeface="Wingdings 3" panose="05040102010807070707" pitchFamily="18" charset="2"/>
              <a:buChar char=""/>
            </a:pPr>
            <a:r>
              <a:rPr lang="en-US" sz="2800" dirty="0"/>
              <a:t>Understanding of appropriate use of data and evidence of student learning</a:t>
            </a:r>
          </a:p>
          <a:p>
            <a:pPr marL="290513" lvl="1">
              <a:buFont typeface="Wingdings 3" panose="05040102010807070707" pitchFamily="18" charset="2"/>
              <a:buChar char=""/>
            </a:pPr>
            <a:r>
              <a:rPr lang="en-US" sz="2800" dirty="0"/>
              <a:t>Knowledge of assessment literacy concepts</a:t>
            </a:r>
          </a:p>
          <a:p>
            <a:pPr marL="290513" lvl="1">
              <a:buFont typeface="Wingdings 3" panose="05040102010807070707" pitchFamily="18" charset="2"/>
              <a:buChar char=""/>
            </a:pPr>
            <a:r>
              <a:rPr lang="en-US" sz="2800" dirty="0"/>
              <a:t>Understanding of formative assessment practices</a:t>
            </a:r>
          </a:p>
          <a:p>
            <a:endParaRPr lang="en-US" dirty="0"/>
          </a:p>
        </p:txBody>
      </p:sp>
      <p:sp>
        <p:nvSpPr>
          <p:cNvPr id="4" name="Slide Number Placeholder 3">
            <a:extLst>
              <a:ext uri="{FF2B5EF4-FFF2-40B4-BE49-F238E27FC236}">
                <a16:creationId xmlns:a16="http://schemas.microsoft.com/office/drawing/2014/main" xmlns="" id="{F843AA91-0B72-DF49-AB06-9B07D6A699BF}"/>
              </a:ext>
            </a:extLst>
          </p:cNvPr>
          <p:cNvSpPr>
            <a:spLocks noGrp="1"/>
          </p:cNvSpPr>
          <p:nvPr>
            <p:ph type="sldNum" sz="quarter" idx="10"/>
          </p:nvPr>
        </p:nvSpPr>
        <p:spPr/>
        <p:txBody>
          <a:bodyPr/>
          <a:lstStyle/>
          <a:p>
            <a:fld id="{91BD7323-49BF-4C97-8773-5EC64C492009}" type="slidenum">
              <a:rPr lang="en-US" smtClean="0"/>
              <a:pPr/>
              <a:t>45</a:t>
            </a:fld>
            <a:endParaRPr lang="en-US"/>
          </a:p>
        </p:txBody>
      </p:sp>
    </p:spTree>
    <p:extLst>
      <p:ext uri="{BB962C8B-B14F-4D97-AF65-F5344CB8AC3E}">
        <p14:creationId xmlns:p14="http://schemas.microsoft.com/office/powerpoint/2010/main" val="3486816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435B7-097B-4843-BA72-5E3B128A371D}"/>
              </a:ext>
            </a:extLst>
          </p:cNvPr>
          <p:cNvSpPr>
            <a:spLocks noGrp="1"/>
          </p:cNvSpPr>
          <p:nvPr>
            <p:ph type="title"/>
          </p:nvPr>
        </p:nvSpPr>
        <p:spPr/>
        <p:txBody>
          <a:bodyPr/>
          <a:lstStyle/>
          <a:p>
            <a:r>
              <a:rPr lang="en-US" dirty="0"/>
              <a:t>Establish Values</a:t>
            </a:r>
          </a:p>
        </p:txBody>
      </p:sp>
      <p:sp>
        <p:nvSpPr>
          <p:cNvPr id="3" name="Text Placeholder 2">
            <a:extLst>
              <a:ext uri="{FF2B5EF4-FFF2-40B4-BE49-F238E27FC236}">
                <a16:creationId xmlns:a16="http://schemas.microsoft.com/office/drawing/2014/main" xmlns="" id="{2B0CEC4E-BB54-3F4E-987C-D4C93D983506}"/>
              </a:ext>
            </a:extLst>
          </p:cNvPr>
          <p:cNvSpPr>
            <a:spLocks noGrp="1"/>
          </p:cNvSpPr>
          <p:nvPr>
            <p:ph sz="quarter" idx="12"/>
          </p:nvPr>
        </p:nvSpPr>
        <p:spPr>
          <a:xfrm>
            <a:off x="1137677" y="2046513"/>
            <a:ext cx="9090025" cy="4628261"/>
          </a:xfrm>
        </p:spPr>
        <p:txBody>
          <a:bodyPr/>
          <a:lstStyle/>
          <a:p>
            <a:pPr marL="290513" lvl="1">
              <a:buFont typeface="Wingdings 3" panose="05040102010807070707" pitchFamily="18" charset="2"/>
              <a:buChar char=""/>
            </a:pPr>
            <a:r>
              <a:rPr lang="en-US" sz="2800" dirty="0"/>
              <a:t>Equity mindset</a:t>
            </a:r>
          </a:p>
          <a:p>
            <a:pPr marL="290513" lvl="1">
              <a:buFont typeface="Wingdings 3" panose="05040102010807070707" pitchFamily="18" charset="2"/>
              <a:buChar char=""/>
            </a:pPr>
            <a:r>
              <a:rPr lang="en-US" sz="2800" dirty="0"/>
              <a:t>Asset-based approach</a:t>
            </a:r>
          </a:p>
          <a:p>
            <a:pPr marL="290513" lvl="1">
              <a:buFont typeface="Wingdings 3" panose="05040102010807070707" pitchFamily="18" charset="2"/>
              <a:buChar char=""/>
            </a:pPr>
            <a:r>
              <a:rPr lang="en-US" sz="2800" dirty="0"/>
              <a:t>Systems thinking </a:t>
            </a:r>
          </a:p>
          <a:p>
            <a:pPr marL="290513" lvl="1">
              <a:buFont typeface="Wingdings 3" panose="05040102010807070707" pitchFamily="18" charset="2"/>
              <a:buChar char=""/>
            </a:pPr>
            <a:r>
              <a:rPr lang="en-US" sz="2800" dirty="0"/>
              <a:t>Inquiry stance</a:t>
            </a:r>
          </a:p>
        </p:txBody>
      </p:sp>
      <p:sp>
        <p:nvSpPr>
          <p:cNvPr id="4" name="Slide Number Placeholder 3">
            <a:extLst>
              <a:ext uri="{FF2B5EF4-FFF2-40B4-BE49-F238E27FC236}">
                <a16:creationId xmlns:a16="http://schemas.microsoft.com/office/drawing/2014/main" xmlns="" id="{F843AA91-0B72-DF49-AB06-9B07D6A699BF}"/>
              </a:ext>
            </a:extLst>
          </p:cNvPr>
          <p:cNvSpPr>
            <a:spLocks noGrp="1"/>
          </p:cNvSpPr>
          <p:nvPr>
            <p:ph type="sldNum" sz="quarter" idx="10"/>
          </p:nvPr>
        </p:nvSpPr>
        <p:spPr/>
        <p:txBody>
          <a:bodyPr/>
          <a:lstStyle/>
          <a:p>
            <a:fld id="{91BD7323-49BF-4C97-8773-5EC64C492009}" type="slidenum">
              <a:rPr lang="en-US" smtClean="0"/>
              <a:pPr/>
              <a:t>46</a:t>
            </a:fld>
            <a:endParaRPr lang="en-US"/>
          </a:p>
        </p:txBody>
      </p:sp>
    </p:spTree>
    <p:extLst>
      <p:ext uri="{BB962C8B-B14F-4D97-AF65-F5344CB8AC3E}">
        <p14:creationId xmlns:p14="http://schemas.microsoft.com/office/powerpoint/2010/main" val="30818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2435B7-097B-4843-BA72-5E3B128A371D}"/>
              </a:ext>
            </a:extLst>
          </p:cNvPr>
          <p:cNvSpPr>
            <a:spLocks noGrp="1"/>
          </p:cNvSpPr>
          <p:nvPr>
            <p:ph type="title"/>
          </p:nvPr>
        </p:nvSpPr>
        <p:spPr>
          <a:xfrm>
            <a:off x="1147833" y="374619"/>
            <a:ext cx="8596668" cy="1320800"/>
          </a:xfrm>
        </p:spPr>
        <p:txBody>
          <a:bodyPr/>
          <a:lstStyle/>
          <a:p>
            <a:r>
              <a:rPr lang="en-US" dirty="0"/>
              <a:t>Invest in Structural Supports</a:t>
            </a:r>
          </a:p>
        </p:txBody>
      </p:sp>
      <p:sp>
        <p:nvSpPr>
          <p:cNvPr id="3" name="Text Placeholder 2">
            <a:extLst>
              <a:ext uri="{FF2B5EF4-FFF2-40B4-BE49-F238E27FC236}">
                <a16:creationId xmlns:a16="http://schemas.microsoft.com/office/drawing/2014/main" xmlns="" id="{2B0CEC4E-BB54-3F4E-987C-D4C93D983506}"/>
              </a:ext>
            </a:extLst>
          </p:cNvPr>
          <p:cNvSpPr>
            <a:spLocks noGrp="1"/>
          </p:cNvSpPr>
          <p:nvPr>
            <p:ph type="body" sz="quarter" idx="13"/>
          </p:nvPr>
        </p:nvSpPr>
        <p:spPr>
          <a:xfrm>
            <a:off x="1147763" y="2075543"/>
            <a:ext cx="9188450" cy="4603070"/>
          </a:xfrm>
        </p:spPr>
        <p:txBody>
          <a:bodyPr/>
          <a:lstStyle/>
          <a:p>
            <a:pPr marL="290513" lvl="1" indent="-282575">
              <a:buFont typeface="Wingdings 3" panose="05040102010807070707" pitchFamily="18" charset="2"/>
              <a:buChar char=""/>
            </a:pPr>
            <a:r>
              <a:rPr lang="en-US" sz="2800" dirty="0"/>
              <a:t>Vision-aligned policies, practices and expectations </a:t>
            </a:r>
          </a:p>
          <a:p>
            <a:pPr marL="290513" lvl="1" indent="-282575">
              <a:buFont typeface="Wingdings 3" panose="05040102010807070707" pitchFamily="18" charset="2"/>
              <a:buChar char=""/>
            </a:pPr>
            <a:r>
              <a:rPr lang="en-US" sz="2800" dirty="0"/>
              <a:t>Teacher agency</a:t>
            </a:r>
          </a:p>
          <a:p>
            <a:pPr marL="290513" lvl="1" indent="-282575">
              <a:buFont typeface="Wingdings 3" panose="05040102010807070707" pitchFamily="18" charset="2"/>
              <a:buChar char=""/>
            </a:pPr>
            <a:r>
              <a:rPr lang="en-US" sz="2800" dirty="0"/>
              <a:t>Time</a:t>
            </a:r>
          </a:p>
          <a:p>
            <a:pPr marL="290513" lvl="1" indent="-282575">
              <a:buFont typeface="Wingdings 3" panose="05040102010807070707" pitchFamily="18" charset="2"/>
              <a:buChar char=""/>
            </a:pPr>
            <a:r>
              <a:rPr lang="en-US" sz="2800" dirty="0"/>
              <a:t>Collaborative learning (PLCs)</a:t>
            </a:r>
          </a:p>
          <a:p>
            <a:pPr marL="290513" lvl="1" indent="-282575">
              <a:buFont typeface="Wingdings 3" panose="05040102010807070707" pitchFamily="18" charset="2"/>
              <a:buChar char=""/>
            </a:pPr>
            <a:r>
              <a:rPr lang="en-US" sz="2800" dirty="0"/>
              <a:t>Support to improve practice</a:t>
            </a:r>
          </a:p>
          <a:p>
            <a:pPr lvl="1"/>
            <a:endParaRPr lang="en-US" dirty="0"/>
          </a:p>
        </p:txBody>
      </p:sp>
      <p:sp>
        <p:nvSpPr>
          <p:cNvPr id="4" name="Slide Number Placeholder 3">
            <a:extLst>
              <a:ext uri="{FF2B5EF4-FFF2-40B4-BE49-F238E27FC236}">
                <a16:creationId xmlns:a16="http://schemas.microsoft.com/office/drawing/2014/main" xmlns="" id="{F843AA91-0B72-DF49-AB06-9B07D6A699BF}"/>
              </a:ext>
            </a:extLst>
          </p:cNvPr>
          <p:cNvSpPr>
            <a:spLocks noGrp="1"/>
          </p:cNvSpPr>
          <p:nvPr>
            <p:ph type="sldNum" sz="quarter" idx="12"/>
          </p:nvPr>
        </p:nvSpPr>
        <p:spPr>
          <a:xfrm>
            <a:off x="11030413" y="6314034"/>
            <a:ext cx="683339" cy="365125"/>
          </a:xfrm>
        </p:spPr>
        <p:txBody>
          <a:bodyPr/>
          <a:lstStyle/>
          <a:p>
            <a:fld id="{91BD7323-49BF-4C97-8773-5EC64C492009}" type="slidenum">
              <a:rPr lang="en-US" smtClean="0"/>
              <a:pPr/>
              <a:t>47</a:t>
            </a:fld>
            <a:endParaRPr lang="en-US"/>
          </a:p>
        </p:txBody>
      </p:sp>
    </p:spTree>
    <p:extLst>
      <p:ext uri="{BB962C8B-B14F-4D97-AF65-F5344CB8AC3E}">
        <p14:creationId xmlns:p14="http://schemas.microsoft.com/office/powerpoint/2010/main" val="17866436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73FB833-D36E-954A-BFD5-F817CEF45DCC}"/>
              </a:ext>
            </a:extLst>
          </p:cNvPr>
          <p:cNvSpPr>
            <a:spLocks noGrp="1"/>
          </p:cNvSpPr>
          <p:nvPr>
            <p:ph type="title"/>
          </p:nvPr>
        </p:nvSpPr>
        <p:spPr>
          <a:xfrm>
            <a:off x="1149552" y="245340"/>
            <a:ext cx="8320454" cy="1320800"/>
          </a:xfrm>
        </p:spPr>
        <p:txBody>
          <a:bodyPr/>
          <a:lstStyle/>
          <a:p>
            <a:r>
              <a:rPr lang="en-US"/>
              <a:t>Local Culture Assessment Literacy</a:t>
            </a:r>
            <a:endParaRPr lang="en-US" dirty="0"/>
          </a:p>
        </p:txBody>
      </p:sp>
      <p:pic>
        <p:nvPicPr>
          <p:cNvPr id="17" name="Content Placeholder 16" descr="Icon of a roll of measuring tape">
            <a:extLst>
              <a:ext uri="{FF2B5EF4-FFF2-40B4-BE49-F238E27FC236}">
                <a16:creationId xmlns:a16="http://schemas.microsoft.com/office/drawing/2014/main" xmlns="" id="{FB811A9E-B033-4348-A335-FED7AC6DEAA9}"/>
              </a:ext>
              <a:ext uri="{C183D7F6-B498-43B3-948B-1728B52AA6E4}">
                <adec:decorative xmlns:adec="http://schemas.microsoft.com/office/drawing/2017/decorative" xmlns="" val="0"/>
              </a:ext>
            </a:extLst>
          </p:cNvPr>
          <p:cNvPicPr>
            <a:picLocks noGrp="1" noChangeAspect="1"/>
          </p:cNvPicPr>
          <p:nvPr>
            <p:ph sz="half"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082800" y="2098675"/>
            <a:ext cx="1405731" cy="1405731"/>
          </a:xfrm>
        </p:spPr>
      </p:pic>
      <p:sp>
        <p:nvSpPr>
          <p:cNvPr id="8" name="Content Placeholder 7">
            <a:extLst>
              <a:ext uri="{FF2B5EF4-FFF2-40B4-BE49-F238E27FC236}">
                <a16:creationId xmlns:a16="http://schemas.microsoft.com/office/drawing/2014/main" xmlns="" id="{C08D3740-32DF-DA44-893C-1D59880B2B93}"/>
              </a:ext>
            </a:extLst>
          </p:cNvPr>
          <p:cNvSpPr>
            <a:spLocks noGrp="1"/>
          </p:cNvSpPr>
          <p:nvPr>
            <p:ph sz="half" idx="11"/>
          </p:nvPr>
        </p:nvSpPr>
        <p:spPr>
          <a:xfrm>
            <a:off x="1149552" y="3679031"/>
            <a:ext cx="3236211" cy="1685903"/>
          </a:xfrm>
        </p:spPr>
        <p:txBody>
          <a:bodyPr>
            <a:normAutofit/>
          </a:bodyPr>
          <a:lstStyle/>
          <a:p>
            <a:pPr algn="ctr"/>
            <a:r>
              <a:rPr lang="en-US" sz="3200" dirty="0"/>
              <a:t>What is the current culture of assessment?</a:t>
            </a:r>
          </a:p>
        </p:txBody>
      </p:sp>
      <p:pic>
        <p:nvPicPr>
          <p:cNvPr id="7" name="Content Placeholder 6" descr="Icon of three people">
            <a:extLst>
              <a:ext uri="{FF2B5EF4-FFF2-40B4-BE49-F238E27FC236}">
                <a16:creationId xmlns:a16="http://schemas.microsoft.com/office/drawing/2014/main" xmlns="" id="{99894368-48C0-3942-B7C9-EC904C22B5E6}"/>
              </a:ext>
              <a:ext uri="{C183D7F6-B498-43B3-948B-1728B52AA6E4}">
                <adec:decorative xmlns:adec="http://schemas.microsoft.com/office/drawing/2017/decorative" xmlns="" val="0"/>
              </a:ext>
            </a:extLst>
          </p:cNvPr>
          <p:cNvPicPr>
            <a:picLocks noGrp="1" noChangeAspect="1"/>
          </p:cNvPicPr>
          <p:nvPr>
            <p:ph sz="half" idx="2"/>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46270" y="2095701"/>
            <a:ext cx="1581912" cy="1581912"/>
          </a:xfrm>
        </p:spPr>
      </p:pic>
      <p:sp>
        <p:nvSpPr>
          <p:cNvPr id="9" name="Content Placeholder 8">
            <a:extLst>
              <a:ext uri="{FF2B5EF4-FFF2-40B4-BE49-F238E27FC236}">
                <a16:creationId xmlns:a16="http://schemas.microsoft.com/office/drawing/2014/main" xmlns="" id="{4C173A13-B105-794A-B71A-4E0C8EC9A77D}"/>
              </a:ext>
            </a:extLst>
          </p:cNvPr>
          <p:cNvSpPr>
            <a:spLocks noGrp="1"/>
          </p:cNvSpPr>
          <p:nvPr>
            <p:ph sz="half" idx="12"/>
          </p:nvPr>
        </p:nvSpPr>
        <p:spPr>
          <a:xfrm>
            <a:off x="5212391" y="3679031"/>
            <a:ext cx="4257615" cy="2630619"/>
          </a:xfrm>
        </p:spPr>
        <p:txBody>
          <a:bodyPr>
            <a:normAutofit/>
          </a:bodyPr>
          <a:lstStyle/>
          <a:p>
            <a:pPr algn="ctr"/>
            <a:r>
              <a:rPr lang="en-US" sz="3200" dirty="0"/>
              <a:t>What would a culture of assessment literacy that supports your vision look like?</a:t>
            </a:r>
          </a:p>
          <a:p>
            <a:endParaRPr lang="en-US" dirty="0"/>
          </a:p>
        </p:txBody>
      </p:sp>
      <p:sp>
        <p:nvSpPr>
          <p:cNvPr id="3" name="Slide Number Placeholder 2">
            <a:extLst>
              <a:ext uri="{FF2B5EF4-FFF2-40B4-BE49-F238E27FC236}">
                <a16:creationId xmlns:a16="http://schemas.microsoft.com/office/drawing/2014/main" xmlns="" id="{983C0F4A-8A9A-4643-88A6-B73ECEC13990}"/>
              </a:ext>
            </a:extLst>
          </p:cNvPr>
          <p:cNvSpPr>
            <a:spLocks noGrp="1"/>
          </p:cNvSpPr>
          <p:nvPr>
            <p:ph type="sldNum" sz="quarter" idx="10"/>
          </p:nvPr>
        </p:nvSpPr>
        <p:spPr/>
        <p:txBody>
          <a:bodyPr/>
          <a:lstStyle/>
          <a:p>
            <a:fld id="{91BD7323-49BF-4C97-8773-5EC64C492009}" type="slidenum">
              <a:rPr lang="en-US" smtClean="0"/>
              <a:pPr/>
              <a:t>48</a:t>
            </a:fld>
            <a:endParaRPr lang="en-US"/>
          </a:p>
        </p:txBody>
      </p:sp>
    </p:spTree>
    <p:extLst>
      <p:ext uri="{BB962C8B-B14F-4D97-AF65-F5344CB8AC3E}">
        <p14:creationId xmlns:p14="http://schemas.microsoft.com/office/powerpoint/2010/main" val="1293899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73FB833-D36E-954A-BFD5-F817CEF45DCC}"/>
              </a:ext>
            </a:extLst>
          </p:cNvPr>
          <p:cNvSpPr>
            <a:spLocks noGrp="1"/>
          </p:cNvSpPr>
          <p:nvPr>
            <p:ph type="title"/>
          </p:nvPr>
        </p:nvSpPr>
        <p:spPr/>
        <p:txBody>
          <a:bodyPr>
            <a:normAutofit/>
          </a:bodyPr>
          <a:lstStyle/>
          <a:p>
            <a:r>
              <a:rPr lang="en-US" dirty="0"/>
              <a:t>Wrap-Up Reflection</a:t>
            </a:r>
          </a:p>
        </p:txBody>
      </p:sp>
      <p:sp>
        <p:nvSpPr>
          <p:cNvPr id="14" name="Content Placeholder 13">
            <a:extLst>
              <a:ext uri="{FF2B5EF4-FFF2-40B4-BE49-F238E27FC236}">
                <a16:creationId xmlns:a16="http://schemas.microsoft.com/office/drawing/2014/main" xmlns="" id="{18962AF9-546B-494E-9737-226DB47F25FE}"/>
              </a:ext>
            </a:extLst>
          </p:cNvPr>
          <p:cNvSpPr>
            <a:spLocks noGrp="1"/>
          </p:cNvSpPr>
          <p:nvPr>
            <p:ph sz="half" idx="2"/>
          </p:nvPr>
        </p:nvSpPr>
        <p:spPr>
          <a:xfrm>
            <a:off x="1149552" y="1801625"/>
            <a:ext cx="8294486" cy="1079004"/>
          </a:xfrm>
          <a:prstGeom prst="roundRect">
            <a:avLst/>
          </a:prstGeom>
          <a:solidFill>
            <a:srgbClr val="D0A728"/>
          </a:solidFill>
          <a:ln>
            <a:noFill/>
          </a:ln>
        </p:spPr>
        <p:txBody>
          <a:bodyPr/>
          <a:lstStyle/>
          <a:p>
            <a:pPr marL="1371600"/>
            <a:r>
              <a:rPr lang="en-US" sz="2800" dirty="0">
                <a:solidFill>
                  <a:sysClr val="windowText" lastClr="000000"/>
                </a:solidFill>
              </a:rPr>
              <a:t>What did you learn that can support you with Standard 4 of PSEL?</a:t>
            </a:r>
          </a:p>
        </p:txBody>
      </p:sp>
      <p:pic>
        <p:nvPicPr>
          <p:cNvPr id="17" name="Content Placeholder 11" descr="Icon of person pointing to a white board with a pointer stick and three young people sitting below the white board">
            <a:extLst>
              <a:ext uri="{FF2B5EF4-FFF2-40B4-BE49-F238E27FC236}">
                <a16:creationId xmlns:a16="http://schemas.microsoft.com/office/drawing/2014/main" xmlns="" id="{D418D75C-3799-47F9-9EB0-50A181AFC99C}"/>
              </a:ext>
            </a:extLst>
          </p:cNvPr>
          <p:cNvPicPr>
            <a:picLocks noGrp="1" noChangeAspect="1"/>
          </p:cNvPicPr>
          <p:nvPr>
            <p:ph sz="half" idx="1"/>
          </p:nvPr>
        </p:nvPicPr>
        <p:blipFill>
          <a:blip r:embed="rId3">
            <a:biLevel thresh="25000"/>
          </a:blip>
          <a:stretch>
            <a:fillRect/>
          </a:stretch>
        </p:blipFill>
        <p:spPr>
          <a:xfrm>
            <a:off x="1392424" y="1958177"/>
            <a:ext cx="810838" cy="810838"/>
          </a:xfrm>
          <a:prstGeom prst="rect">
            <a:avLst/>
          </a:prstGeom>
        </p:spPr>
      </p:pic>
      <p:sp>
        <p:nvSpPr>
          <p:cNvPr id="15" name="Content Placeholder 14">
            <a:extLst>
              <a:ext uri="{FF2B5EF4-FFF2-40B4-BE49-F238E27FC236}">
                <a16:creationId xmlns:a16="http://schemas.microsoft.com/office/drawing/2014/main" xmlns="" id="{3575C1A4-3D94-4A50-9C0E-7A4E157B62F4}"/>
              </a:ext>
            </a:extLst>
          </p:cNvPr>
          <p:cNvSpPr>
            <a:spLocks noGrp="1"/>
          </p:cNvSpPr>
          <p:nvPr>
            <p:ph sz="half" idx="11"/>
          </p:nvPr>
        </p:nvSpPr>
        <p:spPr>
          <a:xfrm>
            <a:off x="1149552" y="3429000"/>
            <a:ext cx="8294486" cy="2548467"/>
          </a:xfrm>
        </p:spPr>
        <p:txBody>
          <a:bodyPr/>
          <a:lstStyle/>
          <a:p>
            <a:pPr marL="342900" lvl="0" indent="-342900" defTabSz="457200">
              <a:spcBef>
                <a:spcPts val="1000"/>
              </a:spcBef>
              <a:buClr>
                <a:srgbClr val="D2BD24"/>
              </a:buClr>
              <a:buSzPct val="100000"/>
              <a:buFont typeface="Wingdings 3" panose="05040102010807070707" pitchFamily="18" charset="2"/>
              <a:buChar char="}"/>
              <a:defRPr/>
            </a:pPr>
            <a:r>
              <a:rPr lang="en-US" sz="2800" dirty="0">
                <a:solidFill>
                  <a:schemeClr val="tx1">
                    <a:lumMod val="75000"/>
                    <a:lumOff val="25000"/>
                  </a:schemeClr>
                </a:solidFill>
              </a:rPr>
              <a:t>Looking at PSEL Standard 4, what more do you need to learn?</a:t>
            </a:r>
          </a:p>
          <a:p>
            <a:pPr marL="342900" lvl="0" indent="-342900" defTabSz="457200">
              <a:spcBef>
                <a:spcPts val="1000"/>
              </a:spcBef>
              <a:buClr>
                <a:srgbClr val="D2BD24"/>
              </a:buClr>
              <a:buSzPct val="100000"/>
              <a:buFont typeface="Wingdings 3" panose="05040102010807070707" pitchFamily="18" charset="2"/>
              <a:buChar char="}"/>
              <a:defRPr/>
            </a:pPr>
            <a:r>
              <a:rPr lang="en-US" sz="2800" dirty="0">
                <a:solidFill>
                  <a:schemeClr val="tx1">
                    <a:lumMod val="75000"/>
                    <a:lumOff val="25000"/>
                  </a:schemeClr>
                </a:solidFill>
              </a:rPr>
              <a:t>Who do you need to engage to support you?</a:t>
            </a:r>
          </a:p>
          <a:p>
            <a:pPr marL="342900" lvl="0" indent="-342900" defTabSz="457200">
              <a:spcBef>
                <a:spcPts val="1000"/>
              </a:spcBef>
              <a:buClr>
                <a:srgbClr val="D2BD24"/>
              </a:buClr>
              <a:buSzPct val="100000"/>
              <a:buFont typeface="Wingdings 3" panose="05040102010807070707" pitchFamily="18" charset="2"/>
              <a:buChar char="}"/>
              <a:defRPr/>
            </a:pPr>
            <a:r>
              <a:rPr lang="en-US" sz="2800" dirty="0">
                <a:solidFill>
                  <a:schemeClr val="tx1">
                    <a:lumMod val="75000"/>
                    <a:lumOff val="25000"/>
                  </a:schemeClr>
                </a:solidFill>
              </a:rPr>
              <a:t>What new ideas do you have to support your leadership in the areas identified in Standard 4?</a:t>
            </a:r>
          </a:p>
          <a:p>
            <a:endParaRPr lang="en-US" dirty="0"/>
          </a:p>
        </p:txBody>
      </p:sp>
      <p:sp>
        <p:nvSpPr>
          <p:cNvPr id="3" name="Slide Number Placeholder 2">
            <a:extLst>
              <a:ext uri="{FF2B5EF4-FFF2-40B4-BE49-F238E27FC236}">
                <a16:creationId xmlns:a16="http://schemas.microsoft.com/office/drawing/2014/main" xmlns="" id="{983C0F4A-8A9A-4643-88A6-B73ECEC13990}"/>
              </a:ext>
            </a:extLst>
          </p:cNvPr>
          <p:cNvSpPr>
            <a:spLocks noGrp="1"/>
          </p:cNvSpPr>
          <p:nvPr>
            <p:ph type="sldNum" sz="quarter" idx="10"/>
          </p:nvPr>
        </p:nvSpPr>
        <p:spPr/>
        <p:txBody>
          <a:bodyPr>
            <a:normAutofit lnSpcReduction="10000"/>
          </a:bodyPr>
          <a:lstStyle/>
          <a:p>
            <a:fld id="{91BD7323-49BF-4C97-8773-5EC64C492009}" type="slidenum">
              <a:rPr lang="en-US" smtClean="0"/>
              <a:pPr/>
              <a:t>49</a:t>
            </a:fld>
            <a:endParaRPr lang="en-US"/>
          </a:p>
        </p:txBody>
      </p:sp>
    </p:spTree>
    <p:extLst>
      <p:ext uri="{BB962C8B-B14F-4D97-AF65-F5344CB8AC3E}">
        <p14:creationId xmlns:p14="http://schemas.microsoft.com/office/powerpoint/2010/main" val="2955431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6F9980-64CD-D543-B99A-20F4E559E39E}"/>
              </a:ext>
            </a:extLst>
          </p:cNvPr>
          <p:cNvSpPr>
            <a:spLocks noGrp="1"/>
          </p:cNvSpPr>
          <p:nvPr>
            <p:ph type="title"/>
          </p:nvPr>
        </p:nvSpPr>
        <p:spPr/>
        <p:txBody>
          <a:bodyPr/>
          <a:lstStyle/>
          <a:p>
            <a:r>
              <a:rPr lang="en-US" dirty="0"/>
              <a:t>Assessment Leadership</a:t>
            </a:r>
          </a:p>
        </p:txBody>
      </p:sp>
      <p:sp>
        <p:nvSpPr>
          <p:cNvPr id="3" name="Slide Number Placeholder 2">
            <a:extLst>
              <a:ext uri="{FF2B5EF4-FFF2-40B4-BE49-F238E27FC236}">
                <a16:creationId xmlns:a16="http://schemas.microsoft.com/office/drawing/2014/main" xmlns="" id="{B3C9E636-AEB3-F946-8DF7-1252EC11966A}"/>
              </a:ext>
            </a:extLst>
          </p:cNvPr>
          <p:cNvSpPr>
            <a:spLocks noGrp="1"/>
          </p:cNvSpPr>
          <p:nvPr>
            <p:ph type="sldNum" sz="quarter" idx="10"/>
          </p:nvPr>
        </p:nvSpPr>
        <p:spPr/>
        <p:txBody>
          <a:bodyPr/>
          <a:lstStyle/>
          <a:p>
            <a:fld id="{91BD7323-49BF-4C97-8773-5EC64C492009}" type="slidenum">
              <a:rPr lang="en-US" smtClean="0"/>
              <a:pPr/>
              <a:t>5</a:t>
            </a:fld>
            <a:endParaRPr lang="en-US"/>
          </a:p>
        </p:txBody>
      </p:sp>
    </p:spTree>
    <p:extLst>
      <p:ext uri="{BB962C8B-B14F-4D97-AF65-F5344CB8AC3E}">
        <p14:creationId xmlns:p14="http://schemas.microsoft.com/office/powerpoint/2010/main" val="3284298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E73FB833-D36E-954A-BFD5-F817CEF45DCC}"/>
              </a:ext>
            </a:extLst>
          </p:cNvPr>
          <p:cNvSpPr>
            <a:spLocks noGrp="1"/>
          </p:cNvSpPr>
          <p:nvPr>
            <p:ph type="title"/>
          </p:nvPr>
        </p:nvSpPr>
        <p:spPr/>
        <p:txBody>
          <a:bodyPr>
            <a:normAutofit/>
          </a:bodyPr>
          <a:lstStyle/>
          <a:p>
            <a:r>
              <a:rPr lang="en-US" dirty="0" smtClean="0"/>
              <a:t>Feedback</a:t>
            </a:r>
            <a:endParaRPr lang="en-US" dirty="0"/>
          </a:p>
        </p:txBody>
      </p:sp>
      <p:pic>
        <p:nvPicPr>
          <p:cNvPr id="17" name="Content Placeholder 11" descr="Icon of person pointing to a white board with a pointer stick and three young people sitting below the white board">
            <a:extLst>
              <a:ext uri="{FF2B5EF4-FFF2-40B4-BE49-F238E27FC236}">
                <a16:creationId xmlns:a16="http://schemas.microsoft.com/office/drawing/2014/main" xmlns="" id="{D418D75C-3799-47F9-9EB0-50A181AFC99C}"/>
              </a:ext>
            </a:extLst>
          </p:cNvPr>
          <p:cNvPicPr>
            <a:picLocks noGrp="1" noChangeAspect="1"/>
          </p:cNvPicPr>
          <p:nvPr>
            <p:ph sz="half" idx="1"/>
          </p:nvPr>
        </p:nvPicPr>
        <p:blipFill>
          <a:blip r:embed="rId3">
            <a:biLevel thresh="25000"/>
          </a:blip>
          <a:stretch>
            <a:fillRect/>
          </a:stretch>
        </p:blipFill>
        <p:spPr>
          <a:xfrm>
            <a:off x="1392424" y="1958177"/>
            <a:ext cx="810838" cy="810838"/>
          </a:xfrm>
          <a:prstGeom prst="rect">
            <a:avLst/>
          </a:prstGeom>
        </p:spPr>
      </p:pic>
      <p:sp>
        <p:nvSpPr>
          <p:cNvPr id="15" name="Content Placeholder 14">
            <a:extLst>
              <a:ext uri="{FF2B5EF4-FFF2-40B4-BE49-F238E27FC236}">
                <a16:creationId xmlns:a16="http://schemas.microsoft.com/office/drawing/2014/main" xmlns="" id="{3575C1A4-3D94-4A50-9C0E-7A4E157B62F4}"/>
              </a:ext>
            </a:extLst>
          </p:cNvPr>
          <p:cNvSpPr>
            <a:spLocks noGrp="1"/>
          </p:cNvSpPr>
          <p:nvPr>
            <p:ph sz="half" idx="11"/>
          </p:nvPr>
        </p:nvSpPr>
        <p:spPr>
          <a:xfrm>
            <a:off x="1149552" y="1566140"/>
            <a:ext cx="8294486" cy="2548467"/>
          </a:xfrm>
        </p:spPr>
        <p:txBody>
          <a:bodyPr/>
          <a:lstStyle/>
          <a:p>
            <a:r>
              <a:rPr lang="en-US" dirty="0" smtClean="0"/>
              <a:t>Please take a moment to provide feedback on this module by completing a short survey. EILA credit for this module is available upon completion of the survey.</a:t>
            </a:r>
          </a:p>
          <a:p>
            <a:r>
              <a:rPr lang="en-US" dirty="0">
                <a:hlinkClick r:id="rId4"/>
              </a:rPr>
              <a:t>https://</a:t>
            </a:r>
            <a:r>
              <a:rPr lang="en-US" dirty="0" smtClean="0">
                <a:hlinkClick r:id="rId4"/>
              </a:rPr>
              <a:t>forms.gle</a:t>
            </a:r>
            <a:r>
              <a:rPr lang="en-US" smtClean="0">
                <a:hlinkClick r:id="rId4"/>
              </a:rPr>
              <a:t>/6Y5wtZ9amDyrrQWYA</a:t>
            </a:r>
            <a:endParaRPr lang="en-US" smtClean="0"/>
          </a:p>
          <a:p>
            <a:endParaRPr lang="en-US" dirty="0"/>
          </a:p>
          <a:p>
            <a:endParaRPr lang="en-US" dirty="0"/>
          </a:p>
        </p:txBody>
      </p:sp>
      <p:sp>
        <p:nvSpPr>
          <p:cNvPr id="3" name="Slide Number Placeholder 2">
            <a:extLst>
              <a:ext uri="{FF2B5EF4-FFF2-40B4-BE49-F238E27FC236}">
                <a16:creationId xmlns:a16="http://schemas.microsoft.com/office/drawing/2014/main" xmlns="" id="{983C0F4A-8A9A-4643-88A6-B73ECEC13990}"/>
              </a:ext>
            </a:extLst>
          </p:cNvPr>
          <p:cNvSpPr>
            <a:spLocks noGrp="1"/>
          </p:cNvSpPr>
          <p:nvPr>
            <p:ph type="sldNum" sz="quarter" idx="10"/>
          </p:nvPr>
        </p:nvSpPr>
        <p:spPr/>
        <p:txBody>
          <a:bodyPr>
            <a:normAutofit lnSpcReduction="10000"/>
          </a:bodyPr>
          <a:lstStyle/>
          <a:p>
            <a:fld id="{91BD7323-49BF-4C97-8773-5EC64C492009}" type="slidenum">
              <a:rPr lang="en-US" smtClean="0"/>
              <a:pPr/>
              <a:t>50</a:t>
            </a:fld>
            <a:endParaRPr lang="en-US"/>
          </a:p>
        </p:txBody>
      </p:sp>
    </p:spTree>
    <p:extLst>
      <p:ext uri="{BB962C8B-B14F-4D97-AF65-F5344CB8AC3E}">
        <p14:creationId xmlns:p14="http://schemas.microsoft.com/office/powerpoint/2010/main" val="1946731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3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2E603ED-E6F4-3742-A90F-6286ACDC1682}"/>
              </a:ext>
            </a:extLst>
          </p:cNvPr>
          <p:cNvSpPr>
            <a:spLocks noGrp="1"/>
          </p:cNvSpPr>
          <p:nvPr>
            <p:ph type="title"/>
          </p:nvPr>
        </p:nvSpPr>
        <p:spPr/>
        <p:txBody>
          <a:bodyPr/>
          <a:lstStyle/>
          <a:p>
            <a:r>
              <a:rPr lang="en-US" dirty="0"/>
              <a:t>What Does it Mean to be an Education Leader?</a:t>
            </a:r>
          </a:p>
        </p:txBody>
      </p:sp>
      <p:sp>
        <p:nvSpPr>
          <p:cNvPr id="5" name="Content Placeholder 4">
            <a:extLst>
              <a:ext uri="{FF2B5EF4-FFF2-40B4-BE49-F238E27FC236}">
                <a16:creationId xmlns:a16="http://schemas.microsoft.com/office/drawing/2014/main" xmlns="" id="{0B7133BA-8B50-E149-9FD9-8C98A007AA39}"/>
              </a:ext>
            </a:extLst>
          </p:cNvPr>
          <p:cNvSpPr>
            <a:spLocks noGrp="1"/>
          </p:cNvSpPr>
          <p:nvPr>
            <p:ph sz="quarter" idx="12"/>
          </p:nvPr>
        </p:nvSpPr>
        <p:spPr>
          <a:xfrm>
            <a:off x="1137677" y="1796387"/>
            <a:ext cx="8697699" cy="4878388"/>
          </a:xfrm>
        </p:spPr>
        <p:txBody>
          <a:bodyPr/>
          <a:lstStyle/>
          <a:p>
            <a:pPr marL="0" indent="0">
              <a:buNone/>
            </a:pPr>
            <a:r>
              <a:rPr lang="en-US" sz="3200" dirty="0"/>
              <a:t>Take a moment to reflect on your role as a school or district leader. </a:t>
            </a:r>
          </a:p>
          <a:p>
            <a:pPr marL="457200" indent="-457200">
              <a:buFont typeface="Wingdings 3" panose="05040102010807070707" pitchFamily="18" charset="2"/>
              <a:buChar char=""/>
            </a:pPr>
            <a:r>
              <a:rPr lang="en-US" sz="2800" dirty="0"/>
              <a:t>What would you identify as your most important responsibilities and highest priorities?</a:t>
            </a:r>
          </a:p>
        </p:txBody>
      </p:sp>
      <p:sp>
        <p:nvSpPr>
          <p:cNvPr id="3" name="Slide Number Placeholder 2">
            <a:extLst>
              <a:ext uri="{FF2B5EF4-FFF2-40B4-BE49-F238E27FC236}">
                <a16:creationId xmlns:a16="http://schemas.microsoft.com/office/drawing/2014/main" xmlns="" id="{1D53C926-5B54-A34A-999F-9CB6DF6C4CAC}"/>
              </a:ext>
            </a:extLst>
          </p:cNvPr>
          <p:cNvSpPr>
            <a:spLocks noGrp="1"/>
          </p:cNvSpPr>
          <p:nvPr>
            <p:ph type="sldNum" sz="quarter" idx="10"/>
          </p:nvPr>
        </p:nvSpPr>
        <p:spPr/>
        <p:txBody>
          <a:bodyPr/>
          <a:lstStyle/>
          <a:p>
            <a:fld id="{91BD7323-49BF-4C97-8773-5EC64C492009}" type="slidenum">
              <a:rPr lang="en-US" smtClean="0"/>
              <a:pPr/>
              <a:t>6</a:t>
            </a:fld>
            <a:endParaRPr lang="en-US"/>
          </a:p>
        </p:txBody>
      </p:sp>
    </p:spTree>
    <p:extLst>
      <p:ext uri="{BB962C8B-B14F-4D97-AF65-F5344CB8AC3E}">
        <p14:creationId xmlns:p14="http://schemas.microsoft.com/office/powerpoint/2010/main" val="188091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0D2F43-EA96-4348-8C3A-B3A07276D58F}"/>
              </a:ext>
            </a:extLst>
          </p:cNvPr>
          <p:cNvSpPr>
            <a:spLocks noGrp="1"/>
          </p:cNvSpPr>
          <p:nvPr>
            <p:ph type="title"/>
          </p:nvPr>
        </p:nvSpPr>
        <p:spPr/>
        <p:txBody>
          <a:bodyPr/>
          <a:lstStyle/>
          <a:p>
            <a:r>
              <a:rPr lang="en-US" dirty="0"/>
              <a:t>Local System of Assessment</a:t>
            </a:r>
          </a:p>
        </p:txBody>
      </p:sp>
      <p:sp>
        <p:nvSpPr>
          <p:cNvPr id="4" name="Content Placeholder 3">
            <a:extLst>
              <a:ext uri="{FF2B5EF4-FFF2-40B4-BE49-F238E27FC236}">
                <a16:creationId xmlns:a16="http://schemas.microsoft.com/office/drawing/2014/main" xmlns="" id="{8A84C389-93CF-D04F-8346-B58505D892E5}"/>
              </a:ext>
            </a:extLst>
          </p:cNvPr>
          <p:cNvSpPr>
            <a:spLocks noGrp="1"/>
          </p:cNvSpPr>
          <p:nvPr>
            <p:ph sz="quarter" idx="12"/>
          </p:nvPr>
        </p:nvSpPr>
        <p:spPr>
          <a:xfrm>
            <a:off x="1137677" y="1796387"/>
            <a:ext cx="8381077" cy="4878388"/>
          </a:xfrm>
        </p:spPr>
        <p:txBody>
          <a:bodyPr/>
          <a:lstStyle/>
          <a:p>
            <a:pPr algn="ctr"/>
            <a:r>
              <a:rPr lang="en-US" sz="3200" dirty="0"/>
              <a:t>What types of assessment do students in your school of district experience?</a:t>
            </a:r>
          </a:p>
          <a:p>
            <a:endParaRPr lang="en-US" dirty="0"/>
          </a:p>
        </p:txBody>
      </p:sp>
      <p:sp>
        <p:nvSpPr>
          <p:cNvPr id="3" name="Slide Number Placeholder 2">
            <a:extLst>
              <a:ext uri="{FF2B5EF4-FFF2-40B4-BE49-F238E27FC236}">
                <a16:creationId xmlns:a16="http://schemas.microsoft.com/office/drawing/2014/main" xmlns="" id="{08B5C4B6-FA3D-6740-98E9-5E58C6D150F9}"/>
              </a:ext>
            </a:extLst>
          </p:cNvPr>
          <p:cNvSpPr>
            <a:spLocks noGrp="1"/>
          </p:cNvSpPr>
          <p:nvPr>
            <p:ph type="sldNum" sz="quarter" idx="10"/>
          </p:nvPr>
        </p:nvSpPr>
        <p:spPr/>
        <p:txBody>
          <a:bodyPr/>
          <a:lstStyle/>
          <a:p>
            <a:fld id="{91BD7323-49BF-4C97-8773-5EC64C492009}" type="slidenum">
              <a:rPr lang="en-US" smtClean="0"/>
              <a:pPr/>
              <a:t>7</a:t>
            </a:fld>
            <a:endParaRPr lang="en-US"/>
          </a:p>
        </p:txBody>
      </p:sp>
    </p:spTree>
    <p:extLst>
      <p:ext uri="{BB962C8B-B14F-4D97-AF65-F5344CB8AC3E}">
        <p14:creationId xmlns:p14="http://schemas.microsoft.com/office/powerpoint/2010/main" val="87543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76CCD-C039-F442-AFBD-57F5D18DA9A0}"/>
              </a:ext>
            </a:extLst>
          </p:cNvPr>
          <p:cNvSpPr>
            <a:spLocks noGrp="1"/>
          </p:cNvSpPr>
          <p:nvPr>
            <p:ph type="title"/>
          </p:nvPr>
        </p:nvSpPr>
        <p:spPr>
          <a:xfrm>
            <a:off x="1137677" y="292842"/>
            <a:ext cx="8441221" cy="1320800"/>
          </a:xfrm>
        </p:spPr>
        <p:txBody>
          <a:bodyPr/>
          <a:lstStyle/>
          <a:p>
            <a:r>
              <a:rPr lang="en-US" dirty="0"/>
              <a:t>Reflection on Current Assessment</a:t>
            </a:r>
          </a:p>
        </p:txBody>
      </p:sp>
      <p:sp>
        <p:nvSpPr>
          <p:cNvPr id="4" name="Content Placeholder 3">
            <a:extLst>
              <a:ext uri="{FF2B5EF4-FFF2-40B4-BE49-F238E27FC236}">
                <a16:creationId xmlns:a16="http://schemas.microsoft.com/office/drawing/2014/main" xmlns="" id="{8BBF82C1-D45A-234C-A3CA-52D4A5AF095A}"/>
              </a:ext>
            </a:extLst>
          </p:cNvPr>
          <p:cNvSpPr>
            <a:spLocks noGrp="1"/>
          </p:cNvSpPr>
          <p:nvPr>
            <p:ph sz="quarter" idx="12"/>
          </p:nvPr>
        </p:nvSpPr>
        <p:spPr/>
        <p:txBody>
          <a:bodyPr/>
          <a:lstStyle/>
          <a:p>
            <a:pPr marL="0" indent="0">
              <a:buNone/>
            </a:pPr>
            <a:r>
              <a:rPr lang="en-US" sz="3200" dirty="0"/>
              <a:t>Now, reflect on the role assessment plays in your school or district. </a:t>
            </a:r>
          </a:p>
          <a:p>
            <a:pPr marL="457200" indent="-457200">
              <a:buFont typeface="Wingdings 3" panose="05040102010807070707" pitchFamily="18" charset="2"/>
              <a:buChar char="}"/>
            </a:pPr>
            <a:r>
              <a:rPr lang="en-US" sz="2800" dirty="0"/>
              <a:t>How do the assessments your students experience align to your priorities?</a:t>
            </a:r>
          </a:p>
          <a:p>
            <a:pPr marL="457200" indent="-457200">
              <a:buFont typeface="Wingdings 3" panose="05040102010807070707" pitchFamily="18" charset="2"/>
              <a:buChar char=""/>
            </a:pPr>
            <a:r>
              <a:rPr lang="en-US" sz="2800" dirty="0"/>
              <a:t>What patterns do you see?</a:t>
            </a:r>
          </a:p>
          <a:p>
            <a:pPr marL="457200" indent="-457200">
              <a:buFont typeface="Wingdings 3" panose="05040102010807070707" pitchFamily="18" charset="2"/>
              <a:buChar char=""/>
            </a:pPr>
            <a:r>
              <a:rPr lang="en-US" sz="2800" dirty="0"/>
              <a:t>Do misalignments reflect concerns about the specific tools, practices or data use?</a:t>
            </a:r>
          </a:p>
          <a:p>
            <a:pPr marL="457200" indent="-457200">
              <a:buFont typeface="Wingdings 3" panose="05040102010807070707" pitchFamily="18" charset="2"/>
              <a:buChar char=""/>
            </a:pPr>
            <a:r>
              <a:rPr lang="en-US" sz="2800" dirty="0"/>
              <a:t>What would your stakeholders say?</a:t>
            </a:r>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98542746-714B-3542-9D71-BA27CE900C81}"/>
              </a:ext>
            </a:extLst>
          </p:cNvPr>
          <p:cNvSpPr>
            <a:spLocks noGrp="1"/>
          </p:cNvSpPr>
          <p:nvPr>
            <p:ph type="sldNum" sz="quarter" idx="10"/>
          </p:nvPr>
        </p:nvSpPr>
        <p:spPr/>
        <p:txBody>
          <a:bodyPr/>
          <a:lstStyle/>
          <a:p>
            <a:fld id="{91BD7323-49BF-4C97-8773-5EC64C492009}" type="slidenum">
              <a:rPr lang="en-US" smtClean="0"/>
              <a:pPr/>
              <a:t>8</a:t>
            </a:fld>
            <a:endParaRPr lang="en-US"/>
          </a:p>
        </p:txBody>
      </p:sp>
    </p:spTree>
    <p:extLst>
      <p:ext uri="{BB962C8B-B14F-4D97-AF65-F5344CB8AC3E}">
        <p14:creationId xmlns:p14="http://schemas.microsoft.com/office/powerpoint/2010/main" val="316398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C3C646-E1A2-E041-9E4D-580349DFAC3F}"/>
              </a:ext>
            </a:extLst>
          </p:cNvPr>
          <p:cNvSpPr>
            <a:spLocks noGrp="1"/>
          </p:cNvSpPr>
          <p:nvPr>
            <p:ph type="title"/>
          </p:nvPr>
        </p:nvSpPr>
        <p:spPr/>
        <p:txBody>
          <a:bodyPr/>
          <a:lstStyle/>
          <a:p>
            <a:r>
              <a:rPr lang="en-US" dirty="0"/>
              <a:t>Why Assessment Leadership Matters</a:t>
            </a:r>
          </a:p>
        </p:txBody>
      </p:sp>
      <p:sp>
        <p:nvSpPr>
          <p:cNvPr id="4" name="Content Placeholder 3">
            <a:extLst>
              <a:ext uri="{FF2B5EF4-FFF2-40B4-BE49-F238E27FC236}">
                <a16:creationId xmlns:a16="http://schemas.microsoft.com/office/drawing/2014/main" xmlns="" id="{360F2F32-AC32-B44E-984D-4EC3D1F67F11}"/>
              </a:ext>
            </a:extLst>
          </p:cNvPr>
          <p:cNvSpPr>
            <a:spLocks noGrp="1"/>
          </p:cNvSpPr>
          <p:nvPr>
            <p:ph type="body" sz="quarter" idx="13"/>
          </p:nvPr>
        </p:nvSpPr>
        <p:spPr>
          <a:xfrm>
            <a:off x="1147834" y="1777835"/>
            <a:ext cx="8977474" cy="4901324"/>
          </a:xfrm>
        </p:spPr>
        <p:txBody>
          <a:bodyPr/>
          <a:lstStyle/>
          <a:p>
            <a:pPr marL="0" indent="0">
              <a:buNone/>
            </a:pPr>
            <a:r>
              <a:rPr lang="en-US" sz="3200" dirty="0"/>
              <a:t>Leaders must create consistent conditions to ensure the following: </a:t>
            </a:r>
          </a:p>
          <a:p>
            <a:r>
              <a:rPr lang="en-US" sz="2800" dirty="0"/>
              <a:t>Students, families, teachers and leaders have meaningful information relevant to the decisions they need to make.</a:t>
            </a:r>
          </a:p>
          <a:p>
            <a:r>
              <a:rPr lang="en-US" sz="2800" dirty="0"/>
              <a:t>They have the knowledge, time and agency to use the information to make decisions that can improve learning outcomes.</a:t>
            </a:r>
            <a:endParaRPr lang="en-US" dirty="0"/>
          </a:p>
          <a:p>
            <a:pPr marL="571500" indent="-571500">
              <a:buFont typeface="Arial" panose="020B0604020202020204" pitchFamily="34" charset="0"/>
              <a:buChar char="•"/>
            </a:pPr>
            <a:endParaRPr lang="en-US" dirty="0"/>
          </a:p>
          <a:p>
            <a:endParaRPr lang="en-US" dirty="0"/>
          </a:p>
          <a:p>
            <a:pPr marL="571500" indent="-57150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C9332E54-003D-A049-B30D-B3DC031AD7A5}"/>
              </a:ext>
            </a:extLst>
          </p:cNvPr>
          <p:cNvSpPr>
            <a:spLocks noGrp="1"/>
          </p:cNvSpPr>
          <p:nvPr>
            <p:ph type="sldNum" sz="quarter" idx="12"/>
          </p:nvPr>
        </p:nvSpPr>
        <p:spPr/>
        <p:txBody>
          <a:bodyPr/>
          <a:lstStyle/>
          <a:p>
            <a:fld id="{91BD7323-49BF-4C97-8773-5EC64C492009}" type="slidenum">
              <a:rPr lang="en-US" smtClean="0"/>
              <a:pPr/>
              <a:t>9</a:t>
            </a:fld>
            <a:endParaRPr lang="en-US"/>
          </a:p>
        </p:txBody>
      </p:sp>
    </p:spTree>
    <p:extLst>
      <p:ext uri="{BB962C8B-B14F-4D97-AF65-F5344CB8AC3E}">
        <p14:creationId xmlns:p14="http://schemas.microsoft.com/office/powerpoint/2010/main" val="24377392"/>
      </p:ext>
    </p:extLst>
  </p:cSld>
  <p:clrMapOvr>
    <a:masterClrMapping/>
  </p:clrMapOvr>
</p:sld>
</file>

<file path=ppt/theme/theme1.xml><?xml version="1.0" encoding="utf-8"?>
<a:theme xmlns:a="http://schemas.openxmlformats.org/drawingml/2006/main" name="3_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2021-05-28T04:00:00+00:00</Publication_x0020_Date>
    <Audience1 xmlns="3a62de7d-ba57-4f43-9dae-9623ba637be0"/>
    <_dlc_DocId xmlns="3a62de7d-ba57-4f43-9dae-9623ba637be0">KYED-536-1273</_dlc_DocId>
    <_dlc_DocIdUrl xmlns="3a62de7d-ba57-4f43-9dae-9623ba637be0">
      <Url>https://www.education.ky.gov/curriculum/standards/kyacadstand/_layouts/15/DocIdRedir.aspx?ID=KYED-536-1273</Url>
      <Description>KYED-536-1273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A879E74-6D2C-4B16-AA6D-CA32CEEAE07A}"/>
</file>

<file path=customXml/itemProps2.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3.xml><?xml version="1.0" encoding="utf-8"?>
<ds:datastoreItem xmlns:ds="http://schemas.openxmlformats.org/officeDocument/2006/customXml" ds:itemID="{62C23E9A-708A-4488-BC53-5F393D41DE67}">
  <ds:schemaRefs>
    <ds:schemaRef ds:uri="http://purl.org/dc/elements/1.1/"/>
    <ds:schemaRef ds:uri="cf3aa28c-8d44-408c-a5ca-996a87f6cd59"/>
    <ds:schemaRef ds:uri="http://schemas.microsoft.com/office/infopath/2007/PartnerControls"/>
    <ds:schemaRef ds:uri="fda1fd82-63c9-4dcd-a1e2-7654a27dcd0b"/>
    <ds:schemaRef ds:uri="http://schemas.microsoft.com/office/2006/metadata/properties"/>
    <ds:schemaRef ds:uri="http://www.w3.org/XML/1998/namespace"/>
    <ds:schemaRef ds:uri="http://purl.org/dc/dcmitype/"/>
    <ds:schemaRef ds:uri="http://schemas.microsoft.com/office/2006/documentManagement/types"/>
    <ds:schemaRef ds:uri="http://purl.org/dc/terms/"/>
    <ds:schemaRef ds:uri="http://schemas.openxmlformats.org/package/2006/metadata/core-properties"/>
    <ds:schemaRef ds:uri="http://schemas.microsoft.com/sharepoint/v3"/>
  </ds:schemaRefs>
</ds:datastoreItem>
</file>

<file path=customXml/itemProps4.xml><?xml version="1.0" encoding="utf-8"?>
<ds:datastoreItem xmlns:ds="http://schemas.openxmlformats.org/officeDocument/2006/customXml" ds:itemID="{569ADB55-32F6-4369-8FD0-5DCD9660076C}"/>
</file>

<file path=docProps/app.xml><?xml version="1.0" encoding="utf-8"?>
<Properties xmlns="http://schemas.openxmlformats.org/officeDocument/2006/extended-properties" xmlns:vt="http://schemas.openxmlformats.org/officeDocument/2006/docPropsVTypes">
  <TotalTime>5206</TotalTime>
  <Words>9430</Words>
  <Application>Microsoft Macintosh PowerPoint</Application>
  <PresentationFormat>Widescreen</PresentationFormat>
  <Paragraphs>722</Paragraphs>
  <Slides>51</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Federo</vt:lpstr>
      <vt:lpstr>Franklin Gothic Medium</vt:lpstr>
      <vt:lpstr>Georgia</vt:lpstr>
      <vt:lpstr>Segoe UI</vt:lpstr>
      <vt:lpstr>Wingdings 2</vt:lpstr>
      <vt:lpstr>Wingdings 3</vt:lpstr>
      <vt:lpstr>3_Theme1</vt:lpstr>
      <vt:lpstr>Leadership Module 1:  Comprehensive, Balanced Systems of Assessment</vt:lpstr>
      <vt:lpstr>Learning Goals</vt:lpstr>
      <vt:lpstr>Success Criteria</vt:lpstr>
      <vt:lpstr>Warm-Up</vt:lpstr>
      <vt:lpstr>Assessment Leadership</vt:lpstr>
      <vt:lpstr>What Does it Mean to be an Education Leader?</vt:lpstr>
      <vt:lpstr>Local System of Assessment</vt:lpstr>
      <vt:lpstr>Reflection on Current Assessment</vt:lpstr>
      <vt:lpstr>Why Assessment Leadership Matters</vt:lpstr>
      <vt:lpstr>Assessment Leadership Core Competencies</vt:lpstr>
      <vt:lpstr>Types and Purposes of Assessment</vt:lpstr>
      <vt:lpstr>Purposes of Assessment</vt:lpstr>
      <vt:lpstr>Formative Assessment Process</vt:lpstr>
      <vt:lpstr>Diagnostic Assessment</vt:lpstr>
      <vt:lpstr>Interim/Benchmark Assessment</vt:lpstr>
      <vt:lpstr>Summative Assessment</vt:lpstr>
      <vt:lpstr>Assessment Cycles and Levels of Information</vt:lpstr>
      <vt:lpstr>What Type of Assessment?</vt:lpstr>
      <vt:lpstr>Example 1</vt:lpstr>
      <vt:lpstr>Example 2</vt:lpstr>
      <vt:lpstr>Example 3</vt:lpstr>
      <vt:lpstr>Example 4</vt:lpstr>
      <vt:lpstr>Example 5</vt:lpstr>
      <vt:lpstr>Assessment Literacy for Leaders</vt:lpstr>
      <vt:lpstr>Acting on Evidence</vt:lpstr>
      <vt:lpstr>Reflection on Types and Purposes of Assessment</vt:lpstr>
      <vt:lpstr>Articulating a Compelling Vision for Assessment</vt:lpstr>
      <vt:lpstr>Priorities for Teaching and Learning</vt:lpstr>
      <vt:lpstr>Role of Assessment in Supporting Priorities for Teaching and Learning</vt:lpstr>
      <vt:lpstr>North Star</vt:lpstr>
      <vt:lpstr>Comprehensive, Balanced Systems of Assessment</vt:lpstr>
      <vt:lpstr>Why Do We Assess? (1)</vt:lpstr>
      <vt:lpstr>Why Do We Assess? (2)</vt:lpstr>
      <vt:lpstr>Informing Teaching and  Learning</vt:lpstr>
      <vt:lpstr>Comprehensive, Balanced  Assessment Systems</vt:lpstr>
      <vt:lpstr>Key Elements of a Comprehensive, Balanced Assessment System (1)</vt:lpstr>
      <vt:lpstr>Key Elements of a Comprehensive, Balanced Assessment System (2)</vt:lpstr>
      <vt:lpstr>Leading Comprehensive, Balanced Systems (1)</vt:lpstr>
      <vt:lpstr>Leading Comprehensive, Balanced Systems (2)</vt:lpstr>
      <vt:lpstr>Reflection: Leading Comprehensive, Balanced Systems</vt:lpstr>
      <vt:lpstr>Culture of Assessment Literacy</vt:lpstr>
      <vt:lpstr>Assessment Literacy </vt:lpstr>
      <vt:lpstr>Culture and Climate</vt:lpstr>
      <vt:lpstr>Building and Sustaining a Culture of Assessment Literacy</vt:lpstr>
      <vt:lpstr>Build Stakeholder Knowledge</vt:lpstr>
      <vt:lpstr>Establish Values</vt:lpstr>
      <vt:lpstr>Invest in Structural Supports</vt:lpstr>
      <vt:lpstr>Local Culture Assessment Literacy</vt:lpstr>
      <vt:lpstr>Wrap-Up Reflection</vt:lpstr>
      <vt:lpstr>Feedback</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Comprehensive Balanced Systems of Assessment</dc:title>
  <dc:creator>WestEd</dc:creator>
  <cp:lastModifiedBy>Davidson, Caryn - Division of Academic Program Standards</cp:lastModifiedBy>
  <cp:revision>387</cp:revision>
  <dcterms:created xsi:type="dcterms:W3CDTF">2020-09-06T16:54:31Z</dcterms:created>
  <dcterms:modified xsi:type="dcterms:W3CDTF">2021-05-28T13:07:21Z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22b6e457-9e67-4728-a383-780705506295</vt:lpwstr>
  </property>
</Properties>
</file>