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22"/>
  </p:notesMasterIdLst>
  <p:handoutMasterIdLst>
    <p:handoutMasterId r:id="rId23"/>
  </p:handoutMasterIdLst>
  <p:sldIdLst>
    <p:sldId id="312" r:id="rId5"/>
    <p:sldId id="726" r:id="rId6"/>
    <p:sldId id="710" r:id="rId7"/>
    <p:sldId id="689" r:id="rId8"/>
    <p:sldId id="738" r:id="rId9"/>
    <p:sldId id="756" r:id="rId10"/>
    <p:sldId id="740" r:id="rId11"/>
    <p:sldId id="748" r:id="rId12"/>
    <p:sldId id="749" r:id="rId13"/>
    <p:sldId id="759" r:id="rId14"/>
    <p:sldId id="752" r:id="rId15"/>
    <p:sldId id="760" r:id="rId16"/>
    <p:sldId id="754" r:id="rId17"/>
    <p:sldId id="761" r:id="rId18"/>
    <p:sldId id="763" r:id="rId19"/>
    <p:sldId id="765" r:id="rId20"/>
    <p:sldId id="2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lsea Talakoub" initials="CT" lastIdx="27" clrIdx="0">
    <p:extLst/>
  </p:cmAuthor>
  <p:cmAuthor id="2" name="Christina Johnson" initials="COJ" lastIdx="1" clrIdx="1">
    <p:extLst/>
  </p:cmAuthor>
  <p:cmAuthor id="3" name="Jessica Arnold" initials="JA" lastIdx="70" clrIdx="2">
    <p:extLst/>
  </p:cmAuthor>
  <p:cmAuthor id="4" name="Bryan Hemberg" initials="BH" lastIdx="38"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CFA739"/>
    <a:srgbClr val="FEF1CA"/>
    <a:srgbClr val="D0A828"/>
    <a:srgbClr val="6F81AC"/>
    <a:srgbClr val="44528E"/>
    <a:srgbClr val="506BA3"/>
    <a:srgbClr val="4A6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30" autoAdjust="0"/>
    <p:restoredTop sz="60487" autoAdjust="0"/>
  </p:normalViewPr>
  <p:slideViewPr>
    <p:cSldViewPr snapToGrid="0">
      <p:cViewPr varScale="1">
        <p:scale>
          <a:sx n="59" d="100"/>
          <a:sy n="59" d="100"/>
        </p:scale>
        <p:origin x="1008"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1" Type="http://schemas.openxmlformats.org/officeDocument/2006/relationships/slide" Target="slides/slide17.xml"/><Relationship Id="rId3" Type="http://schemas.openxmlformats.org/officeDocument/2006/relationships/customXml" Target="../customXml/item3.xml"/><Relationship Id="rId25"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0" Type="http://schemas.openxmlformats.org/officeDocument/2006/relationships/slide" Target="slides/slide16.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customXml" Target="../customXml/item4.xml"/><Relationship Id="rId24" Type="http://schemas.openxmlformats.org/officeDocument/2006/relationships/commentAuthors" Target="commentAuthors.xml"/><Relationship Id="rId11"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handoutMaster" Target="handoutMasters/handoutMaster1.xml"/><Relationship Id="rId28" Type="http://schemas.openxmlformats.org/officeDocument/2006/relationships/tableStyles" Target="tableStyles.xml"/><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9"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 Id="rId14" Type="http://schemas.openxmlformats.org/officeDocument/2006/relationships/slide" Target="slides/slide10.xml"/><Relationship Id="rId4"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10/12/20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10/12/20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Teacher Collaboration Activity is a designed as a follow-up to the professional learning in Module 2: Understanding Formative Assessment</a:t>
            </a:r>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Use these guiding questions to lead participants through a process of planning to address one or more of the indicators that surfaced in the self-assessment and discussion activities. These questions are intended to support an inquiry approach, which can drive shared learning about improvement efforts in the classroom. These questions are also included at the end of the self-reflection tool. </a:t>
            </a:r>
          </a:p>
          <a:p>
            <a:endParaRPr lang="en-US" sz="2800" dirty="0"/>
          </a:p>
          <a:p>
            <a:r>
              <a:rPr lang="en-US" sz="2800" dirty="0"/>
              <a:t>The first step is for participants to select an indicator (or indicators) they would like to focus on. </a:t>
            </a:r>
          </a:p>
          <a:p>
            <a:r>
              <a:rPr lang="en-US" sz="2800" dirty="0"/>
              <a:t>Facilitators may wish to encourage the group to focus on a common indicator. Alternatively, participants can each select an indicator most relevant to their practice. Facilitators can decide this based on what is likely to promote the most engagement in the process. More details are offered in the facilitator guide. </a:t>
            </a:r>
          </a:p>
          <a:p>
            <a:endParaRPr lang="en-US" sz="2800" dirty="0"/>
          </a:p>
          <a:p>
            <a:r>
              <a:rPr lang="en-US" sz="2800" dirty="0"/>
              <a:t>Once an indicator is selected, participants should collaborate to identify specific strategies, timing, and data collection. Keep in mind that data is not just numerical. What information can will best tell participants if their change is having a desired effect?</a:t>
            </a:r>
          </a:p>
          <a:p>
            <a:endParaRPr lang="en-US" sz="2800" dirty="0"/>
          </a:p>
          <a:p>
            <a:r>
              <a:rPr lang="en-US" sz="2800" dirty="0"/>
              <a:t>An example of a plan is included on the next slide. </a:t>
            </a:r>
            <a:endParaRPr lang="en-US" sz="2800" kern="1200" dirty="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a:p>
            <a:endParaRPr lang="en-US" sz="280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10</a:t>
            </a:fld>
            <a:endParaRPr lang="en-US"/>
          </a:p>
        </p:txBody>
      </p:sp>
    </p:spTree>
    <p:extLst>
      <p:ext uri="{BB962C8B-B14F-4D97-AF65-F5344CB8AC3E}">
        <p14:creationId xmlns:p14="http://schemas.microsoft.com/office/powerpoint/2010/main" val="5261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is an example of a plan.</a:t>
            </a:r>
            <a:endParaRPr lang="en-US" sz="2800" kern="1200" dirty="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64947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257444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2153347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1618892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Let participants know that the next step in this inquiry process happens outside of this teacher collaboration activity. </a:t>
            </a:r>
          </a:p>
          <a:p>
            <a:endParaRPr lang="en-US" sz="2800" dirty="0"/>
          </a:p>
          <a:p>
            <a:r>
              <a:rPr lang="en-US" sz="2800" dirty="0"/>
              <a:t>In the context of the information agreed upon in the planning process (what strategies, how, when, and what information to capture), participants will go back to their own practice to try it out and document what happens. </a:t>
            </a:r>
          </a:p>
          <a:p>
            <a:endParaRPr lang="en-US" sz="2800" dirty="0"/>
          </a:p>
          <a:p>
            <a:r>
              <a:rPr lang="en-US" sz="2800" dirty="0"/>
              <a:t>If this teacher group has regular meetings, teachers can share out how things went and what they learned in their next meeting. If this teacher group is not one that meets consistently, facilitators can support teachers in sharing by setting up a digital space to exchange ideas – this could be a Google Doc, a Padlet wall, or even an email thread. </a:t>
            </a:r>
          </a:p>
          <a:p>
            <a:endParaRPr lang="en-US" sz="2800" dirty="0"/>
          </a:p>
          <a:p>
            <a:r>
              <a:rPr lang="en-US" sz="2800" dirty="0"/>
              <a:t>This is an opportunity to think about how participants can build on what they learn in the first inquiry process and how they will continue to improve.  This may mean continued focus on the same indicator or expanding to address other indicators. The process of learning and getting better is an ongoing one, so this cycle of inquiry can be a continuing effort to improve classroom culture and student ownership.</a:t>
            </a:r>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22363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This is an opportunity for participants to reflect on their learning and ensure that they are prepared to apply what they learn to their own practice. Facilitators may want to choose one of these questions to structure a debrief of this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This debrief could be structured as a whole group share out, a partner discussion, or an exit ticket activity. In a digital setting, participants can add their ideas to a shared document, like a Google Doc. Because this activity involves next steps, this is a good opportunity to ensure that all participants understand and are comfortable with the follow up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3397335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17</a:t>
            </a:fld>
            <a:endParaRPr lang="en-US"/>
          </a:p>
        </p:txBody>
      </p:sp>
    </p:spTree>
    <p:extLst>
      <p:ext uri="{BB962C8B-B14F-4D97-AF65-F5344CB8AC3E}">
        <p14:creationId xmlns:p14="http://schemas.microsoft.com/office/powerpoint/2010/main" val="244076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At the end of this learning sequence, you should be able to: </a:t>
            </a:r>
          </a:p>
          <a:p>
            <a:pPr marL="171450" lvl="0" indent="-171450">
              <a:buFont typeface="Arial" panose="020B0604020202020204" pitchFamily="34" charset="0"/>
              <a:buChar char="•"/>
            </a:pPr>
            <a:r>
              <a:rPr lang="en-US" sz="2800" dirty="0"/>
              <a:t>Identify elements of the formative assessment process in a classroom setting</a:t>
            </a:r>
          </a:p>
          <a:p>
            <a:pPr marL="171450" lvl="0" indent="-171450">
              <a:buFont typeface="Arial" panose="020B0604020202020204" pitchFamily="34" charset="0"/>
              <a:buChar char="•"/>
            </a:pPr>
            <a:r>
              <a:rPr lang="en-US" sz="2800" dirty="0"/>
              <a:t>Identify opportunities to improve classroom culture and climate to support formative assessment</a:t>
            </a:r>
          </a:p>
          <a:p>
            <a:endParaRPr lang="en-US" sz="2800" dirty="0"/>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70230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is a proposed agenda for this activity. </a:t>
            </a:r>
          </a:p>
          <a:p>
            <a:r>
              <a:rPr lang="en-US" sz="2800" dirty="0"/>
              <a:t>Keep in mind that factors such as group size, facilitation style, and focus will impact timing. </a:t>
            </a:r>
          </a:p>
          <a:p>
            <a:r>
              <a:rPr lang="en-US" sz="2800" dirty="0"/>
              <a:t>Facilitators are encouraged to adjust this agenda to meet their local </a:t>
            </a:r>
            <a:r>
              <a:rPr lang="en-US" sz="2800" dirty="0">
                <a:solidFill>
                  <a:srgbClr val="FEF1CA"/>
                </a:solidFill>
              </a:rPr>
              <a:t>needs</a:t>
            </a:r>
            <a:r>
              <a:rPr lang="en-US" sz="2800" dirty="0"/>
              <a:t>. </a:t>
            </a:r>
          </a:p>
        </p:txBody>
      </p:sp>
      <p:sp>
        <p:nvSpPr>
          <p:cNvPr id="4" name="Slide Number Placeholder 3"/>
          <p:cNvSpPr>
            <a:spLocks noGrp="1"/>
          </p:cNvSpPr>
          <p:nvPr>
            <p:ph type="sldNum" sz="quarter" idx="5"/>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250951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Slides 5-6 offer a refresher on the cycle of formative assessment and on the Fundamentals of Learning.  They are presented as an optional scaffold for participants. </a:t>
            </a:r>
          </a:p>
          <a:p>
            <a:endParaRPr lang="en-US" sz="2800" dirty="0"/>
          </a:p>
          <a:p>
            <a:r>
              <a:rPr lang="en-US" sz="2800" dirty="0"/>
              <a:t>Facilitators should decide if the group would benefit from a quick walk through of the content or a more detailed discussion. Some groups may be ready to move forward without the refresher. </a:t>
            </a:r>
          </a:p>
          <a:p>
            <a:r>
              <a:rPr lang="en-US" sz="2800" dirty="0"/>
              <a:t>The level of depth of discussion of these slides may impact the overall timing of the teacher collaboration session. </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98449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This slide takes a closer look at the cycle of assessment in the specific context of formative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Learning Expectations</a:t>
            </a:r>
            <a:endParaRPr lang="en-US" sz="2800" b="1" dirty="0"/>
          </a:p>
          <a:p>
            <a:r>
              <a:rPr lang="en-US" sz="2800" dirty="0"/>
              <a:t>Establishing learning goals and success criteria, an essential entry point for the formative assessment process. </a:t>
            </a:r>
          </a:p>
          <a:p>
            <a:endParaRPr lang="en-US" sz="2800" dirty="0"/>
          </a:p>
          <a:p>
            <a:r>
              <a:rPr lang="en-US" sz="2800" dirty="0"/>
              <a:t>Learning goals describe what students will learn in a learning period (like a lesson or unit) and success criteria describe what specifically students will do to demonstrate that they have met the learning goals. Students should have a strong understanding both of what they are supposed to learn and how they will know and show when they are successful. Learning goals and success criteria should be aligned to the learning expectations or standards associated with learning progressions.</a:t>
            </a:r>
          </a:p>
          <a:p>
            <a:endParaRPr lang="en-US" sz="2800" dirty="0"/>
          </a:p>
          <a:p>
            <a:r>
              <a:rPr lang="en-US" sz="2800" b="1" dirty="0"/>
              <a:t>Eliciting Evidence: </a:t>
            </a:r>
          </a:p>
          <a:p>
            <a:r>
              <a:rPr lang="en-US" sz="2800" dirty="0"/>
              <a:t>These learning goals and success criteria should guide the design of strategies to elicit evidence of student learning, often in a variety of ways over the course of a learning period. This may include a wide-range of tasks like populating a graphic organizer and using math manipulatives to represent their thinking, observation, discussion, and questioning. </a:t>
            </a:r>
          </a:p>
          <a:p>
            <a:endParaRPr lang="en-US" sz="2800" dirty="0"/>
          </a:p>
          <a:p>
            <a:r>
              <a:rPr lang="en-US" sz="2800" b="1" dirty="0"/>
              <a:t>Interpreting Evidence:</a:t>
            </a:r>
          </a:p>
          <a:p>
            <a:r>
              <a:rPr lang="en-US" sz="2800" dirty="0"/>
              <a:t>To support you in making useful, real-time pedagogical action, it helps to anticipate common potential student responses in advance and, based on the learning progression, have pedagogical actions aligned to these responses at the ready. </a:t>
            </a:r>
          </a:p>
          <a:p>
            <a:endParaRPr lang="en-US" sz="2800" dirty="0"/>
          </a:p>
          <a:p>
            <a:r>
              <a:rPr lang="en-US" sz="2800" b="1" dirty="0"/>
              <a:t>Acting on Evidence: </a:t>
            </a:r>
          </a:p>
          <a:p>
            <a:r>
              <a:rPr lang="en-US" sz="2800" b="0" dirty="0"/>
              <a:t>Formative assessment is ultimately about what comes next for students to move toward their learning goals. Students and teachers need to work together so that they all understand their next steps. </a:t>
            </a:r>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33802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The Fundamentals of Learning is a framework that presents three fundamental aspects of learning. Classrooms that promote the kind of self-directed, engaged learners described in this framework are a necessary condition for students to meaningfully engage with their teachers and fellow students in the formative assessment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kern="1200" dirty="0">
              <a:solidFill>
                <a:schemeClr val="tx1"/>
              </a:solidFill>
              <a:effectLst/>
              <a:latin typeface="+mn-lt"/>
              <a:ea typeface="+mn-ea"/>
              <a:cs typeface="+mn-cs"/>
            </a:endParaRPr>
          </a:p>
          <a:p>
            <a:r>
              <a:rPr lang="en-US" sz="2800" dirty="0"/>
              <a:t>When students have ownership of their own learning, they can:</a:t>
            </a:r>
          </a:p>
          <a:p>
            <a:pPr marL="171450" indent="-171450">
              <a:buFont typeface="Arial" panose="020B0604020202020204" pitchFamily="34" charset="0"/>
              <a:buChar char="•"/>
            </a:pPr>
            <a:r>
              <a:rPr lang="en-US" sz="2800" dirty="0"/>
              <a:t>Make meaning for themselves by thinking critically and creatively, connecting to prior knowledge and using language and symbols. </a:t>
            </a:r>
          </a:p>
          <a:p>
            <a:pPr marL="171450" indent="-171450">
              <a:buFont typeface="Arial" panose="020B0604020202020204" pitchFamily="34" charset="0"/>
              <a:buChar char="•"/>
            </a:pPr>
            <a:r>
              <a:rPr lang="en-US" sz="2800" dirty="0"/>
              <a:t>Manage their own learning by taking responsibility for learning, adapting learning tactics, and persevering through challenges. </a:t>
            </a:r>
          </a:p>
          <a:p>
            <a:pPr marL="171450" indent="-171450">
              <a:buFont typeface="Arial" panose="020B0604020202020204" pitchFamily="34" charset="0"/>
              <a:buChar char="•"/>
            </a:pPr>
            <a:r>
              <a:rPr lang="en-US" sz="2800" dirty="0"/>
              <a:t>Participate and collaborate by engaging with others and communicating and connecting with others about ideas, feelings, and perspectives.</a:t>
            </a:r>
          </a:p>
          <a:p>
            <a:pPr marL="171450" indent="-171450">
              <a:buFont typeface="Arial" panose="020B0604020202020204" pitchFamily="34" charset="0"/>
              <a:buChar char="•"/>
            </a:pPr>
            <a:endParaRPr lang="en-US" sz="2800" dirty="0"/>
          </a:p>
          <a:p>
            <a:pPr marL="0" indent="0">
              <a:buFont typeface="Arial" panose="020B0604020202020204" pitchFamily="34" charset="0"/>
              <a:buNone/>
            </a:pPr>
            <a:r>
              <a:rPr lang="en-US" sz="2800" dirty="0"/>
              <a:t>This framework, the Fundamentals of Learning, creates a clear picture of the kind of self-directed learner who can engage fully in the formative assessment process. However, learners who embody the Fundamentals of Learning do so because they are empowered and supported in their classroom environment. </a:t>
            </a:r>
          </a:p>
          <a:p>
            <a:endParaRPr lang="en-US" sz="2800" dirty="0"/>
          </a:p>
          <a:p>
            <a:r>
              <a:rPr lang="en-US" sz="2800" dirty="0"/>
              <a:t>Detailed information about the Fundamentals of Learning can be found here: https://</a:t>
            </a:r>
            <a:r>
              <a:rPr lang="en-US" sz="2800" dirty="0" err="1"/>
              <a:t>csaa.wested.org</a:t>
            </a:r>
            <a:r>
              <a:rPr lang="en-US" sz="2800" dirty="0"/>
              <a:t>/wp-content/uploads/2019/11/FundamentalsOfLearning_0.pdf</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420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Participants will apply their learning about the necessary conditions for formative assessment, particularly student ownership and classroom culture, by reflecting on their own classrooms.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49118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Let participants know that the following activity is designed to foster self-reflection and discussion about student ownership and classroom culture.  This activity is meant to serve as the first step in an inquiry process focusing on trying something new and learning about its impact in developing classroom culture that supports formative assessment and the Fundamentals of Learning. Emphasize that this activity is only intended to support reflection, inquiry, and learning. </a:t>
            </a:r>
            <a:r>
              <a:rPr lang="en-US" sz="2800" u="sng" dirty="0"/>
              <a:t>It is not evaluative. </a:t>
            </a:r>
          </a:p>
          <a:p>
            <a:endParaRPr lang="en-US" sz="2800" dirty="0"/>
          </a:p>
          <a:p>
            <a:r>
              <a:rPr lang="en-US" sz="2800" dirty="0"/>
              <a:t>Ask participants to look at the </a:t>
            </a:r>
            <a:r>
              <a:rPr lang="en-US" sz="2800" b="0" dirty="0"/>
              <a:t>Student Ownership and Classroom Culture Reflection Tool</a:t>
            </a:r>
            <a:r>
              <a:rPr lang="en-US" sz="2800" b="1" dirty="0"/>
              <a:t>: </a:t>
            </a:r>
            <a:r>
              <a:rPr lang="en-US" sz="2800" b="1" dirty="0">
                <a:highlight>
                  <a:srgbClr val="FFFF00"/>
                </a:highlight>
              </a:rPr>
              <a:t>Link</a:t>
            </a:r>
          </a:p>
          <a:p>
            <a:endParaRPr lang="en-US" sz="2800" b="1" dirty="0"/>
          </a:p>
          <a:p>
            <a:r>
              <a:rPr lang="en-US" sz="2800" b="1" dirty="0"/>
              <a:t>Orient participants to the self-reflection tool, noting: </a:t>
            </a:r>
          </a:p>
          <a:p>
            <a:pPr marL="171450" indent="-171450">
              <a:buFont typeface="Arial" panose="020B0604020202020204" pitchFamily="34" charset="0"/>
              <a:buChar char="•"/>
            </a:pPr>
            <a:r>
              <a:rPr lang="en-US" sz="2800" b="0" dirty="0"/>
              <a:t>The tool is organized into three sections, based on the three fundamental aspects of learning in the Fundamentals of Learning framework. </a:t>
            </a:r>
          </a:p>
          <a:p>
            <a:pPr marL="171450" indent="-171450">
              <a:buFont typeface="Arial" panose="020B0604020202020204" pitchFamily="34" charset="0"/>
              <a:buChar char="•"/>
            </a:pPr>
            <a:r>
              <a:rPr lang="en-US" sz="2800" b="0" dirty="0"/>
              <a:t>Each section presents indicators for both what students do and classroom culture supports.</a:t>
            </a:r>
          </a:p>
          <a:p>
            <a:pPr marL="171450" indent="-171450">
              <a:buFont typeface="Arial" panose="020B0604020202020204" pitchFamily="34" charset="0"/>
              <a:buChar char="•"/>
            </a:pPr>
            <a:r>
              <a:rPr lang="en-US" sz="2800" b="0" dirty="0"/>
              <a:t>There is a rating scale for each indicator as well as a place to provide examples or evidence to support a rating.</a:t>
            </a:r>
          </a:p>
          <a:p>
            <a:pPr marL="171450" indent="-171450">
              <a:buFont typeface="Arial" panose="020B0604020202020204" pitchFamily="34" charset="0"/>
              <a:buChar char="•"/>
            </a:pPr>
            <a:r>
              <a:rPr lang="en-US" sz="2800" b="0" dirty="0"/>
              <a:t>The rating scale is printed on the document.</a:t>
            </a:r>
          </a:p>
          <a:p>
            <a:pPr marL="171450" indent="-171450">
              <a:buFont typeface="Arial" panose="020B0604020202020204" pitchFamily="34" charset="0"/>
              <a:buChar char="•"/>
            </a:pPr>
            <a:endParaRPr lang="en-US" sz="2800" b="0" dirty="0"/>
          </a:p>
          <a:p>
            <a:pPr marL="0" indent="0">
              <a:buFont typeface="Arial" panose="020B0604020202020204" pitchFamily="34" charset="0"/>
              <a:buNone/>
            </a:pPr>
            <a:r>
              <a:rPr lang="en-US" sz="2800" b="1" dirty="0"/>
              <a:t>Ask participants to work independently to reflect on each indicator and select a rating that best reflects the current status of the participant’s classroom. </a:t>
            </a:r>
          </a:p>
          <a:p>
            <a:pPr marL="0" indent="0">
              <a:buFont typeface="Arial" panose="020B0604020202020204" pitchFamily="34" charset="0"/>
              <a:buNone/>
            </a:pPr>
            <a:r>
              <a:rPr lang="en-US" sz="2800" b="0" dirty="0"/>
              <a:t>Encourage participants to write examples or evidence for indicators where relevant. The examples or evidence are only intended to support the collegial discussion that follows. Populating examples for every indicator may take more time than facilitators wish to spend on the individual reflection. If this is the case, facilitators can guide participants to provide examples for specific higher priority indicators or can make the examples optional. </a:t>
            </a:r>
          </a:p>
          <a:p>
            <a:pPr marL="0" indent="0">
              <a:buFont typeface="Arial" panose="020B0604020202020204" pitchFamily="34" charset="0"/>
              <a:buNone/>
            </a:pPr>
            <a:endParaRPr lang="en-US" sz="28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t>Detailed information about the Fundamentals of Learning can be found here: https://</a:t>
            </a:r>
            <a:r>
              <a:rPr lang="en-US" sz="2800" dirty="0" err="1"/>
              <a:t>csaa.wested.org</a:t>
            </a:r>
            <a:r>
              <a:rPr lang="en-US" sz="2800" dirty="0"/>
              <a:t>/wp-content/uploads/2019/11/FundamentalsOfLearning_0.pdf</a:t>
            </a:r>
          </a:p>
          <a:p>
            <a:pPr marL="0" indent="0">
              <a:buFont typeface="Arial" panose="020B0604020202020204" pitchFamily="34" charset="0"/>
              <a:buNone/>
            </a:pPr>
            <a:endParaRPr lang="en-US" sz="2800" b="0" dirty="0"/>
          </a:p>
          <a:p>
            <a:endParaRPr lang="en-US" sz="2800" b="0" dirty="0"/>
          </a:p>
          <a:p>
            <a:endParaRPr lang="en-US" sz="2800" b="0" dirty="0"/>
          </a:p>
          <a:p>
            <a:endParaRPr lang="en-US" sz="280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284065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Facilitate a discussion in which participants use the tool to share their perceptions of the how their classroom currently supports the fundamental aspects of learning which lay the foundation for formative assessment</a:t>
            </a:r>
            <a:r>
              <a:rPr lang="en-US" sz="2800" dirty="0"/>
              <a:t>. </a:t>
            </a:r>
          </a:p>
          <a:p>
            <a:endParaRPr lang="en-US" sz="2800" dirty="0"/>
          </a:p>
          <a:p>
            <a:r>
              <a:rPr lang="en-US" sz="2800" dirty="0"/>
              <a:t>The questions on the slide can help guide the discussion.  The focus of this discussion is on what participants see in their own current practice.</a:t>
            </a:r>
          </a:p>
          <a:p>
            <a:endParaRPr lang="en-US" sz="2800" dirty="0"/>
          </a:p>
          <a:p>
            <a:r>
              <a:rPr lang="en-US" sz="2800" dirty="0"/>
              <a:t>Facilitators may want to place participants in pairs or small groups for this discussion. When bringing the group back together, encourage groups to look for shared areas of strength and common areas for improvement. </a:t>
            </a:r>
          </a:p>
          <a:p>
            <a:endParaRPr lang="en-US" sz="2800" dirty="0"/>
          </a:p>
          <a:p>
            <a:r>
              <a:rPr lang="en-US" sz="2800" dirty="0"/>
              <a:t>Let participants know that their self-reflection and this discussion will be used to help identify an indicator or two to focus on on their classrooms.</a:t>
            </a:r>
          </a:p>
          <a:p>
            <a:endParaRPr lang="en-US" sz="2800" dirty="0"/>
          </a:p>
          <a:p>
            <a:endParaRPr lang="en-US" sz="2800" dirty="0"/>
          </a:p>
          <a:p>
            <a:endParaRPr lang="en-US" sz="2800" dirty="0"/>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85875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5" name="Title 1">
            <a:extLst>
              <a:ext uri="{FF2B5EF4-FFF2-40B4-BE49-F238E27FC236}">
                <a16:creationId xmlns:a16="http://schemas.microsoft.com/office/drawing/2014/main" xmlns="" id="{E0B924E4-3D3C-C147-95DE-7F25670A5CB6}"/>
              </a:ext>
            </a:extLst>
          </p:cNvPr>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6" name="Content Placeholder 2">
            <a:extLst>
              <a:ext uri="{FF2B5EF4-FFF2-40B4-BE49-F238E27FC236}">
                <a16:creationId xmlns:a16="http://schemas.microsoft.com/office/drawing/2014/main" xmlns="" id="{73696628-23F4-3649-843A-C4088B1D77F5}"/>
              </a:ext>
            </a:extLst>
          </p:cNvPr>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33BF492A-C15A-B044-9EED-E13D54091AE8}"/>
              </a:ext>
            </a:extLst>
          </p:cNvPr>
          <p:cNvSpPr>
            <a:spLocks noGrp="1"/>
          </p:cNvSpPr>
          <p:nvPr>
            <p:ph sz="half" idx="11"/>
          </p:nvPr>
        </p:nvSpPr>
        <p:spPr>
          <a:xfrm>
            <a:off x="3725608" y="1797501"/>
            <a:ext cx="1998094" cy="1893963"/>
          </a:xfrm>
          <a:prstGeom prst="rect">
            <a:avLst/>
          </a:prstGeom>
        </p:spPr>
        <p:txBody>
          <a:bodyPr/>
          <a:lstStyle>
            <a:lvl1pPr marL="0" indent="0">
              <a:buNone/>
              <a:defRPr/>
            </a:lvl1pPr>
          </a:lstStyle>
          <a:p>
            <a:pPr lvl="0"/>
            <a:endParaRPr lang="en-US" dirty="0"/>
          </a:p>
        </p:txBody>
      </p:sp>
      <p:sp>
        <p:nvSpPr>
          <p:cNvPr id="8" name="Content Placeholder 2">
            <a:extLst>
              <a:ext uri="{FF2B5EF4-FFF2-40B4-BE49-F238E27FC236}">
                <a16:creationId xmlns:a16="http://schemas.microsoft.com/office/drawing/2014/main" xmlns="" id="{4CA41C57-402F-114E-AC34-1F691015BF9E}"/>
              </a:ext>
            </a:extLst>
          </p:cNvPr>
          <p:cNvSpPr>
            <a:spLocks noGrp="1"/>
          </p:cNvSpPr>
          <p:nvPr>
            <p:ph sz="half" idx="12"/>
          </p:nvPr>
        </p:nvSpPr>
        <p:spPr>
          <a:xfrm>
            <a:off x="6301664" y="1797501"/>
            <a:ext cx="1998094" cy="1893963"/>
          </a:xfrm>
          <a:prstGeom prst="rect">
            <a:avLst/>
          </a:prstGeom>
        </p:spPr>
        <p:txBody>
          <a:bodyPr/>
          <a:lstStyle>
            <a:lvl1pPr marL="0" indent="0">
              <a:buNone/>
              <a:defRPr/>
            </a:lvl1pPr>
          </a:lstStyle>
          <a:p>
            <a:pPr lvl="0"/>
            <a:endParaRPr lang="en-US" dirty="0"/>
          </a:p>
        </p:txBody>
      </p:sp>
      <p:sp>
        <p:nvSpPr>
          <p:cNvPr id="9" name="Content Placeholder 2">
            <a:extLst>
              <a:ext uri="{FF2B5EF4-FFF2-40B4-BE49-F238E27FC236}">
                <a16:creationId xmlns:a16="http://schemas.microsoft.com/office/drawing/2014/main" xmlns="" id="{23EC9342-123A-AE47-92C6-ED925163D215}"/>
              </a:ext>
            </a:extLst>
          </p:cNvPr>
          <p:cNvSpPr>
            <a:spLocks noGrp="1"/>
          </p:cNvSpPr>
          <p:nvPr>
            <p:ph sz="half" idx="13"/>
          </p:nvPr>
        </p:nvSpPr>
        <p:spPr>
          <a:xfrm>
            <a:off x="8955584" y="1797501"/>
            <a:ext cx="1998094" cy="1893963"/>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4C476F1B-C936-754C-B8B2-163AAC3402A2}"/>
              </a:ext>
            </a:extLst>
          </p:cNvPr>
          <p:cNvSpPr>
            <a:spLocks noGrp="1"/>
          </p:cNvSpPr>
          <p:nvPr>
            <p:ph sz="half" idx="14"/>
          </p:nvPr>
        </p:nvSpPr>
        <p:spPr>
          <a:xfrm>
            <a:off x="1149552" y="3971931"/>
            <a:ext cx="1998094"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D08A5BD5-E2D7-0E4D-A97D-086039447060}"/>
              </a:ext>
            </a:extLst>
          </p:cNvPr>
          <p:cNvSpPr>
            <a:spLocks noGrp="1"/>
          </p:cNvSpPr>
          <p:nvPr>
            <p:ph sz="half" idx="15"/>
          </p:nvPr>
        </p:nvSpPr>
        <p:spPr>
          <a:xfrm>
            <a:off x="3725608" y="3971931"/>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CBD653CF-5D19-7241-A611-BA0298F06A4D}"/>
              </a:ext>
            </a:extLst>
          </p:cNvPr>
          <p:cNvSpPr>
            <a:spLocks noGrp="1"/>
          </p:cNvSpPr>
          <p:nvPr>
            <p:ph sz="half" idx="16"/>
          </p:nvPr>
        </p:nvSpPr>
        <p:spPr>
          <a:xfrm>
            <a:off x="6301664" y="3971931"/>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997E9A1-D7DB-5E4C-A985-353140178B0F}"/>
              </a:ext>
            </a:extLst>
          </p:cNvPr>
          <p:cNvSpPr>
            <a:spLocks noGrp="1"/>
          </p:cNvSpPr>
          <p:nvPr>
            <p:ph sz="half" idx="17"/>
          </p:nvPr>
        </p:nvSpPr>
        <p:spPr>
          <a:xfrm>
            <a:off x="8929998" y="397193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2424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11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lvl1pPr>
              <a:defRPr sz="540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5"/>
            <a:ext cx="8992572" cy="609600"/>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598482" y="4381366"/>
            <a:ext cx="1998094" cy="648857"/>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045311" y="4319468"/>
            <a:ext cx="1998094" cy="648857"/>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598481" y="2561362"/>
            <a:ext cx="1998095" cy="648858"/>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8045311" y="2559288"/>
            <a:ext cx="1998094" cy="650932"/>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4598482" y="3424130"/>
            <a:ext cx="1998094" cy="648857"/>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1149550" y="6173408"/>
            <a:ext cx="9217163" cy="609600"/>
          </a:xfrm>
          <a:prstGeom prst="rect">
            <a:avLst/>
          </a:prstGeo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xmlns="" id="{676B654C-D25A-4F43-B1CF-AA64C0B2BD26}"/>
              </a:ext>
            </a:extLst>
          </p:cNvPr>
          <p:cNvSpPr>
            <a:spLocks noGrp="1"/>
          </p:cNvSpPr>
          <p:nvPr>
            <p:ph sz="half" idx="18"/>
          </p:nvPr>
        </p:nvSpPr>
        <p:spPr>
          <a:xfrm>
            <a:off x="8045311" y="3415476"/>
            <a:ext cx="1998094" cy="650932"/>
          </a:xfrm>
          <a:prstGeom prst="rect">
            <a:avLst/>
          </a:prstGeom>
        </p:spPr>
        <p:txBody>
          <a:bodyPr/>
          <a:lstStyle>
            <a:lvl1pPr marL="0" indent="0">
              <a:buNone/>
              <a:defRPr/>
            </a:lvl1pPr>
          </a:lstStyle>
          <a:p>
            <a:pPr lvl="0"/>
            <a:endParaRPr lang="en-US" dirty="0"/>
          </a:p>
        </p:txBody>
      </p:sp>
      <p:sp>
        <p:nvSpPr>
          <p:cNvPr id="15" name="Content Placeholder 2">
            <a:extLst>
              <a:ext uri="{FF2B5EF4-FFF2-40B4-BE49-F238E27FC236}">
                <a16:creationId xmlns:a16="http://schemas.microsoft.com/office/drawing/2014/main" xmlns="" id="{533CD6F8-6C3F-F244-BB19-C0B81132D816}"/>
              </a:ext>
            </a:extLst>
          </p:cNvPr>
          <p:cNvSpPr>
            <a:spLocks noGrp="1"/>
          </p:cNvSpPr>
          <p:nvPr>
            <p:ph sz="half" idx="19"/>
          </p:nvPr>
        </p:nvSpPr>
        <p:spPr>
          <a:xfrm>
            <a:off x="1149550" y="2563435"/>
            <a:ext cx="1998094" cy="648857"/>
          </a:xfrm>
          <a:prstGeom prst="rect">
            <a:avLst/>
          </a:prstGeom>
        </p:spPr>
        <p:txBody>
          <a:bodyPr/>
          <a:lstStyle>
            <a:lvl1pPr marL="0" indent="0">
              <a:buNone/>
              <a:defRPr/>
            </a:lvl1pPr>
          </a:lstStyle>
          <a:p>
            <a:pPr lvl="0"/>
            <a:endParaRPr lang="en-US" dirty="0"/>
          </a:p>
        </p:txBody>
      </p:sp>
      <p:sp>
        <p:nvSpPr>
          <p:cNvPr id="16" name="Content Placeholder 2">
            <a:extLst>
              <a:ext uri="{FF2B5EF4-FFF2-40B4-BE49-F238E27FC236}">
                <a16:creationId xmlns:a16="http://schemas.microsoft.com/office/drawing/2014/main" xmlns="" id="{8D635B22-7A7C-E949-9B5E-E110981355AF}"/>
              </a:ext>
            </a:extLst>
          </p:cNvPr>
          <p:cNvSpPr>
            <a:spLocks noGrp="1"/>
          </p:cNvSpPr>
          <p:nvPr>
            <p:ph sz="half" idx="20"/>
          </p:nvPr>
        </p:nvSpPr>
        <p:spPr>
          <a:xfrm>
            <a:off x="1149550" y="3474614"/>
            <a:ext cx="1998094" cy="648857"/>
          </a:xfrm>
          <a:prstGeom prst="rect">
            <a:avLst/>
          </a:prstGeom>
        </p:spPr>
        <p:txBody>
          <a:bodyPr/>
          <a:lstStyle>
            <a:lvl1pPr marL="0" indent="0">
              <a:buNone/>
              <a:defRPr/>
            </a:lvl1pPr>
          </a:lstStyle>
          <a:p>
            <a:pPr lvl="0"/>
            <a:endParaRPr lang="en-US" dirty="0"/>
          </a:p>
        </p:txBody>
      </p:sp>
      <p:sp>
        <p:nvSpPr>
          <p:cNvPr id="17" name="Content Placeholder 2">
            <a:extLst>
              <a:ext uri="{FF2B5EF4-FFF2-40B4-BE49-F238E27FC236}">
                <a16:creationId xmlns:a16="http://schemas.microsoft.com/office/drawing/2014/main" xmlns="" id="{5E08EB2A-CE96-FF45-86D5-21362F6C76F0}"/>
              </a:ext>
            </a:extLst>
          </p:cNvPr>
          <p:cNvSpPr>
            <a:spLocks noGrp="1"/>
          </p:cNvSpPr>
          <p:nvPr>
            <p:ph sz="half" idx="21"/>
          </p:nvPr>
        </p:nvSpPr>
        <p:spPr>
          <a:xfrm>
            <a:off x="1149305" y="4387036"/>
            <a:ext cx="1998094" cy="648857"/>
          </a:xfrm>
          <a:prstGeom prst="rect">
            <a:avLst/>
          </a:prstGeom>
        </p:spPr>
        <p:txBody>
          <a:bodyPr/>
          <a:lstStyle>
            <a:lvl1pPr marL="0" indent="0">
              <a:buNone/>
              <a:defRPr/>
            </a:lvl1pPr>
          </a:lstStyle>
          <a:p>
            <a:pPr lvl="0"/>
            <a:endParaRPr lang="en-US" dirty="0"/>
          </a:p>
        </p:txBody>
      </p:sp>
      <p:sp>
        <p:nvSpPr>
          <p:cNvPr id="18" name="Content Placeholder 2">
            <a:extLst>
              <a:ext uri="{FF2B5EF4-FFF2-40B4-BE49-F238E27FC236}">
                <a16:creationId xmlns:a16="http://schemas.microsoft.com/office/drawing/2014/main" xmlns="" id="{BFB180BE-09A3-4A42-B709-5FDC31D5B36C}"/>
              </a:ext>
            </a:extLst>
          </p:cNvPr>
          <p:cNvSpPr>
            <a:spLocks noGrp="1"/>
          </p:cNvSpPr>
          <p:nvPr>
            <p:ph sz="half" idx="22"/>
          </p:nvPr>
        </p:nvSpPr>
        <p:spPr>
          <a:xfrm>
            <a:off x="1149305" y="5298215"/>
            <a:ext cx="1998094" cy="648857"/>
          </a:xfrm>
          <a:prstGeom prst="rect">
            <a:avLst/>
          </a:prstGeom>
        </p:spPr>
        <p:txBody>
          <a:bodyPr/>
          <a:lstStyle>
            <a:lvl1pPr marL="0" indent="0">
              <a:buNone/>
              <a:defRPr/>
            </a:lvl1pPr>
          </a:lstStyle>
          <a:p>
            <a:pPr lvl="0"/>
            <a:endParaRPr lang="en-US" dirty="0"/>
          </a:p>
        </p:txBody>
      </p:sp>
      <p:sp>
        <p:nvSpPr>
          <p:cNvPr id="19" name="Content Placeholder 3">
            <a:extLst>
              <a:ext uri="{FF2B5EF4-FFF2-40B4-BE49-F238E27FC236}">
                <a16:creationId xmlns:a16="http://schemas.microsoft.com/office/drawing/2014/main" xmlns="" id="{4B729FD5-AAED-C64D-9679-3535F9AE779E}"/>
              </a:ext>
            </a:extLst>
          </p:cNvPr>
          <p:cNvSpPr>
            <a:spLocks noGrp="1"/>
          </p:cNvSpPr>
          <p:nvPr>
            <p:ph sz="half" idx="23"/>
          </p:nvPr>
        </p:nvSpPr>
        <p:spPr>
          <a:xfrm>
            <a:off x="4596134" y="5245390"/>
            <a:ext cx="1998094" cy="648857"/>
          </a:xfrm>
          <a:prstGeom prst="rect">
            <a:avLst/>
          </a:prstGeom>
        </p:spPr>
        <p:txBody>
          <a:bodyPr/>
          <a:lstStyle>
            <a:lvl1pPr marL="0" indent="0">
              <a:buNone/>
              <a:defRPr/>
            </a:lvl1pPr>
          </a:lstStyle>
          <a:p>
            <a:pPr lvl="0"/>
            <a:endParaRPr lang="en-US" dirty="0"/>
          </a:p>
        </p:txBody>
      </p:sp>
      <p:sp>
        <p:nvSpPr>
          <p:cNvPr id="20" name="Content Placeholder 3">
            <a:extLst>
              <a:ext uri="{FF2B5EF4-FFF2-40B4-BE49-F238E27FC236}">
                <a16:creationId xmlns:a16="http://schemas.microsoft.com/office/drawing/2014/main" xmlns="" id="{CA072423-DE27-D343-8C7F-6956C298CE03}"/>
              </a:ext>
            </a:extLst>
          </p:cNvPr>
          <p:cNvSpPr>
            <a:spLocks noGrp="1"/>
          </p:cNvSpPr>
          <p:nvPr>
            <p:ph sz="half" idx="24"/>
          </p:nvPr>
        </p:nvSpPr>
        <p:spPr>
          <a:xfrm>
            <a:off x="8045311" y="5251098"/>
            <a:ext cx="1998094" cy="64885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1530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5" name="Picture 4" descr="A picture containing device&#10;&#10;Description automatically generated">
            <a:extLst>
              <a:ext uri="{FF2B5EF4-FFF2-40B4-BE49-F238E27FC236}">
                <a16:creationId xmlns:a16="http://schemas.microsoft.com/office/drawing/2014/main" xmlns="" id="{BACDC4A7-FFB7-6C42-A399-1D205A64F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43" y="5493147"/>
            <a:ext cx="2358039" cy="118162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258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733" r:id="rId7"/>
    <p:sldLayoutId id="2147483732" r:id="rId8"/>
    <p:sldLayoutId id="2147483664" r:id="rId9"/>
    <p:sldLayoutId id="2147483680" r:id="rId10"/>
    <p:sldLayoutId id="2147483679" r:id="rId11"/>
    <p:sldLayoutId id="2147483665" r:id="rId12"/>
    <p:sldLayoutId id="2147483668" r:id="rId13"/>
    <p:sldLayoutId id="2147483669" r:id="rId14"/>
    <p:sldLayoutId id="2147483671" r:id="rId15"/>
    <p:sldLayoutId id="2147483734" r:id="rId16"/>
    <p:sldLayoutId id="2147483735"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291194" y="3441032"/>
            <a:ext cx="9784006" cy="1646302"/>
          </a:xfrm>
        </p:spPr>
        <p:txBody>
          <a:bodyPr/>
          <a:lstStyle/>
          <a:p>
            <a:r>
              <a:rPr lang="en-US" sz="4400" b="1" dirty="0"/>
              <a:t>Teacher Collaboration Activity </a:t>
            </a:r>
            <a:r>
              <a:rPr lang="en-US" dirty="0"/>
              <a:t/>
            </a:r>
            <a:br>
              <a:rPr lang="en-US" dirty="0"/>
            </a:br>
            <a:r>
              <a:rPr lang="en-US" sz="3200" dirty="0"/>
              <a:t>Module 2: Understanding Formative Assessment</a:t>
            </a:r>
            <a:endParaRPr lang="en-US" dirty="0"/>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034094" y="5546450"/>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E0FBCB9-DC3C-D244-A95D-8F4187A48E84}"/>
              </a:ext>
            </a:extLst>
          </p:cNvPr>
          <p:cNvSpPr>
            <a:spLocks noGrp="1"/>
          </p:cNvSpPr>
          <p:nvPr>
            <p:ph type="title"/>
          </p:nvPr>
        </p:nvSpPr>
        <p:spPr/>
        <p:txBody>
          <a:bodyPr/>
          <a:lstStyle/>
          <a:p>
            <a:r>
              <a:rPr lang="en-US" dirty="0"/>
              <a:t>Planning for Inquiry</a:t>
            </a:r>
          </a:p>
        </p:txBody>
      </p:sp>
      <p:pic>
        <p:nvPicPr>
          <p:cNvPr id="21" name="Content Placeholder 20" descr="&quot; &quot;">
            <a:extLst>
              <a:ext uri="{FF2B5EF4-FFF2-40B4-BE49-F238E27FC236}">
                <a16:creationId xmlns:a16="http://schemas.microsoft.com/office/drawing/2014/main" xmlns="" id="{41A6230F-0BDF-FA4A-974F-1A08352E3D29}"/>
              </a:ext>
              <a:ext uri="{C183D7F6-B498-43B3-948B-1728B52AA6E4}">
                <adec:decorative xmlns:adec="http://schemas.microsoft.com/office/drawing/2017/decorative" xmlns="" val="1"/>
              </a:ext>
            </a:extLst>
          </p:cNvPr>
          <p:cNvPicPr>
            <a:picLocks noGrp="1" noChangeAspect="1"/>
          </p:cNvPicPr>
          <p:nvPr>
            <p:ph sz="half" idx="21"/>
          </p:nvPr>
        </p:nvPicPr>
        <p:blipFill>
          <a:blip r:embed="rId3">
            <a:extLst>
              <a:ext uri="{28A0092B-C50C-407E-A947-70E740481C1C}">
                <a14:useLocalDpi xmlns:a14="http://schemas.microsoft.com/office/drawing/2010/main" val="0"/>
              </a:ext>
            </a:extLst>
          </a:blip>
          <a:stretch>
            <a:fillRect/>
          </a:stretch>
        </p:blipFill>
        <p:spPr>
          <a:xfrm>
            <a:off x="1531472" y="1604135"/>
            <a:ext cx="914400" cy="914400"/>
          </a:xfrm>
        </p:spPr>
      </p:pic>
      <p:sp>
        <p:nvSpPr>
          <p:cNvPr id="14" name="Content Placeholder 13">
            <a:extLst>
              <a:ext uri="{FF2B5EF4-FFF2-40B4-BE49-F238E27FC236}">
                <a16:creationId xmlns:a16="http://schemas.microsoft.com/office/drawing/2014/main" xmlns="" id="{83C0E816-FC7B-7646-B645-C72FA89D0276}"/>
              </a:ext>
            </a:extLst>
          </p:cNvPr>
          <p:cNvSpPr>
            <a:spLocks noGrp="1"/>
          </p:cNvSpPr>
          <p:nvPr>
            <p:ph sz="half" idx="19"/>
          </p:nvPr>
        </p:nvSpPr>
        <p:spPr>
          <a:xfrm>
            <a:off x="2647950" y="1736907"/>
            <a:ext cx="7468053" cy="648857"/>
          </a:xfrm>
        </p:spPr>
        <p:txBody>
          <a:bodyPr/>
          <a:lstStyle/>
          <a:p>
            <a:r>
              <a:rPr lang="en-US" sz="3200" dirty="0"/>
              <a:t>What indicator should we focus on?</a:t>
            </a:r>
          </a:p>
        </p:txBody>
      </p:sp>
      <p:pic>
        <p:nvPicPr>
          <p:cNvPr id="23" name="Content Placeholder 22" descr="&quot; &quot;">
            <a:extLst>
              <a:ext uri="{FF2B5EF4-FFF2-40B4-BE49-F238E27FC236}">
                <a16:creationId xmlns:a16="http://schemas.microsoft.com/office/drawing/2014/main" xmlns="" id="{4DE6C5DF-490B-834E-86AB-0F36B2055539}"/>
              </a:ext>
              <a:ext uri="{C183D7F6-B498-43B3-948B-1728B52AA6E4}">
                <adec:decorative xmlns:adec="http://schemas.microsoft.com/office/drawing/2017/decorative" xmlns="" val="1"/>
              </a:ext>
            </a:extLst>
          </p:cNvPr>
          <p:cNvPicPr>
            <a:picLocks noGrp="1" noChangeAspect="1"/>
          </p:cNvPicPr>
          <p:nvPr>
            <p:ph sz="half" idx="22"/>
          </p:nvPr>
        </p:nvPicPr>
        <p:blipFill>
          <a:blip r:embed="rId4">
            <a:extLst>
              <a:ext uri="{28A0092B-C50C-407E-A947-70E740481C1C}">
                <a14:useLocalDpi xmlns:a14="http://schemas.microsoft.com/office/drawing/2010/main" val="0"/>
              </a:ext>
            </a:extLst>
          </a:blip>
          <a:stretch>
            <a:fillRect/>
          </a:stretch>
        </p:blipFill>
        <p:spPr>
          <a:xfrm>
            <a:off x="1542381" y="3048277"/>
            <a:ext cx="914400" cy="914400"/>
          </a:xfrm>
        </p:spPr>
      </p:pic>
      <p:sp>
        <p:nvSpPr>
          <p:cNvPr id="9" name="Content Placeholder 8">
            <a:extLst>
              <a:ext uri="{FF2B5EF4-FFF2-40B4-BE49-F238E27FC236}">
                <a16:creationId xmlns:a16="http://schemas.microsoft.com/office/drawing/2014/main" xmlns="" id="{A3281AC0-03AB-3C4A-9DAA-3BF35147DD48}"/>
              </a:ext>
            </a:extLst>
          </p:cNvPr>
          <p:cNvSpPr>
            <a:spLocks noGrp="1"/>
          </p:cNvSpPr>
          <p:nvPr>
            <p:ph sz="half" idx="14"/>
          </p:nvPr>
        </p:nvSpPr>
        <p:spPr>
          <a:xfrm>
            <a:off x="2647950" y="2856619"/>
            <a:ext cx="7314361" cy="648858"/>
          </a:xfrm>
        </p:spPr>
        <p:txBody>
          <a:bodyPr/>
          <a:lstStyle/>
          <a:p>
            <a:r>
              <a:rPr lang="en-US" sz="3200" dirty="0"/>
              <a:t>What strategies or changes do we think will help us improve?</a:t>
            </a:r>
          </a:p>
        </p:txBody>
      </p:sp>
      <p:pic>
        <p:nvPicPr>
          <p:cNvPr id="25" name="Content Placeholder 24" descr="&quot; &quot;">
            <a:extLst>
              <a:ext uri="{FF2B5EF4-FFF2-40B4-BE49-F238E27FC236}">
                <a16:creationId xmlns:a16="http://schemas.microsoft.com/office/drawing/2014/main" xmlns="" id="{C63CE586-D3B2-744F-8D82-2D69C3D7DAC6}"/>
              </a:ext>
              <a:ext uri="{C183D7F6-B498-43B3-948B-1728B52AA6E4}">
                <adec:decorative xmlns:adec="http://schemas.microsoft.com/office/drawing/2017/decorative" xmlns="" val="1"/>
              </a:ext>
            </a:extLst>
          </p:cNvPr>
          <p:cNvPicPr>
            <a:picLocks noGrp="1" noChangeAspect="1"/>
          </p:cNvPicPr>
          <p:nvPr>
            <p:ph sz="half" idx="16"/>
          </p:nvPr>
        </p:nvPicPr>
        <p:blipFill>
          <a:blip r:embed="rId5">
            <a:extLst>
              <a:ext uri="{28A0092B-C50C-407E-A947-70E740481C1C}">
                <a14:useLocalDpi xmlns:a14="http://schemas.microsoft.com/office/drawing/2010/main" val="0"/>
              </a:ext>
            </a:extLst>
          </a:blip>
          <a:stretch>
            <a:fillRect/>
          </a:stretch>
        </p:blipFill>
        <p:spPr>
          <a:xfrm>
            <a:off x="1542381" y="4339465"/>
            <a:ext cx="914400" cy="914400"/>
          </a:xfrm>
        </p:spPr>
      </p:pic>
      <p:sp>
        <p:nvSpPr>
          <p:cNvPr id="10" name="Content Placeholder 9">
            <a:extLst>
              <a:ext uri="{FF2B5EF4-FFF2-40B4-BE49-F238E27FC236}">
                <a16:creationId xmlns:a16="http://schemas.microsoft.com/office/drawing/2014/main" xmlns="" id="{91D697AF-999A-E04B-A309-ADAB32D71DD4}"/>
              </a:ext>
            </a:extLst>
          </p:cNvPr>
          <p:cNvSpPr>
            <a:spLocks noGrp="1"/>
          </p:cNvSpPr>
          <p:nvPr>
            <p:ph sz="half" idx="15"/>
          </p:nvPr>
        </p:nvSpPr>
        <p:spPr>
          <a:xfrm>
            <a:off x="2827762" y="4472237"/>
            <a:ext cx="7314361" cy="650932"/>
          </a:xfrm>
        </p:spPr>
        <p:txBody>
          <a:bodyPr/>
          <a:lstStyle/>
          <a:p>
            <a:r>
              <a:rPr lang="en-US" sz="3200" dirty="0"/>
              <a:t>How and when will we try it out?</a:t>
            </a:r>
          </a:p>
        </p:txBody>
      </p:sp>
      <p:pic>
        <p:nvPicPr>
          <p:cNvPr id="27" name="Content Placeholder 26" descr="&quot; &quot;">
            <a:extLst>
              <a:ext uri="{FF2B5EF4-FFF2-40B4-BE49-F238E27FC236}">
                <a16:creationId xmlns:a16="http://schemas.microsoft.com/office/drawing/2014/main" xmlns="" id="{AA363416-C044-054D-AAC9-A59AD1B3E901}"/>
              </a:ext>
              <a:ext uri="{C183D7F6-B498-43B3-948B-1728B52AA6E4}">
                <adec:decorative xmlns:adec="http://schemas.microsoft.com/office/drawing/2017/decorative" xmlns="" val="1"/>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531472" y="5783607"/>
            <a:ext cx="914400" cy="914400"/>
          </a:xfrm>
        </p:spPr>
      </p:pic>
      <p:sp>
        <p:nvSpPr>
          <p:cNvPr id="15" name="Content Placeholder 14">
            <a:extLst>
              <a:ext uri="{FF2B5EF4-FFF2-40B4-BE49-F238E27FC236}">
                <a16:creationId xmlns:a16="http://schemas.microsoft.com/office/drawing/2014/main" xmlns="" id="{6AFBEFC7-6582-A241-AE33-728FB0F3686A}"/>
              </a:ext>
            </a:extLst>
          </p:cNvPr>
          <p:cNvSpPr>
            <a:spLocks noGrp="1"/>
          </p:cNvSpPr>
          <p:nvPr>
            <p:ph sz="half" idx="20"/>
          </p:nvPr>
        </p:nvSpPr>
        <p:spPr>
          <a:xfrm>
            <a:off x="2827762" y="5591950"/>
            <a:ext cx="7314361" cy="648857"/>
          </a:xfrm>
        </p:spPr>
        <p:txBody>
          <a:bodyPr/>
          <a:lstStyle/>
          <a:p>
            <a:r>
              <a:rPr lang="en-US" sz="3200" dirty="0"/>
              <a:t>How will we know if our change is an improvement? </a:t>
            </a:r>
          </a:p>
        </p:txBody>
      </p:sp>
      <p:sp>
        <p:nvSpPr>
          <p:cNvPr id="4" name="Slide Number Placeholder 3">
            <a:extLst>
              <a:ext uri="{FF2B5EF4-FFF2-40B4-BE49-F238E27FC236}">
                <a16:creationId xmlns:a16="http://schemas.microsoft.com/office/drawing/2014/main" xmlns="" id="{B94586EC-D322-0646-8A65-7CD7048E063D}"/>
              </a:ext>
            </a:extLst>
          </p:cNvPr>
          <p:cNvSpPr>
            <a:spLocks noGrp="1"/>
          </p:cNvSpPr>
          <p:nvPr>
            <p:ph type="sldNum" sz="quarter" idx="10"/>
          </p:nvPr>
        </p:nvSpPr>
        <p:spPr/>
        <p:txBody>
          <a:bodyPr/>
          <a:lstStyle/>
          <a:p>
            <a:fld id="{91BD7323-49BF-4C97-8773-5EC64C492009}" type="slidenum">
              <a:rPr lang="en-US" smtClean="0"/>
              <a:t>10</a:t>
            </a:fld>
            <a:endParaRPr lang="en-US"/>
          </a:p>
        </p:txBody>
      </p:sp>
    </p:spTree>
    <p:extLst>
      <p:ext uri="{BB962C8B-B14F-4D97-AF65-F5344CB8AC3E}">
        <p14:creationId xmlns:p14="http://schemas.microsoft.com/office/powerpoint/2010/main" val="319629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491EF-4B61-2049-936E-3566F388E153}"/>
              </a:ext>
            </a:extLst>
          </p:cNvPr>
          <p:cNvSpPr>
            <a:spLocks noGrp="1"/>
          </p:cNvSpPr>
          <p:nvPr>
            <p:ph type="title"/>
          </p:nvPr>
        </p:nvSpPr>
        <p:spPr/>
        <p:txBody>
          <a:bodyPr/>
          <a:lstStyle/>
          <a:p>
            <a:r>
              <a:rPr lang="en-US" sz="5400" dirty="0"/>
              <a:t>Planning for Inquiry: </a:t>
            </a:r>
            <a:br>
              <a:rPr lang="en-US" sz="5400" dirty="0"/>
            </a:br>
            <a:r>
              <a:rPr lang="en-US" sz="5400" dirty="0"/>
              <a:t>An Example (1)</a:t>
            </a:r>
          </a:p>
        </p:txBody>
      </p:sp>
      <p:sp>
        <p:nvSpPr>
          <p:cNvPr id="3" name="Text Placeholder 2">
            <a:extLst>
              <a:ext uri="{FF2B5EF4-FFF2-40B4-BE49-F238E27FC236}">
                <a16:creationId xmlns:a16="http://schemas.microsoft.com/office/drawing/2014/main" xmlns="" id="{9E3BCC79-E9BB-994F-BC4A-DC41E4922C7B}"/>
              </a:ext>
            </a:extLst>
          </p:cNvPr>
          <p:cNvSpPr>
            <a:spLocks noGrp="1"/>
          </p:cNvSpPr>
          <p:nvPr>
            <p:ph type="body" sz="quarter" idx="13"/>
          </p:nvPr>
        </p:nvSpPr>
        <p:spPr>
          <a:xfrm>
            <a:off x="1147833" y="2858580"/>
            <a:ext cx="9188715" cy="2772199"/>
          </a:xfrm>
        </p:spPr>
        <p:txBody>
          <a:bodyPr/>
          <a:lstStyle/>
          <a:p>
            <a:pPr marL="0" indent="0">
              <a:buNone/>
            </a:pPr>
            <a:r>
              <a:rPr lang="en-US" dirty="0"/>
              <a:t>What indicator should we focus on?</a:t>
            </a:r>
          </a:p>
          <a:p>
            <a:r>
              <a:rPr lang="en-US" sz="3200" dirty="0"/>
              <a:t>“Ask questions of themselves, the teacher, and others” (currently demonstrated only occasionally) </a:t>
            </a:r>
          </a:p>
        </p:txBody>
      </p:sp>
      <p:sp>
        <p:nvSpPr>
          <p:cNvPr id="4" name="Slide Number Placeholder 3">
            <a:extLst>
              <a:ext uri="{FF2B5EF4-FFF2-40B4-BE49-F238E27FC236}">
                <a16:creationId xmlns:a16="http://schemas.microsoft.com/office/drawing/2014/main" xmlns="" id="{2C2C7794-D7B9-B844-8D33-4C5E6AC27B99}"/>
              </a:ext>
            </a:extLst>
          </p:cNvPr>
          <p:cNvSpPr>
            <a:spLocks noGrp="1"/>
          </p:cNvSpPr>
          <p:nvPr>
            <p:ph type="sldNum" sz="quarter" idx="12"/>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406893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491EF-4B61-2049-936E-3566F388E153}"/>
              </a:ext>
            </a:extLst>
          </p:cNvPr>
          <p:cNvSpPr>
            <a:spLocks noGrp="1"/>
          </p:cNvSpPr>
          <p:nvPr>
            <p:ph type="title"/>
          </p:nvPr>
        </p:nvSpPr>
        <p:spPr/>
        <p:txBody>
          <a:bodyPr/>
          <a:lstStyle/>
          <a:p>
            <a:r>
              <a:rPr lang="en-US" sz="5400" dirty="0"/>
              <a:t>Planning for Inquiry:</a:t>
            </a:r>
            <a:br>
              <a:rPr lang="en-US" sz="5400" dirty="0"/>
            </a:br>
            <a:r>
              <a:rPr lang="en-US" sz="5400" dirty="0"/>
              <a:t>An Example (2)</a:t>
            </a:r>
          </a:p>
        </p:txBody>
      </p:sp>
      <p:sp>
        <p:nvSpPr>
          <p:cNvPr id="3" name="Text Placeholder 2">
            <a:extLst>
              <a:ext uri="{FF2B5EF4-FFF2-40B4-BE49-F238E27FC236}">
                <a16:creationId xmlns:a16="http://schemas.microsoft.com/office/drawing/2014/main" xmlns="" id="{9E3BCC79-E9BB-994F-BC4A-DC41E4922C7B}"/>
              </a:ext>
            </a:extLst>
          </p:cNvPr>
          <p:cNvSpPr>
            <a:spLocks noGrp="1"/>
          </p:cNvSpPr>
          <p:nvPr>
            <p:ph type="body" sz="quarter" idx="13"/>
          </p:nvPr>
        </p:nvSpPr>
        <p:spPr>
          <a:xfrm>
            <a:off x="851809" y="2778369"/>
            <a:ext cx="9188715" cy="2770632"/>
          </a:xfrm>
        </p:spPr>
        <p:txBody>
          <a:bodyPr/>
          <a:lstStyle/>
          <a:p>
            <a:pPr marL="0" indent="0">
              <a:buNone/>
            </a:pPr>
            <a:r>
              <a:rPr lang="en-US" dirty="0"/>
              <a:t>What strategies or changes do we think will help us improve?</a:t>
            </a:r>
          </a:p>
          <a:p>
            <a:r>
              <a:rPr lang="en-US" sz="3200" dirty="0"/>
              <a:t>Put up anchor charts with sentence starters for asking questions using academic language</a:t>
            </a:r>
          </a:p>
          <a:p>
            <a:r>
              <a:rPr lang="en-US" sz="3200" dirty="0"/>
              <a:t>Provide a mini-lesson to students about asking questions of each other to support learning</a:t>
            </a:r>
          </a:p>
        </p:txBody>
      </p:sp>
      <p:sp>
        <p:nvSpPr>
          <p:cNvPr id="4" name="Slide Number Placeholder 3">
            <a:extLst>
              <a:ext uri="{FF2B5EF4-FFF2-40B4-BE49-F238E27FC236}">
                <a16:creationId xmlns:a16="http://schemas.microsoft.com/office/drawing/2014/main" xmlns="" id="{2C2C7794-D7B9-B844-8D33-4C5E6AC27B99}"/>
              </a:ext>
            </a:extLst>
          </p:cNvPr>
          <p:cNvSpPr>
            <a:spLocks noGrp="1"/>
          </p:cNvSpPr>
          <p:nvPr>
            <p:ph type="sldNum" sz="quarter" idx="12"/>
          </p:nvPr>
        </p:nvSpPr>
        <p:spPr/>
        <p:txBody>
          <a:bodyPr/>
          <a:lstStyle/>
          <a:p>
            <a:fld id="{91BD7323-49BF-4C97-8773-5EC64C492009}" type="slidenum">
              <a:rPr lang="en-US" smtClean="0"/>
              <a:t>12</a:t>
            </a:fld>
            <a:endParaRPr lang="en-US"/>
          </a:p>
        </p:txBody>
      </p:sp>
    </p:spTree>
    <p:extLst>
      <p:ext uri="{BB962C8B-B14F-4D97-AF65-F5344CB8AC3E}">
        <p14:creationId xmlns:p14="http://schemas.microsoft.com/office/powerpoint/2010/main" val="288965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491EF-4B61-2049-936E-3566F388E153}"/>
              </a:ext>
            </a:extLst>
          </p:cNvPr>
          <p:cNvSpPr>
            <a:spLocks noGrp="1"/>
          </p:cNvSpPr>
          <p:nvPr>
            <p:ph type="title"/>
          </p:nvPr>
        </p:nvSpPr>
        <p:spPr/>
        <p:txBody>
          <a:bodyPr/>
          <a:lstStyle/>
          <a:p>
            <a:r>
              <a:rPr lang="en-US" sz="5400" dirty="0"/>
              <a:t>Planning for Inquiry:</a:t>
            </a:r>
            <a:br>
              <a:rPr lang="en-US" sz="5400" dirty="0"/>
            </a:br>
            <a:r>
              <a:rPr lang="en-US" sz="5400" dirty="0"/>
              <a:t>An Example (3) </a:t>
            </a:r>
          </a:p>
        </p:txBody>
      </p:sp>
      <p:sp>
        <p:nvSpPr>
          <p:cNvPr id="3" name="Text Placeholder 2">
            <a:extLst>
              <a:ext uri="{FF2B5EF4-FFF2-40B4-BE49-F238E27FC236}">
                <a16:creationId xmlns:a16="http://schemas.microsoft.com/office/drawing/2014/main" xmlns="" id="{9E3BCC79-E9BB-994F-BC4A-DC41E4922C7B}"/>
              </a:ext>
            </a:extLst>
          </p:cNvPr>
          <p:cNvSpPr>
            <a:spLocks noGrp="1"/>
          </p:cNvSpPr>
          <p:nvPr>
            <p:ph type="body" sz="quarter" idx="13"/>
          </p:nvPr>
        </p:nvSpPr>
        <p:spPr>
          <a:xfrm>
            <a:off x="1147833" y="2862072"/>
            <a:ext cx="9188715" cy="2770632"/>
          </a:xfrm>
        </p:spPr>
        <p:txBody>
          <a:bodyPr/>
          <a:lstStyle/>
          <a:p>
            <a:pPr marL="0" indent="0">
              <a:buNone/>
            </a:pPr>
            <a:r>
              <a:rPr lang="en-US" dirty="0"/>
              <a:t>How and when will we try it out?</a:t>
            </a:r>
          </a:p>
          <a:p>
            <a:r>
              <a:rPr lang="en-US" sz="3200" dirty="0"/>
              <a:t>Beginning of the next unit in a week and a half</a:t>
            </a:r>
          </a:p>
          <a:p>
            <a:pPr lvl="1"/>
            <a:endParaRPr lang="en-US" sz="2000" dirty="0"/>
          </a:p>
        </p:txBody>
      </p:sp>
      <p:sp>
        <p:nvSpPr>
          <p:cNvPr id="4" name="Slide Number Placeholder 3">
            <a:extLst>
              <a:ext uri="{FF2B5EF4-FFF2-40B4-BE49-F238E27FC236}">
                <a16:creationId xmlns:a16="http://schemas.microsoft.com/office/drawing/2014/main" xmlns="" id="{2C2C7794-D7B9-B844-8D33-4C5E6AC27B99}"/>
              </a:ext>
            </a:extLst>
          </p:cNvPr>
          <p:cNvSpPr>
            <a:spLocks noGrp="1"/>
          </p:cNvSpPr>
          <p:nvPr>
            <p:ph type="sldNum" sz="quarter" idx="12"/>
          </p:nvPr>
        </p:nvSpPr>
        <p:spPr/>
        <p:txBody>
          <a:bodyPr/>
          <a:lstStyle/>
          <a:p>
            <a:fld id="{91BD7323-49BF-4C97-8773-5EC64C492009}" type="slidenum">
              <a:rPr lang="en-US" smtClean="0"/>
              <a:t>13</a:t>
            </a:fld>
            <a:endParaRPr lang="en-US"/>
          </a:p>
        </p:txBody>
      </p:sp>
    </p:spTree>
    <p:extLst>
      <p:ext uri="{BB962C8B-B14F-4D97-AF65-F5344CB8AC3E}">
        <p14:creationId xmlns:p14="http://schemas.microsoft.com/office/powerpoint/2010/main" val="230138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491EF-4B61-2049-936E-3566F388E153}"/>
              </a:ext>
            </a:extLst>
          </p:cNvPr>
          <p:cNvSpPr>
            <a:spLocks noGrp="1"/>
          </p:cNvSpPr>
          <p:nvPr>
            <p:ph type="title"/>
          </p:nvPr>
        </p:nvSpPr>
        <p:spPr/>
        <p:txBody>
          <a:bodyPr/>
          <a:lstStyle/>
          <a:p>
            <a:r>
              <a:rPr lang="en-US" sz="5400" dirty="0"/>
              <a:t>Planning for Inquiry: </a:t>
            </a:r>
            <a:br>
              <a:rPr lang="en-US" sz="5400" dirty="0"/>
            </a:br>
            <a:r>
              <a:rPr lang="en-US" sz="5400" dirty="0"/>
              <a:t>An Example (4) </a:t>
            </a:r>
          </a:p>
        </p:txBody>
      </p:sp>
      <p:sp>
        <p:nvSpPr>
          <p:cNvPr id="3" name="Text Placeholder 2">
            <a:extLst>
              <a:ext uri="{FF2B5EF4-FFF2-40B4-BE49-F238E27FC236}">
                <a16:creationId xmlns:a16="http://schemas.microsoft.com/office/drawing/2014/main" xmlns="" id="{9E3BCC79-E9BB-994F-BC4A-DC41E4922C7B}"/>
              </a:ext>
            </a:extLst>
          </p:cNvPr>
          <p:cNvSpPr>
            <a:spLocks noGrp="1"/>
          </p:cNvSpPr>
          <p:nvPr>
            <p:ph type="body" sz="quarter" idx="13"/>
          </p:nvPr>
        </p:nvSpPr>
        <p:spPr>
          <a:xfrm>
            <a:off x="850392" y="2779776"/>
            <a:ext cx="9240093" cy="2862072"/>
          </a:xfrm>
        </p:spPr>
        <p:txBody>
          <a:bodyPr/>
          <a:lstStyle/>
          <a:p>
            <a:pPr marL="0" indent="0">
              <a:buNone/>
            </a:pPr>
            <a:r>
              <a:rPr lang="en-US" sz="3200" dirty="0"/>
              <a:t>How will we know if our change is an improvement? What evidence can help us know?</a:t>
            </a:r>
          </a:p>
          <a:p>
            <a:r>
              <a:rPr lang="en-US" sz="2800" dirty="0"/>
              <a:t>Ask students to monitor their own questioning and report back about growth</a:t>
            </a:r>
          </a:p>
          <a:p>
            <a:r>
              <a:rPr lang="en-US" sz="2800" dirty="0"/>
              <a:t>Observe and take notes during peer discussions</a:t>
            </a:r>
          </a:p>
          <a:p>
            <a:pPr lvl="1"/>
            <a:endParaRPr lang="en-US" sz="2000" dirty="0"/>
          </a:p>
        </p:txBody>
      </p:sp>
      <p:sp>
        <p:nvSpPr>
          <p:cNvPr id="4" name="Slide Number Placeholder 3">
            <a:extLst>
              <a:ext uri="{FF2B5EF4-FFF2-40B4-BE49-F238E27FC236}">
                <a16:creationId xmlns:a16="http://schemas.microsoft.com/office/drawing/2014/main" xmlns="" id="{2C2C7794-D7B9-B844-8D33-4C5E6AC27B99}"/>
              </a:ext>
            </a:extLst>
          </p:cNvPr>
          <p:cNvSpPr>
            <a:spLocks noGrp="1"/>
          </p:cNvSpPr>
          <p:nvPr>
            <p:ph type="sldNum" sz="quarter" idx="12"/>
          </p:nvPr>
        </p:nvSpPr>
        <p:spPr/>
        <p:txBody>
          <a:bodyPr/>
          <a:lstStyle/>
          <a:p>
            <a:fld id="{91BD7323-49BF-4C97-8773-5EC64C492009}" type="slidenum">
              <a:rPr lang="en-US" smtClean="0"/>
              <a:t>14</a:t>
            </a:fld>
            <a:endParaRPr lang="en-US"/>
          </a:p>
        </p:txBody>
      </p:sp>
    </p:spTree>
    <p:extLst>
      <p:ext uri="{BB962C8B-B14F-4D97-AF65-F5344CB8AC3E}">
        <p14:creationId xmlns:p14="http://schemas.microsoft.com/office/powerpoint/2010/main" val="367357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F4DF9-78B2-D24B-B029-6E3F84B399A6}"/>
              </a:ext>
            </a:extLst>
          </p:cNvPr>
          <p:cNvSpPr>
            <a:spLocks noGrp="1"/>
          </p:cNvSpPr>
          <p:nvPr>
            <p:ph type="title"/>
          </p:nvPr>
        </p:nvSpPr>
        <p:spPr/>
        <p:txBody>
          <a:bodyPr/>
          <a:lstStyle/>
          <a:p>
            <a:r>
              <a:rPr lang="en-US" sz="5400" dirty="0"/>
              <a:t>Next Steps</a:t>
            </a:r>
          </a:p>
        </p:txBody>
      </p:sp>
      <p:pic>
        <p:nvPicPr>
          <p:cNvPr id="21" name="Content Placeholder 20" descr="&quot; &quot;">
            <a:extLst>
              <a:ext uri="{FF2B5EF4-FFF2-40B4-BE49-F238E27FC236}">
                <a16:creationId xmlns:a16="http://schemas.microsoft.com/office/drawing/2014/main" xmlns="" id="{060A595B-8A97-F649-BD84-2214B4099B63}"/>
              </a:ext>
              <a:ext uri="{C183D7F6-B498-43B3-948B-1728B52AA6E4}">
                <adec:decorative xmlns:adec="http://schemas.microsoft.com/office/drawing/2017/decorative" xmlns="" val="1"/>
              </a:ext>
            </a:extLst>
          </p:cNvPr>
          <p:cNvPicPr>
            <a:picLocks noGrp="1" noChangeAspect="1"/>
          </p:cNvPicPr>
          <p:nvPr>
            <p:ph sz="half" idx="22"/>
          </p:nvPr>
        </p:nvPicPr>
        <p:blipFill>
          <a:blip r:embed="rId3">
            <a:extLst>
              <a:ext uri="{28A0092B-C50C-407E-A947-70E740481C1C}">
                <a14:useLocalDpi xmlns:a14="http://schemas.microsoft.com/office/drawing/2010/main" val="0"/>
              </a:ext>
            </a:extLst>
          </a:blip>
          <a:stretch>
            <a:fillRect/>
          </a:stretch>
        </p:blipFill>
        <p:spPr>
          <a:xfrm>
            <a:off x="1373894" y="1812270"/>
            <a:ext cx="914400" cy="914400"/>
          </a:xfrm>
        </p:spPr>
      </p:pic>
      <p:sp>
        <p:nvSpPr>
          <p:cNvPr id="12" name="Content Placeholder 11">
            <a:extLst>
              <a:ext uri="{FF2B5EF4-FFF2-40B4-BE49-F238E27FC236}">
                <a16:creationId xmlns:a16="http://schemas.microsoft.com/office/drawing/2014/main" xmlns="" id="{F81112C8-1D3D-D24C-9609-AEA52BDA4021}"/>
              </a:ext>
            </a:extLst>
          </p:cNvPr>
          <p:cNvSpPr>
            <a:spLocks noGrp="1"/>
          </p:cNvSpPr>
          <p:nvPr>
            <p:ph sz="half" idx="19"/>
          </p:nvPr>
        </p:nvSpPr>
        <p:spPr>
          <a:xfrm>
            <a:off x="2619946" y="1945041"/>
            <a:ext cx="1998094" cy="648857"/>
          </a:xfrm>
        </p:spPr>
        <p:txBody>
          <a:bodyPr/>
          <a:lstStyle/>
          <a:p>
            <a:r>
              <a:rPr lang="en-US" dirty="0"/>
              <a:t>Try it out</a:t>
            </a:r>
          </a:p>
          <a:p>
            <a:endParaRPr lang="en-US" dirty="0"/>
          </a:p>
        </p:txBody>
      </p:sp>
      <p:pic>
        <p:nvPicPr>
          <p:cNvPr id="23" name="Content Placeholder 22" descr="&quot; &quot;">
            <a:extLst>
              <a:ext uri="{FF2B5EF4-FFF2-40B4-BE49-F238E27FC236}">
                <a16:creationId xmlns:a16="http://schemas.microsoft.com/office/drawing/2014/main" xmlns="" id="{8E297B7A-1FA2-0B40-8952-3E4518FE4512}"/>
              </a:ext>
              <a:ext uri="{C183D7F6-B498-43B3-948B-1728B52AA6E4}">
                <adec:decorative xmlns:adec="http://schemas.microsoft.com/office/drawing/2017/decorative" xmlns="" val="1"/>
              </a:ext>
            </a:extLst>
          </p:cNvPr>
          <p:cNvPicPr>
            <a:picLocks noGrp="1" noChangeAspect="1"/>
          </p:cNvPicPr>
          <p:nvPr>
            <p:ph sz="half" idx="23"/>
          </p:nvPr>
        </p:nvPicPr>
        <p:blipFill>
          <a:blip r:embed="rId4">
            <a:extLst>
              <a:ext uri="{28A0092B-C50C-407E-A947-70E740481C1C}">
                <a14:useLocalDpi xmlns:a14="http://schemas.microsoft.com/office/drawing/2010/main" val="0"/>
              </a:ext>
            </a:extLst>
          </a:blip>
          <a:stretch>
            <a:fillRect/>
          </a:stretch>
        </p:blipFill>
        <p:spPr>
          <a:xfrm>
            <a:off x="1373894" y="3016054"/>
            <a:ext cx="914400" cy="914400"/>
          </a:xfrm>
        </p:spPr>
      </p:pic>
      <p:sp>
        <p:nvSpPr>
          <p:cNvPr id="7" name="Content Placeholder 6">
            <a:extLst>
              <a:ext uri="{FF2B5EF4-FFF2-40B4-BE49-F238E27FC236}">
                <a16:creationId xmlns:a16="http://schemas.microsoft.com/office/drawing/2014/main" xmlns="" id="{440C6115-0846-B14D-B32D-056A1E205202}"/>
              </a:ext>
            </a:extLst>
          </p:cNvPr>
          <p:cNvSpPr>
            <a:spLocks noGrp="1"/>
          </p:cNvSpPr>
          <p:nvPr>
            <p:ph sz="half" idx="14"/>
          </p:nvPr>
        </p:nvSpPr>
        <p:spPr>
          <a:xfrm>
            <a:off x="2619946" y="3104571"/>
            <a:ext cx="4365338" cy="648858"/>
          </a:xfrm>
        </p:spPr>
        <p:txBody>
          <a:bodyPr/>
          <a:lstStyle/>
          <a:p>
            <a:r>
              <a:rPr lang="en-US" dirty="0"/>
              <a:t>Capture evidence</a:t>
            </a:r>
          </a:p>
        </p:txBody>
      </p:sp>
      <p:pic>
        <p:nvPicPr>
          <p:cNvPr id="25" name="Content Placeholder 24" descr="&quot; &quot;">
            <a:extLst>
              <a:ext uri="{FF2B5EF4-FFF2-40B4-BE49-F238E27FC236}">
                <a16:creationId xmlns:a16="http://schemas.microsoft.com/office/drawing/2014/main" xmlns="" id="{1AF9ADEF-D49F-C548-9154-74A0886F3F91}"/>
              </a:ext>
              <a:ext uri="{C183D7F6-B498-43B3-948B-1728B52AA6E4}">
                <adec:decorative xmlns:adec="http://schemas.microsoft.com/office/drawing/2017/decorative" xmlns="" val="1"/>
              </a:ext>
            </a:extLst>
          </p:cNvPr>
          <p:cNvPicPr>
            <a:picLocks noGrp="1" noChangeAspect="1"/>
          </p:cNvPicPr>
          <p:nvPr>
            <p:ph sz="half" idx="13"/>
          </p:nvPr>
        </p:nvPicPr>
        <p:blipFill>
          <a:blip r:embed="rId5">
            <a:extLst>
              <a:ext uri="{28A0092B-C50C-407E-A947-70E740481C1C}">
                <a14:useLocalDpi xmlns:a14="http://schemas.microsoft.com/office/drawing/2010/main" val="0"/>
              </a:ext>
            </a:extLst>
          </a:blip>
          <a:stretch>
            <a:fillRect/>
          </a:stretch>
        </p:blipFill>
        <p:spPr>
          <a:xfrm>
            <a:off x="1373894" y="4221895"/>
            <a:ext cx="914400" cy="931985"/>
          </a:xfrm>
        </p:spPr>
      </p:pic>
      <p:sp>
        <p:nvSpPr>
          <p:cNvPr id="8" name="Content Placeholder 7">
            <a:extLst>
              <a:ext uri="{FF2B5EF4-FFF2-40B4-BE49-F238E27FC236}">
                <a16:creationId xmlns:a16="http://schemas.microsoft.com/office/drawing/2014/main" xmlns="" id="{CAE4BB9C-8801-6948-88FA-062BD62A4F32}"/>
              </a:ext>
            </a:extLst>
          </p:cNvPr>
          <p:cNvSpPr>
            <a:spLocks noGrp="1"/>
          </p:cNvSpPr>
          <p:nvPr>
            <p:ph sz="half" idx="15"/>
          </p:nvPr>
        </p:nvSpPr>
        <p:spPr>
          <a:xfrm>
            <a:off x="2682315" y="4362421"/>
            <a:ext cx="4240599" cy="650932"/>
          </a:xfrm>
        </p:spPr>
        <p:txBody>
          <a:bodyPr/>
          <a:lstStyle/>
          <a:p>
            <a:r>
              <a:rPr lang="en-US" dirty="0"/>
              <a:t>Share your findings</a:t>
            </a:r>
          </a:p>
        </p:txBody>
      </p:sp>
      <p:pic>
        <p:nvPicPr>
          <p:cNvPr id="27" name="Content Placeholder 26" descr="&quot; &quot;">
            <a:extLst>
              <a:ext uri="{FF2B5EF4-FFF2-40B4-BE49-F238E27FC236}">
                <a16:creationId xmlns:a16="http://schemas.microsoft.com/office/drawing/2014/main" xmlns="" id="{144B6334-6559-1F43-8E42-1A9E62FC0E57}"/>
              </a:ext>
              <a:ext uri="{C183D7F6-B498-43B3-948B-1728B52AA6E4}">
                <adec:decorative xmlns:adec="http://schemas.microsoft.com/office/drawing/2017/decorative" xmlns="" val="1"/>
              </a:ext>
            </a:extLst>
          </p:cNvPr>
          <p:cNvPicPr>
            <a:picLocks noGrp="1" noChangeAspect="1"/>
          </p:cNvPicPr>
          <p:nvPr>
            <p:ph sz="half" idx="24"/>
          </p:nvPr>
        </p:nvPicPr>
        <p:blipFill>
          <a:blip r:embed="rId6">
            <a:extLst>
              <a:ext uri="{28A0092B-C50C-407E-A947-70E740481C1C}">
                <a14:useLocalDpi xmlns:a14="http://schemas.microsoft.com/office/drawing/2010/main" val="0"/>
              </a:ext>
            </a:extLst>
          </a:blip>
          <a:stretch>
            <a:fillRect/>
          </a:stretch>
        </p:blipFill>
        <p:spPr>
          <a:xfrm>
            <a:off x="1373894" y="5298280"/>
            <a:ext cx="914400" cy="914400"/>
          </a:xfrm>
        </p:spPr>
      </p:pic>
      <p:sp>
        <p:nvSpPr>
          <p:cNvPr id="13" name="Content Placeholder 12">
            <a:extLst>
              <a:ext uri="{FF2B5EF4-FFF2-40B4-BE49-F238E27FC236}">
                <a16:creationId xmlns:a16="http://schemas.microsoft.com/office/drawing/2014/main" xmlns="" id="{0B0CA428-4104-134B-AB12-C62BB6A34014}"/>
              </a:ext>
            </a:extLst>
          </p:cNvPr>
          <p:cNvSpPr>
            <a:spLocks noGrp="1"/>
          </p:cNvSpPr>
          <p:nvPr>
            <p:ph sz="half" idx="20"/>
          </p:nvPr>
        </p:nvSpPr>
        <p:spPr>
          <a:xfrm>
            <a:off x="2682314" y="5431051"/>
            <a:ext cx="4652763" cy="648857"/>
          </a:xfrm>
        </p:spPr>
        <p:txBody>
          <a:bodyPr/>
          <a:lstStyle/>
          <a:p>
            <a:r>
              <a:rPr lang="en-US" dirty="0"/>
              <a:t>Build on your learning</a:t>
            </a:r>
          </a:p>
        </p:txBody>
      </p:sp>
      <p:sp>
        <p:nvSpPr>
          <p:cNvPr id="4" name="Slide Number Placeholder 3">
            <a:extLst>
              <a:ext uri="{FF2B5EF4-FFF2-40B4-BE49-F238E27FC236}">
                <a16:creationId xmlns:a16="http://schemas.microsoft.com/office/drawing/2014/main" xmlns="" id="{5CA6E1A4-C81A-3B45-BCB1-1114ED0A2248}"/>
              </a:ext>
            </a:extLst>
          </p:cNvPr>
          <p:cNvSpPr>
            <a:spLocks noGrp="1"/>
          </p:cNvSpPr>
          <p:nvPr>
            <p:ph type="sldNum" sz="quarter" idx="10"/>
          </p:nvPr>
        </p:nvSpPr>
        <p:spPr/>
        <p:txBody>
          <a:bodyPr/>
          <a:lstStyle/>
          <a:p>
            <a:fld id="{91BD7323-49BF-4C97-8773-5EC64C492009}" type="slidenum">
              <a:rPr lang="en-US" smtClean="0"/>
              <a:t>15</a:t>
            </a:fld>
            <a:endParaRPr lang="en-US"/>
          </a:p>
        </p:txBody>
      </p:sp>
    </p:spTree>
    <p:extLst>
      <p:ext uri="{BB962C8B-B14F-4D97-AF65-F5344CB8AC3E}">
        <p14:creationId xmlns:p14="http://schemas.microsoft.com/office/powerpoint/2010/main" val="72001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F4DF9-78B2-D24B-B029-6E3F84B399A6}"/>
              </a:ext>
            </a:extLst>
          </p:cNvPr>
          <p:cNvSpPr>
            <a:spLocks noGrp="1"/>
          </p:cNvSpPr>
          <p:nvPr>
            <p:ph type="title"/>
          </p:nvPr>
        </p:nvSpPr>
        <p:spPr/>
        <p:txBody>
          <a:bodyPr/>
          <a:lstStyle/>
          <a:p>
            <a:r>
              <a:rPr lang="en-US" sz="5400" dirty="0"/>
              <a:t>Debrief</a:t>
            </a:r>
          </a:p>
        </p:txBody>
      </p:sp>
      <p:pic>
        <p:nvPicPr>
          <p:cNvPr id="19" name="Content Placeholder 18" descr="&quot; &quot;">
            <a:extLst>
              <a:ext uri="{FF2B5EF4-FFF2-40B4-BE49-F238E27FC236}">
                <a16:creationId xmlns:a16="http://schemas.microsoft.com/office/drawing/2014/main" xmlns="" id="{1C1808B6-D19A-0148-BA37-B9A9C2F55C62}"/>
              </a:ext>
              <a:ext uri="{C183D7F6-B498-43B3-948B-1728B52AA6E4}">
                <adec:decorative xmlns:adec="http://schemas.microsoft.com/office/drawing/2017/decorative" xmlns="" val="1"/>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tretch>
            <a:fillRect/>
          </a:stretch>
        </p:blipFill>
        <p:spPr>
          <a:xfrm>
            <a:off x="1149552" y="2062325"/>
            <a:ext cx="1143000" cy="1124262"/>
          </a:xfrm>
        </p:spPr>
      </p:pic>
      <p:sp>
        <p:nvSpPr>
          <p:cNvPr id="13" name="Content Placeholder 12">
            <a:extLst>
              <a:ext uri="{FF2B5EF4-FFF2-40B4-BE49-F238E27FC236}">
                <a16:creationId xmlns:a16="http://schemas.microsoft.com/office/drawing/2014/main" xmlns="" id="{0AD19962-6D57-194E-B0B0-74491C12865E}"/>
              </a:ext>
            </a:extLst>
          </p:cNvPr>
          <p:cNvSpPr>
            <a:spLocks noGrp="1"/>
          </p:cNvSpPr>
          <p:nvPr>
            <p:ph sz="half" idx="20"/>
          </p:nvPr>
        </p:nvSpPr>
        <p:spPr>
          <a:xfrm>
            <a:off x="2590791" y="2062325"/>
            <a:ext cx="9293861" cy="648857"/>
          </a:xfrm>
        </p:spPr>
        <p:txBody>
          <a:bodyPr/>
          <a:lstStyle/>
          <a:p>
            <a:r>
              <a:rPr lang="en-US" dirty="0"/>
              <a:t>What are your take-aways?</a:t>
            </a:r>
          </a:p>
        </p:txBody>
      </p:sp>
      <p:pic>
        <p:nvPicPr>
          <p:cNvPr id="21" name="Content Placeholder 20" descr="&quot; &quot;">
            <a:extLst>
              <a:ext uri="{FF2B5EF4-FFF2-40B4-BE49-F238E27FC236}">
                <a16:creationId xmlns:a16="http://schemas.microsoft.com/office/drawing/2014/main" xmlns="" id="{9CE054C0-59B5-5741-A074-71D5598C6367}"/>
              </a:ext>
              <a:ext uri="{C183D7F6-B498-43B3-948B-1728B52AA6E4}">
                <adec:decorative xmlns:adec="http://schemas.microsoft.com/office/drawing/2017/decorative" xmlns="" val="1"/>
              </a:ext>
            </a:extLst>
          </p:cNvPr>
          <p:cNvPicPr>
            <a:picLocks noGrp="1" noChangeAspect="1"/>
          </p:cNvPicPr>
          <p:nvPr>
            <p:ph sz="half" idx="15"/>
          </p:nvPr>
        </p:nvPicPr>
        <p:blipFill>
          <a:blip r:embed="rId4">
            <a:extLst>
              <a:ext uri="{28A0092B-C50C-407E-A947-70E740481C1C}">
                <a14:useLocalDpi xmlns:a14="http://schemas.microsoft.com/office/drawing/2010/main" val="0"/>
              </a:ext>
            </a:extLst>
          </a:blip>
          <a:stretch>
            <a:fillRect/>
          </a:stretch>
        </p:blipFill>
        <p:spPr>
          <a:xfrm>
            <a:off x="1149552" y="3604414"/>
            <a:ext cx="1143000" cy="1143000"/>
          </a:xfrm>
        </p:spPr>
      </p:pic>
      <p:sp>
        <p:nvSpPr>
          <p:cNvPr id="3" name="Text Placeholder 2">
            <a:extLst>
              <a:ext uri="{FF2B5EF4-FFF2-40B4-BE49-F238E27FC236}">
                <a16:creationId xmlns:a16="http://schemas.microsoft.com/office/drawing/2014/main" xmlns="" id="{C19B7E8F-8539-D74D-9539-9BB7F397D63A}"/>
              </a:ext>
            </a:extLst>
          </p:cNvPr>
          <p:cNvSpPr>
            <a:spLocks noGrp="1"/>
          </p:cNvSpPr>
          <p:nvPr>
            <p:ph sz="half" idx="1"/>
          </p:nvPr>
        </p:nvSpPr>
        <p:spPr>
          <a:xfrm>
            <a:off x="2590791" y="3641465"/>
            <a:ext cx="7551333" cy="609600"/>
          </a:xfrm>
        </p:spPr>
        <p:txBody>
          <a:bodyPr/>
          <a:lstStyle/>
          <a:p>
            <a:r>
              <a:rPr lang="en-US" dirty="0"/>
              <a:t>What questions do you still have and how can we find answers?</a:t>
            </a:r>
          </a:p>
        </p:txBody>
      </p:sp>
      <p:pic>
        <p:nvPicPr>
          <p:cNvPr id="23" name="Content Placeholder 22" descr="&quot; &quot;">
            <a:extLst>
              <a:ext uri="{FF2B5EF4-FFF2-40B4-BE49-F238E27FC236}">
                <a16:creationId xmlns:a16="http://schemas.microsoft.com/office/drawing/2014/main" xmlns="" id="{8254B732-E29E-A549-B857-ECB4D1A39561}"/>
              </a:ext>
              <a:ext uri="{C183D7F6-B498-43B3-948B-1728B52AA6E4}">
                <adec:decorative xmlns:adec="http://schemas.microsoft.com/office/drawing/2017/decorative" xmlns="" val="1"/>
              </a:ext>
            </a:extLst>
          </p:cNvPr>
          <p:cNvPicPr>
            <a:picLocks noGrp="1" noChangeAspect="1"/>
          </p:cNvPicPr>
          <p:nvPr>
            <p:ph sz="half" idx="18"/>
          </p:nvPr>
        </p:nvPicPr>
        <p:blipFill>
          <a:blip r:embed="rId5">
            <a:extLst>
              <a:ext uri="{28A0092B-C50C-407E-A947-70E740481C1C}">
                <a14:useLocalDpi xmlns:a14="http://schemas.microsoft.com/office/drawing/2010/main" val="0"/>
              </a:ext>
            </a:extLst>
          </a:blip>
          <a:stretch>
            <a:fillRect/>
          </a:stretch>
        </p:blipFill>
        <p:spPr>
          <a:xfrm>
            <a:off x="1149552" y="5243599"/>
            <a:ext cx="1143000" cy="1124262"/>
          </a:xfrm>
        </p:spPr>
      </p:pic>
      <p:sp>
        <p:nvSpPr>
          <p:cNvPr id="12" name="Content Placeholder 11">
            <a:extLst>
              <a:ext uri="{FF2B5EF4-FFF2-40B4-BE49-F238E27FC236}">
                <a16:creationId xmlns:a16="http://schemas.microsoft.com/office/drawing/2014/main" xmlns="" id="{EDD04814-FA2C-0047-BD42-E8113C8CEBB7}"/>
              </a:ext>
            </a:extLst>
          </p:cNvPr>
          <p:cNvSpPr>
            <a:spLocks noGrp="1"/>
          </p:cNvSpPr>
          <p:nvPr>
            <p:ph sz="half" idx="19"/>
          </p:nvPr>
        </p:nvSpPr>
        <p:spPr>
          <a:xfrm>
            <a:off x="2590791" y="5243599"/>
            <a:ext cx="7416935" cy="648857"/>
          </a:xfrm>
        </p:spPr>
        <p:txBody>
          <a:bodyPr/>
          <a:lstStyle/>
          <a:p>
            <a:r>
              <a:rPr lang="en-US" dirty="0"/>
              <a:t>What do you want to learn more about?</a:t>
            </a:r>
          </a:p>
        </p:txBody>
      </p:sp>
      <p:sp>
        <p:nvSpPr>
          <p:cNvPr id="4" name="Slide Number Placeholder 3">
            <a:extLst>
              <a:ext uri="{FF2B5EF4-FFF2-40B4-BE49-F238E27FC236}">
                <a16:creationId xmlns:a16="http://schemas.microsoft.com/office/drawing/2014/main" xmlns="" id="{5CA6E1A4-C81A-3B45-BCB1-1114ED0A2248}"/>
              </a:ext>
            </a:extLst>
          </p:cNvPr>
          <p:cNvSpPr>
            <a:spLocks noGrp="1"/>
          </p:cNvSpPr>
          <p:nvPr>
            <p:ph type="sldNum" sz="quarter" idx="10"/>
          </p:nvPr>
        </p:nvSpPr>
        <p:spPr/>
        <p:txBody>
          <a:bodyPr/>
          <a:lstStyle/>
          <a:p>
            <a:fld id="{91BD7323-49BF-4C97-8773-5EC64C492009}" type="slidenum">
              <a:rPr lang="en-US" smtClean="0"/>
              <a:t>16</a:t>
            </a:fld>
            <a:endParaRPr lang="en-US"/>
          </a:p>
        </p:txBody>
      </p:sp>
    </p:spTree>
    <p:extLst>
      <p:ext uri="{BB962C8B-B14F-4D97-AF65-F5344CB8AC3E}">
        <p14:creationId xmlns:p14="http://schemas.microsoft.com/office/powerpoint/2010/main" val="220214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p:txBody>
          <a:bodyPr/>
          <a:lstStyle/>
          <a:p>
            <a:r>
              <a:rPr lang="en-US" sz="5400" dirty="0"/>
              <a:t>Teacher Collaboration 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type="body" sz="quarter" idx="13"/>
          </p:nvPr>
        </p:nvSpPr>
        <p:spPr>
          <a:xfrm>
            <a:off x="1147833" y="2819825"/>
            <a:ext cx="9188715" cy="4901324"/>
          </a:xfrm>
        </p:spPr>
        <p:txBody>
          <a:bodyPr/>
          <a:lstStyle/>
          <a:p>
            <a:pPr marL="0" indent="0">
              <a:buNone/>
            </a:pPr>
            <a:r>
              <a:rPr lang="en-US" dirty="0"/>
              <a:t>Participants will be able to:</a:t>
            </a:r>
          </a:p>
          <a:p>
            <a:pPr lvl="0"/>
            <a:r>
              <a:rPr lang="en-US" sz="3200" dirty="0"/>
              <a:t>Identify opportunities to improve classroom culture and climate to support formative assessment</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2"/>
          </p:nvPr>
        </p:nvSpPr>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66105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6586C-A3D1-E247-B08A-F0DCDA7B7781}"/>
              </a:ext>
            </a:extLst>
          </p:cNvPr>
          <p:cNvSpPr>
            <a:spLocks noGrp="1"/>
          </p:cNvSpPr>
          <p:nvPr>
            <p:ph type="title"/>
          </p:nvPr>
        </p:nvSpPr>
        <p:spPr/>
        <p:txBody>
          <a:bodyPr/>
          <a:lstStyle/>
          <a:p>
            <a:r>
              <a:rPr lang="en-US" sz="5400" dirty="0"/>
              <a:t>Agenda</a:t>
            </a:r>
          </a:p>
        </p:txBody>
      </p:sp>
      <p:graphicFrame>
        <p:nvGraphicFramePr>
          <p:cNvPr id="5" name="Content Placeholder 9" descr="5 minutes welcome, 10 minutes fundamentals of learning refresher, 10 minutes independent reflection and self-assessment, 15 minutes share reflection and self-assessment, 15 minutes planning for inquiry, 5 minutes activity debrief and reflection">
            <a:extLst>
              <a:ext uri="{FF2B5EF4-FFF2-40B4-BE49-F238E27FC236}">
                <a16:creationId xmlns:a16="http://schemas.microsoft.com/office/drawing/2014/main" xmlns="" id="{BF04924A-CD31-DD48-B7FF-94F0141BE793}"/>
              </a:ext>
            </a:extLst>
          </p:cNvPr>
          <p:cNvGraphicFramePr>
            <a:graphicFrameLocks/>
          </p:cNvGraphicFramePr>
          <p:nvPr>
            <p:extLst>
              <p:ext uri="{D42A27DB-BD31-4B8C-83A1-F6EECF244321}">
                <p14:modId xmlns:p14="http://schemas.microsoft.com/office/powerpoint/2010/main" val="1871068365"/>
              </p:ext>
            </p:extLst>
          </p:nvPr>
        </p:nvGraphicFramePr>
        <p:xfrm>
          <a:off x="936818" y="2083255"/>
          <a:ext cx="8242352" cy="3224583"/>
        </p:xfrm>
        <a:graphic>
          <a:graphicData uri="http://schemas.openxmlformats.org/drawingml/2006/table">
            <a:tbl>
              <a:tblPr firstRow="1" firstCol="1" bandRow="1">
                <a:tableStyleId>{69CF1AB2-1976-4502-BF36-3FF5EA218861}</a:tableStyleId>
              </a:tblPr>
              <a:tblGrid>
                <a:gridCol w="1812792">
                  <a:extLst>
                    <a:ext uri="{9D8B030D-6E8A-4147-A177-3AD203B41FA5}">
                      <a16:colId xmlns:a16="http://schemas.microsoft.com/office/drawing/2014/main" xmlns="" val="1442103129"/>
                    </a:ext>
                  </a:extLst>
                </a:gridCol>
                <a:gridCol w="6429560">
                  <a:extLst>
                    <a:ext uri="{9D8B030D-6E8A-4147-A177-3AD203B41FA5}">
                      <a16:colId xmlns:a16="http://schemas.microsoft.com/office/drawing/2014/main" xmlns="" val="4081729172"/>
                    </a:ext>
                  </a:extLst>
                </a:gridCol>
              </a:tblGrid>
              <a:tr h="487444">
                <a:tc>
                  <a:txBody>
                    <a:bodyPr/>
                    <a:lstStyle/>
                    <a:p>
                      <a:pPr marL="0" marR="0" algn="ctr">
                        <a:lnSpc>
                          <a:spcPct val="107000"/>
                        </a:lnSpc>
                        <a:spcBef>
                          <a:spcPts val="0"/>
                        </a:spcBef>
                        <a:spcAft>
                          <a:spcPts val="0"/>
                        </a:spcAft>
                      </a:pPr>
                      <a:r>
                        <a:rPr lang="en-US" sz="2800" b="0" dirty="0">
                          <a:solidFill>
                            <a:schemeClr val="tx1">
                              <a:lumMod val="75000"/>
                              <a:lumOff val="25000"/>
                            </a:schemeClr>
                          </a:solidFill>
                          <a:effectLst/>
                        </a:rPr>
                        <a:t>Time</a:t>
                      </a:r>
                      <a:endParaRPr lang="en-US" sz="2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940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0A828"/>
                    </a:solidFill>
                  </a:tcPr>
                </a:tc>
                <a:tc>
                  <a:txBody>
                    <a:bodyPr/>
                    <a:lstStyle/>
                    <a:p>
                      <a:pPr marL="0" marR="0" algn="ctr">
                        <a:lnSpc>
                          <a:spcPct val="107000"/>
                        </a:lnSpc>
                        <a:spcBef>
                          <a:spcPts val="0"/>
                        </a:spcBef>
                        <a:spcAft>
                          <a:spcPts val="400"/>
                        </a:spcAft>
                      </a:pPr>
                      <a:r>
                        <a:rPr lang="en-US" sz="2800" b="0" dirty="0">
                          <a:solidFill>
                            <a:srgbClr val="404040"/>
                          </a:solidFill>
                          <a:effectLst/>
                        </a:rPr>
                        <a:t>Agenda</a:t>
                      </a:r>
                      <a:endParaRPr lang="en-US" sz="2000" b="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40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FA739"/>
                    </a:solidFill>
                  </a:tcPr>
                </a:tc>
                <a:extLst>
                  <a:ext uri="{0D108BD9-81ED-4DB2-BD59-A6C34878D82A}">
                    <a16:rowId xmlns:a16="http://schemas.microsoft.com/office/drawing/2014/main" xmlns="" val="2929013433"/>
                  </a:ext>
                </a:extLst>
              </a:tr>
              <a:tr h="487444">
                <a:tc>
                  <a:txBody>
                    <a:bodyPr/>
                    <a:lstStyle/>
                    <a:p>
                      <a:pPr marL="0" marR="0">
                        <a:lnSpc>
                          <a:spcPct val="107000"/>
                        </a:lnSpc>
                        <a:spcBef>
                          <a:spcPts val="0"/>
                        </a:spcBef>
                        <a:spcAft>
                          <a:spcPts val="0"/>
                        </a:spcAft>
                      </a:pPr>
                      <a:r>
                        <a:rPr lang="en-US" sz="2400" b="0" dirty="0">
                          <a:solidFill>
                            <a:schemeClr val="tx1">
                              <a:lumMod val="75000"/>
                              <a:lumOff val="25000"/>
                            </a:schemeClr>
                          </a:solidFill>
                          <a:effectLst/>
                        </a:rPr>
                        <a:t>5 minutes</a:t>
                      </a:r>
                      <a:endParaRPr lang="en-US" sz="2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400"/>
                        </a:spcAft>
                      </a:pPr>
                      <a:r>
                        <a:rPr lang="en-US" sz="2400" b="0" dirty="0">
                          <a:solidFill>
                            <a:schemeClr val="tx1">
                              <a:lumMod val="75000"/>
                              <a:lumOff val="25000"/>
                            </a:schemeClr>
                          </a:solidFill>
                          <a:effectLst/>
                        </a:rPr>
                        <a:t>Welcome</a:t>
                      </a:r>
                      <a:endParaRPr lang="en-US" sz="2000" b="0" dirty="0">
                        <a:solidFill>
                          <a:schemeClr val="tx1">
                            <a:lumMod val="75000"/>
                            <a:lumOff val="25000"/>
                          </a:schemeClr>
                        </a:solidFill>
                        <a:effectLst/>
                      </a:endParaRP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xmlns="" val="3486221410"/>
                  </a:ext>
                </a:extLst>
              </a:tr>
              <a:tr h="484632">
                <a:tc>
                  <a:txBody>
                    <a:bodyPr/>
                    <a:lstStyle/>
                    <a:p>
                      <a:pPr marL="0" marR="0">
                        <a:lnSpc>
                          <a:spcPct val="107000"/>
                        </a:lnSpc>
                        <a:spcBef>
                          <a:spcPts val="0"/>
                        </a:spcBef>
                        <a:spcAft>
                          <a:spcPts val="0"/>
                        </a:spcAft>
                      </a:pPr>
                      <a:r>
                        <a:rPr lang="en-US" sz="2400" b="0" dirty="0">
                          <a:solidFill>
                            <a:schemeClr val="tx1">
                              <a:lumMod val="75000"/>
                              <a:lumOff val="25000"/>
                            </a:schemeClr>
                          </a:solidFill>
                          <a:effectLst/>
                        </a:rPr>
                        <a:t>10 minutes</a:t>
                      </a:r>
                      <a:endParaRPr lang="en-US" sz="2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lvl="0" indent="0" algn="l" defTabSz="457200" rtl="0" eaLnBrk="1" fontAlgn="auto" latinLnBrk="0" hangingPunct="1">
                        <a:lnSpc>
                          <a:spcPct val="107000"/>
                        </a:lnSpc>
                        <a:spcBef>
                          <a:spcPts val="0"/>
                        </a:spcBef>
                        <a:spcAft>
                          <a:spcPts val="400"/>
                        </a:spcAft>
                        <a:buClrTx/>
                        <a:buSzTx/>
                        <a:buFontTx/>
                        <a:buNone/>
                        <a:tabLst/>
                        <a:defRPr/>
                      </a:pPr>
                      <a:r>
                        <a:rPr lang="en-US" sz="24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Fundamentals of Learning Refresher</a:t>
                      </a: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xmlns="" val="22876206"/>
                  </a:ext>
                </a:extLst>
              </a:tr>
              <a:tr h="516835">
                <a:tc>
                  <a:txBody>
                    <a:bodyPr/>
                    <a:lstStyle/>
                    <a:p>
                      <a:pPr marL="0" marR="0">
                        <a:lnSpc>
                          <a:spcPct val="107000"/>
                        </a:lnSpc>
                        <a:spcBef>
                          <a:spcPts val="0"/>
                        </a:spcBef>
                        <a:spcAft>
                          <a:spcPts val="0"/>
                        </a:spcAft>
                      </a:pPr>
                      <a:r>
                        <a:rPr lang="en-US" sz="2400" b="0" dirty="0">
                          <a:solidFill>
                            <a:schemeClr val="tx1">
                              <a:lumMod val="75000"/>
                              <a:lumOff val="25000"/>
                            </a:schemeClr>
                          </a:solidFill>
                          <a:effectLst/>
                        </a:rPr>
                        <a:t>10 minutes</a:t>
                      </a:r>
                      <a:endParaRPr lang="en-US" sz="2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600"/>
                        </a:spcAft>
                      </a:pPr>
                      <a:r>
                        <a:rPr lang="en-US" sz="2400" b="0" dirty="0">
                          <a:solidFill>
                            <a:schemeClr val="tx1">
                              <a:lumMod val="75000"/>
                              <a:lumOff val="25000"/>
                            </a:schemeClr>
                          </a:solidFill>
                          <a:effectLst/>
                        </a:rPr>
                        <a:t>Independent Reflection and Self-Assessment</a:t>
                      </a: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xmlns="" val="75447869"/>
                  </a:ext>
                </a:extLst>
              </a:tr>
              <a:tr h="417444">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15 minutes</a:t>
                      </a: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600"/>
                        </a:spcAft>
                      </a:pPr>
                      <a:r>
                        <a:rPr lang="en-US" sz="2400" b="0" dirty="0">
                          <a:solidFill>
                            <a:schemeClr val="tx1">
                              <a:lumMod val="75000"/>
                              <a:lumOff val="25000"/>
                            </a:schemeClr>
                          </a:solidFill>
                          <a:effectLst/>
                        </a:rPr>
                        <a:t>Share Reflection and Self-Assessment</a:t>
                      </a: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xmlns="" val="537664503"/>
                  </a:ext>
                </a:extLst>
              </a:tr>
              <a:tr h="417444">
                <a:tc>
                  <a:txBody>
                    <a:bodyPr/>
                    <a:lstStyle/>
                    <a:p>
                      <a:pPr marL="0" marR="0">
                        <a:lnSpc>
                          <a:spcPct val="107000"/>
                        </a:lnSpc>
                        <a:spcBef>
                          <a:spcPts val="0"/>
                        </a:spcBef>
                        <a:spcAft>
                          <a:spcPts val="0"/>
                        </a:spcAft>
                      </a:pPr>
                      <a:r>
                        <a:rPr lang="en-US" sz="24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15 minutes</a:t>
                      </a: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600"/>
                        </a:spcAft>
                      </a:pPr>
                      <a:r>
                        <a:rPr lang="en-US" sz="2400" b="0" dirty="0">
                          <a:solidFill>
                            <a:schemeClr val="tx1">
                              <a:lumMod val="75000"/>
                              <a:lumOff val="25000"/>
                            </a:schemeClr>
                          </a:solidFill>
                          <a:effectLst/>
                        </a:rPr>
                        <a:t>Planning for Inquiry</a:t>
                      </a: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xmlns="" val="2202000724"/>
                  </a:ext>
                </a:extLst>
              </a:tr>
              <a:tr h="393018">
                <a:tc>
                  <a:txBody>
                    <a:bodyPr/>
                    <a:lstStyle/>
                    <a:p>
                      <a:pPr marL="0" marR="0">
                        <a:lnSpc>
                          <a:spcPct val="107000"/>
                        </a:lnSpc>
                        <a:spcBef>
                          <a:spcPts val="0"/>
                        </a:spcBef>
                        <a:spcAft>
                          <a:spcPts val="0"/>
                        </a:spcAft>
                      </a:pPr>
                      <a:r>
                        <a:rPr lang="en-US" sz="2400" b="0" dirty="0">
                          <a:solidFill>
                            <a:schemeClr val="tx1">
                              <a:lumMod val="75000"/>
                              <a:lumOff val="25000"/>
                            </a:schemeClr>
                          </a:solidFill>
                          <a:effectLst/>
                        </a:rPr>
                        <a:t>5 minutes</a:t>
                      </a:r>
                      <a:endParaRPr lang="en-US" sz="2000" b="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tc>
                  <a:txBody>
                    <a:bodyPr/>
                    <a:lstStyle/>
                    <a:p>
                      <a:pPr marL="0" marR="0">
                        <a:lnSpc>
                          <a:spcPct val="107000"/>
                        </a:lnSpc>
                        <a:spcBef>
                          <a:spcPts val="0"/>
                        </a:spcBef>
                        <a:spcAft>
                          <a:spcPts val="0"/>
                        </a:spcAft>
                      </a:pPr>
                      <a:r>
                        <a:rPr lang="en-US" sz="2400" b="0" dirty="0">
                          <a:solidFill>
                            <a:schemeClr val="tx1">
                              <a:lumMod val="75000"/>
                              <a:lumOff val="25000"/>
                            </a:schemeClr>
                          </a:solidFill>
                          <a:effectLst/>
                        </a:rPr>
                        <a:t>Activity Debrief and Reflection</a:t>
                      </a:r>
                      <a:endParaRPr lang="en-US" sz="2000" b="0" dirty="0">
                        <a:solidFill>
                          <a:schemeClr val="tx1">
                            <a:lumMod val="75000"/>
                            <a:lumOff val="25000"/>
                          </a:schemeClr>
                        </a:solidFill>
                        <a:effectLst/>
                      </a:endParaRPr>
                    </a:p>
                  </a:txBody>
                  <a:tcPr marL="120844" marR="29404" marT="21989" marB="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EF1CA"/>
                    </a:solidFill>
                  </a:tcPr>
                </a:tc>
                <a:extLst>
                  <a:ext uri="{0D108BD9-81ED-4DB2-BD59-A6C34878D82A}">
                    <a16:rowId xmlns:a16="http://schemas.microsoft.com/office/drawing/2014/main" xmlns="" val="2132701140"/>
                  </a:ext>
                </a:extLst>
              </a:tr>
            </a:tbl>
          </a:graphicData>
        </a:graphic>
      </p:graphicFrame>
      <p:sp>
        <p:nvSpPr>
          <p:cNvPr id="4" name="Slide Number Placeholder 3">
            <a:extLst>
              <a:ext uri="{FF2B5EF4-FFF2-40B4-BE49-F238E27FC236}">
                <a16:creationId xmlns:a16="http://schemas.microsoft.com/office/drawing/2014/main" xmlns="" id="{AC8B0D19-9B4F-B742-A6B8-AF21D1C9F30E}"/>
              </a:ext>
            </a:extLst>
          </p:cNvPr>
          <p:cNvSpPr>
            <a:spLocks noGrp="1"/>
          </p:cNvSpPr>
          <p:nvPr>
            <p:ph type="sldNum" sz="quarter" idx="12"/>
          </p:nvPr>
        </p:nvSpPr>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387870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sz="5400" dirty="0"/>
              <a:t>Fundamentals of Learning Refresher </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4</a:t>
            </a:fld>
            <a:endParaRPr lang="en-US"/>
          </a:p>
        </p:txBody>
      </p:sp>
    </p:spTree>
    <p:extLst>
      <p:ext uri="{BB962C8B-B14F-4D97-AF65-F5344CB8AC3E}">
        <p14:creationId xmlns:p14="http://schemas.microsoft.com/office/powerpoint/2010/main" val="244152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A644C5D-566B-5E4B-AB57-35F84AA51E13}"/>
              </a:ext>
            </a:extLst>
          </p:cNvPr>
          <p:cNvSpPr>
            <a:spLocks noGrp="1"/>
          </p:cNvSpPr>
          <p:nvPr>
            <p:ph type="title"/>
          </p:nvPr>
        </p:nvSpPr>
        <p:spPr>
          <a:xfrm>
            <a:off x="1149551" y="245340"/>
            <a:ext cx="9740121" cy="1320800"/>
          </a:xfrm>
        </p:spPr>
        <p:txBody>
          <a:bodyPr/>
          <a:lstStyle/>
          <a:p>
            <a:r>
              <a:rPr lang="en-US" dirty="0"/>
              <a:t>Cycle of Formative Assessment</a:t>
            </a:r>
          </a:p>
        </p:txBody>
      </p:sp>
      <p:pic>
        <p:nvPicPr>
          <p:cNvPr id="14" name="Content Placeholder 13" descr="A screenshot representing the cycle of formative assessment.">
            <a:extLst>
              <a:ext uri="{FF2B5EF4-FFF2-40B4-BE49-F238E27FC236}">
                <a16:creationId xmlns:a16="http://schemas.microsoft.com/office/drawing/2014/main" xmlns="" id="{FDC9C438-09B5-414C-8533-CF76EF28D8E0}"/>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a:stretch/>
        </p:blipFill>
        <p:spPr>
          <a:xfrm>
            <a:off x="481749" y="1748539"/>
            <a:ext cx="11228502" cy="1991305"/>
          </a:xfrm>
        </p:spPr>
      </p:pic>
      <p:sp>
        <p:nvSpPr>
          <p:cNvPr id="5" name="Content Placeholder 4">
            <a:extLst>
              <a:ext uri="{FF2B5EF4-FFF2-40B4-BE49-F238E27FC236}">
                <a16:creationId xmlns:a16="http://schemas.microsoft.com/office/drawing/2014/main" xmlns="" id="{9C649AB5-6817-614C-8888-4C10BA50F5E4}"/>
              </a:ext>
            </a:extLst>
          </p:cNvPr>
          <p:cNvSpPr>
            <a:spLocks noGrp="1"/>
          </p:cNvSpPr>
          <p:nvPr>
            <p:ph sz="half" idx="1"/>
          </p:nvPr>
        </p:nvSpPr>
        <p:spPr>
          <a:xfrm>
            <a:off x="1071687" y="4113808"/>
            <a:ext cx="2836833" cy="2195842"/>
          </a:xfrm>
        </p:spPr>
        <p:txBody>
          <a:bodyPr/>
          <a:lstStyle/>
          <a:p>
            <a:r>
              <a:rPr lang="en-US" sz="2400" dirty="0"/>
              <a:t>Learning Expectations</a:t>
            </a:r>
          </a:p>
          <a:p>
            <a:pPr marL="342900" lvl="0" indent="-342900">
              <a:lnSpc>
                <a:spcPct val="100000"/>
              </a:lnSpc>
              <a:spcBef>
                <a:spcPts val="0"/>
              </a:spcBef>
              <a:buFont typeface="Arial" panose="020B0604020202020204" pitchFamily="34" charset="0"/>
              <a:buChar char="•"/>
            </a:pPr>
            <a:r>
              <a:rPr lang="en-US" sz="1800" dirty="0"/>
              <a:t>Learning goals</a:t>
            </a:r>
          </a:p>
          <a:p>
            <a:pPr marL="342900" lvl="0" indent="-342900">
              <a:lnSpc>
                <a:spcPct val="100000"/>
              </a:lnSpc>
              <a:spcBef>
                <a:spcPts val="0"/>
              </a:spcBef>
              <a:buFont typeface="Arial" panose="020B0604020202020204" pitchFamily="34" charset="0"/>
              <a:buChar char="•"/>
            </a:pPr>
            <a:r>
              <a:rPr lang="en-US" sz="1800" dirty="0"/>
              <a:t>Success criteria</a:t>
            </a:r>
          </a:p>
          <a:p>
            <a:pPr marL="342900" lvl="0" indent="-342900">
              <a:lnSpc>
                <a:spcPct val="100000"/>
              </a:lnSpc>
              <a:spcBef>
                <a:spcPts val="0"/>
              </a:spcBef>
              <a:buFont typeface="Arial" panose="020B0604020202020204" pitchFamily="34" charset="0"/>
              <a:buChar char="•"/>
            </a:pPr>
            <a:r>
              <a:rPr lang="en-US" sz="1800" dirty="0"/>
              <a:t>Learning progressions</a:t>
            </a:r>
          </a:p>
          <a:p>
            <a:endParaRPr lang="en-US" dirty="0"/>
          </a:p>
        </p:txBody>
      </p:sp>
      <p:sp>
        <p:nvSpPr>
          <p:cNvPr id="6" name="Content Placeholder 5">
            <a:extLst>
              <a:ext uri="{FF2B5EF4-FFF2-40B4-BE49-F238E27FC236}">
                <a16:creationId xmlns:a16="http://schemas.microsoft.com/office/drawing/2014/main" xmlns="" id="{A2243C02-AD7A-604E-B932-3A949BFF2271}"/>
              </a:ext>
            </a:extLst>
          </p:cNvPr>
          <p:cNvSpPr>
            <a:spLocks noGrp="1"/>
          </p:cNvSpPr>
          <p:nvPr>
            <p:ph sz="half" idx="11"/>
          </p:nvPr>
        </p:nvSpPr>
        <p:spPr>
          <a:xfrm>
            <a:off x="3908521" y="4113808"/>
            <a:ext cx="2614987" cy="1893963"/>
          </a:xfrm>
        </p:spPr>
        <p:txBody>
          <a:bodyPr/>
          <a:lstStyle/>
          <a:p>
            <a:r>
              <a:rPr lang="en-US" sz="2400" dirty="0"/>
              <a:t>Elicit Evidence</a:t>
            </a:r>
          </a:p>
          <a:p>
            <a:pPr marL="285750" lvl="0" indent="-285750">
              <a:lnSpc>
                <a:spcPct val="100000"/>
              </a:lnSpc>
              <a:spcBef>
                <a:spcPts val="0"/>
              </a:spcBef>
              <a:buFont typeface="Arial" panose="020B0604020202020204" pitchFamily="34" charset="0"/>
              <a:buChar char="•"/>
            </a:pPr>
            <a:r>
              <a:rPr lang="en-US" sz="1800" dirty="0"/>
              <a:t>Strategy</a:t>
            </a:r>
          </a:p>
          <a:p>
            <a:pPr marL="285750" lvl="0" indent="-285750">
              <a:lnSpc>
                <a:spcPct val="100000"/>
              </a:lnSpc>
              <a:spcBef>
                <a:spcPts val="0"/>
              </a:spcBef>
              <a:buFont typeface="Arial" panose="020B0604020202020204" pitchFamily="34" charset="0"/>
              <a:buChar char="•"/>
            </a:pPr>
            <a:r>
              <a:rPr lang="en-US" sz="1800" dirty="0"/>
              <a:t>Anticipate responses</a:t>
            </a:r>
          </a:p>
          <a:p>
            <a:pPr marL="285750" lvl="0" indent="-285750">
              <a:lnSpc>
                <a:spcPct val="100000"/>
              </a:lnSpc>
              <a:spcBef>
                <a:spcPts val="0"/>
              </a:spcBef>
              <a:buFont typeface="Arial" panose="020B0604020202020204" pitchFamily="34" charset="0"/>
              <a:buChar char="•"/>
            </a:pPr>
            <a:r>
              <a:rPr lang="en-US" sz="1800" dirty="0"/>
              <a:t>Embed in teaching and learning</a:t>
            </a:r>
          </a:p>
          <a:p>
            <a:endParaRPr lang="en-US" dirty="0"/>
          </a:p>
        </p:txBody>
      </p:sp>
      <p:sp>
        <p:nvSpPr>
          <p:cNvPr id="7" name="Content Placeholder 6">
            <a:extLst>
              <a:ext uri="{FF2B5EF4-FFF2-40B4-BE49-F238E27FC236}">
                <a16:creationId xmlns:a16="http://schemas.microsoft.com/office/drawing/2014/main" xmlns="" id="{3A47B275-31CC-8E46-9A80-E2FFC24CBAD6}"/>
              </a:ext>
            </a:extLst>
          </p:cNvPr>
          <p:cNvSpPr>
            <a:spLocks noGrp="1"/>
          </p:cNvSpPr>
          <p:nvPr>
            <p:ph sz="half" idx="12"/>
          </p:nvPr>
        </p:nvSpPr>
        <p:spPr>
          <a:xfrm>
            <a:off x="6523508" y="4113807"/>
            <a:ext cx="2614986" cy="1893963"/>
          </a:xfrm>
        </p:spPr>
        <p:txBody>
          <a:bodyPr/>
          <a:lstStyle/>
          <a:p>
            <a:r>
              <a:rPr lang="en-US" sz="2400" dirty="0"/>
              <a:t>Interpret Evidence</a:t>
            </a:r>
          </a:p>
          <a:p>
            <a:pPr marL="342900" lvl="0" indent="-342900">
              <a:lnSpc>
                <a:spcPct val="100000"/>
              </a:lnSpc>
              <a:spcBef>
                <a:spcPts val="0"/>
              </a:spcBef>
              <a:buFont typeface="Arial" panose="020B0604020202020204" pitchFamily="34" charset="0"/>
              <a:buChar char="•"/>
            </a:pPr>
            <a:r>
              <a:rPr lang="en-US" sz="1800" dirty="0"/>
              <a:t>Peer- and self-assessment</a:t>
            </a:r>
          </a:p>
          <a:p>
            <a:pPr marL="342900" lvl="0" indent="-342900">
              <a:lnSpc>
                <a:spcPct val="100000"/>
              </a:lnSpc>
              <a:spcBef>
                <a:spcPts val="0"/>
              </a:spcBef>
              <a:buFont typeface="Arial" panose="020B0604020202020204" pitchFamily="34" charset="0"/>
              <a:buChar char="•"/>
            </a:pPr>
            <a:r>
              <a:rPr lang="en-US" sz="1800" dirty="0"/>
              <a:t>Individuals and patterns</a:t>
            </a:r>
          </a:p>
          <a:p>
            <a:endParaRPr lang="en-US" dirty="0"/>
          </a:p>
        </p:txBody>
      </p:sp>
      <p:sp>
        <p:nvSpPr>
          <p:cNvPr id="8" name="Content Placeholder 7">
            <a:extLst>
              <a:ext uri="{FF2B5EF4-FFF2-40B4-BE49-F238E27FC236}">
                <a16:creationId xmlns:a16="http://schemas.microsoft.com/office/drawing/2014/main" xmlns="" id="{BCA72905-B4FF-7045-8C7F-4CE7D46467F9}"/>
              </a:ext>
            </a:extLst>
          </p:cNvPr>
          <p:cNvSpPr>
            <a:spLocks noGrp="1"/>
          </p:cNvSpPr>
          <p:nvPr>
            <p:ph sz="half" idx="13"/>
          </p:nvPr>
        </p:nvSpPr>
        <p:spPr>
          <a:xfrm>
            <a:off x="9360341" y="4113806"/>
            <a:ext cx="2614986" cy="1893963"/>
          </a:xfrm>
        </p:spPr>
        <p:txBody>
          <a:bodyPr/>
          <a:lstStyle/>
          <a:p>
            <a:r>
              <a:rPr lang="en-US" sz="2400" dirty="0"/>
              <a:t>Act on Evidence</a:t>
            </a:r>
          </a:p>
          <a:p>
            <a:pPr marL="342900" lvl="0" indent="-342900">
              <a:lnSpc>
                <a:spcPct val="100000"/>
              </a:lnSpc>
              <a:spcBef>
                <a:spcPts val="0"/>
              </a:spcBef>
              <a:buFont typeface="Arial" panose="020B0604020202020204" pitchFamily="34" charset="0"/>
              <a:buChar char="•"/>
            </a:pPr>
            <a:r>
              <a:rPr lang="en-US" sz="1800" dirty="0"/>
              <a:t>Actionable</a:t>
            </a:r>
            <a:r>
              <a:rPr lang="en-US" sz="1800" b="1" dirty="0"/>
              <a:t> </a:t>
            </a:r>
            <a:r>
              <a:rPr lang="en-US" sz="1800" dirty="0"/>
              <a:t>feedback</a:t>
            </a:r>
          </a:p>
          <a:p>
            <a:pPr marL="342900" lvl="0" indent="-342900">
              <a:lnSpc>
                <a:spcPct val="100000"/>
              </a:lnSpc>
              <a:spcBef>
                <a:spcPts val="0"/>
              </a:spcBef>
              <a:buFont typeface="Arial" panose="020B0604020202020204" pitchFamily="34" charset="0"/>
              <a:buChar char="•"/>
            </a:pPr>
            <a:r>
              <a:rPr lang="en-US" sz="1800" dirty="0"/>
              <a:t>Using evidence and feedback to move learning</a:t>
            </a:r>
          </a:p>
          <a:p>
            <a:endParaRPr lang="en-US" dirty="0"/>
          </a:p>
        </p:txBody>
      </p:sp>
      <p:sp>
        <p:nvSpPr>
          <p:cNvPr id="2" name="Slide Number Placeholder 1">
            <a:extLst>
              <a:ext uri="{FF2B5EF4-FFF2-40B4-BE49-F238E27FC236}">
                <a16:creationId xmlns:a16="http://schemas.microsoft.com/office/drawing/2014/main" xmlns="" id="{6EAD87E9-16EF-DF4A-8DD2-CBF8A937CE7B}"/>
              </a:ext>
            </a:extLst>
          </p:cNvPr>
          <p:cNvSpPr>
            <a:spLocks noGrp="1"/>
          </p:cNvSpPr>
          <p:nvPr>
            <p:ph type="sldNum" sz="quarter" idx="10"/>
          </p:nvPr>
        </p:nvSpPr>
        <p:spPr/>
        <p:txBody>
          <a:bodyPr/>
          <a:lstStyle/>
          <a:p>
            <a:fld id="{91BD7323-49BF-4C97-8773-5EC64C492009}" type="slidenum">
              <a:rPr lang="en-US" smtClean="0"/>
              <a:pPr/>
              <a:t>5</a:t>
            </a:fld>
            <a:endParaRPr lang="en-US"/>
          </a:p>
        </p:txBody>
      </p:sp>
    </p:spTree>
    <p:extLst>
      <p:ext uri="{BB962C8B-B14F-4D97-AF65-F5344CB8AC3E}">
        <p14:creationId xmlns:p14="http://schemas.microsoft.com/office/powerpoint/2010/main" val="198742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EEC74AA5-CF9C-D64A-A286-83A233117C90}"/>
              </a:ext>
            </a:extLst>
          </p:cNvPr>
          <p:cNvSpPr>
            <a:spLocks noGrp="1"/>
          </p:cNvSpPr>
          <p:nvPr>
            <p:ph type="title"/>
          </p:nvPr>
        </p:nvSpPr>
        <p:spPr>
          <a:xfrm>
            <a:off x="1077391" y="278095"/>
            <a:ext cx="8992572" cy="1320800"/>
          </a:xfrm>
        </p:spPr>
        <p:txBody>
          <a:bodyPr/>
          <a:lstStyle/>
          <a:p>
            <a:r>
              <a:rPr lang="en-US" dirty="0"/>
              <a:t>What is student ownership?</a:t>
            </a:r>
          </a:p>
        </p:txBody>
      </p:sp>
      <p:sp>
        <p:nvSpPr>
          <p:cNvPr id="9" name="Content Placeholder 8">
            <a:extLst>
              <a:ext uri="{FF2B5EF4-FFF2-40B4-BE49-F238E27FC236}">
                <a16:creationId xmlns:a16="http://schemas.microsoft.com/office/drawing/2014/main" xmlns="" id="{79EA22DF-613E-8443-BD72-83C6D532ADB4}"/>
              </a:ext>
            </a:extLst>
          </p:cNvPr>
          <p:cNvSpPr>
            <a:spLocks noGrp="1"/>
          </p:cNvSpPr>
          <p:nvPr>
            <p:ph sz="half" idx="1"/>
          </p:nvPr>
        </p:nvSpPr>
        <p:spPr>
          <a:xfrm>
            <a:off x="948803" y="1349577"/>
            <a:ext cx="8992572" cy="609600"/>
          </a:xfrm>
        </p:spPr>
        <p:txBody>
          <a:bodyPr/>
          <a:lstStyle/>
          <a:p>
            <a:r>
              <a:rPr lang="en-US" sz="2800" dirty="0"/>
              <a:t>Fundamentals of Learning</a:t>
            </a:r>
          </a:p>
          <a:p>
            <a:endParaRPr lang="en-US" dirty="0"/>
          </a:p>
        </p:txBody>
      </p:sp>
      <p:sp>
        <p:nvSpPr>
          <p:cNvPr id="17" name="Content Placeholder 16">
            <a:extLst>
              <a:ext uri="{FF2B5EF4-FFF2-40B4-BE49-F238E27FC236}">
                <a16:creationId xmlns:a16="http://schemas.microsoft.com/office/drawing/2014/main" xmlns="" id="{1F0FD0C5-F6A6-1545-9028-24B09C3611AE}"/>
              </a:ext>
            </a:extLst>
          </p:cNvPr>
          <p:cNvSpPr>
            <a:spLocks noGrp="1"/>
          </p:cNvSpPr>
          <p:nvPr>
            <p:ph sz="half" idx="19"/>
          </p:nvPr>
        </p:nvSpPr>
        <p:spPr>
          <a:xfrm>
            <a:off x="952429" y="1908302"/>
            <a:ext cx="2660236" cy="648857"/>
          </a:xfrm>
          <a:prstGeom prst="roundRect">
            <a:avLst/>
          </a:prstGeom>
          <a:solidFill>
            <a:srgbClr val="D0A728"/>
          </a:solidFill>
        </p:spPr>
        <p:txBody>
          <a:bodyPr anchor="ctr"/>
          <a:lstStyle/>
          <a:p>
            <a:pPr algn="ctr"/>
            <a:r>
              <a:rPr lang="en-US" sz="1800" dirty="0"/>
              <a:t>Making Meaning</a:t>
            </a:r>
          </a:p>
        </p:txBody>
      </p:sp>
      <p:sp>
        <p:nvSpPr>
          <p:cNvPr id="18" name="Content Placeholder 17">
            <a:extLst>
              <a:ext uri="{FF2B5EF4-FFF2-40B4-BE49-F238E27FC236}">
                <a16:creationId xmlns:a16="http://schemas.microsoft.com/office/drawing/2014/main" xmlns="" id="{9BD3B620-7263-5044-9CF6-4A7CE37B9087}"/>
              </a:ext>
            </a:extLst>
          </p:cNvPr>
          <p:cNvSpPr>
            <a:spLocks noGrp="1"/>
          </p:cNvSpPr>
          <p:nvPr>
            <p:ph sz="half" idx="20"/>
          </p:nvPr>
        </p:nvSpPr>
        <p:spPr>
          <a:xfrm>
            <a:off x="948805" y="2660205"/>
            <a:ext cx="2663860" cy="1002497"/>
          </a:xfrm>
          <a:prstGeom prst="roundRect">
            <a:avLst/>
          </a:prstGeom>
          <a:solidFill>
            <a:srgbClr val="FEF0CA"/>
          </a:solidFill>
        </p:spPr>
        <p:txBody>
          <a:bodyPr anchor="ctr"/>
          <a:lstStyle/>
          <a:p>
            <a:pPr algn="ctr"/>
            <a:r>
              <a:rPr lang="en-US" sz="1800" dirty="0"/>
              <a:t>Thinking critically, creatively, and metacognitively</a:t>
            </a:r>
          </a:p>
        </p:txBody>
      </p:sp>
      <p:sp>
        <p:nvSpPr>
          <p:cNvPr id="19" name="Content Placeholder 18">
            <a:extLst>
              <a:ext uri="{FF2B5EF4-FFF2-40B4-BE49-F238E27FC236}">
                <a16:creationId xmlns:a16="http://schemas.microsoft.com/office/drawing/2014/main" xmlns="" id="{53B55239-B718-8145-B652-5A9130141BF3}"/>
              </a:ext>
            </a:extLst>
          </p:cNvPr>
          <p:cNvSpPr>
            <a:spLocks noGrp="1"/>
          </p:cNvSpPr>
          <p:nvPr>
            <p:ph sz="half" idx="21"/>
          </p:nvPr>
        </p:nvSpPr>
        <p:spPr>
          <a:xfrm>
            <a:off x="948805" y="3790611"/>
            <a:ext cx="2663860" cy="1005840"/>
          </a:xfrm>
          <a:prstGeom prst="roundRect">
            <a:avLst/>
          </a:prstGeom>
          <a:solidFill>
            <a:srgbClr val="FEF0CA"/>
          </a:solidFill>
        </p:spPr>
        <p:txBody>
          <a:bodyPr anchor="ctr"/>
          <a:lstStyle/>
          <a:p>
            <a:pPr algn="ctr"/>
            <a:r>
              <a:rPr lang="en-US" sz="1800" dirty="0"/>
              <a:t>Connecting prior knowledge to new learning</a:t>
            </a:r>
          </a:p>
        </p:txBody>
      </p:sp>
      <p:sp>
        <p:nvSpPr>
          <p:cNvPr id="33" name="Content Placeholder 32">
            <a:extLst>
              <a:ext uri="{FF2B5EF4-FFF2-40B4-BE49-F238E27FC236}">
                <a16:creationId xmlns:a16="http://schemas.microsoft.com/office/drawing/2014/main" xmlns="" id="{9FE64233-E69A-814B-8E22-516A16A794A7}"/>
              </a:ext>
            </a:extLst>
          </p:cNvPr>
          <p:cNvSpPr>
            <a:spLocks noGrp="1"/>
          </p:cNvSpPr>
          <p:nvPr>
            <p:ph sz="half" idx="22"/>
          </p:nvPr>
        </p:nvSpPr>
        <p:spPr>
          <a:xfrm>
            <a:off x="948803" y="4918019"/>
            <a:ext cx="2663861" cy="1005840"/>
          </a:xfrm>
          <a:prstGeom prst="roundRect">
            <a:avLst/>
          </a:prstGeom>
          <a:solidFill>
            <a:srgbClr val="FEF0CA"/>
          </a:solidFill>
        </p:spPr>
        <p:txBody>
          <a:bodyPr anchor="ctr"/>
          <a:lstStyle/>
          <a:p>
            <a:pPr algn="ctr"/>
            <a:r>
              <a:rPr lang="en-US" sz="1800" dirty="0"/>
              <a:t>Using language, symbols, and texts</a:t>
            </a:r>
          </a:p>
        </p:txBody>
      </p:sp>
      <p:sp>
        <p:nvSpPr>
          <p:cNvPr id="12" name="Content Placeholder 11">
            <a:extLst>
              <a:ext uri="{FF2B5EF4-FFF2-40B4-BE49-F238E27FC236}">
                <a16:creationId xmlns:a16="http://schemas.microsoft.com/office/drawing/2014/main" xmlns="" id="{6AB41545-28A0-EE4E-B769-F98CC3B62B31}"/>
              </a:ext>
            </a:extLst>
          </p:cNvPr>
          <p:cNvSpPr>
            <a:spLocks noGrp="1"/>
          </p:cNvSpPr>
          <p:nvPr>
            <p:ph sz="half" idx="14"/>
          </p:nvPr>
        </p:nvSpPr>
        <p:spPr>
          <a:xfrm>
            <a:off x="3875241" y="1883071"/>
            <a:ext cx="2660235" cy="648858"/>
          </a:xfrm>
          <a:prstGeom prst="roundRect">
            <a:avLst/>
          </a:prstGeom>
          <a:solidFill>
            <a:srgbClr val="D0A728"/>
          </a:solidFill>
        </p:spPr>
        <p:txBody>
          <a:bodyPr anchor="ctr"/>
          <a:lstStyle/>
          <a:p>
            <a:pPr algn="ctr"/>
            <a:r>
              <a:rPr lang="en-US" sz="1800" dirty="0"/>
              <a:t>Participating &amp; Contributing</a:t>
            </a:r>
          </a:p>
        </p:txBody>
      </p:sp>
      <p:sp>
        <p:nvSpPr>
          <p:cNvPr id="30" name="Content Placeholder 29">
            <a:extLst>
              <a:ext uri="{FF2B5EF4-FFF2-40B4-BE49-F238E27FC236}">
                <a16:creationId xmlns:a16="http://schemas.microsoft.com/office/drawing/2014/main" xmlns="" id="{983C3AF9-828F-394D-941E-C64D820A78E8}"/>
              </a:ext>
            </a:extLst>
          </p:cNvPr>
          <p:cNvSpPr>
            <a:spLocks noGrp="1"/>
          </p:cNvSpPr>
          <p:nvPr>
            <p:ph sz="half" idx="16"/>
          </p:nvPr>
        </p:nvSpPr>
        <p:spPr>
          <a:xfrm>
            <a:off x="3871616" y="2670671"/>
            <a:ext cx="2660235" cy="1005840"/>
          </a:xfrm>
          <a:prstGeom prst="roundRect">
            <a:avLst/>
          </a:prstGeom>
          <a:solidFill>
            <a:srgbClr val="FEF0CA"/>
          </a:solidFill>
        </p:spPr>
        <p:txBody>
          <a:bodyPr anchor="ctr"/>
          <a:lstStyle/>
          <a:p>
            <a:pPr algn="ctr"/>
            <a:r>
              <a:rPr lang="en-US" sz="1800" dirty="0"/>
              <a:t>Engaging with others in learning</a:t>
            </a:r>
          </a:p>
        </p:txBody>
      </p:sp>
      <p:sp>
        <p:nvSpPr>
          <p:cNvPr id="28" name="Content Placeholder 27">
            <a:extLst>
              <a:ext uri="{FF2B5EF4-FFF2-40B4-BE49-F238E27FC236}">
                <a16:creationId xmlns:a16="http://schemas.microsoft.com/office/drawing/2014/main" xmlns="" id="{6F39380B-25D0-944D-94BF-2B0693234BF4}"/>
              </a:ext>
            </a:extLst>
          </p:cNvPr>
          <p:cNvSpPr>
            <a:spLocks noGrp="1"/>
          </p:cNvSpPr>
          <p:nvPr>
            <p:ph sz="half" idx="2"/>
          </p:nvPr>
        </p:nvSpPr>
        <p:spPr>
          <a:xfrm>
            <a:off x="3871616" y="3790610"/>
            <a:ext cx="2660235" cy="1005840"/>
          </a:xfrm>
          <a:prstGeom prst="roundRect">
            <a:avLst/>
          </a:prstGeom>
          <a:solidFill>
            <a:srgbClr val="FEF0CA"/>
          </a:solidFill>
        </p:spPr>
        <p:txBody>
          <a:bodyPr anchor="ctr"/>
          <a:lstStyle/>
          <a:p>
            <a:pPr algn="ctr"/>
            <a:r>
              <a:rPr lang="en-US" sz="1800" dirty="0"/>
              <a:t>Communicating ideas, feelings, perspectives, and understanding </a:t>
            </a:r>
          </a:p>
        </p:txBody>
      </p:sp>
      <p:sp>
        <p:nvSpPr>
          <p:cNvPr id="34" name="Content Placeholder 33">
            <a:extLst>
              <a:ext uri="{FF2B5EF4-FFF2-40B4-BE49-F238E27FC236}">
                <a16:creationId xmlns:a16="http://schemas.microsoft.com/office/drawing/2014/main" xmlns="" id="{8747AAC6-6F7A-9148-9906-030A43F82464}"/>
              </a:ext>
            </a:extLst>
          </p:cNvPr>
          <p:cNvSpPr>
            <a:spLocks noGrp="1"/>
          </p:cNvSpPr>
          <p:nvPr>
            <p:ph sz="half" idx="23"/>
          </p:nvPr>
        </p:nvSpPr>
        <p:spPr>
          <a:xfrm>
            <a:off x="3871616" y="4922008"/>
            <a:ext cx="2660235" cy="1005840"/>
          </a:xfrm>
          <a:prstGeom prst="roundRect">
            <a:avLst/>
          </a:prstGeom>
          <a:solidFill>
            <a:srgbClr val="FEF0CA"/>
          </a:solidFill>
        </p:spPr>
        <p:txBody>
          <a:bodyPr anchor="ctr"/>
          <a:lstStyle/>
          <a:p>
            <a:pPr algn="ctr"/>
            <a:r>
              <a:rPr lang="en-US" sz="1800" dirty="0"/>
              <a:t>Relating to other peoples’ ideas, feelings, and experiences </a:t>
            </a:r>
          </a:p>
        </p:txBody>
      </p:sp>
      <p:sp>
        <p:nvSpPr>
          <p:cNvPr id="13" name="Content Placeholder 12">
            <a:extLst>
              <a:ext uri="{FF2B5EF4-FFF2-40B4-BE49-F238E27FC236}">
                <a16:creationId xmlns:a16="http://schemas.microsoft.com/office/drawing/2014/main" xmlns="" id="{F98A6856-3853-7A4D-8B90-FD0ADC461121}"/>
              </a:ext>
            </a:extLst>
          </p:cNvPr>
          <p:cNvSpPr>
            <a:spLocks noGrp="1"/>
          </p:cNvSpPr>
          <p:nvPr>
            <p:ph sz="half" idx="15"/>
          </p:nvPr>
        </p:nvSpPr>
        <p:spPr>
          <a:xfrm>
            <a:off x="6816198" y="1917930"/>
            <a:ext cx="2660235" cy="650932"/>
          </a:xfrm>
          <a:prstGeom prst="roundRect">
            <a:avLst/>
          </a:prstGeom>
          <a:solidFill>
            <a:srgbClr val="D0A728"/>
          </a:solidFill>
        </p:spPr>
        <p:txBody>
          <a:bodyPr anchor="ctr"/>
          <a:lstStyle/>
          <a:p>
            <a:pPr algn="ctr"/>
            <a:r>
              <a:rPr lang="en-US" sz="1800" dirty="0"/>
              <a:t>Managing Learning</a:t>
            </a:r>
          </a:p>
        </p:txBody>
      </p:sp>
      <p:sp>
        <p:nvSpPr>
          <p:cNvPr id="32" name="Content Placeholder 31">
            <a:extLst>
              <a:ext uri="{FF2B5EF4-FFF2-40B4-BE49-F238E27FC236}">
                <a16:creationId xmlns:a16="http://schemas.microsoft.com/office/drawing/2014/main" xmlns="" id="{C80F6ED9-C961-694A-BEAE-8C1D5B33C9E3}"/>
              </a:ext>
            </a:extLst>
          </p:cNvPr>
          <p:cNvSpPr>
            <a:spLocks noGrp="1"/>
          </p:cNvSpPr>
          <p:nvPr>
            <p:ph sz="half" idx="18"/>
          </p:nvPr>
        </p:nvSpPr>
        <p:spPr>
          <a:xfrm>
            <a:off x="6812573" y="2676467"/>
            <a:ext cx="2663860" cy="1005840"/>
          </a:xfrm>
          <a:prstGeom prst="roundRect">
            <a:avLst/>
          </a:prstGeom>
          <a:solidFill>
            <a:srgbClr val="FEF0CA"/>
          </a:solidFill>
        </p:spPr>
        <p:txBody>
          <a:bodyPr anchor="ctr"/>
          <a:lstStyle/>
          <a:p>
            <a:pPr algn="ctr"/>
            <a:r>
              <a:rPr lang="en-US" sz="1800" dirty="0"/>
              <a:t>Taking personal responsibility for learning</a:t>
            </a:r>
          </a:p>
        </p:txBody>
      </p:sp>
      <p:sp>
        <p:nvSpPr>
          <p:cNvPr id="29" name="Content Placeholder 28">
            <a:extLst>
              <a:ext uri="{FF2B5EF4-FFF2-40B4-BE49-F238E27FC236}">
                <a16:creationId xmlns:a16="http://schemas.microsoft.com/office/drawing/2014/main" xmlns="" id="{AA5F8E51-8ECA-FE40-8A73-D31F7DA83D66}"/>
              </a:ext>
            </a:extLst>
          </p:cNvPr>
          <p:cNvSpPr>
            <a:spLocks noGrp="1"/>
          </p:cNvSpPr>
          <p:nvPr>
            <p:ph sz="half" idx="13"/>
          </p:nvPr>
        </p:nvSpPr>
        <p:spPr>
          <a:xfrm>
            <a:off x="6790802" y="3801774"/>
            <a:ext cx="2663860" cy="1005840"/>
          </a:xfrm>
          <a:prstGeom prst="roundRect">
            <a:avLst/>
          </a:prstGeom>
          <a:solidFill>
            <a:srgbClr val="FEF0CA"/>
          </a:solidFill>
        </p:spPr>
        <p:txBody>
          <a:bodyPr anchor="ctr"/>
          <a:lstStyle/>
          <a:p>
            <a:pPr algn="ctr"/>
            <a:r>
              <a:rPr lang="en-US" sz="1800" dirty="0"/>
              <a:t>Adapting learning tactics</a:t>
            </a:r>
          </a:p>
        </p:txBody>
      </p:sp>
      <p:sp>
        <p:nvSpPr>
          <p:cNvPr id="35" name="Content Placeholder 34">
            <a:extLst>
              <a:ext uri="{FF2B5EF4-FFF2-40B4-BE49-F238E27FC236}">
                <a16:creationId xmlns:a16="http://schemas.microsoft.com/office/drawing/2014/main" xmlns="" id="{4B71B145-BE21-A744-8DD6-8AA7F3347A4D}"/>
              </a:ext>
            </a:extLst>
          </p:cNvPr>
          <p:cNvSpPr>
            <a:spLocks noGrp="1"/>
          </p:cNvSpPr>
          <p:nvPr>
            <p:ph sz="half" idx="24"/>
          </p:nvPr>
        </p:nvSpPr>
        <p:spPr>
          <a:xfrm>
            <a:off x="6790803" y="4907999"/>
            <a:ext cx="2663860" cy="1005840"/>
          </a:xfrm>
          <a:prstGeom prst="roundRect">
            <a:avLst/>
          </a:prstGeom>
          <a:solidFill>
            <a:srgbClr val="FEF0CA"/>
          </a:solidFill>
        </p:spPr>
        <p:txBody>
          <a:bodyPr anchor="ctr"/>
          <a:lstStyle/>
          <a:p>
            <a:pPr algn="ctr"/>
            <a:r>
              <a:rPr lang="en-US" sz="1800" dirty="0"/>
              <a:t>Persevering with challenges</a:t>
            </a:r>
          </a:p>
        </p:txBody>
      </p:sp>
      <p:sp>
        <p:nvSpPr>
          <p:cNvPr id="31" name="Content Placeholder 30">
            <a:extLst>
              <a:ext uri="{FF2B5EF4-FFF2-40B4-BE49-F238E27FC236}">
                <a16:creationId xmlns:a16="http://schemas.microsoft.com/office/drawing/2014/main" xmlns="" id="{887D6649-5141-5743-8333-556AC9E3E8F0}"/>
              </a:ext>
            </a:extLst>
          </p:cNvPr>
          <p:cNvSpPr>
            <a:spLocks noGrp="1"/>
          </p:cNvSpPr>
          <p:nvPr>
            <p:ph sz="half" idx="17"/>
          </p:nvPr>
        </p:nvSpPr>
        <p:spPr>
          <a:xfrm>
            <a:off x="491895" y="6214668"/>
            <a:ext cx="8701155" cy="609600"/>
          </a:xfrm>
        </p:spPr>
        <p:txBody>
          <a:bodyPr/>
          <a:lstStyle/>
          <a:p>
            <a:r>
              <a:rPr lang="en-US" sz="1200" dirty="0"/>
              <a:t>Heritage, M., Jones, B., </a:t>
            </a:r>
            <a:r>
              <a:rPr lang="en-US" sz="1200" dirty="0" err="1"/>
              <a:t>Tobiason</a:t>
            </a:r>
            <a:r>
              <a:rPr lang="en-US" sz="1200" dirty="0"/>
              <a:t>, G., Chang, S., &amp; Herman, J. (2015). </a:t>
            </a:r>
            <a:r>
              <a:rPr lang="en-US" sz="1200" i="1" dirty="0"/>
              <a:t>Fundamentals of learning</a:t>
            </a:r>
            <a:r>
              <a:rPr lang="en-US" sz="1200" dirty="0"/>
              <a:t>. Los Angeles: University of California, Los Angeles, National Center for Research on Evaluation, Standards, and Student Testing (CRESST)</a:t>
            </a:r>
          </a:p>
        </p:txBody>
      </p:sp>
      <p:sp>
        <p:nvSpPr>
          <p:cNvPr id="3" name="Slide Number Placeholder 2">
            <a:extLst>
              <a:ext uri="{FF2B5EF4-FFF2-40B4-BE49-F238E27FC236}">
                <a16:creationId xmlns:a16="http://schemas.microsoft.com/office/drawing/2014/main" xmlns="" id="{22B6505C-127D-9143-B072-B1D6401379E9}"/>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143800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43526-5944-FC4A-8494-46A58DD35C4D}"/>
              </a:ext>
            </a:extLst>
          </p:cNvPr>
          <p:cNvSpPr>
            <a:spLocks noGrp="1"/>
          </p:cNvSpPr>
          <p:nvPr>
            <p:ph type="title"/>
          </p:nvPr>
        </p:nvSpPr>
        <p:spPr/>
        <p:txBody>
          <a:bodyPr/>
          <a:lstStyle/>
          <a:p>
            <a:r>
              <a:rPr lang="en-US" sz="5400" dirty="0"/>
              <a:t>Classroom Culture and Climate</a:t>
            </a:r>
          </a:p>
        </p:txBody>
      </p:sp>
    </p:spTree>
    <p:extLst>
      <p:ext uri="{BB962C8B-B14F-4D97-AF65-F5344CB8AC3E}">
        <p14:creationId xmlns:p14="http://schemas.microsoft.com/office/powerpoint/2010/main" val="3341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08F273-ACB5-8D4F-88FF-198C28DEB9D0}"/>
              </a:ext>
            </a:extLst>
          </p:cNvPr>
          <p:cNvSpPr>
            <a:spLocks noGrp="1"/>
          </p:cNvSpPr>
          <p:nvPr>
            <p:ph type="title"/>
          </p:nvPr>
        </p:nvSpPr>
        <p:spPr/>
        <p:txBody>
          <a:bodyPr/>
          <a:lstStyle/>
          <a:p>
            <a:r>
              <a:rPr lang="en-US" sz="5400" dirty="0"/>
              <a:t>Reflect on Your Classroom</a:t>
            </a:r>
          </a:p>
        </p:txBody>
      </p:sp>
      <p:sp>
        <p:nvSpPr>
          <p:cNvPr id="3" name="Text Placeholder 2">
            <a:extLst>
              <a:ext uri="{FF2B5EF4-FFF2-40B4-BE49-F238E27FC236}">
                <a16:creationId xmlns:a16="http://schemas.microsoft.com/office/drawing/2014/main" xmlns="" id="{71B99104-061C-0340-87CB-467CD72E3BAE}"/>
              </a:ext>
            </a:extLst>
          </p:cNvPr>
          <p:cNvSpPr>
            <a:spLocks noGrp="1"/>
          </p:cNvSpPr>
          <p:nvPr>
            <p:ph type="body" sz="quarter" idx="13"/>
          </p:nvPr>
        </p:nvSpPr>
        <p:spPr/>
        <p:txBody>
          <a:bodyPr/>
          <a:lstStyle/>
          <a:p>
            <a:pPr marL="0" indent="0">
              <a:buNone/>
            </a:pPr>
            <a:r>
              <a:rPr lang="en-US" dirty="0"/>
              <a:t>Student Ownership and Classroom Culture Reflection Tool</a:t>
            </a:r>
          </a:p>
          <a:p>
            <a:r>
              <a:rPr lang="en-US" sz="3200" dirty="0"/>
              <a:t>Making Meaning</a:t>
            </a:r>
          </a:p>
          <a:p>
            <a:r>
              <a:rPr lang="en-US" sz="3200" dirty="0"/>
              <a:t>Participating and Contributing</a:t>
            </a:r>
          </a:p>
          <a:p>
            <a:r>
              <a:rPr lang="en-US" sz="3200" dirty="0"/>
              <a:t>Managing Learning</a:t>
            </a:r>
          </a:p>
        </p:txBody>
      </p:sp>
      <p:sp>
        <p:nvSpPr>
          <p:cNvPr id="4" name="Slide Number Placeholder 3">
            <a:extLst>
              <a:ext uri="{FF2B5EF4-FFF2-40B4-BE49-F238E27FC236}">
                <a16:creationId xmlns:a16="http://schemas.microsoft.com/office/drawing/2014/main" xmlns="" id="{36D4ED2B-6EDB-8A48-8D27-5FE7FAA2AC02}"/>
              </a:ext>
            </a:extLst>
          </p:cNvPr>
          <p:cNvSpPr>
            <a:spLocks noGrp="1"/>
          </p:cNvSpPr>
          <p:nvPr>
            <p:ph type="sldNum" sz="quarter" idx="12"/>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164027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BC82A-8567-934C-961E-D95CC7C9196E}"/>
              </a:ext>
            </a:extLst>
          </p:cNvPr>
          <p:cNvSpPr>
            <a:spLocks noGrp="1"/>
          </p:cNvSpPr>
          <p:nvPr>
            <p:ph type="title"/>
          </p:nvPr>
        </p:nvSpPr>
        <p:spPr/>
        <p:txBody>
          <a:bodyPr/>
          <a:lstStyle/>
          <a:p>
            <a:r>
              <a:rPr lang="en-US" sz="5400" dirty="0"/>
              <a:t>Discussion of Student Ownership and Classroom Culture</a:t>
            </a:r>
          </a:p>
        </p:txBody>
      </p:sp>
      <p:sp>
        <p:nvSpPr>
          <p:cNvPr id="3" name="Text Placeholder 2">
            <a:extLst>
              <a:ext uri="{FF2B5EF4-FFF2-40B4-BE49-F238E27FC236}">
                <a16:creationId xmlns:a16="http://schemas.microsoft.com/office/drawing/2014/main" xmlns="" id="{1AE5EC34-00BD-604D-8F49-08385895E3FA}"/>
              </a:ext>
            </a:extLst>
          </p:cNvPr>
          <p:cNvSpPr>
            <a:spLocks noGrp="1"/>
          </p:cNvSpPr>
          <p:nvPr>
            <p:ph type="body" sz="quarter" idx="13"/>
          </p:nvPr>
        </p:nvSpPr>
        <p:spPr>
          <a:xfrm>
            <a:off x="1147833" y="3066308"/>
            <a:ext cx="9188715" cy="4901324"/>
          </a:xfrm>
        </p:spPr>
        <p:txBody>
          <a:bodyPr/>
          <a:lstStyle/>
          <a:p>
            <a:r>
              <a:rPr lang="en-US" sz="3200" dirty="0"/>
              <a:t>Which indicators do you see demonstrated consistently?</a:t>
            </a:r>
          </a:p>
          <a:p>
            <a:r>
              <a:rPr lang="en-US" sz="3200" dirty="0"/>
              <a:t>What examples or evidence support your self-assessment?</a:t>
            </a:r>
          </a:p>
          <a:p>
            <a:r>
              <a:rPr lang="en-US" sz="3200" dirty="0"/>
              <a:t>Which indicators do you see demonstrated less frequently?</a:t>
            </a:r>
          </a:p>
        </p:txBody>
      </p:sp>
      <p:sp>
        <p:nvSpPr>
          <p:cNvPr id="4" name="Slide Number Placeholder 3">
            <a:extLst>
              <a:ext uri="{FF2B5EF4-FFF2-40B4-BE49-F238E27FC236}">
                <a16:creationId xmlns:a16="http://schemas.microsoft.com/office/drawing/2014/main" xmlns="" id="{D495B87D-4896-6F46-946F-D6CFA72AC9DF}"/>
              </a:ext>
            </a:extLst>
          </p:cNvPr>
          <p:cNvSpPr>
            <a:spLocks noGrp="1"/>
          </p:cNvSpPr>
          <p:nvPr>
            <p:ph type="sldNum" sz="quarter" idx="12"/>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3387071611"/>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2020-10-12T04:00:00+00:00</Publication_x0020_Date>
    <Audience1 xmlns="3a62de7d-ba57-4f43-9dae-9623ba637be0"/>
    <_dlc_DocId xmlns="3a62de7d-ba57-4f43-9dae-9623ba637be0">KYED-536-1075</_dlc_DocId>
    <_dlc_DocIdUrl xmlns="3a62de7d-ba57-4f43-9dae-9623ba637be0">
      <Url>https://www.education.ky.gov/curriculum/standards/kyacadstand/_layouts/15/DocIdRedir.aspx?ID=KYED-536-1075</Url>
      <Description>KYED-536-1075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62C23E9A-708A-4488-BC53-5F393D41DE67}">
  <ds:schemaRefs>
    <ds:schemaRef ds:uri="http://purl.org/dc/dcmitype/"/>
    <ds:schemaRef ds:uri="http://schemas.microsoft.com/office/2006/documentManagement/types"/>
    <ds:schemaRef ds:uri="http://purl.org/dc/terms/"/>
    <ds:schemaRef ds:uri="http://www.w3.org/XML/1998/namespace"/>
    <ds:schemaRef ds:uri="fda1fd82-63c9-4dcd-a1e2-7654a27dcd0b"/>
    <ds:schemaRef ds:uri="http://schemas.microsoft.com/office/2006/metadata/properties"/>
    <ds:schemaRef ds:uri="http://schemas.microsoft.com/sharepoint/v3"/>
    <ds:schemaRef ds:uri="http://purl.org/dc/elements/1.1/"/>
    <ds:schemaRef ds:uri="http://schemas.microsoft.com/office/infopath/2007/PartnerControls"/>
    <ds:schemaRef ds:uri="http://schemas.openxmlformats.org/package/2006/metadata/core-properties"/>
    <ds:schemaRef ds:uri="cf3aa28c-8d44-408c-a5ca-996a87f6cd59"/>
  </ds:schemaRefs>
</ds:datastoreItem>
</file>

<file path=customXml/itemProps3.xml><?xml version="1.0" encoding="utf-8"?>
<ds:datastoreItem xmlns:ds="http://schemas.openxmlformats.org/officeDocument/2006/customXml" ds:itemID="{675B7AD4-D627-444C-A3FE-94AA05C16CA9}"/>
</file>

<file path=customXml/itemProps4.xml><?xml version="1.0" encoding="utf-8"?>
<ds:datastoreItem xmlns:ds="http://schemas.openxmlformats.org/officeDocument/2006/customXml" ds:itemID="{6127FD0D-11A9-4F6D-96AD-C503C686F7CF}"/>
</file>

<file path=docProps/app.xml><?xml version="1.0" encoding="utf-8"?>
<Properties xmlns="http://schemas.openxmlformats.org/officeDocument/2006/extended-properties" xmlns:vt="http://schemas.openxmlformats.org/officeDocument/2006/docPropsVTypes">
  <TotalTime>215</TotalTime>
  <Words>2148</Words>
  <Application>Microsoft Macintosh PowerPoint</Application>
  <PresentationFormat>Widescreen</PresentationFormat>
  <Paragraphs>206</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Franklin Gothic Medium</vt:lpstr>
      <vt:lpstr>Georgia</vt:lpstr>
      <vt:lpstr>Times New Roman</vt:lpstr>
      <vt:lpstr>Wingdings 2</vt:lpstr>
      <vt:lpstr>Wingdings 3</vt:lpstr>
      <vt:lpstr>Arial</vt:lpstr>
      <vt:lpstr>3_Theme1</vt:lpstr>
      <vt:lpstr>Teacher Collaboration Activity  Module 2: Understanding Formative Assessment</vt:lpstr>
      <vt:lpstr>Teacher Collaboration Success Criteria</vt:lpstr>
      <vt:lpstr>Agenda</vt:lpstr>
      <vt:lpstr>Fundamentals of Learning Refresher </vt:lpstr>
      <vt:lpstr>Cycle of Formative Assessment</vt:lpstr>
      <vt:lpstr>What is student ownership?</vt:lpstr>
      <vt:lpstr>Classroom Culture and Climate</vt:lpstr>
      <vt:lpstr>Reflect on Your Classroom</vt:lpstr>
      <vt:lpstr>Discussion of Student Ownership and Classroom Culture</vt:lpstr>
      <vt:lpstr>Planning for Inquiry</vt:lpstr>
      <vt:lpstr>Planning for Inquiry:  An Example (1)</vt:lpstr>
      <vt:lpstr>Planning for Inquiry: An Example (2)</vt:lpstr>
      <vt:lpstr>Planning for Inquiry: An Example (3) </vt:lpstr>
      <vt:lpstr>Planning for Inquiry:  An Example (4) </vt:lpstr>
      <vt:lpstr>Next Steps</vt:lpstr>
      <vt:lpstr>Debrief</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Collaboration Activity  Module 2:  Understanding Formative Assessment</dc:title>
  <dc:creator>Christina Johnson</dc:creator>
  <cp:lastModifiedBy>Davidson, Caryn - Division of Academic Program Standards</cp:lastModifiedBy>
  <cp:revision>13</cp:revision>
  <dcterms:created xsi:type="dcterms:W3CDTF">2020-10-04T17:45:30Z</dcterms:created>
  <dcterms:modified xsi:type="dcterms:W3CDTF">2020-10-12T19:27:08Z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2b14115b-f86b-4144-8c1e-b1370123683d</vt:lpwstr>
  </property>
</Properties>
</file>