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Lst>
  <p:notesMasterIdLst>
    <p:notesMasterId r:id="rId54"/>
  </p:notesMasterIdLst>
  <p:handoutMasterIdLst>
    <p:handoutMasterId r:id="rId55"/>
  </p:handoutMasterIdLst>
  <p:sldIdLst>
    <p:sldId id="898" r:id="rId6"/>
    <p:sldId id="899" r:id="rId7"/>
    <p:sldId id="900" r:id="rId8"/>
    <p:sldId id="901" r:id="rId9"/>
    <p:sldId id="902" r:id="rId10"/>
    <p:sldId id="903" r:id="rId11"/>
    <p:sldId id="908" r:id="rId12"/>
    <p:sldId id="905" r:id="rId13"/>
    <p:sldId id="906" r:id="rId14"/>
    <p:sldId id="907" r:id="rId15"/>
    <p:sldId id="850" r:id="rId16"/>
    <p:sldId id="896" r:id="rId17"/>
    <p:sldId id="897" r:id="rId18"/>
    <p:sldId id="919" r:id="rId19"/>
    <p:sldId id="866" r:id="rId20"/>
    <p:sldId id="891" r:id="rId21"/>
    <p:sldId id="885" r:id="rId22"/>
    <p:sldId id="909" r:id="rId23"/>
    <p:sldId id="859" r:id="rId24"/>
    <p:sldId id="928" r:id="rId25"/>
    <p:sldId id="929" r:id="rId26"/>
    <p:sldId id="930" r:id="rId27"/>
    <p:sldId id="931" r:id="rId28"/>
    <p:sldId id="860" r:id="rId29"/>
    <p:sldId id="932" r:id="rId30"/>
    <p:sldId id="933" r:id="rId31"/>
    <p:sldId id="934" r:id="rId32"/>
    <p:sldId id="910" r:id="rId33"/>
    <p:sldId id="887" r:id="rId34"/>
    <p:sldId id="892" r:id="rId35"/>
    <p:sldId id="911" r:id="rId36"/>
    <p:sldId id="836" r:id="rId37"/>
    <p:sldId id="834" r:id="rId38"/>
    <p:sldId id="889" r:id="rId39"/>
    <p:sldId id="893" r:id="rId40"/>
    <p:sldId id="895" r:id="rId41"/>
    <p:sldId id="935" r:id="rId42"/>
    <p:sldId id="912" r:id="rId43"/>
    <p:sldId id="913" r:id="rId44"/>
    <p:sldId id="914" r:id="rId45"/>
    <p:sldId id="915" r:id="rId46"/>
    <p:sldId id="936" r:id="rId47"/>
    <p:sldId id="937" r:id="rId48"/>
    <p:sldId id="918" r:id="rId49"/>
    <p:sldId id="878" r:id="rId50"/>
    <p:sldId id="795" r:id="rId51"/>
    <p:sldId id="938" r:id="rId52"/>
    <p:sldId id="73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lsea Talakoub" initials="CT [2]" lastIdx="7" clrIdx="6">
    <p:extLst/>
  </p:cmAuthor>
  <p:cmAuthor id="1" name="Chelsea Talakoub" initials="CT" lastIdx="141" clrIdx="0">
    <p:extLst/>
  </p:cmAuthor>
  <p:cmAuthor id="8" name="Angela Bowzer" initials="AB" lastIdx="96" clrIdx="7">
    <p:extLst/>
  </p:cmAuthor>
  <p:cmAuthor id="2" name="Christina Johnson" initials="COJ" lastIdx="23" clrIdx="1">
    <p:extLst/>
  </p:cmAuthor>
  <p:cmAuthor id="9" name="Doyle, Maggie - Division of Academic Program Standards" initials="DS" lastIdx="22" clrIdx="8">
    <p:extLst/>
  </p:cmAuthor>
  <p:cmAuthor id="3" name="Jessica Arnold" initials="JA" lastIdx="244" clrIdx="2">
    <p:extLst/>
  </p:cmAuthor>
  <p:cmAuthor id="10" name="Chavez, Erin - Division of Academic Program Standards" initials="CE-DoAPS" lastIdx="21" clrIdx="9">
    <p:extLst/>
  </p:cmAuthor>
  <p:cmAuthor id="4" name="Bryan Hemberg" initials="BH" lastIdx="56" clrIdx="3">
    <p:extLst/>
  </p:cmAuthor>
  <p:cmAuthor id="11" name="Chelsea Talakoub" initials="CT [3]" lastIdx="4" clrIdx="10">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728"/>
    <a:srgbClr val="FEF0CA"/>
    <a:srgbClr val="4A609A"/>
    <a:srgbClr val="346DA3"/>
    <a:srgbClr val="6F81AC"/>
    <a:srgbClr val="D1A929"/>
    <a:srgbClr val="D0A828"/>
    <a:srgbClr val="D0A728"/>
    <a:srgbClr val="D2BD28"/>
    <a:srgbClr val="5AA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73" autoAdjust="0"/>
    <p:restoredTop sz="32143" autoAdjust="0"/>
  </p:normalViewPr>
  <p:slideViewPr>
    <p:cSldViewPr snapToGrid="0">
      <p:cViewPr varScale="1">
        <p:scale>
          <a:sx n="35" d="100"/>
          <a:sy n="35" d="100"/>
        </p:scale>
        <p:origin x="2208" y="184"/>
      </p:cViewPr>
      <p:guideLst/>
    </p:cSldViewPr>
  </p:slideViewPr>
  <p:notesTextViewPr>
    <p:cViewPr>
      <p:scale>
        <a:sx n="100" d="100"/>
        <a:sy n="100" d="100"/>
      </p:scale>
      <p:origin x="0" y="0"/>
    </p:cViewPr>
  </p:notesTextViewPr>
  <p:notesViewPr>
    <p:cSldViewPr snapToGrid="0">
      <p:cViewPr>
        <p:scale>
          <a:sx n="1" d="2"/>
          <a:sy n="1" d="2"/>
        </p:scale>
        <p:origin x="4624" y="1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4/12/21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4/12/21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151649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Our main focus in this module is on interpreting meaningful evidence elicited from student learning that can support students and teachers to move their learning forward. </a:t>
            </a:r>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89860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Evidence is student learning that can be observed, and it is understood in relation to the specific Learning Goals that students are working toward.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Evidence-based interpretation in the formative assessment process is the ability to use evidence to guide learning while learning is occurring.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Interpreting evidence isn’t something only engaged in by teachers. Interpreting evidence of their own learning is an essential skill for students to become self-directed learners. </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34887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Interpreting evidence requires students and teachers to pay close attention not simply to the specific artifacts that students produce, but what they tell us about the development of student learning.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 interpretation of evidence is not a single event but is instead part of a continuous and ongoing process engaged in by students and teachers throughout the course of instruction.</a:t>
            </a:r>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114781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To interpret evidence in ways that can inform next steps in both teaching and learning, teachers need a strong understanding of the disciplinary and cognitive path toward the Learning Goals. Teachers must have clarity on what comes next in learning and clearly communicate that information to students in order to guide students forward in their learning.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Interpreting evidence of student learning in the formative assessment process requires an understanding that goes beyond “got it” or “didn’t get it” and provides a more nuanced understanding of students’ learning in order to support decisions about next steps in learning. For example, there is a difference between understanding where a student is in their learning progression, and whether an assignment has been completed or not. Noting that an assignment is complete or incomplete does not provide any actionable evidence that can be used to move learning forward. </a:t>
            </a:r>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365850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 Kentucky Academic Standards (KAS) provide specific information about the vertical alignment of the standards that could be a helpful resource in planning to identify students’ prior content knowledge. </a:t>
            </a:r>
            <a:r>
              <a:rPr lang="en-US" sz="2400" i="1" dirty="0"/>
              <a:t>In mathematics, each standard (K–8) presents Coherence in the clarifications section, providing links to the matching standard from the preceding and following grade. Additionally, teachers can use the Breaking Down a Standard Protocol to help deepen their understanding of the specific standards: https://kystandards.org/standards-resources/mathematics-resources/breaking-down-a-mathematics-standard/</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i="1" dirty="0">
                <a:effectLst/>
                <a:latin typeface="Segoe UI" panose="020B0502040204020203" pitchFamily="34" charset="0"/>
              </a:rPr>
              <a:t>The Clarifications and Coherence section of the Getting to Know the KAS for Mathematics (</a:t>
            </a:r>
            <a:r>
              <a:rPr lang="en" sz="2400" i="1" dirty="0"/>
              <a:t>Section 1E) </a:t>
            </a:r>
            <a:r>
              <a:rPr lang="en-US" sz="2400" b="0" i="1" u="none" strike="noStrike" baseline="0" dirty="0">
                <a:solidFill>
                  <a:srgbClr val="000000"/>
                </a:solidFill>
                <a:effectLst/>
                <a:latin typeface="Calibri" panose="020F0502020204030204" pitchFamily="34" charset="0"/>
              </a:rPr>
              <a:t>p</a:t>
            </a:r>
            <a:r>
              <a:rPr lang="en-US" sz="2400" b="0" i="1" u="none" strike="noStrike" baseline="0" dirty="0">
                <a:solidFill>
                  <a:srgbClr val="000000"/>
                </a:solidFill>
                <a:latin typeface="Calibri" panose="020F0502020204030204" pitchFamily="34" charset="0"/>
              </a:rPr>
              <a:t>rovides a focused investigation of the connections within and across grade level to develop teachers’ understandings of how the Clarifications communicate expectations of the standards more clearly and concisely. The module in its entirety can be found at this website: https://kystandards.org/wp-content/uploads/2019/06/Module_1_Getting_to_Know_the_Kentucky_Academic_Standards_for_Mathematics.pptx</a:t>
            </a:r>
            <a:endParaRPr lang="en-US" sz="2400" i="1" dirty="0"/>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p>
            <a:r>
              <a:rPr lang="en-US" sz="2400" b="1" dirty="0"/>
              <a:t>Next, facilitate a discussion in which participants identify different aspects of student learning they often focus on throughout their lessons. </a:t>
            </a:r>
          </a:p>
          <a:p>
            <a:r>
              <a:rPr lang="en-US" sz="2400" b="0" dirty="0"/>
              <a:t>Facilitators can consider using some of the following questions:</a:t>
            </a:r>
          </a:p>
          <a:p>
            <a:pPr marL="457200" indent="-228600">
              <a:buFont typeface="Arial" panose="020B0604020202020204" pitchFamily="34" charset="0"/>
              <a:buChar char="•"/>
            </a:pPr>
            <a:r>
              <a:rPr lang="en-US" sz="2400" b="0" dirty="0"/>
              <a:t>To what extent are students involved making sense of their own learning progress?</a:t>
            </a:r>
          </a:p>
          <a:p>
            <a:pPr marL="457200" indent="-228600">
              <a:buFont typeface="Arial" panose="020B0604020202020204" pitchFamily="34" charset="0"/>
              <a:buChar char="•"/>
            </a:pPr>
            <a:r>
              <a:rPr lang="en-US" sz="2400" b="0" dirty="0"/>
              <a:t>In your class, how do students understand where to go next in their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3992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In this section, we will discuss how to support students to engage with evidence of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4199181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b="0" i="0" kern="1200" dirty="0">
                <a:solidFill>
                  <a:schemeClr val="tx1"/>
                </a:solidFill>
                <a:effectLst/>
                <a:latin typeface="+mn-lt"/>
                <a:ea typeface="+mn-ea"/>
                <a:cs typeface="+mn-cs"/>
              </a:rPr>
              <a:t>When students are engaged in interpreting the evidence of learning they produce, they can develop the skills of </a:t>
            </a:r>
            <a:r>
              <a:rPr lang="en-US" sz="2400" b="0" i="0" u="none" kern="1200" dirty="0">
                <a:solidFill>
                  <a:srgbClr val="FF0000"/>
                </a:solidFill>
                <a:effectLst/>
                <a:latin typeface="+mn-lt"/>
                <a:ea typeface="+mn-ea"/>
                <a:cs typeface="+mn-cs"/>
              </a:rPr>
              <a:t>metacognition</a:t>
            </a:r>
            <a:r>
              <a:rPr lang="en-US" sz="2400" b="0" i="0" kern="1200" dirty="0">
                <a:solidFill>
                  <a:schemeClr val="tx1"/>
                </a:solidFill>
                <a:effectLst/>
                <a:latin typeface="+mn-lt"/>
                <a:ea typeface="+mn-ea"/>
                <a:cs typeface="+mn-cs"/>
              </a:rPr>
              <a:t>–thinking about their thinking–and self-regulation. Self-regulated learners monitor their learning, compare it to specific criteria (e.g., Learning Goals and Success Criteria) and then make adaptations to their learning strategies as they see fit. </a:t>
            </a:r>
          </a:p>
          <a:p>
            <a:endParaRPr lang="en-US" sz="2400" b="0" i="0" kern="1200" dirty="0">
              <a:solidFill>
                <a:schemeClr val="tx1"/>
              </a:solidFill>
              <a:effectLst/>
              <a:latin typeface="+mn-lt"/>
              <a:ea typeface="+mn-ea"/>
              <a:cs typeface="+mn-cs"/>
            </a:endParaRPr>
          </a:p>
          <a:p>
            <a:r>
              <a:rPr lang="en-US" sz="2400" b="0" i="0" kern="1200" dirty="0">
                <a:solidFill>
                  <a:schemeClr val="tx1"/>
                </a:solidFill>
                <a:effectLst/>
                <a:latin typeface="+mn-lt"/>
                <a:ea typeface="+mn-ea"/>
                <a:cs typeface="+mn-cs"/>
              </a:rPr>
              <a:t>Student engagement is key to the interpreting of evidence and allows teachers and students to meaningfully engage in the formative assessment process. Student engagement means that students can make the connection between the behaviors they exhibit in class and evidence of their learning, ultimately supporting them to move their learning forward.</a:t>
            </a:r>
            <a:endParaRPr lang="en-US" sz="2400" dirty="0"/>
          </a:p>
          <a:p>
            <a:endParaRPr lang="en-US" sz="2400" dirty="0"/>
          </a:p>
          <a:p>
            <a:r>
              <a:rPr lang="en-US" sz="2400" b="1" dirty="0"/>
              <a:t>Next, facilitate a discussion about student engagement.  </a:t>
            </a:r>
          </a:p>
          <a:p>
            <a:r>
              <a:rPr lang="en-US" sz="2400" b="0" dirty="0"/>
              <a:t>Facilitators may want to use some of the following questions to support the discussion:</a:t>
            </a:r>
          </a:p>
          <a:p>
            <a:pPr marL="457200" indent="-228600">
              <a:buFont typeface="Arial" panose="020B0604020202020204" pitchFamily="34" charset="0"/>
              <a:buChar char="•"/>
            </a:pPr>
            <a:r>
              <a:rPr lang="en-US" sz="2400" b="0" dirty="0"/>
              <a:t>How can I help students recognize that the things they do and say are evidence of their learning?</a:t>
            </a:r>
          </a:p>
          <a:p>
            <a:pPr marL="457200" indent="-228600">
              <a:buFont typeface="Arial" panose="020B0604020202020204" pitchFamily="34" charset="0"/>
              <a:buChar char="•"/>
            </a:pPr>
            <a:r>
              <a:rPr lang="en-US" sz="2400" b="0" dirty="0"/>
              <a:t>How can I support students in making their ideas visible and public?</a:t>
            </a: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46416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Students can become the kind of s</a:t>
            </a:r>
            <a:r>
              <a:rPr lang="en-US" sz="2400" b="0" kern="1200" dirty="0">
                <a:solidFill>
                  <a:schemeClr val="tx1"/>
                </a:solidFill>
                <a:effectLst/>
                <a:latin typeface="+mn-lt"/>
                <a:ea typeface="+mn-ea"/>
                <a:cs typeface="+mn-cs"/>
              </a:rPr>
              <a:t>elf-directed, engaged learners who can recognize evidence of their own learning, embrace opportunities to make their learning public and engage with evidence of their own learning (as described on the previous slide) when the classroom culture empowers them to </a:t>
            </a:r>
            <a:r>
              <a:rPr lang="en-US" sz="2400" dirty="0"/>
              <a:t>engage fully in the formative assessment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 described on Module 2, </a:t>
            </a:r>
            <a:r>
              <a:rPr lang="en-US" sz="2400" b="0" kern="1200" dirty="0">
                <a:solidFill>
                  <a:schemeClr val="tx1"/>
                </a:solidFill>
                <a:effectLst/>
                <a:latin typeface="+mn-lt"/>
                <a:ea typeface="+mn-ea"/>
                <a:cs typeface="+mn-cs"/>
              </a:rPr>
              <a:t>the Fundamentals of Learning is a framework that presents three fundamental aspects of learning. </a:t>
            </a:r>
            <a:r>
              <a:rPr lang="en-US" sz="2400" dirty="0"/>
              <a:t>When students have ownership of their own learning, they can:</a:t>
            </a:r>
          </a:p>
          <a:p>
            <a:pPr marL="457200" indent="-228600">
              <a:buFont typeface="Arial" panose="020B0604020202020204" pitchFamily="34" charset="0"/>
              <a:buChar char="•"/>
            </a:pPr>
            <a:r>
              <a:rPr lang="en-US" sz="2400" b="1" dirty="0"/>
              <a:t>Make meaning </a:t>
            </a:r>
            <a:r>
              <a:rPr lang="en-US" sz="2400" dirty="0"/>
              <a:t>for themselves by thinking critically and creatively, connecting to prior knowledge and using language and symbols. </a:t>
            </a:r>
          </a:p>
          <a:p>
            <a:pPr marL="457200" indent="-228600">
              <a:buFont typeface="Arial" panose="020B0604020202020204" pitchFamily="34" charset="0"/>
              <a:buChar char="•"/>
            </a:pPr>
            <a:r>
              <a:rPr lang="en-US" sz="2400" b="1" dirty="0"/>
              <a:t>Manage their own learning </a:t>
            </a:r>
            <a:r>
              <a:rPr lang="en-US" sz="2400" dirty="0"/>
              <a:t>by taking responsibility for learning, adapting learning tactics and persevering through challenges. </a:t>
            </a:r>
          </a:p>
          <a:p>
            <a:pPr marL="457200" indent="-228600">
              <a:buFont typeface="Arial" panose="020B0604020202020204" pitchFamily="34" charset="0"/>
              <a:buChar char="•"/>
            </a:pPr>
            <a:r>
              <a:rPr lang="en-US" sz="2400" b="1" dirty="0"/>
              <a:t>Participate and collaborate </a:t>
            </a:r>
            <a:r>
              <a:rPr lang="en-US" sz="2400" dirty="0"/>
              <a:t>by engaging with others and communicating and connecting with others about ideas, feelings and perspectives.</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Next, facilitate a discussion that helps participants relate the concepts of culture and climate to their own classrooms.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Consider using some of the following questions to support the discussion.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What does your current classroom culture signal to students about evidence of their own learning?</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How does your classroom culture support the Fundamentals of Learning?</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What adult mindset changes may be needed to build a classroom culture that supports the formative assessment process?</a:t>
            </a:r>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02004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The purpose of self- and peer-assessment is to help students manage their own learning. Students who manage their own learning can set goals, make plans, monitor their progress and adapt their approaches to learning. Essential to this process is being able to view their own work and ideas and the work of their peers critically and use it to make decisions about how to proceed in their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If students and teachers do not have a shared understanding of the learning they are working toward and a shared sense of what constitutes quality work, students will not be able to appropriately manage their own learning. These expectations are based on the Success Criteria. It is important for students to have a clear understanding of the teacher’s expectations in order to self-assess and to provide meaningful feedback to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chemeClr val="tx1"/>
              </a:solidFill>
              <a:effectLst/>
              <a:latin typeface="+mn-lt"/>
              <a:ea typeface="+mn-ea"/>
              <a:cs typeface="+mn-cs"/>
            </a:endParaRPr>
          </a:p>
          <a:p>
            <a:r>
              <a:rPr lang="en-US" sz="2400" dirty="0"/>
              <a:t>This slide lists some important ways that teachers must support students to engage in meaningful peer- and self-assessment. The next several slides will explore the ways that each of these strategies are important for building a classroom culture that supports full student engagement in the formative assessment process by empowering them to make sense of evidence of their own learning and the learning of their peers. </a:t>
            </a:r>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213702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latin typeface="+mn-lt"/>
              </a:rPr>
              <a:t>Introduce the content on the slide by providing the following information.</a:t>
            </a:r>
            <a:endParaRPr lang="en-US" sz="2400" dirty="0">
              <a:latin typeface="+mn-lt"/>
            </a:endParaRPr>
          </a:p>
          <a:p>
            <a:r>
              <a:rPr lang="en-US" sz="2400" dirty="0">
                <a:latin typeface="+mn-lt"/>
              </a:rPr>
              <a:t>To build a common view of success, teachers can help students and their families internalize expectations in a variety of ways. </a:t>
            </a:r>
          </a:p>
          <a:p>
            <a:endParaRPr lang="en-US" sz="2400" b="0" i="0" dirty="0">
              <a:solidFill>
                <a:srgbClr val="7E8890"/>
              </a:solidFill>
              <a:effectLst/>
              <a:latin typeface="+mn-lt"/>
            </a:endParaRPr>
          </a:p>
          <a:p>
            <a:pPr algn="l"/>
            <a:r>
              <a:rPr lang="en-US" sz="2400" b="0" i="0" dirty="0">
                <a:solidFill>
                  <a:srgbClr val="7E8890"/>
                </a:solidFill>
                <a:effectLst/>
                <a:latin typeface="+mn-lt"/>
              </a:rPr>
              <a:t>The </a:t>
            </a:r>
            <a:r>
              <a:rPr lang="en-US" sz="2400" b="0" i="1" dirty="0">
                <a:solidFill>
                  <a:srgbClr val="7E8890"/>
                </a:solidFill>
                <a:effectLst/>
                <a:latin typeface="+mn-lt"/>
              </a:rPr>
              <a:t>Kentucky Academic Standards (KAS)</a:t>
            </a:r>
            <a:r>
              <a:rPr lang="en-US" sz="2400" b="0" i="0" dirty="0">
                <a:solidFill>
                  <a:srgbClr val="7E8890"/>
                </a:solidFill>
                <a:effectLst/>
                <a:latin typeface="+mn-lt"/>
              </a:rPr>
              <a:t> </a:t>
            </a:r>
            <a:r>
              <a:rPr lang="en-US" sz="2400" b="0" i="1" dirty="0">
                <a:solidFill>
                  <a:srgbClr val="7E8890"/>
                </a:solidFill>
                <a:effectLst/>
                <a:latin typeface="+mn-lt"/>
              </a:rPr>
              <a:t>Family Guides </a:t>
            </a:r>
            <a:r>
              <a:rPr lang="en-US" sz="2400" b="0" i="0" dirty="0">
                <a:solidFill>
                  <a:srgbClr val="7E8890"/>
                </a:solidFill>
                <a:effectLst/>
                <a:latin typeface="+mn-lt"/>
              </a:rPr>
              <a:t>have been developed to help families familiarize themselves with the content of each grade level’s standards. Each guide contains a standards overview for Reading &amp; Writing, Mathematics, Science and Social Studies. </a:t>
            </a:r>
            <a:r>
              <a:rPr lang="en-US" sz="2400" b="0" i="0" u="none" strike="noStrike" baseline="0" dirty="0">
                <a:solidFill>
                  <a:srgbClr val="211D1E"/>
                </a:solidFill>
                <a:latin typeface="+mn-lt"/>
              </a:rPr>
              <a:t>Each grade-level document presents information that can help to build a common view of success between the teacher and families by providing families with the key ideas and skills teachers will introduce in each subject area. Information presented in each Family Guide includes possible examples of what students will be asked to do in class, how to help students at home, questions families can ask students at home and questions families can ask their student’s teacher. Family Guides in English and in Spanish can be found at this website: https://kystandards.org/standards-family-guides/.</a:t>
            </a:r>
          </a:p>
          <a:p>
            <a:pPr algn="l"/>
            <a:endParaRPr lang="en-US" sz="2400" b="0" i="0" u="none" strike="noStrike" baseline="0" dirty="0">
              <a:solidFill>
                <a:srgbClr val="211D1E"/>
              </a:solidFill>
              <a:latin typeface="+mn-lt"/>
            </a:endParaRPr>
          </a:p>
          <a:p>
            <a:pPr algn="l"/>
            <a:r>
              <a:rPr lang="en-US" sz="2400" b="0" i="0" u="none" strike="noStrike" baseline="0" dirty="0">
                <a:solidFill>
                  <a:srgbClr val="211D1E"/>
                </a:solidFill>
                <a:latin typeface="+mn-lt"/>
              </a:rPr>
              <a:t>Additionally, </a:t>
            </a:r>
            <a:r>
              <a:rPr lang="en-US" sz="2400" b="0" i="1" u="none" strike="noStrike" baseline="0" dirty="0">
                <a:solidFill>
                  <a:srgbClr val="FFFFFF"/>
                </a:solidFill>
                <a:latin typeface="+mn-lt"/>
              </a:rPr>
              <a:t>A Family’s Guide to Understanding Student Assessment</a:t>
            </a:r>
            <a:r>
              <a:rPr lang="en-US" sz="2400" b="0" i="1" u="none" strike="noStrike" baseline="0" dirty="0">
                <a:solidFill>
                  <a:srgbClr val="000000"/>
                </a:solidFill>
                <a:latin typeface="+mn-lt"/>
              </a:rPr>
              <a:t> </a:t>
            </a:r>
            <a:r>
              <a:rPr lang="en-US" sz="2400" b="0" i="0" u="none" strike="noStrike" baseline="0" dirty="0">
                <a:solidFill>
                  <a:srgbClr val="0184A8"/>
                </a:solidFill>
                <a:latin typeface="+mn-lt"/>
              </a:rPr>
              <a:t>was developed to help families understand how assessment can support student learning. This guide can be found at this website:</a:t>
            </a:r>
            <a:r>
              <a:rPr lang="en-US" sz="2400" b="0" i="0" u="none" strike="noStrike" baseline="0" dirty="0">
                <a:solidFill>
                  <a:srgbClr val="211D1E"/>
                </a:solidFill>
                <a:latin typeface="+mn-lt"/>
              </a:rPr>
              <a:t> </a:t>
            </a:r>
            <a:r>
              <a:rPr lang="en-US" sz="2400" b="0" i="0" u="none" dirty="0">
                <a:latin typeface="+mn-lt"/>
              </a:rPr>
              <a:t>https://education.ky.gov/curriculum/standards/kyacadstand/Documents/A_Family's_Guide_to_Student_Assessment.pdf</a:t>
            </a:r>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331381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Module 5 in this series focuses on interpreting evidence of student learning.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In all the modules in this series, we have emphasized that understanding where we, as learners, are heading and how we will know if we are successful is essential for teaching and learning and is a key aspect of quality assessment practices. </a:t>
            </a:r>
          </a:p>
          <a:p>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Share the Learning Goals on the slide. </a:t>
            </a: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42077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To build a common view of success, teachers can help students internalize expectations by</a:t>
            </a:r>
          </a:p>
          <a:p>
            <a:pPr marL="457200" indent="-228600">
              <a:buFont typeface="Arial" panose="020B0604020202020204" pitchFamily="34" charset="0"/>
              <a:buChar char="•"/>
            </a:pPr>
            <a:r>
              <a:rPr lang="en-US" sz="2400" b="1" dirty="0"/>
              <a:t>Learning Goals and Success Criteria</a:t>
            </a:r>
            <a:r>
              <a:rPr lang="en-US" sz="2400" dirty="0"/>
              <a:t>: Key to this common view are the sharing and clarification of Learning Goals and Success Criteria. If students are to use them to guide their understanding of their own progress, students need more than just seeing the Learning Goals and Success Criteria on the board. </a:t>
            </a:r>
          </a:p>
          <a:p>
            <a:pPr marL="457200" indent="-228600">
              <a:buFont typeface="Arial" panose="020B0604020202020204" pitchFamily="34" charset="0"/>
              <a:buChar char="•"/>
            </a:pPr>
            <a:r>
              <a:rPr lang="en-US" sz="2400" dirty="0"/>
              <a:t>Communication of Learning Goals and Success Criteria should occur throughout a lesson.</a:t>
            </a:r>
          </a:p>
          <a:p>
            <a:pPr marL="914400" lvl="1" indent="-228600">
              <a:buFont typeface="Arial" panose="020B0604020202020204" pitchFamily="34" charset="0"/>
              <a:buChar char="•"/>
            </a:pPr>
            <a:r>
              <a:rPr lang="en-US" sz="2400" dirty="0"/>
              <a:t>At the start of a lesson, talk students through what they will be learning and ways that evidence of learning can be shown.</a:t>
            </a:r>
          </a:p>
          <a:p>
            <a:pPr marL="914400" lvl="1" indent="-228600">
              <a:buFont typeface="Arial" panose="020B0604020202020204" pitchFamily="34" charset="0"/>
              <a:buChar char="•"/>
            </a:pPr>
            <a:r>
              <a:rPr lang="en-US" sz="2400" dirty="0"/>
              <a:t>Throughout the lesson, help students build connections between where they have been and where they are going in their learning.</a:t>
            </a:r>
          </a:p>
          <a:p>
            <a:pPr marL="914400" lvl="1" indent="-228600">
              <a:buFont typeface="Arial" panose="020B0604020202020204" pitchFamily="34" charset="0"/>
              <a:buChar char="•"/>
            </a:pPr>
            <a:r>
              <a:rPr lang="en-US" sz="2400" dirty="0"/>
              <a:t>At the end of the lesson, ask students to summarize in their own words what they learned and how they know they learned it.</a:t>
            </a:r>
          </a:p>
          <a:p>
            <a:pPr marL="228600" lvl="0" indent="0">
              <a:buFont typeface="Arial" panose="020B0604020202020204" pitchFamily="34" charset="0"/>
              <a:buNone/>
            </a:pPr>
            <a:r>
              <a:rPr lang="en-US" sz="2400" dirty="0"/>
              <a:t>These points will be discussed in further detail later.</a:t>
            </a: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016857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To build a common view of success, teachers can help students internalize expectations by</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Being transparent about evaluation criteria</a:t>
            </a:r>
            <a:r>
              <a:rPr lang="en-US" sz="2400" dirty="0"/>
              <a:t>: Students need to understand how their learning will be evaluated and what criteria will be used to determine where students are in their understanding. This understanding helps to organize learning, improve communication, increase engagement, and provide a sense of fairness.</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u="none" dirty="0">
                <a:solidFill>
                  <a:schemeClr val="tx1">
                    <a:lumMod val="75000"/>
                    <a:lumOff val="25000"/>
                  </a:schemeClr>
                </a:solidFill>
              </a:rPr>
              <a:t>For the counting standard on the previous slide, </a:t>
            </a:r>
            <a:r>
              <a:rPr lang="en-US" sz="2400" u="sng" dirty="0">
                <a:solidFill>
                  <a:schemeClr val="tx1">
                    <a:lumMod val="75000"/>
                    <a:lumOff val="25000"/>
                  </a:schemeClr>
                </a:solidFill>
              </a:rPr>
              <a:t>KY.K.CC.5</a:t>
            </a:r>
            <a:r>
              <a:rPr lang="en-US" sz="2400" u="none" dirty="0">
                <a:solidFill>
                  <a:schemeClr val="tx1">
                    <a:lumMod val="75000"/>
                    <a:lumOff val="25000"/>
                  </a:schemeClr>
                </a:solidFill>
              </a:rPr>
              <a:t>, teachers can create a checklist of the knowledge and skills they will be looking for as students work individually and collaboratively. This checklist can be shared with students and families to provide clear communication about the evaluation of learning goals and success criteria.</a:t>
            </a: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50786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rPr>
              <a:t>Before introducing the content of this slide, have teachers access </a:t>
            </a:r>
            <a:r>
              <a:rPr lang="en-US" sz="2400" b="1" i="0" u="none" strike="noStrike" baseline="0" dirty="0">
                <a:solidFill>
                  <a:srgbClr val="000000"/>
                </a:solidFill>
                <a:latin typeface="+mn-lt"/>
              </a:rPr>
              <a:t>KY.1.OA.1 </a:t>
            </a:r>
            <a:r>
              <a:rPr lang="en-US" sz="2400" b="1" dirty="0">
                <a:latin typeface="+mn-lt"/>
              </a:rPr>
              <a:t>and associated clarifications.</a:t>
            </a:r>
          </a:p>
          <a:p>
            <a:endParaRPr lang="en-US" sz="2400" b="1" dirty="0">
              <a:latin typeface="+mn-lt"/>
            </a:endParaRPr>
          </a:p>
          <a:p>
            <a:r>
              <a:rPr lang="en-US" sz="2400" b="1" dirty="0">
                <a:latin typeface="+mn-lt"/>
              </a:rPr>
              <a:t>Introduce the content on the slide by providing the following information.</a:t>
            </a:r>
            <a:endParaRPr lang="en-US" sz="2400" dirty="0">
              <a:latin typeface="+mn-lt"/>
            </a:endParaRPr>
          </a:p>
          <a:p>
            <a:r>
              <a:rPr lang="en-US" sz="2400" dirty="0">
                <a:latin typeface="+mn-lt"/>
              </a:rPr>
              <a:t>To build a common view of success, teachers can help students internalize expectations by</a:t>
            </a:r>
          </a:p>
          <a:p>
            <a:pPr marL="457200" indent="-228600">
              <a:buFont typeface="Arial" panose="020B0604020202020204" pitchFamily="34" charset="0"/>
              <a:buChar char="•"/>
            </a:pPr>
            <a:r>
              <a:rPr lang="en-US" sz="2400" b="1" dirty="0">
                <a:latin typeface="+mn-lt"/>
              </a:rPr>
              <a:t>Providing examples and non-examples</a:t>
            </a:r>
            <a:r>
              <a:rPr lang="en-US" sz="2400" dirty="0">
                <a:latin typeface="+mn-lt"/>
              </a:rPr>
              <a:t>: Providing students with examples that can illustrate what Success Criteria can look like can strengthen student understanding of what they are working toward. Examples can be used in concert with non-examples that illustrate common misconceptions students may make, perhaps with modeling focused on how to improve the non-example. </a:t>
            </a:r>
          </a:p>
          <a:p>
            <a:pPr marL="457200" indent="-228600">
              <a:buFont typeface="Arial" panose="020B0604020202020204" pitchFamily="34" charset="0"/>
              <a:buChar char="•"/>
            </a:pPr>
            <a:r>
              <a:rPr lang="en-US" sz="2400" i="1" dirty="0">
                <a:latin typeface="+mn-lt"/>
              </a:rPr>
              <a:t>In mathematics, worked examples can be used to illustrate work and/or reasoning that students can critique, keying in on the specific knowledge and skills of the Success Criteria (e.g., determining a solution to a start unknown addition/subtraction problem, communicating reasoning about why a given equation would or would not work to determine the solution). </a:t>
            </a:r>
          </a:p>
          <a:p>
            <a:pPr marL="457200" indent="-228600">
              <a:buFont typeface="Arial" panose="020B0604020202020204" pitchFamily="34" charset="0"/>
              <a:buChar char="•"/>
            </a:pPr>
            <a:r>
              <a:rPr lang="en-US" sz="2400" i="1" dirty="0">
                <a:latin typeface="+mn-lt"/>
              </a:rPr>
              <a:t>The example on the slide can be presented to student for discussions about whether or not an equation can be used to answer the question. These conversations can focus on how students know which number in an equation is the answer and different ways of writing an equation that will lead to the same answer. </a:t>
            </a:r>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i="0" u="none" strike="noStrike" baseline="0" dirty="0">
              <a:solidFill>
                <a:srgbClr val="000000"/>
              </a:solidFill>
              <a:latin typeface="+mn-lt"/>
            </a:endParaRPr>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u="none" strike="noStrike" baseline="0" dirty="0">
                <a:solidFill>
                  <a:srgbClr val="000000"/>
                </a:solidFill>
                <a:latin typeface="+mn-lt"/>
              </a:rPr>
              <a:t>Appendix A, Table 1 of the KAS for Mathematics (p. 254) provides the set of common addition and subtraction situations addressed in the standards.</a:t>
            </a:r>
            <a:endParaRPr lang="en-US" sz="2400" b="0" i="1" dirty="0">
              <a:latin typeface="+mn-lt"/>
            </a:endParaRP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baseline="0" dirty="0">
                <a:solidFill>
                  <a:srgbClr val="000000"/>
                </a:solidFill>
                <a:latin typeface="+mn-lt"/>
              </a:rPr>
              <a:t>KY.K.OA.2 Solve addition and subtraction word problems and add and subtract within 10 by using objects or drawings to represent the problem.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baseline="0" dirty="0">
                <a:solidFill>
                  <a:srgbClr val="000000"/>
                </a:solidFill>
                <a:latin typeface="+mn-lt"/>
              </a:rPr>
              <a:t>KY.1.OA.1 Use addition and subtraction within 20 to solve word problems involving situations of adding to, taking from, putting together, taking apart and comparing, with unknowns in all positions.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baseline="0" dirty="0">
                <a:solidFill>
                  <a:srgbClr val="000000"/>
                </a:solidFill>
                <a:latin typeface="+mn-lt"/>
              </a:rPr>
              <a:t>KY.2.OA.1 Use addition and subtraction within 100 to solve one- and two-step word problems involving situations of adding to, taking from, putting together, taking apart and comparing, with unknowns in all positions</a:t>
            </a:r>
            <a:r>
              <a:rPr lang="en-US" sz="2400" b="0" i="1" u="none" strike="noStrike" baseline="0" dirty="0">
                <a:solidFill>
                  <a:srgbClr val="000000"/>
                </a:solidFill>
                <a:latin typeface="+mn-lt"/>
              </a:rPr>
              <a:t>, </a:t>
            </a:r>
            <a:r>
              <a:rPr lang="en-US" sz="2400" b="0" i="0" u="none" strike="noStrike" baseline="0" dirty="0">
                <a:solidFill>
                  <a:srgbClr val="000000"/>
                </a:solidFill>
                <a:latin typeface="+mn-lt"/>
              </a:rPr>
              <a:t>by using drawings and equations with a symbol for the unknown number to represent the problem. </a:t>
            </a:r>
          </a:p>
          <a:p>
            <a:pPr marL="228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effectLst/>
              <a:latin typeface="+mn-lt"/>
            </a:endParaRPr>
          </a:p>
          <a:p>
            <a:pPr algn="l"/>
            <a:r>
              <a:rPr lang="en-US" sz="2400" dirty="0">
                <a:effectLst/>
                <a:latin typeface="+mn-lt"/>
              </a:rPr>
              <a:t>A useful resource when planning for high school instruction is </a:t>
            </a:r>
            <a:r>
              <a:rPr lang="en-US" sz="2400" b="0" i="1" dirty="0">
                <a:solidFill>
                  <a:srgbClr val="101010"/>
                </a:solidFill>
                <a:effectLst/>
                <a:latin typeface="+mn-lt"/>
              </a:rPr>
              <a:t>Teaching Strategies for Improving Algebra Knowledge in Middle and High School Students: Practice Guide Summary</a:t>
            </a:r>
            <a:r>
              <a:rPr lang="en-US" sz="2400" b="0" i="0" dirty="0">
                <a:solidFill>
                  <a:srgbClr val="101010"/>
                </a:solidFill>
                <a:effectLst/>
                <a:latin typeface="+mn-lt"/>
              </a:rPr>
              <a:t>. This summary p</a:t>
            </a:r>
            <a:r>
              <a:rPr lang="en-US" sz="2400" dirty="0">
                <a:effectLst/>
                <a:latin typeface="+mn-lt"/>
              </a:rPr>
              <a:t>rovides recommendations for </a:t>
            </a:r>
            <a:r>
              <a:rPr lang="en-US" sz="2400" b="0" i="0" u="none" strike="noStrike" baseline="0" dirty="0">
                <a:solidFill>
                  <a:srgbClr val="000000"/>
                </a:solidFill>
                <a:effectLst/>
                <a:latin typeface="+mn-lt"/>
              </a:rPr>
              <a:t>i</a:t>
            </a:r>
            <a:r>
              <a:rPr lang="en-US" sz="2400" b="0" i="0" u="none" strike="noStrike" baseline="0" dirty="0">
                <a:solidFill>
                  <a:srgbClr val="221E1F"/>
                </a:solidFill>
                <a:latin typeface="+mn-lt"/>
              </a:rPr>
              <a:t>ncorporating solved problems into secondary classroom instruction and activities. </a:t>
            </a:r>
            <a:r>
              <a:rPr lang="en-US" sz="2400" b="0" i="0" u="none" strike="noStrike" baseline="0" dirty="0">
                <a:solidFill>
                  <a:srgbClr val="0184A8"/>
                </a:solidFill>
                <a:latin typeface="+mn-lt"/>
              </a:rPr>
              <a:t>The document can be found at this website:</a:t>
            </a:r>
            <a:r>
              <a:rPr lang="en-US" sz="2400" b="0" i="0" u="none" strike="noStrike" baseline="0" dirty="0">
                <a:solidFill>
                  <a:srgbClr val="211D1E"/>
                </a:solidFill>
                <a:latin typeface="+mn-lt"/>
              </a:rPr>
              <a:t> </a:t>
            </a:r>
            <a:r>
              <a:rPr lang="en-US" sz="2400" dirty="0">
                <a:effectLst/>
                <a:latin typeface="+mn-lt"/>
              </a:rPr>
              <a:t>https://ies.ed.gov/ncee/wwc/Docs/practiceguide/wwc_algebra_summary_072115.pdf</a:t>
            </a:r>
            <a:endParaRPr lang="en-US" sz="24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25494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To build a common view of success, teachers can help students internalize expectations by</a:t>
            </a:r>
          </a:p>
          <a:p>
            <a:pPr marL="457200" indent="-228600">
              <a:buFont typeface="Arial" panose="020B0604020202020204" pitchFamily="34" charset="0"/>
              <a:buChar char="•"/>
            </a:pPr>
            <a:r>
              <a:rPr lang="en-US" sz="2400" b="1" dirty="0"/>
              <a:t>Demonstrating a variety of approaches</a:t>
            </a:r>
            <a:r>
              <a:rPr lang="en-US" sz="2400" dirty="0"/>
              <a:t>: Teachers can also provide students with multiple approaches that can lead to success. This provides students with diverse learning needs, different learning styles and different background knowledge with the ability to obtain success and take ownership of their learning. </a:t>
            </a:r>
          </a:p>
          <a:p>
            <a:pPr marL="457200" indent="-228600">
              <a:buFont typeface="Arial" panose="020B0604020202020204" pitchFamily="34" charset="0"/>
              <a:buChar char="•"/>
            </a:pPr>
            <a:r>
              <a:rPr lang="en-US" sz="2400" i="1" dirty="0"/>
              <a:t>Mathematics teachers can identify students who approach the same problem in different ways and have these students present their approaches to the class. They could also provide students choice during problem solving activities, for example asking students to demonstrate their knowledge of computation by choosing the “just right” numbers to use when solving a contextually based problem. When solving addition and subtraction problems, an example could incorporate numbers that require different strategies to solve: </a:t>
            </a:r>
            <a:r>
              <a:rPr lang="en-US" sz="2400" i="1" u="sng" dirty="0"/>
              <a:t>John has [9 or 14] water balloons. Some of the balloons pop. John </a:t>
            </a:r>
            <a:r>
              <a:rPr lang="en-US" sz="2400" b="1" i="1" u="sng" dirty="0"/>
              <a:t>now</a:t>
            </a:r>
            <a:r>
              <a:rPr lang="en-US" sz="2400" i="1" u="sng" dirty="0"/>
              <a:t> has 6 balloons. How many of John’s balloons John popped? </a:t>
            </a:r>
          </a:p>
          <a:p>
            <a:pPr marL="914400" lvl="1" indent="-228600">
              <a:buFont typeface="Arial" panose="020B0604020202020204" pitchFamily="34" charset="0"/>
              <a:buChar char="•"/>
            </a:pPr>
            <a:r>
              <a:rPr lang="en-US" sz="2400" i="0" u="none" dirty="0"/>
              <a:t>In this example, the numbers provided in the first sentence bridge student development of addition and subtraction skills. </a:t>
            </a:r>
          </a:p>
          <a:p>
            <a:pPr marL="914400" lvl="1" indent="-228600">
              <a:buFont typeface="Arial" panose="020B0604020202020204" pitchFamily="34" charset="0"/>
              <a:buChar char="•"/>
            </a:pPr>
            <a:r>
              <a:rPr lang="en-US" sz="2400" i="0" u="none" dirty="0"/>
              <a:t>For students struggling to cross tens, using 9 helps them show they understand how to solve the problem without being hindered by their struggles computing. </a:t>
            </a:r>
          </a:p>
          <a:p>
            <a:pPr marL="914400" lvl="1" indent="-228600">
              <a:buFont typeface="Arial" panose="020B0604020202020204" pitchFamily="34" charset="0"/>
              <a:buChar char="•"/>
            </a:pPr>
            <a:r>
              <a:rPr lang="en-US" sz="2400" i="0" u="none" dirty="0"/>
              <a:t>For students who can fluently add and subtract within 20, the use of 14 provides the same opportunity.</a:t>
            </a:r>
            <a:endParaRPr lang="en-US" sz="2400" i="1" u="sng"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solidFill>
                  <a:srgbClr val="000000"/>
                </a:solidFill>
                <a:latin typeface="Calibri" panose="020F0502020204030204" pitchFamily="34" charset="0"/>
              </a:rPr>
              <a:t>As mentioned in the notes on the previous slide, Appendix A, Table 1 of the KAS for Mathematics (p. 254) provides the set of common addition and subtraction situations addressed in the standards.</a:t>
            </a:r>
            <a:endParaRPr lang="en-US" sz="2400" b="0" i="1" dirty="0"/>
          </a:p>
          <a:p>
            <a:endParaRPr lang="en-US" sz="2400" dirty="0"/>
          </a:p>
          <a:p>
            <a:r>
              <a:rPr lang="en-US" sz="2400" b="1" dirty="0"/>
              <a:t>Next, facilitate a discussion in which participants consider ways in which they build a common view of success in their classrooms. </a:t>
            </a:r>
          </a:p>
          <a:p>
            <a:r>
              <a:rPr lang="en-US" sz="2400" b="0" dirty="0"/>
              <a:t>Facilitators can consider using some of the following questions to support the discussion:</a:t>
            </a:r>
          </a:p>
          <a:p>
            <a:pPr marL="457200" indent="-228600">
              <a:buFont typeface="Arial" panose="020B0604020202020204" pitchFamily="34" charset="0"/>
              <a:buChar char="•"/>
            </a:pPr>
            <a:r>
              <a:rPr lang="en-US" sz="2400" b="0" dirty="0"/>
              <a:t>How do you currently help students build an understanding of success that matches your own?</a:t>
            </a:r>
          </a:p>
          <a:p>
            <a:pPr marL="457200" indent="-228600">
              <a:buFont typeface="Arial" panose="020B0604020202020204" pitchFamily="34" charset="0"/>
              <a:buChar char="•"/>
            </a:pPr>
            <a:r>
              <a:rPr lang="en-US" sz="2400" b="0" dirty="0"/>
              <a:t>Do you feel that your students understanding of quality of work in relation to the Success Criteria is in line with your own? </a:t>
            </a:r>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129493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Nearly everything a teacher does during a lesson can be seen as modeling, but deliberate, purposeful modeling is a powerful instructional strategy. Teaching and modeling self- and peer-assessment is no different.</a:t>
            </a:r>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007255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Before introducing the content of this slide, have teachers access </a:t>
            </a:r>
            <a:r>
              <a:rPr lang="en-US" sz="2400" b="1" i="0" u="none" strike="noStrike" baseline="0" dirty="0">
                <a:solidFill>
                  <a:srgbClr val="000000"/>
                </a:solidFill>
                <a:latin typeface="Calibri" panose="020F0502020204030204" pitchFamily="34" charset="0"/>
              </a:rPr>
              <a:t>KY.6.RP.3c </a:t>
            </a:r>
            <a:r>
              <a:rPr lang="en-US" sz="2400" b="1" dirty="0"/>
              <a:t>and associated clarifications.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solidFill>
                  <a:srgbClr val="000000"/>
                </a:solidFill>
                <a:latin typeface="Calibri" panose="020F0502020204030204" pitchFamily="34" charset="0"/>
              </a:rPr>
              <a:t>KY.6.RP.3c: </a:t>
            </a:r>
            <a:r>
              <a:rPr lang="en-US" sz="2400" b="0" i="1" u="none" strike="noStrike" baseline="0" dirty="0">
                <a:solidFill>
                  <a:srgbClr val="000000"/>
                </a:solidFill>
                <a:latin typeface="Calibri" panose="020F0502020204030204" pitchFamily="34" charset="0"/>
              </a:rPr>
              <a:t>Use ratio reasoning to convert measurement units; manipulate and transform units appropriately when multiplying or dividing quantities</a:t>
            </a:r>
            <a:r>
              <a:rPr lang="en-US" sz="2400" b="0" i="0" u="none" strike="noStrike" baseline="0" dirty="0">
                <a:solidFill>
                  <a:srgbClr val="000000"/>
                </a:solidFill>
                <a:latin typeface="Calibri" panose="020F0502020204030204" pitchFamily="34" charset="0"/>
              </a:rPr>
              <a:t>. </a:t>
            </a:r>
          </a:p>
          <a:p>
            <a:endParaRPr lang="en-US" sz="2400" b="1" dirty="0"/>
          </a:p>
          <a:p>
            <a:r>
              <a:rPr lang="en-US" sz="2400" b="1" dirty="0"/>
              <a:t>Introduce the content on the slide by providing the following information.</a:t>
            </a:r>
            <a:endParaRPr lang="en-US" sz="2400" b="0" dirty="0"/>
          </a:p>
          <a:p>
            <a:endParaRPr lang="en-US" sz="2400" b="0" dirty="0"/>
          </a:p>
          <a:p>
            <a:r>
              <a:rPr lang="en-US" sz="2400" b="1" dirty="0"/>
              <a:t>Making intended learning visible</a:t>
            </a:r>
          </a:p>
          <a:p>
            <a:pPr marL="342900" indent="-342900">
              <a:buFont typeface="Arial" panose="020B0604020202020204" pitchFamily="34" charset="0"/>
              <a:buChar char="•"/>
            </a:pPr>
            <a:r>
              <a:rPr lang="en-US" sz="2400" b="1" dirty="0"/>
              <a:t>Making intended learning visible: </a:t>
            </a:r>
            <a:r>
              <a:rPr lang="en-US" sz="2400" b="0" dirty="0"/>
              <a:t>Teachers can help students develop their peer- and self-assessment skills by modeling what it looks like to make evidence of student learning visible. By sharing their own work and process, teachers demonstrate what it looks </a:t>
            </a:r>
            <a:r>
              <a:rPr lang="en-US" sz="2400" b="0" dirty="0">
                <a:solidFill>
                  <a:srgbClr val="FF0000"/>
                </a:solidFill>
              </a:rPr>
              <a:t>like for students </a:t>
            </a:r>
            <a:r>
              <a:rPr lang="en-US" sz="2400" b="0" dirty="0"/>
              <a:t>to </a:t>
            </a:r>
            <a:r>
              <a:rPr lang="en-US" sz="2400" b="0" dirty="0">
                <a:solidFill>
                  <a:srgbClr val="FF0000"/>
                </a:solidFill>
              </a:rPr>
              <a:t>view their own </a:t>
            </a:r>
            <a:r>
              <a:rPr lang="en-US" sz="2400" b="0" dirty="0"/>
              <a:t>ideas and work as evidence and use that evidence to make decisions. </a:t>
            </a:r>
          </a:p>
          <a:p>
            <a:pPr marL="342900" indent="-342900">
              <a:buFont typeface="Arial" panose="020B0604020202020204" pitchFamily="34" charset="0"/>
              <a:buChar char="•"/>
            </a:pPr>
            <a:r>
              <a:rPr lang="en-US" sz="2400" b="0" i="1" dirty="0"/>
              <a:t>In mathematics, this could be verbalizing specific reasoning during problem solving. For example, during a lesson focused on rates, a grade 6 teacher might say, “I notice that the rate in the problem is given in feet per second, but the answer needs to be in inches per second. I will multiply the initial rate by 12, since there are 12 inches in 1 foot.”)</a:t>
            </a:r>
            <a:r>
              <a:rPr lang="en-US" sz="1800" b="0" i="0" u="none" strike="noStrike" baseline="0" dirty="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2154716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Before introducing the content of this slide, have teachers access </a:t>
            </a:r>
            <a:r>
              <a:rPr lang="en-US" sz="2400" b="1" i="0" u="none" strike="noStrike" baseline="0" dirty="0">
                <a:solidFill>
                  <a:srgbClr val="000000"/>
                </a:solidFill>
                <a:latin typeface="Calibri" panose="020F0502020204030204" pitchFamily="34" charset="0"/>
              </a:rPr>
              <a:t>KY.5.NF.5b</a:t>
            </a:r>
            <a:r>
              <a:rPr lang="en-US" sz="2400" b="1" dirty="0"/>
              <a:t> and associated clarifications.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u="none" strike="noStrike" baseline="0" dirty="0">
                <a:solidFill>
                  <a:srgbClr val="000000"/>
                </a:solidFill>
                <a:latin typeface="Calibri" panose="020F0502020204030204" pitchFamily="34" charset="0"/>
              </a:rPr>
              <a:t>KY.5.NF.5b: </a:t>
            </a:r>
            <a:r>
              <a:rPr lang="en-US" sz="2400" b="0" i="1" u="none" strike="noStrike" baseline="0" dirty="0">
                <a:solidFill>
                  <a:srgbClr val="000000"/>
                </a:solidFill>
                <a:latin typeface="Calibri" panose="020F0502020204030204" pitchFamily="34" charset="0"/>
              </a:rPr>
              <a:t>Interpret multiplication as scaling (resizing), by explaining why multiplying a given number by a fraction greater than 1 results in a product greater than the given number (recognizing multiplication by whole numbers greater than 1 as a familiar case); explaining why multiplying a given number by a </a:t>
            </a:r>
            <a:r>
              <a:rPr lang="en-US" sz="2400" b="0" i="1" u="none" strike="noStrike" baseline="0" dirty="0">
                <a:solidFill>
                  <a:schemeClr val="tx1"/>
                </a:solidFill>
                <a:latin typeface="Calibri" panose="020F0502020204030204" pitchFamily="34" charset="0"/>
              </a:rPr>
              <a:t> frac</a:t>
            </a:r>
            <a:r>
              <a:rPr lang="en-US" sz="2400" b="0" i="1" u="none" strike="noStrike" baseline="0" dirty="0">
                <a:solidFill>
                  <a:srgbClr val="000000"/>
                </a:solidFill>
                <a:latin typeface="Calibri" panose="020F0502020204030204" pitchFamily="34" charset="0"/>
              </a:rPr>
              <a:t>tion less than 1 results in a product smaller than the given number; and relating the principle of fraction equivalence </a:t>
            </a:r>
            <a:r>
              <a:rPr lang="en-US" sz="2400" b="0" i="0" u="none" strike="noStrike" baseline="0" dirty="0">
                <a:solidFill>
                  <a:srgbClr val="000000"/>
                </a:solidFill>
                <a:latin typeface="Cambria Math" panose="02040503050406030204" pitchFamily="18" charset="0"/>
              </a:rPr>
              <a:t>𝑎/𝑏 </a:t>
            </a:r>
            <a:r>
              <a:rPr lang="en-US" sz="2400" b="0" i="0" u="none" strike="noStrike" baseline="0" dirty="0">
                <a:solidFill>
                  <a:srgbClr val="000000"/>
                </a:solidFill>
                <a:latin typeface="Calibri" panose="020F0502020204030204" pitchFamily="34" charset="0"/>
              </a:rPr>
              <a:t>= </a:t>
            </a:r>
            <a:r>
              <a:rPr lang="en-US" sz="2400" b="0" i="0" u="none" strike="noStrike" baseline="0" dirty="0">
                <a:solidFill>
                  <a:srgbClr val="000000"/>
                </a:solidFill>
                <a:latin typeface="Cambria Math" panose="02040503050406030204" pitchFamily="18" charset="0"/>
              </a:rPr>
              <a:t>(𝑛 × 𝑎)/(𝑛 × 𝑏) </a:t>
            </a:r>
            <a:r>
              <a:rPr lang="en-US" sz="2400" b="0" i="1" u="none" strike="noStrike" baseline="0" dirty="0">
                <a:solidFill>
                  <a:srgbClr val="000000"/>
                </a:solidFill>
                <a:latin typeface="Calibri" panose="020F0502020204030204" pitchFamily="34" charset="0"/>
              </a:rPr>
              <a:t>to the effect of multiplying </a:t>
            </a:r>
            <a:r>
              <a:rPr lang="en-US" sz="2400" b="0" i="0" u="none" strike="noStrike" baseline="0" dirty="0">
                <a:solidFill>
                  <a:srgbClr val="000000"/>
                </a:solidFill>
                <a:latin typeface="Cambria Math" panose="02040503050406030204" pitchFamily="18" charset="0"/>
              </a:rPr>
              <a:t>𝑎/𝑏 </a:t>
            </a:r>
            <a:r>
              <a:rPr lang="en-US" sz="2400" b="0" i="1" u="none" strike="noStrike" baseline="0" dirty="0">
                <a:solidFill>
                  <a:srgbClr val="000000"/>
                </a:solidFill>
                <a:latin typeface="Calibri" panose="020F0502020204030204" pitchFamily="34" charset="0"/>
              </a:rPr>
              <a:t>by 1. </a:t>
            </a:r>
            <a:endParaRPr lang="en-US" sz="2400" b="1" dirty="0"/>
          </a:p>
          <a:p>
            <a:endParaRPr lang="en-US" sz="2400" b="1" dirty="0"/>
          </a:p>
          <a:p>
            <a:r>
              <a:rPr lang="en-US" sz="2400" b="1" dirty="0"/>
              <a:t>Introduce the content on the slide by providing the following information.</a:t>
            </a:r>
            <a:endParaRPr lang="en-US" sz="2400" b="0" i="0" dirty="0"/>
          </a:p>
          <a:p>
            <a:endParaRPr lang="en-US" sz="2400" b="0" i="0" dirty="0"/>
          </a:p>
          <a:p>
            <a:r>
              <a:rPr lang="en-US" sz="2400" b="1" i="0" dirty="0"/>
              <a:t>Teaching and modeling self-assessment</a:t>
            </a:r>
            <a:endParaRPr lang="en-US" sz="2400" b="0" i="0" dirty="0"/>
          </a:p>
          <a:p>
            <a:pPr marL="342900" indent="-342900">
              <a:buFont typeface="Arial" panose="020B0604020202020204" pitchFamily="34" charset="0"/>
              <a:buChar char="•"/>
            </a:pPr>
            <a:r>
              <a:rPr lang="en-US" sz="2400" b="0" i="0" dirty="0"/>
              <a:t>Teachers can help students learn to make sense of their own learning by providing explicit instruction and modeling to demonstrate looking at evidence of their own learning in the context of the Learning Goals and Success Criteria. </a:t>
            </a:r>
          </a:p>
          <a:p>
            <a:pPr marL="342900" indent="-342900">
              <a:buFont typeface="Arial" panose="020B0604020202020204" pitchFamily="34" charset="0"/>
              <a:buChar char="•"/>
            </a:pPr>
            <a:r>
              <a:rPr lang="en-US" sz="2400" b="0" i="1" dirty="0"/>
              <a:t>In mathematics, this could be sharing a worked example of the teacher’s own solution process and reviewing it aloud with the Success Criteria in mind (e.g., “We are working on clear and complete explanations for why multiplying a given number by a fraction greater than 1 results in a product greater than the given number. I have a set of examples that show this is true, but this doesn’t mean it works for any number. I need to add some words to my response that generalizes the examples in a way that explains why it works for any number.)</a:t>
            </a:r>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860197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Before introducing the content of this slide, have teachers access </a:t>
            </a:r>
            <a:r>
              <a:rPr lang="en-US" sz="3200" b="1" i="0" u="none" strike="noStrike" baseline="0" dirty="0">
                <a:solidFill>
                  <a:schemeClr val="tx1"/>
                </a:solidFill>
                <a:latin typeface="+mn-lt"/>
              </a:rPr>
              <a:t>K</a:t>
            </a:r>
            <a:r>
              <a:rPr lang="en-US" sz="2400" b="1" i="0" u="none" strike="noStrike" baseline="0" dirty="0">
                <a:solidFill>
                  <a:srgbClr val="000000"/>
                </a:solidFill>
                <a:latin typeface="Calibri" panose="020F0502020204030204" pitchFamily="34" charset="0"/>
              </a:rPr>
              <a:t>Y.2.NBT.3 </a:t>
            </a:r>
            <a:r>
              <a:rPr lang="en-US" sz="2400" b="1" dirty="0"/>
              <a:t>and associated clarifications.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baseline="0" dirty="0">
                <a:solidFill>
                  <a:schemeClr val="tx1"/>
                </a:solidFill>
                <a:latin typeface="+mn-lt"/>
              </a:rPr>
              <a:t>K</a:t>
            </a:r>
            <a:r>
              <a:rPr lang="en-US" sz="2400" b="0" i="0" u="none" strike="noStrike" baseline="0" dirty="0">
                <a:solidFill>
                  <a:srgbClr val="000000"/>
                </a:solidFill>
                <a:latin typeface="Calibri" panose="020F0502020204030204" pitchFamily="34" charset="0"/>
              </a:rPr>
              <a:t>Y.2.NBT.3: Rea</a:t>
            </a:r>
            <a:r>
              <a:rPr lang="en-US" sz="2400" b="0" i="1" u="none" strike="noStrike" baseline="0" dirty="0">
                <a:solidFill>
                  <a:srgbClr val="000000"/>
                </a:solidFill>
                <a:latin typeface="Calibri" panose="020F0502020204030204" pitchFamily="34" charset="0"/>
              </a:rPr>
              <a:t>d and write numbers to 1000 using base-ten numerals, number names and expanded form. </a:t>
            </a:r>
            <a:endParaRPr lang="en-US" sz="2400" b="1" dirty="0"/>
          </a:p>
          <a:p>
            <a:endParaRPr lang="en-US" sz="2400" b="1" dirty="0"/>
          </a:p>
          <a:p>
            <a:r>
              <a:rPr lang="en-US" sz="2400" b="1" dirty="0"/>
              <a:t>Introduce the content on the slide by providing the following information.</a:t>
            </a:r>
            <a:endParaRPr lang="en-US" sz="2400" b="0" dirty="0"/>
          </a:p>
          <a:p>
            <a:endParaRPr lang="en-US" sz="2400" b="0" dirty="0"/>
          </a:p>
          <a:p>
            <a:r>
              <a:rPr lang="en-US" sz="2400" b="1" dirty="0"/>
              <a:t>Teaching and modeling peer-assessment</a:t>
            </a:r>
          </a:p>
          <a:p>
            <a:pPr marL="342900" indent="-342900">
              <a:buFont typeface="Arial" panose="020B0604020202020204" pitchFamily="34" charset="0"/>
              <a:buChar char="•"/>
            </a:pPr>
            <a:r>
              <a:rPr lang="en-US" sz="2400" b="0" dirty="0"/>
              <a:t>In the same way that teachers can make self-assessment explicit, they can support students in understanding where their peers are in their learning by thinking about evidence of their peers’ learning in the context of the Learning Goals and Success Criteria. This requires helping students understand they have a responsibility to notice their peers’ learning and to respond in ways that support progress toward the Learning Goals. </a:t>
            </a:r>
          </a:p>
          <a:p>
            <a:pPr marL="342900" indent="-342900">
              <a:buFont typeface="Arial" panose="020B0604020202020204" pitchFamily="34" charset="0"/>
              <a:buChar char="•"/>
            </a:pPr>
            <a:r>
              <a:rPr lang="en-US" sz="2400" b="0" i="1" dirty="0"/>
              <a:t>In mathematics, this might be showing students what it looks like to listen closely to someone’s reasoning, look closely at someone’s work and notice and respond to the provided evidence (e.g., I heard you say two hundred nine, but you wrote 290. Which number did you mean?). Additionally, responses to valid evidence could be focused on helping other students develop greater meaning for the concepts, skills and practices being demonstrated and discussed.</a:t>
            </a:r>
            <a:r>
              <a:rPr lang="en-US" sz="1800" b="0" i="0" u="none" strike="noStrike" baseline="0" dirty="0">
                <a:solidFill>
                  <a:srgbClr val="000000"/>
                </a:solidFill>
                <a:latin typeface="Calibri" panose="020F0502020204030204" pitchFamily="34" charset="0"/>
              </a:rPr>
              <a:t>	</a:t>
            </a:r>
          </a:p>
          <a:p>
            <a:endParaRPr lang="en-US" sz="2400" dirty="0"/>
          </a:p>
          <a:p>
            <a:r>
              <a:rPr lang="en-US" sz="2400" b="1" dirty="0"/>
              <a:t>Next, facilitate a discussion in which participants consider ways in which modeling can support peer- and self-assessment. </a:t>
            </a:r>
          </a:p>
          <a:p>
            <a:r>
              <a:rPr lang="en-US" sz="2400" b="0" dirty="0"/>
              <a:t>Facilitators can consider using some of the following questions to support the discussion:</a:t>
            </a:r>
          </a:p>
          <a:p>
            <a:pPr marL="457200" indent="-228600">
              <a:spcBef>
                <a:spcPts val="0"/>
              </a:spcBef>
              <a:buFont typeface="Arial" panose="020B0604020202020204" pitchFamily="34" charset="0"/>
              <a:buChar char="•"/>
            </a:pPr>
            <a:r>
              <a:rPr lang="en-US" sz="2400" b="0" dirty="0"/>
              <a:t>How do you use modeling in your classroom to support students to understand where they are in their own learning?</a:t>
            </a:r>
          </a:p>
          <a:p>
            <a:pPr marL="457200" indent="-228600">
              <a:spcBef>
                <a:spcPts val="0"/>
              </a:spcBef>
              <a:buFont typeface="Arial" panose="020B0604020202020204" pitchFamily="34" charset="0"/>
              <a:buChar char="•"/>
            </a:pPr>
            <a:r>
              <a:rPr lang="en-US" sz="2400" b="0" dirty="0"/>
              <a:t>What strategies have you used to teach your students to assess their own work and that of their peers?</a:t>
            </a:r>
          </a:p>
          <a:p>
            <a:pPr marL="457200" indent="-228600">
              <a:spcBef>
                <a:spcPts val="0"/>
              </a:spcBef>
              <a:buFont typeface="Arial" panose="020B0604020202020204" pitchFamily="34" charset="0"/>
              <a:buChar char="•"/>
            </a:pPr>
            <a:r>
              <a:rPr lang="en-US" sz="2400" b="0" dirty="0"/>
              <a:t>What challenges have you experienced in modeling self- and peer-assessment skills?</a:t>
            </a:r>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2320748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Students need the time and space to practice engaging with evidence of their own learning and the learning of their peers. In order to get better at applying Success Criteria to their own work and the work of their peers, students need opportunities to practice in an environment that makes it safe for them to manage their own learning and support the learning of their peers. </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Classroom culture: </a:t>
            </a:r>
            <a:r>
              <a:rPr lang="en-US" sz="2400" dirty="0"/>
              <a:t>As discussed on a previous slide and in detail in Module 2, students can engage in the formative assessment process when they are learning in contexts that supports them to do so. To practice and improve at self- and peer-assessment, students need a culture that supports them to make meaning for themselves, manage their own learning and participate and contribute in a collaborative environment. Students need a culture that values and makes space for errors and mistakes as learning opportunities.</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Low stakes: </a:t>
            </a:r>
            <a:r>
              <a:rPr lang="en-US" sz="2400" dirty="0"/>
              <a:t>Students can practice and get better at meaningful self- and peer-assessment when they understand assessment as an opportunity to understand where they are in their learning in order to make decisions about how to improve, as opposed to a way to determine if they are right or wrong based on whether they get a good grade or a bad grade. </a:t>
            </a:r>
            <a:r>
              <a:rPr lang="en-US" sz="2400" i="1" dirty="0"/>
              <a:t>In mathematics, this could mean allowing students to revise incorrect or incomplete responses based on formative feedback about their initial work. </a:t>
            </a:r>
          </a:p>
          <a:p>
            <a:pPr marL="457200" indent="-228600">
              <a:buFont typeface="Arial" panose="020B0604020202020204" pitchFamily="34" charset="0"/>
              <a:buChar char="•"/>
            </a:pPr>
            <a:r>
              <a:rPr lang="en-US" sz="2400" b="1" dirty="0"/>
              <a:t>Opportunities: </a:t>
            </a:r>
            <a:r>
              <a:rPr lang="en-US" sz="2400" dirty="0"/>
              <a:t>Just like with other skills your students are learning, students need many opportunities to practice the skills related to peer- and self-assessment and they need to progress from scaffolded peer- and self-assessment to being able to apply Success Criteria to evidence of learning independently. </a:t>
            </a:r>
          </a:p>
          <a:p>
            <a:pPr marL="457200" indent="-228600">
              <a:buFont typeface="Arial" panose="020B0604020202020204" pitchFamily="34" charset="0"/>
              <a:buChar char="•"/>
            </a:pPr>
            <a:r>
              <a:rPr lang="en-US" sz="2400" b="1" dirty="0"/>
              <a:t>Feedback</a:t>
            </a:r>
            <a:r>
              <a:rPr lang="en-US" sz="2400" dirty="0"/>
              <a:t>: Repeated practice needs to be coupled with specific feedback about how students are doing at self- and peer-assessment. Students need a chance to hear their teacher’s perspective on what they are doing well and how they can sharpen their peer- and self-assessment skills and become more independent. They also need to discuss their own reflections on the process. </a:t>
            </a:r>
          </a:p>
          <a:p>
            <a:endParaRPr lang="en-US" sz="2400" dirty="0"/>
          </a:p>
          <a:p>
            <a:r>
              <a:rPr lang="en-US" sz="2400" b="1" dirty="0"/>
              <a:t>Next, facilitate a discussion in which participants discuss ways their students can practice peer- and self-assessment. </a:t>
            </a:r>
          </a:p>
          <a:p>
            <a:r>
              <a:rPr lang="en-US" sz="2400" b="0" dirty="0"/>
              <a:t>Facilitators can consider using some of the following questions to support the discussion:</a:t>
            </a:r>
          </a:p>
          <a:p>
            <a:pPr marL="457200" indent="-228600">
              <a:buFont typeface="Arial" panose="020B0604020202020204" pitchFamily="34" charset="0"/>
              <a:buChar char="•"/>
            </a:pPr>
            <a:r>
              <a:rPr lang="en-US" sz="2400" b="0" dirty="0"/>
              <a:t>How can you ensure that students understand formative assessment as an opportunity to learn?</a:t>
            </a:r>
          </a:p>
          <a:p>
            <a:pPr marL="457200" indent="-228600">
              <a:buFont typeface="Arial" panose="020B0604020202020204" pitchFamily="34" charset="0"/>
              <a:buChar char="•"/>
            </a:pPr>
            <a:r>
              <a:rPr lang="en-US" sz="2400" b="0" dirty="0"/>
              <a:t>What are some ways that your students practice self- and peer-assessment?</a:t>
            </a:r>
          </a:p>
          <a:p>
            <a:pPr marL="457200" indent="-228600">
              <a:buFont typeface="Arial" panose="020B0604020202020204" pitchFamily="34" charset="0"/>
              <a:buChar char="•"/>
            </a:pPr>
            <a:r>
              <a:rPr lang="en-US" sz="2400" b="0" dirty="0"/>
              <a:t>What are your students’ strengths and weaknesses at self- and peer-assessment?</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823375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Introduce the content on the slide by providing the following information.</a:t>
            </a:r>
            <a:endParaRPr lang="en-US" sz="2400" dirty="0"/>
          </a:p>
          <a:p>
            <a:r>
              <a:rPr lang="en-US" sz="2400" dirty="0"/>
              <a:t>In addition to teaching, modeling and opportunities to practice, teachers can provide a variety of strategies and tools that students can use to build student responsibility, ownership and skills at managing their own learning through self- and peer-assessment. </a:t>
            </a:r>
          </a:p>
          <a:p>
            <a:endParaRPr lang="en-US" sz="2400" dirty="0"/>
          </a:p>
          <a:p>
            <a:r>
              <a:rPr lang="en-US" sz="2400" dirty="0"/>
              <a:t>While by no means comprehensive, this slide lists some examples of tools and strategies that can support students to make sense of evidence of their learning and of their peers to gain an understanding of their current learning status and inform next steps. Walk through the examples on the slide, elaborating as necessary. </a:t>
            </a:r>
          </a:p>
          <a:p>
            <a:endParaRPr lang="en-US" sz="2400" dirty="0"/>
          </a:p>
          <a:p>
            <a:r>
              <a:rPr lang="en-US" sz="2400" dirty="0"/>
              <a:t>For example, facilitators may want to elaborate on how to use </a:t>
            </a:r>
            <a:r>
              <a:rPr lang="en-US" sz="2400" b="1" dirty="0"/>
              <a:t>question prompts </a:t>
            </a:r>
            <a:r>
              <a:rPr lang="en-US" sz="2400" dirty="0"/>
              <a:t>to support student self- and peer-evaluation by offering questions related to the Success Criteria that help students gauge their own understandings. The questions should be purposeful, and their purpose should be conveyed to students along with encouragement for them to answer candidly. With young children, this activity can be simplified to drawing a face or choosing a picture that communicates how they feel about what they know and can do in relation to the Success Criteria.</a:t>
            </a:r>
          </a:p>
          <a:p>
            <a:endParaRPr lang="en-US" sz="2400" dirty="0"/>
          </a:p>
          <a:p>
            <a:r>
              <a:rPr lang="en-US" sz="2400" b="1" dirty="0"/>
              <a:t>Next, facilitate a discussion in which participants share ideas about tools and strategies that can support peer- and self-assessment. </a:t>
            </a:r>
          </a:p>
          <a:p>
            <a:r>
              <a:rPr lang="en-US" sz="2400" b="0" dirty="0"/>
              <a:t>Facilitators can consider using some of the following questions to support the discussion:</a:t>
            </a:r>
            <a:endParaRPr lang="en-US" sz="2400" dirty="0"/>
          </a:p>
          <a:p>
            <a:pPr marL="457200" indent="-228600">
              <a:buFont typeface="Arial" panose="020B0604020202020204" pitchFamily="34" charset="0"/>
              <a:buChar char="•"/>
            </a:pPr>
            <a:r>
              <a:rPr lang="en-US" sz="2400" dirty="0"/>
              <a:t>What strategies and tools have you used to support students to assess their own learning and the learning of their peers?</a:t>
            </a:r>
          </a:p>
          <a:p>
            <a:pPr marL="457200" indent="-228600">
              <a:buFont typeface="Arial" panose="020B0604020202020204" pitchFamily="34" charset="0"/>
              <a:buChar char="•"/>
            </a:pPr>
            <a:r>
              <a:rPr lang="en-US" sz="2400" dirty="0"/>
              <a:t>What tools and strategies have been most successful?</a:t>
            </a:r>
          </a:p>
          <a:p>
            <a:pPr marL="457200" indent="-228600">
              <a:buFont typeface="Arial" panose="020B0604020202020204" pitchFamily="34" charset="0"/>
              <a:buChar char="•"/>
            </a:pPr>
            <a:r>
              <a:rPr lang="en-US" sz="2400" dirty="0"/>
              <a:t>How have you supported your students to transition from scaffolded to more independent analysis of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69487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Module 5 in this series focuses on interpreting evidence of student learning. </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In all the modules in this series, we have emphasized that understanding where we, as learners, are heading and how we will know if we are successful is essential for teaching and learning and is a key aspect of quality assessment practices. </a:t>
            </a:r>
          </a:p>
          <a:p>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Share the Learning Goals on the slide. </a:t>
            </a:r>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2655417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https://</a:t>
            </a:r>
            <a:r>
              <a:rPr lang="en-US" sz="2400" dirty="0" err="1"/>
              <a:t>www.edutopia.org</a:t>
            </a:r>
            <a:r>
              <a:rPr lang="en-US" sz="2400" dirty="0"/>
              <a:t>/video/60-second-strategy-respond-reflect-and-review</a:t>
            </a:r>
          </a:p>
          <a:p>
            <a:endParaRPr lang="en-US" sz="2400" dirty="0"/>
          </a:p>
          <a:p>
            <a:r>
              <a:rPr lang="en-US" sz="2400" dirty="0"/>
              <a:t>Here is a quick video showcasing peer- and self-assessment.</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Next, facilitate a discussion utilizing the following questions: </a:t>
            </a:r>
          </a:p>
          <a:p>
            <a:pPr marL="457200" indent="-228600">
              <a:buFont typeface="Arial" panose="020B0604020202020204" pitchFamily="34" charset="0"/>
              <a:buChar char="•"/>
            </a:pPr>
            <a:r>
              <a:rPr lang="en-US" sz="2400" dirty="0"/>
              <a:t>What are some examples of peer- and self-assessment you noticed? </a:t>
            </a:r>
          </a:p>
          <a:p>
            <a:pPr marL="457200" indent="-228600">
              <a:buFont typeface="Arial" panose="020B0604020202020204" pitchFamily="34" charset="0"/>
              <a:buChar char="•"/>
            </a:pPr>
            <a:r>
              <a:rPr lang="en-US" sz="2400" dirty="0"/>
              <a:t>What can you infer about the teacher’s classroom climate that would allow for this peer- and self-assessment?</a:t>
            </a:r>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2404805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In this section we will discuss strategies for teachers to interpret evidence of student thinking to inform their instruction. </a:t>
            </a:r>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156646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457200" indent="-228600">
              <a:buFont typeface="Arial" panose="020B0604020202020204" pitchFamily="34" charset="0"/>
              <a:buChar char="•"/>
            </a:pPr>
            <a:r>
              <a:rPr lang="en-US" sz="2400" dirty="0">
                <a:latin typeface="+mn-lt"/>
              </a:rPr>
              <a:t>When teachers interpret evidence of student learning, they are focusing both on the progress of individual students as well as groups of students and where the class is, as a whole, in terms of their learning progressions. As teachers look at evidence of student learning, they are looking for gaps between where students are in their learning and where they are headed. But merely identifying a gap is not enough to support effective pedagogical action. Teachers need to understand why there is a gap in order to support students to move forward in their learning. </a:t>
            </a:r>
          </a:p>
          <a:p>
            <a:pPr marL="457200" indent="-228600">
              <a:buFont typeface="Arial" panose="020B0604020202020204" pitchFamily="34" charset="0"/>
              <a:buChar char="•"/>
            </a:pPr>
            <a:r>
              <a:rPr lang="en-US" sz="2400" dirty="0">
                <a:latin typeface="+mn-lt"/>
              </a:rPr>
              <a:t>Teachers can interpret evidence considering specific disciplinary misconceptions or issues that may constrain students from reaching their Learning Goals. Teachers can draw on their content knowledge as well as their understanding of how students learn disciplinary ideas and skills to anticipate these kinds of issues and support in-process pedagogical responses. </a:t>
            </a:r>
            <a:r>
              <a:rPr lang="en-US" sz="2400" i="1" dirty="0">
                <a:latin typeface="+mn-lt"/>
              </a:rPr>
              <a:t>For example, in mathematics, teachers can encourage students to describe both the process, the conceptual understanding, and, informally, the mathematical practices that drive a problem-solving process.</a:t>
            </a:r>
          </a:p>
          <a:p>
            <a:pPr marL="457200" indent="-228600">
              <a:buFont typeface="Arial" panose="020B0604020202020204" pitchFamily="34" charset="0"/>
              <a:buChar char="•"/>
            </a:pPr>
            <a:r>
              <a:rPr lang="en-US" sz="2400" i="0" dirty="0">
                <a:latin typeface="+mn-lt"/>
              </a:rPr>
              <a:t>Additionally, teachers can look for patterns that show common errors, misconceptions or issues among groups of students. </a:t>
            </a:r>
            <a:r>
              <a:rPr lang="en-US" sz="2400" i="1" dirty="0">
                <a:latin typeface="+mn-lt"/>
              </a:rPr>
              <a:t>For example, a mathematics teacher might notice that a group of students can identify fourths when each part of the whole is the same shape and size (e.g., a rectangle partitioned horizontally and vertically into 4 same-sized squares) but cannot identify fourths when this is not true (e.g., a rectangle partitioned into two halves vertically, where one half is partitioned into two same-sized parts vertically and the other half is partitioned into two same-sized parts horizontally).</a:t>
            </a:r>
          </a:p>
          <a:p>
            <a:pPr marL="685800" lvl="1" indent="0">
              <a:buFont typeface="Arial" panose="020B0604020202020204" pitchFamily="34" charset="0"/>
              <a:buNone/>
            </a:pPr>
            <a:r>
              <a:rPr lang="en-US" sz="2400" i="0" dirty="0">
                <a:latin typeface="+mn-lt"/>
                <a:cs typeface="Calibri"/>
              </a:rPr>
              <a:t>Note: The above example addresses </a:t>
            </a:r>
            <a:r>
              <a:rPr lang="en-US" sz="2400" b="0" i="0" u="none" strike="noStrike" baseline="0" dirty="0">
                <a:solidFill>
                  <a:srgbClr val="000000"/>
                </a:solidFill>
                <a:latin typeface="+mn-lt"/>
              </a:rPr>
              <a:t>KY.2.G.3: </a:t>
            </a:r>
            <a:r>
              <a:rPr lang="en-US" sz="2400" b="0" i="1" u="none" strike="noStrike" baseline="0" dirty="0">
                <a:solidFill>
                  <a:srgbClr val="000000"/>
                </a:solidFill>
                <a:latin typeface="+mn-lt"/>
              </a:rPr>
              <a:t>Partition circles and rectangles into two, three, or four equal shares; describe the shares using the words halves, thirds, half of, a third of, etc.; and describe the whole as two halves, three thirds, four fourths. Recognize that equal shares of identical wholes need not have the same shape. </a:t>
            </a:r>
            <a:endParaRPr lang="en-US" sz="2400" i="1" dirty="0">
              <a:latin typeface="+mn-lt"/>
            </a:endParaRP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i="0" dirty="0">
                <a:latin typeface="+mn-lt"/>
              </a:rPr>
              <a:t>The Breaking Down a Standard tool can also serve as a resource for exploring student misconceptions related to specific mathematics content. The section “What are the possible misconceptions that will need to be addressed during instruction?” provides opportunities for teachers to pre-think any potential barriers to student learning. (https://kystandards.org/standards-resources/mathematics-resources/breaking-down-a-mathematics-standard/)</a:t>
            </a:r>
          </a:p>
          <a:p>
            <a:pPr marL="457200" indent="-228600">
              <a:buFont typeface="Arial" panose="020B0604020202020204" pitchFamily="34" charset="0"/>
              <a:buChar char="•"/>
            </a:pPr>
            <a:r>
              <a:rPr lang="en-US" sz="2400" i="0" dirty="0">
                <a:latin typeface="+mn-lt"/>
              </a:rPr>
              <a:t>This </a:t>
            </a:r>
            <a:r>
              <a:rPr lang="en-US" sz="2400" dirty="0">
                <a:latin typeface="+mn-lt"/>
              </a:rPr>
              <a:t>analysis supports providing direct support and actionable</a:t>
            </a:r>
            <a:r>
              <a:rPr lang="en-US" sz="2400" i="0" dirty="0">
                <a:latin typeface="+mn-lt"/>
              </a:rPr>
              <a:t> feed</a:t>
            </a:r>
            <a:r>
              <a:rPr lang="en-US" sz="2400" dirty="0">
                <a:latin typeface="+mn-lt"/>
              </a:rPr>
              <a:t>back to both individual students or groups of students, depending upon the activity. In addition to the student-facing piece, this analysis should also prompt reflection on and continuous improvement of the teacher’s practice. </a:t>
            </a:r>
            <a:r>
              <a:rPr lang="en-US" sz="2400" i="1" dirty="0">
                <a:latin typeface="+mn-lt"/>
              </a:rPr>
              <a:t>For example, a mathematics teacher may notice that her students consistently struggle with providing explanations for their thinking. The teacher then reflects on his or her own teaching methods around written and verbal explanations and decides to create more scaffolding for students in the form of sentence stems.</a:t>
            </a:r>
            <a:r>
              <a:rPr lang="en-US" sz="2400" b="0" i="0" u="none" strike="noStrike" baseline="0" dirty="0">
                <a:solidFill>
                  <a:srgbClr val="000000"/>
                </a:solidFill>
                <a:latin typeface="+mn-lt"/>
              </a:rPr>
              <a:t>	</a:t>
            </a:r>
          </a:p>
          <a:p>
            <a:endParaRPr lang="en-US" sz="2400" dirty="0">
              <a:latin typeface="+mn-lt"/>
            </a:endParaRPr>
          </a:p>
          <a:p>
            <a:r>
              <a:rPr lang="en-US" sz="2400" b="1" dirty="0">
                <a:latin typeface="+mn-lt"/>
              </a:rPr>
              <a:t>Next, facilitate a discussion about analyzing evidence.</a:t>
            </a:r>
          </a:p>
          <a:p>
            <a:r>
              <a:rPr lang="en-US" sz="2400" b="0" dirty="0">
                <a:latin typeface="+mn-lt"/>
              </a:rPr>
              <a:t>Facilitators may want to use some of the following questions to support the discussion:</a:t>
            </a:r>
          </a:p>
          <a:p>
            <a:pPr marL="457200" indent="-228600">
              <a:buFont typeface="Arial" panose="020B0604020202020204" pitchFamily="34" charset="0"/>
              <a:buChar char="•"/>
            </a:pPr>
            <a:r>
              <a:rPr lang="en-US" sz="2400" dirty="0">
                <a:latin typeface="+mn-lt"/>
              </a:rPr>
              <a:t>What do you look for when you analyze evidence of student learning?</a:t>
            </a:r>
          </a:p>
          <a:p>
            <a:pPr marL="457200" indent="-228600">
              <a:buFont typeface="Arial" panose="020B0604020202020204" pitchFamily="34" charset="0"/>
              <a:buChar char="•"/>
            </a:pPr>
            <a:r>
              <a:rPr lang="en-US" sz="2400" dirty="0">
                <a:latin typeface="+mn-lt"/>
              </a:rPr>
              <a:t>How do you interpret evidence of student learning during instruction as well as in between instruction?</a:t>
            </a:r>
          </a:p>
          <a:p>
            <a:pPr marL="457200" indent="-228600">
              <a:buFont typeface="Arial" panose="020B0604020202020204" pitchFamily="34" charset="0"/>
              <a:buChar char="•"/>
            </a:pPr>
            <a:r>
              <a:rPr lang="en-US" sz="2400" dirty="0">
                <a:latin typeface="+mn-lt"/>
              </a:rPr>
              <a:t>What are common misconceptions and patterns that you look for in your students’ work and ideas?</a:t>
            </a:r>
          </a:p>
          <a:p>
            <a:pPr marL="457200" indent="-228600">
              <a:buFont typeface="Arial" panose="020B0604020202020204" pitchFamily="34" charset="0"/>
              <a:buChar char="•"/>
            </a:pPr>
            <a:r>
              <a:rPr lang="en-US" sz="2400" dirty="0">
                <a:latin typeface="+mn-lt"/>
              </a:rPr>
              <a:t>How do you use evidence of student learning to help you reflect on and improve your practice?</a:t>
            </a: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2237253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a:defRPr/>
            </a:pPr>
            <a:r>
              <a:rPr lang="en-US" sz="2400" b="0" kern="1200" dirty="0">
                <a:solidFill>
                  <a:schemeClr val="tx1"/>
                </a:solidFill>
                <a:effectLst/>
                <a:latin typeface="+mn-lt"/>
                <a:ea typeface="+mn-ea"/>
                <a:cs typeface="+mn-cs"/>
              </a:rPr>
              <a:t>Even when evidence gathering opportunities are carefully constructed and are aligned to Learning Goals and Success Criteria, the evidence elicited can still be clouded by other factors. </a:t>
            </a:r>
          </a:p>
          <a:p>
            <a:pPr>
              <a:defRPr/>
            </a:pPr>
            <a:endParaRPr lang="en-US" sz="2400" b="0" kern="1200" dirty="0">
              <a:solidFill>
                <a:schemeClr val="tx1"/>
              </a:solidFill>
              <a:effectLst/>
              <a:latin typeface="+mn-lt"/>
              <a:ea typeface="+mn-ea"/>
              <a:cs typeface="+mn-cs"/>
            </a:endParaRPr>
          </a:p>
          <a:p>
            <a:pPr>
              <a:defRPr/>
            </a:pPr>
            <a:r>
              <a:rPr lang="en-US" sz="2400" b="0" kern="1200" dirty="0">
                <a:solidFill>
                  <a:schemeClr val="tx1"/>
                </a:solidFill>
                <a:effectLst/>
                <a:latin typeface="+mn-lt"/>
                <a:ea typeface="+mn-ea"/>
                <a:cs typeface="+mn-cs"/>
              </a:rPr>
              <a:t>An important step in making meaning of student evidence is evaluating the quality of the evidence in the context of the Learning Goals and Success Criteria. This sometimes means filtering extraneous information that doesn’t provide insight into students’ current learning status relative to the Learning Goals and Success Criteria and focusing tightly on the intended learning. </a:t>
            </a:r>
            <a:r>
              <a:rPr lang="en-US" sz="2400" b="0" i="1" strike="noStrike" kern="1200" dirty="0">
                <a:solidFill>
                  <a:schemeClr val="tx1"/>
                </a:solidFill>
                <a:effectLst/>
                <a:latin typeface="+mn-lt"/>
                <a:ea typeface="+mn-ea"/>
                <a:cs typeface="+mn-cs"/>
              </a:rPr>
              <a:t>For example, a mathematics teacher may overhear students misnaming properties of operations when applying them in problem solving situations (e.g., “</a:t>
            </a:r>
            <a:r>
              <a:rPr lang="en-US" sz="2400" b="0" i="1" strike="noStrike" kern="1200" dirty="0" err="1">
                <a:solidFill>
                  <a:schemeClr val="tx1"/>
                </a:solidFill>
                <a:effectLst/>
                <a:latin typeface="+mn-lt"/>
                <a:ea typeface="+mn-ea"/>
                <a:cs typeface="+mn-cs"/>
              </a:rPr>
              <a:t>comunative</a:t>
            </a:r>
            <a:r>
              <a:rPr lang="en-US" sz="2400" b="0" i="1" strike="noStrike" kern="1200" dirty="0">
                <a:solidFill>
                  <a:schemeClr val="tx1"/>
                </a:solidFill>
                <a:effectLst/>
                <a:latin typeface="+mn-lt"/>
                <a:ea typeface="+mn-ea"/>
                <a:cs typeface="+mn-cs"/>
              </a:rPr>
              <a:t>” property instead of “commutative” property). Since the Learning Goal and Success Criteria focus on the application of properties of operations and not the naming of the properties, the teacher chooses to only address conceptual errors associated with the properties.</a:t>
            </a:r>
          </a:p>
          <a:p>
            <a:pPr>
              <a:defRPr/>
            </a:pPr>
            <a:endParaRPr lang="en-US" sz="2400" b="0" kern="1200" dirty="0">
              <a:solidFill>
                <a:schemeClr val="tx1"/>
              </a:solidFill>
              <a:effectLst/>
              <a:latin typeface="+mn-lt"/>
              <a:ea typeface="+mn-ea"/>
              <a:cs typeface="+mn-cs"/>
            </a:endParaRPr>
          </a:p>
          <a:p>
            <a:pPr>
              <a:defRPr/>
            </a:pPr>
            <a:r>
              <a:rPr lang="en-US" sz="2400" b="0" kern="1200" dirty="0">
                <a:solidFill>
                  <a:schemeClr val="tx1"/>
                </a:solidFill>
                <a:effectLst/>
                <a:latin typeface="+mn-lt"/>
                <a:ea typeface="+mn-ea"/>
                <a:cs typeface="+mn-cs"/>
              </a:rPr>
              <a:t>However, evaluating the quality of evidence can also mean considering possible factors that may be limiting your </a:t>
            </a:r>
            <a:r>
              <a:rPr lang="en-US" sz="2400" b="0" kern="1200" dirty="0">
                <a:solidFill>
                  <a:srgbClr val="FF0000"/>
                </a:solidFill>
                <a:effectLst/>
                <a:latin typeface="+mn-lt"/>
                <a:ea typeface="+mn-ea"/>
                <a:cs typeface="+mn-cs"/>
              </a:rPr>
              <a:t>students’ capacities </a:t>
            </a:r>
            <a:r>
              <a:rPr lang="en-US" sz="2400" b="0" kern="1200" dirty="0">
                <a:solidFill>
                  <a:schemeClr val="tx1"/>
                </a:solidFill>
                <a:effectLst/>
                <a:latin typeface="+mn-lt"/>
                <a:ea typeface="+mn-ea"/>
                <a:cs typeface="+mn-cs"/>
              </a:rPr>
              <a:t>to demonstrate what they know and can do relative to the Learning Goals and Success Criteria. This slide presents several examples of factors that may impact the quality of the evidence of student learning to inform good decisions about student learning. </a:t>
            </a:r>
          </a:p>
          <a:p>
            <a:pPr>
              <a:defRPr/>
            </a:pPr>
            <a:endParaRPr lang="en-US" sz="2400" b="0" kern="1200" dirty="0">
              <a:solidFill>
                <a:schemeClr val="tx1"/>
              </a:solidFill>
              <a:effectLst/>
              <a:latin typeface="+mn-lt"/>
              <a:ea typeface="+mn-ea"/>
              <a:cs typeface="+mn-cs"/>
            </a:endParaRPr>
          </a:p>
          <a:p>
            <a:pPr>
              <a:defRPr/>
            </a:pPr>
            <a:r>
              <a:rPr lang="en-US" sz="2400" b="0" i="1" kern="1200" dirty="0">
                <a:solidFill>
                  <a:schemeClr val="tx1"/>
                </a:solidFill>
                <a:effectLst/>
                <a:latin typeface="+mn-lt"/>
                <a:ea typeface="+mn-ea"/>
                <a:cs typeface="+mn-cs"/>
              </a:rPr>
              <a:t>For example, if a student is asked to work independently on a math problem that requires them to have a working knowledge of the game of golf, the evidence of learning being analyzed may not be representative of that student’s math knowledge if the student does not have the appropriate prior knowledge structures to engage with the content of the problem. </a:t>
            </a:r>
          </a:p>
          <a:p>
            <a:pPr>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 teachers work to identify any issues clouding evidence, it's an opportunity to go back and elicit evidence in a different way to ensure that teachers understand what students know and can do. </a:t>
            </a:r>
            <a:r>
              <a:rPr lang="en-US" sz="2400" b="0" kern="1200" dirty="0">
                <a:solidFill>
                  <a:schemeClr val="tx1"/>
                </a:solidFill>
                <a:effectLst/>
                <a:latin typeface="+mn-lt"/>
                <a:ea typeface="+mn-ea"/>
                <a:cs typeface="+mn-cs"/>
              </a:rPr>
              <a:t>The formative assessment process is predicated on meaningful evidence of student learning and teachers must be aware of the other filters that may impact a student’s ability to demonstrate their knowledge as it relates to the evidence elicited to demonstrate specific Learning Goals and Success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effectLst/>
            </a:endParaRPr>
          </a:p>
          <a:p>
            <a:r>
              <a:rPr lang="en-US" sz="2400" b="1" dirty="0"/>
              <a:t>Next, facilitate a discussion about potential barriers to analyzing evidence.</a:t>
            </a:r>
          </a:p>
          <a:p>
            <a:pPr marL="457200" indent="-228600">
              <a:buFont typeface="Arial" panose="020B0604020202020204" pitchFamily="34" charset="0"/>
              <a:buChar char="•"/>
            </a:pPr>
            <a:r>
              <a:rPr lang="en-US" sz="2400" b="0" dirty="0"/>
              <a:t>Can you think of a lesson where you were sidetracked in your feedback because you were focused on student evidence that wasn’t aligned to the Learning Goals and Success Criteria?</a:t>
            </a:r>
          </a:p>
          <a:p>
            <a:pPr marL="457200" indent="-228600">
              <a:buFont typeface="Arial" panose="020B0604020202020204" pitchFamily="34" charset="0"/>
              <a:buChar char="•"/>
            </a:pPr>
            <a:r>
              <a:rPr lang="en-US" sz="2400" b="0" dirty="0"/>
              <a:t>Are there areas that often get in the way of your own students demonstrating what they know and can do?</a:t>
            </a:r>
          </a:p>
          <a:p>
            <a:pPr marL="457200" indent="-228600">
              <a:buFont typeface="Arial" panose="020B0604020202020204" pitchFamily="34" charset="0"/>
              <a:buChar char="•"/>
            </a:pPr>
            <a:r>
              <a:rPr lang="en-US" sz="2400" b="0" dirty="0"/>
              <a:t>How do you identify what factors influenced evidence of student learning for your students?</a:t>
            </a:r>
          </a:p>
          <a:p>
            <a:pPr marL="457200" indent="-228600">
              <a:buFont typeface="Arial" panose="020B0604020202020204" pitchFamily="34" charset="0"/>
              <a:buChar char="•"/>
            </a:pPr>
            <a:r>
              <a:rPr lang="en-US" sz="2400" b="0" dirty="0"/>
              <a:t>What are some strategies you can use to remove your own filters and focus on analysis of evidence aligned to Learning Goals and Success Criteria?</a:t>
            </a:r>
          </a:p>
        </p:txBody>
      </p:sp>
      <p:sp>
        <p:nvSpPr>
          <p:cNvPr id="4" name="Slide Number Placeholder 3"/>
          <p:cNvSpPr>
            <a:spLocks noGrp="1"/>
          </p:cNvSpPr>
          <p:nvPr>
            <p:ph type="sldNum" sz="quarter" idx="5"/>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680459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By anticipating the understanding of knowledge and concepts that students bring when embarking on new Learning Goals, teachers position themselves to respond with in-process feedback that can quickly move students in the right direction. Anticipating possible student responses is a set of skills that teachers hone over time as they develop their deep knowledge of the discipline and understanding of how students progress through their disciplinary learning. The also rely on contextual factors including the profile of their individual students as learners and the specific way that learning is structured in the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Teachers prepare for a lesson by reflecting on common preconceptions, misconceptions and challenges or confusions that might arise for the students in their class. By thinking about when these issues are likely to arise in the lesson, teachers can plan to use strategies that will support students to clarify and advance their learning. Planning to use these strategies allows teachers to be ready to quickly take appropriate pedagogical action for many of their learners. Key to anticipating student responses to interpret in-process evidence is responding to what the students present in the evidence of their learning, not what they do not do. Interpreting evidence to inform the formative assessment process is about more than just catching what students may not get right but understanding where they are in their thinking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In the next several slides, we will consider some examples of what it could look like to anticipate student understanding when planning a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3475795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2400" dirty="0"/>
          </a:p>
          <a:p>
            <a:endParaRPr lang="en-US" sz="2400" dirty="0">
              <a:cs typeface="Calibri" panose="020F0502020204030204"/>
            </a:endParaRPr>
          </a:p>
          <a:p>
            <a:endParaRPr lang="en-US" sz="2400" dirty="0"/>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a:p>
        </p:txBody>
      </p:sp>
    </p:spTree>
    <p:extLst>
      <p:ext uri="{BB962C8B-B14F-4D97-AF65-F5344CB8AC3E}">
        <p14:creationId xmlns:p14="http://schemas.microsoft.com/office/powerpoint/2010/main" val="2099914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We introduced this standard in Module 3 and earlier in this module. Here we include the Attending to the Standards for Mathematical Practice addressing the set of KY.K.CC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take a moment to review the Standard, the Clarifications, and the Attending to the Standards for Mathematical Practice and reflect to themselves about strategies they might use to gather evidence of student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36</a:t>
            </a:fld>
            <a:endParaRPr lang="en-US"/>
          </a:p>
        </p:txBody>
      </p:sp>
    </p:spTree>
    <p:extLst>
      <p:ext uri="{BB962C8B-B14F-4D97-AF65-F5344CB8AC3E}">
        <p14:creationId xmlns:p14="http://schemas.microsoft.com/office/powerpoint/2010/main" val="861094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We introduced this Learning Goal and these Success Criteria for KY.K.CC.5  in Module 3. In Module 4, we added some example strategies to gather evidence of student learning at key points in the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In the next few slides, we will consider ways to couple planned evidence gathering strategies with anticipated student responses in order to facilitate in-process feedback during teaching and learning of the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Ask participants to take a moment to review the Learning Goal, Success Criteria, and evidence gathering strategies and to reflect to themselves about what they might be looking for as students engage in evidence gathering opportunities throughout the lesson. </a:t>
            </a:r>
          </a:p>
        </p:txBody>
      </p:sp>
      <p:sp>
        <p:nvSpPr>
          <p:cNvPr id="4" name="Slide Number Placeholder 3"/>
          <p:cNvSpPr>
            <a:spLocks noGrp="1"/>
          </p:cNvSpPr>
          <p:nvPr>
            <p:ph type="sldNum" sz="quarter" idx="5"/>
          </p:nvPr>
        </p:nvSpPr>
        <p:spPr/>
        <p:txBody>
          <a:bodyPr/>
          <a:lstStyle/>
          <a:p>
            <a:fld id="{C1E2BC98-6EA0-4EE7-A97F-558F26662BCA}" type="slidenum">
              <a:rPr lang="en-US" smtClean="0"/>
              <a:t>37</a:t>
            </a:fld>
            <a:endParaRPr lang="en-US"/>
          </a:p>
        </p:txBody>
      </p:sp>
    </p:spTree>
    <p:extLst>
      <p:ext uri="{BB962C8B-B14F-4D97-AF65-F5344CB8AC3E}">
        <p14:creationId xmlns:p14="http://schemas.microsoft.com/office/powerpoint/2010/main" val="146943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As a reminder, the examples presented on slides 37–39 address </a:t>
            </a:r>
            <a:r>
              <a:rPr lang="en-US" sz="2400" u="sng" dirty="0">
                <a:solidFill>
                  <a:schemeClr val="tx1">
                    <a:lumMod val="75000"/>
                    <a:lumOff val="25000"/>
                  </a:schemeClr>
                </a:solidFill>
              </a:rPr>
              <a:t>KY.K.CC.5</a:t>
            </a:r>
            <a:r>
              <a:rPr lang="en-US" sz="2400" u="none" dirty="0">
                <a:solidFill>
                  <a:schemeClr val="tx1">
                    <a:lumMod val="75000"/>
                    <a:lumOff val="25000"/>
                  </a:schemeClr>
                </a:solidFill>
              </a:rPr>
              <a:t>: </a:t>
            </a:r>
            <a:r>
              <a:rPr lang="en-US" sz="2400" i="1" dirty="0">
                <a:solidFill>
                  <a:schemeClr val="tx1">
                    <a:lumMod val="75000"/>
                    <a:lumOff val="25000"/>
                  </a:schemeClr>
                </a:solidFill>
              </a:rPr>
              <a:t>Given a number from 1–20, count out that many objects. A) Count to answer “how many?” questions with as many as 20 things arranged in a line, a rectangular array, or a circle. B) Count to answer “how many?” questions with as many as 10 things in a scattered configuration</a:t>
            </a:r>
            <a:r>
              <a:rPr lang="en-US" sz="2400" dirty="0">
                <a:solidFill>
                  <a:schemeClr val="tx1">
                    <a:lumMod val="75000"/>
                    <a:lumOff val="25000"/>
                  </a:schemeClr>
                </a:solidFill>
              </a:rPr>
              <a:t>, and </a:t>
            </a:r>
            <a:r>
              <a:rPr lang="en-US" sz="2400" u="sng" dirty="0">
                <a:solidFill>
                  <a:schemeClr val="tx1">
                    <a:lumMod val="75000"/>
                    <a:lumOff val="25000"/>
                  </a:schemeClr>
                </a:solidFill>
              </a:rPr>
              <a:t>SMP 4</a:t>
            </a:r>
            <a:r>
              <a:rPr lang="en-US" sz="2400" dirty="0">
                <a:solidFill>
                  <a:schemeClr val="tx1">
                    <a:lumMod val="75000"/>
                    <a:lumOff val="25000"/>
                  </a:schemeClr>
                </a:solidFill>
              </a:rPr>
              <a:t>: </a:t>
            </a:r>
            <a:r>
              <a:rPr lang="en-US" sz="2400" i="1" dirty="0">
                <a:solidFill>
                  <a:schemeClr val="tx1">
                    <a:lumMod val="75000"/>
                    <a:lumOff val="25000"/>
                  </a:schemeClr>
                </a:solidFill>
              </a:rPr>
              <a:t>Model with mathematics.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An evidence gathering strategy that can be used by the teacher at the start of a lesson is activating prior knowledge. Anticipating student responses, lesson planning should include consideration of possible misconceptions or confusions students might have about the knowledge and skills that have the potential to impact current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Connecting this strategy to the kindergarten Learning Goal of</a:t>
            </a:r>
            <a:r>
              <a:rPr lang="en-US" sz="2400" b="0" dirty="0">
                <a:latin typeface="+mn-lt"/>
              </a:rPr>
              <a:t> </a:t>
            </a:r>
            <a:r>
              <a:rPr lang="en-US" sz="2400" b="0" i="1" u="none" strike="noStrike" noProof="0" dirty="0">
                <a:latin typeface="+mn-lt"/>
              </a:rPr>
              <a:t>counting things put together in different ways</a:t>
            </a:r>
            <a:r>
              <a:rPr lang="en-US" sz="2400" b="0" i="0" u="none" strike="noStrike" noProof="0" dirty="0">
                <a:latin typeface="+mn-lt"/>
              </a:rPr>
              <a:t>, activating prior knowledge could include rote counting as a class. To rote count, students need to know how to name the numbers in the counting sequence and the sequence of the numbers when counting. Young students often have difficulty with teen numbers, for example, naming fifteen as five-teen. They might also skip a number in the counting sequence or count the numbers in a sequence out of order. Being aware of these potential student counting errors in advance of the lesson provides listen-</a:t>
            </a:r>
            <a:r>
              <a:rPr lang="en-US" sz="2400" b="0" i="0" u="none" strike="noStrike" noProof="0" dirty="0" err="1">
                <a:latin typeface="+mn-lt"/>
              </a:rPr>
              <a:t>fors</a:t>
            </a:r>
            <a:r>
              <a:rPr lang="en-US" sz="2400" b="0" i="0" u="none" strike="noStrike" noProof="0" dirty="0">
                <a:latin typeface="+mn-lt"/>
              </a:rPr>
              <a:t> during counting activities to identify which students might need additional counting experiences. Note that concrete counting activities may also help to develop and strengthen student rote counting skills and that resolving gaps and insufficiencies in student counting skills likely requires time and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One resource to reference is the Look-</a:t>
            </a:r>
            <a:r>
              <a:rPr lang="en-US" sz="2400" dirty="0" err="1">
                <a:latin typeface="+mn-lt"/>
              </a:rPr>
              <a:t>fors</a:t>
            </a:r>
            <a:r>
              <a:rPr lang="en-US" sz="2400" dirty="0">
                <a:latin typeface="+mn-lt"/>
              </a:rPr>
              <a:t> and Questioning Stems for the SMPs which can be found at: https://education.ky.gov/curriculum/standards/kyacadstand/Documents/SMP_Look_Fors_and_Question_Stems.pdf.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noProof="0" dirty="0">
              <a:latin typeface="+mn-lt"/>
            </a:endParaRPr>
          </a:p>
          <a:p>
            <a:r>
              <a:rPr lang="en-US" sz="2400" b="1" dirty="0">
                <a:latin typeface="+mn-lt"/>
              </a:rPr>
              <a:t>Next, facilitate a discussion in which participants consider student responses they may anticipate: </a:t>
            </a:r>
          </a:p>
          <a:p>
            <a:r>
              <a:rPr lang="en-US" sz="2400" b="0" dirty="0">
                <a:latin typeface="+mn-lt"/>
              </a:rPr>
              <a:t>Consider using some of the following questions:</a:t>
            </a:r>
          </a:p>
          <a:p>
            <a:pPr marL="457200" indent="-228600">
              <a:buFont typeface="Arial" panose="020B0604020202020204" pitchFamily="34" charset="0"/>
              <a:buChar char="•"/>
            </a:pPr>
            <a:r>
              <a:rPr lang="en-US" sz="2400" b="0" dirty="0">
                <a:latin typeface="+mn-lt"/>
              </a:rPr>
              <a:t>What other student responses might you anticipate in an activity like this?</a:t>
            </a:r>
          </a:p>
          <a:p>
            <a:pPr marL="457200" indent="-228600">
              <a:buFont typeface="Arial" panose="020B0604020202020204" pitchFamily="34" charset="0"/>
              <a:buChar char="•"/>
            </a:pPr>
            <a:r>
              <a:rPr lang="en-US" sz="2400" b="0" dirty="0">
                <a:latin typeface="+mn-lt"/>
              </a:rPr>
              <a:t>What questions or feedback might you give a student who responds in the ways identified here?</a:t>
            </a:r>
          </a:p>
          <a:p>
            <a:pPr marL="457200" indent="-228600">
              <a:buFont typeface="Arial" panose="020B0604020202020204" pitchFamily="34" charset="0"/>
              <a:buChar char="•"/>
            </a:pPr>
            <a:r>
              <a:rPr lang="en-US" sz="2400" b="0" dirty="0">
                <a:latin typeface="+mn-lt"/>
              </a:rPr>
              <a:t>What challenges or confusions do you look for at the beginning of lessons that might be different than later in a lesson?</a:t>
            </a:r>
          </a:p>
          <a:p>
            <a:pPr marL="457200" indent="-228600">
              <a:buFont typeface="Arial" panose="020B0604020202020204" pitchFamily="34" charset="0"/>
              <a:buChar char="•"/>
            </a:pPr>
            <a:r>
              <a:rPr lang="en-US" sz="2400" b="0" dirty="0">
                <a:latin typeface="+mn-lt"/>
              </a:rPr>
              <a:t>What kinds of confusion or challenges to student learning do you look for when students engage in disciplinary discourse?</a:t>
            </a:r>
          </a:p>
          <a:p>
            <a:pPr marL="457200" indent="-228600">
              <a:buFont typeface="Arial" panose="020B0604020202020204" pitchFamily="34" charset="0"/>
              <a:buChar char="•"/>
            </a:pPr>
            <a:r>
              <a:rPr lang="en-US" sz="2400" dirty="0">
                <a:latin typeface="+mn-lt"/>
              </a:rPr>
              <a:t>How does anticipating student responses support you to take pedagogical action?</a:t>
            </a: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4085929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An evidence gathering strategy that can be used by the teacher in the middle of a lesson is questioning. Anticipating student responses, lesson planning should consider possible misconceptions or confusions students might have about the content embodied by the Learning Goals and Success Criteria that can be surfaced through teacher- and peer-questioning.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Connecting this strategy to the kindergarten Learning Goal of</a:t>
            </a:r>
            <a:r>
              <a:rPr lang="en-US" sz="2400" b="0" dirty="0">
                <a:latin typeface="+mn-lt"/>
              </a:rPr>
              <a:t> </a:t>
            </a:r>
            <a:r>
              <a:rPr lang="en-US" sz="2400" b="0" i="1" u="none" strike="noStrike" noProof="0" dirty="0">
                <a:latin typeface="+mn-lt"/>
              </a:rPr>
              <a:t>counting things put together in different ways</a:t>
            </a:r>
            <a:r>
              <a:rPr lang="en-US" sz="2400" b="0" i="0" u="none" strike="noStrike" noProof="0" dirty="0">
                <a:latin typeface="+mn-lt"/>
              </a:rPr>
              <a:t>, questioning might involve asking students to show different ways to count a set of buttons. This activity engages student understanding about whether the number of buttons changes based on which button the counting sequence starts with. It also allows the teacher to observe the ways in which students keep track of the objects that have been counted and have yet to be counted. Whole class conversation could focus on ways that students know how many objects they count and ways that they keep track of their counting.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Referencing the Look-</a:t>
            </a:r>
            <a:r>
              <a:rPr lang="en-US" sz="2400" dirty="0" err="1">
                <a:latin typeface="+mn-lt"/>
              </a:rPr>
              <a:t>fors</a:t>
            </a:r>
            <a:r>
              <a:rPr lang="en-US" sz="2400" dirty="0">
                <a:latin typeface="+mn-lt"/>
              </a:rPr>
              <a:t> and Questioning Stems for the SMPs might also be beneficial here: https://education.ky.gov/curriculum/standards/kyacadstand/Documents/SMP_Look_Fors_and_Question_Stems.pdf.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noProof="0" dirty="0">
              <a:latin typeface="+mn-lt"/>
            </a:endParaRPr>
          </a:p>
          <a:p>
            <a:r>
              <a:rPr lang="en-US" sz="2400" b="1" dirty="0">
                <a:latin typeface="+mn-lt"/>
              </a:rPr>
              <a:t>Next, facilitate a discussion in which participants consider student responses they may anticipate: </a:t>
            </a:r>
          </a:p>
          <a:p>
            <a:r>
              <a:rPr lang="en-US" sz="2400" dirty="0">
                <a:latin typeface="+mn-lt"/>
              </a:rPr>
              <a:t>Consider using some of the following questions:</a:t>
            </a:r>
          </a:p>
          <a:p>
            <a:pPr marL="457200" indent="-228600">
              <a:buFont typeface="Arial" panose="020B0604020202020204" pitchFamily="34" charset="0"/>
              <a:buChar char="•"/>
            </a:pPr>
            <a:r>
              <a:rPr lang="en-US" sz="2400" dirty="0">
                <a:latin typeface="+mn-lt"/>
              </a:rPr>
              <a:t>What other student responses might you anticipate in an activity like this?</a:t>
            </a:r>
          </a:p>
          <a:p>
            <a:pPr marL="457200" indent="-228600">
              <a:buFont typeface="Arial" panose="020B0604020202020204" pitchFamily="34" charset="0"/>
              <a:buChar char="•"/>
            </a:pPr>
            <a:r>
              <a:rPr lang="en-US" sz="2400" dirty="0">
                <a:latin typeface="+mn-lt"/>
              </a:rPr>
              <a:t>What questions or feedback might you give a student who responds in the ways identified here?</a:t>
            </a:r>
          </a:p>
          <a:p>
            <a:pPr marL="457200" indent="-228600">
              <a:buFont typeface="Arial" panose="020B0604020202020204" pitchFamily="34" charset="0"/>
              <a:buChar char="•"/>
            </a:pPr>
            <a:r>
              <a:rPr lang="en-US" sz="2400" dirty="0">
                <a:latin typeface="+mn-lt"/>
              </a:rPr>
              <a:t>What kinds of evidence do you look for or listen for during whole class activities?</a:t>
            </a:r>
          </a:p>
          <a:p>
            <a:pPr marL="457200" indent="-228600">
              <a:buFont typeface="Arial" panose="020B0604020202020204" pitchFamily="34" charset="0"/>
              <a:buChar char="•"/>
            </a:pPr>
            <a:r>
              <a:rPr lang="en-US" sz="2400" dirty="0">
                <a:latin typeface="+mn-lt"/>
              </a:rPr>
              <a:t>What strategies do you use to elicit evidence of learning during whole class activities?</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378120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At the end of this learning sequence (including this module and the teacher collaboration activity), you should be able to: </a:t>
            </a:r>
          </a:p>
          <a:p>
            <a:pPr marL="457200" lvl="0" indent="-228600">
              <a:buFont typeface="Arial" panose="020B0604020202020204" pitchFamily="34" charset="0"/>
              <a:buChar char="•"/>
            </a:pPr>
            <a:r>
              <a:rPr lang="en-US" sz="2400" dirty="0"/>
              <a:t>Plan to interpret evidence of student learning throughout a lesson</a:t>
            </a:r>
          </a:p>
          <a:p>
            <a:pPr marL="457200" lvl="0" indent="-228600">
              <a:buFont typeface="Arial" panose="020B0604020202020204" pitchFamily="34" charset="0"/>
              <a:buChar char="•"/>
            </a:pPr>
            <a:r>
              <a:rPr lang="en-US" sz="2400" dirty="0"/>
              <a:t>Develop specific strategies to engage students in interpreting their own progress toward Learning Goals and Success Criteria</a:t>
            </a:r>
          </a:p>
          <a:p>
            <a:endParaRPr lang="en-US" sz="2400" dirty="0"/>
          </a:p>
          <a:p>
            <a:r>
              <a:rPr lang="en-US" sz="2400" dirty="0"/>
              <a:t>Facilitators may want to note that the terms </a:t>
            </a:r>
            <a:r>
              <a:rPr lang="en-US" sz="2400" i="1" dirty="0"/>
              <a:t>classroom</a:t>
            </a:r>
            <a:r>
              <a:rPr lang="en-US" sz="2400" dirty="0"/>
              <a:t> and </a:t>
            </a:r>
            <a:r>
              <a:rPr lang="en-US" sz="2400" i="1" dirty="0"/>
              <a:t>classroom setting </a:t>
            </a:r>
            <a:r>
              <a:rPr lang="en-US" sz="2400" dirty="0"/>
              <a:t>are used throughout this presentation and can refer to both physical classrooms and distance learning environments. Additionally, the term </a:t>
            </a:r>
            <a:r>
              <a:rPr lang="en-US" sz="2400" i="1" dirty="0"/>
              <a:t>lesson</a:t>
            </a:r>
            <a:r>
              <a:rPr lang="en-US" sz="2400" dirty="0"/>
              <a:t> is used to refer to a </a:t>
            </a:r>
            <a:r>
              <a:rPr lang="en-US" sz="2400" kern="1200" dirty="0">
                <a:solidFill>
                  <a:schemeClr val="tx1"/>
                </a:solidFill>
                <a:effectLst/>
                <a:latin typeface="+mn-lt"/>
                <a:ea typeface="+mn-ea"/>
                <a:cs typeface="+mn-cs"/>
              </a:rPr>
              <a:t>coherent set of learning opportunities focused on the same content and goals. It may refer to the learning plan for a single class period or could reflect a learning plan that covers several days. </a:t>
            </a:r>
          </a:p>
          <a:p>
            <a:endParaRPr lang="en-US" sz="2400" dirty="0"/>
          </a:p>
          <a:p>
            <a:endParaRPr lang="en-US" sz="2400" dirty="0"/>
          </a:p>
        </p:txBody>
      </p:sp>
      <p:sp>
        <p:nvSpPr>
          <p:cNvPr id="4" name="Slide Number Placeholder 3"/>
          <p:cNvSpPr>
            <a:spLocks noGrp="1"/>
          </p:cNvSpPr>
          <p:nvPr>
            <p:ph type="sldNum" sz="quarter" idx="5"/>
          </p:nvPr>
        </p:nvSpPr>
        <p:spPr/>
        <p:txBody>
          <a:bodyPr/>
          <a:lstStyle/>
          <a:p>
            <a:fld id="{5F085DC6-3276-7043-866B-AAE2820669F7}" type="slidenum">
              <a:rPr lang="en-US" smtClean="0"/>
              <a:t>4</a:t>
            </a:fld>
            <a:endParaRPr lang="en-US"/>
          </a:p>
        </p:txBody>
      </p:sp>
    </p:spTree>
    <p:extLst>
      <p:ext uri="{BB962C8B-B14F-4D97-AF65-F5344CB8AC3E}">
        <p14:creationId xmlns:p14="http://schemas.microsoft.com/office/powerpoint/2010/main" val="1611991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An evidence gathering strategy that can be used by the teacher at the end of a lesson is self- and peer-assessment. Anticipating student responses, lesson planning should consider possible misconceptions or confusions students might have about the content embodied by the Learning Goals and Success Criteria that can be surfaced during group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Connecting this strategy to the kindergarten Learning Goal of</a:t>
            </a:r>
            <a:r>
              <a:rPr lang="en-US" sz="2400" b="0" dirty="0">
                <a:latin typeface="+mn-lt"/>
              </a:rPr>
              <a:t> </a:t>
            </a:r>
            <a:r>
              <a:rPr lang="en-US" sz="2400" b="0" i="1" u="none" strike="noStrike" noProof="0" dirty="0">
                <a:latin typeface="+mn-lt"/>
              </a:rPr>
              <a:t>counting things put together in different ways</a:t>
            </a:r>
            <a:r>
              <a:rPr lang="en-US" sz="2400" b="0" i="0" u="none" strike="noStrike" noProof="0" dirty="0">
                <a:latin typeface="+mn-lt"/>
              </a:rPr>
              <a:t>, questioning might involve asking students to work together to 1) count a given set of objects and 2) to create a set of objects of a given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latin typeface="+mn-lt"/>
              </a:rPr>
              <a:t>Having established a classroom culture where the sharing of ideas is welcome and everyone participates fully, the students in each group could count a given set of objects silently, then share out their counts, modeling their counting processes. This allows others to see how a student arrived at the number of objects and to provide additional thinking when necessary. In the same way, each student in a group could make a set of objects given the number of objects and then compare their sets with each other, again modeling the understandings engaged and providing additional thinking when necessary.</a:t>
            </a:r>
          </a:p>
          <a:p>
            <a:endParaRPr lang="en-US" sz="2400" dirty="0">
              <a:latin typeface="+mn-lt"/>
            </a:endParaRPr>
          </a:p>
          <a:p>
            <a:r>
              <a:rPr lang="en-US" sz="2400" b="1" dirty="0">
                <a:latin typeface="+mn-lt"/>
              </a:rPr>
              <a:t>Next, facilitate a discussion in which participants consider student responses they may anticipate: </a:t>
            </a:r>
          </a:p>
          <a:p>
            <a:r>
              <a:rPr lang="en-US" sz="2400" dirty="0">
                <a:latin typeface="+mn-lt"/>
              </a:rPr>
              <a:t>Consider using some of the following questions:</a:t>
            </a:r>
          </a:p>
          <a:p>
            <a:pPr marL="457200" indent="-228600">
              <a:buFont typeface="Arial" panose="020B0604020202020204" pitchFamily="34" charset="0"/>
              <a:buChar char="•"/>
            </a:pPr>
            <a:r>
              <a:rPr lang="en-US" sz="2400" dirty="0">
                <a:latin typeface="+mn-lt"/>
              </a:rPr>
              <a:t>What other student responses might you anticipate in an activity like this?</a:t>
            </a:r>
          </a:p>
          <a:p>
            <a:pPr marL="457200" indent="-228600">
              <a:buFont typeface="Arial" panose="020B0604020202020204" pitchFamily="34" charset="0"/>
              <a:buChar char="•"/>
            </a:pPr>
            <a:r>
              <a:rPr lang="en-US" sz="2400" dirty="0">
                <a:latin typeface="+mn-lt"/>
              </a:rPr>
              <a:t>How do you support students to assess their own knowledge and skills?</a:t>
            </a:r>
          </a:p>
          <a:p>
            <a:pPr marL="457200" indent="-228600">
              <a:buFont typeface="Arial" panose="020B0604020202020204" pitchFamily="34" charset="0"/>
              <a:buChar char="•"/>
            </a:pPr>
            <a:r>
              <a:rPr lang="en-US" sz="2400" dirty="0">
                <a:latin typeface="+mn-lt"/>
              </a:rPr>
              <a:t>How do you support students to respond to each other’s use of math practices to support their ideas?</a:t>
            </a:r>
          </a:p>
          <a:p>
            <a:pPr marL="457200" indent="-228600">
              <a:buFont typeface="Arial" panose="020B0604020202020204" pitchFamily="34" charset="0"/>
              <a:buChar char="•"/>
            </a:pPr>
            <a:r>
              <a:rPr lang="en-US" sz="2400" dirty="0">
                <a:latin typeface="+mn-lt"/>
              </a:rPr>
              <a:t>What kinds of questions or feedback might you offer to students struggling with any of these issues?</a:t>
            </a:r>
          </a:p>
        </p:txBody>
      </p:sp>
      <p:sp>
        <p:nvSpPr>
          <p:cNvPr id="4" name="Slide Number Placeholder 3"/>
          <p:cNvSpPr>
            <a:spLocks noGrp="1"/>
          </p:cNvSpPr>
          <p:nvPr>
            <p:ph type="sldNum" sz="quarter" idx="5"/>
          </p:nvPr>
        </p:nvSpPr>
        <p:spPr/>
        <p:txBody>
          <a:bodyPr/>
          <a:lstStyle/>
          <a:p>
            <a:fld id="{C1E2BC98-6EA0-4EE7-A97F-558F26662BCA}" type="slidenum">
              <a:rPr lang="en-US" smtClean="0"/>
              <a:t>40</a:t>
            </a:fld>
            <a:endParaRPr lang="en-US"/>
          </a:p>
        </p:txBody>
      </p:sp>
    </p:spTree>
    <p:extLst>
      <p:ext uri="{BB962C8B-B14F-4D97-AF65-F5344CB8AC3E}">
        <p14:creationId xmlns:p14="http://schemas.microsoft.com/office/powerpoint/2010/main" val="823163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r>
              <a:rPr lang="en-US" sz="2400" dirty="0"/>
              <a:t>In addition to anticipating common student responses, teachers can employ a variety of strategies to support them to interpret evidence of student learning in ways that facilitate effective pedagogical response during the learning. Interpretation strategies should not exist in a vacuum but should be anchored and aligned to both the stated Learning Goals and Success Criteria, as well as to the type of evidence needed to demonstrate student mastery. Additionally, strategies should reflect how they will be used. Teachers need different tools and strategies to analyze and respond to student learning and what students do to make sense of their own learning and the learning of their peers. </a:t>
            </a:r>
          </a:p>
          <a:p>
            <a:endParaRPr lang="en-US" sz="2400" dirty="0"/>
          </a:p>
          <a:p>
            <a:pPr>
              <a:spcBef>
                <a:spcPts val="1000"/>
              </a:spcBef>
            </a:pPr>
            <a:r>
              <a:rPr lang="en-US" sz="2400" dirty="0"/>
              <a:t>While much of this interpretation happens “on the fly,” educators must anticipate student thinking as part of their planning process. </a:t>
            </a:r>
          </a:p>
          <a:p>
            <a:pPr marL="457200" lvl="1" indent="-228600">
              <a:spcBef>
                <a:spcPts val="1000"/>
              </a:spcBef>
              <a:buFont typeface="Arial,Sans-Serif"/>
              <a:buChar char="•"/>
            </a:pPr>
            <a:r>
              <a:rPr lang="en-US" sz="2400" dirty="0"/>
              <a:t>What questions might unlock student thinking?  </a:t>
            </a:r>
          </a:p>
          <a:p>
            <a:pPr marL="457200" lvl="1" indent="-228600">
              <a:spcBef>
                <a:spcPts val="1000"/>
              </a:spcBef>
              <a:buFont typeface="Arial,Sans-Serif"/>
              <a:buChar char="•"/>
            </a:pPr>
            <a:r>
              <a:rPr lang="en-US" sz="2400" dirty="0"/>
              <a:t>What whole-class discussion might need to happen and with what focus? </a:t>
            </a:r>
          </a:p>
          <a:p>
            <a:pPr marL="457200" lvl="1" indent="-228600">
              <a:spcBef>
                <a:spcPts val="1000"/>
              </a:spcBef>
              <a:buFont typeface="Arial,Sans-Serif"/>
              <a:buChar char="•"/>
            </a:pPr>
            <a:r>
              <a:rPr lang="en-US" sz="2400" dirty="0"/>
              <a:t>Are examples and artifacts of student work needed? </a:t>
            </a:r>
          </a:p>
        </p:txBody>
      </p:sp>
      <p:sp>
        <p:nvSpPr>
          <p:cNvPr id="4" name="Slide Number Placeholder 3"/>
          <p:cNvSpPr>
            <a:spLocks noGrp="1"/>
          </p:cNvSpPr>
          <p:nvPr>
            <p:ph type="sldNum" sz="quarter" idx="5"/>
          </p:nvPr>
        </p:nvSpPr>
        <p:spPr/>
        <p:txBody>
          <a:bodyPr/>
          <a:lstStyle/>
          <a:p>
            <a:fld id="{C1E2BC98-6EA0-4EE7-A97F-558F26662BCA}" type="slidenum">
              <a:rPr lang="en-US" smtClean="0"/>
              <a:t>41</a:t>
            </a:fld>
            <a:endParaRPr lang="en-US"/>
          </a:p>
        </p:txBody>
      </p:sp>
    </p:spTree>
    <p:extLst>
      <p:ext uri="{BB962C8B-B14F-4D97-AF65-F5344CB8AC3E}">
        <p14:creationId xmlns:p14="http://schemas.microsoft.com/office/powerpoint/2010/main" val="2897988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As a reminder, the examples presented on this slide address </a:t>
            </a:r>
            <a:r>
              <a:rPr lang="en-US" sz="2400" u="sng" dirty="0">
                <a:solidFill>
                  <a:schemeClr val="tx1">
                    <a:lumMod val="75000"/>
                    <a:lumOff val="25000"/>
                  </a:schemeClr>
                </a:solidFill>
              </a:rPr>
              <a:t>KY.K.CC.5</a:t>
            </a:r>
            <a:r>
              <a:rPr lang="en-US" sz="2400" u="none" dirty="0">
                <a:solidFill>
                  <a:schemeClr val="tx1">
                    <a:lumMod val="75000"/>
                    <a:lumOff val="25000"/>
                  </a:schemeClr>
                </a:solidFill>
              </a:rPr>
              <a:t>: </a:t>
            </a:r>
            <a:r>
              <a:rPr lang="en-US" sz="2400" i="1" dirty="0">
                <a:solidFill>
                  <a:schemeClr val="tx1">
                    <a:lumMod val="75000"/>
                    <a:lumOff val="25000"/>
                  </a:schemeClr>
                </a:solidFill>
              </a:rPr>
              <a:t>Given a number from 1-20, count out that many objects. A) Count to answer “how many?” questions with as many as 20 things arranged in a line, a rectangular array, or a circle. B) Count to answer “how many?” questions with as many as 10 things in a scattered configuration.</a:t>
            </a:r>
            <a:endParaRPr lang="en-US" sz="2400" dirty="0">
              <a:cs typeface="Calibri"/>
            </a:endParaRPr>
          </a:p>
          <a:p>
            <a:endParaRPr lang="en-US" sz="2400" b="1" dirty="0"/>
          </a:p>
          <a:p>
            <a:r>
              <a:rPr lang="en-US" sz="2400" b="1" dirty="0"/>
              <a:t>Introduce the content on the slide by providing the following information.</a:t>
            </a:r>
            <a:endParaRPr lang="en-US" sz="2400" dirty="0"/>
          </a:p>
          <a:p>
            <a:r>
              <a:rPr lang="en-US" sz="2400" dirty="0"/>
              <a:t>Teacher-facing strategies and supporting tools can help a teacher focus their attention on key learning in a lesson and track their observations and next steps. </a:t>
            </a:r>
          </a:p>
          <a:p>
            <a:endParaRPr lang="en-US" sz="2400" dirty="0"/>
          </a:p>
          <a:p>
            <a:r>
              <a:rPr lang="en-US" sz="2400" dirty="0"/>
              <a:t>A strategy that teachers could use to track student progress can be as simple as a checklist on a clipboard or iPad.</a:t>
            </a:r>
            <a:endParaRPr lang="en-US" sz="2400" dirty="0">
              <a:cs typeface="Calibri"/>
            </a:endParaRPr>
          </a:p>
          <a:p>
            <a:endParaRPr lang="en-US" sz="2400" i="1" dirty="0">
              <a:cs typeface="Calibri"/>
            </a:endParaRPr>
          </a:p>
          <a:p>
            <a:r>
              <a:rPr lang="en-US" sz="2400" i="1" dirty="0">
                <a:cs typeface="Calibri"/>
              </a:rPr>
              <a:t>In this example, the teacher is circulating among students as they count objects and make groups of objects</a:t>
            </a:r>
            <a:r>
              <a:rPr lang="en-US" sz="2400" i="1" dirty="0"/>
              <a:t>. While overhearing conversations and through direct questioning, the teacher can note students who are able to both 1) count a given number of objects and 2) make a group given the number of objects. They are also then able to keep track of who is getting stuck at a specific point and provide additional supports for students to work through concepts that they may be struggling with.</a:t>
            </a:r>
          </a:p>
        </p:txBody>
      </p:sp>
      <p:sp>
        <p:nvSpPr>
          <p:cNvPr id="4" name="Slide Number Placeholder 3"/>
          <p:cNvSpPr>
            <a:spLocks noGrp="1"/>
          </p:cNvSpPr>
          <p:nvPr>
            <p:ph type="sldNum" sz="quarter" idx="5"/>
          </p:nvPr>
        </p:nvSpPr>
        <p:spPr/>
        <p:txBody>
          <a:bodyPr/>
          <a:lstStyle/>
          <a:p>
            <a:fld id="{C1E2BC98-6EA0-4EE7-A97F-558F26662BCA}" type="slidenum">
              <a:rPr lang="en-US" smtClean="0"/>
              <a:t>42</a:t>
            </a:fld>
            <a:endParaRPr lang="en-US"/>
          </a:p>
        </p:txBody>
      </p:sp>
    </p:spTree>
    <p:extLst>
      <p:ext uri="{BB962C8B-B14F-4D97-AF65-F5344CB8AC3E}">
        <p14:creationId xmlns:p14="http://schemas.microsoft.com/office/powerpoint/2010/main" val="3921541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n-lt"/>
              </a:rPr>
              <a:t>Before introducing the content of this slide, have teachers access </a:t>
            </a:r>
            <a:r>
              <a:rPr lang="en-US" sz="2400" b="1" i="0" u="none" strike="noStrike" baseline="0" dirty="0">
                <a:solidFill>
                  <a:srgbClr val="000000"/>
                </a:solidFill>
                <a:latin typeface="+mn-lt"/>
              </a:rPr>
              <a:t>KY.HS.G.12a </a:t>
            </a:r>
            <a:r>
              <a:rPr lang="en-US" sz="2400" b="1" dirty="0">
                <a:latin typeface="+mn-lt"/>
              </a:rPr>
              <a:t>and associated clarifications.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solidFill>
                  <a:srgbClr val="000000"/>
                </a:solidFill>
                <a:latin typeface="+mn-lt"/>
              </a:rPr>
              <a:t>KY.HS.G.12a: </a:t>
            </a:r>
            <a:r>
              <a:rPr lang="en-US" sz="2400" b="0" i="1" u="none" strike="noStrike" baseline="0" dirty="0">
                <a:solidFill>
                  <a:srgbClr val="000000"/>
                </a:solidFill>
                <a:latin typeface="+mn-lt"/>
              </a:rPr>
              <a:t>Understand that by similarity, side ratios in right triangles are properties of the angles in the triangle, leading to definitions of trigonometric ratios for acute angles (sine, cosine and tangent). </a:t>
            </a:r>
          </a:p>
          <a:p>
            <a:endParaRPr lang="en-US" sz="2400" b="1" dirty="0">
              <a:latin typeface="+mn-lt"/>
            </a:endParaRPr>
          </a:p>
          <a:p>
            <a:endParaRPr lang="en-US" sz="2400" b="1" dirty="0">
              <a:latin typeface="+mn-lt"/>
            </a:endParaRPr>
          </a:p>
          <a:p>
            <a:r>
              <a:rPr lang="en-US" sz="2400" b="1" dirty="0">
                <a:latin typeface="+mn-lt"/>
              </a:rPr>
              <a:t>Introduce the content on the slide by providing the following information.</a:t>
            </a:r>
            <a:endParaRPr lang="en-US" sz="2400" dirty="0">
              <a:latin typeface="+mn-lt"/>
            </a:endParaRPr>
          </a:p>
          <a:p>
            <a:r>
              <a:rPr lang="en-US" sz="2400" dirty="0">
                <a:latin typeface="+mn-lt"/>
              </a:rPr>
              <a:t>Students can be supported to engage in self- and peer-assessment with specific tools that help structure and provide language for them to make sense of their learning and the learning of their peers. The teacher can have a set of questions related to the Success Criteria that help students gauge their own understandings. The questions should be purposeful, and their purpose should be conveyed to students along with encouragement for them to answer honestly. With young children, this activity can be simplified to drawing a face that communicates how they feel about what they know and can do in relation to the Success Criteria.</a:t>
            </a:r>
          </a:p>
          <a:p>
            <a:endParaRPr lang="en-US" sz="2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latin typeface="+mn-lt"/>
              </a:rPr>
              <a:t>For example, in the context of Learning Goals and Success Criteria associated with properties of right triangles in high school geometry, </a:t>
            </a:r>
            <a:r>
              <a:rPr lang="en-US" sz="2400" b="0" i="1" u="none" strike="noStrike" baseline="0" dirty="0">
                <a:solidFill>
                  <a:srgbClr val="000000"/>
                </a:solidFill>
                <a:latin typeface="+mn-lt"/>
              </a:rPr>
              <a:t>given a variety of similar triangles, students can record their perceived success discovering and applying the definitions of trigonometric ratios for acute angles. Student recordings could be simple (e.g., placing a checkmark in each cell that is true) or provide specific information (e.g., a description of any challenges they faced as they completed an associated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1"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mn-lt"/>
              </a:rPr>
              <a:t>This is an example of a student-facing tool that could support students to effectively engage in this activity in ways that help them move their learning forward. Each student could work with their peers to answer the questions about their own work. This is an example of a more scaffolded strategy to support students’ emerging skills at peer- and self-assessment. The goal of tools like these is not just to manage the specific activity but to help students develop skills that will allow them to independently assess and manage their own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265333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dirty="0">
                <a:solidFill>
                  <a:schemeClr val="tx1"/>
                </a:solidFill>
                <a:effectLst/>
                <a:latin typeface="+mn-lt"/>
                <a:ea typeface="+mn-ea"/>
                <a:cs typeface="+mn-cs"/>
              </a:rPr>
              <a:t>https://youtu.be/37CTCDTesWA</a:t>
            </a:r>
          </a:p>
          <a:p>
            <a:endParaRPr lang="en-US" sz="2400" b="1"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Introduce the content on the slide by providing the following information.</a:t>
            </a:r>
            <a:endParaRPr lang="en-US" sz="2400" b="0" i="0" kern="1200" dirty="0">
              <a:solidFill>
                <a:schemeClr val="tx1"/>
              </a:solidFill>
              <a:effectLst/>
              <a:latin typeface="+mn-lt"/>
              <a:ea typeface="+mn-ea"/>
              <a:cs typeface="+mn-cs"/>
            </a:endParaRPr>
          </a:p>
          <a:p>
            <a:r>
              <a:rPr lang="en-US" sz="2400" b="0" kern="1200" dirty="0">
                <a:solidFill>
                  <a:schemeClr val="tx1"/>
                </a:solidFill>
                <a:effectLst/>
                <a:latin typeface="+mn-lt"/>
                <a:ea typeface="+mn-ea"/>
                <a:cs typeface="+mn-cs"/>
              </a:rPr>
              <a:t>This video is about 3 minutes long. </a:t>
            </a:r>
            <a:r>
              <a:rPr lang="en-US" sz="2400" b="0" i="0" kern="1200" dirty="0">
                <a:solidFill>
                  <a:schemeClr val="tx1"/>
                </a:solidFill>
                <a:effectLst/>
                <a:latin typeface="+mn-lt"/>
                <a:ea typeface="+mn-ea"/>
                <a:cs typeface="+mn-cs"/>
              </a:rPr>
              <a:t>The purpose of the video is to think about the way evidence is interpreted. </a:t>
            </a:r>
            <a:r>
              <a:rPr lang="en-US" sz="2400" b="0" kern="1200" dirty="0">
                <a:solidFill>
                  <a:schemeClr val="tx1"/>
                </a:solidFill>
                <a:effectLst/>
                <a:latin typeface="+mn-lt"/>
                <a:ea typeface="+mn-ea"/>
                <a:cs typeface="+mn-cs"/>
              </a:rPr>
              <a:t>This specific video features a teacher using formative assessment strategies to gather evidence from students efficiently and effectively. Although the content of the lesson focuses on </a:t>
            </a:r>
            <a:r>
              <a:rPr lang="en-US" sz="2400" b="0" kern="1200" dirty="0" err="1">
                <a:solidFill>
                  <a:schemeClr val="tx1"/>
                </a:solidFill>
                <a:effectLst/>
                <a:latin typeface="+mn-lt"/>
                <a:ea typeface="+mn-ea"/>
                <a:cs typeface="+mn-cs"/>
              </a:rPr>
              <a:t>percents</a:t>
            </a:r>
            <a:r>
              <a:rPr lang="en-US" sz="2400" b="0" kern="1200" dirty="0">
                <a:solidFill>
                  <a:schemeClr val="tx1"/>
                </a:solidFill>
                <a:effectLst/>
                <a:latin typeface="+mn-lt"/>
                <a:ea typeface="+mn-ea"/>
                <a:cs typeface="+mn-cs"/>
              </a:rPr>
              <a:t>, this assessment strategy can be utilized for any content at any grade level.</a:t>
            </a:r>
          </a:p>
          <a:p>
            <a:endParaRPr lang="en-US" sz="2400" b="0" kern="1200" dirty="0">
              <a:solidFill>
                <a:schemeClr val="tx1"/>
              </a:solidFill>
              <a:effectLst/>
              <a:latin typeface="+mn-lt"/>
              <a:ea typeface="+mn-ea"/>
              <a:cs typeface="+mn-cs"/>
            </a:endParaRPr>
          </a:p>
          <a:p>
            <a:r>
              <a:rPr lang="en-US" sz="2400" b="0" kern="1200" dirty="0">
                <a:solidFill>
                  <a:schemeClr val="tx1"/>
                </a:solidFill>
                <a:effectLst/>
                <a:latin typeface="+mn-lt"/>
                <a:ea typeface="+mn-ea"/>
                <a:cs typeface="+mn-cs"/>
              </a:rPr>
              <a:t>Direct participants to use the Classroom Practice Video Observation Guide to track their observations and reflections on the video. This guide is available at the end of the Facilitator Guide for this module. </a:t>
            </a:r>
          </a:p>
          <a:p>
            <a:endParaRPr lang="en-US" sz="2400" b="0" kern="1200" dirty="0">
              <a:solidFill>
                <a:schemeClr val="tx1"/>
              </a:solidFill>
              <a:effectLst/>
              <a:latin typeface="+mn-lt"/>
              <a:ea typeface="+mn-ea"/>
              <a:cs typeface="+mn-cs"/>
            </a:endParaRPr>
          </a:p>
          <a:p>
            <a:r>
              <a:rPr lang="en-US" sz="2400" b="0" kern="1200" dirty="0">
                <a:solidFill>
                  <a:schemeClr val="tx1"/>
                </a:solidFill>
                <a:effectLst/>
                <a:latin typeface="+mn-lt"/>
                <a:ea typeface="+mn-ea"/>
                <a:cs typeface="+mn-cs"/>
              </a:rPr>
              <a:t>If time is a consideration, facilitator may want to preview the video and select a segment of the video to focus on with the group.</a:t>
            </a:r>
          </a:p>
        </p:txBody>
      </p:sp>
      <p:sp>
        <p:nvSpPr>
          <p:cNvPr id="4" name="Slide Number Placeholder 3"/>
          <p:cNvSpPr>
            <a:spLocks noGrp="1"/>
          </p:cNvSpPr>
          <p:nvPr>
            <p:ph type="sldNum" sz="quarter" idx="5"/>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312670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Facilitate a discussion that allows participants to reflect on their own practices for gathering evidence of student learning. </a:t>
            </a:r>
          </a:p>
          <a:p>
            <a:r>
              <a:rPr lang="en-US" sz="2400" b="0" dirty="0"/>
              <a:t>Facilitators can use the questions on the slide or may wish to include their own questions. </a:t>
            </a:r>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3326835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dirty="0"/>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178850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first section of the presentation focuses on formative assessment and some key concepts presented in Modules 1-4. </a:t>
            </a:r>
          </a:p>
          <a:p>
            <a:endParaRPr lang="en-US" sz="2400" dirty="0"/>
          </a:p>
          <a:p>
            <a:r>
              <a:rPr lang="en-US" sz="2400" dirty="0"/>
              <a:t>Facilitators should determine if participants need these reminders, particularly if they just recently engaged in the previous modules. </a:t>
            </a:r>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180565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r>
              <a:rPr lang="en-US" sz="2400" dirty="0"/>
              <a:t>This definition of formative assessment comes from the Council of Chief State School Officers (CCSSO). </a:t>
            </a:r>
          </a:p>
          <a:p>
            <a:endParaRPr lang="en-US" sz="2400" dirty="0"/>
          </a:p>
          <a:p>
            <a:r>
              <a:rPr lang="en-US" sz="2400" dirty="0"/>
              <a:t>If participants engaged in Modules 2, 3 and 4, facilitators may want to acknowledge that they have seen this definition in that module. </a:t>
            </a:r>
          </a:p>
          <a:p>
            <a:endParaRPr lang="en-US" sz="2400" dirty="0"/>
          </a:p>
          <a:p>
            <a:r>
              <a:rPr lang="en-US" sz="2400" kern="1200" dirty="0">
                <a:solidFill>
                  <a:schemeClr val="tx1"/>
                </a:solidFill>
                <a:effectLst/>
                <a:latin typeface="+mn-lt"/>
                <a:ea typeface="+mn-ea"/>
                <a:cs typeface="+mn-cs"/>
              </a:rPr>
              <a:t>Ask participants to read and reflect on this definition. </a:t>
            </a:r>
          </a:p>
          <a:p>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Next, facilitate a brief discussion in which participants consider this definition in the context of the role that interpretation of evidence of student learning plays in the formative assessment process. </a:t>
            </a:r>
            <a:endParaRPr lang="en-US" sz="2400" b="0" kern="1200" dirty="0">
              <a:solidFill>
                <a:schemeClr val="tx1"/>
              </a:solidFill>
              <a:effectLst/>
              <a:latin typeface="+mn-lt"/>
              <a:ea typeface="+mn-ea"/>
              <a:cs typeface="+mn-cs"/>
            </a:endParaRPr>
          </a:p>
          <a:p>
            <a:pPr rtl="0" fontAlgn="base"/>
            <a:r>
              <a:rPr lang="en-US" sz="2400" b="0" i="0" u="none" strike="noStrike" kern="1200" dirty="0">
                <a:solidFill>
                  <a:schemeClr val="tx1"/>
                </a:solidFill>
                <a:effectLst/>
                <a:latin typeface="+mn-lt"/>
                <a:ea typeface="+mn-ea"/>
                <a:cs typeface="+mn-cs"/>
              </a:rPr>
              <a:t>Consider using some of the following questions to support the discussion. </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words or phrases in this definition address interpreting evidence of student learning in the formative assessment process?</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What does this definition, taken as a whole, tell you about interpreting evidence of student learning in the formative assessment process?</a:t>
            </a:r>
            <a:r>
              <a:rPr lang="en-US" sz="2400" b="0" i="0" kern="1200" dirty="0">
                <a:solidFill>
                  <a:schemeClr val="tx1"/>
                </a:solidFill>
                <a:effectLst/>
                <a:latin typeface="+mn-lt"/>
                <a:ea typeface="+mn-ea"/>
                <a:cs typeface="+mn-cs"/>
              </a:rPr>
              <a:t>​</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Some key things to notice might be:</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formative assessment is </a:t>
            </a:r>
            <a:r>
              <a:rPr lang="en-US" sz="2400" b="1" i="0" u="none" strike="noStrike" kern="1200" dirty="0">
                <a:solidFill>
                  <a:schemeClr val="tx1"/>
                </a:solidFill>
                <a:effectLst/>
                <a:latin typeface="+mn-lt"/>
                <a:ea typeface="+mn-ea"/>
                <a:cs typeface="+mn-cs"/>
              </a:rPr>
              <a:t>planned and ongoing</a:t>
            </a:r>
            <a:r>
              <a:rPr lang="en-US" sz="2400" b="0" i="0" u="none" strike="noStrike" kern="1200" dirty="0">
                <a:solidFill>
                  <a:schemeClr val="tx1"/>
                </a:solidFill>
                <a:effectLst/>
                <a:latin typeface="+mn-lt"/>
                <a:ea typeface="+mn-ea"/>
                <a:cs typeface="+mn-cs"/>
              </a:rPr>
              <a:t>; it isn’t something that happens primarily by accident or spontaneous inspiration.</a:t>
            </a:r>
            <a:r>
              <a:rPr lang="en-US" sz="2400" b="0" i="0" kern="1200" dirty="0">
                <a:solidFill>
                  <a:schemeClr val="tx1"/>
                </a:solidFill>
                <a:effectLst/>
                <a:latin typeface="+mn-lt"/>
                <a:ea typeface="+mn-ea"/>
                <a:cs typeface="+mn-cs"/>
              </a:rPr>
              <a:t>​</a:t>
            </a:r>
          </a:p>
          <a:p>
            <a:pPr marL="457200" indent="-228600" rtl="0" fontAlgn="base">
              <a:buFont typeface="Arial" panose="020B0604020202020204" pitchFamily="34" charset="0"/>
              <a:buChar char="•"/>
            </a:pPr>
            <a:r>
              <a:rPr lang="en-US" sz="2400" b="0" i="0" u="none" strike="noStrike" kern="1200" dirty="0">
                <a:solidFill>
                  <a:schemeClr val="tx1"/>
                </a:solidFill>
                <a:effectLst/>
                <a:latin typeface="+mn-lt"/>
                <a:ea typeface="+mn-ea"/>
                <a:cs typeface="+mn-cs"/>
              </a:rPr>
              <a:t>The definition emphasizes that </a:t>
            </a:r>
            <a:r>
              <a:rPr lang="en-US" sz="2400" b="1" i="0" u="none" strike="noStrike" kern="1200" dirty="0">
                <a:solidFill>
                  <a:schemeClr val="tx1"/>
                </a:solidFill>
                <a:effectLst/>
                <a:latin typeface="+mn-lt"/>
                <a:ea typeface="+mn-ea"/>
                <a:cs typeface="+mn-cs"/>
              </a:rPr>
              <a:t>students and teachers </a:t>
            </a:r>
            <a:r>
              <a:rPr lang="en-US" sz="2400" b="0" i="0" u="none" strike="noStrike" kern="1200" dirty="0">
                <a:solidFill>
                  <a:schemeClr val="tx1"/>
                </a:solidFill>
                <a:effectLst/>
                <a:latin typeface="+mn-lt"/>
                <a:ea typeface="+mn-ea"/>
                <a:cs typeface="+mn-cs"/>
              </a:rPr>
              <a:t>both elicit and use evidence of student learning. </a:t>
            </a:r>
            <a:r>
              <a:rPr lang="en-US" sz="2400" b="0" i="0" kern="1200" dirty="0">
                <a:solidFill>
                  <a:schemeClr val="tx1"/>
                </a:solidFill>
                <a:effectLst/>
                <a:latin typeface="+mn-lt"/>
                <a:ea typeface="+mn-ea"/>
                <a:cs typeface="+mn-cs"/>
              </a:rPr>
              <a:t>​Interpreting evidence is not just for teachers. </a:t>
            </a:r>
          </a:p>
          <a:p>
            <a:pPr marL="457200" indent="-228600" rtl="0" fontAlgn="base">
              <a:buFont typeface="Arial" panose="020B0604020202020204" pitchFamily="34" charset="0"/>
              <a:buChar char="•"/>
            </a:pPr>
            <a:r>
              <a:rPr lang="en-US" sz="2400" b="0" i="0" kern="1200" dirty="0">
                <a:solidFill>
                  <a:schemeClr val="tx1"/>
                </a:solidFill>
                <a:effectLst/>
                <a:latin typeface="+mn-lt"/>
                <a:ea typeface="+mn-ea"/>
                <a:cs typeface="+mn-cs"/>
              </a:rPr>
              <a:t>The definition prioritizes the use of evidence to improve learning and support students to become self-directed learners. Evidence isn’t elicited for its own sake but to inform next steps, which means that teachers and students must make sense of evidence to understand where students are in their learning. </a:t>
            </a:r>
          </a:p>
          <a:p>
            <a:pPr rtl="0" fontAlgn="base"/>
            <a:r>
              <a:rPr lang="en-US" sz="2400" b="0" i="0" kern="1200" dirty="0">
                <a:solidFill>
                  <a:schemeClr val="tx1"/>
                </a:solidFill>
                <a:effectLst/>
                <a:latin typeface="+mn-lt"/>
                <a:ea typeface="+mn-ea"/>
                <a:cs typeface="+mn-cs"/>
              </a:rPr>
              <a:t>​</a:t>
            </a:r>
          </a:p>
          <a:p>
            <a:pPr rtl="0" fontAlgn="base"/>
            <a:r>
              <a:rPr lang="en-US" sz="2400" b="0" i="0" u="none" strike="noStrike" kern="1200" dirty="0">
                <a:solidFill>
                  <a:schemeClr val="tx1"/>
                </a:solidFill>
                <a:effectLst/>
                <a:latin typeface="+mn-lt"/>
                <a:ea typeface="+mn-ea"/>
                <a:cs typeface="+mn-cs"/>
              </a:rPr>
              <a:t>For more information on this definition, including the reasoning behind it, refer to this document: https://ccsso.org/resource-library/revising-definition-formative-assessment</a:t>
            </a:r>
            <a:r>
              <a:rPr lang="en-US" sz="24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417598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effectLst/>
                <a:latin typeface="+mn-lt"/>
                <a:ea typeface="+mn-ea"/>
                <a:cs typeface="+mn-cs"/>
              </a:rPr>
              <a:t>In order to get the most out of this module, participants are encouraged to have gone through the previous assessment modules in the series, specifically Modules 2, 3 and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a:r>
            <a:br>
              <a:rPr lang="en-US" sz="2400" dirty="0"/>
            </a:br>
            <a:r>
              <a:rPr lang="en-US" sz="2400" b="0" kern="1200" dirty="0">
                <a:solidFill>
                  <a:schemeClr val="tx1"/>
                </a:solidFill>
                <a:effectLst/>
                <a:latin typeface="+mn-lt"/>
                <a:ea typeface="+mn-ea"/>
                <a:cs typeface="+mn-cs"/>
              </a:rPr>
              <a:t>As we discussed previously, self-directed learners need to understand what they are learning and how to get there. Learning Goals and Success Criteria work in tandem to help students understand where they are going with their learning so that they can actively manage their own learning</a:t>
            </a:r>
            <a:r>
              <a:rPr lang="en-US" sz="2400" b="1" kern="1200" dirty="0">
                <a:solidFill>
                  <a:schemeClr val="tx1"/>
                </a:solidFill>
                <a:effectLst/>
                <a:latin typeface="+mn-lt"/>
                <a:ea typeface="+mn-ea"/>
                <a:cs typeface="+mn-cs"/>
              </a:rPr>
              <a:t>. </a:t>
            </a:r>
            <a:r>
              <a:rPr lang="en-US" sz="2400" b="0" kern="1200" dirty="0">
                <a:solidFill>
                  <a:schemeClr val="tx1"/>
                </a:solidFill>
                <a:effectLst/>
                <a:latin typeface="+mn-lt"/>
                <a:ea typeface="+mn-ea"/>
                <a:cs typeface="+mn-cs"/>
              </a:rPr>
              <a:t>If a lesson is a journey that students and teachers take together, Learning Goals represent to students the destination of their journey, signaling clearly what they are learning and why it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Success Criteria demonstrate to students what it looks like to be successful in achieving the Learning Goals. Success Criteria represent the check points along the route, giving students a specific information to understand their progress and make adjustments to move their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kern="1200" dirty="0">
              <a:solidFill>
                <a:schemeClr val="tx1"/>
              </a:solidFill>
              <a:effectLst/>
              <a:latin typeface="+mn-lt"/>
              <a:ea typeface="+mn-ea"/>
              <a:cs typeface="+mn-cs"/>
            </a:endParaRPr>
          </a:p>
          <a:p>
            <a:pPr>
              <a:defRPr/>
            </a:pPr>
            <a:r>
              <a:rPr lang="en-US" sz="2400" b="0" kern="1200" dirty="0">
                <a:solidFill>
                  <a:schemeClr val="tx1"/>
                </a:solidFill>
                <a:effectLst/>
                <a:latin typeface="+mn-lt"/>
                <a:ea typeface="+mn-ea"/>
                <a:cs typeface="+mn-cs"/>
              </a:rPr>
              <a:t>Learning Goals and Success Criteria are essential tools for students to understand where they are in their learning so that they can become self-directed learners. </a:t>
            </a:r>
            <a:endParaRPr lang="en-US" sz="2400" dirty="0"/>
          </a:p>
          <a:p>
            <a:pPr>
              <a:defRPr/>
            </a:pPr>
            <a:r>
              <a:rPr lang="en-US" sz="2400" dirty="0"/>
              <a:t> </a:t>
            </a:r>
            <a:endParaRPr lang="en-US" sz="24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effectLst/>
                <a:latin typeface="+mn-lt"/>
                <a:ea typeface="+mn-ea"/>
                <a:cs typeface="+mn-cs"/>
              </a:rPr>
              <a:t>For more information on Learning Goals and Success Criteria, see Module 3 in this series. </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76102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Introduce the content on the slide by providing the following information.</a:t>
            </a:r>
            <a:endParaRPr lang="en-US" sz="2400" kern="1200" dirty="0">
              <a:solidFill>
                <a:schemeClr val="tx1"/>
              </a:solidFill>
              <a:effectLst/>
              <a:latin typeface="+mn-lt"/>
              <a:ea typeface="+mn-ea"/>
              <a:cs typeface="+mn-cs"/>
            </a:endParaRPr>
          </a:p>
          <a:p>
            <a:pPr marL="0" indent="0">
              <a:buFont typeface="Arial" panose="020B0604020202020204" pitchFamily="34" charset="0"/>
              <a:buNone/>
            </a:pPr>
            <a:r>
              <a:rPr lang="en-US" sz="2400" kern="1200" dirty="0">
                <a:solidFill>
                  <a:schemeClr val="tx1"/>
                </a:solidFill>
                <a:effectLst/>
                <a:latin typeface="+mn-lt"/>
                <a:ea typeface="+mn-ea"/>
                <a:cs typeface="+mn-cs"/>
              </a:rPr>
              <a:t>This graphic represents the formative assessment process. You may remember it from past modules. You’ll notice that this graphic identifies the specific practices that make up the formative assessment cycle and that these practices are grouped to aligned to the three critical questions. </a:t>
            </a:r>
          </a:p>
          <a:p>
            <a:pPr marL="0" indent="0">
              <a:buFont typeface="Arial" panose="020B0604020202020204" pitchFamily="34" charset="0"/>
              <a:buNone/>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 this module, Interpreting Evidence of Student Learning, we will focus on the second question, “Where am I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Once a shared answer to the question, “Where am I going?” has been established by clarifying and sharing Learning Goals and Success Criteria, students and teachers need to understand their current status so that they can make decisions to move learning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This starts with eliciting meaningful evidence and then interpreting that evidence in order to inform next steps.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224149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Introduce the content on the slide by providing the following information.</a:t>
            </a:r>
            <a:endParaRPr lang="en-US" sz="2400" dirty="0"/>
          </a:p>
          <a:p>
            <a:r>
              <a:rPr lang="en-US" sz="2400" dirty="0"/>
              <a:t>As discussed in Module 4, evidence of student learning is central to inform student and teacher decisions about next steps to move students toward their Learning Goals. A critical element of lesson planning is integrating strategies to gather evidence of student learning during the learning and then having the requisite tools and strategies at your fingertips to interpret the evidence.</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54469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2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0668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49416-E706-4141-8236-DC450917BDCD}"/>
              </a:ext>
            </a:extLst>
          </p:cNvPr>
          <p:cNvSpPr>
            <a:spLocks noGrp="1"/>
          </p:cNvSpPr>
          <p:nvPr>
            <p:ph type="title"/>
          </p:nvPr>
        </p:nvSpPr>
        <p:spPr>
          <a:xfrm>
            <a:off x="838200" y="365125"/>
            <a:ext cx="10515600" cy="1325563"/>
          </a:xfrm>
          <a:prstGeom prst="rect">
            <a:avLst/>
          </a:prstGeom>
        </p:spPr>
        <p:txBody>
          <a:bodyPr/>
          <a:lstStyle>
            <a:lvl1pPr>
              <a:defRPr sz="5400"/>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A635E5B5-3FF7-AE4F-9AD1-06D334AE53F5}"/>
              </a:ext>
            </a:extLst>
          </p:cNvPr>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326879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sz="5400"/>
            </a:lvl1pPr>
          </a:lstStyle>
          <a:p>
            <a:r>
              <a:rPr lang="en-US" dirty="0"/>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xmlns=""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xmlns=""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xmlns=""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xmlns=""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285223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V3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19BC369-89F1-3545-BF32-B10D20812356}"/>
              </a:ext>
            </a:extLst>
          </p:cNvPr>
          <p:cNvPicPr>
            <a:picLocks noChangeAspect="1"/>
          </p:cNvPicPr>
          <p:nvPr userDrawn="1"/>
        </p:nvPicPr>
        <p:blipFill>
          <a:blip r:embed="rId2"/>
          <a:srcRect/>
          <a:stretch/>
        </p:blipFill>
        <p:spPr>
          <a:xfrm>
            <a:off x="6156363" y="0"/>
            <a:ext cx="6094412" cy="6857107"/>
          </a:xfrm>
          <a:prstGeom prst="rect">
            <a:avLst/>
          </a:prstGeom>
        </p:spPr>
      </p:pic>
      <p:sp>
        <p:nvSpPr>
          <p:cNvPr id="9" name="Rectangle 8">
            <a:extLst>
              <a:ext uri="{FF2B5EF4-FFF2-40B4-BE49-F238E27FC236}">
                <a16:creationId xmlns:a16="http://schemas.microsoft.com/office/drawing/2014/main" xmlns="" id="{890F4FD4-87CD-3745-A3A1-137C26C8CAA8}"/>
              </a:ext>
            </a:extLst>
          </p:cNvPr>
          <p:cNvSpPr/>
          <p:nvPr userDrawn="1"/>
        </p:nvSpPr>
        <p:spPr>
          <a:xfrm>
            <a:off x="4894919" y="1237957"/>
            <a:ext cx="2038378" cy="456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Content Placeholder 13">
            <a:extLst>
              <a:ext uri="{FF2B5EF4-FFF2-40B4-BE49-F238E27FC236}">
                <a16:creationId xmlns:a16="http://schemas.microsoft.com/office/drawing/2014/main" xmlns="" id="{A4C55A25-43EC-DB4D-AF2C-55EB96D02CBD}"/>
              </a:ext>
            </a:extLst>
          </p:cNvPr>
          <p:cNvSpPr>
            <a:spLocks noGrp="1"/>
          </p:cNvSpPr>
          <p:nvPr>
            <p:ph sz="quarter" idx="13"/>
          </p:nvPr>
        </p:nvSpPr>
        <p:spPr>
          <a:xfrm>
            <a:off x="526184" y="2430346"/>
            <a:ext cx="5915341" cy="3189697"/>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xmlns="" id="{8A758608-B1D8-004C-9A61-DB15B9A74A45}"/>
              </a:ext>
            </a:extLst>
          </p:cNvPr>
          <p:cNvSpPr>
            <a:spLocks noGrp="1"/>
          </p:cNvSpPr>
          <p:nvPr>
            <p:ph type="title"/>
          </p:nvPr>
        </p:nvSpPr>
        <p:spPr>
          <a:xfrm>
            <a:off x="526184" y="1383977"/>
            <a:ext cx="5915341" cy="788661"/>
          </a:xfrm>
          <a:prstGeom prst="rect">
            <a:avLst/>
          </a:prstGeom>
        </p:spPr>
        <p:txBody>
          <a:bodyPr anchor="b" anchorCtr="0"/>
          <a:lstStyle>
            <a:lvl1pPr>
              <a:lnSpc>
                <a:spcPct val="105000"/>
              </a:lnSpc>
              <a:defRPr sz="2599" baseline="0">
                <a:solidFill>
                  <a:schemeClr val="tx1"/>
                </a:solidFill>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xmlns="" id="{7DB9F9E7-BEF0-0F4A-8F4D-651119DC9D78}"/>
              </a:ext>
            </a:extLst>
          </p:cNvPr>
          <p:cNvCxnSpPr>
            <a:cxnSpLocks/>
          </p:cNvCxnSpPr>
          <p:nvPr userDrawn="1"/>
        </p:nvCxnSpPr>
        <p:spPr>
          <a:xfrm>
            <a:off x="526183" y="1184523"/>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5B80DE9A-043E-9247-845E-69EC7F50026D}"/>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1" name="Straight Connector 20">
            <a:extLst>
              <a:ext uri="{FF2B5EF4-FFF2-40B4-BE49-F238E27FC236}">
                <a16:creationId xmlns:a16="http://schemas.microsoft.com/office/drawing/2014/main" xmlns="" id="{052732CA-93CB-AD44-9E2A-16C269DF77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22" name="Slide Number Placeholder 5">
            <a:extLst>
              <a:ext uri="{FF2B5EF4-FFF2-40B4-BE49-F238E27FC236}">
                <a16:creationId xmlns:a16="http://schemas.microsoft.com/office/drawing/2014/main" xmlns="" id="{EA73A6A8-92C8-1546-AF1E-C57C132EB4B4}"/>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5" name="Picture 14">
            <a:extLst>
              <a:ext uri="{FF2B5EF4-FFF2-40B4-BE49-F238E27FC236}">
                <a16:creationId xmlns:a16="http://schemas.microsoft.com/office/drawing/2014/main" xmlns="" id="{DE87A593-482F-CF4A-8876-A1513248A367}"/>
              </a:ext>
            </a:extLst>
          </p:cNvPr>
          <p:cNvPicPr>
            <a:picLocks noChangeAspect="1"/>
          </p:cNvPicPr>
          <p:nvPr userDrawn="1"/>
        </p:nvPicPr>
        <p:blipFill>
          <a:blip r:embed="rId3"/>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618228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Two Sections  - V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CB4C7C42-C853-AA44-86A5-9DEA12BC318C}"/>
              </a:ext>
            </a:extLst>
          </p:cNvPr>
          <p:cNvCxnSpPr>
            <a:cxnSpLocks/>
          </p:cNvCxnSpPr>
          <p:nvPr userDrawn="1"/>
        </p:nvCxnSpPr>
        <p:spPr>
          <a:xfrm>
            <a:off x="526183" y="378189"/>
            <a:ext cx="629729" cy="0"/>
          </a:xfrm>
          <a:prstGeom prst="line">
            <a:avLst/>
          </a:prstGeom>
          <a:ln w="139700">
            <a:solidFill>
              <a:srgbClr val="ABC1DA"/>
            </a:solidFill>
          </a:ln>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xmlns="" id="{15F8FED7-CB0F-0142-8B31-EABB96EF2643}"/>
              </a:ext>
            </a:extLst>
          </p:cNvPr>
          <p:cNvSpPr>
            <a:spLocks noGrp="1"/>
          </p:cNvSpPr>
          <p:nvPr>
            <p:ph sz="quarter" idx="14"/>
          </p:nvPr>
        </p:nvSpPr>
        <p:spPr>
          <a:xfrm>
            <a:off x="6339649" y="1524323"/>
            <a:ext cx="5394258" cy="4408645"/>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xmlns="" id="{76007716-6B35-2342-8A36-120E0989BF7B}"/>
              </a:ext>
            </a:extLst>
          </p:cNvPr>
          <p:cNvSpPr>
            <a:spLocks noGrp="1"/>
          </p:cNvSpPr>
          <p:nvPr>
            <p:ph sz="quarter" idx="15"/>
          </p:nvPr>
        </p:nvSpPr>
        <p:spPr>
          <a:xfrm>
            <a:off x="526183" y="1524323"/>
            <a:ext cx="5394258" cy="4314772"/>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a:extLst>
              <a:ext uri="{FF2B5EF4-FFF2-40B4-BE49-F238E27FC236}">
                <a16:creationId xmlns:a16="http://schemas.microsoft.com/office/drawing/2014/main" xmlns="" id="{65DE77CC-1C10-9A46-A52C-B20E4BFDF16C}"/>
              </a:ext>
            </a:extLst>
          </p:cNvPr>
          <p:cNvSpPr>
            <a:spLocks noGrp="1"/>
          </p:cNvSpPr>
          <p:nvPr>
            <p:ph type="title"/>
          </p:nvPr>
        </p:nvSpPr>
        <p:spPr>
          <a:xfrm>
            <a:off x="526183" y="556931"/>
            <a:ext cx="11207724"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xmlns="" id="{92D2AAD3-921A-4C4B-8A47-78F699D06263}"/>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a:extLst>
              <a:ext uri="{FF2B5EF4-FFF2-40B4-BE49-F238E27FC236}">
                <a16:creationId xmlns:a16="http://schemas.microsoft.com/office/drawing/2014/main" xmlns="" id="{BF6134FF-8108-0A43-917A-1FA6A37F5EB9}"/>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3" name="Slide Number Placeholder 5">
            <a:extLst>
              <a:ext uri="{FF2B5EF4-FFF2-40B4-BE49-F238E27FC236}">
                <a16:creationId xmlns:a16="http://schemas.microsoft.com/office/drawing/2014/main" xmlns="" id="{6AEA5D46-F6CD-444C-8439-8C0C09BD7A92}"/>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pic>
        <p:nvPicPr>
          <p:cNvPr id="14" name="Picture 13">
            <a:extLst>
              <a:ext uri="{FF2B5EF4-FFF2-40B4-BE49-F238E27FC236}">
                <a16:creationId xmlns:a16="http://schemas.microsoft.com/office/drawing/2014/main" xmlns="" id="{DD5D2272-6AD9-BC4C-A2A6-A75D5FE5FF01}"/>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37213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lvl2pPr>
              <a:buSzPct val="10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xmlns=""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xmlns=""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lvl1pPr>
              <a:defRPr sz="5400"/>
            </a:lvl1pPr>
          </a:lstStyle>
          <a:p>
            <a:r>
              <a:rPr lang="en-US" dirty="0"/>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46" r:id="rId4"/>
    <p:sldLayoutId id="2147483730" r:id="rId5"/>
    <p:sldLayoutId id="2147483731" r:id="rId6"/>
    <p:sldLayoutId id="2147483678" r:id="rId7"/>
    <p:sldLayoutId id="2147483733" r:id="rId8"/>
    <p:sldLayoutId id="2147483732" r:id="rId9"/>
    <p:sldLayoutId id="2147483664" r:id="rId10"/>
    <p:sldLayoutId id="2147483680" r:id="rId11"/>
    <p:sldLayoutId id="2147483679" r:id="rId12"/>
    <p:sldLayoutId id="2147483734" r:id="rId13"/>
    <p:sldLayoutId id="2147483736" r:id="rId14"/>
    <p:sldLayoutId id="2147483738" r:id="rId15"/>
    <p:sldLayoutId id="2147483737" r:id="rId16"/>
    <p:sldLayoutId id="2147483747" r:id="rId17"/>
    <p:sldLayoutId id="2147483744" r:id="rId18"/>
    <p:sldLayoutId id="2147483735" r:id="rId19"/>
    <p:sldLayoutId id="2147483665" r:id="rId20"/>
    <p:sldLayoutId id="2147483668" r:id="rId21"/>
    <p:sldLayoutId id="2147483669" r:id="rId22"/>
    <p:sldLayoutId id="2147483671" r:id="rId23"/>
    <p:sldLayoutId id="2147483739" r:id="rId24"/>
    <p:sldLayoutId id="2147483741" r:id="rId25"/>
    <p:sldLayoutId id="2147483742" r:id="rId2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svg"/><Relationship Id="rId5" Type="http://schemas.openxmlformats.org/officeDocument/2006/relationships/image" Target="../media/image12.png"/><Relationship Id="rId6" Type="http://schemas.openxmlformats.org/officeDocument/2006/relationships/image" Target="../media/image17.svg"/><Relationship Id="rId7" Type="http://schemas.openxmlformats.org/officeDocument/2006/relationships/image" Target="../media/image10.png"/><Relationship Id="rId8" Type="http://schemas.openxmlformats.org/officeDocument/2006/relationships/image" Target="../media/image13.sv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education.ky.gov/curriculum/standards/kyacadstand/Documents/Kentucky_Academic_Standards_Mathematics.pdf#page=1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education.ky.gov/curriculum/standards/kyacadstand/Documents/Kentucky_Academic_Standards_Mathematics.pdf#page=3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education.ky.gov/curriculum/standards/kyacadstand/Documents/Kentucky_Academic_Standards_Mathematics.pdf#page=3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education.ky.gov/curriculum/standards/kyacadstand/Documents/Kentucky_Academic_Standards_Mathematics.pdf#page=11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education.ky.gov/curriculum/standards/kyacadstand/Documents/Kentucky_Academic_Standards_Mathematics.pdf#page=10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education.ky.gov/curriculum/standards/kyacadstand/Documents/Kentucky_Academic_Standards_Mathematics.pdf#page=4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edutopia.org/video/60-second-strategy-respond-reflect-and-review" TargetMode="External"/><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education.ky.gov/curriculum/standards/kyacadstand/Documents/Kentucky_Academic_Standards_Mathematics.pdf#page=1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https://education.ky.gov/curriculum/standards/kyacadstand/Documents/Kentucky_Academic_Standards_Mathematics.pdf#page=1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s://education.ky.gov/curriculum/standards/kyacadstand/Documents/Kentucky_Academic_Standards_Mathematics.pdf#page=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hyperlink" Target="https://education.ky.gov/curriculum/standards/kyacadstand/Documents/Kentucky_Academic_Standards_Mathematics.pdf#page=18"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hyperlink" Target="https://education.ky.gov/curriculum/standards/kyacadstand/Documents/Kentucky_Academic_Standards_Mathematics.pdf#page=18"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hyperlink" Target="https://education.ky.gov/curriculum/standards/kyacadstand/Documents/Kentucky_Academic_Standards_Mathematics.pdf#page=21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16.jpeg"/><Relationship Id="rId1" Type="http://schemas.openxmlformats.org/officeDocument/2006/relationships/video" Target="https://www.youtube.com/embed/37CTCDTesWA?feature=oembed" TargetMode="Externa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hyperlink" Target="https://docs.google.com/forms/d/e/1FAIpQLSfm4IncFTDVHMvp-Pk2TMZq0uagDQLHaNOKGn2Iy8JpC8DDgg/viewfor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svg"/><Relationship Id="rId5" Type="http://schemas.openxmlformats.org/officeDocument/2006/relationships/image" Target="../media/image9.png"/><Relationship Id="rId6" Type="http://schemas.openxmlformats.org/officeDocument/2006/relationships/image" Target="../media/image11.svg"/><Relationship Id="rId7" Type="http://schemas.openxmlformats.org/officeDocument/2006/relationships/image" Target="../media/image10.png"/><Relationship Id="rId8" Type="http://schemas.openxmlformats.org/officeDocument/2006/relationships/image" Target="../media/image13.svg"/><Relationship Id="rId9" Type="http://schemas.openxmlformats.org/officeDocument/2006/relationships/image" Target="../media/image11.png"/><Relationship Id="rId10" Type="http://schemas.openxmlformats.org/officeDocument/2006/relationships/image" Target="../media/image15.sv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5B6D74D-3D81-DB43-92A3-8B043D02F3FB}"/>
              </a:ext>
            </a:extLst>
          </p:cNvPr>
          <p:cNvSpPr>
            <a:spLocks noGrp="1"/>
          </p:cNvSpPr>
          <p:nvPr>
            <p:ph type="ctrTitle"/>
          </p:nvPr>
        </p:nvSpPr>
        <p:spPr>
          <a:xfrm>
            <a:off x="792363" y="2743200"/>
            <a:ext cx="9283684" cy="1646302"/>
          </a:xfrm>
        </p:spPr>
        <p:txBody>
          <a:bodyPr/>
          <a:lstStyle/>
          <a:p>
            <a:r>
              <a:rPr lang="en-US" dirty="0"/>
              <a:t>Module 5: Interpreting Evidence of Student Learning</a:t>
            </a:r>
            <a:br>
              <a:rPr lang="en-US" dirty="0"/>
            </a:br>
            <a:r>
              <a:rPr lang="en-US" sz="4800" b="1" dirty="0"/>
              <a:t>Mathematics</a:t>
            </a:r>
            <a:endParaRPr lang="en-US" b="1" dirty="0"/>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285102" y="4692469"/>
            <a:ext cx="8298206" cy="1096899"/>
          </a:xfrm>
        </p:spPr>
        <p:txBody>
          <a:bodyPr/>
          <a:lstStyle/>
          <a:p>
            <a:r>
              <a:rPr lang="en-US" dirty="0"/>
              <a:t>Kentucky Department of Education</a:t>
            </a:r>
          </a:p>
        </p:txBody>
      </p:sp>
    </p:spTree>
    <p:extLst>
      <p:ext uri="{BB962C8B-B14F-4D97-AF65-F5344CB8AC3E}">
        <p14:creationId xmlns:p14="http://schemas.microsoft.com/office/powerpoint/2010/main" val="236635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913382-C431-D748-A72C-6E44587E317D}"/>
              </a:ext>
            </a:extLst>
          </p:cNvPr>
          <p:cNvSpPr>
            <a:spLocks noGrp="1"/>
          </p:cNvSpPr>
          <p:nvPr>
            <p:ph type="title"/>
          </p:nvPr>
        </p:nvSpPr>
        <p:spPr>
          <a:xfrm>
            <a:off x="710164" y="3273549"/>
            <a:ext cx="10083731" cy="1320800"/>
          </a:xfrm>
        </p:spPr>
        <p:txBody>
          <a:bodyPr/>
          <a:lstStyle/>
          <a:p>
            <a:r>
              <a:rPr lang="en-US" sz="5400" dirty="0"/>
              <a:t>Evidence-Based Interpretation</a:t>
            </a:r>
          </a:p>
        </p:txBody>
      </p:sp>
      <p:sp>
        <p:nvSpPr>
          <p:cNvPr id="3" name="Slide Number Placeholder 2">
            <a:extLst>
              <a:ext uri="{FF2B5EF4-FFF2-40B4-BE49-F238E27FC236}">
                <a16:creationId xmlns:a16="http://schemas.microsoft.com/office/drawing/2014/main" xmlns="" id="{62C53DBE-9A80-F04E-B8C3-A758095C1055}"/>
              </a:ext>
            </a:extLst>
          </p:cNvPr>
          <p:cNvSpPr>
            <a:spLocks noGrp="1"/>
          </p:cNvSpPr>
          <p:nvPr>
            <p:ph type="sldNum" sz="quarter" idx="10"/>
          </p:nvPr>
        </p:nvSpPr>
        <p:spPr/>
        <p:txBody>
          <a:bodyPr/>
          <a:lstStyle/>
          <a:p>
            <a:fld id="{91BD7323-49BF-4C97-8773-5EC64C492009}" type="slidenum">
              <a:rPr lang="en-US" smtClean="0"/>
              <a:pPr/>
              <a:t>10</a:t>
            </a:fld>
            <a:endParaRPr lang="en-US"/>
          </a:p>
        </p:txBody>
      </p:sp>
    </p:spTree>
    <p:extLst>
      <p:ext uri="{BB962C8B-B14F-4D97-AF65-F5344CB8AC3E}">
        <p14:creationId xmlns:p14="http://schemas.microsoft.com/office/powerpoint/2010/main" val="267197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lIns="91440" tIns="45720" rIns="91440" bIns="45720" anchor="t"/>
          <a:lstStyle/>
          <a:p>
            <a:r>
              <a:rPr lang="en-US" dirty="0"/>
              <a:t>What is Evidence-Based Interpretation? (1)</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233708"/>
            <a:ext cx="8284619" cy="4878388"/>
          </a:xfrm>
        </p:spPr>
        <p:txBody>
          <a:bodyPr lIns="91440" tIns="45720" rIns="91440" bIns="45720" anchor="t"/>
          <a:lstStyle/>
          <a:p>
            <a:r>
              <a:rPr lang="en-US" sz="3200" dirty="0"/>
              <a:t>Students and teachers use evidence to guide an ongoing process of teaching and learning.</a:t>
            </a:r>
            <a:endParaRPr lang="en-US" sz="1400" dirty="0"/>
          </a:p>
          <a:p>
            <a:r>
              <a:rPr lang="en-US" sz="3200" dirty="0"/>
              <a:t>Evidence is:</a:t>
            </a:r>
          </a:p>
          <a:p>
            <a:pPr lvl="1">
              <a:spcBef>
                <a:spcPts val="0"/>
              </a:spcBef>
              <a:buFont typeface="Arial,Sans-Serif" panose="020B0604020202020204" pitchFamily="34" charset="0"/>
              <a:buChar char="•"/>
            </a:pPr>
            <a:r>
              <a:rPr lang="en-US" sz="3000" dirty="0">
                <a:ea typeface="+mn-lt"/>
                <a:cs typeface="+mn-lt"/>
              </a:rPr>
              <a:t>observable</a:t>
            </a:r>
          </a:p>
          <a:p>
            <a:pPr lvl="1">
              <a:spcBef>
                <a:spcPts val="0"/>
              </a:spcBef>
              <a:buFont typeface="Arial,Sans-Serif" panose="020B0604020202020204" pitchFamily="34" charset="0"/>
              <a:buChar char="•"/>
            </a:pPr>
            <a:r>
              <a:rPr lang="en-US" sz="3000" dirty="0">
                <a:ea typeface="+mn-lt"/>
                <a:cs typeface="+mn-lt"/>
              </a:rPr>
              <a:t>guided by learning in real time</a:t>
            </a:r>
          </a:p>
          <a:p>
            <a:pPr lvl="1">
              <a:spcBef>
                <a:spcPts val="0"/>
              </a:spcBef>
              <a:buFont typeface="Arial,Sans-Serif" panose="020B0604020202020204" pitchFamily="34" charset="0"/>
              <a:buChar char="•"/>
            </a:pPr>
            <a:r>
              <a:rPr lang="en-US" sz="3000" dirty="0">
                <a:ea typeface="+mn-lt"/>
                <a:cs typeface="+mn-lt"/>
              </a:rPr>
              <a:t>engaged in by teachers and students </a:t>
            </a:r>
            <a:endParaRPr lang="en-US" sz="3000" dirty="0"/>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11</a:t>
            </a:fld>
            <a:endParaRPr lang="en-US"/>
          </a:p>
        </p:txBody>
      </p:sp>
    </p:spTree>
    <p:extLst>
      <p:ext uri="{BB962C8B-B14F-4D97-AF65-F5344CB8AC3E}">
        <p14:creationId xmlns:p14="http://schemas.microsoft.com/office/powerpoint/2010/main" val="229453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lIns="91440" tIns="45720" rIns="91440" bIns="45720" anchor="t"/>
          <a:lstStyle/>
          <a:p>
            <a:r>
              <a:rPr lang="en-US" dirty="0"/>
              <a:t>What is Evidence-Based Interpretation? (2)</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233708"/>
            <a:ext cx="8992572" cy="4878388"/>
          </a:xfrm>
        </p:spPr>
        <p:txBody>
          <a:bodyPr lIns="91440" tIns="45720" rIns="91440" bIns="45720" anchor="t"/>
          <a:lstStyle/>
          <a:p>
            <a:r>
              <a:rPr lang="en-US" sz="3200" dirty="0"/>
              <a:t>Students and teachers:</a:t>
            </a:r>
          </a:p>
          <a:p>
            <a:pPr marL="571500" indent="-571500">
              <a:buFont typeface="Arial" panose="020B0604020202020204" pitchFamily="34" charset="0"/>
              <a:buChar char="•"/>
            </a:pPr>
            <a:r>
              <a:rPr lang="en-US" sz="3200" dirty="0"/>
              <a:t>Situate evidence in a progression of learning</a:t>
            </a:r>
          </a:p>
          <a:p>
            <a:pPr lvl="1">
              <a:spcBef>
                <a:spcPts val="0"/>
              </a:spcBef>
              <a:buFont typeface="Arial,Sans-Serif" panose="020B0604020202020204" pitchFamily="34" charset="0"/>
              <a:buChar char="•"/>
            </a:pPr>
            <a:r>
              <a:rPr lang="en-US" sz="2800" dirty="0">
                <a:ea typeface="+mn-lt"/>
                <a:cs typeface="+mn-lt"/>
              </a:rPr>
              <a:t>Interpret evidence of what students know and can do</a:t>
            </a:r>
            <a:endParaRPr lang="en-US" sz="2800" dirty="0"/>
          </a:p>
          <a:p>
            <a:pPr lvl="1">
              <a:spcBef>
                <a:spcPts val="0"/>
              </a:spcBef>
              <a:buFont typeface="Arial,Sans-Serif" panose="020B0604020202020204" pitchFamily="34" charset="0"/>
              <a:buChar char="•"/>
            </a:pPr>
            <a:r>
              <a:rPr lang="en-US" sz="2800" dirty="0">
                <a:ea typeface="+mn-lt"/>
                <a:cs typeface="+mn-lt"/>
              </a:rPr>
              <a:t>Interpretation of evidence is an ongoing process</a:t>
            </a:r>
          </a:p>
          <a:p>
            <a:pPr marL="571500" indent="-571500">
              <a:buFont typeface="Arial" panose="020B0604020202020204" pitchFamily="34" charset="0"/>
              <a:buChar char="•"/>
            </a:pPr>
            <a:endParaRPr lang="en-US" sz="3200" dirty="0"/>
          </a:p>
          <a:p>
            <a:endParaRPr lang="en-US" dirty="0"/>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12</a:t>
            </a:fld>
            <a:endParaRPr lang="en-US"/>
          </a:p>
        </p:txBody>
      </p:sp>
    </p:spTree>
    <p:extLst>
      <p:ext uri="{BB962C8B-B14F-4D97-AF65-F5344CB8AC3E}">
        <p14:creationId xmlns:p14="http://schemas.microsoft.com/office/powerpoint/2010/main" val="16063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lIns="91440" tIns="45720" rIns="91440" bIns="45720" anchor="t"/>
          <a:lstStyle/>
          <a:p>
            <a:r>
              <a:rPr lang="en-US" dirty="0"/>
              <a:t>What is Evidence-Based Interpretation? (3)</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1137677" y="2233708"/>
            <a:ext cx="8992572" cy="4878388"/>
          </a:xfrm>
        </p:spPr>
        <p:txBody>
          <a:bodyPr lIns="91440" tIns="45720" rIns="91440" bIns="45720" anchor="t"/>
          <a:lstStyle/>
          <a:p>
            <a:r>
              <a:rPr lang="en-US" sz="3200" dirty="0"/>
              <a:t>Students and teachers:</a:t>
            </a:r>
          </a:p>
          <a:p>
            <a:pPr marL="571500" indent="-571500">
              <a:buFont typeface="Arial" panose="020B0604020202020204" pitchFamily="34" charset="0"/>
              <a:buChar char="•"/>
            </a:pPr>
            <a:r>
              <a:rPr lang="en-US" sz="3200" dirty="0"/>
              <a:t>Use evidence to identify nuances of learning (not simply right or wrong) to inform next steps</a:t>
            </a:r>
          </a:p>
          <a:p>
            <a:pPr lvl="1">
              <a:spcBef>
                <a:spcPts val="0"/>
              </a:spcBef>
              <a:buFont typeface="Arial,Sans-Serif" panose="020B0604020202020204" pitchFamily="34" charset="0"/>
              <a:buChar char="•"/>
            </a:pPr>
            <a:r>
              <a:rPr lang="en-US" sz="2800" dirty="0">
                <a:ea typeface="+mn-lt"/>
                <a:cs typeface="+mn-lt"/>
              </a:rPr>
              <a:t>Deep knowledge and understanding of learning progressions </a:t>
            </a:r>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13</a:t>
            </a:fld>
            <a:endParaRPr lang="en-US"/>
          </a:p>
        </p:txBody>
      </p:sp>
    </p:spTree>
    <p:extLst>
      <p:ext uri="{BB962C8B-B14F-4D97-AF65-F5344CB8AC3E}">
        <p14:creationId xmlns:p14="http://schemas.microsoft.com/office/powerpoint/2010/main" val="313519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19203-DAB5-1240-8A78-9B0758F3626D}"/>
              </a:ext>
            </a:extLst>
          </p:cNvPr>
          <p:cNvSpPr>
            <a:spLocks noGrp="1"/>
          </p:cNvSpPr>
          <p:nvPr>
            <p:ph type="title"/>
          </p:nvPr>
        </p:nvSpPr>
        <p:spPr>
          <a:xfrm>
            <a:off x="1137677" y="183225"/>
            <a:ext cx="8992572" cy="1213986"/>
          </a:xfrm>
        </p:spPr>
        <p:txBody>
          <a:bodyPr lIns="91440" tIns="45720" rIns="91440" bIns="45720" anchor="t"/>
          <a:lstStyle/>
          <a:p>
            <a:r>
              <a:rPr lang="en-US" dirty="0"/>
              <a:t>What is Evidence-Based Interpretation? (4)</a:t>
            </a:r>
          </a:p>
        </p:txBody>
      </p:sp>
      <p:sp>
        <p:nvSpPr>
          <p:cNvPr id="4" name="Content Placeholder 3">
            <a:extLst>
              <a:ext uri="{FF2B5EF4-FFF2-40B4-BE49-F238E27FC236}">
                <a16:creationId xmlns:a16="http://schemas.microsoft.com/office/drawing/2014/main" xmlns="" id="{79E5C7A9-5CBC-FF4A-8E78-9D3C3664CA7F}"/>
              </a:ext>
            </a:extLst>
          </p:cNvPr>
          <p:cNvSpPr>
            <a:spLocks noGrp="1"/>
          </p:cNvSpPr>
          <p:nvPr>
            <p:ph sz="quarter" idx="12"/>
          </p:nvPr>
        </p:nvSpPr>
        <p:spPr>
          <a:xfrm>
            <a:off x="223025" y="2135729"/>
            <a:ext cx="9746165" cy="4908868"/>
          </a:xfrm>
        </p:spPr>
        <p:txBody>
          <a:bodyPr lIns="91440" tIns="45720" rIns="91440" bIns="45720" anchor="t"/>
          <a:lstStyle/>
          <a:p>
            <a:pPr lvl="1">
              <a:spcBef>
                <a:spcPts val="0"/>
              </a:spcBef>
            </a:pPr>
            <a:r>
              <a:rPr lang="en-US" sz="2200" dirty="0">
                <a:ea typeface="+mn-lt"/>
                <a:cs typeface="+mn-lt"/>
              </a:rPr>
              <a:t>In mathematics, an understanding of learning progressions involves recognition of the Coherence within and across Kentucky Academic Standards. The standards are sequenced to make mathematical sense and are based on the progressions for how students learn. </a:t>
            </a:r>
          </a:p>
          <a:p>
            <a:pPr lvl="1">
              <a:spcBef>
                <a:spcPts val="0"/>
              </a:spcBef>
            </a:pPr>
            <a:r>
              <a:rPr lang="en-US" sz="2200" dirty="0">
                <a:ea typeface="+mn-lt"/>
                <a:cs typeface="+mn-lt"/>
              </a:rPr>
              <a:t>To emphasize the cohesiveness of the K–12 standards, the standards include Coherence/Vertical Alignment mapping that indicates a mathematics connection within and across grade levels.</a:t>
            </a:r>
          </a:p>
          <a:p>
            <a:pPr lvl="1">
              <a:spcBef>
                <a:spcPts val="0"/>
              </a:spcBef>
            </a:pPr>
            <a:r>
              <a:rPr lang="en-US" sz="2200" dirty="0">
                <a:ea typeface="+mn-lt"/>
                <a:cs typeface="+mn-lt"/>
              </a:rPr>
              <a:t>For example, the coherence of the development of arithmetic knowledge, skills, and understandings at K–5 is explicitly linked within the standards.</a:t>
            </a:r>
          </a:p>
          <a:p>
            <a:pPr marL="457200" lvl="1" indent="0">
              <a:spcBef>
                <a:spcPts val="0"/>
              </a:spcBef>
              <a:buNone/>
            </a:pPr>
            <a:endParaRPr lang="en-US" sz="2200" dirty="0">
              <a:ea typeface="+mn-lt"/>
              <a:cs typeface="+mn-lt"/>
            </a:endParaRPr>
          </a:p>
          <a:p>
            <a:pPr marL="857250" lvl="2" indent="0">
              <a:spcBef>
                <a:spcPts val="0"/>
              </a:spcBef>
              <a:buNone/>
            </a:pPr>
            <a:r>
              <a:rPr lang="en-US" sz="1800" b="0" i="0" u="none" strike="noStrike" baseline="0" dirty="0">
                <a:solidFill>
                  <a:srgbClr val="FF0000"/>
                </a:solidFill>
              </a:rPr>
              <a:t>Coherence KY.K.NBT.1→</a:t>
            </a:r>
            <a:r>
              <a:rPr lang="en-US" sz="1800" b="0" i="0" u="none" strike="noStrike" baseline="0" dirty="0">
                <a:solidFill>
                  <a:srgbClr val="0461C1"/>
                </a:solidFill>
              </a:rPr>
              <a:t>KY.1.NBT.2 </a:t>
            </a:r>
            <a:r>
              <a:rPr lang="en-US" sz="1800" b="0" i="0" u="none" strike="noStrike" baseline="0" dirty="0">
                <a:solidFill>
                  <a:srgbClr val="FF0000"/>
                </a:solidFill>
              </a:rPr>
              <a:t>	</a:t>
            </a:r>
          </a:p>
          <a:p>
            <a:pPr marL="857250" lvl="2" indent="0">
              <a:spcBef>
                <a:spcPts val="0"/>
              </a:spcBef>
              <a:buNone/>
            </a:pPr>
            <a:r>
              <a:rPr lang="en-US" sz="1800" b="0" i="0" u="none" strike="noStrike" baseline="0" dirty="0">
                <a:solidFill>
                  <a:srgbClr val="FF0000"/>
                </a:solidFill>
              </a:rPr>
              <a:t>Coherence </a:t>
            </a:r>
            <a:r>
              <a:rPr lang="en-US" sz="1800" b="0" i="0" u="none" strike="noStrike" baseline="0" dirty="0">
                <a:solidFill>
                  <a:srgbClr val="0461C1"/>
                </a:solidFill>
              </a:rPr>
              <a:t>KY.K.NBT.1</a:t>
            </a:r>
            <a:r>
              <a:rPr lang="en-US" sz="1800" b="0" i="0" u="none" strike="noStrike" baseline="0" dirty="0">
                <a:solidFill>
                  <a:srgbClr val="FF0000"/>
                </a:solidFill>
              </a:rPr>
              <a:t>→KY.1.NBT.2→</a:t>
            </a:r>
            <a:r>
              <a:rPr lang="en-US" sz="1800" b="0" i="0" u="none" strike="noStrike" baseline="0" dirty="0">
                <a:solidFill>
                  <a:srgbClr val="0461C1"/>
                </a:solidFill>
              </a:rPr>
              <a:t>KY.2.NBT.1 </a:t>
            </a:r>
            <a:r>
              <a:rPr lang="en-US" sz="1800" b="0" i="0" u="none" strike="noStrike" baseline="0" dirty="0">
                <a:solidFill>
                  <a:srgbClr val="FF0000"/>
                </a:solidFill>
              </a:rPr>
              <a:t>	</a:t>
            </a:r>
          </a:p>
          <a:p>
            <a:pPr marL="857250" lvl="2" indent="0">
              <a:spcBef>
                <a:spcPts val="0"/>
              </a:spcBef>
              <a:buNone/>
            </a:pPr>
            <a:r>
              <a:rPr lang="en-US" sz="1800" b="0" i="0" u="none" strike="noStrike" baseline="0" dirty="0">
                <a:solidFill>
                  <a:srgbClr val="FF0000"/>
                </a:solidFill>
              </a:rPr>
              <a:t>Coherence </a:t>
            </a:r>
            <a:r>
              <a:rPr lang="en-US" sz="1800" b="0" i="0" u="none" strike="noStrike" baseline="0" dirty="0">
                <a:solidFill>
                  <a:srgbClr val="0461C1"/>
                </a:solidFill>
              </a:rPr>
              <a:t>KY.1.NBT.2</a:t>
            </a:r>
            <a:r>
              <a:rPr lang="en-US" sz="1800" b="0" i="0" u="none" strike="noStrike" baseline="0" dirty="0">
                <a:solidFill>
                  <a:srgbClr val="FF0000"/>
                </a:solidFill>
              </a:rPr>
              <a:t>→KY.2.NBT.1→</a:t>
            </a:r>
            <a:r>
              <a:rPr lang="en-US" sz="1800" b="0" i="0" u="none" strike="noStrike" baseline="0" dirty="0">
                <a:solidFill>
                  <a:srgbClr val="0461C1"/>
                </a:solidFill>
              </a:rPr>
              <a:t>KY.3.NBT.1 </a:t>
            </a:r>
            <a:r>
              <a:rPr lang="en-US" sz="2000" b="0" i="0" u="none" strike="noStrike" baseline="0" dirty="0">
                <a:solidFill>
                  <a:srgbClr val="FF0000"/>
                </a:solidFill>
              </a:rPr>
              <a:t>	</a:t>
            </a:r>
          </a:p>
          <a:p>
            <a:pPr marL="457200" lvl="1" indent="0">
              <a:spcBef>
                <a:spcPts val="0"/>
              </a:spcBef>
              <a:buNone/>
            </a:pPr>
            <a:endParaRPr lang="en-US" sz="2400" dirty="0">
              <a:ea typeface="+mn-lt"/>
              <a:cs typeface="+mn-lt"/>
            </a:endParaRPr>
          </a:p>
        </p:txBody>
      </p:sp>
      <p:sp>
        <p:nvSpPr>
          <p:cNvPr id="3" name="Slide Number Placeholder 2">
            <a:extLst>
              <a:ext uri="{FF2B5EF4-FFF2-40B4-BE49-F238E27FC236}">
                <a16:creationId xmlns:a16="http://schemas.microsoft.com/office/drawing/2014/main" xmlns="" id="{8F154B6D-9030-3C46-BA04-DF454CA7DB18}"/>
              </a:ext>
            </a:extLst>
          </p:cNvPr>
          <p:cNvSpPr>
            <a:spLocks noGrp="1"/>
          </p:cNvSpPr>
          <p:nvPr>
            <p:ph type="sldNum" sz="quarter" idx="10"/>
          </p:nvPr>
        </p:nvSpPr>
        <p:spPr/>
        <p:txBody>
          <a:bodyPr/>
          <a:lstStyle/>
          <a:p>
            <a:fld id="{91BD7323-49BF-4C97-8773-5EC64C492009}" type="slidenum">
              <a:rPr lang="en-US" smtClean="0"/>
              <a:pPr/>
              <a:t>14</a:t>
            </a:fld>
            <a:endParaRPr lang="en-US"/>
          </a:p>
        </p:txBody>
      </p:sp>
    </p:spTree>
    <p:extLst>
      <p:ext uri="{BB962C8B-B14F-4D97-AF65-F5344CB8AC3E}">
        <p14:creationId xmlns:p14="http://schemas.microsoft.com/office/powerpoint/2010/main" val="287274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7DDAE-9769-A64B-806A-5FDC5B5E3104}"/>
              </a:ext>
            </a:extLst>
          </p:cNvPr>
          <p:cNvSpPr>
            <a:spLocks noGrp="1"/>
          </p:cNvSpPr>
          <p:nvPr>
            <p:ph type="title"/>
          </p:nvPr>
        </p:nvSpPr>
        <p:spPr/>
        <p:txBody>
          <a:bodyPr lIns="91440" tIns="45720" rIns="91440" bIns="45720" anchor="t"/>
          <a:lstStyle/>
          <a:p>
            <a:r>
              <a:rPr lang="en-US" sz="5400" dirty="0"/>
              <a:t>Engaging Students with Evidence of Learning</a:t>
            </a:r>
          </a:p>
        </p:txBody>
      </p:sp>
      <p:sp>
        <p:nvSpPr>
          <p:cNvPr id="3" name="Slide Number Placeholder 2">
            <a:extLst>
              <a:ext uri="{FF2B5EF4-FFF2-40B4-BE49-F238E27FC236}">
                <a16:creationId xmlns:a16="http://schemas.microsoft.com/office/drawing/2014/main" xmlns="" id="{E481A9E4-4728-744A-9BD9-9A279D173B64}"/>
              </a:ext>
            </a:extLst>
          </p:cNvPr>
          <p:cNvSpPr>
            <a:spLocks noGrp="1"/>
          </p:cNvSpPr>
          <p:nvPr>
            <p:ph type="sldNum" sz="quarter" idx="10"/>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333680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64F3C-F70E-D14B-B653-1E7F73F85EFE}"/>
              </a:ext>
            </a:extLst>
          </p:cNvPr>
          <p:cNvSpPr>
            <a:spLocks noGrp="1"/>
          </p:cNvSpPr>
          <p:nvPr>
            <p:ph type="title"/>
          </p:nvPr>
        </p:nvSpPr>
        <p:spPr/>
        <p:txBody>
          <a:bodyPr>
            <a:noAutofit/>
          </a:bodyPr>
          <a:lstStyle/>
          <a:p>
            <a:pPr>
              <a:lnSpc>
                <a:spcPct val="90000"/>
              </a:lnSpc>
            </a:pPr>
            <a:r>
              <a:rPr lang="en-US" dirty="0"/>
              <a:t>Student Engagement with Evidence of Learning</a:t>
            </a:r>
          </a:p>
        </p:txBody>
      </p:sp>
      <p:pic>
        <p:nvPicPr>
          <p:cNvPr id="20" name="Content Placeholder 19" descr="Head with gears">
            <a:extLst>
              <a:ext uri="{FF2B5EF4-FFF2-40B4-BE49-F238E27FC236}">
                <a16:creationId xmlns:a16="http://schemas.microsoft.com/office/drawing/2014/main" xmlns="" id="{B27695D6-0EBB-A741-8E5F-0F542A41B87C}"/>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7484" y="2139021"/>
            <a:ext cx="1371600" cy="1371600"/>
          </a:xfrm>
        </p:spPr>
      </p:pic>
      <p:sp>
        <p:nvSpPr>
          <p:cNvPr id="15" name="Content Placeholder 14">
            <a:extLst>
              <a:ext uri="{FF2B5EF4-FFF2-40B4-BE49-F238E27FC236}">
                <a16:creationId xmlns:a16="http://schemas.microsoft.com/office/drawing/2014/main" xmlns="" id="{4AE3BDFC-49D5-5645-894C-E755B5901AA4}"/>
              </a:ext>
            </a:extLst>
          </p:cNvPr>
          <p:cNvSpPr>
            <a:spLocks noGrp="1"/>
          </p:cNvSpPr>
          <p:nvPr>
            <p:ph sz="half" idx="11"/>
          </p:nvPr>
        </p:nvSpPr>
        <p:spPr>
          <a:xfrm>
            <a:off x="537529" y="3656806"/>
            <a:ext cx="2894910" cy="1893963"/>
          </a:xfrm>
        </p:spPr>
        <p:txBody>
          <a:bodyPr/>
          <a:lstStyle/>
          <a:p>
            <a:r>
              <a:rPr lang="en-US" sz="2800" dirty="0"/>
              <a:t>Recognize their own expression and work as evidence of their own learning</a:t>
            </a:r>
          </a:p>
        </p:txBody>
      </p:sp>
      <p:pic>
        <p:nvPicPr>
          <p:cNvPr id="22" name="Content Placeholder 21" descr="Lecturer">
            <a:extLst>
              <a:ext uri="{FF2B5EF4-FFF2-40B4-BE49-F238E27FC236}">
                <a16:creationId xmlns:a16="http://schemas.microsoft.com/office/drawing/2014/main" xmlns="" id="{8C52490A-6387-5F43-A514-2549B6AECB34}"/>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981001" y="2139021"/>
            <a:ext cx="1371600" cy="1371600"/>
          </a:xfrm>
        </p:spPr>
      </p:pic>
      <p:sp>
        <p:nvSpPr>
          <p:cNvPr id="17" name="Content Placeholder 16">
            <a:extLst>
              <a:ext uri="{FF2B5EF4-FFF2-40B4-BE49-F238E27FC236}">
                <a16:creationId xmlns:a16="http://schemas.microsoft.com/office/drawing/2014/main" xmlns="" id="{1766EB6B-EA05-8F4A-BD9B-0EFF9C74F8E2}"/>
              </a:ext>
            </a:extLst>
          </p:cNvPr>
          <p:cNvSpPr>
            <a:spLocks noGrp="1"/>
          </p:cNvSpPr>
          <p:nvPr>
            <p:ph sz="half" idx="14"/>
          </p:nvPr>
        </p:nvSpPr>
        <p:spPr>
          <a:xfrm>
            <a:off x="3385597" y="3675890"/>
            <a:ext cx="2894910" cy="1893963"/>
          </a:xfrm>
        </p:spPr>
        <p:txBody>
          <a:bodyPr/>
          <a:lstStyle/>
          <a:p>
            <a:r>
              <a:rPr lang="en-US" sz="2800" dirty="0"/>
              <a:t>Embrace opportunities to make their learning public </a:t>
            </a:r>
          </a:p>
        </p:txBody>
      </p:sp>
      <p:pic>
        <p:nvPicPr>
          <p:cNvPr id="26" name="Content Placeholder 25" descr="Classroom">
            <a:extLst>
              <a:ext uri="{FF2B5EF4-FFF2-40B4-BE49-F238E27FC236}">
                <a16:creationId xmlns:a16="http://schemas.microsoft.com/office/drawing/2014/main" xmlns="" id="{4BFFE82D-80DB-E04B-9643-FA4D35CBD0EC}"/>
              </a:ext>
            </a:extLst>
          </p:cNvPr>
          <p:cNvPicPr>
            <a:picLocks noGrp="1" noChangeAspect="1"/>
          </p:cNvPicPr>
          <p:nvPr>
            <p:ph sz="half" idx="13"/>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17755" y="2139021"/>
            <a:ext cx="1371600" cy="1371600"/>
          </a:xfrm>
        </p:spPr>
      </p:pic>
      <p:sp>
        <p:nvSpPr>
          <p:cNvPr id="18" name="Content Placeholder 17">
            <a:extLst>
              <a:ext uri="{FF2B5EF4-FFF2-40B4-BE49-F238E27FC236}">
                <a16:creationId xmlns:a16="http://schemas.microsoft.com/office/drawing/2014/main" xmlns="" id="{71C110FB-7B1D-B04F-B307-819BCA06FEC2}"/>
              </a:ext>
            </a:extLst>
          </p:cNvPr>
          <p:cNvSpPr>
            <a:spLocks noGrp="1"/>
          </p:cNvSpPr>
          <p:nvPr>
            <p:ph sz="half" idx="15"/>
          </p:nvPr>
        </p:nvSpPr>
        <p:spPr>
          <a:xfrm>
            <a:off x="6192100" y="3656805"/>
            <a:ext cx="3901229" cy="1893963"/>
          </a:xfrm>
        </p:spPr>
        <p:txBody>
          <a:bodyPr/>
          <a:lstStyle/>
          <a:p>
            <a:r>
              <a:rPr lang="en-US" sz="2800" dirty="0"/>
              <a:t>Engage with their own ideas and those of their peers in the context of Learning Goals and Success Criteria</a:t>
            </a:r>
          </a:p>
          <a:p>
            <a:endParaRPr lang="en-US" sz="2800" dirty="0"/>
          </a:p>
        </p:txBody>
      </p:sp>
      <p:sp>
        <p:nvSpPr>
          <p:cNvPr id="3" name="Slide Number Placeholder 2">
            <a:extLst>
              <a:ext uri="{FF2B5EF4-FFF2-40B4-BE49-F238E27FC236}">
                <a16:creationId xmlns:a16="http://schemas.microsoft.com/office/drawing/2014/main" xmlns="" id="{9E199615-1881-9245-9142-20A7D1C9DBD2}"/>
              </a:ext>
            </a:extLst>
          </p:cNvPr>
          <p:cNvSpPr>
            <a:spLocks noGrp="1"/>
          </p:cNvSpPr>
          <p:nvPr>
            <p:ph type="sldNum" sz="quarter" idx="10"/>
          </p:nvPr>
        </p:nvSpPr>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16</a:t>
            </a:fld>
            <a:endParaRPr lang="en-US"/>
          </a:p>
        </p:txBody>
      </p:sp>
    </p:spTree>
    <p:extLst>
      <p:ext uri="{BB962C8B-B14F-4D97-AF65-F5344CB8AC3E}">
        <p14:creationId xmlns:p14="http://schemas.microsoft.com/office/powerpoint/2010/main" val="51459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2BC95E3-4B0E-9546-B19C-9B543CDC8F8C}"/>
              </a:ext>
            </a:extLst>
          </p:cNvPr>
          <p:cNvSpPr>
            <a:spLocks noGrp="1"/>
          </p:cNvSpPr>
          <p:nvPr>
            <p:ph type="title"/>
          </p:nvPr>
        </p:nvSpPr>
        <p:spPr/>
        <p:txBody>
          <a:bodyPr/>
          <a:lstStyle/>
          <a:p>
            <a:r>
              <a:rPr lang="en-US" dirty="0"/>
              <a:t>Classroom Culture and Evidence</a:t>
            </a:r>
          </a:p>
        </p:txBody>
      </p:sp>
      <p:sp>
        <p:nvSpPr>
          <p:cNvPr id="6" name="Text Placeholder 5">
            <a:extLst>
              <a:ext uri="{FF2B5EF4-FFF2-40B4-BE49-F238E27FC236}">
                <a16:creationId xmlns:a16="http://schemas.microsoft.com/office/drawing/2014/main" xmlns="" id="{55142B4C-7822-A642-8AEB-92981BBD5491}"/>
              </a:ext>
            </a:extLst>
          </p:cNvPr>
          <p:cNvSpPr>
            <a:spLocks noGrp="1"/>
          </p:cNvSpPr>
          <p:nvPr>
            <p:ph sz="quarter" idx="12"/>
          </p:nvPr>
        </p:nvSpPr>
        <p:spPr>
          <a:xfrm>
            <a:off x="758536" y="2274849"/>
            <a:ext cx="9090025" cy="4399926"/>
          </a:xfrm>
          <a:prstGeom prst="rect">
            <a:avLst/>
          </a:prstGeom>
        </p:spPr>
        <p:txBody>
          <a:bodyPr/>
          <a:lstStyle/>
          <a:p>
            <a:pPr marL="0" indent="0">
              <a:buNone/>
            </a:pPr>
            <a:r>
              <a:rPr lang="en-US" dirty="0"/>
              <a:t>How can classroom culture support students to use evidence of their own learning?</a:t>
            </a:r>
          </a:p>
          <a:p>
            <a:pPr marL="571500" indent="-571500">
              <a:buFont typeface="Arial" panose="020B0604020202020204" pitchFamily="34" charset="0"/>
              <a:buChar char="•"/>
            </a:pPr>
            <a:r>
              <a:rPr lang="en-US" dirty="0"/>
              <a:t>Make meaning</a:t>
            </a:r>
          </a:p>
          <a:p>
            <a:pPr marL="571500" indent="-571500">
              <a:buFont typeface="Arial" panose="020B0604020202020204" pitchFamily="34" charset="0"/>
              <a:buChar char="•"/>
            </a:pPr>
            <a:r>
              <a:rPr lang="en-US" dirty="0"/>
              <a:t>Manage learning</a:t>
            </a:r>
          </a:p>
          <a:p>
            <a:pPr marL="571500" indent="-571500">
              <a:buFont typeface="Arial" panose="020B0604020202020204" pitchFamily="34" charset="0"/>
              <a:buChar char="•"/>
            </a:pPr>
            <a:r>
              <a:rPr lang="en-US" dirty="0"/>
              <a:t>Participate and collaborate</a:t>
            </a:r>
          </a:p>
          <a:p>
            <a:pPr marL="0" indent="0">
              <a:buNone/>
            </a:pPr>
            <a:endParaRPr lang="en-US" dirty="0"/>
          </a:p>
          <a:p>
            <a:pPr marL="0" indent="0">
              <a:buNone/>
            </a:pPr>
            <a:endParaRPr lang="en-US" sz="1400" dirty="0"/>
          </a:p>
        </p:txBody>
      </p:sp>
      <p:sp>
        <p:nvSpPr>
          <p:cNvPr id="4" name="Slide Number Placeholder 5">
            <a:extLst>
              <a:ext uri="{FF2B5EF4-FFF2-40B4-BE49-F238E27FC236}">
                <a16:creationId xmlns:a16="http://schemas.microsoft.com/office/drawing/2014/main" xmlns="" id="{33592F36-09CD-6F4A-AAFE-1CE0A24294F4}"/>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17</a:t>
            </a:fld>
            <a:endParaRPr lang="en-US" dirty="0"/>
          </a:p>
        </p:txBody>
      </p:sp>
    </p:spTree>
    <p:extLst>
      <p:ext uri="{BB962C8B-B14F-4D97-AF65-F5344CB8AC3E}">
        <p14:creationId xmlns:p14="http://schemas.microsoft.com/office/powerpoint/2010/main" val="343497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A2153-96D6-C941-926D-48CAA16820F6}"/>
              </a:ext>
            </a:extLst>
          </p:cNvPr>
          <p:cNvSpPr>
            <a:spLocks noGrp="1"/>
          </p:cNvSpPr>
          <p:nvPr>
            <p:ph type="title"/>
          </p:nvPr>
        </p:nvSpPr>
        <p:spPr/>
        <p:txBody>
          <a:bodyPr/>
          <a:lstStyle/>
          <a:p>
            <a:r>
              <a:rPr lang="en-US" dirty="0"/>
              <a:t>Self- and Peer-Assessment</a:t>
            </a:r>
          </a:p>
        </p:txBody>
      </p:sp>
      <p:sp>
        <p:nvSpPr>
          <p:cNvPr id="4" name="Content Placeholder 3">
            <a:extLst>
              <a:ext uri="{FF2B5EF4-FFF2-40B4-BE49-F238E27FC236}">
                <a16:creationId xmlns:a16="http://schemas.microsoft.com/office/drawing/2014/main" xmlns="" id="{3B932828-0684-214F-8353-12EF449D60B5}"/>
              </a:ext>
            </a:extLst>
          </p:cNvPr>
          <p:cNvSpPr>
            <a:spLocks noGrp="1"/>
          </p:cNvSpPr>
          <p:nvPr>
            <p:ph sz="quarter" idx="12"/>
          </p:nvPr>
        </p:nvSpPr>
        <p:spPr>
          <a:xfrm>
            <a:off x="859386" y="1796387"/>
            <a:ext cx="8752966" cy="4878388"/>
          </a:xfrm>
        </p:spPr>
        <p:txBody>
          <a:bodyPr/>
          <a:lstStyle/>
          <a:p>
            <a:pPr marL="571500" indent="-571500">
              <a:buFont typeface="Arial" panose="020B0604020202020204" pitchFamily="34" charset="0"/>
              <a:buChar char="•"/>
            </a:pPr>
            <a:r>
              <a:rPr lang="en-US" sz="2800" dirty="0"/>
              <a:t>Students and teachers must share common understanding of what they are working toward.</a:t>
            </a:r>
          </a:p>
          <a:p>
            <a:pPr marL="571500" indent="-571500">
              <a:buFont typeface="Arial" panose="020B0604020202020204" pitchFamily="34" charset="0"/>
              <a:buChar char="•"/>
            </a:pPr>
            <a:r>
              <a:rPr lang="en-US" sz="2800" dirty="0"/>
              <a:t>Self- and peer-assessment is explicitly taught and modeled by teacher.</a:t>
            </a:r>
          </a:p>
          <a:p>
            <a:pPr marL="571500" indent="-571500">
              <a:buFont typeface="Arial" panose="020B0604020202020204" pitchFamily="34" charset="0"/>
              <a:buChar char="•"/>
            </a:pPr>
            <a:r>
              <a:rPr lang="en-US" sz="2800" dirty="0"/>
              <a:t>Students need opportunities to practice engaging with evidence of their own learning and the learning of their peers.</a:t>
            </a:r>
          </a:p>
          <a:p>
            <a:pPr marL="571500" indent="-571500">
              <a:buFont typeface="Arial" panose="020B0604020202020204" pitchFamily="34" charset="0"/>
              <a:buChar char="•"/>
            </a:pPr>
            <a:r>
              <a:rPr lang="en-US" sz="2800" dirty="0"/>
              <a:t>Students need explicit tools and strategies to support engaging with evidence of learning.</a:t>
            </a:r>
          </a:p>
          <a:p>
            <a:pPr marL="571500" indent="-571500">
              <a:buFont typeface="Arial" panose="020B0604020202020204" pitchFamily="34" charset="0"/>
              <a:buChar char="•"/>
            </a:pPr>
            <a:endParaRPr lang="en-US" sz="3200" dirty="0"/>
          </a:p>
          <a:p>
            <a:endParaRPr lang="en-US" dirty="0"/>
          </a:p>
        </p:txBody>
      </p:sp>
      <p:sp>
        <p:nvSpPr>
          <p:cNvPr id="3" name="Slide Number Placeholder 2">
            <a:extLst>
              <a:ext uri="{FF2B5EF4-FFF2-40B4-BE49-F238E27FC236}">
                <a16:creationId xmlns:a16="http://schemas.microsoft.com/office/drawing/2014/main" xmlns="" id="{4C678D99-CB3B-AE4F-AC76-2C4385398E95}"/>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242868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C0966-48FE-2849-BC23-74DABFACF196}"/>
              </a:ext>
            </a:extLst>
          </p:cNvPr>
          <p:cNvSpPr>
            <a:spLocks noGrp="1"/>
          </p:cNvSpPr>
          <p:nvPr>
            <p:ph type="title"/>
          </p:nvPr>
        </p:nvSpPr>
        <p:spPr>
          <a:xfrm>
            <a:off x="959261" y="292842"/>
            <a:ext cx="8992572" cy="1320800"/>
          </a:xfrm>
        </p:spPr>
        <p:txBody>
          <a:bodyPr/>
          <a:lstStyle/>
          <a:p>
            <a:r>
              <a:rPr lang="en-US" sz="5200" dirty="0"/>
              <a:t>Common View of Success (1)</a:t>
            </a:r>
          </a:p>
        </p:txBody>
      </p:sp>
      <p:sp>
        <p:nvSpPr>
          <p:cNvPr id="4" name="Content Placeholder 3">
            <a:extLst>
              <a:ext uri="{FF2B5EF4-FFF2-40B4-BE49-F238E27FC236}">
                <a16:creationId xmlns:a16="http://schemas.microsoft.com/office/drawing/2014/main" xmlns="" id="{112BCDDB-99AA-8346-A7EB-B521C67B7B84}"/>
              </a:ext>
            </a:extLst>
          </p:cNvPr>
          <p:cNvSpPr>
            <a:spLocks noGrp="1"/>
          </p:cNvSpPr>
          <p:nvPr>
            <p:ph sz="quarter" idx="12"/>
          </p:nvPr>
        </p:nvSpPr>
        <p:spPr/>
        <p:txBody>
          <a:bodyPr lIns="91440" tIns="45720" rIns="91440" bIns="45720" anchor="t"/>
          <a:lstStyle/>
          <a:p>
            <a:pPr marL="742950" indent="-742950">
              <a:buFont typeface="+mj-lt"/>
              <a:buAutoNum type="arabicParenR"/>
            </a:pPr>
            <a:r>
              <a:rPr lang="en-US" dirty="0"/>
              <a:t>Share and clarify Learning Goals and Success Criteria</a:t>
            </a:r>
          </a:p>
          <a:p>
            <a:pPr marL="742950" indent="-742950">
              <a:buFont typeface="+mj-lt"/>
              <a:buAutoNum type="arabicParenR"/>
            </a:pPr>
            <a:r>
              <a:rPr lang="en-US" dirty="0"/>
              <a:t>Be transparent about how understanding will be evaluated</a:t>
            </a:r>
          </a:p>
          <a:p>
            <a:pPr marL="742950" indent="-742950">
              <a:buFont typeface="+mj-lt"/>
              <a:buAutoNum type="arabicParenR"/>
            </a:pPr>
            <a:r>
              <a:rPr lang="en-US" dirty="0"/>
              <a:t>Provide examples and non-examples</a:t>
            </a:r>
          </a:p>
          <a:p>
            <a:pPr marL="742950" indent="-742950">
              <a:buFont typeface="+mj-lt"/>
              <a:buAutoNum type="arabicParenR"/>
            </a:pPr>
            <a:r>
              <a:rPr lang="en-US" dirty="0"/>
              <a:t>Demonstrate a variety of approaches</a:t>
            </a:r>
          </a:p>
        </p:txBody>
      </p:sp>
      <p:sp>
        <p:nvSpPr>
          <p:cNvPr id="3" name="Slide Number Placeholder 2">
            <a:extLst>
              <a:ext uri="{FF2B5EF4-FFF2-40B4-BE49-F238E27FC236}">
                <a16:creationId xmlns:a16="http://schemas.microsoft.com/office/drawing/2014/main" xmlns="" id="{6EDD9103-CC6A-3F4E-AA0E-83D80B1FB276}"/>
              </a:ext>
            </a:extLst>
          </p:cNvPr>
          <p:cNvSpPr>
            <a:spLocks noGrp="1"/>
          </p:cNvSpPr>
          <p:nvPr>
            <p:ph type="sldNum" sz="quarter" idx="10"/>
          </p:nvPr>
        </p:nvSpPr>
        <p:spPr/>
        <p:txBody>
          <a:bodyPr/>
          <a:lstStyle/>
          <a:p>
            <a:fld id="{91BD7323-49BF-4C97-8773-5EC64C492009}" type="slidenum">
              <a:rPr lang="en-US" smtClean="0"/>
              <a:pPr/>
              <a:t>19</a:t>
            </a:fld>
            <a:endParaRPr lang="en-US"/>
          </a:p>
        </p:txBody>
      </p:sp>
    </p:spTree>
    <p:extLst>
      <p:ext uri="{BB962C8B-B14F-4D97-AF65-F5344CB8AC3E}">
        <p14:creationId xmlns:p14="http://schemas.microsoft.com/office/powerpoint/2010/main" val="336684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47833" y="374619"/>
            <a:ext cx="8596668" cy="1320800"/>
          </a:xfrm>
        </p:spPr>
        <p:txBody>
          <a:bodyPr/>
          <a:lstStyle/>
          <a:p>
            <a:r>
              <a:rPr lang="en-US" dirty="0"/>
              <a:t>Learning Goals (1)</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851809" y="1396538"/>
            <a:ext cx="9188715" cy="5282621"/>
          </a:xfrm>
        </p:spPr>
        <p:txBody>
          <a:bodyPr/>
          <a:lstStyle/>
          <a:p>
            <a:pPr marL="0" indent="0">
              <a:buNone/>
            </a:pPr>
            <a:r>
              <a:rPr lang="en-US" dirty="0"/>
              <a:t>Participants will understand:</a:t>
            </a:r>
          </a:p>
          <a:p>
            <a:pPr lvl="0"/>
            <a:r>
              <a:rPr lang="en-US" dirty="0"/>
              <a:t>The role of evidence of student learning in monitoring and supporting student progress toward Learning Goals and Success Criteria</a:t>
            </a:r>
          </a:p>
          <a:p>
            <a:r>
              <a:rPr lang="en-US" dirty="0"/>
              <a:t>Strategies to engage students in interpreting their own progress toward Learning Goals and Success Criteria</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291856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C0966-48FE-2849-BC23-74DABFACF196}"/>
              </a:ext>
            </a:extLst>
          </p:cNvPr>
          <p:cNvSpPr>
            <a:spLocks noGrp="1"/>
          </p:cNvSpPr>
          <p:nvPr>
            <p:ph type="title"/>
          </p:nvPr>
        </p:nvSpPr>
        <p:spPr>
          <a:xfrm>
            <a:off x="971136" y="245340"/>
            <a:ext cx="8992572" cy="1320800"/>
          </a:xfrm>
        </p:spPr>
        <p:txBody>
          <a:bodyPr/>
          <a:lstStyle/>
          <a:p>
            <a:r>
              <a:rPr lang="en-US" sz="5200" dirty="0"/>
              <a:t>Common View of Success (2)</a:t>
            </a:r>
          </a:p>
        </p:txBody>
      </p:sp>
      <p:sp>
        <p:nvSpPr>
          <p:cNvPr id="4" name="Content Placeholder 3">
            <a:extLst>
              <a:ext uri="{FF2B5EF4-FFF2-40B4-BE49-F238E27FC236}">
                <a16:creationId xmlns:a16="http://schemas.microsoft.com/office/drawing/2014/main" xmlns="" id="{112BCDDB-99AA-8346-A7EB-B521C67B7B84}"/>
              </a:ext>
            </a:extLst>
          </p:cNvPr>
          <p:cNvSpPr>
            <a:spLocks noGrp="1"/>
          </p:cNvSpPr>
          <p:nvPr>
            <p:ph sz="half" idx="1"/>
          </p:nvPr>
        </p:nvSpPr>
        <p:spPr>
          <a:xfrm>
            <a:off x="1049692" y="1330533"/>
            <a:ext cx="8696474" cy="1893963"/>
          </a:xfrm>
        </p:spPr>
        <p:txBody>
          <a:bodyPr lIns="91440" tIns="45720" rIns="91440" bIns="45720" anchor="t"/>
          <a:lstStyle/>
          <a:p>
            <a:pPr marL="742950" indent="-742950">
              <a:buFont typeface="+mj-lt"/>
              <a:buAutoNum type="arabicParenR"/>
            </a:pPr>
            <a:r>
              <a:rPr lang="en-US" sz="3200" dirty="0"/>
              <a:t>Share and clarify Learning Goals and Success Criteria</a:t>
            </a:r>
          </a:p>
        </p:txBody>
      </p:sp>
      <p:pic>
        <p:nvPicPr>
          <p:cNvPr id="11" name="Content Placeholder 10" descr="This is a snippet of page 18 of the Kentucky Academic Standards (KAS) for Mathematics, which can be accessed via www.kystandards.org.">
            <a:extLst>
              <a:ext uri="{FF2B5EF4-FFF2-40B4-BE49-F238E27FC236}">
                <a16:creationId xmlns:a16="http://schemas.microsoft.com/office/drawing/2014/main" xmlns="" id="{D5367CE7-6B3F-D246-8342-B9E3B18C59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2062" y="2389008"/>
            <a:ext cx="8696474" cy="2341358"/>
          </a:xfrm>
        </p:spPr>
      </p:pic>
      <p:graphicFrame>
        <p:nvGraphicFramePr>
          <p:cNvPr id="12" name="Table 12">
            <a:extLst>
              <a:ext uri="{FF2B5EF4-FFF2-40B4-BE49-F238E27FC236}">
                <a16:creationId xmlns:a16="http://schemas.microsoft.com/office/drawing/2014/main" xmlns="" id="{7302850D-9349-B644-B9EA-6FBE4166235D}"/>
              </a:ext>
            </a:extLst>
          </p:cNvPr>
          <p:cNvGraphicFramePr>
            <a:graphicFrameLocks noGrp="1"/>
          </p:cNvGraphicFramePr>
          <p:nvPr>
            <p:ph sz="half" idx="11"/>
            <p:extLst>
              <p:ext uri="{D42A27DB-BD31-4B8C-83A1-F6EECF244321}">
                <p14:modId xmlns:p14="http://schemas.microsoft.com/office/powerpoint/2010/main" val="2964745344"/>
              </p:ext>
            </p:extLst>
          </p:nvPr>
        </p:nvGraphicFramePr>
        <p:xfrm>
          <a:off x="1049691" y="4851235"/>
          <a:ext cx="8161216" cy="1654757"/>
        </p:xfrm>
        <a:graphic>
          <a:graphicData uri="http://schemas.openxmlformats.org/drawingml/2006/table">
            <a:tbl>
              <a:tblPr firstRow="1" bandRow="1">
                <a:tableStyleId>{5C22544A-7EE6-4342-B048-85BDC9FD1C3A}</a:tableStyleId>
              </a:tblPr>
              <a:tblGrid>
                <a:gridCol w="4080608">
                  <a:extLst>
                    <a:ext uri="{9D8B030D-6E8A-4147-A177-3AD203B41FA5}">
                      <a16:colId xmlns:a16="http://schemas.microsoft.com/office/drawing/2014/main" xmlns="" val="1861613606"/>
                    </a:ext>
                  </a:extLst>
                </a:gridCol>
                <a:gridCol w="4080608">
                  <a:extLst>
                    <a:ext uri="{9D8B030D-6E8A-4147-A177-3AD203B41FA5}">
                      <a16:colId xmlns:a16="http://schemas.microsoft.com/office/drawing/2014/main" xmlns="" val="2798207520"/>
                    </a:ext>
                  </a:extLst>
                </a:gridCol>
              </a:tblGrid>
              <a:tr h="389837">
                <a:tc>
                  <a:txBody>
                    <a:bodyPr/>
                    <a:lstStyle/>
                    <a:p>
                      <a:r>
                        <a:rPr lang="en-US" dirty="0">
                          <a:solidFill>
                            <a:schemeClr val="tx1">
                              <a:lumMod val="75000"/>
                              <a:lumOff val="25000"/>
                            </a:schemeClr>
                          </a:solidFill>
                        </a:rPr>
                        <a:t>Learning Goal</a:t>
                      </a:r>
                    </a:p>
                  </a:txBody>
                  <a:tcP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Success Criteria</a:t>
                      </a:r>
                    </a:p>
                  </a:txBody>
                  <a:tcP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extLst>
                  <a:ext uri="{0D108BD9-81ED-4DB2-BD59-A6C34878D82A}">
                    <a16:rowId xmlns:a16="http://schemas.microsoft.com/office/drawing/2014/main" xmlns="" val="3828803310"/>
                  </a:ext>
                </a:extLst>
              </a:tr>
              <a:tr h="660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75000"/>
                              <a:lumOff val="25000"/>
                            </a:schemeClr>
                          </a:solidFill>
                        </a:rPr>
                        <a:t>We are learning to count things put together in different ways</a:t>
                      </a:r>
                      <a:r>
                        <a:rPr lang="en-US" sz="1800" b="1" dirty="0">
                          <a:solidFill>
                            <a:schemeClr val="tx1">
                              <a:lumMod val="75000"/>
                              <a:lumOff val="25000"/>
                            </a:schemeClr>
                          </a:solidFill>
                        </a:rPr>
                        <a:t>. </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tc>
                  <a:txBody>
                    <a:bodyPr/>
                    <a:lstStyle/>
                    <a:p>
                      <a:pPr>
                        <a:spcAft>
                          <a:spcPts val="600"/>
                        </a:spcAft>
                      </a:pPr>
                      <a:r>
                        <a:rPr lang="en-US" sz="1800" b="0" dirty="0">
                          <a:solidFill>
                            <a:schemeClr val="tx1">
                              <a:lumMod val="75000"/>
                              <a:lumOff val="25000"/>
                            </a:schemeClr>
                          </a:solidFill>
                        </a:rPr>
                        <a:t>I can count the number of buttons my teacher shows me. </a:t>
                      </a:r>
                    </a:p>
                    <a:p>
                      <a:pPr>
                        <a:spcAft>
                          <a:spcPts val="600"/>
                        </a:spcAft>
                      </a:pPr>
                      <a:r>
                        <a:rPr lang="en-US" sz="1800" b="0" dirty="0">
                          <a:solidFill>
                            <a:schemeClr val="tx1">
                              <a:lumMod val="75000"/>
                              <a:lumOff val="25000"/>
                            </a:schemeClr>
                          </a:solidFill>
                        </a:rPr>
                        <a:t>I can make my own groups have just the amount my teacher asks.</a:t>
                      </a:r>
                    </a:p>
                  </a:txBody>
                  <a:tcP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1029815326"/>
                  </a:ext>
                </a:extLst>
              </a:tr>
            </a:tbl>
          </a:graphicData>
        </a:graphic>
      </p:graphicFrame>
      <p:sp>
        <p:nvSpPr>
          <p:cNvPr id="3" name="Slide Number Placeholder 2">
            <a:extLst>
              <a:ext uri="{FF2B5EF4-FFF2-40B4-BE49-F238E27FC236}">
                <a16:creationId xmlns:a16="http://schemas.microsoft.com/office/drawing/2014/main" xmlns="" id="{6EDD9103-CC6A-3F4E-AA0E-83D80B1FB276}"/>
              </a:ext>
            </a:extLst>
          </p:cNvPr>
          <p:cNvSpPr>
            <a:spLocks noGrp="1"/>
          </p:cNvSpPr>
          <p:nvPr>
            <p:ph type="sldNum" sz="quarter" idx="10"/>
          </p:nvPr>
        </p:nvSpPr>
        <p:spPr/>
        <p:txBody>
          <a:bodyPr/>
          <a:lstStyle/>
          <a:p>
            <a:fld id="{91BD7323-49BF-4C97-8773-5EC64C492009}" type="slidenum">
              <a:rPr lang="en-US" smtClean="0"/>
              <a:pPr/>
              <a:t>20</a:t>
            </a:fld>
            <a:endParaRPr lang="en-US"/>
          </a:p>
        </p:txBody>
      </p:sp>
    </p:spTree>
    <p:extLst>
      <p:ext uri="{BB962C8B-B14F-4D97-AF65-F5344CB8AC3E}">
        <p14:creationId xmlns:p14="http://schemas.microsoft.com/office/powerpoint/2010/main" val="404997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C0966-48FE-2849-BC23-74DABFACF196}"/>
              </a:ext>
            </a:extLst>
          </p:cNvPr>
          <p:cNvSpPr>
            <a:spLocks noGrp="1"/>
          </p:cNvSpPr>
          <p:nvPr>
            <p:ph type="title"/>
          </p:nvPr>
        </p:nvSpPr>
        <p:spPr>
          <a:xfrm>
            <a:off x="971136" y="245340"/>
            <a:ext cx="8992572" cy="1320800"/>
          </a:xfrm>
        </p:spPr>
        <p:txBody>
          <a:bodyPr/>
          <a:lstStyle/>
          <a:p>
            <a:r>
              <a:rPr lang="en-US" sz="5200" dirty="0"/>
              <a:t>Common View of Success (3)</a:t>
            </a:r>
          </a:p>
        </p:txBody>
      </p:sp>
      <p:sp>
        <p:nvSpPr>
          <p:cNvPr id="4" name="Content Placeholder 3">
            <a:extLst>
              <a:ext uri="{FF2B5EF4-FFF2-40B4-BE49-F238E27FC236}">
                <a16:creationId xmlns:a16="http://schemas.microsoft.com/office/drawing/2014/main" xmlns="" id="{112BCDDB-99AA-8346-A7EB-B521C67B7B84}"/>
              </a:ext>
            </a:extLst>
          </p:cNvPr>
          <p:cNvSpPr>
            <a:spLocks noGrp="1"/>
          </p:cNvSpPr>
          <p:nvPr>
            <p:ph sz="half" idx="1"/>
          </p:nvPr>
        </p:nvSpPr>
        <p:spPr>
          <a:xfrm>
            <a:off x="859626" y="1797505"/>
            <a:ext cx="8793966" cy="976992"/>
          </a:xfrm>
        </p:spPr>
        <p:txBody>
          <a:bodyPr lIns="91440" tIns="45720" rIns="91440" bIns="45720" anchor="t"/>
          <a:lstStyle/>
          <a:p>
            <a:pPr marL="742950" indent="-742950">
              <a:buFont typeface="+mj-lt"/>
              <a:buAutoNum type="arabicParenR" startAt="2"/>
            </a:pPr>
            <a:r>
              <a:rPr lang="en-US" sz="3200" dirty="0"/>
              <a:t>Be transparent about how understanding will be evaluated</a:t>
            </a:r>
            <a:endParaRPr lang="en-US" dirty="0"/>
          </a:p>
          <a:p>
            <a:pPr marL="742950" indent="-742950">
              <a:buFont typeface="+mj-lt"/>
              <a:buAutoNum type="arabicParenR" startAt="2"/>
            </a:pPr>
            <a:endParaRPr lang="en-US" dirty="0"/>
          </a:p>
        </p:txBody>
      </p:sp>
      <p:sp>
        <p:nvSpPr>
          <p:cNvPr id="7" name="Content Placeholder 6">
            <a:extLst>
              <a:ext uri="{FF2B5EF4-FFF2-40B4-BE49-F238E27FC236}">
                <a16:creationId xmlns:a16="http://schemas.microsoft.com/office/drawing/2014/main" xmlns="" id="{4298FD70-2070-B545-BEBC-94312C68DB74}"/>
              </a:ext>
            </a:extLst>
          </p:cNvPr>
          <p:cNvSpPr>
            <a:spLocks noGrp="1"/>
          </p:cNvSpPr>
          <p:nvPr>
            <p:ph sz="half" idx="2"/>
          </p:nvPr>
        </p:nvSpPr>
        <p:spPr>
          <a:xfrm>
            <a:off x="1149350" y="2409332"/>
            <a:ext cx="8793966" cy="1193060"/>
          </a:xfrm>
        </p:spPr>
        <p:txBody>
          <a:bodyPr/>
          <a:lstStyle/>
          <a:p>
            <a:pPr marL="742950" indent="-742950">
              <a:buFont typeface="+mj-lt"/>
              <a:buAutoNum type="arabicParenR" startAt="2"/>
            </a:pPr>
            <a:endParaRPr lang="en-US" sz="2000" dirty="0">
              <a:solidFill>
                <a:srgbClr val="4A609A"/>
              </a:solidFill>
            </a:endParaRPr>
          </a:p>
          <a:p>
            <a:r>
              <a:rPr lang="en-US" dirty="0">
                <a:solidFill>
                  <a:srgbClr val="4A609A"/>
                </a:solidFill>
              </a:rPr>
              <a:t>Example Counting Checklist</a:t>
            </a:r>
          </a:p>
          <a:p>
            <a:endParaRPr lang="en-US" dirty="0">
              <a:solidFill>
                <a:srgbClr val="4A609A"/>
              </a:solidFill>
            </a:endParaRPr>
          </a:p>
        </p:txBody>
      </p:sp>
      <p:graphicFrame>
        <p:nvGraphicFramePr>
          <p:cNvPr id="10" name="Table 10">
            <a:extLst>
              <a:ext uri="{FF2B5EF4-FFF2-40B4-BE49-F238E27FC236}">
                <a16:creationId xmlns:a16="http://schemas.microsoft.com/office/drawing/2014/main" xmlns="" id="{412311AF-CF92-2B46-B7A6-8381AA9638AE}"/>
              </a:ext>
            </a:extLst>
          </p:cNvPr>
          <p:cNvGraphicFramePr>
            <a:graphicFrameLocks noGrp="1"/>
          </p:cNvGraphicFramePr>
          <p:nvPr>
            <p:ph sz="half" idx="11"/>
            <p:extLst>
              <p:ext uri="{D42A27DB-BD31-4B8C-83A1-F6EECF244321}">
                <p14:modId xmlns:p14="http://schemas.microsoft.com/office/powerpoint/2010/main" val="2441341580"/>
              </p:ext>
            </p:extLst>
          </p:nvPr>
        </p:nvGraphicFramePr>
        <p:xfrm>
          <a:off x="1149350" y="3545999"/>
          <a:ext cx="8504244" cy="1752600"/>
        </p:xfrm>
        <a:graphic>
          <a:graphicData uri="http://schemas.openxmlformats.org/drawingml/2006/table">
            <a:tbl>
              <a:tblPr firstRow="1" bandRow="1">
                <a:tableStyleId>{5C22544A-7EE6-4342-B048-85BDC9FD1C3A}</a:tableStyleId>
              </a:tblPr>
              <a:tblGrid>
                <a:gridCol w="2126061">
                  <a:extLst>
                    <a:ext uri="{9D8B030D-6E8A-4147-A177-3AD203B41FA5}">
                      <a16:colId xmlns:a16="http://schemas.microsoft.com/office/drawing/2014/main" xmlns="" val="2718295029"/>
                    </a:ext>
                  </a:extLst>
                </a:gridCol>
                <a:gridCol w="2126061">
                  <a:extLst>
                    <a:ext uri="{9D8B030D-6E8A-4147-A177-3AD203B41FA5}">
                      <a16:colId xmlns:a16="http://schemas.microsoft.com/office/drawing/2014/main" xmlns="" val="644157060"/>
                    </a:ext>
                  </a:extLst>
                </a:gridCol>
                <a:gridCol w="2126061">
                  <a:extLst>
                    <a:ext uri="{9D8B030D-6E8A-4147-A177-3AD203B41FA5}">
                      <a16:colId xmlns:a16="http://schemas.microsoft.com/office/drawing/2014/main" xmlns="" val="1450705044"/>
                    </a:ext>
                  </a:extLst>
                </a:gridCol>
                <a:gridCol w="2126061">
                  <a:extLst>
                    <a:ext uri="{9D8B030D-6E8A-4147-A177-3AD203B41FA5}">
                      <a16:colId xmlns:a16="http://schemas.microsoft.com/office/drawing/2014/main" xmlns="" val="361654093"/>
                    </a:ext>
                  </a:extLst>
                </a:gridCol>
              </a:tblGrid>
              <a:tr h="370840">
                <a:tc>
                  <a:txBody>
                    <a:bodyPr/>
                    <a:lstStyle/>
                    <a:p>
                      <a:r>
                        <a:rPr lang="en-US" dirty="0">
                          <a:solidFill>
                            <a:schemeClr val="tx1">
                              <a:lumMod val="75000"/>
                              <a:lumOff val="25000"/>
                            </a:schemeClr>
                          </a:solidFill>
                        </a:rPr>
                        <a:t>I can…</a:t>
                      </a:r>
                    </a:p>
                  </a:txBody>
                  <a:tcP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By Role Counting</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By Counting Objects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By Writing Numbers</a:t>
                      </a:r>
                    </a:p>
                  </a:txBody>
                  <a:tcP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extLst>
                  <a:ext uri="{0D108BD9-81ED-4DB2-BD59-A6C34878D82A}">
                    <a16:rowId xmlns:a16="http://schemas.microsoft.com/office/drawing/2014/main" xmlns="" val="2276081217"/>
                  </a:ext>
                </a:extLst>
              </a:tr>
              <a:tr h="370840">
                <a:tc>
                  <a:txBody>
                    <a:bodyPr/>
                    <a:lstStyle/>
                    <a:p>
                      <a:r>
                        <a:rPr lang="en-US" dirty="0">
                          <a:solidFill>
                            <a:schemeClr val="tx1">
                              <a:lumMod val="75000"/>
                              <a:lumOff val="25000"/>
                            </a:schemeClr>
                          </a:solidFill>
                        </a:rPr>
                        <a:t>Count to 5</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endParaRPr lang="en-US">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267967487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Count to 10</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632468822"/>
                  </a:ext>
                </a:extLst>
              </a:tr>
              <a:tr h="370840">
                <a:tc>
                  <a:txBody>
                    <a:bodyPr/>
                    <a:lstStyle/>
                    <a:p>
                      <a:r>
                        <a:rPr lang="en-US" dirty="0">
                          <a:solidFill>
                            <a:schemeClr val="tx1">
                              <a:lumMod val="75000"/>
                              <a:lumOff val="25000"/>
                            </a:schemeClr>
                          </a:solidFill>
                        </a:rPr>
                        <a:t>Count to 20 </a:t>
                      </a: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tc>
                  <a:txBody>
                    <a:bodyPr/>
                    <a:lstStyle/>
                    <a:p>
                      <a:endParaRPr lang="en-US" dirty="0">
                        <a:solidFill>
                          <a:schemeClr val="tx1">
                            <a:lumMod val="75000"/>
                            <a:lumOff val="25000"/>
                          </a:schemeClr>
                        </a:solidFill>
                      </a:endParaRPr>
                    </a:p>
                  </a:txBody>
                  <a:tcP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2238252241"/>
                  </a:ext>
                </a:extLst>
              </a:tr>
            </a:tbl>
          </a:graphicData>
        </a:graphic>
      </p:graphicFrame>
      <p:sp>
        <p:nvSpPr>
          <p:cNvPr id="9" name="Content Placeholder 8">
            <a:extLst>
              <a:ext uri="{FF2B5EF4-FFF2-40B4-BE49-F238E27FC236}">
                <a16:creationId xmlns:a16="http://schemas.microsoft.com/office/drawing/2014/main" xmlns="" id="{C20D7A0E-0DB1-E14A-A7B4-ED31F1DD638D}"/>
              </a:ext>
            </a:extLst>
          </p:cNvPr>
          <p:cNvSpPr>
            <a:spLocks noGrp="1"/>
          </p:cNvSpPr>
          <p:nvPr>
            <p:ph sz="half" idx="12"/>
          </p:nvPr>
        </p:nvSpPr>
        <p:spPr>
          <a:xfrm>
            <a:off x="1149350" y="5551585"/>
            <a:ext cx="2028317" cy="845335"/>
          </a:xfrm>
        </p:spPr>
        <p:txBody>
          <a:bodyPr/>
          <a:lstStyle/>
          <a:p>
            <a:r>
              <a:rPr lang="en-US" sz="2400" dirty="0">
                <a:latin typeface="Calibri" panose="020F0502020204030204" pitchFamily="34" charset="0"/>
                <a:cs typeface="Calibri" panose="020F0502020204030204" pitchFamily="34" charset="0"/>
                <a:hlinkClick r:id="rId3"/>
              </a:rPr>
              <a:t>KY.K.CC.5</a:t>
            </a:r>
            <a:endParaRPr lang="en-US" sz="24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6EDD9103-CC6A-3F4E-AA0E-83D80B1FB276}"/>
              </a:ext>
            </a:extLst>
          </p:cNvPr>
          <p:cNvSpPr>
            <a:spLocks noGrp="1"/>
          </p:cNvSpPr>
          <p:nvPr>
            <p:ph type="sldNum" sz="quarter" idx="10"/>
          </p:nvPr>
        </p:nvSpPr>
        <p:spPr/>
        <p:txBody>
          <a:bodyPr/>
          <a:lstStyle/>
          <a:p>
            <a:fld id="{91BD7323-49BF-4C97-8773-5EC64C492009}" type="slidenum">
              <a:rPr lang="en-US" smtClean="0"/>
              <a:pPr/>
              <a:t>21</a:t>
            </a:fld>
            <a:endParaRPr lang="en-US"/>
          </a:p>
        </p:txBody>
      </p:sp>
    </p:spTree>
    <p:extLst>
      <p:ext uri="{BB962C8B-B14F-4D97-AF65-F5344CB8AC3E}">
        <p14:creationId xmlns:p14="http://schemas.microsoft.com/office/powerpoint/2010/main" val="105140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C0966-48FE-2849-BC23-74DABFACF196}"/>
              </a:ext>
            </a:extLst>
          </p:cNvPr>
          <p:cNvSpPr>
            <a:spLocks noGrp="1"/>
          </p:cNvSpPr>
          <p:nvPr>
            <p:ph type="title"/>
          </p:nvPr>
        </p:nvSpPr>
        <p:spPr>
          <a:xfrm>
            <a:off x="971136" y="245340"/>
            <a:ext cx="8992572" cy="1320800"/>
          </a:xfrm>
        </p:spPr>
        <p:txBody>
          <a:bodyPr/>
          <a:lstStyle/>
          <a:p>
            <a:r>
              <a:rPr lang="en-US" sz="5200" dirty="0"/>
              <a:t>Common View of Success (4)</a:t>
            </a:r>
          </a:p>
        </p:txBody>
      </p:sp>
      <p:sp>
        <p:nvSpPr>
          <p:cNvPr id="4" name="Content Placeholder 3">
            <a:extLst>
              <a:ext uri="{FF2B5EF4-FFF2-40B4-BE49-F238E27FC236}">
                <a16:creationId xmlns:a16="http://schemas.microsoft.com/office/drawing/2014/main" xmlns="" id="{112BCDDB-99AA-8346-A7EB-B521C67B7B84}"/>
              </a:ext>
            </a:extLst>
          </p:cNvPr>
          <p:cNvSpPr>
            <a:spLocks noGrp="1"/>
          </p:cNvSpPr>
          <p:nvPr>
            <p:ph sz="half" idx="1"/>
          </p:nvPr>
        </p:nvSpPr>
        <p:spPr>
          <a:xfrm>
            <a:off x="1067780" y="1438811"/>
            <a:ext cx="8618916" cy="976992"/>
          </a:xfrm>
        </p:spPr>
        <p:txBody>
          <a:bodyPr lIns="91440" tIns="45720" rIns="91440" bIns="45720" anchor="t"/>
          <a:lstStyle/>
          <a:p>
            <a:pPr marL="742950" indent="-742950">
              <a:buFont typeface="+mj-lt"/>
              <a:buAutoNum type="arabicParenR" startAt="3"/>
            </a:pPr>
            <a:r>
              <a:rPr lang="en-US" sz="3200" dirty="0"/>
              <a:t>Provide examples and non-examples</a:t>
            </a:r>
          </a:p>
        </p:txBody>
      </p:sp>
      <p:sp>
        <p:nvSpPr>
          <p:cNvPr id="6" name="Content Placeholder 5">
            <a:extLst>
              <a:ext uri="{FF2B5EF4-FFF2-40B4-BE49-F238E27FC236}">
                <a16:creationId xmlns:a16="http://schemas.microsoft.com/office/drawing/2014/main" xmlns="" id="{6C74A264-68D5-AE4D-81CD-2B9B67503CBF}"/>
              </a:ext>
            </a:extLst>
          </p:cNvPr>
          <p:cNvSpPr>
            <a:spLocks noGrp="1"/>
          </p:cNvSpPr>
          <p:nvPr>
            <p:ph sz="half" idx="2"/>
          </p:nvPr>
        </p:nvSpPr>
        <p:spPr>
          <a:xfrm>
            <a:off x="1137676" y="2134737"/>
            <a:ext cx="4297680" cy="651643"/>
          </a:xfrm>
        </p:spPr>
        <p:txBody>
          <a:bodyPr/>
          <a:lstStyle/>
          <a:p>
            <a:r>
              <a:rPr lang="en-US" dirty="0">
                <a:solidFill>
                  <a:srgbClr val="4A609A"/>
                </a:solidFill>
              </a:rPr>
              <a:t>Grade 1 Example</a:t>
            </a:r>
          </a:p>
        </p:txBody>
      </p:sp>
      <p:sp>
        <p:nvSpPr>
          <p:cNvPr id="8" name="Content Placeholder 7">
            <a:extLst>
              <a:ext uri="{FF2B5EF4-FFF2-40B4-BE49-F238E27FC236}">
                <a16:creationId xmlns:a16="http://schemas.microsoft.com/office/drawing/2014/main" xmlns="" id="{17B4FD09-C416-0C4C-94F1-745CD21D737C}"/>
              </a:ext>
            </a:extLst>
          </p:cNvPr>
          <p:cNvSpPr>
            <a:spLocks noGrp="1"/>
          </p:cNvSpPr>
          <p:nvPr>
            <p:ph sz="half" idx="11"/>
          </p:nvPr>
        </p:nvSpPr>
        <p:spPr>
          <a:xfrm>
            <a:off x="1067781" y="2786379"/>
            <a:ext cx="8098522" cy="3190675"/>
          </a:xfrm>
          <a:ln w="28575">
            <a:solidFill>
              <a:srgbClr val="4A609A"/>
            </a:solidFill>
          </a:ln>
        </p:spPr>
        <p:txBody>
          <a:bodyPr/>
          <a:lstStyle/>
          <a:p>
            <a:pPr>
              <a:lnSpc>
                <a:spcPct val="107000"/>
              </a:lnSpc>
              <a:spcBef>
                <a:spcPts val="0"/>
              </a:spcBef>
              <a:spcAft>
                <a:spcPts val="800"/>
              </a:spcAft>
            </a:pPr>
            <a:r>
              <a:rPr lang="en-US" sz="2400" dirty="0">
                <a:latin typeface="Franklin Gothic Medium" panose="020B0603020102020204" pitchFamily="34" charset="0"/>
                <a:ea typeface="Calibri" panose="020F0502020204030204" pitchFamily="34" charset="0"/>
                <a:cs typeface="Times New Roman" panose="02020603050405020304" pitchFamily="18" charset="0"/>
              </a:rPr>
              <a:t>Sam has 12 apples. Then Sam gives away some apples. </a:t>
            </a:r>
            <a:r>
              <a:rPr lang="en-US" sz="2400" b="1" dirty="0">
                <a:latin typeface="Franklin Gothic Medium" panose="020B0603020102020204" pitchFamily="34" charset="0"/>
                <a:ea typeface="Calibri" panose="020F0502020204030204" pitchFamily="34" charset="0"/>
                <a:cs typeface="Times New Roman" panose="02020603050405020304" pitchFamily="18" charset="0"/>
              </a:rPr>
              <a:t>Now</a:t>
            </a:r>
            <a:r>
              <a:rPr lang="en-US" sz="2400" dirty="0">
                <a:latin typeface="Franklin Gothic Medium" panose="020B0603020102020204" pitchFamily="34" charset="0"/>
                <a:ea typeface="Calibri" panose="020F0502020204030204" pitchFamily="34" charset="0"/>
                <a:cs typeface="Times New Roman" panose="02020603050405020304" pitchFamily="18" charset="0"/>
              </a:rPr>
              <a:t> Sam has 5 apples. How many apples does Sam give away?</a:t>
            </a:r>
          </a:p>
          <a:p>
            <a:pPr>
              <a:lnSpc>
                <a:spcPct val="107000"/>
              </a:lnSpc>
              <a:spcBef>
                <a:spcPts val="0"/>
              </a:spcBef>
              <a:spcAft>
                <a:spcPts val="800"/>
              </a:spcAft>
            </a:pPr>
            <a:r>
              <a:rPr lang="en-US" sz="2400" dirty="0">
                <a:latin typeface="Franklin Gothic Medium" panose="020B0603020102020204" pitchFamily="34" charset="0"/>
                <a:ea typeface="Calibri" panose="020F0502020204030204" pitchFamily="34" charset="0"/>
                <a:cs typeface="Times New Roman" panose="02020603050405020304" pitchFamily="18" charset="0"/>
              </a:rPr>
              <a:t>Micah’s equation: 12 + 5 = ?</a:t>
            </a:r>
          </a:p>
          <a:p>
            <a:pPr>
              <a:lnSpc>
                <a:spcPct val="107000"/>
              </a:lnSpc>
              <a:spcBef>
                <a:spcPts val="0"/>
              </a:spcBef>
              <a:spcAft>
                <a:spcPts val="800"/>
              </a:spcAft>
            </a:pPr>
            <a:r>
              <a:rPr lang="en-US" sz="2400" dirty="0">
                <a:latin typeface="Franklin Gothic Medium" panose="020B0603020102020204" pitchFamily="34" charset="0"/>
                <a:ea typeface="Calibri" panose="020F0502020204030204" pitchFamily="34" charset="0"/>
                <a:cs typeface="Times New Roman" panose="02020603050405020304" pitchFamily="18" charset="0"/>
              </a:rPr>
              <a:t>Ariel’s equation: 12 – ? = 5</a:t>
            </a:r>
          </a:p>
          <a:p>
            <a:pPr>
              <a:lnSpc>
                <a:spcPct val="107000"/>
              </a:lnSpc>
              <a:spcBef>
                <a:spcPts val="0"/>
              </a:spcBef>
              <a:spcAft>
                <a:spcPts val="800"/>
              </a:spcAft>
            </a:pPr>
            <a:r>
              <a:rPr lang="en-US" sz="2400" dirty="0">
                <a:latin typeface="Franklin Gothic Medium" panose="020B0603020102020204" pitchFamily="34" charset="0"/>
                <a:ea typeface="Calibri" panose="020F0502020204030204" pitchFamily="34" charset="0"/>
                <a:cs typeface="Times New Roman" panose="02020603050405020304" pitchFamily="18" charset="0"/>
              </a:rPr>
              <a:t>Whose equation can be used to solve the problem? How do you know?</a:t>
            </a:r>
          </a:p>
        </p:txBody>
      </p:sp>
      <p:sp>
        <p:nvSpPr>
          <p:cNvPr id="9" name="Content Placeholder 8">
            <a:extLst>
              <a:ext uri="{FF2B5EF4-FFF2-40B4-BE49-F238E27FC236}">
                <a16:creationId xmlns:a16="http://schemas.microsoft.com/office/drawing/2014/main" xmlns="" id="{6CC0C347-2063-6C4E-B306-E385BA15950F}"/>
              </a:ext>
            </a:extLst>
          </p:cNvPr>
          <p:cNvSpPr>
            <a:spLocks noGrp="1"/>
          </p:cNvSpPr>
          <p:nvPr>
            <p:ph sz="half" idx="12"/>
          </p:nvPr>
        </p:nvSpPr>
        <p:spPr>
          <a:xfrm>
            <a:off x="1137676" y="6140347"/>
            <a:ext cx="4297680" cy="717653"/>
          </a:xfrm>
        </p:spPr>
        <p:txBody>
          <a:bodyPr/>
          <a:lstStyle/>
          <a:p>
            <a:r>
              <a:rPr lang="en-US" sz="2400" dirty="0">
                <a:solidFill>
                  <a:srgbClr val="000000"/>
                </a:solidFill>
                <a:latin typeface="Calibri" panose="020F0502020204030204" pitchFamily="34" charset="0"/>
                <a:hlinkClick r:id="rId3"/>
              </a:rPr>
              <a:t>KY.1.OA.1 </a:t>
            </a:r>
            <a:endParaRPr lang="en-US" sz="2400" dirty="0"/>
          </a:p>
        </p:txBody>
      </p:sp>
      <p:sp>
        <p:nvSpPr>
          <p:cNvPr id="3" name="Slide Number Placeholder 2">
            <a:extLst>
              <a:ext uri="{FF2B5EF4-FFF2-40B4-BE49-F238E27FC236}">
                <a16:creationId xmlns:a16="http://schemas.microsoft.com/office/drawing/2014/main" xmlns="" id="{6EDD9103-CC6A-3F4E-AA0E-83D80B1FB276}"/>
              </a:ext>
            </a:extLst>
          </p:cNvPr>
          <p:cNvSpPr>
            <a:spLocks noGrp="1"/>
          </p:cNvSpPr>
          <p:nvPr>
            <p:ph type="sldNum" sz="quarter" idx="10"/>
          </p:nvPr>
        </p:nvSpPr>
        <p:spPr/>
        <p:txBody>
          <a:bodyPr/>
          <a:lstStyle/>
          <a:p>
            <a:fld id="{91BD7323-49BF-4C97-8773-5EC64C492009}" type="slidenum">
              <a:rPr lang="en-US" smtClean="0"/>
              <a:pPr/>
              <a:t>22</a:t>
            </a:fld>
            <a:endParaRPr lang="en-US"/>
          </a:p>
        </p:txBody>
      </p:sp>
    </p:spTree>
    <p:extLst>
      <p:ext uri="{BB962C8B-B14F-4D97-AF65-F5344CB8AC3E}">
        <p14:creationId xmlns:p14="http://schemas.microsoft.com/office/powerpoint/2010/main" val="197764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1C0966-48FE-2849-BC23-74DABFACF196}"/>
              </a:ext>
            </a:extLst>
          </p:cNvPr>
          <p:cNvSpPr>
            <a:spLocks noGrp="1"/>
          </p:cNvSpPr>
          <p:nvPr>
            <p:ph type="title"/>
          </p:nvPr>
        </p:nvSpPr>
        <p:spPr>
          <a:xfrm>
            <a:off x="971136" y="245340"/>
            <a:ext cx="8992572" cy="1320800"/>
          </a:xfrm>
        </p:spPr>
        <p:txBody>
          <a:bodyPr/>
          <a:lstStyle/>
          <a:p>
            <a:r>
              <a:rPr lang="en-US" sz="5200" dirty="0"/>
              <a:t>Common View of Success (5)</a:t>
            </a:r>
          </a:p>
        </p:txBody>
      </p:sp>
      <p:sp>
        <p:nvSpPr>
          <p:cNvPr id="4" name="Content Placeholder 3">
            <a:extLst>
              <a:ext uri="{FF2B5EF4-FFF2-40B4-BE49-F238E27FC236}">
                <a16:creationId xmlns:a16="http://schemas.microsoft.com/office/drawing/2014/main" xmlns="" id="{112BCDDB-99AA-8346-A7EB-B521C67B7B84}"/>
              </a:ext>
            </a:extLst>
          </p:cNvPr>
          <p:cNvSpPr>
            <a:spLocks noGrp="1"/>
          </p:cNvSpPr>
          <p:nvPr>
            <p:ph sz="half" idx="1"/>
          </p:nvPr>
        </p:nvSpPr>
        <p:spPr>
          <a:xfrm>
            <a:off x="1149552" y="1797505"/>
            <a:ext cx="8992572" cy="655764"/>
          </a:xfrm>
        </p:spPr>
        <p:txBody>
          <a:bodyPr lIns="91440" tIns="45720" rIns="91440" bIns="45720" anchor="t"/>
          <a:lstStyle/>
          <a:p>
            <a:pPr marL="742950" indent="-742950">
              <a:buFont typeface="+mj-lt"/>
              <a:buAutoNum type="arabicParenR" startAt="4"/>
            </a:pPr>
            <a:r>
              <a:rPr lang="en-US" sz="3200" dirty="0"/>
              <a:t>Demonstrate a variety of approaches</a:t>
            </a:r>
            <a:endParaRPr lang="en-US" dirty="0">
              <a:solidFill>
                <a:schemeClr val="bg2">
                  <a:lumMod val="25000"/>
                </a:schemeClr>
              </a:solidFill>
            </a:endParaRPr>
          </a:p>
        </p:txBody>
      </p:sp>
      <p:sp>
        <p:nvSpPr>
          <p:cNvPr id="7" name="Content Placeholder 6">
            <a:extLst>
              <a:ext uri="{FF2B5EF4-FFF2-40B4-BE49-F238E27FC236}">
                <a16:creationId xmlns:a16="http://schemas.microsoft.com/office/drawing/2014/main" xmlns="" id="{28C95D8E-5B5B-9F4B-9E8F-24D2DA6EF180}"/>
              </a:ext>
            </a:extLst>
          </p:cNvPr>
          <p:cNvSpPr>
            <a:spLocks noGrp="1"/>
          </p:cNvSpPr>
          <p:nvPr>
            <p:ph sz="half" idx="2"/>
          </p:nvPr>
        </p:nvSpPr>
        <p:spPr>
          <a:xfrm>
            <a:off x="971135" y="2478033"/>
            <a:ext cx="9533313" cy="1889842"/>
          </a:xfrm>
        </p:spPr>
        <p:txBody>
          <a:bodyPr/>
          <a:lstStyle/>
          <a:p>
            <a:r>
              <a:rPr lang="en-US" dirty="0">
                <a:solidFill>
                  <a:srgbClr val="4A609A"/>
                </a:solidFill>
              </a:rPr>
              <a:t>Grade 1 Example</a:t>
            </a:r>
          </a:p>
          <a:p>
            <a:r>
              <a:rPr lang="en-US" sz="3200" dirty="0"/>
              <a:t>Which numbers are “just right” for you to answer this question?</a:t>
            </a:r>
          </a:p>
          <a:p>
            <a:endParaRPr lang="en-US" dirty="0"/>
          </a:p>
        </p:txBody>
      </p:sp>
      <p:sp>
        <p:nvSpPr>
          <p:cNvPr id="8" name="Content Placeholder 7">
            <a:extLst>
              <a:ext uri="{FF2B5EF4-FFF2-40B4-BE49-F238E27FC236}">
                <a16:creationId xmlns:a16="http://schemas.microsoft.com/office/drawing/2014/main" xmlns="" id="{E2FE3459-3A7F-5849-8020-84C1C9A1A0EE}"/>
              </a:ext>
            </a:extLst>
          </p:cNvPr>
          <p:cNvSpPr>
            <a:spLocks noGrp="1"/>
          </p:cNvSpPr>
          <p:nvPr>
            <p:ph sz="half" idx="11"/>
          </p:nvPr>
        </p:nvSpPr>
        <p:spPr>
          <a:xfrm>
            <a:off x="1149552" y="4332786"/>
            <a:ext cx="8083658" cy="1893963"/>
          </a:xfrm>
          <a:ln w="28575">
            <a:solidFill>
              <a:srgbClr val="4A609A"/>
            </a:solidFill>
          </a:ln>
        </p:spPr>
        <p:txBody>
          <a:bodyPr/>
          <a:lstStyle/>
          <a:p>
            <a:r>
              <a:rPr lang="en-US" sz="2800" dirty="0">
                <a:latin typeface="Franklin Gothic Medium" panose="020B0603020102020204" pitchFamily="34" charset="0"/>
                <a:cs typeface="Calibri" panose="020F0502020204030204" pitchFamily="34" charset="0"/>
              </a:rPr>
              <a:t>John has [9 or 14] water balloons. Some of the balloons pop. John </a:t>
            </a:r>
            <a:r>
              <a:rPr lang="en-US" sz="2800" b="1" dirty="0">
                <a:latin typeface="Franklin Gothic Medium" panose="020B0603020102020204" pitchFamily="34" charset="0"/>
                <a:cs typeface="Calibri" panose="020F0502020204030204" pitchFamily="34" charset="0"/>
              </a:rPr>
              <a:t>now</a:t>
            </a:r>
            <a:r>
              <a:rPr lang="en-US" sz="2800" dirty="0">
                <a:latin typeface="Franklin Gothic Medium" panose="020B0603020102020204" pitchFamily="34" charset="0"/>
                <a:cs typeface="Calibri" panose="020F0502020204030204" pitchFamily="34" charset="0"/>
              </a:rPr>
              <a:t> has 6 balloons. How many of the balloons John has pop?</a:t>
            </a:r>
          </a:p>
        </p:txBody>
      </p:sp>
      <p:sp>
        <p:nvSpPr>
          <p:cNvPr id="9" name="Content Placeholder 8">
            <a:extLst>
              <a:ext uri="{FF2B5EF4-FFF2-40B4-BE49-F238E27FC236}">
                <a16:creationId xmlns:a16="http://schemas.microsoft.com/office/drawing/2014/main" xmlns="" id="{9D4D9080-438C-8247-825A-5FE0DF019E5C}"/>
              </a:ext>
            </a:extLst>
          </p:cNvPr>
          <p:cNvSpPr>
            <a:spLocks noGrp="1"/>
          </p:cNvSpPr>
          <p:nvPr>
            <p:ph sz="half" idx="12"/>
          </p:nvPr>
        </p:nvSpPr>
        <p:spPr>
          <a:xfrm>
            <a:off x="971135" y="6289505"/>
            <a:ext cx="4297680" cy="568495"/>
          </a:xfrm>
        </p:spPr>
        <p:txBody>
          <a:bodyPr/>
          <a:lstStyle/>
          <a:p>
            <a:r>
              <a:rPr lang="en-US" sz="2400" dirty="0">
                <a:solidFill>
                  <a:srgbClr val="000000"/>
                </a:solidFill>
                <a:latin typeface="Calibri" panose="020F0502020204030204" pitchFamily="34" charset="0"/>
                <a:hlinkClick r:id="rId3"/>
              </a:rPr>
              <a:t>KY.1.OA.1 </a:t>
            </a:r>
            <a:endParaRPr lang="en-US" sz="2400" dirty="0"/>
          </a:p>
          <a:p>
            <a:endParaRPr lang="en-US" dirty="0"/>
          </a:p>
        </p:txBody>
      </p:sp>
      <p:sp>
        <p:nvSpPr>
          <p:cNvPr id="3" name="Slide Number Placeholder 2">
            <a:extLst>
              <a:ext uri="{FF2B5EF4-FFF2-40B4-BE49-F238E27FC236}">
                <a16:creationId xmlns:a16="http://schemas.microsoft.com/office/drawing/2014/main" xmlns="" id="{6EDD9103-CC6A-3F4E-AA0E-83D80B1FB276}"/>
              </a:ext>
            </a:extLst>
          </p:cNvPr>
          <p:cNvSpPr>
            <a:spLocks noGrp="1"/>
          </p:cNvSpPr>
          <p:nvPr>
            <p:ph type="sldNum" sz="quarter" idx="10"/>
          </p:nvPr>
        </p:nvSpPr>
        <p:spPr/>
        <p:txBody>
          <a:bodyPr/>
          <a:lstStyle/>
          <a:p>
            <a:fld id="{91BD7323-49BF-4C97-8773-5EC64C492009}" type="slidenum">
              <a:rPr lang="en-US" smtClean="0"/>
              <a:pPr/>
              <a:t>23</a:t>
            </a:fld>
            <a:endParaRPr lang="en-US"/>
          </a:p>
        </p:txBody>
      </p:sp>
    </p:spTree>
    <p:extLst>
      <p:ext uri="{BB962C8B-B14F-4D97-AF65-F5344CB8AC3E}">
        <p14:creationId xmlns:p14="http://schemas.microsoft.com/office/powerpoint/2010/main" val="501778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9EC61-6727-604E-B2B1-B03F7B0687C8}"/>
              </a:ext>
            </a:extLst>
          </p:cNvPr>
          <p:cNvSpPr>
            <a:spLocks noGrp="1"/>
          </p:cNvSpPr>
          <p:nvPr>
            <p:ph type="title"/>
          </p:nvPr>
        </p:nvSpPr>
        <p:spPr/>
        <p:txBody>
          <a:bodyPr/>
          <a:lstStyle/>
          <a:p>
            <a:r>
              <a:rPr lang="en-US" dirty="0"/>
              <a:t>Teaching and Modeling (1)</a:t>
            </a:r>
          </a:p>
        </p:txBody>
      </p:sp>
      <p:sp>
        <p:nvSpPr>
          <p:cNvPr id="4" name="Content Placeholder 3">
            <a:extLst>
              <a:ext uri="{FF2B5EF4-FFF2-40B4-BE49-F238E27FC236}">
                <a16:creationId xmlns:a16="http://schemas.microsoft.com/office/drawing/2014/main" xmlns="" id="{4E94BFCB-E2A3-0243-AA3D-2BFD2B4571B1}"/>
              </a:ext>
            </a:extLst>
          </p:cNvPr>
          <p:cNvSpPr>
            <a:spLocks noGrp="1"/>
          </p:cNvSpPr>
          <p:nvPr>
            <p:ph sz="quarter" idx="12"/>
          </p:nvPr>
        </p:nvSpPr>
        <p:spPr/>
        <p:txBody>
          <a:bodyPr lIns="91440" tIns="45720" rIns="91440" bIns="45720" anchor="t"/>
          <a:lstStyle/>
          <a:p>
            <a:pPr marL="742950" indent="-742950">
              <a:buFont typeface="+mj-lt"/>
              <a:buAutoNum type="arabicParenR"/>
            </a:pPr>
            <a:r>
              <a:rPr lang="en-US" dirty="0"/>
              <a:t>Making intended learning visible</a:t>
            </a:r>
          </a:p>
          <a:p>
            <a:pPr marL="742950" indent="-742950">
              <a:buFont typeface="+mj-lt"/>
              <a:buAutoNum type="arabicParenR"/>
            </a:pPr>
            <a:r>
              <a:rPr lang="en-US" dirty="0"/>
              <a:t>Explicit teaching and modeling of self-assessment</a:t>
            </a:r>
          </a:p>
          <a:p>
            <a:pPr marL="742950" indent="-742950">
              <a:buFont typeface="+mj-lt"/>
              <a:buAutoNum type="arabicParenR"/>
            </a:pPr>
            <a:r>
              <a:rPr lang="en-US" dirty="0"/>
              <a:t>Explicit teaching and modeling of peer- assessment</a:t>
            </a:r>
          </a:p>
        </p:txBody>
      </p:sp>
      <p:sp>
        <p:nvSpPr>
          <p:cNvPr id="3" name="Slide Number Placeholder 2">
            <a:extLst>
              <a:ext uri="{FF2B5EF4-FFF2-40B4-BE49-F238E27FC236}">
                <a16:creationId xmlns:a16="http://schemas.microsoft.com/office/drawing/2014/main" xmlns="" id="{9F9D5C71-370B-294A-8A60-EBBCC4B7890D}"/>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405809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9EC61-6727-604E-B2B1-B03F7B0687C8}"/>
              </a:ext>
            </a:extLst>
          </p:cNvPr>
          <p:cNvSpPr>
            <a:spLocks noGrp="1"/>
          </p:cNvSpPr>
          <p:nvPr>
            <p:ph type="title"/>
          </p:nvPr>
        </p:nvSpPr>
        <p:spPr/>
        <p:txBody>
          <a:bodyPr/>
          <a:lstStyle/>
          <a:p>
            <a:r>
              <a:rPr lang="en-US" dirty="0"/>
              <a:t>Teaching and Modeling (2)</a:t>
            </a:r>
          </a:p>
        </p:txBody>
      </p:sp>
      <p:sp>
        <p:nvSpPr>
          <p:cNvPr id="4" name="Content Placeholder 3">
            <a:extLst>
              <a:ext uri="{FF2B5EF4-FFF2-40B4-BE49-F238E27FC236}">
                <a16:creationId xmlns:a16="http://schemas.microsoft.com/office/drawing/2014/main" xmlns="" id="{4E94BFCB-E2A3-0243-AA3D-2BFD2B4571B1}"/>
              </a:ext>
            </a:extLst>
          </p:cNvPr>
          <p:cNvSpPr>
            <a:spLocks noGrp="1"/>
          </p:cNvSpPr>
          <p:nvPr>
            <p:ph sz="half" idx="1"/>
          </p:nvPr>
        </p:nvSpPr>
        <p:spPr>
          <a:xfrm>
            <a:off x="1149552" y="1797505"/>
            <a:ext cx="8485102" cy="655763"/>
          </a:xfrm>
        </p:spPr>
        <p:txBody>
          <a:bodyPr lIns="91440" tIns="45720" rIns="91440" bIns="45720" anchor="t"/>
          <a:lstStyle/>
          <a:p>
            <a:pPr marL="742950" indent="-742950">
              <a:buFont typeface="+mj-lt"/>
              <a:buAutoNum type="arabicParenR"/>
            </a:pPr>
            <a:r>
              <a:rPr lang="en-US" dirty="0"/>
              <a:t>Making intended learning visible</a:t>
            </a:r>
          </a:p>
        </p:txBody>
      </p:sp>
      <p:sp>
        <p:nvSpPr>
          <p:cNvPr id="7" name="Content Placeholder 6">
            <a:extLst>
              <a:ext uri="{FF2B5EF4-FFF2-40B4-BE49-F238E27FC236}">
                <a16:creationId xmlns:a16="http://schemas.microsoft.com/office/drawing/2014/main" xmlns="" id="{B7C7C579-10E1-7A48-B1E3-0D380C769B27}"/>
              </a:ext>
            </a:extLst>
          </p:cNvPr>
          <p:cNvSpPr>
            <a:spLocks noGrp="1"/>
          </p:cNvSpPr>
          <p:nvPr>
            <p:ph sz="half" idx="2"/>
          </p:nvPr>
        </p:nvSpPr>
        <p:spPr>
          <a:xfrm>
            <a:off x="1149552" y="2932616"/>
            <a:ext cx="8752731" cy="655763"/>
          </a:xfrm>
        </p:spPr>
        <p:txBody>
          <a:bodyPr/>
          <a:lstStyle/>
          <a:p>
            <a:r>
              <a:rPr lang="en-US" dirty="0">
                <a:solidFill>
                  <a:srgbClr val="4A609A"/>
                </a:solidFill>
              </a:rPr>
              <a:t>Grade 6 Teacher Talk</a:t>
            </a:r>
          </a:p>
        </p:txBody>
      </p:sp>
      <p:sp>
        <p:nvSpPr>
          <p:cNvPr id="8" name="Content Placeholder 7">
            <a:extLst>
              <a:ext uri="{FF2B5EF4-FFF2-40B4-BE49-F238E27FC236}">
                <a16:creationId xmlns:a16="http://schemas.microsoft.com/office/drawing/2014/main" xmlns="" id="{C349F869-6F8E-654F-A9A1-123BE0F50D14}"/>
              </a:ext>
            </a:extLst>
          </p:cNvPr>
          <p:cNvSpPr>
            <a:spLocks noGrp="1"/>
          </p:cNvSpPr>
          <p:nvPr>
            <p:ph sz="half" idx="11"/>
          </p:nvPr>
        </p:nvSpPr>
        <p:spPr>
          <a:xfrm>
            <a:off x="1149552" y="3571761"/>
            <a:ext cx="8239775" cy="2115361"/>
          </a:xfrm>
          <a:ln w="28575">
            <a:solidFill>
              <a:srgbClr val="4A609A"/>
            </a:solidFill>
          </a:ln>
        </p:spPr>
        <p:txBody>
          <a:bodyPr/>
          <a:lstStyle/>
          <a:p>
            <a:r>
              <a:rPr lang="en-US" sz="3200" i="1" dirty="0">
                <a:latin typeface="Calibri" panose="020F0502020204030204" pitchFamily="34" charset="0"/>
                <a:cs typeface="Calibri" panose="020F0502020204030204" pitchFamily="34" charset="0"/>
              </a:rPr>
              <a:t>I notice that the rate in the problem is given in feet per second, but the answer needs to be in inches per second. I will multiply the initial rate by 12, since there are 12 inches in 1 foot.</a:t>
            </a:r>
            <a:endParaRPr lang="en-US" sz="32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xmlns="" id="{E27A8AE5-C007-A143-A5AE-8654A2620511}"/>
              </a:ext>
            </a:extLst>
          </p:cNvPr>
          <p:cNvSpPr>
            <a:spLocks noGrp="1"/>
          </p:cNvSpPr>
          <p:nvPr>
            <p:ph sz="half" idx="12"/>
          </p:nvPr>
        </p:nvSpPr>
        <p:spPr>
          <a:xfrm>
            <a:off x="1149552" y="6309650"/>
            <a:ext cx="4297680" cy="548350"/>
          </a:xfrm>
        </p:spPr>
        <p:txBody>
          <a:bodyPr/>
          <a:lstStyle/>
          <a:p>
            <a:r>
              <a:rPr lang="en-US" sz="2400" dirty="0">
                <a:solidFill>
                  <a:srgbClr val="000000"/>
                </a:solidFill>
                <a:latin typeface="Calibri" panose="020F0502020204030204" pitchFamily="34" charset="0"/>
                <a:hlinkClick r:id="rId3"/>
              </a:rPr>
              <a:t>KY.6.RP.3c</a:t>
            </a:r>
            <a:endParaRPr lang="en-US" sz="2400" dirty="0"/>
          </a:p>
        </p:txBody>
      </p:sp>
      <p:sp>
        <p:nvSpPr>
          <p:cNvPr id="3" name="Slide Number Placeholder 2">
            <a:extLst>
              <a:ext uri="{FF2B5EF4-FFF2-40B4-BE49-F238E27FC236}">
                <a16:creationId xmlns:a16="http://schemas.microsoft.com/office/drawing/2014/main" xmlns="" id="{9F9D5C71-370B-294A-8A60-EBBCC4B7890D}"/>
              </a:ext>
            </a:extLst>
          </p:cNvPr>
          <p:cNvSpPr>
            <a:spLocks noGrp="1"/>
          </p:cNvSpPr>
          <p:nvPr>
            <p:ph type="sldNum" sz="quarter" idx="10"/>
          </p:nvPr>
        </p:nvSpPr>
        <p:spPr/>
        <p:txBody>
          <a:bodyPr/>
          <a:lstStyle/>
          <a:p>
            <a:fld id="{91BD7323-49BF-4C97-8773-5EC64C492009}" type="slidenum">
              <a:rPr lang="en-US" smtClean="0"/>
              <a:pPr/>
              <a:t>25</a:t>
            </a:fld>
            <a:endParaRPr lang="en-US"/>
          </a:p>
        </p:txBody>
      </p:sp>
    </p:spTree>
    <p:extLst>
      <p:ext uri="{BB962C8B-B14F-4D97-AF65-F5344CB8AC3E}">
        <p14:creationId xmlns:p14="http://schemas.microsoft.com/office/powerpoint/2010/main" val="74714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9EC61-6727-604E-B2B1-B03F7B0687C8}"/>
              </a:ext>
            </a:extLst>
          </p:cNvPr>
          <p:cNvSpPr>
            <a:spLocks noGrp="1"/>
          </p:cNvSpPr>
          <p:nvPr>
            <p:ph type="title"/>
          </p:nvPr>
        </p:nvSpPr>
        <p:spPr/>
        <p:txBody>
          <a:bodyPr/>
          <a:lstStyle/>
          <a:p>
            <a:r>
              <a:rPr lang="en-US" dirty="0"/>
              <a:t>Teaching and Modeling (3)</a:t>
            </a:r>
          </a:p>
        </p:txBody>
      </p:sp>
      <p:sp>
        <p:nvSpPr>
          <p:cNvPr id="4" name="Content Placeholder 3">
            <a:extLst>
              <a:ext uri="{FF2B5EF4-FFF2-40B4-BE49-F238E27FC236}">
                <a16:creationId xmlns:a16="http://schemas.microsoft.com/office/drawing/2014/main" xmlns="" id="{4E94BFCB-E2A3-0243-AA3D-2BFD2B4571B1}"/>
              </a:ext>
            </a:extLst>
          </p:cNvPr>
          <p:cNvSpPr>
            <a:spLocks noGrp="1"/>
          </p:cNvSpPr>
          <p:nvPr>
            <p:ph sz="half" idx="1"/>
          </p:nvPr>
        </p:nvSpPr>
        <p:spPr>
          <a:xfrm>
            <a:off x="971135" y="1447586"/>
            <a:ext cx="8433836" cy="811881"/>
          </a:xfrm>
        </p:spPr>
        <p:txBody>
          <a:bodyPr lIns="91440" tIns="45720" rIns="91440" bIns="45720" anchor="t"/>
          <a:lstStyle/>
          <a:p>
            <a:pPr marL="742950" indent="-742950">
              <a:buFont typeface="+mj-lt"/>
              <a:buAutoNum type="arabicParenR" startAt="2"/>
            </a:pPr>
            <a:r>
              <a:rPr lang="en-US" dirty="0"/>
              <a:t>Explicit teaching and modeling of self-assessment</a:t>
            </a:r>
          </a:p>
        </p:txBody>
      </p:sp>
      <p:sp>
        <p:nvSpPr>
          <p:cNvPr id="7" name="Content Placeholder 6">
            <a:extLst>
              <a:ext uri="{FF2B5EF4-FFF2-40B4-BE49-F238E27FC236}">
                <a16:creationId xmlns:a16="http://schemas.microsoft.com/office/drawing/2014/main" xmlns="" id="{BF234229-9D24-F841-81C4-170F03E1241B}"/>
              </a:ext>
            </a:extLst>
          </p:cNvPr>
          <p:cNvSpPr>
            <a:spLocks noGrp="1"/>
          </p:cNvSpPr>
          <p:nvPr>
            <p:ph sz="half" idx="2"/>
          </p:nvPr>
        </p:nvSpPr>
        <p:spPr>
          <a:xfrm>
            <a:off x="971135" y="2830785"/>
            <a:ext cx="8618222" cy="811881"/>
          </a:xfrm>
        </p:spPr>
        <p:txBody>
          <a:bodyPr/>
          <a:lstStyle/>
          <a:p>
            <a:r>
              <a:rPr lang="en-US" dirty="0">
                <a:solidFill>
                  <a:srgbClr val="4A609A"/>
                </a:solidFill>
              </a:rPr>
              <a:t>Grade 5 Teacher Talk</a:t>
            </a:r>
          </a:p>
        </p:txBody>
      </p:sp>
      <p:sp>
        <p:nvSpPr>
          <p:cNvPr id="8" name="Content Placeholder 7">
            <a:extLst>
              <a:ext uri="{FF2B5EF4-FFF2-40B4-BE49-F238E27FC236}">
                <a16:creationId xmlns:a16="http://schemas.microsoft.com/office/drawing/2014/main" xmlns="" id="{47F6038C-5366-7D45-8194-0646F45DF217}"/>
              </a:ext>
            </a:extLst>
          </p:cNvPr>
          <p:cNvSpPr>
            <a:spLocks noGrp="1"/>
          </p:cNvSpPr>
          <p:nvPr>
            <p:ph sz="half" idx="11"/>
          </p:nvPr>
        </p:nvSpPr>
        <p:spPr>
          <a:xfrm>
            <a:off x="971136" y="3490865"/>
            <a:ext cx="8433835" cy="2485388"/>
          </a:xfrm>
          <a:ln w="28575">
            <a:solidFill>
              <a:srgbClr val="4A609A"/>
            </a:solidFill>
          </a:ln>
        </p:spPr>
        <p:txBody>
          <a:bodyPr anchor="ctr"/>
          <a:lstStyle/>
          <a:p>
            <a:r>
              <a:rPr lang="en-US" sz="2400" i="1" dirty="0">
                <a:latin typeface="Calibri" panose="020F0502020204030204" pitchFamily="34" charset="0"/>
                <a:cs typeface="Calibri" panose="020F0502020204030204" pitchFamily="34" charset="0"/>
              </a:rPr>
              <a:t>We are working on clear and complete explanations for why multiplying a given number by a fraction greater than 1 results in a product greater than the given number. I have a set of examples that show this is true, but this doesn’t mean it works for any number. I need to add some words to my response that generalizes the examples in a way that explains why it works for any number.</a:t>
            </a:r>
            <a:endParaRPr lang="en-US" sz="24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xmlns="" id="{763D7D8C-9497-5341-A367-8A74860F9BAE}"/>
              </a:ext>
            </a:extLst>
          </p:cNvPr>
          <p:cNvSpPr>
            <a:spLocks noGrp="1"/>
          </p:cNvSpPr>
          <p:nvPr>
            <p:ph sz="half" idx="12"/>
          </p:nvPr>
        </p:nvSpPr>
        <p:spPr>
          <a:xfrm>
            <a:off x="1149552" y="6309650"/>
            <a:ext cx="4297680" cy="1893963"/>
          </a:xfrm>
        </p:spPr>
        <p:txBody>
          <a:bodyPr/>
          <a:lstStyle/>
          <a:p>
            <a:r>
              <a:rPr lang="en-US" sz="2400" dirty="0">
                <a:solidFill>
                  <a:srgbClr val="000000"/>
                </a:solidFill>
                <a:latin typeface="Calibri" panose="020F0502020204030204" pitchFamily="34" charset="0"/>
                <a:hlinkClick r:id="rId3"/>
              </a:rPr>
              <a:t>KY.5.NF.5b</a:t>
            </a:r>
            <a:r>
              <a:rPr lang="en-US" sz="2400" b="1" dirty="0">
                <a:hlinkClick r:id="rId3"/>
              </a:rPr>
              <a:t> </a:t>
            </a:r>
            <a:endParaRPr lang="en-US" sz="2400" dirty="0"/>
          </a:p>
        </p:txBody>
      </p:sp>
      <p:sp>
        <p:nvSpPr>
          <p:cNvPr id="3" name="Slide Number Placeholder 2">
            <a:extLst>
              <a:ext uri="{FF2B5EF4-FFF2-40B4-BE49-F238E27FC236}">
                <a16:creationId xmlns:a16="http://schemas.microsoft.com/office/drawing/2014/main" xmlns="" id="{9F9D5C71-370B-294A-8A60-EBBCC4B7890D}"/>
              </a:ext>
            </a:extLst>
          </p:cNvPr>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146679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9EC61-6727-604E-B2B1-B03F7B0687C8}"/>
              </a:ext>
            </a:extLst>
          </p:cNvPr>
          <p:cNvSpPr>
            <a:spLocks noGrp="1"/>
          </p:cNvSpPr>
          <p:nvPr>
            <p:ph type="title"/>
          </p:nvPr>
        </p:nvSpPr>
        <p:spPr/>
        <p:txBody>
          <a:bodyPr/>
          <a:lstStyle/>
          <a:p>
            <a:r>
              <a:rPr lang="en-US" dirty="0"/>
              <a:t>Teaching and Modeling (4)</a:t>
            </a:r>
          </a:p>
        </p:txBody>
      </p:sp>
      <p:sp>
        <p:nvSpPr>
          <p:cNvPr id="4" name="Content Placeholder 3">
            <a:extLst>
              <a:ext uri="{FF2B5EF4-FFF2-40B4-BE49-F238E27FC236}">
                <a16:creationId xmlns:a16="http://schemas.microsoft.com/office/drawing/2014/main" xmlns="" id="{4E94BFCB-E2A3-0243-AA3D-2BFD2B4571B1}"/>
              </a:ext>
            </a:extLst>
          </p:cNvPr>
          <p:cNvSpPr>
            <a:spLocks noGrp="1"/>
          </p:cNvSpPr>
          <p:nvPr>
            <p:ph sz="half" idx="1"/>
          </p:nvPr>
        </p:nvSpPr>
        <p:spPr>
          <a:xfrm>
            <a:off x="1149552" y="1797504"/>
            <a:ext cx="8992572" cy="1320801"/>
          </a:xfrm>
        </p:spPr>
        <p:txBody>
          <a:bodyPr lIns="91440" tIns="45720" rIns="91440" bIns="45720" anchor="t"/>
          <a:lstStyle/>
          <a:p>
            <a:pPr marL="742950" indent="-742950">
              <a:buFont typeface="+mj-lt"/>
              <a:buAutoNum type="arabicParenR" startAt="3"/>
            </a:pPr>
            <a:r>
              <a:rPr lang="en-US" dirty="0"/>
              <a:t>Explicit teaching and modeling of peer- assessment</a:t>
            </a:r>
          </a:p>
        </p:txBody>
      </p:sp>
      <p:sp>
        <p:nvSpPr>
          <p:cNvPr id="7" name="Content Placeholder 6">
            <a:extLst>
              <a:ext uri="{FF2B5EF4-FFF2-40B4-BE49-F238E27FC236}">
                <a16:creationId xmlns:a16="http://schemas.microsoft.com/office/drawing/2014/main" xmlns="" id="{2EF194F2-7F7C-1841-96D8-1E1630D680E1}"/>
              </a:ext>
            </a:extLst>
          </p:cNvPr>
          <p:cNvSpPr>
            <a:spLocks noGrp="1"/>
          </p:cNvSpPr>
          <p:nvPr>
            <p:ph sz="half" idx="2"/>
          </p:nvPr>
        </p:nvSpPr>
        <p:spPr>
          <a:xfrm flipH="1">
            <a:off x="1149552" y="3635121"/>
            <a:ext cx="8741016" cy="786732"/>
          </a:xfrm>
        </p:spPr>
        <p:txBody>
          <a:bodyPr/>
          <a:lstStyle/>
          <a:p>
            <a:r>
              <a:rPr lang="en-US" dirty="0">
                <a:solidFill>
                  <a:srgbClr val="4A609A"/>
                </a:solidFill>
              </a:rPr>
              <a:t>Grade 2 Teacher Talk</a:t>
            </a:r>
          </a:p>
        </p:txBody>
      </p:sp>
      <p:sp>
        <p:nvSpPr>
          <p:cNvPr id="8" name="Content Placeholder 7">
            <a:extLst>
              <a:ext uri="{FF2B5EF4-FFF2-40B4-BE49-F238E27FC236}">
                <a16:creationId xmlns:a16="http://schemas.microsoft.com/office/drawing/2014/main" xmlns="" id="{D8C6BC00-A0B4-6A4F-B790-4CB70BF5DA2E}"/>
              </a:ext>
            </a:extLst>
          </p:cNvPr>
          <p:cNvSpPr>
            <a:spLocks noGrp="1"/>
          </p:cNvSpPr>
          <p:nvPr>
            <p:ph sz="half" idx="11"/>
          </p:nvPr>
        </p:nvSpPr>
        <p:spPr>
          <a:xfrm>
            <a:off x="1149552" y="4324803"/>
            <a:ext cx="8354785" cy="1320801"/>
          </a:xfrm>
          <a:ln w="28575">
            <a:solidFill>
              <a:srgbClr val="4A609A"/>
            </a:solidFill>
          </a:ln>
        </p:spPr>
        <p:txBody>
          <a:bodyPr anchor="ctr"/>
          <a:lstStyle/>
          <a:p>
            <a:r>
              <a:rPr lang="en-US" sz="3200" i="1" dirty="0">
                <a:latin typeface="Calibri" panose="020F0502020204030204" pitchFamily="34" charset="0"/>
                <a:cs typeface="Calibri" panose="020F0502020204030204" pitchFamily="34" charset="0"/>
              </a:rPr>
              <a:t>I heard you say two hundred nine, but you wrote 290. Which number did you mean?</a:t>
            </a:r>
          </a:p>
        </p:txBody>
      </p:sp>
      <p:sp>
        <p:nvSpPr>
          <p:cNvPr id="9" name="Content Placeholder 8">
            <a:extLst>
              <a:ext uri="{FF2B5EF4-FFF2-40B4-BE49-F238E27FC236}">
                <a16:creationId xmlns:a16="http://schemas.microsoft.com/office/drawing/2014/main" xmlns="" id="{0C8C64C9-4636-E64A-9586-9D7FD2B1DB20}"/>
              </a:ext>
            </a:extLst>
          </p:cNvPr>
          <p:cNvSpPr>
            <a:spLocks noGrp="1"/>
          </p:cNvSpPr>
          <p:nvPr>
            <p:ph sz="half" idx="12"/>
          </p:nvPr>
        </p:nvSpPr>
        <p:spPr>
          <a:xfrm>
            <a:off x="1149552" y="6238236"/>
            <a:ext cx="3500278" cy="873077"/>
          </a:xfrm>
        </p:spPr>
        <p:txBody>
          <a:bodyPr/>
          <a:lstStyle/>
          <a:p>
            <a:r>
              <a:rPr lang="en-US" sz="2400" dirty="0">
                <a:solidFill>
                  <a:srgbClr val="000000"/>
                </a:solidFill>
                <a:latin typeface="Calibri" panose="020F0502020204030204" pitchFamily="34" charset="0"/>
                <a:hlinkClick r:id="rId3"/>
              </a:rPr>
              <a:t>KY.2.NBT.3</a:t>
            </a:r>
            <a:endParaRPr lang="en-US" sz="2400" dirty="0"/>
          </a:p>
          <a:p>
            <a:endParaRPr lang="en-US" dirty="0"/>
          </a:p>
        </p:txBody>
      </p:sp>
      <p:sp>
        <p:nvSpPr>
          <p:cNvPr id="3" name="Slide Number Placeholder 2">
            <a:extLst>
              <a:ext uri="{FF2B5EF4-FFF2-40B4-BE49-F238E27FC236}">
                <a16:creationId xmlns:a16="http://schemas.microsoft.com/office/drawing/2014/main" xmlns="" id="{9F9D5C71-370B-294A-8A60-EBBCC4B7890D}"/>
              </a:ext>
            </a:extLst>
          </p:cNvPr>
          <p:cNvSpPr>
            <a:spLocks noGrp="1"/>
          </p:cNvSpPr>
          <p:nvPr>
            <p:ph type="sldNum" sz="quarter" idx="10"/>
          </p:nvPr>
        </p:nvSpPr>
        <p:spPr/>
        <p:txBody>
          <a:bodyPr/>
          <a:lstStyle/>
          <a:p>
            <a:fld id="{91BD7323-49BF-4C97-8773-5EC64C492009}" type="slidenum">
              <a:rPr lang="en-US" smtClean="0"/>
              <a:pPr/>
              <a:t>27</a:t>
            </a:fld>
            <a:endParaRPr lang="en-US"/>
          </a:p>
        </p:txBody>
      </p:sp>
    </p:spTree>
    <p:extLst>
      <p:ext uri="{BB962C8B-B14F-4D97-AF65-F5344CB8AC3E}">
        <p14:creationId xmlns:p14="http://schemas.microsoft.com/office/powerpoint/2010/main" val="9485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E10C0F-8667-1E48-9562-3BD8DBC14E87}"/>
              </a:ext>
            </a:extLst>
          </p:cNvPr>
          <p:cNvSpPr>
            <a:spLocks noGrp="1"/>
          </p:cNvSpPr>
          <p:nvPr>
            <p:ph type="title"/>
          </p:nvPr>
        </p:nvSpPr>
        <p:spPr/>
        <p:txBody>
          <a:bodyPr/>
          <a:lstStyle/>
          <a:p>
            <a:r>
              <a:rPr lang="en-US" dirty="0"/>
              <a:t>Practice</a:t>
            </a:r>
          </a:p>
        </p:txBody>
      </p:sp>
      <p:sp>
        <p:nvSpPr>
          <p:cNvPr id="4" name="Content Placeholder 3">
            <a:extLst>
              <a:ext uri="{FF2B5EF4-FFF2-40B4-BE49-F238E27FC236}">
                <a16:creationId xmlns:a16="http://schemas.microsoft.com/office/drawing/2014/main" xmlns="" id="{AAF3E72D-FE03-5841-A4CE-3072BC8C286C}"/>
              </a:ext>
            </a:extLst>
          </p:cNvPr>
          <p:cNvSpPr>
            <a:spLocks noGrp="1"/>
          </p:cNvSpPr>
          <p:nvPr>
            <p:ph sz="quarter" idx="12"/>
          </p:nvPr>
        </p:nvSpPr>
        <p:spPr/>
        <p:txBody>
          <a:bodyPr lIns="91440" tIns="45720" rIns="91440" bIns="45720" anchor="t"/>
          <a:lstStyle/>
          <a:p>
            <a:pPr marL="571500" indent="-571500">
              <a:buFont typeface="Arial" panose="05040102010807070707" pitchFamily="18" charset="2"/>
              <a:buChar char="•"/>
            </a:pPr>
            <a:r>
              <a:rPr lang="en-US" dirty="0">
                <a:ea typeface="+mn-lt"/>
                <a:cs typeface="+mn-lt"/>
              </a:rPr>
              <a:t>Classroom culture</a:t>
            </a:r>
          </a:p>
          <a:p>
            <a:pPr marL="571500" indent="-571500">
              <a:buFont typeface="Arial" panose="05040102010807070707" pitchFamily="18" charset="2"/>
              <a:buChar char="•"/>
            </a:pPr>
            <a:r>
              <a:rPr lang="en-US" dirty="0"/>
              <a:t>Low </a:t>
            </a:r>
            <a:r>
              <a:rPr lang="en-US" dirty="0">
                <a:ea typeface="+mn-lt"/>
                <a:cs typeface="+mn-lt"/>
              </a:rPr>
              <a:t>stakes, learning focused</a:t>
            </a:r>
            <a:endParaRPr lang="en-US" dirty="0"/>
          </a:p>
          <a:p>
            <a:pPr marL="571500" indent="-571500">
              <a:buFont typeface="Arial" panose="05040102010807070707" pitchFamily="18" charset="2"/>
              <a:buChar char="•"/>
            </a:pPr>
            <a:r>
              <a:rPr lang="en-US" dirty="0"/>
              <a:t>Repeated opportunities</a:t>
            </a:r>
          </a:p>
          <a:p>
            <a:pPr marL="571500" indent="-571500">
              <a:buFont typeface="Arial" panose="05040102010807070707" pitchFamily="18" charset="2"/>
              <a:buChar char="•"/>
            </a:pPr>
            <a:r>
              <a:rPr lang="en-US" dirty="0"/>
              <a:t>Feedback on self- and peer-assessment</a:t>
            </a:r>
          </a:p>
          <a:p>
            <a:pPr marL="571500" indent="-571500">
              <a:buFont typeface="Arial" panose="05040102010807070707" pitchFamily="18" charset="2"/>
              <a:buChar char="•"/>
            </a:pPr>
            <a:endParaRPr lang="en-US" dirty="0"/>
          </a:p>
          <a:p>
            <a:endParaRPr lang="en-US" dirty="0"/>
          </a:p>
        </p:txBody>
      </p:sp>
      <p:sp>
        <p:nvSpPr>
          <p:cNvPr id="3" name="Slide Number Placeholder 2">
            <a:extLst>
              <a:ext uri="{FF2B5EF4-FFF2-40B4-BE49-F238E27FC236}">
                <a16:creationId xmlns:a16="http://schemas.microsoft.com/office/drawing/2014/main" xmlns="" id="{82B1CEE6-4F09-C047-8E6A-98871E4A94A8}"/>
              </a:ext>
            </a:extLst>
          </p:cNvPr>
          <p:cNvSpPr>
            <a:spLocks noGrp="1"/>
          </p:cNvSpPr>
          <p:nvPr>
            <p:ph type="sldNum" sz="quarter" idx="10"/>
          </p:nvPr>
        </p:nvSpPr>
        <p:spPr/>
        <p:txBody>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345614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48B52-3A70-D543-8FC9-05E4A473D230}"/>
              </a:ext>
            </a:extLst>
          </p:cNvPr>
          <p:cNvSpPr>
            <a:spLocks noGrp="1"/>
          </p:cNvSpPr>
          <p:nvPr>
            <p:ph type="title"/>
          </p:nvPr>
        </p:nvSpPr>
        <p:spPr/>
        <p:txBody>
          <a:bodyPr/>
          <a:lstStyle/>
          <a:p>
            <a:r>
              <a:rPr lang="en-US" dirty="0"/>
              <a:t>Tools and Strategies</a:t>
            </a:r>
          </a:p>
        </p:txBody>
      </p:sp>
      <p:sp>
        <p:nvSpPr>
          <p:cNvPr id="4" name="Content Placeholder 3">
            <a:extLst>
              <a:ext uri="{FF2B5EF4-FFF2-40B4-BE49-F238E27FC236}">
                <a16:creationId xmlns:a16="http://schemas.microsoft.com/office/drawing/2014/main" xmlns="" id="{B873A046-0262-B946-A97D-B2F25543309A}"/>
              </a:ext>
            </a:extLst>
          </p:cNvPr>
          <p:cNvSpPr>
            <a:spLocks noGrp="1"/>
          </p:cNvSpPr>
          <p:nvPr>
            <p:ph sz="quarter" idx="12"/>
          </p:nvPr>
        </p:nvSpPr>
        <p:spPr>
          <a:xfrm>
            <a:off x="1137678" y="1613642"/>
            <a:ext cx="8320221" cy="5061133"/>
          </a:xfrm>
        </p:spPr>
        <p:txBody>
          <a:bodyPr/>
          <a:lstStyle/>
          <a:p>
            <a:pPr marL="571500" indent="-571500">
              <a:buFont typeface="Arial" panose="020B0604020202020204" pitchFamily="34" charset="0"/>
              <a:buChar char="•"/>
            </a:pPr>
            <a:r>
              <a:rPr lang="en-US" sz="2400" dirty="0"/>
              <a:t>Templates</a:t>
            </a:r>
          </a:p>
          <a:p>
            <a:pPr marL="571500" indent="-571500">
              <a:buFont typeface="Arial" panose="020B0604020202020204" pitchFamily="34" charset="0"/>
              <a:buChar char="•"/>
            </a:pPr>
            <a:r>
              <a:rPr lang="en-US" sz="2400" dirty="0"/>
              <a:t>Self- and peer-correction checklists and look-</a:t>
            </a:r>
            <a:r>
              <a:rPr lang="en-US" sz="2400" dirty="0" err="1"/>
              <a:t>fors</a:t>
            </a:r>
            <a:endParaRPr lang="en-US" sz="2400" dirty="0"/>
          </a:p>
          <a:p>
            <a:pPr marL="571500" indent="-571500">
              <a:buFont typeface="Arial" panose="020B0604020202020204" pitchFamily="34" charset="0"/>
              <a:buChar char="•"/>
            </a:pPr>
            <a:r>
              <a:rPr lang="en-US" sz="2400" dirty="0"/>
              <a:t>Sentence starters</a:t>
            </a:r>
          </a:p>
          <a:p>
            <a:pPr marL="571500" indent="-571500">
              <a:buFont typeface="Arial" panose="020B0604020202020204" pitchFamily="34" charset="0"/>
              <a:buChar char="•"/>
            </a:pPr>
            <a:r>
              <a:rPr lang="en-US" sz="2400" dirty="0"/>
              <a:t>Examples of student work/writing</a:t>
            </a:r>
          </a:p>
          <a:p>
            <a:pPr marL="571500" indent="-571500">
              <a:buFont typeface="Arial" panose="020B0604020202020204" pitchFamily="34" charset="0"/>
              <a:buChar char="•"/>
            </a:pPr>
            <a:r>
              <a:rPr lang="en-US" sz="2400" dirty="0"/>
              <a:t>Background knowledge anchor charts</a:t>
            </a:r>
          </a:p>
          <a:p>
            <a:pPr marL="571500" indent="-571500">
              <a:buFont typeface="Arial" panose="020B0604020202020204" pitchFamily="34" charset="0"/>
              <a:buChar char="•"/>
            </a:pPr>
            <a:r>
              <a:rPr lang="en-US" sz="2400" dirty="0"/>
              <a:t>Graphic organizers for the intended learning sequence</a:t>
            </a:r>
          </a:p>
          <a:p>
            <a:pPr marL="571500" indent="-571500">
              <a:buFont typeface="Arial" panose="020B0604020202020204" pitchFamily="34" charset="0"/>
              <a:buChar char="•"/>
            </a:pPr>
            <a:r>
              <a:rPr lang="en-US" sz="2400" dirty="0"/>
              <a:t>Question prompts </a:t>
            </a:r>
          </a:p>
          <a:p>
            <a:pPr marL="571500" indent="-571500">
              <a:buFont typeface="Arial" panose="020B0604020202020204" pitchFamily="34" charset="0"/>
              <a:buChar char="•"/>
            </a:pPr>
            <a:r>
              <a:rPr lang="en-US" sz="2400" dirty="0"/>
              <a:t>Explicit comprehension strategies (e.g., QRAC-the-code, Concrete-Representational-Abstract)</a:t>
            </a:r>
          </a:p>
        </p:txBody>
      </p:sp>
      <p:sp>
        <p:nvSpPr>
          <p:cNvPr id="3" name="Slide Number Placeholder 2">
            <a:extLst>
              <a:ext uri="{FF2B5EF4-FFF2-40B4-BE49-F238E27FC236}">
                <a16:creationId xmlns:a16="http://schemas.microsoft.com/office/drawing/2014/main" xmlns="" id="{0D4C1F10-85DF-EC44-B854-7226B8345565}"/>
              </a:ext>
            </a:extLst>
          </p:cNvPr>
          <p:cNvSpPr>
            <a:spLocks noGrp="1"/>
          </p:cNvSpPr>
          <p:nvPr>
            <p:ph type="sldNum" sz="quarter" idx="10"/>
          </p:nvPr>
        </p:nvSpPr>
        <p:spPr/>
        <p:txBody>
          <a:bodyPr/>
          <a:lstStyle/>
          <a:p>
            <a:fld id="{91BD7323-49BF-4C97-8773-5EC64C492009}" type="slidenum">
              <a:rPr lang="en-US" smtClean="0"/>
              <a:pPr/>
              <a:t>29</a:t>
            </a:fld>
            <a:endParaRPr lang="en-US"/>
          </a:p>
        </p:txBody>
      </p:sp>
    </p:spTree>
    <p:extLst>
      <p:ext uri="{BB962C8B-B14F-4D97-AF65-F5344CB8AC3E}">
        <p14:creationId xmlns:p14="http://schemas.microsoft.com/office/powerpoint/2010/main" val="34732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47833" y="374619"/>
            <a:ext cx="8596668" cy="1320800"/>
          </a:xfrm>
        </p:spPr>
        <p:txBody>
          <a:bodyPr/>
          <a:lstStyle/>
          <a:p>
            <a:r>
              <a:rPr lang="en-US" dirty="0"/>
              <a:t>Learning Goals (2)</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type="body" sz="quarter" idx="13"/>
          </p:nvPr>
        </p:nvSpPr>
        <p:spPr>
          <a:xfrm>
            <a:off x="851809" y="1396538"/>
            <a:ext cx="9188715" cy="5282621"/>
          </a:xfrm>
        </p:spPr>
        <p:txBody>
          <a:bodyPr/>
          <a:lstStyle/>
          <a:p>
            <a:pPr marL="0" indent="0">
              <a:buNone/>
            </a:pPr>
            <a:r>
              <a:rPr lang="en-US" dirty="0"/>
              <a:t>Participants will understand:</a:t>
            </a:r>
          </a:p>
          <a:p>
            <a:pPr lvl="0"/>
            <a:r>
              <a:rPr lang="en-US" dirty="0"/>
              <a:t>Strategies to interpret evidence of student learning to inform teaching and learning within specific disciplines </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2842996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1158E-9714-2B4E-8CE9-00A68734CF12}"/>
              </a:ext>
            </a:extLst>
          </p:cNvPr>
          <p:cNvSpPr>
            <a:spLocks noGrp="1"/>
          </p:cNvSpPr>
          <p:nvPr>
            <p:ph type="title"/>
          </p:nvPr>
        </p:nvSpPr>
        <p:spPr/>
        <p:txBody>
          <a:bodyPr/>
          <a:lstStyle/>
          <a:p>
            <a:r>
              <a:rPr lang="en-US" sz="4800" dirty="0"/>
              <a:t>Culture of Peer- and Self-Assessment in Action</a:t>
            </a:r>
          </a:p>
        </p:txBody>
      </p:sp>
      <p:pic>
        <p:nvPicPr>
          <p:cNvPr id="6" name="Content Placeholder 5" descr="An image of the 60-Second Strategy Respond, Reflect &amp; Review video">
            <a:extLst>
              <a:ext uri="{FF2B5EF4-FFF2-40B4-BE49-F238E27FC236}">
                <a16:creationId xmlns:a16="http://schemas.microsoft.com/office/drawing/2014/main" xmlns="" id="{AF60B32A-FA4A-0243-980A-DB6C9C18193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0214" y="1838317"/>
            <a:ext cx="6002298" cy="3399531"/>
          </a:xfrm>
        </p:spPr>
      </p:pic>
      <p:sp>
        <p:nvSpPr>
          <p:cNvPr id="7" name="Content Placeholder 6">
            <a:extLst>
              <a:ext uri="{FF2B5EF4-FFF2-40B4-BE49-F238E27FC236}">
                <a16:creationId xmlns:a16="http://schemas.microsoft.com/office/drawing/2014/main" xmlns="" id="{8EB7D48C-2398-B94B-A53B-BAB09B215E82}"/>
              </a:ext>
            </a:extLst>
          </p:cNvPr>
          <p:cNvSpPr>
            <a:spLocks noGrp="1"/>
          </p:cNvSpPr>
          <p:nvPr>
            <p:ph sz="half" idx="2"/>
          </p:nvPr>
        </p:nvSpPr>
        <p:spPr>
          <a:xfrm>
            <a:off x="1149033" y="5510025"/>
            <a:ext cx="7879220" cy="1320800"/>
          </a:xfrm>
        </p:spPr>
        <p:txBody>
          <a:bodyPr/>
          <a:lstStyle/>
          <a:p>
            <a:r>
              <a:rPr lang="en-US" sz="2400" dirty="0">
                <a:hlinkClick r:id="rId4"/>
              </a:rPr>
              <a:t>https://</a:t>
            </a:r>
            <a:r>
              <a:rPr lang="en-US" sz="2400" dirty="0" err="1">
                <a:hlinkClick r:id="rId4"/>
              </a:rPr>
              <a:t>www.edutopia.org</a:t>
            </a:r>
            <a:r>
              <a:rPr lang="en-US" sz="2400" dirty="0">
                <a:hlinkClick r:id="rId4"/>
              </a:rPr>
              <a:t>/video/60-second-strategy-respond-reflect-and-review</a:t>
            </a:r>
            <a:endParaRPr lang="en-US" sz="2400" dirty="0"/>
          </a:p>
          <a:p>
            <a:endParaRPr lang="en-US" sz="2400" dirty="0"/>
          </a:p>
        </p:txBody>
      </p:sp>
      <p:sp>
        <p:nvSpPr>
          <p:cNvPr id="3" name="Slide Number Placeholder 2">
            <a:extLst>
              <a:ext uri="{FF2B5EF4-FFF2-40B4-BE49-F238E27FC236}">
                <a16:creationId xmlns:a16="http://schemas.microsoft.com/office/drawing/2014/main" xmlns="" id="{F14EF5E3-2E81-F94F-9D3B-76EB21BCA135}"/>
              </a:ext>
            </a:extLst>
          </p:cNvPr>
          <p:cNvSpPr>
            <a:spLocks noGrp="1"/>
          </p:cNvSpPr>
          <p:nvPr>
            <p:ph type="sldNum" sz="quarter" idx="10"/>
          </p:nvPr>
        </p:nvSpPr>
        <p:spPr/>
        <p:txBody>
          <a:bodyPr/>
          <a:lstStyle/>
          <a:p>
            <a:fld id="{91BD7323-49BF-4C97-8773-5EC64C492009}" type="slidenum">
              <a:rPr lang="en-US" smtClean="0"/>
              <a:pPr/>
              <a:t>30</a:t>
            </a:fld>
            <a:endParaRPr lang="en-US"/>
          </a:p>
        </p:txBody>
      </p:sp>
    </p:spTree>
    <p:extLst>
      <p:ext uri="{BB962C8B-B14F-4D97-AF65-F5344CB8AC3E}">
        <p14:creationId xmlns:p14="http://schemas.microsoft.com/office/powerpoint/2010/main" val="1605698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913382-C431-D748-A72C-6E44587E317D}"/>
              </a:ext>
            </a:extLst>
          </p:cNvPr>
          <p:cNvSpPr>
            <a:spLocks noGrp="1"/>
          </p:cNvSpPr>
          <p:nvPr>
            <p:ph type="title"/>
          </p:nvPr>
        </p:nvSpPr>
        <p:spPr>
          <a:xfrm>
            <a:off x="710165" y="3273549"/>
            <a:ext cx="9706044" cy="1320800"/>
          </a:xfrm>
        </p:spPr>
        <p:txBody>
          <a:bodyPr/>
          <a:lstStyle/>
          <a:p>
            <a:pPr lvl="0"/>
            <a:r>
              <a:rPr lang="en-US" sz="5400" dirty="0"/>
              <a:t>Strategies for Interpreting Evidence of Student Thinking in Mathematics</a:t>
            </a:r>
          </a:p>
        </p:txBody>
      </p:sp>
      <p:sp>
        <p:nvSpPr>
          <p:cNvPr id="3" name="Slide Number Placeholder 2">
            <a:extLst>
              <a:ext uri="{FF2B5EF4-FFF2-40B4-BE49-F238E27FC236}">
                <a16:creationId xmlns:a16="http://schemas.microsoft.com/office/drawing/2014/main" xmlns="" id="{62C53DBE-9A80-F04E-B8C3-A758095C1055}"/>
              </a:ext>
            </a:extLst>
          </p:cNvPr>
          <p:cNvSpPr>
            <a:spLocks noGrp="1"/>
          </p:cNvSpPr>
          <p:nvPr>
            <p:ph type="sldNum" sz="quarter" idx="10"/>
          </p:nvPr>
        </p:nvSpPr>
        <p:spPr/>
        <p:txBody>
          <a:bodyPr/>
          <a:lstStyle/>
          <a:p>
            <a:fld id="{91BD7323-49BF-4C97-8773-5EC64C492009}" type="slidenum">
              <a:rPr lang="en-US" smtClean="0"/>
              <a:pPr/>
              <a:t>31</a:t>
            </a:fld>
            <a:endParaRPr lang="en-US"/>
          </a:p>
        </p:txBody>
      </p:sp>
    </p:spTree>
    <p:extLst>
      <p:ext uri="{BB962C8B-B14F-4D97-AF65-F5344CB8AC3E}">
        <p14:creationId xmlns:p14="http://schemas.microsoft.com/office/powerpoint/2010/main" val="18117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a:xfrm>
            <a:off x="1137676" y="292842"/>
            <a:ext cx="10366751" cy="1320800"/>
          </a:xfrm>
        </p:spPr>
        <p:txBody>
          <a:bodyPr/>
          <a:lstStyle/>
          <a:p>
            <a:r>
              <a:rPr lang="en-US" dirty="0"/>
              <a:t>Analyzing Evidence</a:t>
            </a:r>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7" y="1613642"/>
            <a:ext cx="9090025" cy="5061133"/>
          </a:xfrm>
        </p:spPr>
        <p:txBody>
          <a:bodyPr/>
          <a:lstStyle/>
          <a:p>
            <a:pPr marL="566928" lvl="1" indent="-566928">
              <a:buSzPct val="100000"/>
              <a:buFont typeface="Arial" panose="020B0604020202020204" pitchFamily="34" charset="0"/>
              <a:buChar char="•"/>
            </a:pPr>
            <a:r>
              <a:rPr lang="en-US" sz="3600" dirty="0"/>
              <a:t>Progress of individual students toward Learning Goals and Success Criteria </a:t>
            </a:r>
          </a:p>
          <a:p>
            <a:pPr marL="566928" lvl="1" indent="-566928">
              <a:buSzPct val="100000"/>
              <a:buFont typeface="Arial" panose="020B0604020202020204" pitchFamily="34" charset="0"/>
              <a:buChar char="•"/>
            </a:pPr>
            <a:r>
              <a:rPr lang="en-US" sz="3600" dirty="0"/>
              <a:t>Disciplinary misconceptions, confusions and challenges</a:t>
            </a:r>
          </a:p>
          <a:p>
            <a:pPr marL="566928" lvl="1" indent="-566928">
              <a:buSzPct val="100000"/>
              <a:buFont typeface="Arial" panose="020B0604020202020204" pitchFamily="34" charset="0"/>
              <a:buChar char="•"/>
            </a:pPr>
            <a:r>
              <a:rPr lang="en-US" sz="3600" dirty="0"/>
              <a:t>Patterns and trends</a:t>
            </a:r>
          </a:p>
          <a:p>
            <a:pPr marL="566928" lvl="1" indent="-566928">
              <a:buSzPct val="100000"/>
              <a:buFont typeface="Arial" panose="020B0604020202020204" pitchFamily="34" charset="0"/>
              <a:buChar char="•"/>
            </a:pPr>
            <a:r>
              <a:rPr lang="en-US" sz="3600" dirty="0"/>
              <a:t>Reflections on teaching practice</a:t>
            </a:r>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32</a:t>
            </a:fld>
            <a:endParaRPr lang="en-US"/>
          </a:p>
        </p:txBody>
      </p:sp>
    </p:spTree>
    <p:extLst>
      <p:ext uri="{BB962C8B-B14F-4D97-AF65-F5344CB8AC3E}">
        <p14:creationId xmlns:p14="http://schemas.microsoft.com/office/powerpoint/2010/main" val="69870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p:txBody>
          <a:bodyPr lIns="91440" tIns="45720" rIns="91440" bIns="45720" anchor="t"/>
          <a:lstStyle/>
          <a:p>
            <a:r>
              <a:rPr lang="en-US" dirty="0"/>
              <a:t>Evaluating the Quality of Your Evidence</a:t>
            </a:r>
            <a:br>
              <a:rPr lang="en-US" dirty="0"/>
            </a:br>
            <a:endParaRPr lang="en-US" dirty="0"/>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7" y="2194559"/>
            <a:ext cx="9090025" cy="4347393"/>
          </a:xfrm>
        </p:spPr>
        <p:txBody>
          <a:bodyPr/>
          <a:lstStyle/>
          <a:p>
            <a:r>
              <a:rPr lang="en-US" dirty="0"/>
              <a:t>Factors that impact the value of evidence of learning:</a:t>
            </a:r>
          </a:p>
          <a:p>
            <a:pPr marL="571500" indent="-571500">
              <a:buFont typeface="Arial" panose="020B0604020202020204" pitchFamily="34" charset="0"/>
              <a:buChar char="•"/>
            </a:pPr>
            <a:r>
              <a:rPr lang="en-US" dirty="0"/>
              <a:t>Prior student knowledge</a:t>
            </a:r>
          </a:p>
          <a:p>
            <a:pPr marL="571500" indent="-571500">
              <a:buFont typeface="Arial" panose="020B0604020202020204" pitchFamily="34" charset="0"/>
              <a:buChar char="•"/>
            </a:pPr>
            <a:r>
              <a:rPr lang="en-US" dirty="0"/>
              <a:t>Student language barriers</a:t>
            </a:r>
          </a:p>
          <a:p>
            <a:pPr marL="571500" indent="-571500">
              <a:buFont typeface="Arial" panose="020B0604020202020204" pitchFamily="34" charset="0"/>
              <a:buChar char="•"/>
            </a:pPr>
            <a:r>
              <a:rPr lang="en-US" dirty="0"/>
              <a:t>Technological challenges</a:t>
            </a:r>
          </a:p>
          <a:p>
            <a:pPr marL="571500" indent="-571500">
              <a:buFont typeface="Arial" panose="020B0604020202020204" pitchFamily="34" charset="0"/>
              <a:buChar char="•"/>
            </a:pPr>
            <a:r>
              <a:rPr lang="en-US" dirty="0"/>
              <a:t>Questioning method</a:t>
            </a:r>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33</a:t>
            </a:fld>
            <a:endParaRPr lang="en-US"/>
          </a:p>
        </p:txBody>
      </p:sp>
    </p:spTree>
    <p:extLst>
      <p:ext uri="{BB962C8B-B14F-4D97-AF65-F5344CB8AC3E}">
        <p14:creationId xmlns:p14="http://schemas.microsoft.com/office/powerpoint/2010/main" val="632313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a:xfrm>
            <a:off x="1137676" y="369650"/>
            <a:ext cx="10366751" cy="950077"/>
          </a:xfrm>
        </p:spPr>
        <p:txBody>
          <a:bodyPr lIns="91440" tIns="45720" rIns="91440" bIns="45720" anchor="t"/>
          <a:lstStyle/>
          <a:p>
            <a:r>
              <a:rPr lang="en-US" dirty="0"/>
              <a:t>Anticipating Student Understanding (1)</a:t>
            </a:r>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6" y="2290448"/>
            <a:ext cx="9090025" cy="5061133"/>
          </a:xfrm>
        </p:spPr>
        <p:txBody>
          <a:bodyPr/>
          <a:lstStyle/>
          <a:p>
            <a:pPr marL="571500" indent="-571500">
              <a:buFont typeface="Arial" panose="020B0604020202020204" pitchFamily="34" charset="0"/>
              <a:buChar char="•"/>
            </a:pPr>
            <a:r>
              <a:rPr lang="en-US" sz="3200" dirty="0"/>
              <a:t>Support in-process feedback and questioning</a:t>
            </a:r>
          </a:p>
          <a:p>
            <a:pPr marL="571500" indent="-571500">
              <a:buFont typeface="Arial" panose="020B0604020202020204" pitchFamily="34" charset="0"/>
              <a:buChar char="•"/>
            </a:pPr>
            <a:r>
              <a:rPr lang="en-US" sz="3200" dirty="0"/>
              <a:t>Based on:</a:t>
            </a:r>
          </a:p>
          <a:p>
            <a:pPr marL="1314450" lvl="1" indent="-571500">
              <a:buFont typeface="Arial" panose="020B0604020202020204" pitchFamily="34" charset="0"/>
              <a:buChar char="•"/>
            </a:pPr>
            <a:r>
              <a:rPr lang="en-US" sz="2800" dirty="0"/>
              <a:t>Disciplinary knowledge</a:t>
            </a:r>
          </a:p>
          <a:p>
            <a:pPr marL="1314450" lvl="1" indent="-571500">
              <a:buFont typeface="Arial" panose="020B0604020202020204" pitchFamily="34" charset="0"/>
              <a:buChar char="•"/>
            </a:pPr>
            <a:r>
              <a:rPr lang="en-US" sz="2800" dirty="0"/>
              <a:t>Familiarity with disciplinary progression of learning</a:t>
            </a:r>
          </a:p>
          <a:p>
            <a:pPr marL="1314450" lvl="1" indent="-571500">
              <a:buFont typeface="Arial" panose="020B0604020202020204" pitchFamily="34" charset="0"/>
              <a:buChar char="•"/>
            </a:pPr>
            <a:r>
              <a:rPr lang="en-US" sz="2800" dirty="0"/>
              <a:t>Understanding of students as learners</a:t>
            </a:r>
          </a:p>
          <a:p>
            <a:pPr marL="1314450" lvl="1" indent="-571500">
              <a:buFont typeface="Arial" panose="020B0604020202020204" pitchFamily="34" charset="0"/>
              <a:buChar char="•"/>
            </a:pPr>
            <a:r>
              <a:rPr lang="en-US" sz="2800" dirty="0"/>
              <a:t>Specifics of lesson </a:t>
            </a:r>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34</a:t>
            </a:fld>
            <a:endParaRPr lang="en-US"/>
          </a:p>
        </p:txBody>
      </p:sp>
    </p:spTree>
    <p:extLst>
      <p:ext uri="{BB962C8B-B14F-4D97-AF65-F5344CB8AC3E}">
        <p14:creationId xmlns:p14="http://schemas.microsoft.com/office/powerpoint/2010/main" val="1547796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990C-878F-994D-890E-EB09D40E6E0B}"/>
              </a:ext>
            </a:extLst>
          </p:cNvPr>
          <p:cNvSpPr>
            <a:spLocks noGrp="1"/>
          </p:cNvSpPr>
          <p:nvPr>
            <p:ph type="title"/>
          </p:nvPr>
        </p:nvSpPr>
        <p:spPr>
          <a:xfrm>
            <a:off x="1137676" y="369650"/>
            <a:ext cx="10366751" cy="950077"/>
          </a:xfrm>
        </p:spPr>
        <p:txBody>
          <a:bodyPr lIns="91440" tIns="45720" rIns="91440" bIns="45720" anchor="t"/>
          <a:lstStyle/>
          <a:p>
            <a:r>
              <a:rPr lang="en-US" dirty="0"/>
              <a:t>Anticipating Student Understanding (2)</a:t>
            </a:r>
          </a:p>
        </p:txBody>
      </p:sp>
      <p:sp>
        <p:nvSpPr>
          <p:cNvPr id="4" name="Content Placeholder 3">
            <a:extLst>
              <a:ext uri="{FF2B5EF4-FFF2-40B4-BE49-F238E27FC236}">
                <a16:creationId xmlns:a16="http://schemas.microsoft.com/office/drawing/2014/main" xmlns="" id="{89430BE6-FF9B-8644-8B68-35A328999A6A}"/>
              </a:ext>
            </a:extLst>
          </p:cNvPr>
          <p:cNvSpPr>
            <a:spLocks noGrp="1"/>
          </p:cNvSpPr>
          <p:nvPr>
            <p:ph sz="quarter" idx="12"/>
          </p:nvPr>
        </p:nvSpPr>
        <p:spPr>
          <a:xfrm>
            <a:off x="1137677" y="2355131"/>
            <a:ext cx="8566762" cy="2147737"/>
          </a:xfrm>
        </p:spPr>
        <p:txBody>
          <a:bodyPr/>
          <a:lstStyle/>
          <a:p>
            <a:r>
              <a:rPr lang="en-US" sz="3200" dirty="0"/>
              <a:t>In the next several slides, we will consider some examples of what it could look like to anticipate student understanding when planning a lesson. </a:t>
            </a:r>
          </a:p>
          <a:p>
            <a:pPr lvl="0" defTabSz="914400">
              <a:spcBef>
                <a:spcPts val="0"/>
              </a:spcBef>
              <a:buClrTx/>
              <a:buSzTx/>
              <a:defRPr/>
            </a:pPr>
            <a:endParaRPr lang="en-US" sz="3200" dirty="0"/>
          </a:p>
        </p:txBody>
      </p:sp>
      <p:sp>
        <p:nvSpPr>
          <p:cNvPr id="3" name="Slide Number Placeholder 2">
            <a:extLst>
              <a:ext uri="{FF2B5EF4-FFF2-40B4-BE49-F238E27FC236}">
                <a16:creationId xmlns:a16="http://schemas.microsoft.com/office/drawing/2014/main" xmlns="" id="{44EBF9BC-5343-5E40-8769-05E8DA4732C4}"/>
              </a:ext>
            </a:extLst>
          </p:cNvPr>
          <p:cNvSpPr>
            <a:spLocks noGrp="1"/>
          </p:cNvSpPr>
          <p:nvPr>
            <p:ph type="sldNum" sz="quarter" idx="10"/>
          </p:nvPr>
        </p:nvSpPr>
        <p:spPr/>
        <p:txBody>
          <a:bodyPr/>
          <a:lstStyle/>
          <a:p>
            <a:fld id="{91BD7323-49BF-4C97-8773-5EC64C492009}" type="slidenum">
              <a:rPr lang="en-US" smtClean="0"/>
              <a:pPr/>
              <a:t>35</a:t>
            </a:fld>
            <a:endParaRPr lang="en-US"/>
          </a:p>
        </p:txBody>
      </p:sp>
    </p:spTree>
    <p:extLst>
      <p:ext uri="{BB962C8B-B14F-4D97-AF65-F5344CB8AC3E}">
        <p14:creationId xmlns:p14="http://schemas.microsoft.com/office/powerpoint/2010/main" val="3747555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CAC66-658D-0443-BAD6-36EE4549F833}"/>
              </a:ext>
            </a:extLst>
          </p:cNvPr>
          <p:cNvSpPr>
            <a:spLocks noGrp="1"/>
          </p:cNvSpPr>
          <p:nvPr>
            <p:ph type="title"/>
          </p:nvPr>
        </p:nvSpPr>
        <p:spPr>
          <a:xfrm>
            <a:off x="1149551" y="245340"/>
            <a:ext cx="10180087" cy="1320800"/>
          </a:xfrm>
        </p:spPr>
        <p:txBody>
          <a:bodyPr/>
          <a:lstStyle/>
          <a:p>
            <a:r>
              <a:rPr lang="en-US" dirty="0"/>
              <a:t>Anticipating Student Responses in Mathematics (1)</a:t>
            </a:r>
          </a:p>
        </p:txBody>
      </p:sp>
      <p:pic>
        <p:nvPicPr>
          <p:cNvPr id="15" name="Content Placeholder 14" descr="An image of page 18 of the Kentucky Academic Standards (KAS) for Mathematics, which can be accessed via www.kystandards.org.">
            <a:extLst>
              <a:ext uri="{FF2B5EF4-FFF2-40B4-BE49-F238E27FC236}">
                <a16:creationId xmlns:a16="http://schemas.microsoft.com/office/drawing/2014/main" xmlns="" id="{12EBA41E-8512-974F-9883-7C479A96F3F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5686" y="2019548"/>
            <a:ext cx="10470221" cy="2818903"/>
          </a:xfrm>
        </p:spPr>
      </p:pic>
      <p:pic>
        <p:nvPicPr>
          <p:cNvPr id="17" name="Content Placeholder 16" descr="An image of the Attending to the Standards for Mathematical Practice block addressing the set of KY.K.CC standards.">
            <a:extLst>
              <a:ext uri="{FF2B5EF4-FFF2-40B4-BE49-F238E27FC236}">
                <a16:creationId xmlns:a16="http://schemas.microsoft.com/office/drawing/2014/main" xmlns="" id="{CADF2867-52AF-D34A-8D0D-3FD7F706E765}"/>
              </a:ext>
            </a:extLst>
          </p:cNvPr>
          <p:cNvPicPr>
            <a:picLocks noGrp="1" noChangeAspect="1"/>
          </p:cNvPicPr>
          <p:nvPr>
            <p:ph sz="half" idx="14"/>
          </p:nvPr>
        </p:nvPicPr>
        <p:blipFill>
          <a:blip r:embed="rId4">
            <a:extLst>
              <a:ext uri="{28A0092B-C50C-407E-A947-70E740481C1C}">
                <a14:useLocalDpi xmlns:a14="http://schemas.microsoft.com/office/drawing/2010/main" val="0"/>
              </a:ext>
            </a:extLst>
          </a:blip>
          <a:stretch>
            <a:fillRect/>
          </a:stretch>
        </p:blipFill>
        <p:spPr>
          <a:xfrm>
            <a:off x="635686" y="4973323"/>
            <a:ext cx="10470220" cy="1555647"/>
          </a:xfrm>
        </p:spPr>
      </p:pic>
      <p:sp>
        <p:nvSpPr>
          <p:cNvPr id="14" name="Slide Number Placeholder 2">
            <a:extLst>
              <a:ext uri="{FF2B5EF4-FFF2-40B4-BE49-F238E27FC236}">
                <a16:creationId xmlns:a16="http://schemas.microsoft.com/office/drawing/2014/main" xmlns="" id="{89CA1A8E-E025-5B49-8C4F-61EEF74910B3}"/>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36</a:t>
            </a:fld>
            <a:endParaRPr lang="en-US" dirty="0">
              <a:solidFill>
                <a:srgbClr val="4A66AC"/>
              </a:solidFill>
            </a:endParaRPr>
          </a:p>
        </p:txBody>
      </p:sp>
    </p:spTree>
    <p:extLst>
      <p:ext uri="{BB962C8B-B14F-4D97-AF65-F5344CB8AC3E}">
        <p14:creationId xmlns:p14="http://schemas.microsoft.com/office/powerpoint/2010/main" val="759846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CAC66-658D-0443-BAD6-36EE4549F833}"/>
              </a:ext>
            </a:extLst>
          </p:cNvPr>
          <p:cNvSpPr>
            <a:spLocks noGrp="1"/>
          </p:cNvSpPr>
          <p:nvPr>
            <p:ph type="title"/>
          </p:nvPr>
        </p:nvSpPr>
        <p:spPr>
          <a:xfrm>
            <a:off x="1149551" y="245340"/>
            <a:ext cx="10470019" cy="1320800"/>
          </a:xfrm>
        </p:spPr>
        <p:txBody>
          <a:bodyPr/>
          <a:lstStyle/>
          <a:p>
            <a:r>
              <a:rPr lang="en-US" dirty="0"/>
              <a:t>Anticipating Student Responses in Mathematics (2)</a:t>
            </a:r>
          </a:p>
        </p:txBody>
      </p:sp>
      <p:sp>
        <p:nvSpPr>
          <p:cNvPr id="16" name="Content Placeholder 15">
            <a:extLst>
              <a:ext uri="{FF2B5EF4-FFF2-40B4-BE49-F238E27FC236}">
                <a16:creationId xmlns:a16="http://schemas.microsoft.com/office/drawing/2014/main" xmlns="" id="{21EDD034-AA1F-C540-98B0-72B8C13A7891}"/>
              </a:ext>
            </a:extLst>
          </p:cNvPr>
          <p:cNvSpPr>
            <a:spLocks noGrp="1"/>
          </p:cNvSpPr>
          <p:nvPr>
            <p:ph sz="half" idx="1"/>
          </p:nvPr>
        </p:nvSpPr>
        <p:spPr>
          <a:xfrm>
            <a:off x="1149552" y="1797505"/>
            <a:ext cx="2575546" cy="705512"/>
          </a:xfrm>
        </p:spPr>
        <p:txBody>
          <a:bodyPr/>
          <a:lstStyle/>
          <a:p>
            <a:r>
              <a:rPr lang="en-US" sz="3200" dirty="0">
                <a:solidFill>
                  <a:schemeClr val="bg2">
                    <a:lumMod val="25000"/>
                  </a:schemeClr>
                </a:solidFill>
              </a:rPr>
              <a:t>For </a:t>
            </a:r>
            <a:r>
              <a:rPr lang="en-US" sz="3200" dirty="0">
                <a:solidFill>
                  <a:schemeClr val="bg2">
                    <a:lumMod val="25000"/>
                  </a:schemeClr>
                </a:solidFill>
                <a:hlinkClick r:id="rId3"/>
              </a:rPr>
              <a:t>KY.K.CC.5</a:t>
            </a:r>
            <a:endParaRPr lang="en-US" sz="3200" dirty="0">
              <a:solidFill>
                <a:schemeClr val="bg2">
                  <a:lumMod val="25000"/>
                </a:schemeClr>
              </a:solidFill>
            </a:endParaRPr>
          </a:p>
          <a:p>
            <a:endParaRPr lang="en-US" dirty="0"/>
          </a:p>
        </p:txBody>
      </p:sp>
      <p:graphicFrame>
        <p:nvGraphicFramePr>
          <p:cNvPr id="17" name="Table 17">
            <a:extLst>
              <a:ext uri="{FF2B5EF4-FFF2-40B4-BE49-F238E27FC236}">
                <a16:creationId xmlns:a16="http://schemas.microsoft.com/office/drawing/2014/main" xmlns="" id="{4155CE6B-986F-DA46-85A7-392C67A672C9}"/>
              </a:ext>
            </a:extLst>
          </p:cNvPr>
          <p:cNvGraphicFramePr>
            <a:graphicFrameLocks noGrp="1"/>
          </p:cNvGraphicFramePr>
          <p:nvPr>
            <p:ph sz="half" idx="11"/>
            <p:extLst>
              <p:ext uri="{D42A27DB-BD31-4B8C-83A1-F6EECF244321}">
                <p14:modId xmlns:p14="http://schemas.microsoft.com/office/powerpoint/2010/main" val="2336905265"/>
              </p:ext>
            </p:extLst>
          </p:nvPr>
        </p:nvGraphicFramePr>
        <p:xfrm>
          <a:off x="1149551" y="2543574"/>
          <a:ext cx="10180088" cy="1635760"/>
        </p:xfrm>
        <a:graphic>
          <a:graphicData uri="http://schemas.openxmlformats.org/drawingml/2006/table">
            <a:tbl>
              <a:tblPr firstRow="1" bandRow="1">
                <a:tableStyleId>{5C22544A-7EE6-4342-B048-85BDC9FD1C3A}</a:tableStyleId>
              </a:tblPr>
              <a:tblGrid>
                <a:gridCol w="5090044">
                  <a:extLst>
                    <a:ext uri="{9D8B030D-6E8A-4147-A177-3AD203B41FA5}">
                      <a16:colId xmlns:a16="http://schemas.microsoft.com/office/drawing/2014/main" xmlns="" val="1703136815"/>
                    </a:ext>
                  </a:extLst>
                </a:gridCol>
                <a:gridCol w="5090044">
                  <a:extLst>
                    <a:ext uri="{9D8B030D-6E8A-4147-A177-3AD203B41FA5}">
                      <a16:colId xmlns:a16="http://schemas.microsoft.com/office/drawing/2014/main" xmlns="" val="2521683356"/>
                    </a:ext>
                  </a:extLst>
                </a:gridCol>
              </a:tblGrid>
              <a:tr h="370840">
                <a:tc>
                  <a:txBody>
                    <a:bodyPr/>
                    <a:lstStyle/>
                    <a:p>
                      <a:r>
                        <a:rPr lang="en-US" dirty="0">
                          <a:solidFill>
                            <a:schemeClr val="tx1">
                              <a:lumMod val="75000"/>
                              <a:lumOff val="25000"/>
                            </a:schemeClr>
                          </a:solidFill>
                        </a:rPr>
                        <a:t>Learning Goal</a:t>
                      </a:r>
                    </a:p>
                  </a:txBody>
                  <a:tcPr>
                    <a:solidFill>
                      <a:srgbClr val="CDA728"/>
                    </a:solidFill>
                  </a:tcPr>
                </a:tc>
                <a:tc>
                  <a:txBody>
                    <a:bodyPr/>
                    <a:lstStyle/>
                    <a:p>
                      <a:r>
                        <a:rPr lang="en-US" dirty="0">
                          <a:solidFill>
                            <a:schemeClr val="tx1">
                              <a:lumMod val="75000"/>
                              <a:lumOff val="25000"/>
                            </a:schemeClr>
                          </a:solidFill>
                        </a:rPr>
                        <a:t>Success Criteria</a:t>
                      </a:r>
                    </a:p>
                  </a:txBody>
                  <a:tcPr>
                    <a:solidFill>
                      <a:srgbClr val="CDA728"/>
                    </a:solidFill>
                  </a:tcPr>
                </a:tc>
                <a:extLst>
                  <a:ext uri="{0D108BD9-81ED-4DB2-BD59-A6C34878D82A}">
                    <a16:rowId xmlns:a16="http://schemas.microsoft.com/office/drawing/2014/main" xmlns="" val="201996947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lumMod val="75000"/>
                              <a:lumOff val="25000"/>
                            </a:schemeClr>
                          </a:solidFill>
                        </a:rPr>
                        <a:t>We are learning to count things put together in different ways</a:t>
                      </a:r>
                      <a:r>
                        <a:rPr lang="en-US" sz="1800" b="1" dirty="0">
                          <a:solidFill>
                            <a:schemeClr val="tx1">
                              <a:lumMod val="75000"/>
                              <a:lumOff val="25000"/>
                            </a:schemeClr>
                          </a:solidFill>
                        </a:rPr>
                        <a:t>. </a:t>
                      </a:r>
                    </a:p>
                  </a:txBody>
                  <a:tcPr>
                    <a:solidFill>
                      <a:srgbClr val="FEF0CA"/>
                    </a:solidFill>
                  </a:tcPr>
                </a:tc>
                <a:tc>
                  <a:txBody>
                    <a:bodyPr/>
                    <a:lstStyle/>
                    <a:p>
                      <a:pPr>
                        <a:spcAft>
                          <a:spcPts val="600"/>
                        </a:spcAft>
                      </a:pPr>
                      <a:r>
                        <a:rPr lang="en-US" sz="1800" b="0" dirty="0">
                          <a:solidFill>
                            <a:schemeClr val="tx1">
                              <a:lumMod val="75000"/>
                              <a:lumOff val="25000"/>
                            </a:schemeClr>
                          </a:solidFill>
                        </a:rPr>
                        <a:t>I can count the number of buttons my teacher shows me. </a:t>
                      </a:r>
                    </a:p>
                    <a:p>
                      <a:pPr>
                        <a:spcAft>
                          <a:spcPts val="600"/>
                        </a:spcAft>
                      </a:pPr>
                      <a:r>
                        <a:rPr lang="en-US" sz="1800" b="0" dirty="0">
                          <a:solidFill>
                            <a:schemeClr val="tx1">
                              <a:lumMod val="75000"/>
                              <a:lumOff val="25000"/>
                            </a:schemeClr>
                          </a:solidFill>
                        </a:rPr>
                        <a:t>I can make my own groups have just the amount my teacher asks.</a:t>
                      </a:r>
                    </a:p>
                  </a:txBody>
                  <a:tcPr>
                    <a:solidFill>
                      <a:srgbClr val="FEF0CA"/>
                    </a:solidFill>
                  </a:tcPr>
                </a:tc>
                <a:extLst>
                  <a:ext uri="{0D108BD9-81ED-4DB2-BD59-A6C34878D82A}">
                    <a16:rowId xmlns:a16="http://schemas.microsoft.com/office/drawing/2014/main" xmlns="" val="1814745665"/>
                  </a:ext>
                </a:extLst>
              </a:tr>
            </a:tbl>
          </a:graphicData>
        </a:graphic>
      </p:graphicFrame>
      <p:graphicFrame>
        <p:nvGraphicFramePr>
          <p:cNvPr id="18" name="Table 18">
            <a:extLst>
              <a:ext uri="{FF2B5EF4-FFF2-40B4-BE49-F238E27FC236}">
                <a16:creationId xmlns:a16="http://schemas.microsoft.com/office/drawing/2014/main" xmlns="" id="{86F97E22-CEF4-7741-B4A3-9300202DC865}"/>
              </a:ext>
            </a:extLst>
          </p:cNvPr>
          <p:cNvGraphicFramePr>
            <a:graphicFrameLocks noGrp="1"/>
          </p:cNvGraphicFramePr>
          <p:nvPr>
            <p:ph sz="half" idx="15"/>
            <p:extLst>
              <p:ext uri="{D42A27DB-BD31-4B8C-83A1-F6EECF244321}">
                <p14:modId xmlns:p14="http://schemas.microsoft.com/office/powerpoint/2010/main" val="1539033806"/>
              </p:ext>
            </p:extLst>
          </p:nvPr>
        </p:nvGraphicFramePr>
        <p:xfrm>
          <a:off x="1149551" y="4437537"/>
          <a:ext cx="10180089" cy="1983955"/>
        </p:xfrm>
        <a:graphic>
          <a:graphicData uri="http://schemas.openxmlformats.org/drawingml/2006/table">
            <a:tbl>
              <a:tblPr firstRow="1" bandRow="1">
                <a:tableStyleId>{5C22544A-7EE6-4342-B048-85BDC9FD1C3A}</a:tableStyleId>
              </a:tblPr>
              <a:tblGrid>
                <a:gridCol w="3393363">
                  <a:extLst>
                    <a:ext uri="{9D8B030D-6E8A-4147-A177-3AD203B41FA5}">
                      <a16:colId xmlns:a16="http://schemas.microsoft.com/office/drawing/2014/main" xmlns="" val="2990983832"/>
                    </a:ext>
                  </a:extLst>
                </a:gridCol>
                <a:gridCol w="3393363">
                  <a:extLst>
                    <a:ext uri="{9D8B030D-6E8A-4147-A177-3AD203B41FA5}">
                      <a16:colId xmlns:a16="http://schemas.microsoft.com/office/drawing/2014/main" xmlns="" val="268279015"/>
                    </a:ext>
                  </a:extLst>
                </a:gridCol>
                <a:gridCol w="3393363">
                  <a:extLst>
                    <a:ext uri="{9D8B030D-6E8A-4147-A177-3AD203B41FA5}">
                      <a16:colId xmlns:a16="http://schemas.microsoft.com/office/drawing/2014/main" xmlns="" val="1719479263"/>
                    </a:ext>
                  </a:extLst>
                </a:gridCol>
              </a:tblGrid>
              <a:tr h="370840">
                <a:tc>
                  <a:txBody>
                    <a:bodyPr/>
                    <a:lstStyle/>
                    <a:p>
                      <a:r>
                        <a:rPr lang="en-US" dirty="0">
                          <a:solidFill>
                            <a:schemeClr val="tx1">
                              <a:lumMod val="75000"/>
                              <a:lumOff val="25000"/>
                            </a:schemeClr>
                          </a:solidFill>
                        </a:rPr>
                        <a:t>Start of Lesson</a:t>
                      </a:r>
                    </a:p>
                  </a:txBody>
                  <a:tcPr>
                    <a:solidFill>
                      <a:srgbClr val="CDA728"/>
                    </a:solidFill>
                  </a:tcPr>
                </a:tc>
                <a:tc>
                  <a:txBody>
                    <a:bodyPr/>
                    <a:lstStyle/>
                    <a:p>
                      <a:r>
                        <a:rPr lang="en-US" dirty="0">
                          <a:solidFill>
                            <a:schemeClr val="tx1">
                              <a:lumMod val="75000"/>
                              <a:lumOff val="25000"/>
                            </a:schemeClr>
                          </a:solidFill>
                        </a:rPr>
                        <a:t>Middle of Lesson</a:t>
                      </a:r>
                    </a:p>
                  </a:txBody>
                  <a:tcPr>
                    <a:solidFill>
                      <a:srgbClr val="CDA728"/>
                    </a:solidFill>
                  </a:tcPr>
                </a:tc>
                <a:tc>
                  <a:txBody>
                    <a:bodyPr/>
                    <a:lstStyle/>
                    <a:p>
                      <a:r>
                        <a:rPr lang="en-US" dirty="0">
                          <a:solidFill>
                            <a:schemeClr val="tx1">
                              <a:lumMod val="75000"/>
                              <a:lumOff val="25000"/>
                            </a:schemeClr>
                          </a:solidFill>
                        </a:rPr>
                        <a:t>End of Lesson</a:t>
                      </a:r>
                    </a:p>
                  </a:txBody>
                  <a:tcPr>
                    <a:solidFill>
                      <a:srgbClr val="CDA728"/>
                    </a:solidFill>
                  </a:tcPr>
                </a:tc>
                <a:extLst>
                  <a:ext uri="{0D108BD9-81ED-4DB2-BD59-A6C34878D82A}">
                    <a16:rowId xmlns:a16="http://schemas.microsoft.com/office/drawing/2014/main" xmlns="" val="3140685797"/>
                  </a:ext>
                </a:extLst>
              </a:tr>
              <a:tr h="698715">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Activate Prior Knowledge</a:t>
                      </a:r>
                    </a:p>
                  </a:txBody>
                  <a:tcPr>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Questioning</a:t>
                      </a:r>
                    </a:p>
                  </a:txBody>
                  <a:tcPr>
                    <a:solidFill>
                      <a:srgbClr val="FEF0CA"/>
                    </a:solidFill>
                  </a:tcPr>
                </a:tc>
                <a:tc>
                  <a:txBody>
                    <a:bodyPr/>
                    <a:lstStyle/>
                    <a:p>
                      <a:r>
                        <a:rPr lang="en-US" b="1" dirty="0">
                          <a:solidFill>
                            <a:schemeClr val="tx1">
                              <a:lumMod val="75000"/>
                              <a:lumOff val="25000"/>
                            </a:schemeClr>
                          </a:solidFill>
                        </a:rPr>
                        <a:t>Evidence Gathering Strategy:</a:t>
                      </a:r>
                    </a:p>
                    <a:p>
                      <a:r>
                        <a:rPr lang="en-US" dirty="0">
                          <a:solidFill>
                            <a:schemeClr val="tx1">
                              <a:lumMod val="75000"/>
                              <a:lumOff val="25000"/>
                            </a:schemeClr>
                          </a:solidFill>
                        </a:rPr>
                        <a:t>Peer- and Self-Assessment</a:t>
                      </a:r>
                    </a:p>
                  </a:txBody>
                  <a:tcPr>
                    <a:solidFill>
                      <a:srgbClr val="FEF0CA"/>
                    </a:solidFill>
                  </a:tcPr>
                </a:tc>
                <a:extLst>
                  <a:ext uri="{0D108BD9-81ED-4DB2-BD59-A6C34878D82A}">
                    <a16:rowId xmlns:a16="http://schemas.microsoft.com/office/drawing/2014/main" xmlns="" val="258037178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Practice counting skills as a whole class.</a:t>
                      </a:r>
                    </a:p>
                  </a:txBody>
                  <a:tcPr>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Ask students to show different ways to count the buttons.</a:t>
                      </a:r>
                    </a:p>
                  </a:txBody>
                  <a:tcPr>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Students work together to count items and make groups as requested.</a:t>
                      </a:r>
                    </a:p>
                  </a:txBody>
                  <a:tcPr>
                    <a:solidFill>
                      <a:srgbClr val="FEF0CA"/>
                    </a:solidFill>
                  </a:tcPr>
                </a:tc>
                <a:extLst>
                  <a:ext uri="{0D108BD9-81ED-4DB2-BD59-A6C34878D82A}">
                    <a16:rowId xmlns:a16="http://schemas.microsoft.com/office/drawing/2014/main" xmlns="" val="1255590225"/>
                  </a:ext>
                </a:extLst>
              </a:tr>
            </a:tbl>
          </a:graphicData>
        </a:graphic>
      </p:graphicFrame>
      <p:sp>
        <p:nvSpPr>
          <p:cNvPr id="14" name="Slide Number Placeholder 2">
            <a:extLst>
              <a:ext uri="{FF2B5EF4-FFF2-40B4-BE49-F238E27FC236}">
                <a16:creationId xmlns:a16="http://schemas.microsoft.com/office/drawing/2014/main" xmlns="" id="{89CA1A8E-E025-5B49-8C4F-61EEF74910B3}"/>
              </a:ext>
            </a:extLst>
          </p:cNvPr>
          <p:cNvSpPr txBox="1">
            <a:spLocks/>
          </p:cNvSpPr>
          <p:nvPr/>
        </p:nvSpPr>
        <p:spPr>
          <a:xfrm>
            <a:off x="11169166" y="64620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solidFill>
                  <a:srgbClr val="4A66AC"/>
                </a:solidFill>
              </a:rPr>
              <a:pPr/>
              <a:t>37</a:t>
            </a:fld>
            <a:endParaRPr lang="en-US" dirty="0">
              <a:solidFill>
                <a:srgbClr val="4A66AC"/>
              </a:solidFill>
            </a:endParaRPr>
          </a:p>
        </p:txBody>
      </p:sp>
    </p:spTree>
    <p:extLst>
      <p:ext uri="{BB962C8B-B14F-4D97-AF65-F5344CB8AC3E}">
        <p14:creationId xmlns:p14="http://schemas.microsoft.com/office/powerpoint/2010/main" val="256261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03BA3D14-6819-E943-AEA8-996EB0C7046E}"/>
              </a:ext>
            </a:extLst>
          </p:cNvPr>
          <p:cNvSpPr>
            <a:spLocks noGrp="1"/>
          </p:cNvSpPr>
          <p:nvPr>
            <p:ph type="title"/>
          </p:nvPr>
        </p:nvSpPr>
        <p:spPr/>
        <p:txBody>
          <a:bodyPr/>
          <a:lstStyle/>
          <a:p>
            <a:r>
              <a:rPr lang="en-US"/>
              <a:t>Example: Start of Lesson</a:t>
            </a:r>
            <a:endParaRPr lang="en-US" dirty="0"/>
          </a:p>
        </p:txBody>
      </p:sp>
      <p:sp>
        <p:nvSpPr>
          <p:cNvPr id="13" name="Content Placeholder 12">
            <a:extLst>
              <a:ext uri="{FF2B5EF4-FFF2-40B4-BE49-F238E27FC236}">
                <a16:creationId xmlns:a16="http://schemas.microsoft.com/office/drawing/2014/main" xmlns="" id="{ADBB6A1E-D9EC-8549-8E87-608E1097A022}"/>
              </a:ext>
            </a:extLst>
          </p:cNvPr>
          <p:cNvSpPr>
            <a:spLocks noGrp="1"/>
          </p:cNvSpPr>
          <p:nvPr>
            <p:ph sz="half" idx="1"/>
          </p:nvPr>
        </p:nvSpPr>
        <p:spPr>
          <a:xfrm>
            <a:off x="829310" y="1797504"/>
            <a:ext cx="4653301" cy="4694708"/>
          </a:xfrm>
        </p:spPr>
        <p:txBody>
          <a:bodyPr/>
          <a:lstStyle/>
          <a:p>
            <a:pPr fontAlgn="t"/>
            <a:r>
              <a:rPr lang="en-US" sz="2800" b="1" dirty="0"/>
              <a:t>Evidence Gathering Strategy: </a:t>
            </a:r>
            <a:r>
              <a:rPr lang="en-US" sz="2800" dirty="0"/>
              <a:t>Activating Prior Knowledge</a:t>
            </a:r>
          </a:p>
          <a:p>
            <a:pPr marL="457200" indent="-457200" fontAlgn="t">
              <a:buFont typeface="Arial" panose="020B0604020202020204" pitchFamily="34" charset="0"/>
              <a:buChar char="•"/>
            </a:pPr>
            <a:r>
              <a:rPr lang="en-US" sz="2800" dirty="0"/>
              <a:t>Practice counting skills as a whole class</a:t>
            </a:r>
          </a:p>
          <a:p>
            <a:pPr marL="457200" indent="-457200" fontAlgn="t">
              <a:buFont typeface="Arial" panose="020B0604020202020204" pitchFamily="34" charset="0"/>
              <a:buChar char="•"/>
            </a:pPr>
            <a:endParaRPr lang="en-US" sz="2800" dirty="0"/>
          </a:p>
          <a:p>
            <a:pPr marL="457200" indent="-457200" fontAlgn="t">
              <a:buFont typeface="Arial" panose="020B0604020202020204" pitchFamily="34" charset="0"/>
              <a:buChar char="•"/>
            </a:pPr>
            <a:endParaRPr lang="en-US" sz="2800" dirty="0"/>
          </a:p>
          <a:p>
            <a:pPr marL="457200" indent="-457200" fontAlgn="t">
              <a:buFont typeface="Arial" panose="020B0604020202020204" pitchFamily="34" charset="0"/>
              <a:buChar char="•"/>
            </a:pPr>
            <a:endParaRPr lang="en-US" sz="2800" dirty="0"/>
          </a:p>
          <a:p>
            <a:pPr marL="457200" indent="-457200" fontAlgn="t">
              <a:buFont typeface="Arial" panose="020B0604020202020204" pitchFamily="34" charset="0"/>
              <a:buChar char="•"/>
            </a:pPr>
            <a:endParaRPr lang="en-US" sz="2800" dirty="0"/>
          </a:p>
          <a:p>
            <a:pPr fontAlgn="t"/>
            <a:r>
              <a:rPr lang="en-US" sz="2800" dirty="0">
                <a:solidFill>
                  <a:srgbClr val="000000"/>
                </a:solidFill>
                <a:latin typeface="Calibri" panose="020F0502020204030204" pitchFamily="34" charset="0"/>
                <a:hlinkClick r:id="rId3"/>
              </a:rPr>
              <a:t>KY.K.CC.5</a:t>
            </a:r>
            <a:endParaRPr lang="en-US" sz="2800" dirty="0"/>
          </a:p>
          <a:p>
            <a:pPr marL="457200" indent="-457200" fontAlgn="t">
              <a:buFont typeface="Arial" panose="020B0604020202020204" pitchFamily="34" charset="0"/>
              <a:buChar char="•"/>
            </a:pPr>
            <a:endParaRPr lang="en-US" sz="2800" dirty="0"/>
          </a:p>
          <a:p>
            <a:endParaRPr lang="en-US" sz="3200" dirty="0"/>
          </a:p>
        </p:txBody>
      </p:sp>
      <p:sp>
        <p:nvSpPr>
          <p:cNvPr id="14" name="Content Placeholder 13">
            <a:extLst>
              <a:ext uri="{FF2B5EF4-FFF2-40B4-BE49-F238E27FC236}">
                <a16:creationId xmlns:a16="http://schemas.microsoft.com/office/drawing/2014/main" xmlns="" id="{811D6C84-E78B-F540-9412-EC9A412E8D59}"/>
              </a:ext>
            </a:extLst>
          </p:cNvPr>
          <p:cNvSpPr>
            <a:spLocks noGrp="1"/>
          </p:cNvSpPr>
          <p:nvPr>
            <p:ph sz="half" idx="2"/>
          </p:nvPr>
        </p:nvSpPr>
        <p:spPr>
          <a:xfrm>
            <a:off x="5482611" y="1797504"/>
            <a:ext cx="4263555" cy="4694708"/>
          </a:xfrm>
        </p:spPr>
        <p:txBody>
          <a:bodyPr lIns="91440" tIns="45720" rIns="91440" bIns="45720" anchor="t"/>
          <a:lstStyle/>
          <a:p>
            <a:r>
              <a:rPr lang="en-US" sz="2800" b="1" dirty="0"/>
              <a:t>Possible Student Understanding Issues</a:t>
            </a:r>
          </a:p>
          <a:p>
            <a:pPr marL="571500" indent="-571500">
              <a:buFont typeface="Arial" panose="05040102010807070707" pitchFamily="18" charset="2"/>
              <a:buChar char="•"/>
            </a:pPr>
            <a:r>
              <a:rPr lang="en-US" sz="2800" dirty="0"/>
              <a:t>Skipping a number in the counting sequence</a:t>
            </a:r>
          </a:p>
          <a:p>
            <a:pPr marL="571500" indent="-571500">
              <a:buFont typeface="Arial" panose="05040102010807070707" pitchFamily="18" charset="2"/>
              <a:buChar char="•"/>
            </a:pPr>
            <a:r>
              <a:rPr lang="en-US" sz="2800" dirty="0"/>
              <a:t>Saying the number sequence out of order</a:t>
            </a:r>
          </a:p>
          <a:p>
            <a:pPr marL="571500" indent="-571500">
              <a:buFont typeface="Arial" panose="05040102010807070707" pitchFamily="18" charset="2"/>
              <a:buChar char="•"/>
            </a:pPr>
            <a:r>
              <a:rPr lang="en-US" sz="2800" dirty="0"/>
              <a:t>Using incorrect words to name numbers </a:t>
            </a:r>
          </a:p>
        </p:txBody>
      </p:sp>
      <p:sp>
        <p:nvSpPr>
          <p:cNvPr id="2" name="Slide Number Placeholder 1">
            <a:extLst>
              <a:ext uri="{FF2B5EF4-FFF2-40B4-BE49-F238E27FC236}">
                <a16:creationId xmlns:a16="http://schemas.microsoft.com/office/drawing/2014/main" xmlns="" id="{1D6385F2-EC5E-9548-9B4F-4AFB5EEE60EB}"/>
              </a:ext>
            </a:extLst>
          </p:cNvPr>
          <p:cNvSpPr>
            <a:spLocks noGrp="1"/>
          </p:cNvSpPr>
          <p:nvPr>
            <p:ph type="sldNum" sz="quarter" idx="10"/>
          </p:nvPr>
        </p:nvSpPr>
        <p:spPr/>
        <p:txBody>
          <a:bodyPr/>
          <a:lstStyle/>
          <a:p>
            <a:fld id="{91BD7323-49BF-4C97-8773-5EC64C492009}" type="slidenum">
              <a:rPr lang="en-US" smtClean="0"/>
              <a:pPr/>
              <a:t>38</a:t>
            </a:fld>
            <a:endParaRPr lang="en-US"/>
          </a:p>
        </p:txBody>
      </p:sp>
    </p:spTree>
    <p:extLst>
      <p:ext uri="{BB962C8B-B14F-4D97-AF65-F5344CB8AC3E}">
        <p14:creationId xmlns:p14="http://schemas.microsoft.com/office/powerpoint/2010/main" val="3696724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03BA3D14-6819-E943-AEA8-996EB0C7046E}"/>
              </a:ext>
            </a:extLst>
          </p:cNvPr>
          <p:cNvSpPr>
            <a:spLocks noGrp="1"/>
          </p:cNvSpPr>
          <p:nvPr>
            <p:ph type="title"/>
          </p:nvPr>
        </p:nvSpPr>
        <p:spPr/>
        <p:txBody>
          <a:bodyPr/>
          <a:lstStyle/>
          <a:p>
            <a:r>
              <a:rPr lang="en-US" dirty="0"/>
              <a:t>Example: Middle of Lesson</a:t>
            </a:r>
          </a:p>
        </p:txBody>
      </p:sp>
      <p:sp>
        <p:nvSpPr>
          <p:cNvPr id="13" name="Content Placeholder 12">
            <a:extLst>
              <a:ext uri="{FF2B5EF4-FFF2-40B4-BE49-F238E27FC236}">
                <a16:creationId xmlns:a16="http://schemas.microsoft.com/office/drawing/2014/main" xmlns="" id="{ADBB6A1E-D9EC-8549-8E87-608E1097A022}"/>
              </a:ext>
            </a:extLst>
          </p:cNvPr>
          <p:cNvSpPr>
            <a:spLocks noGrp="1"/>
          </p:cNvSpPr>
          <p:nvPr>
            <p:ph sz="half" idx="1"/>
          </p:nvPr>
        </p:nvSpPr>
        <p:spPr>
          <a:xfrm>
            <a:off x="826531" y="1805965"/>
            <a:ext cx="4580592" cy="4694708"/>
          </a:xfrm>
        </p:spPr>
        <p:txBody>
          <a:bodyPr/>
          <a:lstStyle/>
          <a:p>
            <a:pPr fontAlgn="t"/>
            <a:r>
              <a:rPr lang="en-US" sz="2800" b="1" dirty="0"/>
              <a:t>Evidence Gathering Strategy: </a:t>
            </a:r>
            <a:r>
              <a:rPr lang="en-US" sz="2800" dirty="0"/>
              <a:t>Questioning</a:t>
            </a:r>
          </a:p>
          <a:p>
            <a:pPr marL="457200" indent="-457200" fontAlgn="t">
              <a:buFont typeface="Arial" panose="020B0604020202020204" pitchFamily="34" charset="0"/>
              <a:buChar char="•"/>
            </a:pPr>
            <a:r>
              <a:rPr lang="en-US" sz="2800" dirty="0"/>
              <a:t>Ask students to show different ways to count the buttons</a:t>
            </a:r>
            <a:endParaRPr lang="en-US" sz="3200" dirty="0"/>
          </a:p>
          <a:p>
            <a:pPr marL="457200" indent="-457200" fontAlgn="t">
              <a:buFont typeface="Arial" panose="020B0604020202020204" pitchFamily="34" charset="0"/>
              <a:buChar char="•"/>
            </a:pPr>
            <a:endParaRPr lang="en-US" sz="3200" dirty="0"/>
          </a:p>
          <a:p>
            <a:pPr marL="457200" indent="-457200" fontAlgn="t">
              <a:buFont typeface="Arial" panose="020B0604020202020204" pitchFamily="34" charset="0"/>
              <a:buChar char="•"/>
            </a:pPr>
            <a:endParaRPr lang="en-US" sz="3200" dirty="0"/>
          </a:p>
          <a:p>
            <a:pPr marL="457200" indent="-457200" fontAlgn="t">
              <a:buFont typeface="Arial" panose="020B0604020202020204" pitchFamily="34" charset="0"/>
              <a:buChar char="•"/>
            </a:pPr>
            <a:endParaRPr lang="en-US" sz="3200" dirty="0"/>
          </a:p>
          <a:p>
            <a:pPr fontAlgn="t"/>
            <a:r>
              <a:rPr lang="en-US" sz="2800" dirty="0">
                <a:solidFill>
                  <a:srgbClr val="000000"/>
                </a:solidFill>
                <a:latin typeface="Calibri" panose="020F0502020204030204" pitchFamily="34" charset="0"/>
                <a:hlinkClick r:id="rId3"/>
              </a:rPr>
              <a:t>KY.K.CC.5</a:t>
            </a:r>
            <a:endParaRPr lang="en-US" sz="2800" dirty="0"/>
          </a:p>
        </p:txBody>
      </p:sp>
      <p:sp>
        <p:nvSpPr>
          <p:cNvPr id="14" name="Content Placeholder 13">
            <a:extLst>
              <a:ext uri="{FF2B5EF4-FFF2-40B4-BE49-F238E27FC236}">
                <a16:creationId xmlns:a16="http://schemas.microsoft.com/office/drawing/2014/main" xmlns="" id="{811D6C84-E78B-F540-9412-EC9A412E8D59}"/>
              </a:ext>
            </a:extLst>
          </p:cNvPr>
          <p:cNvSpPr>
            <a:spLocks noGrp="1"/>
          </p:cNvSpPr>
          <p:nvPr>
            <p:ph sz="half" idx="2"/>
          </p:nvPr>
        </p:nvSpPr>
        <p:spPr>
          <a:xfrm>
            <a:off x="5394105" y="1805965"/>
            <a:ext cx="4174898" cy="4694708"/>
          </a:xfrm>
        </p:spPr>
        <p:txBody>
          <a:bodyPr lIns="91440" tIns="45720" rIns="91440" bIns="45720" anchor="t"/>
          <a:lstStyle/>
          <a:p>
            <a:r>
              <a:rPr lang="en-US" sz="2800" b="1" dirty="0"/>
              <a:t>Possible Student Understanding Issues</a:t>
            </a:r>
          </a:p>
          <a:p>
            <a:pPr marL="571500" indent="-571500">
              <a:buFont typeface="Arial,Sans-Serif"/>
              <a:buChar char="•"/>
            </a:pPr>
            <a:r>
              <a:rPr lang="en-US" sz="2800" dirty="0">
                <a:ea typeface="+mn-lt"/>
                <a:cs typeface="+mn-lt"/>
              </a:rPr>
              <a:t>Thinking that the number of objects is related to the order in which objects are counted</a:t>
            </a:r>
          </a:p>
          <a:p>
            <a:pPr marL="571500" indent="-571500">
              <a:buFont typeface="Arial,Sans-Serif"/>
              <a:buChar char="•"/>
            </a:pPr>
            <a:r>
              <a:rPr lang="en-US" sz="2800" dirty="0">
                <a:ea typeface="+mn-lt"/>
                <a:cs typeface="+mn-lt"/>
              </a:rPr>
              <a:t>Struggling to keep track of which objects have been counted</a:t>
            </a:r>
          </a:p>
        </p:txBody>
      </p:sp>
      <p:sp>
        <p:nvSpPr>
          <p:cNvPr id="2" name="Slide Number Placeholder 1">
            <a:extLst>
              <a:ext uri="{FF2B5EF4-FFF2-40B4-BE49-F238E27FC236}">
                <a16:creationId xmlns:a16="http://schemas.microsoft.com/office/drawing/2014/main" xmlns="" id="{1D6385F2-EC5E-9548-9B4F-4AFB5EEE60EB}"/>
              </a:ext>
            </a:extLst>
          </p:cNvPr>
          <p:cNvSpPr>
            <a:spLocks noGrp="1"/>
          </p:cNvSpPr>
          <p:nvPr>
            <p:ph type="sldNum" sz="quarter" idx="10"/>
          </p:nvPr>
        </p:nvSpPr>
        <p:spPr/>
        <p:txBody>
          <a:bodyPr/>
          <a:lstStyle/>
          <a:p>
            <a:fld id="{91BD7323-49BF-4C97-8773-5EC64C492009}" type="slidenum">
              <a:rPr lang="en-US" smtClean="0"/>
              <a:pPr/>
              <a:t>39</a:t>
            </a:fld>
            <a:endParaRPr lang="en-US"/>
          </a:p>
        </p:txBody>
      </p:sp>
    </p:spTree>
    <p:extLst>
      <p:ext uri="{BB962C8B-B14F-4D97-AF65-F5344CB8AC3E}">
        <p14:creationId xmlns:p14="http://schemas.microsoft.com/office/powerpoint/2010/main" val="120035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a:xfrm>
            <a:off x="1147833" y="374619"/>
            <a:ext cx="8596668" cy="1320800"/>
          </a:xfrm>
        </p:spPr>
        <p:txBody>
          <a:bodyPr/>
          <a:lstStyle/>
          <a:p>
            <a:r>
              <a:rPr lang="en-US" dirty="0"/>
              <a:t>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type="body" sz="quarter" idx="13"/>
          </p:nvPr>
        </p:nvSpPr>
        <p:spPr>
          <a:xfrm>
            <a:off x="1147834" y="1777835"/>
            <a:ext cx="8755292" cy="4901324"/>
          </a:xfrm>
        </p:spPr>
        <p:txBody>
          <a:bodyPr/>
          <a:lstStyle/>
          <a:p>
            <a:pPr marL="0" indent="0">
              <a:buNone/>
            </a:pPr>
            <a:r>
              <a:rPr lang="en-US" dirty="0"/>
              <a:t>Participants will be able to:</a:t>
            </a:r>
          </a:p>
          <a:p>
            <a:pPr lvl="0"/>
            <a:r>
              <a:rPr lang="en-US" dirty="0"/>
              <a:t>Plan to interpret evidence of student learning throughout a lesson</a:t>
            </a:r>
          </a:p>
          <a:p>
            <a:pPr lvl="0"/>
            <a:r>
              <a:rPr lang="en-US" dirty="0"/>
              <a:t>Develop specific strategies to engage students in interpreting their own progress toward Learning Goals and Success Criteria</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4058409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03BA3D14-6819-E943-AEA8-996EB0C7046E}"/>
              </a:ext>
            </a:extLst>
          </p:cNvPr>
          <p:cNvSpPr>
            <a:spLocks noGrp="1"/>
          </p:cNvSpPr>
          <p:nvPr>
            <p:ph type="title"/>
          </p:nvPr>
        </p:nvSpPr>
        <p:spPr/>
        <p:txBody>
          <a:bodyPr/>
          <a:lstStyle/>
          <a:p>
            <a:r>
              <a:rPr lang="en-US" dirty="0"/>
              <a:t>Example: End of Lesson</a:t>
            </a:r>
          </a:p>
        </p:txBody>
      </p:sp>
      <p:sp>
        <p:nvSpPr>
          <p:cNvPr id="13" name="Content Placeholder 12">
            <a:extLst>
              <a:ext uri="{FF2B5EF4-FFF2-40B4-BE49-F238E27FC236}">
                <a16:creationId xmlns:a16="http://schemas.microsoft.com/office/drawing/2014/main" xmlns="" id="{ADBB6A1E-D9EC-8549-8E87-608E1097A022}"/>
              </a:ext>
            </a:extLst>
          </p:cNvPr>
          <p:cNvSpPr>
            <a:spLocks noGrp="1"/>
          </p:cNvSpPr>
          <p:nvPr>
            <p:ph sz="half" idx="1"/>
          </p:nvPr>
        </p:nvSpPr>
        <p:spPr>
          <a:xfrm>
            <a:off x="791742" y="1763525"/>
            <a:ext cx="4646021" cy="4911250"/>
          </a:xfrm>
        </p:spPr>
        <p:txBody>
          <a:bodyPr/>
          <a:lstStyle/>
          <a:p>
            <a:pPr fontAlgn="t"/>
            <a:r>
              <a:rPr lang="en-US" sz="2800" b="1" dirty="0"/>
              <a:t>Evidence Gathering Strategy:</a:t>
            </a:r>
            <a:br>
              <a:rPr lang="en-US" sz="2800" b="1" dirty="0"/>
            </a:br>
            <a:r>
              <a:rPr lang="en-US" sz="2800" dirty="0"/>
              <a:t>Self- and Peer-Assessment</a:t>
            </a:r>
          </a:p>
          <a:p>
            <a:pPr marL="457200" indent="-457200" fontAlgn="t">
              <a:buFont typeface="Arial" panose="020B0604020202020204" pitchFamily="34" charset="0"/>
              <a:buChar char="•"/>
            </a:pPr>
            <a:r>
              <a:rPr lang="en-US" sz="2800" dirty="0"/>
              <a:t>Students work together to count items and make groups as requested</a:t>
            </a:r>
          </a:p>
          <a:p>
            <a:pPr marL="457200" indent="-457200" fontAlgn="t">
              <a:buFont typeface="Arial" panose="020B0604020202020204" pitchFamily="34" charset="0"/>
              <a:buChar char="•"/>
            </a:pPr>
            <a:endParaRPr lang="en-US" sz="2800" dirty="0"/>
          </a:p>
          <a:p>
            <a:pPr marL="457200" indent="-457200" fontAlgn="t">
              <a:buFont typeface="Arial" panose="020B0604020202020204" pitchFamily="34" charset="0"/>
              <a:buChar char="•"/>
            </a:pPr>
            <a:endParaRPr lang="en-US" sz="2800" dirty="0"/>
          </a:p>
          <a:p>
            <a:pPr marL="457200" indent="-457200" fontAlgn="t">
              <a:buFont typeface="Arial" panose="020B0604020202020204" pitchFamily="34" charset="0"/>
              <a:buChar char="•"/>
            </a:pPr>
            <a:endParaRPr lang="en-US" sz="2800" dirty="0"/>
          </a:p>
          <a:p>
            <a:pPr fontAlgn="t"/>
            <a:r>
              <a:rPr lang="en-US" sz="2800" dirty="0">
                <a:solidFill>
                  <a:srgbClr val="000000"/>
                </a:solidFill>
                <a:latin typeface="Calibri" panose="020F0502020204030204" pitchFamily="34" charset="0"/>
                <a:hlinkClick r:id="rId3"/>
              </a:rPr>
              <a:t>KY.K.CC.5</a:t>
            </a:r>
            <a:endParaRPr lang="en-US" sz="2800" dirty="0"/>
          </a:p>
          <a:p>
            <a:endParaRPr lang="en-US" sz="3200" dirty="0"/>
          </a:p>
        </p:txBody>
      </p:sp>
      <p:sp>
        <p:nvSpPr>
          <p:cNvPr id="14" name="Content Placeholder 13">
            <a:extLst>
              <a:ext uri="{FF2B5EF4-FFF2-40B4-BE49-F238E27FC236}">
                <a16:creationId xmlns:a16="http://schemas.microsoft.com/office/drawing/2014/main" xmlns="" id="{811D6C84-E78B-F540-9412-EC9A412E8D59}"/>
              </a:ext>
            </a:extLst>
          </p:cNvPr>
          <p:cNvSpPr>
            <a:spLocks noGrp="1"/>
          </p:cNvSpPr>
          <p:nvPr>
            <p:ph sz="half" idx="2"/>
          </p:nvPr>
        </p:nvSpPr>
        <p:spPr>
          <a:xfrm>
            <a:off x="5496102" y="1763525"/>
            <a:ext cx="4383878" cy="4770908"/>
          </a:xfrm>
        </p:spPr>
        <p:txBody>
          <a:bodyPr lIns="91440" tIns="45720" rIns="91440" bIns="45720" anchor="t"/>
          <a:lstStyle/>
          <a:p>
            <a:r>
              <a:rPr lang="en-US" sz="2800" b="1" dirty="0"/>
              <a:t>Possible Student Understanding Issues</a:t>
            </a:r>
          </a:p>
          <a:p>
            <a:pPr marL="571500" indent="-571500">
              <a:buFont typeface="Arial,Sans-Serif"/>
              <a:buChar char="•"/>
            </a:pPr>
            <a:r>
              <a:rPr lang="en-US" sz="2800" dirty="0">
                <a:ea typeface="+mn-lt"/>
                <a:cs typeface="+mn-lt"/>
              </a:rPr>
              <a:t>Counting an object more than once</a:t>
            </a:r>
          </a:p>
          <a:p>
            <a:pPr marL="571500" indent="-571500">
              <a:buFont typeface="Arial,Sans-Serif"/>
              <a:buChar char="•"/>
            </a:pPr>
            <a:r>
              <a:rPr lang="en-US" sz="2800" dirty="0">
                <a:ea typeface="+mn-lt"/>
                <a:cs typeface="+mn-lt"/>
              </a:rPr>
              <a:t>Thinking that rearranging the objects might change the number of objects</a:t>
            </a:r>
          </a:p>
        </p:txBody>
      </p:sp>
      <p:sp>
        <p:nvSpPr>
          <p:cNvPr id="2" name="Slide Number Placeholder 1">
            <a:extLst>
              <a:ext uri="{FF2B5EF4-FFF2-40B4-BE49-F238E27FC236}">
                <a16:creationId xmlns:a16="http://schemas.microsoft.com/office/drawing/2014/main" xmlns="" id="{1D6385F2-EC5E-9548-9B4F-4AFB5EEE60EB}"/>
              </a:ext>
            </a:extLst>
          </p:cNvPr>
          <p:cNvSpPr>
            <a:spLocks noGrp="1"/>
          </p:cNvSpPr>
          <p:nvPr>
            <p:ph type="sldNum" sz="quarter" idx="10"/>
          </p:nvPr>
        </p:nvSpPr>
        <p:spPr/>
        <p:txBody>
          <a:bodyPr/>
          <a:lstStyle/>
          <a:p>
            <a:fld id="{91BD7323-49BF-4C97-8773-5EC64C492009}" type="slidenum">
              <a:rPr lang="en-US" smtClean="0"/>
              <a:pPr/>
              <a:t>40</a:t>
            </a:fld>
            <a:endParaRPr lang="en-US"/>
          </a:p>
        </p:txBody>
      </p:sp>
    </p:spTree>
    <p:extLst>
      <p:ext uri="{BB962C8B-B14F-4D97-AF65-F5344CB8AC3E}">
        <p14:creationId xmlns:p14="http://schemas.microsoft.com/office/powerpoint/2010/main" val="3036730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EA313-2EA4-E146-A187-0F7A52982C9E}"/>
              </a:ext>
            </a:extLst>
          </p:cNvPr>
          <p:cNvSpPr>
            <a:spLocks noGrp="1"/>
          </p:cNvSpPr>
          <p:nvPr>
            <p:ph type="title"/>
          </p:nvPr>
        </p:nvSpPr>
        <p:spPr/>
        <p:txBody>
          <a:bodyPr/>
          <a:lstStyle/>
          <a:p>
            <a:r>
              <a:rPr lang="en-US" dirty="0"/>
              <a:t>Strategies for Interpreting Evidence</a:t>
            </a:r>
          </a:p>
        </p:txBody>
      </p:sp>
      <p:sp>
        <p:nvSpPr>
          <p:cNvPr id="4" name="Content Placeholder 3">
            <a:extLst>
              <a:ext uri="{FF2B5EF4-FFF2-40B4-BE49-F238E27FC236}">
                <a16:creationId xmlns:a16="http://schemas.microsoft.com/office/drawing/2014/main" xmlns="" id="{4A74C430-0B3F-BF42-BA3D-DC9542CA21EF}"/>
              </a:ext>
            </a:extLst>
          </p:cNvPr>
          <p:cNvSpPr>
            <a:spLocks noGrp="1"/>
          </p:cNvSpPr>
          <p:nvPr>
            <p:ph sz="quarter" idx="12"/>
          </p:nvPr>
        </p:nvSpPr>
        <p:spPr>
          <a:xfrm>
            <a:off x="1137677" y="2194559"/>
            <a:ext cx="9090025" cy="4480215"/>
          </a:xfrm>
        </p:spPr>
        <p:txBody>
          <a:bodyPr/>
          <a:lstStyle/>
          <a:p>
            <a:r>
              <a:rPr lang="en-US" dirty="0"/>
              <a:t>Interpretation strategies and tools should be aligned to:</a:t>
            </a:r>
          </a:p>
          <a:p>
            <a:pPr marL="566928" lvl="1" indent="-566928">
              <a:buSzPct val="100000"/>
              <a:buFont typeface="Arial" panose="020B0604020202020204" pitchFamily="34" charset="0"/>
              <a:buChar char="•"/>
            </a:pPr>
            <a:r>
              <a:rPr lang="en-US" dirty="0"/>
              <a:t>Learning Goals and Success Criteria</a:t>
            </a:r>
          </a:p>
          <a:p>
            <a:pPr marL="566928" lvl="1" indent="-566928">
              <a:buSzPct val="100000"/>
              <a:buFont typeface="Arial" panose="020B0604020202020204" pitchFamily="34" charset="0"/>
              <a:buChar char="•"/>
            </a:pPr>
            <a:r>
              <a:rPr lang="en-US" dirty="0"/>
              <a:t>Type of evidence needed</a:t>
            </a:r>
          </a:p>
          <a:p>
            <a:pPr marL="566928" lvl="1" indent="-566928">
              <a:buSzPct val="100000"/>
              <a:buFont typeface="Arial" panose="020B0604020202020204" pitchFamily="34" charset="0"/>
              <a:buChar char="•"/>
            </a:pPr>
            <a:r>
              <a:rPr lang="en-US" dirty="0"/>
              <a:t>User (teacher or student)</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B2AB4FA9-29D7-8B42-B7D0-E1963C55100B}"/>
              </a:ext>
            </a:extLst>
          </p:cNvPr>
          <p:cNvSpPr>
            <a:spLocks noGrp="1"/>
          </p:cNvSpPr>
          <p:nvPr>
            <p:ph type="sldNum" sz="quarter" idx="10"/>
          </p:nvPr>
        </p:nvSpPr>
        <p:spPr/>
        <p:txBody>
          <a:bodyPr/>
          <a:lstStyle/>
          <a:p>
            <a:fld id="{91BD7323-49BF-4C97-8773-5EC64C492009}" type="slidenum">
              <a:rPr lang="en-US" smtClean="0"/>
              <a:pPr/>
              <a:t>41</a:t>
            </a:fld>
            <a:endParaRPr lang="en-US"/>
          </a:p>
        </p:txBody>
      </p:sp>
    </p:spTree>
    <p:extLst>
      <p:ext uri="{BB962C8B-B14F-4D97-AF65-F5344CB8AC3E}">
        <p14:creationId xmlns:p14="http://schemas.microsoft.com/office/powerpoint/2010/main" val="3410998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D4FF1-EA45-8B46-BA37-16F7F4D6ECDB}"/>
              </a:ext>
            </a:extLst>
          </p:cNvPr>
          <p:cNvSpPr>
            <a:spLocks noGrp="1"/>
          </p:cNvSpPr>
          <p:nvPr>
            <p:ph type="title"/>
          </p:nvPr>
        </p:nvSpPr>
        <p:spPr/>
        <p:txBody>
          <a:bodyPr lIns="91440" tIns="45720" rIns="91440" bIns="45720" anchor="t"/>
          <a:lstStyle/>
          <a:p>
            <a:r>
              <a:rPr lang="en-US" dirty="0"/>
              <a:t>Example: Teacher-Facing Strategy</a:t>
            </a:r>
          </a:p>
        </p:txBody>
      </p:sp>
      <p:graphicFrame>
        <p:nvGraphicFramePr>
          <p:cNvPr id="8" name="Table 8" descr="A table showing an example of a mathematics student-facing strategy">
            <a:extLst>
              <a:ext uri="{FF2B5EF4-FFF2-40B4-BE49-F238E27FC236}">
                <a16:creationId xmlns:a16="http://schemas.microsoft.com/office/drawing/2014/main" xmlns="" id="{7570BE4A-0428-CB49-BABF-C019762037E4}"/>
              </a:ext>
            </a:extLst>
          </p:cNvPr>
          <p:cNvGraphicFramePr>
            <a:graphicFrameLocks noGrp="1"/>
          </p:cNvGraphicFramePr>
          <p:nvPr>
            <p:ph sz="half" idx="1"/>
            <p:extLst>
              <p:ext uri="{D42A27DB-BD31-4B8C-83A1-F6EECF244321}">
                <p14:modId xmlns:p14="http://schemas.microsoft.com/office/powerpoint/2010/main" val="2655757222"/>
              </p:ext>
            </p:extLst>
          </p:nvPr>
        </p:nvGraphicFramePr>
        <p:xfrm>
          <a:off x="1149552" y="2066067"/>
          <a:ext cx="7946324" cy="4130040"/>
        </p:xfrm>
        <a:graphic>
          <a:graphicData uri="http://schemas.openxmlformats.org/drawingml/2006/table">
            <a:tbl>
              <a:tblPr firstRow="1" bandRow="1">
                <a:tableStyleId>{5C22544A-7EE6-4342-B048-85BDC9FD1C3A}</a:tableStyleId>
              </a:tblPr>
              <a:tblGrid>
                <a:gridCol w="1088322">
                  <a:extLst>
                    <a:ext uri="{9D8B030D-6E8A-4147-A177-3AD203B41FA5}">
                      <a16:colId xmlns:a16="http://schemas.microsoft.com/office/drawing/2014/main" xmlns="" val="2854051223"/>
                    </a:ext>
                  </a:extLst>
                </a:gridCol>
                <a:gridCol w="1082842">
                  <a:extLst>
                    <a:ext uri="{9D8B030D-6E8A-4147-A177-3AD203B41FA5}">
                      <a16:colId xmlns:a16="http://schemas.microsoft.com/office/drawing/2014/main" xmlns="" val="4224630937"/>
                    </a:ext>
                  </a:extLst>
                </a:gridCol>
                <a:gridCol w="1443789">
                  <a:extLst>
                    <a:ext uri="{9D8B030D-6E8A-4147-A177-3AD203B41FA5}">
                      <a16:colId xmlns:a16="http://schemas.microsoft.com/office/drawing/2014/main" xmlns="" val="707396781"/>
                    </a:ext>
                  </a:extLst>
                </a:gridCol>
                <a:gridCol w="4331371">
                  <a:extLst>
                    <a:ext uri="{9D8B030D-6E8A-4147-A177-3AD203B41FA5}">
                      <a16:colId xmlns:a16="http://schemas.microsoft.com/office/drawing/2014/main" xmlns="" val="3227474138"/>
                    </a:ext>
                  </a:extLst>
                </a:gridCol>
              </a:tblGrid>
              <a:tr h="370840">
                <a:tc>
                  <a:txBody>
                    <a:bodyPr/>
                    <a:lstStyle/>
                    <a:p>
                      <a:r>
                        <a:rPr lang="en-US" dirty="0">
                          <a:solidFill>
                            <a:schemeClr val="tx1">
                              <a:lumMod val="75000"/>
                              <a:lumOff val="25000"/>
                            </a:schemeClr>
                          </a:solidFill>
                        </a:rPr>
                        <a:t>Student</a:t>
                      </a:r>
                    </a:p>
                  </a:txBody>
                  <a:tcPr>
                    <a:solidFill>
                      <a:srgbClr val="CDA728"/>
                    </a:solidFill>
                  </a:tcPr>
                </a:tc>
                <a:tc>
                  <a:txBody>
                    <a:bodyPr/>
                    <a:lstStyle/>
                    <a:p>
                      <a:r>
                        <a:rPr lang="en-US" dirty="0">
                          <a:solidFill>
                            <a:schemeClr val="tx1">
                              <a:lumMod val="75000"/>
                              <a:lumOff val="25000"/>
                            </a:schemeClr>
                          </a:solidFill>
                        </a:rPr>
                        <a:t>Count subjects</a:t>
                      </a:r>
                    </a:p>
                  </a:txBody>
                  <a:tcPr>
                    <a:solidFill>
                      <a:srgbClr val="CDA728"/>
                    </a:solidFill>
                  </a:tcPr>
                </a:tc>
                <a:tc>
                  <a:txBody>
                    <a:bodyPr/>
                    <a:lstStyle/>
                    <a:p>
                      <a:r>
                        <a:rPr lang="en-US" dirty="0">
                          <a:solidFill>
                            <a:schemeClr val="tx1">
                              <a:lumMod val="75000"/>
                              <a:lumOff val="25000"/>
                            </a:schemeClr>
                          </a:solidFill>
                        </a:rPr>
                        <a:t>Make own group</a:t>
                      </a:r>
                    </a:p>
                  </a:txBody>
                  <a:tcPr>
                    <a:solidFill>
                      <a:srgbClr val="CDA728"/>
                    </a:solidFill>
                  </a:tcPr>
                </a:tc>
                <a:tc>
                  <a:txBody>
                    <a:bodyPr/>
                    <a:lstStyle/>
                    <a:p>
                      <a:r>
                        <a:rPr lang="en-US" dirty="0">
                          <a:solidFill>
                            <a:schemeClr val="tx1">
                              <a:lumMod val="75000"/>
                              <a:lumOff val="25000"/>
                            </a:schemeClr>
                          </a:solidFill>
                        </a:rPr>
                        <a:t>Notes</a:t>
                      </a:r>
                    </a:p>
                  </a:txBody>
                  <a:tcPr>
                    <a:solidFill>
                      <a:srgbClr val="CDA728"/>
                    </a:solidFill>
                  </a:tcPr>
                </a:tc>
                <a:extLst>
                  <a:ext uri="{0D108BD9-81ED-4DB2-BD59-A6C34878D82A}">
                    <a16:rowId xmlns:a16="http://schemas.microsoft.com/office/drawing/2014/main" xmlns="" val="3775490343"/>
                  </a:ext>
                </a:extLst>
              </a:tr>
              <a:tr h="370840">
                <a:tc>
                  <a:txBody>
                    <a:bodyPr/>
                    <a:lstStyle/>
                    <a:p>
                      <a:r>
                        <a:rPr lang="en-US" b="0" dirty="0">
                          <a:solidFill>
                            <a:schemeClr val="tx1">
                              <a:lumMod val="75000"/>
                              <a:lumOff val="25000"/>
                            </a:schemeClr>
                          </a:solidFill>
                        </a:rPr>
                        <a:t>Amir</a:t>
                      </a:r>
                    </a:p>
                  </a:txBody>
                  <a:tcPr>
                    <a:solidFill>
                      <a:srgbClr val="FEF0CA"/>
                    </a:solidFill>
                  </a:tcPr>
                </a:tc>
                <a:tc>
                  <a:txBody>
                    <a:bodyPr/>
                    <a:lstStyle/>
                    <a:p>
                      <a:pPr algn="ctr"/>
                      <a:r>
                        <a:rPr lang="en-US" b="0" dirty="0">
                          <a:solidFill>
                            <a:schemeClr val="tx1">
                              <a:lumMod val="75000"/>
                              <a:lumOff val="25000"/>
                            </a:schemeClr>
                          </a:solidFill>
                        </a:rPr>
                        <a:t>No</a:t>
                      </a:r>
                    </a:p>
                  </a:txBody>
                  <a:tcPr>
                    <a:solidFill>
                      <a:srgbClr val="FEF0CA"/>
                    </a:solidFill>
                  </a:tcPr>
                </a:tc>
                <a:tc>
                  <a:txBody>
                    <a:bodyPr/>
                    <a:lstStyle/>
                    <a:p>
                      <a:pPr algn="ctr"/>
                      <a:r>
                        <a:rPr lang="en-US" b="0" dirty="0">
                          <a:solidFill>
                            <a:schemeClr val="tx1">
                              <a:lumMod val="75000"/>
                              <a:lumOff val="25000"/>
                            </a:schemeClr>
                          </a:solidFill>
                        </a:rPr>
                        <a:t>Yes</a:t>
                      </a:r>
                    </a:p>
                  </a:txBody>
                  <a:tcPr>
                    <a:solidFill>
                      <a:srgbClr val="FEF0CA"/>
                    </a:solidFill>
                  </a:tcPr>
                </a:tc>
                <a:tc>
                  <a:txBody>
                    <a:bodyPr/>
                    <a:lstStyle/>
                    <a:p>
                      <a:r>
                        <a:rPr lang="en-US" b="0" dirty="0">
                          <a:solidFill>
                            <a:schemeClr val="tx1">
                              <a:lumMod val="75000"/>
                              <a:lumOff val="25000"/>
                            </a:schemeClr>
                          </a:solidFill>
                        </a:rPr>
                        <a:t>For numbers 1–10</a:t>
                      </a:r>
                    </a:p>
                  </a:txBody>
                  <a:tcPr>
                    <a:solidFill>
                      <a:srgbClr val="FEF0CA"/>
                    </a:solidFill>
                  </a:tcPr>
                </a:tc>
                <a:extLst>
                  <a:ext uri="{0D108BD9-81ED-4DB2-BD59-A6C34878D82A}">
                    <a16:rowId xmlns:a16="http://schemas.microsoft.com/office/drawing/2014/main" xmlns="" val="1531809682"/>
                  </a:ext>
                </a:extLst>
              </a:tr>
              <a:tr h="370840">
                <a:tc>
                  <a:txBody>
                    <a:bodyPr/>
                    <a:lstStyle/>
                    <a:p>
                      <a:r>
                        <a:rPr lang="en-US" b="0" dirty="0">
                          <a:solidFill>
                            <a:schemeClr val="tx1">
                              <a:lumMod val="75000"/>
                              <a:lumOff val="25000"/>
                            </a:schemeClr>
                          </a:solidFill>
                        </a:rPr>
                        <a:t>Chelsea</a:t>
                      </a:r>
                    </a:p>
                  </a:txBody>
                  <a:tcPr>
                    <a:solidFill>
                      <a:srgbClr val="FEF0CA"/>
                    </a:solidFill>
                  </a:tcPr>
                </a:tc>
                <a:tc>
                  <a:txBody>
                    <a:bodyPr/>
                    <a:lstStyle/>
                    <a:p>
                      <a:pPr algn="ctr"/>
                      <a:r>
                        <a:rPr lang="en-US" b="0" dirty="0">
                          <a:solidFill>
                            <a:schemeClr val="tx1">
                              <a:lumMod val="75000"/>
                              <a:lumOff val="25000"/>
                            </a:schemeClr>
                          </a:solidFill>
                        </a:rPr>
                        <a:t>Yes</a:t>
                      </a:r>
                    </a:p>
                  </a:txBody>
                  <a:tcPr>
                    <a:solidFill>
                      <a:srgbClr val="FEF0CA"/>
                    </a:solidFill>
                  </a:tcPr>
                </a:tc>
                <a:tc>
                  <a:txBody>
                    <a:bodyPr/>
                    <a:lstStyle/>
                    <a:p>
                      <a:pPr algn="ctr"/>
                      <a:r>
                        <a:rPr lang="en-US" b="0" dirty="0">
                          <a:solidFill>
                            <a:schemeClr val="tx1">
                              <a:lumMod val="75000"/>
                              <a:lumOff val="25000"/>
                            </a:schemeClr>
                          </a:solidFill>
                        </a:rPr>
                        <a:t>No</a:t>
                      </a:r>
                    </a:p>
                  </a:txBody>
                  <a:tcPr>
                    <a:solidFill>
                      <a:srgbClr val="FEF0CA"/>
                    </a:solidFill>
                  </a:tcPr>
                </a:tc>
                <a:tc>
                  <a:txBody>
                    <a:bodyPr/>
                    <a:lstStyle/>
                    <a:p>
                      <a:r>
                        <a:rPr lang="en-US" b="0" dirty="0">
                          <a:solidFill>
                            <a:schemeClr val="tx1">
                              <a:lumMod val="75000"/>
                              <a:lumOff val="25000"/>
                            </a:schemeClr>
                          </a:solidFill>
                        </a:rPr>
                        <a:t>Skips 13</a:t>
                      </a:r>
                    </a:p>
                  </a:txBody>
                  <a:tcPr>
                    <a:solidFill>
                      <a:srgbClr val="FEF0CA"/>
                    </a:solidFill>
                  </a:tcPr>
                </a:tc>
                <a:extLst>
                  <a:ext uri="{0D108BD9-81ED-4DB2-BD59-A6C34878D82A}">
                    <a16:rowId xmlns:a16="http://schemas.microsoft.com/office/drawing/2014/main" xmlns="" val="1103837803"/>
                  </a:ext>
                </a:extLst>
              </a:tr>
              <a:tr h="370840">
                <a:tc>
                  <a:txBody>
                    <a:bodyPr/>
                    <a:lstStyle/>
                    <a:p>
                      <a:r>
                        <a:rPr lang="en-US" b="0" dirty="0">
                          <a:solidFill>
                            <a:schemeClr val="tx1">
                              <a:lumMod val="75000"/>
                              <a:lumOff val="25000"/>
                            </a:schemeClr>
                          </a:solidFill>
                        </a:rPr>
                        <a:t>Cinda</a:t>
                      </a:r>
                    </a:p>
                  </a:txBody>
                  <a:tcPr>
                    <a:solidFill>
                      <a:srgbClr val="FEF0CA"/>
                    </a:solidFill>
                  </a:tcPr>
                </a:tc>
                <a:tc>
                  <a:txBody>
                    <a:bodyPr/>
                    <a:lstStyle/>
                    <a:p>
                      <a:pPr algn="ctr"/>
                      <a:r>
                        <a:rPr lang="en-US" b="0" dirty="0">
                          <a:solidFill>
                            <a:schemeClr val="tx1">
                              <a:lumMod val="75000"/>
                              <a:lumOff val="25000"/>
                            </a:schemeClr>
                          </a:solidFill>
                        </a:rPr>
                        <a:t>Yes</a:t>
                      </a:r>
                    </a:p>
                  </a:txBody>
                  <a:tcPr>
                    <a:solidFill>
                      <a:srgbClr val="FEF0CA"/>
                    </a:solidFill>
                  </a:tcPr>
                </a:tc>
                <a:tc>
                  <a:txBody>
                    <a:bodyPr/>
                    <a:lstStyle/>
                    <a:p>
                      <a:pPr algn="ctr"/>
                      <a:r>
                        <a:rPr lang="en-US" b="0" dirty="0">
                          <a:solidFill>
                            <a:schemeClr val="tx1">
                              <a:lumMod val="75000"/>
                              <a:lumOff val="25000"/>
                            </a:schemeClr>
                          </a:solidFill>
                        </a:rPr>
                        <a:t>Yes</a:t>
                      </a:r>
                    </a:p>
                  </a:txBody>
                  <a:tcPr>
                    <a:solidFill>
                      <a:srgbClr val="FEF0CA"/>
                    </a:solidFill>
                  </a:tcPr>
                </a:tc>
                <a:tc>
                  <a:txBody>
                    <a:bodyPr/>
                    <a:lstStyle/>
                    <a:p>
                      <a:r>
                        <a:rPr lang="en-US" b="0" dirty="0">
                          <a:solidFill>
                            <a:schemeClr val="tx1">
                              <a:lumMod val="75000"/>
                              <a:lumOff val="25000"/>
                            </a:schemeClr>
                          </a:solidFill>
                        </a:rPr>
                        <a:t>For numbers 1–20</a:t>
                      </a:r>
                    </a:p>
                  </a:txBody>
                  <a:tcPr>
                    <a:solidFill>
                      <a:srgbClr val="FEF0CA"/>
                    </a:solidFill>
                  </a:tcPr>
                </a:tc>
                <a:extLst>
                  <a:ext uri="{0D108BD9-81ED-4DB2-BD59-A6C34878D82A}">
                    <a16:rowId xmlns:a16="http://schemas.microsoft.com/office/drawing/2014/main" xmlns="" val="4114375776"/>
                  </a:ext>
                </a:extLst>
              </a:tr>
              <a:tr h="370840">
                <a:tc>
                  <a:txBody>
                    <a:bodyPr/>
                    <a:lstStyle/>
                    <a:p>
                      <a:r>
                        <a:rPr lang="en-US" b="0" dirty="0">
                          <a:solidFill>
                            <a:schemeClr val="tx1">
                              <a:lumMod val="75000"/>
                              <a:lumOff val="25000"/>
                            </a:schemeClr>
                          </a:solidFill>
                        </a:rPr>
                        <a:t>Joel</a:t>
                      </a:r>
                    </a:p>
                  </a:txBody>
                  <a:tcPr>
                    <a:solidFill>
                      <a:srgbClr val="FEF0CA"/>
                    </a:solidFill>
                  </a:tcPr>
                </a:tc>
                <a:tc>
                  <a:txBody>
                    <a:bodyPr/>
                    <a:lstStyle/>
                    <a:p>
                      <a:pPr algn="ctr"/>
                      <a:r>
                        <a:rPr lang="en-US" b="0" dirty="0">
                          <a:solidFill>
                            <a:schemeClr val="tx1">
                              <a:lumMod val="75000"/>
                              <a:lumOff val="25000"/>
                            </a:schemeClr>
                          </a:solidFill>
                        </a:rPr>
                        <a:t>No</a:t>
                      </a:r>
                    </a:p>
                  </a:txBody>
                  <a:tcPr>
                    <a:solidFill>
                      <a:srgbClr val="FEF0CA"/>
                    </a:solidFill>
                  </a:tcPr>
                </a:tc>
                <a:tc>
                  <a:txBody>
                    <a:bodyPr/>
                    <a:lstStyle/>
                    <a:p>
                      <a:pPr algn="ctr"/>
                      <a:r>
                        <a:rPr lang="en-US" b="0" dirty="0">
                          <a:solidFill>
                            <a:schemeClr val="tx1">
                              <a:lumMod val="75000"/>
                              <a:lumOff val="25000"/>
                            </a:schemeClr>
                          </a:solidFill>
                        </a:rPr>
                        <a:t>Yes</a:t>
                      </a:r>
                    </a:p>
                  </a:txBody>
                  <a:tcPr>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Needs additional practice knowing that the last number counted is the total number of objects</a:t>
                      </a:r>
                    </a:p>
                    <a:p>
                      <a:endParaRPr lang="en-US" b="0" dirty="0">
                        <a:solidFill>
                          <a:schemeClr val="tx1">
                            <a:lumMod val="75000"/>
                            <a:lumOff val="25000"/>
                          </a:schemeClr>
                        </a:solidFill>
                      </a:endParaRPr>
                    </a:p>
                  </a:txBody>
                  <a:tcPr>
                    <a:solidFill>
                      <a:srgbClr val="FEF0CA"/>
                    </a:solidFill>
                  </a:tcPr>
                </a:tc>
                <a:extLst>
                  <a:ext uri="{0D108BD9-81ED-4DB2-BD59-A6C34878D82A}">
                    <a16:rowId xmlns:a16="http://schemas.microsoft.com/office/drawing/2014/main" xmlns="" val="2426008563"/>
                  </a:ext>
                </a:extLst>
              </a:tr>
              <a:tr h="370840">
                <a:tc>
                  <a:txBody>
                    <a:bodyPr/>
                    <a:lstStyle/>
                    <a:p>
                      <a:r>
                        <a:rPr lang="en-US" b="0" dirty="0">
                          <a:solidFill>
                            <a:schemeClr val="tx1">
                              <a:lumMod val="75000"/>
                              <a:lumOff val="25000"/>
                            </a:schemeClr>
                          </a:solidFill>
                        </a:rPr>
                        <a:t>Tracy</a:t>
                      </a:r>
                    </a:p>
                  </a:txBody>
                  <a:tcPr>
                    <a:solidFill>
                      <a:srgbClr val="FEF0CA"/>
                    </a:solidFill>
                  </a:tcPr>
                </a:tc>
                <a:tc>
                  <a:txBody>
                    <a:bodyPr/>
                    <a:lstStyle/>
                    <a:p>
                      <a:pPr algn="ctr"/>
                      <a:r>
                        <a:rPr lang="en-US" b="0" dirty="0">
                          <a:solidFill>
                            <a:schemeClr val="tx1">
                              <a:lumMod val="75000"/>
                              <a:lumOff val="25000"/>
                            </a:schemeClr>
                          </a:solidFill>
                        </a:rPr>
                        <a:t>No</a:t>
                      </a:r>
                    </a:p>
                  </a:txBody>
                  <a:tcPr>
                    <a:solidFill>
                      <a:srgbClr val="FEF0CA"/>
                    </a:solidFill>
                  </a:tcPr>
                </a:tc>
                <a:tc>
                  <a:txBody>
                    <a:bodyPr/>
                    <a:lstStyle/>
                    <a:p>
                      <a:pPr algn="ctr"/>
                      <a:r>
                        <a:rPr lang="en-US" b="0" dirty="0">
                          <a:solidFill>
                            <a:schemeClr val="tx1">
                              <a:lumMod val="75000"/>
                              <a:lumOff val="25000"/>
                            </a:schemeClr>
                          </a:solidFill>
                        </a:rPr>
                        <a:t>No</a:t>
                      </a:r>
                    </a:p>
                  </a:txBody>
                  <a:tcPr>
                    <a:solidFill>
                      <a:srgbClr val="FEF0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75000"/>
                              <a:lumOff val="25000"/>
                            </a:schemeClr>
                          </a:solidFill>
                        </a:rPr>
                        <a:t>Needs additional practice saying teen numbers and assigning one number to each object counted</a:t>
                      </a:r>
                    </a:p>
                    <a:p>
                      <a:endParaRPr lang="en-US" b="0" dirty="0">
                        <a:solidFill>
                          <a:schemeClr val="tx1">
                            <a:lumMod val="75000"/>
                            <a:lumOff val="25000"/>
                          </a:schemeClr>
                        </a:solidFill>
                      </a:endParaRPr>
                    </a:p>
                  </a:txBody>
                  <a:tcPr>
                    <a:solidFill>
                      <a:srgbClr val="FEF0CA"/>
                    </a:solidFill>
                  </a:tcPr>
                </a:tc>
                <a:extLst>
                  <a:ext uri="{0D108BD9-81ED-4DB2-BD59-A6C34878D82A}">
                    <a16:rowId xmlns:a16="http://schemas.microsoft.com/office/drawing/2014/main" xmlns="" val="2527496452"/>
                  </a:ext>
                </a:extLst>
              </a:tr>
            </a:tbl>
          </a:graphicData>
        </a:graphic>
      </p:graphicFrame>
      <p:sp>
        <p:nvSpPr>
          <p:cNvPr id="7" name="Content Placeholder 6">
            <a:extLst>
              <a:ext uri="{FF2B5EF4-FFF2-40B4-BE49-F238E27FC236}">
                <a16:creationId xmlns:a16="http://schemas.microsoft.com/office/drawing/2014/main" xmlns="" id="{E7903C1C-2657-0B45-939B-85E1538E1BAB}"/>
              </a:ext>
            </a:extLst>
          </p:cNvPr>
          <p:cNvSpPr>
            <a:spLocks noGrp="1"/>
          </p:cNvSpPr>
          <p:nvPr>
            <p:ph sz="half" idx="2"/>
          </p:nvPr>
        </p:nvSpPr>
        <p:spPr>
          <a:xfrm>
            <a:off x="1149552" y="6427150"/>
            <a:ext cx="4297680" cy="861699"/>
          </a:xfrm>
        </p:spPr>
        <p:txBody>
          <a:bodyPr/>
          <a:lstStyle/>
          <a:p>
            <a:r>
              <a:rPr lang="en-US" sz="2400" dirty="0">
                <a:solidFill>
                  <a:srgbClr val="000000"/>
                </a:solidFill>
                <a:latin typeface="Calibri" panose="020F0502020204030204" pitchFamily="34" charset="0"/>
                <a:hlinkClick r:id="rId3"/>
              </a:rPr>
              <a:t>KY.K.CC.5</a:t>
            </a:r>
            <a:endParaRPr lang="en-US" sz="2400" dirty="0"/>
          </a:p>
        </p:txBody>
      </p:sp>
      <p:sp>
        <p:nvSpPr>
          <p:cNvPr id="3" name="Slide Number Placeholder 2">
            <a:extLst>
              <a:ext uri="{FF2B5EF4-FFF2-40B4-BE49-F238E27FC236}">
                <a16:creationId xmlns:a16="http://schemas.microsoft.com/office/drawing/2014/main" xmlns="" id="{4C6B0C7B-6F16-084D-8B3C-F7233A094100}"/>
              </a:ext>
            </a:extLst>
          </p:cNvPr>
          <p:cNvSpPr>
            <a:spLocks noGrp="1"/>
          </p:cNvSpPr>
          <p:nvPr>
            <p:ph type="sldNum" sz="quarter" idx="10"/>
          </p:nvPr>
        </p:nvSpPr>
        <p:spPr/>
        <p:txBody>
          <a:bodyPr/>
          <a:lstStyle/>
          <a:p>
            <a:fld id="{91BD7323-49BF-4C97-8773-5EC64C492009}" type="slidenum">
              <a:rPr lang="en-US" smtClean="0"/>
              <a:pPr/>
              <a:t>42</a:t>
            </a:fld>
            <a:endParaRPr lang="en-US"/>
          </a:p>
        </p:txBody>
      </p:sp>
    </p:spTree>
    <p:extLst>
      <p:ext uri="{BB962C8B-B14F-4D97-AF65-F5344CB8AC3E}">
        <p14:creationId xmlns:p14="http://schemas.microsoft.com/office/powerpoint/2010/main" val="1512098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D4FF1-EA45-8B46-BA37-16F7F4D6ECDB}"/>
              </a:ext>
            </a:extLst>
          </p:cNvPr>
          <p:cNvSpPr>
            <a:spLocks noGrp="1"/>
          </p:cNvSpPr>
          <p:nvPr>
            <p:ph type="title"/>
          </p:nvPr>
        </p:nvSpPr>
        <p:spPr/>
        <p:txBody>
          <a:bodyPr lIns="91440" tIns="45720" rIns="91440" bIns="45720" anchor="t"/>
          <a:lstStyle/>
          <a:p>
            <a:r>
              <a:rPr lang="en-US" dirty="0"/>
              <a:t>Example: Student-Facing Strategy</a:t>
            </a:r>
          </a:p>
        </p:txBody>
      </p:sp>
      <p:graphicFrame>
        <p:nvGraphicFramePr>
          <p:cNvPr id="9" name="Table 9" descr="A table showing an example of a mathematics student-facing strategy">
            <a:extLst>
              <a:ext uri="{FF2B5EF4-FFF2-40B4-BE49-F238E27FC236}">
                <a16:creationId xmlns:a16="http://schemas.microsoft.com/office/drawing/2014/main" xmlns="" id="{61BA50D3-1602-4542-8451-60BC26E3E628}"/>
              </a:ext>
            </a:extLst>
          </p:cNvPr>
          <p:cNvGraphicFramePr>
            <a:graphicFrameLocks noGrp="1"/>
          </p:cNvGraphicFramePr>
          <p:nvPr>
            <p:ph sz="half" idx="1"/>
            <p:extLst>
              <p:ext uri="{D42A27DB-BD31-4B8C-83A1-F6EECF244321}">
                <p14:modId xmlns:p14="http://schemas.microsoft.com/office/powerpoint/2010/main" val="3507865187"/>
              </p:ext>
            </p:extLst>
          </p:nvPr>
        </p:nvGraphicFramePr>
        <p:xfrm>
          <a:off x="1149552" y="2336103"/>
          <a:ext cx="8114763" cy="3511244"/>
        </p:xfrm>
        <a:graphic>
          <a:graphicData uri="http://schemas.openxmlformats.org/drawingml/2006/table">
            <a:tbl>
              <a:tblPr firstRow="1" bandRow="1">
                <a:tableStyleId>{5C22544A-7EE6-4342-B048-85BDC9FD1C3A}</a:tableStyleId>
              </a:tblPr>
              <a:tblGrid>
                <a:gridCol w="2704921">
                  <a:extLst>
                    <a:ext uri="{9D8B030D-6E8A-4147-A177-3AD203B41FA5}">
                      <a16:colId xmlns:a16="http://schemas.microsoft.com/office/drawing/2014/main" xmlns="" val="1747585754"/>
                    </a:ext>
                  </a:extLst>
                </a:gridCol>
                <a:gridCol w="2704921">
                  <a:extLst>
                    <a:ext uri="{9D8B030D-6E8A-4147-A177-3AD203B41FA5}">
                      <a16:colId xmlns:a16="http://schemas.microsoft.com/office/drawing/2014/main" xmlns="" val="2752815968"/>
                    </a:ext>
                  </a:extLst>
                </a:gridCol>
                <a:gridCol w="2704921">
                  <a:extLst>
                    <a:ext uri="{9D8B030D-6E8A-4147-A177-3AD203B41FA5}">
                      <a16:colId xmlns:a16="http://schemas.microsoft.com/office/drawing/2014/main" xmlns="" val="1585081165"/>
                    </a:ext>
                  </a:extLst>
                </a:gridCol>
              </a:tblGrid>
              <a:tr h="553238">
                <a:tc>
                  <a:txBody>
                    <a:bodyPr/>
                    <a:lstStyle/>
                    <a:p>
                      <a:r>
                        <a:rPr lang="en-US" dirty="0">
                          <a:solidFill>
                            <a:schemeClr val="tx1">
                              <a:lumMod val="75000"/>
                              <a:lumOff val="25000"/>
                            </a:schemeClr>
                          </a:solidFill>
                        </a:rPr>
                        <a:t>Function</a:t>
                      </a:r>
                    </a:p>
                  </a:txBody>
                  <a:tcP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I can discover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tc>
                  <a:txBody>
                    <a:bodyPr/>
                    <a:lstStyle/>
                    <a:p>
                      <a:r>
                        <a:rPr lang="en-US" dirty="0">
                          <a:solidFill>
                            <a:schemeClr val="tx1">
                              <a:lumMod val="75000"/>
                              <a:lumOff val="25000"/>
                            </a:schemeClr>
                          </a:solidFill>
                        </a:rPr>
                        <a:t>I can apply</a:t>
                      </a:r>
                    </a:p>
                  </a:txBody>
                  <a:tcP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A728"/>
                    </a:solidFill>
                  </a:tcPr>
                </a:tc>
                <a:extLst>
                  <a:ext uri="{0D108BD9-81ED-4DB2-BD59-A6C34878D82A}">
                    <a16:rowId xmlns:a16="http://schemas.microsoft.com/office/drawing/2014/main" xmlns="" val="852416752"/>
                  </a:ext>
                </a:extLst>
              </a:tr>
              <a:tr h="986002">
                <a:tc>
                  <a:txBody>
                    <a:bodyPr/>
                    <a:lstStyle/>
                    <a:p>
                      <a:r>
                        <a:rPr lang="en-US" dirty="0">
                          <a:solidFill>
                            <a:schemeClr val="tx1">
                              <a:lumMod val="75000"/>
                              <a:lumOff val="25000"/>
                            </a:schemeClr>
                          </a:solidFill>
                        </a:rPr>
                        <a:t>Sine</a:t>
                      </a: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2076813744"/>
                  </a:ext>
                </a:extLst>
              </a:tr>
              <a:tr h="986002">
                <a:tc>
                  <a:txBody>
                    <a:bodyPr/>
                    <a:lstStyle/>
                    <a:p>
                      <a:r>
                        <a:rPr lang="en-US" dirty="0">
                          <a:solidFill>
                            <a:schemeClr val="tx1">
                              <a:lumMod val="75000"/>
                              <a:lumOff val="25000"/>
                            </a:schemeClr>
                          </a:solidFill>
                        </a:rPr>
                        <a:t>Cosine</a:t>
                      </a: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1265638310"/>
                  </a:ext>
                </a:extLst>
              </a:tr>
              <a:tr h="986002">
                <a:tc>
                  <a:txBody>
                    <a:bodyPr/>
                    <a:lstStyle/>
                    <a:p>
                      <a:r>
                        <a:rPr lang="en-US" dirty="0">
                          <a:solidFill>
                            <a:schemeClr val="tx1">
                              <a:lumMod val="75000"/>
                              <a:lumOff val="25000"/>
                            </a:schemeClr>
                          </a:solidFill>
                        </a:rPr>
                        <a:t>Tangent</a:t>
                      </a: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tc>
                  <a:txBody>
                    <a:bodyPr/>
                    <a:lstStyle/>
                    <a:p>
                      <a:pPr algn="ctr"/>
                      <a:r>
                        <a:rPr lang="en-US" dirty="0">
                          <a:solidFill>
                            <a:schemeClr val="tx1">
                              <a:lumMod val="75000"/>
                              <a:lumOff val="25000"/>
                            </a:schemeClr>
                          </a:solidFill>
                        </a:rPr>
                        <a:t>-</a:t>
                      </a: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0CA"/>
                    </a:solidFill>
                  </a:tcPr>
                </a:tc>
                <a:extLst>
                  <a:ext uri="{0D108BD9-81ED-4DB2-BD59-A6C34878D82A}">
                    <a16:rowId xmlns:a16="http://schemas.microsoft.com/office/drawing/2014/main" xmlns="" val="3598279980"/>
                  </a:ext>
                </a:extLst>
              </a:tr>
            </a:tbl>
          </a:graphicData>
        </a:graphic>
      </p:graphicFrame>
      <p:sp>
        <p:nvSpPr>
          <p:cNvPr id="6" name="Content Placeholder 5">
            <a:extLst>
              <a:ext uri="{FF2B5EF4-FFF2-40B4-BE49-F238E27FC236}">
                <a16:creationId xmlns:a16="http://schemas.microsoft.com/office/drawing/2014/main" xmlns="" id="{D998E749-58AF-2C45-ABBC-D4CAF31CBC99}"/>
              </a:ext>
            </a:extLst>
          </p:cNvPr>
          <p:cNvSpPr>
            <a:spLocks noGrp="1"/>
          </p:cNvSpPr>
          <p:nvPr>
            <p:ph sz="half" idx="2"/>
          </p:nvPr>
        </p:nvSpPr>
        <p:spPr>
          <a:xfrm>
            <a:off x="1040225" y="6300240"/>
            <a:ext cx="4297680" cy="749070"/>
          </a:xfrm>
        </p:spPr>
        <p:txBody>
          <a:bodyPr/>
          <a:lstStyle/>
          <a:p>
            <a:r>
              <a:rPr lang="en-US" sz="2400" dirty="0">
                <a:solidFill>
                  <a:srgbClr val="000000"/>
                </a:solidFill>
                <a:latin typeface="Calibri" panose="020F0502020204030204" pitchFamily="34" charset="0"/>
                <a:hlinkClick r:id="rId3"/>
              </a:rPr>
              <a:t>KY.HS.G.12a</a:t>
            </a:r>
            <a:endParaRPr lang="en-US" sz="2400" dirty="0"/>
          </a:p>
        </p:txBody>
      </p:sp>
      <p:sp>
        <p:nvSpPr>
          <p:cNvPr id="3" name="Slide Number Placeholder 2">
            <a:extLst>
              <a:ext uri="{FF2B5EF4-FFF2-40B4-BE49-F238E27FC236}">
                <a16:creationId xmlns:a16="http://schemas.microsoft.com/office/drawing/2014/main" xmlns="" id="{4C6B0C7B-6F16-084D-8B3C-F7233A094100}"/>
              </a:ext>
            </a:extLst>
          </p:cNvPr>
          <p:cNvSpPr>
            <a:spLocks noGrp="1"/>
          </p:cNvSpPr>
          <p:nvPr>
            <p:ph type="sldNum" sz="quarter" idx="10"/>
          </p:nvPr>
        </p:nvSpPr>
        <p:spPr/>
        <p:txBody>
          <a:bodyPr/>
          <a:lstStyle/>
          <a:p>
            <a:fld id="{91BD7323-49BF-4C97-8773-5EC64C492009}" type="slidenum">
              <a:rPr lang="en-US" smtClean="0"/>
              <a:pPr/>
              <a:t>43</a:t>
            </a:fld>
            <a:endParaRPr lang="en-US"/>
          </a:p>
        </p:txBody>
      </p:sp>
    </p:spTree>
    <p:extLst>
      <p:ext uri="{BB962C8B-B14F-4D97-AF65-F5344CB8AC3E}">
        <p14:creationId xmlns:p14="http://schemas.microsoft.com/office/powerpoint/2010/main" val="387876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7D92D-F68B-FB4D-8401-737F6182164D}"/>
              </a:ext>
            </a:extLst>
          </p:cNvPr>
          <p:cNvSpPr>
            <a:spLocks noGrp="1"/>
          </p:cNvSpPr>
          <p:nvPr>
            <p:ph type="title"/>
          </p:nvPr>
        </p:nvSpPr>
        <p:spPr/>
        <p:txBody>
          <a:bodyPr/>
          <a:lstStyle/>
          <a:p>
            <a:r>
              <a:rPr lang="en-US" sz="5400" dirty="0"/>
              <a:t>Interpreting Evidence in Action</a:t>
            </a:r>
          </a:p>
        </p:txBody>
      </p:sp>
      <p:sp>
        <p:nvSpPr>
          <p:cNvPr id="3" name="Slide Number Placeholder 2">
            <a:extLst>
              <a:ext uri="{FF2B5EF4-FFF2-40B4-BE49-F238E27FC236}">
                <a16:creationId xmlns:a16="http://schemas.microsoft.com/office/drawing/2014/main" xmlns="" id="{DF6AAF58-6F4F-2542-BE26-C6A9F0539351}"/>
              </a:ext>
            </a:extLst>
          </p:cNvPr>
          <p:cNvSpPr>
            <a:spLocks noGrp="1"/>
          </p:cNvSpPr>
          <p:nvPr>
            <p:ph type="sldNum" sz="quarter" idx="10"/>
          </p:nvPr>
        </p:nvSpPr>
        <p:spPr/>
        <p:txBody>
          <a:bodyPr/>
          <a:lstStyle/>
          <a:p>
            <a:fld id="{91BD7323-49BF-4C97-8773-5EC64C492009}" type="slidenum">
              <a:rPr lang="en-US" smtClean="0"/>
              <a:pPr/>
              <a:t>44</a:t>
            </a:fld>
            <a:endParaRPr lang="en-US"/>
          </a:p>
        </p:txBody>
      </p:sp>
    </p:spTree>
    <p:extLst>
      <p:ext uri="{BB962C8B-B14F-4D97-AF65-F5344CB8AC3E}">
        <p14:creationId xmlns:p14="http://schemas.microsoft.com/office/powerpoint/2010/main" val="1439015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EF0172F0-DDA1-6D42-8DA1-83A37B5A188D}"/>
              </a:ext>
            </a:extLst>
          </p:cNvPr>
          <p:cNvSpPr>
            <a:spLocks noGrp="1"/>
          </p:cNvSpPr>
          <p:nvPr>
            <p:ph type="title"/>
          </p:nvPr>
        </p:nvSpPr>
        <p:spPr/>
        <p:txBody>
          <a:bodyPr/>
          <a:lstStyle/>
          <a:p>
            <a:r>
              <a:rPr lang="en-US" dirty="0"/>
              <a:t>Mathematics Example: Interpretation Strategies</a:t>
            </a:r>
          </a:p>
        </p:txBody>
      </p:sp>
      <p:pic>
        <p:nvPicPr>
          <p:cNvPr id="2" name="Online Media 1" title="Inviting Participation With Thumbs-Up Responses">
            <a:hlinkClick r:id="" action="ppaction://media"/>
            <a:extLst>
              <a:ext uri="{FF2B5EF4-FFF2-40B4-BE49-F238E27FC236}">
                <a16:creationId xmlns:a16="http://schemas.microsoft.com/office/drawing/2014/main" xmlns="" id="{3559DAA0-F69F-448E-B3BB-DF423C107E71}"/>
              </a:ext>
            </a:extLst>
          </p:cNvPr>
          <p:cNvPicPr>
            <a:picLocks noGrp="1" noRot="1" noChangeAspect="1"/>
          </p:cNvPicPr>
          <p:nvPr>
            <p:ph sz="quarter" idx="12"/>
            <a:videoFile r:link="rId1"/>
          </p:nvPr>
        </p:nvPicPr>
        <p:blipFill>
          <a:blip r:embed="rId4"/>
          <a:stretch>
            <a:fillRect/>
          </a:stretch>
        </p:blipFill>
        <p:spPr>
          <a:xfrm>
            <a:off x="1137677" y="2198374"/>
            <a:ext cx="7024190" cy="3968623"/>
          </a:xfrm>
          <a:prstGeom prst="rect">
            <a:avLst/>
          </a:prstGeom>
        </p:spPr>
      </p:pic>
      <p:sp>
        <p:nvSpPr>
          <p:cNvPr id="3" name="Slide Number Placeholder 2">
            <a:extLst>
              <a:ext uri="{FF2B5EF4-FFF2-40B4-BE49-F238E27FC236}">
                <a16:creationId xmlns:a16="http://schemas.microsoft.com/office/drawing/2014/main" xmlns="" id="{CAD74D6F-32E5-9A44-A48A-F280BF838625}"/>
              </a:ext>
            </a:extLst>
          </p:cNvPr>
          <p:cNvSpPr>
            <a:spLocks noGrp="1"/>
          </p:cNvSpPr>
          <p:nvPr>
            <p:ph type="sldNum" sz="quarter" idx="10"/>
          </p:nvPr>
        </p:nvSpPr>
        <p:spPr/>
        <p:txBody>
          <a:bodyPr/>
          <a:lstStyle/>
          <a:p>
            <a:fld id="{91BD7323-49BF-4C97-8773-5EC64C492009}" type="slidenum">
              <a:rPr lang="en-US" smtClean="0"/>
              <a:pPr/>
              <a:t>45</a:t>
            </a:fld>
            <a:endParaRPr lang="en-US"/>
          </a:p>
        </p:txBody>
      </p:sp>
    </p:spTree>
    <p:extLst>
      <p:ext uri="{BB962C8B-B14F-4D97-AF65-F5344CB8AC3E}">
        <p14:creationId xmlns:p14="http://schemas.microsoft.com/office/powerpoint/2010/main" val="83072694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8BF49-EB19-AE46-9613-F9AD0C3E689F}"/>
              </a:ext>
            </a:extLst>
          </p:cNvPr>
          <p:cNvSpPr>
            <a:spLocks noGrp="1"/>
          </p:cNvSpPr>
          <p:nvPr>
            <p:ph type="title"/>
          </p:nvPr>
        </p:nvSpPr>
        <p:spPr/>
        <p:txBody>
          <a:bodyPr/>
          <a:lstStyle/>
          <a:p>
            <a:r>
              <a:rPr lang="en-US" dirty="0"/>
              <a:t>Reflection</a:t>
            </a:r>
          </a:p>
        </p:txBody>
      </p:sp>
      <p:sp>
        <p:nvSpPr>
          <p:cNvPr id="4" name="Content Placeholder 3">
            <a:extLst>
              <a:ext uri="{FF2B5EF4-FFF2-40B4-BE49-F238E27FC236}">
                <a16:creationId xmlns:a16="http://schemas.microsoft.com/office/drawing/2014/main" xmlns="" id="{E47FDF0A-9A2F-E240-BB20-425E3C1D03A7}"/>
              </a:ext>
            </a:extLst>
          </p:cNvPr>
          <p:cNvSpPr>
            <a:spLocks noGrp="1"/>
          </p:cNvSpPr>
          <p:nvPr>
            <p:ph sz="quarter" idx="12"/>
          </p:nvPr>
        </p:nvSpPr>
        <p:spPr>
          <a:xfrm>
            <a:off x="1137678" y="1796387"/>
            <a:ext cx="8620472" cy="4878388"/>
          </a:xfrm>
        </p:spPr>
        <p:txBody>
          <a:bodyPr/>
          <a:lstStyle/>
          <a:p>
            <a:pPr marL="571500" indent="-571500">
              <a:buFont typeface="Arial" panose="020B0604020202020204" pitchFamily="34" charset="0"/>
              <a:buChar char="•"/>
            </a:pPr>
            <a:r>
              <a:rPr lang="en-US" dirty="0"/>
              <a:t>Moving forward, what strategies will you use to interpret evidence of student learning? In what context(s)?</a:t>
            </a:r>
          </a:p>
          <a:p>
            <a:pPr marL="571500" indent="-571500">
              <a:buFont typeface="Arial" panose="020B0604020202020204" pitchFamily="34" charset="0"/>
              <a:buChar char="•"/>
            </a:pPr>
            <a:r>
              <a:rPr lang="en-US" dirty="0"/>
              <a:t>How does evidence-based interpretation support the culture of formative assessment practice in your classroom?</a:t>
            </a:r>
          </a:p>
          <a:p>
            <a:pPr marL="571500" indent="-571500">
              <a:buFont typeface="Arial" panose="020B0604020202020204" pitchFamily="34" charset="0"/>
              <a:buChar char="•"/>
            </a:pPr>
            <a:r>
              <a:rPr lang="en-US" dirty="0"/>
              <a:t>In what ways will you engage students to interpret their own learning?</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85C2F312-105C-104D-BF62-1B07E9B474AF}"/>
              </a:ext>
            </a:extLst>
          </p:cNvPr>
          <p:cNvSpPr>
            <a:spLocks noGrp="1"/>
          </p:cNvSpPr>
          <p:nvPr>
            <p:ph type="sldNum" sz="quarter" idx="10"/>
          </p:nvPr>
        </p:nvSpPr>
        <p:spPr/>
        <p:txBody>
          <a:bodyPr/>
          <a:lstStyle/>
          <a:p>
            <a:fld id="{91BD7323-49BF-4C97-8773-5EC64C492009}" type="slidenum">
              <a:rPr lang="en-US" smtClean="0"/>
              <a:pPr/>
              <a:t>46</a:t>
            </a:fld>
            <a:endParaRPr lang="en-US"/>
          </a:p>
        </p:txBody>
      </p:sp>
    </p:spTree>
    <p:extLst>
      <p:ext uri="{BB962C8B-B14F-4D97-AF65-F5344CB8AC3E}">
        <p14:creationId xmlns:p14="http://schemas.microsoft.com/office/powerpoint/2010/main" val="1731583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8BF49-EB19-AE46-9613-F9AD0C3E689F}"/>
              </a:ext>
            </a:extLst>
          </p:cNvPr>
          <p:cNvSpPr>
            <a:spLocks noGrp="1"/>
          </p:cNvSpPr>
          <p:nvPr>
            <p:ph type="title"/>
          </p:nvPr>
        </p:nvSpPr>
        <p:spPr/>
        <p:txBody>
          <a:bodyPr/>
          <a:lstStyle/>
          <a:p>
            <a:r>
              <a:rPr lang="en-US" dirty="0" smtClean="0"/>
              <a:t>Feedback Survey</a:t>
            </a:r>
            <a:endParaRPr lang="en-US" dirty="0"/>
          </a:p>
        </p:txBody>
      </p:sp>
      <p:sp>
        <p:nvSpPr>
          <p:cNvPr id="4" name="Content Placeholder 3">
            <a:extLst>
              <a:ext uri="{FF2B5EF4-FFF2-40B4-BE49-F238E27FC236}">
                <a16:creationId xmlns:a16="http://schemas.microsoft.com/office/drawing/2014/main" xmlns="" id="{E47FDF0A-9A2F-E240-BB20-425E3C1D03A7}"/>
              </a:ext>
            </a:extLst>
          </p:cNvPr>
          <p:cNvSpPr>
            <a:spLocks noGrp="1"/>
          </p:cNvSpPr>
          <p:nvPr>
            <p:ph sz="quarter" idx="12"/>
          </p:nvPr>
        </p:nvSpPr>
        <p:spPr>
          <a:xfrm>
            <a:off x="1137677" y="1343104"/>
            <a:ext cx="8665542" cy="4878388"/>
          </a:xfrm>
        </p:spPr>
        <p:txBody>
          <a:bodyPr/>
          <a:lstStyle/>
          <a:p>
            <a:r>
              <a:rPr lang="en-US" dirty="0" smtClean="0"/>
              <a:t>Please take a few minutes to complete the feedback survey so we can continue to improve this module. EILA credit is available upon completion of the survey.</a:t>
            </a:r>
          </a:p>
          <a:p>
            <a:endParaRPr lang="en-US" dirty="0" smtClean="0"/>
          </a:p>
          <a:p>
            <a:r>
              <a:rPr lang="en-US" dirty="0">
                <a:hlinkClick r:id="rId3"/>
              </a:rPr>
              <a:t>https://</a:t>
            </a:r>
            <a:r>
              <a:rPr lang="en-US" dirty="0" err="1">
                <a:hlinkClick r:id="rId3"/>
              </a:rPr>
              <a:t>docs.google.com</a:t>
            </a:r>
            <a:r>
              <a:rPr lang="en-US" dirty="0">
                <a:hlinkClick r:id="rId3"/>
              </a:rPr>
              <a:t>/forms/d/e/1FAIpQLSfm4IncFTDVHMvp-Pk2TMZq0uagDQLHaNOKGn2Iy8JpC8DDgg/</a:t>
            </a:r>
            <a:r>
              <a:rPr lang="en-US" dirty="0" err="1">
                <a:hlinkClick r:id="rId3"/>
              </a:rPr>
              <a:t>viewform</a:t>
            </a:r>
            <a:endParaRPr lang="en-US" dirty="0"/>
          </a:p>
        </p:txBody>
      </p:sp>
      <p:sp>
        <p:nvSpPr>
          <p:cNvPr id="3" name="Slide Number Placeholder 2">
            <a:extLst>
              <a:ext uri="{FF2B5EF4-FFF2-40B4-BE49-F238E27FC236}">
                <a16:creationId xmlns:a16="http://schemas.microsoft.com/office/drawing/2014/main" xmlns="" id="{85C2F312-105C-104D-BF62-1B07E9B474AF}"/>
              </a:ext>
            </a:extLst>
          </p:cNvPr>
          <p:cNvSpPr>
            <a:spLocks noGrp="1"/>
          </p:cNvSpPr>
          <p:nvPr>
            <p:ph type="sldNum" sz="quarter" idx="10"/>
          </p:nvPr>
        </p:nvSpPr>
        <p:spPr/>
        <p:txBody>
          <a:bodyPr/>
          <a:lstStyle/>
          <a:p>
            <a:fld id="{91BD7323-49BF-4C97-8773-5EC64C492009}" type="slidenum">
              <a:rPr lang="en-US" smtClean="0"/>
              <a:pPr/>
              <a:t>47</a:t>
            </a:fld>
            <a:endParaRPr lang="en-US"/>
          </a:p>
        </p:txBody>
      </p:sp>
    </p:spTree>
    <p:extLst>
      <p:ext uri="{BB962C8B-B14F-4D97-AF65-F5344CB8AC3E}">
        <p14:creationId xmlns:p14="http://schemas.microsoft.com/office/powerpoint/2010/main" val="1015264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Review: Formative Assessment Process</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5</a:t>
            </a:fld>
            <a:endParaRPr lang="en-US" dirty="0"/>
          </a:p>
        </p:txBody>
      </p:sp>
    </p:spTree>
    <p:extLst>
      <p:ext uri="{BB962C8B-B14F-4D97-AF65-F5344CB8AC3E}">
        <p14:creationId xmlns:p14="http://schemas.microsoft.com/office/powerpoint/2010/main" val="269147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1FAD29E-292D-5C4C-9EC8-8938AF27833F}"/>
              </a:ext>
            </a:extLst>
          </p:cNvPr>
          <p:cNvSpPr>
            <a:spLocks noGrp="1"/>
          </p:cNvSpPr>
          <p:nvPr>
            <p:ph type="title"/>
          </p:nvPr>
        </p:nvSpPr>
        <p:spPr/>
        <p:txBody>
          <a:bodyPr/>
          <a:lstStyle/>
          <a:p>
            <a:r>
              <a:rPr lang="en-US" dirty="0"/>
              <a:t>Formative Assessment: </a:t>
            </a:r>
            <a:br>
              <a:rPr lang="en-US" dirty="0"/>
            </a:br>
            <a:r>
              <a:rPr lang="en-US" dirty="0"/>
              <a:t>A Definition</a:t>
            </a:r>
          </a:p>
        </p:txBody>
      </p:sp>
      <p:sp>
        <p:nvSpPr>
          <p:cNvPr id="2" name="Content Placeholder 1">
            <a:extLst>
              <a:ext uri="{FF2B5EF4-FFF2-40B4-BE49-F238E27FC236}">
                <a16:creationId xmlns:a16="http://schemas.microsoft.com/office/drawing/2014/main" xmlns="" id="{BF0E909E-F770-F940-8545-C438F7974C6E}"/>
              </a:ext>
            </a:extLst>
          </p:cNvPr>
          <p:cNvSpPr>
            <a:spLocks noGrp="1"/>
          </p:cNvSpPr>
          <p:nvPr>
            <p:ph sz="quarter" idx="12"/>
          </p:nvPr>
        </p:nvSpPr>
        <p:spPr>
          <a:xfrm>
            <a:off x="1137677" y="2284067"/>
            <a:ext cx="8311123" cy="3289419"/>
          </a:xfrm>
          <a:prstGeom prst="roundRect">
            <a:avLst/>
          </a:prstGeom>
          <a:solidFill>
            <a:srgbClr val="FEF0CA"/>
          </a:solidFill>
        </p:spPr>
        <p:txBody>
          <a:bodyPr/>
          <a:lstStyle/>
          <a:p>
            <a:r>
              <a:rPr lang="en-US" sz="28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a:t>
            </a:r>
          </a:p>
          <a:p>
            <a:pPr marL="114346" indent="0" algn="r">
              <a:buNone/>
            </a:pPr>
            <a:r>
              <a:rPr lang="en-US" sz="2000" dirty="0"/>
              <a:t>(CCSSO, 2018)</a:t>
            </a:r>
          </a:p>
        </p:txBody>
      </p:sp>
      <p:sp>
        <p:nvSpPr>
          <p:cNvPr id="5" name="Slide Number Placeholder 5">
            <a:extLst>
              <a:ext uri="{FF2B5EF4-FFF2-40B4-BE49-F238E27FC236}">
                <a16:creationId xmlns:a16="http://schemas.microsoft.com/office/drawing/2014/main" xmlns="" id="{49D03A0B-E3FA-994E-9659-3DE18474E42C}"/>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6</a:t>
            </a:fld>
            <a:endParaRPr lang="en-US" dirty="0"/>
          </a:p>
        </p:txBody>
      </p:sp>
    </p:spTree>
    <p:extLst>
      <p:ext uri="{BB962C8B-B14F-4D97-AF65-F5344CB8AC3E}">
        <p14:creationId xmlns:p14="http://schemas.microsoft.com/office/powerpoint/2010/main" val="99462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xmlns="" id="{510AD8FD-ECC3-4E7A-87C4-98F64D14F9A9}"/>
              </a:ext>
            </a:extLst>
          </p:cNvPr>
          <p:cNvSpPr>
            <a:spLocks noGrp="1"/>
          </p:cNvSpPr>
          <p:nvPr>
            <p:ph type="title"/>
          </p:nvPr>
        </p:nvSpPr>
        <p:spPr>
          <a:xfrm>
            <a:off x="1137677" y="292842"/>
            <a:ext cx="8992572" cy="1320800"/>
          </a:xfrm>
        </p:spPr>
        <p:txBody>
          <a:bodyPr>
            <a:normAutofit/>
          </a:bodyPr>
          <a:lstStyle/>
          <a:p>
            <a:r>
              <a:rPr lang="en-US" dirty="0"/>
              <a:t>Mapping Student Learning</a:t>
            </a:r>
          </a:p>
        </p:txBody>
      </p:sp>
      <p:pic>
        <p:nvPicPr>
          <p:cNvPr id="8" name="Content Placeholder 6" descr="An image representing a map of student learning showing learning goals as a destination and the success criteria as a check point.">
            <a:extLst>
              <a:ext uri="{FF2B5EF4-FFF2-40B4-BE49-F238E27FC236}">
                <a16:creationId xmlns:a16="http://schemas.microsoft.com/office/drawing/2014/main" xmlns="" id="{6FD173C9-B94C-6942-96E2-35E0AF14C39D}"/>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1143000" y="1797844"/>
            <a:ext cx="9080500" cy="4876800"/>
          </a:xfrm>
        </p:spPr>
      </p:pic>
      <p:sp>
        <p:nvSpPr>
          <p:cNvPr id="15" name="Slide Number Placeholder 2">
            <a:extLst>
              <a:ext uri="{FF2B5EF4-FFF2-40B4-BE49-F238E27FC236}">
                <a16:creationId xmlns:a16="http://schemas.microsoft.com/office/drawing/2014/main" xmlns="" id="{8DFF6430-F8FC-48F6-9EBC-BE4AC1C96B07}"/>
              </a:ext>
            </a:extLst>
          </p:cNvPr>
          <p:cNvSpPr>
            <a:spLocks noGrp="1"/>
          </p:cNvSpPr>
          <p:nvPr>
            <p:ph type="sldNum" sz="quarter" idx="10"/>
          </p:nvPr>
        </p:nvSpPr>
        <p:spPr>
          <a:xfrm>
            <a:off x="11016766" y="6309650"/>
            <a:ext cx="683339" cy="365125"/>
          </a:xfrm>
        </p:spPr>
        <p:txBody>
          <a:bodyPr/>
          <a:lstStyle/>
          <a:p>
            <a:pPr>
              <a:spcAft>
                <a:spcPts val="600"/>
              </a:spcAft>
            </a:pPr>
            <a:fld id="{91BD7323-49BF-4C97-8773-5EC64C492009}" type="slidenum">
              <a:rPr lang="en-US" smtClean="0"/>
              <a:pPr>
                <a:spcAft>
                  <a:spcPts val="600"/>
                </a:spcAft>
              </a:pPr>
              <a:t>7</a:t>
            </a:fld>
            <a:endParaRPr lang="en-US"/>
          </a:p>
        </p:txBody>
      </p:sp>
    </p:spTree>
    <p:extLst>
      <p:ext uri="{BB962C8B-B14F-4D97-AF65-F5344CB8AC3E}">
        <p14:creationId xmlns:p14="http://schemas.microsoft.com/office/powerpoint/2010/main" val="360003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DFE3F-992B-BA45-9A33-0463F3251C91}"/>
              </a:ext>
            </a:extLst>
          </p:cNvPr>
          <p:cNvSpPr>
            <a:spLocks noGrp="1"/>
          </p:cNvSpPr>
          <p:nvPr>
            <p:ph type="title"/>
          </p:nvPr>
        </p:nvSpPr>
        <p:spPr/>
        <p:txBody>
          <a:bodyPr/>
          <a:lstStyle/>
          <a:p>
            <a:r>
              <a:rPr lang="en-US" dirty="0"/>
              <a:t>Where am I now?</a:t>
            </a:r>
          </a:p>
        </p:txBody>
      </p:sp>
      <p:pic>
        <p:nvPicPr>
          <p:cNvPr id="9" name="Content Placeholder 7" descr="Graphic representing the formative assessment cycle and specifically focused on the where am I now question. &quot;Where am I now?&quot; focuses on eliciting and interpreting evidence.">
            <a:extLst>
              <a:ext uri="{FF2B5EF4-FFF2-40B4-BE49-F238E27FC236}">
                <a16:creationId xmlns:a16="http://schemas.microsoft.com/office/drawing/2014/main" xmlns="" id="{6BE00F84-D967-A146-8D5E-44C6135A1E4F}"/>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p:blipFill>
        <p:spPr>
          <a:xfrm>
            <a:off x="2741066" y="1259168"/>
            <a:ext cx="5796813" cy="4878388"/>
          </a:xfrm>
        </p:spPr>
      </p:pic>
      <p:sp>
        <p:nvSpPr>
          <p:cNvPr id="6" name="TextBox 5">
            <a:extLst>
              <a:ext uri="{FF2B5EF4-FFF2-40B4-BE49-F238E27FC236}">
                <a16:creationId xmlns:a16="http://schemas.microsoft.com/office/drawing/2014/main" xmlns="" id="{9080992B-9D2B-234A-8456-66F2E3841157}"/>
              </a:ext>
            </a:extLst>
          </p:cNvPr>
          <p:cNvSpPr txBox="1"/>
          <p:nvPr/>
        </p:nvSpPr>
        <p:spPr>
          <a:xfrm>
            <a:off x="4723309" y="6426658"/>
            <a:ext cx="3814570" cy="276999"/>
          </a:xfrm>
          <a:prstGeom prst="rect">
            <a:avLst/>
          </a:prstGeom>
          <a:noFill/>
        </p:spPr>
        <p:txBody>
          <a:bodyPr wrap="none" rtlCol="0">
            <a:spAutoFit/>
          </a:bodyPr>
          <a:lstStyle/>
          <a:p>
            <a:r>
              <a:rPr lang="en-US" sz="1200" dirty="0"/>
              <a:t>Adapted from Formative Assessment Insights (</a:t>
            </a:r>
            <a:r>
              <a:rPr lang="en-US" sz="1200" dirty="0" err="1"/>
              <a:t>WestEd</a:t>
            </a:r>
            <a:r>
              <a:rPr lang="en-US" sz="1200" dirty="0"/>
              <a:t>)</a:t>
            </a:r>
          </a:p>
        </p:txBody>
      </p:sp>
      <p:sp>
        <p:nvSpPr>
          <p:cNvPr id="3" name="Slide Number Placeholder 2">
            <a:extLst>
              <a:ext uri="{FF2B5EF4-FFF2-40B4-BE49-F238E27FC236}">
                <a16:creationId xmlns:a16="http://schemas.microsoft.com/office/drawing/2014/main" xmlns="" id="{CF4143F9-F913-FC49-8CBD-7954D0FA5C86}"/>
              </a:ext>
            </a:extLst>
          </p:cNvPr>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383343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4F86C-74ED-0146-B08D-CAA962B97402}"/>
              </a:ext>
            </a:extLst>
          </p:cNvPr>
          <p:cNvSpPr>
            <a:spLocks noGrp="1"/>
          </p:cNvSpPr>
          <p:nvPr>
            <p:ph type="title"/>
          </p:nvPr>
        </p:nvSpPr>
        <p:spPr>
          <a:xfrm>
            <a:off x="958510" y="245340"/>
            <a:ext cx="9199798" cy="1320800"/>
          </a:xfrm>
        </p:spPr>
        <p:txBody>
          <a:bodyPr>
            <a:noAutofit/>
          </a:bodyPr>
          <a:lstStyle/>
          <a:p>
            <a:pPr>
              <a:lnSpc>
                <a:spcPct val="90000"/>
              </a:lnSpc>
            </a:pPr>
            <a:r>
              <a:rPr lang="en-US" sz="5200" dirty="0"/>
              <a:t>Key Considerations for Evidence of Student Learning</a:t>
            </a:r>
          </a:p>
        </p:txBody>
      </p:sp>
      <p:pic>
        <p:nvPicPr>
          <p:cNvPr id="17" name="Content Placeholder 16" descr="Checkmark icon">
            <a:extLst>
              <a:ext uri="{FF2B5EF4-FFF2-40B4-BE49-F238E27FC236}">
                <a16:creationId xmlns:a16="http://schemas.microsoft.com/office/drawing/2014/main" xmlns="" id="{B8E9676C-E1E5-BE4C-BA55-CAC627DB53F7}"/>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35476" y="2057429"/>
            <a:ext cx="914400" cy="914400"/>
          </a:xfrm>
        </p:spPr>
      </p:pic>
      <p:sp>
        <p:nvSpPr>
          <p:cNvPr id="14" name="Content Placeholder 13">
            <a:extLst>
              <a:ext uri="{FF2B5EF4-FFF2-40B4-BE49-F238E27FC236}">
                <a16:creationId xmlns:a16="http://schemas.microsoft.com/office/drawing/2014/main" xmlns="" id="{41C844EE-6D05-1142-8981-5FC1C8E6B331}"/>
              </a:ext>
            </a:extLst>
          </p:cNvPr>
          <p:cNvSpPr>
            <a:spLocks noGrp="1"/>
          </p:cNvSpPr>
          <p:nvPr>
            <p:ph sz="half" idx="16"/>
          </p:nvPr>
        </p:nvSpPr>
        <p:spPr>
          <a:xfrm>
            <a:off x="2461404" y="2139992"/>
            <a:ext cx="7103386" cy="749274"/>
          </a:xfrm>
        </p:spPr>
        <p:txBody>
          <a:bodyPr/>
          <a:lstStyle/>
          <a:p>
            <a:r>
              <a:rPr lang="en-US" sz="2800" dirty="0"/>
              <a:t>Intentionally design and implement</a:t>
            </a:r>
          </a:p>
        </p:txBody>
      </p:sp>
      <p:pic>
        <p:nvPicPr>
          <p:cNvPr id="19" name="Content Placeholder 18" descr="Eye icon">
            <a:extLst>
              <a:ext uri="{FF2B5EF4-FFF2-40B4-BE49-F238E27FC236}">
                <a16:creationId xmlns:a16="http://schemas.microsoft.com/office/drawing/2014/main" xmlns="" id="{75D8127F-5EC0-1A49-8B46-D6AF812913C8}"/>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35476" y="3245010"/>
            <a:ext cx="914400" cy="914400"/>
          </a:xfrm>
        </p:spPr>
      </p:pic>
      <p:sp>
        <p:nvSpPr>
          <p:cNvPr id="10" name="Content Placeholder 9">
            <a:extLst>
              <a:ext uri="{FF2B5EF4-FFF2-40B4-BE49-F238E27FC236}">
                <a16:creationId xmlns:a16="http://schemas.microsoft.com/office/drawing/2014/main" xmlns="" id="{736823ED-77E0-F844-A2CA-9BC105EA5B70}"/>
              </a:ext>
            </a:extLst>
          </p:cNvPr>
          <p:cNvSpPr>
            <a:spLocks noGrp="1"/>
          </p:cNvSpPr>
          <p:nvPr>
            <p:ph sz="half" idx="13"/>
          </p:nvPr>
        </p:nvSpPr>
        <p:spPr>
          <a:xfrm>
            <a:off x="2461405" y="3242191"/>
            <a:ext cx="6898824" cy="749274"/>
          </a:xfrm>
        </p:spPr>
        <p:txBody>
          <a:bodyPr/>
          <a:lstStyle/>
          <a:p>
            <a:r>
              <a:rPr lang="en-US" sz="2800" dirty="0"/>
              <a:t>Make student learning visible</a:t>
            </a:r>
          </a:p>
          <a:p>
            <a:endParaRPr lang="en-US" dirty="0"/>
          </a:p>
        </p:txBody>
      </p:sp>
      <p:pic>
        <p:nvPicPr>
          <p:cNvPr id="21" name="Content Placeholder 20" descr="Classroom icon">
            <a:extLst>
              <a:ext uri="{FF2B5EF4-FFF2-40B4-BE49-F238E27FC236}">
                <a16:creationId xmlns:a16="http://schemas.microsoft.com/office/drawing/2014/main" xmlns="" id="{F69BA843-F78E-3A4F-BCE8-0D7E226C0A52}"/>
              </a:ext>
            </a:extLst>
          </p:cNvPr>
          <p:cNvPicPr>
            <a:picLocks noGrp="1" noChangeAspect="1"/>
          </p:cNvPicPr>
          <p:nvPr>
            <p:ph sz="half" idx="1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49552" y="4411411"/>
            <a:ext cx="914400" cy="914400"/>
          </a:xfrm>
        </p:spPr>
      </p:pic>
      <p:sp>
        <p:nvSpPr>
          <p:cNvPr id="12" name="Content Placeholder 11">
            <a:extLst>
              <a:ext uri="{FF2B5EF4-FFF2-40B4-BE49-F238E27FC236}">
                <a16:creationId xmlns:a16="http://schemas.microsoft.com/office/drawing/2014/main" xmlns="" id="{37008E9C-888C-AC4D-8936-150AFC8CAEDB}"/>
              </a:ext>
            </a:extLst>
          </p:cNvPr>
          <p:cNvSpPr>
            <a:spLocks noGrp="1"/>
          </p:cNvSpPr>
          <p:nvPr>
            <p:ph sz="half" idx="14"/>
          </p:nvPr>
        </p:nvSpPr>
        <p:spPr>
          <a:xfrm>
            <a:off x="2507076" y="4401903"/>
            <a:ext cx="7896098" cy="975776"/>
          </a:xfrm>
        </p:spPr>
        <p:txBody>
          <a:bodyPr/>
          <a:lstStyle/>
          <a:p>
            <a:r>
              <a:rPr lang="en-US" sz="2800" dirty="0"/>
              <a:t>Inform students and teachers about next steps</a:t>
            </a:r>
          </a:p>
          <a:p>
            <a:endParaRPr lang="en-US" dirty="0"/>
          </a:p>
        </p:txBody>
      </p:sp>
      <p:pic>
        <p:nvPicPr>
          <p:cNvPr id="23" name="Content Placeholder 22" descr="Head with gears icon">
            <a:extLst>
              <a:ext uri="{FF2B5EF4-FFF2-40B4-BE49-F238E27FC236}">
                <a16:creationId xmlns:a16="http://schemas.microsoft.com/office/drawing/2014/main" xmlns="" id="{EF09FC70-4079-9A47-AC0B-3AC913FA970F}"/>
              </a:ext>
            </a:extLst>
          </p:cNvPr>
          <p:cNvPicPr>
            <a:picLocks noGrp="1" noChangeAspect="1"/>
          </p:cNvPicPr>
          <p:nvPr>
            <p:ph sz="half" idx="15"/>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49552" y="5577812"/>
            <a:ext cx="914400" cy="914400"/>
          </a:xfrm>
        </p:spPr>
      </p:pic>
      <p:sp>
        <p:nvSpPr>
          <p:cNvPr id="15" name="Content Placeholder 14">
            <a:extLst>
              <a:ext uri="{FF2B5EF4-FFF2-40B4-BE49-F238E27FC236}">
                <a16:creationId xmlns:a16="http://schemas.microsoft.com/office/drawing/2014/main" xmlns="" id="{C8121D70-014E-B641-AC90-D42F0147B5FC}"/>
              </a:ext>
            </a:extLst>
          </p:cNvPr>
          <p:cNvSpPr>
            <a:spLocks noGrp="1"/>
          </p:cNvSpPr>
          <p:nvPr>
            <p:ph sz="half" idx="17"/>
          </p:nvPr>
        </p:nvSpPr>
        <p:spPr>
          <a:xfrm>
            <a:off x="2507076" y="5660374"/>
            <a:ext cx="6754346" cy="749275"/>
          </a:xfrm>
        </p:spPr>
        <p:txBody>
          <a:bodyPr/>
          <a:lstStyle/>
          <a:p>
            <a:r>
              <a:rPr lang="en-US" sz="2800" dirty="0"/>
              <a:t>Integrate into learning</a:t>
            </a:r>
          </a:p>
          <a:p>
            <a:endParaRPr lang="en-US" sz="2800" dirty="0"/>
          </a:p>
        </p:txBody>
      </p:sp>
      <p:sp>
        <p:nvSpPr>
          <p:cNvPr id="11" name="Slide Number Placeholder 2">
            <a:extLst>
              <a:ext uri="{FF2B5EF4-FFF2-40B4-BE49-F238E27FC236}">
                <a16:creationId xmlns:a16="http://schemas.microsoft.com/office/drawing/2014/main" xmlns="" id="{A7A24168-AC91-45DF-8508-969FF3BA8A2D}"/>
              </a:ext>
            </a:extLst>
          </p:cNvPr>
          <p:cNvSpPr>
            <a:spLocks noGrp="1"/>
          </p:cNvSpPr>
          <p:nvPr>
            <p:ph type="sldNum" sz="quarter" idx="10"/>
          </p:nvPr>
        </p:nvSpPr>
        <p:spPr/>
        <p:txBody>
          <a:bodyPr/>
          <a:lstStyle/>
          <a:p>
            <a:pPr>
              <a:spcAft>
                <a:spcPts val="600"/>
              </a:spcAft>
            </a:pPr>
            <a:fld id="{91BD7323-49BF-4C97-8773-5EC64C492009}" type="slidenum">
              <a:rPr lang="en-US" smtClean="0"/>
              <a:pPr>
                <a:spcAft>
                  <a:spcPts val="600"/>
                </a:spcAft>
              </a:pPr>
              <a:t>9</a:t>
            </a:fld>
            <a:endParaRPr lang="en-US"/>
          </a:p>
        </p:txBody>
      </p:sp>
    </p:spTree>
    <p:extLst>
      <p:ext uri="{BB962C8B-B14F-4D97-AF65-F5344CB8AC3E}">
        <p14:creationId xmlns:p14="http://schemas.microsoft.com/office/powerpoint/2010/main" val="2400456295"/>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2021-02-23T05:00:00+00:00</Publication_x0020_Date>
    <Audience1 xmlns="3a62de7d-ba57-4f43-9dae-9623ba637be0"/>
    <_dlc_DocId xmlns="3a62de7d-ba57-4f43-9dae-9623ba637be0">KYED-536-1239</_dlc_DocId>
    <_dlc_DocIdUrl xmlns="3a62de7d-ba57-4f43-9dae-9623ba637be0">
      <Url>https://www.education.ky.gov/curriculum/standards/kyacadstand/_layouts/15/DocIdRedir.aspx?ID=KYED-536-1239</Url>
      <Description>KYED-536-1239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977F9-2028-4D58-BC6F-5F80842D9032}">
  <ds:schemaRefs>
    <ds:schemaRef ds:uri="http://schemas.microsoft.com/sharepoint/events"/>
  </ds:schemaRefs>
</ds:datastoreItem>
</file>

<file path=customXml/itemProps2.xml><?xml version="1.0" encoding="utf-8"?>
<ds:datastoreItem xmlns:ds="http://schemas.openxmlformats.org/officeDocument/2006/customXml" ds:itemID="{62C23E9A-708A-4488-BC53-5F393D41DE67}">
  <ds:schemaRefs>
    <ds:schemaRef ds:uri="http://purl.org/dc/terms/"/>
    <ds:schemaRef ds:uri="http://schemas.microsoft.com/office/2006/metadata/properties"/>
    <ds:schemaRef ds:uri="http://www.w3.org/XML/1998/namespace"/>
    <ds:schemaRef ds:uri="http://purl.org/dc/dcmitype/"/>
    <ds:schemaRef ds:uri="621773ed-55dc-4476-af5e-5bf4e5742684"/>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2423c08-2846-40b6-adb1-6ff477af9c4c"/>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09111454-6EE7-4C84-9AB4-95B9AF55C5DE}"/>
</file>

<file path=customXml/itemProps4.xml><?xml version="1.0" encoding="utf-8"?>
<ds:datastoreItem xmlns:ds="http://schemas.openxmlformats.org/officeDocument/2006/customXml" ds:itemID="{EA485209-582E-41ED-ADDE-A480BA72E8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3263</TotalTime>
  <Words>9326</Words>
  <Application>Microsoft Macintosh PowerPoint</Application>
  <PresentationFormat>Widescreen</PresentationFormat>
  <Paragraphs>701</Paragraphs>
  <Slides>48</Slides>
  <Notes>46</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Arial,Sans-Serif</vt:lpstr>
      <vt:lpstr>Calibri</vt:lpstr>
      <vt:lpstr>Cambria Math</vt:lpstr>
      <vt:lpstr>Franklin Gothic Medium</vt:lpstr>
      <vt:lpstr>Georgia</vt:lpstr>
      <vt:lpstr>Helvetica</vt:lpstr>
      <vt:lpstr>Segoe UI</vt:lpstr>
      <vt:lpstr>System Font Regular</vt:lpstr>
      <vt:lpstr>Times New Roman</vt:lpstr>
      <vt:lpstr>Wingdings</vt:lpstr>
      <vt:lpstr>Wingdings 2</vt:lpstr>
      <vt:lpstr>Wingdings 3</vt:lpstr>
      <vt:lpstr>Arial</vt:lpstr>
      <vt:lpstr>3_Theme1</vt:lpstr>
      <vt:lpstr>Module 5: Interpreting Evidence of Student Learning Mathematics</vt:lpstr>
      <vt:lpstr>Learning Goals (1)</vt:lpstr>
      <vt:lpstr>Learning Goals (2)</vt:lpstr>
      <vt:lpstr>Success Criteria</vt:lpstr>
      <vt:lpstr>Review: Formative Assessment Process</vt:lpstr>
      <vt:lpstr>Formative Assessment:  A Definition</vt:lpstr>
      <vt:lpstr>Mapping Student Learning</vt:lpstr>
      <vt:lpstr>Where am I now?</vt:lpstr>
      <vt:lpstr>Key Considerations for Evidence of Student Learning</vt:lpstr>
      <vt:lpstr>Evidence-Based Interpretation</vt:lpstr>
      <vt:lpstr>What is Evidence-Based Interpretation? (1)</vt:lpstr>
      <vt:lpstr>What is Evidence-Based Interpretation? (2)</vt:lpstr>
      <vt:lpstr>What is Evidence-Based Interpretation? (3)</vt:lpstr>
      <vt:lpstr>What is Evidence-Based Interpretation? (4)</vt:lpstr>
      <vt:lpstr>Engaging Students with Evidence of Learning</vt:lpstr>
      <vt:lpstr>Student Engagement with Evidence of Learning</vt:lpstr>
      <vt:lpstr>Classroom Culture and Evidence</vt:lpstr>
      <vt:lpstr>Self- and Peer-Assessment</vt:lpstr>
      <vt:lpstr>Common View of Success (1)</vt:lpstr>
      <vt:lpstr>Common View of Success (2)</vt:lpstr>
      <vt:lpstr>Common View of Success (3)</vt:lpstr>
      <vt:lpstr>Common View of Success (4)</vt:lpstr>
      <vt:lpstr>Common View of Success (5)</vt:lpstr>
      <vt:lpstr>Teaching and Modeling (1)</vt:lpstr>
      <vt:lpstr>Teaching and Modeling (2)</vt:lpstr>
      <vt:lpstr>Teaching and Modeling (3)</vt:lpstr>
      <vt:lpstr>Teaching and Modeling (4)</vt:lpstr>
      <vt:lpstr>Practice</vt:lpstr>
      <vt:lpstr>Tools and Strategies</vt:lpstr>
      <vt:lpstr>Culture of Peer- and Self-Assessment in Action</vt:lpstr>
      <vt:lpstr>Strategies for Interpreting Evidence of Student Thinking in Mathematics</vt:lpstr>
      <vt:lpstr>Analyzing Evidence</vt:lpstr>
      <vt:lpstr>Evaluating the Quality of Your Evidence </vt:lpstr>
      <vt:lpstr>Anticipating Student Understanding (1)</vt:lpstr>
      <vt:lpstr>Anticipating Student Understanding (2)</vt:lpstr>
      <vt:lpstr>Anticipating Student Responses in Mathematics (1)</vt:lpstr>
      <vt:lpstr>Anticipating Student Responses in Mathematics (2)</vt:lpstr>
      <vt:lpstr>Example: Start of Lesson</vt:lpstr>
      <vt:lpstr>Example: Middle of Lesson</vt:lpstr>
      <vt:lpstr>Example: End of Lesson</vt:lpstr>
      <vt:lpstr>Strategies for Interpreting Evidence</vt:lpstr>
      <vt:lpstr>Example: Teacher-Facing Strategy</vt:lpstr>
      <vt:lpstr>Example: Student-Facing Strategy</vt:lpstr>
      <vt:lpstr>Interpreting Evidence in Action</vt:lpstr>
      <vt:lpstr>Mathematics Example: Interpretation Strategies</vt:lpstr>
      <vt:lpstr>Reflection</vt:lpstr>
      <vt:lpstr>Feedback Survey</vt:lpstr>
      <vt:lpstr>PowerPoint Presentation</vt:lpstr>
    </vt:vector>
  </TitlesOfParts>
  <Manager/>
  <Company>Kentucky Department of Education</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Facilitator Guide Interpreting Evidence of Student Learning: Mathematics (Kentucky Department of Education)</dc:title>
  <dc:subject>This presentation provides information about the formative assessment process, specifically focused on the intrepretation of evdience of student learning.</dc:subject>
  <dc:creator>WestEd</dc:creator>
  <cp:keywords>interpreting evidence, student learning</cp:keywords>
  <dc:description/>
  <cp:lastModifiedBy>Davidson, Caryn - Division of Academic Program Standards</cp:lastModifiedBy>
  <cp:revision>946</cp:revision>
  <dcterms:created xsi:type="dcterms:W3CDTF">2020-11-14T01:21:35Z</dcterms:created>
  <dcterms:modified xsi:type="dcterms:W3CDTF">2021-04-12T17:13:08Z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9c89c971-0c29-486e-919e-5733f0fc31db</vt:lpwstr>
  </property>
</Properties>
</file>