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46"/>
  </p:notesMasterIdLst>
  <p:handoutMasterIdLst>
    <p:handoutMasterId r:id="rId47"/>
  </p:handoutMasterIdLst>
  <p:sldIdLst>
    <p:sldId id="312" r:id="rId6"/>
    <p:sldId id="875" r:id="rId7"/>
    <p:sldId id="882" r:id="rId8"/>
    <p:sldId id="876" r:id="rId9"/>
    <p:sldId id="898" r:id="rId10"/>
    <p:sldId id="707" r:id="rId11"/>
    <p:sldId id="783" r:id="rId12"/>
    <p:sldId id="899" r:id="rId13"/>
    <p:sldId id="900" r:id="rId14"/>
    <p:sldId id="805" r:id="rId15"/>
    <p:sldId id="897" r:id="rId16"/>
    <p:sldId id="896" r:id="rId17"/>
    <p:sldId id="895" r:id="rId18"/>
    <p:sldId id="866" r:id="rId19"/>
    <p:sldId id="901" r:id="rId20"/>
    <p:sldId id="877" r:id="rId21"/>
    <p:sldId id="902" r:id="rId22"/>
    <p:sldId id="859" r:id="rId23"/>
    <p:sldId id="860" r:id="rId24"/>
    <p:sldId id="861" r:id="rId25"/>
    <p:sldId id="879" r:id="rId26"/>
    <p:sldId id="892" r:id="rId27"/>
    <p:sldId id="903" r:id="rId28"/>
    <p:sldId id="836" r:id="rId29"/>
    <p:sldId id="834" r:id="rId30"/>
    <p:sldId id="904" r:id="rId31"/>
    <p:sldId id="894" r:id="rId32"/>
    <p:sldId id="907" r:id="rId33"/>
    <p:sldId id="838" r:id="rId34"/>
    <p:sldId id="853" r:id="rId35"/>
    <p:sldId id="854" r:id="rId36"/>
    <p:sldId id="855" r:id="rId37"/>
    <p:sldId id="863" r:id="rId38"/>
    <p:sldId id="905" r:id="rId39"/>
    <p:sldId id="893" r:id="rId40"/>
    <p:sldId id="906" r:id="rId41"/>
    <p:sldId id="871" r:id="rId42"/>
    <p:sldId id="795" r:id="rId43"/>
    <p:sldId id="908" r:id="rId44"/>
    <p:sldId id="733" r:id="rId4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lsea Talakoub" initials="CT [2]" lastIdx="8" clrIdx="6">
    <p:extLst/>
  </p:cmAuthor>
  <p:cmAuthor id="1" name="Chelsea Talakoub" initials="CT" lastIdx="109" clrIdx="0">
    <p:extLst/>
  </p:cmAuthor>
  <p:cmAuthor id="8" name="Angela Bowzer" initials="AB" lastIdx="1" clrIdx="7">
    <p:extLst/>
  </p:cmAuthor>
  <p:cmAuthor id="2" name="Christina Johnson" initials="COJ" lastIdx="20" clrIdx="1">
    <p:extLst/>
  </p:cmAuthor>
  <p:cmAuthor id="9" name="Cinda Parton" initials="CP" lastIdx="15" clrIdx="8">
    <p:extLst/>
  </p:cmAuthor>
  <p:cmAuthor id="3" name="Jessica Arnold" initials="JA" lastIdx="289" clrIdx="2">
    <p:extLst/>
  </p:cmAuthor>
  <p:cmAuthor id="10" name="McEntyre, Rae - Division of Academic Program Standards" initials="MR-DoAPS" lastIdx="37" clrIdx="9">
    <p:extLst/>
  </p:cmAuthor>
  <p:cmAuthor id="4" name="Bryan Hemberg" initials="BH" lastIdx="56" clrIdx="3">
    <p:extLst/>
  </p:cmAuthor>
  <p:cmAuthor id="11" name="Chelsea Talakoub" initials="CT [3]" lastIdx="18" clrIdx="10">
    <p:extLst/>
  </p:cmAuthor>
  <p:cmAuthor id="5" name="Misty Higgins" initials="MH" lastIdx="25" clrIdx="4">
    <p:extLst/>
  </p:cmAuthor>
  <p:cmAuthor id="12" name="meghanbell77@gmail.com" initials="m" lastIdx="127" clrIdx="11">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B79"/>
    <a:srgbClr val="FFD579"/>
    <a:srgbClr val="FF7E79"/>
    <a:srgbClr val="FEF0CA"/>
    <a:srgbClr val="CDA728"/>
    <a:srgbClr val="6F81AC"/>
    <a:srgbClr val="D1A929"/>
    <a:srgbClr val="D0A828"/>
    <a:srgbClr val="D0A728"/>
    <a:srgbClr val="D2B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1" autoAdjust="0"/>
    <p:restoredTop sz="32280" autoAdjust="0"/>
  </p:normalViewPr>
  <p:slideViewPr>
    <p:cSldViewPr snapToGrid="0">
      <p:cViewPr varScale="1">
        <p:scale>
          <a:sx n="36" d="100"/>
          <a:sy n="36" d="100"/>
        </p:scale>
        <p:origin x="3064" y="184"/>
      </p:cViewPr>
      <p:guideLst/>
    </p:cSldViewPr>
  </p:slideViewPr>
  <p:notesTextViewPr>
    <p:cViewPr>
      <p:scale>
        <a:sx n="140" d="100"/>
        <a:sy n="140" d="100"/>
      </p:scale>
      <p:origin x="0" y="0"/>
    </p:cViewPr>
  </p:notesTextViewPr>
  <p:notesViewPr>
    <p:cSldViewPr snapToGrid="0">
      <p:cViewPr>
        <p:scale>
          <a:sx n="1" d="2"/>
          <a:sy n="1" d="2"/>
        </p:scale>
        <p:origin x="4624" y="1216"/>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B891F8B-2DDC-40D4-A6D2-29E2352A1CC6}" type="datetimeFigureOut">
              <a:rPr lang="en-US" smtClean="0"/>
              <a:t>4/12/21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B65A15-DD0D-4C4E-8FD9-C5CB5617D18A}" type="datetimeFigureOut">
              <a:rPr lang="en-US" smtClean="0"/>
              <a:t>4/12/21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kystandards.org/standards-resources/science-resources/sci-pl-mod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s://louisville.edu/education/centers/crimsted/cea-examples"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400" b="1" dirty="0"/>
              <a:t>Introduce the content on the slide by providing the following information.</a:t>
            </a:r>
            <a:endParaRPr lang="en-US" sz="2400" dirty="0"/>
          </a:p>
          <a:p>
            <a:r>
              <a:rPr lang="en-US" sz="2400" dirty="0"/>
              <a:t>Our main focus in this module is on interpreting meaningful evidence elicited from student learning that can support students and teachers to move student learning forward. </a:t>
            </a:r>
            <a:endParaRPr lang="en-US" sz="2400" dirty="0">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429112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Evidence is student learning that can be observed, and it is understood in relation to the specific Learning Goals that students are working toward.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Evidence-based interpretation in the formative assessment process is the ability to use evidence to guide learning while learning is occurring.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Interpreting evidence isn’t something only engaged in by teachers. Interpreting evidence of their own learning is an essential skill for students to become self-directed learners. </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34887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Interpreting evidence requires students and teachers to pay close attention not simply to the specific artifacts that students produce, but what they tell us about the development of student learning.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 interpretation of evidence is not a single event but is instead part of a continuous and ongoing process engaged in by students and teachers throughout the course of instruction.</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114781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To interpret evidence in ways that can inform next steps in both teaching and learning, teachers need a strong understanding of the disciplinary and cognitive path toward the Learning Goals. Teachers must have clarity on what comes next in learning and clearly communicate that information to students in order to guide students forward in their learning. The Kentucky Academic Standards provide specific information about the vertical alignment of the standards that could be a helpful resource in planning to identify students’ prior content knowledge. </a:t>
            </a:r>
            <a:r>
              <a:rPr lang="en-US" sz="2400" i="1" dirty="0"/>
              <a:t>In science, the “Connections to other DCIs” (located below the foundational boxes) show connections to related or foundational DCIs at the lower grades within a grade band and the “Articulation of the DCIs across the grade-levels” include the DCIs that may provide foundational information for the PE in lower grades and/or grade bands.</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Interpreting evidence of student learning in the formative assessment process requires an understanding that goes beyond “got it” or “didn’t get it” and provides a more nuanced understanding of students’ learning in order to support decisions about next steps in learning. For example, there is a difference between understanding where a student is in their learning progression, and whether an assignment has been completed or not. Noting that an assignment is complete or incomplete does not provide any actionable evidence that can be used to move learning forward. Another nuance occurs when students use their own language that may be void of usual or expected scientific vocabulary to express valid scientific ideas. The ideas expressed, rather than the language used, provide evidence of the student’s mastery of a concept and/or ability to make connections.</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p>
            <a:r>
              <a:rPr lang="en-US" sz="2400" b="1" dirty="0"/>
              <a:t>Next, facilitate a discussion in which participants identify different aspects of student learning they often focus on throughout their lessons. </a:t>
            </a:r>
          </a:p>
          <a:p>
            <a:r>
              <a:rPr lang="en-US" sz="2400" b="0" dirty="0"/>
              <a:t>Facilitators can consider using some of the following questions:</a:t>
            </a:r>
          </a:p>
          <a:p>
            <a:pPr marL="457200" indent="-228600">
              <a:buFont typeface="Arial" panose="020B0604020202020204" pitchFamily="34" charset="0"/>
              <a:buChar char="•"/>
            </a:pPr>
            <a:r>
              <a:rPr lang="en-US" sz="2400" b="0" dirty="0"/>
              <a:t>To what extent are students involved making sense of their own learning progress?</a:t>
            </a:r>
          </a:p>
          <a:p>
            <a:pPr marL="457200" indent="-228600">
              <a:buFont typeface="Arial" panose="020B0604020202020204" pitchFamily="34" charset="0"/>
              <a:buChar char="•"/>
            </a:pPr>
            <a:r>
              <a:rPr lang="en-US" sz="2400" b="0" dirty="0"/>
              <a:t>In your class, how do students understand where to go next in their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65850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In this section, we will discuss how to support students to engage with evidence of their own learning.</a:t>
            </a:r>
          </a:p>
          <a:p>
            <a:endParaRPr lang="en-US" sz="2400" dirty="0"/>
          </a:p>
          <a:p>
            <a:r>
              <a:rPr lang="en-US" sz="2400" dirty="0"/>
              <a:t>NOTE: It is important to ensure that Success Criteria are aligned to Learning Goals and Learning Goals are aligned to the learning progressions for the standards. For more information on how to ensure alignments, please review Module 3: Clarifying and Sharing Learning Goals and Success Criteria presented previously as part of this professional learning sequence. </a:t>
            </a:r>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419918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b="0" i="0" kern="1200" dirty="0">
                <a:solidFill>
                  <a:schemeClr val="tx1"/>
                </a:solidFill>
                <a:effectLst/>
                <a:latin typeface="+mn-lt"/>
                <a:ea typeface="+mn-ea"/>
                <a:cs typeface="+mn-cs"/>
              </a:rPr>
              <a:t>When students are engaged in interpreting the evidence of learning they produce, they can develop the skills of meta-cognition–thinking about their thinking–and self-regulation. Self-regulated learners monitor their learning, compare it to specific criteria (e.g., Learning Goals and Success Criteria) and then make adaptations to their learning strategies as they see fit. </a:t>
            </a:r>
          </a:p>
          <a:p>
            <a:endParaRPr lang="en-US" sz="2400" b="0" i="0" kern="1200" dirty="0">
              <a:solidFill>
                <a:schemeClr val="tx1"/>
              </a:solidFill>
              <a:effectLst/>
              <a:latin typeface="+mn-lt"/>
              <a:ea typeface="+mn-ea"/>
              <a:cs typeface="+mn-cs"/>
            </a:endParaRPr>
          </a:p>
          <a:p>
            <a:r>
              <a:rPr lang="en-US" sz="2400" b="0" i="0" kern="1200" dirty="0">
                <a:solidFill>
                  <a:schemeClr val="tx1"/>
                </a:solidFill>
                <a:effectLst/>
                <a:latin typeface="+mn-lt"/>
                <a:ea typeface="+mn-ea"/>
                <a:cs typeface="+mn-cs"/>
              </a:rPr>
              <a:t>Student engagement is key to the interpreting of evidence and allows teachers and students to meaningfully engage in the formative assessment process. Student engagement means that students can make the connection between the behaviors they exhibit in class and evidence of their learning, ultimately supporting them to move their learning forward.</a:t>
            </a:r>
            <a:endParaRPr lang="en-US" sz="2400" dirty="0"/>
          </a:p>
          <a:p>
            <a:endParaRPr lang="en-US" sz="2400" dirty="0"/>
          </a:p>
          <a:p>
            <a:r>
              <a:rPr lang="en-US" sz="2400" b="1" dirty="0"/>
              <a:t>Next, facilitate a discussion about student engagement.  </a:t>
            </a:r>
          </a:p>
          <a:p>
            <a:r>
              <a:rPr lang="en-US" sz="2400" b="0" dirty="0"/>
              <a:t>Facilitators may want to use some of the following questions to support the discussion:</a:t>
            </a:r>
          </a:p>
          <a:p>
            <a:pPr marL="457200" indent="-228600">
              <a:buFont typeface="Arial" panose="020B0604020202020204" pitchFamily="34" charset="0"/>
              <a:buChar char="•"/>
            </a:pPr>
            <a:r>
              <a:rPr lang="en-US" sz="2400" b="0" dirty="0"/>
              <a:t>How can I help students recognize that the things they do and say are evidence of their learning?</a:t>
            </a:r>
          </a:p>
          <a:p>
            <a:pPr marL="457200" indent="-228600">
              <a:buFont typeface="Arial" panose="020B0604020202020204" pitchFamily="34" charset="0"/>
              <a:buChar char="•"/>
            </a:pPr>
            <a:r>
              <a:rPr lang="en-US" sz="2400" b="0" dirty="0"/>
              <a:t>How can I support students in making their ideas visible and public?</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89165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Students can become the kind of s</a:t>
            </a:r>
            <a:r>
              <a:rPr lang="en-US" sz="2400" b="0" kern="1200" dirty="0">
                <a:solidFill>
                  <a:schemeClr val="tx1"/>
                </a:solidFill>
                <a:effectLst/>
                <a:latin typeface="+mn-lt"/>
                <a:ea typeface="+mn-ea"/>
                <a:cs typeface="+mn-cs"/>
              </a:rPr>
              <a:t>elf-directed, engaged learners who can recognize evidence of their own learning, embrace opportunities to make their learning public and engage with evidence of their own learning (as described on the previous slide) when the classroom culture empowers them to </a:t>
            </a:r>
            <a:r>
              <a:rPr lang="en-US" sz="2400" dirty="0"/>
              <a:t>engage fully in their learning in order to participate in the formative assessment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 described on Module 2, </a:t>
            </a:r>
            <a:r>
              <a:rPr lang="en-US" sz="2400" b="0" kern="1200" dirty="0">
                <a:solidFill>
                  <a:schemeClr val="tx1"/>
                </a:solidFill>
                <a:effectLst/>
                <a:latin typeface="+mn-lt"/>
                <a:ea typeface="+mn-ea"/>
                <a:cs typeface="+mn-cs"/>
              </a:rPr>
              <a:t>the Fundamentals of Learning is a framework that presents three fundamental aspects of learning. </a:t>
            </a:r>
            <a:r>
              <a:rPr lang="en-US" sz="2400" dirty="0"/>
              <a:t>When students have ownership of their own learning, they can:</a:t>
            </a:r>
          </a:p>
          <a:p>
            <a:pPr marL="457200" indent="-228600">
              <a:buFont typeface="Arial" panose="020B0604020202020204" pitchFamily="34" charset="0"/>
              <a:buChar char="•"/>
            </a:pPr>
            <a:r>
              <a:rPr lang="en-US" sz="2400" b="1" dirty="0"/>
              <a:t>Make meaning </a:t>
            </a:r>
            <a:r>
              <a:rPr lang="en-US" sz="2400" dirty="0"/>
              <a:t>for themselves by thinking critically and creatively, connecting to prior knowledge and using language and symbols</a:t>
            </a:r>
          </a:p>
          <a:p>
            <a:pPr marL="457200" indent="-228600">
              <a:buFont typeface="Arial" panose="020B0604020202020204" pitchFamily="34" charset="0"/>
              <a:buChar char="•"/>
            </a:pPr>
            <a:r>
              <a:rPr lang="en-US" sz="2400" b="1" dirty="0"/>
              <a:t>Manage their own learning </a:t>
            </a:r>
            <a:r>
              <a:rPr lang="en-US" sz="2400" dirty="0"/>
              <a:t>by taking responsibility for learning, adapting learning tactics and persevering through challenges</a:t>
            </a:r>
          </a:p>
          <a:p>
            <a:pPr marL="457200" indent="-228600">
              <a:buFont typeface="Arial" panose="020B0604020202020204" pitchFamily="34" charset="0"/>
              <a:buChar char="•"/>
            </a:pPr>
            <a:r>
              <a:rPr lang="en-US" sz="2400" b="1" dirty="0"/>
              <a:t>Participate and collaborate </a:t>
            </a:r>
            <a:r>
              <a:rPr lang="en-US" sz="2400" dirty="0"/>
              <a:t>by engaging with others and communicating and connecting with others about ideas, feelings and perspectives</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Next, facilitate a discussion that helps participants relate the concepts of culture and climate to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Consider using some of the following questions to support the discussion. Wherever possible, reflect back on previous conversations and try to make connections.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What does your current classroom culture signal to students about evidence of their own learning?</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How does your classroom culture support the Fundamentals of Learning?</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What adult mindset changes may be needed to build a classroom culture and climate that supports the formative assessment process?</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98436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The purpose of self- and peer-assessment is to help students manage their own learning. Students who manage their own learning can set goals, make plans, monitor their progress and adapt their approaches to learning. Essential to this process is being able to view their own work and ideas and the work of their peers critically and use it to make decisions about how to proceed in their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If students and teachers do not have a shared understanding of the learning they are working toward and a shared sense of what constitutes quality work, students will not be able to appropriately manage their own learning. These expectations are based on the Success Criteria. It is important for students to have a clear understanding of the teacher’s expectations in order to self-assess and to provide meaningful feedback to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This slide lists some important ways that teachers must support students to engage in meaningful peer- and self-assessment. The next several slides will explore the ways that each of these strategies are important for building a classroom culture that supports full student engagement in the formative assessment process by empowering them to make sense of evidence of their own learning and the learning of their peers. </a:t>
            </a:r>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61674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To build a common view of success, teachers can help students internalize expectations in a variety of ways.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Learning Goals and Success Criteria</a:t>
            </a:r>
            <a:r>
              <a:rPr lang="en-US" sz="2400" dirty="0"/>
              <a:t>: Key to this common view are the sharing and clarification of Learning Goals and Success Criteria. If students are to use them to guide their understanding of their own progress, students need more than just seeing the Learning Goals and Success Criteria on the board.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Transparent evaluation criteria</a:t>
            </a:r>
            <a:r>
              <a:rPr lang="en-US" sz="2400" dirty="0"/>
              <a:t>: Students need to understand how their learning will be evaluated and what criteria will be used to determine where students are in their understanding. </a:t>
            </a:r>
          </a:p>
          <a:p>
            <a:pPr marL="457200" indent="-228600">
              <a:buFont typeface="Arial" panose="020B0604020202020204" pitchFamily="34" charset="0"/>
              <a:buChar char="•"/>
            </a:pPr>
            <a:r>
              <a:rPr lang="en-US" sz="2400" b="1" dirty="0"/>
              <a:t>Examples and non-examples</a:t>
            </a:r>
            <a:r>
              <a:rPr lang="en-US" sz="2400" dirty="0"/>
              <a:t>: Providing students with examples that can illustrate what success might look like can strengthen student understanding of what they are working toward. Examples can be used in compliment with non-examples that illustrate common misconceptions students may make, perhaps with guidance about how to improve the non-example. </a:t>
            </a:r>
            <a:r>
              <a:rPr lang="en-US" sz="2400" i="1" dirty="0"/>
              <a:t>In the science content area, an example could be a student-developed model/diagram to show a cause-and-effect relationship or the flow of energy in an ecosystem, earth/space system or a physical system (e.g., use of labeling, arrows showing connections or graphic organizers). </a:t>
            </a:r>
            <a:endParaRPr lang="en-US" sz="2400" dirty="0"/>
          </a:p>
          <a:p>
            <a:pPr marL="457200" indent="-228600">
              <a:buFont typeface="Arial" panose="020B0604020202020204" pitchFamily="34" charset="0"/>
              <a:buChar char="•"/>
            </a:pPr>
            <a:r>
              <a:rPr lang="en-US" sz="2400" b="1" dirty="0"/>
              <a:t>Variety of approaches</a:t>
            </a:r>
            <a:r>
              <a:rPr lang="en-US" sz="2400" dirty="0"/>
              <a:t>: Teachers can also provide students with examples of multiple approaches that can lead to success. This provides students with diverse learning needs, different learning styles, and different background knowledge with the ability to obtain success and take ownership of their learning. </a:t>
            </a:r>
            <a:r>
              <a:rPr lang="en-US" sz="2400" i="1" dirty="0"/>
              <a:t>For example, science teachers could provide examples of different ways students approached a plan to investigate a scientific question or a solution to a design problem. Student choice can be exercised in their approach to solving the design problem or planning the investigation. </a:t>
            </a:r>
            <a:br>
              <a:rPr lang="en-US" sz="2400" i="1" dirty="0"/>
            </a:br>
            <a:endParaRPr lang="en-US" sz="2400" dirty="0"/>
          </a:p>
          <a:p>
            <a:r>
              <a:rPr lang="en-US" sz="2400" b="1" dirty="0"/>
              <a:t>Next, facilitate a discussion in which participants consider ways in which they build a common view of success in their classrooms. </a:t>
            </a:r>
          </a:p>
          <a:p>
            <a:r>
              <a:rPr lang="en-US" sz="2400" b="0" dirty="0"/>
              <a:t>Facilitators can consider using some of the following questions to support the discussion:</a:t>
            </a:r>
          </a:p>
          <a:p>
            <a:pPr marL="457200" indent="-228600">
              <a:buFont typeface="Arial" panose="020B0604020202020204" pitchFamily="34" charset="0"/>
              <a:buChar char="•"/>
            </a:pPr>
            <a:r>
              <a:rPr lang="en-US" sz="2400" b="0" dirty="0"/>
              <a:t>How do you currently help students build an understanding of success that matches your own?</a:t>
            </a:r>
          </a:p>
          <a:p>
            <a:pPr marL="457200" indent="-228600">
              <a:buFont typeface="Arial" panose="020B0604020202020204" pitchFamily="34" charset="0"/>
              <a:buChar char="•"/>
            </a:pPr>
            <a:r>
              <a:rPr lang="en-US" sz="2400" b="0" dirty="0"/>
              <a:t>Do you feel that your students understanding of quality is in line with your own? </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331381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latin typeface="+mn-lt"/>
              </a:rPr>
              <a:t>Introduce the content on the slide by providing the following information.</a:t>
            </a:r>
            <a:endParaRPr lang="en-US" sz="2400" dirty="0">
              <a:latin typeface="+mn-lt"/>
            </a:endParaRPr>
          </a:p>
          <a:p>
            <a:r>
              <a:rPr lang="en-US" sz="2400" dirty="0">
                <a:latin typeface="+mn-lt"/>
              </a:rPr>
              <a:t>Nearly everything a teacher does during a lesson can be seen as modeling, but deliberate, purposeful modeling is a powerful instructional strategy. Teaching and modeling self- and peer-assessment are no different. The examples on this and next few slides are meant to be general. We will look at some specific examples later in this presentation. </a:t>
            </a:r>
          </a:p>
          <a:p>
            <a:pPr marL="457200" indent="-228600">
              <a:buFont typeface="Arial" panose="020B0604020202020204" pitchFamily="34" charset="0"/>
              <a:buChar char="•"/>
            </a:pPr>
            <a:r>
              <a:rPr lang="en-US" sz="2400" b="1" dirty="0"/>
              <a:t>Making intended learning visible: </a:t>
            </a:r>
            <a:r>
              <a:rPr lang="en-US" sz="2400" b="0" dirty="0"/>
              <a:t>Teachers can help students develop their peer- and self-assessment skills by modeling what it looks like to make evidence of student learning visible. By sharing their own work and process, teachers demonstrate what it looks </a:t>
            </a:r>
            <a:r>
              <a:rPr lang="en-US" sz="2400" b="0" dirty="0">
                <a:solidFill>
                  <a:srgbClr val="FF0000"/>
                </a:solidFill>
              </a:rPr>
              <a:t>like for students </a:t>
            </a:r>
            <a:r>
              <a:rPr lang="en-US" sz="2400" b="0" dirty="0"/>
              <a:t>to </a:t>
            </a:r>
            <a:r>
              <a:rPr lang="en-US" sz="2400" b="0" dirty="0">
                <a:solidFill>
                  <a:srgbClr val="FF0000"/>
                </a:solidFill>
              </a:rPr>
              <a:t>view their own </a:t>
            </a:r>
            <a:r>
              <a:rPr lang="en-US" sz="2400" b="0" dirty="0"/>
              <a:t>ideas and work as evidence and use that evidence to make decisions.</a:t>
            </a:r>
            <a:r>
              <a:rPr lang="en-US" sz="2400" dirty="0">
                <a:latin typeface="+mn-lt"/>
              </a:rPr>
              <a:t> </a:t>
            </a:r>
            <a:r>
              <a:rPr lang="en-US" sz="2400" i="1" dirty="0">
                <a:latin typeface="+mn-lt"/>
              </a:rPr>
              <a:t>In science, this could look like </a:t>
            </a:r>
            <a:r>
              <a:rPr lang="en-US" sz="2400" i="1" dirty="0">
                <a:latin typeface="+mn-lt"/>
                <a:ea typeface="Calibri" panose="020F0502020204030204" pitchFamily="34" charset="0"/>
                <a:cs typeface="Times New Roman" panose="02020603050405020304" pitchFamily="18" charset="0"/>
              </a:rPr>
              <a:t>verbalizing observations about an explanation of a phenomenon (e.g., I notice that there are two types of evidence here to support this explanation, but I’m not sure if I have accurately analyzed the data for one of those. The scientific reasoning that connects the evidence to the explanation is strong in the first part of the explanation.)</a:t>
            </a:r>
            <a:endParaRPr lang="en-US" sz="2400" i="1" dirty="0">
              <a:highlight>
                <a:srgbClr val="FFFF00"/>
              </a:highlight>
              <a:latin typeface="+mn-lt"/>
            </a:endParaRPr>
          </a:p>
          <a:p>
            <a:pPr marL="457200" indent="-228600">
              <a:buFont typeface="Arial" panose="020B0604020202020204" pitchFamily="34" charset="0"/>
              <a:buChar char="•"/>
            </a:pPr>
            <a:r>
              <a:rPr lang="en-US" sz="2400" b="1" dirty="0">
                <a:latin typeface="+mn-lt"/>
              </a:rPr>
              <a:t>Teaching and modeling self-assessment</a:t>
            </a:r>
            <a:r>
              <a:rPr lang="en-US" sz="2400" i="1" dirty="0">
                <a:latin typeface="+mn-lt"/>
              </a:rPr>
              <a:t>:</a:t>
            </a:r>
            <a:r>
              <a:rPr lang="en-US" sz="2400" dirty="0">
                <a:latin typeface="+mn-lt"/>
              </a:rPr>
              <a:t> Teachers can help students learn to make sense of their own learning by providing explicit instruction and modeling to demonstrate looking at evidence of their own learning in the context of the Learning Goals and Success Criteria. </a:t>
            </a:r>
            <a:r>
              <a:rPr lang="en-US" sz="2400" i="1" dirty="0">
                <a:latin typeface="+mn-lt"/>
                <a:ea typeface="Times New Roman" panose="02020603050405020304" pitchFamily="18" charset="0"/>
              </a:rPr>
              <a:t>In science, this could look like sharing a draft of a teacher’s investigation plan and reviewing with the Success Criteria in mind (e.g., “We are working on planning investigations that are fair tests. But I’m not sure my plan is a fair test. I only described one variable that I wanted to keep the same every time. Is keeping only that variable the same enough to be sure it’s a fair test? I could include a step that says to do everything three times so there will be more than one trial. I wasn’t very specific about the data I need to record. I could add a step to describe the data and how it should be measured.”)</a:t>
            </a:r>
            <a:endParaRPr lang="en-US" sz="2400" i="1" dirty="0">
              <a:highlight>
                <a:srgbClr val="FFFF00"/>
              </a:highlight>
              <a:latin typeface="+mn-lt"/>
            </a:endParaRPr>
          </a:p>
          <a:p>
            <a:pPr marL="457200" indent="-228600">
              <a:buFont typeface="Arial" panose="020B0604020202020204" pitchFamily="34" charset="0"/>
              <a:buChar char="•"/>
            </a:pPr>
            <a:r>
              <a:rPr lang="en-US" sz="2400" b="1" dirty="0">
                <a:latin typeface="+mn-lt"/>
              </a:rPr>
              <a:t>Teaching and modeling peer-assessment: </a:t>
            </a:r>
            <a:r>
              <a:rPr lang="en-US" sz="2400" dirty="0">
                <a:latin typeface="+mn-lt"/>
              </a:rPr>
              <a:t>In the same way that teachers can make self-assessment explicit, they can support students in understanding where their peers are in their learning by thinking about evidence of their peers’ learning in the context of the Learning Goals and Success Criteria. This requires helping students understand they have a responsibility to notice their peers’ learning and to respond in ways that support progress toward the Learning Goals. </a:t>
            </a:r>
            <a:r>
              <a:rPr lang="en-US" sz="2400" i="1" dirty="0">
                <a:latin typeface="+mn-lt"/>
                <a:ea typeface="Times New Roman" panose="02020603050405020304" pitchFamily="18" charset="0"/>
              </a:rPr>
              <a:t>In science, this could look like showing students what it looks like to listen to a scientific argument and respectfully disagree or ask for clarification (e.g., “I understand your argument, but have you considered…,” or “Could you rephrase your point about…,” or “Can you tell me how your evidence supports the claim that…”</a:t>
            </a:r>
            <a:r>
              <a:rPr lang="en-US" sz="2400" dirty="0">
                <a:latin typeface="+mn-lt"/>
                <a:ea typeface="Times New Roman" panose="02020603050405020304" pitchFamily="18" charset="0"/>
              </a:rPr>
              <a:t>). </a:t>
            </a:r>
            <a:r>
              <a:rPr lang="en-US" sz="2400" i="1" dirty="0">
                <a:latin typeface="+mn-lt"/>
                <a:ea typeface="Times New Roman" panose="02020603050405020304" pitchFamily="18" charset="0"/>
              </a:rPr>
              <a:t>It could also take the form of a checklist or template to provide scaffolding for the students during peer assessment. </a:t>
            </a:r>
            <a:endParaRPr lang="en-US" sz="2400" dirty="0">
              <a:latin typeface="+mn-lt"/>
            </a:endParaRPr>
          </a:p>
          <a:p>
            <a:endParaRPr lang="en-US" sz="2400" dirty="0">
              <a:latin typeface="+mn-lt"/>
            </a:endParaRPr>
          </a:p>
          <a:p>
            <a:r>
              <a:rPr lang="en-US" sz="2400" b="1" dirty="0">
                <a:latin typeface="+mn-lt"/>
              </a:rPr>
              <a:t>Next, facilitate a discussion in which participants consider ways in which modeling can support peer- and self-assessment. </a:t>
            </a:r>
          </a:p>
          <a:p>
            <a:r>
              <a:rPr lang="en-US" sz="2400" dirty="0">
                <a:latin typeface="+mn-lt"/>
              </a:rPr>
              <a:t>Facilitators can consider using some of the following questions to support the discussion:</a:t>
            </a:r>
          </a:p>
          <a:p>
            <a:pPr marL="457200" indent="-228600">
              <a:buFont typeface="Arial" panose="020B0604020202020204" pitchFamily="34" charset="0"/>
              <a:buChar char="•"/>
            </a:pPr>
            <a:r>
              <a:rPr lang="en-US" sz="2400" dirty="0">
                <a:latin typeface="+mn-lt"/>
              </a:rPr>
              <a:t>How do you use modeling in your classroom to support students to understand where they are in their own learning?</a:t>
            </a:r>
          </a:p>
          <a:p>
            <a:pPr marL="457200" indent="-228600">
              <a:buFont typeface="Arial" panose="020B0604020202020204" pitchFamily="34" charset="0"/>
              <a:buChar char="•"/>
            </a:pPr>
            <a:r>
              <a:rPr lang="en-US" sz="2400" dirty="0">
                <a:latin typeface="+mn-lt"/>
              </a:rPr>
              <a:t>What strategies have you used to teach your students to assess their own work and that of their peers?</a:t>
            </a:r>
          </a:p>
          <a:p>
            <a:pPr marL="457200" indent="-228600">
              <a:buFont typeface="Arial" panose="020B0604020202020204" pitchFamily="34" charset="0"/>
              <a:buChar char="•"/>
            </a:pPr>
            <a:r>
              <a:rPr lang="en-US" sz="2400" dirty="0">
                <a:latin typeface="+mn-lt"/>
              </a:rPr>
              <a:t>What challenges have you experienced in modeling self- and peer-assessment skills?</a:t>
            </a:r>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200725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Module 5 in this series focuses on interpreting evidence of student learning.</a:t>
            </a:r>
          </a:p>
          <a:p>
            <a:r>
              <a:rPr lang="en-US" sz="2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In all the modules in this series, we have emphasized that understanding where we, as learners, are heading and how we will know if we are successful is essential for teaching and learning and is a key aspect of quality assessment practices. </a:t>
            </a:r>
          </a:p>
          <a:p>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Share the Learning Goals on the slide. </a:t>
            </a: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901256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Students need the time and space to practice engaging with evidence of their own learning and the learning of their peers. In order to get better at applying Success Criteria to their own work and the work of their peers, students need opportunities to practice in an environment that makes it safe for them to manage their own learning and support the learning of their peers. </a:t>
            </a:r>
          </a:p>
          <a:p>
            <a:pPr marL="457200" indent="-228600">
              <a:buFont typeface="Arial" panose="020B0604020202020204" pitchFamily="34" charset="0"/>
              <a:buChar char="•"/>
            </a:pPr>
            <a:r>
              <a:rPr lang="en-US" sz="2400" b="1" dirty="0"/>
              <a:t>Classroom culture: </a:t>
            </a:r>
            <a:r>
              <a:rPr lang="en-US" sz="2400" dirty="0"/>
              <a:t>As discussed on a previous slide and in detail in Module 2, students can engage in the formative assessment process when they are learning in contexts that supports them to do so. To practice and improve at self- and peer-assessment, students need a culture that supports them to make meaning for themselves, manage their own learning and participate and contribute in a collaborative environment. Students need space to make errors and recognize mistakes as learning opportunities.</a:t>
            </a:r>
          </a:p>
          <a:p>
            <a:pPr marL="457200" indent="-228600">
              <a:buFont typeface="Arial" panose="020B0604020202020204" pitchFamily="34" charset="0"/>
              <a:buChar char="•"/>
            </a:pPr>
            <a:r>
              <a:rPr lang="en-US" sz="2400" b="1" dirty="0"/>
              <a:t>Low-stakes: </a:t>
            </a:r>
            <a:r>
              <a:rPr lang="en-US" sz="2400" dirty="0"/>
              <a:t>Students can practice and get better at meaningful self- and peer-assessment when they understand assessment as an opportunity to understand where they are in their learning in order to make decisions about how to improve, as opposed to a way to determine if they are right or wrong, if they get a good grade or a bad grade.</a:t>
            </a:r>
            <a:r>
              <a:rPr lang="en-US" sz="2400" i="1" dirty="0"/>
              <a:t> In science, this could mean allowing students to practice reviewing their work using rubrics and their included work samples that focus attention on a progression of key criteria related to the task, not on assigning a point value or determining if it is right or wrong. </a:t>
            </a:r>
          </a:p>
          <a:p>
            <a:pPr marL="457200" indent="-228600">
              <a:buFont typeface="Arial" panose="020B0604020202020204" pitchFamily="34" charset="0"/>
              <a:buChar char="•"/>
            </a:pPr>
            <a:r>
              <a:rPr lang="en-US" sz="2400" b="1" dirty="0"/>
              <a:t>Opportunities: </a:t>
            </a:r>
            <a:r>
              <a:rPr lang="en-US" sz="2400" dirty="0"/>
              <a:t>Just like with other skills your students are learning, students need many opportunities to practice the skills related to peer- and self-assessment and they need to progress from scaffolded peer- and self-assessment to being able to apply Success Criteria to evidence of learning independently. </a:t>
            </a:r>
          </a:p>
          <a:p>
            <a:pPr marL="457200" indent="-228600">
              <a:buFont typeface="Arial" panose="020B0604020202020204" pitchFamily="34" charset="0"/>
              <a:buChar char="•"/>
            </a:pPr>
            <a:r>
              <a:rPr lang="en-US" sz="2400" b="1" dirty="0"/>
              <a:t>Feedback</a:t>
            </a:r>
            <a:r>
              <a:rPr lang="en-US" sz="2400" dirty="0"/>
              <a:t>: Repeated practice needs to be coupled with specific feedback about how students are doing at self- and peer-assessment. Students need a chance to hear their teachers’ perspective on what they are doing well and how they can sharpen their self- and peer-assessment skills and become more independent. They also need to discuss their own reflections on the process. </a:t>
            </a:r>
          </a:p>
          <a:p>
            <a:endParaRPr lang="en-US" sz="2400" dirty="0"/>
          </a:p>
          <a:p>
            <a:r>
              <a:rPr lang="en-US" sz="2400" b="1" dirty="0"/>
              <a:t>Next, facilitate a discussion in which participants discuss ways their students can practice peer- and self-assessment. </a:t>
            </a:r>
          </a:p>
          <a:p>
            <a:r>
              <a:rPr lang="en-US" sz="2400" dirty="0"/>
              <a:t>Facilitators can consider using some of the following questions to support the discussion:</a:t>
            </a:r>
          </a:p>
          <a:p>
            <a:pPr marL="457200" indent="-228600">
              <a:buFont typeface="Arial" panose="020B0604020202020204" pitchFamily="34" charset="0"/>
              <a:buChar char="•"/>
            </a:pPr>
            <a:r>
              <a:rPr lang="en-US" sz="2400" dirty="0"/>
              <a:t>How can you ensure that students understand formative assessment in terms of an opportunity to learn?</a:t>
            </a:r>
          </a:p>
          <a:p>
            <a:pPr marL="457200" indent="-228600">
              <a:buFont typeface="Arial" panose="020B0604020202020204" pitchFamily="34" charset="0"/>
              <a:buChar char="•"/>
            </a:pPr>
            <a:r>
              <a:rPr lang="en-US" sz="2400" dirty="0"/>
              <a:t>What are some ways that your students practice self- and peer-assessment?</a:t>
            </a:r>
          </a:p>
          <a:p>
            <a:pPr marL="457200" indent="-228600">
              <a:buFont typeface="Arial" panose="020B0604020202020204" pitchFamily="34" charset="0"/>
              <a:buChar char="•"/>
            </a:pPr>
            <a:r>
              <a:rPr lang="en-US" sz="2400" dirty="0"/>
              <a:t>What are your students’ strengths and weaknesses at self- and peer-assessment?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80347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In addition to teaching, modeling and opportunities to practice, teachers can provide a variety of strategies and tools that students can use to build student responsibility, ownership and skills at managing their own learning through self- and peer-assessment. </a:t>
            </a:r>
          </a:p>
          <a:p>
            <a:endParaRPr lang="en-US" sz="2400" dirty="0"/>
          </a:p>
          <a:p>
            <a:r>
              <a:rPr lang="en-US" sz="2400" dirty="0"/>
              <a:t>While by no means comprehensive, this slide lists some examples of tools and strategies that can support students to make sense of evidence of their learning and that of their peers to gain an understanding of their current learning status and inform next steps. Walk through the examples on the slide, elaborating as necessary. </a:t>
            </a:r>
          </a:p>
          <a:p>
            <a:endParaRPr lang="en-US" sz="2400" dirty="0"/>
          </a:p>
          <a:p>
            <a:r>
              <a:rPr lang="en-US" sz="2400" dirty="0"/>
              <a:t>For example, facilitators may want to elaborate on how to use </a:t>
            </a:r>
            <a:r>
              <a:rPr lang="en-US" sz="2400" b="1" dirty="0"/>
              <a:t>question prompts </a:t>
            </a:r>
            <a:r>
              <a:rPr lang="en-US" sz="2400" dirty="0"/>
              <a:t>to support student self- and peer-evaluation by offering questions related to the Success Criteria that help students gauge their own understandings. The questions should be purposeful, and their purpose should be conveyed to students along with encouragement for them to answer candidly. With young children, this activity can be simplified to drawing a face or choosing a picture that communicates how they feel about what they know and can do in relation to the Success Criteria.</a:t>
            </a:r>
          </a:p>
          <a:p>
            <a:endParaRPr lang="en-US" sz="2400" dirty="0"/>
          </a:p>
          <a:p>
            <a:r>
              <a:rPr lang="en-US" sz="2400" b="1" dirty="0"/>
              <a:t>Next, facilitate a discussion in which participants share ideas about tools and strategies that can support peer- and self-assessment. </a:t>
            </a:r>
          </a:p>
          <a:p>
            <a:r>
              <a:rPr lang="en-US" sz="2400" b="0" dirty="0"/>
              <a:t>Facilitators can consider using some of the following questions to support the discussion:</a:t>
            </a:r>
            <a:endParaRPr lang="en-US" sz="2400" dirty="0"/>
          </a:p>
          <a:p>
            <a:pPr marL="457200" indent="-228600">
              <a:buFont typeface="Arial" panose="020B0604020202020204" pitchFamily="34" charset="0"/>
              <a:buChar char="•"/>
            </a:pPr>
            <a:r>
              <a:rPr lang="en-US" sz="2400" dirty="0"/>
              <a:t>What strategies and tools have you used to support students to assess their own learning and the learning of their peers?</a:t>
            </a:r>
          </a:p>
          <a:p>
            <a:pPr marL="457200" indent="-228600">
              <a:buFont typeface="Arial" panose="020B0604020202020204" pitchFamily="34" charset="0"/>
              <a:buChar char="•"/>
            </a:pPr>
            <a:r>
              <a:rPr lang="en-US" sz="2400" dirty="0"/>
              <a:t>What tools and strategies have been most successful?</a:t>
            </a:r>
          </a:p>
          <a:p>
            <a:pPr marL="457200" indent="-228600">
              <a:buFont typeface="Arial" panose="020B0604020202020204" pitchFamily="34" charset="0"/>
              <a:buChar char="•"/>
            </a:pPr>
            <a:r>
              <a:rPr lang="en-US" sz="2400" dirty="0"/>
              <a:t>How have you supported your students to transition from scaffolded to more independent analysis of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92091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https://</a:t>
            </a:r>
            <a:r>
              <a:rPr lang="en-US" sz="2400" dirty="0" err="1"/>
              <a:t>www.edutopia.org</a:t>
            </a:r>
            <a:r>
              <a:rPr lang="en-US" sz="2400" dirty="0"/>
              <a:t>/video/60-second-strategy-respond-reflect-and-review</a:t>
            </a:r>
          </a:p>
          <a:p>
            <a:endParaRPr lang="en-US" sz="2400" dirty="0"/>
          </a:p>
          <a:p>
            <a:r>
              <a:rPr lang="en-US" sz="2400" dirty="0"/>
              <a:t>Here is a quick video showcasing peer- and self-assessment.</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Next, facilitate a discussion utilizing the following questions: </a:t>
            </a:r>
          </a:p>
          <a:p>
            <a:pPr marL="457200" indent="-228600">
              <a:buFont typeface="Arial" panose="020B0604020202020204" pitchFamily="34" charset="0"/>
              <a:buChar char="•"/>
            </a:pPr>
            <a:r>
              <a:rPr lang="en-US" sz="2400" dirty="0"/>
              <a:t>What are some examples of peer- and self-assessment you noticed? </a:t>
            </a:r>
          </a:p>
          <a:p>
            <a:pPr marL="457200" indent="-228600">
              <a:buFont typeface="Arial" panose="020B0604020202020204" pitchFamily="34" charset="0"/>
              <a:buChar char="•"/>
            </a:pPr>
            <a:r>
              <a:rPr lang="en-US" sz="2400" dirty="0"/>
              <a:t>What can you infer about the teacher’s classroom climate that would allow for this peer- and self-assessment?</a:t>
            </a: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268240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this section, we will discuss strategies for teachers to interpret evidence of student thinking to inform their instruction. </a:t>
            </a: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2753600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400" b="1" dirty="0"/>
              <a:t>Introduce the content on the slide by providing the following information.</a:t>
            </a:r>
          </a:p>
          <a:p>
            <a:pPr marL="457200" indent="-228600">
              <a:buFont typeface="Arial" panose="020B0604020202020204" pitchFamily="34" charset="0"/>
              <a:buChar char="•"/>
            </a:pPr>
            <a:r>
              <a:rPr lang="en-US" sz="2400" dirty="0"/>
              <a:t>When teachers interpret evidence of student learning, they are focusing both on the progress of individual students as well as groups of students and where the class is, as a whole, in terms of their learning progression. As teachers look at evidence of student learning, they are looking for gaps between where students are in their learning and where they are headed. But merely identifying a gap is not enough to support effective pedagogical action. Teachers need to understand why there is a gap in order to support students to move forward in their learning. </a:t>
            </a:r>
          </a:p>
          <a:p>
            <a:pPr marL="457200" indent="-228600">
              <a:buFont typeface="Arial" panose="020B0604020202020204" pitchFamily="34" charset="0"/>
              <a:buChar char="•"/>
            </a:pPr>
            <a:r>
              <a:rPr lang="en-US" sz="2400" dirty="0"/>
              <a:t>Teachers can interpret evidence considering specific disciplinary misconceptions or issues that may constrain students from reaching their Learning Goals. Teachers can draw on their content knowledge as well as their understanding of how students learn disciplinary ideas and skills to anticipate these kinds of issues and support pedagogical responses during teaching and learning. </a:t>
            </a:r>
            <a:r>
              <a:rPr lang="en-US" sz="2400" i="1" dirty="0"/>
              <a:t>For example, in science, exploring a phenomenon that cannot be explained using the misconception might help some students reason through the misconception OR having small groups construct concept maps showing connections and interrelationships can produce evidence that allows students to see and discuss differences between their own thinking and the thinking of their peers.</a:t>
            </a:r>
          </a:p>
          <a:p>
            <a:pPr marL="457200" indent="-228600">
              <a:buFont typeface="Arial" panose="020B0604020202020204" pitchFamily="34" charset="0"/>
              <a:buChar char="•"/>
            </a:pPr>
            <a:r>
              <a:rPr lang="en-US" sz="2400" dirty="0"/>
              <a:t>Additionally, teachers can look for patterns that show common errors, misconceptions or issues among groups of students. </a:t>
            </a:r>
            <a:r>
              <a:rPr lang="en-US" sz="2400" i="1" dirty="0"/>
              <a:t>For example, a science teacher might notice from student work (e.g., models or explanations) that students' models of substances at the particle level do not include empty space, that objects sink because they have less mass, that plants obtain food energy by absorbing soil through their roots, or that probes can be sent to the center of Earth or the galaxy.</a:t>
            </a:r>
            <a:r>
              <a:rPr lang="en-US" sz="2400" dirty="0"/>
              <a:t> </a:t>
            </a:r>
            <a:endParaRPr lang="en-US" sz="2400" dirty="0">
              <a:cs typeface="Calibri"/>
            </a:endParaRPr>
          </a:p>
          <a:p>
            <a:pPr marL="457200" indent="-228600">
              <a:buFont typeface="Arial,Sans-Serif" panose="020B0604020202020204" pitchFamily="34" charset="0"/>
              <a:buChar char="•"/>
            </a:pPr>
            <a:r>
              <a:rPr lang="en-US" sz="2400" dirty="0"/>
              <a:t>This analysis supports providing direct support and actionable feedback to both individual students or groups of students, depending upon the activity. In addition to the student-facing piece, this analysis should also prompt reflection on and continuous improvement of the teacher’s practice. </a:t>
            </a:r>
            <a:r>
              <a:rPr lang="en-US" sz="2400" i="1" dirty="0"/>
              <a:t>For example, a science teacher may notice a consistent misconception that plants obtain food energy from soil to grow, a teacher may show time-lapse video of a plant growing in a container of water (no soil) on a sunny windowsill and may reflect on this evidence and decide in future teaching of this content to bring in an analogous phenomenon (e.g., another real-world example) that can be used as evidence to counter the student-held errors, misconceptions or issues that were identified. </a:t>
            </a:r>
            <a:endParaRPr lang="en-US" sz="2400" dirty="0">
              <a:cs typeface="Calibri" panose="020F0502020204030204"/>
            </a:endParaRPr>
          </a:p>
          <a:p>
            <a:endParaRPr lang="en-US" sz="2400" dirty="0">
              <a:cs typeface="Calibri" panose="020F0502020204030204"/>
            </a:endParaRPr>
          </a:p>
          <a:p>
            <a:r>
              <a:rPr lang="en-US" sz="2400" b="1" dirty="0"/>
              <a:t>Next, facilitate a discussion about analyzing evidence.</a:t>
            </a:r>
          </a:p>
          <a:p>
            <a:r>
              <a:rPr lang="en-US" sz="2400" dirty="0"/>
              <a:t>Facilitators may want to use some of the following questions to support the discussion:</a:t>
            </a:r>
          </a:p>
          <a:p>
            <a:pPr marL="457200" indent="-228600">
              <a:buFont typeface="Arial" panose="020B0604020202020204" pitchFamily="34" charset="0"/>
              <a:buChar char="•"/>
            </a:pPr>
            <a:r>
              <a:rPr lang="en-US" sz="2400" dirty="0"/>
              <a:t>What do you look for when you analyze evidence of student learning?</a:t>
            </a:r>
          </a:p>
          <a:p>
            <a:pPr marL="457200" indent="-228600">
              <a:buFont typeface="Arial" panose="020B0604020202020204" pitchFamily="34" charset="0"/>
              <a:buChar char="•"/>
            </a:pPr>
            <a:r>
              <a:rPr lang="en-US" sz="2400" dirty="0"/>
              <a:t>How do you interpret evidence of student learning during instruction as well as in between instruction?</a:t>
            </a:r>
          </a:p>
          <a:p>
            <a:pPr marL="457200" indent="-228600">
              <a:buFont typeface="Arial" panose="020B0604020202020204" pitchFamily="34" charset="0"/>
              <a:buChar char="•"/>
            </a:pPr>
            <a:r>
              <a:rPr lang="en-US" sz="2400" dirty="0"/>
              <a:t>What are common misconceptions and patterns that you look for in your students’ work and ideas?</a:t>
            </a:r>
          </a:p>
          <a:p>
            <a:pPr marL="457200" indent="-228600">
              <a:buFont typeface="Arial" panose="020B0604020202020204" pitchFamily="34" charset="0"/>
              <a:buChar char="•"/>
            </a:pPr>
            <a:r>
              <a:rPr lang="en-US" sz="2400" dirty="0"/>
              <a:t>How do you use evidence of student learning to help you reflect on and improve your practice?</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237253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Calibri" panose="020F0502020204030204" pitchFamily="34" charset="0"/>
                <a:ea typeface="+mn-ea"/>
                <a:cs typeface="Calibri" panose="020F0502020204030204" pitchFamily="34" charset="0"/>
              </a:rPr>
              <a:t>Introduce the content on the slide by providing the following information.</a:t>
            </a:r>
          </a:p>
          <a:p>
            <a:pPr>
              <a:defRPr/>
            </a:pPr>
            <a:r>
              <a:rPr lang="en-US" sz="2400" b="0" kern="1200" dirty="0">
                <a:solidFill>
                  <a:schemeClr val="tx1"/>
                </a:solidFill>
                <a:effectLst/>
                <a:latin typeface="Calibri" panose="020F0502020204030204" pitchFamily="34" charset="0"/>
                <a:ea typeface="+mn-ea"/>
                <a:cs typeface="Calibri" panose="020F0502020204030204" pitchFamily="34" charset="0"/>
              </a:rPr>
              <a:t>Even when evidence gathering opportunities are carefully constructed and are aligned to Learning Goals and Success Criteria, the evidence elicited can still be clouded by other factors. </a:t>
            </a:r>
          </a:p>
          <a:p>
            <a:pPr>
              <a:defRPr/>
            </a:pPr>
            <a:endParaRPr lang="en-US" sz="2400" b="0" kern="1200" dirty="0">
              <a:solidFill>
                <a:schemeClr val="tx1"/>
              </a:solidFill>
              <a:effectLst/>
              <a:latin typeface="Calibri" panose="020F0502020204030204" pitchFamily="34" charset="0"/>
              <a:ea typeface="+mn-ea"/>
              <a:cs typeface="Calibri" panose="020F0502020204030204" pitchFamily="34" charset="0"/>
            </a:endParaRPr>
          </a:p>
          <a:p>
            <a:pPr>
              <a:defRPr/>
            </a:pPr>
            <a:r>
              <a:rPr lang="en-US" sz="2400" b="0" kern="1200" dirty="0">
                <a:solidFill>
                  <a:schemeClr val="tx1"/>
                </a:solidFill>
                <a:effectLst/>
                <a:latin typeface="Calibri" panose="020F0502020204030204" pitchFamily="34" charset="0"/>
                <a:ea typeface="+mn-ea"/>
                <a:cs typeface="Calibri" panose="020F0502020204030204" pitchFamily="34" charset="0"/>
              </a:rPr>
              <a:t>An important step in making meaning of student evidence is evaluating the quality of the evidence in the context of the Learning Goals and Success Criteria. This sometimes means filtering extraneous information that doesn’t provide insight into students’ current learning status relative to the Learning Goals and Success Criteria and focusing tightly on the intended learning. </a:t>
            </a:r>
          </a:p>
          <a:p>
            <a:pPr>
              <a:defRPr/>
            </a:pPr>
            <a:endParaRPr lang="en-US" sz="2400" b="0" kern="1200" dirty="0">
              <a:solidFill>
                <a:schemeClr val="tx1"/>
              </a:solidFill>
              <a:effectLst/>
              <a:latin typeface="Calibri" panose="020F0502020204030204" pitchFamily="34" charset="0"/>
              <a:ea typeface="+mn-ea"/>
              <a:cs typeface="Calibri" panose="020F0502020204030204" pitchFamily="34" charset="0"/>
            </a:endParaRPr>
          </a:p>
          <a:p>
            <a:pPr>
              <a:defRPr/>
            </a:pPr>
            <a:r>
              <a:rPr lang="en-US" sz="2400" b="0" kern="1200" dirty="0">
                <a:solidFill>
                  <a:schemeClr val="tx1"/>
                </a:solidFill>
                <a:effectLst/>
                <a:latin typeface="Calibri" panose="020F0502020204030204" pitchFamily="34" charset="0"/>
                <a:ea typeface="+mn-ea"/>
                <a:cs typeface="Calibri" panose="020F0502020204030204" pitchFamily="34" charset="0"/>
              </a:rPr>
              <a:t>However, evaluating the quality of evidence can also mean considering possible factors that may be limiting your students’ capacity to demonstrate what they know and can do relative to the Learning Goals and Success Criteria. This slide presents several examples of factors that may impact the quality of the evidence of student learning to inform good decisions about student learning. </a:t>
            </a:r>
          </a:p>
          <a:p>
            <a:pPr>
              <a:defRPr/>
            </a:pPr>
            <a:endParaRPr lang="en-US" sz="2400" b="0" kern="1200" dirty="0">
              <a:solidFill>
                <a:schemeClr val="tx1"/>
              </a:solidFill>
              <a:effectLst/>
              <a:latin typeface="Calibri" panose="020F0502020204030204" pitchFamily="34" charset="0"/>
              <a:ea typeface="+mn-ea"/>
              <a:cs typeface="Calibri" panose="020F0502020204030204" pitchFamily="34" charset="0"/>
            </a:endParaRPr>
          </a:p>
          <a:p>
            <a:pPr>
              <a:defRPr/>
            </a:pPr>
            <a:r>
              <a:rPr lang="en-US" sz="2400" b="0" i="1" kern="1200" dirty="0">
                <a:solidFill>
                  <a:schemeClr val="tx1"/>
                </a:solidFill>
                <a:effectLst/>
                <a:latin typeface="Calibri" panose="020F0502020204030204" pitchFamily="34" charset="0"/>
                <a:ea typeface="+mn-ea"/>
                <a:cs typeface="Calibri" panose="020F0502020204030204" pitchFamily="34" charset="0"/>
              </a:rPr>
              <a:t>For example, if students are asked to work independently on a physics problem about Newton’s laws that requires them to have a working knowledge of a particular sport or the terminology specific to that sport, the evidence of learning may not be representative of the student’s science knowledge if the student does not have the appropriate prior knowledge structures to engage in the problem. Complex scientific terminology and idiomatic usage of scientific terms, such as the common usages of terms like “energy” or “work,” may also be language barriers for students that prevent them from producing evidence that reflects their understanding of the science. </a:t>
            </a:r>
          </a:p>
          <a:p>
            <a:pPr>
              <a:defRPr/>
            </a:pPr>
            <a:endParaRPr lang="en-US" sz="24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As teachers work to identify any issues clouding evidence, it's an opportunity to go back and elicit evidence in a different way to ensure that teachers understand what students know and can do. </a:t>
            </a:r>
            <a:r>
              <a:rPr lang="en-US" sz="2400" b="0" kern="1200" dirty="0">
                <a:solidFill>
                  <a:schemeClr val="tx1"/>
                </a:solidFill>
                <a:effectLst/>
                <a:latin typeface="Calibri" panose="020F0502020204030204" pitchFamily="34" charset="0"/>
                <a:ea typeface="+mn-ea"/>
                <a:cs typeface="Calibri" panose="020F0502020204030204" pitchFamily="34" charset="0"/>
              </a:rPr>
              <a:t>The formative assessment process is predicated on meaningful evidence of student learning and teachers must be aware of the other filters that may impact a student’s ability to demonstrate their knowledge as it relates to the evidence elicited to demonstrate specific Learning Goals and Success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effectLst/>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Next, facilitate a discussion about potential barriers to analyzing evidence.</a:t>
            </a:r>
          </a:p>
          <a:p>
            <a:pPr marL="457200" indent="-228600">
              <a:buFont typeface="Arial" panose="020B0604020202020204" pitchFamily="34" charset="0"/>
              <a:buChar char="•"/>
            </a:pPr>
            <a:r>
              <a:rPr lang="en-US" sz="2400" b="0" dirty="0">
                <a:latin typeface="Calibri" panose="020F0502020204030204" pitchFamily="34" charset="0"/>
                <a:cs typeface="Calibri" panose="020F0502020204030204" pitchFamily="34" charset="0"/>
              </a:rPr>
              <a:t>Can you think of a lesson where you were sidetracked in your feedback because you were focused on student evidence that wasn’t aligned to the Learning Goals and Success Criteria?</a:t>
            </a:r>
          </a:p>
          <a:p>
            <a:pPr marL="457200" indent="-228600">
              <a:buFont typeface="Arial" panose="020B0604020202020204" pitchFamily="34" charset="0"/>
              <a:buChar char="•"/>
            </a:pPr>
            <a:r>
              <a:rPr lang="en-US" sz="2400" b="0" dirty="0">
                <a:latin typeface="Calibri" panose="020F0502020204030204" pitchFamily="34" charset="0"/>
                <a:cs typeface="Calibri" panose="020F0502020204030204" pitchFamily="34" charset="0"/>
              </a:rPr>
              <a:t>Are there areas that often get in the way of your own students demonstrating what they know and can do?</a:t>
            </a:r>
          </a:p>
          <a:p>
            <a:pPr marL="457200" indent="-228600">
              <a:buFont typeface="Arial" panose="020B0604020202020204" pitchFamily="34" charset="0"/>
              <a:buChar char="•"/>
            </a:pPr>
            <a:r>
              <a:rPr lang="en-US" sz="2400" b="0" dirty="0">
                <a:latin typeface="Calibri" panose="020F0502020204030204" pitchFamily="34" charset="0"/>
                <a:cs typeface="Calibri" panose="020F0502020204030204" pitchFamily="34" charset="0"/>
              </a:rPr>
              <a:t>How do you identify what factors influenced evidence of student learning for your students?</a:t>
            </a:r>
          </a:p>
          <a:p>
            <a:pPr marL="457200" indent="-228600">
              <a:buFont typeface="Arial" panose="020B0604020202020204" pitchFamily="34" charset="0"/>
              <a:buChar char="•"/>
            </a:pPr>
            <a:r>
              <a:rPr lang="en-US" sz="2400" b="0" dirty="0">
                <a:latin typeface="Calibri" panose="020F0502020204030204" pitchFamily="34" charset="0"/>
                <a:cs typeface="Calibri" panose="020F0502020204030204" pitchFamily="34" charset="0"/>
              </a:rPr>
              <a:t>What are some strategies you can use to remove your own filters and focus on analysis of evidence aligned to Learning Goals and Success Criteria?</a:t>
            </a:r>
          </a:p>
          <a:p>
            <a:pPr marL="228600" indent="0">
              <a:buFont typeface="Arial" panose="020B0604020202020204" pitchFamily="34" charset="0"/>
              <a:buNone/>
            </a:pPr>
            <a:endParaRPr lang="en-US" sz="2400" b="0" i="1" dirty="0">
              <a:latin typeface="Calibri" panose="020F0502020204030204" pitchFamily="34" charset="0"/>
              <a:cs typeface="Calibri" panose="020F0502020204030204" pitchFamily="34" charset="0"/>
            </a:endParaRPr>
          </a:p>
          <a:p>
            <a:pPr marL="228600" indent="0">
              <a:buFont typeface="Arial" panose="020B0604020202020204" pitchFamily="34" charset="0"/>
              <a:buNone/>
            </a:pPr>
            <a:r>
              <a:rPr lang="en-US" sz="2400" b="0" i="1" dirty="0">
                <a:latin typeface="Calibri" panose="020F0502020204030204" pitchFamily="34" charset="0"/>
                <a:cs typeface="Calibri" panose="020F0502020204030204" pitchFamily="34" charset="0"/>
              </a:rPr>
              <a:t>The quality of a task is directly related to the quality of the evidence gathered. If a task is poorly aligned, the data gathered may not provide evidence of the intended learning goals or success criteria. </a:t>
            </a:r>
          </a:p>
          <a:p>
            <a:pPr marL="228600" indent="0">
              <a:buFont typeface="Arial" panose="020B0604020202020204" pitchFamily="34" charset="0"/>
              <a:buNone/>
            </a:pPr>
            <a:r>
              <a:rPr lang="en-US" sz="2400" b="0" i="1" dirty="0">
                <a:latin typeface="Calibri" panose="020F0502020204030204" pitchFamily="34" charset="0"/>
                <a:cs typeface="Calibri" panose="020F0502020204030204" pitchFamily="34" charset="0"/>
              </a:rPr>
              <a:t>For more professional learning on how to analyze the learning goals and success criteria of existing tasks (Session A), or how to develop quality learning goals, success criteria, and tasks (Session B), please visit the modules at this resource: </a:t>
            </a:r>
            <a:r>
              <a:rPr lang="en-US" sz="2400" b="0" i="1"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https://kystandards.org/standards-resources/science-resources/sci-pl-mods/</a:t>
            </a:r>
            <a:endParaRPr lang="en-US" sz="2400" b="0" i="1"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680459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By anticipating the understanding of knowledge and concepts that students bring when embarking on new Learning Goals, teachers position themselves to respond with in-process feedback that can quickly move students in the right direction. Anticipating possible student responses is a set of skills that teachers hone over time as they develop their deep knowledge of the discipline and understanding of how students progress through their disciplinary learning. They also rely on contextual factors including the profile of their individual students as learners and the specific way that learning is structured in the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Teachers prepare for a lesson by reflecting on common pre-conceptions, misconceptions and challenges or confusions that might arise for the students in the class. By thinking about when these issues are likely to arise in the lesson, teachers can plan to use strategies that will support students to clarify and advance their learning. Planning to use these strategies allows teachers to be ready to quickly take appropriate pedagogical action for many of their learners. Key to anticipating student responses to interpret in-process evidence is responding to what the students present in the evidence of their learning, not what they do not do. Interpreting evidence to inform the formative assessment process is about more than just catching what students may not get right but understanding where they are in their thinking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In the next several slides, we will consider some examples of what it could look like to anticipate student understanding when planning a lesson. </a:t>
            </a: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181188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2400" dirty="0"/>
          </a:p>
          <a:p>
            <a:endParaRPr lang="en-US" sz="2400" dirty="0">
              <a:cs typeface="Calibri" panose="020F0502020204030204"/>
            </a:endParaRP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3590887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section is focused on gathering evidence of learning as students explore the phenomenon that some types of fabric can be used for raincoats and other types of fabric cannot. </a:t>
            </a:r>
          </a:p>
          <a:p>
            <a:endParaRPr lang="en-US" sz="2400" dirty="0"/>
          </a:p>
          <a:p>
            <a:r>
              <a:rPr lang="en-US" sz="2400" dirty="0"/>
              <a:t>This phenomenon is aligned to two Performance Expectations (PEs) in a bundle. The main focus of the Disciplinary Core Idea (DCI) is on the concept that different properties are suited to different purposes. Students will use a range of Science and Engineering Practices (SEPs) and Crosscutting Concepts (CCCs) (not just those identified in the PE bundle) that are necessary and appropriate to help make sense of the phenomenon.</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774112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400" b="1" dirty="0">
                <a:latin typeface="+mn-lt"/>
              </a:rPr>
              <a:t>Introduce the content on the slide by providing the following information.</a:t>
            </a:r>
          </a:p>
          <a:p>
            <a:r>
              <a:rPr lang="en-US" sz="2400" dirty="0">
                <a:latin typeface="+mn-lt"/>
              </a:rPr>
              <a:t>We introduced this Learning Goal and Success Criteria in Module 3 and in Module 4, we added some ideas about strategies to gather evidence of student learning at key points in the lesson. This lesson is intended to come early in the exploration of the phenomenon that “some </a:t>
            </a:r>
            <a:r>
              <a:rPr lang="en-US" sz="2400" dirty="0"/>
              <a:t>types of fabric can be used for raincoats and other types of fabric cannot.”</a:t>
            </a:r>
          </a:p>
          <a:p>
            <a:pPr defTabSz="942289">
              <a:defRPr/>
            </a:pPr>
            <a:endParaRPr lang="en-US" sz="2400" dirty="0">
              <a:latin typeface="+mn-lt"/>
            </a:endParaRPr>
          </a:p>
          <a:p>
            <a:pPr defTabSz="942289">
              <a:defRPr/>
            </a:pPr>
            <a:r>
              <a:rPr lang="en-US" sz="2400" i="1" dirty="0">
                <a:latin typeface="+mn-lt"/>
              </a:rPr>
              <a:t>Note that the Learning Goal and Success Criteria on the slide would be appropriate for a lesson targeting 2-PS1-1. </a:t>
            </a:r>
            <a:r>
              <a:rPr lang="en-US" sz="2400" i="1" dirty="0">
                <a:latin typeface="+mn-lt"/>
                <a:ea typeface="Calibri" panose="020F0502020204030204" pitchFamily="34" charset="0"/>
                <a:cs typeface="Times New Roman" panose="02020603050405020304" pitchFamily="18" charset="0"/>
              </a:rPr>
              <a:t>The Learning Goal includes both the SEP of Analyzing and Interpreting Data and the CCC of Patterns. The Learning Goal and Success Criteria are appropriate for a student who is in the beginning stages of exploring the phenomenon.</a:t>
            </a:r>
          </a:p>
          <a:p>
            <a:pPr defTabSz="942289">
              <a:defRPr/>
            </a:pPr>
            <a:endParaRPr lang="en-US" sz="2400" dirty="0">
              <a:latin typeface="+mn-lt"/>
            </a:endParaRPr>
          </a:p>
          <a:p>
            <a:pPr defTabSz="942289">
              <a:defRPr/>
            </a:pPr>
            <a:r>
              <a:rPr lang="en-US" sz="2400" dirty="0">
                <a:latin typeface="+mn-lt"/>
              </a:rPr>
              <a:t>In the next few slides, we will consider ways to couple planned evidence gathering strategies with anticipated student responses in order to facilitate in-process feedback during teaching and learning of the lesson. </a:t>
            </a:r>
          </a:p>
          <a:p>
            <a:pPr defTabSz="942289">
              <a:defRPr/>
            </a:pPr>
            <a:endParaRPr lang="en-US" sz="2400" dirty="0">
              <a:latin typeface="+mn-lt"/>
            </a:endParaRPr>
          </a:p>
          <a:p>
            <a:pPr defTabSz="942289">
              <a:defRPr/>
            </a:pPr>
            <a:r>
              <a:rPr lang="en-US" sz="2400" dirty="0">
                <a:latin typeface="+mn-lt"/>
              </a:rPr>
              <a:t>Ask participants to take a moment to review the Learning Goal, Success Criteria, and evidence gathering strategies and to reflect to themselves about what they might be looking for as students engage in evidence gathering opportunities throughout the lesson. </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56990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Module 5 in this series focuses on interpreting evidence of student learning.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In all the modules in this series, we have emphasized that understanding where we, as learners, are heading and how we will know if we are successful is essential for teaching and learning and is a key aspect of quality assessment practices. </a:t>
            </a:r>
          </a:p>
          <a:p>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Share the Learning Goals on the slide.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341582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400" b="1" dirty="0"/>
              <a:t>Introduce the content on the slide by providing the following information.</a:t>
            </a:r>
          </a:p>
          <a:p>
            <a:pPr defTabSz="942289">
              <a:defRPr/>
            </a:pPr>
            <a:r>
              <a:rPr lang="en-US" sz="2400" dirty="0"/>
              <a:t>Activating prior knowledge at the beginning of a lesson can help to identify students’ depths of knowledge and elements that may be missing in students’ skill or understanding of the properties of materials, elicit misconceptions about materials and their properties, and clarify where to begin the lesson. It can also help students make connections between what they know and what they are learning and engage them in thinking about the Learning Goal. (Adapted from Five Evidence Gathering Routines, Formative Assessment Insights)</a:t>
            </a:r>
          </a:p>
          <a:p>
            <a:pPr defTabSz="942289">
              <a:defRPr/>
            </a:pPr>
            <a:endParaRPr lang="en-US" sz="2400" dirty="0"/>
          </a:p>
          <a:p>
            <a:pPr defTabSz="942289">
              <a:defRPr/>
            </a:pPr>
            <a:r>
              <a:rPr lang="en-US" sz="2400" dirty="0"/>
              <a:t>This is not a comprehensive list, but at this early stage in exploring the phenomenon, the teacher may be looking for students who are unable to identify more than one property of the materials presented or who are able to identify only the simplest properties (e.g., color, shape). Either of these may constrain a student from making the observations and measurements that could allow them to extend their ability to investigate. </a:t>
            </a:r>
            <a:r>
              <a:rPr lang="en-US" sz="2400" u="none" strike="noStrike" dirty="0"/>
              <a:t>While teachers may notice students not using discipline-specific terminology, this is not important for this beginning lesson.  The focus is students demonstrating their understanding of materials having different properties and, as such, students may utilize non-scientific words as they develop understanding of scientific terminology.</a:t>
            </a:r>
          </a:p>
          <a:p>
            <a:pPr defTabSz="942289">
              <a:defRPr/>
            </a:pPr>
            <a:endParaRPr lang="en-US" sz="2400" dirty="0"/>
          </a:p>
          <a:p>
            <a:r>
              <a:rPr lang="en-US" sz="2400" b="1" dirty="0"/>
              <a:t>Next, facilitate a discussion in which participants consider student responses they may anticipate: </a:t>
            </a:r>
          </a:p>
          <a:p>
            <a:r>
              <a:rPr lang="en-US" sz="2400" dirty="0"/>
              <a:t>Consider using some of the following questions:</a:t>
            </a:r>
          </a:p>
          <a:p>
            <a:pPr marL="457200" indent="-228600">
              <a:spcBef>
                <a:spcPts val="0"/>
              </a:spcBef>
              <a:buFont typeface="Arial" panose="020B0604020202020204" pitchFamily="34" charset="0"/>
              <a:buChar char="•"/>
            </a:pPr>
            <a:r>
              <a:rPr lang="en-US" sz="2400" dirty="0"/>
              <a:t>What other student responses might you anticipate in a lesson like this?</a:t>
            </a:r>
          </a:p>
          <a:p>
            <a:pPr marL="457200" indent="-228600">
              <a:spcBef>
                <a:spcPts val="0"/>
              </a:spcBef>
              <a:buFont typeface="Arial" panose="020B0604020202020204" pitchFamily="34" charset="0"/>
              <a:buChar char="•"/>
            </a:pPr>
            <a:r>
              <a:rPr lang="en-US" sz="2400" dirty="0"/>
              <a:t>What questions or feedback might you give a student who responds in the ways identified here?</a:t>
            </a:r>
          </a:p>
          <a:p>
            <a:pPr marL="457200" indent="-228600">
              <a:spcBef>
                <a:spcPts val="0"/>
              </a:spcBef>
              <a:buFont typeface="Arial" panose="020B0604020202020204" pitchFamily="34" charset="0"/>
              <a:buChar char="•"/>
            </a:pPr>
            <a:r>
              <a:rPr lang="en-US" sz="2400" dirty="0"/>
              <a:t>What challenges or confusions do you look for at the beginning of lessons that might be different than later in a lesson?</a:t>
            </a:r>
          </a:p>
          <a:p>
            <a:pPr marL="457200" indent="-228600">
              <a:spcBef>
                <a:spcPts val="0"/>
              </a:spcBef>
              <a:buFont typeface="Arial" panose="020B0604020202020204" pitchFamily="34" charset="0"/>
              <a:buChar char="•"/>
            </a:pPr>
            <a:r>
              <a:rPr lang="en-US" sz="2400" dirty="0"/>
              <a:t>What kinds of confusion or challenges to student learning do you look for when students engage in disciplinary discourse?</a:t>
            </a:r>
          </a:p>
          <a:p>
            <a:pPr marL="457200" indent="-228600">
              <a:spcBef>
                <a:spcPts val="0"/>
              </a:spcBef>
              <a:buFont typeface="Arial" panose="020B0604020202020204" pitchFamily="34" charset="0"/>
              <a:buChar char="•"/>
            </a:pPr>
            <a:r>
              <a:rPr lang="en-US" sz="2400" dirty="0"/>
              <a:t>How does anticipating student responses support you to take pedagogical action?</a:t>
            </a:r>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97610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400" b="1" dirty="0"/>
              <a:t>Introduce the content on the slide by providing the following information.</a:t>
            </a:r>
          </a:p>
          <a:p>
            <a:r>
              <a:rPr lang="en-US" sz="2400" dirty="0"/>
              <a:t>Eliciting evidence through questioning allows the teacher to elicit and explore student thinking. This strategy can also reinforce a classroom culture that encourages learning and risk taking and supports students in their learning. In preparation for using this strategy, teachers should plan some of their questions in advance and then be ready to follow up based on student responses, thus encouraging a conversation. Teachers should keep in mind the research on effective questioning such as wait time, questions that encourage higher-level thinking, and pre-thinking strategies appropriate for the grade-level such as pair/share. (Adapted from Five Evidence Gathering Routines, Formative Assessment Insights)</a:t>
            </a:r>
          </a:p>
          <a:p>
            <a:endParaRPr lang="en-US" sz="2400" dirty="0"/>
          </a:p>
          <a:p>
            <a:pPr defTabSz="942289">
              <a:defRPr/>
            </a:pPr>
            <a:r>
              <a:rPr lang="en-US" sz="2400" dirty="0"/>
              <a:t>While this list is not comprehensive, the teacher may be looking for students struggling to describe measurements and observations that they could use to determine properties. </a:t>
            </a:r>
          </a:p>
          <a:p>
            <a:pPr defTabSz="942289">
              <a:defRPr/>
            </a:pPr>
            <a:endParaRPr lang="en-US" sz="2400" b="1" dirty="0"/>
          </a:p>
          <a:p>
            <a:r>
              <a:rPr lang="en-US" sz="2400" b="1" dirty="0"/>
              <a:t>Next, facilitate a discussion in which participants consider student responses they may anticipate: </a:t>
            </a:r>
          </a:p>
          <a:p>
            <a:r>
              <a:rPr lang="en-US" sz="2400" dirty="0"/>
              <a:t>Consider using some of the following questions:</a:t>
            </a:r>
          </a:p>
          <a:p>
            <a:pPr marL="457200" indent="-228600">
              <a:buFont typeface="Arial" panose="020B0604020202020204" pitchFamily="34" charset="0"/>
              <a:buChar char="•"/>
            </a:pPr>
            <a:r>
              <a:rPr lang="en-US" sz="2400" dirty="0"/>
              <a:t>What student responses might you anticipate in a lesson like this?</a:t>
            </a:r>
          </a:p>
          <a:p>
            <a:pPr marL="457200" indent="-228600">
              <a:buFont typeface="Arial" panose="020B0604020202020204" pitchFamily="34" charset="0"/>
              <a:buChar char="•"/>
            </a:pPr>
            <a:r>
              <a:rPr lang="en-US" sz="2400" dirty="0"/>
              <a:t>What questions might you ask to build on student thinking or to help them make connections with prior learning?</a:t>
            </a:r>
          </a:p>
          <a:p>
            <a:pPr marL="457200" indent="-228600">
              <a:buFont typeface="Arial" panose="020B0604020202020204" pitchFamily="34" charset="0"/>
              <a:buChar char="•"/>
            </a:pPr>
            <a:r>
              <a:rPr lang="en-US" sz="2400" dirty="0"/>
              <a:t>What questions might you ask to probe students’ ideas or challenge their thinking? </a:t>
            </a:r>
          </a:p>
          <a:p>
            <a:pPr marL="457200" indent="-228600">
              <a:buFont typeface="Arial" panose="020B0604020202020204" pitchFamily="34" charset="0"/>
              <a:buChar char="•"/>
            </a:pPr>
            <a:r>
              <a:rPr lang="en-US" sz="2400" dirty="0"/>
              <a:t>What questions might you ask to elicit different thinking on patterns in properties of materials? </a:t>
            </a: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306013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400" b="1" dirty="0"/>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 students approach the end of this lesson, students engage in peer- and self-assessment, by asking students to explain the observations and patterns they used to sort the materials to their peers and to assess those of their peers. Teachers can support students to think critically about the patterns they identified and extend their </a:t>
            </a:r>
            <a:r>
              <a:rPr lang="en-US" sz="2400" b="0" strike="noStrike" dirty="0"/>
              <a:t>thinking to consider other possible patterns.</a:t>
            </a:r>
            <a:endParaRPr lang="en-US" sz="2400" dirty="0"/>
          </a:p>
          <a:p>
            <a:endParaRPr lang="en-US" sz="2400" dirty="0"/>
          </a:p>
          <a:p>
            <a:r>
              <a:rPr lang="en-US" sz="2400" dirty="0"/>
              <a:t>While this list is not comprehensive and participants may have ideas for better responses to anticipate, teachers could look for students struggling to make the measurements and observations that can be used make comparisons, struggling to find patterns in their observations or being unable to describe the patterns they used. </a:t>
            </a:r>
          </a:p>
          <a:p>
            <a:endParaRPr lang="en-US" sz="2400" dirty="0"/>
          </a:p>
          <a:p>
            <a:r>
              <a:rPr lang="en-US" sz="2400" b="1" dirty="0"/>
              <a:t>Next, facilitate a discussion in which participants consider student responses they may anticipate: </a:t>
            </a:r>
          </a:p>
          <a:p>
            <a:r>
              <a:rPr lang="en-US" sz="2400" dirty="0"/>
              <a:t>Consider using some of the following questions:</a:t>
            </a:r>
          </a:p>
          <a:p>
            <a:pPr marL="457200" indent="-228600">
              <a:buFont typeface="Arial" panose="020B0604020202020204" pitchFamily="34" charset="0"/>
              <a:buChar char="•"/>
            </a:pPr>
            <a:r>
              <a:rPr lang="en-US" sz="2400" dirty="0"/>
              <a:t>What student responses might you anticipate in a lesson like this?</a:t>
            </a:r>
          </a:p>
          <a:p>
            <a:pPr marL="457200" indent="-228600">
              <a:buFont typeface="Arial" panose="020B0604020202020204" pitchFamily="34" charset="0"/>
              <a:buChar char="•"/>
            </a:pPr>
            <a:r>
              <a:rPr lang="en-US" sz="2400" dirty="0"/>
              <a:t>How do you support students to assess their own use of observations to classify and sort materials?</a:t>
            </a:r>
          </a:p>
          <a:p>
            <a:pPr marL="457200" indent="-228600">
              <a:buFont typeface="Arial" panose="020B0604020202020204" pitchFamily="34" charset="0"/>
              <a:buChar char="•"/>
            </a:pPr>
            <a:r>
              <a:rPr lang="en-US" sz="2400" dirty="0"/>
              <a:t>How do you support students to respond to each other’s ideas about patterns used to sort materials?</a:t>
            </a:r>
          </a:p>
          <a:p>
            <a:pPr marL="457200" indent="-228600">
              <a:buFont typeface="Arial" panose="020B0604020202020204" pitchFamily="34" charset="0"/>
              <a:buChar char="•"/>
            </a:pPr>
            <a:r>
              <a:rPr lang="en-US" sz="2400" dirty="0"/>
              <a:t>What kind of questions or feedback might you offer to students struggling with any of these issues?</a:t>
            </a: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2605811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In addition to anticipating common student responses, teachers can employ a variety of strategies to support them to interpret evidence of student learning in ways that facilitate effective pedagogical response during the learning. Interpretation strategies should not exist in a vacuum but should be anchored and aligned to both the stated Learning Goals and Success Criteria, as well as to the type of evidence needed to demonstrate student mastery. Additionally, strategies should reflect how they will be used. Teachers need different tools and strategies to analyze and respond to student learning than students do to make sense of their own learning and the learning of their peers. </a:t>
            </a:r>
          </a:p>
          <a:p>
            <a:endParaRPr lang="en-US" sz="2400" dirty="0"/>
          </a:p>
          <a:p>
            <a:pPr>
              <a:spcBef>
                <a:spcPts val="1000"/>
              </a:spcBef>
            </a:pPr>
            <a:r>
              <a:rPr lang="en-US" sz="2400" dirty="0"/>
              <a:t>While much of this interpretation happens “on the fly,” educators must anticipate student thinking as part of their planning process. </a:t>
            </a:r>
          </a:p>
          <a:p>
            <a:pPr marL="457200" lvl="1" indent="-228600">
              <a:spcBef>
                <a:spcPts val="1000"/>
              </a:spcBef>
              <a:buFont typeface="Arial,Sans-Serif"/>
              <a:buChar char="•"/>
            </a:pPr>
            <a:r>
              <a:rPr lang="en-US" sz="2400" dirty="0"/>
              <a:t>What questions might unlock student thinking?  </a:t>
            </a:r>
          </a:p>
          <a:p>
            <a:pPr marL="457200" lvl="1" indent="-228600">
              <a:spcBef>
                <a:spcPts val="1000"/>
              </a:spcBef>
              <a:buFont typeface="Arial,Sans-Serif"/>
              <a:buChar char="•"/>
            </a:pPr>
            <a:r>
              <a:rPr lang="en-US" sz="2400" dirty="0"/>
              <a:t>What whole-class discussion might need to happen and with what focus? </a:t>
            </a:r>
          </a:p>
          <a:p>
            <a:pPr marL="457200" lvl="1" indent="-228600">
              <a:spcBef>
                <a:spcPts val="1000"/>
              </a:spcBef>
              <a:buFont typeface="Arial,Sans-Serif"/>
              <a:buChar char="•"/>
            </a:pPr>
            <a:r>
              <a:rPr lang="en-US" sz="2400" dirty="0"/>
              <a:t>Are examples and artifacts of student work needed?</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864923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pPr defTabSz="942289">
              <a:defRPr/>
            </a:pPr>
            <a:r>
              <a:rPr lang="en-US" sz="2400" dirty="0"/>
              <a:t>Teacher-facing strategies and supporting tools can help a teacher focus their attention on key learning in a lesson and track their observations and next steps. </a:t>
            </a:r>
          </a:p>
          <a:p>
            <a:pPr defTabSz="942289">
              <a:defRPr/>
            </a:pPr>
            <a:endParaRPr lang="en-US" sz="2400" dirty="0"/>
          </a:p>
          <a:p>
            <a:pPr defTabSz="942289">
              <a:defRPr/>
            </a:pPr>
            <a:r>
              <a:rPr lang="en-US" sz="2400" dirty="0"/>
              <a:t>A strategy that teachers could use to track student progress can be as simple as a checklist on a clipboard or iPad.</a:t>
            </a:r>
          </a:p>
          <a:p>
            <a:endParaRPr lang="en-US" sz="2400" dirty="0">
              <a:cs typeface="Calibri"/>
            </a:endParaRPr>
          </a:p>
          <a:p>
            <a:r>
              <a:rPr lang="en-US" sz="2400" i="1" dirty="0">
                <a:cs typeface="Calibri"/>
              </a:rPr>
              <a:t>In this example, the teacher is circulating among students as they explain how they sorted the set of new materials</a:t>
            </a:r>
            <a:r>
              <a:rPr lang="en-US" sz="2400" i="1" dirty="0"/>
              <a:t>. While overhearing conversations and through direct questioning, the teacher can note students who are able to both name and find patterns and then use patterns to sort the complete set of new materials. They are also then able to keep track of who is getting stuck at a specific point and work directly with students on the concepts they may be struggling with.</a:t>
            </a:r>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3523002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Students can be supported to engage in self- and peer-assessment with specific tools that help structure and provide language for them to make sense of their learning and the learning of their peers. The teacher can have a set of questions related to the Success Criteria that help students gauge their own understandings. The questions should be purposeful, and their purpose should be conveyed to students along with encouragement for them to answer honestly. With young children, this activity can be simplified to drawing a face that communicates how they feel about what they know and can do in relation to the Success Criteria.</a:t>
            </a:r>
          </a:p>
          <a:p>
            <a:endParaRPr lang="en-US" sz="2400" dirty="0">
              <a:cs typeface="Calibri"/>
            </a:endParaRPr>
          </a:p>
          <a:p>
            <a:r>
              <a:rPr lang="en-US" sz="2400" i="1" dirty="0">
                <a:cs typeface="Calibri"/>
              </a:rPr>
              <a:t>In this example, the teacher is circulating among students as they explain how they sorted the set of new materials</a:t>
            </a:r>
            <a:r>
              <a:rPr lang="en-US" sz="2400" i="1" dirty="0"/>
              <a:t>. While overhearing conversations and through direct questioning, the teacher can note students who are able to both name and find patterns and then use patterns to sort the complete set of new materials. They are also then able to keep track of who is getting stuck at a specific point and work directly with students on the concepts they may be struggling with.</a:t>
            </a:r>
          </a:p>
          <a:p>
            <a:endParaRPr lang="en-US" sz="2400" i="1" dirty="0"/>
          </a:p>
          <a:p>
            <a:r>
              <a:rPr lang="en-US" sz="2400" dirty="0"/>
              <a:t>This is an example of a student-facing tool that could support students to effectively engage in this activity in ways that help them move their learning forward. Each student could work with their peers to answer the questions about their own work. This is an example of a more scaffolded strategy to support students’ emerging skills at peer- and self-assessment. The goal of tools like these is not just to manage the specific activity, but to help students develop skills that will allow them to independently assess and manage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683519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1341457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p>
          <a:p>
            <a:r>
              <a:rPr lang="en-US" sz="2400" i="1" dirty="0"/>
              <a:t>Important note to facilitators: </a:t>
            </a:r>
            <a:r>
              <a:rPr lang="en-US" sz="2400" dirty="0"/>
              <a:t>The purpose of the video is to have participants think about the way that a teacher can interpret student evidence. The lesson in this video was developed prior to the release of the current KAS science standards (see the KAS Science standards document for more information: https://education.ky.gov/curriculum/standards/kyacadstand/Documents/Kentucky_Academic_Standards_Science.pdf). Therefore, the focus of this video should be on the formative assessment strategies used to gather evidence rather than on the specific evidence gathered as students investigate the layers of Earth. </a:t>
            </a:r>
            <a:endParaRPr lang="en-US" sz="2400" dirty="0">
              <a:cs typeface="Calibri"/>
            </a:endParaRPr>
          </a:p>
          <a:p>
            <a:endParaRPr lang="en-US" sz="2400" dirty="0"/>
          </a:p>
          <a:p>
            <a:r>
              <a:rPr lang="en-US" sz="2400" dirty="0"/>
              <a:t>Direct participants to use the Classroom Practice Video Observation Guide to track their observations and reflections on the video. This guide is available at the end of the Facilitator Guide for this module. </a:t>
            </a:r>
          </a:p>
          <a:p>
            <a:endParaRPr lang="en-US" sz="2400" dirty="0"/>
          </a:p>
          <a:p>
            <a:r>
              <a:rPr lang="en-US" sz="2400" dirty="0"/>
              <a:t>This video is 11 minutes long. If time is a consideration, facilitator may want to preview the video and select a segment of the video to focus on with the group. </a:t>
            </a:r>
          </a:p>
          <a:p>
            <a:endParaRPr lang="en-US" sz="2400" dirty="0"/>
          </a:p>
          <a:p>
            <a:pPr>
              <a:defRPr/>
            </a:pPr>
            <a:r>
              <a:rPr lang="en-US" sz="2400" dirty="0"/>
              <a:t>Time Stamps</a:t>
            </a:r>
            <a:endParaRPr lang="en-US" sz="2400" dirty="0">
              <a:cs typeface="Calibri"/>
            </a:endParaRPr>
          </a:p>
          <a:p>
            <a:pPr>
              <a:defRPr/>
            </a:pPr>
            <a:r>
              <a:rPr lang="en-US" sz="2400" dirty="0"/>
              <a:t>0:48 – Self-assessment: 1-2-3 ranking of prior knowledge</a:t>
            </a:r>
            <a:endParaRPr lang="en-US" sz="2400" dirty="0">
              <a:cs typeface="Calibri"/>
            </a:endParaRPr>
          </a:p>
          <a:p>
            <a:pPr>
              <a:defRPr/>
            </a:pPr>
            <a:r>
              <a:rPr lang="en-US" sz="2400" dirty="0"/>
              <a:t>2:20 – Educator explanation: evidence-based interpretation to guide/adjust instruction</a:t>
            </a:r>
            <a:endParaRPr lang="en-US" sz="2400" dirty="0">
              <a:cs typeface="Calibri"/>
            </a:endParaRPr>
          </a:p>
          <a:p>
            <a:pPr>
              <a:defRPr/>
            </a:pPr>
            <a:r>
              <a:rPr lang="en-US" sz="2400" dirty="0"/>
              <a:t>2:40 – Self- and peer-assessment: evidence of learning</a:t>
            </a:r>
            <a:endParaRPr lang="en-US" sz="2400" dirty="0">
              <a:cs typeface="Calibri"/>
            </a:endParaRPr>
          </a:p>
          <a:p>
            <a:pPr>
              <a:defRPr/>
            </a:pPr>
            <a:r>
              <a:rPr lang="en-US" sz="2400" dirty="0"/>
              <a:t>6:15 – Example: questioning (small group discussion)</a:t>
            </a:r>
            <a:endParaRPr lang="en-US" sz="2400" dirty="0">
              <a:cs typeface="Calibri"/>
            </a:endParaRPr>
          </a:p>
          <a:p>
            <a:pPr>
              <a:defRPr/>
            </a:pPr>
            <a:r>
              <a:rPr lang="en-US" sz="2400" dirty="0"/>
              <a:t>6:55 – Class discussion on evidence and inference</a:t>
            </a:r>
            <a:endParaRPr lang="en-US" sz="2400" dirty="0">
              <a:cs typeface="Calibri"/>
            </a:endParaRPr>
          </a:p>
          <a:p>
            <a:pPr>
              <a:defRPr/>
            </a:pPr>
            <a:r>
              <a:rPr lang="en-US" sz="2400" dirty="0"/>
              <a:t>9:30 – Evidence-gathering: written response</a:t>
            </a:r>
            <a:endParaRPr lang="en-US" sz="2400" dirty="0">
              <a:cs typeface="Calibri"/>
            </a:endParaRPr>
          </a:p>
          <a:p>
            <a:pPr>
              <a:defRPr/>
            </a:pPr>
            <a:r>
              <a:rPr lang="en-US" sz="2400" dirty="0"/>
              <a:t>10:15 – Educator explanation: using evidence from written response to provide feedback and adjust instruction</a:t>
            </a:r>
            <a:endParaRPr lang="en-US" sz="2400" dirty="0">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3314917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latin typeface="Calibri" panose="020F0502020204030204" pitchFamily="34" charset="0"/>
                <a:cs typeface="Calibri" panose="020F0502020204030204" pitchFamily="34" charset="0"/>
              </a:rPr>
              <a:t>Facilitate a discussion that allows participants to reflect on their own practices for gathering evidence of student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Facilitators can use the questions on the slide or may wish to include their own questions. </a:t>
            </a:r>
          </a:p>
          <a:p>
            <a:endParaRPr lang="en-US" sz="2400" dirty="0">
              <a:latin typeface="Calibri" panose="020F0502020204030204" pitchFamily="34" charset="0"/>
              <a:cs typeface="Calibri" panose="020F0502020204030204" pitchFamily="34" charset="0"/>
            </a:endParaRPr>
          </a:p>
          <a:p>
            <a:r>
              <a:rPr lang="en-US" sz="2400" b="0" i="0" dirty="0">
                <a:solidFill>
                  <a:srgbClr val="222222"/>
                </a:solidFill>
                <a:effectLst/>
                <a:latin typeface="Calibri" panose="020F0502020204030204" pitchFamily="34" charset="0"/>
                <a:cs typeface="Calibri" panose="020F0502020204030204" pitchFamily="34" charset="0"/>
              </a:rPr>
              <a:t>For additional examples of Learning Goals and Success Criteria aligned to KAS Science Standards, please refer to the Classroom Embedded Assessment (CEAs) at this link: </a:t>
            </a:r>
            <a:r>
              <a:rPr lang="en-US" sz="2400" b="0" i="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https://louisville.edu/education/centers/crimsted/cea-examples</a:t>
            </a:r>
            <a:endParaRPr lang="en-US" sz="2400" b="0" i="0" dirty="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3326835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136278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At the end of this learning sequence (including this module and the teacher collaboration activity), you should be able to: </a:t>
            </a:r>
          </a:p>
          <a:p>
            <a:pPr marL="457200" lvl="0" indent="-228600">
              <a:buFont typeface="Arial" panose="020B0604020202020204" pitchFamily="34" charset="0"/>
              <a:buChar char="•"/>
            </a:pPr>
            <a:r>
              <a:rPr lang="en-US" sz="2400" dirty="0"/>
              <a:t>Plan to interpret evidence of student learning throughout a lesson</a:t>
            </a:r>
          </a:p>
          <a:p>
            <a:pPr marL="457200" lvl="0" indent="-228600">
              <a:buFont typeface="Arial" panose="020B0604020202020204" pitchFamily="34" charset="0"/>
              <a:buChar char="•"/>
            </a:pPr>
            <a:r>
              <a:rPr lang="en-US" sz="2400" dirty="0"/>
              <a:t>Develop specific strategies to engage students in interpreting their own progress toward Learning Goals and Success Criteria</a:t>
            </a:r>
          </a:p>
          <a:p>
            <a:endParaRPr lang="en-US" sz="2400" dirty="0"/>
          </a:p>
          <a:p>
            <a:r>
              <a:rPr lang="en-US" sz="2400" dirty="0"/>
              <a:t>Facilitators may want to note that the terms </a:t>
            </a:r>
            <a:r>
              <a:rPr lang="en-US" sz="2400" i="1" dirty="0"/>
              <a:t>classroom</a:t>
            </a:r>
            <a:r>
              <a:rPr lang="en-US" sz="2400" dirty="0"/>
              <a:t> and </a:t>
            </a:r>
            <a:r>
              <a:rPr lang="en-US" sz="2400" i="1" dirty="0"/>
              <a:t>classroom setting </a:t>
            </a:r>
            <a:r>
              <a:rPr lang="en-US" sz="2400" dirty="0"/>
              <a:t>are used throughout this presentation and can refer to both physical classrooms and distance learning environments. Additionally, the term </a:t>
            </a:r>
            <a:r>
              <a:rPr lang="en-US" sz="2400" i="1" dirty="0"/>
              <a:t>lesson</a:t>
            </a:r>
            <a:r>
              <a:rPr lang="en-US" sz="2400" dirty="0"/>
              <a:t> is used to refer to a </a:t>
            </a:r>
            <a:r>
              <a:rPr lang="en-US" sz="2400" kern="1200" dirty="0">
                <a:solidFill>
                  <a:schemeClr val="tx1"/>
                </a:solidFill>
                <a:effectLst/>
                <a:latin typeface="+mn-lt"/>
                <a:ea typeface="+mn-ea"/>
                <a:cs typeface="+mn-cs"/>
              </a:rPr>
              <a:t>coherent set of learning opportunities focused on the same content and goals. It may refer to the learning plan for a single class period or could reflect a learning plan that covers several days. </a:t>
            </a:r>
          </a:p>
        </p:txBody>
      </p:sp>
      <p:sp>
        <p:nvSpPr>
          <p:cNvPr id="4" name="Slide Number Placeholder 3"/>
          <p:cNvSpPr>
            <a:spLocks noGrp="1"/>
          </p:cNvSpPr>
          <p:nvPr>
            <p:ph type="sldNum" sz="quarter" idx="5"/>
          </p:nvPr>
        </p:nvSpPr>
        <p:spPr/>
        <p:txBody>
          <a:bodyPr/>
          <a:lstStyle/>
          <a:p>
            <a:fld id="{5F085DC6-3276-7043-866B-AAE2820669F7}" type="slidenum">
              <a:rPr lang="en-US" smtClean="0"/>
              <a:t>4</a:t>
            </a:fld>
            <a:endParaRPr lang="en-US"/>
          </a:p>
        </p:txBody>
      </p:sp>
    </p:spTree>
    <p:extLst>
      <p:ext uri="{BB962C8B-B14F-4D97-AF65-F5344CB8AC3E}">
        <p14:creationId xmlns:p14="http://schemas.microsoft.com/office/powerpoint/2010/main" val="3443640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102881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first section of the presentation focuses on formative assessment and some key concepts presented in Modules 1-4. </a:t>
            </a:r>
          </a:p>
          <a:p>
            <a:endParaRPr lang="en-US" sz="2400" dirty="0"/>
          </a:p>
          <a:p>
            <a:r>
              <a:rPr lang="en-US" sz="2400" dirty="0"/>
              <a:t>Facilitators should determine if participants need these reminders, particularly if they just recently engaged in previous modules. </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280521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definition of formative assessment comes from the Council of Chief State School Officers (CCSSO). </a:t>
            </a:r>
          </a:p>
          <a:p>
            <a:endParaRPr lang="en-US" sz="2400" dirty="0"/>
          </a:p>
          <a:p>
            <a:r>
              <a:rPr lang="en-US" sz="2400" dirty="0"/>
              <a:t>If participants engaged in Modules 2, 3 and 4, facilitators may want to acknowledge that they have seen this definition in that module. </a:t>
            </a:r>
          </a:p>
          <a:p>
            <a:endParaRPr lang="en-US" sz="2400" dirty="0"/>
          </a:p>
          <a:p>
            <a:r>
              <a:rPr lang="en-US" sz="2400" kern="1200" dirty="0">
                <a:solidFill>
                  <a:schemeClr val="tx1"/>
                </a:solidFill>
                <a:effectLst/>
                <a:latin typeface="+mn-lt"/>
                <a:ea typeface="+mn-ea"/>
                <a:cs typeface="+mn-cs"/>
              </a:rPr>
              <a:t>Ask participants to read and reflect on this definition.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consider this definition in the context of the role that interpretation of evidence of student learning plays in the formative assessment process. </a:t>
            </a:r>
            <a:endParaRPr lang="en-US" sz="2400" b="0" kern="1200" dirty="0">
              <a:solidFill>
                <a:schemeClr val="tx1"/>
              </a:solidFill>
              <a:effectLst/>
              <a:latin typeface="+mn-lt"/>
              <a:ea typeface="+mn-ea"/>
              <a:cs typeface="+mn-cs"/>
            </a:endParaRPr>
          </a:p>
          <a:p>
            <a:pPr rtl="0" fontAlgn="base"/>
            <a:r>
              <a:rPr lang="en-US" sz="2400" b="0" i="0" u="none" strike="noStrike" kern="1200" dirty="0">
                <a:solidFill>
                  <a:schemeClr val="tx1"/>
                </a:solidFill>
                <a:effectLst/>
                <a:latin typeface="+mn-lt"/>
                <a:ea typeface="+mn-ea"/>
                <a:cs typeface="+mn-cs"/>
              </a:rPr>
              <a:t>Consider using some of the following questions to support the discussion. </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words or phrases in this definition address interpreting evidence of student learning in the formative assessment process?</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does this definition, taken as a whole, tell you about interpreting evidence of student learning in the formative assessment process?</a:t>
            </a:r>
            <a:r>
              <a:rPr lang="en-US" sz="2400" b="0" i="0" kern="1200" dirty="0">
                <a:solidFill>
                  <a:schemeClr val="tx1"/>
                </a:solidFill>
                <a:effectLst/>
                <a:latin typeface="+mn-lt"/>
                <a:ea typeface="+mn-ea"/>
                <a:cs typeface="+mn-cs"/>
              </a:rPr>
              <a:t>​</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Some key things to notice might be:</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formative assessment is </a:t>
            </a:r>
            <a:r>
              <a:rPr lang="en-US" sz="2400" b="1" i="0" u="none" strike="noStrike" kern="1200" dirty="0">
                <a:solidFill>
                  <a:schemeClr val="tx1"/>
                </a:solidFill>
                <a:effectLst/>
                <a:latin typeface="+mn-lt"/>
                <a:ea typeface="+mn-ea"/>
                <a:cs typeface="+mn-cs"/>
              </a:rPr>
              <a:t>planned and ongoing</a:t>
            </a:r>
            <a:r>
              <a:rPr lang="en-US" sz="2400" b="0" i="0" u="none" strike="noStrike" kern="1200" dirty="0">
                <a:solidFill>
                  <a:schemeClr val="tx1"/>
                </a:solidFill>
                <a:effectLst/>
                <a:latin typeface="+mn-lt"/>
                <a:ea typeface="+mn-ea"/>
                <a:cs typeface="+mn-cs"/>
              </a:rPr>
              <a:t>; it isn’t something that happens primarily by accident or spontaneous inspiration.</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a:t>
            </a:r>
            <a:r>
              <a:rPr lang="en-US" sz="2400" b="1" i="0" u="none" strike="noStrike" kern="1200" dirty="0">
                <a:solidFill>
                  <a:schemeClr val="tx1"/>
                </a:solidFill>
                <a:effectLst/>
                <a:latin typeface="+mn-lt"/>
                <a:ea typeface="+mn-ea"/>
                <a:cs typeface="+mn-cs"/>
              </a:rPr>
              <a:t>students and teachers </a:t>
            </a:r>
            <a:r>
              <a:rPr lang="en-US" sz="2400" b="0" i="0" u="none" strike="noStrike" kern="1200" dirty="0">
                <a:solidFill>
                  <a:schemeClr val="tx1"/>
                </a:solidFill>
                <a:effectLst/>
                <a:latin typeface="+mn-lt"/>
                <a:ea typeface="+mn-ea"/>
                <a:cs typeface="+mn-cs"/>
              </a:rPr>
              <a:t>both elicit and use evidence of student learning. </a:t>
            </a:r>
            <a:r>
              <a:rPr lang="en-US" sz="2400" b="0" i="0" kern="1200" dirty="0">
                <a:solidFill>
                  <a:schemeClr val="tx1"/>
                </a:solidFill>
                <a:effectLst/>
                <a:latin typeface="+mn-lt"/>
                <a:ea typeface="+mn-ea"/>
                <a:cs typeface="+mn-cs"/>
              </a:rPr>
              <a:t>​Interpreting evidence is not just for teachers. </a:t>
            </a:r>
          </a:p>
          <a:p>
            <a:pPr marL="457200" indent="-228600" rtl="0" fontAlgn="base">
              <a:buFont typeface="Arial" panose="020B0604020202020204" pitchFamily="34" charset="0"/>
              <a:buChar char="•"/>
            </a:pPr>
            <a:r>
              <a:rPr lang="en-US" sz="2400" b="0" i="0" kern="1200" dirty="0">
                <a:solidFill>
                  <a:schemeClr val="tx1"/>
                </a:solidFill>
                <a:effectLst/>
                <a:latin typeface="+mn-lt"/>
                <a:ea typeface="+mn-ea"/>
                <a:cs typeface="+mn-cs"/>
              </a:rPr>
              <a:t>The definition prioritizes the use of evidence to improve learning and support students to become self-directed learners. Evidence isn’t elicited for its own sake, </a:t>
            </a:r>
            <a:r>
              <a:rPr lang="en-US" sz="2400" dirty="0"/>
              <a:t>instead the right evidence should i</a:t>
            </a:r>
            <a:r>
              <a:rPr lang="en-US" sz="2400" b="0" i="0" kern="1200" dirty="0">
                <a:solidFill>
                  <a:schemeClr val="tx1"/>
                </a:solidFill>
                <a:effectLst/>
                <a:latin typeface="+mn-lt"/>
                <a:ea typeface="+mn-ea"/>
                <a:cs typeface="+mn-cs"/>
              </a:rPr>
              <a:t>nform next steps, which means that teachers and students must make sense of evidence to understand where students are in their learning. </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For more information on this definition, including the reasoning behind it, refer to this document: https://ccsso.org/resource-library/revising-definition-formative-assessment</a:t>
            </a:r>
            <a:r>
              <a:rPr lang="en-US" sz="24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48512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400" b="1" dirty="0"/>
              <a:t>Introduce the content on the slide by providing the following information.</a:t>
            </a:r>
          </a:p>
          <a:p>
            <a:pPr marL="0" marR="0" lvl="0" indent="0" algn="l" defTabSz="942289"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In order to get the most out of this module, participants are encouraged to have gone through the previous assessment modules in the series, specifically Modules 2, 3 and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 we discussed previously, self-directed learners need to understand what they are learning and how to get there. Learning Goals and Success Criteria work in tandem to help students understand where they are going with their learning so that they can actively manage their own learning</a:t>
            </a:r>
            <a:r>
              <a:rPr lang="en-US" sz="2400" b="1" kern="1200" dirty="0">
                <a:solidFill>
                  <a:schemeClr val="tx1"/>
                </a:solidFill>
                <a:effectLst/>
                <a:latin typeface="+mn-lt"/>
                <a:ea typeface="+mn-ea"/>
                <a:cs typeface="+mn-cs"/>
              </a:rPr>
              <a:t>. </a:t>
            </a:r>
            <a:r>
              <a:rPr lang="en-US" sz="2400" b="0" kern="1200" dirty="0">
                <a:solidFill>
                  <a:schemeClr val="tx1"/>
                </a:solidFill>
                <a:effectLst/>
                <a:latin typeface="+mn-lt"/>
                <a:ea typeface="+mn-ea"/>
                <a:cs typeface="+mn-cs"/>
              </a:rPr>
              <a:t>If a lesson is a journey that students and teachers take together, Learning Goals represent to students the destination of their journey, signaling clearly what they are learning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Success Criteria demonstrate to students what it looks like to be successful in achieving the Learning Goals. Success Criteria represent the checkpoints along the route, giving students specific information to understand their progress and make adjustments to move their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Learning Goals and Success Criteria are essential tools for students to understand where they are in their learning so that they can become self-directed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For more information on Learning Goals and Success Criteria, see Module 3 in this series. </a:t>
            </a: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2933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pPr marL="0" indent="0">
              <a:buFont typeface="Arial" panose="020B0604020202020204" pitchFamily="34" charset="0"/>
              <a:buNone/>
            </a:pPr>
            <a:r>
              <a:rPr lang="en-US" sz="2400" kern="1200" dirty="0">
                <a:solidFill>
                  <a:schemeClr val="tx1"/>
                </a:solidFill>
                <a:effectLst/>
                <a:latin typeface="+mn-lt"/>
                <a:ea typeface="+mn-ea"/>
                <a:cs typeface="+mn-cs"/>
              </a:rPr>
              <a:t>This graphic represents the formative assessment process. You may remember it from past modules. You’ll notice that this graphic identifies the specific practices that make up the formative assessment cycle and that these practices are grouped to align to the three critical questions. </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 this module, Interpreting Evidence of Student Learning, we will focus on the second question, “Where am I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Once a shared answer to the question, “Where am I going?” has been established by clarifying and sharing Learning Goals and Success Criteria, students and teachers need to understand their current status so that they can make decisions to move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This starts with eliciting meaningful evidence and then interpreting that evidence in order to inform next steps.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220509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As discussed in Module 4, evidence of student learning is central to inform student and teacher decisions about next steps to move students toward their Learning Goals. A critical element of lesson planning is integrating strategies to gather evidence of student learning during the learning, and then having the requisite tools and strategies at your fingertips to interpret the evidence.</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58167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xmlns=""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xmlns=""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xmlns=""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xmlns=""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a16="http://schemas.microsoft.com/office/drawing/2014/main" xmlns=""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a16="http://schemas.microsoft.com/office/drawing/2014/main" xmlns=""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xmlns=""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xmlns=""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a16="http://schemas.microsoft.com/office/drawing/2014/main" xmlns=""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a16="http://schemas.microsoft.com/office/drawing/2014/main" xmlns=""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a16="http://schemas.microsoft.com/office/drawing/2014/main" xmlns=""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xmlns=""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xmlns=""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xmlns=""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xmlns=""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xmlns=""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xmlns=""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a16="http://schemas.microsoft.com/office/drawing/2014/main" xmlns=""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xmlns=""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xmlns=""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33" r:id="rId8"/>
    <p:sldLayoutId id="2147483732" r:id="rId9"/>
    <p:sldLayoutId id="2147483664" r:id="rId10"/>
    <p:sldLayoutId id="2147483680" r:id="rId11"/>
    <p:sldLayoutId id="2147483679" r:id="rId12"/>
    <p:sldLayoutId id="2147483734" r:id="rId13"/>
    <p:sldLayoutId id="2147483736" r:id="rId14"/>
    <p:sldLayoutId id="2147483738" r:id="rId15"/>
    <p:sldLayoutId id="2147483737" r:id="rId16"/>
    <p:sldLayoutId id="2147483747" r:id="rId17"/>
    <p:sldLayoutId id="2147483744" r:id="rId18"/>
    <p:sldLayoutId id="2147483735" r:id="rId19"/>
    <p:sldLayoutId id="2147483665" r:id="rId20"/>
    <p:sldLayoutId id="2147483668" r:id="rId21"/>
    <p:sldLayoutId id="2147483669" r:id="rId22"/>
    <p:sldLayoutId id="2147483671" r:id="rId23"/>
    <p:sldLayoutId id="2147483739" r:id="rId24"/>
    <p:sldLayoutId id="2147483741" r:id="rId25"/>
    <p:sldLayoutId id="2147483742" r:id="rId2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svg"/><Relationship Id="rId5" Type="http://schemas.openxmlformats.org/officeDocument/2006/relationships/image" Target="../media/image12.png"/><Relationship Id="rId6" Type="http://schemas.openxmlformats.org/officeDocument/2006/relationships/image" Target="../media/image17.svg"/><Relationship Id="rId7" Type="http://schemas.openxmlformats.org/officeDocument/2006/relationships/image" Target="../media/image10.png"/><Relationship Id="rId8" Type="http://schemas.openxmlformats.org/officeDocument/2006/relationships/image" Target="../media/image13.sv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www.edutopia.org/video/60-second-strategy-respond-reflect-and-review"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s://www.ket.org/program/senate-bill-1-modules/formative-assessment-in-7th-grade-scienc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https://docs.google.com/forms/d/e/1FAIpQLSfm4IncFTDVHMvp-Pk2TMZq0uagDQLHaNOKGn2Iy8JpC8DDgg/viewfor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9.png"/><Relationship Id="rId6" Type="http://schemas.openxmlformats.org/officeDocument/2006/relationships/image" Target="../media/image11.svg"/><Relationship Id="rId7" Type="http://schemas.openxmlformats.org/officeDocument/2006/relationships/image" Target="../media/image10.png"/><Relationship Id="rId8" Type="http://schemas.openxmlformats.org/officeDocument/2006/relationships/image" Target="../media/image13.svg"/><Relationship Id="rId9" Type="http://schemas.openxmlformats.org/officeDocument/2006/relationships/image" Target="../media/image11.png"/><Relationship Id="rId10" Type="http://schemas.openxmlformats.org/officeDocument/2006/relationships/image" Target="../media/image15.sv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5B6D74D-3D81-DB43-92A3-8B043D02F3FB}"/>
              </a:ext>
            </a:extLst>
          </p:cNvPr>
          <p:cNvSpPr>
            <a:spLocks noGrp="1"/>
          </p:cNvSpPr>
          <p:nvPr>
            <p:ph type="ctrTitle"/>
          </p:nvPr>
        </p:nvSpPr>
        <p:spPr>
          <a:xfrm>
            <a:off x="792363" y="2743200"/>
            <a:ext cx="9283684" cy="1646302"/>
          </a:xfrm>
        </p:spPr>
        <p:txBody>
          <a:bodyPr/>
          <a:lstStyle/>
          <a:p>
            <a:r>
              <a:rPr lang="en-US" dirty="0"/>
              <a:t>Module 5: Interpreting Evidence of Student Learning</a:t>
            </a:r>
            <a:br>
              <a:rPr lang="en-US" dirty="0"/>
            </a:br>
            <a:r>
              <a:rPr lang="en-US" sz="4400" b="1" dirty="0"/>
              <a:t>Science</a:t>
            </a:r>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285102" y="4692469"/>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913382-C431-D748-A72C-6E44587E317D}"/>
              </a:ext>
            </a:extLst>
          </p:cNvPr>
          <p:cNvSpPr>
            <a:spLocks noGrp="1"/>
          </p:cNvSpPr>
          <p:nvPr>
            <p:ph type="title"/>
          </p:nvPr>
        </p:nvSpPr>
        <p:spPr>
          <a:xfrm>
            <a:off x="710165" y="3273549"/>
            <a:ext cx="9816586" cy="1320800"/>
          </a:xfrm>
        </p:spPr>
        <p:txBody>
          <a:bodyPr/>
          <a:lstStyle/>
          <a:p>
            <a:r>
              <a:rPr lang="en-US" sz="5400" dirty="0"/>
              <a:t>Evidence-Based Interpretation</a:t>
            </a:r>
          </a:p>
        </p:txBody>
      </p:sp>
      <p:sp>
        <p:nvSpPr>
          <p:cNvPr id="3" name="Slide Number Placeholder 2">
            <a:extLst>
              <a:ext uri="{FF2B5EF4-FFF2-40B4-BE49-F238E27FC236}">
                <a16:creationId xmlns:a16="http://schemas.microsoft.com/office/drawing/2014/main" xmlns="" id="{62C53DBE-9A80-F04E-B8C3-A758095C1055}"/>
              </a:ext>
            </a:extLst>
          </p:cNvPr>
          <p:cNvSpPr>
            <a:spLocks noGrp="1"/>
          </p:cNvSpPr>
          <p:nvPr>
            <p:ph type="sldNum" sz="quarter" idx="10"/>
          </p:nvPr>
        </p:nvSpPr>
        <p:spPr/>
        <p:txBody>
          <a:bodyPr/>
          <a:lstStyle/>
          <a:p>
            <a:fld id="{91BD7323-49BF-4C97-8773-5EC64C492009}" type="slidenum">
              <a:rPr lang="en-US" smtClean="0"/>
              <a:pPr/>
              <a:t>10</a:t>
            </a:fld>
            <a:endParaRPr lang="en-US"/>
          </a:p>
        </p:txBody>
      </p:sp>
    </p:spTree>
    <p:extLst>
      <p:ext uri="{BB962C8B-B14F-4D97-AF65-F5344CB8AC3E}">
        <p14:creationId xmlns:p14="http://schemas.microsoft.com/office/powerpoint/2010/main" val="221878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lIns="91440" tIns="45720" rIns="91440" bIns="45720" anchor="t"/>
          <a:lstStyle/>
          <a:p>
            <a:r>
              <a:rPr lang="en-US" dirty="0"/>
              <a:t>What is Evidence-Based Interpretation? (1)</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233708"/>
            <a:ext cx="8284619" cy="4878388"/>
          </a:xfrm>
        </p:spPr>
        <p:txBody>
          <a:bodyPr lIns="91440" tIns="45720" rIns="91440" bIns="45720" anchor="t"/>
          <a:lstStyle/>
          <a:p>
            <a:r>
              <a:rPr lang="en-US" sz="3200" dirty="0"/>
              <a:t>Students and teachers:</a:t>
            </a:r>
          </a:p>
          <a:p>
            <a:pPr marL="571500" indent="-571500">
              <a:buFont typeface="Arial" panose="020B0604020202020204" pitchFamily="34" charset="0"/>
              <a:buChar char="•"/>
            </a:pPr>
            <a:r>
              <a:rPr lang="en-US" sz="3200" dirty="0"/>
              <a:t>Use evidence to guide an ongoing process of teaching and learning</a:t>
            </a:r>
            <a:endParaRPr lang="en-US" sz="1400" dirty="0"/>
          </a:p>
          <a:p>
            <a:r>
              <a:rPr lang="en-US" sz="3200" dirty="0"/>
              <a:t>Evidence is:</a:t>
            </a:r>
          </a:p>
          <a:p>
            <a:pPr lvl="1">
              <a:spcBef>
                <a:spcPts val="0"/>
              </a:spcBef>
              <a:buFont typeface="Arial,Sans-Serif" panose="020B0604020202020204" pitchFamily="34" charset="0"/>
              <a:buChar char="•"/>
            </a:pPr>
            <a:r>
              <a:rPr lang="en-US" sz="3000" dirty="0">
                <a:ea typeface="+mn-lt"/>
                <a:cs typeface="+mn-lt"/>
              </a:rPr>
              <a:t>observable</a:t>
            </a:r>
          </a:p>
          <a:p>
            <a:pPr lvl="1">
              <a:spcBef>
                <a:spcPts val="0"/>
              </a:spcBef>
              <a:buFont typeface="Arial,Sans-Serif" panose="020B0604020202020204" pitchFamily="34" charset="0"/>
              <a:buChar char="•"/>
            </a:pPr>
            <a:r>
              <a:rPr lang="en-US" sz="3000" dirty="0">
                <a:ea typeface="+mn-lt"/>
                <a:cs typeface="+mn-lt"/>
              </a:rPr>
              <a:t>guided by learning in real time</a:t>
            </a:r>
          </a:p>
          <a:p>
            <a:pPr lvl="1">
              <a:spcBef>
                <a:spcPts val="0"/>
              </a:spcBef>
              <a:buFont typeface="Arial,Sans-Serif" panose="020B0604020202020204" pitchFamily="34" charset="0"/>
              <a:buChar char="•"/>
            </a:pPr>
            <a:r>
              <a:rPr lang="en-US" sz="3000" dirty="0">
                <a:ea typeface="+mn-lt"/>
                <a:cs typeface="+mn-lt"/>
              </a:rPr>
              <a:t>engaged in by teachers and students </a:t>
            </a:r>
            <a:endParaRPr lang="en-US" sz="3000" dirty="0"/>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301330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lIns="91440" tIns="45720" rIns="91440" bIns="45720" anchor="t"/>
          <a:lstStyle/>
          <a:p>
            <a:r>
              <a:rPr lang="en-US" dirty="0"/>
              <a:t>What is Evidence-Based Interpretation? (2)</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233708"/>
            <a:ext cx="8992572" cy="4878388"/>
          </a:xfrm>
        </p:spPr>
        <p:txBody>
          <a:bodyPr lIns="91440" tIns="45720" rIns="91440" bIns="45720" anchor="t"/>
          <a:lstStyle/>
          <a:p>
            <a:r>
              <a:rPr lang="en-US" sz="3200" dirty="0"/>
              <a:t>Students and teachers:</a:t>
            </a:r>
          </a:p>
          <a:p>
            <a:pPr marL="571500" indent="-571500">
              <a:buFont typeface="Arial" panose="020B0604020202020204" pitchFamily="34" charset="0"/>
              <a:buChar char="•"/>
            </a:pPr>
            <a:r>
              <a:rPr lang="en-US" sz="3200" dirty="0"/>
              <a:t>Situate evidence in a progression of learning</a:t>
            </a:r>
          </a:p>
          <a:p>
            <a:pPr lvl="1">
              <a:spcBef>
                <a:spcPts val="0"/>
              </a:spcBef>
              <a:buFont typeface="Arial,Sans-Serif" panose="020B0604020202020204" pitchFamily="34" charset="0"/>
              <a:buChar char="•"/>
            </a:pPr>
            <a:r>
              <a:rPr lang="en-US" sz="2800" dirty="0">
                <a:ea typeface="+mn-lt"/>
                <a:cs typeface="+mn-lt"/>
              </a:rPr>
              <a:t>Interpret evidence of what students know and can do</a:t>
            </a:r>
            <a:endParaRPr lang="en-US" sz="2800" dirty="0"/>
          </a:p>
          <a:p>
            <a:pPr lvl="1">
              <a:spcBef>
                <a:spcPts val="0"/>
              </a:spcBef>
              <a:buFont typeface="Arial,Sans-Serif" panose="020B0604020202020204" pitchFamily="34" charset="0"/>
              <a:buChar char="•"/>
            </a:pPr>
            <a:r>
              <a:rPr lang="en-US" sz="2800" dirty="0">
                <a:ea typeface="+mn-lt"/>
                <a:cs typeface="+mn-lt"/>
              </a:rPr>
              <a:t>Interpretation of evidence is an ongoing process</a:t>
            </a:r>
          </a:p>
          <a:p>
            <a:pPr marL="571500" indent="-571500">
              <a:buFont typeface="Arial" panose="020B0604020202020204" pitchFamily="34" charset="0"/>
              <a:buChar char="•"/>
            </a:pPr>
            <a:endParaRPr lang="en-US" sz="3200" dirty="0"/>
          </a:p>
          <a:p>
            <a:endParaRPr lang="en-US" dirty="0"/>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175447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lIns="91440" tIns="45720" rIns="91440" bIns="45720" anchor="t"/>
          <a:lstStyle/>
          <a:p>
            <a:r>
              <a:rPr lang="en-US" dirty="0"/>
              <a:t>What is Evidence-Based Interpretation? (3)</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233708"/>
            <a:ext cx="8992572" cy="4878388"/>
          </a:xfrm>
        </p:spPr>
        <p:txBody>
          <a:bodyPr lIns="91440" tIns="45720" rIns="91440" bIns="45720" anchor="t"/>
          <a:lstStyle/>
          <a:p>
            <a:r>
              <a:rPr lang="en-US" sz="3200" dirty="0"/>
              <a:t>Students and teachers:</a:t>
            </a:r>
          </a:p>
          <a:p>
            <a:pPr marL="571500" indent="-571500">
              <a:buFont typeface="Arial" panose="020B0604020202020204" pitchFamily="34" charset="0"/>
              <a:buChar char="•"/>
            </a:pPr>
            <a:r>
              <a:rPr lang="en-US" sz="3200" dirty="0"/>
              <a:t>Use evidence to identify nuances of learning (not simply right or wrong) to inform next steps</a:t>
            </a:r>
          </a:p>
          <a:p>
            <a:pPr lvl="1">
              <a:spcBef>
                <a:spcPts val="0"/>
              </a:spcBef>
              <a:buFont typeface="Arial,Sans-Serif" panose="020B0604020202020204" pitchFamily="34" charset="0"/>
              <a:buChar char="•"/>
            </a:pPr>
            <a:r>
              <a:rPr lang="en-US" sz="2800" dirty="0">
                <a:ea typeface="+mn-lt"/>
                <a:cs typeface="+mn-lt"/>
              </a:rPr>
              <a:t>Deep knowledge and understanding of learning progressions</a:t>
            </a:r>
          </a:p>
          <a:p>
            <a:pPr lvl="1">
              <a:spcBef>
                <a:spcPts val="0"/>
              </a:spcBef>
              <a:buFont typeface="Arial,Sans-Serif" panose="020B0604020202020204" pitchFamily="34" charset="0"/>
              <a:buChar char="•"/>
            </a:pPr>
            <a:endParaRPr lang="en-US" sz="2800" dirty="0">
              <a:ea typeface="+mn-lt"/>
              <a:cs typeface="+mn-lt"/>
            </a:endParaRPr>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83612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7DDAE-9769-A64B-806A-5FDC5B5E3104}"/>
              </a:ext>
            </a:extLst>
          </p:cNvPr>
          <p:cNvSpPr>
            <a:spLocks noGrp="1"/>
          </p:cNvSpPr>
          <p:nvPr>
            <p:ph type="title"/>
          </p:nvPr>
        </p:nvSpPr>
        <p:spPr/>
        <p:txBody>
          <a:bodyPr lIns="91440" tIns="45720" rIns="91440" bIns="45720" anchor="t"/>
          <a:lstStyle/>
          <a:p>
            <a:r>
              <a:rPr lang="en-US" sz="5400" dirty="0"/>
              <a:t>Engaging Students with Evidence of Learning</a:t>
            </a:r>
          </a:p>
        </p:txBody>
      </p:sp>
      <p:sp>
        <p:nvSpPr>
          <p:cNvPr id="3" name="Slide Number Placeholder 2">
            <a:extLst>
              <a:ext uri="{FF2B5EF4-FFF2-40B4-BE49-F238E27FC236}">
                <a16:creationId xmlns:a16="http://schemas.microsoft.com/office/drawing/2014/main" xmlns="" id="{E481A9E4-4728-744A-9BD9-9A279D173B64}"/>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333680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64F3C-F70E-D14B-B653-1E7F73F85EFE}"/>
              </a:ext>
            </a:extLst>
          </p:cNvPr>
          <p:cNvSpPr>
            <a:spLocks noGrp="1"/>
          </p:cNvSpPr>
          <p:nvPr>
            <p:ph type="title"/>
          </p:nvPr>
        </p:nvSpPr>
        <p:spPr/>
        <p:txBody>
          <a:bodyPr>
            <a:noAutofit/>
          </a:bodyPr>
          <a:lstStyle/>
          <a:p>
            <a:pPr>
              <a:lnSpc>
                <a:spcPct val="90000"/>
              </a:lnSpc>
            </a:pPr>
            <a:r>
              <a:rPr lang="en-US" dirty="0"/>
              <a:t>Student Engagement with Evidence of Learning</a:t>
            </a:r>
          </a:p>
        </p:txBody>
      </p:sp>
      <p:pic>
        <p:nvPicPr>
          <p:cNvPr id="20" name="Content Placeholder 19" descr="Head with gears icon">
            <a:extLst>
              <a:ext uri="{FF2B5EF4-FFF2-40B4-BE49-F238E27FC236}">
                <a16:creationId xmlns:a16="http://schemas.microsoft.com/office/drawing/2014/main" xmlns="" id="{B27695D6-0EBB-A741-8E5F-0F542A41B87C}"/>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7484" y="2139021"/>
            <a:ext cx="1371600" cy="1371600"/>
          </a:xfrm>
        </p:spPr>
      </p:pic>
      <p:sp>
        <p:nvSpPr>
          <p:cNvPr id="15" name="Content Placeholder 14">
            <a:extLst>
              <a:ext uri="{FF2B5EF4-FFF2-40B4-BE49-F238E27FC236}">
                <a16:creationId xmlns:a16="http://schemas.microsoft.com/office/drawing/2014/main" xmlns="" id="{4AE3BDFC-49D5-5645-894C-E755B5901AA4}"/>
              </a:ext>
            </a:extLst>
          </p:cNvPr>
          <p:cNvSpPr>
            <a:spLocks noGrp="1"/>
          </p:cNvSpPr>
          <p:nvPr>
            <p:ph sz="half" idx="11"/>
          </p:nvPr>
        </p:nvSpPr>
        <p:spPr>
          <a:xfrm>
            <a:off x="537529" y="3656806"/>
            <a:ext cx="2894910" cy="1893963"/>
          </a:xfrm>
        </p:spPr>
        <p:txBody>
          <a:bodyPr/>
          <a:lstStyle/>
          <a:p>
            <a:r>
              <a:rPr lang="en-US" sz="2800" dirty="0"/>
              <a:t>Recognize their own expression and work as evidence of their own learning</a:t>
            </a:r>
          </a:p>
        </p:txBody>
      </p:sp>
      <p:pic>
        <p:nvPicPr>
          <p:cNvPr id="22" name="Content Placeholder 21" descr="Lecturer icon">
            <a:extLst>
              <a:ext uri="{FF2B5EF4-FFF2-40B4-BE49-F238E27FC236}">
                <a16:creationId xmlns:a16="http://schemas.microsoft.com/office/drawing/2014/main" xmlns="" id="{8C52490A-6387-5F43-A514-2549B6AECB34}"/>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55756" y="2057400"/>
            <a:ext cx="1371600" cy="1371600"/>
          </a:xfrm>
        </p:spPr>
      </p:pic>
      <p:sp>
        <p:nvSpPr>
          <p:cNvPr id="17" name="Content Placeholder 16">
            <a:extLst>
              <a:ext uri="{FF2B5EF4-FFF2-40B4-BE49-F238E27FC236}">
                <a16:creationId xmlns:a16="http://schemas.microsoft.com/office/drawing/2014/main" xmlns="" id="{1766EB6B-EA05-8F4A-BD9B-0EFF9C74F8E2}"/>
              </a:ext>
            </a:extLst>
          </p:cNvPr>
          <p:cNvSpPr>
            <a:spLocks noGrp="1"/>
          </p:cNvSpPr>
          <p:nvPr>
            <p:ph sz="half" idx="14"/>
          </p:nvPr>
        </p:nvSpPr>
        <p:spPr>
          <a:xfrm>
            <a:off x="3368421" y="3675890"/>
            <a:ext cx="2894910" cy="1893963"/>
          </a:xfrm>
        </p:spPr>
        <p:txBody>
          <a:bodyPr/>
          <a:lstStyle/>
          <a:p>
            <a:r>
              <a:rPr lang="en-US" sz="2800" dirty="0"/>
              <a:t>Embrace opportunities to make their learning public </a:t>
            </a:r>
          </a:p>
        </p:txBody>
      </p:sp>
      <p:pic>
        <p:nvPicPr>
          <p:cNvPr id="26" name="Content Placeholder 25" descr="Classroom icon">
            <a:extLst>
              <a:ext uri="{FF2B5EF4-FFF2-40B4-BE49-F238E27FC236}">
                <a16:creationId xmlns:a16="http://schemas.microsoft.com/office/drawing/2014/main" xmlns="" id="{4BFFE82D-80DB-E04B-9643-FA4D35CBD0EC}"/>
              </a:ext>
            </a:extLst>
          </p:cNvPr>
          <p:cNvPicPr>
            <a:picLocks noGrp="1" noChangeAspect="1"/>
          </p:cNvPicPr>
          <p:nvPr>
            <p:ph sz="half" idx="13"/>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34380" y="2139021"/>
            <a:ext cx="1371600" cy="1371600"/>
          </a:xfrm>
        </p:spPr>
      </p:pic>
      <p:sp>
        <p:nvSpPr>
          <p:cNvPr id="18" name="Content Placeholder 17">
            <a:extLst>
              <a:ext uri="{FF2B5EF4-FFF2-40B4-BE49-F238E27FC236}">
                <a16:creationId xmlns:a16="http://schemas.microsoft.com/office/drawing/2014/main" xmlns="" id="{71C110FB-7B1D-B04F-B307-819BCA06FEC2}"/>
              </a:ext>
            </a:extLst>
          </p:cNvPr>
          <p:cNvSpPr>
            <a:spLocks noGrp="1"/>
          </p:cNvSpPr>
          <p:nvPr>
            <p:ph sz="half" idx="15"/>
          </p:nvPr>
        </p:nvSpPr>
        <p:spPr>
          <a:xfrm>
            <a:off x="6199313" y="3656805"/>
            <a:ext cx="3901229" cy="1893963"/>
          </a:xfrm>
        </p:spPr>
        <p:txBody>
          <a:bodyPr/>
          <a:lstStyle/>
          <a:p>
            <a:r>
              <a:rPr lang="en-US" sz="2800" dirty="0"/>
              <a:t>Engage with their own ideas and those of their peers in the context of Learning Goals and Success Criteria</a:t>
            </a:r>
          </a:p>
          <a:p>
            <a:endParaRPr lang="en-US" sz="2800" dirty="0"/>
          </a:p>
        </p:txBody>
      </p:sp>
      <p:sp>
        <p:nvSpPr>
          <p:cNvPr id="3" name="Slide Number Placeholder 2">
            <a:extLst>
              <a:ext uri="{FF2B5EF4-FFF2-40B4-BE49-F238E27FC236}">
                <a16:creationId xmlns:a16="http://schemas.microsoft.com/office/drawing/2014/main" xmlns="" id="{9E199615-1881-9245-9142-20A7D1C9DBD2}"/>
              </a:ext>
            </a:extLst>
          </p:cNvPr>
          <p:cNvSpPr>
            <a:spLocks noGrp="1"/>
          </p:cNvSpPr>
          <p:nvPr>
            <p:ph type="sldNum" sz="quarter" idx="10"/>
          </p:nvPr>
        </p:nvSpPr>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15</a:t>
            </a:fld>
            <a:endParaRPr lang="en-US" dirty="0"/>
          </a:p>
        </p:txBody>
      </p:sp>
    </p:spTree>
    <p:extLst>
      <p:ext uri="{BB962C8B-B14F-4D97-AF65-F5344CB8AC3E}">
        <p14:creationId xmlns:p14="http://schemas.microsoft.com/office/powerpoint/2010/main" val="417178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2BC95E3-4B0E-9546-B19C-9B543CDC8F8C}"/>
              </a:ext>
            </a:extLst>
          </p:cNvPr>
          <p:cNvSpPr>
            <a:spLocks noGrp="1"/>
          </p:cNvSpPr>
          <p:nvPr>
            <p:ph type="title"/>
          </p:nvPr>
        </p:nvSpPr>
        <p:spPr/>
        <p:txBody>
          <a:bodyPr/>
          <a:lstStyle/>
          <a:p>
            <a:r>
              <a:rPr lang="en-US" dirty="0"/>
              <a:t>Classroom Culture and Evidence</a:t>
            </a:r>
          </a:p>
        </p:txBody>
      </p:sp>
      <p:sp>
        <p:nvSpPr>
          <p:cNvPr id="6" name="Text Placeholder 5">
            <a:extLst>
              <a:ext uri="{FF2B5EF4-FFF2-40B4-BE49-F238E27FC236}">
                <a16:creationId xmlns:a16="http://schemas.microsoft.com/office/drawing/2014/main" xmlns="" id="{55142B4C-7822-A642-8AEB-92981BBD5491}"/>
              </a:ext>
            </a:extLst>
          </p:cNvPr>
          <p:cNvSpPr>
            <a:spLocks noGrp="1"/>
          </p:cNvSpPr>
          <p:nvPr>
            <p:ph sz="quarter" idx="12"/>
          </p:nvPr>
        </p:nvSpPr>
        <p:spPr>
          <a:xfrm>
            <a:off x="1137677" y="2274849"/>
            <a:ext cx="9090025" cy="4399926"/>
          </a:xfrm>
          <a:prstGeom prst="rect">
            <a:avLst/>
          </a:prstGeom>
        </p:spPr>
        <p:txBody>
          <a:bodyPr/>
          <a:lstStyle/>
          <a:p>
            <a:r>
              <a:rPr lang="en-US" dirty="0"/>
              <a:t>How can classroom culture support students to use evidence of their own learning?</a:t>
            </a:r>
          </a:p>
          <a:p>
            <a:pPr marL="571500" indent="-571500">
              <a:buFont typeface="Arial" panose="020B0604020202020204" pitchFamily="34" charset="0"/>
              <a:buChar char="•"/>
            </a:pPr>
            <a:r>
              <a:rPr lang="en-US" dirty="0"/>
              <a:t>Make meaning</a:t>
            </a:r>
          </a:p>
          <a:p>
            <a:pPr marL="571500" indent="-571500">
              <a:buFont typeface="Arial" panose="020B0604020202020204" pitchFamily="34" charset="0"/>
              <a:buChar char="•"/>
            </a:pPr>
            <a:r>
              <a:rPr lang="en-US" dirty="0"/>
              <a:t>Manage learning</a:t>
            </a:r>
          </a:p>
          <a:p>
            <a:pPr marL="571500" indent="-571500">
              <a:buFont typeface="Arial" panose="020B0604020202020204" pitchFamily="34" charset="0"/>
              <a:buChar char="•"/>
            </a:pPr>
            <a:r>
              <a:rPr lang="en-US" dirty="0"/>
              <a:t>Participate and collaborate</a:t>
            </a:r>
          </a:p>
          <a:p>
            <a:pPr marL="0" indent="0">
              <a:buNone/>
            </a:pPr>
            <a:endParaRPr lang="en-US" sz="1400" dirty="0"/>
          </a:p>
        </p:txBody>
      </p:sp>
      <p:sp>
        <p:nvSpPr>
          <p:cNvPr id="4" name="Slide Number Placeholder 2">
            <a:extLst>
              <a:ext uri="{FF2B5EF4-FFF2-40B4-BE49-F238E27FC236}">
                <a16:creationId xmlns:a16="http://schemas.microsoft.com/office/drawing/2014/main" xmlns="" id="{76C69C79-59F7-C64C-B167-06E9EF6E080C}"/>
              </a:ext>
            </a:extLst>
          </p:cNvPr>
          <p:cNvSpPr>
            <a:spLocks noGrp="1"/>
          </p:cNvSpPr>
          <p:nvPr>
            <p:ph type="sldNum" sz="quarter" idx="10"/>
          </p:nvPr>
        </p:nvSpPr>
        <p:spPr>
          <a:xfrm>
            <a:off x="11016766" y="6309650"/>
            <a:ext cx="683339" cy="365125"/>
          </a:xfrm>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16</a:t>
            </a:fld>
            <a:endParaRPr lang="en-US" dirty="0"/>
          </a:p>
        </p:txBody>
      </p:sp>
    </p:spTree>
    <p:extLst>
      <p:ext uri="{BB962C8B-B14F-4D97-AF65-F5344CB8AC3E}">
        <p14:creationId xmlns:p14="http://schemas.microsoft.com/office/powerpoint/2010/main" val="115687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2153-96D6-C941-926D-48CAA16820F6}"/>
              </a:ext>
            </a:extLst>
          </p:cNvPr>
          <p:cNvSpPr>
            <a:spLocks noGrp="1"/>
          </p:cNvSpPr>
          <p:nvPr>
            <p:ph type="title"/>
          </p:nvPr>
        </p:nvSpPr>
        <p:spPr/>
        <p:txBody>
          <a:bodyPr/>
          <a:lstStyle/>
          <a:p>
            <a:r>
              <a:rPr lang="en-US" dirty="0"/>
              <a:t>Self- and Peer-Assessment</a:t>
            </a:r>
          </a:p>
        </p:txBody>
      </p:sp>
      <p:sp>
        <p:nvSpPr>
          <p:cNvPr id="4" name="Content Placeholder 3">
            <a:extLst>
              <a:ext uri="{FF2B5EF4-FFF2-40B4-BE49-F238E27FC236}">
                <a16:creationId xmlns:a16="http://schemas.microsoft.com/office/drawing/2014/main" xmlns="" id="{3B932828-0684-214F-8353-12EF449D60B5}"/>
              </a:ext>
            </a:extLst>
          </p:cNvPr>
          <p:cNvSpPr>
            <a:spLocks noGrp="1"/>
          </p:cNvSpPr>
          <p:nvPr>
            <p:ph sz="quarter" idx="12"/>
          </p:nvPr>
        </p:nvSpPr>
        <p:spPr>
          <a:xfrm>
            <a:off x="1137678" y="1796387"/>
            <a:ext cx="8666080" cy="4878388"/>
          </a:xfrm>
        </p:spPr>
        <p:txBody>
          <a:bodyPr/>
          <a:lstStyle/>
          <a:p>
            <a:pPr marL="571500" indent="-571500">
              <a:buFont typeface="Arial" panose="020B0604020202020204" pitchFamily="34" charset="0"/>
              <a:buChar char="•"/>
            </a:pPr>
            <a:r>
              <a:rPr lang="en-US" sz="2800" dirty="0"/>
              <a:t>Students and teachers must share common understanding of what they are working toward</a:t>
            </a:r>
          </a:p>
          <a:p>
            <a:pPr marL="571500" indent="-571500">
              <a:buFont typeface="Arial" panose="020B0604020202020204" pitchFamily="34" charset="0"/>
              <a:buChar char="•"/>
            </a:pPr>
            <a:r>
              <a:rPr lang="en-US" sz="2800" dirty="0"/>
              <a:t>Self- and peer-assessment is explicitly taught and modeled by teacher</a:t>
            </a:r>
          </a:p>
          <a:p>
            <a:pPr marL="571500" indent="-571500">
              <a:buFont typeface="Arial" panose="020B0604020202020204" pitchFamily="34" charset="0"/>
              <a:buChar char="•"/>
            </a:pPr>
            <a:r>
              <a:rPr lang="en-US" sz="2800" dirty="0"/>
              <a:t>Students need opportunities to practice engaging with evidence of their own learning and the learning of their peers</a:t>
            </a:r>
          </a:p>
          <a:p>
            <a:pPr marL="571500" indent="-571500">
              <a:buFont typeface="Arial" panose="020B0604020202020204" pitchFamily="34" charset="0"/>
              <a:buChar char="•"/>
            </a:pPr>
            <a:r>
              <a:rPr lang="en-US" sz="2800" dirty="0"/>
              <a:t>Students need explicit tools and strategies to support engaging with evidence of learning</a:t>
            </a:r>
          </a:p>
          <a:p>
            <a:pPr marL="571500" indent="-571500">
              <a:buFont typeface="Arial" panose="020B0604020202020204" pitchFamily="34" charset="0"/>
              <a:buChar char="•"/>
            </a:pPr>
            <a:endParaRPr lang="en-US" sz="3200" dirty="0"/>
          </a:p>
          <a:p>
            <a:endParaRPr lang="en-US" dirty="0"/>
          </a:p>
        </p:txBody>
      </p:sp>
      <p:sp>
        <p:nvSpPr>
          <p:cNvPr id="3" name="Slide Number Placeholder 2">
            <a:extLst>
              <a:ext uri="{FF2B5EF4-FFF2-40B4-BE49-F238E27FC236}">
                <a16:creationId xmlns:a16="http://schemas.microsoft.com/office/drawing/2014/main" xmlns="" id="{4C678D99-CB3B-AE4F-AC76-2C4385398E95}"/>
              </a:ext>
            </a:extLst>
          </p:cNvPr>
          <p:cNvSpPr>
            <a:spLocks noGrp="1"/>
          </p:cNvSpPr>
          <p:nvPr>
            <p:ph type="sldNum" sz="quarter" idx="10"/>
          </p:nvPr>
        </p:nvSpPr>
        <p:spPr/>
        <p:txBody>
          <a:bodyPr/>
          <a:lstStyle/>
          <a:p>
            <a:fld id="{91BD7323-49BF-4C97-8773-5EC64C492009}" type="slidenum">
              <a:rPr lang="en-US" smtClean="0"/>
              <a:pPr/>
              <a:t>17</a:t>
            </a:fld>
            <a:endParaRPr lang="en-US"/>
          </a:p>
        </p:txBody>
      </p:sp>
    </p:spTree>
    <p:extLst>
      <p:ext uri="{BB962C8B-B14F-4D97-AF65-F5344CB8AC3E}">
        <p14:creationId xmlns:p14="http://schemas.microsoft.com/office/powerpoint/2010/main" val="328338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C0966-48FE-2849-BC23-74DABFACF196}"/>
              </a:ext>
            </a:extLst>
          </p:cNvPr>
          <p:cNvSpPr>
            <a:spLocks noGrp="1"/>
          </p:cNvSpPr>
          <p:nvPr>
            <p:ph type="title"/>
          </p:nvPr>
        </p:nvSpPr>
        <p:spPr/>
        <p:txBody>
          <a:bodyPr/>
          <a:lstStyle/>
          <a:p>
            <a:r>
              <a:rPr lang="en-US" dirty="0"/>
              <a:t>Common View of Success</a:t>
            </a:r>
          </a:p>
        </p:txBody>
      </p:sp>
      <p:sp>
        <p:nvSpPr>
          <p:cNvPr id="4" name="Content Placeholder 3">
            <a:extLst>
              <a:ext uri="{FF2B5EF4-FFF2-40B4-BE49-F238E27FC236}">
                <a16:creationId xmlns:a16="http://schemas.microsoft.com/office/drawing/2014/main" xmlns="" id="{112BCDDB-99AA-8346-A7EB-B521C67B7B84}"/>
              </a:ext>
            </a:extLst>
          </p:cNvPr>
          <p:cNvSpPr>
            <a:spLocks noGrp="1"/>
          </p:cNvSpPr>
          <p:nvPr>
            <p:ph sz="quarter" idx="12"/>
          </p:nvPr>
        </p:nvSpPr>
        <p:spPr/>
        <p:txBody>
          <a:bodyPr lIns="91440" tIns="45720" rIns="91440" bIns="45720" anchor="t"/>
          <a:lstStyle/>
          <a:p>
            <a:pPr marL="571500" indent="-571500">
              <a:buFont typeface="Arial" panose="020B0604020202020204" pitchFamily="34" charset="0"/>
              <a:buChar char="•"/>
            </a:pPr>
            <a:r>
              <a:rPr lang="en-US" dirty="0"/>
              <a:t>Share and clarify Learning Goals and Success Criteria</a:t>
            </a:r>
          </a:p>
          <a:p>
            <a:pPr marL="571500" indent="-571500">
              <a:buFont typeface="Arial" panose="020B0604020202020204" pitchFamily="34" charset="0"/>
              <a:buChar char="•"/>
            </a:pPr>
            <a:r>
              <a:rPr lang="en-US" dirty="0"/>
              <a:t>Be transparent about how understanding will be evaluated</a:t>
            </a:r>
          </a:p>
          <a:p>
            <a:pPr marL="571500" indent="-571500">
              <a:buFont typeface="Arial" panose="020B0604020202020204" pitchFamily="34" charset="0"/>
              <a:buChar char="•"/>
            </a:pPr>
            <a:r>
              <a:rPr lang="en-US" dirty="0"/>
              <a:t>Provide examples and non-examples</a:t>
            </a:r>
          </a:p>
          <a:p>
            <a:pPr marL="571500" indent="-571500">
              <a:buFont typeface="Arial" panose="020B0604020202020204" pitchFamily="34" charset="0"/>
              <a:buChar char="•"/>
            </a:pPr>
            <a:r>
              <a:rPr lang="en-US" dirty="0"/>
              <a:t>Demonstrate a variety of approaches</a:t>
            </a:r>
          </a:p>
        </p:txBody>
      </p:sp>
      <p:sp>
        <p:nvSpPr>
          <p:cNvPr id="3" name="Slide Number Placeholder 2">
            <a:extLst>
              <a:ext uri="{FF2B5EF4-FFF2-40B4-BE49-F238E27FC236}">
                <a16:creationId xmlns:a16="http://schemas.microsoft.com/office/drawing/2014/main" xmlns="" id="{6EDD9103-CC6A-3F4E-AA0E-83D80B1FB276}"/>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336684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9EC61-6727-604E-B2B1-B03F7B0687C8}"/>
              </a:ext>
            </a:extLst>
          </p:cNvPr>
          <p:cNvSpPr>
            <a:spLocks noGrp="1"/>
          </p:cNvSpPr>
          <p:nvPr>
            <p:ph type="title"/>
          </p:nvPr>
        </p:nvSpPr>
        <p:spPr/>
        <p:txBody>
          <a:bodyPr/>
          <a:lstStyle/>
          <a:p>
            <a:r>
              <a:rPr lang="en-US" dirty="0"/>
              <a:t>Teaching and Modeling</a:t>
            </a:r>
          </a:p>
        </p:txBody>
      </p:sp>
      <p:sp>
        <p:nvSpPr>
          <p:cNvPr id="4" name="Content Placeholder 3">
            <a:extLst>
              <a:ext uri="{FF2B5EF4-FFF2-40B4-BE49-F238E27FC236}">
                <a16:creationId xmlns:a16="http://schemas.microsoft.com/office/drawing/2014/main" xmlns="" id="{4E94BFCB-E2A3-0243-AA3D-2BFD2B4571B1}"/>
              </a:ext>
            </a:extLst>
          </p:cNvPr>
          <p:cNvSpPr>
            <a:spLocks noGrp="1"/>
          </p:cNvSpPr>
          <p:nvPr>
            <p:ph sz="quarter" idx="12"/>
          </p:nvPr>
        </p:nvSpPr>
        <p:spPr/>
        <p:txBody>
          <a:bodyPr lIns="91440" tIns="45720" rIns="91440" bIns="45720" anchor="t"/>
          <a:lstStyle/>
          <a:p>
            <a:pPr marL="571500" indent="-571500">
              <a:buFont typeface="Arial" panose="05040102010807070707" pitchFamily="18" charset="2"/>
              <a:buChar char="•"/>
            </a:pPr>
            <a:r>
              <a:rPr lang="en-US" dirty="0"/>
              <a:t>Making intended learning visible</a:t>
            </a:r>
          </a:p>
          <a:p>
            <a:pPr marL="571500" indent="-571500">
              <a:buFont typeface="Arial" panose="05040102010807070707" pitchFamily="18" charset="2"/>
              <a:buChar char="•"/>
            </a:pPr>
            <a:r>
              <a:rPr lang="en-US" dirty="0"/>
              <a:t>Explicit teaching and modeling of self-assessment</a:t>
            </a:r>
          </a:p>
          <a:p>
            <a:pPr marL="571500" indent="-571500">
              <a:buFont typeface="Arial" panose="05040102010807070707" pitchFamily="18" charset="2"/>
              <a:buChar char="•"/>
            </a:pPr>
            <a:r>
              <a:rPr lang="en-US" dirty="0"/>
              <a:t>Explicit teaching and modeling of peer-assessment</a:t>
            </a:r>
          </a:p>
        </p:txBody>
      </p:sp>
      <p:sp>
        <p:nvSpPr>
          <p:cNvPr id="3" name="Slide Number Placeholder 2">
            <a:extLst>
              <a:ext uri="{FF2B5EF4-FFF2-40B4-BE49-F238E27FC236}">
                <a16:creationId xmlns:a16="http://schemas.microsoft.com/office/drawing/2014/main" xmlns="" id="{9F9D5C71-370B-294A-8A60-EBBCC4B7890D}"/>
              </a:ext>
            </a:extLst>
          </p:cNvPr>
          <p:cNvSpPr>
            <a:spLocks noGrp="1"/>
          </p:cNvSpPr>
          <p:nvPr>
            <p:ph type="sldNum" sz="quarter" idx="10"/>
          </p:nvPr>
        </p:nvSpPr>
        <p:spPr/>
        <p:txBody>
          <a:bodyPr/>
          <a:lstStyle/>
          <a:p>
            <a:fld id="{91BD7323-49BF-4C97-8773-5EC64C492009}" type="slidenum">
              <a:rPr lang="en-US" smtClean="0"/>
              <a:pPr/>
              <a:t>19</a:t>
            </a:fld>
            <a:endParaRPr lang="en-US"/>
          </a:p>
        </p:txBody>
      </p:sp>
    </p:spTree>
    <p:extLst>
      <p:ext uri="{BB962C8B-B14F-4D97-AF65-F5344CB8AC3E}">
        <p14:creationId xmlns:p14="http://schemas.microsoft.com/office/powerpoint/2010/main" val="405809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47833" y="374619"/>
            <a:ext cx="8596668" cy="1320800"/>
          </a:xfrm>
        </p:spPr>
        <p:txBody>
          <a:bodyPr/>
          <a:lstStyle/>
          <a:p>
            <a:r>
              <a:rPr lang="en-US" dirty="0"/>
              <a:t>Learning Goals (1)</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1147833" y="1777835"/>
            <a:ext cx="9188715" cy="4901324"/>
          </a:xfrm>
        </p:spPr>
        <p:txBody>
          <a:bodyPr/>
          <a:lstStyle/>
          <a:p>
            <a:pPr marL="0" indent="0">
              <a:buNone/>
            </a:pPr>
            <a:r>
              <a:rPr lang="en-US" dirty="0"/>
              <a:t>Participants will understand:</a:t>
            </a:r>
          </a:p>
          <a:p>
            <a:pPr lvl="0"/>
            <a:r>
              <a:rPr lang="en-US" dirty="0"/>
              <a:t>The role of evidence of student learning in monitoring and supporting student progress toward Learning Goals and Success Criteria</a:t>
            </a:r>
          </a:p>
          <a:p>
            <a:r>
              <a:rPr lang="en-US" dirty="0"/>
              <a:t>Strategies to engage students in interpreting their own progress toward Learning Goals and Success Criteria</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288070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10C0F-8667-1E48-9562-3BD8DBC14E87}"/>
              </a:ext>
            </a:extLst>
          </p:cNvPr>
          <p:cNvSpPr>
            <a:spLocks noGrp="1"/>
          </p:cNvSpPr>
          <p:nvPr>
            <p:ph type="title"/>
          </p:nvPr>
        </p:nvSpPr>
        <p:spPr/>
        <p:txBody>
          <a:bodyPr/>
          <a:lstStyle/>
          <a:p>
            <a:r>
              <a:rPr lang="en-US" dirty="0"/>
              <a:t>Practice</a:t>
            </a:r>
          </a:p>
        </p:txBody>
      </p:sp>
      <p:sp>
        <p:nvSpPr>
          <p:cNvPr id="4" name="Content Placeholder 3">
            <a:extLst>
              <a:ext uri="{FF2B5EF4-FFF2-40B4-BE49-F238E27FC236}">
                <a16:creationId xmlns:a16="http://schemas.microsoft.com/office/drawing/2014/main" xmlns="" id="{AAF3E72D-FE03-5841-A4CE-3072BC8C286C}"/>
              </a:ext>
            </a:extLst>
          </p:cNvPr>
          <p:cNvSpPr>
            <a:spLocks noGrp="1"/>
          </p:cNvSpPr>
          <p:nvPr>
            <p:ph sz="quarter" idx="12"/>
          </p:nvPr>
        </p:nvSpPr>
        <p:spPr/>
        <p:txBody>
          <a:bodyPr lIns="91440" tIns="45720" rIns="91440" bIns="45720" anchor="t"/>
          <a:lstStyle/>
          <a:p>
            <a:pPr marL="571500" indent="-571500">
              <a:buFont typeface="Arial" panose="05040102010807070707" pitchFamily="18" charset="2"/>
              <a:buChar char="•"/>
            </a:pPr>
            <a:r>
              <a:rPr lang="en-US" dirty="0">
                <a:ea typeface="+mn-lt"/>
                <a:cs typeface="+mn-lt"/>
              </a:rPr>
              <a:t>Classroom culture</a:t>
            </a:r>
          </a:p>
          <a:p>
            <a:pPr marL="571500" indent="-571500">
              <a:buFont typeface="Arial" panose="05040102010807070707" pitchFamily="18" charset="2"/>
              <a:buChar char="•"/>
            </a:pPr>
            <a:r>
              <a:rPr lang="en-US" dirty="0"/>
              <a:t>Low </a:t>
            </a:r>
            <a:r>
              <a:rPr lang="en-US" dirty="0">
                <a:ea typeface="+mn-lt"/>
                <a:cs typeface="+mn-lt"/>
              </a:rPr>
              <a:t>stakes, learning focused</a:t>
            </a:r>
            <a:endParaRPr lang="en-US" dirty="0"/>
          </a:p>
          <a:p>
            <a:pPr marL="571500" indent="-571500">
              <a:buFont typeface="Arial" panose="05040102010807070707" pitchFamily="18" charset="2"/>
              <a:buChar char="•"/>
            </a:pPr>
            <a:r>
              <a:rPr lang="en-US" dirty="0"/>
              <a:t>Repeated opportunities</a:t>
            </a:r>
          </a:p>
          <a:p>
            <a:pPr marL="571500" indent="-571500">
              <a:buFont typeface="Arial" panose="05040102010807070707" pitchFamily="18" charset="2"/>
              <a:buChar char="•"/>
            </a:pPr>
            <a:r>
              <a:rPr lang="en-US" dirty="0"/>
              <a:t>Feedback on self- and peer-assessment</a:t>
            </a:r>
          </a:p>
          <a:p>
            <a:pPr marL="571500" indent="-571500">
              <a:buFont typeface="Arial" panose="05040102010807070707" pitchFamily="18" charset="2"/>
              <a:buChar char="•"/>
            </a:pPr>
            <a:endParaRPr lang="en-US" dirty="0"/>
          </a:p>
          <a:p>
            <a:endParaRPr lang="en-US" dirty="0"/>
          </a:p>
        </p:txBody>
      </p:sp>
      <p:sp>
        <p:nvSpPr>
          <p:cNvPr id="3" name="Slide Number Placeholder 2">
            <a:extLst>
              <a:ext uri="{FF2B5EF4-FFF2-40B4-BE49-F238E27FC236}">
                <a16:creationId xmlns:a16="http://schemas.microsoft.com/office/drawing/2014/main" xmlns="" id="{82B1CEE6-4F09-C047-8E6A-98871E4A94A8}"/>
              </a:ext>
            </a:extLst>
          </p:cNvPr>
          <p:cNvSpPr>
            <a:spLocks noGrp="1"/>
          </p:cNvSpPr>
          <p:nvPr>
            <p:ph type="sldNum" sz="quarter" idx="10"/>
          </p:nvPr>
        </p:nvSpPr>
        <p:spPr/>
        <p:txBody>
          <a:bodyPr/>
          <a:lstStyle/>
          <a:p>
            <a:fld id="{91BD7323-49BF-4C97-8773-5EC64C492009}" type="slidenum">
              <a:rPr lang="en-US" smtClean="0"/>
              <a:pPr/>
              <a:t>20</a:t>
            </a:fld>
            <a:endParaRPr lang="en-US"/>
          </a:p>
        </p:txBody>
      </p:sp>
    </p:spTree>
    <p:extLst>
      <p:ext uri="{BB962C8B-B14F-4D97-AF65-F5344CB8AC3E}">
        <p14:creationId xmlns:p14="http://schemas.microsoft.com/office/powerpoint/2010/main" val="311227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48B52-3A70-D543-8FC9-05E4A473D230}"/>
              </a:ext>
            </a:extLst>
          </p:cNvPr>
          <p:cNvSpPr>
            <a:spLocks noGrp="1"/>
          </p:cNvSpPr>
          <p:nvPr>
            <p:ph type="title"/>
          </p:nvPr>
        </p:nvSpPr>
        <p:spPr/>
        <p:txBody>
          <a:bodyPr/>
          <a:lstStyle/>
          <a:p>
            <a:r>
              <a:rPr lang="en-US" dirty="0"/>
              <a:t>Tools and Strategies</a:t>
            </a:r>
          </a:p>
        </p:txBody>
      </p:sp>
      <p:sp>
        <p:nvSpPr>
          <p:cNvPr id="4" name="Content Placeholder 3">
            <a:extLst>
              <a:ext uri="{FF2B5EF4-FFF2-40B4-BE49-F238E27FC236}">
                <a16:creationId xmlns:a16="http://schemas.microsoft.com/office/drawing/2014/main" xmlns="" id="{B873A046-0262-B946-A97D-B2F25543309A}"/>
              </a:ext>
            </a:extLst>
          </p:cNvPr>
          <p:cNvSpPr>
            <a:spLocks noGrp="1"/>
          </p:cNvSpPr>
          <p:nvPr>
            <p:ph sz="quarter" idx="12"/>
          </p:nvPr>
        </p:nvSpPr>
        <p:spPr>
          <a:xfrm>
            <a:off x="1137678" y="1613642"/>
            <a:ext cx="8463522" cy="5061133"/>
          </a:xfrm>
        </p:spPr>
        <p:txBody>
          <a:bodyPr/>
          <a:lstStyle/>
          <a:p>
            <a:pPr marL="571500" indent="-571500">
              <a:buFont typeface="Arial" panose="020B0604020202020204" pitchFamily="34" charset="0"/>
              <a:buChar char="•"/>
            </a:pPr>
            <a:r>
              <a:rPr lang="en-US" sz="2800" dirty="0"/>
              <a:t>Templates</a:t>
            </a:r>
          </a:p>
          <a:p>
            <a:pPr marL="571500" indent="-571500">
              <a:buFont typeface="Arial" panose="020B0604020202020204" pitchFamily="34" charset="0"/>
              <a:buChar char="•"/>
            </a:pPr>
            <a:r>
              <a:rPr lang="en-US" sz="2800" dirty="0"/>
              <a:t>Self- and peer-correction checklists and look-</a:t>
            </a:r>
            <a:r>
              <a:rPr lang="en-US" sz="2800" dirty="0" err="1"/>
              <a:t>fors</a:t>
            </a:r>
            <a:endParaRPr lang="en-US" sz="2800" dirty="0"/>
          </a:p>
          <a:p>
            <a:pPr marL="571500" indent="-571500">
              <a:buFont typeface="Arial" panose="020B0604020202020204" pitchFamily="34" charset="0"/>
              <a:buChar char="•"/>
            </a:pPr>
            <a:r>
              <a:rPr lang="en-US" sz="2800" dirty="0"/>
              <a:t>Sentence starters</a:t>
            </a:r>
          </a:p>
          <a:p>
            <a:pPr marL="571500" indent="-571500">
              <a:buFont typeface="Arial" panose="020B0604020202020204" pitchFamily="34" charset="0"/>
              <a:buChar char="•"/>
            </a:pPr>
            <a:r>
              <a:rPr lang="en-US" sz="2800" dirty="0"/>
              <a:t>Examples of student work/writing</a:t>
            </a:r>
          </a:p>
          <a:p>
            <a:pPr marL="571500" indent="-571500">
              <a:buFont typeface="Arial" panose="020B0604020202020204" pitchFamily="34" charset="0"/>
              <a:buChar char="•"/>
            </a:pPr>
            <a:r>
              <a:rPr lang="en-US" sz="2800" dirty="0"/>
              <a:t>Background knowledge anchor charts</a:t>
            </a:r>
          </a:p>
          <a:p>
            <a:pPr marL="571500" indent="-571500">
              <a:buFont typeface="Arial" panose="020B0604020202020204" pitchFamily="34" charset="0"/>
              <a:buChar char="•"/>
            </a:pPr>
            <a:r>
              <a:rPr lang="en-US" sz="2800" dirty="0"/>
              <a:t>Graphic organizers for the intended learning sequence</a:t>
            </a:r>
          </a:p>
          <a:p>
            <a:pPr marL="571500" indent="-571500">
              <a:buFont typeface="Arial" panose="020B0604020202020204" pitchFamily="34" charset="0"/>
              <a:buChar char="•"/>
            </a:pPr>
            <a:r>
              <a:rPr lang="en-US" sz="2800" dirty="0"/>
              <a:t>Question prompts </a:t>
            </a:r>
          </a:p>
          <a:p>
            <a:pPr marL="571500" indent="-571500">
              <a:buFont typeface="Arial" panose="020B0604020202020204" pitchFamily="34" charset="0"/>
              <a:buChar char="•"/>
            </a:pPr>
            <a:r>
              <a:rPr lang="en-US" sz="2800" dirty="0"/>
              <a:t>Explicit comprehension strategies</a:t>
            </a:r>
          </a:p>
        </p:txBody>
      </p:sp>
      <p:sp>
        <p:nvSpPr>
          <p:cNvPr id="3" name="Slide Number Placeholder 2">
            <a:extLst>
              <a:ext uri="{FF2B5EF4-FFF2-40B4-BE49-F238E27FC236}">
                <a16:creationId xmlns:a16="http://schemas.microsoft.com/office/drawing/2014/main" xmlns="" id="{0D4C1F10-85DF-EC44-B854-7226B8345565}"/>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67401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1158E-9714-2B4E-8CE9-00A68734CF12}"/>
              </a:ext>
            </a:extLst>
          </p:cNvPr>
          <p:cNvSpPr>
            <a:spLocks noGrp="1"/>
          </p:cNvSpPr>
          <p:nvPr>
            <p:ph type="title"/>
          </p:nvPr>
        </p:nvSpPr>
        <p:spPr/>
        <p:txBody>
          <a:bodyPr/>
          <a:lstStyle/>
          <a:p>
            <a:r>
              <a:rPr lang="en-US" dirty="0"/>
              <a:t>Culture of Peer- and Self-Assessment in Action</a:t>
            </a:r>
          </a:p>
        </p:txBody>
      </p:sp>
      <p:pic>
        <p:nvPicPr>
          <p:cNvPr id="6" name="Content Placeholder 5" descr="Image of 60-Second Strategy Respond, Reflect &amp; Review video.">
            <a:extLst>
              <a:ext uri="{FF2B5EF4-FFF2-40B4-BE49-F238E27FC236}">
                <a16:creationId xmlns:a16="http://schemas.microsoft.com/office/drawing/2014/main" xmlns="" id="{AF60B32A-FA4A-0243-980A-DB6C9C18193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0214" y="1838317"/>
            <a:ext cx="6002298" cy="3399531"/>
          </a:xfrm>
        </p:spPr>
      </p:pic>
      <p:sp>
        <p:nvSpPr>
          <p:cNvPr id="7" name="Content Placeholder 6">
            <a:extLst>
              <a:ext uri="{FF2B5EF4-FFF2-40B4-BE49-F238E27FC236}">
                <a16:creationId xmlns:a16="http://schemas.microsoft.com/office/drawing/2014/main" xmlns="" id="{8EB7D48C-2398-B94B-A53B-BAB09B215E82}"/>
              </a:ext>
            </a:extLst>
          </p:cNvPr>
          <p:cNvSpPr>
            <a:spLocks noGrp="1"/>
          </p:cNvSpPr>
          <p:nvPr>
            <p:ph sz="half" idx="2"/>
          </p:nvPr>
        </p:nvSpPr>
        <p:spPr>
          <a:xfrm>
            <a:off x="1149033" y="5510025"/>
            <a:ext cx="7879220" cy="1320800"/>
          </a:xfrm>
        </p:spPr>
        <p:txBody>
          <a:bodyPr/>
          <a:lstStyle/>
          <a:p>
            <a:r>
              <a:rPr lang="en-US" sz="2400" dirty="0">
                <a:hlinkClick r:id="rId4"/>
              </a:rPr>
              <a:t>https://</a:t>
            </a:r>
            <a:r>
              <a:rPr lang="en-US" sz="2400" dirty="0" err="1">
                <a:hlinkClick r:id="rId4"/>
              </a:rPr>
              <a:t>www.edutopia.org</a:t>
            </a:r>
            <a:r>
              <a:rPr lang="en-US" sz="2400" dirty="0">
                <a:hlinkClick r:id="rId4"/>
              </a:rPr>
              <a:t>/video/60-second-strategy-respond-reflect-and-review</a:t>
            </a:r>
            <a:endParaRPr lang="en-US" sz="2400" dirty="0"/>
          </a:p>
          <a:p>
            <a:endParaRPr lang="en-US" sz="2400" dirty="0"/>
          </a:p>
        </p:txBody>
      </p:sp>
      <p:sp>
        <p:nvSpPr>
          <p:cNvPr id="3" name="Slide Number Placeholder 2">
            <a:extLst>
              <a:ext uri="{FF2B5EF4-FFF2-40B4-BE49-F238E27FC236}">
                <a16:creationId xmlns:a16="http://schemas.microsoft.com/office/drawing/2014/main" xmlns="" id="{F14EF5E3-2E81-F94F-9D3B-76EB21BCA135}"/>
              </a:ext>
            </a:extLst>
          </p:cNvPr>
          <p:cNvSpPr>
            <a:spLocks noGrp="1"/>
          </p:cNvSpPr>
          <p:nvPr>
            <p:ph type="sldNum" sz="quarter" idx="10"/>
          </p:nvPr>
        </p:nvSpPr>
        <p:spPr/>
        <p:txBody>
          <a:bodyPr/>
          <a:lstStyle/>
          <a:p>
            <a:fld id="{91BD7323-49BF-4C97-8773-5EC64C492009}" type="slidenum">
              <a:rPr lang="en-US" smtClean="0"/>
              <a:pPr/>
              <a:t>22</a:t>
            </a:fld>
            <a:endParaRPr lang="en-US"/>
          </a:p>
        </p:txBody>
      </p:sp>
    </p:spTree>
    <p:extLst>
      <p:ext uri="{BB962C8B-B14F-4D97-AF65-F5344CB8AC3E}">
        <p14:creationId xmlns:p14="http://schemas.microsoft.com/office/powerpoint/2010/main" val="354997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913382-C431-D748-A72C-6E44587E317D}"/>
              </a:ext>
            </a:extLst>
          </p:cNvPr>
          <p:cNvSpPr>
            <a:spLocks noGrp="1"/>
          </p:cNvSpPr>
          <p:nvPr>
            <p:ph type="title"/>
          </p:nvPr>
        </p:nvSpPr>
        <p:spPr>
          <a:xfrm>
            <a:off x="710165" y="3273549"/>
            <a:ext cx="9376810" cy="1320800"/>
          </a:xfrm>
        </p:spPr>
        <p:txBody>
          <a:bodyPr/>
          <a:lstStyle/>
          <a:p>
            <a:pPr lvl="0"/>
            <a:r>
              <a:rPr lang="en-US" sz="5400" dirty="0"/>
              <a:t>Strategies for Interpreting Evidence of Student Thinking in Science</a:t>
            </a:r>
          </a:p>
        </p:txBody>
      </p:sp>
      <p:sp>
        <p:nvSpPr>
          <p:cNvPr id="3" name="Slide Number Placeholder 2">
            <a:extLst>
              <a:ext uri="{FF2B5EF4-FFF2-40B4-BE49-F238E27FC236}">
                <a16:creationId xmlns:a16="http://schemas.microsoft.com/office/drawing/2014/main" xmlns="" id="{62C53DBE-9A80-F04E-B8C3-A758095C1055}"/>
              </a:ext>
            </a:extLst>
          </p:cNvPr>
          <p:cNvSpPr>
            <a:spLocks noGrp="1"/>
          </p:cNvSpPr>
          <p:nvPr>
            <p:ph type="sldNum" sz="quarter" idx="10"/>
          </p:nvPr>
        </p:nvSpPr>
        <p:spPr/>
        <p:txBody>
          <a:bodyPr/>
          <a:lstStyle/>
          <a:p>
            <a:fld id="{91BD7323-49BF-4C97-8773-5EC64C492009}" type="slidenum">
              <a:rPr lang="en-US" smtClean="0"/>
              <a:pPr/>
              <a:t>23</a:t>
            </a:fld>
            <a:endParaRPr lang="en-US"/>
          </a:p>
        </p:txBody>
      </p:sp>
    </p:spTree>
    <p:extLst>
      <p:ext uri="{BB962C8B-B14F-4D97-AF65-F5344CB8AC3E}">
        <p14:creationId xmlns:p14="http://schemas.microsoft.com/office/powerpoint/2010/main" val="945174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a:xfrm>
            <a:off x="1137676" y="292842"/>
            <a:ext cx="10366751" cy="1320800"/>
          </a:xfrm>
        </p:spPr>
        <p:txBody>
          <a:bodyPr/>
          <a:lstStyle/>
          <a:p>
            <a:r>
              <a:rPr lang="en-US" dirty="0"/>
              <a:t>Analyzing Evidence</a:t>
            </a:r>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7" y="1613642"/>
            <a:ext cx="8259541" cy="5061133"/>
          </a:xfrm>
        </p:spPr>
        <p:txBody>
          <a:bodyPr/>
          <a:lstStyle/>
          <a:p>
            <a:pPr marL="457200" lvl="1" indent="0">
              <a:buNone/>
            </a:pPr>
            <a:endParaRPr lang="en-US" dirty="0"/>
          </a:p>
          <a:p>
            <a:pPr marL="566928" lvl="1" indent="-566928">
              <a:buSzPct val="100000"/>
              <a:buFont typeface="Arial" panose="020B0604020202020204" pitchFamily="34" charset="0"/>
              <a:buChar char="•"/>
            </a:pPr>
            <a:r>
              <a:rPr lang="en-US" dirty="0"/>
              <a:t>Progress of individual students toward Learning Goals and Success Criteria </a:t>
            </a:r>
          </a:p>
          <a:p>
            <a:pPr marL="566928" lvl="1" indent="-566928">
              <a:buSzPct val="100000"/>
              <a:buFont typeface="Arial" panose="020B0604020202020204" pitchFamily="34" charset="0"/>
              <a:buChar char="•"/>
            </a:pPr>
            <a:r>
              <a:rPr lang="en-US" dirty="0"/>
              <a:t>Disciplinary misconceptions, confusions and challenges</a:t>
            </a:r>
          </a:p>
          <a:p>
            <a:pPr marL="566928" lvl="1" indent="-566928">
              <a:buSzPct val="100000"/>
              <a:buFont typeface="Arial" panose="020B0604020202020204" pitchFamily="34" charset="0"/>
              <a:buChar char="•"/>
            </a:pPr>
            <a:r>
              <a:rPr lang="en-US" dirty="0"/>
              <a:t>Patterns and trends</a:t>
            </a:r>
          </a:p>
          <a:p>
            <a:pPr marL="566928" lvl="1" indent="-566928">
              <a:buSzPct val="100000"/>
              <a:buFont typeface="Arial" panose="020B0604020202020204" pitchFamily="34" charset="0"/>
              <a:buChar char="•"/>
            </a:pPr>
            <a:r>
              <a:rPr lang="en-US" dirty="0"/>
              <a:t>Reflection on teaching practice</a:t>
            </a:r>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6987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p:txBody>
          <a:bodyPr lIns="91440" tIns="45720" rIns="91440" bIns="45720" anchor="t"/>
          <a:lstStyle/>
          <a:p>
            <a:r>
              <a:rPr lang="en-US"/>
              <a:t>Evaluating the Quality of Your Evidenc</a:t>
            </a:r>
            <a:r>
              <a:rPr lang="en-US" dirty="0"/>
              <a:t>e</a:t>
            </a:r>
            <a:br>
              <a:rPr lang="en-US" dirty="0"/>
            </a:br>
            <a:endParaRPr lang="en-US" dirty="0"/>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7" y="2194559"/>
            <a:ext cx="9090025" cy="4347393"/>
          </a:xfrm>
        </p:spPr>
        <p:txBody>
          <a:bodyPr/>
          <a:lstStyle/>
          <a:p>
            <a:r>
              <a:rPr lang="en-US" dirty="0"/>
              <a:t>Factors that impact the value of evidence of learning:</a:t>
            </a:r>
          </a:p>
          <a:p>
            <a:pPr marL="571500" indent="-571500">
              <a:buFont typeface="Arial" panose="020B0604020202020204" pitchFamily="34" charset="0"/>
              <a:buChar char="•"/>
            </a:pPr>
            <a:r>
              <a:rPr lang="en-US" dirty="0"/>
              <a:t>Prior student knowledge</a:t>
            </a:r>
          </a:p>
          <a:p>
            <a:pPr marL="571500" indent="-571500">
              <a:buFont typeface="Arial" panose="020B0604020202020204" pitchFamily="34" charset="0"/>
              <a:buChar char="•"/>
            </a:pPr>
            <a:r>
              <a:rPr lang="en-US" dirty="0"/>
              <a:t>Student language barriers</a:t>
            </a:r>
          </a:p>
          <a:p>
            <a:pPr marL="571500" indent="-571500">
              <a:buFont typeface="Arial" panose="020B0604020202020204" pitchFamily="34" charset="0"/>
              <a:buChar char="•"/>
            </a:pPr>
            <a:r>
              <a:rPr lang="en-US" dirty="0"/>
              <a:t>Technological challenges</a:t>
            </a:r>
          </a:p>
          <a:p>
            <a:pPr marL="571500" indent="-571500">
              <a:buFont typeface="Arial" panose="020B0604020202020204" pitchFamily="34" charset="0"/>
              <a:buChar char="•"/>
            </a:pPr>
            <a:r>
              <a:rPr lang="en-US" dirty="0"/>
              <a:t>Questioning method</a:t>
            </a:r>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25</a:t>
            </a:fld>
            <a:endParaRPr lang="en-US"/>
          </a:p>
        </p:txBody>
      </p:sp>
    </p:spTree>
    <p:extLst>
      <p:ext uri="{BB962C8B-B14F-4D97-AF65-F5344CB8AC3E}">
        <p14:creationId xmlns:p14="http://schemas.microsoft.com/office/powerpoint/2010/main" val="63231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a:xfrm>
            <a:off x="1137676" y="369650"/>
            <a:ext cx="10366751" cy="950077"/>
          </a:xfrm>
        </p:spPr>
        <p:txBody>
          <a:bodyPr lIns="91440" tIns="45720" rIns="91440" bIns="45720" anchor="t"/>
          <a:lstStyle/>
          <a:p>
            <a:r>
              <a:rPr lang="en-US" dirty="0"/>
              <a:t>Anticipating Student Understanding (1)</a:t>
            </a:r>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6" y="2611411"/>
            <a:ext cx="9090025" cy="5061133"/>
          </a:xfrm>
        </p:spPr>
        <p:txBody>
          <a:bodyPr/>
          <a:lstStyle/>
          <a:p>
            <a:pPr marL="571500" indent="-571500">
              <a:buFont typeface="Arial" panose="020B0604020202020204" pitchFamily="34" charset="0"/>
              <a:buChar char="•"/>
            </a:pPr>
            <a:r>
              <a:rPr lang="en-US" sz="3200" dirty="0"/>
              <a:t>Support in-process feedback and questioning</a:t>
            </a:r>
          </a:p>
          <a:p>
            <a:pPr marL="571500" indent="-571500">
              <a:buFont typeface="Arial" panose="020B0604020202020204" pitchFamily="34" charset="0"/>
              <a:buChar char="•"/>
            </a:pPr>
            <a:r>
              <a:rPr lang="en-US" sz="3200" dirty="0"/>
              <a:t>Based on:</a:t>
            </a:r>
          </a:p>
          <a:p>
            <a:pPr marL="1314450" lvl="1" indent="-571500">
              <a:buFont typeface="Arial" panose="020B0604020202020204" pitchFamily="34" charset="0"/>
              <a:buChar char="•"/>
            </a:pPr>
            <a:r>
              <a:rPr lang="en-US" sz="2800" dirty="0"/>
              <a:t>Disciplinary knowledge</a:t>
            </a:r>
          </a:p>
          <a:p>
            <a:pPr marL="1314450" lvl="1" indent="-571500">
              <a:buFont typeface="Arial" panose="020B0604020202020204" pitchFamily="34" charset="0"/>
              <a:buChar char="•"/>
            </a:pPr>
            <a:r>
              <a:rPr lang="en-US" sz="2800" dirty="0"/>
              <a:t>Familiarity with disciplinary progression of learning</a:t>
            </a:r>
          </a:p>
          <a:p>
            <a:pPr marL="1314450" lvl="1" indent="-571500">
              <a:buFont typeface="Arial" panose="020B0604020202020204" pitchFamily="34" charset="0"/>
              <a:buChar char="•"/>
            </a:pPr>
            <a:r>
              <a:rPr lang="en-US" sz="2800" dirty="0"/>
              <a:t>Understanding of students as learners</a:t>
            </a:r>
          </a:p>
          <a:p>
            <a:pPr marL="1314450" lvl="1" indent="-571500">
              <a:buFont typeface="Arial" panose="020B0604020202020204" pitchFamily="34" charset="0"/>
              <a:buChar char="•"/>
            </a:pPr>
            <a:r>
              <a:rPr lang="en-US" sz="2800" dirty="0"/>
              <a:t>Specifics of lesson </a:t>
            </a:r>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200018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a:xfrm>
            <a:off x="1137676" y="369650"/>
            <a:ext cx="10366751" cy="950077"/>
          </a:xfrm>
        </p:spPr>
        <p:txBody>
          <a:bodyPr lIns="91440" tIns="45720" rIns="91440" bIns="45720" anchor="t"/>
          <a:lstStyle/>
          <a:p>
            <a:r>
              <a:rPr lang="en-US" dirty="0"/>
              <a:t>Anticipating Student Understanding (2)</a:t>
            </a:r>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7" y="2355131"/>
            <a:ext cx="8779056" cy="2147737"/>
          </a:xfrm>
        </p:spPr>
        <p:txBody>
          <a:bodyPr/>
          <a:lstStyle/>
          <a:p>
            <a:r>
              <a:rPr lang="en-US" sz="3200" dirty="0"/>
              <a:t>In the next several slides, we will consider some examples of what it could look like to anticipate student understanding when planning a lesson. </a:t>
            </a:r>
          </a:p>
          <a:p>
            <a:pPr lvl="0" defTabSz="914400">
              <a:spcBef>
                <a:spcPts val="0"/>
              </a:spcBef>
              <a:buClrTx/>
              <a:buSzTx/>
              <a:defRPr/>
            </a:pPr>
            <a:endParaRPr lang="en-US" sz="3200" dirty="0"/>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27</a:t>
            </a:fld>
            <a:endParaRPr lang="en-US"/>
          </a:p>
        </p:txBody>
      </p:sp>
    </p:spTree>
    <p:extLst>
      <p:ext uri="{BB962C8B-B14F-4D97-AF65-F5344CB8AC3E}">
        <p14:creationId xmlns:p14="http://schemas.microsoft.com/office/powerpoint/2010/main" val="188644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391CB-0DEC-406C-939F-CDA830D91292}"/>
              </a:ext>
            </a:extLst>
          </p:cNvPr>
          <p:cNvSpPr>
            <a:spLocks noGrp="1"/>
          </p:cNvSpPr>
          <p:nvPr>
            <p:ph type="title"/>
          </p:nvPr>
        </p:nvSpPr>
        <p:spPr>
          <a:xfrm>
            <a:off x="1137677" y="292842"/>
            <a:ext cx="8477811" cy="1320800"/>
          </a:xfrm>
        </p:spPr>
        <p:txBody>
          <a:bodyPr/>
          <a:lstStyle/>
          <a:p>
            <a:r>
              <a:rPr lang="en-US" dirty="0"/>
              <a:t>Investigating a Phenomenon</a:t>
            </a:r>
          </a:p>
        </p:txBody>
      </p:sp>
      <p:sp>
        <p:nvSpPr>
          <p:cNvPr id="4" name="Content Placeholder 3">
            <a:extLst>
              <a:ext uri="{FF2B5EF4-FFF2-40B4-BE49-F238E27FC236}">
                <a16:creationId xmlns:a16="http://schemas.microsoft.com/office/drawing/2014/main" xmlns="" id="{233A7A3F-1A03-487C-9630-663EA1F290AB}"/>
              </a:ext>
            </a:extLst>
          </p:cNvPr>
          <p:cNvSpPr>
            <a:spLocks noGrp="1"/>
          </p:cNvSpPr>
          <p:nvPr>
            <p:ph sz="quarter" idx="12"/>
          </p:nvPr>
        </p:nvSpPr>
        <p:spPr>
          <a:xfrm>
            <a:off x="1137677" y="2442317"/>
            <a:ext cx="8349223" cy="5061133"/>
          </a:xfrm>
        </p:spPr>
        <p:txBody>
          <a:bodyPr/>
          <a:lstStyle/>
          <a:p>
            <a:r>
              <a:rPr lang="en-US" sz="3200" dirty="0"/>
              <a:t>Phenomenon:  Some types of fabric can be used for raincoats and other types of fabric cannot.</a:t>
            </a:r>
          </a:p>
          <a:p>
            <a:endParaRPr lang="en-US" sz="3200" dirty="0"/>
          </a:p>
          <a:p>
            <a:r>
              <a:rPr lang="en-US" sz="3200" dirty="0"/>
              <a:t>PEs:  2-PS1-1 and 2-PS1-2</a:t>
            </a:r>
          </a:p>
          <a:p>
            <a:pPr marL="914400" indent="-914400"/>
            <a:r>
              <a:rPr lang="en-US" sz="3200" dirty="0"/>
              <a:t>DCI: PS1.A Different properties are suited to different purposes.</a:t>
            </a:r>
          </a:p>
          <a:p>
            <a:endParaRPr lang="en-US" sz="3200" dirty="0"/>
          </a:p>
        </p:txBody>
      </p:sp>
      <p:sp>
        <p:nvSpPr>
          <p:cNvPr id="3" name="Slide Number Placeholder 2">
            <a:extLst>
              <a:ext uri="{FF2B5EF4-FFF2-40B4-BE49-F238E27FC236}">
                <a16:creationId xmlns:a16="http://schemas.microsoft.com/office/drawing/2014/main" xmlns="" id="{8DD35F39-8E93-4621-B1A9-E1CF12F5C5FB}"/>
              </a:ext>
            </a:extLst>
          </p:cNvPr>
          <p:cNvSpPr>
            <a:spLocks noGrp="1"/>
          </p:cNvSpPr>
          <p:nvPr>
            <p:ph type="sldNum" sz="quarter" idx="10"/>
          </p:nvPr>
        </p:nvSpPr>
        <p:spPr/>
        <p:txBody>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281975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CAC66-658D-0443-BAD6-36EE4549F833}"/>
              </a:ext>
            </a:extLst>
          </p:cNvPr>
          <p:cNvSpPr>
            <a:spLocks noGrp="1"/>
          </p:cNvSpPr>
          <p:nvPr>
            <p:ph type="title"/>
          </p:nvPr>
        </p:nvSpPr>
        <p:spPr>
          <a:xfrm>
            <a:off x="489763" y="245340"/>
            <a:ext cx="9652361" cy="1320800"/>
          </a:xfrm>
        </p:spPr>
        <p:txBody>
          <a:bodyPr/>
          <a:lstStyle/>
          <a:p>
            <a:r>
              <a:rPr lang="en-US" sz="4400" dirty="0"/>
              <a:t>Anticipating Student Responses in Science</a:t>
            </a:r>
          </a:p>
        </p:txBody>
      </p:sp>
      <p:graphicFrame>
        <p:nvGraphicFramePr>
          <p:cNvPr id="5" name="Table 5" descr="A table showing a Kentucky science standard.">
            <a:extLst>
              <a:ext uri="{FF2B5EF4-FFF2-40B4-BE49-F238E27FC236}">
                <a16:creationId xmlns:a16="http://schemas.microsoft.com/office/drawing/2014/main" xmlns="" id="{F21EEE6B-0C33-9146-BCA3-7AD7C5A72842}"/>
              </a:ext>
            </a:extLst>
          </p:cNvPr>
          <p:cNvGraphicFramePr>
            <a:graphicFrameLocks noGrp="1"/>
          </p:cNvGraphicFramePr>
          <p:nvPr>
            <p:ph sz="half" idx="1"/>
          </p:nvPr>
        </p:nvGraphicFramePr>
        <p:xfrm>
          <a:off x="375850" y="1597128"/>
          <a:ext cx="11476655" cy="1005840"/>
        </p:xfrm>
        <a:graphic>
          <a:graphicData uri="http://schemas.openxmlformats.org/drawingml/2006/table">
            <a:tbl>
              <a:tblPr firstRow="1" bandRow="1">
                <a:tableStyleId>{5C22544A-7EE6-4342-B048-85BDC9FD1C3A}</a:tableStyleId>
              </a:tblPr>
              <a:tblGrid>
                <a:gridCol w="11476655">
                  <a:extLst>
                    <a:ext uri="{9D8B030D-6E8A-4147-A177-3AD203B41FA5}">
                      <a16:colId xmlns:a16="http://schemas.microsoft.com/office/drawing/2014/main" xmlns="" val="1857506515"/>
                    </a:ext>
                  </a:extLst>
                </a:gridCol>
              </a:tblGrid>
              <a:tr h="318024">
                <a:tc>
                  <a:txBody>
                    <a:bodyPr/>
                    <a:lstStyle/>
                    <a:p>
                      <a:r>
                        <a:rPr lang="en-US" dirty="0">
                          <a:solidFill>
                            <a:schemeClr val="tx1">
                              <a:lumMod val="75000"/>
                              <a:lumOff val="25000"/>
                            </a:schemeClr>
                          </a:solidFill>
                        </a:rPr>
                        <a:t>Standard</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6021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dirty="0">
                          <a:solidFill>
                            <a:schemeClr val="tx1">
                              <a:lumMod val="75000"/>
                              <a:lumOff val="25000"/>
                            </a:schemeClr>
                          </a:solidFill>
                        </a:rPr>
                        <a:t>2-PS1-1</a:t>
                      </a:r>
                      <a:r>
                        <a:rPr lang="en-US" sz="1800" u="none" dirty="0">
                          <a:solidFill>
                            <a:schemeClr val="tx1">
                              <a:lumMod val="75000"/>
                              <a:lumOff val="25000"/>
                            </a:schemeClr>
                          </a:solidFill>
                        </a:rPr>
                        <a:t>: </a:t>
                      </a:r>
                      <a:r>
                        <a:rPr lang="en-US" sz="1800" dirty="0">
                          <a:solidFill>
                            <a:schemeClr val="tx1">
                              <a:lumMod val="75000"/>
                              <a:lumOff val="25000"/>
                            </a:schemeClr>
                          </a:solidFill>
                        </a:rPr>
                        <a:t>Plan and conduct an investigation to describe and classify different kinds of materials by their observable properties.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8" name="Table 5" descr="A table showing a learning goal and success criteria for a Kentucky science standard">
            <a:extLst>
              <a:ext uri="{FF2B5EF4-FFF2-40B4-BE49-F238E27FC236}">
                <a16:creationId xmlns:a16="http://schemas.microsoft.com/office/drawing/2014/main" xmlns="" id="{3F665D42-0585-334E-B5C0-7D3B929EAF56}"/>
              </a:ext>
            </a:extLst>
          </p:cNvPr>
          <p:cNvGraphicFramePr>
            <a:graphicFrameLocks/>
          </p:cNvGraphicFramePr>
          <p:nvPr/>
        </p:nvGraphicFramePr>
        <p:xfrm>
          <a:off x="375849" y="2713148"/>
          <a:ext cx="11440301" cy="1584960"/>
        </p:xfrm>
        <a:graphic>
          <a:graphicData uri="http://schemas.openxmlformats.org/drawingml/2006/table">
            <a:tbl>
              <a:tblPr firstRow="1" bandRow="1">
                <a:tableStyleId>{5C22544A-7EE6-4342-B048-85BDC9FD1C3A}</a:tableStyleId>
              </a:tblPr>
              <a:tblGrid>
                <a:gridCol w="5710700">
                  <a:extLst>
                    <a:ext uri="{9D8B030D-6E8A-4147-A177-3AD203B41FA5}">
                      <a16:colId xmlns:a16="http://schemas.microsoft.com/office/drawing/2014/main" xmlns="" val="1614679207"/>
                    </a:ext>
                  </a:extLst>
                </a:gridCol>
                <a:gridCol w="5729601">
                  <a:extLst>
                    <a:ext uri="{9D8B030D-6E8A-4147-A177-3AD203B41FA5}">
                      <a16:colId xmlns:a16="http://schemas.microsoft.com/office/drawing/2014/main" xmlns="" val="3382708460"/>
                    </a:ext>
                  </a:extLst>
                </a:gridCol>
              </a:tblGrid>
              <a:tr h="309640">
                <a:tc>
                  <a:txBody>
                    <a:bodyPr/>
                    <a:lstStyle/>
                    <a:p>
                      <a:r>
                        <a:rPr lang="en-US" dirty="0">
                          <a:solidFill>
                            <a:schemeClr val="tx1">
                              <a:lumMod val="75000"/>
                              <a:lumOff val="25000"/>
                            </a:schemeClr>
                          </a:solidFill>
                        </a:rPr>
                        <a:t>Learning Goal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Success Criteria</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26806304"/>
                  </a:ext>
                </a:extLst>
              </a:tr>
              <a:tr h="0">
                <a:tc>
                  <a:txBody>
                    <a:bodyPr/>
                    <a:lstStyle/>
                    <a:p>
                      <a:r>
                        <a:rPr lang="en-US" sz="1600" dirty="0">
                          <a:solidFill>
                            <a:schemeClr val="tx1">
                              <a:lumMod val="75000"/>
                              <a:lumOff val="25000"/>
                            </a:schemeClr>
                          </a:solidFill>
                        </a:rPr>
                        <a:t>Today we are learning to use the properties of materials in order to place them into different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spcAft>
                          <a:spcPts val="600"/>
                        </a:spcAft>
                      </a:pPr>
                      <a:r>
                        <a:rPr lang="en-US" sz="1600" b="0" dirty="0">
                          <a:solidFill>
                            <a:schemeClr val="tx1">
                              <a:lumMod val="75000"/>
                              <a:lumOff val="25000"/>
                            </a:schemeClr>
                          </a:solidFill>
                        </a:rPr>
                        <a:t>I </a:t>
                      </a:r>
                      <a:r>
                        <a:rPr lang="en-US" sz="1600" b="0" kern="1200" dirty="0">
                          <a:solidFill>
                            <a:schemeClr val="tx1">
                              <a:lumMod val="75000"/>
                              <a:lumOff val="25000"/>
                            </a:schemeClr>
                          </a:solidFill>
                          <a:effectLst/>
                          <a:latin typeface="+mn-lt"/>
                          <a:ea typeface="+mn-ea"/>
                          <a:cs typeface="+mn-cs"/>
                        </a:rPr>
                        <a:t> can identify the properties of the materials I see.</a:t>
                      </a:r>
                    </a:p>
                    <a:p>
                      <a:pPr>
                        <a:spcAft>
                          <a:spcPts val="600"/>
                        </a:spcAft>
                      </a:pPr>
                      <a:r>
                        <a:rPr lang="en-US" sz="1600" b="0" kern="1200" dirty="0">
                          <a:solidFill>
                            <a:schemeClr val="tx1">
                              <a:lumMod val="75000"/>
                              <a:lumOff val="25000"/>
                            </a:schemeClr>
                          </a:solidFill>
                          <a:effectLst/>
                          <a:latin typeface="+mn-lt"/>
                          <a:ea typeface="+mn-ea"/>
                          <a:cs typeface="+mn-cs"/>
                        </a:rPr>
                        <a:t>I can name the patterns I see in the properties of the materials.</a:t>
                      </a:r>
                    </a:p>
                    <a:p>
                      <a:pPr>
                        <a:spcAft>
                          <a:spcPts val="600"/>
                        </a:spcAft>
                      </a:pPr>
                      <a:r>
                        <a:rPr lang="en-US" sz="1600" b="0" kern="1200" dirty="0">
                          <a:solidFill>
                            <a:schemeClr val="tx1">
                              <a:lumMod val="75000"/>
                              <a:lumOff val="25000"/>
                            </a:schemeClr>
                          </a:solidFill>
                          <a:effectLst/>
                          <a:latin typeface="+mn-lt"/>
                          <a:ea typeface="+mn-ea"/>
                          <a:cs typeface="+mn-cs"/>
                        </a:rPr>
                        <a:t>I can sort different materials into categories based upon the patterns of their properties.</a:t>
                      </a:r>
                      <a:endParaRPr lang="en-US" sz="1600" b="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870730770"/>
                  </a:ext>
                </a:extLst>
              </a:tr>
            </a:tbl>
          </a:graphicData>
        </a:graphic>
      </p:graphicFrame>
      <p:graphicFrame>
        <p:nvGraphicFramePr>
          <p:cNvPr id="6" name="Table 7" descr="A table showing evidence gathering strategies for the beginning, middle and end of a science lesson.">
            <a:extLst>
              <a:ext uri="{FF2B5EF4-FFF2-40B4-BE49-F238E27FC236}">
                <a16:creationId xmlns:a16="http://schemas.microsoft.com/office/drawing/2014/main" xmlns="" id="{D49FC39A-CDCF-4149-AAA2-B7FB8BD8D8EF}"/>
              </a:ext>
            </a:extLst>
          </p:cNvPr>
          <p:cNvGraphicFramePr>
            <a:graphicFrameLocks noGrp="1"/>
          </p:cNvGraphicFramePr>
          <p:nvPr>
            <p:ph sz="half" idx="11"/>
            <p:extLst>
              <p:ext uri="{D42A27DB-BD31-4B8C-83A1-F6EECF244321}">
                <p14:modId xmlns:p14="http://schemas.microsoft.com/office/powerpoint/2010/main" val="2941961647"/>
              </p:ext>
            </p:extLst>
          </p:nvPr>
        </p:nvGraphicFramePr>
        <p:xfrm>
          <a:off x="375850" y="4408289"/>
          <a:ext cx="11440302" cy="2199640"/>
        </p:xfrm>
        <a:graphic>
          <a:graphicData uri="http://schemas.openxmlformats.org/drawingml/2006/table">
            <a:tbl>
              <a:tblPr firstRow="1" bandRow="1">
                <a:tableStyleId>{5C22544A-7EE6-4342-B048-85BDC9FD1C3A}</a:tableStyleId>
              </a:tblPr>
              <a:tblGrid>
                <a:gridCol w="3813434">
                  <a:extLst>
                    <a:ext uri="{9D8B030D-6E8A-4147-A177-3AD203B41FA5}">
                      <a16:colId xmlns:a16="http://schemas.microsoft.com/office/drawing/2014/main" xmlns="" val="2296426354"/>
                    </a:ext>
                  </a:extLst>
                </a:gridCol>
                <a:gridCol w="3813434">
                  <a:extLst>
                    <a:ext uri="{9D8B030D-6E8A-4147-A177-3AD203B41FA5}">
                      <a16:colId xmlns:a16="http://schemas.microsoft.com/office/drawing/2014/main" xmlns="" val="2069931237"/>
                    </a:ext>
                  </a:extLst>
                </a:gridCol>
                <a:gridCol w="3813434">
                  <a:extLst>
                    <a:ext uri="{9D8B030D-6E8A-4147-A177-3AD203B41FA5}">
                      <a16:colId xmlns:a16="http://schemas.microsoft.com/office/drawing/2014/main" xmlns="" val="3804734485"/>
                    </a:ext>
                  </a:extLst>
                </a:gridCol>
              </a:tblGrid>
              <a:tr h="370840">
                <a:tc>
                  <a:txBody>
                    <a:bodyPr/>
                    <a:lstStyle/>
                    <a:p>
                      <a:r>
                        <a:rPr lang="en-US" dirty="0">
                          <a:solidFill>
                            <a:schemeClr val="tx1">
                              <a:lumMod val="75000"/>
                              <a:lumOff val="25000"/>
                            </a:schemeClr>
                          </a:solidFill>
                        </a:rPr>
                        <a:t>Start of Lesson</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Middle of Lesson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r>
                        <a:rPr lang="en-US" dirty="0">
                          <a:solidFill>
                            <a:schemeClr val="tx1">
                              <a:lumMod val="75000"/>
                              <a:lumOff val="25000"/>
                            </a:schemeClr>
                          </a:solidFill>
                        </a:rPr>
                        <a:t>End of Lesson</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2478600438"/>
                  </a:ext>
                </a:extLst>
              </a:tr>
              <a:tr h="370840">
                <a:tc>
                  <a:txBody>
                    <a:bodyPr/>
                    <a:lstStyle/>
                    <a:p>
                      <a:r>
                        <a:rPr lang="en-US" b="1" dirty="0">
                          <a:solidFill>
                            <a:schemeClr val="tx1">
                              <a:lumMod val="75000"/>
                              <a:lumOff val="25000"/>
                            </a:schemeClr>
                          </a:solidFill>
                        </a:rPr>
                        <a:t>Evidence Gathering Strategy: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Activating Prior Knowledge</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Questioning</a:t>
                      </a:r>
                      <a:endParaRPr lang="en-US" b="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b="1" dirty="0">
                          <a:solidFill>
                            <a:schemeClr val="tx1">
                              <a:lumMod val="75000"/>
                              <a:lumOff val="25000"/>
                            </a:schemeClr>
                          </a:solidFill>
                        </a:rPr>
                        <a:t>Evidence Gathering Strategy:</a:t>
                      </a:r>
                    </a:p>
                    <a:p>
                      <a:pPr lvl="0">
                        <a:buNone/>
                      </a:pPr>
                      <a:r>
                        <a:rPr lang="en-US" sz="1800" b="0" i="0" u="none" strike="noStrike" noProof="0" dirty="0">
                          <a:solidFill>
                            <a:schemeClr val="tx1">
                              <a:lumMod val="75000"/>
                              <a:lumOff val="25000"/>
                            </a:schemeClr>
                          </a:solidFill>
                          <a:latin typeface="Franklin Gothic Medium"/>
                        </a:rPr>
                        <a:t>Peer- and Self-Assessment</a:t>
                      </a:r>
                      <a:endParaRPr lang="en-US" b="0"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617635191"/>
                  </a:ext>
                </a:extLst>
              </a:tr>
              <a:tr h="370840">
                <a:tc>
                  <a:txBody>
                    <a:bodyPr/>
                    <a:lstStyle/>
                    <a:p>
                      <a:pPr lvl="0">
                        <a:buNone/>
                      </a:pPr>
                      <a:r>
                        <a:rPr lang="en-US" sz="1800" b="0" i="0" u="none" strike="noStrike" noProof="0" dirty="0">
                          <a:solidFill>
                            <a:schemeClr val="tx1">
                              <a:lumMod val="75000"/>
                              <a:lumOff val="25000"/>
                            </a:schemeClr>
                          </a:solidFill>
                          <a:latin typeface="Franklin Gothic Medium"/>
                        </a:rPr>
                        <a:t>In pairs, students identify a pattern in a small set of materials.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r>
                        <a:rPr lang="en-US" dirty="0">
                          <a:solidFill>
                            <a:schemeClr val="tx1">
                              <a:lumMod val="75000"/>
                              <a:lumOff val="25000"/>
                            </a:schemeClr>
                          </a:solidFill>
                        </a:rPr>
                        <a:t>As a class, students brainstorm strategies they could use in the properties of materials to find patterns.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lvl="0">
                        <a:buNone/>
                      </a:pPr>
                      <a:r>
                        <a:rPr lang="en-US" sz="1800" b="0" i="0" u="none" strike="noStrike" noProof="0" dirty="0">
                          <a:solidFill>
                            <a:schemeClr val="tx1">
                              <a:lumMod val="75000"/>
                              <a:lumOff val="25000"/>
                            </a:schemeClr>
                          </a:solidFill>
                          <a:latin typeface="Franklin Gothic Medium"/>
                        </a:rPr>
                        <a:t>Students sort new materials into groups and explain the patterns they used to a peer group.</a:t>
                      </a:r>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3595779470"/>
                  </a:ext>
                </a:extLst>
              </a:tr>
            </a:tbl>
          </a:graphicData>
        </a:graphic>
      </p:graphicFrame>
      <p:sp>
        <p:nvSpPr>
          <p:cNvPr id="7" name="Slide Number Placeholder 2">
            <a:extLst>
              <a:ext uri="{FF2B5EF4-FFF2-40B4-BE49-F238E27FC236}">
                <a16:creationId xmlns:a16="http://schemas.microsoft.com/office/drawing/2014/main" xmlns="" id="{6EBA9DBF-5CE3-5B47-A7D0-B919A6959C5C}"/>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29</a:t>
            </a:fld>
            <a:endParaRPr lang="en-US" dirty="0">
              <a:solidFill>
                <a:srgbClr val="4A66AC"/>
              </a:solidFill>
            </a:endParaRPr>
          </a:p>
        </p:txBody>
      </p:sp>
    </p:spTree>
    <p:extLst>
      <p:ext uri="{BB962C8B-B14F-4D97-AF65-F5344CB8AC3E}">
        <p14:creationId xmlns:p14="http://schemas.microsoft.com/office/powerpoint/2010/main" val="24018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47833" y="374619"/>
            <a:ext cx="8596668" cy="1320800"/>
          </a:xfrm>
        </p:spPr>
        <p:txBody>
          <a:bodyPr/>
          <a:lstStyle/>
          <a:p>
            <a:r>
              <a:rPr lang="en-US" dirty="0"/>
              <a:t>Learning Goals (2)</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1147833" y="1777835"/>
            <a:ext cx="9188715" cy="4901324"/>
          </a:xfrm>
        </p:spPr>
        <p:txBody>
          <a:bodyPr/>
          <a:lstStyle/>
          <a:p>
            <a:pPr marL="0" indent="0">
              <a:buNone/>
            </a:pPr>
            <a:r>
              <a:rPr lang="en-US" dirty="0"/>
              <a:t>Participants will understand:</a:t>
            </a:r>
          </a:p>
          <a:p>
            <a:pPr lvl="0"/>
            <a:r>
              <a:rPr lang="en-US" dirty="0"/>
              <a:t>Strategies to interpret evidence of student learning to inform teaching and learning within specific disciplines </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401575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03BA3D14-6819-E943-AEA8-996EB0C7046E}"/>
              </a:ext>
            </a:extLst>
          </p:cNvPr>
          <p:cNvSpPr>
            <a:spLocks noGrp="1"/>
          </p:cNvSpPr>
          <p:nvPr>
            <p:ph type="title"/>
          </p:nvPr>
        </p:nvSpPr>
        <p:spPr/>
        <p:txBody>
          <a:bodyPr/>
          <a:lstStyle/>
          <a:p>
            <a:r>
              <a:rPr lang="en-US" dirty="0"/>
              <a:t>Example: Start of Lesson</a:t>
            </a:r>
          </a:p>
        </p:txBody>
      </p:sp>
      <p:sp>
        <p:nvSpPr>
          <p:cNvPr id="13" name="Content Placeholder 12">
            <a:extLst>
              <a:ext uri="{FF2B5EF4-FFF2-40B4-BE49-F238E27FC236}">
                <a16:creationId xmlns:a16="http://schemas.microsoft.com/office/drawing/2014/main" xmlns="" id="{ADBB6A1E-D9EC-8549-8E87-608E1097A022}"/>
              </a:ext>
            </a:extLst>
          </p:cNvPr>
          <p:cNvSpPr>
            <a:spLocks noGrp="1"/>
          </p:cNvSpPr>
          <p:nvPr>
            <p:ph sz="half" idx="1"/>
          </p:nvPr>
        </p:nvSpPr>
        <p:spPr>
          <a:xfrm>
            <a:off x="701808" y="1797504"/>
            <a:ext cx="4719250" cy="4694708"/>
          </a:xfrm>
        </p:spPr>
        <p:txBody>
          <a:bodyPr/>
          <a:lstStyle/>
          <a:p>
            <a:pPr fontAlgn="t"/>
            <a:r>
              <a:rPr lang="en-US" sz="2800" b="1" dirty="0"/>
              <a:t>Evidence Gathering Strategy: </a:t>
            </a:r>
            <a:br>
              <a:rPr lang="en-US" sz="2800" b="1" dirty="0"/>
            </a:br>
            <a:r>
              <a:rPr lang="en-US" sz="2800" dirty="0"/>
              <a:t>Activating Prior Knowledge</a:t>
            </a:r>
          </a:p>
          <a:p>
            <a:pPr marL="457200" lvl="0" indent="-457200">
              <a:buFont typeface="Arial" panose="020B0604020202020204" pitchFamily="34" charset="0"/>
              <a:buChar char="•"/>
            </a:pPr>
            <a:r>
              <a:rPr lang="en-US" sz="2800" b="0" i="0" u="none" strike="noStrike" noProof="0" dirty="0">
                <a:latin typeface="Franklin Gothic Medium"/>
              </a:rPr>
              <a:t>In pairs, students make observations of a small set of materials to identify and name their properties.</a:t>
            </a:r>
          </a:p>
        </p:txBody>
      </p:sp>
      <p:sp>
        <p:nvSpPr>
          <p:cNvPr id="14" name="Content Placeholder 13">
            <a:extLst>
              <a:ext uri="{FF2B5EF4-FFF2-40B4-BE49-F238E27FC236}">
                <a16:creationId xmlns:a16="http://schemas.microsoft.com/office/drawing/2014/main" xmlns="" id="{811D6C84-E78B-F540-9412-EC9A412E8D59}"/>
              </a:ext>
            </a:extLst>
          </p:cNvPr>
          <p:cNvSpPr>
            <a:spLocks noGrp="1"/>
          </p:cNvSpPr>
          <p:nvPr>
            <p:ph sz="half" idx="2"/>
          </p:nvPr>
        </p:nvSpPr>
        <p:spPr>
          <a:xfrm>
            <a:off x="5511925" y="1801625"/>
            <a:ext cx="4130828" cy="4694708"/>
          </a:xfrm>
        </p:spPr>
        <p:txBody>
          <a:bodyPr lIns="91440" tIns="45720" rIns="91440" bIns="45720" anchor="t"/>
          <a:lstStyle/>
          <a:p>
            <a:r>
              <a:rPr lang="en-US" sz="2800" b="1" dirty="0"/>
              <a:t>Possible Student Understanding Issues</a:t>
            </a:r>
          </a:p>
          <a:p>
            <a:pPr marL="457200" indent="-457200">
              <a:buFont typeface="Arial" panose="020B0604020202020204" pitchFamily="34" charset="0"/>
              <a:buChar char="•"/>
            </a:pPr>
            <a:r>
              <a:rPr lang="en-US" sz="2800" dirty="0">
                <a:latin typeface="Franklin Gothic Medium"/>
              </a:rPr>
              <a:t>Able to identify only one property among multiple possibilities</a:t>
            </a:r>
          </a:p>
          <a:p>
            <a:pPr marL="457200" indent="-457200">
              <a:buFont typeface="Arial" panose="020B0604020202020204" pitchFamily="34" charset="0"/>
              <a:buChar char="•"/>
            </a:pPr>
            <a:r>
              <a:rPr lang="en-US" sz="2800" dirty="0">
                <a:latin typeface="Franklin Gothic Medium"/>
              </a:rPr>
              <a:t>Struggles to name properties</a:t>
            </a:r>
          </a:p>
          <a:p>
            <a:pPr marL="457200" indent="-457200">
              <a:buFont typeface="Arial" panose="020B0604020202020204" pitchFamily="34" charset="0"/>
              <a:buChar char="•"/>
            </a:pPr>
            <a:r>
              <a:rPr lang="en-US" sz="2800" dirty="0">
                <a:latin typeface="Franklin Gothic Medium"/>
              </a:rPr>
              <a:t>Only materials that are rigid are identified as solids</a:t>
            </a:r>
          </a:p>
          <a:p>
            <a:endParaRPr lang="en-US" sz="2800" dirty="0"/>
          </a:p>
        </p:txBody>
      </p:sp>
      <p:sp>
        <p:nvSpPr>
          <p:cNvPr id="2" name="Slide Number Placeholder 1">
            <a:extLst>
              <a:ext uri="{FF2B5EF4-FFF2-40B4-BE49-F238E27FC236}">
                <a16:creationId xmlns:a16="http://schemas.microsoft.com/office/drawing/2014/main" xmlns="" id="{1D6385F2-EC5E-9548-9B4F-4AFB5EEE60EB}"/>
              </a:ext>
            </a:extLst>
          </p:cNvPr>
          <p:cNvSpPr>
            <a:spLocks noGrp="1"/>
          </p:cNvSpPr>
          <p:nvPr>
            <p:ph type="sldNum" sz="quarter" idx="10"/>
          </p:nvPr>
        </p:nvSpPr>
        <p:spPr/>
        <p:txBody>
          <a:bodyPr/>
          <a:lstStyle/>
          <a:p>
            <a:fld id="{91BD7323-49BF-4C97-8773-5EC64C492009}" type="slidenum">
              <a:rPr lang="en-US" smtClean="0"/>
              <a:pPr/>
              <a:t>30</a:t>
            </a:fld>
            <a:endParaRPr lang="en-US"/>
          </a:p>
        </p:txBody>
      </p:sp>
    </p:spTree>
    <p:extLst>
      <p:ext uri="{BB962C8B-B14F-4D97-AF65-F5344CB8AC3E}">
        <p14:creationId xmlns:p14="http://schemas.microsoft.com/office/powerpoint/2010/main" val="2433381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03BA3D14-6819-E943-AEA8-996EB0C7046E}"/>
              </a:ext>
            </a:extLst>
          </p:cNvPr>
          <p:cNvSpPr>
            <a:spLocks noGrp="1"/>
          </p:cNvSpPr>
          <p:nvPr>
            <p:ph type="title"/>
          </p:nvPr>
        </p:nvSpPr>
        <p:spPr/>
        <p:txBody>
          <a:bodyPr/>
          <a:lstStyle/>
          <a:p>
            <a:r>
              <a:rPr lang="en-US" dirty="0"/>
              <a:t>Example: Middle of Lesson</a:t>
            </a:r>
          </a:p>
        </p:txBody>
      </p:sp>
      <p:sp>
        <p:nvSpPr>
          <p:cNvPr id="13" name="Content Placeholder 12">
            <a:extLst>
              <a:ext uri="{FF2B5EF4-FFF2-40B4-BE49-F238E27FC236}">
                <a16:creationId xmlns:a16="http://schemas.microsoft.com/office/drawing/2014/main" xmlns="" id="{ADBB6A1E-D9EC-8549-8E87-608E1097A022}"/>
              </a:ext>
            </a:extLst>
          </p:cNvPr>
          <p:cNvSpPr>
            <a:spLocks noGrp="1"/>
          </p:cNvSpPr>
          <p:nvPr>
            <p:ph sz="half" idx="1"/>
          </p:nvPr>
        </p:nvSpPr>
        <p:spPr>
          <a:xfrm>
            <a:off x="766491" y="1797504"/>
            <a:ext cx="4694892" cy="4694708"/>
          </a:xfrm>
        </p:spPr>
        <p:txBody>
          <a:bodyPr/>
          <a:lstStyle/>
          <a:p>
            <a:pPr fontAlgn="t"/>
            <a:r>
              <a:rPr lang="en-US" sz="2800" b="1" dirty="0"/>
              <a:t>Evidence Gathering Strategy: </a:t>
            </a:r>
            <a:br>
              <a:rPr lang="en-US" sz="2800" b="1" dirty="0"/>
            </a:br>
            <a:r>
              <a:rPr lang="en-US" sz="2800" dirty="0"/>
              <a:t>Questioning</a:t>
            </a:r>
          </a:p>
          <a:p>
            <a:pPr marL="457200" indent="-457200">
              <a:buFont typeface="Arial" panose="020B0604020202020204" pitchFamily="34" charset="0"/>
              <a:buChar char="•"/>
            </a:pPr>
            <a:r>
              <a:rPr lang="en-US" sz="2800" dirty="0"/>
              <a:t>As a class, students brainstorm strategies they could use to find patterns in the properties of materials.</a:t>
            </a:r>
          </a:p>
          <a:p>
            <a:endParaRPr lang="en-US" sz="3200" dirty="0"/>
          </a:p>
        </p:txBody>
      </p:sp>
      <p:sp>
        <p:nvSpPr>
          <p:cNvPr id="14" name="Content Placeholder 13">
            <a:extLst>
              <a:ext uri="{FF2B5EF4-FFF2-40B4-BE49-F238E27FC236}">
                <a16:creationId xmlns:a16="http://schemas.microsoft.com/office/drawing/2014/main" xmlns="" id="{811D6C84-E78B-F540-9412-EC9A412E8D59}"/>
              </a:ext>
            </a:extLst>
          </p:cNvPr>
          <p:cNvSpPr>
            <a:spLocks noGrp="1"/>
          </p:cNvSpPr>
          <p:nvPr>
            <p:ph sz="half" idx="2"/>
          </p:nvPr>
        </p:nvSpPr>
        <p:spPr>
          <a:xfrm>
            <a:off x="5597310" y="1801625"/>
            <a:ext cx="4297680" cy="4694708"/>
          </a:xfrm>
        </p:spPr>
        <p:txBody>
          <a:bodyPr lIns="91440" tIns="45720" rIns="91440" bIns="45720" anchor="t"/>
          <a:lstStyle/>
          <a:p>
            <a:r>
              <a:rPr lang="en-US" sz="2800" b="1" dirty="0"/>
              <a:t>Possible Student Understanding Issues</a:t>
            </a:r>
          </a:p>
          <a:p>
            <a:pPr marL="571500" indent="-571500">
              <a:buFont typeface="Arial,Sans-Serif"/>
              <a:buChar char="•"/>
            </a:pPr>
            <a:r>
              <a:rPr lang="en-US" sz="2400" dirty="0"/>
              <a:t>Confusion about ways of describing the amount of substance</a:t>
            </a:r>
          </a:p>
          <a:p>
            <a:pPr marL="571500" indent="-571500">
              <a:buFont typeface="Arial,Sans-Serif"/>
              <a:buChar char="•"/>
            </a:pPr>
            <a:r>
              <a:rPr lang="en-US" sz="2400" dirty="0"/>
              <a:t>Struggles with strategies involving quantitative measurements (e.g., using a ruler to measure length)</a:t>
            </a:r>
            <a:endParaRPr lang="en-US" sz="3200" dirty="0"/>
          </a:p>
        </p:txBody>
      </p:sp>
      <p:sp>
        <p:nvSpPr>
          <p:cNvPr id="2" name="Slide Number Placeholder 1">
            <a:extLst>
              <a:ext uri="{FF2B5EF4-FFF2-40B4-BE49-F238E27FC236}">
                <a16:creationId xmlns:a16="http://schemas.microsoft.com/office/drawing/2014/main" xmlns="" id="{1D6385F2-EC5E-9548-9B4F-4AFB5EEE60EB}"/>
              </a:ext>
            </a:extLst>
          </p:cNvPr>
          <p:cNvSpPr>
            <a:spLocks noGrp="1"/>
          </p:cNvSpPr>
          <p:nvPr>
            <p:ph type="sldNum" sz="quarter" idx="10"/>
          </p:nvPr>
        </p:nvSpPr>
        <p:spPr/>
        <p:txBody>
          <a:bodyPr/>
          <a:lstStyle/>
          <a:p>
            <a:fld id="{91BD7323-49BF-4C97-8773-5EC64C492009}" type="slidenum">
              <a:rPr lang="en-US" smtClean="0"/>
              <a:pPr/>
              <a:t>31</a:t>
            </a:fld>
            <a:endParaRPr lang="en-US"/>
          </a:p>
        </p:txBody>
      </p:sp>
    </p:spTree>
    <p:extLst>
      <p:ext uri="{BB962C8B-B14F-4D97-AF65-F5344CB8AC3E}">
        <p14:creationId xmlns:p14="http://schemas.microsoft.com/office/powerpoint/2010/main" val="236197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03BA3D14-6819-E943-AEA8-996EB0C7046E}"/>
              </a:ext>
            </a:extLst>
          </p:cNvPr>
          <p:cNvSpPr>
            <a:spLocks noGrp="1"/>
          </p:cNvSpPr>
          <p:nvPr>
            <p:ph type="title"/>
          </p:nvPr>
        </p:nvSpPr>
        <p:spPr/>
        <p:txBody>
          <a:bodyPr/>
          <a:lstStyle/>
          <a:p>
            <a:r>
              <a:rPr lang="en-US" dirty="0"/>
              <a:t>Example: End of Lesson</a:t>
            </a:r>
          </a:p>
        </p:txBody>
      </p:sp>
      <p:sp>
        <p:nvSpPr>
          <p:cNvPr id="13" name="Content Placeholder 12">
            <a:extLst>
              <a:ext uri="{FF2B5EF4-FFF2-40B4-BE49-F238E27FC236}">
                <a16:creationId xmlns:a16="http://schemas.microsoft.com/office/drawing/2014/main" xmlns="" id="{ADBB6A1E-D9EC-8549-8E87-608E1097A022}"/>
              </a:ext>
            </a:extLst>
          </p:cNvPr>
          <p:cNvSpPr>
            <a:spLocks noGrp="1"/>
          </p:cNvSpPr>
          <p:nvPr>
            <p:ph sz="half" idx="1"/>
          </p:nvPr>
        </p:nvSpPr>
        <p:spPr>
          <a:xfrm>
            <a:off x="751367" y="1797504"/>
            <a:ext cx="4646022" cy="4694708"/>
          </a:xfrm>
        </p:spPr>
        <p:txBody>
          <a:bodyPr/>
          <a:lstStyle/>
          <a:p>
            <a:pPr fontAlgn="t"/>
            <a:r>
              <a:rPr lang="en-US" sz="2800" b="1" dirty="0"/>
              <a:t>Evidence Gathering Strategy:</a:t>
            </a:r>
            <a:br>
              <a:rPr lang="en-US" sz="2800" b="1" dirty="0"/>
            </a:br>
            <a:r>
              <a:rPr lang="en-US" sz="2800" dirty="0"/>
              <a:t>Peer and Self-Assessment</a:t>
            </a:r>
          </a:p>
          <a:p>
            <a:pPr marL="457200" lvl="0" indent="-457200">
              <a:buFont typeface="Arial" panose="020B0604020202020204" pitchFamily="34" charset="0"/>
              <a:buChar char="•"/>
            </a:pPr>
            <a:r>
              <a:rPr lang="en-US" sz="2800" b="0" i="0" u="none" strike="noStrike" noProof="0" dirty="0">
                <a:latin typeface="Franklin Gothic Medium"/>
              </a:rPr>
              <a:t>Students sort new materials into groups and explain the patterns in properties they used to a peer group</a:t>
            </a:r>
            <a:r>
              <a:rPr lang="en-US" sz="2800" dirty="0"/>
              <a:t>.</a:t>
            </a:r>
          </a:p>
          <a:p>
            <a:endParaRPr lang="en-US" dirty="0"/>
          </a:p>
        </p:txBody>
      </p:sp>
      <p:sp>
        <p:nvSpPr>
          <p:cNvPr id="14" name="Content Placeholder 13">
            <a:extLst>
              <a:ext uri="{FF2B5EF4-FFF2-40B4-BE49-F238E27FC236}">
                <a16:creationId xmlns:a16="http://schemas.microsoft.com/office/drawing/2014/main" xmlns="" id="{811D6C84-E78B-F540-9412-EC9A412E8D59}"/>
              </a:ext>
            </a:extLst>
          </p:cNvPr>
          <p:cNvSpPr>
            <a:spLocks noGrp="1"/>
          </p:cNvSpPr>
          <p:nvPr>
            <p:ph sz="half" idx="2"/>
          </p:nvPr>
        </p:nvSpPr>
        <p:spPr>
          <a:xfrm>
            <a:off x="5507420" y="1721304"/>
            <a:ext cx="4334256" cy="4770908"/>
          </a:xfrm>
        </p:spPr>
        <p:txBody>
          <a:bodyPr lIns="91440" tIns="45720" rIns="91440" bIns="45720" anchor="t"/>
          <a:lstStyle/>
          <a:p>
            <a:r>
              <a:rPr lang="en-US" sz="2800" b="1" dirty="0"/>
              <a:t>Possible Student Understanding Issues</a:t>
            </a:r>
          </a:p>
          <a:p>
            <a:pPr marL="457200" indent="-457200">
              <a:buFont typeface="Arial" panose="020B0604020202020204" pitchFamily="34" charset="0"/>
              <a:buChar char="•"/>
            </a:pPr>
            <a:r>
              <a:rPr lang="en-US" sz="2400" dirty="0"/>
              <a:t>Patterns limited to only easily observable properties rather than including less obvious patterns in properties </a:t>
            </a:r>
          </a:p>
          <a:p>
            <a:pPr marL="457200" indent="-457200">
              <a:buFont typeface="Arial" panose="020B0604020202020204" pitchFamily="34" charset="0"/>
              <a:buChar char="•"/>
            </a:pPr>
            <a:r>
              <a:rPr lang="en-US" sz="2400" dirty="0"/>
              <a:t>May leave some materials out of the groups</a:t>
            </a:r>
          </a:p>
        </p:txBody>
      </p:sp>
      <p:sp>
        <p:nvSpPr>
          <p:cNvPr id="2" name="Slide Number Placeholder 1">
            <a:extLst>
              <a:ext uri="{FF2B5EF4-FFF2-40B4-BE49-F238E27FC236}">
                <a16:creationId xmlns:a16="http://schemas.microsoft.com/office/drawing/2014/main" xmlns="" id="{1D6385F2-EC5E-9548-9B4F-4AFB5EEE60EB}"/>
              </a:ext>
            </a:extLst>
          </p:cNvPr>
          <p:cNvSpPr>
            <a:spLocks noGrp="1"/>
          </p:cNvSpPr>
          <p:nvPr>
            <p:ph type="sldNum" sz="quarter" idx="10"/>
          </p:nvPr>
        </p:nvSpPr>
        <p:spPr/>
        <p:txBody>
          <a:bodyPr/>
          <a:lstStyle/>
          <a:p>
            <a:fld id="{91BD7323-49BF-4C97-8773-5EC64C492009}" type="slidenum">
              <a:rPr lang="en-US" smtClean="0"/>
              <a:pPr/>
              <a:t>32</a:t>
            </a:fld>
            <a:endParaRPr lang="en-US"/>
          </a:p>
        </p:txBody>
      </p:sp>
    </p:spTree>
    <p:extLst>
      <p:ext uri="{BB962C8B-B14F-4D97-AF65-F5344CB8AC3E}">
        <p14:creationId xmlns:p14="http://schemas.microsoft.com/office/powerpoint/2010/main" val="334589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EA313-2EA4-E146-A187-0F7A52982C9E}"/>
              </a:ext>
            </a:extLst>
          </p:cNvPr>
          <p:cNvSpPr>
            <a:spLocks noGrp="1"/>
          </p:cNvSpPr>
          <p:nvPr>
            <p:ph type="title"/>
          </p:nvPr>
        </p:nvSpPr>
        <p:spPr/>
        <p:txBody>
          <a:bodyPr/>
          <a:lstStyle/>
          <a:p>
            <a:r>
              <a:rPr lang="en-US" dirty="0"/>
              <a:t>Strategies for Interpreting Evidence</a:t>
            </a:r>
          </a:p>
        </p:txBody>
      </p:sp>
      <p:sp>
        <p:nvSpPr>
          <p:cNvPr id="4" name="Content Placeholder 3">
            <a:extLst>
              <a:ext uri="{FF2B5EF4-FFF2-40B4-BE49-F238E27FC236}">
                <a16:creationId xmlns:a16="http://schemas.microsoft.com/office/drawing/2014/main" xmlns="" id="{4A74C430-0B3F-BF42-BA3D-DC9542CA21EF}"/>
              </a:ext>
            </a:extLst>
          </p:cNvPr>
          <p:cNvSpPr>
            <a:spLocks noGrp="1"/>
          </p:cNvSpPr>
          <p:nvPr>
            <p:ph sz="quarter" idx="12"/>
          </p:nvPr>
        </p:nvSpPr>
        <p:spPr>
          <a:xfrm>
            <a:off x="1137677" y="2194559"/>
            <a:ext cx="9090025" cy="4480215"/>
          </a:xfrm>
        </p:spPr>
        <p:txBody>
          <a:bodyPr/>
          <a:lstStyle/>
          <a:p>
            <a:r>
              <a:rPr lang="en-US" dirty="0"/>
              <a:t>Interpretation strategies and tools should be aligned to:</a:t>
            </a:r>
          </a:p>
          <a:p>
            <a:pPr marL="566928" lvl="1" indent="-566928">
              <a:buSzPct val="100000"/>
              <a:buFont typeface="Arial" panose="020B0604020202020204" pitchFamily="34" charset="0"/>
              <a:buChar char="•"/>
            </a:pPr>
            <a:r>
              <a:rPr lang="en-US" dirty="0"/>
              <a:t>Learning Goals and Success Criteria</a:t>
            </a:r>
          </a:p>
          <a:p>
            <a:pPr marL="566928" lvl="1" indent="-566928">
              <a:buSzPct val="100000"/>
              <a:buFont typeface="Arial" panose="020B0604020202020204" pitchFamily="34" charset="0"/>
              <a:buChar char="•"/>
            </a:pPr>
            <a:r>
              <a:rPr lang="en-US" dirty="0"/>
              <a:t>Type of evidence needed</a:t>
            </a:r>
          </a:p>
          <a:p>
            <a:pPr marL="566928" lvl="1" indent="-566928">
              <a:buSzPct val="100000"/>
              <a:buFont typeface="Arial" panose="020B0604020202020204" pitchFamily="34" charset="0"/>
              <a:buChar char="•"/>
            </a:pPr>
            <a:r>
              <a:rPr lang="en-US" dirty="0"/>
              <a:t>User (teacher or student)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B2AB4FA9-29D7-8B42-B7D0-E1963C55100B}"/>
              </a:ext>
            </a:extLst>
          </p:cNvPr>
          <p:cNvSpPr>
            <a:spLocks noGrp="1"/>
          </p:cNvSpPr>
          <p:nvPr>
            <p:ph type="sldNum" sz="quarter" idx="10"/>
          </p:nvPr>
        </p:nvSpPr>
        <p:spPr/>
        <p:txBody>
          <a:bodyPr/>
          <a:lstStyle/>
          <a:p>
            <a:fld id="{91BD7323-49BF-4C97-8773-5EC64C492009}" type="slidenum">
              <a:rPr lang="en-US" smtClean="0"/>
              <a:pPr/>
              <a:t>33</a:t>
            </a:fld>
            <a:endParaRPr lang="en-US"/>
          </a:p>
        </p:txBody>
      </p:sp>
    </p:spTree>
    <p:extLst>
      <p:ext uri="{BB962C8B-B14F-4D97-AF65-F5344CB8AC3E}">
        <p14:creationId xmlns:p14="http://schemas.microsoft.com/office/powerpoint/2010/main" val="1703858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D4FF1-EA45-8B46-BA37-16F7F4D6ECDB}"/>
              </a:ext>
            </a:extLst>
          </p:cNvPr>
          <p:cNvSpPr>
            <a:spLocks noGrp="1"/>
          </p:cNvSpPr>
          <p:nvPr>
            <p:ph type="title"/>
          </p:nvPr>
        </p:nvSpPr>
        <p:spPr/>
        <p:txBody>
          <a:bodyPr lIns="91440" tIns="45720" rIns="91440" bIns="45720" anchor="t"/>
          <a:lstStyle/>
          <a:p>
            <a:r>
              <a:rPr lang="en-US" dirty="0"/>
              <a:t>Example: Teacher-Facing Strategy</a:t>
            </a:r>
          </a:p>
        </p:txBody>
      </p:sp>
      <p:graphicFrame>
        <p:nvGraphicFramePr>
          <p:cNvPr id="6" name="Table 6">
            <a:extLst>
              <a:ext uri="{FF2B5EF4-FFF2-40B4-BE49-F238E27FC236}">
                <a16:creationId xmlns:a16="http://schemas.microsoft.com/office/drawing/2014/main" xmlns="" id="{9E790714-74B4-4E47-97FB-18C89454B9A2}"/>
              </a:ext>
            </a:extLst>
          </p:cNvPr>
          <p:cNvGraphicFramePr>
            <a:graphicFrameLocks noGrp="1"/>
          </p:cNvGraphicFramePr>
          <p:nvPr/>
        </p:nvGraphicFramePr>
        <p:xfrm>
          <a:off x="837420" y="2235525"/>
          <a:ext cx="8671950" cy="3581400"/>
        </p:xfrm>
        <a:graphic>
          <a:graphicData uri="http://schemas.openxmlformats.org/drawingml/2006/table">
            <a:tbl>
              <a:tblPr firstRow="1" bandRow="1">
                <a:tableStyleId>{5C22544A-7EE6-4342-B048-85BDC9FD1C3A}</a:tableStyleId>
              </a:tblPr>
              <a:tblGrid>
                <a:gridCol w="1134113">
                  <a:extLst>
                    <a:ext uri="{9D8B030D-6E8A-4147-A177-3AD203B41FA5}">
                      <a16:colId xmlns:a16="http://schemas.microsoft.com/office/drawing/2014/main" xmlns="" val="888442280"/>
                    </a:ext>
                  </a:extLst>
                </a:gridCol>
                <a:gridCol w="1861794">
                  <a:extLst>
                    <a:ext uri="{9D8B030D-6E8A-4147-A177-3AD203B41FA5}">
                      <a16:colId xmlns:a16="http://schemas.microsoft.com/office/drawing/2014/main" xmlns="" val="340514629"/>
                    </a:ext>
                  </a:extLst>
                </a:gridCol>
                <a:gridCol w="1861794">
                  <a:extLst>
                    <a:ext uri="{9D8B030D-6E8A-4147-A177-3AD203B41FA5}">
                      <a16:colId xmlns:a16="http://schemas.microsoft.com/office/drawing/2014/main" xmlns="" val="2484970022"/>
                    </a:ext>
                  </a:extLst>
                </a:gridCol>
                <a:gridCol w="1861794">
                  <a:extLst>
                    <a:ext uri="{9D8B030D-6E8A-4147-A177-3AD203B41FA5}">
                      <a16:colId xmlns:a16="http://schemas.microsoft.com/office/drawing/2014/main" xmlns="" val="3007128913"/>
                    </a:ext>
                  </a:extLst>
                </a:gridCol>
                <a:gridCol w="1952455">
                  <a:extLst>
                    <a:ext uri="{9D8B030D-6E8A-4147-A177-3AD203B41FA5}">
                      <a16:colId xmlns:a16="http://schemas.microsoft.com/office/drawing/2014/main" xmlns="" val="1731107200"/>
                    </a:ext>
                  </a:extLst>
                </a:gridCol>
              </a:tblGrid>
              <a:tr h="366838">
                <a:tc>
                  <a:txBody>
                    <a:bodyPr/>
                    <a:lstStyle/>
                    <a:p>
                      <a:pPr algn="ctr"/>
                      <a:r>
                        <a:rPr lang="en-US" dirty="0">
                          <a:solidFill>
                            <a:schemeClr val="tx1">
                              <a:lumMod val="75000"/>
                              <a:lumOff val="25000"/>
                            </a:schemeClr>
                          </a:solidFill>
                        </a:rPr>
                        <a:t>Student</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pPr algn="ctr"/>
                      <a:r>
                        <a:rPr lang="en-US" dirty="0">
                          <a:solidFill>
                            <a:schemeClr val="tx1">
                              <a:lumMod val="75000"/>
                              <a:lumOff val="25000"/>
                            </a:schemeClr>
                          </a:solidFill>
                        </a:rPr>
                        <a:t>Names more than one property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pPr algn="ctr"/>
                      <a:r>
                        <a:rPr lang="en-US" dirty="0">
                          <a:solidFill>
                            <a:schemeClr val="tx1">
                              <a:lumMod val="75000"/>
                              <a:lumOff val="25000"/>
                            </a:schemeClr>
                          </a:solidFill>
                        </a:rPr>
                        <a:t>Finds more than one pattern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pPr algn="ctr"/>
                      <a:r>
                        <a:rPr lang="en-US" dirty="0">
                          <a:solidFill>
                            <a:schemeClr val="tx1">
                              <a:lumMod val="75000"/>
                              <a:lumOff val="25000"/>
                            </a:schemeClr>
                          </a:solidFill>
                        </a:rPr>
                        <a:t>Includes all of the materials when sorting by properties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DA728"/>
                    </a:solidFill>
                  </a:tcPr>
                </a:tc>
                <a:tc>
                  <a:txBody>
                    <a:bodyPr/>
                    <a:lstStyle/>
                    <a:p>
                      <a:pPr algn="ctr"/>
                      <a:r>
                        <a:rPr lang="en-US" dirty="0">
                          <a:solidFill>
                            <a:schemeClr val="tx1">
                              <a:lumMod val="75000"/>
                              <a:lumOff val="25000"/>
                            </a:schemeClr>
                          </a:solidFill>
                        </a:rPr>
                        <a:t>Notes</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DA728"/>
                    </a:solidFill>
                  </a:tcPr>
                </a:tc>
                <a:extLst>
                  <a:ext uri="{0D108BD9-81ED-4DB2-BD59-A6C34878D82A}">
                    <a16:rowId xmlns:a16="http://schemas.microsoft.com/office/drawing/2014/main" xmlns="" val="187829145"/>
                  </a:ext>
                </a:extLst>
              </a:tr>
              <a:tr h="370840">
                <a:tc>
                  <a:txBody>
                    <a:bodyPr/>
                    <a:lstStyle/>
                    <a:p>
                      <a:pPr algn="ctr"/>
                      <a:r>
                        <a:rPr lang="en-US" dirty="0">
                          <a:solidFill>
                            <a:schemeClr val="tx1">
                              <a:lumMod val="75000"/>
                              <a:lumOff val="25000"/>
                            </a:schemeClr>
                          </a:solidFill>
                        </a:rPr>
                        <a:t>Amir</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1280300504"/>
                  </a:ext>
                </a:extLst>
              </a:tr>
              <a:tr h="370840">
                <a:tc>
                  <a:txBody>
                    <a:bodyPr/>
                    <a:lstStyle/>
                    <a:p>
                      <a:pPr algn="ctr"/>
                      <a:r>
                        <a:rPr lang="en-US" dirty="0">
                          <a:solidFill>
                            <a:schemeClr val="tx1">
                              <a:lumMod val="75000"/>
                              <a:lumOff val="25000"/>
                            </a:schemeClr>
                          </a:solidFill>
                        </a:rPr>
                        <a:t>Bo</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No</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Left out three materials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3705871725"/>
                  </a:ext>
                </a:extLst>
              </a:tr>
              <a:tr h="370840">
                <a:tc>
                  <a:txBody>
                    <a:bodyPr/>
                    <a:lstStyle/>
                    <a:p>
                      <a:pPr algn="ctr"/>
                      <a:r>
                        <a:rPr lang="en-US" dirty="0">
                          <a:solidFill>
                            <a:schemeClr val="tx1">
                              <a:lumMod val="75000"/>
                              <a:lumOff val="25000"/>
                            </a:schemeClr>
                          </a:solidFill>
                        </a:rPr>
                        <a:t>Chris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No</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Only names color</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465624854"/>
                  </a:ext>
                </a:extLst>
              </a:tr>
              <a:tr h="370840">
                <a:tc>
                  <a:txBody>
                    <a:bodyPr/>
                    <a:lstStyle/>
                    <a:p>
                      <a:pPr algn="ctr"/>
                      <a:r>
                        <a:rPr lang="en-US" dirty="0">
                          <a:solidFill>
                            <a:schemeClr val="tx1">
                              <a:lumMod val="75000"/>
                              <a:lumOff val="25000"/>
                            </a:schemeClr>
                          </a:solidFill>
                        </a:rPr>
                        <a:t>Sofia</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algn="ctr"/>
                      <a:r>
                        <a:rPr lang="en-US" dirty="0">
                          <a:solidFill>
                            <a:schemeClr val="tx1">
                              <a:lumMod val="75000"/>
                              <a:lumOff val="25000"/>
                            </a:schemeClr>
                          </a:solidFill>
                        </a:rPr>
                        <a:t>No</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Only found a pattern of shape</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a16="http://schemas.microsoft.com/office/drawing/2014/main" xmlns="" val="481518379"/>
                  </a:ext>
                </a:extLst>
              </a:tr>
              <a:tr h="370840">
                <a:tc>
                  <a:txBody>
                    <a:bodyPr/>
                    <a:lstStyle/>
                    <a:p>
                      <a:pPr algn="ctr"/>
                      <a:r>
                        <a:rPr lang="en-US" dirty="0">
                          <a:solidFill>
                            <a:schemeClr val="tx1">
                              <a:lumMod val="75000"/>
                              <a:lumOff val="25000"/>
                            </a:schemeClr>
                          </a:solidFill>
                        </a:rPr>
                        <a:t>Mateo</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algn="ctr"/>
                      <a:r>
                        <a:rPr lang="en-US" dirty="0">
                          <a:solidFill>
                            <a:schemeClr val="tx1">
                              <a:lumMod val="75000"/>
                              <a:lumOff val="25000"/>
                            </a:schemeClr>
                          </a:solidFill>
                        </a:rPr>
                        <a:t>Yes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EF0CA"/>
                    </a:solidFill>
                  </a:tcPr>
                </a:tc>
                <a:extLst>
                  <a:ext uri="{0D108BD9-81ED-4DB2-BD59-A6C34878D82A}">
                    <a16:rowId xmlns:a16="http://schemas.microsoft.com/office/drawing/2014/main" xmlns="" val="2021651880"/>
                  </a:ext>
                </a:extLst>
              </a:tr>
            </a:tbl>
          </a:graphicData>
        </a:graphic>
      </p:graphicFrame>
      <p:sp>
        <p:nvSpPr>
          <p:cNvPr id="3" name="Slide Number Placeholder 2">
            <a:extLst>
              <a:ext uri="{FF2B5EF4-FFF2-40B4-BE49-F238E27FC236}">
                <a16:creationId xmlns:a16="http://schemas.microsoft.com/office/drawing/2014/main" xmlns="" id="{4C6B0C7B-6F16-084D-8B3C-F7233A094100}"/>
              </a:ext>
            </a:extLst>
          </p:cNvPr>
          <p:cNvSpPr>
            <a:spLocks noGrp="1"/>
          </p:cNvSpPr>
          <p:nvPr>
            <p:ph type="sldNum" sz="quarter" idx="10"/>
          </p:nvPr>
        </p:nvSpPr>
        <p:spPr/>
        <p:txBody>
          <a:bodyPr/>
          <a:lstStyle/>
          <a:p>
            <a:fld id="{91BD7323-49BF-4C97-8773-5EC64C492009}" type="slidenum">
              <a:rPr lang="en-US" smtClean="0"/>
              <a:pPr/>
              <a:t>34</a:t>
            </a:fld>
            <a:endParaRPr lang="en-US"/>
          </a:p>
        </p:txBody>
      </p:sp>
    </p:spTree>
    <p:extLst>
      <p:ext uri="{BB962C8B-B14F-4D97-AF65-F5344CB8AC3E}">
        <p14:creationId xmlns:p14="http://schemas.microsoft.com/office/powerpoint/2010/main" val="1023185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D4FF1-EA45-8B46-BA37-16F7F4D6ECDB}"/>
              </a:ext>
            </a:extLst>
          </p:cNvPr>
          <p:cNvSpPr>
            <a:spLocks noGrp="1"/>
          </p:cNvSpPr>
          <p:nvPr>
            <p:ph type="title"/>
          </p:nvPr>
        </p:nvSpPr>
        <p:spPr/>
        <p:txBody>
          <a:bodyPr lIns="91440" tIns="45720" rIns="91440" bIns="45720" anchor="t"/>
          <a:lstStyle/>
          <a:p>
            <a:r>
              <a:rPr lang="en-US" dirty="0"/>
              <a:t>Example: Student-Facing Strategy</a:t>
            </a:r>
          </a:p>
        </p:txBody>
      </p:sp>
      <p:pic>
        <p:nvPicPr>
          <p:cNvPr id="11" name="Content Placeholder 10" descr="Icon of a thumbs up">
            <a:extLst>
              <a:ext uri="{FF2B5EF4-FFF2-40B4-BE49-F238E27FC236}">
                <a16:creationId xmlns:a16="http://schemas.microsoft.com/office/drawing/2014/main" xmlns="" id="{3D3D3B4F-A255-AE4C-AB84-6CC9B98733CD}"/>
              </a:ext>
            </a:extLst>
          </p:cNvPr>
          <p:cNvPicPr>
            <a:picLocks noGrp="1" noChangeAspect="1"/>
          </p:cNvPicPr>
          <p:nvPr>
            <p:ph sz="half" idx="1"/>
          </p:nvPr>
        </p:nvPicPr>
        <p:blipFill>
          <a:blip r:embed="rId3">
            <a:duotone>
              <a:prstClr val="black"/>
              <a:srgbClr val="FF7E79">
                <a:tint val="45000"/>
                <a:satMod val="400000"/>
              </a:srgbClr>
            </a:duotone>
            <a:extLst>
              <a:ext uri="{28A0092B-C50C-407E-A947-70E740481C1C}">
                <a14:useLocalDpi xmlns:a14="http://schemas.microsoft.com/office/drawing/2010/main" val="0"/>
              </a:ext>
            </a:extLst>
          </a:blip>
          <a:stretch>
            <a:fillRect/>
          </a:stretch>
        </p:blipFill>
        <p:spPr>
          <a:xfrm>
            <a:off x="4420249" y="2342415"/>
            <a:ext cx="914400" cy="914400"/>
          </a:xfrm>
        </p:spPr>
      </p:pic>
      <p:pic>
        <p:nvPicPr>
          <p:cNvPr id="13" name="Content Placeholder 12" descr="Icon of a thumb pointing sideways">
            <a:extLst>
              <a:ext uri="{FF2B5EF4-FFF2-40B4-BE49-F238E27FC236}">
                <a16:creationId xmlns:a16="http://schemas.microsoft.com/office/drawing/2014/main" xmlns="" id="{A3742F84-C630-D440-918C-ACCDC180634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342415"/>
            <a:ext cx="914400" cy="914400"/>
          </a:xfrm>
        </p:spPr>
      </p:pic>
      <p:pic>
        <p:nvPicPr>
          <p:cNvPr id="15" name="Content Placeholder 14" descr="Icon of thumbs down">
            <a:extLst>
              <a:ext uri="{FF2B5EF4-FFF2-40B4-BE49-F238E27FC236}">
                <a16:creationId xmlns:a16="http://schemas.microsoft.com/office/drawing/2014/main" xmlns="" id="{D0215773-9A87-7A43-B957-1380AACCD2A9}"/>
              </a:ext>
            </a:extLst>
          </p:cNvPr>
          <p:cNvPicPr>
            <a:picLocks noGrp="1" noChangeAspect="1"/>
          </p:cNvPicPr>
          <p:nvPr>
            <p:ph sz="half" idx="11"/>
          </p:nvPr>
        </p:nvPicPr>
        <p:blipFill>
          <a:blip r:embed="rId5">
            <a:extLst>
              <a:ext uri="{28A0092B-C50C-407E-A947-70E740481C1C}">
                <a14:useLocalDpi xmlns:a14="http://schemas.microsoft.com/office/drawing/2010/main" val="0"/>
              </a:ext>
            </a:extLst>
          </a:blip>
          <a:stretch>
            <a:fillRect/>
          </a:stretch>
        </p:blipFill>
        <p:spPr>
          <a:xfrm>
            <a:off x="7911543" y="2377766"/>
            <a:ext cx="914400" cy="914400"/>
          </a:xfrm>
        </p:spPr>
      </p:pic>
      <p:graphicFrame>
        <p:nvGraphicFramePr>
          <p:cNvPr id="9" name="Table 9">
            <a:extLst>
              <a:ext uri="{FF2B5EF4-FFF2-40B4-BE49-F238E27FC236}">
                <a16:creationId xmlns:a16="http://schemas.microsoft.com/office/drawing/2014/main" xmlns="" id="{A6BE18CD-6253-9E45-8E3A-5C13FD0A13DF}"/>
              </a:ext>
            </a:extLst>
          </p:cNvPr>
          <p:cNvGraphicFramePr>
            <a:graphicFrameLocks noGrp="1"/>
          </p:cNvGraphicFramePr>
          <p:nvPr>
            <p:ph sz="half" idx="12"/>
          </p:nvPr>
        </p:nvGraphicFramePr>
        <p:xfrm>
          <a:off x="998119" y="3327516"/>
          <a:ext cx="8353050" cy="2021840"/>
        </p:xfrm>
        <a:graphic>
          <a:graphicData uri="http://schemas.openxmlformats.org/drawingml/2006/table">
            <a:tbl>
              <a:tblPr firstRow="1" bandRow="1">
                <a:tableStyleId>{5C22544A-7EE6-4342-B048-85BDC9FD1C3A}</a:tableStyleId>
              </a:tblPr>
              <a:tblGrid>
                <a:gridCol w="3162982">
                  <a:extLst>
                    <a:ext uri="{9D8B030D-6E8A-4147-A177-3AD203B41FA5}">
                      <a16:colId xmlns:a16="http://schemas.microsoft.com/office/drawing/2014/main" xmlns="" val="3272338519"/>
                    </a:ext>
                  </a:extLst>
                </a:gridCol>
                <a:gridCol w="1247064">
                  <a:extLst>
                    <a:ext uri="{9D8B030D-6E8A-4147-A177-3AD203B41FA5}">
                      <a16:colId xmlns:a16="http://schemas.microsoft.com/office/drawing/2014/main" xmlns="" val="1608804625"/>
                    </a:ext>
                  </a:extLst>
                </a:gridCol>
                <a:gridCol w="2022764">
                  <a:extLst>
                    <a:ext uri="{9D8B030D-6E8A-4147-A177-3AD203B41FA5}">
                      <a16:colId xmlns:a16="http://schemas.microsoft.com/office/drawing/2014/main" xmlns="" val="336946551"/>
                    </a:ext>
                  </a:extLst>
                </a:gridCol>
                <a:gridCol w="1920240">
                  <a:extLst>
                    <a:ext uri="{9D8B030D-6E8A-4147-A177-3AD203B41FA5}">
                      <a16:colId xmlns:a16="http://schemas.microsoft.com/office/drawing/2014/main" xmlns="" val="223454782"/>
                    </a:ext>
                  </a:extLst>
                </a:gridCol>
              </a:tblGrid>
              <a:tr h="370840">
                <a:tc>
                  <a:txBody>
                    <a:bodyPr/>
                    <a:lstStyle/>
                    <a:p>
                      <a:r>
                        <a:rPr lang="en-US" dirty="0">
                          <a:solidFill>
                            <a:schemeClr val="tx1">
                              <a:lumMod val="75000"/>
                              <a:lumOff val="25000"/>
                            </a:schemeClr>
                          </a:solidFill>
                        </a:rPr>
                        <a:t>I can…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I can do it.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I need a little help.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I need more help.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extLst>
                  <a:ext uri="{0D108BD9-81ED-4DB2-BD59-A6C34878D82A}">
                    <a16:rowId xmlns:a16="http://schemas.microsoft.com/office/drawing/2014/main" xmlns="" val="40265330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Name properties of materials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309127828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Observe and measure properties of materials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3600690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Sort materials into groups based on their properties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420418132"/>
                  </a:ext>
                </a:extLst>
              </a:tr>
            </a:tbl>
          </a:graphicData>
        </a:graphic>
      </p:graphicFrame>
      <p:sp>
        <p:nvSpPr>
          <p:cNvPr id="3" name="Slide Number Placeholder 2">
            <a:extLst>
              <a:ext uri="{FF2B5EF4-FFF2-40B4-BE49-F238E27FC236}">
                <a16:creationId xmlns:a16="http://schemas.microsoft.com/office/drawing/2014/main" xmlns="" id="{4C6B0C7B-6F16-084D-8B3C-F7233A094100}"/>
              </a:ext>
            </a:extLst>
          </p:cNvPr>
          <p:cNvSpPr>
            <a:spLocks noGrp="1"/>
          </p:cNvSpPr>
          <p:nvPr>
            <p:ph type="sldNum" sz="quarter" idx="10"/>
          </p:nvPr>
        </p:nvSpPr>
        <p:spPr/>
        <p:txBody>
          <a:bodyPr/>
          <a:lstStyle/>
          <a:p>
            <a:fld id="{91BD7323-49BF-4C97-8773-5EC64C492009}" type="slidenum">
              <a:rPr lang="en-US" smtClean="0"/>
              <a:pPr/>
              <a:t>35</a:t>
            </a:fld>
            <a:endParaRPr lang="en-US"/>
          </a:p>
        </p:txBody>
      </p:sp>
    </p:spTree>
    <p:extLst>
      <p:ext uri="{BB962C8B-B14F-4D97-AF65-F5344CB8AC3E}">
        <p14:creationId xmlns:p14="http://schemas.microsoft.com/office/powerpoint/2010/main" val="23384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7D92D-F68B-FB4D-8401-737F6182164D}"/>
              </a:ext>
            </a:extLst>
          </p:cNvPr>
          <p:cNvSpPr>
            <a:spLocks noGrp="1"/>
          </p:cNvSpPr>
          <p:nvPr>
            <p:ph type="title"/>
          </p:nvPr>
        </p:nvSpPr>
        <p:spPr/>
        <p:txBody>
          <a:bodyPr/>
          <a:lstStyle/>
          <a:p>
            <a:r>
              <a:rPr lang="en-US" sz="5400" dirty="0"/>
              <a:t>Interpreting Evidence in Action</a:t>
            </a:r>
          </a:p>
        </p:txBody>
      </p:sp>
      <p:sp>
        <p:nvSpPr>
          <p:cNvPr id="3" name="Slide Number Placeholder 2">
            <a:extLst>
              <a:ext uri="{FF2B5EF4-FFF2-40B4-BE49-F238E27FC236}">
                <a16:creationId xmlns:a16="http://schemas.microsoft.com/office/drawing/2014/main" xmlns="" id="{DF6AAF58-6F4F-2542-BE26-C6A9F0539351}"/>
              </a:ext>
            </a:extLst>
          </p:cNvPr>
          <p:cNvSpPr>
            <a:spLocks noGrp="1"/>
          </p:cNvSpPr>
          <p:nvPr>
            <p:ph type="sldNum" sz="quarter" idx="10"/>
          </p:nvPr>
        </p:nvSpPr>
        <p:spPr/>
        <p:txBody>
          <a:bodyPr/>
          <a:lstStyle/>
          <a:p>
            <a:fld id="{91BD7323-49BF-4C97-8773-5EC64C492009}" type="slidenum">
              <a:rPr lang="en-US" smtClean="0"/>
              <a:pPr/>
              <a:t>36</a:t>
            </a:fld>
            <a:endParaRPr lang="en-US"/>
          </a:p>
        </p:txBody>
      </p:sp>
    </p:spTree>
    <p:extLst>
      <p:ext uri="{BB962C8B-B14F-4D97-AF65-F5344CB8AC3E}">
        <p14:creationId xmlns:p14="http://schemas.microsoft.com/office/powerpoint/2010/main" val="1323033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EF0172F0-DDA1-6D42-8DA1-83A37B5A188D}"/>
              </a:ext>
            </a:extLst>
          </p:cNvPr>
          <p:cNvSpPr>
            <a:spLocks noGrp="1"/>
          </p:cNvSpPr>
          <p:nvPr>
            <p:ph type="title"/>
          </p:nvPr>
        </p:nvSpPr>
        <p:spPr>
          <a:xfrm>
            <a:off x="1137677" y="292842"/>
            <a:ext cx="8992572" cy="1320800"/>
          </a:xfrm>
        </p:spPr>
        <p:txBody>
          <a:bodyPr/>
          <a:lstStyle/>
          <a:p>
            <a:r>
              <a:rPr lang="en-US" dirty="0"/>
              <a:t>Science Example: Interpretation Strategies</a:t>
            </a:r>
          </a:p>
        </p:txBody>
      </p:sp>
      <p:sp>
        <p:nvSpPr>
          <p:cNvPr id="4" name="Content Placeholder 3">
            <a:extLst>
              <a:ext uri="{FF2B5EF4-FFF2-40B4-BE49-F238E27FC236}">
                <a16:creationId xmlns:a16="http://schemas.microsoft.com/office/drawing/2014/main" xmlns="" id="{B2A1ED2B-C312-C840-94FA-EA1C54E080BA}"/>
              </a:ext>
            </a:extLst>
          </p:cNvPr>
          <p:cNvSpPr>
            <a:spLocks noGrp="1"/>
          </p:cNvSpPr>
          <p:nvPr>
            <p:ph sz="quarter" idx="12"/>
          </p:nvPr>
        </p:nvSpPr>
        <p:spPr>
          <a:xfrm>
            <a:off x="938213" y="2325687"/>
            <a:ext cx="8434387" cy="3646488"/>
          </a:xfrm>
        </p:spPr>
        <p:txBody>
          <a:bodyPr/>
          <a:lstStyle/>
          <a:p>
            <a:r>
              <a:rPr lang="en-US" dirty="0"/>
              <a:t>Formative Assessment in 7th Grade Science</a:t>
            </a:r>
          </a:p>
          <a:p>
            <a:r>
              <a:rPr lang="en-US" dirty="0">
                <a:hlinkClick r:id="rId3"/>
              </a:rPr>
              <a:t>https://www.ket.org/program/senate-bill-1-modules/formative-assessment-in-7th-grade-science/</a:t>
            </a:r>
            <a:r>
              <a:rPr lang="en-US" dirty="0"/>
              <a:t> </a:t>
            </a:r>
          </a:p>
        </p:txBody>
      </p:sp>
      <p:sp>
        <p:nvSpPr>
          <p:cNvPr id="3" name="Slide Number Placeholder 2">
            <a:extLst>
              <a:ext uri="{FF2B5EF4-FFF2-40B4-BE49-F238E27FC236}">
                <a16:creationId xmlns:a16="http://schemas.microsoft.com/office/drawing/2014/main" xmlns="" id="{CAD74D6F-32E5-9A44-A48A-F280BF838625}"/>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37</a:t>
            </a:fld>
            <a:endParaRPr lang="en-US"/>
          </a:p>
        </p:txBody>
      </p:sp>
    </p:spTree>
    <p:extLst>
      <p:ext uri="{BB962C8B-B14F-4D97-AF65-F5344CB8AC3E}">
        <p14:creationId xmlns:p14="http://schemas.microsoft.com/office/powerpoint/2010/main" val="2603634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8BF49-EB19-AE46-9613-F9AD0C3E689F}"/>
              </a:ext>
            </a:extLst>
          </p:cNvPr>
          <p:cNvSpPr>
            <a:spLocks noGrp="1"/>
          </p:cNvSpPr>
          <p:nvPr>
            <p:ph type="title"/>
          </p:nvPr>
        </p:nvSpPr>
        <p:spPr/>
        <p:txBody>
          <a:bodyPr/>
          <a:lstStyle/>
          <a:p>
            <a:r>
              <a:rPr lang="en-US" dirty="0"/>
              <a:t>Reflection</a:t>
            </a:r>
          </a:p>
        </p:txBody>
      </p:sp>
      <p:sp>
        <p:nvSpPr>
          <p:cNvPr id="4" name="Content Placeholder 3">
            <a:extLst>
              <a:ext uri="{FF2B5EF4-FFF2-40B4-BE49-F238E27FC236}">
                <a16:creationId xmlns:a16="http://schemas.microsoft.com/office/drawing/2014/main" xmlns="" id="{E47FDF0A-9A2F-E240-BB20-425E3C1D03A7}"/>
              </a:ext>
            </a:extLst>
          </p:cNvPr>
          <p:cNvSpPr>
            <a:spLocks noGrp="1"/>
          </p:cNvSpPr>
          <p:nvPr>
            <p:ph sz="quarter" idx="12"/>
          </p:nvPr>
        </p:nvSpPr>
        <p:spPr>
          <a:xfrm>
            <a:off x="1137677" y="1796387"/>
            <a:ext cx="8600683" cy="4878388"/>
          </a:xfrm>
        </p:spPr>
        <p:txBody>
          <a:bodyPr/>
          <a:lstStyle/>
          <a:p>
            <a:pPr marL="571500" indent="-571500">
              <a:buFont typeface="Arial" panose="020B0604020202020204" pitchFamily="34" charset="0"/>
              <a:buChar char="•"/>
            </a:pPr>
            <a:r>
              <a:rPr lang="en-US" dirty="0"/>
              <a:t>Moving forward, what strategies will you use to interpret evidence of student learning? In what context(s)?</a:t>
            </a:r>
          </a:p>
          <a:p>
            <a:pPr marL="571500" indent="-571500">
              <a:buFont typeface="Arial" panose="020B0604020202020204" pitchFamily="34" charset="0"/>
              <a:buChar char="•"/>
            </a:pPr>
            <a:r>
              <a:rPr lang="en-US" dirty="0"/>
              <a:t>How does evidence-based interpretation support the culture of formative assessment practice in your classroom?</a:t>
            </a:r>
          </a:p>
          <a:p>
            <a:pPr marL="571500" indent="-571500">
              <a:buFont typeface="Arial" panose="020B0604020202020204" pitchFamily="34" charset="0"/>
              <a:buChar char="•"/>
            </a:pPr>
            <a:r>
              <a:rPr lang="en-US" dirty="0"/>
              <a:t>In what ways will you engage students to interpret their own learning?</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85C2F312-105C-104D-BF62-1B07E9B474AF}"/>
              </a:ext>
            </a:extLst>
          </p:cNvPr>
          <p:cNvSpPr>
            <a:spLocks noGrp="1"/>
          </p:cNvSpPr>
          <p:nvPr>
            <p:ph type="sldNum" sz="quarter" idx="10"/>
          </p:nvPr>
        </p:nvSpPr>
        <p:spPr/>
        <p:txBody>
          <a:bodyPr/>
          <a:lstStyle/>
          <a:p>
            <a:fld id="{91BD7323-49BF-4C97-8773-5EC64C492009}" type="slidenum">
              <a:rPr lang="en-US" smtClean="0"/>
              <a:pPr/>
              <a:t>38</a:t>
            </a:fld>
            <a:endParaRPr lang="en-US"/>
          </a:p>
        </p:txBody>
      </p:sp>
    </p:spTree>
    <p:extLst>
      <p:ext uri="{BB962C8B-B14F-4D97-AF65-F5344CB8AC3E}">
        <p14:creationId xmlns:p14="http://schemas.microsoft.com/office/powerpoint/2010/main" val="1731583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8BF49-EB19-AE46-9613-F9AD0C3E689F}"/>
              </a:ext>
            </a:extLst>
          </p:cNvPr>
          <p:cNvSpPr>
            <a:spLocks noGrp="1"/>
          </p:cNvSpPr>
          <p:nvPr>
            <p:ph type="title"/>
          </p:nvPr>
        </p:nvSpPr>
        <p:spPr/>
        <p:txBody>
          <a:bodyPr/>
          <a:lstStyle/>
          <a:p>
            <a:r>
              <a:rPr lang="en-US" dirty="0" smtClean="0"/>
              <a:t>Feedback Survey</a:t>
            </a:r>
            <a:endParaRPr lang="en-US" dirty="0"/>
          </a:p>
        </p:txBody>
      </p:sp>
      <p:sp>
        <p:nvSpPr>
          <p:cNvPr id="4" name="Content Placeholder 3">
            <a:extLst>
              <a:ext uri="{FF2B5EF4-FFF2-40B4-BE49-F238E27FC236}">
                <a16:creationId xmlns:a16="http://schemas.microsoft.com/office/drawing/2014/main" xmlns="" id="{E47FDF0A-9A2F-E240-BB20-425E3C1D03A7}"/>
              </a:ext>
            </a:extLst>
          </p:cNvPr>
          <p:cNvSpPr>
            <a:spLocks noGrp="1"/>
          </p:cNvSpPr>
          <p:nvPr>
            <p:ph sz="quarter" idx="12"/>
          </p:nvPr>
        </p:nvSpPr>
        <p:spPr>
          <a:xfrm>
            <a:off x="1137677" y="1343104"/>
            <a:ext cx="8665542" cy="4878388"/>
          </a:xfrm>
        </p:spPr>
        <p:txBody>
          <a:bodyPr/>
          <a:lstStyle/>
          <a:p>
            <a:r>
              <a:rPr lang="en-US" dirty="0" smtClean="0"/>
              <a:t>Please take a few minutes to complete the feedback survey so we can continue to improve this module. EILA credit is available upon completion of the survey.</a:t>
            </a:r>
          </a:p>
          <a:p>
            <a:endParaRPr lang="en-US" dirty="0" smtClean="0"/>
          </a:p>
          <a:p>
            <a:r>
              <a:rPr lang="en-US" dirty="0">
                <a:hlinkClick r:id="rId3"/>
              </a:rPr>
              <a:t>https://</a:t>
            </a:r>
            <a:r>
              <a:rPr lang="en-US" dirty="0" err="1">
                <a:hlinkClick r:id="rId3"/>
              </a:rPr>
              <a:t>docs.google.com</a:t>
            </a:r>
            <a:r>
              <a:rPr lang="en-US" dirty="0">
                <a:hlinkClick r:id="rId3"/>
              </a:rPr>
              <a:t>/forms/d/e/1FAIpQLSfm4IncFTDVHMvp-Pk2TMZq0uagDQLHaNOKGn2Iy8JpC8DDgg/</a:t>
            </a:r>
            <a:r>
              <a:rPr lang="en-US" dirty="0" err="1">
                <a:hlinkClick r:id="rId3"/>
              </a:rPr>
              <a:t>viewform</a:t>
            </a:r>
            <a:endParaRPr lang="en-US" dirty="0"/>
          </a:p>
        </p:txBody>
      </p:sp>
      <p:sp>
        <p:nvSpPr>
          <p:cNvPr id="3" name="Slide Number Placeholder 2">
            <a:extLst>
              <a:ext uri="{FF2B5EF4-FFF2-40B4-BE49-F238E27FC236}">
                <a16:creationId xmlns:a16="http://schemas.microsoft.com/office/drawing/2014/main" xmlns="" id="{85C2F312-105C-104D-BF62-1B07E9B474AF}"/>
              </a:ext>
            </a:extLst>
          </p:cNvPr>
          <p:cNvSpPr>
            <a:spLocks noGrp="1"/>
          </p:cNvSpPr>
          <p:nvPr>
            <p:ph type="sldNum" sz="quarter" idx="10"/>
          </p:nvPr>
        </p:nvSpPr>
        <p:spPr/>
        <p:txBody>
          <a:bodyPr/>
          <a:lstStyle/>
          <a:p>
            <a:fld id="{91BD7323-49BF-4C97-8773-5EC64C492009}" type="slidenum">
              <a:rPr lang="en-US" smtClean="0"/>
              <a:pPr/>
              <a:t>39</a:t>
            </a:fld>
            <a:endParaRPr lang="en-US"/>
          </a:p>
        </p:txBody>
      </p:sp>
    </p:spTree>
    <p:extLst>
      <p:ext uri="{BB962C8B-B14F-4D97-AF65-F5344CB8AC3E}">
        <p14:creationId xmlns:p14="http://schemas.microsoft.com/office/powerpoint/2010/main" val="72072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a:xfrm>
            <a:off x="1147833" y="374619"/>
            <a:ext cx="8596668" cy="1320800"/>
          </a:xfrm>
        </p:spPr>
        <p:txBody>
          <a:bodyPr/>
          <a:lstStyle/>
          <a:p>
            <a:r>
              <a:rPr lang="en-US" dirty="0"/>
              <a:t>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type="body" sz="quarter" idx="13"/>
          </p:nvPr>
        </p:nvSpPr>
        <p:spPr>
          <a:xfrm>
            <a:off x="1147833" y="1777835"/>
            <a:ext cx="9188715" cy="4901324"/>
          </a:xfrm>
        </p:spPr>
        <p:txBody>
          <a:bodyPr/>
          <a:lstStyle/>
          <a:p>
            <a:pPr marL="0" indent="0">
              <a:buNone/>
            </a:pPr>
            <a:r>
              <a:rPr lang="en-US" dirty="0"/>
              <a:t>Participants will be able to</a:t>
            </a:r>
          </a:p>
          <a:p>
            <a:pPr lvl="0"/>
            <a:r>
              <a:rPr lang="en-US" dirty="0"/>
              <a:t>Plan to interpret evidence of student learning throughout a lesson</a:t>
            </a:r>
          </a:p>
          <a:p>
            <a:pPr lvl="0"/>
            <a:r>
              <a:rPr lang="en-US" dirty="0"/>
              <a:t>Develop specific strategies to engage students in interpreting their own progress toward Learning Goals and Success Criteria</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1221740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Review: Formative Assessment Process</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5</a:t>
            </a:fld>
            <a:endParaRPr lang="en-US" dirty="0"/>
          </a:p>
        </p:txBody>
      </p:sp>
    </p:spTree>
    <p:extLst>
      <p:ext uri="{BB962C8B-B14F-4D97-AF65-F5344CB8AC3E}">
        <p14:creationId xmlns:p14="http://schemas.microsoft.com/office/powerpoint/2010/main" val="158838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1FAD29E-292D-5C4C-9EC8-8938AF27833F}"/>
              </a:ext>
            </a:extLst>
          </p:cNvPr>
          <p:cNvSpPr>
            <a:spLocks noGrp="1"/>
          </p:cNvSpPr>
          <p:nvPr>
            <p:ph type="title"/>
          </p:nvPr>
        </p:nvSpPr>
        <p:spPr/>
        <p:txBody>
          <a:bodyPr/>
          <a:lstStyle/>
          <a:p>
            <a:r>
              <a:rPr lang="en-US" dirty="0"/>
              <a:t>Formative Assessment: </a:t>
            </a:r>
            <a:br>
              <a:rPr lang="en-US" dirty="0"/>
            </a:br>
            <a:r>
              <a:rPr lang="en-US" dirty="0"/>
              <a:t>A Definition</a:t>
            </a:r>
          </a:p>
        </p:txBody>
      </p:sp>
      <p:sp>
        <p:nvSpPr>
          <p:cNvPr id="2" name="Content Placeholder 1">
            <a:extLst>
              <a:ext uri="{FF2B5EF4-FFF2-40B4-BE49-F238E27FC236}">
                <a16:creationId xmlns:a16="http://schemas.microsoft.com/office/drawing/2014/main" xmlns="" id="{BF0E909E-F770-F940-8545-C438F7974C6E}"/>
              </a:ext>
            </a:extLst>
          </p:cNvPr>
          <p:cNvSpPr>
            <a:spLocks noGrp="1"/>
          </p:cNvSpPr>
          <p:nvPr>
            <p:ph sz="quarter" idx="12"/>
          </p:nvPr>
        </p:nvSpPr>
        <p:spPr>
          <a:xfrm>
            <a:off x="1137677" y="2284067"/>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
        <p:nvSpPr>
          <p:cNvPr id="4" name="Slide Number Placeholder 5">
            <a:extLst>
              <a:ext uri="{FF2B5EF4-FFF2-40B4-BE49-F238E27FC236}">
                <a16:creationId xmlns:a16="http://schemas.microsoft.com/office/drawing/2014/main" xmlns="" id="{0899F54E-3CC4-BA43-8FE2-5A7EB278A19F}"/>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6</a:t>
            </a:fld>
            <a:endParaRPr lang="en-US" dirty="0"/>
          </a:p>
        </p:txBody>
      </p:sp>
    </p:spTree>
    <p:extLst>
      <p:ext uri="{BB962C8B-B14F-4D97-AF65-F5344CB8AC3E}">
        <p14:creationId xmlns:p14="http://schemas.microsoft.com/office/powerpoint/2010/main" val="406360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xmlns="" id="{510AD8FD-ECC3-4E7A-87C4-98F64D14F9A9}"/>
              </a:ext>
            </a:extLst>
          </p:cNvPr>
          <p:cNvSpPr>
            <a:spLocks noGrp="1"/>
          </p:cNvSpPr>
          <p:nvPr>
            <p:ph type="title"/>
          </p:nvPr>
        </p:nvSpPr>
        <p:spPr>
          <a:xfrm>
            <a:off x="1137677" y="292842"/>
            <a:ext cx="8992572" cy="1320800"/>
          </a:xfrm>
        </p:spPr>
        <p:txBody>
          <a:bodyPr>
            <a:normAutofit/>
          </a:bodyPr>
          <a:lstStyle/>
          <a:p>
            <a:r>
              <a:rPr lang="en-US" dirty="0"/>
              <a:t>Mapping Student Learning</a:t>
            </a:r>
          </a:p>
        </p:txBody>
      </p:sp>
      <p:pic>
        <p:nvPicPr>
          <p:cNvPr id="8" name="Content Placeholder 6" descr="An image representing a map of student learning showing learning goals as a destination and the success criteria as a check point.">
            <a:extLst>
              <a:ext uri="{FF2B5EF4-FFF2-40B4-BE49-F238E27FC236}">
                <a16:creationId xmlns:a16="http://schemas.microsoft.com/office/drawing/2014/main" xmlns="" id="{6FD173C9-B94C-6942-96E2-35E0AF14C39D}"/>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1143000" y="1797844"/>
            <a:ext cx="9080500" cy="4876800"/>
          </a:xfrm>
        </p:spPr>
      </p:pic>
      <p:sp>
        <p:nvSpPr>
          <p:cNvPr id="15" name="Slide Number Placeholder 2">
            <a:extLst>
              <a:ext uri="{FF2B5EF4-FFF2-40B4-BE49-F238E27FC236}">
                <a16:creationId xmlns:a16="http://schemas.microsoft.com/office/drawing/2014/main" xmlns="" id="{8DFF6430-F8FC-48F6-9EBC-BE4AC1C96B07}"/>
              </a:ext>
            </a:extLst>
          </p:cNvPr>
          <p:cNvSpPr>
            <a:spLocks noGrp="1"/>
          </p:cNvSpPr>
          <p:nvPr>
            <p:ph type="sldNum" sz="quarter" idx="10"/>
          </p:nvPr>
        </p:nvSpPr>
        <p:spPr>
          <a:xfrm>
            <a:off x="11016766" y="6309650"/>
            <a:ext cx="683339" cy="365125"/>
          </a:xfrm>
        </p:spPr>
        <p:txBody>
          <a:bodyPr/>
          <a:lstStyle/>
          <a:p>
            <a:pPr>
              <a:spcAft>
                <a:spcPts val="600"/>
              </a:spcAft>
            </a:pPr>
            <a:fld id="{91BD7323-49BF-4C97-8773-5EC64C492009}" type="slidenum">
              <a:rPr lang="en-US" smtClean="0"/>
              <a:pPr>
                <a:spcAft>
                  <a:spcPts val="600"/>
                </a:spcAft>
              </a:pPr>
              <a:t>7</a:t>
            </a:fld>
            <a:endParaRPr lang="en-US"/>
          </a:p>
        </p:txBody>
      </p:sp>
    </p:spTree>
    <p:extLst>
      <p:ext uri="{BB962C8B-B14F-4D97-AF65-F5344CB8AC3E}">
        <p14:creationId xmlns:p14="http://schemas.microsoft.com/office/powerpoint/2010/main" val="90161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DFE3F-992B-BA45-9A33-0463F3251C91}"/>
              </a:ext>
            </a:extLst>
          </p:cNvPr>
          <p:cNvSpPr>
            <a:spLocks noGrp="1"/>
          </p:cNvSpPr>
          <p:nvPr>
            <p:ph type="title"/>
          </p:nvPr>
        </p:nvSpPr>
        <p:spPr/>
        <p:txBody>
          <a:bodyPr/>
          <a:lstStyle/>
          <a:p>
            <a:r>
              <a:rPr lang="en-US" dirty="0"/>
              <a:t>Where am I now?</a:t>
            </a:r>
          </a:p>
        </p:txBody>
      </p:sp>
      <p:pic>
        <p:nvPicPr>
          <p:cNvPr id="9" name="Content Placeholder 7" descr="Graphic representing the formative assessment cycle and specifically focused on the where am I now question. &quot;Where am I now?&quot; focuses on eliciting and interpreting evidence.">
            <a:extLst>
              <a:ext uri="{FF2B5EF4-FFF2-40B4-BE49-F238E27FC236}">
                <a16:creationId xmlns:a16="http://schemas.microsoft.com/office/drawing/2014/main" xmlns="" id="{6BE00F84-D967-A146-8D5E-44C6135A1E4F}"/>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2741066" y="1259168"/>
            <a:ext cx="5796813" cy="4878388"/>
          </a:xfrm>
        </p:spPr>
      </p:pic>
      <p:sp>
        <p:nvSpPr>
          <p:cNvPr id="6" name="TextBox 5">
            <a:extLst>
              <a:ext uri="{FF2B5EF4-FFF2-40B4-BE49-F238E27FC236}">
                <a16:creationId xmlns:a16="http://schemas.microsoft.com/office/drawing/2014/main" xmlns="" id="{9080992B-9D2B-234A-8456-66F2E3841157}"/>
              </a:ext>
            </a:extLst>
          </p:cNvPr>
          <p:cNvSpPr txBox="1"/>
          <p:nvPr/>
        </p:nvSpPr>
        <p:spPr>
          <a:xfrm>
            <a:off x="4723309" y="6426658"/>
            <a:ext cx="3814570" cy="276999"/>
          </a:xfrm>
          <a:prstGeom prst="rect">
            <a:avLst/>
          </a:prstGeom>
          <a:noFill/>
        </p:spPr>
        <p:txBody>
          <a:bodyPr wrap="none" rtlCol="0">
            <a:spAutoFit/>
          </a:bodyPr>
          <a:lstStyle/>
          <a:p>
            <a:r>
              <a:rPr lang="en-US" sz="1200" dirty="0"/>
              <a:t>Adapted from Formative Assessment Insights (</a:t>
            </a:r>
            <a:r>
              <a:rPr lang="en-US" sz="1200" dirty="0" err="1"/>
              <a:t>WestEd</a:t>
            </a:r>
            <a:r>
              <a:rPr lang="en-US" sz="1200" dirty="0"/>
              <a:t>)</a:t>
            </a:r>
          </a:p>
        </p:txBody>
      </p:sp>
      <p:sp>
        <p:nvSpPr>
          <p:cNvPr id="3" name="Slide Number Placeholder 2">
            <a:extLst>
              <a:ext uri="{FF2B5EF4-FFF2-40B4-BE49-F238E27FC236}">
                <a16:creationId xmlns:a16="http://schemas.microsoft.com/office/drawing/2014/main" xmlns="" id="{CF4143F9-F913-FC49-8CBD-7954D0FA5C86}"/>
              </a:ext>
            </a:extLst>
          </p:cNvPr>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223926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4F86C-74ED-0146-B08D-CAA962B97402}"/>
              </a:ext>
            </a:extLst>
          </p:cNvPr>
          <p:cNvSpPr>
            <a:spLocks noGrp="1"/>
          </p:cNvSpPr>
          <p:nvPr>
            <p:ph type="title"/>
          </p:nvPr>
        </p:nvSpPr>
        <p:spPr>
          <a:xfrm>
            <a:off x="966672" y="245340"/>
            <a:ext cx="9073440" cy="1320800"/>
          </a:xfrm>
        </p:spPr>
        <p:txBody>
          <a:bodyPr>
            <a:noAutofit/>
          </a:bodyPr>
          <a:lstStyle/>
          <a:p>
            <a:pPr>
              <a:lnSpc>
                <a:spcPct val="90000"/>
              </a:lnSpc>
            </a:pPr>
            <a:r>
              <a:rPr lang="en-US" sz="5200" dirty="0"/>
              <a:t>Key Considerations for Evidence of Student Learning</a:t>
            </a:r>
          </a:p>
        </p:txBody>
      </p:sp>
      <p:pic>
        <p:nvPicPr>
          <p:cNvPr id="17" name="Content Placeholder 16" descr="Checkmark">
            <a:extLst>
              <a:ext uri="{FF2B5EF4-FFF2-40B4-BE49-F238E27FC236}">
                <a16:creationId xmlns:a16="http://schemas.microsoft.com/office/drawing/2014/main" xmlns="" id="{B8E9676C-E1E5-BE4C-BA55-CAC627DB53F7}"/>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5476" y="2057429"/>
            <a:ext cx="914400" cy="914400"/>
          </a:xfrm>
        </p:spPr>
      </p:pic>
      <p:sp>
        <p:nvSpPr>
          <p:cNvPr id="14" name="Content Placeholder 13">
            <a:extLst>
              <a:ext uri="{FF2B5EF4-FFF2-40B4-BE49-F238E27FC236}">
                <a16:creationId xmlns:a16="http://schemas.microsoft.com/office/drawing/2014/main" xmlns="" id="{41C844EE-6D05-1142-8981-5FC1C8E6B331}"/>
              </a:ext>
            </a:extLst>
          </p:cNvPr>
          <p:cNvSpPr>
            <a:spLocks noGrp="1"/>
          </p:cNvSpPr>
          <p:nvPr>
            <p:ph sz="half" idx="16"/>
          </p:nvPr>
        </p:nvSpPr>
        <p:spPr>
          <a:xfrm>
            <a:off x="2461404" y="2139992"/>
            <a:ext cx="7103386" cy="749274"/>
          </a:xfrm>
        </p:spPr>
        <p:txBody>
          <a:bodyPr/>
          <a:lstStyle/>
          <a:p>
            <a:r>
              <a:rPr lang="en-US" sz="2800" dirty="0"/>
              <a:t>Intentionally design and implement</a:t>
            </a:r>
          </a:p>
        </p:txBody>
      </p:sp>
      <p:pic>
        <p:nvPicPr>
          <p:cNvPr id="19" name="Content Placeholder 18" descr="Eye">
            <a:extLst>
              <a:ext uri="{FF2B5EF4-FFF2-40B4-BE49-F238E27FC236}">
                <a16:creationId xmlns:a16="http://schemas.microsoft.com/office/drawing/2014/main" xmlns="" id="{75D8127F-5EC0-1A49-8B46-D6AF812913C8}"/>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5476" y="3245010"/>
            <a:ext cx="914400" cy="914400"/>
          </a:xfrm>
        </p:spPr>
      </p:pic>
      <p:sp>
        <p:nvSpPr>
          <p:cNvPr id="10" name="Content Placeholder 9">
            <a:extLst>
              <a:ext uri="{FF2B5EF4-FFF2-40B4-BE49-F238E27FC236}">
                <a16:creationId xmlns:a16="http://schemas.microsoft.com/office/drawing/2014/main" xmlns="" id="{736823ED-77E0-F844-A2CA-9BC105EA5B70}"/>
              </a:ext>
            </a:extLst>
          </p:cNvPr>
          <p:cNvSpPr>
            <a:spLocks noGrp="1"/>
          </p:cNvSpPr>
          <p:nvPr>
            <p:ph sz="half" idx="13"/>
          </p:nvPr>
        </p:nvSpPr>
        <p:spPr>
          <a:xfrm>
            <a:off x="2507077" y="3242191"/>
            <a:ext cx="6853152" cy="749274"/>
          </a:xfrm>
        </p:spPr>
        <p:txBody>
          <a:bodyPr/>
          <a:lstStyle/>
          <a:p>
            <a:r>
              <a:rPr lang="en-US" sz="2800" dirty="0"/>
              <a:t>Make student learning visible</a:t>
            </a:r>
          </a:p>
          <a:p>
            <a:endParaRPr lang="en-US" dirty="0"/>
          </a:p>
        </p:txBody>
      </p:sp>
      <p:pic>
        <p:nvPicPr>
          <p:cNvPr id="21" name="Content Placeholder 20" descr="Classroom">
            <a:extLst>
              <a:ext uri="{FF2B5EF4-FFF2-40B4-BE49-F238E27FC236}">
                <a16:creationId xmlns:a16="http://schemas.microsoft.com/office/drawing/2014/main" xmlns="" id="{F69BA843-F78E-3A4F-BCE8-0D7E226C0A52}"/>
              </a:ext>
            </a:extLst>
          </p:cNvPr>
          <p:cNvPicPr>
            <a:picLocks noGrp="1" noChangeAspect="1"/>
          </p:cNvPicPr>
          <p:nvPr>
            <p:ph sz="half" idx="1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49552" y="4411411"/>
            <a:ext cx="914400" cy="914400"/>
          </a:xfrm>
        </p:spPr>
      </p:pic>
      <p:sp>
        <p:nvSpPr>
          <p:cNvPr id="12" name="Content Placeholder 11">
            <a:extLst>
              <a:ext uri="{FF2B5EF4-FFF2-40B4-BE49-F238E27FC236}">
                <a16:creationId xmlns:a16="http://schemas.microsoft.com/office/drawing/2014/main" xmlns="" id="{37008E9C-888C-AC4D-8936-150AFC8CAEDB}"/>
              </a:ext>
            </a:extLst>
          </p:cNvPr>
          <p:cNvSpPr>
            <a:spLocks noGrp="1"/>
          </p:cNvSpPr>
          <p:nvPr>
            <p:ph sz="half" idx="14"/>
          </p:nvPr>
        </p:nvSpPr>
        <p:spPr>
          <a:xfrm>
            <a:off x="2507076" y="4401903"/>
            <a:ext cx="7896098" cy="975776"/>
          </a:xfrm>
        </p:spPr>
        <p:txBody>
          <a:bodyPr/>
          <a:lstStyle/>
          <a:p>
            <a:r>
              <a:rPr lang="en-US" sz="2800" dirty="0"/>
              <a:t>Inform students and teachers about next steps</a:t>
            </a:r>
          </a:p>
          <a:p>
            <a:endParaRPr lang="en-US" dirty="0"/>
          </a:p>
        </p:txBody>
      </p:sp>
      <p:pic>
        <p:nvPicPr>
          <p:cNvPr id="23" name="Content Placeholder 22" descr="Head with gears">
            <a:extLst>
              <a:ext uri="{FF2B5EF4-FFF2-40B4-BE49-F238E27FC236}">
                <a16:creationId xmlns:a16="http://schemas.microsoft.com/office/drawing/2014/main" xmlns="" id="{EF09FC70-4079-9A47-AC0B-3AC913FA970F}"/>
              </a:ext>
            </a:extLst>
          </p:cNvPr>
          <p:cNvPicPr>
            <a:picLocks noGrp="1" noChangeAspect="1"/>
          </p:cNvPicPr>
          <p:nvPr>
            <p:ph sz="half" idx="15"/>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49552" y="5577812"/>
            <a:ext cx="914400" cy="914400"/>
          </a:xfrm>
        </p:spPr>
      </p:pic>
      <p:sp>
        <p:nvSpPr>
          <p:cNvPr id="15" name="Content Placeholder 14">
            <a:extLst>
              <a:ext uri="{FF2B5EF4-FFF2-40B4-BE49-F238E27FC236}">
                <a16:creationId xmlns:a16="http://schemas.microsoft.com/office/drawing/2014/main" xmlns="" id="{C8121D70-014E-B641-AC90-D42F0147B5FC}"/>
              </a:ext>
            </a:extLst>
          </p:cNvPr>
          <p:cNvSpPr>
            <a:spLocks noGrp="1"/>
          </p:cNvSpPr>
          <p:nvPr>
            <p:ph sz="half" idx="17"/>
          </p:nvPr>
        </p:nvSpPr>
        <p:spPr>
          <a:xfrm>
            <a:off x="2507076" y="5660374"/>
            <a:ext cx="6754346" cy="749275"/>
          </a:xfrm>
        </p:spPr>
        <p:txBody>
          <a:bodyPr/>
          <a:lstStyle/>
          <a:p>
            <a:r>
              <a:rPr lang="en-US" sz="2800" dirty="0"/>
              <a:t>Integrate into learning</a:t>
            </a:r>
          </a:p>
          <a:p>
            <a:endParaRPr lang="en-US" sz="2800" dirty="0"/>
          </a:p>
        </p:txBody>
      </p:sp>
      <p:sp>
        <p:nvSpPr>
          <p:cNvPr id="11" name="Slide Number Placeholder 2">
            <a:extLst>
              <a:ext uri="{FF2B5EF4-FFF2-40B4-BE49-F238E27FC236}">
                <a16:creationId xmlns:a16="http://schemas.microsoft.com/office/drawing/2014/main" xmlns="" id="{A7A24168-AC91-45DF-8508-969FF3BA8A2D}"/>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9</a:t>
            </a:fld>
            <a:endParaRPr lang="en-US"/>
          </a:p>
        </p:txBody>
      </p:sp>
    </p:spTree>
    <p:extLst>
      <p:ext uri="{BB962C8B-B14F-4D97-AF65-F5344CB8AC3E}">
        <p14:creationId xmlns:p14="http://schemas.microsoft.com/office/powerpoint/2010/main" val="565178628"/>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2021-01-19T05:00:00+00:00</Publication_x0020_Date>
    <Audience1 xmlns="3a62de7d-ba57-4f43-9dae-9623ba637be0"/>
    <_dlc_DocId xmlns="3a62de7d-ba57-4f43-9dae-9623ba637be0">KYED-536-1194</_dlc_DocId>
    <_dlc_DocIdUrl xmlns="3a62de7d-ba57-4f43-9dae-9623ba637be0">
      <Url>https://www.education.ky.gov/curriculum/standards/kyacadstand/_layouts/15/DocIdRedir.aspx?ID=KYED-536-1194</Url>
      <Description>KYED-536-1194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3C3103-CD96-4E7C-B789-889F1C911D11}">
  <ds:schemaRefs>
    <ds:schemaRef ds:uri="http://schemas.microsoft.com/sharepoint/events"/>
  </ds:schemaRefs>
</ds:datastoreItem>
</file>

<file path=customXml/itemProps2.xml><?xml version="1.0" encoding="utf-8"?>
<ds:datastoreItem xmlns:ds="http://schemas.openxmlformats.org/officeDocument/2006/customXml" ds:itemID="{62C23E9A-708A-4488-BC53-5F393D41DE67}">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fda1fd82-63c9-4dcd-a1e2-7654a27dcd0b"/>
    <ds:schemaRef ds:uri="cf3aa28c-8d44-408c-a5ca-996a87f6cd59"/>
    <ds:schemaRef ds:uri="http://schemas.microsoft.com/sharepoint/v3"/>
    <ds:schemaRef ds:uri="3a62de7d-ba57-4f43-9dae-9623ba637be0"/>
  </ds:schemaRefs>
</ds:datastoreItem>
</file>

<file path=customXml/itemProps3.xml><?xml version="1.0" encoding="utf-8"?>
<ds:datastoreItem xmlns:ds="http://schemas.openxmlformats.org/officeDocument/2006/customXml" ds:itemID="{66A4732D-932E-40CD-A75B-FCA82D29B17F}"/>
</file>

<file path=customXml/itemProps4.xml><?xml version="1.0" encoding="utf-8"?>
<ds:datastoreItem xmlns:ds="http://schemas.openxmlformats.org/officeDocument/2006/customXml" ds:itemID="{EA485209-582E-41ED-ADDE-A480BA72E8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4987</TotalTime>
  <Words>7784</Words>
  <Application>Microsoft Macintosh PowerPoint</Application>
  <PresentationFormat>Widescreen</PresentationFormat>
  <Paragraphs>575</Paragraphs>
  <Slides>40</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Arial,Sans-Serif</vt:lpstr>
      <vt:lpstr>Calibri</vt:lpstr>
      <vt:lpstr>Franklin Gothic Medium</vt:lpstr>
      <vt:lpstr>Georgia</vt:lpstr>
      <vt:lpstr>Helvetica</vt:lpstr>
      <vt:lpstr>System Font Regular</vt:lpstr>
      <vt:lpstr>Times New Roman</vt:lpstr>
      <vt:lpstr>Wingdings</vt:lpstr>
      <vt:lpstr>Wingdings 2</vt:lpstr>
      <vt:lpstr>Wingdings 3</vt:lpstr>
      <vt:lpstr>Arial</vt:lpstr>
      <vt:lpstr>3_Theme1</vt:lpstr>
      <vt:lpstr>Module 5: Interpreting Evidence of Student Learning Science</vt:lpstr>
      <vt:lpstr>Learning Goals (1)</vt:lpstr>
      <vt:lpstr>Learning Goals (2)</vt:lpstr>
      <vt:lpstr>Success Criteria</vt:lpstr>
      <vt:lpstr>Review: Formative Assessment Process</vt:lpstr>
      <vt:lpstr>Formative Assessment:  A Definition</vt:lpstr>
      <vt:lpstr>Mapping Student Learning</vt:lpstr>
      <vt:lpstr>Where am I now?</vt:lpstr>
      <vt:lpstr>Key Considerations for Evidence of Student Learning</vt:lpstr>
      <vt:lpstr>Evidence-Based Interpretation</vt:lpstr>
      <vt:lpstr>What is Evidence-Based Interpretation? (1)</vt:lpstr>
      <vt:lpstr>What is Evidence-Based Interpretation? (2)</vt:lpstr>
      <vt:lpstr>What is Evidence-Based Interpretation? (3)</vt:lpstr>
      <vt:lpstr>Engaging Students with Evidence of Learning</vt:lpstr>
      <vt:lpstr>Student Engagement with Evidence of Learning</vt:lpstr>
      <vt:lpstr>Classroom Culture and Evidence</vt:lpstr>
      <vt:lpstr>Self- and Peer-Assessment</vt:lpstr>
      <vt:lpstr>Common View of Success</vt:lpstr>
      <vt:lpstr>Teaching and Modeling</vt:lpstr>
      <vt:lpstr>Practice</vt:lpstr>
      <vt:lpstr>Tools and Strategies</vt:lpstr>
      <vt:lpstr>Culture of Peer- and Self-Assessment in Action</vt:lpstr>
      <vt:lpstr>Strategies for Interpreting Evidence of Student Thinking in Science</vt:lpstr>
      <vt:lpstr>Analyzing Evidence</vt:lpstr>
      <vt:lpstr>Evaluating the Quality of Your Evidence </vt:lpstr>
      <vt:lpstr>Anticipating Student Understanding (1)</vt:lpstr>
      <vt:lpstr>Anticipating Student Understanding (2)</vt:lpstr>
      <vt:lpstr>Investigating a Phenomenon</vt:lpstr>
      <vt:lpstr>Anticipating Student Responses in Science</vt:lpstr>
      <vt:lpstr>Example: Start of Lesson</vt:lpstr>
      <vt:lpstr>Example: Middle of Lesson</vt:lpstr>
      <vt:lpstr>Example: End of Lesson</vt:lpstr>
      <vt:lpstr>Strategies for Interpreting Evidence</vt:lpstr>
      <vt:lpstr>Example: Teacher-Facing Strategy</vt:lpstr>
      <vt:lpstr>Example: Student-Facing Strategy</vt:lpstr>
      <vt:lpstr>Interpreting Evidence in Action</vt:lpstr>
      <vt:lpstr>Science Example: Interpretation Strategies</vt:lpstr>
      <vt:lpstr>Reflection</vt:lpstr>
      <vt:lpstr>Feedback Survey</vt:lpstr>
      <vt:lpstr>PowerPoint Presentation</vt:lpstr>
    </vt:vector>
  </TitlesOfParts>
  <Manager/>
  <Company>Kentucky Department of Education</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Facilitator Guide Interpreting Evidence of Student Learning: Science  (Kentucky Department of Education)</dc:title>
  <dc:subject>This presentation provides information about the formative assessment process, specifically focused on the intrepretation of evdience of student learning.</dc:subject>
  <dc:creator>WestEd</dc:creator>
  <cp:keywords>interpreting evidence, student learning</cp:keywords>
  <dc:description/>
  <cp:lastModifiedBy>Davidson, Caryn - Division of Academic Program Standards</cp:lastModifiedBy>
  <cp:revision>800</cp:revision>
  <cp:lastPrinted>2020-12-02T13:28:37Z</cp:lastPrinted>
  <dcterms:created xsi:type="dcterms:W3CDTF">2020-11-14T01:21:35Z</dcterms:created>
  <dcterms:modified xsi:type="dcterms:W3CDTF">2021-04-12T17:12:52Z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7ad2f019-95d0-4c9b-9f9d-5190c4120066</vt:lpwstr>
  </property>
</Properties>
</file>