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p:restoredTop sz="94577"/>
  </p:normalViewPr>
  <p:slideViewPr>
    <p:cSldViewPr snapToGrid="0">
      <p:cViewPr varScale="1">
        <p:scale>
          <a:sx n="67" d="100"/>
          <a:sy n="67" d="100"/>
        </p:scale>
        <p:origin x="20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8" Type="http://schemas.openxmlformats.org/officeDocument/2006/relationships/slide" Target="slides/slide6.xml"/><Relationship Id="rId21" Type="http://schemas.openxmlformats.org/officeDocument/2006/relationships/slide" Target="slides/slide19.xml"/><Relationship Id="rId3" Type="http://schemas.openxmlformats.org/officeDocument/2006/relationships/slide" Target="slides/slide1.xml"/><Relationship Id="rId2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20" Type="http://schemas.openxmlformats.org/officeDocument/2006/relationships/slide" Target="slides/slide18.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customXml" Target="../customXml/item1.xml"/><Relationship Id="rId24" Type="http://schemas.openxmlformats.org/officeDocument/2006/relationships/notesMaster" Target="notesMasters/notesMaster1.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tableStyles" Target="tableStyles.xml"/><Relationship Id="rId15" Type="http://schemas.openxmlformats.org/officeDocument/2006/relationships/slide" Target="slides/slide1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9" Type="http://schemas.openxmlformats.org/officeDocument/2006/relationships/slide" Target="slides/slide7.xml"/><Relationship Id="rId22" Type="http://schemas.openxmlformats.org/officeDocument/2006/relationships/slide" Target="slides/slide20.xml"/><Relationship Id="rId27" Type="http://schemas.openxmlformats.org/officeDocument/2006/relationships/theme" Target="theme/theme1.xml"/><Relationship Id="rId14" Type="http://schemas.openxmlformats.org/officeDocument/2006/relationships/slide" Target="slides/slide12.xml"/><Relationship Id="rId4" Type="http://schemas.openxmlformats.org/officeDocument/2006/relationships/slide" Target="slides/slide2.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981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69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47473f08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47473f086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These goals of learning include soft skills and dispositions that may be necessary to be successful for not only this learning, but for the next thing, the next grade, for the future.   Each of the KAS documents were written by teachers for teachers with components that help build a better understanding of the grade level expectations to help answer this first question of a PLC.  </a:t>
            </a:r>
            <a:endParaRPr/>
          </a:p>
        </p:txBody>
      </p:sp>
      <p:sp>
        <p:nvSpPr>
          <p:cNvPr id="203" name="Google Shape;203;g647473f08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38604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47473f08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47473f086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How will we work together to figure this out? Are we using formative assessment to keep a check on each student? Fluency checker, participation, student work analysis, collaboration, common assessments, teacher observation, student self-assessment or reflection</a:t>
            </a:r>
            <a:endParaRPr/>
          </a:p>
        </p:txBody>
      </p:sp>
      <p:sp>
        <p:nvSpPr>
          <p:cNvPr id="211" name="Google Shape;211;g647473f086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12430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47473f08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47473f086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Using data analysis we have to decide action - how will we intervene. Differentiated instruction, additional time, flexible grouping, leveled materials, graphic organizers. How do we know BEFORE a summative assessment? </a:t>
            </a:r>
            <a:endParaRPr/>
          </a:p>
        </p:txBody>
      </p:sp>
      <p:sp>
        <p:nvSpPr>
          <p:cNvPr id="219" name="Google Shape;219;g647473f086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24149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47473f08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47473f086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Independent projects, peer tutoring, accelerated reading, different curriculum: doing all of this while also working with students who didn’t learn it.  </a:t>
            </a:r>
            <a:endParaRPr/>
          </a:p>
        </p:txBody>
      </p:sp>
      <p:sp>
        <p:nvSpPr>
          <p:cNvPr id="227" name="Google Shape;227;g647473f08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97542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4d20db7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4d20db73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p:txBody>
      </p:sp>
      <p:sp>
        <p:nvSpPr>
          <p:cNvPr id="235" name="Google Shape;235;g634d20db7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93273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e70e4c9d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e70e4c9d5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Connect to the last webcast about resources and the website. We want your feedback about the website as well as what other resources you need.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3" name="Google Shape;243;g5e70e4c9d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43423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34d20db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34d20db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Find info about VW </a:t>
            </a:r>
            <a:endParaRPr/>
          </a:p>
        </p:txBody>
      </p:sp>
      <p:sp>
        <p:nvSpPr>
          <p:cNvPr id="251" name="Google Shape;251;g634d20db7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22825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f9dd29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f9dd29c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p:txBody>
      </p:sp>
      <p:sp>
        <p:nvSpPr>
          <p:cNvPr id="261" name="Google Shape;261;g60f9dd29c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24596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2508f7500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2508f7500_2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Misty</a:t>
            </a:r>
            <a:endParaRPr/>
          </a:p>
        </p:txBody>
      </p:sp>
      <p:sp>
        <p:nvSpPr>
          <p:cNvPr id="268" name="Google Shape;268;g62508f7500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07447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47610476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476104768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275" name="Google Shape;275;g647610476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24909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d677bfa7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d677bfa7_1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Jackie</a:t>
            </a:r>
            <a:endParaRPr/>
          </a:p>
          <a:p>
            <a:pPr marL="0" lvl="0" indent="0" algn="l" rtl="0">
              <a:spcBef>
                <a:spcPts val="0"/>
              </a:spcBef>
              <a:spcAft>
                <a:spcPts val="0"/>
              </a:spcAft>
              <a:buClr>
                <a:schemeClr val="dk1"/>
              </a:buClr>
              <a:buSzPts val="1100"/>
              <a:buFont typeface="Arial"/>
              <a:buNone/>
            </a:pPr>
            <a:r>
              <a:rPr lang="en-US"/>
              <a:t>GoSoapbox KAS</a:t>
            </a:r>
            <a:endParaRPr/>
          </a:p>
          <a:p>
            <a:pPr marL="0" lvl="0" indent="0" algn="l" rtl="0">
              <a:spcBef>
                <a:spcPts val="0"/>
              </a:spcBef>
              <a:spcAft>
                <a:spcPts val="0"/>
              </a:spcAft>
              <a:buClr>
                <a:schemeClr val="dk1"/>
              </a:buClr>
              <a:buSzPts val="1100"/>
              <a:buFont typeface="Arial"/>
              <a:buNone/>
            </a:pPr>
            <a:r>
              <a:rPr lang="en-US"/>
              <a:t>Welcome to our 2nd installment of our 7 part series. If you missed the first webcast, you can find it archived at kystandrds.org under resources. </a:t>
            </a:r>
            <a:endParaRPr/>
          </a:p>
        </p:txBody>
      </p:sp>
      <p:sp>
        <p:nvSpPr>
          <p:cNvPr id="139" name="Google Shape;139;g37d677bfa7_1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41768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c02211214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c02211214_1_1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Jackie</a:t>
            </a:r>
            <a:endParaRPr/>
          </a:p>
        </p:txBody>
      </p:sp>
      <p:sp>
        <p:nvSpPr>
          <p:cNvPr id="283" name="Google Shape;283;g3c02211214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3275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2508f7500_2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62508f7500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4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a36c73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2a36c739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47" name="Google Shape;147;g62a36c73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9213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10f07d2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10f07d20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Keeping in line with our 3 year plan, we are continuing this journey into systems and structures of support for standards implementation. We’ve looked at resources and practiced using an assignment alignment protocol. Now we are in the second phase of this series taking a closer look at the PLC structure and how it is essential in teaching and learning. </a:t>
            </a:r>
            <a:endParaRPr/>
          </a:p>
        </p:txBody>
      </p:sp>
      <p:sp>
        <p:nvSpPr>
          <p:cNvPr id="155" name="Google Shape;155;g610f07d20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5115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48194298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481942985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endParaRPr/>
          </a:p>
        </p:txBody>
      </p:sp>
      <p:sp>
        <p:nvSpPr>
          <p:cNvPr id="163" name="Google Shape;163;g648194298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9110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47610476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476104768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Can tie back to Opportunity Myth</a:t>
            </a:r>
            <a:endParaRPr/>
          </a:p>
        </p:txBody>
      </p:sp>
      <p:sp>
        <p:nvSpPr>
          <p:cNvPr id="171" name="Google Shape;171;g6476104768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4461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7610476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476104768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not a program or a meeting</a:t>
            </a:r>
            <a:endParaRPr/>
          </a:p>
        </p:txBody>
      </p:sp>
      <p:sp>
        <p:nvSpPr>
          <p:cNvPr id="179" name="Google Shape;179;g6476104768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7087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47610476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476104768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Transition to next slide: With these ideas in mind, we have to understand that just giving teachers time to collaborate is not going to necessarily impact student achievement  The goal of helping more students achieve at higher levels can only be accomplished if the team is focused on the right work.  To help focus the work, PLCs work together to respond to the four driving questions.</a:t>
            </a:r>
            <a:endParaRPr/>
          </a:p>
        </p:txBody>
      </p:sp>
      <p:sp>
        <p:nvSpPr>
          <p:cNvPr id="187" name="Google Shape;187;g6476104768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38134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47473f08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47473f086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These questions drive the work of a PLC. If a group strays from this focus, it stops being a PLC. </a:t>
            </a:r>
            <a:endParaRPr/>
          </a:p>
        </p:txBody>
      </p:sp>
      <p:sp>
        <p:nvSpPr>
          <p:cNvPr id="195" name="Google Shape;195;g647473f086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51901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3"/>
        <p:cNvGrpSpPr/>
        <p:nvPr/>
      </p:nvGrpSpPr>
      <p:grpSpPr>
        <a:xfrm>
          <a:off x="0" y="0"/>
          <a:ext cx="0" cy="0"/>
          <a:chOff x="0" y="0"/>
          <a:chExt cx="0" cy="0"/>
        </a:xfrm>
      </p:grpSpPr>
      <p:pic>
        <p:nvPicPr>
          <p:cNvPr id="24" name="Google Shape;24;p2"/>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0" name="Google Shape;80;p1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2" name="Google Shape;82;p12"/>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5" name="Google Shape;85;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13"/>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7" name="Google Shape;87;p13"/>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1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5" name="Google Shape;95;p15"/>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6" name="Google Shape;96;p15"/>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7" name="Google Shape;97;p1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9" name="Google Shape;99;p15"/>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2" name="Google Shape;102;p1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5" name="Google Shape;105;p1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7"/>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7" name="Google Shape;107;p17"/>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8" name="Google Shape;108;p17"/>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9"/>
        <p:cNvGrpSpPr/>
        <p:nvPr/>
      </p:nvGrpSpPr>
      <p:grpSpPr>
        <a:xfrm>
          <a:off x="0" y="0"/>
          <a:ext cx="0" cy="0"/>
          <a:chOff x="0" y="0"/>
          <a:chExt cx="0" cy="0"/>
        </a:xfrm>
      </p:grpSpPr>
      <p:sp>
        <p:nvSpPr>
          <p:cNvPr id="110" name="Google Shape;110;p18"/>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L="0" marR="0" lvl="0" indent="0" algn="ctr"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457200" marR="0" lvl="1" indent="0" algn="l" rtl="0">
              <a:spcBef>
                <a:spcPts val="1000"/>
              </a:spcBef>
              <a:spcAft>
                <a:spcPts val="0"/>
              </a:spcAft>
              <a:buClr>
                <a:srgbClr val="D2BD24"/>
              </a:buClr>
              <a:buSzPts val="1400"/>
              <a:buFont typeface="Source Sans Pro"/>
              <a:buNone/>
              <a:defRPr sz="1600" b="0" i="0" u="none" strike="noStrike" cap="none">
                <a:solidFill>
                  <a:srgbClr val="3F3F3F"/>
                </a:solidFill>
                <a:latin typeface="Source Sans Pro"/>
                <a:ea typeface="Source Sans Pro"/>
                <a:cs typeface="Source Sans Pro"/>
                <a:sym typeface="Source Sans Pro"/>
              </a:defRPr>
            </a:lvl2pPr>
            <a:lvl3pPr marL="914400" marR="0" lvl="2"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371600" marR="0" lvl="3"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111" name="Google Shape;111;p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4" name="Google Shape;114;p1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16" name="Google Shape;116;p1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9" name="Google Shape;119;p20"/>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10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0" name="Google Shape;120;p20"/>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10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1" name="Google Shape;121;p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22" name="Google Shape;122;p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23" name="Google Shape;123;p2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6" name="Google Shape;126;p21"/>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7" name="Google Shape;127;p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0" name="Google Shape;130;p2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1" name="Google Shape;131;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
        <p:cNvGrpSpPr/>
        <p:nvPr/>
      </p:nvGrpSpPr>
      <p:grpSpPr>
        <a:xfrm>
          <a:off x="0" y="0"/>
          <a:ext cx="0" cy="0"/>
          <a:chOff x="0" y="0"/>
          <a:chExt cx="0" cy="0"/>
        </a:xfrm>
      </p:grpSpPr>
      <p:sp>
        <p:nvSpPr>
          <p:cNvPr id="28" name="Google Shape;28;p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7" name="Google Shape;47;p6"/>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L="0" marR="0" lvl="0" indent="0" algn="r" rtl="0">
              <a:spcBef>
                <a:spcPts val="10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L="457200" marR="0" lvl="1" indent="0" algn="ctr" rtl="0">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48" name="Google Shape;48;p6"/>
          <p:cNvGrpSpPr/>
          <p:nvPr/>
        </p:nvGrpSpPr>
        <p:grpSpPr>
          <a:xfrm>
            <a:off x="0" y="0"/>
            <a:ext cx="12192142" cy="6866567"/>
            <a:chOff x="0" y="-8467"/>
            <a:chExt cx="12192142" cy="6866567"/>
          </a:xfrm>
        </p:grpSpPr>
        <p:cxnSp>
          <p:nvCxnSpPr>
            <p:cNvPr id="49" name="Google Shape;49;p6"/>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50" name="Google Shape;50;p6"/>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51" name="Google Shape;51;p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52" name="Google Shape;52;p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53" name="Google Shape;53;p6"/>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55" name="Google Shape;55;p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56" name="Google Shape;56;p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57" name="Google Shape;57;p6"/>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Google Shape;59;p6"/>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60" name="Google Shape;60;p6"/>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4" name="Google Shape;64;p7"/>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5" name="Google Shape;65;p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6"/>
        <p:cNvGrpSpPr/>
        <p:nvPr/>
      </p:nvGrpSpPr>
      <p:grpSpPr>
        <a:xfrm>
          <a:off x="0" y="0"/>
          <a:ext cx="0" cy="0"/>
          <a:chOff x="0" y="0"/>
          <a:chExt cx="0" cy="0"/>
        </a:xfrm>
      </p:grpSpPr>
      <p:sp>
        <p:nvSpPr>
          <p:cNvPr id="67" name="Google Shape;67;p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10"/>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73" name="Google Shape;73;p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1"/>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theme" Target="../theme/theme2.xml"/><Relationship Id="rId19"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00" cy="6866467"/>
            <a:chOff x="0" y="-8467"/>
            <a:chExt cx="12192000" cy="6866467"/>
          </a:xfrm>
        </p:grpSpPr>
        <p:cxnSp>
          <p:nvCxnSpPr>
            <p:cNvPr id="11" name="Google Shape;11;p1"/>
            <p:cNvCxnSpPr/>
            <p:nvPr/>
          </p:nvCxnSpPr>
          <p:spPr>
            <a:xfrm>
              <a:off x="9169166" y="-8467"/>
              <a:ext cx="1783321" cy="6856484"/>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8475260" y="3681413"/>
              <a:ext cx="3713565" cy="3166604"/>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17" name="Google Shape;17;p1"/>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3"/>
              </a:srgbClr>
            </a:solidFill>
            <a:ln>
              <a:noFill/>
            </a:ln>
          </p:spPr>
        </p:sp>
        <p:sp>
          <p:nvSpPr>
            <p:cNvPr id="18" name="Google Shape;18;p1"/>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9" name="Google Shape;19;p1"/>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rgbClr val="072B62">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0" y="0"/>
            <a:ext cx="12192142" cy="6866567"/>
            <a:chOff x="0" y="-8467"/>
            <a:chExt cx="12192142" cy="6866567"/>
          </a:xfrm>
        </p:grpSpPr>
        <p:cxnSp>
          <p:nvCxnSpPr>
            <p:cNvPr id="31" name="Google Shape;31;p5"/>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32" name="Google Shape;32;p5"/>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33" name="Google Shape;33;p5"/>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34" name="Google Shape;34;p5"/>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5" name="Google Shape;35;p5"/>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37" name="Google Shape;37;p5"/>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38" name="Google Shape;38;p5"/>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 name="Google Shape;39;p5"/>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2" name="Google Shape;42;p5"/>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43" name="Google Shape;43;p5"/>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44" name="Google Shape;44;p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zoom.us/j/153927926" TargetMode="External"/><Relationship Id="rId4" Type="http://schemas.openxmlformats.org/officeDocument/2006/relationships/hyperlink" Target="https://zoom.us/j/212762108" TargetMode="External"/><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kystandards.org" TargetMode="External"/><Relationship Id="rId4" Type="http://schemas.openxmlformats.org/officeDocument/2006/relationships/hyperlink" Target="https://www.surveymonkey.com/r/NWTTRCY" TargetMode="External"/><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1: What do we want students to know and be able to do?</a:t>
            </a:r>
            <a:endParaRPr/>
          </a:p>
        </p:txBody>
      </p:sp>
      <p:sp>
        <p:nvSpPr>
          <p:cNvPr id="206" name="Google Shape;206;p3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207" name="Google Shape;207;p32"/>
          <p:cNvSpPr txBox="1">
            <a:spLocks noGrp="1"/>
          </p:cNvSpPr>
          <p:nvPr>
            <p:ph type="body" idx="1"/>
          </p:nvPr>
        </p:nvSpPr>
        <p:spPr>
          <a:xfrm>
            <a:off x="581625" y="2344051"/>
            <a:ext cx="9090000" cy="43305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Learning Outcomes</a:t>
            </a:r>
            <a:endParaRPr/>
          </a:p>
          <a:p>
            <a:pPr marL="914400" lvl="1" indent="-391160" algn="l" rtl="0">
              <a:spcBef>
                <a:spcPts val="1000"/>
              </a:spcBef>
              <a:spcAft>
                <a:spcPts val="0"/>
              </a:spcAft>
              <a:buSzPts val="2560"/>
              <a:buChar char="○"/>
            </a:pPr>
            <a:r>
              <a:rPr lang="en-US"/>
              <a:t>What do the standards expect of students?</a:t>
            </a:r>
            <a:endParaRPr/>
          </a:p>
          <a:p>
            <a:pPr marL="914400" lvl="1" indent="-391160" algn="l" rtl="0">
              <a:spcBef>
                <a:spcPts val="1000"/>
              </a:spcBef>
              <a:spcAft>
                <a:spcPts val="0"/>
              </a:spcAft>
              <a:buSzPts val="2560"/>
              <a:buChar char="○"/>
            </a:pPr>
            <a:r>
              <a:rPr lang="en-US"/>
              <a:t>What specific knowledge, skills and dispositions do they need to accomplish this learning?</a:t>
            </a:r>
            <a:endParaRPr/>
          </a:p>
          <a:p>
            <a:pPr marL="45720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2: How will we know if they’ve learned it?</a:t>
            </a:r>
            <a:endParaRPr/>
          </a:p>
        </p:txBody>
      </p:sp>
      <p:sp>
        <p:nvSpPr>
          <p:cNvPr id="214" name="Google Shape;214;p33"/>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15" name="Google Shape;215;p33"/>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Assessment</a:t>
            </a:r>
            <a:endParaRPr/>
          </a:p>
          <a:p>
            <a:pPr marL="914400" lvl="1" indent="-391160" algn="l" rtl="0">
              <a:spcBef>
                <a:spcPts val="0"/>
              </a:spcBef>
              <a:spcAft>
                <a:spcPts val="0"/>
              </a:spcAft>
              <a:buSzPts val="2560"/>
              <a:buChar char="○"/>
            </a:pPr>
            <a:r>
              <a:rPr lang="en-US"/>
              <a:t>What evidence do we expect to see to determine if students have reached the learning outcomes?</a:t>
            </a:r>
            <a:endParaRPr/>
          </a:p>
          <a:p>
            <a:pPr marL="914400" lvl="1" indent="-391160" algn="l" rtl="0">
              <a:spcBef>
                <a:spcPts val="1000"/>
              </a:spcBef>
              <a:spcAft>
                <a:spcPts val="0"/>
              </a:spcAft>
              <a:buSzPts val="2560"/>
              <a:buChar char="○"/>
            </a:pPr>
            <a:r>
              <a:rPr lang="en-US"/>
              <a:t>Are we gathering evidence of student learning through team-developed common formative assessments?</a:t>
            </a:r>
            <a:endParaRPr/>
          </a:p>
          <a:p>
            <a:pPr marL="0" lvl="0" indent="0" algn="l" rtl="0">
              <a:spcBef>
                <a:spcPts val="1000"/>
              </a:spcBef>
              <a:spcAft>
                <a:spcPts val="0"/>
              </a:spcAft>
              <a:buNone/>
            </a:pPr>
            <a:endParaRPr/>
          </a:p>
          <a:p>
            <a:pPr marL="9144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3: How will we respond if they don’t learn it? </a:t>
            </a:r>
            <a:endParaRPr/>
          </a:p>
        </p:txBody>
      </p:sp>
      <p:sp>
        <p:nvSpPr>
          <p:cNvPr id="222" name="Google Shape;222;p34"/>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23" name="Google Shape;223;p34"/>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Intervention</a:t>
            </a:r>
            <a:endParaRPr/>
          </a:p>
          <a:p>
            <a:pPr marL="914400" lvl="1" indent="-391160" algn="l" rtl="0">
              <a:spcBef>
                <a:spcPts val="0"/>
              </a:spcBef>
              <a:spcAft>
                <a:spcPts val="0"/>
              </a:spcAft>
              <a:buSzPts val="2560"/>
              <a:buChar char="○"/>
            </a:pPr>
            <a:r>
              <a:rPr lang="en-US"/>
              <a:t>How do we use the data from common formative assessments to analyze and improve our classroom practice?</a:t>
            </a:r>
            <a:endParaRPr/>
          </a:p>
          <a:p>
            <a:pPr marL="914400" lvl="1" indent="-391160" algn="l" rtl="0">
              <a:spcBef>
                <a:spcPts val="1000"/>
              </a:spcBef>
              <a:spcAft>
                <a:spcPts val="1000"/>
              </a:spcAft>
              <a:buSzPts val="2560"/>
              <a:buChar char="○"/>
            </a:pPr>
            <a:r>
              <a:rPr lang="en-US"/>
              <a:t>Can we identify students that need additional time and support for each learning outcome?</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4: How will we respond &amp; enrich if they already know it?</a:t>
            </a:r>
            <a:endParaRPr/>
          </a:p>
        </p:txBody>
      </p:sp>
      <p:sp>
        <p:nvSpPr>
          <p:cNvPr id="230" name="Google Shape;230;p35"/>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31" name="Google Shape;231;p35"/>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Enrichment/Gifted</a:t>
            </a:r>
            <a:endParaRPr/>
          </a:p>
          <a:p>
            <a:pPr marL="914400" lvl="1" indent="-391160" algn="l" rtl="0">
              <a:spcBef>
                <a:spcPts val="1000"/>
              </a:spcBef>
              <a:spcAft>
                <a:spcPts val="0"/>
              </a:spcAft>
              <a:buSzPts val="2560"/>
              <a:buChar char="○"/>
            </a:pPr>
            <a:r>
              <a:rPr lang="en-US"/>
              <a:t>How will we know they’ve already learned it before teaching?</a:t>
            </a:r>
            <a:endParaRPr/>
          </a:p>
          <a:p>
            <a:pPr marL="914400" lvl="1" indent="-391160" algn="l" rtl="0">
              <a:spcBef>
                <a:spcPts val="1000"/>
              </a:spcBef>
              <a:spcAft>
                <a:spcPts val="1000"/>
              </a:spcAft>
              <a:buSzPts val="2560"/>
              <a:buChar char="○"/>
            </a:pPr>
            <a:r>
              <a:rPr lang="en-US"/>
              <a:t>Have we identified possible ways to extend the learning of students that have reached the expected outcomes?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Virtual Workshop</a:t>
            </a:r>
            <a:endParaRPr/>
          </a:p>
        </p:txBody>
      </p:sp>
      <p:sp>
        <p:nvSpPr>
          <p:cNvPr id="238" name="Google Shape;238;p36"/>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39" name="Google Shape;239;p36"/>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Mock PLCs: Breaking Down a Standard</a:t>
            </a:r>
            <a:endParaRPr/>
          </a:p>
          <a:p>
            <a:pPr marL="457200" lvl="0" indent="-457200" algn="l" rtl="0">
              <a:spcBef>
                <a:spcPts val="0"/>
              </a:spcBef>
              <a:spcAft>
                <a:spcPts val="0"/>
              </a:spcAft>
              <a:buSzPts val="3600"/>
              <a:buChar char="●"/>
            </a:pPr>
            <a:r>
              <a:rPr lang="en-US"/>
              <a:t>October 24</a:t>
            </a:r>
            <a:endParaRPr/>
          </a:p>
          <a:p>
            <a:pPr marL="914400" lvl="1" indent="-391160" algn="l" rtl="0">
              <a:spcBef>
                <a:spcPts val="0"/>
              </a:spcBef>
              <a:spcAft>
                <a:spcPts val="0"/>
              </a:spcAft>
              <a:buSzPts val="2560"/>
              <a:buChar char="○"/>
            </a:pPr>
            <a:r>
              <a:rPr lang="en-US"/>
              <a:t>Zoom</a:t>
            </a:r>
            <a:endParaRPr/>
          </a:p>
          <a:p>
            <a:pPr marL="1371600" lvl="2" indent="-406400" algn="l" rtl="0">
              <a:spcBef>
                <a:spcPts val="0"/>
              </a:spcBef>
              <a:spcAft>
                <a:spcPts val="0"/>
              </a:spcAft>
              <a:buSzPts val="2800"/>
              <a:buChar char="■"/>
            </a:pPr>
            <a:r>
              <a:rPr lang="en-US"/>
              <a:t>4:00 ET </a:t>
            </a:r>
            <a:r>
              <a:rPr lang="en-US" u="sng">
                <a:solidFill>
                  <a:schemeClr val="hlink"/>
                </a:solidFill>
                <a:hlinkClick r:id="rId3"/>
              </a:rPr>
              <a:t>https://zoom.us/j/153927926</a:t>
            </a:r>
            <a:r>
              <a:rPr lang="en-US"/>
              <a:t>  </a:t>
            </a:r>
            <a:endParaRPr/>
          </a:p>
          <a:p>
            <a:pPr marL="1371600" lvl="2" indent="-406400" algn="l" rtl="0">
              <a:spcBef>
                <a:spcPts val="0"/>
              </a:spcBef>
              <a:spcAft>
                <a:spcPts val="0"/>
              </a:spcAft>
              <a:buSzPts val="2800"/>
              <a:buChar char="■"/>
            </a:pPr>
            <a:r>
              <a:rPr lang="en-US"/>
              <a:t>5:00 ET </a:t>
            </a:r>
            <a:r>
              <a:rPr lang="en-US" u="sng">
                <a:solidFill>
                  <a:schemeClr val="hlink"/>
                </a:solidFill>
                <a:hlinkClick r:id="rId4"/>
              </a:rPr>
              <a:t>https://zoom.us/j/212762108</a:t>
            </a:r>
            <a:r>
              <a:rPr lang="en-US"/>
              <a:t> </a:t>
            </a:r>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Your Standards Resources</a:t>
            </a:r>
            <a:endParaRPr lang="en-US" dirty="0"/>
          </a:p>
        </p:txBody>
      </p:sp>
      <p:sp>
        <p:nvSpPr>
          <p:cNvPr id="3" name="Text Placeholder 2"/>
          <p:cNvSpPr>
            <a:spLocks noGrp="1"/>
          </p:cNvSpPr>
          <p:nvPr>
            <p:ph type="body" idx="1"/>
          </p:nvPr>
        </p:nvSpPr>
        <p:spPr/>
        <p:txBody>
          <a:bodyPr/>
          <a:lstStyle/>
          <a:p>
            <a:endParaRPr lang="en-US"/>
          </a:p>
        </p:txBody>
      </p:sp>
      <p:sp>
        <p:nvSpPr>
          <p:cNvPr id="245" name="Google Shape;245;p3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46" name="Google Shape;246;p37" descr="Your Standards Resources"/>
          <p:cNvPicPr preferRelativeResize="0"/>
          <p:nvPr/>
        </p:nvPicPr>
        <p:blipFill>
          <a:blip r:embed="rId3">
            <a:alphaModFix/>
          </a:blip>
          <a:stretch>
            <a:fillRect/>
          </a:stretch>
        </p:blipFill>
        <p:spPr>
          <a:xfrm>
            <a:off x="0" y="0"/>
            <a:ext cx="12234474" cy="6811026"/>
          </a:xfrm>
          <a:prstGeom prst="rect">
            <a:avLst/>
          </a:prstGeom>
          <a:noFill/>
          <a:ln>
            <a:noFill/>
          </a:ln>
        </p:spPr>
      </p:pic>
      <p:sp>
        <p:nvSpPr>
          <p:cNvPr id="247" name="Google Shape;247;p37" descr="&quot; &quot;"/>
          <p:cNvSpPr/>
          <p:nvPr/>
        </p:nvSpPr>
        <p:spPr>
          <a:xfrm>
            <a:off x="6288300" y="5238600"/>
            <a:ext cx="2421900" cy="9201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Professional Learning Opportunities</a:t>
            </a:r>
            <a:endParaRPr lang="en-US" dirty="0"/>
          </a:p>
        </p:txBody>
      </p:sp>
      <p:sp>
        <p:nvSpPr>
          <p:cNvPr id="3" name="Text Placeholder 2"/>
          <p:cNvSpPr>
            <a:spLocks noGrp="1"/>
          </p:cNvSpPr>
          <p:nvPr>
            <p:ph type="body" idx="1"/>
          </p:nvPr>
        </p:nvSpPr>
        <p:spPr/>
        <p:txBody>
          <a:bodyPr/>
          <a:lstStyle/>
          <a:p>
            <a:endParaRPr lang="en-US"/>
          </a:p>
        </p:txBody>
      </p:sp>
      <p:sp>
        <p:nvSpPr>
          <p:cNvPr id="253" name="Google Shape;253;p3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256" name="Google Shape;256;p38" descr="&quot; &quot;"/>
          <p:cNvPicPr preferRelativeResize="0"/>
          <p:nvPr/>
        </p:nvPicPr>
        <p:blipFill>
          <a:blip r:embed="rId3">
            <a:alphaModFix/>
          </a:blip>
          <a:stretch>
            <a:fillRect/>
          </a:stretch>
        </p:blipFill>
        <p:spPr>
          <a:xfrm>
            <a:off x="182075" y="401824"/>
            <a:ext cx="11789747" cy="6273027"/>
          </a:xfrm>
          <a:prstGeom prst="rect">
            <a:avLst/>
          </a:prstGeom>
          <a:noFill/>
          <a:ln>
            <a:noFill/>
          </a:ln>
          <a:effectLst>
            <a:outerShdw blurRad="371475" dist="209550" dir="9480000" algn="bl" rotWithShape="0">
              <a:srgbClr val="666666">
                <a:alpha val="60000"/>
              </a:srgbClr>
            </a:outerShdw>
          </a:effectLst>
        </p:spPr>
      </p:pic>
      <p:sp>
        <p:nvSpPr>
          <p:cNvPr id="257" name="Google Shape;257;p38" descr="&quot; &quot;"/>
          <p:cNvSpPr/>
          <p:nvPr/>
        </p:nvSpPr>
        <p:spPr>
          <a:xfrm>
            <a:off x="643475" y="4181850"/>
            <a:ext cx="733800" cy="603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PL </a:t>
            </a:r>
            <a:r>
              <a:rPr lang="en-US" dirty="0" err="1" smtClean="0"/>
              <a:t>Opps</a:t>
            </a:r>
            <a:endParaRPr lang="en-US" dirty="0"/>
          </a:p>
        </p:txBody>
      </p:sp>
      <p:sp>
        <p:nvSpPr>
          <p:cNvPr id="3" name="Text Placeholder 2"/>
          <p:cNvSpPr>
            <a:spLocks noGrp="1"/>
          </p:cNvSpPr>
          <p:nvPr>
            <p:ph type="body" idx="1"/>
          </p:nvPr>
        </p:nvSpPr>
        <p:spPr/>
        <p:txBody>
          <a:bodyPr/>
          <a:lstStyle/>
          <a:p>
            <a:endParaRPr lang="en-US"/>
          </a:p>
        </p:txBody>
      </p:sp>
      <p:sp>
        <p:nvSpPr>
          <p:cNvPr id="263" name="Google Shape;263;p3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64" name="Google Shape;264;p39" descr="Virtual workshops, book study, webcasts, downloadable professional learning opportunities schedule, KDE Professional Learning Bulletin Board"/>
          <p:cNvPicPr preferRelativeResize="0"/>
          <p:nvPr/>
        </p:nvPicPr>
        <p:blipFill>
          <a:blip r:embed="rId3">
            <a:alphaModFix/>
          </a:blip>
          <a:stretch>
            <a:fillRect/>
          </a:stretch>
        </p:blipFill>
        <p:spPr>
          <a:xfrm>
            <a:off x="555786" y="121651"/>
            <a:ext cx="9332306" cy="6553200"/>
          </a:xfrm>
          <a:prstGeom prst="rect">
            <a:avLst/>
          </a:prstGeom>
          <a:noFill/>
          <a:ln>
            <a:noFill/>
          </a:ln>
          <a:effectLst>
            <a:outerShdw blurRad="228600" dist="171450" dir="5400000" algn="bl" rotWithShape="0">
              <a:srgbClr val="666666">
                <a:alpha val="5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Mock PLCs </a:t>
            </a:r>
            <a:r>
              <a:rPr lang="mr-IN" dirty="0" smtClean="0"/>
              <a:t>–</a:t>
            </a:r>
            <a:r>
              <a:rPr lang="en-US" dirty="0" smtClean="0"/>
              <a:t> Breaking Down a Standard</a:t>
            </a:r>
            <a:endParaRPr lang="en-US" dirty="0"/>
          </a:p>
        </p:txBody>
      </p:sp>
      <p:sp>
        <p:nvSpPr>
          <p:cNvPr id="3" name="Text Placeholder 2"/>
          <p:cNvSpPr>
            <a:spLocks noGrp="1"/>
          </p:cNvSpPr>
          <p:nvPr>
            <p:ph type="body" idx="1"/>
          </p:nvPr>
        </p:nvSpPr>
        <p:spPr/>
        <p:txBody>
          <a:bodyPr/>
          <a:lstStyle/>
          <a:p>
            <a:endParaRPr lang="en-US"/>
          </a:p>
        </p:txBody>
      </p:sp>
      <p:sp>
        <p:nvSpPr>
          <p:cNvPr id="270" name="Google Shape;270;p4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71" name="Google Shape;271;p40" descr="Mock PLCs- Breaking down a standard Virtual Workshop on October 24, 2019 at 4 and 5 pm ET"/>
          <p:cNvPicPr preferRelativeResize="0"/>
          <p:nvPr/>
        </p:nvPicPr>
        <p:blipFill>
          <a:blip r:embed="rId3">
            <a:alphaModFix/>
          </a:blip>
          <a:stretch>
            <a:fillRect/>
          </a:stretch>
        </p:blipFill>
        <p:spPr>
          <a:xfrm>
            <a:off x="502591" y="1"/>
            <a:ext cx="11211222" cy="6857999"/>
          </a:xfrm>
          <a:prstGeom prst="rect">
            <a:avLst/>
          </a:prstGeom>
          <a:noFill/>
          <a:ln>
            <a:noFill/>
          </a:ln>
          <a:effectLst>
            <a:outerShdw blurRad="385763" dist="247650" dir="10320000" algn="bl" rotWithShape="0">
              <a:srgbClr val="666666">
                <a:alpha val="5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278" name="Google Shape;278;p41"/>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KAS Implementation Professional Learning Mini Grant</a:t>
            </a:r>
            <a:endParaRPr/>
          </a:p>
        </p:txBody>
      </p:sp>
      <p:sp>
        <p:nvSpPr>
          <p:cNvPr id="279" name="Google Shape;279;p41"/>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RFA now out</a:t>
            </a:r>
            <a:endParaRPr/>
          </a:p>
          <a:p>
            <a:pPr marL="457200" lvl="0" indent="-457200" algn="l" rtl="0">
              <a:spcBef>
                <a:spcPts val="0"/>
              </a:spcBef>
              <a:spcAft>
                <a:spcPts val="0"/>
              </a:spcAft>
              <a:buSzPts val="3600"/>
              <a:buChar char="●"/>
            </a:pPr>
            <a:r>
              <a:rPr lang="en-US"/>
              <a:t>KDE Competitive Grants </a:t>
            </a:r>
            <a:r>
              <a:rPr lang="en-US" u="sng">
                <a:solidFill>
                  <a:schemeClr val="hlink"/>
                </a:solidFill>
                <a:hlinkClick r:id="rId3" invalidUrl="https://education.ky.gov/districts/business/Pages/Competitive Grants from KDE.aspx"/>
              </a:rPr>
              <a:t>page</a:t>
            </a:r>
            <a:endParaRPr/>
          </a:p>
          <a:p>
            <a:pPr marL="457200" lvl="0" indent="-457200" algn="l" rtl="0">
              <a:spcBef>
                <a:spcPts val="0"/>
              </a:spcBef>
              <a:spcAft>
                <a:spcPts val="0"/>
              </a:spcAft>
              <a:buSzPts val="3600"/>
              <a:buChar char="●"/>
            </a:pPr>
            <a:r>
              <a:rPr lang="en-US"/>
              <a:t>$10,000 to support PL around standards implementation</a:t>
            </a:r>
            <a:endParaRPr/>
          </a:p>
          <a:p>
            <a:pPr marL="457200" lvl="0" indent="-457200" algn="l" rtl="0">
              <a:spcBef>
                <a:spcPts val="0"/>
              </a:spcBef>
              <a:spcAft>
                <a:spcPts val="0"/>
              </a:spcAft>
              <a:buSzPts val="3600"/>
              <a:buChar char="●"/>
            </a:pPr>
            <a:r>
              <a:rPr lang="en-US"/>
              <a:t>52 awards to be given</a:t>
            </a:r>
            <a:endParaRPr/>
          </a:p>
          <a:p>
            <a:pPr marL="457200" lvl="0" indent="-457200" algn="l" rtl="0">
              <a:spcBef>
                <a:spcPts val="0"/>
              </a:spcBef>
              <a:spcAft>
                <a:spcPts val="0"/>
              </a:spcAft>
              <a:buSzPts val="3600"/>
              <a:buChar char="●"/>
            </a:pPr>
            <a:r>
              <a:rPr lang="en-US"/>
              <a:t>Technical Assistance: Friday, 10/4</a:t>
            </a:r>
            <a:endParaRPr/>
          </a:p>
          <a:p>
            <a:pPr marL="457200" lvl="0" indent="-457200" algn="l" rtl="0">
              <a:spcBef>
                <a:spcPts val="0"/>
              </a:spcBef>
              <a:spcAft>
                <a:spcPts val="0"/>
              </a:spcAft>
              <a:buSzPts val="3600"/>
              <a:buChar char="●"/>
            </a:pPr>
            <a:r>
              <a:rPr lang="en-US"/>
              <a:t>Deadline to submit: 10/28/19</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a:p>
        </p:txBody>
      </p:sp>
      <p:sp>
        <p:nvSpPr>
          <p:cNvPr id="142" name="Google Shape;142;p24"/>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43" name="Google Shape;143;p24"/>
          <p:cNvSpPr txBox="1">
            <a:spLocks noGrp="1"/>
          </p:cNvSpPr>
          <p:nvPr>
            <p:ph type="body" idx="1"/>
          </p:nvPr>
        </p:nvSpPr>
        <p:spPr>
          <a:xfrm>
            <a:off x="746375" y="723750"/>
            <a:ext cx="8730300" cy="5512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4000">
                <a:solidFill>
                  <a:srgbClr val="072B62"/>
                </a:solidFill>
                <a:latin typeface="Georgia"/>
                <a:ea typeface="Georgia"/>
                <a:cs typeface="Georgia"/>
                <a:sym typeface="Georgia"/>
              </a:rPr>
              <a:t>Why PLCs?</a:t>
            </a:r>
            <a:endParaRPr sz="4000">
              <a:solidFill>
                <a:srgbClr val="072B62"/>
              </a:solidFill>
              <a:latin typeface="Georgia"/>
              <a:ea typeface="Georgia"/>
              <a:cs typeface="Georgia"/>
              <a:sym typeface="Georgia"/>
            </a:endParaRPr>
          </a:p>
          <a:p>
            <a:pPr marL="0" lvl="0" indent="0" algn="l" rtl="0">
              <a:spcBef>
                <a:spcPts val="1000"/>
              </a:spcBef>
              <a:spcAft>
                <a:spcPts val="0"/>
              </a:spcAft>
              <a:buNone/>
            </a:pPr>
            <a:endParaRPr sz="800">
              <a:solidFill>
                <a:srgbClr val="072B62"/>
              </a:solidFill>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r>
              <a:rPr lang="en-US">
                <a:solidFill>
                  <a:srgbClr val="072B62"/>
                </a:solidFill>
                <a:latin typeface="Georgia"/>
                <a:ea typeface="Georgia"/>
                <a:cs typeface="Georgia"/>
                <a:sym typeface="Georgia"/>
              </a:rPr>
              <a:t>Understanding the importance of PLCs as the vehicle for improving teaching and learning</a:t>
            </a:r>
            <a:endParaRPr>
              <a:solidFill>
                <a:srgbClr val="072B62"/>
              </a:solidFill>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endParaRPr sz="1100">
              <a:solidFill>
                <a:srgbClr val="072B62"/>
              </a:solidFill>
              <a:latin typeface="Georgia"/>
              <a:ea typeface="Georgia"/>
              <a:cs typeface="Georgia"/>
              <a:sym typeface="Georgia"/>
            </a:endParaRPr>
          </a:p>
          <a:p>
            <a:pPr marL="0" lvl="0" indent="0" algn="l" rtl="0">
              <a:spcBef>
                <a:spcPts val="1000"/>
              </a:spcBef>
              <a:spcAft>
                <a:spcPts val="0"/>
              </a:spcAft>
              <a:buNone/>
            </a:pPr>
            <a:endParaRPr sz="2400" i="1">
              <a:solidFill>
                <a:srgbClr val="072B62"/>
              </a:solidFill>
              <a:latin typeface="Georgia"/>
              <a:ea typeface="Georgia"/>
              <a:cs typeface="Georgia"/>
              <a:sym typeface="Georgia"/>
            </a:endParaRPr>
          </a:p>
          <a:p>
            <a:pPr marL="0" lvl="0" indent="0" algn="l" rtl="0">
              <a:spcBef>
                <a:spcPts val="1000"/>
              </a:spcBef>
              <a:spcAft>
                <a:spcPts val="0"/>
              </a:spcAft>
              <a:buNone/>
            </a:pPr>
            <a:endParaRPr sz="2400" i="1">
              <a:solidFill>
                <a:srgbClr val="072B62"/>
              </a:solidFill>
              <a:latin typeface="Georgia"/>
              <a:ea typeface="Georgia"/>
              <a:cs typeface="Georgia"/>
              <a:sym typeface="Georgia"/>
            </a:endParaRPr>
          </a:p>
          <a:p>
            <a:pPr marL="0" lvl="0" indent="0" algn="r" rtl="0">
              <a:spcBef>
                <a:spcPts val="1000"/>
              </a:spcBef>
              <a:spcAft>
                <a:spcPts val="0"/>
              </a:spcAft>
              <a:buNone/>
            </a:pPr>
            <a:r>
              <a:rPr lang="en-US" sz="2400">
                <a:solidFill>
                  <a:srgbClr val="666666"/>
                </a:solidFill>
                <a:latin typeface="Georgia"/>
                <a:ea typeface="Georgia"/>
                <a:cs typeface="Georgia"/>
                <a:sym typeface="Georgia"/>
              </a:rPr>
              <a:t>Webcast</a:t>
            </a:r>
            <a:endParaRPr sz="2400">
              <a:solidFill>
                <a:srgbClr val="666666"/>
              </a:solidFill>
              <a:latin typeface="Georgia"/>
              <a:ea typeface="Georgia"/>
              <a:cs typeface="Georgia"/>
              <a:sym typeface="Georgia"/>
            </a:endParaRPr>
          </a:p>
          <a:p>
            <a:pPr marL="0" lvl="0" indent="0" algn="r" rtl="0">
              <a:spcBef>
                <a:spcPts val="1000"/>
              </a:spcBef>
              <a:spcAft>
                <a:spcPts val="0"/>
              </a:spcAft>
              <a:buClr>
                <a:schemeClr val="dk1"/>
              </a:buClr>
              <a:buSzPts val="1100"/>
              <a:buFont typeface="Arial"/>
              <a:buNone/>
            </a:pPr>
            <a:r>
              <a:rPr lang="en-US" sz="2400">
                <a:solidFill>
                  <a:srgbClr val="666666"/>
                </a:solidFill>
                <a:latin typeface="Georgia"/>
                <a:ea typeface="Georgia"/>
                <a:cs typeface="Georgia"/>
                <a:sym typeface="Georgia"/>
              </a:rPr>
              <a:t>October 3, 2019</a:t>
            </a:r>
            <a:endParaRPr sz="2400">
              <a:solidFill>
                <a:srgbClr val="666666"/>
              </a:solidFill>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86" name="Google Shape;286;p42"/>
          <p:cNvSpPr txBox="1">
            <a:spLocks noGrp="1"/>
          </p:cNvSpPr>
          <p:nvPr>
            <p:ph type="title"/>
          </p:nvPr>
        </p:nvSpPr>
        <p:spPr>
          <a:xfrm>
            <a:off x="546411" y="172791"/>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5 Things to Know Before you Go</a:t>
            </a:r>
            <a:endParaRPr/>
          </a:p>
        </p:txBody>
      </p:sp>
      <p:sp>
        <p:nvSpPr>
          <p:cNvPr id="287" name="Google Shape;287;p42"/>
          <p:cNvSpPr txBox="1">
            <a:spLocks noGrp="1"/>
          </p:cNvSpPr>
          <p:nvPr>
            <p:ph type="body" idx="1"/>
          </p:nvPr>
        </p:nvSpPr>
        <p:spPr>
          <a:xfrm>
            <a:off x="337875" y="979050"/>
            <a:ext cx="10291800" cy="55644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AutoNum type="arabicPeriod"/>
            </a:pPr>
            <a:r>
              <a:rPr lang="en-US"/>
              <a:t>Subscribe to </a:t>
            </a:r>
            <a:r>
              <a:rPr lang="en-US" u="sng">
                <a:solidFill>
                  <a:schemeClr val="hlink"/>
                </a:solidFill>
                <a:hlinkClick r:id="rId3"/>
              </a:rPr>
              <a:t>www.kystandards.org</a:t>
            </a:r>
            <a:endParaRPr/>
          </a:p>
          <a:p>
            <a:pPr marL="457200" lvl="0" indent="-457200" algn="l" rtl="0">
              <a:spcBef>
                <a:spcPts val="0"/>
              </a:spcBef>
              <a:spcAft>
                <a:spcPts val="0"/>
              </a:spcAft>
              <a:buSzPts val="3600"/>
              <a:buAutoNum type="arabicPeriod"/>
            </a:pPr>
            <a:r>
              <a:rPr lang="en-US"/>
              <a:t>Webcasts (1st &amp; 3rd Thursday)                               Virtual Workshops (4th Thursday)</a:t>
            </a:r>
            <a:endParaRPr/>
          </a:p>
          <a:p>
            <a:pPr marL="457200" lvl="0" indent="-457200" algn="l" rtl="0">
              <a:spcBef>
                <a:spcPts val="0"/>
              </a:spcBef>
              <a:spcAft>
                <a:spcPts val="0"/>
              </a:spcAft>
              <a:buSzPts val="3600"/>
              <a:buAutoNum type="arabicPeriod"/>
            </a:pPr>
            <a:r>
              <a:rPr lang="en-US"/>
              <a:t>Book Study</a:t>
            </a:r>
            <a:endParaRPr/>
          </a:p>
          <a:p>
            <a:pPr marL="914400" lvl="1" indent="-381000" algn="l" rtl="0">
              <a:spcBef>
                <a:spcPts val="0"/>
              </a:spcBef>
              <a:spcAft>
                <a:spcPts val="0"/>
              </a:spcAft>
              <a:buSzPts val="2400"/>
              <a:buAutoNum type="alphaLcPeriod"/>
            </a:pPr>
            <a:r>
              <a:rPr lang="en-US" sz="2400"/>
              <a:t>9/16/19 - 12/13/19</a:t>
            </a:r>
            <a:endParaRPr sz="2400"/>
          </a:p>
          <a:p>
            <a:pPr marL="914400" lvl="1" indent="-391160" algn="l" rtl="0">
              <a:spcBef>
                <a:spcPts val="0"/>
              </a:spcBef>
              <a:spcAft>
                <a:spcPts val="0"/>
              </a:spcAft>
              <a:buSzPts val="2560"/>
              <a:buAutoNum type="alphaLcPeriod"/>
            </a:pPr>
            <a:r>
              <a:rPr lang="en-US" sz="2400" i="1"/>
              <a:t>Clarity for Learning</a:t>
            </a:r>
            <a:endParaRPr sz="2400" i="1"/>
          </a:p>
          <a:p>
            <a:pPr marL="457200" lvl="0" indent="-457200" algn="l" rtl="0">
              <a:spcBef>
                <a:spcPts val="0"/>
              </a:spcBef>
              <a:spcAft>
                <a:spcPts val="0"/>
              </a:spcAft>
              <a:buSzPts val="3600"/>
              <a:buAutoNum type="arabicPeriod"/>
            </a:pPr>
            <a:r>
              <a:rPr lang="en-US"/>
              <a:t>Virtual Workshop: Mock PLCs - Breaking Down a Standard</a:t>
            </a:r>
            <a:endParaRPr/>
          </a:p>
          <a:p>
            <a:pPr marL="914400" lvl="1" indent="-391160" algn="l" rtl="0">
              <a:spcBef>
                <a:spcPts val="0"/>
              </a:spcBef>
              <a:spcAft>
                <a:spcPts val="0"/>
              </a:spcAft>
              <a:buSzPts val="2560"/>
              <a:buAutoNum type="alphaLcPeriod"/>
            </a:pPr>
            <a:r>
              <a:rPr lang="en-US"/>
              <a:t>October 24;  </a:t>
            </a:r>
            <a:r>
              <a:rPr lang="en-US" b="1"/>
              <a:t>4:00 ET &amp; 5:00 ET</a:t>
            </a:r>
            <a:endParaRPr b="1"/>
          </a:p>
          <a:p>
            <a:pPr marL="457200" lvl="0" indent="-457200" algn="l" rtl="0">
              <a:spcBef>
                <a:spcPts val="0"/>
              </a:spcBef>
              <a:spcAft>
                <a:spcPts val="0"/>
              </a:spcAft>
              <a:buSzPts val="3600"/>
              <a:buAutoNum type="arabicPeriod"/>
            </a:pPr>
            <a:r>
              <a:rPr lang="en-US"/>
              <a:t>Website Feedback: </a:t>
            </a:r>
            <a:r>
              <a:rPr lang="en-US" sz="2400" u="sng">
                <a:solidFill>
                  <a:schemeClr val="hlink"/>
                </a:solidFill>
                <a:hlinkClick r:id="rId4"/>
              </a:rPr>
              <a:t>https://www.surveymonkey.com/r/NWTTRCY</a:t>
            </a:r>
            <a:r>
              <a:rPr lang="en-US" sz="2400"/>
              <a:t> </a:t>
            </a:r>
            <a:endParaRPr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50" name="Google Shape;150;p25"/>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Essential Questions:</a:t>
            </a:r>
            <a:endParaRPr/>
          </a:p>
        </p:txBody>
      </p:sp>
      <p:sp>
        <p:nvSpPr>
          <p:cNvPr id="151" name="Google Shape;151;p25"/>
          <p:cNvSpPr txBox="1">
            <a:spLocks noGrp="1"/>
          </p:cNvSpPr>
          <p:nvPr>
            <p:ph type="body" idx="1"/>
          </p:nvPr>
        </p:nvSpPr>
        <p:spPr>
          <a:xfrm>
            <a:off x="581625" y="1796376"/>
            <a:ext cx="9090000" cy="45132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Why is a PLC important in improving teaching and learning at all levels?</a:t>
            </a:r>
            <a:endParaRPr/>
          </a:p>
          <a:p>
            <a:pPr marL="457200" lvl="0" indent="-457200" algn="l" rtl="0">
              <a:spcBef>
                <a:spcPts val="1000"/>
              </a:spcBef>
              <a:spcAft>
                <a:spcPts val="1000"/>
              </a:spcAft>
              <a:buSzPts val="3600"/>
              <a:buChar char="●"/>
            </a:pPr>
            <a:r>
              <a:rPr lang="en-US"/>
              <a:t>How can PLCs support teacher clarity around the standards? </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KAS 3 Year Implementation Plan Snapshot </a:t>
            </a:r>
            <a:endParaRPr/>
          </a:p>
          <a:p>
            <a:pPr marL="0" lvl="0" indent="0" algn="l" rtl="0">
              <a:spcBef>
                <a:spcPts val="0"/>
              </a:spcBef>
              <a:spcAft>
                <a:spcPts val="0"/>
              </a:spcAft>
              <a:buNone/>
            </a:pPr>
            <a:endParaRPr/>
          </a:p>
        </p:txBody>
      </p:sp>
      <p:sp>
        <p:nvSpPr>
          <p:cNvPr id="158" name="Google Shape;158;p26"/>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59" name="Google Shape;159;p26"/>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Year 1 - Systems/Structures to Support Standards Implementation</a:t>
            </a:r>
            <a:endParaRPr/>
          </a:p>
          <a:p>
            <a:pPr marL="914400" lvl="1" indent="-391160" algn="l" rtl="0">
              <a:spcBef>
                <a:spcPts val="0"/>
              </a:spcBef>
              <a:spcAft>
                <a:spcPts val="0"/>
              </a:spcAft>
              <a:buSzPts val="2560"/>
              <a:buChar char="○"/>
            </a:pPr>
            <a:r>
              <a:rPr lang="en-US"/>
              <a:t>2019-2020</a:t>
            </a:r>
            <a:endParaRPr/>
          </a:p>
          <a:p>
            <a:pPr marL="457200" lvl="0" indent="-457200" algn="l" rtl="0">
              <a:spcBef>
                <a:spcPts val="0"/>
              </a:spcBef>
              <a:spcAft>
                <a:spcPts val="0"/>
              </a:spcAft>
              <a:buSzPts val="3600"/>
              <a:buChar char="●"/>
            </a:pPr>
            <a:r>
              <a:rPr lang="en-US"/>
              <a:t>Year 2 -  Balanced Assessment</a:t>
            </a:r>
            <a:endParaRPr/>
          </a:p>
          <a:p>
            <a:pPr marL="914400" lvl="1" indent="-391160" algn="l" rtl="0">
              <a:spcBef>
                <a:spcPts val="0"/>
              </a:spcBef>
              <a:spcAft>
                <a:spcPts val="0"/>
              </a:spcAft>
              <a:buSzPts val="2560"/>
              <a:buChar char="○"/>
            </a:pPr>
            <a:r>
              <a:rPr lang="en-US"/>
              <a:t>2020-2021</a:t>
            </a:r>
            <a:endParaRPr/>
          </a:p>
          <a:p>
            <a:pPr marL="457200" lvl="0" indent="-457200" algn="l" rtl="0">
              <a:spcBef>
                <a:spcPts val="0"/>
              </a:spcBef>
              <a:spcAft>
                <a:spcPts val="0"/>
              </a:spcAft>
              <a:buSzPts val="3600"/>
              <a:buChar char="●"/>
            </a:pPr>
            <a:r>
              <a:rPr lang="en-US"/>
              <a:t>Year 3 -  Instructional Best Practice</a:t>
            </a:r>
            <a:endParaRPr/>
          </a:p>
          <a:p>
            <a:pPr marL="914400" lvl="1" indent="-391160" algn="l" rtl="0">
              <a:spcBef>
                <a:spcPts val="0"/>
              </a:spcBef>
              <a:spcAft>
                <a:spcPts val="0"/>
              </a:spcAft>
              <a:buSzPts val="2560"/>
              <a:buChar char="○"/>
            </a:pPr>
            <a:r>
              <a:rPr lang="en-US"/>
              <a:t>2021-2022</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PLCs?</a:t>
            </a:r>
            <a:endParaRPr/>
          </a:p>
        </p:txBody>
      </p:sp>
      <p:sp>
        <p:nvSpPr>
          <p:cNvPr id="166" name="Google Shape;166;p27"/>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67" name="Google Shape;167;p27"/>
          <p:cNvSpPr txBox="1">
            <a:spLocks noGrp="1"/>
          </p:cNvSpPr>
          <p:nvPr>
            <p:ph type="body" idx="1"/>
          </p:nvPr>
        </p:nvSpPr>
        <p:spPr>
          <a:xfrm>
            <a:off x="581625" y="1321100"/>
            <a:ext cx="9090000" cy="53535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Two factors that can have the greatest impact on student achievement</a:t>
            </a:r>
            <a:endParaRPr/>
          </a:p>
          <a:p>
            <a:pPr marL="914400" lvl="1" indent="-391160" algn="l" rtl="0">
              <a:spcBef>
                <a:spcPts val="1000"/>
              </a:spcBef>
              <a:spcAft>
                <a:spcPts val="0"/>
              </a:spcAft>
              <a:buSzPts val="2560"/>
              <a:buChar char="○"/>
            </a:pPr>
            <a:r>
              <a:rPr lang="en-US"/>
              <a:t>Access to a Guaranteed and Viable Curriculum aligned to the standards</a:t>
            </a:r>
            <a:endParaRPr/>
          </a:p>
          <a:p>
            <a:pPr marL="914400" lvl="1" indent="-391160" algn="l" rtl="0">
              <a:spcBef>
                <a:spcPts val="1000"/>
              </a:spcBef>
              <a:spcAft>
                <a:spcPts val="0"/>
              </a:spcAft>
              <a:buSzPts val="2560"/>
              <a:buChar char="○"/>
            </a:pPr>
            <a:r>
              <a:rPr lang="en-US"/>
              <a:t>Quality of Classroom Instruction</a:t>
            </a:r>
            <a:endParaRPr/>
          </a:p>
          <a:p>
            <a:pPr marL="0" lvl="0" indent="0" algn="l" rtl="0">
              <a:spcBef>
                <a:spcPts val="1000"/>
              </a:spcBef>
              <a:spcAft>
                <a:spcPts val="0"/>
              </a:spcAft>
              <a:buNone/>
            </a:pPr>
            <a:endParaRPr sz="1800"/>
          </a:p>
          <a:p>
            <a:pPr marL="914400" lvl="0" indent="457200" algn="l" rtl="0">
              <a:spcBef>
                <a:spcPts val="1000"/>
              </a:spcBef>
              <a:spcAft>
                <a:spcPts val="0"/>
              </a:spcAft>
              <a:buNone/>
            </a:pPr>
            <a:r>
              <a:rPr lang="en-US" sz="1800"/>
              <a:t>John Hattie, 2009				Robert Marzano, 2003				</a:t>
            </a:r>
            <a:endParaRPr sz="1800"/>
          </a:p>
          <a:p>
            <a:pPr marL="914400" lvl="0" indent="457200" algn="l" rtl="0">
              <a:spcBef>
                <a:spcPts val="1000"/>
              </a:spcBef>
              <a:spcAft>
                <a:spcPts val="0"/>
              </a:spcAft>
              <a:buNone/>
            </a:pPr>
            <a:r>
              <a:rPr lang="en-US" sz="1800" i="1"/>
              <a:t>Visible Learning				What Works in Schools</a:t>
            </a:r>
            <a:endParaRPr sz="1800" i="1"/>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PLCs?</a:t>
            </a:r>
            <a:endParaRPr/>
          </a:p>
        </p:txBody>
      </p:sp>
      <p:sp>
        <p:nvSpPr>
          <p:cNvPr id="174" name="Google Shape;174;p28"/>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75" name="Google Shape;175;p28"/>
          <p:cNvSpPr txBox="1">
            <a:spLocks noGrp="1"/>
          </p:cNvSpPr>
          <p:nvPr>
            <p:ph type="body" idx="1"/>
          </p:nvPr>
        </p:nvSpPr>
        <p:spPr>
          <a:xfrm>
            <a:off x="555775" y="1113276"/>
            <a:ext cx="9090000" cy="42981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Bridges the gap between the intended curriculum and the implemented curriculum</a:t>
            </a:r>
            <a:endParaRPr/>
          </a:p>
          <a:p>
            <a:pPr marL="457200" lvl="0" indent="-457200" algn="l" rtl="0">
              <a:spcBef>
                <a:spcPts val="0"/>
              </a:spcBef>
              <a:spcAft>
                <a:spcPts val="0"/>
              </a:spcAft>
              <a:buSzPts val="3600"/>
              <a:buChar char="●"/>
            </a:pPr>
            <a:r>
              <a:rPr lang="en-US"/>
              <a:t>Creates more equitable learning environments for all students</a:t>
            </a:r>
            <a:endParaRPr/>
          </a:p>
          <a:p>
            <a:pPr marL="457200" lvl="0" indent="-457200" algn="l" rtl="0">
              <a:spcBef>
                <a:spcPts val="0"/>
              </a:spcBef>
              <a:spcAft>
                <a:spcPts val="0"/>
              </a:spcAft>
              <a:buSzPts val="3600"/>
              <a:buChar char="●"/>
            </a:pPr>
            <a:r>
              <a:rPr lang="en-US"/>
              <a:t>Provides job-embedded professional learning </a:t>
            </a:r>
            <a:endParaRPr/>
          </a:p>
          <a:p>
            <a:pPr marL="45720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a PLC?</a:t>
            </a:r>
            <a:endParaRPr/>
          </a:p>
        </p:txBody>
      </p:sp>
      <p:sp>
        <p:nvSpPr>
          <p:cNvPr id="182" name="Google Shape;182;p29"/>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83" name="Google Shape;183;p29"/>
          <p:cNvSpPr txBox="1">
            <a:spLocks noGrp="1"/>
          </p:cNvSpPr>
          <p:nvPr>
            <p:ph type="body" idx="1"/>
          </p:nvPr>
        </p:nvSpPr>
        <p:spPr>
          <a:xfrm>
            <a:off x="555784" y="1431362"/>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Defined as “</a:t>
            </a:r>
            <a:r>
              <a:rPr lang="en-US" b="1"/>
              <a:t>an ongoing process</a:t>
            </a:r>
            <a:r>
              <a:rPr lang="en-US"/>
              <a:t> in which educators work collaboratively in recurring cycles of collective inquiry and action research to achieve better results for the students they serve.”</a:t>
            </a:r>
            <a:endParaRPr/>
          </a:p>
          <a:p>
            <a:pPr marL="0" lvl="0" indent="0" algn="l" rtl="0">
              <a:spcBef>
                <a:spcPts val="1000"/>
              </a:spcBef>
              <a:spcAft>
                <a:spcPts val="0"/>
              </a:spcAft>
              <a:buNone/>
            </a:pPr>
            <a:r>
              <a:rPr lang="en-US"/>
              <a:t>									</a:t>
            </a:r>
            <a:r>
              <a:rPr lang="en-US" i="1"/>
              <a:t>	Learning by Doing</a:t>
            </a:r>
            <a:endParaRPr i="1"/>
          </a:p>
          <a:p>
            <a:pPr marL="0" lvl="0" indent="0" algn="l" rtl="0">
              <a:spcBef>
                <a:spcPts val="1000"/>
              </a:spcBef>
              <a:spcAft>
                <a:spcPts val="0"/>
              </a:spcAft>
              <a:buNone/>
            </a:pPr>
            <a:r>
              <a:rPr lang="en-US"/>
              <a:t>										DuFour et al., 2010</a:t>
            </a:r>
            <a:endParaRPr/>
          </a:p>
          <a:p>
            <a:pPr marL="0" lvl="0" indent="0" algn="l" rtl="0">
              <a:spcBef>
                <a:spcPts val="1000"/>
              </a:spcBef>
              <a:spcAft>
                <a:spcPts val="0"/>
              </a:spcAft>
              <a:buNone/>
            </a:pPr>
            <a:r>
              <a:rPr lang="en-US" i="1"/>
              <a:t>	</a:t>
            </a:r>
            <a:r>
              <a:rPr lang="en-US"/>
              <a:t>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3 Big Ideas of a PLC</a:t>
            </a:r>
            <a:endParaRPr/>
          </a:p>
        </p:txBody>
      </p:sp>
      <p:sp>
        <p:nvSpPr>
          <p:cNvPr id="190" name="Google Shape;190;p30"/>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91" name="Google Shape;191;p30"/>
          <p:cNvSpPr txBox="1">
            <a:spLocks noGrp="1"/>
          </p:cNvSpPr>
          <p:nvPr>
            <p:ph type="body" idx="1"/>
          </p:nvPr>
        </p:nvSpPr>
        <p:spPr>
          <a:xfrm>
            <a:off x="581625" y="1272474"/>
            <a:ext cx="9090000" cy="54021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AutoNum type="arabicPeriod"/>
            </a:pPr>
            <a:r>
              <a:rPr lang="en-US"/>
              <a:t>Focus on Learning</a:t>
            </a:r>
            <a:endParaRPr/>
          </a:p>
          <a:p>
            <a:pPr marL="914400" lvl="1" indent="-342900" algn="l" rtl="0">
              <a:spcBef>
                <a:spcPts val="1000"/>
              </a:spcBef>
              <a:spcAft>
                <a:spcPts val="0"/>
              </a:spcAft>
              <a:buSzPts val="1800"/>
              <a:buAutoNum type="alphaLcPeriod"/>
            </a:pPr>
            <a:r>
              <a:rPr lang="en-US" sz="1800"/>
              <a:t>Based on belief that the  fundamental purpose of a school is to ensure all students learn at high levels</a:t>
            </a:r>
            <a:endParaRPr sz="1800"/>
          </a:p>
          <a:p>
            <a:pPr marL="457200" lvl="0" indent="-457200" algn="l" rtl="0">
              <a:spcBef>
                <a:spcPts val="1000"/>
              </a:spcBef>
              <a:spcAft>
                <a:spcPts val="0"/>
              </a:spcAft>
              <a:buSzPts val="3600"/>
              <a:buAutoNum type="arabicPeriod"/>
            </a:pPr>
            <a:r>
              <a:rPr lang="en-US"/>
              <a:t>Collaborative Culture and Collective Responsibility</a:t>
            </a:r>
            <a:endParaRPr/>
          </a:p>
          <a:p>
            <a:pPr marL="914400" lvl="1" indent="-342900" algn="l" rtl="0">
              <a:spcBef>
                <a:spcPts val="1000"/>
              </a:spcBef>
              <a:spcAft>
                <a:spcPts val="0"/>
              </a:spcAft>
              <a:buSzPts val="1800"/>
              <a:buAutoNum type="alphaLcPeriod"/>
            </a:pPr>
            <a:r>
              <a:rPr lang="en-US" sz="1800"/>
              <a:t>Teachers work together interdependently in order to impact their classroom practice in ways that will lead to better results for all students</a:t>
            </a:r>
            <a:endParaRPr sz="1800"/>
          </a:p>
          <a:p>
            <a:pPr marL="457200" lvl="0" indent="-457200" algn="l" rtl="0">
              <a:spcBef>
                <a:spcPts val="1000"/>
              </a:spcBef>
              <a:spcAft>
                <a:spcPts val="0"/>
              </a:spcAft>
              <a:buSzPts val="3600"/>
              <a:buAutoNum type="arabicPeriod"/>
            </a:pPr>
            <a:r>
              <a:rPr lang="en-US"/>
              <a:t>Results Orientation</a:t>
            </a:r>
            <a:endParaRPr/>
          </a:p>
          <a:p>
            <a:pPr marL="914400" lvl="1" indent="-342900" algn="l" rtl="0">
              <a:spcBef>
                <a:spcPts val="1000"/>
              </a:spcBef>
              <a:spcAft>
                <a:spcPts val="1000"/>
              </a:spcAft>
              <a:buSzPts val="1800"/>
              <a:buAutoNum type="alphaLcPeriod"/>
            </a:pPr>
            <a:r>
              <a:rPr lang="en-US" sz="1800"/>
              <a:t>Uses evidence of student learning to inform and improve their practice and to respond to individual student needs through intervention and enrichment</a:t>
            </a:r>
            <a:endParaRPr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Questions of a PLC</a:t>
            </a:r>
            <a:endParaRPr/>
          </a:p>
        </p:txBody>
      </p:sp>
      <p:sp>
        <p:nvSpPr>
          <p:cNvPr id="198" name="Google Shape;198;p31"/>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99" name="Google Shape;199;p31"/>
          <p:cNvSpPr txBox="1">
            <a:spLocks noGrp="1"/>
          </p:cNvSpPr>
          <p:nvPr>
            <p:ph type="body" idx="1"/>
          </p:nvPr>
        </p:nvSpPr>
        <p:spPr>
          <a:xfrm>
            <a:off x="507034" y="157813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What do we expect our students to learn?</a:t>
            </a:r>
            <a:endParaRPr/>
          </a:p>
          <a:p>
            <a:pPr marL="457200" lvl="0" indent="-457200" algn="l" rtl="0">
              <a:spcBef>
                <a:spcPts val="1000"/>
              </a:spcBef>
              <a:spcAft>
                <a:spcPts val="0"/>
              </a:spcAft>
              <a:buSzPts val="3600"/>
              <a:buChar char="●"/>
            </a:pPr>
            <a:r>
              <a:rPr lang="en-US"/>
              <a:t>How will we know if they’ve learned it?</a:t>
            </a:r>
            <a:endParaRPr/>
          </a:p>
          <a:p>
            <a:pPr marL="457200" lvl="0" indent="-457200" algn="l" rtl="0">
              <a:spcBef>
                <a:spcPts val="1000"/>
              </a:spcBef>
              <a:spcAft>
                <a:spcPts val="0"/>
              </a:spcAft>
              <a:buSzPts val="3600"/>
              <a:buChar char="●"/>
            </a:pPr>
            <a:r>
              <a:rPr lang="en-US"/>
              <a:t>How will we respond if they don’t learn it?</a:t>
            </a:r>
            <a:endParaRPr/>
          </a:p>
          <a:p>
            <a:pPr marL="457200" lvl="0" indent="-457200" algn="l" rtl="0">
              <a:spcBef>
                <a:spcPts val="1000"/>
              </a:spcBef>
              <a:spcAft>
                <a:spcPts val="1000"/>
              </a:spcAft>
              <a:buSzPts val="3600"/>
              <a:buChar char="●"/>
            </a:pPr>
            <a:r>
              <a:rPr lang="en-US"/>
              <a:t>How will we respond and enrich if they already know it?</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7" ma:contentTypeDescription="" ma:contentTypeScope="" ma:versionID="fbb3c97914deb9dcbd83793fcca400b5">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f74fdde67de2c1a24ca9b097bee14b9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T - Office of Education Technology"/>
          <xsd:enumeration value="OFO - Office of Finance and Operations"/>
          <xsd:enumeration value="OLLCS - Office of Legal, Legislative, and Communications Services"/>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A9A81-4D59-4629-8284-62CD48E5FCF1}"/>
</file>

<file path=customXml/itemProps2.xml><?xml version="1.0" encoding="utf-8"?>
<ds:datastoreItem xmlns:ds="http://schemas.openxmlformats.org/officeDocument/2006/customXml" ds:itemID="{6188F164-67BE-4893-B3F3-C2423AB3E473}"/>
</file>

<file path=customXml/itemProps3.xml><?xml version="1.0" encoding="utf-8"?>
<ds:datastoreItem xmlns:ds="http://schemas.openxmlformats.org/officeDocument/2006/customXml" ds:itemID="{AD0B76B0-DF0A-4FB1-9206-5D866D09AA94}"/>
</file>

<file path=docProps/app.xml><?xml version="1.0" encoding="utf-8"?>
<Properties xmlns="http://schemas.openxmlformats.org/officeDocument/2006/extended-properties" xmlns:vt="http://schemas.openxmlformats.org/officeDocument/2006/docPropsVTypes">
  <TotalTime>7</TotalTime>
  <Words>1065</Words>
  <Application>Microsoft Macintosh PowerPoint</Application>
  <PresentationFormat>Widescreen</PresentationFormat>
  <Paragraphs>166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Source Sans Pro</vt:lpstr>
      <vt:lpstr>Georgia</vt:lpstr>
      <vt:lpstr>Noto Sans Symbols</vt:lpstr>
      <vt:lpstr>3_Theme1</vt:lpstr>
      <vt:lpstr>Theme1</vt:lpstr>
      <vt:lpstr>PowerPoint Presentation</vt:lpstr>
      <vt:lpstr> </vt:lpstr>
      <vt:lpstr>Essential Questions:</vt:lpstr>
      <vt:lpstr>KAS 3 Year Implementation Plan Snapshot  </vt:lpstr>
      <vt:lpstr>Why PLCs?</vt:lpstr>
      <vt:lpstr>Why PLCs?</vt:lpstr>
      <vt:lpstr>What is a PLC?</vt:lpstr>
      <vt:lpstr>3 Big Ideas of a PLC</vt:lpstr>
      <vt:lpstr>4 Questions of a PLC</vt:lpstr>
      <vt:lpstr>Question 1: What do we want students to know and be able to do?</vt:lpstr>
      <vt:lpstr>Question 2: How will we know if they’ve learned it?</vt:lpstr>
      <vt:lpstr>Question 3: How will we respond if they don’t learn it? </vt:lpstr>
      <vt:lpstr>Question 4: How will we respond &amp; enrich if they already know it?</vt:lpstr>
      <vt:lpstr>Virtual Workshop</vt:lpstr>
      <vt:lpstr>Your Standards Resources</vt:lpstr>
      <vt:lpstr>Professional Learning Opportunities</vt:lpstr>
      <vt:lpstr>PL Opps</vt:lpstr>
      <vt:lpstr>Mock PLCs – Breaking Down a Standard</vt:lpstr>
      <vt:lpstr>KAS Implementation Professional Learning Mini Grant</vt:lpstr>
      <vt:lpstr>5 Things to Know Before you Go</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Clouse, Thomas - Division of Program Standards</dc:creator>
  <cp:lastModifiedBy>Caryn K Davidson</cp:lastModifiedBy>
  <cp:revision>2</cp:revision>
  <dcterms:modified xsi:type="dcterms:W3CDTF">2019-10-04T13:37:16Z</dcterms:modified>
</cp:coreProperties>
</file>