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7" roundtripDataSignature="AMtx7mgdmafPRI0EU/2ISNr0nWvElA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408809-F5C7-4708-9A8A-743413F65B69}">
  <a:tblStyle styleId="{39408809-F5C7-4708-9A8A-743413F65B6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59A09C0-D732-4459-82FB-D33D26ADCBB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64" autoAdjust="0"/>
  </p:normalViewPr>
  <p:slideViewPr>
    <p:cSldViewPr snapToGrid="0">
      <p:cViewPr varScale="1">
        <p:scale>
          <a:sx n="75" d="100"/>
          <a:sy n="75" d="100"/>
        </p:scale>
        <p:origin x="216" y="1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47" Type="http://customschemas.google.com/relationships/presentationmetadata" Target="metadata"/><Relationship Id="rId21" Type="http://schemas.openxmlformats.org/officeDocument/2006/relationships/slide" Target="slides/slide19.xml"/><Relationship Id="rId50" Type="http://schemas.openxmlformats.org/officeDocument/2006/relationships/theme" Target="theme/theme1.xml"/><Relationship Id="rId34" Type="http://schemas.openxmlformats.org/officeDocument/2006/relationships/notesMaster" Target="notesMasters/notesMaster1.xml"/><Relationship Id="rId55" Type="http://schemas.openxmlformats.org/officeDocument/2006/relationships/customXml" Target="../customXml/item4.xml"/><Relationship Id="rId7" Type="http://schemas.openxmlformats.org/officeDocument/2006/relationships/slide" Target="slides/slide5.xml"/><Relationship Id="rId20" Type="http://schemas.openxmlformats.org/officeDocument/2006/relationships/slide" Target="slides/slide18.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54" Type="http://schemas.openxmlformats.org/officeDocument/2006/relationships/customXml" Target="../customXml/item3.xml"/><Relationship Id="rId24" Type="http://schemas.openxmlformats.org/officeDocument/2006/relationships/slide" Target="slides/slide22.xml"/><Relationship Id="rId1" Type="http://schemas.openxmlformats.org/officeDocument/2006/relationships/slideMaster" Target="slideMasters/slideMaster1.xml"/><Relationship Id="rId32" Type="http://schemas.openxmlformats.org/officeDocument/2006/relationships/slide" Target="slides/slide30.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customXml" Target="../customXml/item2.xml"/><Relationship Id="rId49" Type="http://schemas.openxmlformats.org/officeDocument/2006/relationships/viewProps" Target="viewProps.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15" Type="http://schemas.openxmlformats.org/officeDocument/2006/relationships/slide" Target="slides/slide13.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52" Type="http://schemas.openxmlformats.org/officeDocument/2006/relationships/customXml" Target="../customXml/item1.xml"/><Relationship Id="rId48"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14" Type="http://schemas.openxmlformats.org/officeDocument/2006/relationships/slide" Target="slides/slide12.xml"/><Relationship Id="rId51"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25" Type="http://schemas.openxmlformats.org/officeDocument/2006/relationships/slide" Target="slides/slide23.xml"/><Relationship Id="rId33" Type="http://schemas.openxmlformats.org/officeDocument/2006/relationships/slide" Target="slides/slide31.xml"/><Relationship Id="rId12" Type="http://schemas.openxmlformats.org/officeDocument/2006/relationships/slide" Target="slides/slide10.xml"/><Relationship Id="rId17"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16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662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04" name="Google Shape;20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115685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Now that we know what text dependent questions are, let’s take a look at how TDQs can be used in every lesson to improve student literacy.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As you can see in the graphic, we always want to begin with a complex </a:t>
            </a:r>
            <a:r>
              <a:rPr lang="en-US" dirty="0" smtClean="0"/>
              <a:t>text</a:t>
            </a:r>
            <a:r>
              <a:rPr lang="en-US" baseline="0" dirty="0" smtClean="0"/>
              <a:t> and, of course, the KAS for Reading &amp; Writing. While the graphic does not include the KAS, it is important to apply knowledge of the standards from the beginning and throughout the development of TDQs. </a:t>
            </a:r>
            <a:r>
              <a:rPr lang="en-US" dirty="0" smtClean="0"/>
              <a:t>Using </a:t>
            </a:r>
            <a:r>
              <a:rPr lang="en-US" dirty="0"/>
              <a:t>TDQs helps students analyze, synthesize and evaluate in order to build deep understanding of text meaning. </a:t>
            </a:r>
            <a:endParaRPr dirty="0"/>
          </a:p>
          <a:p>
            <a:pPr marL="0" lvl="0" indent="0" algn="l" rtl="0">
              <a:lnSpc>
                <a:spcPct val="100000"/>
              </a:lnSpc>
              <a:spcBef>
                <a:spcPts val="0"/>
              </a:spcBef>
              <a:spcAft>
                <a:spcPts val="0"/>
              </a:spcAft>
              <a:buSzPts val="1400"/>
              <a:buNone/>
            </a:pPr>
            <a:endParaRPr dirty="0"/>
          </a:p>
        </p:txBody>
      </p:sp>
      <p:sp>
        <p:nvSpPr>
          <p:cNvPr id="212" name="Google Shape;21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412948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623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227" name="Google Shape;2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134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0df6f389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0df6f3896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80df6f3896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8009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latin typeface="Source Sans Pro"/>
                <a:ea typeface="Source Sans Pro"/>
                <a:cs typeface="Source Sans Pro"/>
                <a:sym typeface="Source Sans Pro"/>
              </a:rPr>
              <a:t>Non-TDQ: Why did the north fight the civil war? Requires background knowledge and privileges one student above the other creating an equity issue. Doesn’t allow all students to be successful at answering it. Since the </a:t>
            </a:r>
            <a:r>
              <a:rPr lang="en-US" i="1">
                <a:latin typeface="Source Sans Pro"/>
                <a:ea typeface="Source Sans Pro"/>
                <a:cs typeface="Source Sans Pro"/>
                <a:sym typeface="Source Sans Pro"/>
              </a:rPr>
              <a:t>Gettysburg Address</a:t>
            </a:r>
            <a:r>
              <a:rPr lang="en-US">
                <a:latin typeface="Source Sans Pro"/>
                <a:ea typeface="Source Sans Pro"/>
                <a:cs typeface="Source Sans Pro"/>
                <a:sym typeface="Source Sans Pro"/>
              </a:rPr>
              <a:t> does not answer this question, it is not a TDQ.</a:t>
            </a:r>
            <a:endParaRPr>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latin typeface="Source Sans Pro"/>
              <a:ea typeface="Source Sans Pro"/>
              <a:cs typeface="Source Sans Pro"/>
              <a:sym typeface="Source Sans Pro"/>
            </a:endParaRPr>
          </a:p>
          <a:p>
            <a:pPr marL="0" lvl="0" indent="0" algn="l" rtl="0">
              <a:lnSpc>
                <a:spcPct val="100000"/>
              </a:lnSpc>
              <a:spcBef>
                <a:spcPts val="0"/>
              </a:spcBef>
              <a:spcAft>
                <a:spcPts val="0"/>
              </a:spcAft>
              <a:buSzPts val="1400"/>
              <a:buNone/>
            </a:pPr>
            <a:endParaRPr/>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28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3" name="Google Shape;2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13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0df6f389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0df6f3896_0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80df6f3896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123151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10173cd0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10173cd0f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710173cd0f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258528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10173cd0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10173cd0f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710173cd0f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400482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GoSoapbox KAS</a:t>
            </a:r>
            <a:endParaRPr/>
          </a:p>
          <a:p>
            <a:pPr marL="0" lvl="0" indent="0" algn="l" rtl="0">
              <a:lnSpc>
                <a:spcPct val="100000"/>
              </a:lnSpc>
              <a:spcBef>
                <a:spcPts val="0"/>
              </a:spcBef>
              <a:spcAft>
                <a:spcPts val="0"/>
              </a:spcAft>
              <a:buClr>
                <a:schemeClr val="dk1"/>
              </a:buClr>
              <a:buSzPts val="1100"/>
              <a:buFont typeface="Arial"/>
              <a:buNone/>
            </a:pPr>
            <a:r>
              <a:rPr lang="en-US"/>
              <a:t>Welcome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139" name="Google Shape;13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995313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10173cd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10173cd0f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710173cd0f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72201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10173cd0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10173cd0f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710173cd0f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137240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0173cd0f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10173cd0f_0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710173cd0f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161911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f1632c5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6f1632c55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6" name="Google Shape;316;g6f1632c5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400198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fe05e525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3" name="Google Shape;323;g6fe05e525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28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10173cd0f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10173cd0f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link to march 26</a:t>
            </a:r>
            <a:endParaRPr/>
          </a:p>
        </p:txBody>
      </p:sp>
      <p:sp>
        <p:nvSpPr>
          <p:cNvPr id="331" name="Google Shape;331;g710173cd0f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051584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10173cd0f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10173cd0f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Once you get to kystandards.org, you will access the Understand Text Dependent Questions Module through the Your Standards Resources link.</a:t>
            </a:r>
            <a:endParaRPr/>
          </a:p>
          <a:p>
            <a:pPr marL="0" lvl="0" indent="0" algn="l" rtl="0">
              <a:lnSpc>
                <a:spcPct val="100000"/>
              </a:lnSpc>
              <a:spcBef>
                <a:spcPts val="0"/>
              </a:spcBef>
              <a:spcAft>
                <a:spcPts val="0"/>
              </a:spcAft>
              <a:buSzPts val="1400"/>
              <a:buNone/>
            </a:pPr>
            <a:endParaRPr/>
          </a:p>
        </p:txBody>
      </p:sp>
      <p:sp>
        <p:nvSpPr>
          <p:cNvPr id="340" name="Google Shape;340;g710173cd0f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235509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10173cd0f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Since the module is a reading and writing specific resource, we recommend going straight to the Content Area Resources and clicking on the RED Reading &amp; Writing Resources button. Red icons will always represent reading and writing resources.</a:t>
            </a:r>
            <a:endParaRPr/>
          </a:p>
        </p:txBody>
      </p:sp>
      <p:sp>
        <p:nvSpPr>
          <p:cNvPr id="348" name="Google Shape;348;g710173cd0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478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10173cd0f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10173cd0f_0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t>
            </a:r>
            <a:r>
              <a:rPr lang="en-US" i="1"/>
              <a:t>Understand Text Dependent Questions Module </a:t>
            </a:r>
            <a:r>
              <a:rPr lang="en-US"/>
              <a:t>can be found by choosing the Reading &amp; Writing Professional Learning Modules button on the far left of the second row of resources. </a:t>
            </a:r>
            <a:endParaRPr/>
          </a:p>
        </p:txBody>
      </p:sp>
      <p:sp>
        <p:nvSpPr>
          <p:cNvPr id="358" name="Google Shape;358;g710173cd0f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786490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12f93a0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12f93a07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712f93a07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47024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16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extLst>
      <p:ext uri="{BB962C8B-B14F-4D97-AF65-F5344CB8AC3E}">
        <p14:creationId xmlns:p14="http://schemas.microsoft.com/office/powerpoint/2010/main" val="204379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3" name="Google Shape;3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339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211382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702310" y="4480004"/>
            <a:ext cx="5618480" cy="3665611"/>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5: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3326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702310" y="4480004"/>
            <a:ext cx="5618480" cy="3665611"/>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6: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48104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702310" y="4480004"/>
            <a:ext cx="5618480" cy="3665611"/>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7: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03886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10173cd0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10173cd0f_0_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we’ve said, we are in year 1 of the KAS implementation plan, which means  we are in the process of sharing resources with you that are available on kystandards.org to support implementation and alignment to the new reading and writing standards. This webcast is going to focus on our Understand Text Dependent Questions module available on ky.standards.org. Everything we’re going to highlight about text dependent questions today is explained in more detail in the TDQ module, so we urge you to take a deeper dive into text dependent questions using the module.  </a:t>
            </a:r>
            <a:endParaRPr/>
          </a:p>
        </p:txBody>
      </p:sp>
      <p:sp>
        <p:nvSpPr>
          <p:cNvPr id="187" name="Google Shape;187;g710173cd0f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1210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702310" y="4480004"/>
            <a:ext cx="5618480" cy="3665611"/>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8: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9253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3"/>
        <p:cNvGrpSpPr/>
        <p:nvPr/>
      </p:nvGrpSpPr>
      <p:grpSpPr>
        <a:xfrm>
          <a:off x="0" y="0"/>
          <a:ext cx="0" cy="0"/>
          <a:chOff x="0" y="0"/>
          <a:chExt cx="0" cy="0"/>
        </a:xfrm>
      </p:grpSpPr>
      <p:pic>
        <p:nvPicPr>
          <p:cNvPr id="24" name="Google Shape;24;p41"/>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80" name="Google Shape;80;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51"/>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2" name="Google Shape;82;p51"/>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3"/>
        <p:cNvGrpSpPr/>
        <p:nvPr/>
      </p:nvGrpSpPr>
      <p:grpSpPr>
        <a:xfrm>
          <a:off x="0" y="0"/>
          <a:ext cx="0" cy="0"/>
          <a:chOff x="0" y="0"/>
          <a:chExt cx="0" cy="0"/>
        </a:xfrm>
      </p:grpSpPr>
      <p:sp>
        <p:nvSpPr>
          <p:cNvPr id="84" name="Google Shape;84;p52"/>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85" name="Google Shape;85;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52"/>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7" name="Google Shape;87;p52"/>
          <p:cNvSpPr>
            <a:spLocks noGrp="1"/>
          </p:cNvSpPr>
          <p:nvPr>
            <p:ph type="pic" idx="2"/>
          </p:nvPr>
        </p:nvSpPr>
        <p:spPr>
          <a:xfrm>
            <a:off x="581025" y="1801813"/>
            <a:ext cx="4481400" cy="4694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
        <p:cNvGrpSpPr/>
        <p:nvPr/>
      </p:nvGrpSpPr>
      <p:grpSpPr>
        <a:xfrm>
          <a:off x="0" y="0"/>
          <a:ext cx="0" cy="0"/>
          <a:chOff x="0" y="0"/>
          <a:chExt cx="0" cy="0"/>
        </a:xfrm>
      </p:grpSpPr>
      <p:sp>
        <p:nvSpPr>
          <p:cNvPr id="89" name="Google Shape;89;p53"/>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90" name="Google Shape;90;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3"/>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53"/>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5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95" name="Google Shape;95;p54"/>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6" name="Google Shape;96;p54"/>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7" name="Google Shape;97;p5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54"/>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9" name="Google Shape;99;p54"/>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55"/>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02" name="Google Shape;102;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56"/>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5" name="Google Shape;105;p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56"/>
          <p:cNvSpPr>
            <a:spLocks noGrp="1"/>
          </p:cNvSpPr>
          <p:nvPr>
            <p:ph type="pic" idx="2"/>
          </p:nvPr>
        </p:nvSpPr>
        <p:spPr>
          <a:xfrm>
            <a:off x="573088" y="2629957"/>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7" name="Google Shape;107;p56"/>
          <p:cNvSpPr>
            <a:spLocks noGrp="1"/>
          </p:cNvSpPr>
          <p:nvPr>
            <p:ph type="pic" idx="3"/>
          </p:nvPr>
        </p:nvSpPr>
        <p:spPr>
          <a:xfrm>
            <a:off x="573088" y="514924"/>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8" name="Google Shape;108;p56"/>
          <p:cNvSpPr>
            <a:spLocks noGrp="1"/>
          </p:cNvSpPr>
          <p:nvPr>
            <p:ph type="pic" idx="4"/>
          </p:nvPr>
        </p:nvSpPr>
        <p:spPr>
          <a:xfrm>
            <a:off x="573088" y="4744990"/>
            <a:ext cx="2525700" cy="17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9"/>
        <p:cNvGrpSpPr/>
        <p:nvPr/>
      </p:nvGrpSpPr>
      <p:grpSpPr>
        <a:xfrm>
          <a:off x="0" y="0"/>
          <a:ext cx="0" cy="0"/>
          <a:chOff x="0" y="0"/>
          <a:chExt cx="0" cy="0"/>
        </a:xfrm>
      </p:grpSpPr>
      <p:sp>
        <p:nvSpPr>
          <p:cNvPr id="110" name="Google Shape;110;p57"/>
          <p:cNvSpPr>
            <a:spLocks noGrp="1"/>
          </p:cNvSpPr>
          <p:nvPr>
            <p:ph type="pic" idx="2"/>
          </p:nvPr>
        </p:nvSpPr>
        <p:spPr>
          <a:xfrm>
            <a:off x="677334" y="395785"/>
            <a:ext cx="8596800" cy="6059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1400"/>
              <a:buFont typeface="Source Sans Pro"/>
              <a:buNone/>
              <a:defRPr sz="16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1400"/>
              <a:buFont typeface="Noto Sans Symbols"/>
              <a:buNone/>
              <a:defRPr sz="1600" b="0" i="0" u="none" strike="noStrike" cap="none">
                <a:solidFill>
                  <a:srgbClr val="3F3F3F"/>
                </a:solidFill>
                <a:latin typeface="Source Sans Pro"/>
                <a:ea typeface="Source Sans Pro"/>
                <a:cs typeface="Source Sans Pro"/>
                <a:sym typeface="Source Sans Pro"/>
              </a:defRPr>
            </a:lvl9pPr>
          </a:lstStyle>
          <a:p>
            <a:endParaRPr/>
          </a:p>
        </p:txBody>
      </p:sp>
      <p:sp>
        <p:nvSpPr>
          <p:cNvPr id="111" name="Google Shape;111;p5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2"/>
        <p:cNvGrpSpPr/>
        <p:nvPr/>
      </p:nvGrpSpPr>
      <p:grpSpPr>
        <a:xfrm>
          <a:off x="0" y="0"/>
          <a:ext cx="0" cy="0"/>
          <a:chOff x="0" y="0"/>
          <a:chExt cx="0" cy="0"/>
        </a:xfrm>
      </p:grpSpPr>
      <p:sp>
        <p:nvSpPr>
          <p:cNvPr id="113" name="Google Shape;113;p58"/>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14" name="Google Shape;114;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58"/>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6" name="Google Shape;116;p58"/>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59"/>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19" name="Google Shape;119;p59"/>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0" name="Google Shape;120;p59"/>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1" name="Google Shape;121;p5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2" name="Google Shape;122;p5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5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26" name="Google Shape;126;p60"/>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27" name="Google Shape;127;p6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25"/>
        <p:cNvGrpSpPr/>
        <p:nvPr/>
      </p:nvGrpSpPr>
      <p:grpSpPr>
        <a:xfrm>
          <a:off x="0" y="0"/>
          <a:ext cx="0" cy="0"/>
          <a:chOff x="0" y="0"/>
          <a:chExt cx="0" cy="0"/>
        </a:xfrm>
      </p:grpSpPr>
      <p:sp>
        <p:nvSpPr>
          <p:cNvPr id="26" name="Google Shape;26;p4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61"/>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30" name="Google Shape;130;p61"/>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1" name="Google Shape;131;p6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
        <p:cNvGrpSpPr/>
        <p:nvPr/>
      </p:nvGrpSpPr>
      <p:grpSpPr>
        <a:xfrm>
          <a:off x="0" y="0"/>
          <a:ext cx="0" cy="0"/>
          <a:chOff x="0" y="0"/>
          <a:chExt cx="0" cy="0"/>
        </a:xfrm>
      </p:grpSpPr>
      <p:sp>
        <p:nvSpPr>
          <p:cNvPr id="28" name="Google Shape;28;p4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47" name="Google Shape;47;p4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3"/>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51" name="Google Shape;51;p44"/>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1000"/>
              </a:spcBef>
              <a:spcAft>
                <a:spcPts val="0"/>
              </a:spcAft>
              <a:buClr>
                <a:srgbClr val="D2BD24"/>
              </a:buClr>
              <a:buSzPts val="256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52" name="Google Shape;52;p4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55" name="Google Shape;55;p45"/>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6" name="Google Shape;56;p4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7"/>
        <p:cNvGrpSpPr/>
        <p:nvPr/>
      </p:nvGrpSpPr>
      <p:grpSpPr>
        <a:xfrm>
          <a:off x="0" y="0"/>
          <a:ext cx="0" cy="0"/>
          <a:chOff x="0" y="0"/>
          <a:chExt cx="0" cy="0"/>
        </a:xfrm>
      </p:grpSpPr>
      <p:sp>
        <p:nvSpPr>
          <p:cNvPr id="58" name="Google Shape;58;p48"/>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59" name="Google Shape;59;p48"/>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1000"/>
              </a:spcBef>
              <a:spcAft>
                <a:spcPts val="0"/>
              </a:spcAft>
              <a:buClr>
                <a:srgbClr val="D2BD24"/>
              </a:buClr>
              <a:buSzPts val="36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60" name="Google Shape;60;p48"/>
          <p:cNvGrpSpPr/>
          <p:nvPr/>
        </p:nvGrpSpPr>
        <p:grpSpPr>
          <a:xfrm>
            <a:off x="0" y="0"/>
            <a:ext cx="12192142" cy="6866567"/>
            <a:chOff x="0" y="-8467"/>
            <a:chExt cx="12192142" cy="6866567"/>
          </a:xfrm>
        </p:grpSpPr>
        <p:cxnSp>
          <p:nvCxnSpPr>
            <p:cNvPr id="61" name="Google Shape;61;p48"/>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62" name="Google Shape;62;p48"/>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63" name="Google Shape;63;p48"/>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4901"/>
              </a:schemeClr>
            </a:solidFill>
            <a:ln>
              <a:noFill/>
            </a:ln>
          </p:spPr>
        </p:sp>
        <p:sp>
          <p:nvSpPr>
            <p:cNvPr id="64" name="Google Shape;64;p48"/>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65" name="Google Shape;65;p48"/>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8"/>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8627"/>
              </a:srgbClr>
            </a:solidFill>
            <a:ln>
              <a:noFill/>
            </a:ln>
          </p:spPr>
        </p:sp>
        <p:sp>
          <p:nvSpPr>
            <p:cNvPr id="67" name="Google Shape;67;p48"/>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8627"/>
              </a:srgbClr>
            </a:solidFill>
            <a:ln>
              <a:noFill/>
            </a:ln>
          </p:spPr>
        </p:sp>
        <p:sp>
          <p:nvSpPr>
            <p:cNvPr id="68" name="Google Shape;68;p48"/>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69" name="Google Shape;69;p48"/>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8"/>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1" name="Google Shape;71;p48"/>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72" name="Google Shape;72;p48"/>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8"/>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4"/>
        <p:cNvGrpSpPr/>
        <p:nvPr/>
      </p:nvGrpSpPr>
      <p:grpSpPr>
        <a:xfrm>
          <a:off x="0" y="0"/>
          <a:ext cx="0" cy="0"/>
          <a:chOff x="0" y="0"/>
          <a:chExt cx="0" cy="0"/>
        </a:xfrm>
      </p:grpSpPr>
      <p:sp>
        <p:nvSpPr>
          <p:cNvPr id="75" name="Google Shape;75;p4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5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theme" Target="../theme/theme2.xml"/><Relationship Id="rId19"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0"/>
          <p:cNvGrpSpPr/>
          <p:nvPr/>
        </p:nvGrpSpPr>
        <p:grpSpPr>
          <a:xfrm>
            <a:off x="0" y="0"/>
            <a:ext cx="12192000" cy="6866467"/>
            <a:chOff x="0" y="-8467"/>
            <a:chExt cx="12192000" cy="6866467"/>
          </a:xfrm>
        </p:grpSpPr>
        <p:cxnSp>
          <p:nvCxnSpPr>
            <p:cNvPr id="11" name="Google Shape;11;p40"/>
            <p:cNvCxnSpPr/>
            <p:nvPr/>
          </p:nvCxnSpPr>
          <p:spPr>
            <a:xfrm>
              <a:off x="9169166" y="-8467"/>
              <a:ext cx="1783321" cy="6856484"/>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2" name="Google Shape;12;p40"/>
            <p:cNvCxnSpPr/>
            <p:nvPr/>
          </p:nvCxnSpPr>
          <p:spPr>
            <a:xfrm flipH="1">
              <a:off x="8475260" y="3681413"/>
              <a:ext cx="3713565" cy="3166604"/>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3" name="Google Shape;13;p40"/>
            <p:cNvSpPr/>
            <p:nvPr/>
          </p:nvSpPr>
          <p:spPr>
            <a:xfrm>
              <a:off x="9181476" y="-8467"/>
              <a:ext cx="3007349" cy="6866467"/>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4509"/>
              </a:schemeClr>
            </a:solidFill>
            <a:ln>
              <a:noFill/>
            </a:ln>
          </p:spPr>
        </p:sp>
        <p:sp>
          <p:nvSpPr>
            <p:cNvPr id="14" name="Google Shape;14;p40"/>
            <p:cNvSpPr/>
            <p:nvPr/>
          </p:nvSpPr>
          <p:spPr>
            <a:xfrm>
              <a:off x="9603442" y="-8467"/>
              <a:ext cx="2588558" cy="6866467"/>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40"/>
            <p:cNvSpPr/>
            <p:nvPr/>
          </p:nvSpPr>
          <p:spPr>
            <a:xfrm>
              <a:off x="8932333" y="3048000"/>
              <a:ext cx="3259667"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0"/>
            <p:cNvSpPr/>
            <p:nvPr/>
          </p:nvSpPr>
          <p:spPr>
            <a:xfrm>
              <a:off x="9190612" y="-8467"/>
              <a:ext cx="2998214" cy="6866467"/>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8627"/>
              </a:srgbClr>
            </a:solidFill>
            <a:ln>
              <a:noFill/>
            </a:ln>
          </p:spPr>
        </p:sp>
        <p:sp>
          <p:nvSpPr>
            <p:cNvPr id="17" name="Google Shape;17;p40"/>
            <p:cNvSpPr/>
            <p:nvPr/>
          </p:nvSpPr>
          <p:spPr>
            <a:xfrm>
              <a:off x="10898730" y="-8467"/>
              <a:ext cx="1290094" cy="6866467"/>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8627"/>
              </a:srgbClr>
            </a:solidFill>
            <a:ln>
              <a:noFill/>
            </a:ln>
          </p:spPr>
        </p:sp>
        <p:sp>
          <p:nvSpPr>
            <p:cNvPr id="18" name="Google Shape;18;p40"/>
            <p:cNvSpPr/>
            <p:nvPr/>
          </p:nvSpPr>
          <p:spPr>
            <a:xfrm>
              <a:off x="10938999" y="-8467"/>
              <a:ext cx="1249825" cy="6866467"/>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9" name="Google Shape;19;p40"/>
            <p:cNvSpPr/>
            <p:nvPr/>
          </p:nvSpPr>
          <p:spPr>
            <a:xfrm>
              <a:off x="10371666" y="3589867"/>
              <a:ext cx="1817159" cy="3268133"/>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0"/>
            <p:cNvSpPr/>
            <p:nvPr/>
          </p:nvSpPr>
          <p:spPr>
            <a:xfrm>
              <a:off x="0" y="4013200"/>
              <a:ext cx="448733" cy="28448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4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grpSp>
        <p:nvGrpSpPr>
          <p:cNvPr id="30" name="Google Shape;30;p42"/>
          <p:cNvGrpSpPr/>
          <p:nvPr/>
        </p:nvGrpSpPr>
        <p:grpSpPr>
          <a:xfrm>
            <a:off x="0" y="0"/>
            <a:ext cx="12192142" cy="6866567"/>
            <a:chOff x="0" y="-8467"/>
            <a:chExt cx="12192142" cy="6866567"/>
          </a:xfrm>
        </p:grpSpPr>
        <p:cxnSp>
          <p:nvCxnSpPr>
            <p:cNvPr id="31" name="Google Shape;31;p42"/>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32" name="Google Shape;32;p42"/>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33" name="Google Shape;33;p42"/>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4901"/>
              </a:schemeClr>
            </a:solidFill>
            <a:ln>
              <a:noFill/>
            </a:ln>
          </p:spPr>
        </p:sp>
        <p:sp>
          <p:nvSpPr>
            <p:cNvPr id="34" name="Google Shape;34;p42"/>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5" name="Google Shape;35;p42"/>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2"/>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8627"/>
              </a:srgbClr>
            </a:solidFill>
            <a:ln>
              <a:noFill/>
            </a:ln>
          </p:spPr>
        </p:sp>
        <p:sp>
          <p:nvSpPr>
            <p:cNvPr id="37" name="Google Shape;37;p42"/>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8627"/>
              </a:srgbClr>
            </a:solidFill>
            <a:ln>
              <a:noFill/>
            </a:ln>
          </p:spPr>
        </p:sp>
        <p:sp>
          <p:nvSpPr>
            <p:cNvPr id="38" name="Google Shape;38;p42"/>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 name="Google Shape;39;p42"/>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2"/>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2" name="Google Shape;42;p42"/>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43" name="Google Shape;43;p42"/>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44" name="Google Shape;44;p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kystandards.org/" TargetMode="External"/><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elateam@education.ky.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www.kystandards.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10</a:t>
            </a:fld>
            <a:endParaRPr/>
          </a:p>
        </p:txBody>
      </p:sp>
      <p:sp>
        <p:nvSpPr>
          <p:cNvPr id="207" name="Google Shape;207;p17"/>
          <p:cNvSpPr txBox="1">
            <a:spLocks noGrp="1"/>
          </p:cNvSpPr>
          <p:nvPr>
            <p:ph type="title"/>
          </p:nvPr>
        </p:nvSpPr>
        <p:spPr>
          <a:xfrm>
            <a:off x="424961" y="271491"/>
            <a:ext cx="94032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4000"/>
              <a:t>What is a Text Dependent Question (TDQ)? </a:t>
            </a:r>
            <a:endParaRPr sz="4000"/>
          </a:p>
        </p:txBody>
      </p:sp>
      <p:sp>
        <p:nvSpPr>
          <p:cNvPr id="208" name="Google Shape;208;p17"/>
          <p:cNvSpPr txBox="1">
            <a:spLocks noGrp="1"/>
          </p:cNvSpPr>
          <p:nvPr>
            <p:ph type="body" idx="1"/>
          </p:nvPr>
        </p:nvSpPr>
        <p:spPr>
          <a:xfrm>
            <a:off x="581550" y="2283150"/>
            <a:ext cx="9090000" cy="20835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1000"/>
              </a:spcBef>
              <a:spcAft>
                <a:spcPts val="0"/>
              </a:spcAft>
              <a:buSzPts val="3600"/>
              <a:buChar char="❖"/>
            </a:pPr>
            <a:r>
              <a:rPr lang="en-US"/>
              <a:t>A TDQ is a question that is ONLY answerable by referring to the text being read.</a:t>
            </a:r>
            <a:endParaRPr/>
          </a:p>
          <a:p>
            <a:pPr marL="91440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11</a:t>
            </a:fld>
            <a:endParaRPr/>
          </a:p>
        </p:txBody>
      </p:sp>
      <p:sp>
        <p:nvSpPr>
          <p:cNvPr id="215" name="Google Shape;215;p16"/>
          <p:cNvSpPr txBox="1">
            <a:spLocks noGrp="1"/>
          </p:cNvSpPr>
          <p:nvPr>
            <p:ph type="title"/>
          </p:nvPr>
        </p:nvSpPr>
        <p:spPr>
          <a:xfrm>
            <a:off x="458286" y="257216"/>
            <a:ext cx="9403344"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4000" i="1"/>
              <a:t>TDQs and Literacy Connection </a:t>
            </a:r>
            <a:endParaRPr sz="4000" i="1"/>
          </a:p>
        </p:txBody>
      </p:sp>
      <p:pic>
        <p:nvPicPr>
          <p:cNvPr id="216" name="Google Shape;216;p16" descr="This is a screenshot showing how TDQs can be used in every lesson to improve student literacy. The graphic shows to begin with a complex text. While it does not list the KAS for Reading and Writing in the process, it is important to apply your knowledge of the standards from the beginning and throughout development of TDQs. Using TDQs helps students analyze, synthesize and evaluate in order to build deep understanding of text meaning. &#10;&#10;" title="TDQs and Literacy Connection Screen Shot from the Module"/>
          <p:cNvPicPr preferRelativeResize="0"/>
          <p:nvPr/>
        </p:nvPicPr>
        <p:blipFill>
          <a:blip r:embed="rId3">
            <a:alphaModFix/>
          </a:blip>
          <a:stretch>
            <a:fillRect/>
          </a:stretch>
        </p:blipFill>
        <p:spPr>
          <a:xfrm>
            <a:off x="565102" y="38163"/>
            <a:ext cx="8389774" cy="678167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548725" y="488747"/>
            <a:ext cx="8596800" cy="86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Why use TDQs? </a:t>
            </a:r>
            <a:endParaRPr/>
          </a:p>
        </p:txBody>
      </p:sp>
      <p:sp>
        <p:nvSpPr>
          <p:cNvPr id="222" name="Google Shape;222;p19"/>
          <p:cNvSpPr txBox="1">
            <a:spLocks noGrp="1"/>
          </p:cNvSpPr>
          <p:nvPr>
            <p:ph type="body" idx="1"/>
          </p:nvPr>
        </p:nvSpPr>
        <p:spPr>
          <a:xfrm>
            <a:off x="693800" y="1678850"/>
            <a:ext cx="8596800" cy="4833300"/>
          </a:xfrm>
          <a:prstGeom prst="rect">
            <a:avLst/>
          </a:prstGeom>
          <a:noFill/>
          <a:ln>
            <a:noFill/>
          </a:ln>
        </p:spPr>
        <p:txBody>
          <a:bodyPr spcFirstLastPara="1" wrap="square" lIns="91425" tIns="91425" rIns="91425" bIns="91425" anchor="t" anchorCtr="0">
            <a:noAutofit/>
          </a:bodyPr>
          <a:lstStyle/>
          <a:p>
            <a:pPr marL="914400" lvl="0" indent="-457200" algn="l" rtl="0">
              <a:lnSpc>
                <a:spcPct val="75000"/>
              </a:lnSpc>
              <a:spcBef>
                <a:spcPts val="500"/>
              </a:spcBef>
              <a:spcAft>
                <a:spcPts val="0"/>
              </a:spcAft>
              <a:buSzPts val="3600"/>
              <a:buChar char="●"/>
            </a:pPr>
            <a:r>
              <a:rPr lang="en-US" sz="3600">
                <a:solidFill>
                  <a:srgbClr val="3F3F3F"/>
                </a:solidFill>
              </a:rPr>
              <a:t>To help students understand complex text</a:t>
            </a:r>
            <a:endParaRPr sz="3600">
              <a:solidFill>
                <a:srgbClr val="3F3F3F"/>
              </a:solidFill>
            </a:endParaRPr>
          </a:p>
          <a:p>
            <a:pPr marL="914400" lvl="0" indent="0" algn="l" rtl="0">
              <a:lnSpc>
                <a:spcPct val="75000"/>
              </a:lnSpc>
              <a:spcBef>
                <a:spcPts val="500"/>
              </a:spcBef>
              <a:spcAft>
                <a:spcPts val="0"/>
              </a:spcAft>
              <a:buNone/>
            </a:pPr>
            <a:endParaRPr sz="3600">
              <a:solidFill>
                <a:srgbClr val="3F3F3F"/>
              </a:solidFill>
            </a:endParaRPr>
          </a:p>
          <a:p>
            <a:pPr marL="914400" lvl="0" indent="-457200" algn="l" rtl="0">
              <a:lnSpc>
                <a:spcPct val="75000"/>
              </a:lnSpc>
              <a:spcBef>
                <a:spcPts val="500"/>
              </a:spcBef>
              <a:spcAft>
                <a:spcPts val="0"/>
              </a:spcAft>
              <a:buSzPts val="3600"/>
              <a:buChar char="●"/>
            </a:pPr>
            <a:r>
              <a:rPr lang="en-US" sz="3600">
                <a:solidFill>
                  <a:srgbClr val="3F3F3F"/>
                </a:solidFill>
              </a:rPr>
              <a:t>To deepen students’ understanding of a text by sequencing questions to build on each other</a:t>
            </a:r>
            <a:endParaRPr sz="3600">
              <a:solidFill>
                <a:srgbClr val="3F3F3F"/>
              </a:solidFill>
            </a:endParaRPr>
          </a:p>
          <a:p>
            <a:pPr marL="914400" lvl="0" indent="0" algn="l" rtl="0">
              <a:lnSpc>
                <a:spcPct val="75000"/>
              </a:lnSpc>
              <a:spcBef>
                <a:spcPts val="500"/>
              </a:spcBef>
              <a:spcAft>
                <a:spcPts val="0"/>
              </a:spcAft>
              <a:buNone/>
            </a:pPr>
            <a:endParaRPr sz="3600">
              <a:solidFill>
                <a:srgbClr val="3F3F3F"/>
              </a:solidFill>
            </a:endParaRPr>
          </a:p>
          <a:p>
            <a:pPr marL="914400" lvl="0" indent="-457200" algn="l" rtl="0">
              <a:lnSpc>
                <a:spcPct val="75000"/>
              </a:lnSpc>
              <a:spcBef>
                <a:spcPts val="500"/>
              </a:spcBef>
              <a:spcAft>
                <a:spcPts val="0"/>
              </a:spcAft>
              <a:buSzPts val="3600"/>
              <a:buChar char="●"/>
            </a:pPr>
            <a:r>
              <a:rPr lang="en-US" sz="3600">
                <a:solidFill>
                  <a:srgbClr val="3F3F3F"/>
                </a:solidFill>
              </a:rPr>
              <a:t>To direct students to intentionally read certain parts of the text to gain required knowledge</a:t>
            </a:r>
            <a:endParaRPr sz="3600"/>
          </a:p>
        </p:txBody>
      </p:sp>
      <p:sp>
        <p:nvSpPr>
          <p:cNvPr id="223" name="Google Shape;223;p1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572250" y="141823"/>
            <a:ext cx="8992500" cy="101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Characteristics of TDQs</a:t>
            </a:r>
            <a:endParaRPr/>
          </a:p>
        </p:txBody>
      </p:sp>
      <p:sp>
        <p:nvSpPr>
          <p:cNvPr id="230" name="Google Shape;230;p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13</a:t>
            </a:fld>
            <a:endParaRPr/>
          </a:p>
        </p:txBody>
      </p:sp>
      <p:sp>
        <p:nvSpPr>
          <p:cNvPr id="231" name="Google Shape;231;p18"/>
          <p:cNvSpPr txBox="1"/>
          <p:nvPr/>
        </p:nvSpPr>
        <p:spPr>
          <a:xfrm>
            <a:off x="895725" y="1275600"/>
            <a:ext cx="3214800" cy="55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Source Sans Pro"/>
                <a:ea typeface="Source Sans Pro"/>
                <a:cs typeface="Source Sans Pro"/>
                <a:sym typeface="Source Sans Pro"/>
              </a:rPr>
              <a:t>TDQs Do:</a:t>
            </a:r>
            <a:endParaRPr sz="3600" b="1">
              <a:latin typeface="Source Sans Pro"/>
              <a:ea typeface="Source Sans Pro"/>
              <a:cs typeface="Source Sans Pro"/>
              <a:sym typeface="Source Sans Pro"/>
            </a:endParaRPr>
          </a:p>
          <a:p>
            <a:pPr marL="0" lvl="0" indent="0" algn="l" rtl="0">
              <a:spcBef>
                <a:spcPts val="0"/>
              </a:spcBef>
              <a:spcAft>
                <a:spcPts val="0"/>
              </a:spcAft>
              <a:buNone/>
            </a:pPr>
            <a:endParaRPr sz="3000">
              <a:latin typeface="Source Sans Pro"/>
              <a:ea typeface="Source Sans Pro"/>
              <a:cs typeface="Source Sans Pro"/>
              <a:sym typeface="Source Sans Pro"/>
            </a:endParaRPr>
          </a:p>
          <a:p>
            <a:pPr marL="0" lvl="0" indent="0" algn="l" rtl="0">
              <a:spcBef>
                <a:spcPts val="0"/>
              </a:spcBef>
              <a:spcAft>
                <a:spcPts val="0"/>
              </a:spcAft>
              <a:buNone/>
            </a:pPr>
            <a:r>
              <a:rPr lang="en-US" sz="3600">
                <a:latin typeface="Source Sans Pro"/>
                <a:ea typeface="Source Sans Pro"/>
                <a:cs typeface="Source Sans Pro"/>
                <a:sym typeface="Source Sans Pro"/>
              </a:rPr>
              <a:t>Ground student responses in complex text - one of the key components of excellent literacy instruction. </a:t>
            </a:r>
            <a:endParaRPr sz="3600">
              <a:latin typeface="Source Sans Pro"/>
              <a:ea typeface="Source Sans Pro"/>
              <a:cs typeface="Source Sans Pro"/>
              <a:sym typeface="Source Sans Pro"/>
            </a:endParaRPr>
          </a:p>
        </p:txBody>
      </p:sp>
      <p:sp>
        <p:nvSpPr>
          <p:cNvPr id="232" name="Google Shape;232;p18"/>
          <p:cNvSpPr txBox="1"/>
          <p:nvPr/>
        </p:nvSpPr>
        <p:spPr>
          <a:xfrm>
            <a:off x="5472875" y="1275600"/>
            <a:ext cx="3214800" cy="55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Source Sans Pro"/>
                <a:ea typeface="Source Sans Pro"/>
                <a:cs typeface="Source Sans Pro"/>
                <a:sym typeface="Source Sans Pro"/>
              </a:rPr>
              <a:t>TDQs Do Not:</a:t>
            </a:r>
            <a:endParaRPr sz="3600" b="1">
              <a:latin typeface="Source Sans Pro"/>
              <a:ea typeface="Source Sans Pro"/>
              <a:cs typeface="Source Sans Pro"/>
              <a:sym typeface="Source Sans Pro"/>
            </a:endParaRPr>
          </a:p>
          <a:p>
            <a:pPr marL="0" lvl="0" indent="0" algn="l" rtl="0">
              <a:spcBef>
                <a:spcPts val="0"/>
              </a:spcBef>
              <a:spcAft>
                <a:spcPts val="0"/>
              </a:spcAft>
              <a:buNone/>
            </a:pPr>
            <a:endParaRPr sz="3600">
              <a:latin typeface="Source Sans Pro"/>
              <a:ea typeface="Source Sans Pro"/>
              <a:cs typeface="Source Sans Pro"/>
              <a:sym typeface="Source Sans Pro"/>
            </a:endParaRPr>
          </a:p>
          <a:p>
            <a:pPr marL="0" lvl="0" indent="0" algn="l" rtl="0">
              <a:spcBef>
                <a:spcPts val="0"/>
              </a:spcBef>
              <a:spcAft>
                <a:spcPts val="0"/>
              </a:spcAft>
              <a:buNone/>
            </a:pPr>
            <a:r>
              <a:rPr lang="en-US" sz="3600">
                <a:latin typeface="Source Sans Pro"/>
                <a:ea typeface="Source Sans Pro"/>
                <a:cs typeface="Source Sans Pro"/>
                <a:sym typeface="Source Sans Pro"/>
              </a:rPr>
              <a:t>Assume a student has background knowledge  that can’t be found in text.</a:t>
            </a:r>
            <a:endParaRPr sz="3600">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80df6f3896_0_62"/>
          <p:cNvSpPr txBox="1">
            <a:spLocks noGrp="1"/>
          </p:cNvSpPr>
          <p:nvPr>
            <p:ph type="title"/>
          </p:nvPr>
        </p:nvSpPr>
        <p:spPr>
          <a:xfrm>
            <a:off x="362975" y="257025"/>
            <a:ext cx="9188700" cy="85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a:t>Crafting TDQs</a:t>
            </a:r>
            <a:endParaRPr sz="4800"/>
          </a:p>
        </p:txBody>
      </p:sp>
      <p:sp>
        <p:nvSpPr>
          <p:cNvPr id="239" name="Google Shape;239;g80df6f3896_0_62"/>
          <p:cNvSpPr txBox="1">
            <a:spLocks noGrp="1"/>
          </p:cNvSpPr>
          <p:nvPr>
            <p:ph type="body" idx="1"/>
          </p:nvPr>
        </p:nvSpPr>
        <p:spPr>
          <a:xfrm>
            <a:off x="362975" y="1911350"/>
            <a:ext cx="9188700" cy="4946400"/>
          </a:xfrm>
          <a:prstGeom prst="rect">
            <a:avLst/>
          </a:prstGeom>
        </p:spPr>
        <p:txBody>
          <a:bodyPr spcFirstLastPara="1" wrap="square" lIns="91425" tIns="91425" rIns="91425" bIns="91425" anchor="t" anchorCtr="0">
            <a:noAutofit/>
          </a:bodyPr>
          <a:lstStyle/>
          <a:p>
            <a:pPr marL="527050" lvl="0" indent="-514350" algn="l" rtl="0">
              <a:spcBef>
                <a:spcPts val="2400"/>
              </a:spcBef>
              <a:spcAft>
                <a:spcPts val="0"/>
              </a:spcAft>
              <a:buSzPts val="3400"/>
              <a:buAutoNum type="arabicPeriod"/>
            </a:pPr>
            <a:r>
              <a:rPr lang="en-US" sz="3400" dirty="0" smtClean="0"/>
              <a:t>Are </a:t>
            </a:r>
            <a:r>
              <a:rPr lang="en-US" sz="3400" dirty="0"/>
              <a:t>not low-level, recall, literal questions. </a:t>
            </a:r>
            <a:endParaRPr lang="en-US" sz="3400" dirty="0" smtClean="0"/>
          </a:p>
          <a:p>
            <a:pPr marL="527050" lvl="0" indent="-514350" algn="l" rtl="0">
              <a:spcBef>
                <a:spcPts val="2400"/>
              </a:spcBef>
              <a:spcAft>
                <a:spcPts val="0"/>
              </a:spcAft>
              <a:buSzPts val="3400"/>
              <a:buAutoNum type="arabicPeriod"/>
            </a:pPr>
            <a:r>
              <a:rPr lang="en-US" sz="3400" dirty="0" smtClean="0"/>
              <a:t>Are </a:t>
            </a:r>
            <a:r>
              <a:rPr lang="en-US" sz="3400" dirty="0"/>
              <a:t>not questions that students can answer without reading the </a:t>
            </a:r>
            <a:r>
              <a:rPr lang="en-US" sz="3400" dirty="0" smtClean="0"/>
              <a:t>text.</a:t>
            </a:r>
          </a:p>
          <a:p>
            <a:pPr marL="469900" lvl="0" algn="l" rtl="0">
              <a:spcBef>
                <a:spcPts val="2400"/>
              </a:spcBef>
              <a:spcAft>
                <a:spcPts val="0"/>
              </a:spcAft>
              <a:buSzPts val="3400"/>
              <a:buAutoNum type="arabicPeriod"/>
            </a:pPr>
            <a:r>
              <a:rPr lang="en-US" sz="3400" dirty="0" smtClean="0"/>
              <a:t>Are </a:t>
            </a:r>
            <a:r>
              <a:rPr lang="en-US" sz="3400" dirty="0"/>
              <a:t>not questions that rely on personal background/context to </a:t>
            </a:r>
            <a:r>
              <a:rPr lang="en-US" sz="3400" dirty="0" smtClean="0"/>
              <a:t>answer.</a:t>
            </a:r>
            <a:endParaRPr lang="en-US" sz="3400" dirty="0"/>
          </a:p>
          <a:p>
            <a:pPr marL="469900" lvl="0" algn="l" rtl="0">
              <a:spcBef>
                <a:spcPts val="2400"/>
              </a:spcBef>
              <a:spcAft>
                <a:spcPts val="0"/>
              </a:spcAft>
              <a:buSzPts val="3400"/>
              <a:buAutoNum type="arabicPeriod"/>
            </a:pPr>
            <a:r>
              <a:rPr lang="en-US" sz="3400" dirty="0" smtClean="0"/>
              <a:t>Are </a:t>
            </a:r>
            <a:r>
              <a:rPr lang="en-US" sz="3400" dirty="0"/>
              <a:t>not questions that rely on speculation. </a:t>
            </a:r>
            <a:endParaRPr sz="3400" dirty="0"/>
          </a:p>
        </p:txBody>
      </p:sp>
      <p:sp>
        <p:nvSpPr>
          <p:cNvPr id="240" name="Google Shape;240;g80df6f3896_0_62"/>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14</a:t>
            </a:fld>
            <a:endParaRPr/>
          </a:p>
        </p:txBody>
      </p:sp>
      <p:sp>
        <p:nvSpPr>
          <p:cNvPr id="241" name="Google Shape;241;g80df6f3896_0_62"/>
          <p:cNvSpPr txBox="1"/>
          <p:nvPr/>
        </p:nvSpPr>
        <p:spPr>
          <a:xfrm>
            <a:off x="362975" y="1265750"/>
            <a:ext cx="55665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latin typeface="Source Sans Pro"/>
                <a:ea typeface="Source Sans Pro"/>
                <a:cs typeface="Source Sans Pro"/>
                <a:sym typeface="Source Sans Pro"/>
              </a:rPr>
              <a:t>Remember, TDQs...</a:t>
            </a:r>
            <a:endParaRPr sz="3400">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555775" y="257025"/>
            <a:ext cx="85968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TDQ &amp; Non-TDQ Examples</a:t>
            </a:r>
            <a:br>
              <a:rPr lang="en-US"/>
            </a:br>
            <a:endParaRPr/>
          </a:p>
        </p:txBody>
      </p:sp>
      <p:sp>
        <p:nvSpPr>
          <p:cNvPr id="247" name="Google Shape;247;p1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15</a:t>
            </a:fld>
            <a:endParaRPr/>
          </a:p>
        </p:txBody>
      </p:sp>
      <p:sp>
        <p:nvSpPr>
          <p:cNvPr id="248" name="Google Shape;248;p15"/>
          <p:cNvSpPr txBox="1"/>
          <p:nvPr/>
        </p:nvSpPr>
        <p:spPr>
          <a:xfrm>
            <a:off x="376375" y="1768850"/>
            <a:ext cx="4242300" cy="45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latin typeface="Source Sans Pro"/>
              <a:ea typeface="Source Sans Pro"/>
              <a:cs typeface="Source Sans Pro"/>
              <a:sym typeface="Source Sans Pro"/>
            </a:endParaRPr>
          </a:p>
          <a:p>
            <a:pPr marL="0" lvl="0" indent="0" algn="l" rtl="0">
              <a:spcBef>
                <a:spcPts val="0"/>
              </a:spcBef>
              <a:spcAft>
                <a:spcPts val="0"/>
              </a:spcAft>
              <a:buNone/>
            </a:pPr>
            <a:r>
              <a:rPr lang="en-US" sz="3400" b="1">
                <a:latin typeface="Source Sans Pro"/>
                <a:ea typeface="Source Sans Pro"/>
                <a:cs typeface="Source Sans Pro"/>
                <a:sym typeface="Source Sans Pro"/>
              </a:rPr>
              <a:t>TDQs:</a:t>
            </a:r>
            <a:endParaRPr sz="3400" b="1">
              <a:latin typeface="Source Sans Pro"/>
              <a:ea typeface="Source Sans Pro"/>
              <a:cs typeface="Source Sans Pro"/>
              <a:sym typeface="Source Sans Pro"/>
            </a:endParaRPr>
          </a:p>
          <a:p>
            <a:pPr marL="0" lvl="0" indent="0" algn="l" rtl="0">
              <a:spcBef>
                <a:spcPts val="0"/>
              </a:spcBef>
              <a:spcAft>
                <a:spcPts val="0"/>
              </a:spcAft>
              <a:buNone/>
            </a:pPr>
            <a:endParaRPr sz="3400">
              <a:latin typeface="Source Sans Pro"/>
              <a:ea typeface="Source Sans Pro"/>
              <a:cs typeface="Source Sans Pro"/>
              <a:sym typeface="Source Sans Pro"/>
            </a:endParaRPr>
          </a:p>
          <a:p>
            <a:pPr marL="0" lvl="0" indent="0" algn="l" rtl="0">
              <a:spcBef>
                <a:spcPts val="0"/>
              </a:spcBef>
              <a:spcAft>
                <a:spcPts val="0"/>
              </a:spcAft>
              <a:buNone/>
            </a:pPr>
            <a:r>
              <a:rPr lang="en-US" sz="3400">
                <a:latin typeface="Source Sans Pro"/>
                <a:ea typeface="Source Sans Pro"/>
                <a:cs typeface="Source Sans Pro"/>
                <a:sym typeface="Source Sans Pro"/>
              </a:rPr>
              <a:t>What is the importance of meeting on the “portion of that field” and “this ground”? </a:t>
            </a:r>
            <a:endParaRPr sz="3400">
              <a:latin typeface="Source Sans Pro"/>
              <a:ea typeface="Source Sans Pro"/>
              <a:cs typeface="Source Sans Pro"/>
              <a:sym typeface="Source Sans Pro"/>
            </a:endParaRPr>
          </a:p>
          <a:p>
            <a:pPr marL="0" lvl="0" indent="0" algn="l" rtl="0">
              <a:spcBef>
                <a:spcPts val="0"/>
              </a:spcBef>
              <a:spcAft>
                <a:spcPts val="0"/>
              </a:spcAft>
              <a:buNone/>
            </a:pPr>
            <a:endParaRPr sz="2400">
              <a:latin typeface="Source Sans Pro"/>
              <a:ea typeface="Source Sans Pro"/>
              <a:cs typeface="Source Sans Pro"/>
              <a:sym typeface="Source Sans Pro"/>
            </a:endParaRPr>
          </a:p>
        </p:txBody>
      </p:sp>
      <p:sp>
        <p:nvSpPr>
          <p:cNvPr id="249" name="Google Shape;249;p15"/>
          <p:cNvSpPr txBox="1"/>
          <p:nvPr/>
        </p:nvSpPr>
        <p:spPr>
          <a:xfrm>
            <a:off x="5057900" y="1822425"/>
            <a:ext cx="4789800" cy="48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latin typeface="Source Sans Pro"/>
              <a:ea typeface="Source Sans Pro"/>
              <a:cs typeface="Source Sans Pro"/>
              <a:sym typeface="Source Sans Pro"/>
            </a:endParaRPr>
          </a:p>
          <a:p>
            <a:pPr marL="0" lvl="0" indent="0" algn="l" rtl="0">
              <a:spcBef>
                <a:spcPts val="0"/>
              </a:spcBef>
              <a:spcAft>
                <a:spcPts val="0"/>
              </a:spcAft>
              <a:buNone/>
            </a:pPr>
            <a:r>
              <a:rPr lang="en-US" sz="3400" b="1">
                <a:latin typeface="Source Sans Pro"/>
                <a:ea typeface="Source Sans Pro"/>
                <a:cs typeface="Source Sans Pro"/>
                <a:sym typeface="Source Sans Pro"/>
              </a:rPr>
              <a:t>Non-TDQs:</a:t>
            </a:r>
            <a:endParaRPr sz="3400" b="1">
              <a:latin typeface="Source Sans Pro"/>
              <a:ea typeface="Source Sans Pro"/>
              <a:cs typeface="Source Sans Pro"/>
              <a:sym typeface="Source Sans Pro"/>
            </a:endParaRPr>
          </a:p>
          <a:p>
            <a:pPr marL="0" lvl="0" indent="0" algn="l" rtl="0">
              <a:spcBef>
                <a:spcPts val="0"/>
              </a:spcBef>
              <a:spcAft>
                <a:spcPts val="0"/>
              </a:spcAft>
              <a:buNone/>
            </a:pPr>
            <a:endParaRPr sz="3400">
              <a:latin typeface="Source Sans Pro"/>
              <a:ea typeface="Source Sans Pro"/>
              <a:cs typeface="Source Sans Pro"/>
              <a:sym typeface="Source Sans Pro"/>
            </a:endParaRPr>
          </a:p>
          <a:p>
            <a:pPr marL="0" lvl="0" indent="0" algn="l" rtl="0">
              <a:spcBef>
                <a:spcPts val="0"/>
              </a:spcBef>
              <a:spcAft>
                <a:spcPts val="0"/>
              </a:spcAft>
              <a:buNone/>
            </a:pPr>
            <a:r>
              <a:rPr lang="en-US" sz="3400">
                <a:solidFill>
                  <a:schemeClr val="dk1"/>
                </a:solidFill>
                <a:latin typeface="Source Sans Pro"/>
                <a:ea typeface="Source Sans Pro"/>
                <a:cs typeface="Source Sans Pro"/>
                <a:sym typeface="Source Sans Pro"/>
              </a:rPr>
              <a:t>Why did the north fight the Civil War? </a:t>
            </a:r>
            <a:endParaRPr sz="34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340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3400">
              <a:solidFill>
                <a:schemeClr val="dk1"/>
              </a:solidFill>
              <a:latin typeface="Source Sans Pro"/>
              <a:ea typeface="Source Sans Pro"/>
              <a:cs typeface="Source Sans Pro"/>
              <a:sym typeface="Source Sans Pro"/>
            </a:endParaRPr>
          </a:p>
        </p:txBody>
      </p:sp>
      <p:sp>
        <p:nvSpPr>
          <p:cNvPr id="250" name="Google Shape;250;p15"/>
          <p:cNvSpPr txBox="1"/>
          <p:nvPr/>
        </p:nvSpPr>
        <p:spPr>
          <a:xfrm>
            <a:off x="555775" y="1219150"/>
            <a:ext cx="84009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dk2"/>
                </a:solidFill>
                <a:latin typeface="Source Sans Pro"/>
                <a:ea typeface="Source Sans Pro"/>
                <a:cs typeface="Source Sans Pro"/>
                <a:sym typeface="Source Sans Pro"/>
              </a:rPr>
              <a:t>Questions to accompany the </a:t>
            </a:r>
            <a:r>
              <a:rPr lang="en-US" sz="3000" b="1" i="1">
                <a:solidFill>
                  <a:schemeClr val="dk2"/>
                </a:solidFill>
                <a:latin typeface="Source Sans Pro"/>
                <a:ea typeface="Source Sans Pro"/>
                <a:cs typeface="Source Sans Pro"/>
                <a:sym typeface="Source Sans Pro"/>
              </a:rPr>
              <a:t>Gettysburg Address</a:t>
            </a:r>
            <a:endParaRPr sz="3000" b="1" i="1">
              <a:solidFill>
                <a:schemeClr val="dk2"/>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9"/>
          <p:cNvSpPr txBox="1">
            <a:spLocks noGrp="1"/>
          </p:cNvSpPr>
          <p:nvPr>
            <p:ph type="title"/>
          </p:nvPr>
        </p:nvSpPr>
        <p:spPr>
          <a:xfrm>
            <a:off x="670350" y="78647"/>
            <a:ext cx="8596800" cy="97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Three Categories for TDQs</a:t>
            </a:r>
            <a:endParaRPr/>
          </a:p>
        </p:txBody>
      </p:sp>
      <p:sp>
        <p:nvSpPr>
          <p:cNvPr id="256" name="Google Shape;256;p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16</a:t>
            </a:fld>
            <a:endParaRPr/>
          </a:p>
        </p:txBody>
      </p:sp>
      <p:graphicFrame>
        <p:nvGraphicFramePr>
          <p:cNvPr id="257" name="Google Shape;257;p9" descr="First box: Questions assessing vocabulary and comprehension; Second box: Questions assessing syntax and structure; Third box: Questions assessing themes and central ideas&#10;" title="Three Categories for TDQs"/>
          <p:cNvGraphicFramePr/>
          <p:nvPr>
            <p:extLst>
              <p:ext uri="{D42A27DB-BD31-4B8C-83A1-F6EECF244321}">
                <p14:modId xmlns:p14="http://schemas.microsoft.com/office/powerpoint/2010/main" val="508683587"/>
              </p:ext>
            </p:extLst>
          </p:nvPr>
        </p:nvGraphicFramePr>
        <p:xfrm>
          <a:off x="147000" y="1287763"/>
          <a:ext cx="9315000" cy="2406075"/>
        </p:xfrm>
        <a:graphic>
          <a:graphicData uri="http://schemas.openxmlformats.org/drawingml/2006/table">
            <a:tbl>
              <a:tblPr firstRow="1">
                <a:noFill/>
                <a:tableStyleId>{A59A09C0-D732-4459-82FB-D33D26ADCBB8}</a:tableStyleId>
              </a:tblPr>
              <a:tblGrid>
                <a:gridCol w="3105000"/>
                <a:gridCol w="3105000"/>
                <a:gridCol w="3105000"/>
              </a:tblGrid>
              <a:tr h="2406075">
                <a:tc>
                  <a:txBody>
                    <a:bodyPr/>
                    <a:lstStyle/>
                    <a:p>
                      <a:pPr marL="0" lvl="0" indent="0" algn="ctr" rtl="0">
                        <a:spcBef>
                          <a:spcPts val="0"/>
                        </a:spcBef>
                        <a:spcAft>
                          <a:spcPts val="0"/>
                        </a:spcAft>
                        <a:buNone/>
                      </a:pPr>
                      <a:r>
                        <a:rPr lang="en-US" sz="3000" b="1" dirty="0"/>
                        <a:t>Questions assessing vocabulary and comprehension</a:t>
                      </a:r>
                      <a:endParaRPr sz="3000" b="1"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3000" b="1" dirty="0"/>
                        <a:t>Questions assessing syntax and structure </a:t>
                      </a:r>
                      <a:endParaRPr sz="3000" b="1"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3000" b="1" dirty="0"/>
                        <a:t>Questions assessing themes and central ideas</a:t>
                      </a:r>
                      <a:endParaRPr sz="3000" b="1"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bl>
          </a:graphicData>
        </a:graphic>
      </p:graphicFrame>
      <p:sp>
        <p:nvSpPr>
          <p:cNvPr id="258" name="Google Shape;258;p9"/>
          <p:cNvSpPr txBox="1"/>
          <p:nvPr/>
        </p:nvSpPr>
        <p:spPr>
          <a:xfrm>
            <a:off x="341850" y="3926775"/>
            <a:ext cx="8925300" cy="2851800"/>
          </a:xfrm>
          <a:prstGeom prst="rect">
            <a:avLst/>
          </a:prstGeom>
          <a:noFill/>
          <a:ln>
            <a:noFill/>
          </a:ln>
        </p:spPr>
        <p:txBody>
          <a:bodyPr spcFirstLastPara="1" wrap="square" lIns="91425" tIns="91425" rIns="91425" bIns="91425" anchor="t" anchorCtr="0">
            <a:noAutofit/>
          </a:bodyPr>
          <a:lstStyle/>
          <a:p>
            <a:pPr marL="457200" lvl="0" indent="-431800" algn="l" rtl="0">
              <a:lnSpc>
                <a:spcPct val="115000"/>
              </a:lnSpc>
              <a:spcBef>
                <a:spcPts val="1000"/>
              </a:spcBef>
              <a:spcAft>
                <a:spcPts val="0"/>
              </a:spcAft>
              <a:buSzPts val="3200"/>
              <a:buFont typeface="Source Sans Pro"/>
              <a:buChar char="●"/>
            </a:pPr>
            <a:r>
              <a:rPr lang="en-US" sz="3200">
                <a:latin typeface="Source Sans Pro"/>
                <a:ea typeface="Source Sans Pro"/>
                <a:cs typeface="Source Sans Pro"/>
                <a:sym typeface="Source Sans Pro"/>
              </a:rPr>
              <a:t>Write questions from each of these categories to build meaning.</a:t>
            </a:r>
            <a:endParaRPr sz="3200">
              <a:latin typeface="Source Sans Pro"/>
              <a:ea typeface="Source Sans Pro"/>
              <a:cs typeface="Source Sans Pro"/>
              <a:sym typeface="Source Sans Pro"/>
            </a:endParaRPr>
          </a:p>
          <a:p>
            <a:pPr marL="457200" lvl="0" indent="-431800" algn="l" rtl="0">
              <a:lnSpc>
                <a:spcPct val="115000"/>
              </a:lnSpc>
              <a:spcBef>
                <a:spcPts val="1000"/>
              </a:spcBef>
              <a:spcAft>
                <a:spcPts val="0"/>
              </a:spcAft>
              <a:buSzPts val="3200"/>
              <a:buFont typeface="Source Sans Pro"/>
              <a:buChar char="●"/>
            </a:pPr>
            <a:r>
              <a:rPr lang="en-US" sz="3200">
                <a:latin typeface="Source Sans Pro"/>
                <a:ea typeface="Source Sans Pro"/>
                <a:cs typeface="Source Sans Pro"/>
                <a:sym typeface="Source Sans Pro"/>
              </a:rPr>
              <a:t>Create a sequence of questions that build in complexity to help students navigate text.</a:t>
            </a:r>
            <a:endParaRPr sz="3200">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80df6f3896_0_70"/>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265" name="Google Shape;265;g80df6f3896_0_70"/>
          <p:cNvSpPr txBox="1">
            <a:spLocks noGrp="1"/>
          </p:cNvSpPr>
          <p:nvPr>
            <p:ph type="body" idx="1"/>
          </p:nvPr>
        </p:nvSpPr>
        <p:spPr>
          <a:xfrm>
            <a:off x="555775" y="1709925"/>
            <a:ext cx="9188700" cy="2689200"/>
          </a:xfrm>
          <a:prstGeom prst="rect">
            <a:avLst/>
          </a:prstGeom>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None/>
            </a:pPr>
            <a:endParaRPr sz="3000"/>
          </a:p>
          <a:p>
            <a:pPr marL="0" lvl="0" indent="0" algn="l" rtl="0">
              <a:lnSpc>
                <a:spcPct val="75000"/>
              </a:lnSpc>
              <a:spcBef>
                <a:spcPts val="200"/>
              </a:spcBef>
              <a:spcAft>
                <a:spcPts val="0"/>
              </a:spcAft>
              <a:buNone/>
            </a:pPr>
            <a:r>
              <a:rPr lang="en-US" sz="4800"/>
              <a:t>Who are “our fathers”? What can we know about “our fathers” from this sentence? </a:t>
            </a:r>
            <a:endParaRPr sz="4800"/>
          </a:p>
          <a:p>
            <a:pPr marL="457200" lvl="0" indent="0" algn="l" rtl="0">
              <a:spcBef>
                <a:spcPts val="1000"/>
              </a:spcBef>
              <a:spcAft>
                <a:spcPts val="0"/>
              </a:spcAft>
              <a:buNone/>
            </a:pPr>
            <a:endParaRPr sz="2400">
              <a:solidFill>
                <a:srgbClr val="FF0000"/>
              </a:solidFill>
            </a:endParaRPr>
          </a:p>
          <a:p>
            <a:pPr marL="0" lvl="0" indent="0" algn="l" rtl="0">
              <a:spcBef>
                <a:spcPts val="1000"/>
              </a:spcBef>
              <a:spcAft>
                <a:spcPts val="0"/>
              </a:spcAft>
              <a:buNone/>
            </a:pPr>
            <a:endParaRPr/>
          </a:p>
        </p:txBody>
      </p:sp>
      <p:sp>
        <p:nvSpPr>
          <p:cNvPr id="266" name="Google Shape;266;g80df6f3896_0_7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10173cd0f_0_29"/>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273" name="Google Shape;273;g710173cd0f_0_29"/>
          <p:cNvSpPr txBox="1">
            <a:spLocks noGrp="1"/>
          </p:cNvSpPr>
          <p:nvPr>
            <p:ph type="body" idx="1"/>
          </p:nvPr>
        </p:nvSpPr>
        <p:spPr>
          <a:xfrm>
            <a:off x="555775" y="1295200"/>
            <a:ext cx="9188700" cy="1146300"/>
          </a:xfrm>
          <a:prstGeom prst="rect">
            <a:avLst/>
          </a:prstGeom>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Clr>
                <a:schemeClr val="dk1"/>
              </a:buClr>
              <a:buSzPts val="1100"/>
              <a:buFont typeface="Arial"/>
              <a:buNone/>
            </a:pPr>
            <a:r>
              <a:rPr lang="en-US" sz="4000"/>
              <a:t>Who are “our fathers”? What can we know about “our fathers” from this sentence? </a:t>
            </a:r>
            <a:endParaRPr sz="4000"/>
          </a:p>
          <a:p>
            <a:pPr marL="0" lvl="0" indent="0" algn="l" rtl="0">
              <a:lnSpc>
                <a:spcPct val="75000"/>
              </a:lnSpc>
              <a:spcBef>
                <a:spcPts val="200"/>
              </a:spcBef>
              <a:spcAft>
                <a:spcPts val="0"/>
              </a:spcAft>
              <a:buNone/>
            </a:pPr>
            <a:endParaRPr sz="3000"/>
          </a:p>
          <a:p>
            <a:pPr marL="0" lvl="0" indent="0" algn="l" rtl="0">
              <a:lnSpc>
                <a:spcPct val="75000"/>
              </a:lnSpc>
              <a:spcBef>
                <a:spcPts val="200"/>
              </a:spcBef>
              <a:spcAft>
                <a:spcPts val="0"/>
              </a:spcAft>
              <a:buNone/>
            </a:pPr>
            <a:endParaRPr sz="3000"/>
          </a:p>
          <a:p>
            <a:pPr marL="457200" lvl="0" indent="0" algn="l" rtl="0">
              <a:lnSpc>
                <a:spcPct val="75000"/>
              </a:lnSpc>
              <a:spcBef>
                <a:spcPts val="200"/>
              </a:spcBef>
              <a:spcAft>
                <a:spcPts val="0"/>
              </a:spcAft>
              <a:buNone/>
            </a:pPr>
            <a:endParaRPr sz="3000"/>
          </a:p>
          <a:p>
            <a:pPr marL="0" lvl="0" indent="0" algn="l" rtl="0">
              <a:spcBef>
                <a:spcPts val="1000"/>
              </a:spcBef>
              <a:spcAft>
                <a:spcPts val="0"/>
              </a:spcAft>
              <a:buNone/>
            </a:pPr>
            <a:endParaRPr/>
          </a:p>
        </p:txBody>
      </p:sp>
      <p:sp>
        <p:nvSpPr>
          <p:cNvPr id="274" name="Google Shape;274;g710173cd0f_0_29"/>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18</a:t>
            </a:fld>
            <a:endParaRPr/>
          </a:p>
        </p:txBody>
      </p:sp>
      <p:sp>
        <p:nvSpPr>
          <p:cNvPr id="275" name="Google Shape;275;g710173cd0f_0_29"/>
          <p:cNvSpPr txBox="1"/>
          <p:nvPr/>
        </p:nvSpPr>
        <p:spPr>
          <a:xfrm>
            <a:off x="610225" y="3701925"/>
            <a:ext cx="9079800" cy="2977200"/>
          </a:xfrm>
          <a:prstGeom prst="rect">
            <a:avLst/>
          </a:prstGeom>
          <a:noFill/>
          <a:ln>
            <a:noFill/>
          </a:ln>
        </p:spPr>
        <p:txBody>
          <a:bodyPr spcFirstLastPara="1" wrap="square" lIns="91425" tIns="91425" rIns="91425" bIns="91425" anchor="t" anchorCtr="0">
            <a:noAutofit/>
          </a:bodyPr>
          <a:lstStyle/>
          <a:p>
            <a:pPr marL="0" lvl="0" indent="0" algn="ctr" rtl="0">
              <a:lnSpc>
                <a:spcPct val="75000"/>
              </a:lnSpc>
              <a:spcBef>
                <a:spcPts val="200"/>
              </a:spcBef>
              <a:spcAft>
                <a:spcPts val="0"/>
              </a:spcAft>
              <a:buClr>
                <a:schemeClr val="dk1"/>
              </a:buClr>
              <a:buSzPts val="1100"/>
              <a:buFont typeface="Arial"/>
              <a:buNone/>
            </a:pPr>
            <a:endParaRPr sz="3600">
              <a:solidFill>
                <a:srgbClr val="3F3F3F"/>
              </a:solidFill>
              <a:latin typeface="Source Sans Pro"/>
              <a:ea typeface="Source Sans Pro"/>
              <a:cs typeface="Source Sans Pro"/>
              <a:sym typeface="Source Sans Pro"/>
            </a:endParaRPr>
          </a:p>
          <a:p>
            <a:pPr marL="0" lvl="0" indent="0" algn="ctr" rtl="0">
              <a:lnSpc>
                <a:spcPct val="75000"/>
              </a:lnSpc>
              <a:spcBef>
                <a:spcPts val="200"/>
              </a:spcBef>
              <a:spcAft>
                <a:spcPts val="0"/>
              </a:spcAft>
              <a:buNone/>
            </a:pPr>
            <a:r>
              <a:rPr lang="en-US" sz="3600">
                <a:solidFill>
                  <a:srgbClr val="3F3F3F"/>
                </a:solidFill>
                <a:latin typeface="Source Sans Pro"/>
                <a:ea typeface="Source Sans Pro"/>
                <a:cs typeface="Source Sans Pro"/>
                <a:sym typeface="Source Sans Pro"/>
              </a:rPr>
              <a:t>This text dependent question is a vocabulary TDQ.  It requires students to look at a familiar word (fathers) in conjunction with the rest of the text and in a way that has a different meaning than how students traditionally use the word.</a:t>
            </a:r>
            <a:endParaRPr sz="3600">
              <a:latin typeface="Source Sans Pro"/>
              <a:ea typeface="Source Sans Pro"/>
              <a:cs typeface="Source Sans Pro"/>
              <a:sym typeface="Source Sans Pro"/>
            </a:endParaRPr>
          </a:p>
        </p:txBody>
      </p:sp>
      <p:sp>
        <p:nvSpPr>
          <p:cNvPr id="276" name="Google Shape;276;g710173cd0f_0_29"/>
          <p:cNvSpPr txBox="1"/>
          <p:nvPr/>
        </p:nvSpPr>
        <p:spPr>
          <a:xfrm>
            <a:off x="1446200" y="2782325"/>
            <a:ext cx="7050600" cy="9198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75000"/>
              </a:lnSpc>
              <a:spcBef>
                <a:spcPts val="200"/>
              </a:spcBef>
              <a:spcAft>
                <a:spcPts val="0"/>
              </a:spcAft>
              <a:buClr>
                <a:schemeClr val="dk1"/>
              </a:buClr>
              <a:buSzPts val="1100"/>
              <a:buFont typeface="Arial"/>
              <a:buNone/>
            </a:pPr>
            <a:r>
              <a:rPr lang="en-US" sz="3600" b="1">
                <a:solidFill>
                  <a:srgbClr val="3F3F3F"/>
                </a:solidFill>
                <a:latin typeface="Source Sans Pro"/>
                <a:ea typeface="Source Sans Pro"/>
                <a:cs typeface="Source Sans Pro"/>
                <a:sym typeface="Source Sans Pro"/>
              </a:rPr>
              <a:t>Yes, this is a TDQ!</a:t>
            </a:r>
            <a:endParaRPr sz="3600" b="1">
              <a:solidFill>
                <a:srgbClr val="3F3F3F"/>
              </a:solidFill>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710173cd0f_0_22"/>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283" name="Google Shape;283;g710173cd0f_0_22"/>
          <p:cNvSpPr txBox="1">
            <a:spLocks noGrp="1"/>
          </p:cNvSpPr>
          <p:nvPr>
            <p:ph type="body" idx="1"/>
          </p:nvPr>
        </p:nvSpPr>
        <p:spPr>
          <a:xfrm>
            <a:off x="555775" y="2558625"/>
            <a:ext cx="9188700" cy="2097600"/>
          </a:xfrm>
          <a:prstGeom prst="rect">
            <a:avLst/>
          </a:prstGeom>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None/>
            </a:pPr>
            <a:endParaRPr sz="3000"/>
          </a:p>
          <a:p>
            <a:pPr marL="0" lvl="0" indent="0" algn="l" rtl="0">
              <a:lnSpc>
                <a:spcPct val="75000"/>
              </a:lnSpc>
              <a:spcBef>
                <a:spcPts val="200"/>
              </a:spcBef>
              <a:spcAft>
                <a:spcPts val="0"/>
              </a:spcAft>
              <a:buNone/>
            </a:pPr>
            <a:r>
              <a:rPr lang="en-US" sz="4800"/>
              <a:t>Why does Lincoln start this section with the word “but”? </a:t>
            </a:r>
            <a:endParaRPr sz="4800"/>
          </a:p>
        </p:txBody>
      </p:sp>
      <p:sp>
        <p:nvSpPr>
          <p:cNvPr id="284" name="Google Shape;284;g710173cd0f_0_22"/>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142" name="Google Shape;142;p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a:t>
            </a:fld>
            <a:endParaRPr/>
          </a:p>
        </p:txBody>
      </p:sp>
      <p:sp>
        <p:nvSpPr>
          <p:cNvPr id="143" name="Google Shape;143;p2"/>
          <p:cNvSpPr txBox="1">
            <a:spLocks noGrp="1"/>
          </p:cNvSpPr>
          <p:nvPr>
            <p:ph type="body" idx="1"/>
          </p:nvPr>
        </p:nvSpPr>
        <p:spPr>
          <a:xfrm>
            <a:off x="746375" y="723750"/>
            <a:ext cx="8730300" cy="551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4000" i="1">
                <a:solidFill>
                  <a:srgbClr val="072B62"/>
                </a:solidFill>
                <a:latin typeface="Georgia"/>
                <a:ea typeface="Georgia"/>
                <a:cs typeface="Georgia"/>
                <a:sym typeface="Georgia"/>
              </a:rPr>
              <a:t>Kentucky Academic Standards for Reading and Writing</a:t>
            </a:r>
            <a:endParaRPr/>
          </a:p>
          <a:p>
            <a:pPr marL="0" lvl="0" indent="0" algn="l" rtl="0">
              <a:lnSpc>
                <a:spcPct val="100000"/>
              </a:lnSpc>
              <a:spcBef>
                <a:spcPts val="1000"/>
              </a:spcBef>
              <a:spcAft>
                <a:spcPts val="0"/>
              </a:spcAft>
              <a:buClr>
                <a:schemeClr val="dk1"/>
              </a:buClr>
              <a:buSzPts val="1100"/>
              <a:buFont typeface="Arial"/>
              <a:buNone/>
            </a:pPr>
            <a:endParaRPr sz="4000">
              <a:solidFill>
                <a:srgbClr val="072B62"/>
              </a:solidFill>
              <a:latin typeface="Georgia"/>
              <a:ea typeface="Georgia"/>
              <a:cs typeface="Georgia"/>
              <a:sym typeface="Georgia"/>
            </a:endParaRPr>
          </a:p>
          <a:p>
            <a:pPr marL="0" lvl="0" indent="0" algn="l" rtl="0">
              <a:lnSpc>
                <a:spcPct val="100000"/>
              </a:lnSpc>
              <a:spcBef>
                <a:spcPts val="1000"/>
              </a:spcBef>
              <a:spcAft>
                <a:spcPts val="0"/>
              </a:spcAft>
              <a:buClr>
                <a:schemeClr val="dk1"/>
              </a:buClr>
              <a:buSzPts val="1100"/>
              <a:buFont typeface="Arial"/>
              <a:buNone/>
            </a:pPr>
            <a:r>
              <a:rPr lang="en-US" sz="3000" b="1">
                <a:solidFill>
                  <a:srgbClr val="072B62"/>
                </a:solidFill>
                <a:latin typeface="Georgia"/>
                <a:ea typeface="Georgia"/>
                <a:cs typeface="Georgia"/>
                <a:sym typeface="Georgia"/>
              </a:rPr>
              <a:t>Creating Text Dependent Questions to Support Implementation of the KAS for Reading &amp; Writing</a:t>
            </a:r>
            <a:endParaRPr sz="2400" b="1" i="1">
              <a:solidFill>
                <a:srgbClr val="072B62"/>
              </a:solidFill>
              <a:latin typeface="Georgia"/>
              <a:ea typeface="Georgia"/>
              <a:cs typeface="Georgia"/>
              <a:sym typeface="Georgia"/>
            </a:endParaRPr>
          </a:p>
          <a:p>
            <a:pPr marL="0" lvl="0" indent="0" algn="l" rtl="0">
              <a:lnSpc>
                <a:spcPct val="100000"/>
              </a:lnSpc>
              <a:spcBef>
                <a:spcPts val="1000"/>
              </a:spcBef>
              <a:spcAft>
                <a:spcPts val="0"/>
              </a:spcAft>
              <a:buSzPts val="3600"/>
              <a:buNone/>
            </a:pPr>
            <a:endParaRPr sz="2400" i="1">
              <a:solidFill>
                <a:srgbClr val="072B62"/>
              </a:solidFill>
              <a:latin typeface="Georgia"/>
              <a:ea typeface="Georgia"/>
              <a:cs typeface="Georgia"/>
              <a:sym typeface="Georgia"/>
            </a:endParaRPr>
          </a:p>
          <a:p>
            <a:pPr marL="0" lvl="0" indent="0" algn="r" rtl="0">
              <a:lnSpc>
                <a:spcPct val="100000"/>
              </a:lnSpc>
              <a:spcBef>
                <a:spcPts val="1000"/>
              </a:spcBef>
              <a:spcAft>
                <a:spcPts val="0"/>
              </a:spcAft>
              <a:buClr>
                <a:schemeClr val="dk1"/>
              </a:buClr>
              <a:buSzPts val="1100"/>
              <a:buFont typeface="Arial"/>
              <a:buNone/>
            </a:pPr>
            <a:r>
              <a:rPr lang="en-US" sz="2400">
                <a:solidFill>
                  <a:srgbClr val="666666"/>
                </a:solidFill>
                <a:latin typeface="Georgia"/>
                <a:ea typeface="Georgia"/>
                <a:cs typeface="Georgia"/>
                <a:sym typeface="Georgia"/>
              </a:rPr>
              <a:t>March 19, 2020</a:t>
            </a:r>
            <a:endParaRPr sz="2400">
              <a:solidFill>
                <a:srgbClr val="666666"/>
              </a:solidFill>
              <a:latin typeface="Georgia"/>
              <a:ea typeface="Georgia"/>
              <a:cs typeface="Georgia"/>
              <a:sym typeface="Georgia"/>
            </a:endParaRPr>
          </a:p>
          <a:p>
            <a:pPr marL="0" lvl="0" indent="0" algn="l" rtl="0">
              <a:lnSpc>
                <a:spcPct val="100000"/>
              </a:lnSpc>
              <a:spcBef>
                <a:spcPts val="1000"/>
              </a:spcBef>
              <a:spcAft>
                <a:spcPts val="0"/>
              </a:spcAft>
              <a:buSzPts val="3600"/>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10173cd0f_0_36"/>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291" name="Google Shape;291;g710173cd0f_0_36"/>
          <p:cNvSpPr txBox="1">
            <a:spLocks noGrp="1"/>
          </p:cNvSpPr>
          <p:nvPr>
            <p:ph type="body" idx="1"/>
          </p:nvPr>
        </p:nvSpPr>
        <p:spPr>
          <a:xfrm>
            <a:off x="377150" y="4556075"/>
            <a:ext cx="9188700" cy="1878000"/>
          </a:xfrm>
          <a:prstGeom prst="rect">
            <a:avLst/>
          </a:prstGeom>
          <a:ln>
            <a:noFill/>
          </a:ln>
        </p:spPr>
        <p:txBody>
          <a:bodyPr spcFirstLastPara="1" wrap="square" lIns="91425" tIns="91425" rIns="91425" bIns="91425" anchor="t" anchorCtr="0">
            <a:noAutofit/>
          </a:bodyPr>
          <a:lstStyle/>
          <a:p>
            <a:pPr marL="0" lvl="0" indent="0" algn="ctr" rtl="0">
              <a:lnSpc>
                <a:spcPct val="75000"/>
              </a:lnSpc>
              <a:spcBef>
                <a:spcPts val="200"/>
              </a:spcBef>
              <a:spcAft>
                <a:spcPts val="0"/>
              </a:spcAft>
              <a:buNone/>
            </a:pPr>
            <a:r>
              <a:rPr lang="en-US" dirty="0"/>
              <a:t>This TDQ </a:t>
            </a:r>
            <a:r>
              <a:rPr lang="en-US" dirty="0" smtClean="0"/>
              <a:t>assesses </a:t>
            </a:r>
            <a:r>
              <a:rPr lang="en-US" dirty="0"/>
              <a:t>structure because it requires readers to look back at the relationship between the two thoughts Lincoln is proposing.</a:t>
            </a:r>
            <a:endParaRPr sz="3000" dirty="0"/>
          </a:p>
          <a:p>
            <a:pPr marL="457200" lvl="0" indent="0" algn="l" rtl="0">
              <a:spcBef>
                <a:spcPts val="1000"/>
              </a:spcBef>
              <a:spcAft>
                <a:spcPts val="0"/>
              </a:spcAft>
              <a:buNone/>
            </a:pPr>
            <a:endParaRPr sz="2400" dirty="0">
              <a:solidFill>
                <a:srgbClr val="FF0000"/>
              </a:solidFill>
            </a:endParaRPr>
          </a:p>
          <a:p>
            <a:pPr marL="0" lvl="0" indent="0" algn="l" rtl="0">
              <a:spcBef>
                <a:spcPts val="1000"/>
              </a:spcBef>
              <a:spcAft>
                <a:spcPts val="0"/>
              </a:spcAft>
              <a:buNone/>
            </a:pPr>
            <a:endParaRPr dirty="0"/>
          </a:p>
        </p:txBody>
      </p:sp>
      <p:sp>
        <p:nvSpPr>
          <p:cNvPr id="292" name="Google Shape;292;g710173cd0f_0_36"/>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20</a:t>
            </a:fld>
            <a:endParaRPr/>
          </a:p>
        </p:txBody>
      </p:sp>
      <p:sp>
        <p:nvSpPr>
          <p:cNvPr id="293" name="Google Shape;293;g710173cd0f_0_36"/>
          <p:cNvSpPr txBox="1"/>
          <p:nvPr/>
        </p:nvSpPr>
        <p:spPr>
          <a:xfrm>
            <a:off x="1446200" y="3382450"/>
            <a:ext cx="7050600" cy="9198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75000"/>
              </a:lnSpc>
              <a:spcBef>
                <a:spcPts val="200"/>
              </a:spcBef>
              <a:spcAft>
                <a:spcPts val="0"/>
              </a:spcAft>
              <a:buNone/>
            </a:pPr>
            <a:r>
              <a:rPr lang="en-US" sz="3600" b="1">
                <a:solidFill>
                  <a:srgbClr val="3F3F3F"/>
                </a:solidFill>
                <a:latin typeface="Source Sans Pro"/>
                <a:ea typeface="Source Sans Pro"/>
                <a:cs typeface="Source Sans Pro"/>
                <a:sym typeface="Source Sans Pro"/>
              </a:rPr>
              <a:t>Yes, this is a TDQ!</a:t>
            </a:r>
            <a:endParaRPr sz="3600" b="1">
              <a:solidFill>
                <a:srgbClr val="3F3F3F"/>
              </a:solidFill>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294" name="Google Shape;294;g710173cd0f_0_36"/>
          <p:cNvSpPr txBox="1"/>
          <p:nvPr/>
        </p:nvSpPr>
        <p:spPr>
          <a:xfrm>
            <a:off x="305875" y="1339850"/>
            <a:ext cx="9096600" cy="13209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Clr>
                <a:schemeClr val="dk1"/>
              </a:buClr>
              <a:buSzPts val="1100"/>
              <a:buFont typeface="Arial"/>
              <a:buNone/>
            </a:pPr>
            <a:r>
              <a:rPr lang="en-US" sz="4800">
                <a:solidFill>
                  <a:srgbClr val="3F3F3F"/>
                </a:solidFill>
                <a:latin typeface="Source Sans Pro"/>
                <a:ea typeface="Source Sans Pro"/>
                <a:cs typeface="Source Sans Pro"/>
                <a:sym typeface="Source Sans Pro"/>
              </a:rPr>
              <a:t>Why does Lincoln start this section with the word “but”? </a:t>
            </a:r>
            <a:endParaRPr>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710173cd0f_0_43"/>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301" name="Google Shape;301;g710173cd0f_0_43"/>
          <p:cNvSpPr txBox="1">
            <a:spLocks noGrp="1"/>
          </p:cNvSpPr>
          <p:nvPr>
            <p:ph type="body" idx="1"/>
          </p:nvPr>
        </p:nvSpPr>
        <p:spPr>
          <a:xfrm>
            <a:off x="555775" y="1958500"/>
            <a:ext cx="9188700" cy="2603100"/>
          </a:xfrm>
          <a:prstGeom prst="rect">
            <a:avLst/>
          </a:prstGeom>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None/>
            </a:pPr>
            <a:endParaRPr sz="3000"/>
          </a:p>
          <a:p>
            <a:pPr marL="0" lvl="0" indent="0" algn="l" rtl="0">
              <a:lnSpc>
                <a:spcPct val="75000"/>
              </a:lnSpc>
              <a:spcBef>
                <a:spcPts val="200"/>
              </a:spcBef>
              <a:spcAft>
                <a:spcPts val="0"/>
              </a:spcAft>
              <a:buNone/>
            </a:pPr>
            <a:r>
              <a:rPr lang="en-US" sz="4800"/>
              <a:t>What is a metaphor? Make up a metaphor that Lincoln could use in the </a:t>
            </a:r>
            <a:r>
              <a:rPr lang="en-US" sz="4800" i="1"/>
              <a:t>Gettysburg Address</a:t>
            </a:r>
            <a:r>
              <a:rPr lang="en-US" sz="4800"/>
              <a:t>. </a:t>
            </a:r>
            <a:endParaRPr sz="4800">
              <a:solidFill>
                <a:srgbClr val="FF0000"/>
              </a:solidFill>
            </a:endParaRPr>
          </a:p>
          <a:p>
            <a:pPr marL="0" lvl="0" indent="0" algn="l" rtl="0">
              <a:spcBef>
                <a:spcPts val="1000"/>
              </a:spcBef>
              <a:spcAft>
                <a:spcPts val="0"/>
              </a:spcAft>
              <a:buNone/>
            </a:pPr>
            <a:endParaRPr/>
          </a:p>
        </p:txBody>
      </p:sp>
      <p:sp>
        <p:nvSpPr>
          <p:cNvPr id="302" name="Google Shape;302;g710173cd0f_0_43"/>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21</a:t>
            </a:f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710173cd0f_0_50"/>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Is it text dependent or not? </a:t>
            </a:r>
            <a:endParaRPr/>
          </a:p>
        </p:txBody>
      </p:sp>
      <p:sp>
        <p:nvSpPr>
          <p:cNvPr id="309" name="Google Shape;309;g710173cd0f_0_50"/>
          <p:cNvSpPr txBox="1">
            <a:spLocks noGrp="1"/>
          </p:cNvSpPr>
          <p:nvPr>
            <p:ph type="body" idx="1"/>
          </p:nvPr>
        </p:nvSpPr>
        <p:spPr>
          <a:xfrm>
            <a:off x="423475" y="4707050"/>
            <a:ext cx="9188700" cy="1911000"/>
          </a:xfrm>
          <a:prstGeom prst="rect">
            <a:avLst/>
          </a:prstGeom>
          <a:ln>
            <a:noFill/>
          </a:ln>
        </p:spPr>
        <p:txBody>
          <a:bodyPr spcFirstLastPara="1" wrap="square" lIns="91425" tIns="91425" rIns="91425" bIns="91425" anchor="t" anchorCtr="0">
            <a:noAutofit/>
          </a:bodyPr>
          <a:lstStyle/>
          <a:p>
            <a:pPr marL="0" lvl="0" indent="0" algn="ctr" rtl="0">
              <a:lnSpc>
                <a:spcPct val="75000"/>
              </a:lnSpc>
              <a:spcBef>
                <a:spcPts val="200"/>
              </a:spcBef>
              <a:spcAft>
                <a:spcPts val="0"/>
              </a:spcAft>
              <a:buNone/>
            </a:pPr>
            <a:r>
              <a:rPr lang="en-US" sz="3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This question does not require the reader to return to a specific portion of the text to gain specific knowledge and does not guide the reader to build a deep understanding of the text’s meaning. </a:t>
            </a:r>
            <a:endParaRPr sz="3300"/>
          </a:p>
        </p:txBody>
      </p:sp>
      <p:sp>
        <p:nvSpPr>
          <p:cNvPr id="310" name="Google Shape;310;g710173cd0f_0_5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22</a:t>
            </a:fld>
            <a:endParaRPr/>
          </a:p>
        </p:txBody>
      </p:sp>
      <p:sp>
        <p:nvSpPr>
          <p:cNvPr id="311" name="Google Shape;311;g710173cd0f_0_50"/>
          <p:cNvSpPr txBox="1"/>
          <p:nvPr/>
        </p:nvSpPr>
        <p:spPr>
          <a:xfrm>
            <a:off x="100975" y="1371450"/>
            <a:ext cx="9643500" cy="19110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200"/>
              </a:spcBef>
              <a:spcAft>
                <a:spcPts val="0"/>
              </a:spcAft>
              <a:buNone/>
            </a:pPr>
            <a:r>
              <a:rPr lang="en-US" sz="4800">
                <a:solidFill>
                  <a:srgbClr val="3F3F3F"/>
                </a:solidFill>
                <a:latin typeface="Source Sans Pro"/>
                <a:ea typeface="Source Sans Pro"/>
                <a:cs typeface="Source Sans Pro"/>
                <a:sym typeface="Source Sans Pro"/>
              </a:rPr>
              <a:t>What is a metaphor? Make up a metaphor that Lincoln could use in </a:t>
            </a:r>
            <a:r>
              <a:rPr lang="en-US" sz="4800" i="1">
                <a:solidFill>
                  <a:srgbClr val="3F3F3F"/>
                </a:solidFill>
                <a:latin typeface="Source Sans Pro"/>
                <a:ea typeface="Source Sans Pro"/>
                <a:cs typeface="Source Sans Pro"/>
                <a:sym typeface="Source Sans Pro"/>
              </a:rPr>
              <a:t>The Gettysburg Address</a:t>
            </a:r>
            <a:r>
              <a:rPr lang="en-US" sz="4800">
                <a:solidFill>
                  <a:srgbClr val="3F3F3F"/>
                </a:solidFill>
                <a:latin typeface="Source Sans Pro"/>
                <a:ea typeface="Source Sans Pro"/>
                <a:cs typeface="Source Sans Pro"/>
                <a:sym typeface="Source Sans Pro"/>
              </a:rPr>
              <a:t>. </a:t>
            </a:r>
            <a:endParaRPr/>
          </a:p>
        </p:txBody>
      </p:sp>
      <p:sp>
        <p:nvSpPr>
          <p:cNvPr id="312" name="Google Shape;312;g710173cd0f_0_50"/>
          <p:cNvSpPr txBox="1"/>
          <p:nvPr/>
        </p:nvSpPr>
        <p:spPr>
          <a:xfrm>
            <a:off x="1397425" y="3534838"/>
            <a:ext cx="7050600" cy="9198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75000"/>
              </a:lnSpc>
              <a:spcBef>
                <a:spcPts val="200"/>
              </a:spcBef>
              <a:spcAft>
                <a:spcPts val="0"/>
              </a:spcAft>
              <a:buNone/>
            </a:pPr>
            <a:r>
              <a:rPr lang="en-US" sz="3600" b="1">
                <a:solidFill>
                  <a:srgbClr val="3F3F3F"/>
                </a:solidFill>
                <a:latin typeface="Source Sans Pro"/>
                <a:ea typeface="Source Sans Pro"/>
                <a:cs typeface="Source Sans Pro"/>
                <a:sym typeface="Source Sans Pro"/>
              </a:rPr>
              <a:t>No, this is NOT a TDQ!</a:t>
            </a:r>
            <a:endParaRPr sz="3600" b="1">
              <a:solidFill>
                <a:srgbClr val="3F3F3F"/>
              </a:solidFill>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from Non-TDQ to TDQ</a:t>
            </a:r>
          </a:p>
        </p:txBody>
      </p:sp>
      <p:sp>
        <p:nvSpPr>
          <p:cNvPr id="318" name="Google Shape;318;g6f1632c55f_0_0"/>
          <p:cNvSpPr txBox="1">
            <a:spLocks noGrp="1"/>
          </p:cNvSpPr>
          <p:nvPr>
            <p:ph type="body" idx="1"/>
          </p:nvPr>
        </p:nvSpPr>
        <p:spPr>
          <a:xfrm>
            <a:off x="470442" y="1412634"/>
            <a:ext cx="9188700" cy="49014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3000" b="1" dirty="0"/>
              <a:t>Not TDQ:</a:t>
            </a:r>
            <a:r>
              <a:rPr lang="en-US" sz="3000" dirty="0"/>
              <a:t> What is a metaphor? Make up a metaphor that Lincoln could use in the </a:t>
            </a:r>
            <a:r>
              <a:rPr lang="en-US" sz="3000" i="1" dirty="0"/>
              <a:t>Gettysburg Address</a:t>
            </a:r>
            <a:r>
              <a:rPr lang="en-US" sz="3000" dirty="0"/>
              <a:t>. </a:t>
            </a:r>
            <a:endParaRPr sz="3000" dirty="0"/>
          </a:p>
          <a:p>
            <a:pPr marL="0" lvl="0" indent="0" algn="l" rtl="0">
              <a:spcBef>
                <a:spcPts val="1000"/>
              </a:spcBef>
              <a:spcAft>
                <a:spcPts val="0"/>
              </a:spcAft>
              <a:buNone/>
            </a:pPr>
            <a:endParaRPr sz="3000" dirty="0"/>
          </a:p>
          <a:p>
            <a:pPr marL="0" lvl="0" indent="0" algn="l" rtl="0">
              <a:spcBef>
                <a:spcPts val="1000"/>
              </a:spcBef>
              <a:spcAft>
                <a:spcPts val="0"/>
              </a:spcAft>
              <a:buNone/>
            </a:pPr>
            <a:r>
              <a:rPr lang="en-US" sz="3000" b="1" dirty="0"/>
              <a:t>Revised to TDQ:</a:t>
            </a:r>
            <a:r>
              <a:rPr lang="en-US" sz="3000" dirty="0"/>
              <a:t> </a:t>
            </a:r>
            <a:r>
              <a:rPr lang="en-US" sz="3000" dirty="0">
                <a:solidFill>
                  <a:schemeClr val="dk1"/>
                </a:solidFill>
                <a:latin typeface="Calibri"/>
                <a:ea typeface="Calibri"/>
                <a:cs typeface="Calibri"/>
                <a:sym typeface="Calibri"/>
              </a:rPr>
              <a:t>How does using the metaphor “new birth of freedom” impact the meaning/tone of the passage?</a:t>
            </a:r>
            <a:endParaRPr sz="3000"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a:p>
            <a:pPr marL="0" lvl="0" indent="0" algn="l" rtl="0">
              <a:spcBef>
                <a:spcPts val="0"/>
              </a:spcBef>
              <a:spcAft>
                <a:spcPts val="0"/>
              </a:spcAft>
              <a:buNone/>
            </a:pPr>
            <a:r>
              <a:rPr lang="en-US" sz="3000" b="1" dirty="0">
                <a:solidFill>
                  <a:schemeClr val="dk1"/>
                </a:solidFill>
                <a:latin typeface="Calibri"/>
                <a:ea typeface="Calibri"/>
                <a:cs typeface="Calibri"/>
                <a:sym typeface="Calibri"/>
              </a:rPr>
              <a:t>Why TDQ?:</a:t>
            </a:r>
            <a:r>
              <a:rPr lang="en-US" sz="3000" dirty="0">
                <a:solidFill>
                  <a:schemeClr val="dk1"/>
                </a:solidFill>
                <a:latin typeface="Calibri"/>
                <a:ea typeface="Calibri"/>
                <a:cs typeface="Calibri"/>
                <a:sym typeface="Calibri"/>
              </a:rPr>
              <a:t> The revised version requires an answer grounded in the text and can only be answered by referring to the text.</a:t>
            </a:r>
            <a:endParaRPr sz="3000" dirty="0"/>
          </a:p>
          <a:p>
            <a:pPr marL="0" lvl="0" indent="0" algn="l" rtl="0">
              <a:lnSpc>
                <a:spcPct val="100000"/>
              </a:lnSpc>
              <a:spcBef>
                <a:spcPts val="1000"/>
              </a:spcBef>
              <a:spcAft>
                <a:spcPts val="0"/>
              </a:spcAft>
              <a:buSzPts val="3600"/>
              <a:buNone/>
            </a:pPr>
            <a:endParaRPr sz="3000" dirty="0"/>
          </a:p>
        </p:txBody>
      </p:sp>
      <p:sp>
        <p:nvSpPr>
          <p:cNvPr id="319" name="Google Shape;319;g6f1632c55f_0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6fe05e525f_0_9"/>
          <p:cNvSpPr txBox="1">
            <a:spLocks noGrp="1"/>
          </p:cNvSpPr>
          <p:nvPr>
            <p:ph type="title"/>
          </p:nvPr>
        </p:nvSpPr>
        <p:spPr>
          <a:xfrm>
            <a:off x="581636" y="386241"/>
            <a:ext cx="8992500" cy="1320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TDQ Key Take-Aways</a:t>
            </a:r>
            <a:endParaRPr/>
          </a:p>
          <a:p>
            <a:pPr marL="0" marR="0" lvl="0" indent="0" algn="l" rtl="0">
              <a:lnSpc>
                <a:spcPct val="100000"/>
              </a:lnSpc>
              <a:spcBef>
                <a:spcPts val="0"/>
              </a:spcBef>
              <a:spcAft>
                <a:spcPts val="0"/>
              </a:spcAft>
              <a:buClr>
                <a:srgbClr val="072B62"/>
              </a:buClr>
              <a:buSzPts val="1400"/>
              <a:buFont typeface="Georgia"/>
              <a:buNone/>
            </a:pPr>
            <a:endParaRPr sz="3600"/>
          </a:p>
        </p:txBody>
      </p:sp>
      <p:sp>
        <p:nvSpPr>
          <p:cNvPr id="326" name="Google Shape;326;g6fe05e525f_0_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24</a:t>
            </a:fld>
            <a:endParaRPr/>
          </a:p>
        </p:txBody>
      </p:sp>
      <p:sp>
        <p:nvSpPr>
          <p:cNvPr id="327" name="Google Shape;327;g6fe05e525f_0_9"/>
          <p:cNvSpPr txBox="1">
            <a:spLocks noGrp="1"/>
          </p:cNvSpPr>
          <p:nvPr>
            <p:ph type="body" idx="1"/>
          </p:nvPr>
        </p:nvSpPr>
        <p:spPr>
          <a:xfrm>
            <a:off x="581625" y="1269124"/>
            <a:ext cx="9090000" cy="54054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a:t>Level the playing field for </a:t>
            </a:r>
            <a:r>
              <a:rPr lang="en-US" i="1"/>
              <a:t>all</a:t>
            </a:r>
            <a:r>
              <a:rPr lang="en-US"/>
              <a:t> students</a:t>
            </a:r>
            <a:endParaRPr/>
          </a:p>
          <a:p>
            <a:pPr marL="457200" lvl="0" indent="-457200" algn="l" rtl="0">
              <a:spcBef>
                <a:spcPts val="0"/>
              </a:spcBef>
              <a:spcAft>
                <a:spcPts val="0"/>
              </a:spcAft>
              <a:buSzPts val="3600"/>
              <a:buChar char="●"/>
            </a:pPr>
            <a:r>
              <a:rPr lang="en-US"/>
              <a:t>Help </a:t>
            </a:r>
            <a:r>
              <a:rPr lang="en-US" i="1"/>
              <a:t>all</a:t>
            </a:r>
            <a:r>
              <a:rPr lang="en-US"/>
              <a:t> students make meaning</a:t>
            </a:r>
            <a:endParaRPr/>
          </a:p>
          <a:p>
            <a:pPr marL="457200" lvl="0" indent="-457200" algn="l" rtl="0">
              <a:spcBef>
                <a:spcPts val="0"/>
              </a:spcBef>
              <a:spcAft>
                <a:spcPts val="0"/>
              </a:spcAft>
              <a:buSzPts val="3600"/>
              <a:buChar char="●"/>
            </a:pPr>
            <a:r>
              <a:rPr lang="en-US"/>
              <a:t>Require students to closely examine complex text</a:t>
            </a:r>
            <a:endParaRPr/>
          </a:p>
          <a:p>
            <a:pPr marL="457200" lvl="0" indent="-457200" algn="l" rtl="0">
              <a:spcBef>
                <a:spcPts val="0"/>
              </a:spcBef>
              <a:spcAft>
                <a:spcPts val="0"/>
              </a:spcAft>
              <a:buSzPts val="3600"/>
              <a:buChar char="●"/>
            </a:pPr>
            <a:r>
              <a:rPr lang="en-US"/>
              <a:t>Facilitate close reading in order build a deeper understanding of text</a:t>
            </a:r>
            <a:endParaRPr/>
          </a:p>
          <a:p>
            <a:pPr marL="457200" lvl="0" indent="-457200" algn="l" rtl="0">
              <a:spcBef>
                <a:spcPts val="0"/>
              </a:spcBef>
              <a:spcAft>
                <a:spcPts val="0"/>
              </a:spcAft>
              <a:buSzPts val="3600"/>
              <a:buChar char="●"/>
            </a:pPr>
            <a:r>
              <a:rPr lang="en-US"/>
              <a:t>Guide readers back to the text to specific portions for specific answers</a:t>
            </a:r>
            <a:endParaRPr/>
          </a:p>
          <a:p>
            <a:pPr marL="45720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710173cd0f_0_82"/>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TDQ Module</a:t>
            </a:r>
            <a:endParaRPr/>
          </a:p>
        </p:txBody>
      </p:sp>
      <p:sp>
        <p:nvSpPr>
          <p:cNvPr id="334" name="Google Shape;334;g710173cd0f_0_8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5" name="Google Shape;335;g710173cd0f_0_82" descr="A screenshot of the first page of the TDQ module " title="TDQ Module Screenshot"/>
          <p:cNvPicPr preferRelativeResize="0"/>
          <p:nvPr/>
        </p:nvPicPr>
        <p:blipFill>
          <a:blip r:embed="rId3">
            <a:alphaModFix/>
          </a:blip>
          <a:stretch>
            <a:fillRect/>
          </a:stretch>
        </p:blipFill>
        <p:spPr>
          <a:xfrm>
            <a:off x="613575" y="1143000"/>
            <a:ext cx="8876900" cy="5715000"/>
          </a:xfrm>
          <a:prstGeom prst="rect">
            <a:avLst/>
          </a:prstGeom>
          <a:noFill/>
          <a:ln>
            <a:noFill/>
          </a:ln>
        </p:spPr>
      </p:pic>
      <p:sp>
        <p:nvSpPr>
          <p:cNvPr id="336" name="Google Shape;336;g710173cd0f_0_82"/>
          <p:cNvSpPr txBox="1"/>
          <p:nvPr/>
        </p:nvSpPr>
        <p:spPr>
          <a:xfrm>
            <a:off x="734600" y="6174050"/>
            <a:ext cx="52038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Source Sans Pro"/>
                <a:ea typeface="Source Sans Pro"/>
                <a:cs typeface="Source Sans Pro"/>
                <a:sym typeface="Source Sans Pro"/>
              </a:rPr>
              <a:t>Available at kystandards.org</a:t>
            </a:r>
            <a:endParaRPr sz="3000" b="1">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2" name="Title 1"/>
          <p:cNvSpPr>
            <a:spLocks noGrp="1"/>
          </p:cNvSpPr>
          <p:nvPr>
            <p:ph type="title"/>
          </p:nvPr>
        </p:nvSpPr>
        <p:spPr/>
        <p:txBody>
          <a:bodyPr/>
          <a:lstStyle/>
          <a:p>
            <a:r>
              <a:rPr lang="en-US" dirty="0"/>
              <a:t>Kentucky Academic Standards Webpage</a:t>
            </a:r>
            <a:br>
              <a:rPr lang="en-US" dirty="0"/>
            </a:br>
            <a:endParaRPr lang="en-US" dirty="0"/>
          </a:p>
        </p:txBody>
      </p:sp>
      <p:sp>
        <p:nvSpPr>
          <p:cNvPr id="343" name="Google Shape;343;g710173cd0f_0_9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26</a:t>
            </a:fld>
            <a:endParaRPr/>
          </a:p>
        </p:txBody>
      </p:sp>
      <p:pic>
        <p:nvPicPr>
          <p:cNvPr id="344" name="Google Shape;344;g710173cd0f_0_92" descr="Your Standards Resources"/>
          <p:cNvPicPr preferRelativeResize="0"/>
          <p:nvPr/>
        </p:nvPicPr>
        <p:blipFill rotWithShape="1">
          <a:blip r:embed="rId3">
            <a:alphaModFix/>
          </a:blip>
          <a:srcRect/>
          <a:stretch/>
        </p:blipFill>
        <p:spPr>
          <a:xfrm>
            <a:off x="-42475" y="46975"/>
            <a:ext cx="12234475" cy="6811025"/>
          </a:xfrm>
          <a:prstGeom prst="rect">
            <a:avLst/>
          </a:prstGeom>
          <a:noFill/>
          <a:ln>
            <a:noFill/>
          </a:ln>
        </p:spPr>
      </p:pic>
      <p:sp>
        <p:nvSpPr>
          <p:cNvPr id="345" name="Google Shape;345;g710173cd0f_0_92" descr="&quot; &quot;"/>
          <p:cNvSpPr/>
          <p:nvPr/>
        </p:nvSpPr>
        <p:spPr>
          <a:xfrm>
            <a:off x="6230427" y="5296474"/>
            <a:ext cx="2421900" cy="9201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710173cd0f_0_100"/>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1400"/>
              <a:buFont typeface="Georgia"/>
              <a:buNone/>
            </a:pPr>
            <a:r>
              <a:rPr lang="en-US" dirty="0"/>
              <a:t>Standards Resources on </a:t>
            </a:r>
            <a:r>
              <a:rPr lang="en-US" u="sng" dirty="0">
                <a:solidFill>
                  <a:schemeClr val="hlink"/>
                </a:solidFill>
                <a:hlinkClick r:id="rId3"/>
              </a:rPr>
              <a:t>www.kystandards.org</a:t>
            </a:r>
            <a:r>
              <a:rPr lang="en-US" dirty="0"/>
              <a:t/>
            </a:r>
            <a:br>
              <a:rPr lang="en-US" dirty="0"/>
            </a:br>
            <a:endParaRPr dirty="0"/>
          </a:p>
        </p:txBody>
      </p:sp>
      <p:sp>
        <p:nvSpPr>
          <p:cNvPr id="351" name="Google Shape;351;g710173cd0f_0_100"/>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3600"/>
              <a:buNone/>
            </a:pPr>
            <a:endParaRPr/>
          </a:p>
        </p:txBody>
      </p:sp>
      <p:sp>
        <p:nvSpPr>
          <p:cNvPr id="352" name="Google Shape;352;g710173cd0f_0_100"/>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27</a:t>
            </a:fld>
            <a:endParaRPr/>
          </a:p>
        </p:txBody>
      </p:sp>
      <p:pic>
        <p:nvPicPr>
          <p:cNvPr id="353" name="Google Shape;353;g710173cd0f_0_100" descr="A screenshot of a cell phone&#10;&#10;Description automatically generated"/>
          <p:cNvPicPr preferRelativeResize="0"/>
          <p:nvPr/>
        </p:nvPicPr>
        <p:blipFill rotWithShape="1">
          <a:blip r:embed="rId4">
            <a:alphaModFix/>
          </a:blip>
          <a:srcRect/>
          <a:stretch/>
        </p:blipFill>
        <p:spPr>
          <a:xfrm>
            <a:off x="478186" y="1718445"/>
            <a:ext cx="9266300" cy="5141341"/>
          </a:xfrm>
          <a:prstGeom prst="rect">
            <a:avLst/>
          </a:prstGeom>
          <a:noFill/>
          <a:ln>
            <a:noFill/>
          </a:ln>
        </p:spPr>
      </p:pic>
      <p:sp>
        <p:nvSpPr>
          <p:cNvPr id="354" name="Google Shape;354;g710173cd0f_0_100" descr="Arrow pointing to red icon for reading and writing resources"/>
          <p:cNvSpPr/>
          <p:nvPr/>
        </p:nvSpPr>
        <p:spPr>
          <a:xfrm>
            <a:off x="4826524" y="4053526"/>
            <a:ext cx="1036800" cy="405300"/>
          </a:xfrm>
          <a:prstGeom prst="rightArrow">
            <a:avLst>
              <a:gd name="adj1" fmla="val 50000"/>
              <a:gd name="adj2" fmla="val 50000"/>
            </a:avLst>
          </a:prstGeom>
          <a:solidFill>
            <a:srgbClr val="434343"/>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and Writing Resources</a:t>
            </a:r>
            <a:r>
              <a:rPr lang="en-US" dirty="0">
                <a:latin typeface="Source Sans Pro"/>
                <a:ea typeface="Source Sans Pro"/>
                <a:cs typeface="Source Sans Pro"/>
                <a:sym typeface="Source Sans Pro"/>
              </a:rPr>
              <a:t/>
            </a:r>
            <a:br>
              <a:rPr lang="en-US" dirty="0">
                <a:latin typeface="Source Sans Pro"/>
                <a:ea typeface="Source Sans Pro"/>
                <a:cs typeface="Source Sans Pro"/>
                <a:sym typeface="Source Sans Pro"/>
              </a:rPr>
            </a:br>
            <a:endParaRPr lang="en-US" dirty="0"/>
          </a:p>
        </p:txBody>
      </p:sp>
      <p:sp>
        <p:nvSpPr>
          <p:cNvPr id="3" name="Text Placeholder 2"/>
          <p:cNvSpPr>
            <a:spLocks noGrp="1"/>
          </p:cNvSpPr>
          <p:nvPr>
            <p:ph type="body" idx="1"/>
          </p:nvPr>
        </p:nvSpPr>
        <p:spPr/>
        <p:txBody>
          <a:bodyPr/>
          <a:lstStyle/>
          <a:p>
            <a:endParaRPr lang="en-US"/>
          </a:p>
        </p:txBody>
      </p:sp>
      <p:sp>
        <p:nvSpPr>
          <p:cNvPr id="360" name="Google Shape;360;g710173cd0f_0_10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28</a:t>
            </a:fld>
            <a:endParaRPr/>
          </a:p>
        </p:txBody>
      </p:sp>
      <p:pic>
        <p:nvPicPr>
          <p:cNvPr id="361" name="Google Shape;361;g710173cd0f_0_108" descr="Picture of reading and writing resources page on kystandards.org"/>
          <p:cNvPicPr preferRelativeResize="0"/>
          <p:nvPr/>
        </p:nvPicPr>
        <p:blipFill>
          <a:blip r:embed="rId3">
            <a:alphaModFix/>
          </a:blip>
          <a:stretch>
            <a:fillRect/>
          </a:stretch>
        </p:blipFill>
        <p:spPr>
          <a:xfrm>
            <a:off x="547575" y="1200950"/>
            <a:ext cx="8875675" cy="5657050"/>
          </a:xfrm>
          <a:prstGeom prst="rect">
            <a:avLst/>
          </a:prstGeom>
          <a:noFill/>
          <a:ln>
            <a:noFill/>
          </a:ln>
        </p:spPr>
      </p:pic>
      <p:sp>
        <p:nvSpPr>
          <p:cNvPr id="362" name="Google Shape;362;g710173cd0f_0_108" descr="Arrow pointing to the Reading &amp; Writing Professional Learning Modules button.  "/>
          <p:cNvSpPr/>
          <p:nvPr/>
        </p:nvSpPr>
        <p:spPr>
          <a:xfrm rot="-8406056">
            <a:off x="747935" y="4114270"/>
            <a:ext cx="1059340" cy="527538"/>
          </a:xfrm>
          <a:prstGeom prst="lef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712f93a070_0_0"/>
          <p:cNvSpPr txBox="1">
            <a:spLocks noGrp="1"/>
          </p:cNvSpPr>
          <p:nvPr>
            <p:ph type="title"/>
          </p:nvPr>
        </p:nvSpPr>
        <p:spPr>
          <a:xfrm>
            <a:off x="555786" y="257025"/>
            <a:ext cx="85968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March 26 Digital Professional Learning Opportunity </a:t>
            </a:r>
            <a:endParaRPr/>
          </a:p>
        </p:txBody>
      </p:sp>
      <p:sp>
        <p:nvSpPr>
          <p:cNvPr id="370" name="Google Shape;370;g712f93a070_0_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29</a:t>
            </a:fld>
            <a:endParaRPr/>
          </a:p>
        </p:txBody>
      </p:sp>
      <p:pic>
        <p:nvPicPr>
          <p:cNvPr id="371" name="Google Shape;371;g712f93a070_0_0" descr="Graphic for the Task Predicts Performance: ELA module presented by the LDC and the KDE. "/>
          <p:cNvPicPr preferRelativeResize="0"/>
          <p:nvPr/>
        </p:nvPicPr>
        <p:blipFill>
          <a:blip r:embed="rId3">
            <a:alphaModFix/>
          </a:blip>
          <a:stretch>
            <a:fillRect/>
          </a:stretch>
        </p:blipFill>
        <p:spPr>
          <a:xfrm>
            <a:off x="3825600" y="1779575"/>
            <a:ext cx="6032899" cy="5078425"/>
          </a:xfrm>
          <a:prstGeom prst="rect">
            <a:avLst/>
          </a:prstGeom>
          <a:noFill/>
          <a:ln>
            <a:noFill/>
          </a:ln>
        </p:spPr>
      </p:pic>
      <p:sp>
        <p:nvSpPr>
          <p:cNvPr id="372" name="Google Shape;372;g712f93a070_0_0"/>
          <p:cNvSpPr txBox="1"/>
          <p:nvPr/>
        </p:nvSpPr>
        <p:spPr>
          <a:xfrm>
            <a:off x="495750" y="2455875"/>
            <a:ext cx="3111900" cy="34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i="1">
                <a:solidFill>
                  <a:schemeClr val="accent1"/>
                </a:solidFill>
                <a:latin typeface="Source Sans Pro"/>
                <a:ea typeface="Source Sans Pro"/>
                <a:cs typeface="Source Sans Pro"/>
                <a:sym typeface="Source Sans Pro"/>
              </a:rPr>
              <a:t>Creating Standards Aligned Text Dependent Writing Tasks</a:t>
            </a:r>
            <a:endParaRPr sz="3600" b="1" i="1">
              <a:solidFill>
                <a:schemeClr val="accen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1400"/>
              <a:buFont typeface="Georgia"/>
              <a:buNone/>
            </a:pPr>
            <a:r>
              <a:rPr lang="en-US"/>
              <a:t>Academic Program Consultants</a:t>
            </a:r>
            <a:endParaRPr/>
          </a:p>
        </p:txBody>
      </p:sp>
      <p:sp>
        <p:nvSpPr>
          <p:cNvPr id="149" name="Google Shape;149;p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sp>
        <p:nvSpPr>
          <p:cNvPr id="150" name="Google Shape;150;p3"/>
          <p:cNvSpPr txBox="1">
            <a:spLocks noGrp="1"/>
          </p:cNvSpPr>
          <p:nvPr>
            <p:ph type="body" idx="1"/>
          </p:nvPr>
        </p:nvSpPr>
        <p:spPr>
          <a:xfrm>
            <a:off x="581634" y="1258530"/>
            <a:ext cx="9090000" cy="5416158"/>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a:t>Whitney Hamilton</a:t>
            </a:r>
            <a:endParaRPr/>
          </a:p>
          <a:p>
            <a:pPr marL="457200" marR="0" lvl="0" indent="-228600" algn="l" rtl="0">
              <a:lnSpc>
                <a:spcPct val="100000"/>
              </a:lnSpc>
              <a:spcBef>
                <a:spcPts val="1000"/>
              </a:spcBef>
              <a:spcAft>
                <a:spcPts val="0"/>
              </a:spcAft>
              <a:buClr>
                <a:srgbClr val="D2BD24"/>
              </a:buClr>
              <a:buSzPts val="3600"/>
              <a:buFont typeface="Noto Sans Symbols"/>
              <a:buNone/>
            </a:pPr>
            <a:r>
              <a:rPr lang="en-US"/>
              <a:t>Kelly Philbeck</a:t>
            </a:r>
            <a:endParaRPr/>
          </a:p>
          <a:p>
            <a:pPr marL="457200" marR="0" lvl="0" indent="-228600" algn="l" rtl="0">
              <a:lnSpc>
                <a:spcPct val="100000"/>
              </a:lnSpc>
              <a:spcBef>
                <a:spcPts val="1000"/>
              </a:spcBef>
              <a:spcAft>
                <a:spcPts val="0"/>
              </a:spcAft>
              <a:buClr>
                <a:srgbClr val="D2BD24"/>
              </a:buClr>
              <a:buSzPts val="3600"/>
              <a:buFont typeface="Noto Sans Symbols"/>
              <a:buNone/>
            </a:pPr>
            <a:r>
              <a:rPr lang="en-US"/>
              <a:t>Pam Wininger</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a:p>
            <a:pPr marL="457200" marR="0" lvl="0" indent="-228600" algn="l" rtl="0">
              <a:lnSpc>
                <a:spcPct val="100000"/>
              </a:lnSpc>
              <a:spcBef>
                <a:spcPts val="1000"/>
              </a:spcBef>
              <a:spcAft>
                <a:spcPts val="0"/>
              </a:spcAft>
              <a:buClr>
                <a:srgbClr val="D2BD24"/>
              </a:buClr>
              <a:buSzPts val="3600"/>
              <a:buFont typeface="Noto Sans Symbols"/>
              <a:buNone/>
            </a:pPr>
            <a:r>
              <a:rPr lang="en-US"/>
              <a:t>Questions?  Email us:</a:t>
            </a:r>
            <a:endParaRPr/>
          </a:p>
          <a:p>
            <a:pPr marL="457200" marR="0" lvl="0" indent="-228600" algn="l" rtl="0">
              <a:lnSpc>
                <a:spcPct val="100000"/>
              </a:lnSpc>
              <a:spcBef>
                <a:spcPts val="1000"/>
              </a:spcBef>
              <a:spcAft>
                <a:spcPts val="0"/>
              </a:spcAft>
              <a:buClr>
                <a:srgbClr val="D2BD24"/>
              </a:buClr>
              <a:buSzPts val="3600"/>
              <a:buFont typeface="Noto Sans Symbols"/>
              <a:buNone/>
            </a:pPr>
            <a:r>
              <a:rPr lang="en-US" u="sng">
                <a:solidFill>
                  <a:schemeClr val="hlink"/>
                </a:solidFill>
                <a:hlinkClick r:id="rId3"/>
              </a:rPr>
              <a:t>elateam@education.ky.gov</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30</a:t>
            </a:fld>
            <a:endParaRPr/>
          </a:p>
        </p:txBody>
      </p:sp>
      <p:sp>
        <p:nvSpPr>
          <p:cNvPr id="379" name="Google Shape;379;p38"/>
          <p:cNvSpPr txBox="1">
            <a:spLocks noGrp="1"/>
          </p:cNvSpPr>
          <p:nvPr>
            <p:ph type="title"/>
          </p:nvPr>
        </p:nvSpPr>
        <p:spPr>
          <a:xfrm>
            <a:off x="546400" y="90172"/>
            <a:ext cx="8992500" cy="91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5 Things to Know Before you Go</a:t>
            </a:r>
            <a:endParaRPr/>
          </a:p>
        </p:txBody>
      </p:sp>
      <p:sp>
        <p:nvSpPr>
          <p:cNvPr id="380" name="Google Shape;380;p38"/>
          <p:cNvSpPr txBox="1">
            <a:spLocks noGrp="1"/>
          </p:cNvSpPr>
          <p:nvPr>
            <p:ph type="body" idx="1"/>
          </p:nvPr>
        </p:nvSpPr>
        <p:spPr>
          <a:xfrm>
            <a:off x="151469" y="1127392"/>
            <a:ext cx="10291800" cy="5916600"/>
          </a:xfrm>
          <a:prstGeom prst="rect">
            <a:avLst/>
          </a:prstGeom>
          <a:noFill/>
          <a:ln>
            <a:noFill/>
          </a:ln>
        </p:spPr>
        <p:txBody>
          <a:bodyPr spcFirstLastPara="1" wrap="square" lIns="91425" tIns="91425" rIns="91425" bIns="91425" anchor="t" anchorCtr="0">
            <a:noAutofit/>
          </a:bodyPr>
          <a:lstStyle/>
          <a:p>
            <a:pPr marL="514350" lvl="0" indent="-514350" algn="l" rtl="0">
              <a:spcBef>
                <a:spcPts val="1000"/>
              </a:spcBef>
              <a:spcAft>
                <a:spcPts val="0"/>
              </a:spcAft>
              <a:buSzPts val="3600"/>
              <a:buFont typeface="+mj-lt"/>
              <a:buAutoNum type="arabicPeriod"/>
            </a:pPr>
            <a:r>
              <a:rPr lang="en-US" sz="3200" dirty="0"/>
              <a:t>Subscribe to </a:t>
            </a:r>
            <a:r>
              <a:rPr lang="en-US" sz="3200" u="sng" dirty="0" smtClean="0">
                <a:solidFill>
                  <a:schemeClr val="hlink"/>
                </a:solidFill>
                <a:hlinkClick r:id="rId3"/>
              </a:rPr>
              <a:t>www.kystandards.org</a:t>
            </a:r>
            <a:endParaRPr lang="en-US" sz="3200" u="sng" dirty="0">
              <a:solidFill>
                <a:schemeClr val="hlink"/>
              </a:solidFill>
            </a:endParaRPr>
          </a:p>
          <a:p>
            <a:pPr marL="514350" lvl="0" indent="-514350" algn="l" rtl="0">
              <a:spcBef>
                <a:spcPts val="1000"/>
              </a:spcBef>
              <a:spcAft>
                <a:spcPts val="0"/>
              </a:spcAft>
              <a:buSzPts val="3600"/>
              <a:buFont typeface="+mj-lt"/>
              <a:buAutoNum type="arabicPeriod"/>
            </a:pPr>
            <a:r>
              <a:rPr lang="en-US" sz="3200" dirty="0" smtClean="0"/>
              <a:t>Digital </a:t>
            </a:r>
            <a:r>
              <a:rPr lang="en-US" sz="3200" dirty="0"/>
              <a:t>Professional Learning Release: </a:t>
            </a:r>
            <a:r>
              <a:rPr lang="en-US" sz="3200" b="1" dirty="0"/>
              <a:t> March </a:t>
            </a:r>
            <a:r>
              <a:rPr lang="en-US" sz="3200" b="1" dirty="0" smtClean="0"/>
              <a:t>26</a:t>
            </a:r>
            <a:r>
              <a:rPr lang="en-US" sz="3200" b="1" dirty="0"/>
              <a:t> </a:t>
            </a:r>
            <a:r>
              <a:rPr lang="en-US" sz="3200" i="1" dirty="0" smtClean="0"/>
              <a:t>Creating </a:t>
            </a:r>
            <a:r>
              <a:rPr lang="en-US" sz="3200" i="1" dirty="0"/>
              <a:t>Standards Aligned Text Dependent Writing </a:t>
            </a:r>
            <a:r>
              <a:rPr lang="en-US" sz="3200" i="1" dirty="0" smtClean="0"/>
              <a:t>Tasks </a:t>
            </a:r>
          </a:p>
          <a:p>
            <a:pPr marL="514350" lvl="0" indent="-514350" algn="l" rtl="0">
              <a:spcBef>
                <a:spcPts val="1000"/>
              </a:spcBef>
              <a:spcAft>
                <a:spcPts val="0"/>
              </a:spcAft>
              <a:buSzPts val="3600"/>
              <a:buFont typeface="+mj-lt"/>
              <a:buAutoNum type="arabicPeriod"/>
            </a:pPr>
            <a:r>
              <a:rPr lang="en-US" sz="3200" dirty="0" smtClean="0"/>
              <a:t>New Modules </a:t>
            </a:r>
            <a:r>
              <a:rPr lang="en-US" sz="3200" dirty="0"/>
              <a:t>Coming Soon: Plan a Close Reading Lesson &amp; Quantitative &amp; Qualitative Analysis </a:t>
            </a:r>
            <a:endParaRPr sz="3200" dirty="0"/>
          </a:p>
          <a:p>
            <a:pPr marL="514350" lvl="0" indent="-514350" algn="l" rtl="0">
              <a:spcBef>
                <a:spcPts val="1000"/>
              </a:spcBef>
              <a:spcAft>
                <a:spcPts val="0"/>
              </a:spcAft>
              <a:buSzPts val="3600"/>
              <a:buFont typeface="+mj-lt"/>
              <a:buAutoNum type="arabicPeriod"/>
            </a:pPr>
            <a:r>
              <a:rPr lang="en-US" sz="3200" dirty="0"/>
              <a:t>Reading and Writing Summer Standards Workshop, </a:t>
            </a:r>
            <a:r>
              <a:rPr lang="en-US" sz="3200" b="1" i="1" dirty="0" smtClean="0"/>
              <a:t>June 2020</a:t>
            </a:r>
            <a:endParaRPr lang="en-US" sz="3200" dirty="0"/>
          </a:p>
          <a:p>
            <a:pPr marL="514350" lvl="0" indent="-514350" algn="l" rtl="0">
              <a:spcBef>
                <a:spcPts val="1000"/>
              </a:spcBef>
              <a:spcAft>
                <a:spcPts val="0"/>
              </a:spcAft>
              <a:buSzPts val="3600"/>
              <a:buFont typeface="+mj-lt"/>
              <a:buAutoNum type="arabicPeriod"/>
            </a:pPr>
            <a:r>
              <a:rPr lang="en-US" sz="3200" dirty="0" smtClean="0"/>
              <a:t>Next </a:t>
            </a:r>
            <a:r>
              <a:rPr lang="en-US" sz="3200" dirty="0"/>
              <a:t>Webcast: </a:t>
            </a:r>
            <a:r>
              <a:rPr lang="en-US" sz="3200" i="1" dirty="0"/>
              <a:t>KAS for Mathematics </a:t>
            </a:r>
            <a:r>
              <a:rPr lang="en-US" sz="3200" dirty="0" smtClean="0"/>
              <a:t>Alignment</a:t>
            </a:r>
          </a:p>
          <a:p>
            <a:pPr marL="0" lvl="0" indent="0" algn="l" rtl="0">
              <a:spcBef>
                <a:spcPts val="1000"/>
              </a:spcBef>
              <a:spcAft>
                <a:spcPts val="0"/>
              </a:spcAft>
              <a:buSzPts val="3600"/>
            </a:pPr>
            <a:r>
              <a:rPr lang="en-US" sz="3200" dirty="0" smtClean="0"/>
              <a:t>       Resources </a:t>
            </a:r>
            <a:r>
              <a:rPr lang="en-US" sz="3200" dirty="0"/>
              <a:t>on </a:t>
            </a:r>
            <a:r>
              <a:rPr lang="en-US" sz="3200" b="1" dirty="0"/>
              <a:t>April 9</a:t>
            </a:r>
            <a:endParaRPr sz="3200" b="1" dirty="0"/>
          </a:p>
          <a:p>
            <a:pPr marL="0" lvl="0" indent="0" algn="l" rtl="0">
              <a:lnSpc>
                <a:spcPct val="100000"/>
              </a:lnSpc>
              <a:spcBef>
                <a:spcPts val="1000"/>
              </a:spcBef>
              <a:spcAft>
                <a:spcPts val="0"/>
              </a:spcAft>
              <a:buSzPts val="3600"/>
              <a:buNone/>
            </a:pPr>
            <a:endParaRPr sz="3200" b="1" i="1" dirty="0"/>
          </a:p>
          <a:p>
            <a:pPr marL="0" lvl="0" indent="0" algn="l" rtl="0">
              <a:lnSpc>
                <a:spcPct val="100000"/>
              </a:lnSpc>
              <a:spcBef>
                <a:spcPts val="0"/>
              </a:spcBef>
              <a:spcAft>
                <a:spcPts val="0"/>
              </a:spcAft>
              <a:buSzPts val="3600"/>
              <a:buNone/>
            </a:pPr>
            <a:endParaRPr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KAS 3 Year Implementation Plan Snapshot </a:t>
            </a:r>
            <a:endParaRPr/>
          </a:p>
          <a:p>
            <a:pPr marL="0" lvl="0" indent="0" algn="l" rtl="0">
              <a:lnSpc>
                <a:spcPct val="100000"/>
              </a:lnSpc>
              <a:spcBef>
                <a:spcPts val="0"/>
              </a:spcBef>
              <a:spcAft>
                <a:spcPts val="0"/>
              </a:spcAft>
              <a:buSzPts val="1400"/>
              <a:buNone/>
            </a:pPr>
            <a:endParaRPr/>
          </a:p>
        </p:txBody>
      </p:sp>
      <p:sp>
        <p:nvSpPr>
          <p:cNvPr id="157" name="Google Shape;157;p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4</a:t>
            </a:fld>
            <a:endParaRPr/>
          </a:p>
        </p:txBody>
      </p:sp>
      <p:sp>
        <p:nvSpPr>
          <p:cNvPr id="158" name="Google Shape;158;p4"/>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1000"/>
              </a:spcBef>
              <a:spcAft>
                <a:spcPts val="0"/>
              </a:spcAft>
              <a:buSzPts val="3600"/>
              <a:buChar char="●"/>
            </a:pPr>
            <a:r>
              <a:rPr lang="en-US" b="1"/>
              <a:t>Year 1 - Systems/Structures to Support Standards Implementation</a:t>
            </a:r>
            <a:endParaRPr b="1"/>
          </a:p>
          <a:p>
            <a:pPr marL="914400" lvl="1" indent="-391160" algn="l" rtl="0">
              <a:lnSpc>
                <a:spcPct val="100000"/>
              </a:lnSpc>
              <a:spcBef>
                <a:spcPts val="0"/>
              </a:spcBef>
              <a:spcAft>
                <a:spcPts val="0"/>
              </a:spcAft>
              <a:buSzPts val="2560"/>
              <a:buChar char="○"/>
            </a:pPr>
            <a:r>
              <a:rPr lang="en-US" b="1"/>
              <a:t>2019-2020</a:t>
            </a:r>
            <a:endParaRPr b="1"/>
          </a:p>
          <a:p>
            <a:pPr marL="457200" lvl="0" indent="-457200" algn="l" rtl="0">
              <a:lnSpc>
                <a:spcPct val="100000"/>
              </a:lnSpc>
              <a:spcBef>
                <a:spcPts val="0"/>
              </a:spcBef>
              <a:spcAft>
                <a:spcPts val="0"/>
              </a:spcAft>
              <a:buSzPts val="3600"/>
              <a:buChar char="●"/>
            </a:pPr>
            <a:r>
              <a:rPr lang="en-US"/>
              <a:t>Year 2 -  Balanced Assessment</a:t>
            </a:r>
            <a:endParaRPr/>
          </a:p>
          <a:p>
            <a:pPr marL="914400" lvl="1" indent="-391160" algn="l" rtl="0">
              <a:lnSpc>
                <a:spcPct val="100000"/>
              </a:lnSpc>
              <a:spcBef>
                <a:spcPts val="0"/>
              </a:spcBef>
              <a:spcAft>
                <a:spcPts val="0"/>
              </a:spcAft>
              <a:buSzPts val="2560"/>
              <a:buChar char="○"/>
            </a:pPr>
            <a:r>
              <a:rPr lang="en-US"/>
              <a:t>2020-2021</a:t>
            </a:r>
            <a:endParaRPr/>
          </a:p>
          <a:p>
            <a:pPr marL="457200" lvl="0" indent="-457200" algn="l" rtl="0">
              <a:lnSpc>
                <a:spcPct val="100000"/>
              </a:lnSpc>
              <a:spcBef>
                <a:spcPts val="0"/>
              </a:spcBef>
              <a:spcAft>
                <a:spcPts val="0"/>
              </a:spcAft>
              <a:buSzPts val="3600"/>
              <a:buChar char="●"/>
            </a:pPr>
            <a:r>
              <a:rPr lang="en-US"/>
              <a:t>Year 3 -  Instructional Best Practice</a:t>
            </a:r>
            <a:endParaRPr/>
          </a:p>
          <a:p>
            <a:pPr marL="914400" lvl="1" indent="-391160" algn="l" rtl="0">
              <a:lnSpc>
                <a:spcPct val="100000"/>
              </a:lnSpc>
              <a:spcBef>
                <a:spcPts val="0"/>
              </a:spcBef>
              <a:spcAft>
                <a:spcPts val="0"/>
              </a:spcAft>
              <a:buSzPts val="2560"/>
              <a:buChar char="○"/>
            </a:pPr>
            <a:r>
              <a:rPr lang="en-US"/>
              <a:t>2021-2022</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Spring 2020 </a:t>
            </a:r>
            <a:endParaRPr/>
          </a:p>
        </p:txBody>
      </p:sp>
      <p:sp>
        <p:nvSpPr>
          <p:cNvPr id="165" name="Google Shape;165;p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a:t>
            </a:fld>
            <a:endParaRPr/>
          </a:p>
        </p:txBody>
      </p:sp>
      <p:sp>
        <p:nvSpPr>
          <p:cNvPr id="166" name="Google Shape;166;p5"/>
          <p:cNvSpPr txBox="1">
            <a:spLocks noGrp="1"/>
          </p:cNvSpPr>
          <p:nvPr>
            <p:ph type="body" idx="1"/>
          </p:nvPr>
        </p:nvSpPr>
        <p:spPr>
          <a:xfrm>
            <a:off x="555775" y="1244099"/>
            <a:ext cx="9090000" cy="51489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1000"/>
              </a:spcBef>
              <a:spcAft>
                <a:spcPts val="0"/>
              </a:spcAft>
              <a:buSzPts val="3600"/>
              <a:buChar char="●"/>
            </a:pPr>
            <a:r>
              <a:rPr lang="en-US"/>
              <a:t>Professional Learning Series</a:t>
            </a:r>
            <a:endParaRPr/>
          </a:p>
          <a:p>
            <a:pPr marL="914400" lvl="1" indent="-391160" algn="l" rtl="0">
              <a:lnSpc>
                <a:spcPct val="100000"/>
              </a:lnSpc>
              <a:spcBef>
                <a:spcPts val="0"/>
              </a:spcBef>
              <a:spcAft>
                <a:spcPts val="0"/>
              </a:spcAft>
              <a:buSzPts val="2560"/>
              <a:buChar char="○"/>
            </a:pPr>
            <a:r>
              <a:rPr lang="en-US"/>
              <a:t>Webcasts</a:t>
            </a:r>
            <a:endParaRPr/>
          </a:p>
          <a:p>
            <a:pPr marL="1371600" lvl="2" indent="-406400" algn="l" rtl="0">
              <a:lnSpc>
                <a:spcPct val="100000"/>
              </a:lnSpc>
              <a:spcBef>
                <a:spcPts val="1000"/>
              </a:spcBef>
              <a:spcAft>
                <a:spcPts val="0"/>
              </a:spcAft>
              <a:buSzPts val="2800"/>
              <a:buChar char="■"/>
            </a:pPr>
            <a:r>
              <a:rPr lang="en-US"/>
              <a:t>1st &amp; </a:t>
            </a:r>
            <a:r>
              <a:rPr lang="en-US" b="1"/>
              <a:t>3rd Thursday</a:t>
            </a:r>
            <a:endParaRPr b="1"/>
          </a:p>
          <a:p>
            <a:pPr marL="914400" lvl="1" indent="-391160" algn="l" rtl="0">
              <a:lnSpc>
                <a:spcPct val="100000"/>
              </a:lnSpc>
              <a:spcBef>
                <a:spcPts val="1000"/>
              </a:spcBef>
              <a:spcAft>
                <a:spcPts val="0"/>
              </a:spcAft>
              <a:buSzPts val="2560"/>
              <a:buChar char="○"/>
            </a:pPr>
            <a:r>
              <a:rPr lang="en-US"/>
              <a:t>Digital Professional Learning Opportunity</a:t>
            </a:r>
            <a:endParaRPr/>
          </a:p>
          <a:p>
            <a:pPr marL="1371600" lvl="2" indent="-406400" algn="l" rtl="0">
              <a:lnSpc>
                <a:spcPct val="100000"/>
              </a:lnSpc>
              <a:spcBef>
                <a:spcPts val="1000"/>
              </a:spcBef>
              <a:spcAft>
                <a:spcPts val="0"/>
              </a:spcAft>
              <a:buSzPts val="2800"/>
              <a:buChar char="■"/>
            </a:pPr>
            <a:r>
              <a:rPr lang="en-US"/>
              <a:t>4th Thursday</a:t>
            </a:r>
            <a:endParaRPr/>
          </a:p>
          <a:p>
            <a:pPr marL="914400" lvl="1" indent="-391160" algn="l" rtl="0">
              <a:lnSpc>
                <a:spcPct val="100000"/>
              </a:lnSpc>
              <a:spcBef>
                <a:spcPts val="1000"/>
              </a:spcBef>
              <a:spcAft>
                <a:spcPts val="0"/>
              </a:spcAft>
              <a:buSzPts val="2560"/>
              <a:buChar char="○"/>
            </a:pPr>
            <a:r>
              <a:rPr lang="en-US"/>
              <a:t>Topic Study</a:t>
            </a:r>
            <a:endParaRPr/>
          </a:p>
          <a:p>
            <a:pPr marL="1371600" lvl="2" indent="-406400" algn="l" rtl="0">
              <a:lnSpc>
                <a:spcPct val="100000"/>
              </a:lnSpc>
              <a:spcBef>
                <a:spcPts val="1000"/>
              </a:spcBef>
              <a:spcAft>
                <a:spcPts val="0"/>
              </a:spcAft>
              <a:buSzPts val="2800"/>
              <a:buChar char="■"/>
            </a:pPr>
            <a:r>
              <a:rPr lang="en-US" i="1"/>
              <a:t>Building a Culture of Learning: A Focus on PLCs </a:t>
            </a:r>
            <a:endParaRPr i="1"/>
          </a:p>
          <a:p>
            <a:pPr marL="457200" lvl="0" indent="0" algn="l" rtl="0">
              <a:lnSpc>
                <a:spcPct val="100000"/>
              </a:lnSpc>
              <a:spcBef>
                <a:spcPts val="1000"/>
              </a:spcBef>
              <a:spcAft>
                <a:spcPts val="0"/>
              </a:spcAft>
              <a:buSzPts val="3600"/>
              <a:buNone/>
            </a:pPr>
            <a:endParaRPr/>
          </a:p>
          <a:p>
            <a:pPr marL="914400" lvl="0" indent="0" algn="l" rtl="0">
              <a:lnSpc>
                <a:spcPct val="100000"/>
              </a:lnSpc>
              <a:spcBef>
                <a:spcPts val="1000"/>
              </a:spcBef>
              <a:spcAft>
                <a:spcPts val="0"/>
              </a:spcAft>
              <a:buSzPts val="36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Content Area Focus</a:t>
            </a:r>
            <a:endParaRPr/>
          </a:p>
        </p:txBody>
      </p:sp>
      <p:sp>
        <p:nvSpPr>
          <p:cNvPr id="173" name="Google Shape;173;p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6</a:t>
            </a:fld>
            <a:endParaRPr/>
          </a:p>
        </p:txBody>
      </p:sp>
      <p:sp>
        <p:nvSpPr>
          <p:cNvPr id="174" name="Google Shape;174;p6"/>
          <p:cNvSpPr txBox="1">
            <a:spLocks noGrp="1"/>
          </p:cNvSpPr>
          <p:nvPr>
            <p:ph type="body" idx="1"/>
          </p:nvPr>
        </p:nvSpPr>
        <p:spPr>
          <a:xfrm>
            <a:off x="507034" y="1246137"/>
            <a:ext cx="9090000" cy="48783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1000"/>
              </a:spcBef>
              <a:spcAft>
                <a:spcPts val="0"/>
              </a:spcAft>
              <a:buSzPts val="3600"/>
              <a:buChar char="●"/>
            </a:pPr>
            <a:r>
              <a:rPr lang="en-US"/>
              <a:t>January - Science</a:t>
            </a:r>
            <a:endParaRPr/>
          </a:p>
          <a:p>
            <a:pPr marL="457200" lvl="0" indent="-457200" algn="l" rtl="0">
              <a:lnSpc>
                <a:spcPct val="100000"/>
              </a:lnSpc>
              <a:spcBef>
                <a:spcPts val="1000"/>
              </a:spcBef>
              <a:spcAft>
                <a:spcPts val="0"/>
              </a:spcAft>
              <a:buSzPts val="3600"/>
              <a:buChar char="●"/>
            </a:pPr>
            <a:r>
              <a:rPr lang="en-US"/>
              <a:t>February - Social Studies</a:t>
            </a:r>
            <a:endParaRPr/>
          </a:p>
          <a:p>
            <a:pPr marL="457200" lvl="0" indent="-457200" algn="l" rtl="0">
              <a:lnSpc>
                <a:spcPct val="100000"/>
              </a:lnSpc>
              <a:spcBef>
                <a:spcPts val="1000"/>
              </a:spcBef>
              <a:spcAft>
                <a:spcPts val="0"/>
              </a:spcAft>
              <a:buSzPts val="3600"/>
              <a:buChar char="●"/>
            </a:pPr>
            <a:r>
              <a:rPr lang="en-US" b="1"/>
              <a:t>March - Reading and Writing</a:t>
            </a:r>
            <a:endParaRPr b="1"/>
          </a:p>
          <a:p>
            <a:pPr marL="457200" lvl="0" indent="-457200" algn="l" rtl="0">
              <a:lnSpc>
                <a:spcPct val="100000"/>
              </a:lnSpc>
              <a:spcBef>
                <a:spcPts val="1000"/>
              </a:spcBef>
              <a:spcAft>
                <a:spcPts val="0"/>
              </a:spcAft>
              <a:buSzPts val="3600"/>
              <a:buChar char="●"/>
            </a:pPr>
            <a:r>
              <a:rPr lang="en-US"/>
              <a:t>April - Mathematics</a:t>
            </a:r>
            <a:endParaRPr/>
          </a:p>
          <a:p>
            <a:pPr marL="457200" lvl="0" indent="-457200" algn="l" rtl="0">
              <a:lnSpc>
                <a:spcPct val="100000"/>
              </a:lnSpc>
              <a:spcBef>
                <a:spcPts val="1000"/>
              </a:spcBef>
              <a:spcAft>
                <a:spcPts val="1000"/>
              </a:spcAft>
              <a:buSzPts val="3600"/>
              <a:buChar char="●"/>
            </a:pPr>
            <a:r>
              <a:rPr lang="en-US"/>
              <a:t>May - Preview Summer PL Opportunities</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descr="Upcoming social studies learning opportunities."/>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a:t>
            </a:fld>
            <a:endParaRPr/>
          </a:p>
        </p:txBody>
      </p:sp>
      <p:sp>
        <p:nvSpPr>
          <p:cNvPr id="181" name="Google Shape;181;p7"/>
          <p:cNvSpPr txBox="1">
            <a:spLocks noGrp="1"/>
          </p:cNvSpPr>
          <p:nvPr>
            <p:ph type="title"/>
          </p:nvPr>
        </p:nvSpPr>
        <p:spPr>
          <a:xfrm>
            <a:off x="555786" y="173620"/>
            <a:ext cx="8992500" cy="1770926"/>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72B62"/>
              </a:buClr>
              <a:buSzPts val="1400"/>
              <a:buFont typeface="Georgia"/>
              <a:buNone/>
            </a:pPr>
            <a:r>
              <a:rPr lang="en-US" sz="4000"/>
              <a:t>Upcoming Reading and Writing Professional Learning Opportunities</a:t>
            </a:r>
            <a:endParaRPr/>
          </a:p>
        </p:txBody>
      </p:sp>
      <p:graphicFrame>
        <p:nvGraphicFramePr>
          <p:cNvPr id="182" name="Google Shape;182;p7" descr="Item adds no meaning" title="No meaning"/>
          <p:cNvGraphicFramePr/>
          <p:nvPr>
            <p:extLst>
              <p:ext uri="{D42A27DB-BD31-4B8C-83A1-F6EECF244321}">
                <p14:modId xmlns:p14="http://schemas.microsoft.com/office/powerpoint/2010/main" val="1033548035"/>
              </p:ext>
            </p:extLst>
          </p:nvPr>
        </p:nvGraphicFramePr>
        <p:xfrm>
          <a:off x="555786" y="2293545"/>
          <a:ext cx="9132225" cy="2904950"/>
        </p:xfrm>
        <a:graphic>
          <a:graphicData uri="http://schemas.openxmlformats.org/drawingml/2006/table">
            <a:tbl>
              <a:tblPr firstRow="1" bandRow="1">
                <a:noFill/>
                <a:tableStyleId>{39408809-F5C7-4708-9A8A-743413F65B69}</a:tableStyleId>
              </a:tblPr>
              <a:tblGrid>
                <a:gridCol w="9132225"/>
              </a:tblGrid>
              <a:tr h="7716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r>
              <a:tr h="21333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r>
            </a:tbl>
          </a:graphicData>
        </a:graphic>
      </p:graphicFrame>
      <p:pic>
        <p:nvPicPr>
          <p:cNvPr id="183" name="Google Shape;183;p7" descr="3/26/20 Digital Professional Learning Opportunity Release: &quot;Creating Standards Aligned Text Dependent Writing Tasks.&quot; This professional learning opportunity is designed for PLCs to engage in crafting text dependent writing tasks. Learning will build upon knowledge from the Understand Text Dependent Questions module featured in the 3/19 webcast. PLCs will be able to work at their own pace through this learning experience and will create a writing task based on a text set."/>
          <p:cNvPicPr preferRelativeResize="0"/>
          <p:nvPr/>
        </p:nvPicPr>
        <p:blipFill>
          <a:blip r:embed="rId3">
            <a:extLst>
              <a:ext uri="{28A0092B-C50C-407E-A947-70E740481C1C}">
                <a14:useLocalDpi xmlns:a14="http://schemas.microsoft.com/office/drawing/2010/main" val="0"/>
              </a:ext>
            </a:extLst>
          </a:blip>
          <a:stretch>
            <a:fillRect/>
          </a:stretch>
        </p:blipFill>
        <p:spPr>
          <a:xfrm>
            <a:off x="525538" y="3135797"/>
            <a:ext cx="9192699" cy="223534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710173cd0f_0_67"/>
          <p:cNvSpPr txBox="1">
            <a:spLocks noGrp="1"/>
          </p:cNvSpPr>
          <p:nvPr>
            <p:ph type="title"/>
          </p:nvPr>
        </p:nvSpPr>
        <p:spPr>
          <a:xfrm>
            <a:off x="555786" y="257216"/>
            <a:ext cx="89925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TDQ Module</a:t>
            </a:r>
            <a:endParaRPr/>
          </a:p>
        </p:txBody>
      </p:sp>
      <p:sp>
        <p:nvSpPr>
          <p:cNvPr id="190" name="Google Shape;190;g710173cd0f_0_67"/>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a:t>
            </a:fld>
            <a:endParaRPr/>
          </a:p>
        </p:txBody>
      </p:sp>
      <p:pic>
        <p:nvPicPr>
          <p:cNvPr id="192" name="Google Shape;192;g710173cd0f_0_67" descr="A screenshot of the first page of the TDQ module " title="TDQ Module Screen Shot"/>
          <p:cNvPicPr preferRelativeResize="0"/>
          <p:nvPr/>
        </p:nvPicPr>
        <p:blipFill>
          <a:blip r:embed="rId3">
            <a:alphaModFix/>
          </a:blip>
          <a:stretch>
            <a:fillRect/>
          </a:stretch>
        </p:blipFill>
        <p:spPr>
          <a:xfrm>
            <a:off x="387575" y="994950"/>
            <a:ext cx="8876900" cy="586304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262225" y="270547"/>
            <a:ext cx="8992500" cy="90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 this session, you will… </a:t>
            </a:r>
            <a:endParaRPr/>
          </a:p>
        </p:txBody>
      </p:sp>
      <p:sp>
        <p:nvSpPr>
          <p:cNvPr id="199" name="Google Shape;199;p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9</a:t>
            </a:fld>
            <a:endParaRPr/>
          </a:p>
        </p:txBody>
      </p:sp>
      <p:sp>
        <p:nvSpPr>
          <p:cNvPr id="200" name="Google Shape;200;p8"/>
          <p:cNvSpPr txBox="1">
            <a:spLocks noGrp="1"/>
          </p:cNvSpPr>
          <p:nvPr>
            <p:ph type="body" idx="1"/>
          </p:nvPr>
        </p:nvSpPr>
        <p:spPr>
          <a:xfrm>
            <a:off x="163999" y="1027850"/>
            <a:ext cx="9561600" cy="56469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SzPts val="2900"/>
              <a:buChar char="❖"/>
            </a:pPr>
            <a:r>
              <a:rPr lang="en-US" sz="2900" dirty="0"/>
              <a:t>learn the process for creating text dependent questions aligned to the </a:t>
            </a:r>
            <a:r>
              <a:rPr lang="en-US" sz="2900" i="1" dirty="0"/>
              <a:t>KAS for Reading &amp; Writing. </a:t>
            </a:r>
            <a:endParaRPr sz="2900" i="1" dirty="0"/>
          </a:p>
          <a:p>
            <a:pPr marL="457200" lvl="0" indent="0" algn="l" rtl="0">
              <a:lnSpc>
                <a:spcPct val="100000"/>
              </a:lnSpc>
              <a:spcBef>
                <a:spcPts val="0"/>
              </a:spcBef>
              <a:spcAft>
                <a:spcPts val="0"/>
              </a:spcAft>
              <a:buNone/>
            </a:pPr>
            <a:endParaRPr sz="2900" i="1" dirty="0"/>
          </a:p>
          <a:p>
            <a:pPr marL="457200" lvl="0" indent="-412750" algn="l" rtl="0">
              <a:lnSpc>
                <a:spcPct val="100000"/>
              </a:lnSpc>
              <a:spcBef>
                <a:spcPts val="0"/>
              </a:spcBef>
              <a:spcAft>
                <a:spcPts val="0"/>
              </a:spcAft>
              <a:buSzPts val="2900"/>
              <a:buChar char="❖"/>
            </a:pPr>
            <a:r>
              <a:rPr lang="en-US" sz="2900" dirty="0"/>
              <a:t>identify text-dependent vs. non-text dependent questions.</a:t>
            </a:r>
            <a:endParaRPr sz="2900" dirty="0"/>
          </a:p>
          <a:p>
            <a:pPr marL="457200" lvl="0" indent="0" algn="l" rtl="0">
              <a:lnSpc>
                <a:spcPct val="100000"/>
              </a:lnSpc>
              <a:spcBef>
                <a:spcPts val="0"/>
              </a:spcBef>
              <a:spcAft>
                <a:spcPts val="0"/>
              </a:spcAft>
              <a:buNone/>
            </a:pPr>
            <a:endParaRPr sz="2900" dirty="0"/>
          </a:p>
          <a:p>
            <a:pPr marL="457200" lvl="0" indent="-412750" algn="l" rtl="0">
              <a:lnSpc>
                <a:spcPct val="100000"/>
              </a:lnSpc>
              <a:spcBef>
                <a:spcPts val="0"/>
              </a:spcBef>
              <a:spcAft>
                <a:spcPts val="0"/>
              </a:spcAft>
              <a:buSzPts val="2900"/>
              <a:buChar char="❖"/>
            </a:pPr>
            <a:r>
              <a:rPr lang="en-US" sz="2900" dirty="0"/>
              <a:t>understand how text-dependent questions focus students’ efforts on the most important parts of a complex text.</a:t>
            </a:r>
            <a:endParaRPr sz="2900" dirty="0"/>
          </a:p>
          <a:p>
            <a:pPr marL="457200" lvl="0" indent="0" algn="l" rtl="0">
              <a:lnSpc>
                <a:spcPct val="100000"/>
              </a:lnSpc>
              <a:spcBef>
                <a:spcPts val="0"/>
              </a:spcBef>
              <a:spcAft>
                <a:spcPts val="0"/>
              </a:spcAft>
              <a:buNone/>
            </a:pPr>
            <a:endParaRPr sz="2900" dirty="0"/>
          </a:p>
          <a:p>
            <a:pPr marL="457200" lvl="0" indent="-412750" algn="l" rtl="0">
              <a:lnSpc>
                <a:spcPct val="100000"/>
              </a:lnSpc>
              <a:spcBef>
                <a:spcPts val="0"/>
              </a:spcBef>
              <a:spcAft>
                <a:spcPts val="0"/>
              </a:spcAft>
              <a:buSzPts val="2900"/>
              <a:buChar char="❖"/>
            </a:pPr>
            <a:r>
              <a:rPr lang="en-US" sz="2900" dirty="0"/>
              <a:t>understand how text-dependent questions guide students through the process of creating meaning of a text. </a:t>
            </a:r>
            <a:endParaRPr sz="2900" dirty="0"/>
          </a:p>
          <a:p>
            <a:pPr marL="457200" lvl="0" indent="0" algn="l" rtl="0">
              <a:lnSpc>
                <a:spcPct val="100000"/>
              </a:lnSpc>
              <a:spcBef>
                <a:spcPts val="0"/>
              </a:spcBef>
              <a:spcAft>
                <a:spcPts val="0"/>
              </a:spcAft>
              <a:buNone/>
            </a:pPr>
            <a:endParaRPr sz="2700" dirty="0"/>
          </a:p>
          <a:p>
            <a:pPr marL="914400" lvl="0" indent="0" algn="l" rtl="0">
              <a:lnSpc>
                <a:spcPct val="100000"/>
              </a:lnSpc>
              <a:spcBef>
                <a:spcPts val="0"/>
              </a:spcBef>
              <a:spcAft>
                <a:spcPts val="0"/>
              </a:spcAft>
              <a:buNone/>
            </a:pPr>
            <a:endParaRPr sz="2700" dirty="0"/>
          </a:p>
          <a:p>
            <a:pPr marL="914400" lvl="1" indent="-228600" algn="l" rtl="0">
              <a:lnSpc>
                <a:spcPct val="100000"/>
              </a:lnSpc>
              <a:spcBef>
                <a:spcPts val="0"/>
              </a:spcBef>
              <a:spcAft>
                <a:spcPts val="0"/>
              </a:spcAft>
              <a:buSzPts val="2400"/>
              <a:buNone/>
            </a:pPr>
            <a:endParaRPr sz="2000" dirty="0"/>
          </a:p>
          <a:p>
            <a:pPr marL="914400" lvl="1" indent="-228600" algn="l" rtl="0">
              <a:lnSpc>
                <a:spcPct val="100000"/>
              </a:lnSpc>
              <a:spcBef>
                <a:spcPts val="0"/>
              </a:spcBef>
              <a:spcAft>
                <a:spcPts val="0"/>
              </a:spcAft>
              <a:buSzPts val="2400"/>
              <a:buNone/>
            </a:pPr>
            <a:endParaRPr sz="2000" dirty="0"/>
          </a:p>
          <a:p>
            <a:pPr marL="914400" lvl="1" indent="-228600" algn="l" rtl="0">
              <a:lnSpc>
                <a:spcPct val="100000"/>
              </a:lnSpc>
              <a:spcBef>
                <a:spcPts val="0"/>
              </a:spcBef>
              <a:spcAft>
                <a:spcPts val="0"/>
              </a:spcAft>
              <a:buSzPts val="2400"/>
              <a:buNone/>
            </a:pPr>
            <a:endParaRPr sz="2000" dirty="0"/>
          </a:p>
          <a:p>
            <a:pPr marL="914400" lvl="1" indent="-228600" algn="l" rtl="0">
              <a:lnSpc>
                <a:spcPct val="100000"/>
              </a:lnSpc>
              <a:spcBef>
                <a:spcPts val="0"/>
              </a:spcBef>
              <a:spcAft>
                <a:spcPts val="0"/>
              </a:spcAft>
              <a:buSzPts val="2400"/>
              <a:buNone/>
            </a:pPr>
            <a:endParaRP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2020-03-16T04:00:00+00:00</Publication_x0020_Date>
    <Audience1 xmlns="3a62de7d-ba57-4f43-9dae-9623ba637be0"/>
    <_dlc_DocId xmlns="3a62de7d-ba57-4f43-9dae-9623ba637be0">KYED-536-804</_dlc_DocId>
    <_dlc_DocIdUrl xmlns="3a62de7d-ba57-4f43-9dae-9623ba637be0">
      <Url>https://www.education.ky.gov/curriculum/standards/kyacadstand/_layouts/15/DocIdRedir.aspx?ID=KYED-536-804</Url>
      <Description>KYED-536-804</Description>
    </_dlc_DocIdUrl>
  </documentManagement>
</p:properties>
</file>

<file path=customXml/itemProps1.xml><?xml version="1.0" encoding="utf-8"?>
<ds:datastoreItem xmlns:ds="http://schemas.openxmlformats.org/officeDocument/2006/customXml" ds:itemID="{D257E89E-D280-4D0C-B34B-73AC10629B47}"/>
</file>

<file path=customXml/itemProps2.xml><?xml version="1.0" encoding="utf-8"?>
<ds:datastoreItem xmlns:ds="http://schemas.openxmlformats.org/officeDocument/2006/customXml" ds:itemID="{804BB381-361F-4C1A-8BCB-0D600F634FA0}"/>
</file>

<file path=customXml/itemProps3.xml><?xml version="1.0" encoding="utf-8"?>
<ds:datastoreItem xmlns:ds="http://schemas.openxmlformats.org/officeDocument/2006/customXml" ds:itemID="{A6D3F08A-072B-43E9-B672-4E7B8BFCA64F}"/>
</file>

<file path=customXml/itemProps4.xml><?xml version="1.0" encoding="utf-8"?>
<ds:datastoreItem xmlns:ds="http://schemas.openxmlformats.org/officeDocument/2006/customXml" ds:itemID="{7196B0C6-C075-4B76-B708-7329969B1481}"/>
</file>

<file path=docProps/app.xml><?xml version="1.0" encoding="utf-8"?>
<Properties xmlns="http://schemas.openxmlformats.org/officeDocument/2006/extended-properties" xmlns:vt="http://schemas.openxmlformats.org/officeDocument/2006/docPropsVTypes">
  <TotalTime>5819</TotalTime>
  <Words>1322</Words>
  <Application>Microsoft Macintosh PowerPoint</Application>
  <PresentationFormat>Widescreen</PresentationFormat>
  <Paragraphs>202</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Noto Sans Symbols</vt:lpstr>
      <vt:lpstr>Source Sans Pro</vt:lpstr>
      <vt:lpstr>Arial</vt:lpstr>
      <vt:lpstr>Calibri</vt:lpstr>
      <vt:lpstr>Georgia</vt:lpstr>
      <vt:lpstr>3_Theme1</vt:lpstr>
      <vt:lpstr>Theme1</vt:lpstr>
      <vt:lpstr>PowerPoint Presentation</vt:lpstr>
      <vt:lpstr> </vt:lpstr>
      <vt:lpstr>Academic Program Consultants</vt:lpstr>
      <vt:lpstr>KAS 3 Year Implementation Plan Snapshot  </vt:lpstr>
      <vt:lpstr>Spring 2020 </vt:lpstr>
      <vt:lpstr>Content Area Focus</vt:lpstr>
      <vt:lpstr>Upcoming Reading and Writing Professional Learning Opportunities</vt:lpstr>
      <vt:lpstr>TDQ Module</vt:lpstr>
      <vt:lpstr>In this session, you will… </vt:lpstr>
      <vt:lpstr>What is a Text Dependent Question (TDQ)? </vt:lpstr>
      <vt:lpstr>TDQs and Literacy Connection </vt:lpstr>
      <vt:lpstr>Why use TDQs? </vt:lpstr>
      <vt:lpstr>Characteristics of TDQs</vt:lpstr>
      <vt:lpstr>Crafting TDQs</vt:lpstr>
      <vt:lpstr>TDQ &amp; Non-TDQ Examples </vt:lpstr>
      <vt:lpstr>Three Categories for TDQs</vt:lpstr>
      <vt:lpstr>Is it text dependent or not? </vt:lpstr>
      <vt:lpstr>Is it text dependent or not? </vt:lpstr>
      <vt:lpstr>Is it text dependent or not? </vt:lpstr>
      <vt:lpstr>Is it text dependent or not? </vt:lpstr>
      <vt:lpstr>Is it text dependent or not? </vt:lpstr>
      <vt:lpstr>Is it text dependent or not? </vt:lpstr>
      <vt:lpstr>Going from Non-TDQ to TDQ</vt:lpstr>
      <vt:lpstr>TDQ Key Take-Aways </vt:lpstr>
      <vt:lpstr>TDQ Module</vt:lpstr>
      <vt:lpstr>Kentucky Academic Standards Webpage </vt:lpstr>
      <vt:lpstr>Standards Resources on www.kystandards.org </vt:lpstr>
      <vt:lpstr>Reading and Writing Resources </vt:lpstr>
      <vt:lpstr>March 26 Digital Professional Learning Opportunity </vt:lpstr>
      <vt:lpstr>5 Things to Know Before you Go</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Clouse, Thomas - Division of Program Standards</dc:creator>
  <cp:lastModifiedBy>Caryn K Davidson</cp:lastModifiedBy>
  <cp:revision>4</cp:revision>
  <dcterms:modified xsi:type="dcterms:W3CDTF">2020-03-16T14:00:02Z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332f179c-4eba-4e26-a8b4-eff2bff03652</vt:lpwstr>
  </property>
</Properties>
</file>