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586"/>
  </p:normalViewPr>
  <p:slideViewPr>
    <p:cSldViewPr snapToGrid="0" snapToObjects="1">
      <p:cViewPr varScale="1">
        <p:scale>
          <a:sx n="81" d="100"/>
          <a:sy n="81" d="100"/>
        </p:scale>
        <p:origin x="20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1" Type="http://schemas.openxmlformats.org/officeDocument/2006/relationships/slide" Target="slides/slide19.xml"/><Relationship Id="rId3" Type="http://schemas.openxmlformats.org/officeDocument/2006/relationships/slide" Target="slides/slide1.xml"/><Relationship Id="rId34" Type="http://schemas.openxmlformats.org/officeDocument/2006/relationships/customXml" Target="../customXml/item2.xml"/><Relationship Id="rId25" Type="http://schemas.openxmlformats.org/officeDocument/2006/relationships/slide" Target="slides/slide2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7" Type="http://schemas.openxmlformats.org/officeDocument/2006/relationships/slide" Target="slides/slide5.xml"/><Relationship Id="rId33" Type="http://schemas.openxmlformats.org/officeDocument/2006/relationships/customXml" Target="../customXml/item1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6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5" Type="http://schemas.openxmlformats.org/officeDocument/2006/relationships/slide" Target="slides/slide3.xml"/><Relationship Id="rId36" Type="http://schemas.openxmlformats.org/officeDocument/2006/relationships/customXml" Target="../customXml/item4.xml"/><Relationship Id="rId3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9" Type="http://schemas.openxmlformats.org/officeDocument/2006/relationships/slide" Target="slides/slide7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2508f7500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2508f7500_2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62508f7500_2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2508f7500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2508f7500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g62508f7500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2508f7500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2508f7500_2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g62508f7500_2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10f07d20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10f07d208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g610f07d208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10f07d20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10f07d20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g610f07d20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f9dd29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0f9dd29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g60f9dd29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2508f750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2508f7500_2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249" name="Google Shape;249;g62508f7500_2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0f9dd29c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0f9dd29c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g60f9dd29c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0f9dd29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0f9dd29c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g60f9dd29c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0f9dd29c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0f9dd29c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g60f9dd29c0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d677bfa7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d677bfa7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g37d677bfa7_1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10f07d208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10f07d208_3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g610f07d208_3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10f07d20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10f07d208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g610f07d208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10f07d20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10f07d208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g610f07d208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2508f750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2508f7500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g62508f750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c02211214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c02211214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3c02211214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2508f7500_2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62508f750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0221121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02211214_1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g3c02211214_1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fb2e0a6d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fb2e0a6d8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155" name="Google Shape;155;g5fb2e0a6d8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10f07d2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10f07d20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610f07d20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10f07d2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10f07d208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g610f07d208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10f07d208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10f07d208_3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g610f07d208_3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10f07d208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10f07d208_3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g610f07d208_3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e70e4c9d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e70e4c9d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94" name="Google Shape;194;g5e70e4c9d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DE Custom Layout">
  <p:cSld name="KDE 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pic" idx="2"/>
          </p:nvPr>
        </p:nvSpPr>
        <p:spPr>
          <a:xfrm>
            <a:off x="581025" y="1801813"/>
            <a:ext cx="4481513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2"/>
          </p:nvPr>
        </p:nvSpPr>
        <p:spPr>
          <a:xfrm>
            <a:off x="5228455" y="1872852"/>
            <a:ext cx="4297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3"/>
          </p:nvPr>
        </p:nvSpPr>
        <p:spPr>
          <a:xfrm>
            <a:off x="581633" y="2689786"/>
            <a:ext cx="4297680" cy="380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4"/>
          </p:nvPr>
        </p:nvSpPr>
        <p:spPr>
          <a:xfrm>
            <a:off x="5228456" y="2689787"/>
            <a:ext cx="4297680" cy="380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507475" y="514924"/>
            <a:ext cx="5766527" cy="602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7"/>
          <p:cNvSpPr>
            <a:spLocks noGrp="1"/>
          </p:cNvSpPr>
          <p:nvPr>
            <p:ph type="pic" idx="2"/>
          </p:nvPr>
        </p:nvSpPr>
        <p:spPr>
          <a:xfrm>
            <a:off x="573088" y="2629957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>
            <a:spLocks noGrp="1"/>
          </p:cNvSpPr>
          <p:nvPr>
            <p:ph type="pic" idx="3"/>
          </p:nvPr>
        </p:nvSpPr>
        <p:spPr>
          <a:xfrm>
            <a:off x="573088" y="514924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>
            <a:spLocks noGrp="1"/>
          </p:cNvSpPr>
          <p:nvPr>
            <p:ph type="pic" idx="4"/>
          </p:nvPr>
        </p:nvSpPr>
        <p:spPr>
          <a:xfrm>
            <a:off x="573088" y="4744990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>
            <a:spLocks noGrp="1"/>
          </p:cNvSpPr>
          <p:nvPr>
            <p:ph type="pic" idx="2"/>
          </p:nvPr>
        </p:nvSpPr>
        <p:spPr>
          <a:xfrm>
            <a:off x="677334" y="395785"/>
            <a:ext cx="8596668" cy="605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Source Sans Pro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476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DE Custom Layout">
  <p:cSld name="1_KDE 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5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49" name="Google Shape;49;p6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6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" name="Google Shape;51;p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52" name="Google Shape;52;p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3" name="Google Shape;53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55" name="Google Shape;55;p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803"/>
              </a:srgbClr>
            </a:solidFill>
            <a:ln>
              <a:noFill/>
            </a:ln>
          </p:spPr>
        </p:sp>
        <p:sp>
          <p:nvSpPr>
            <p:cNvPr id="56" name="Google Shape;56;p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 rot="10800000" flipH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dt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15" cy="490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25" cy="487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/>
          <p:nvPr/>
        </p:nvSpPr>
        <p:spPr>
          <a:xfrm rot="10800000" flipH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31" name="Google Shape;31;p5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32;p5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" name="Google Shape;33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37" name="Google Shape;37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803"/>
              </a:srgbClr>
            </a:solidFill>
            <a:ln>
              <a:noFill/>
            </a:ln>
          </p:spPr>
        </p:sp>
        <p:sp>
          <p:nvSpPr>
            <p:cNvPr id="38" name="Google Shape;38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39" name="Google Shape;39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standards.org" TargetMode="External"/><Relationship Id="rId4" Type="http://schemas.openxmlformats.org/officeDocument/2006/relationships/hyperlink" Target="https://zoom.us/j/540504708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07" name="Google Shape;207;p32" descr="General resources are included at the top of the 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50" y="774959"/>
            <a:ext cx="11714373" cy="5539075"/>
          </a:xfrm>
          <a:prstGeom prst="rect">
            <a:avLst/>
          </a:prstGeom>
          <a:noFill/>
          <a:ln>
            <a:noFill/>
          </a:ln>
          <a:effectLst>
            <a:outerShdw blurRad="371475" dist="209550" dir="9480000" algn="bl" rotWithShape="0">
              <a:srgbClr val="666666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Area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14" name="Google Shape;214;p33" descr="Content area resources are provided too"/>
          <p:cNvPicPr preferRelativeResize="0"/>
          <p:nvPr/>
        </p:nvPicPr>
        <p:blipFill rotWithShape="1">
          <a:blip r:embed="rId3">
            <a:alphaModFix/>
          </a:blip>
          <a:srcRect r="2856"/>
          <a:stretch/>
        </p:blipFill>
        <p:spPr>
          <a:xfrm>
            <a:off x="152400" y="880775"/>
            <a:ext cx="11547776" cy="5624476"/>
          </a:xfrm>
          <a:prstGeom prst="rect">
            <a:avLst/>
          </a:prstGeom>
          <a:noFill/>
          <a:ln>
            <a:noFill/>
          </a:ln>
          <a:effectLst>
            <a:outerShdw blurRad="428625" dist="295275" dir="6720000" algn="bl" rotWithShape="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Content Area Resources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21" name="Google Shape;221;p34" descr="Each content area resource page contains the standards document for that area and supporting resources like professional learning modules, webcasts, and course standards documen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26" y="491746"/>
            <a:ext cx="10511987" cy="6004850"/>
          </a:xfrm>
          <a:prstGeom prst="rect">
            <a:avLst/>
          </a:prstGeom>
          <a:noFill/>
          <a:ln>
            <a:noFill/>
          </a:ln>
          <a:effectLst>
            <a:outerShdw blurRad="428625" dist="266700" dir="6180000" algn="bl" rotWithShape="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 Resources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29" name="Google Shape;229;p35" descr="Let's take a look 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50" y="659462"/>
            <a:ext cx="11714373" cy="5539075"/>
          </a:xfrm>
          <a:prstGeom prst="rect">
            <a:avLst/>
          </a:prstGeom>
          <a:noFill/>
          <a:ln>
            <a:noFill/>
          </a:ln>
          <a:effectLst>
            <a:outerShdw blurRad="371475" dist="209550" dir="9480000" algn="bl" rotWithShape="0">
              <a:srgbClr val="666666">
                <a:alpha val="60000"/>
              </a:srgbClr>
            </a:outerShdw>
          </a:effectLst>
        </p:spPr>
      </p:pic>
      <p:sp>
        <p:nvSpPr>
          <p:cNvPr id="230" name="Google Shape;230;p35" descr="Let's take a look at the Professional Learning Opportunities resource page"/>
          <p:cNvSpPr/>
          <p:nvPr/>
        </p:nvSpPr>
        <p:spPr>
          <a:xfrm rot="8396626">
            <a:off x="1851717" y="1069721"/>
            <a:ext cx="1641858" cy="4424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 hidden="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PL Resources 2</a:t>
            </a:r>
            <a:endParaRPr dirty="0"/>
          </a:p>
        </p:txBody>
      </p:sp>
      <p:sp>
        <p:nvSpPr>
          <p:cNvPr id="237" name="Google Shape;237;p3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38" name="Google Shape;238;p36" descr="Here you can find information about virtual workshops, book studies, webcasts, and links to download the professional learning fall schedule and to the KDE Professional Learning Bulletin Board"/>
          <p:cNvPicPr preferRelativeResize="0"/>
          <p:nvPr/>
        </p:nvPicPr>
        <p:blipFill rotWithShape="1">
          <a:blip r:embed="rId3">
            <a:alphaModFix/>
          </a:blip>
          <a:srcRect b="4870"/>
          <a:stretch/>
        </p:blipFill>
        <p:spPr>
          <a:xfrm>
            <a:off x="305016" y="283775"/>
            <a:ext cx="9898149" cy="6390975"/>
          </a:xfrm>
          <a:prstGeom prst="rect">
            <a:avLst/>
          </a:prstGeom>
          <a:noFill/>
          <a:ln>
            <a:noFill/>
          </a:ln>
          <a:effectLst>
            <a:outerShdw blurRad="228600" dist="190500" dir="7680000" algn="bl" rotWithShape="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 Resources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4" name="Google Shape;244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45" name="Google Shape;245;p37" descr="options found on the professional learning web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95" y="121575"/>
            <a:ext cx="9332306" cy="6553200"/>
          </a:xfrm>
          <a:prstGeom prst="rect">
            <a:avLst/>
          </a:prstGeom>
          <a:noFill/>
          <a:ln>
            <a:noFill/>
          </a:ln>
          <a:effectLst>
            <a:outerShdw blurRad="228600" dist="171450" dir="5400000" algn="bl" rotWithShape="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Workshops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52" name="Google Shape;252;p38" descr="This image explains how to join a virtual workshop. use the web address: https://zoom.us/j/540504708 and enter meeting id 540 504 708"/>
          <p:cNvPicPr preferRelativeResize="0"/>
          <p:nvPr/>
        </p:nvPicPr>
        <p:blipFill rotWithShape="1">
          <a:blip r:embed="rId3">
            <a:alphaModFix/>
          </a:blip>
          <a:srcRect l="8011" t="3651" r="3461"/>
          <a:stretch/>
        </p:blipFill>
        <p:spPr>
          <a:xfrm>
            <a:off x="834300" y="1690650"/>
            <a:ext cx="10523401" cy="4619000"/>
          </a:xfrm>
          <a:prstGeom prst="rect">
            <a:avLst/>
          </a:prstGeom>
          <a:noFill/>
          <a:ln>
            <a:noFill/>
          </a:ln>
          <a:effectLst>
            <a:outerShdw blurRad="385763" dist="2476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3" name="Google Shape;253;p38" descr="&quot; &quot;"/>
          <p:cNvPicPr preferRelativeResize="0"/>
          <p:nvPr/>
        </p:nvPicPr>
        <p:blipFill rotWithShape="1">
          <a:blip r:embed="rId4">
            <a:alphaModFix/>
          </a:blip>
          <a:srcRect l="4567" r="2409"/>
          <a:stretch/>
        </p:blipFill>
        <p:spPr>
          <a:xfrm>
            <a:off x="372726" y="418924"/>
            <a:ext cx="11341026" cy="6255851"/>
          </a:xfrm>
          <a:prstGeom prst="rect">
            <a:avLst/>
          </a:prstGeom>
          <a:noFill/>
          <a:ln>
            <a:noFill/>
          </a:ln>
          <a:effectLst>
            <a:outerShdw blurRad="385763" dist="247650" dir="10320000" algn="bl" rotWithShape="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 Modules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61" name="Google Shape;261;p39" descr="Let's take a look at the Professional Learning Modules web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50" y="659462"/>
            <a:ext cx="11714373" cy="5539075"/>
          </a:xfrm>
          <a:prstGeom prst="rect">
            <a:avLst/>
          </a:prstGeom>
          <a:noFill/>
          <a:ln>
            <a:noFill/>
          </a:ln>
          <a:effectLst>
            <a:outerShdw blurRad="371475" dist="209550" dir="9480000" algn="bl" rotWithShape="0">
              <a:srgbClr val="666666">
                <a:alpha val="60000"/>
              </a:srgbClr>
            </a:outerShdw>
          </a:effectLst>
        </p:spPr>
      </p:pic>
      <p:sp>
        <p:nvSpPr>
          <p:cNvPr id="262" name="Google Shape;262;p39" descr="&quot; &quot;"/>
          <p:cNvSpPr/>
          <p:nvPr/>
        </p:nvSpPr>
        <p:spPr>
          <a:xfrm rot="1905009">
            <a:off x="2515405" y="1058354"/>
            <a:ext cx="1641911" cy="4424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to Know the KAS Modules</a:t>
            </a:r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Mathematics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Reading &amp; Writing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Science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Social Studies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PE &amp; Health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Your KAS Modules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" name="Google Shape;276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77" name="Google Shape;277;p41" descr="Here you will find professional learning modules for reading &amp; writing, mathematics, social studies, science, health and 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490785"/>
            <a:ext cx="12192002" cy="5725436"/>
          </a:xfrm>
          <a:prstGeom prst="rect">
            <a:avLst/>
          </a:prstGeom>
          <a:noFill/>
          <a:ln>
            <a:noFill/>
          </a:ln>
          <a:effectLst>
            <a:outerShdw blurRad="171450" dist="219075" dir="11460000" algn="bl" rotWithShape="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746375" y="723750"/>
            <a:ext cx="8730300" cy="55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Standards Resources:</a:t>
            </a:r>
            <a:endParaRPr sz="400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Explore resources to support Kentucky Academic Standards implementation</a:t>
            </a:r>
            <a:endParaRPr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i="1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i="1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Webcast</a:t>
            </a:r>
            <a:endParaRPr sz="24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September 6, 2019</a:t>
            </a:r>
            <a:endParaRPr sz="24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Module Documents</a:t>
            </a:r>
            <a:endParaRPr lang="en-US" dirty="0"/>
          </a:p>
        </p:txBody>
      </p:sp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3" name="Google Shape;283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84" name="Google Shape;284;p42" descr="Each of these content area modules have a facilitator's guide, a module, and a module at a glance overview docu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325" y="389484"/>
            <a:ext cx="6515100" cy="59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Assgnment</a:t>
            </a:r>
            <a:r>
              <a:rPr lang="en-US" dirty="0" smtClean="0"/>
              <a:t> Review Protocols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0" name="Google Shape;290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92" name="Google Shape;292;p43" descr="Let's take a look at the Assignment Review Protoco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50" y="659462"/>
            <a:ext cx="11714373" cy="5539075"/>
          </a:xfrm>
          <a:prstGeom prst="rect">
            <a:avLst/>
          </a:prstGeom>
          <a:noFill/>
          <a:ln>
            <a:noFill/>
          </a:ln>
          <a:effectLst>
            <a:outerShdw blurRad="371475" dist="209550" dir="9480000" algn="bl" rotWithShape="0">
              <a:srgbClr val="666666">
                <a:alpha val="60000"/>
              </a:srgbClr>
            </a:outerShdw>
          </a:effectLst>
        </p:spPr>
      </p:pic>
      <p:sp>
        <p:nvSpPr>
          <p:cNvPr id="293" name="Google Shape;293;p43" descr="&quot; &quot;"/>
          <p:cNvSpPr/>
          <p:nvPr/>
        </p:nvSpPr>
        <p:spPr>
          <a:xfrm rot="2134670">
            <a:off x="2537353" y="2409433"/>
            <a:ext cx="1641777" cy="4423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Review Protocols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0" name="Google Shape;300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302" name="Google Shape;302;p44" descr="There is one for reading &amp; writing, mathematics and social studi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Webcasts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8" name="Google Shape;308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310" name="Google Shape;310;p45" descr="Let's take a look at the standards webcast web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50" y="659462"/>
            <a:ext cx="11714373" cy="5539075"/>
          </a:xfrm>
          <a:prstGeom prst="rect">
            <a:avLst/>
          </a:prstGeom>
          <a:noFill/>
          <a:ln>
            <a:noFill/>
          </a:ln>
          <a:effectLst>
            <a:outerShdw blurRad="371475" dist="209550" dir="9480000" algn="bl" rotWithShape="0">
              <a:srgbClr val="666666">
                <a:alpha val="60000"/>
              </a:srgbClr>
            </a:outerShdw>
          </a:effectLst>
        </p:spPr>
      </p:pic>
      <p:sp>
        <p:nvSpPr>
          <p:cNvPr id="311" name="Google Shape;311;p45" descr="&quot; &quot;"/>
          <p:cNvSpPr/>
          <p:nvPr/>
        </p:nvSpPr>
        <p:spPr>
          <a:xfrm rot="9359509">
            <a:off x="7771050" y="1215007"/>
            <a:ext cx="1642059" cy="4427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 Things to Know Before you Go</a:t>
            </a:r>
            <a:endParaRPr/>
          </a:p>
        </p:txBody>
      </p:sp>
      <p:sp>
        <p:nvSpPr>
          <p:cNvPr id="319" name="Google Shape;319;p46"/>
          <p:cNvSpPr txBox="1">
            <a:spLocks noGrp="1"/>
          </p:cNvSpPr>
          <p:nvPr>
            <p:ph type="body" idx="1"/>
          </p:nvPr>
        </p:nvSpPr>
        <p:spPr>
          <a:xfrm>
            <a:off x="384450" y="1110400"/>
            <a:ext cx="9947100" cy="5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AutoNum type="arabicPeriod"/>
            </a:pPr>
            <a:r>
              <a:rPr lang="en-US"/>
              <a:t>Subscribe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www.kystandards.org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/>
              <a:t>Professional Learning Modules as Step 1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/>
              <a:t>Next Webcast: Alignment Tools, 9/19/19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/>
              <a:t>Book Study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9/16/19 - 12/13/19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 i="1"/>
              <a:t>Clarity for Learning: Five Essential Practices that Empower Students and Teachers</a:t>
            </a:r>
            <a:endParaRPr sz="2400" i="1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/>
              <a:t>Virtual Workshop: Using Alignment Tools for Standards Implementation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Link to join: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https://zoom.us/j/540504708</a:t>
            </a:r>
            <a:r>
              <a:rPr lang="en-US" sz="2400"/>
              <a:t>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9/26/19 at 4:00 EST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Questions: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581625" y="1796376"/>
            <a:ext cx="9090000" cy="4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What resources are available to Kentucky educators for implementing the KY Academic Standards (KAS)?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How might schools and districts utilize these tools in their implementation plans?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1397525" y="350375"/>
            <a:ext cx="82089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KAS 3 Year Implementation 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59" name="Google Shape;159;p26" descr="pl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538" y="1416600"/>
            <a:ext cx="8371674" cy="558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KAS 3 Year Implementation Plan Snapshot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Year 1 - Systems/Structures to Support Standards Implementation</a:t>
            </a:r>
            <a:endParaRPr/>
          </a:p>
          <a:p>
            <a:pPr marL="914400" lvl="1" indent="-391160" algn="l" rtl="0">
              <a:spcBef>
                <a:spcPts val="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2019-2020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Year 2 -  Balanced Assessment</a:t>
            </a:r>
            <a:endParaRPr/>
          </a:p>
          <a:p>
            <a:pPr marL="914400" lvl="1" indent="-391160" algn="l" rtl="0">
              <a:spcBef>
                <a:spcPts val="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2020-2021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Year 3 -  Instructional Best Practice</a:t>
            </a:r>
            <a:endParaRPr/>
          </a:p>
          <a:p>
            <a:pPr marL="914400" lvl="1" indent="-391160" algn="l" rtl="0">
              <a:spcBef>
                <a:spcPts val="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2021-2022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2019 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581625" y="1525924"/>
            <a:ext cx="9090000" cy="51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Professional Learning Series</a:t>
            </a:r>
            <a:endParaRPr/>
          </a:p>
          <a:p>
            <a:pPr marL="914400" lvl="1" indent="-391160" algn="l" rtl="0">
              <a:spcBef>
                <a:spcPts val="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Webcasts</a:t>
            </a:r>
            <a:endParaRPr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/>
              <a:t>1st &amp; 3rd Thursday</a:t>
            </a:r>
            <a:endParaRPr/>
          </a:p>
          <a:p>
            <a:pPr marL="914400" lvl="1" indent="-391160" algn="l" rtl="0">
              <a:spcBef>
                <a:spcPts val="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Virtual Workshops</a:t>
            </a:r>
            <a:endParaRPr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/>
              <a:t>4th Thursday</a:t>
            </a:r>
            <a:endParaRPr/>
          </a:p>
          <a:p>
            <a:pPr marL="914400" lvl="1" indent="-391160" algn="l" rtl="0">
              <a:spcBef>
                <a:spcPts val="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Book Study</a:t>
            </a:r>
            <a:endParaRPr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i="1"/>
              <a:t>Clarity for Learning</a:t>
            </a:r>
            <a:endParaRPr i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" name="Google Shape;181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82" name="Google Shape;182;p29" descr="KYstandards.org home 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474" y="0"/>
            <a:ext cx="122344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Subscribe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8" name="Google Shape;188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89" name="Google Shape;189;p30" descr="An email subscribe form is located at the bottom of the home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86" y="152399"/>
            <a:ext cx="10424862" cy="6553201"/>
          </a:xfrm>
          <a:prstGeom prst="rect">
            <a:avLst/>
          </a:prstGeom>
          <a:noFill/>
          <a:ln>
            <a:noFill/>
          </a:ln>
          <a:effectLst>
            <a:outerShdw blurRad="300038" dist="266700" dir="8040000" algn="bl" rotWithShape="0">
              <a:srgbClr val="666666">
                <a:alpha val="50000"/>
              </a:srgbClr>
            </a:outerShdw>
          </a:effectLst>
        </p:spPr>
      </p:pic>
      <p:sp>
        <p:nvSpPr>
          <p:cNvPr id="190" name="Google Shape;190;p30"/>
          <p:cNvSpPr/>
          <p:nvPr/>
        </p:nvSpPr>
        <p:spPr>
          <a:xfrm>
            <a:off x="6607875" y="2603100"/>
            <a:ext cx="4696200" cy="1651800"/>
          </a:xfrm>
          <a:prstGeom prst="wedgeRectCallout">
            <a:avLst>
              <a:gd name="adj1" fmla="val -37380"/>
              <a:gd name="adj2" fmla="val 100990"/>
            </a:avLst>
          </a:prstGeom>
          <a:solidFill>
            <a:srgbClr val="BF9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857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Subscribe</a:t>
            </a:r>
            <a:endParaRPr sz="4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Standards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6" name="Google Shape;196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97" name="Google Shape;197;p31" descr="Let's look at your standards resourc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474" y="0"/>
            <a:ext cx="12234474" cy="6811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 descr="&quot; &quot;"/>
          <p:cNvSpPr/>
          <p:nvPr/>
        </p:nvSpPr>
        <p:spPr>
          <a:xfrm>
            <a:off x="6288300" y="5238600"/>
            <a:ext cx="2421900" cy="9201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1" descr="&quot; &quot;"/>
          <p:cNvSpPr/>
          <p:nvPr/>
        </p:nvSpPr>
        <p:spPr>
          <a:xfrm rot="10799385">
            <a:off x="587316" y="862877"/>
            <a:ext cx="1676700" cy="29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Theme1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2019-09-05T04:00:00+00:00</Publication_x0020_Date>
    <Audience1 xmlns="3a62de7d-ba57-4f43-9dae-9623ba637be0"/>
    <_dlc_DocId xmlns="3a62de7d-ba57-4f43-9dae-9623ba637be0">KYED-536-579</_dlc_DocId>
    <_dlc_DocIdUrl xmlns="3a62de7d-ba57-4f43-9dae-9623ba637be0">
      <Url>https://www.education.ky.gov/curriculum/standards/kyacadstand/_layouts/15/DocIdRedir.aspx?ID=KYED-536-579</Url>
      <Description>KYED-536-579</Description>
    </_dlc_DocIdUrl>
  </documentManagement>
</p:properties>
</file>

<file path=customXml/itemProps1.xml><?xml version="1.0" encoding="utf-8"?>
<ds:datastoreItem xmlns:ds="http://schemas.openxmlformats.org/officeDocument/2006/customXml" ds:itemID="{5EC4ED92-261F-4DFE-A5B2-00D2226AC458}"/>
</file>

<file path=customXml/itemProps2.xml><?xml version="1.0" encoding="utf-8"?>
<ds:datastoreItem xmlns:ds="http://schemas.openxmlformats.org/officeDocument/2006/customXml" ds:itemID="{1842A998-C8BA-4322-88BD-333C4DDB1FFB}"/>
</file>

<file path=customXml/itemProps3.xml><?xml version="1.0" encoding="utf-8"?>
<ds:datastoreItem xmlns:ds="http://schemas.openxmlformats.org/officeDocument/2006/customXml" ds:itemID="{265323E7-ECFA-45D7-8169-656E84C9AE33}"/>
</file>

<file path=customXml/itemProps4.xml><?xml version="1.0" encoding="utf-8"?>
<ds:datastoreItem xmlns:ds="http://schemas.openxmlformats.org/officeDocument/2006/customXml" ds:itemID="{30AFEE9C-90D4-4D0F-8ACD-6AA692C9E9D8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269</Words>
  <Application>Microsoft Macintosh PowerPoint</Application>
  <PresentationFormat>Widescreen</PresentationFormat>
  <Paragraphs>107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Roboto Slab</vt:lpstr>
      <vt:lpstr>Calibri</vt:lpstr>
      <vt:lpstr>Source Sans Pro</vt:lpstr>
      <vt:lpstr>Georgia</vt:lpstr>
      <vt:lpstr>Noto Sans Symbols</vt:lpstr>
      <vt:lpstr>3_Theme1</vt:lpstr>
      <vt:lpstr>Theme1</vt:lpstr>
      <vt:lpstr>PowerPoint Presentation</vt:lpstr>
      <vt:lpstr> </vt:lpstr>
      <vt:lpstr>Essential Questions:</vt:lpstr>
      <vt:lpstr>KAS 3 Year Implementation </vt:lpstr>
      <vt:lpstr>KAS 3 Year Implementation Plan Snapshot  </vt:lpstr>
      <vt:lpstr>Fall 2019 </vt:lpstr>
      <vt:lpstr>Homepage</vt:lpstr>
      <vt:lpstr>Subscribe</vt:lpstr>
      <vt:lpstr>Your Standards Resources</vt:lpstr>
      <vt:lpstr>General Resources</vt:lpstr>
      <vt:lpstr>Content Area Resources</vt:lpstr>
      <vt:lpstr>Example Content Area Resources Page</vt:lpstr>
      <vt:lpstr>PL Resources 1</vt:lpstr>
      <vt:lpstr>PL Resources 2</vt:lpstr>
      <vt:lpstr>PL Resources 3</vt:lpstr>
      <vt:lpstr>Virtual Workshops</vt:lpstr>
      <vt:lpstr>PL Modules</vt:lpstr>
      <vt:lpstr>Getting to Know the KAS Modules</vt:lpstr>
      <vt:lpstr>Getting to Know Your KAS Modules</vt:lpstr>
      <vt:lpstr>Three Module Documents</vt:lpstr>
      <vt:lpstr>Assgnment Review Protocols</vt:lpstr>
      <vt:lpstr>Assignment Review Protocols 2</vt:lpstr>
      <vt:lpstr>Standards Webcasts</vt:lpstr>
      <vt:lpstr>5 Things to Know Before you Go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Caryn K Davidson</cp:lastModifiedBy>
  <cp:revision>3</cp:revision>
  <dcterms:modified xsi:type="dcterms:W3CDTF">2019-09-05T18:49:24Z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9bb408d4-4ae2-43aa-9fd8-90bf577f9111</vt:lpwstr>
  </property>
</Properties>
</file>