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67" r:id="rId6"/>
  </p:sldMasterIdLst>
  <p:notesMasterIdLst>
    <p:notesMasterId r:id="rId9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41" r:id="rId83"/>
    <p:sldId id="340" r:id="rId84"/>
    <p:sldId id="339" r:id="rId85"/>
    <p:sldId id="343" r:id="rId86"/>
    <p:sldId id="332" r:id="rId87"/>
    <p:sldId id="342" r:id="rId88"/>
    <p:sldId id="333" r:id="rId89"/>
    <p:sldId id="334" r:id="rId90"/>
    <p:sldId id="335" r:id="rId91"/>
    <p:sldId id="336" r:id="rId92"/>
    <p:sldId id="337" r:id="rId93"/>
    <p:sldId id="338" r:id="rId9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08" roundtripDataSignature="AMtx7miPmk7nl0qqk1HQUKQw5Md81ad6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1" autoAdjust="0"/>
  </p:normalViewPr>
  <p:slideViewPr>
    <p:cSldViewPr snapToGrid="0">
      <p:cViewPr varScale="1">
        <p:scale>
          <a:sx n="81" d="100"/>
          <a:sy n="81" d="100"/>
        </p:scale>
        <p:origin x="725" y="6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8" Type="http://customschemas.google.com/relationships/presentationmetadata" Target="meta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ducation.ky.gov/curriculum/standards/kyacadstand/Documents/Grade_4_Example_for_Evaluation.docx" TargetMode="External"/><Relationship Id="rId13" Type="http://schemas.openxmlformats.org/officeDocument/2006/relationships/hyperlink" Target="https://education.ky.gov/curriculum/standards/kyacadstand/Documents/High_School_SAL_Assignment_Review_Protocol.pdf" TargetMode="External"/><Relationship Id="rId18" Type="http://schemas.openxmlformats.org/officeDocument/2006/relationships/hyperlink" Target="https://education.ky.gov/curriculum/standards/kyacadstand/Documents/HS_Example_B_for_Evaluation.docx" TargetMode="External"/><Relationship Id="rId3" Type="http://schemas.openxmlformats.org/officeDocument/2006/relationships/hyperlink" Target="https://education.ky.gov/curriculum/standards/kyacadstand/Documents/Kentucky_Academic_Standards_for_Social_Studies_2019.pdf" TargetMode="External"/><Relationship Id="rId21" Type="http://schemas.openxmlformats.org/officeDocument/2006/relationships/hyperlink" Target="https://opportunitymyth.tntp.org/" TargetMode="External"/><Relationship Id="rId7" Type="http://schemas.openxmlformats.org/officeDocument/2006/relationships/hyperlink" Target="https://education.ky.gov/curriculum/standards/kyacadstand/Documents/Grade_1_SAL_Assignment_Review_Protocol.pdf" TargetMode="External"/><Relationship Id="rId12" Type="http://schemas.openxmlformats.org/officeDocument/2006/relationships/hyperlink" Target="https://education.ky.gov/curriculum/standards/kyacadstand/Documents/HS_Example_A_for_Evaluation.docx" TargetMode="External"/><Relationship Id="rId17" Type="http://schemas.openxmlformats.org/officeDocument/2006/relationships/hyperlink" Target="https://education.ky.gov/curriculum/standards/kyacadstand/Documents/Grade_8_SS_Assignment_Review_Protocol-WK.pdf" TargetMode="External"/><Relationship Id="rId2" Type="http://schemas.openxmlformats.org/officeDocument/2006/relationships/slide" Target="../slides/slide1.xml"/><Relationship Id="rId16" Type="http://schemas.openxmlformats.org/officeDocument/2006/relationships/hyperlink" Target="https://education.ky.gov/curriculum/standards/kyacadstand/Documents/Grade_8_Example_for_Evaluation.docx" TargetMode="External"/><Relationship Id="rId20" Type="http://schemas.openxmlformats.org/officeDocument/2006/relationships/hyperlink" Target="https://education.ky.gov/curriculum/standards/kyacadstand/Documents/Social_Studies_Student_Work_Review_Protocol.docx" TargetMode="External"/><Relationship Id="rId1" Type="http://schemas.openxmlformats.org/officeDocument/2006/relationships/notesMaster" Target="../notesMasters/notesMaster1.xml"/><Relationship Id="rId6" Type="http://schemas.openxmlformats.org/officeDocument/2006/relationships/hyperlink" Target="https://education.ky.gov/curriculum/standards/kyacadstand/Documents/Grade_1_Example_for_Evaluation.docx" TargetMode="External"/><Relationship Id="rId11" Type="http://schemas.openxmlformats.org/officeDocument/2006/relationships/hyperlink" Target="https://education.ky.gov/curriculum/standards/kyacadstand/Documents/Grade_7_SAL_Assignment_Review_Protocol.pdf" TargetMode="External"/><Relationship Id="rId5" Type="http://schemas.openxmlformats.org/officeDocument/2006/relationships/hyperlink" Target="https://kystandards.org/standards-resources/sal/ss_sal/" TargetMode="External"/><Relationship Id="rId15" Type="http://schemas.openxmlformats.org/officeDocument/2006/relationships/hyperlink" Target="https://education.ky.gov/curriculum/standards/kyacadstand/Documents/Grade_5_SS_Assignment_Review_Protocol-WK.pdf" TargetMode="External"/><Relationship Id="rId10" Type="http://schemas.openxmlformats.org/officeDocument/2006/relationships/hyperlink" Target="https://education.ky.gov/curriculum/standards/kyacadstand/Documents/Grade_7_Example_for_Evaluation.docx" TargetMode="External"/><Relationship Id="rId19" Type="http://schemas.openxmlformats.org/officeDocument/2006/relationships/hyperlink" Target="https://education.ky.gov/curriculum/standards/kyacadstand/Documents/High_School_SS_Assignment_Review_Protocal_P.pdf" TargetMode="External"/><Relationship Id="rId4" Type="http://schemas.openxmlformats.org/officeDocument/2006/relationships/hyperlink" Target="https://education.ky.gov/curriculum/standards/kyacadstand/Documents/Social_Studies_Assignment_Review_Protocol.docx" TargetMode="External"/><Relationship Id="rId9" Type="http://schemas.openxmlformats.org/officeDocument/2006/relationships/hyperlink" Target="https://education.ky.gov/curriculum/standards/kyacadstand/Documents/Grade_4_SAL_Assignment_Review_Protocol.pdf" TargetMode="External"/><Relationship Id="rId14" Type="http://schemas.openxmlformats.org/officeDocument/2006/relationships/hyperlink" Target="https://education.ky.gov/curriculum/standards/kyacadstand/Documents/Grade_5_Example_for_Evaluation.docx"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Kentucky_Academic_Standards_for_Social_Studies_2019.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ducation.ky.gov/curriculum/standards/kyacadstand/Documents/Grade_4_Example_for_Evaluation.docx" TargetMode="External"/><Relationship Id="rId13" Type="http://schemas.openxmlformats.org/officeDocument/2006/relationships/hyperlink" Target="https://education.ky.gov/curriculum/standards/kyacadstand/Documents/High_School_SAL_Assignment_Review_Protocol.pdf" TargetMode="External"/><Relationship Id="rId18" Type="http://schemas.openxmlformats.org/officeDocument/2006/relationships/hyperlink" Target="https://education.ky.gov/curriculum/standards/kyacadstand/Documents/HS_Example_B_for_Evaluation.docx" TargetMode="External"/><Relationship Id="rId3" Type="http://schemas.openxmlformats.org/officeDocument/2006/relationships/hyperlink" Target="https://education.ky.gov/curriculum/standards/kyacadstand/Documents/Kentucky_Academic_Standards_for_Social_Studies_2019.pdf" TargetMode="External"/><Relationship Id="rId7" Type="http://schemas.openxmlformats.org/officeDocument/2006/relationships/hyperlink" Target="https://education.ky.gov/curriculum/standards/kyacadstand/Documents/Grade_1_SAL_Assignment_Review_Protocol.pdf" TargetMode="External"/><Relationship Id="rId12" Type="http://schemas.openxmlformats.org/officeDocument/2006/relationships/hyperlink" Target="https://education.ky.gov/curriculum/standards/kyacadstand/Documents/HS_Example_A_for_Evaluation.docx" TargetMode="External"/><Relationship Id="rId17" Type="http://schemas.openxmlformats.org/officeDocument/2006/relationships/hyperlink" Target="https://education.ky.gov/curriculum/standards/kyacadstand/Documents/Grade_8_SS_Assignment_Review_Protocol-WK.pdf" TargetMode="External"/><Relationship Id="rId2" Type="http://schemas.openxmlformats.org/officeDocument/2006/relationships/slide" Target="../slides/slide35.xml"/><Relationship Id="rId16" Type="http://schemas.openxmlformats.org/officeDocument/2006/relationships/hyperlink" Target="https://education.ky.gov/curriculum/standards/kyacadstand/Documents/Grade_8_Example_for_Evaluation.docx" TargetMode="External"/><Relationship Id="rId1" Type="http://schemas.openxmlformats.org/officeDocument/2006/relationships/notesMaster" Target="../notesMasters/notesMaster1.xml"/><Relationship Id="rId6" Type="http://schemas.openxmlformats.org/officeDocument/2006/relationships/hyperlink" Target="https://education.ky.gov/curriculum/standards/kyacadstand/Documents/Grade_1_Example_for_Evaluation.docx" TargetMode="External"/><Relationship Id="rId11" Type="http://schemas.openxmlformats.org/officeDocument/2006/relationships/hyperlink" Target="https://education.ky.gov/curriculum/standards/kyacadstand/Documents/Grade_7_SAL_Assignment_Review_Protocol.pdf" TargetMode="External"/><Relationship Id="rId5" Type="http://schemas.openxmlformats.org/officeDocument/2006/relationships/hyperlink" Target="https://kystandards.org/standards-resources/sal/ss_sal/" TargetMode="External"/><Relationship Id="rId15" Type="http://schemas.openxmlformats.org/officeDocument/2006/relationships/hyperlink" Target="https://education.ky.gov/curriculum/standards/kyacadstand/Documents/Grade_5_SS_Assignment_Review_Protocol-WK.pdf" TargetMode="External"/><Relationship Id="rId10" Type="http://schemas.openxmlformats.org/officeDocument/2006/relationships/hyperlink" Target="https://education.ky.gov/curriculum/standards/kyacadstand/Documents/Grade_7_Example_for_Evaluation.docx" TargetMode="External"/><Relationship Id="rId19" Type="http://schemas.openxmlformats.org/officeDocument/2006/relationships/hyperlink" Target="https://education.ky.gov/curriculum/standards/kyacadstand/Documents/High_School_SS_Assignment_Review_Protocal_P.pdf" TargetMode="External"/><Relationship Id="rId4" Type="http://schemas.openxmlformats.org/officeDocument/2006/relationships/hyperlink" Target="https://education.ky.gov/curriculum/standards/kyacadstand/Documents/Social_Studies_Assignment_Review_Protocol.docx" TargetMode="External"/><Relationship Id="rId9" Type="http://schemas.openxmlformats.org/officeDocument/2006/relationships/hyperlink" Target="https://education.ky.gov/curriculum/standards/kyacadstand/Documents/Grade_4_SAL_Assignment_Review_Protocol.pdf" TargetMode="External"/><Relationship Id="rId14" Type="http://schemas.openxmlformats.org/officeDocument/2006/relationships/hyperlink" Target="https://education.ky.gov/curriculum/standards/kyacadstand/Documents/Grade_5_Example_for_Evaluation.docx"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Student_Work_Review_Protocol.docx"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opportunitymyth.tntp.org/"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Module Overview:</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i="1">
                <a:solidFill>
                  <a:schemeClr val="dk1"/>
                </a:solidFill>
                <a:latin typeface="Calibri"/>
                <a:ea typeface="Calibri"/>
                <a:cs typeface="Calibri"/>
                <a:sym typeface="Calibri"/>
              </a:rPr>
              <a:t>Social Studies Assignment Review Protocol: How to Use the Protocol Module</a:t>
            </a:r>
            <a:r>
              <a:rPr lang="en-US" sz="1200">
                <a:solidFill>
                  <a:schemeClr val="dk1"/>
                </a:solidFill>
                <a:latin typeface="Calibri"/>
                <a:ea typeface="Calibri"/>
                <a:cs typeface="Calibri"/>
                <a:sym typeface="Calibri"/>
              </a:rPr>
              <a:t> contains the materials to be used in work sessions at the district, school or department level. These sessions are intended to support the successful implementation of strongly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aligned assignments in classrooms across the state.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rPr>
              <a:t>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Materials:</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following materials are part of this module: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i="1" u="sng">
                <a:solidFill>
                  <a:schemeClr val="hlink"/>
                </a:solidFill>
                <a:latin typeface="Calibri"/>
                <a:ea typeface="Calibri"/>
                <a:cs typeface="Calibri"/>
                <a:sym typeface="Calibri"/>
                <a:hlinkClick r:id="rId3"/>
              </a:rPr>
              <a:t>Kentucky Academic Standards (KAS) for Social Studies</a:t>
            </a:r>
            <a:endParaRPr sz="1200" i="1" u="sng">
              <a:solidFill>
                <a:schemeClr val="hlink"/>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4"/>
              </a:rPr>
              <a:t>Social Studies Assignment Review Protocol</a:t>
            </a:r>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5"/>
              </a:rPr>
              <a:t>Social Studies Student Assignment Library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Grade 1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Grade 1 Assignment Review Protocol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Grade 4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Grade 4 Assignment Review Protocol</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Grade 7 Example for </a:t>
            </a: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
                  </a:ext>
                </a:extLst>
              </a:rPr>
              <a:t>Grade 7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
                  </a:ext>
                </a:extLst>
              </a:rPr>
              <a:t>High School Example A for Evaluation</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
                  </a:ext>
                </a:extLst>
              </a:rPr>
              <a: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
                </a:ext>
              </a:extLst>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
                  </a:ext>
                </a:extLst>
              </a:rPr>
              <a:t>High School Example A</a:t>
            </a: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
                  </a:ext>
                </a:extLst>
              </a:rPr>
              <a:t> Assignment Review Protocol</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
                  </a:ext>
                </a:extLst>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
                  </a:ext>
                </a:extLst>
              </a:rPr>
              <a:t>Grade 5 Example for 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
                  </a:ext>
                </a:extLst>
              </a:rPr>
              <a:t>Grade 5 Assignment Review Protocol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
                  </a:ext>
                </a:extLst>
              </a:rPr>
              <a: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
                </a:ext>
              </a:extLst>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
                  </a:ext>
                </a:extLst>
              </a:rPr>
              <a:t>Grade 8 Example for </a:t>
            </a: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
                  </a:ext>
                </a:extLst>
              </a:rPr>
              <a:t>Grade 8 Assignment Review Protocol</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
                  </a:ext>
                </a:extLst>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
                  </a:ext>
                </a:extLst>
              </a:rPr>
              <a:t>High School Example B for Evaluation</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
                  </a:ext>
                </a:extLst>
              </a:rPr>
              <a:t>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
                  </a:ext>
                </a:extLst>
              </a:rPr>
              <a:t>High School Example B</a:t>
            </a: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
                  </a:ext>
                </a:extLst>
              </a:rPr>
              <a:t>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20"/>
              </a:rPr>
              <a:t>Social Studies Student Work Review Protocol</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
                  </a:ext>
                </a:extLst>
              </a:rPr>
              <a:t>Social Studies Student Assignment Library</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TNTP, inc. (2019). </a:t>
            </a:r>
            <a:r>
              <a:rPr lang="en-US" sz="1200" i="1">
                <a:solidFill>
                  <a:schemeClr val="dk1"/>
                </a:solidFill>
                <a:latin typeface="Calibri"/>
                <a:ea typeface="Calibri"/>
                <a:cs typeface="Calibri"/>
                <a:sym typeface="Calibri"/>
              </a:rPr>
              <a:t>The Opportunity Myth </a:t>
            </a:r>
            <a:r>
              <a:rPr lang="en-US" sz="1200">
                <a:solidFill>
                  <a:schemeClr val="dk1"/>
                </a:solidFill>
                <a:latin typeface="Calibri"/>
                <a:ea typeface="Calibri"/>
                <a:cs typeface="Calibri"/>
                <a:sym typeface="Calibri"/>
              </a:rPr>
              <a:t>[presentation]. Retrieved from </a:t>
            </a:r>
            <a:r>
              <a:rPr lang="en-US" u="sng">
                <a:solidFill>
                  <a:schemeClr val="hlink"/>
                </a:solidFill>
                <a:hlinkClick r:id="rId21"/>
              </a:rPr>
              <a:t>https://opportunitymyth.tntp.org/</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Goals:</a:t>
            </a:r>
            <a:endParaRPr sz="1200">
              <a:latin typeface="Calibri"/>
              <a:ea typeface="Calibri"/>
              <a:cs typeface="Calibri"/>
              <a:sym typeface="Calibri"/>
            </a:endParaRPr>
          </a:p>
          <a:p>
            <a:pPr marL="0" marR="50800" lvl="0" indent="0" algn="l" rtl="0">
              <a:lnSpc>
                <a:spcPct val="100000"/>
              </a:lnSpc>
              <a:spcBef>
                <a:spcPts val="0"/>
              </a:spcBef>
              <a:spcAft>
                <a:spcPts val="0"/>
              </a:spcAft>
              <a:buClr>
                <a:schemeClr val="dk1"/>
              </a:buClr>
              <a:buSzPts val="1100"/>
              <a:buFont typeface="Arial"/>
              <a:buNone/>
            </a:pPr>
            <a:r>
              <a:rPr lang="en-US" sz="1200">
                <a:latin typeface="Calibri"/>
                <a:ea typeface="Calibri"/>
                <a:cs typeface="Calibri"/>
                <a:sym typeface="Calibri"/>
              </a:rPr>
              <a:t>The goals for </a:t>
            </a:r>
            <a:r>
              <a:rPr lang="en-US" sz="1200" i="1">
                <a:latin typeface="Calibri"/>
                <a:ea typeface="Calibri"/>
                <a:cs typeface="Calibri"/>
                <a:sym typeface="Calibri"/>
              </a:rPr>
              <a:t>Social Studies Assignment Review Protocol: How to Use the Protocol Module </a:t>
            </a:r>
            <a:r>
              <a:rPr lang="en-US" sz="1200">
                <a:latin typeface="Calibri"/>
                <a:ea typeface="Calibri"/>
                <a:cs typeface="Calibri"/>
                <a:sym typeface="Calibri"/>
              </a:rPr>
              <a:t>are for districts and schools to:</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Engage with the </a:t>
            </a:r>
            <a:r>
              <a:rPr lang="en-US" sz="1200" i="1">
                <a:latin typeface="Calibri"/>
                <a:ea typeface="Calibri"/>
                <a:cs typeface="Calibri"/>
                <a:sym typeface="Calibri"/>
              </a:rPr>
              <a:t>Kentucky Academic Standards (KAS) for Social Studies.</a:t>
            </a:r>
            <a:endParaRPr sz="1200" i="1">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Understand the purpose and use of the Social Studies Assignment Review Protocol.</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latin typeface="Calibri"/>
                <a:ea typeface="Calibri"/>
                <a:cs typeface="Calibri"/>
                <a:sym typeface="Calibri"/>
              </a:rPr>
              <a:t>Learn how to evaluate an assignment using the Social Studies Assignment Review Protocol. </a:t>
            </a:r>
            <a:endParaRPr sz="120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
                  </a:ext>
                </a:extLst>
              </a:rPr>
              <a:t>Understand the characteristics of a strongly aligned </a:t>
            </a:r>
            <a:r>
              <a:rPr lang="en-US" sz="12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
                  </a:ext>
                </a:extLst>
              </a:rPr>
              <a:t>KAS for Social Studies</a:t>
            </a:r>
            <a:r>
              <a:rPr lang="en-US"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
                  </a:ext>
                </a:extLst>
              </a:rPr>
              <a:t> assignment.</a:t>
            </a: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1800"/>
              </a:spcBef>
              <a:spcAft>
                <a:spcPts val="0"/>
              </a:spcAft>
              <a:buClr>
                <a:schemeClr val="dk1"/>
              </a:buClr>
              <a:buSzPts val="1100"/>
              <a:buFont typeface="Arial"/>
              <a:buNone/>
            </a:pPr>
            <a:r>
              <a:rPr lang="en-US" sz="1200">
                <a:latin typeface="Calibri"/>
                <a:ea typeface="Calibri"/>
                <a:cs typeface="Calibri"/>
                <a:sym typeface="Calibri"/>
              </a:rPr>
              <a:t>Intended Audiences:</a:t>
            </a:r>
            <a:endParaRPr sz="1200">
              <a:latin typeface="Calibri"/>
              <a:ea typeface="Calibri"/>
              <a:cs typeface="Calibri"/>
              <a:sym typeface="Calibri"/>
            </a:endParaRPr>
          </a:p>
          <a:p>
            <a:pPr marL="0" lvl="0" indent="0" algn="l" rtl="0">
              <a:lnSpc>
                <a:spcPct val="115000"/>
              </a:lnSpc>
              <a:spcBef>
                <a:spcPts val="180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Participants</a:t>
            </a:r>
            <a:endParaRPr sz="1200" b="1">
              <a:solidFill>
                <a:schemeClr val="dk1"/>
              </a:solidFill>
              <a:latin typeface="Calibri"/>
              <a:ea typeface="Calibri"/>
              <a:cs typeface="Calibri"/>
              <a:sym typeface="Calibri"/>
            </a:endParaRPr>
          </a:p>
          <a:p>
            <a:pPr marL="0" marR="50800" lvl="0" indent="0" algn="l" rtl="0">
              <a:lnSpc>
                <a:spcPct val="115000"/>
              </a:lnSpc>
              <a:spcBef>
                <a:spcPts val="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 In addition, districts may choose to have anyone planning to conduct observations or walkthroughs participate in this session in order to develop an understanding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
                  </a:ext>
                </a:extLst>
              </a:rPr>
              <a:t>of how to evaluate strongly aligned </a:t>
            </a: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
                  </a:ext>
                </a:extLst>
              </a:rPr>
              <a:t>KAS for Social Studies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
                  </a:ext>
                </a:extLst>
              </a:rPr>
              <a:t>assignments. </a:t>
            </a:r>
            <a:endParaRPr sz="1200">
              <a:solidFill>
                <a:schemeClr val="dk1"/>
              </a:solidFill>
              <a:latin typeface="Calibri"/>
              <a:ea typeface="Calibri"/>
              <a:cs typeface="Calibri"/>
              <a:sym typeface="Calibri"/>
            </a:endParaRPr>
          </a:p>
          <a:p>
            <a:pPr marL="0" lvl="0" indent="0" algn="l" rtl="0">
              <a:lnSpc>
                <a:spcPct val="108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50800" lvl="0" indent="0" algn="l" rtl="0">
              <a:lnSpc>
                <a:spcPct val="112000"/>
              </a:lnSpc>
              <a:spcBef>
                <a:spcPts val="10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a:t>
            </a:r>
            <a:endParaRPr sz="1200" b="1">
              <a:solidFill>
                <a:schemeClr val="dk1"/>
              </a:solidFill>
              <a:latin typeface="Calibri"/>
              <a:ea typeface="Calibri"/>
              <a:cs typeface="Calibri"/>
              <a:sym typeface="Calibri"/>
            </a:endParaRPr>
          </a:p>
          <a:p>
            <a:pPr marL="0" lvl="0" indent="0" algn="l" rtl="0">
              <a:lnSpc>
                <a:spcPct val="108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Module session facilitators may include, but are not limited to, district leaders, school administrators, instructional specialists/coaches, intervention specialists, department chairs, special educators and classroom teachers.</a:t>
            </a:r>
            <a:endParaRPr sz="1200">
              <a:solidFill>
                <a:schemeClr val="dk1"/>
              </a:solidFill>
              <a:latin typeface="Calibri"/>
              <a:ea typeface="Calibri"/>
              <a:cs typeface="Calibri"/>
              <a:sym typeface="Calibri"/>
            </a:endParaRPr>
          </a:p>
          <a:p>
            <a:pPr marL="0" lvl="0" indent="0" algn="l" rtl="0">
              <a:lnSpc>
                <a:spcPct val="108000"/>
              </a:lnSpc>
              <a:spcBef>
                <a:spcPts val="1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38100" lvl="0" indent="0" algn="l" rtl="0">
              <a:lnSpc>
                <a:spcPct val="111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This facilitator’s guide provides suggestions for structuring each section of Module 5, recommended activities to evaluate grade-level assignments to determine if they are aligned to the </a:t>
            </a:r>
            <a:r>
              <a:rPr lang="en-US" sz="1200" i="1">
                <a:solidFill>
                  <a:schemeClr val="dk1"/>
                </a:solidFill>
                <a:latin typeface="Calibri"/>
                <a:ea typeface="Calibri"/>
                <a:cs typeface="Calibri"/>
                <a:sym typeface="Calibri"/>
              </a:rPr>
              <a:t>KAS for Social Studies </a:t>
            </a:r>
            <a:r>
              <a:rPr lang="en-US" sz="1200">
                <a:solidFill>
                  <a:schemeClr val="dk1"/>
                </a:solidFill>
                <a:latin typeface="Calibri"/>
                <a:ea typeface="Calibri"/>
                <a:cs typeface="Calibri"/>
                <a:sym typeface="Calibri"/>
              </a:rPr>
              <a:t>and guidance on talking points to use with the provided slideshows.</a:t>
            </a:r>
            <a:endParaRPr sz="1200">
              <a:solidFill>
                <a:schemeClr val="dk1"/>
              </a:solidFill>
              <a:latin typeface="Calibri"/>
              <a:ea typeface="Calibri"/>
              <a:cs typeface="Calibri"/>
              <a:sym typeface="Calibri"/>
            </a:endParaRPr>
          </a:p>
          <a:p>
            <a:pPr marL="0" lvl="0" indent="0" algn="l" rtl="0">
              <a:lnSpc>
                <a:spcPct val="108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50800" lvl="0" indent="0" algn="l" rtl="0">
              <a:lnSpc>
                <a:spcPct val="115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 you work through Module 5, there will be activities provided to aid in developing participant knowledge of designed strongly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aligned assignments</a:t>
            </a:r>
            <a:r>
              <a:rPr lang="en-US" sz="1200" i="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Facilitators may need to revise specific tasks in order to meet the needs of the participants or to be respectful of the time planned within the work session. </a:t>
            </a:r>
            <a:r>
              <a:rPr lang="en-US"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8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15000"/>
              </a:lnSpc>
              <a:spcBef>
                <a:spcPts val="1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Helpful Hint</a:t>
            </a:r>
            <a:endParaRPr sz="1200">
              <a:solidFill>
                <a:schemeClr val="dk1"/>
              </a:solidFill>
              <a:latin typeface="Calibri"/>
              <a:ea typeface="Calibri"/>
              <a:cs typeface="Calibri"/>
              <a:sym typeface="Calibri"/>
            </a:endParaRPr>
          </a:p>
          <a:p>
            <a:pPr marL="0" marR="50800" lvl="0" indent="0" algn="l" rtl="0">
              <a:lnSpc>
                <a:spcPct val="115000"/>
              </a:lnSpc>
              <a:spcBef>
                <a:spcPts val="4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implementation of strongly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aligned assignments</a:t>
            </a:r>
            <a:r>
              <a:rPr lang="en-US" sz="1200" i="1">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will cause Kentucky educators to face changes in instructional practices. It is important to realize that while you are the facilitator of these work sessions, you may not have all the answers to the questions asked by participants. And that is okay. </a:t>
            </a:r>
            <a:endParaRPr sz="1200">
              <a:solidFill>
                <a:schemeClr val="dk1"/>
              </a:solidFill>
              <a:latin typeface="Calibri"/>
              <a:ea typeface="Calibri"/>
              <a:cs typeface="Calibri"/>
              <a:sym typeface="Calibri"/>
            </a:endParaRPr>
          </a:p>
          <a:p>
            <a:pPr marL="0" lvl="0" indent="0" algn="l" rtl="0">
              <a:lnSpc>
                <a:spcPct val="108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marR="50800" lvl="0" indent="0" algn="l" rtl="0">
              <a:lnSpc>
                <a:spcPct val="115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sz="1200">
              <a:solidFill>
                <a:schemeClr val="dk1"/>
              </a:solidFill>
              <a:latin typeface="Calibri"/>
              <a:ea typeface="Calibri"/>
              <a:cs typeface="Calibri"/>
              <a:sym typeface="Calibri"/>
            </a:endParaRPr>
          </a:p>
          <a:p>
            <a:pPr marL="0" lvl="0" indent="0" algn="l" rtl="0">
              <a:lnSpc>
                <a:spcPct val="115000"/>
              </a:lnSpc>
              <a:spcBef>
                <a:spcPts val="22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Planning Ahead:</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Determine which stakeholders to invite as participants. In the invitation, describe how the work sessions will benefit them.</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 few days before the meeting, you may want to remind participants to bring their documents to the meeting. (See below for Participant Documents Needed.)</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Reserve adequate space and equipment. Tables or desks should be set up to support small-group discussion.</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Access to the Internet for participants.</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sz="1200">
              <a:solidFill>
                <a:schemeClr val="dk1"/>
              </a:solidFill>
              <a:latin typeface="Calibri"/>
              <a:ea typeface="Calibri"/>
              <a:cs typeface="Calibri"/>
              <a:sym typeface="Calibri"/>
            </a:endParaRPr>
          </a:p>
          <a:p>
            <a:pPr marL="0" lvl="0" indent="0" algn="l" rtl="0">
              <a:lnSpc>
                <a:spcPct val="115000"/>
              </a:lnSpc>
              <a:spcBef>
                <a:spcPts val="3600"/>
              </a:spcBef>
              <a:spcAft>
                <a:spcPts val="0"/>
              </a:spcAft>
              <a:buClr>
                <a:schemeClr val="dk1"/>
              </a:buClr>
              <a:buSzPts val="1100"/>
              <a:buFont typeface="Arial"/>
              <a:buNone/>
            </a:pPr>
            <a:r>
              <a:rPr lang="en-US" sz="1200">
                <a:solidFill>
                  <a:schemeClr val="dk1"/>
                </a:solidFill>
                <a:latin typeface="Calibri"/>
                <a:ea typeface="Calibri"/>
                <a:cs typeface="Calibri"/>
                <a:sym typeface="Calibri"/>
              </a:rPr>
              <a:t>Preparation</a:t>
            </a:r>
            <a:endParaRPr sz="1200">
              <a:solidFill>
                <a:schemeClr val="dk1"/>
              </a:solidFill>
              <a:latin typeface="Calibri"/>
              <a:ea typeface="Calibri"/>
              <a:cs typeface="Calibri"/>
              <a:sym typeface="Calibri"/>
            </a:endParaRPr>
          </a:p>
          <a:p>
            <a:pPr marL="0" lvl="0" indent="0" algn="l" rtl="0">
              <a:lnSpc>
                <a:spcPct val="115000"/>
              </a:lnSpc>
              <a:spcBef>
                <a:spcPts val="1900"/>
              </a:spcBef>
              <a:spcAft>
                <a:spcPts val="0"/>
              </a:spcAft>
              <a:buSzPts val="1100"/>
              <a:buNone/>
            </a:pPr>
            <a:r>
              <a:rPr lang="en-US" sz="1200" b="1">
                <a:solidFill>
                  <a:schemeClr val="dk1"/>
                </a:solidFill>
                <a:latin typeface="Calibri"/>
                <a:ea typeface="Calibri"/>
                <a:cs typeface="Calibri"/>
                <a:sym typeface="Calibri"/>
              </a:rPr>
              <a:t>Participant Documents Needed: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u="sng">
                <a:solidFill>
                  <a:schemeClr val="hlink"/>
                </a:solidFill>
                <a:latin typeface="Calibri"/>
                <a:ea typeface="Calibri"/>
                <a:cs typeface="Calibri"/>
                <a:sym typeface="Calibri"/>
                <a:hlinkClick r:id="rId3"/>
              </a:rPr>
              <a:t>Kentucky Academic Standards (KAS) for Social Studies</a:t>
            </a:r>
            <a:endParaRPr sz="1200" i="1" u="sng">
              <a:solidFill>
                <a:schemeClr val="hlink"/>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4"/>
              </a:rPr>
              <a:t>Social Studies Assignment Review Protocol</a:t>
            </a:r>
            <a:endParaRPr>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5"/>
              </a:rPr>
              <a:t>Social Studies Student Assignment Library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
                  </a:ext>
                </a:extLst>
              </a:rPr>
              <a:t>Grade 1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
                  </a:ext>
                </a:extLst>
              </a:rPr>
              <a:t>Grade 1 Assignment Review Protocol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
                  </a:ext>
                </a:extLst>
              </a:rPr>
              <a:t>Grade 4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2"/>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3"/>
                  </a:ext>
                </a:extLst>
              </a:rPr>
              <a:t>Grade 4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4"/>
                  </a:ext>
                </a:extLst>
              </a:rPr>
              <a:t>Grade 7 Example for </a:t>
            </a: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5"/>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6"/>
                  </a:ext>
                </a:extLst>
              </a:rPr>
              <a:t>Grade 7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7"/>
                  </a:ext>
                </a:extLst>
              </a:rPr>
              <a:t>High School Example A for Evaluation</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8"/>
                  </a:ext>
                </a:extLst>
              </a:rPr>
              <a: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9"/>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0"/>
                  </a:ext>
                </a:extLst>
              </a:rPr>
              <a:t>High School Example A</a:t>
            </a: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1"/>
                  </a:ext>
                </a:extLst>
              </a:rPr>
              <a:t>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2"/>
                  </a:ext>
                </a:extLst>
              </a:rPr>
              <a:t>Grade 5 Example for 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3"/>
                  </a:ext>
                </a:extLst>
              </a:rPr>
              <a:t>Grade 5 Assignment Review Protocol </a:t>
            </a:r>
            <a:r>
              <a:rPr lang="en-US" sz="1200" u="sng">
                <a:solidFill>
                  <a:schemeClr val="hlink"/>
                </a:solidFill>
                <a:latin typeface="Calibri"/>
                <a:ea typeface="Calibri"/>
                <a:cs typeface="Calibri"/>
                <a:sym typeface="Calibri"/>
                <a:hlinkClick r:id="rId1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4"/>
                  </a:ext>
                </a:extLst>
              </a:rPr>
              <a: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5"/>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6"/>
                  </a:ext>
                </a:extLst>
              </a:rPr>
              <a:t>Grade 8 Example for </a:t>
            </a: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7"/>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8"/>
                  </a:ext>
                </a:extLst>
              </a:rPr>
              <a:t>Grade 8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9"/>
                  </a:ext>
                </a:extLst>
              </a:rPr>
              <a:t>High School Example B for Evaluation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0"/>
                  </a:ext>
                </a:extLst>
              </a:rPr>
              <a:t>High School Example B</a:t>
            </a: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1"/>
                  </a:ext>
                </a:extLst>
              </a:rPr>
              <a:t>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20"/>
              </a:rPr>
              <a:t>Social Studies Student Work Review Protocol</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5"/>
              </a:rPr>
              <a:t>Social Studies Student Assignment Library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21"/>
              </a:rPr>
              <a:t>The Opportunity </a:t>
            </a:r>
            <a:r>
              <a:rPr lang="en-US" sz="1200" u="sng">
                <a:solidFill>
                  <a:schemeClr val="hlink"/>
                </a:solidFill>
                <a:latin typeface="Calibri"/>
                <a:ea typeface="Calibri"/>
                <a:cs typeface="Calibri"/>
                <a:sym typeface="Calibri"/>
                <a:hlinkClick r:id="rId2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2"/>
                  </a:ext>
                </a:extLst>
              </a:rPr>
              <a:t>Myth</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a:solidFill>
                <a:schemeClr val="hlink"/>
              </a:solidFill>
              <a:latin typeface="Calibri"/>
              <a:ea typeface="Calibri"/>
              <a:cs typeface="Calibri"/>
              <a:sym typeface="Calibri"/>
            </a:endParaRPr>
          </a:p>
          <a:p>
            <a:pPr marL="0" marR="50800" lvl="0" indent="0" algn="l" rtl="0">
              <a:lnSpc>
                <a:spcPct val="112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 Work Session Supplies Needed:</a:t>
            </a:r>
            <a:endParaRPr sz="1200" b="1">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latin typeface="Calibri"/>
                <a:ea typeface="Calibri"/>
                <a:cs typeface="Calibri"/>
                <a:sym typeface="Calibri"/>
              </a:rPr>
              <a:t>● Computer with</a:t>
            </a:r>
            <a:r>
              <a:rPr lang="en-US" sz="1200" i="1">
                <a:latin typeface="Calibri"/>
                <a:ea typeface="Calibri"/>
                <a:cs typeface="Calibri"/>
                <a:sym typeface="Calibri"/>
              </a:rPr>
              <a:t> </a:t>
            </a:r>
            <a:r>
              <a:rPr lang="en-US" sz="1200" i="1">
                <a:highlight>
                  <a:schemeClr val="lt1"/>
                </a:highlight>
                <a:latin typeface="Calibri"/>
                <a:ea typeface="Calibri"/>
                <a:cs typeface="Calibri"/>
                <a:sym typeface="Calibri"/>
              </a:rPr>
              <a:t>Social Studies Assignment Review Protocol: </a:t>
            </a:r>
            <a:r>
              <a:rPr lang="en-US" sz="1200" i="1">
                <a:latin typeface="Calibri"/>
                <a:ea typeface="Calibri"/>
                <a:cs typeface="Calibri"/>
                <a:sym typeface="Calibri"/>
              </a:rPr>
              <a:t>How to Use the Protocol Module</a:t>
            </a:r>
            <a:endParaRPr sz="1200" i="1">
              <a:highlight>
                <a:schemeClr val="lt1"/>
              </a:highlight>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Technology with projection capability</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Copies of the participant handouts needed for the session (See links in the Facilitator's Guide.)</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Parking Lot for questions - This may be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Self-Sticking Notes (optional)</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Poster paper (optional)</a:t>
            </a:r>
            <a:endParaRPr sz="1200">
              <a:solidFill>
                <a:schemeClr val="dk1"/>
              </a:solidFill>
              <a:latin typeface="Calibri"/>
              <a:ea typeface="Calibri"/>
              <a:cs typeface="Calibri"/>
              <a:sym typeface="Calibri"/>
            </a:endParaRPr>
          </a:p>
          <a:p>
            <a:pPr marL="0" lvl="0" indent="0" algn="l" rtl="0">
              <a:lnSpc>
                <a:spcPct val="112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Highlighters and/or colored pens/markers (optional)</a:t>
            </a:r>
            <a:endParaRPr sz="1200">
              <a:solidFill>
                <a:schemeClr val="dk1"/>
              </a:solidFill>
              <a:latin typeface="Calibri"/>
              <a:ea typeface="Calibri"/>
              <a:cs typeface="Calibri"/>
              <a:sym typeface="Calibri"/>
            </a:endParaRPr>
          </a:p>
          <a:p>
            <a:pPr marL="0" lvl="0" indent="0" algn="l" rtl="0">
              <a:lnSpc>
                <a:spcPct val="115000"/>
              </a:lnSpc>
              <a:spcBef>
                <a:spcPts val="2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Work Session Suggestion</a:t>
            </a:r>
            <a:endParaRPr sz="1200">
              <a:solidFill>
                <a:schemeClr val="dk1"/>
              </a:solidFill>
              <a:latin typeface="Calibri"/>
              <a:ea typeface="Calibri"/>
              <a:cs typeface="Calibri"/>
              <a:sym typeface="Calibri"/>
            </a:endParaRPr>
          </a:p>
          <a:p>
            <a:pPr marL="0" marR="50800" lvl="0" indent="0" algn="l" rtl="0">
              <a:lnSpc>
                <a:spcPct val="112000"/>
              </a:lnSpc>
              <a:spcBef>
                <a:spcPts val="160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Building a Community</a:t>
            </a:r>
            <a:endParaRPr sz="1200" b="1">
              <a:solidFill>
                <a:schemeClr val="dk1"/>
              </a:solidFill>
              <a:latin typeface="Calibri"/>
              <a:ea typeface="Calibri"/>
              <a:cs typeface="Calibri"/>
              <a:sym typeface="Calibri"/>
            </a:endParaRPr>
          </a:p>
          <a:p>
            <a:pPr marL="0" marR="50800" lvl="0" indent="0" algn="l" rtl="0">
              <a:lnSpc>
                <a:spcPct val="115000"/>
              </a:lnSpc>
              <a:spcBef>
                <a:spcPts val="100"/>
              </a:spcBef>
              <a:spcAft>
                <a:spcPts val="0"/>
              </a:spcAft>
              <a:buClr>
                <a:schemeClr val="dk1"/>
              </a:buClr>
              <a:buSzPts val="1100"/>
              <a:buFont typeface="Arial"/>
              <a:buNone/>
            </a:pPr>
            <a:r>
              <a:rPr lang="en-US" sz="120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the Module 5 sections. Again, time allotted for community-building will allow participants to have a voice and be engaged as active contributors and learners in the sessions.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204" name="Google Shape;2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18717a43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818717a43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Explain: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inquiry process is critical for effective student understanding of civics, economics, geography and history.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Students will engage in inquiry using the tools, conceptual understandings and the language of political scientists, economists, geographers and historians at a developmentally appropriate level.</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Students will craft arguments, apply reasoning, make comparisons, corroborate their sources and interpret and synthesize evidence as political scientists, economists, geographers and historians.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18717a43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18717a43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 </a:t>
            </a:r>
            <a:endParaRPr sz="1200" b="1">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Explain: When engaging with the </a:t>
            </a:r>
            <a:r>
              <a:rPr lang="en-US" sz="1200" i="1">
                <a:solidFill>
                  <a:schemeClr val="dk1"/>
                </a:solidFill>
                <a:latin typeface="Calibri"/>
                <a:ea typeface="Calibri"/>
                <a:cs typeface="Calibri"/>
                <a:sym typeface="Calibri"/>
              </a:rPr>
              <a:t>KAS for Social Studies, </a:t>
            </a:r>
            <a:r>
              <a:rPr lang="en-US" sz="1200">
                <a:solidFill>
                  <a:schemeClr val="dk1"/>
                </a:solidFill>
                <a:latin typeface="Calibri"/>
                <a:ea typeface="Calibri"/>
                <a:cs typeface="Calibri"/>
                <a:sym typeface="Calibri"/>
              </a:rPr>
              <a:t>it is important to understand the relationship between the inquiry practices and the discipline strand standards. At the first glance of the architecture, it may appear that the discipline strand standards only interact with the inquiry standards through the inquiry practice of investigation. However, this is not the case. As can be seen in the annotated chart on this slide, students cannot successfully engage in inquiry without the discipline strand standards. The social studies disciplines and the concepts and practices of the disciplines are required to ask compelling and supporting questions, acquire new knowledge, substantiate claims using evidence and effectively communicate conclusions.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18717a432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18717a43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Explain: </a:t>
            </a:r>
            <a:endParaRPr sz="1200">
              <a:solidFill>
                <a:schemeClr val="dk1"/>
              </a:solidFill>
              <a:latin typeface="Calibri"/>
              <a:ea typeface="Calibri"/>
              <a:cs typeface="Calibri"/>
              <a:sym typeface="Calibri"/>
            </a:endParaRPr>
          </a:p>
          <a:p>
            <a:pPr marL="457200" lvl="0" indent="-304800" algn="l" rtl="0">
              <a:lnSpc>
                <a:spcPct val="115000"/>
              </a:lnSpc>
              <a:spcBef>
                <a:spcPts val="100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order to be culturally literate, students must have knowledge of each of the four social studies disciplines (civics, economics, geography and history) and an appreciation for the interconnectedness of all four disciplines. This is central to students’ preparation for a successful transition into civic life.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Kentucky, the discipline strands in social studies are meant to be taught in unison. Students recall and understand themes and topics better if the social studies strands are integrated and not taught in isolation.</a:t>
            </a:r>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18717a432_0_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18717a43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 </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Explain: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 a result of the importance of the interconnectedness of the inquiry practices and the disciplinary strand standards, any assignment where students engage in the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should require that students engage in the inquiry practices and the disciplinary strand standards.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While not always a requirement, educators should strive to create strongly aligned </a:t>
            </a:r>
            <a:r>
              <a:rPr lang="en-US" sz="1200" i="1">
                <a:solidFill>
                  <a:schemeClr val="dk1"/>
                </a:solidFill>
                <a:latin typeface="Calibri"/>
                <a:ea typeface="Calibri"/>
                <a:cs typeface="Calibri"/>
                <a:sym typeface="Calibri"/>
              </a:rPr>
              <a:t>KAS for Social Studies </a:t>
            </a:r>
            <a:r>
              <a:rPr lang="en-US" sz="1200">
                <a:solidFill>
                  <a:schemeClr val="dk1"/>
                </a:solidFill>
                <a:latin typeface="Calibri"/>
                <a:ea typeface="Calibri"/>
                <a:cs typeface="Calibri"/>
                <a:sym typeface="Calibri"/>
              </a:rPr>
              <a:t>assignments that require students to engage in more than one disciplinary standard.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For example, one assignment may require students to demonstrate mastery of a civics and a geography standard, etc. </a:t>
            </a:r>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18717a432_0_1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18717a43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6"/>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7"/>
                  </a:ext>
                </a:extLst>
              </a:rPr>
              <a:t>Ask participants, individually, with a partner or in a small grade-banded group, to discuss the questions on the slide after engaging with this introduction. Facilitate discussion over the reflection questions and address any comments that need further clarification or additional support.</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8"/>
                  </a:ext>
                </a:extLst>
              </a:rPr>
              <a:t> Responses to the questions found in the slide may include, but are not limited to the following:</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9"/>
                </a:ext>
              </a:extLst>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1"/>
                  </a:ext>
                </a:extLst>
              </a:rPr>
              <a:t>How is the </a:t>
            </a: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2"/>
                  </a:ext>
                </a:extLst>
              </a:rPr>
              <a:t>KAS for Social Studies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3"/>
                  </a:ext>
                </a:extLst>
              </a:rPr>
              <a:t> organized?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4"/>
                </a:ext>
              </a:extLst>
            </a:endParaRPr>
          </a:p>
          <a:p>
            <a:pPr marL="914400" lvl="1" indent="-304800" algn="l" rtl="0">
              <a:lnSpc>
                <a:spcPct val="115000"/>
              </a:lnSpc>
              <a:spcBef>
                <a:spcPts val="0"/>
              </a:spcBef>
              <a:spcAft>
                <a:spcPts val="0"/>
              </a:spcAft>
              <a:buClr>
                <a:schemeClr val="dk1"/>
              </a:buClr>
              <a:buSzPts val="1200"/>
              <a:buFont typeface="Calibri"/>
              <a:buChar char="○"/>
            </a:pP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5"/>
                  </a:ext>
                </a:extLst>
              </a:rPr>
              <a:t>Within the architecture, the standards place an equal importance on both the mastery of important social studies concepts and disciplinary practices. Throughout a child’s social studies education, students engage in the inquiry practices – questioning, investigating, using evidence and communicating conclusions -  to acquire, refine and extend knowledge and understanding of key social studies concepts within the four disciplinary lenses of civics, economics, geography and history. </a:t>
            </a:r>
            <a:endParaRPr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6"/>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7"/>
                  </a:ext>
                </a:extLst>
              </a:rPr>
              <a:t>How will engaging with all four disciplinary lenses prepare students to be culturally literate citizens beyond the classroom?</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8"/>
                </a:ext>
              </a:extLst>
            </a:endParaRPr>
          </a:p>
          <a:p>
            <a:pPr marL="914400" lvl="1" indent="-304800" algn="l" rtl="0">
              <a:lnSpc>
                <a:spcPct val="115000"/>
              </a:lnSpc>
              <a:spcBef>
                <a:spcPts val="0"/>
              </a:spcBef>
              <a:spcAft>
                <a:spcPts val="0"/>
              </a:spcAft>
              <a:buClr>
                <a:srgbClr val="000000"/>
              </a:buClr>
              <a:buSzPts val="1200"/>
              <a:buFont typeface="Calibri"/>
              <a:buChar char="○"/>
            </a:pPr>
            <a:r>
              <a:rPr lang="en-US" sz="12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19"/>
                  </a:ext>
                </a:extLst>
              </a:rPr>
              <a:t>The standards are designed to include a breadth of knowledge, not as isolated facts to be simply memorized, but as useable knowledge to be integrated into an understanding of the world. Students must have knowledge of each of the four social studies disciplines and an appreciation for the interconnectedness of all four disciplines. This is central to students’ preparation for a successful transition into civic life as people generally try to understand or solve a problem or make an informed decision using the information available. This generally requires operating within and beyond disciplinary boundaries.  </a:t>
            </a:r>
            <a:endParaRPr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1"/>
                  </a:ext>
                </a:extLst>
              </a:rPr>
              <a:t>In Kentucky, how are the discipline strands in the </a:t>
            </a: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2"/>
                  </a:ext>
                </a:extLst>
              </a:rPr>
              <a:t>KAS for Social Studies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3"/>
                  </a:ext>
                </a:extLst>
              </a:rPr>
              <a:t> supposed to be taught?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4"/>
                </a:ext>
              </a:extLst>
            </a:endParaRPr>
          </a:p>
          <a:p>
            <a:pPr marL="914400" lvl="1" indent="-304800" algn="l" rtl="0">
              <a:lnSpc>
                <a:spcPct val="115000"/>
              </a:lnSpc>
              <a:spcBef>
                <a:spcPts val="0"/>
              </a:spcBef>
              <a:spcAft>
                <a:spcPts val="0"/>
              </a:spcAft>
              <a:buClr>
                <a:schemeClr val="dk1"/>
              </a:buClr>
              <a:buSzPts val="1200"/>
              <a:buFont typeface="Calibri"/>
              <a:buChar char="○"/>
            </a:pP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5"/>
                  </a:ext>
                </a:extLst>
              </a:rPr>
              <a:t>In Kentucky, the discipline strands in social studies are meant to be taught in unison. Students recall and understand themes and topics better if the social studies strands are integrated and not taught in isolation.</a:t>
            </a:r>
            <a:endParaRPr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6"/>
                </a:ext>
              </a:extLst>
            </a:endParaRPr>
          </a:p>
          <a:p>
            <a:pPr marL="457200" lvl="0" indent="-30480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7"/>
                  </a:ext>
                </a:extLst>
              </a:rPr>
              <a:t>As a result of the importance of the interconnectedness of the inquiry practices and the disciplinary strand standards, what should each strongly </a:t>
            </a: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8"/>
                  </a:ext>
                </a:extLst>
              </a:rPr>
              <a:t>KAS for Social Studies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29"/>
                  </a:ext>
                </a:extLst>
              </a:rPr>
              <a:t> aligned assignment contain?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0"/>
                </a:ext>
              </a:extLst>
            </a:endParaRPr>
          </a:p>
          <a:p>
            <a:pPr marL="914400" lvl="1" indent="-304800" algn="l" rtl="0">
              <a:spcBef>
                <a:spcPts val="0"/>
              </a:spcBef>
              <a:spcAft>
                <a:spcPts val="0"/>
              </a:spcAft>
              <a:buClr>
                <a:schemeClr val="dk1"/>
              </a:buClr>
              <a:buSzPts val="1200"/>
              <a:buFont typeface="Calibri"/>
              <a:buChar char="○"/>
            </a:pPr>
            <a:r>
              <a:rPr lang="en-US" sz="12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1"/>
                  </a:ext>
                </a:extLst>
              </a:rPr>
              <a:t>Any assignment strongly aligned KAS for Social Studies assignment should require that students engage in the inquiry practices and the disciplinary strand standards.  While not always a requirement, educators should strive to create strongly aligned KAS for Social Studies assignments that require students to engage in more than one disciplinary standard.</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2"/>
                </a:ext>
              </a:extLst>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3"/>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If participants feel that they need to dig deeper into the standards before engaging with the alignment tool, complete Module One: Getting to Know the </a:t>
            </a:r>
            <a:r>
              <a:rPr lang="en-US" sz="1200" i="1">
                <a:solidFill>
                  <a:schemeClr val="dk1"/>
                </a:solidFill>
                <a:latin typeface="Calibri"/>
                <a:ea typeface="Calibri"/>
                <a:cs typeface="Calibri"/>
                <a:sym typeface="Calibri"/>
              </a:rPr>
              <a:t>KAS for Social Studies </a:t>
            </a:r>
            <a:r>
              <a:rPr lang="en-US" sz="1200">
                <a:solidFill>
                  <a:schemeClr val="dk1"/>
                </a:solidFill>
                <a:latin typeface="Calibri"/>
                <a:ea typeface="Calibri"/>
                <a:cs typeface="Calibri"/>
                <a:sym typeface="Calibri"/>
              </a:rPr>
              <a:t>prior to moving on to the next section.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4"/>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5"/>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6"/>
                  </a:ext>
                </a:extLst>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18717a43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18717a432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9"/>
                  </a:ext>
                </a:extLst>
              </a:rPr>
              <a:t>Facilitator’s notes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0"/>
                  </a:ext>
                </a:extLst>
              </a:rPr>
              <a:t>:</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1"/>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2"/>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3"/>
                  </a:ext>
                </a:extLst>
              </a:rPr>
              <a:t>Bring the group back together and preview the additional contents of this module.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18717a432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18717a432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Post-survey:</a:t>
            </a:r>
            <a:r>
              <a:rPr lang="en-US" sz="1200">
                <a:solidFill>
                  <a:schemeClr val="dk1"/>
                </a:solidFill>
                <a:uFill>
                  <a:noFill/>
                </a:uFill>
                <a:latin typeface="Calibri"/>
                <a:ea typeface="Calibri"/>
                <a:cs typeface="Calibri"/>
                <a:sym typeface="Calibri"/>
                <a:hlinkClick r:id="rId3"/>
              </a:rPr>
              <a:t> </a:t>
            </a:r>
            <a:r>
              <a:rPr lang="en-US" sz="1200" u="sng">
                <a:solidFill>
                  <a:schemeClr val="hlink"/>
                </a:solidFill>
                <a:latin typeface="Calibri"/>
                <a:ea typeface="Calibri"/>
                <a:cs typeface="Calibri"/>
                <a:sym typeface="Calibri"/>
              </a:rPr>
              <a:t>Social Studies Assignment Review Protocol Module PL Survey</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18717a432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rPr>
              <a:t>Facilitator’s Notes: </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rPr>
              <a:t>The following materials are part of this section:</a:t>
            </a:r>
            <a:endParaRPr sz="1200" i="1" u="sng">
              <a:solidFill>
                <a:schemeClr val="hlink"/>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3"/>
              </a:rPr>
              <a:t>Social Studies Assignment Review Protocol</a:t>
            </a:r>
            <a:endParaRPr/>
          </a:p>
        </p:txBody>
      </p:sp>
      <p:sp>
        <p:nvSpPr>
          <p:cNvPr id="315" name="Google Shape;315;g818717a43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818717a432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3"/>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4"/>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5"/>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6"/>
                  </a:ext>
                </a:extLst>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7"/>
                  </a:ext>
                </a:extLst>
              </a:rPr>
              <a:t>NOTE: If participants made changes to this slide in the session over Section 1A, you will need to update this slide for their initial reading of the norms. </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8"/>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9"/>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0"/>
                  </a:ext>
                </a:extLst>
              </a:rPr>
              <a:t>Explain: “I realize you may not want to pose every question to the whole group, or we may not have time in the session to get to every question. Therefore, I want us to have a place for those questions.” Point out the location of the parking lot for questions. This may be a poster on which participants write or post questions, or you may prefer to have a digital parking lot where participants can access a Google document, for example, to post questions and that you can modify as the participants work through the sections of the module. The purpose of the parking lot is to provide participants with a safe way of asking questions. Remember that you may not know all of the answers to the questions, and that is okay. Some may be answered in future sections of the module.</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1"/>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2"/>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3"/>
                  </a:ext>
                </a:extLst>
              </a:rPr>
              <a:t>If the question is pressing and doesn’t appear to be addressed in the sections of Module 5, talk to your district team and determine who would be the best person to contact at the KDE. You may also email questions or feedback to standards@education.ky.gov.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0" name="Google Shape;320;g818717a432_0_18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818717a432_0_19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818717a43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chemeClr val="dk1"/>
                </a:solidFill>
              </a:rPr>
              <a:t>Facilitator’s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slide provides an overview the sections included in this module.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818717a43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Materials:</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following materials needed for this section: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u="sng">
                <a:solidFill>
                  <a:schemeClr val="hlink"/>
                </a:solidFill>
                <a:latin typeface="Calibri"/>
                <a:ea typeface="Calibri"/>
                <a:cs typeface="Calibri"/>
                <a:sym typeface="Calibri"/>
                <a:hlinkClick r:id="rId3"/>
              </a:rPr>
              <a:t>Kentucky Academic Standards (KAS) for Social Studies</a:t>
            </a:r>
            <a:endParaRPr/>
          </a:p>
        </p:txBody>
      </p:sp>
      <p:sp>
        <p:nvSpPr>
          <p:cNvPr id="209" name="Google Shape;209;g818717a43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18717a432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818717a432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Explain: The goals for Module 5 are on this slide.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18717a432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818717a432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8"/>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9"/>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0"/>
                </a:ext>
              </a:extLst>
            </a:endParaRPr>
          </a:p>
          <a:p>
            <a:pPr marL="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1"/>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2"/>
                  </a:ext>
                </a:extLst>
              </a:rPr>
              <a:t>Section 5B of this module provides an overview of the components of the Social Studies Assignment Review Protocol.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3"/>
                  </a:ext>
                </a:extLst>
              </a:rPr>
              <a:t>One essential question will be answered by the end of the module. Read the question on the slide. </a:t>
            </a:r>
            <a:endParaRPr sz="1200" b="1">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18717a43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818717a432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Facilitator’s Notes: </a:t>
            </a:r>
            <a:endParaRPr b="1"/>
          </a:p>
          <a:p>
            <a:pPr marL="0" lvl="0" indent="0" algn="l" rtl="0">
              <a:spcBef>
                <a:spcPts val="1100"/>
              </a:spcBef>
              <a:spcAft>
                <a:spcPts val="0"/>
              </a:spcAft>
              <a:buClr>
                <a:schemeClr val="dk1"/>
              </a:buClr>
              <a:buSzPts val="1900"/>
              <a:buFont typeface="Arial"/>
              <a:buNone/>
            </a:pPr>
            <a:r>
              <a:rPr lang="en-US" sz="1200">
                <a:solidFill>
                  <a:schemeClr val="dk1"/>
                </a:solidFill>
                <a:latin typeface="Calibri"/>
                <a:ea typeface="Calibri"/>
                <a:cs typeface="Calibri"/>
                <a:sym typeface="Calibri"/>
              </a:rPr>
              <a:t>Explain: The purpose of this document is to determine how well the assignment requires students to engage in the work to master the standards-based content and skills.</a:t>
            </a:r>
            <a:endParaRPr sz="1200" b="1"/>
          </a:p>
          <a:p>
            <a:pPr marL="0" lvl="0" indent="0" algn="l" rtl="0">
              <a:lnSpc>
                <a:spcPct val="100000"/>
              </a:lnSpc>
              <a:spcBef>
                <a:spcPts val="0"/>
              </a:spcBef>
              <a:spcAft>
                <a:spcPts val="0"/>
              </a:spcAft>
              <a:buSzPts val="1100"/>
              <a:buNone/>
            </a:pPr>
            <a:endParaRPr b="1"/>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2118040a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7211804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 </a:t>
            </a:r>
            <a:endParaRPr b="1">
              <a:solidFill>
                <a:schemeClr val="dk1"/>
              </a:solidFill>
            </a:endParaRPr>
          </a:p>
          <a:p>
            <a:pPr marL="0" lvl="0" indent="0" algn="l" rtl="0">
              <a:spcBef>
                <a:spcPts val="1100"/>
              </a:spcBef>
              <a:spcAft>
                <a:spcPts val="0"/>
              </a:spcAft>
              <a:buClr>
                <a:schemeClr val="dk1"/>
              </a:buClr>
              <a:buSzPts val="1900"/>
              <a:buFont typeface="Arial"/>
              <a:buNone/>
            </a:pPr>
            <a:r>
              <a:rPr lang="en-US" sz="1200">
                <a:solidFill>
                  <a:schemeClr val="dk1"/>
                </a:solidFill>
                <a:latin typeface="Calibri"/>
                <a:ea typeface="Calibri"/>
                <a:cs typeface="Calibri"/>
                <a:sym typeface="Calibri"/>
              </a:rPr>
              <a:t>Explain: Have participants mark their noticings when analyzing the Assignment Review Protocol by following the directions on the slide. </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2d3e20e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62d3e20e1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These are the sections of the Social Studies Assignment Review Protocol that will be explored during Section B of this module. The following slides will explore each section of the Social Studies Assignment Review Protocol. </a:t>
            </a:r>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8181343b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8181343b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spcBef>
                <a:spcPts val="0"/>
              </a:spcBef>
              <a:spcAft>
                <a:spcPts val="0"/>
              </a:spcAft>
              <a:buNone/>
            </a:pPr>
            <a:r>
              <a:rPr lang="en-US">
                <a:solidFill>
                  <a:schemeClr val="dk1"/>
                </a:solidFill>
                <a:latin typeface="Calibri"/>
                <a:ea typeface="Calibri"/>
                <a:cs typeface="Calibri"/>
                <a:sym typeface="Calibri"/>
              </a:rPr>
              <a:t>Explain: </a:t>
            </a:r>
            <a:r>
              <a:rPr lang="en-US" sz="1200">
                <a:latin typeface="Calibri"/>
                <a:ea typeface="Calibri"/>
                <a:cs typeface="Calibri"/>
                <a:sym typeface="Calibri"/>
              </a:rPr>
              <a:t>While there are not finite rules as to where standards live in this document, it is recommended that when Professional Learning Communities  (PLCs) analyze their assignments using this protocol, they start with the disciplinary strand standards as this component requires educators to examine the assignment’s alignment to content. </a:t>
            </a:r>
            <a:endParaRPr sz="1200">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It is important to note that when determining whether or not the assignment aligns to the content requirement of the standards, the entire standard must be considered as the content and skills outlined in the standard impact the level of rigor students need to engage in order to demonstrate mastery of the standards.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Rate that aspect of the assignment either weakly aligned (1), partially aligned (2) or strongly aligned (3). </a:t>
            </a:r>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181343b5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181343b5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a:t>
            </a:r>
            <a:r>
              <a:rPr lang="en-US" sz="1200">
                <a:solidFill>
                  <a:schemeClr val="dk1"/>
                </a:solidFill>
                <a:latin typeface="Calibri"/>
                <a:ea typeface="Calibri"/>
                <a:cs typeface="Calibri"/>
                <a:sym typeface="Calibri"/>
              </a:rPr>
              <a:t>While there are not finite rules as to where standards live in this document, it is recommended that when PLCs analyze their assignments using this protocol, they start with the inquiry practice standards as this component requires educators to examine the assignment’s alignment to skills. Since neither the development of the inquiry practices nor development of the knowledge and understanding within the disciplinary lenses is sufficient to understanding a topic, PLCs may find that they need to analyze the skills present in the disciplinary strand standards here as well.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It is important to note that when determining whether or not the assignment aligns to the content requirement of the standards, the entire standard must be considered as the content and skills outlined in the standard impact the level of rigor students need to engage in order to demonstrate mastery of the standards.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 </a:t>
            </a:r>
            <a:endParaRPr>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8181343b5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8181343b5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a:p>
          <a:p>
            <a:pPr marL="0" lvl="0" indent="0" algn="l" rtl="0">
              <a:spcBef>
                <a:spcPts val="0"/>
              </a:spcBef>
              <a:spcAft>
                <a:spcPts val="0"/>
              </a:spcAft>
              <a:buNone/>
            </a:pPr>
            <a:endParaRPr/>
          </a:p>
          <a:p>
            <a:pPr marL="0" lvl="0" indent="0" algn="l" rtl="0">
              <a:spcBef>
                <a:spcPts val="0"/>
              </a:spcBef>
              <a:spcAft>
                <a:spcPts val="0"/>
              </a:spcAft>
              <a:buNone/>
            </a:pPr>
            <a:r>
              <a:rPr lang="en-US">
                <a:solidFill>
                  <a:schemeClr val="dk1"/>
                </a:solidFill>
                <a:latin typeface="Calibri"/>
                <a:ea typeface="Calibri"/>
                <a:cs typeface="Calibri"/>
                <a:sym typeface="Calibri"/>
              </a:rPr>
              <a:t>Explain: </a:t>
            </a:r>
            <a:r>
              <a:rPr lang="en-US">
                <a:latin typeface="Calibri"/>
                <a:ea typeface="Calibri"/>
                <a:cs typeface="Calibri"/>
                <a:sym typeface="Calibri"/>
              </a:rPr>
              <a:t>When reviewing the assignment using this Construction of Knowledge Component, the PLC must determine if the </a:t>
            </a:r>
            <a:r>
              <a:rPr lang="en-US">
                <a:solidFill>
                  <a:schemeClr val="dk1"/>
                </a:solidFill>
                <a:latin typeface="Calibri"/>
                <a:ea typeface="Calibri"/>
                <a:cs typeface="Calibri"/>
                <a:sym typeface="Calibri"/>
              </a:rPr>
              <a:t>assignment’s dominant expectation is for students to interpret, analyze, synthesize or evaluate information, rather than merely to reproduce information.</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 </a:t>
            </a:r>
            <a:endParaRPr>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181343b5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181343b5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Explain: When reviewing the assignment using this Construction of Knowledge Component, the PLC must determine if the assignment requires explanations of generalizations, classifications and relationships relevant to a situation, problem or theme, AND requires the student to substantiate them with examples, summaries, illustrations,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details or reasons. Examples include attempts to analyze, explain, argue and synthesize.</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 </a:t>
            </a:r>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8181343b5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8181343b5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r>
              <a:rPr lang="en-US">
                <a:solidFill>
                  <a:schemeClr val="dk1"/>
                </a:solidFill>
                <a:latin typeface="Calibri"/>
                <a:ea typeface="Calibri"/>
                <a:cs typeface="Calibri"/>
                <a:sym typeface="Calibri"/>
              </a:rPr>
              <a:t>Explain: When reviewing the assignment using this Connection to Students’ lives component, the PLC must determine if the assignment has a question, issue or problem that clearly resembles one that students have encountered or are likely to encounter in their lives. The assignment asks students to connect the topic to experiences, observations, feelings or situations significant in their lives.</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 </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8"/>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9"/>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0"/>
                  </a:ext>
                </a:extLst>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1"/>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2"/>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3"/>
                  </a:ext>
                </a:extLst>
              </a:rPr>
              <a:t>Explain: “I realize you may not want to pose every question to the whole group, or we may not have time in the session to get to every question. Therefore, I want us to have a place for those questions.” Point out the location of the parking lot for questions. This may be a poster on which participants write or post questions, or you may prefer to have a digital parking lot where participants can access a Google document, for example, to post questions and that you can modify as the participants work through the sections of the module. The purpose of the parking lot is to provide participants with a safe way of asking questions. Remember that you may not know all of the answers to the questions, and that is okay. Some may be answered in future sections of the module.</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4"/>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5"/>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6"/>
                  </a:ext>
                </a:extLst>
              </a:rPr>
              <a:t>If the question is pressing and doesn’t appear to be addressed in the sections of Module 5, talk to your district team and determine who would be the best person to contact at the KDE. You may also email questions or feedback to standards@education.ky.gov.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14" name="Google Shape;21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181343b5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181343b59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Explain: </a:t>
            </a:r>
            <a:r>
              <a:rPr lang="en-US" sz="1200">
                <a:latin typeface="Calibri"/>
                <a:ea typeface="Calibri"/>
                <a:cs typeface="Calibri"/>
                <a:sym typeface="Calibri"/>
              </a:rPr>
              <a:t>In order to complete this section, the PLC will need to determine which of the impactful instructional strategies is the focus of this assignment and evaluate the assignment based on these criteria provided in the protocol. </a:t>
            </a:r>
            <a:endParaRPr sz="1200">
              <a:latin typeface="Calibri"/>
              <a:ea typeface="Calibri"/>
              <a:cs typeface="Calibri"/>
              <a:sym typeface="Calibri"/>
            </a:endParaRPr>
          </a:p>
        </p:txBody>
      </p:sp>
      <p:sp>
        <p:nvSpPr>
          <p:cNvPr id="409" name="Google Shape;409;g8181343b59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8181343b59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8181343b59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1100">
                <a:solidFill>
                  <a:schemeClr val="dk1"/>
                </a:solidFill>
                <a:latin typeface="Calibri"/>
                <a:ea typeface="Calibri"/>
                <a:cs typeface="Calibri"/>
                <a:sym typeface="Calibri"/>
              </a:rPr>
              <a:t>Explain: </a:t>
            </a:r>
            <a:r>
              <a:rPr lang="en-US" sz="1100">
                <a:latin typeface="Calibri"/>
                <a:ea typeface="Calibri"/>
                <a:cs typeface="Calibri"/>
                <a:sym typeface="Calibri"/>
              </a:rPr>
              <a:t>If the assignment did not score as strongly aligned on a component when it was evaluated using the Social Studies Assignment Review Protocol, then the assignment must be revised to better address the expectations of the standards. This is an opportunity for the PLC to reflect on the alignment of the assignment and make changes to the assignment as needed. </a:t>
            </a:r>
            <a:endParaRPr sz="11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8" name="Google Shape;418;g8181343b59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18717a432_0_1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818717a43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Ask participants, individually, with a partner or in a small grade-banded group, to discuss the questions on the slide after engaging with this introduction. Facilitate discussion over the reflection questions and address any comments that need further clarification 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18717a432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18717a432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8"/>
                  </a:ext>
                </a:extLst>
              </a:rPr>
              <a:t>Facilitator’s notes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9"/>
                  </a:ext>
                </a:extLst>
              </a:rPr>
              <a:t>:</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0"/>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1"/>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2"/>
                  </a:ext>
                </a:extLst>
              </a:rPr>
              <a:t>Bring the group back together and preview the additional contents of this module.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18717a432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818717a43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8"/>
                  </a:ext>
                </a:extLst>
              </a:rPr>
              <a:t>Post-survey:</a:t>
            </a:r>
            <a:r>
              <a:rPr lang="en-US" sz="1200">
                <a:solidFill>
                  <a:schemeClr val="dk1"/>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9"/>
                  </a:ext>
                </a:extLst>
              </a:rPr>
              <a:t> </a:t>
            </a:r>
            <a:r>
              <a:rPr lang="en-US" sz="1200" u="sng">
                <a:solidFill>
                  <a:schemeClr val="hlink"/>
                </a:solidFill>
                <a:latin typeface="Calibri"/>
                <a:ea typeface="Calibri"/>
                <a:cs typeface="Calibri"/>
                <a:sym typeface="Calibri"/>
              </a:rPr>
              <a:t> Social Studies Assignment Review Protocol Module PL Survey</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18717a432_0_1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Materials:</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following materials are part of this module: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i="1" u="sng">
                <a:solidFill>
                  <a:schemeClr val="hlink"/>
                </a:solidFill>
                <a:latin typeface="Calibri"/>
                <a:ea typeface="Calibri"/>
                <a:cs typeface="Calibri"/>
                <a:sym typeface="Calibri"/>
                <a:hlinkClick r:id="rId3"/>
              </a:rPr>
              <a:t>Kentucky Academic Standards (KAS) for Social Studies</a:t>
            </a:r>
            <a:endParaRPr sz="1200" i="1" u="sng">
              <a:solidFill>
                <a:schemeClr val="hlink"/>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4"/>
              </a:rPr>
              <a:t>Social Studies Assignment Review Protocol</a:t>
            </a:r>
            <a:endParaRPr>
              <a:solidFill>
                <a:schemeClr val="dk1"/>
              </a:solidFill>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5"/>
              </a:rPr>
              <a:t>Social Studies Student Assignment Library</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9"/>
                  </a:ext>
                </a:extLst>
              </a:rPr>
              <a:t>Grade 1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1"/>
                  </a:ext>
                </a:extLst>
              </a:rPr>
              <a:t>Grade 1 Assignment Review Protocol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2"/>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3"/>
                  </a:ext>
                </a:extLst>
              </a:rPr>
              <a:t>Grade 4 Example for Evaluation</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4"/>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5"/>
                  </a:ext>
                </a:extLst>
              </a:rPr>
              <a:t>Grade 4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6"/>
                  </a:ext>
                </a:extLst>
              </a:rPr>
              <a:t>Grade 7 Example for </a:t>
            </a:r>
            <a:r>
              <a:rPr lang="en-US" sz="1200" u="sng">
                <a:solidFill>
                  <a:schemeClr val="hlink"/>
                </a:solidFill>
                <a:latin typeface="Calibri"/>
                <a:ea typeface="Calibri"/>
                <a:cs typeface="Calibri"/>
                <a:sym typeface="Calibri"/>
                <a:hlinkClick r:id="rId1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7"/>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8"/>
                  </a:ext>
                </a:extLst>
              </a:rPr>
              <a:t>Grade 7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2"/>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29"/>
                  </a:ext>
                </a:extLst>
              </a:rPr>
              <a:t>High School Example A for Evaluation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0"/>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1"/>
                  </a:ext>
                </a:extLst>
              </a:rPr>
              <a:t>High School Example A</a:t>
            </a:r>
            <a:r>
              <a:rPr lang="en-US" sz="1200" u="sng">
                <a:solidFill>
                  <a:schemeClr val="hlink"/>
                </a:solidFill>
                <a:latin typeface="Calibri"/>
                <a:ea typeface="Calibri"/>
                <a:cs typeface="Calibri"/>
                <a:sym typeface="Calibri"/>
                <a:hlinkClick r:id="rId1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2"/>
                  </a:ext>
                </a:extLst>
              </a:rPr>
              <a:t>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3"/>
                  </a:ext>
                </a:extLst>
              </a:rPr>
              <a:t>Grade 5 Example for 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4"/>
                  </a:ext>
                </a:extLst>
              </a:rPr>
              <a:t>Grade 5 Assignment Review Protocol </a:t>
            </a:r>
            <a:r>
              <a:rPr lang="en-US" sz="1200" u="sng">
                <a:solidFill>
                  <a:schemeClr val="hlink"/>
                </a:solidFill>
                <a:latin typeface="Calibri"/>
                <a:ea typeface="Calibri"/>
                <a:cs typeface="Calibri"/>
                <a:sym typeface="Calibri"/>
                <a:hlinkClick r:id="rId1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5"/>
                  </a:ext>
                </a:extLst>
              </a:rPr>
              <a:t> </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6"/>
                </a:ext>
              </a:extLst>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7"/>
                  </a:ext>
                </a:extLst>
              </a:rPr>
              <a:t>Grade 8 Example for </a:t>
            </a:r>
            <a:r>
              <a:rPr lang="en-US" sz="1200" u="sng">
                <a:solidFill>
                  <a:schemeClr val="hlink"/>
                </a:solidFill>
                <a:latin typeface="Calibri"/>
                <a:ea typeface="Calibri"/>
                <a:cs typeface="Calibri"/>
                <a:sym typeface="Calibri"/>
                <a:hlinkClick r:id="rId1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8"/>
                  </a:ext>
                </a:extLst>
              </a:rPr>
              <a:t>Evaluation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7"/>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39"/>
                  </a:ext>
                </a:extLst>
              </a:rPr>
              <a:t>Grade 8 Assignment Review Protocol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8"/>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0"/>
                  </a:ext>
                </a:extLst>
              </a:rPr>
              <a:t>High School Example B for Evaluation </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1"/>
                  </a:ext>
                </a:extLst>
              </a:rPr>
              <a:t>High School Example B</a:t>
            </a:r>
            <a:r>
              <a:rPr lang="en-US" sz="1200" u="sng">
                <a:solidFill>
                  <a:schemeClr val="hlink"/>
                </a:solidFill>
                <a:latin typeface="Calibri"/>
                <a:ea typeface="Calibri"/>
                <a:cs typeface="Calibri"/>
                <a:sym typeface="Calibri"/>
                <a:hlinkClick r:id="rId19"/>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2"/>
                  </a:ext>
                </a:extLst>
              </a:rPr>
              <a:t> Assignment Review Protocol </a:t>
            </a:r>
            <a:endParaRPr/>
          </a:p>
        </p:txBody>
      </p:sp>
      <p:sp>
        <p:nvSpPr>
          <p:cNvPr id="448" name="Google Shape;448;g818717a432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818717a432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“Group norms can help to create a safe space where participants feel comfortable sharing their ideas and experiences. Take a moment to read the norms.” After people are finished, ask: “Would you like to revise, edit or add any norms to the list?” If so, make changes on the slide; if not, move on to your discussion of the parking lot. </a:t>
            </a:r>
            <a:r>
              <a:rPr lang="en-US" sz="1200" b="1">
                <a:solidFill>
                  <a:schemeClr val="dk1"/>
                </a:solidFill>
                <a:latin typeface="Calibri"/>
                <a:ea typeface="Calibri"/>
                <a:cs typeface="Calibri"/>
                <a:sym typeface="Calibri"/>
              </a:rPr>
              <a:t>NOTE: If participants made changes to this slide in the session since Section 5A, you will need to update this slide for their initial reading of the norms.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Explain: “I realize you may not want to pose every question to the whole group, or we may not have time in the session to get to every question. Therefore, I want us to have a place for those questions.” Point out the location of the parking lot for questions. For additional information on how to design the “parking lot” and address the questions, please see the note for the facilitator in Section 5A.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53" name="Google Shape;453;g818717a432_0_2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18717a432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818717a43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chemeClr val="dk1"/>
                </a:solidFill>
              </a:rPr>
              <a:t>Facilitator’s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slide provides an overview the sections included in this module.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18717a432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818717a432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Explain: The goals for Module 5 are on this slide.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818717a43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4" name="Google Shape;474;g818717a432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2"/>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3"/>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4"/>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5"/>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6"/>
                  </a:ext>
                </a:extLst>
              </a:rPr>
              <a:t>Section 5C of this module provides an o</a:t>
            </a:r>
            <a:r>
              <a:rPr lang="en-US" sz="1200">
                <a:solidFill>
                  <a:schemeClr val="dk1"/>
                </a:solidFill>
                <a:latin typeface="Calibri"/>
                <a:ea typeface="Calibri"/>
                <a:cs typeface="Calibri"/>
                <a:sym typeface="Calibri"/>
              </a:rPr>
              <a:t>n opportunity to evaluate grade-level assignment examples to assess whether they are strongly, partially or weakly aligned.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7"/>
                  </a:ext>
                </a:extLst>
              </a:rPr>
              <a:t>One essential question will be answered by the end of the module. Read the question on the slide.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18717a43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18717a4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solidFill>
                  <a:schemeClr val="dk1"/>
                </a:solidFill>
              </a:rPr>
              <a:t>Facilitator’s Notes: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slide provides an overview the sections included in this module.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18717a432_0_1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818717a432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200">
                <a:latin typeface="Calibri"/>
                <a:ea typeface="Calibri"/>
                <a:cs typeface="Calibri"/>
                <a:sym typeface="Calibri"/>
              </a:rPr>
              <a:t>Read the slide and distribute the grade-level assignment that the participants decide to evaluate. Participants may select one, two or all of the examples, depending on their needs, to engage with during this section of the module.</a:t>
            </a:r>
            <a:endParaRPr sz="12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818717a432_0_2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818717a43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Allow participants several minutes to complete this activity.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818717a432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818717a432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Allow participants several minutes to complete this activity.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7187aaf09d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7187aaf09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and distribute the grade-level assignment that the participants decide to evaluate. Participants may select one, two or all of the examples, depending on their needs, to engage with during this section of the module.</a:t>
            </a: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7187aaf09d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7187aaf0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Allow participants several minutes to complete this activity.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7187aaf09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7187aaf09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Allow participants several minutes to complete this activity.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7187aaf09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7187aaf09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If participants are interested and if time allows, have participants explore the Social Studies Student Assignment Library on their own or with a partner.  Allow participants several minutes to complete this activity.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7187aaf09d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7187aaf09d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Read the slide. </a:t>
            </a:r>
            <a:endParaRPr/>
          </a:p>
        </p:txBody>
      </p:sp>
      <p:sp>
        <p:nvSpPr>
          <p:cNvPr id="532" name="Google Shape;532;g7187aaf09d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187aaf09d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7187aaf09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Ask participants, individually, with a partner or in a small grade-banded group, to discuss the questions on the slide after engaging with this section. Facilitate discussion over the reflection questions and address any comments that need further clarification 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7187aaf09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7187aaf09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6"/>
                  </a:ext>
                </a:extLst>
              </a:rPr>
              <a:t>Facilitator’s notes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7"/>
                  </a:ext>
                </a:extLst>
              </a:rPr>
              <a:t>:</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8"/>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9"/>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0"/>
                  </a:ext>
                </a:extLst>
              </a:rPr>
              <a:t>Bring the group back together and preview the additional contents of this module.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41a288d8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741a288d80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2"/>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3"/>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4"/>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5"/>
                  </a:ext>
                </a:extLst>
              </a:rPr>
              <a:t>Explain: The goals for Module 5 are on this slide.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7187aaf09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7187aaf0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6"/>
                  </a:ext>
                </a:extLst>
              </a:rPr>
              <a:t>Post-survey:</a:t>
            </a:r>
            <a:r>
              <a:rPr lang="en-US" sz="1200">
                <a:solidFill>
                  <a:schemeClr val="dk1"/>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7"/>
                  </a:ext>
                </a:extLst>
              </a:rPr>
              <a:t> </a:t>
            </a:r>
            <a:r>
              <a:rPr lang="en-US" sz="1200" u="sng">
                <a:solidFill>
                  <a:schemeClr val="hlink"/>
                </a:solidFill>
                <a:latin typeface="Calibri"/>
                <a:ea typeface="Calibri"/>
                <a:cs typeface="Calibri"/>
                <a:sym typeface="Calibri"/>
              </a:rPr>
              <a:t>Social Studies Assignment Review Protocol Module PL Survey</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7187aaf09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Materials:</a:t>
            </a:r>
            <a:endParaRPr sz="1200">
              <a:solidFill>
                <a:schemeClr val="dk1"/>
              </a:solidFill>
              <a:latin typeface="Calibri"/>
              <a:ea typeface="Calibri"/>
              <a:cs typeface="Calibri"/>
              <a:sym typeface="Calibri"/>
            </a:endParaRPr>
          </a:p>
          <a:p>
            <a:pPr marL="0" marR="5080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The following materials are part of this module: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3"/>
              </a:rPr>
              <a:t>Social Studies Student Work Review Protocol</a:t>
            </a:r>
            <a:endParaRPr sz="1200" i="1" u="sng">
              <a:solidFill>
                <a:schemeClr val="hlink"/>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561" name="Google Shape;561;g7187aaf09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7187aaf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7"/>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8"/>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9"/>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0"/>
                  </a:ext>
                </a:extLst>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r>
              <a:rPr lang="en-US" sz="1200" b="1">
                <a:solidFill>
                  <a:schemeClr val="dk1"/>
                </a:solidFill>
                <a:latin typeface="Calibri"/>
                <a:ea typeface="Calibri"/>
                <a:cs typeface="Calibri"/>
                <a:sym typeface="Calibri"/>
              </a:rPr>
              <a:t>NOTE: If participants made changes to this slide in the session since Section 5A, you will need to update this slide for their initial reading of the norms.</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1"/>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2"/>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3"/>
                  </a:ext>
                </a:extLst>
              </a:rPr>
              <a:t>Explain: “I realize you may not want to pose every question to the whole group, or we may not have time in the session to get to every question. Therefore, I want us to have a place for those questions.” Point out the location of the parking lot for questions. This may be a poster on which participants write or post questions, or you may prefer to have a digital parking lot where participants can access a Google document, for example, to post questions and that you can modify as the participants work through the sections of the module. The purpose of the parking lot is to provide participants with a safe way of asking questions. Remember that you may not know all of the answers to the questions, and that is okay. Some may be answered in future sections of the module.</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4"/>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5"/>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6"/>
                  </a:ext>
                </a:extLst>
              </a:rPr>
              <a:t>If the question is pressing and doesn’t appear to be addressed in the sections of Module 5, talk to your district team and determine who would be the best person to contact at the KDE. You may also email questions or feedback to standards@education.ky.gov. </a:t>
            </a:r>
            <a:endParaRPr/>
          </a:p>
        </p:txBody>
      </p:sp>
      <p:sp>
        <p:nvSpPr>
          <p:cNvPr id="566" name="Google Shape;566;g7187aaf09d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7187aaf09d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7187aaf09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7"/>
                  </a:ext>
                </a:extLst>
              </a:rPr>
              <a:t>Facilitator’s Notes: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slide provides an overview the sections included in this module.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7187aaf09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7187aaf09d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3"/>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4"/>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5"/>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6"/>
                  </a:ext>
                </a:extLst>
              </a:rPr>
              <a:t>Explain: The goals for Module 5 are on this slide.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7187aaf09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g7187aaf09d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0"/>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1"/>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2"/>
                </a:ext>
              </a:extLst>
            </a:endParaRPr>
          </a:p>
          <a:p>
            <a:pPr marL="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3"/>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4"/>
                  </a:ext>
                </a:extLst>
              </a:rPr>
              <a:t>Section 5D of this module provides an overview of the Social Studies Student Work Review Protocol.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5"/>
                  </a:ext>
                </a:extLst>
              </a:rPr>
              <a:t>One essential question will be answered by the end of the module. Read the question on the slide.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6ae41fdb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6ae41fdb5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US"/>
              <a:t>Explain: Unlike the Assignment Review Protocols for Reading and Writing and Math, the Social Studies Student Work Review Protocol is a separate document. We understand that due to the massive shifts with implementing the </a:t>
            </a:r>
            <a:r>
              <a:rPr lang="en-US" i="1"/>
              <a:t>KAS for Social Studies</a:t>
            </a:r>
            <a:r>
              <a:rPr lang="en-US"/>
              <a:t>, PLCs are challenged with creating potentially brand new grade-level standards aligned assignments. The separation of these two documents allows PLCs to focus on the creation of the assignment and then revisit the implementation of the assignments when reflecting on student work.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While these two documents are presented separately, it is critical that PLCs use both documents when determining the alignment of a grade-level assignment. The analysis of the assignment design and the student products resulting from the assignment are both critical to determining if the assignment is strongly aligned to the </a:t>
            </a:r>
            <a:r>
              <a:rPr lang="en-US" i="1"/>
              <a:t>KAS for Social Studies</a:t>
            </a:r>
            <a:r>
              <a:rPr lang="en-US"/>
              <a:t>.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72118040a4_0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72118040a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1"/>
                </a:solidFill>
              </a:rPr>
              <a:t>Facilitator’s Notes: </a:t>
            </a:r>
            <a:endParaRPr b="1">
              <a:solidFill>
                <a:schemeClr val="dk1"/>
              </a:solidFill>
            </a:endParaRPr>
          </a:p>
          <a:p>
            <a:pPr marL="0" lvl="0" indent="0" algn="l" rtl="0">
              <a:spcBef>
                <a:spcPts val="1100"/>
              </a:spcBef>
              <a:spcAft>
                <a:spcPts val="0"/>
              </a:spcAft>
              <a:buNone/>
            </a:pPr>
            <a:r>
              <a:rPr lang="en-US" sz="1200">
                <a:solidFill>
                  <a:schemeClr val="dk1"/>
                </a:solidFill>
                <a:latin typeface="Calibri"/>
                <a:ea typeface="Calibri"/>
                <a:cs typeface="Calibri"/>
                <a:sym typeface="Calibri"/>
              </a:rPr>
              <a:t>Explain: Have participants mark their noticings as they analyze the Student Work Review Protocol by following the directions on the slide. </a:t>
            </a:r>
            <a:endParaRPr sz="1200"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742620504c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9" name="Google Shape;609;g742620504c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When reviewing the assignment to determine how well the individual student work reflects the work required to master the content required by the </a:t>
            </a:r>
            <a:r>
              <a:rPr lang="en-US" i="1">
                <a:solidFill>
                  <a:schemeClr val="dk1"/>
                </a:solidFill>
                <a:latin typeface="Calibri"/>
                <a:ea typeface="Calibri"/>
                <a:cs typeface="Calibri"/>
                <a:sym typeface="Calibri"/>
              </a:rPr>
              <a:t>KAS for Social Studies</a:t>
            </a:r>
            <a:r>
              <a:rPr lang="en-US">
                <a:solidFill>
                  <a:schemeClr val="dk1"/>
                </a:solidFill>
                <a:latin typeface="Calibri"/>
                <a:ea typeface="Calibri"/>
                <a:cs typeface="Calibri"/>
                <a:sym typeface="Calibri"/>
              </a:rPr>
              <a:t>, the PLC must determine if there is substantial evidence of the content required in the standards present in the student work.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a:t>
            </a:r>
            <a:endParaRPr>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742620504c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g742620504c_2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When reviewing the assignment to determine how well the individual student work reflects the work required to master the skills required by the </a:t>
            </a:r>
            <a:r>
              <a:rPr lang="en-US" i="1">
                <a:solidFill>
                  <a:schemeClr val="dk1"/>
                </a:solidFill>
                <a:latin typeface="Calibri"/>
                <a:ea typeface="Calibri"/>
                <a:cs typeface="Calibri"/>
                <a:sym typeface="Calibri"/>
              </a:rPr>
              <a:t>KAS for Social Studies</a:t>
            </a:r>
            <a:r>
              <a:rPr lang="en-US">
                <a:solidFill>
                  <a:schemeClr val="dk1"/>
                </a:solidFill>
                <a:latin typeface="Calibri"/>
                <a:ea typeface="Calibri"/>
                <a:cs typeface="Calibri"/>
                <a:sym typeface="Calibri"/>
              </a:rPr>
              <a:t>, the PLC must determine if there is substantial evidence of the skills and cognitive demand required in the standards present in the student work. </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42620504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742620504c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9"/>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0"/>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1"/>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2"/>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3"/>
                  </a:ext>
                </a:extLst>
              </a:rPr>
              <a:t>Section 5A of this module provides an overview of the </a:t>
            </a:r>
            <a:r>
              <a:rPr lang="en-US" sz="1200">
                <a:solidFill>
                  <a:schemeClr val="dk1"/>
                </a:solidFill>
                <a:latin typeface="Calibri"/>
                <a:ea typeface="Calibri"/>
                <a:cs typeface="Calibri"/>
                <a:sym typeface="Calibri"/>
              </a:rPr>
              <a:t>organization of the </a:t>
            </a:r>
            <a:r>
              <a:rPr lang="en-US" sz="1200" i="1">
                <a:solidFill>
                  <a:schemeClr val="dk1"/>
                </a:solidFill>
                <a:latin typeface="Calibri"/>
                <a:ea typeface="Calibri"/>
                <a:cs typeface="Calibri"/>
                <a:sym typeface="Calibri"/>
              </a:rPr>
              <a:t>Kentucky Academic Standards (KAS) for Social Studies.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4"/>
                  </a:ext>
                </a:extLst>
              </a:rPr>
              <a:t>One essential question will be answered by the end of the module. Read the question on the slide.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42620504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g742620504c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When determining how well individual student work reflects the rigorous work required to master the </a:t>
            </a:r>
            <a:r>
              <a:rPr lang="en-US" i="1">
                <a:solidFill>
                  <a:schemeClr val="dk1"/>
                </a:solidFill>
                <a:latin typeface="Calibri"/>
                <a:ea typeface="Calibri"/>
                <a:cs typeface="Calibri"/>
                <a:sym typeface="Calibri"/>
              </a:rPr>
              <a:t>KAS for Social Studies</a:t>
            </a:r>
            <a:r>
              <a:rPr lang="en-US">
                <a:solidFill>
                  <a:schemeClr val="dk1"/>
                </a:solidFill>
                <a:latin typeface="Calibri"/>
                <a:ea typeface="Calibri"/>
                <a:cs typeface="Calibri"/>
                <a:sym typeface="Calibri"/>
              </a:rPr>
              <a:t>, the PLC must determine if there is substantial evidence of analysis.  A moderate portion of the student’s work includes analysis and inquiry.</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a:t>
            </a:r>
            <a:endParaRPr>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742620504c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g742620504c_2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When determining how well individual student work reflects the rigorous work required to master the </a:t>
            </a:r>
            <a:r>
              <a:rPr lang="en-US" i="1">
                <a:solidFill>
                  <a:schemeClr val="dk1"/>
                </a:solidFill>
                <a:latin typeface="Calibri"/>
                <a:ea typeface="Calibri"/>
                <a:cs typeface="Calibri"/>
                <a:sym typeface="Calibri"/>
              </a:rPr>
              <a:t>KAS for Social Studies</a:t>
            </a:r>
            <a:r>
              <a:rPr lang="en-US">
                <a:solidFill>
                  <a:schemeClr val="dk1"/>
                </a:solidFill>
                <a:latin typeface="Calibri"/>
                <a:ea typeface="Calibri"/>
                <a:cs typeface="Calibri"/>
                <a:sym typeface="Calibri"/>
              </a:rPr>
              <a:t>, the PLC must determine if the student has used social studies concepts and practices to organize, explain, interpret, summarize, and extend the meaning and significance of otherwise discrete pieces of information. The use of ideas or application of concepts illustrates exemplary understanding.</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highlight>
                <a:srgbClr val="FFFF00"/>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Rate that aspect of the assignment either weakly aligned (1), partially aligned (2) or strongly aligned (3).</a:t>
            </a:r>
            <a:endParaRPr>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742620504c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742620504c_2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Explain: When determining how well individual student work reflects the rigorous work required to master the </a:t>
            </a:r>
            <a:r>
              <a:rPr lang="en-US" i="1">
                <a:solidFill>
                  <a:schemeClr val="dk1"/>
                </a:solidFill>
                <a:latin typeface="Calibri"/>
                <a:ea typeface="Calibri"/>
                <a:cs typeface="Calibri"/>
                <a:sym typeface="Calibri"/>
              </a:rPr>
              <a:t>KAS for Social Studies</a:t>
            </a:r>
            <a:r>
              <a:rPr lang="en-US">
                <a:solidFill>
                  <a:schemeClr val="dk1"/>
                </a:solidFill>
                <a:latin typeface="Calibri"/>
                <a:ea typeface="Calibri"/>
                <a:cs typeface="Calibri"/>
                <a:sym typeface="Calibri"/>
              </a:rPr>
              <a:t>, the PLC must determine if the explanations or arguments are clear, convincing, and accurate, with no significant errors. Communication is exemplary.</a:t>
            </a: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9"/>
                  </a:ext>
                </a:extLst>
              </a:rPr>
              <a:t>Rate that aspect of the assignment either not aligned (1), weakly aligned (2), partially aligned (3) or strongly aligned (4).</a:t>
            </a:r>
            <a:endParaRPr>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742620504c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g742620504c_2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a:solidFill>
                  <a:schemeClr val="dk1"/>
                </a:solidFill>
              </a:rPr>
              <a:t>Explain: When determining how well individual student work reflects the rigorous work required to master the </a:t>
            </a:r>
            <a:r>
              <a:rPr lang="en-US" i="1">
                <a:solidFill>
                  <a:schemeClr val="dk1"/>
                </a:solidFill>
              </a:rPr>
              <a:t>KAS for Social Studies</a:t>
            </a:r>
            <a:r>
              <a:rPr lang="en-US">
                <a:solidFill>
                  <a:schemeClr val="dk1"/>
                </a:solidFill>
              </a:rPr>
              <a:t>, the PLC must determine if the student work demonstrates multiple ways the content connects to the student’s life.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Rate that aspect of the assignment either weakly aligned (1), partially aligned (2) or strongly aligned (3).</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742620504c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7" name="Google Shape;657;g742620504c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rPr>
              <a:t>Explain: </a:t>
            </a:r>
            <a:r>
              <a:rPr lang="en-US" sz="1200">
                <a:solidFill>
                  <a:srgbClr val="3F3F3F"/>
                </a:solidFill>
                <a:latin typeface="Calibri"/>
                <a:ea typeface="Calibri"/>
                <a:cs typeface="Calibri"/>
                <a:sym typeface="Calibri"/>
              </a:rPr>
              <a:t>This reflection section allows educators to reflect on the alignment of the assignment based on student work samples and allows for educators to make plans for improvement.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Ask participants, individually, with a partner or in a small grade-banded group, to discuss the questions on the slide after engaging with this section. Facilitate discussion over the reflection questions and address any comments that need further clarification 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50c2e582681339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350c2e582681339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0"/>
                  </a:ext>
                </a:extLst>
              </a:rPr>
              <a:t>Facilitator’s notes</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1"/>
                  </a:ext>
                </a:extLst>
              </a:rPr>
              <a:t>:</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2"/>
                </a:ext>
              </a:extLst>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3"/>
                </a:ext>
              </a:extLst>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4"/>
                  </a:ext>
                </a:extLst>
              </a:rPr>
              <a:t>Bring the group back together and preview the additional contents of this module.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718fc0a63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718fc0a6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Post-survey:</a:t>
            </a:r>
            <a:r>
              <a:rPr lang="en-US" sz="1200">
                <a:solidFill>
                  <a:schemeClr val="dk1"/>
                </a:solidFill>
                <a:uFill>
                  <a:noFill/>
                </a:uFill>
                <a:latin typeface="Calibri"/>
                <a:ea typeface="Calibri"/>
                <a:cs typeface="Calibri"/>
                <a:sym typeface="Calibri"/>
                <a:hlinkClick r:id="rId3"/>
              </a:rPr>
              <a:t> </a:t>
            </a:r>
            <a:r>
              <a:rPr lang="en-US" sz="1200" u="sng">
                <a:solidFill>
                  <a:schemeClr val="hlink"/>
                </a:solidFill>
                <a:latin typeface="Calibri"/>
                <a:ea typeface="Calibri"/>
                <a:cs typeface="Calibri"/>
                <a:sym typeface="Calibri"/>
              </a:rPr>
              <a:t>Social Studies Assignment Review Protocol Module PL Survey</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718fc0a63e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Facilitator’s Notes:</a:t>
            </a:r>
            <a:endParaRPr b="1"/>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8"/>
                  </a:ext>
                </a:extLst>
              </a:rPr>
              <a:t>Materials:</a:t>
            </a:r>
            <a:endParaRPr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9"/>
                </a:ext>
              </a:extLst>
            </a:endParaRPr>
          </a:p>
          <a:p>
            <a:pPr marL="0" lvl="0" indent="0" algn="l" rtl="0">
              <a:lnSpc>
                <a:spcPct val="100000"/>
              </a:lnSpc>
              <a:spcBef>
                <a:spcPts val="0"/>
              </a:spcBef>
              <a:spcAft>
                <a:spcPts val="0"/>
              </a:spcAft>
              <a:buSzPts val="1100"/>
              <a:buNone/>
            </a:pPr>
            <a:r>
              <a:rPr lang="en-US" sz="12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0"/>
                  </a:ext>
                </a:extLst>
              </a:rPr>
              <a:t>The following materials are needed for this section:</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u="sng">
                <a:solidFill>
                  <a:schemeClr val="hlink"/>
                </a:solidFill>
                <a:latin typeface="Calibri"/>
                <a:ea typeface="Calibri"/>
                <a:cs typeface="Calibri"/>
                <a:sym typeface="Calibri"/>
                <a:hlinkClick r:id="rId3"/>
              </a:rPr>
              <a:t>The Opportunity </a:t>
            </a:r>
            <a:r>
              <a:rPr lang="en-US" sz="1200" u="sng">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1"/>
                  </a:ext>
                </a:extLst>
              </a:rPr>
              <a:t>Myth</a:t>
            </a:r>
            <a:r>
              <a:rPr lang="en-US" sz="1200">
                <a:solidFill>
                  <a:schemeClr val="dk1"/>
                </a:solidFill>
                <a:latin typeface="Calibri"/>
                <a:ea typeface="Calibri"/>
                <a:cs typeface="Calibri"/>
                <a:sym typeface="Calibri"/>
              </a:rPr>
              <a:t> </a:t>
            </a:r>
            <a:endParaRPr sz="1200">
              <a:latin typeface="Calibri"/>
              <a:ea typeface="Calibri"/>
              <a:cs typeface="Calibri"/>
              <a:sym typeface="Calibri"/>
            </a:endParaRPr>
          </a:p>
        </p:txBody>
      </p:sp>
      <p:sp>
        <p:nvSpPr>
          <p:cNvPr id="687" name="Google Shape;687;g718fc0a63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718fc0a63e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3"/>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4"/>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5"/>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6"/>
                  </a:ext>
                </a:extLst>
              </a:rPr>
              <a:t>Explain: “Group norms can help to create a safe space where participants feel comfortable sharing their ideas and experiences. This slide is a starter. Take a moment to read the norms.” After people are finished, ask: “Would you like to revise, edit or add any norms to the list?” If so, make changes on the slide; if not, move on to your discussion of the parking lot. </a:t>
            </a: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7"/>
                  </a:ext>
                </a:extLst>
              </a:rPr>
              <a:t>NOTE: If participants made changes to this slide in the session since Section 5A, you will need to update this slide for their initial reading of the norms.</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8"/>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9"/>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0"/>
                  </a:ext>
                </a:extLst>
              </a:rPr>
              <a:t>Explain: “I realize you may not want to pose every question to the whole group, or we may not have time in the session to get to every question. Therefore, I want us to have a place for those questions.” Point out the location of the parking lot for questions. This may be a poster on which participants write or post questions, or you may prefer to have a digital parking lot where participants can access a Google document, for example, to post questions and that you can modify as the participants work through the sections of the module. The purpose of the parking lot is to provide participants with a safe way of asking questions. Remember that you may not know all of the answers to the questions, and that is okay. Some may be answered in future sections of the module.</a:t>
            </a: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1"/>
                </a:ext>
              </a:extLs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2"/>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3"/>
                  </a:ext>
                </a:extLst>
              </a:rPr>
              <a:t>If the question is pressing and doesn’t appear to be addressed in the sections of Module 5, talk to your district team and determine who would be the best person to contact at the KDE. You may also email questions or feedback to standards@education.ky.gov. </a:t>
            </a:r>
            <a:endParaRPr/>
          </a:p>
        </p:txBody>
      </p:sp>
      <p:sp>
        <p:nvSpPr>
          <p:cNvPr id="692" name="Google Shape;692;g718fc0a63e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2ce4dfa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2ce4df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8"/>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9"/>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0"/>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1"/>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2"/>
                  </a:ext>
                </a:extLst>
              </a:rPr>
              <a:t>Section 5A of this module provides an overview of the </a:t>
            </a:r>
            <a:r>
              <a:rPr lang="en-US" sz="1200">
                <a:solidFill>
                  <a:schemeClr val="dk1"/>
                </a:solidFill>
                <a:latin typeface="Calibri"/>
                <a:ea typeface="Calibri"/>
                <a:cs typeface="Calibri"/>
                <a:sym typeface="Calibri"/>
              </a:rPr>
              <a:t>organization of the </a:t>
            </a:r>
            <a:r>
              <a:rPr lang="en-US" sz="1200" i="1">
                <a:solidFill>
                  <a:schemeClr val="dk1"/>
                </a:solidFill>
                <a:latin typeface="Calibri"/>
                <a:ea typeface="Calibri"/>
                <a:cs typeface="Calibri"/>
                <a:sym typeface="Calibri"/>
              </a:rPr>
              <a:t>Kentucky Academic Standards (KAS) for Social Studies. </a:t>
            </a:r>
            <a:r>
              <a:rPr lang="en-US" sz="1200">
                <a:solidFill>
                  <a:schemeClr val="dk1"/>
                </a:solidFill>
                <a:latin typeface="Calibri"/>
                <a:ea typeface="Calibri"/>
                <a:cs typeface="Calibri"/>
                <a:sym typeface="Calibri"/>
              </a:rPr>
              <a:t>Participants need to access the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document for this section.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718fc0a63e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718fc0a63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4"/>
                  </a:ext>
                </a:extLst>
              </a:rPr>
              <a:t>Facilitator’s Notes: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This slide provides an overview the sections included in this module.</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718fc0a63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6" name="Google Shape;706;g718fc0a63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0"/>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1"/>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2"/>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3"/>
                  </a:ext>
                </a:extLst>
              </a:rPr>
              <a:t>Explain: The goals for Module 5 are on this slide.</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718fc0a63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3" name="Google Shape;713;g718fc0a63e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7"/>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8"/>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9"/>
                </a:ext>
              </a:extLst>
            </a:endParaRPr>
          </a:p>
          <a:p>
            <a:pPr marL="0" lvl="0" indent="0" algn="l" rtl="0">
              <a:lnSpc>
                <a:spcPct val="115000"/>
              </a:lnSpc>
              <a:spcBef>
                <a:spcPts val="0"/>
              </a:spcBef>
              <a:spcAft>
                <a:spcPts val="0"/>
              </a:spcAft>
              <a:buSzPts val="1100"/>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0"/>
                  </a:ext>
                </a:extLst>
              </a:rPr>
              <a:t>Move on by explaining: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1"/>
                  </a:ext>
                </a:extLst>
              </a:rPr>
              <a:t>Section 5E of this module provides an o</a:t>
            </a:r>
            <a:r>
              <a:rPr lang="en-US" sz="1200">
                <a:solidFill>
                  <a:schemeClr val="dk1"/>
                </a:solidFill>
                <a:latin typeface="Calibri"/>
                <a:ea typeface="Calibri"/>
                <a:cs typeface="Calibri"/>
                <a:sym typeface="Calibri"/>
              </a:rPr>
              <a:t>pportunity to reflect on your learning and experiences during this module. </a:t>
            </a: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2"/>
                  </a:ext>
                </a:extLst>
              </a:rPr>
              <a:t>One essential question will be answered by the end of the module. Read the question on the slide.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72509ea70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72509ea70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6"/>
                  </a:ext>
                </a:extLst>
              </a:rPr>
              <a:t>Facilitator’s Notes:</a:t>
            </a: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7"/>
                </a:ext>
              </a:extLst>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8"/>
                </a:ext>
              </a:extLst>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9"/>
                  </a:ext>
                </a:extLst>
              </a:rPr>
              <a:t>Move on by explaining that Section E explores why this work matters by revisiting the Opportunity Myth. </a:t>
            </a:r>
            <a:r>
              <a:rPr lang="en-US" sz="1200">
                <a:solidFill>
                  <a:schemeClr val="dk1"/>
                </a:solidFill>
                <a:latin typeface="Calibri"/>
                <a:ea typeface="Calibri"/>
                <a:cs typeface="Calibri"/>
                <a:sym typeface="Calibri"/>
              </a:rPr>
              <a:t>Read the slide.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72509ea708_0_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72509ea70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Facilitator’s Notes:</a:t>
            </a:r>
            <a:endParaRPr b="1"/>
          </a:p>
          <a:p>
            <a:pPr marL="0" lvl="0" indent="0" algn="l" rtl="0">
              <a:spcBef>
                <a:spcPts val="0"/>
              </a:spcBef>
              <a:spcAft>
                <a:spcPts val="0"/>
              </a:spcAft>
              <a:buNone/>
            </a:pPr>
            <a:endParaRPr b="1"/>
          </a:p>
          <a:p>
            <a:pPr marL="0" lvl="0" indent="0" algn="l" rtl="0">
              <a:spcBef>
                <a:spcPts val="0"/>
              </a:spcBef>
              <a:spcAft>
                <a:spcPts val="0"/>
              </a:spcAft>
              <a:buNone/>
            </a:pPr>
            <a:r>
              <a:rPr lang="en-US">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72509ea70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72509ea70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extLst>
      <p:ext uri="{BB962C8B-B14F-4D97-AF65-F5344CB8AC3E}">
        <p14:creationId xmlns:p14="http://schemas.microsoft.com/office/powerpoint/2010/main" val="40112947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extLst>
      <p:ext uri="{BB962C8B-B14F-4D97-AF65-F5344CB8AC3E}">
        <p14:creationId xmlns:p14="http://schemas.microsoft.com/office/powerpoint/2010/main" val="29714109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extLst>
      <p:ext uri="{BB962C8B-B14F-4D97-AF65-F5344CB8AC3E}">
        <p14:creationId xmlns:p14="http://schemas.microsoft.com/office/powerpoint/2010/main" val="172734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18717a43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18717a43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Guide: </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In order to understand how to design and evaluate whether or not an assignment is strongly aligned to the </a:t>
            </a:r>
            <a:r>
              <a:rPr lang="en-US" sz="1200" i="1">
                <a:solidFill>
                  <a:schemeClr val="dk1"/>
                </a:solidFill>
                <a:latin typeface="Calibri"/>
                <a:ea typeface="Calibri"/>
                <a:cs typeface="Calibri"/>
                <a:sym typeface="Calibri"/>
              </a:rPr>
              <a:t>KAS for Social Studies</a:t>
            </a:r>
            <a:r>
              <a:rPr lang="en-US" sz="1200">
                <a:solidFill>
                  <a:schemeClr val="dk1"/>
                </a:solidFill>
                <a:latin typeface="Calibri"/>
                <a:ea typeface="Calibri"/>
                <a:cs typeface="Calibri"/>
                <a:sym typeface="Calibri"/>
              </a:rPr>
              <a:t>, participants must have a good understanding of the organization of the standards. This image may be found on page 14 of the </a:t>
            </a:r>
            <a:r>
              <a:rPr lang="en-US" sz="1200" i="1">
                <a:solidFill>
                  <a:schemeClr val="dk1"/>
                </a:solidFill>
                <a:latin typeface="Calibri"/>
                <a:ea typeface="Calibri"/>
                <a:cs typeface="Calibri"/>
                <a:sym typeface="Calibri"/>
              </a:rPr>
              <a:t>KAS for Social Studies. </a:t>
            </a:r>
            <a:endParaRPr sz="1200" i="1">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extLst>
      <p:ext uri="{BB962C8B-B14F-4D97-AF65-F5344CB8AC3E}">
        <p14:creationId xmlns:p14="http://schemas.microsoft.com/office/powerpoint/2010/main" val="25794055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72509ea70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72509ea70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72509ea70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72509ea70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extLst>
      <p:ext uri="{BB962C8B-B14F-4D97-AF65-F5344CB8AC3E}">
        <p14:creationId xmlns:p14="http://schemas.microsoft.com/office/powerpoint/2010/main" val="4604185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72509ea708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72509ea708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Explain: This slide summarizes TNTP’s findings. Read the slide. </a:t>
            </a:r>
            <a:endParaRPr>
              <a:latin typeface="Calibri"/>
              <a:ea typeface="Calibri"/>
              <a:cs typeface="Calibri"/>
              <a:sym typeface="Calibri"/>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2509ea70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2509ea70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Explain: This slide summarizes TNTP’s findings. Read the slide.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72509ea70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72509ea70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Explain: This slide summarizes TNTP’s findings. Read the slide.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72509ea708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72509ea708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Facilitator’s Notes:</a:t>
            </a:r>
            <a:endParaRPr b="1">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Ask participants, individually, with a partner or in a small grade-banded group, to discuss the questions on the slide after engaging with this section. Facilitate discussion over the reflection questions and address any comments that need further clarification 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72118040a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72118040a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Notes:</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Continue the reflection by asking participants, individually, with a partner or in a small grade-banded group, to discuss the questions on the slide after engaging with this module. Facilitate discussion over the reflection questions and address any comments that need further clarification or additional support.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Consider maintaining a Google document to house these reflections for continued consideration and further application.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72118040a4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72118040a4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a:solidFill>
                  <a:schemeClr val="dk1"/>
                </a:solidFill>
                <a:latin typeface="Calibri"/>
                <a:ea typeface="Calibri"/>
                <a:cs typeface="Calibri"/>
                <a:sym typeface="Calibri"/>
              </a:rPr>
              <a:t>Facilitator’s note:</a:t>
            </a: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Explain: 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Post-survey:</a:t>
            </a:r>
            <a:r>
              <a:rPr lang="en-US" sz="1200">
                <a:solidFill>
                  <a:schemeClr val="dk1"/>
                </a:solidFill>
                <a:uFill>
                  <a:noFill/>
                </a:uFill>
                <a:latin typeface="Calibri"/>
                <a:ea typeface="Calibri"/>
                <a:cs typeface="Calibri"/>
                <a:sym typeface="Calibri"/>
                <a:hlinkClick r:id="rId3"/>
              </a:rPr>
              <a:t> </a:t>
            </a:r>
            <a:r>
              <a:rPr lang="en-US" sz="1200" u="sng">
                <a:solidFill>
                  <a:schemeClr val="hlink"/>
                </a:solidFill>
                <a:latin typeface="Calibri"/>
                <a:ea typeface="Calibri"/>
                <a:cs typeface="Calibri"/>
                <a:sym typeface="Calibri"/>
              </a:rPr>
              <a:t>Social Studies Assignment Review Protocol Module PL Survey</a:t>
            </a:r>
            <a:endParaRPr sz="1200" u="sng">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818717a43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818717a43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latin typeface="Calibri"/>
                <a:ea typeface="Calibri"/>
                <a:cs typeface="Calibri"/>
                <a:sym typeface="Calibri"/>
              </a:rPr>
              <a:t>Facilitator’s Notes: </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p>
            <a:pPr marL="0" lvl="0" indent="0" algn="l" rtl="0">
              <a:spcBef>
                <a:spcPts val="0"/>
              </a:spcBef>
              <a:spcAft>
                <a:spcPts val="0"/>
              </a:spcAft>
              <a:buNone/>
            </a:pPr>
            <a:r>
              <a:rPr lang="en-US" sz="1200">
                <a:latin typeface="Calibri"/>
                <a:ea typeface="Calibri"/>
                <a:cs typeface="Calibri"/>
                <a:sym typeface="Calibri"/>
              </a:rPr>
              <a:t>Explain: </a:t>
            </a:r>
            <a:r>
              <a:rPr lang="en-US" sz="1200">
                <a:solidFill>
                  <a:schemeClr val="dk1"/>
                </a:solidFill>
                <a:latin typeface="Calibri"/>
                <a:ea typeface="Calibri"/>
                <a:cs typeface="Calibri"/>
                <a:sym typeface="Calibri"/>
              </a:rPr>
              <a:t>Within the architecture, the standards place an equal importance on both the mastery of important social studies concepts and disciplinary practices. Throughout a child’s social studies education, students engage in the inquiry practices – questioning, investigating, using evidence and communicating conclusions. Students use these practices to acquire, refine and extend knowledge and understanding of key social studies concepts within the four disciplinary lenses of civics, economics, geography and history. As indicated by the graphic on this slide, concept knowledge cannot be achieved effectively without the practice of inquiry. Neither development of the practices nor development of the knowledge and understanding within the lenses is sufficient on its own to equip young people with the knowledge and skills necessary to carry on the ideals of the founders.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36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874469" y="1477104"/>
            <a:ext cx="8664694" cy="164630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5400"/>
              <a:buFont typeface="Georgia"/>
              <a:buNone/>
              <a:defRPr sz="5400">
                <a:solidFill>
                  <a:srgbClr val="072B6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285102" y="3346212"/>
            <a:ext cx="829820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2800"/>
              <a:buNone/>
              <a:defRPr sz="2800">
                <a:solidFill>
                  <a:srgbClr val="7F7F7F"/>
                </a:solidFill>
              </a:defRPr>
            </a:lvl1pPr>
            <a:lvl2pPr lvl="1" algn="ctr">
              <a:lnSpc>
                <a:spcPct val="100000"/>
              </a:lnSpc>
              <a:spcBef>
                <a:spcPts val="1000"/>
              </a:spcBef>
              <a:spcAft>
                <a:spcPts val="0"/>
              </a:spcAft>
              <a:buSzPts val="2560"/>
              <a:buNone/>
              <a:defRPr>
                <a:solidFill>
                  <a:srgbClr val="888888"/>
                </a:solidFill>
              </a:defRPr>
            </a:lvl2pPr>
            <a:lvl3pPr lvl="2" algn="ctr">
              <a:lnSpc>
                <a:spcPct val="100000"/>
              </a:lnSpc>
              <a:spcBef>
                <a:spcPts val="1000"/>
              </a:spcBef>
              <a:spcAft>
                <a:spcPts val="0"/>
              </a:spcAft>
              <a:buSzPts val="2800"/>
              <a:buNone/>
              <a:defRPr>
                <a:solidFill>
                  <a:srgbClr val="888888"/>
                </a:solidFill>
              </a:defRPr>
            </a:lvl3pPr>
            <a:lvl4pPr lvl="3" algn="ctr">
              <a:lnSpc>
                <a:spcPct val="100000"/>
              </a:lnSpc>
              <a:spcBef>
                <a:spcPts val="1000"/>
              </a:spcBef>
              <a:spcAft>
                <a:spcPts val="0"/>
              </a:spcAft>
              <a:buSzPts val="2400"/>
              <a:buNone/>
              <a:defRPr>
                <a:solidFill>
                  <a:srgbClr val="888888"/>
                </a:solidFill>
              </a:defRPr>
            </a:lvl4pPr>
            <a:lvl5pPr lvl="4" algn="ctr">
              <a:lnSpc>
                <a:spcPct val="100000"/>
              </a:lnSpc>
              <a:spcBef>
                <a:spcPts val="1000"/>
              </a:spcBef>
              <a:spcAft>
                <a:spcPts val="0"/>
              </a:spcAft>
              <a:buSzPts val="240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grpSp>
        <p:nvGrpSpPr>
          <p:cNvPr id="24" name="Google Shape;24;p10"/>
          <p:cNvGrpSpPr/>
          <p:nvPr/>
        </p:nvGrpSpPr>
        <p:grpSpPr>
          <a:xfrm>
            <a:off x="0" y="0"/>
            <a:ext cx="12192000" cy="6866467"/>
            <a:chOff x="0" y="-8467"/>
            <a:chExt cx="12192000" cy="6866467"/>
          </a:xfrm>
        </p:grpSpPr>
        <p:cxnSp>
          <p:nvCxnSpPr>
            <p:cNvPr id="25" name="Google Shape;25;p10"/>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26" name="Google Shape;26;p10"/>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27" name="Google Shape;27;p1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28" name="Google Shape;28;p1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0"/>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0"/>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31" name="Google Shape;31;p1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32" name="Google Shape;32;p1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3" name="Google Shape;33;p10"/>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10"/>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36" name="Google Shape;36;p10"/>
          <p:cNvSpPr/>
          <p:nvPr/>
        </p:nvSpPr>
        <p:spPr>
          <a:xfrm rot="10800000" flipH="1">
            <a:off x="1" y="-2"/>
            <a:ext cx="1177627" cy="5336275"/>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dt" idx="10"/>
          </p:nvPr>
        </p:nvSpPr>
        <p:spPr>
          <a:xfrm>
            <a:off x="10650823" y="6289723"/>
            <a:ext cx="1416021" cy="38782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20"/>
          <p:cNvSpPr txBox="1">
            <a:spLocks noGrp="1"/>
          </p:cNvSpPr>
          <p:nvPr>
            <p:ph type="body" idx="1"/>
          </p:nvPr>
        </p:nvSpPr>
        <p:spPr>
          <a:xfrm>
            <a:off x="3507475" y="514924"/>
            <a:ext cx="5766527" cy="602235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3" name="Google Shape;83;p20"/>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20"/>
          <p:cNvSpPr>
            <a:spLocks noGrp="1"/>
          </p:cNvSpPr>
          <p:nvPr>
            <p:ph type="pic" idx="2"/>
          </p:nvPr>
        </p:nvSpPr>
        <p:spPr>
          <a:xfrm>
            <a:off x="573088" y="2629957"/>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5" name="Google Shape;85;p20"/>
          <p:cNvSpPr>
            <a:spLocks noGrp="1"/>
          </p:cNvSpPr>
          <p:nvPr>
            <p:ph type="pic" idx="3"/>
          </p:nvPr>
        </p:nvSpPr>
        <p:spPr>
          <a:xfrm>
            <a:off x="573088" y="514924"/>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6" name="Google Shape;86;p20"/>
          <p:cNvSpPr>
            <a:spLocks noGrp="1"/>
          </p:cNvSpPr>
          <p:nvPr>
            <p:ph type="pic" idx="4"/>
          </p:nvPr>
        </p:nvSpPr>
        <p:spPr>
          <a:xfrm>
            <a:off x="573088" y="4744990"/>
            <a:ext cx="2525712" cy="1792288"/>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7"/>
        <p:cNvGrpSpPr/>
        <p:nvPr/>
      </p:nvGrpSpPr>
      <p:grpSpPr>
        <a:xfrm>
          <a:off x="0" y="0"/>
          <a:ext cx="0" cy="0"/>
          <a:chOff x="0" y="0"/>
          <a:chExt cx="0" cy="0"/>
        </a:xfrm>
      </p:grpSpPr>
      <p:sp>
        <p:nvSpPr>
          <p:cNvPr id="88" name="Google Shape;88;p21"/>
          <p:cNvSpPr>
            <a:spLocks noGrp="1"/>
          </p:cNvSpPr>
          <p:nvPr>
            <p:ph type="pic" idx="2"/>
          </p:nvPr>
        </p:nvSpPr>
        <p:spPr>
          <a:xfrm>
            <a:off x="677334" y="395785"/>
            <a:ext cx="8596668" cy="6059605"/>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128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89" name="Google Shape;89;p21"/>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2"/>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4" name="Google Shape;94;p22"/>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5"/>
        <p:cNvGrpSpPr/>
        <p:nvPr/>
      </p:nvGrpSpPr>
      <p:grpSpPr>
        <a:xfrm>
          <a:off x="0" y="0"/>
          <a:ext cx="0" cy="0"/>
          <a:chOff x="0" y="0"/>
          <a:chExt cx="0" cy="0"/>
        </a:xfrm>
      </p:grpSpPr>
      <p:sp>
        <p:nvSpPr>
          <p:cNvPr id="96" name="Google Shape;96;p23"/>
          <p:cNvSpPr txBox="1">
            <a:spLocks noGrp="1"/>
          </p:cNvSpPr>
          <p:nvPr>
            <p:ph type="title"/>
          </p:nvPr>
        </p:nvSpPr>
        <p:spPr>
          <a:xfrm>
            <a:off x="677335" y="609600"/>
            <a:ext cx="834813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601142" y="3903134"/>
            <a:ext cx="8596669" cy="51424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000"/>
              </a:spcBef>
              <a:spcAft>
                <a:spcPts val="0"/>
              </a:spcAft>
              <a:buSzPts val="3200"/>
              <a:buFont typeface="Libre Franklin Medium"/>
              <a:buNone/>
              <a:defRPr sz="3200">
                <a:solidFill>
                  <a:srgbClr val="3F3F3F"/>
                </a:solidFill>
              </a:defRPr>
            </a:lvl1pPr>
            <a:lvl2pPr marL="914400" lvl="1" indent="-228600" algn="l">
              <a:lnSpc>
                <a:spcPct val="100000"/>
              </a:lnSpc>
              <a:spcBef>
                <a:spcPts val="1000"/>
              </a:spcBef>
              <a:spcAft>
                <a:spcPts val="0"/>
              </a:spcAft>
              <a:buSzPts val="2560"/>
              <a:buFont typeface="Libre Franklin Medium"/>
              <a:buNone/>
              <a:defRPr/>
            </a:lvl2pPr>
            <a:lvl3pPr marL="1371600" lvl="2" indent="-228600" algn="l">
              <a:lnSpc>
                <a:spcPct val="100000"/>
              </a:lnSpc>
              <a:spcBef>
                <a:spcPts val="1000"/>
              </a:spcBef>
              <a:spcAft>
                <a:spcPts val="0"/>
              </a:spcAft>
              <a:buSzPts val="2800"/>
              <a:buFont typeface="Libre Franklin Medium"/>
              <a:buNone/>
              <a:defRPr/>
            </a:lvl3pPr>
            <a:lvl4pPr marL="1828800" lvl="3" indent="-228600" algn="l">
              <a:lnSpc>
                <a:spcPct val="100000"/>
              </a:lnSpc>
              <a:spcBef>
                <a:spcPts val="1000"/>
              </a:spcBef>
              <a:spcAft>
                <a:spcPts val="0"/>
              </a:spcAft>
              <a:buSzPts val="2400"/>
              <a:buFont typeface="Libre Franklin Medium"/>
              <a:buNone/>
              <a:defRPr/>
            </a:lvl4pPr>
            <a:lvl5pPr marL="2286000" lvl="4" indent="-228600" algn="l">
              <a:lnSpc>
                <a:spcPct val="100000"/>
              </a:lnSpc>
              <a:spcBef>
                <a:spcPts val="1000"/>
              </a:spcBef>
              <a:spcAft>
                <a:spcPts val="0"/>
              </a:spcAft>
              <a:buSzPts val="2400"/>
              <a:buFont typeface="Libre Franklin Medium"/>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8" name="Google Shape;98;p23"/>
          <p:cNvSpPr txBox="1">
            <a:spLocks noGrp="1"/>
          </p:cNvSpPr>
          <p:nvPr>
            <p:ph type="body" idx="2"/>
          </p:nvPr>
        </p:nvSpPr>
        <p:spPr>
          <a:xfrm>
            <a:off x="677335" y="4527448"/>
            <a:ext cx="8520476" cy="1513914"/>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1000"/>
              </a:spcBef>
              <a:spcAft>
                <a:spcPts val="0"/>
              </a:spcAft>
              <a:buSzPts val="2400"/>
              <a:buNone/>
              <a:defRPr sz="24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9" name="Google Shape;99;p2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0" name="Google Shape;100;p2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 name="Google Shape;101;p2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5" name="Google Shape;105;p2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5"/>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09" name="Google Shape;109;p2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0"/>
        <p:cNvGrpSpPr/>
        <p:nvPr/>
      </p:nvGrpSpPr>
      <p:grpSpPr>
        <a:xfrm>
          <a:off x="0" y="0"/>
          <a:ext cx="0" cy="0"/>
          <a:chOff x="0" y="0"/>
          <a:chExt cx="0" cy="0"/>
        </a:xfrm>
      </p:grpSpPr>
      <p:sp>
        <p:nvSpPr>
          <p:cNvPr id="111" name="Google Shape;111;p2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8"/>
        <p:cNvGrpSpPr/>
        <p:nvPr/>
      </p:nvGrpSpPr>
      <p:grpSpPr>
        <a:xfrm>
          <a:off x="0" y="0"/>
          <a:ext cx="0" cy="0"/>
          <a:chOff x="0" y="0"/>
          <a:chExt cx="0" cy="0"/>
        </a:xfrm>
      </p:grpSpPr>
      <p:sp>
        <p:nvSpPr>
          <p:cNvPr id="129" name="Google Shape;129;g640c0b735a_0_6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0" name="Google Shape;130;g640c0b735a_0_67"/>
          <p:cNvSpPr txBox="1">
            <a:spLocks noGrp="1"/>
          </p:cNvSpPr>
          <p:nvPr>
            <p:ph type="body" idx="1"/>
          </p:nvPr>
        </p:nvSpPr>
        <p:spPr>
          <a:xfrm>
            <a:off x="555786" y="1773451"/>
            <a:ext cx="9188700" cy="49011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31" name="Google Shape;131;g640c0b735a_0_67"/>
          <p:cNvSpPr txBox="1">
            <a:spLocks noGrp="1"/>
          </p:cNvSpPr>
          <p:nvPr>
            <p:ph type="sldNum" idx="12"/>
          </p:nvPr>
        </p:nvSpPr>
        <p:spPr>
          <a:xfrm>
            <a:off x="11030413" y="6314034"/>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41" name="Google Shape;41;p3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2"/>
        <p:cNvGrpSpPr/>
        <p:nvPr/>
      </p:nvGrpSpPr>
      <p:grpSpPr>
        <a:xfrm>
          <a:off x="0" y="0"/>
          <a:ext cx="0" cy="0"/>
          <a:chOff x="0" y="0"/>
          <a:chExt cx="0" cy="0"/>
        </a:xfrm>
      </p:grpSpPr>
      <p:sp>
        <p:nvSpPr>
          <p:cNvPr id="133" name="Google Shape;133;g640c0b735a_0_7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4" name="Google Shape;134;g640c0b735a_0_7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g640c0b735a_0_7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36" name="Google Shape;136;g640c0b735a_0_7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7"/>
        <p:cNvGrpSpPr/>
        <p:nvPr/>
      </p:nvGrpSpPr>
      <p:grpSpPr>
        <a:xfrm>
          <a:off x="0" y="0"/>
          <a:ext cx="0" cy="0"/>
          <a:chOff x="0" y="0"/>
          <a:chExt cx="0" cy="0"/>
        </a:xfrm>
      </p:grpSpPr>
      <p:sp>
        <p:nvSpPr>
          <p:cNvPr id="138" name="Google Shape;138;g640c0b735a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640c0b735a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0" name="Google Shape;140;g640c0b735a_0_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g640c0b735a_0_71"/>
          <p:cNvSpPr txBox="1">
            <a:spLocks noGrp="1"/>
          </p:cNvSpPr>
          <p:nvPr>
            <p:ph type="title"/>
          </p:nvPr>
        </p:nvSpPr>
        <p:spPr>
          <a:xfrm>
            <a:off x="677335" y="1622694"/>
            <a:ext cx="8596800" cy="182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640c0b735a_0_71"/>
          <p:cNvSpPr txBox="1">
            <a:spLocks noGrp="1"/>
          </p:cNvSpPr>
          <p:nvPr>
            <p:ph type="body" idx="1"/>
          </p:nvPr>
        </p:nvSpPr>
        <p:spPr>
          <a:xfrm>
            <a:off x="677335" y="3722230"/>
            <a:ext cx="8596800"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chemeClr val="dk1"/>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44" name="Google Shape;144;g640c0b735a_0_7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5"/>
        <p:cNvGrpSpPr/>
        <p:nvPr/>
      </p:nvGrpSpPr>
      <p:grpSpPr>
        <a:xfrm>
          <a:off x="0" y="0"/>
          <a:ext cx="0" cy="0"/>
          <a:chOff x="0" y="0"/>
          <a:chExt cx="0" cy="0"/>
        </a:xfrm>
      </p:grpSpPr>
      <p:sp>
        <p:nvSpPr>
          <p:cNvPr id="146" name="Google Shape;146;g640c0b735a_0_84"/>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7" name="Google Shape;147;g640c0b735a_0_8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g640c0b735a_0_84"/>
          <p:cNvSpPr txBox="1">
            <a:spLocks noGrp="1"/>
          </p:cNvSpPr>
          <p:nvPr>
            <p:ph type="body" idx="1"/>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81000" algn="l">
              <a:lnSpc>
                <a:spcPct val="100000"/>
              </a:lnSpc>
              <a:spcBef>
                <a:spcPts val="1100"/>
              </a:spcBef>
              <a:spcAft>
                <a:spcPts val="0"/>
              </a:spcAft>
              <a:buSzPts val="2400"/>
              <a:buFont typeface="Libre Franklin Medium"/>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49" name="Google Shape;149;g640c0b735a_0_84"/>
          <p:cNvSpPr>
            <a:spLocks noGrp="1"/>
          </p:cNvSpPr>
          <p:nvPr>
            <p:ph type="pic" idx="2"/>
          </p:nvPr>
        </p:nvSpPr>
        <p:spPr>
          <a:xfrm>
            <a:off x="581025" y="1801813"/>
            <a:ext cx="4481100" cy="469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0"/>
        <p:cNvGrpSpPr/>
        <p:nvPr/>
      </p:nvGrpSpPr>
      <p:grpSpPr>
        <a:xfrm>
          <a:off x="0" y="0"/>
          <a:ext cx="0" cy="0"/>
          <a:chOff x="0" y="0"/>
          <a:chExt cx="0" cy="0"/>
        </a:xfrm>
      </p:grpSpPr>
      <p:sp>
        <p:nvSpPr>
          <p:cNvPr id="151" name="Google Shape;151;g640c0b735a_0_8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640c0b735a_0_89"/>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g640c0b735a_0_89"/>
          <p:cNvSpPr txBox="1">
            <a:spLocks noGrp="1"/>
          </p:cNvSpPr>
          <p:nvPr>
            <p:ph type="body" idx="1"/>
          </p:nvPr>
        </p:nvSpPr>
        <p:spPr>
          <a:xfrm>
            <a:off x="581633"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54" name="Google Shape;154;g640c0b735a_0_89"/>
          <p:cNvSpPr txBox="1">
            <a:spLocks noGrp="1"/>
          </p:cNvSpPr>
          <p:nvPr>
            <p:ph type="body" idx="2"/>
          </p:nvPr>
        </p:nvSpPr>
        <p:spPr>
          <a:xfrm>
            <a:off x="5228456" y="1801625"/>
            <a:ext cx="4298100" cy="4694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3600"/>
              <a:buNone/>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55"/>
        <p:cNvGrpSpPr/>
        <p:nvPr/>
      </p:nvGrpSpPr>
      <p:grpSpPr>
        <a:xfrm>
          <a:off x="0" y="0"/>
          <a:ext cx="0" cy="0"/>
          <a:chOff x="0" y="0"/>
          <a:chExt cx="0" cy="0"/>
        </a:xfrm>
      </p:grpSpPr>
      <p:sp>
        <p:nvSpPr>
          <p:cNvPr id="156" name="Google Shape;156;g640c0b735a_0_9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7" name="Google Shape;157;g640c0b735a_0_94"/>
          <p:cNvSpPr txBox="1">
            <a:spLocks noGrp="1"/>
          </p:cNvSpPr>
          <p:nvPr>
            <p:ph type="body" idx="1"/>
          </p:nvPr>
        </p:nvSpPr>
        <p:spPr>
          <a:xfrm>
            <a:off x="581633"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endParaRPr/>
          </a:p>
        </p:txBody>
      </p:sp>
      <p:sp>
        <p:nvSpPr>
          <p:cNvPr id="158" name="Google Shape;158;g640c0b735a_0_94"/>
          <p:cNvSpPr txBox="1">
            <a:spLocks noGrp="1"/>
          </p:cNvSpPr>
          <p:nvPr>
            <p:ph type="body" idx="2"/>
          </p:nvPr>
        </p:nvSpPr>
        <p:spPr>
          <a:xfrm>
            <a:off x="5228455" y="1872852"/>
            <a:ext cx="4298100" cy="576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100"/>
              </a:spcBef>
              <a:spcAft>
                <a:spcPts val="0"/>
              </a:spcAft>
              <a:buSzPts val="2400"/>
              <a:buNone/>
              <a:defRPr sz="2400" b="0"/>
            </a:lvl1pPr>
            <a:lvl2pPr marL="914400" lvl="1" indent="-228600" algn="l">
              <a:lnSpc>
                <a:spcPct val="100000"/>
              </a:lnSpc>
              <a:spcBef>
                <a:spcPts val="1100"/>
              </a:spcBef>
              <a:spcAft>
                <a:spcPts val="0"/>
              </a:spcAft>
              <a:buSzPts val="1600"/>
              <a:buNone/>
              <a:defRPr sz="2000" b="1"/>
            </a:lvl2pPr>
            <a:lvl3pPr marL="1371600" lvl="2" indent="-228600" algn="l">
              <a:lnSpc>
                <a:spcPct val="100000"/>
              </a:lnSpc>
              <a:spcBef>
                <a:spcPts val="1100"/>
              </a:spcBef>
              <a:spcAft>
                <a:spcPts val="0"/>
              </a:spcAft>
              <a:buSzPts val="1900"/>
              <a:buNone/>
              <a:defRPr sz="1900" b="1"/>
            </a:lvl3pPr>
            <a:lvl4pPr marL="1828800" lvl="3" indent="-228600" algn="l">
              <a:lnSpc>
                <a:spcPct val="100000"/>
              </a:lnSpc>
              <a:spcBef>
                <a:spcPts val="1100"/>
              </a:spcBef>
              <a:spcAft>
                <a:spcPts val="0"/>
              </a:spcAft>
              <a:buSzPts val="1600"/>
              <a:buNone/>
              <a:defRPr sz="1600" b="1"/>
            </a:lvl4pPr>
            <a:lvl5pPr marL="2286000" lvl="4" indent="-228600" algn="l">
              <a:lnSpc>
                <a:spcPct val="100000"/>
              </a:lnSpc>
              <a:spcBef>
                <a:spcPts val="1100"/>
              </a:spcBef>
              <a:spcAft>
                <a:spcPts val="0"/>
              </a:spcAft>
              <a:buSzPts val="1600"/>
              <a:buNone/>
              <a:defRPr sz="1600" b="1"/>
            </a:lvl5pPr>
            <a:lvl6pPr marL="2743200" lvl="5" indent="-228600" algn="l">
              <a:lnSpc>
                <a:spcPct val="100000"/>
              </a:lnSpc>
              <a:spcBef>
                <a:spcPts val="1100"/>
              </a:spcBef>
              <a:spcAft>
                <a:spcPts val="0"/>
              </a:spcAft>
              <a:buSzPts val="1300"/>
              <a:buNone/>
              <a:defRPr sz="1600" b="1"/>
            </a:lvl6pPr>
            <a:lvl7pPr marL="3200400" lvl="6" indent="-228600" algn="l">
              <a:lnSpc>
                <a:spcPct val="100000"/>
              </a:lnSpc>
              <a:spcBef>
                <a:spcPts val="1100"/>
              </a:spcBef>
              <a:spcAft>
                <a:spcPts val="0"/>
              </a:spcAft>
              <a:buSzPts val="1300"/>
              <a:buNone/>
              <a:defRPr sz="1600" b="1"/>
            </a:lvl7pPr>
            <a:lvl8pPr marL="3657600" lvl="7" indent="-228600" algn="l">
              <a:lnSpc>
                <a:spcPct val="100000"/>
              </a:lnSpc>
              <a:spcBef>
                <a:spcPts val="1100"/>
              </a:spcBef>
              <a:spcAft>
                <a:spcPts val="0"/>
              </a:spcAft>
              <a:buSzPts val="1300"/>
              <a:buNone/>
              <a:defRPr sz="1600" b="1"/>
            </a:lvl8pPr>
            <a:lvl9pPr marL="4114800" lvl="8" indent="-228600" algn="l">
              <a:lnSpc>
                <a:spcPct val="100000"/>
              </a:lnSpc>
              <a:spcBef>
                <a:spcPts val="1100"/>
              </a:spcBef>
              <a:spcAft>
                <a:spcPts val="0"/>
              </a:spcAft>
              <a:buSzPts val="1300"/>
              <a:buNone/>
              <a:defRPr sz="1600" b="1"/>
            </a:lvl9pPr>
          </a:lstStyle>
          <a:p>
            <a:endParaRPr/>
          </a:p>
        </p:txBody>
      </p:sp>
      <p:sp>
        <p:nvSpPr>
          <p:cNvPr id="159" name="Google Shape;159;g640c0b735a_0_9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60" name="Google Shape;160;g640c0b735a_0_94"/>
          <p:cNvSpPr txBox="1">
            <a:spLocks noGrp="1"/>
          </p:cNvSpPr>
          <p:nvPr>
            <p:ph type="body" idx="3"/>
          </p:nvPr>
        </p:nvSpPr>
        <p:spPr>
          <a:xfrm>
            <a:off x="581633" y="2689786"/>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61" name="Google Shape;161;g640c0b735a_0_94"/>
          <p:cNvSpPr txBox="1">
            <a:spLocks noGrp="1"/>
          </p:cNvSpPr>
          <p:nvPr>
            <p:ph type="body" idx="4"/>
          </p:nvPr>
        </p:nvSpPr>
        <p:spPr>
          <a:xfrm>
            <a:off x="5228456" y="2689787"/>
            <a:ext cx="4298100" cy="38064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g640c0b735a_0_10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4" name="Google Shape;164;g640c0b735a_0_10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g640c0b735a_0_10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
        <p:cNvGrpSpPr/>
        <p:nvPr/>
      </p:nvGrpSpPr>
      <p:grpSpPr>
        <a:xfrm>
          <a:off x="0" y="0"/>
          <a:ext cx="0" cy="0"/>
          <a:chOff x="0" y="0"/>
          <a:chExt cx="0" cy="0"/>
        </a:xfrm>
      </p:grpSpPr>
      <p:sp>
        <p:nvSpPr>
          <p:cNvPr id="168" name="Google Shape;168;g640c0b735a_0_106"/>
          <p:cNvSpPr txBox="1">
            <a:spLocks noGrp="1"/>
          </p:cNvSpPr>
          <p:nvPr>
            <p:ph type="body" idx="1"/>
          </p:nvPr>
        </p:nvSpPr>
        <p:spPr>
          <a:xfrm>
            <a:off x="3507475" y="514924"/>
            <a:ext cx="5766300" cy="6022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69" name="Google Shape;169;g640c0b735a_0_106"/>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g640c0b735a_0_106"/>
          <p:cNvSpPr>
            <a:spLocks noGrp="1"/>
          </p:cNvSpPr>
          <p:nvPr>
            <p:ph type="pic" idx="2"/>
          </p:nvPr>
        </p:nvSpPr>
        <p:spPr>
          <a:xfrm>
            <a:off x="573088" y="2629957"/>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71" name="Google Shape;171;g640c0b735a_0_106"/>
          <p:cNvSpPr>
            <a:spLocks noGrp="1"/>
          </p:cNvSpPr>
          <p:nvPr>
            <p:ph type="pic" idx="3"/>
          </p:nvPr>
        </p:nvSpPr>
        <p:spPr>
          <a:xfrm>
            <a:off x="573088" y="514924"/>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72" name="Google Shape;172;g640c0b735a_0_106"/>
          <p:cNvSpPr>
            <a:spLocks noGrp="1"/>
          </p:cNvSpPr>
          <p:nvPr>
            <p:ph type="pic" idx="4"/>
          </p:nvPr>
        </p:nvSpPr>
        <p:spPr>
          <a:xfrm>
            <a:off x="573088" y="4744990"/>
            <a:ext cx="2525700" cy="1792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3"/>
        <p:cNvGrpSpPr/>
        <p:nvPr/>
      </p:nvGrpSpPr>
      <p:grpSpPr>
        <a:xfrm>
          <a:off x="0" y="0"/>
          <a:ext cx="0" cy="0"/>
          <a:chOff x="0" y="0"/>
          <a:chExt cx="0" cy="0"/>
        </a:xfrm>
      </p:grpSpPr>
      <p:sp>
        <p:nvSpPr>
          <p:cNvPr id="174" name="Google Shape;174;g640c0b735a_0_112"/>
          <p:cNvSpPr>
            <a:spLocks noGrp="1"/>
          </p:cNvSpPr>
          <p:nvPr>
            <p:ph type="pic" idx="2"/>
          </p:nvPr>
        </p:nvSpPr>
        <p:spPr>
          <a:xfrm>
            <a:off x="677334" y="395785"/>
            <a:ext cx="8596800" cy="60597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100"/>
              </a:spcBef>
              <a:spcAft>
                <a:spcPts val="0"/>
              </a:spcAft>
              <a:buClr>
                <a:srgbClr val="D2BD24"/>
              </a:buClr>
              <a:buSzPts val="1300"/>
              <a:buFont typeface="Libre Franklin Medium"/>
              <a:buNone/>
              <a:defRPr sz="16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100"/>
              </a:spcBef>
              <a:spcAft>
                <a:spcPts val="0"/>
              </a:spcAft>
              <a:buClr>
                <a:srgbClr val="D2BD24"/>
              </a:buClr>
              <a:buSzPts val="16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100"/>
              </a:spcBef>
              <a:spcAft>
                <a:spcPts val="0"/>
              </a:spcAft>
              <a:buClr>
                <a:schemeClr val="accent1"/>
              </a:buClr>
              <a:buSzPts val="1300"/>
              <a:buFont typeface="Noto Sans Symbols"/>
              <a:buNone/>
              <a:defRPr sz="1600" b="0" i="0" u="none" strike="noStrike" cap="none">
                <a:solidFill>
                  <a:srgbClr val="3F3F3F"/>
                </a:solidFill>
                <a:latin typeface="Libre Franklin Medium"/>
                <a:ea typeface="Libre Franklin Medium"/>
                <a:cs typeface="Libre Franklin Medium"/>
                <a:sym typeface="Libre Franklin Medium"/>
              </a:defRPr>
            </a:lvl9pPr>
          </a:lstStyle>
          <a:p>
            <a:endParaRPr/>
          </a:p>
        </p:txBody>
      </p:sp>
      <p:sp>
        <p:nvSpPr>
          <p:cNvPr id="175" name="Google Shape;175;g640c0b735a_0_11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5" name="Google Shape;45;p1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76"/>
        <p:cNvGrpSpPr/>
        <p:nvPr/>
      </p:nvGrpSpPr>
      <p:grpSpPr>
        <a:xfrm>
          <a:off x="0" y="0"/>
          <a:ext cx="0" cy="0"/>
          <a:chOff x="0" y="0"/>
          <a:chExt cx="0" cy="0"/>
        </a:xfrm>
      </p:grpSpPr>
      <p:sp>
        <p:nvSpPr>
          <p:cNvPr id="177" name="Google Shape;177;g640c0b735a_0_115"/>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8" name="Google Shape;178;g640c0b735a_0_11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g640c0b735a_0_115"/>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0" name="Google Shape;180;g640c0b735a_0_115"/>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81"/>
        <p:cNvGrpSpPr/>
        <p:nvPr/>
      </p:nvGrpSpPr>
      <p:grpSpPr>
        <a:xfrm>
          <a:off x="0" y="0"/>
          <a:ext cx="0" cy="0"/>
          <a:chOff x="0" y="0"/>
          <a:chExt cx="0" cy="0"/>
        </a:xfrm>
      </p:grpSpPr>
      <p:sp>
        <p:nvSpPr>
          <p:cNvPr id="182" name="Google Shape;182;g640c0b735a_0_120"/>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4400"/>
              <a:buFont typeface="Georgia"/>
              <a:buNone/>
              <a:defRPr sz="4400" b="0" i="1"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3" name="Google Shape;183;g640c0b735a_0_120"/>
          <p:cNvSpPr txBox="1">
            <a:spLocks noGrp="1"/>
          </p:cNvSpPr>
          <p:nvPr>
            <p:ph type="body" idx="1"/>
          </p:nvPr>
        </p:nvSpPr>
        <p:spPr>
          <a:xfrm>
            <a:off x="601142" y="3903134"/>
            <a:ext cx="8596800" cy="513900"/>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1100"/>
              </a:spcBef>
              <a:spcAft>
                <a:spcPts val="0"/>
              </a:spcAft>
              <a:buSzPts val="3200"/>
              <a:buFont typeface="Libre Franklin Medium"/>
              <a:buNone/>
              <a:defRPr sz="3200">
                <a:solidFill>
                  <a:srgbClr val="3F3F3F"/>
                </a:solidFill>
              </a:defRPr>
            </a:lvl1pPr>
            <a:lvl2pPr marL="914400" lvl="1" indent="-228600" algn="l">
              <a:lnSpc>
                <a:spcPct val="100000"/>
              </a:lnSpc>
              <a:spcBef>
                <a:spcPts val="1100"/>
              </a:spcBef>
              <a:spcAft>
                <a:spcPts val="0"/>
              </a:spcAft>
              <a:buSzPts val="2500"/>
              <a:buFont typeface="Libre Franklin Medium"/>
              <a:buNone/>
              <a:defRPr/>
            </a:lvl2pPr>
            <a:lvl3pPr marL="1371600" lvl="2" indent="-228600" algn="l">
              <a:lnSpc>
                <a:spcPct val="100000"/>
              </a:lnSpc>
              <a:spcBef>
                <a:spcPts val="1100"/>
              </a:spcBef>
              <a:spcAft>
                <a:spcPts val="0"/>
              </a:spcAft>
              <a:buSzPts val="2800"/>
              <a:buFont typeface="Libre Franklin Medium"/>
              <a:buNone/>
              <a:defRPr/>
            </a:lvl3pPr>
            <a:lvl4pPr marL="1828800" lvl="3" indent="-228600" algn="l">
              <a:lnSpc>
                <a:spcPct val="100000"/>
              </a:lnSpc>
              <a:spcBef>
                <a:spcPts val="1100"/>
              </a:spcBef>
              <a:spcAft>
                <a:spcPts val="0"/>
              </a:spcAft>
              <a:buSzPts val="2400"/>
              <a:buFont typeface="Libre Franklin Medium"/>
              <a:buNone/>
              <a:defRPr/>
            </a:lvl4pPr>
            <a:lvl5pPr marL="2286000" lvl="4" indent="-228600" algn="l">
              <a:lnSpc>
                <a:spcPct val="100000"/>
              </a:lnSpc>
              <a:spcBef>
                <a:spcPts val="1100"/>
              </a:spcBef>
              <a:spcAft>
                <a:spcPts val="0"/>
              </a:spcAft>
              <a:buSzPts val="2400"/>
              <a:buFont typeface="Libre Franklin Medium"/>
              <a:buNone/>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84" name="Google Shape;184;g640c0b735a_0_120"/>
          <p:cNvSpPr txBox="1">
            <a:spLocks noGrp="1"/>
          </p:cNvSpPr>
          <p:nvPr>
            <p:ph type="body" idx="2"/>
          </p:nvPr>
        </p:nvSpPr>
        <p:spPr>
          <a:xfrm>
            <a:off x="677335" y="4527448"/>
            <a:ext cx="8520300" cy="1514100"/>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1100"/>
              </a:spcBef>
              <a:spcAft>
                <a:spcPts val="0"/>
              </a:spcAft>
              <a:buSzPts val="2400"/>
              <a:buNone/>
              <a:defRPr sz="2400">
                <a:solidFill>
                  <a:srgbClr val="7F7F7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85" name="Google Shape;185;g640c0b735a_0_12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6" name="Google Shape;186;g640c0b735a_0_12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500" b="0" i="0" u="none" strike="noStrike" cap="none">
              <a:solidFill>
                <a:srgbClr val="000000"/>
              </a:solidFill>
              <a:latin typeface="Arial"/>
              <a:ea typeface="Arial"/>
              <a:cs typeface="Arial"/>
              <a:sym typeface="Arial"/>
            </a:endParaRPr>
          </a:p>
        </p:txBody>
      </p:sp>
      <p:sp>
        <p:nvSpPr>
          <p:cNvPr id="187" name="Google Shape;187;g640c0b735a_0_12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88"/>
        <p:cNvGrpSpPr/>
        <p:nvPr/>
      </p:nvGrpSpPr>
      <p:grpSpPr>
        <a:xfrm>
          <a:off x="0" y="0"/>
          <a:ext cx="0" cy="0"/>
          <a:chOff x="0" y="0"/>
          <a:chExt cx="0" cy="0"/>
        </a:xfrm>
      </p:grpSpPr>
      <p:sp>
        <p:nvSpPr>
          <p:cNvPr id="189" name="Google Shape;189;g640c0b735a_0_127"/>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0" name="Google Shape;190;g640c0b735a_0_127"/>
          <p:cNvSpPr txBox="1">
            <a:spLocks noGrp="1"/>
          </p:cNvSpPr>
          <p:nvPr>
            <p:ph type="body" idx="1"/>
          </p:nvPr>
        </p:nvSpPr>
        <p:spPr>
          <a:xfrm>
            <a:off x="677335" y="4527448"/>
            <a:ext cx="8596800" cy="151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100"/>
              </a:spcBef>
              <a:spcAft>
                <a:spcPts val="0"/>
              </a:spcAft>
              <a:buSzPts val="2800"/>
              <a:buNone/>
              <a:defRPr sz="2800">
                <a:solidFill>
                  <a:srgbClr val="3F3F3F"/>
                </a:solidFill>
              </a:defRPr>
            </a:lvl1pPr>
            <a:lvl2pPr marL="914400" lvl="1" indent="-228600" algn="l">
              <a:lnSpc>
                <a:spcPct val="100000"/>
              </a:lnSpc>
              <a:spcBef>
                <a:spcPts val="1100"/>
              </a:spcBef>
              <a:spcAft>
                <a:spcPts val="0"/>
              </a:spcAft>
              <a:buSzPts val="1500"/>
              <a:buNone/>
              <a:defRPr sz="1900">
                <a:solidFill>
                  <a:srgbClr val="888888"/>
                </a:solidFill>
              </a:defRPr>
            </a:lvl2pPr>
            <a:lvl3pPr marL="1371600" lvl="2" indent="-228600" algn="l">
              <a:lnSpc>
                <a:spcPct val="100000"/>
              </a:lnSpc>
              <a:spcBef>
                <a:spcPts val="1100"/>
              </a:spcBef>
              <a:spcAft>
                <a:spcPts val="0"/>
              </a:spcAft>
              <a:buSzPts val="1600"/>
              <a:buNone/>
              <a:defRPr sz="1600">
                <a:solidFill>
                  <a:srgbClr val="888888"/>
                </a:solidFill>
              </a:defRPr>
            </a:lvl3pPr>
            <a:lvl4pPr marL="1828800" lvl="3" indent="-228600" algn="l">
              <a:lnSpc>
                <a:spcPct val="100000"/>
              </a:lnSpc>
              <a:spcBef>
                <a:spcPts val="1100"/>
              </a:spcBef>
              <a:spcAft>
                <a:spcPts val="0"/>
              </a:spcAft>
              <a:buSzPts val="1500"/>
              <a:buNone/>
              <a:defRPr sz="1500">
                <a:solidFill>
                  <a:srgbClr val="888888"/>
                </a:solidFill>
              </a:defRPr>
            </a:lvl4pPr>
            <a:lvl5pPr marL="2286000" lvl="4" indent="-228600" algn="l">
              <a:lnSpc>
                <a:spcPct val="100000"/>
              </a:lnSpc>
              <a:spcBef>
                <a:spcPts val="1100"/>
              </a:spcBef>
              <a:spcAft>
                <a:spcPts val="0"/>
              </a:spcAft>
              <a:buSzPts val="1500"/>
              <a:buNone/>
              <a:defRPr sz="1500">
                <a:solidFill>
                  <a:srgbClr val="888888"/>
                </a:solidFill>
              </a:defRPr>
            </a:lvl5pPr>
            <a:lvl6pPr marL="2743200" lvl="5" indent="-228600" algn="l">
              <a:lnSpc>
                <a:spcPct val="100000"/>
              </a:lnSpc>
              <a:spcBef>
                <a:spcPts val="1100"/>
              </a:spcBef>
              <a:spcAft>
                <a:spcPts val="0"/>
              </a:spcAft>
              <a:buSzPts val="1100"/>
              <a:buNone/>
              <a:defRPr sz="1500">
                <a:solidFill>
                  <a:srgbClr val="888888"/>
                </a:solidFill>
              </a:defRPr>
            </a:lvl6pPr>
            <a:lvl7pPr marL="3200400" lvl="6" indent="-228600" algn="l">
              <a:lnSpc>
                <a:spcPct val="100000"/>
              </a:lnSpc>
              <a:spcBef>
                <a:spcPts val="1100"/>
              </a:spcBef>
              <a:spcAft>
                <a:spcPts val="0"/>
              </a:spcAft>
              <a:buSzPts val="1100"/>
              <a:buNone/>
              <a:defRPr sz="1500">
                <a:solidFill>
                  <a:srgbClr val="888888"/>
                </a:solidFill>
              </a:defRPr>
            </a:lvl7pPr>
            <a:lvl8pPr marL="3657600" lvl="7" indent="-228600" algn="l">
              <a:lnSpc>
                <a:spcPct val="100000"/>
              </a:lnSpc>
              <a:spcBef>
                <a:spcPts val="1100"/>
              </a:spcBef>
              <a:spcAft>
                <a:spcPts val="0"/>
              </a:spcAft>
              <a:buSzPts val="1100"/>
              <a:buNone/>
              <a:defRPr sz="1500">
                <a:solidFill>
                  <a:srgbClr val="888888"/>
                </a:solidFill>
              </a:defRPr>
            </a:lvl8pPr>
            <a:lvl9pPr marL="4114800" lvl="8" indent="-228600" algn="l">
              <a:lnSpc>
                <a:spcPct val="100000"/>
              </a:lnSpc>
              <a:spcBef>
                <a:spcPts val="1100"/>
              </a:spcBef>
              <a:spcAft>
                <a:spcPts val="0"/>
              </a:spcAft>
              <a:buSzPts val="1100"/>
              <a:buNone/>
              <a:defRPr sz="1500">
                <a:solidFill>
                  <a:srgbClr val="888888"/>
                </a:solidFill>
              </a:defRPr>
            </a:lvl9pPr>
          </a:lstStyle>
          <a:p>
            <a:endParaRPr/>
          </a:p>
        </p:txBody>
      </p:sp>
      <p:sp>
        <p:nvSpPr>
          <p:cNvPr id="191" name="Google Shape;191;g640c0b735a_0_127"/>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2"/>
        <p:cNvGrpSpPr/>
        <p:nvPr/>
      </p:nvGrpSpPr>
      <p:grpSpPr>
        <a:xfrm>
          <a:off x="0" y="0"/>
          <a:ext cx="0" cy="0"/>
          <a:chOff x="0" y="0"/>
          <a:chExt cx="0" cy="0"/>
        </a:xfrm>
      </p:grpSpPr>
      <p:sp>
        <p:nvSpPr>
          <p:cNvPr id="193" name="Google Shape;193;g640c0b735a_0_131"/>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072B6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4" name="Google Shape;194;g640c0b735a_0_131"/>
          <p:cNvSpPr txBox="1">
            <a:spLocks noGrp="1"/>
          </p:cNvSpPr>
          <p:nvPr>
            <p:ph type="body" idx="1"/>
          </p:nvPr>
        </p:nvSpPr>
        <p:spPr>
          <a:xfrm rot="5400000">
            <a:off x="1581485" y="-294900"/>
            <a:ext cx="5251500" cy="7060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1100"/>
              </a:spcBef>
              <a:spcAft>
                <a:spcPts val="0"/>
              </a:spcAft>
              <a:buSzPts val="1900"/>
              <a:buChar char="?"/>
              <a:defRPr/>
            </a:lvl1pPr>
            <a:lvl2pPr marL="914400" lvl="1" indent="-323850" algn="l">
              <a:lnSpc>
                <a:spcPct val="100000"/>
              </a:lnSpc>
              <a:spcBef>
                <a:spcPts val="1100"/>
              </a:spcBef>
              <a:spcAft>
                <a:spcPts val="0"/>
              </a:spcAft>
              <a:buSzPts val="1500"/>
              <a:buChar char="●"/>
              <a:defRPr/>
            </a:lvl2pPr>
            <a:lvl3pPr marL="1371600" lvl="2" indent="-349250" algn="l">
              <a:lnSpc>
                <a:spcPct val="100000"/>
              </a:lnSpc>
              <a:spcBef>
                <a:spcPts val="1100"/>
              </a:spcBef>
              <a:spcAft>
                <a:spcPts val="0"/>
              </a:spcAft>
              <a:buSzPts val="1900"/>
              <a:buChar char="✓"/>
              <a:defRPr/>
            </a:lvl3pPr>
            <a:lvl4pPr marL="1828800" lvl="3" indent="-349250" algn="l">
              <a:lnSpc>
                <a:spcPct val="100000"/>
              </a:lnSpc>
              <a:spcBef>
                <a:spcPts val="1100"/>
              </a:spcBef>
              <a:spcAft>
                <a:spcPts val="0"/>
              </a:spcAft>
              <a:buSzPts val="1900"/>
              <a:buChar char="?"/>
              <a:defRPr/>
            </a:lvl4pPr>
            <a:lvl5pPr marL="2286000" lvl="4" indent="-349250" algn="l">
              <a:lnSpc>
                <a:spcPct val="100000"/>
              </a:lnSpc>
              <a:spcBef>
                <a:spcPts val="1100"/>
              </a:spcBef>
              <a:spcAft>
                <a:spcPts val="0"/>
              </a:spcAft>
              <a:buSzPts val="1900"/>
              <a:buChar char="?"/>
              <a:defRPr/>
            </a:lvl5pPr>
            <a:lvl6pPr marL="2743200" lvl="5" indent="-323850" algn="l">
              <a:lnSpc>
                <a:spcPct val="100000"/>
              </a:lnSpc>
              <a:spcBef>
                <a:spcPts val="1100"/>
              </a:spcBef>
              <a:spcAft>
                <a:spcPts val="0"/>
              </a:spcAft>
              <a:buSzPts val="1500"/>
              <a:buChar char="►"/>
              <a:defRPr/>
            </a:lvl6pPr>
            <a:lvl7pPr marL="3200400" lvl="6" indent="-323850" algn="l">
              <a:lnSpc>
                <a:spcPct val="100000"/>
              </a:lnSpc>
              <a:spcBef>
                <a:spcPts val="1100"/>
              </a:spcBef>
              <a:spcAft>
                <a:spcPts val="0"/>
              </a:spcAft>
              <a:buSzPts val="1500"/>
              <a:buChar char="►"/>
              <a:defRPr/>
            </a:lvl7pPr>
            <a:lvl8pPr marL="3657600" lvl="7" indent="-323850" algn="l">
              <a:lnSpc>
                <a:spcPct val="100000"/>
              </a:lnSpc>
              <a:spcBef>
                <a:spcPts val="1100"/>
              </a:spcBef>
              <a:spcAft>
                <a:spcPts val="0"/>
              </a:spcAft>
              <a:buSzPts val="1500"/>
              <a:buChar char="►"/>
              <a:defRPr/>
            </a:lvl8pPr>
            <a:lvl9pPr marL="4114800" lvl="8" indent="-323850" algn="l">
              <a:lnSpc>
                <a:spcPct val="100000"/>
              </a:lnSpc>
              <a:spcBef>
                <a:spcPts val="1100"/>
              </a:spcBef>
              <a:spcAft>
                <a:spcPts val="0"/>
              </a:spcAft>
              <a:buSzPts val="1500"/>
              <a:buChar char="►"/>
              <a:defRPr/>
            </a:lvl9pPr>
          </a:lstStyle>
          <a:p>
            <a:endParaRPr/>
          </a:p>
        </p:txBody>
      </p:sp>
      <p:sp>
        <p:nvSpPr>
          <p:cNvPr id="195" name="Google Shape;195;g640c0b735a_0_131"/>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96"/>
        <p:cNvGrpSpPr/>
        <p:nvPr/>
      </p:nvGrpSpPr>
      <p:grpSpPr>
        <a:xfrm>
          <a:off x="0" y="0"/>
          <a:ext cx="0" cy="0"/>
          <a:chOff x="0" y="0"/>
          <a:chExt cx="0" cy="0"/>
        </a:xfrm>
      </p:grpSpPr>
      <p:sp>
        <p:nvSpPr>
          <p:cNvPr id="197" name="Google Shape;197;g640c0b735a_0_13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8"/>
        <p:cNvGrpSpPr/>
        <p:nvPr/>
      </p:nvGrpSpPr>
      <p:grpSpPr>
        <a:xfrm>
          <a:off x="0" y="0"/>
          <a:ext cx="0" cy="0"/>
          <a:chOff x="0" y="0"/>
          <a:chExt cx="0" cy="0"/>
        </a:xfrm>
      </p:grpSpPr>
      <p:sp>
        <p:nvSpPr>
          <p:cNvPr id="199" name="Google Shape;199;g8181343b59_0_6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4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g8181343b59_0_6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lvl="0" indent="-457200" algn="l" rtl="0">
              <a:lnSpc>
                <a:spcPct val="100000"/>
              </a:lnSpc>
              <a:spcBef>
                <a:spcPts val="1000"/>
              </a:spcBef>
              <a:spcAft>
                <a:spcPts val="0"/>
              </a:spcAft>
              <a:buSzPts val="3600"/>
              <a:buChar char="🞂"/>
              <a:defRPr/>
            </a:lvl1pPr>
            <a:lvl2pPr marL="914400" lvl="1" indent="-391160" algn="l" rtl="0">
              <a:lnSpc>
                <a:spcPct val="100000"/>
              </a:lnSpc>
              <a:spcBef>
                <a:spcPts val="1000"/>
              </a:spcBef>
              <a:spcAft>
                <a:spcPts val="0"/>
              </a:spcAft>
              <a:buSzPts val="2560"/>
              <a:buChar char="●"/>
              <a:defRPr/>
            </a:lvl2pPr>
            <a:lvl3pPr marL="1371600" lvl="2" indent="-406400" algn="l" rtl="0">
              <a:lnSpc>
                <a:spcPct val="100000"/>
              </a:lnSpc>
              <a:spcBef>
                <a:spcPts val="1000"/>
              </a:spcBef>
              <a:spcAft>
                <a:spcPts val="0"/>
              </a:spcAft>
              <a:buSzPts val="2800"/>
              <a:buChar char="✓"/>
              <a:defRPr/>
            </a:lvl3pPr>
            <a:lvl4pPr marL="1828800" lvl="3" indent="-381000" algn="l" rtl="0">
              <a:lnSpc>
                <a:spcPct val="100000"/>
              </a:lnSpc>
              <a:spcBef>
                <a:spcPts val="1000"/>
              </a:spcBef>
              <a:spcAft>
                <a:spcPts val="0"/>
              </a:spcAft>
              <a:buSzPts val="2400"/>
              <a:buChar char="🞂"/>
              <a:defRPr/>
            </a:lvl4pPr>
            <a:lvl5pPr marL="2286000" lvl="4" indent="-381000" algn="l" rtl="0">
              <a:lnSpc>
                <a:spcPct val="100000"/>
              </a:lnSpc>
              <a:spcBef>
                <a:spcPts val="1000"/>
              </a:spcBef>
              <a:spcAft>
                <a:spcPts val="0"/>
              </a:spcAft>
              <a:buSzPts val="2400"/>
              <a:buFont typeface="Libre Franklin Medium"/>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endParaRPr/>
          </a:p>
        </p:txBody>
      </p:sp>
      <p:sp>
        <p:nvSpPr>
          <p:cNvPr id="201" name="Google Shape;201;g8181343b59_0_6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a:lvl1pPr>
            <a:lvl2pPr marL="0" marR="0" lvl="1" indent="0" algn="r" rtl="0">
              <a:lnSpc>
                <a:spcPct val="100000"/>
              </a:lnSpc>
              <a:spcBef>
                <a:spcPts val="0"/>
              </a:spcBef>
              <a:spcAft>
                <a:spcPts val="0"/>
              </a:spcAft>
              <a:buClr>
                <a:srgbClr val="000000"/>
              </a:buClr>
              <a:buSzPts val="1800"/>
              <a:buFont typeface="Arial"/>
              <a:buNone/>
              <a:defRPr/>
            </a:lvl2pPr>
            <a:lvl3pPr marL="0" marR="0" lvl="2" indent="0" algn="r" rtl="0">
              <a:lnSpc>
                <a:spcPct val="100000"/>
              </a:lnSpc>
              <a:spcBef>
                <a:spcPts val="0"/>
              </a:spcBef>
              <a:spcAft>
                <a:spcPts val="0"/>
              </a:spcAft>
              <a:buClr>
                <a:srgbClr val="000000"/>
              </a:buClr>
              <a:buSzPts val="1800"/>
              <a:buFont typeface="Arial"/>
              <a:buNone/>
              <a:defRPr/>
            </a:lvl3pPr>
            <a:lvl4pPr marL="0" marR="0" lvl="3" indent="0" algn="r" rtl="0">
              <a:lnSpc>
                <a:spcPct val="100000"/>
              </a:lnSpc>
              <a:spcBef>
                <a:spcPts val="0"/>
              </a:spcBef>
              <a:spcAft>
                <a:spcPts val="0"/>
              </a:spcAft>
              <a:buClr>
                <a:srgbClr val="000000"/>
              </a:buClr>
              <a:buSzPts val="1800"/>
              <a:buFont typeface="Arial"/>
              <a:buNone/>
              <a:defRPr/>
            </a:lvl4pPr>
            <a:lvl5pPr marL="0" marR="0" lvl="4" indent="0" algn="r" rtl="0">
              <a:lnSpc>
                <a:spcPct val="100000"/>
              </a:lnSpc>
              <a:spcBef>
                <a:spcPts val="0"/>
              </a:spcBef>
              <a:spcAft>
                <a:spcPts val="0"/>
              </a:spcAft>
              <a:buClr>
                <a:srgbClr val="000000"/>
              </a:buClr>
              <a:buSzPts val="1800"/>
              <a:buFont typeface="Arial"/>
              <a:buNone/>
              <a:defRPr/>
            </a:lvl5pPr>
            <a:lvl6pPr marL="0" marR="0" lvl="5" indent="0" algn="r" rtl="0">
              <a:lnSpc>
                <a:spcPct val="100000"/>
              </a:lnSpc>
              <a:spcBef>
                <a:spcPts val="0"/>
              </a:spcBef>
              <a:spcAft>
                <a:spcPts val="0"/>
              </a:spcAft>
              <a:buClr>
                <a:srgbClr val="000000"/>
              </a:buClr>
              <a:buSzPts val="1800"/>
              <a:buFont typeface="Arial"/>
              <a:buNone/>
              <a:defRPr/>
            </a:lvl6pPr>
            <a:lvl7pPr marL="0" marR="0" lvl="6" indent="0" algn="r" rtl="0">
              <a:lnSpc>
                <a:spcPct val="100000"/>
              </a:lnSpc>
              <a:spcBef>
                <a:spcPts val="0"/>
              </a:spcBef>
              <a:spcAft>
                <a:spcPts val="0"/>
              </a:spcAft>
              <a:buClr>
                <a:srgbClr val="000000"/>
              </a:buClr>
              <a:buSzPts val="1800"/>
              <a:buFont typeface="Arial"/>
              <a:buNone/>
              <a:defRPr/>
            </a:lvl7pPr>
            <a:lvl8pPr marL="0" marR="0" lvl="7" indent="0" algn="r" rtl="0">
              <a:lnSpc>
                <a:spcPct val="100000"/>
              </a:lnSpc>
              <a:spcBef>
                <a:spcPts val="0"/>
              </a:spcBef>
              <a:spcAft>
                <a:spcPts val="0"/>
              </a:spcAft>
              <a:buClr>
                <a:srgbClr val="000000"/>
              </a:buClr>
              <a:buSzPts val="1800"/>
              <a:buFont typeface="Arial"/>
              <a:buNone/>
              <a:defRPr/>
            </a:lvl8pPr>
            <a:lvl9pPr marL="0" marR="0" lvl="8" indent="0" algn="r" rtl="0">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77335" y="1622694"/>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072B62"/>
              </a:buClr>
              <a:buSzPts val="4400"/>
              <a:buFont typeface="Georgi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a:off x="677335" y="3722230"/>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800"/>
              <a:buNone/>
              <a:defRPr sz="2800">
                <a:solidFill>
                  <a:schemeClr val="dk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600"/>
              <a:buNone/>
              <a:defRPr sz="1600">
                <a:solidFill>
                  <a:srgbClr val="888888"/>
                </a:solidFill>
              </a:defRPr>
            </a:lvl3pPr>
            <a:lvl4pPr marL="1828800" lvl="3" indent="-228600" algn="l">
              <a:lnSpc>
                <a:spcPct val="100000"/>
              </a:lnSpc>
              <a:spcBef>
                <a:spcPts val="1000"/>
              </a:spcBef>
              <a:spcAft>
                <a:spcPts val="0"/>
              </a:spcAft>
              <a:buSzPts val="1400"/>
              <a:buNone/>
              <a:defRPr sz="1400">
                <a:solidFill>
                  <a:srgbClr val="888888"/>
                </a:solidFill>
              </a:defRPr>
            </a:lvl4pPr>
            <a:lvl5pPr marL="2286000" lvl="4" indent="-228600" algn="l">
              <a:lnSpc>
                <a:spcPct val="100000"/>
              </a:lnSpc>
              <a:spcBef>
                <a:spcPts val="1000"/>
              </a:spcBef>
              <a:spcAft>
                <a:spcPts val="0"/>
              </a:spcAft>
              <a:buSzPts val="140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9" name="Google Shape;49;p12"/>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3"/>
          <p:cNvSpPr txBox="1">
            <a:spLocks noGrp="1"/>
          </p:cNvSpPr>
          <p:nvPr>
            <p:ph type="body" idx="1"/>
          </p:nvPr>
        </p:nvSpPr>
        <p:spPr>
          <a:xfrm>
            <a:off x="581634" y="1796387"/>
            <a:ext cx="9090025" cy="487838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14"/>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8" name="Google Shape;58;p14"/>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81633" y="311380"/>
            <a:ext cx="8944503"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15"/>
          <p:cNvSpPr txBox="1">
            <a:spLocks noGrp="1"/>
          </p:cNvSpPr>
          <p:nvPr>
            <p:ph type="body" idx="1"/>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3" name="Google Shape;63;p15"/>
          <p:cNvSpPr>
            <a:spLocks noGrp="1"/>
          </p:cNvSpPr>
          <p:nvPr>
            <p:ph type="pic" idx="2"/>
          </p:nvPr>
        </p:nvSpPr>
        <p:spPr>
          <a:xfrm>
            <a:off x="581025" y="1801813"/>
            <a:ext cx="4481513" cy="469423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R="0" lvl="1"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R="0" lvl="2"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R="0" lvl="3"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R="0" lvl="4"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R="0" lvl="5"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R="0" lvl="6"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R="0" lvl="7"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R="0" lvl="8"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16"/>
          <p:cNvSpPr txBox="1">
            <a:spLocks noGrp="1"/>
          </p:cNvSpPr>
          <p:nvPr>
            <p:ph type="body" idx="1"/>
          </p:nvPr>
        </p:nvSpPr>
        <p:spPr>
          <a:xfrm>
            <a:off x="581633"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16"/>
          <p:cNvSpPr txBox="1">
            <a:spLocks noGrp="1"/>
          </p:cNvSpPr>
          <p:nvPr>
            <p:ph type="body" idx="2"/>
          </p:nvPr>
        </p:nvSpPr>
        <p:spPr>
          <a:xfrm>
            <a:off x="5228456" y="1801625"/>
            <a:ext cx="4297680" cy="469470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3600"/>
              <a:buNone/>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072B62"/>
              </a:buClr>
              <a:buSzPts val="4400"/>
              <a:buFont typeface="Georg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a:off x="581633" y="1872852"/>
            <a:ext cx="429767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2" name="Google Shape;72;p17"/>
          <p:cNvSpPr txBox="1">
            <a:spLocks noGrp="1"/>
          </p:cNvSpPr>
          <p:nvPr>
            <p:ph type="body" idx="2"/>
          </p:nvPr>
        </p:nvSpPr>
        <p:spPr>
          <a:xfrm>
            <a:off x="5228455" y="1872852"/>
            <a:ext cx="429768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73" name="Google Shape;73;p17"/>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7"/>
          <p:cNvSpPr txBox="1">
            <a:spLocks noGrp="1"/>
          </p:cNvSpPr>
          <p:nvPr>
            <p:ph type="body" idx="3"/>
          </p:nvPr>
        </p:nvSpPr>
        <p:spPr>
          <a:xfrm>
            <a:off x="581633" y="2689786"/>
            <a:ext cx="4297680" cy="380654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5" name="Google Shape;75;p17"/>
          <p:cNvSpPr txBox="1">
            <a:spLocks noGrp="1"/>
          </p:cNvSpPr>
          <p:nvPr>
            <p:ph type="body" idx="4"/>
          </p:nvPr>
        </p:nvSpPr>
        <p:spPr>
          <a:xfrm>
            <a:off x="5228456" y="2689787"/>
            <a:ext cx="4297680" cy="38065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20040" algn="l">
              <a:lnSpc>
                <a:spcPct val="100000"/>
              </a:lnSpc>
              <a:spcBef>
                <a:spcPts val="1000"/>
              </a:spcBef>
              <a:spcAft>
                <a:spcPts val="0"/>
              </a:spcAft>
              <a:buSzPts val="144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9"/>
          <p:cNvGrpSpPr/>
          <p:nvPr/>
        </p:nvGrpSpPr>
        <p:grpSpPr>
          <a:xfrm>
            <a:off x="0" y="0"/>
            <a:ext cx="12192000" cy="6866467"/>
            <a:chOff x="0" y="-8467"/>
            <a:chExt cx="12192000" cy="6866467"/>
          </a:xfrm>
        </p:grpSpPr>
        <p:cxnSp>
          <p:nvCxnSpPr>
            <p:cNvPr id="7" name="Google Shape;7;p9"/>
            <p:cNvCxnSpPr/>
            <p:nvPr/>
          </p:nvCxnSpPr>
          <p:spPr>
            <a:xfrm>
              <a:off x="9169166" y="-8467"/>
              <a:ext cx="1783321" cy="6856484"/>
            </a:xfrm>
            <a:prstGeom prst="straightConnector1">
              <a:avLst/>
            </a:prstGeom>
            <a:noFill/>
            <a:ln w="9525" cap="flat" cmpd="sng">
              <a:solidFill>
                <a:schemeClr val="accent1">
                  <a:alpha val="68235"/>
                </a:schemeClr>
              </a:solidFill>
              <a:prstDash val="solid"/>
              <a:round/>
              <a:headEnd type="none" w="sm" len="sm"/>
              <a:tailEnd type="none" w="sm" len="sm"/>
            </a:ln>
          </p:spPr>
        </p:cxnSp>
        <p:cxnSp>
          <p:nvCxnSpPr>
            <p:cNvPr id="8" name="Google Shape;8;p9"/>
            <p:cNvCxnSpPr/>
            <p:nvPr/>
          </p:nvCxnSpPr>
          <p:spPr>
            <a:xfrm flipH="1">
              <a:off x="8475260" y="3681413"/>
              <a:ext cx="3713565" cy="3166604"/>
            </a:xfrm>
            <a:prstGeom prst="straightConnector1">
              <a:avLst/>
            </a:prstGeom>
            <a:noFill/>
            <a:ln w="9525" cap="flat" cmpd="sng">
              <a:solidFill>
                <a:schemeClr val="accent1">
                  <a:alpha val="68235"/>
                </a:schemeClr>
              </a:solidFill>
              <a:prstDash val="solid"/>
              <a:round/>
              <a:headEnd type="none" w="sm" len="sm"/>
              <a:tailEnd type="none" w="sm" len="sm"/>
            </a:ln>
          </p:spPr>
        </p:cxnSp>
        <p:sp>
          <p:nvSpPr>
            <p:cNvPr id="9" name="Google Shape;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17"/>
              </a:schemeClr>
            </a:solidFill>
            <a:ln>
              <a:noFill/>
            </a:ln>
          </p:spPr>
        </p:sp>
        <p:sp>
          <p:nvSpPr>
            <p:cNvPr id="10" name="Google Shape;1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9"/>
            <p:cNvSpPr/>
            <p:nvPr/>
          </p:nvSpPr>
          <p:spPr>
            <a:xfrm>
              <a:off x="9190612" y="-8467"/>
              <a:ext cx="29982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235"/>
              </a:srgbClr>
            </a:solidFill>
            <a:ln>
              <a:noFill/>
            </a:ln>
          </p:spPr>
        </p:sp>
        <p:sp>
          <p:nvSpPr>
            <p:cNvPr id="13" name="Google Shape;1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235"/>
              </a:srgbClr>
            </a:solidFill>
            <a:ln>
              <a:noFill/>
            </a:ln>
          </p:spPr>
        </p:sp>
        <p:sp>
          <p:nvSpPr>
            <p:cNvPr id="14" name="Google Shape;1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5" name="Google Shape;15;p9"/>
            <p:cNvSpPr/>
            <p:nvPr/>
          </p:nvSpPr>
          <p:spPr>
            <a:xfrm>
              <a:off x="10371666" y="3589867"/>
              <a:ext cx="1817159" cy="3268133"/>
            </a:xfrm>
            <a:prstGeom prst="triangle">
              <a:avLst>
                <a:gd name="adj" fmla="val 100000"/>
              </a:avLst>
            </a:prstGeom>
            <a:solidFill>
              <a:srgbClr val="374C81">
                <a:alpha val="6431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name="adj" fmla="val 0"/>
              </a:avLst>
            </a:prstGeom>
            <a:solidFill>
              <a:srgbClr val="072B62">
                <a:alpha val="6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9"/>
          <p:cNvSpPr txBox="1">
            <a:spLocks noGrp="1"/>
          </p:cNvSpPr>
          <p:nvPr>
            <p:ph type="title"/>
          </p:nvPr>
        </p:nvSpPr>
        <p:spPr>
          <a:xfrm>
            <a:off x="555786" y="257216"/>
            <a:ext cx="8992572"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9"/>
          <p:cNvSpPr txBox="1">
            <a:spLocks noGrp="1"/>
          </p:cNvSpPr>
          <p:nvPr>
            <p:ph type="body" idx="1"/>
          </p:nvPr>
        </p:nvSpPr>
        <p:spPr>
          <a:xfrm>
            <a:off x="513012" y="1719618"/>
            <a:ext cx="9035346" cy="4955157"/>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91160" algn="l" rtl="0">
              <a:lnSpc>
                <a:spcPct val="100000"/>
              </a:lnSpc>
              <a:spcBef>
                <a:spcPts val="1000"/>
              </a:spcBef>
              <a:spcAft>
                <a:spcPts val="0"/>
              </a:spcAft>
              <a:buClr>
                <a:srgbClr val="D2BD24"/>
              </a:buClr>
              <a:buSzPts val="256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9" name="Google Shape;19;p9"/>
          <p:cNvPicPr preferRelativeResize="0"/>
          <p:nvPr/>
        </p:nvPicPr>
        <p:blipFill rotWithShape="1">
          <a:blip r:embed="rId20">
            <a:alphaModFix/>
          </a:blip>
          <a:srcRect/>
          <a:stretch/>
        </p:blipFill>
        <p:spPr>
          <a:xfrm>
            <a:off x="9747105" y="0"/>
            <a:ext cx="2377440" cy="2377438"/>
          </a:xfrm>
          <a:prstGeom prst="rect">
            <a:avLst/>
          </a:prstGeom>
          <a:noFill/>
          <a:ln>
            <a:noFill/>
          </a:ln>
        </p:spPr>
      </p:pic>
      <p:sp>
        <p:nvSpPr>
          <p:cNvPr id="20" name="Google Shape;20;p9"/>
          <p:cNvSpPr txBox="1">
            <a:spLocks noGrp="1"/>
          </p:cNvSpPr>
          <p:nvPr>
            <p:ph type="sldNum" idx="12"/>
          </p:nvPr>
        </p:nvSpPr>
        <p:spPr>
          <a:xfrm>
            <a:off x="11016766" y="6309650"/>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g640c0b735a_0_34"/>
          <p:cNvGrpSpPr/>
          <p:nvPr/>
        </p:nvGrpSpPr>
        <p:grpSpPr>
          <a:xfrm>
            <a:off x="0" y="0"/>
            <a:ext cx="12192133" cy="6866567"/>
            <a:chOff x="0" y="-8467"/>
            <a:chExt cx="12192133" cy="6866567"/>
          </a:xfrm>
        </p:grpSpPr>
        <p:cxnSp>
          <p:nvCxnSpPr>
            <p:cNvPr id="114" name="Google Shape;114;g640c0b735a_0_3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115" name="Google Shape;115;g640c0b735a_0_3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116" name="Google Shape;116;g640c0b735a_0_3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17" name="Google Shape;117;g640c0b735a_0_3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8" name="Google Shape;118;g640c0b735a_0_3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640c0b735a_0_3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20" name="Google Shape;120;g640c0b735a_0_3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21" name="Google Shape;121;g640c0b735a_0_3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22" name="Google Shape;122;g640c0b735a_0_3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640c0b735a_0_3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g640c0b735a_0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125" name="Google Shape;125;g640c0b735a_0_34"/>
          <p:cNvSpPr txBox="1">
            <a:spLocks noGrp="1"/>
          </p:cNvSpPr>
          <p:nvPr>
            <p:ph type="body" idx="1"/>
          </p:nvPr>
        </p:nvSpPr>
        <p:spPr>
          <a:xfrm>
            <a:off x="513012" y="1719618"/>
            <a:ext cx="90351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100"/>
              </a:spcBef>
              <a:spcAft>
                <a:spcPts val="0"/>
              </a:spcAft>
              <a:buClr>
                <a:srgbClr val="D2BD24"/>
              </a:buClr>
              <a:buSzPts val="3600"/>
              <a:buFont typeface="Noto Sans Symbols"/>
              <a:buChar char="🞂"/>
              <a:defRPr sz="3600" b="0" i="0" u="none" strike="noStrike" cap="none">
                <a:solidFill>
                  <a:srgbClr val="3F3F3F"/>
                </a:solidFill>
                <a:latin typeface="Libre Franklin Medium"/>
                <a:ea typeface="Libre Franklin Medium"/>
                <a:cs typeface="Libre Franklin Medium"/>
                <a:sym typeface="Libre Franklin Medium"/>
              </a:defRPr>
            </a:lvl1pPr>
            <a:lvl2pPr marL="914400" marR="0" lvl="1" indent="-387350" algn="l" rtl="0">
              <a:lnSpc>
                <a:spcPct val="100000"/>
              </a:lnSpc>
              <a:spcBef>
                <a:spcPts val="1100"/>
              </a:spcBef>
              <a:spcAft>
                <a:spcPts val="0"/>
              </a:spcAft>
              <a:buClr>
                <a:srgbClr val="D2BD24"/>
              </a:buClr>
              <a:buSzPts val="2500"/>
              <a:buFont typeface="Libre Franklin Medium"/>
              <a:buChar char="●"/>
              <a:defRPr sz="3200" b="0" i="0" u="none" strike="noStrike" cap="none">
                <a:solidFill>
                  <a:srgbClr val="3F3F3F"/>
                </a:solidFill>
                <a:latin typeface="Libre Franklin Medium"/>
                <a:ea typeface="Libre Franklin Medium"/>
                <a:cs typeface="Libre Franklin Medium"/>
                <a:sym typeface="Libre Franklin Medium"/>
              </a:defRPr>
            </a:lvl2pPr>
            <a:lvl3pPr marL="1371600" marR="0" lvl="2" indent="-406400" algn="l" rtl="0">
              <a:lnSpc>
                <a:spcPct val="100000"/>
              </a:lnSpc>
              <a:spcBef>
                <a:spcPts val="1100"/>
              </a:spcBef>
              <a:spcAft>
                <a:spcPts val="0"/>
              </a:spcAft>
              <a:buClr>
                <a:srgbClr val="D2BD24"/>
              </a:buClr>
              <a:buSzPts val="2800"/>
              <a:buFont typeface="Noto Sans Symbols"/>
              <a:buChar char="✓"/>
              <a:defRPr sz="2800" b="0" i="0" u="none" strike="noStrike" cap="none">
                <a:solidFill>
                  <a:srgbClr val="3F3F3F"/>
                </a:solidFill>
                <a:latin typeface="Libre Franklin Medium"/>
                <a:ea typeface="Libre Franklin Medium"/>
                <a:cs typeface="Libre Franklin Medium"/>
                <a:sym typeface="Libre Franklin Medium"/>
              </a:defRPr>
            </a:lvl3pPr>
            <a:lvl4pPr marL="1828800" marR="0" lvl="3"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4pPr>
            <a:lvl5pPr marL="2286000" marR="0" lvl="4" indent="-381000" algn="l" rtl="0">
              <a:lnSpc>
                <a:spcPct val="100000"/>
              </a:lnSpc>
              <a:spcBef>
                <a:spcPts val="1100"/>
              </a:spcBef>
              <a:spcAft>
                <a:spcPts val="0"/>
              </a:spcAft>
              <a:buClr>
                <a:srgbClr val="D2BD24"/>
              </a:buClr>
              <a:buSzPts val="2400"/>
              <a:buFont typeface="Noto Sans Symbols"/>
              <a:buChar char="🞂"/>
              <a:defRPr sz="2400" b="0" i="0" u="none" strike="noStrike" cap="none">
                <a:solidFill>
                  <a:srgbClr val="3F3F3F"/>
                </a:solidFill>
                <a:latin typeface="Libre Franklin Medium"/>
                <a:ea typeface="Libre Franklin Medium"/>
                <a:cs typeface="Libre Franklin Medium"/>
                <a:sym typeface="Libre Franklin Medium"/>
              </a:defRPr>
            </a:lvl5pPr>
            <a:lvl6pPr marL="2743200" marR="0" lvl="5"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6pPr>
            <a:lvl7pPr marL="3200400" marR="0" lvl="6"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7pPr>
            <a:lvl8pPr marL="3657600" marR="0" lvl="7"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8pPr>
            <a:lvl9pPr marL="4114800" marR="0" lvl="8" indent="-285750" algn="l" rtl="0">
              <a:lnSpc>
                <a:spcPct val="100000"/>
              </a:lnSpc>
              <a:spcBef>
                <a:spcPts val="1100"/>
              </a:spcBef>
              <a:spcAft>
                <a:spcPts val="0"/>
              </a:spcAft>
              <a:buClr>
                <a:schemeClr val="accent1"/>
              </a:buClr>
              <a:buSzPts val="900"/>
              <a:buFont typeface="Noto Sans Symbols"/>
              <a:buChar char="►"/>
              <a:defRPr sz="1200" b="0" i="0" u="none" strike="noStrike" cap="none">
                <a:solidFill>
                  <a:srgbClr val="3F3F3F"/>
                </a:solidFill>
                <a:latin typeface="Libre Franklin Medium"/>
                <a:ea typeface="Libre Franklin Medium"/>
                <a:cs typeface="Libre Franklin Medium"/>
                <a:sym typeface="Libre Franklin Medium"/>
              </a:defRPr>
            </a:lvl9pPr>
          </a:lstStyle>
          <a:p>
            <a:endParaRPr/>
          </a:p>
        </p:txBody>
      </p:sp>
      <p:pic>
        <p:nvPicPr>
          <p:cNvPr id="126" name="Google Shape;126;g640c0b735a_0_34"/>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127" name="Google Shape;127;g640c0b735a_0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lt1"/>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hyperlink" Target="https://forms.gle/vxfLNiVvchwpNiVZ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hyperlink" Target="https://forms.gle/vxfLNiVvchwpNiVZ8"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1_Example_for_Evaluation.docx" TargetMode="External"/><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hyperlink" Target="https://education.ky.gov/curriculum/standards/kyacadstand/Documents/HS_Example_A_for_Evaluation.docx" TargetMode="External"/><Relationship Id="rId5" Type="http://schemas.openxmlformats.org/officeDocument/2006/relationships/hyperlink" Target="https://education.ky.gov/curriculum/standards/kyacadstand/Documents/Grade_7_Example_for_Evaluation.docx" TargetMode="External"/><Relationship Id="rId4" Type="http://schemas.openxmlformats.org/officeDocument/2006/relationships/hyperlink" Target="https://education.ky.gov/curriculum/standards/kyacadstand/Documents/Grade_4_Example_for_Evaluation.doc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1_SAL_Assignment_Review_Protocol.pdf"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hyperlink" Target="https://education.ky.gov/curriculum/standards/kyacadstand/Documents/High_School_SAL_Assignment_Review_Protocol.pdf" TargetMode="External"/><Relationship Id="rId5" Type="http://schemas.openxmlformats.org/officeDocument/2006/relationships/hyperlink" Target="https://education.ky.gov/curriculum/standards/kyacadstand/Documents/Grade_7_SAL_Assignment_Review_Protocol.pdf" TargetMode="External"/><Relationship Id="rId4" Type="http://schemas.openxmlformats.org/officeDocument/2006/relationships/hyperlink" Target="https://education.ky.gov/curriculum/standards/kyacadstand/Documents/Grade_4_SAL_Assignment_Review_Protocol.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Example_for_Evaluation.docx" TargetMode="External"/><Relationship Id="rId2" Type="http://schemas.openxmlformats.org/officeDocument/2006/relationships/notesSlide" Target="../notesSlides/notesSlide43.xml"/><Relationship Id="rId1" Type="http://schemas.openxmlformats.org/officeDocument/2006/relationships/slideLayout" Target="../slideLayouts/slideLayout19.xml"/><Relationship Id="rId5" Type="http://schemas.openxmlformats.org/officeDocument/2006/relationships/hyperlink" Target="https://education.ky.gov/curriculum/standards/kyacadstand/Documents/HS_Example_B_for_Evaluation.docx" TargetMode="External"/><Relationship Id="rId4" Type="http://schemas.openxmlformats.org/officeDocument/2006/relationships/hyperlink" Target="https://education.ky.gov/curriculum/standards/kyacadstand/Documents/Grade_8_Example_for_Evaluation.doc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ducation.ky.gov/curriculum/standards/kyacadstand/Documents/Social_Studies_Assignment_Review_Protocol.docx"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5_SS_Assignment_Review_Protocol-WK.pdf" TargetMode="External"/><Relationship Id="rId2" Type="http://schemas.openxmlformats.org/officeDocument/2006/relationships/notesSlide" Target="../notesSlides/notesSlide45.xml"/><Relationship Id="rId1" Type="http://schemas.openxmlformats.org/officeDocument/2006/relationships/slideLayout" Target="../slideLayouts/slideLayout19.xml"/><Relationship Id="rId5" Type="http://schemas.openxmlformats.org/officeDocument/2006/relationships/hyperlink" Target="https://education.ky.gov/curriculum/standards/kyacadstand/Documents/High_School_SS_Assignment_Review_Protocal_P.pdf" TargetMode="External"/><Relationship Id="rId4" Type="http://schemas.openxmlformats.org/officeDocument/2006/relationships/hyperlink" Target="https://education.ky.gov/curriculum/standards/kyacadstand/Documents/Grade_8_SS_Assignment_Review_Protocol-WK.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kystandards.org"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hyperlink" Target="https://kystandards.org/standards-resources/assignment-review-protocols/" TargetMode="External"/><Relationship Id="rId2" Type="http://schemas.openxmlformats.org/officeDocument/2006/relationships/notesSlide" Target="../notesSlides/notesSlide47.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notesSlide" Target="../notesSlides/notesSlide50.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hyperlink" Target="https://forms.gle/vxfLNiVvchwpNiVZ8"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2.xml"/><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notesSlide" Target="../notesSlides/notesSlide67.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hyperlink" Target="https://forms.gle/vxfLNiVvchwpNiVZ8"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5.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4.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5.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NU6gc7j69WrHSa9u5" TargetMode="External"/><Relationship Id="rId2" Type="http://schemas.openxmlformats.org/officeDocument/2006/relationships/notesSlide" Target="../notesSlides/notesSlide88.xml"/><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hyperlink" Target="https://forms.gle/vxfLNiVvchwpNiVZ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
          <p:cNvSpPr txBox="1">
            <a:spLocks noGrp="1"/>
          </p:cNvSpPr>
          <p:nvPr>
            <p:ph type="ctrTitle"/>
          </p:nvPr>
        </p:nvSpPr>
        <p:spPr>
          <a:xfrm>
            <a:off x="938200" y="1151922"/>
            <a:ext cx="82236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dirty="0">
                <a:highlight>
                  <a:srgbClr val="FFFFFF"/>
                </a:highlight>
                <a:latin typeface="Arial"/>
                <a:ea typeface="Arial"/>
                <a:cs typeface="Arial"/>
                <a:sym typeface="Arial"/>
              </a:rPr>
              <a:t>Social Studies Assignment Review Protocol </a:t>
            </a:r>
            <a:endParaRPr sz="3600" b="1" dirty="0">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dirty="0">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dirty="0">
              <a:highlight>
                <a:srgbClr val="FFFFFF"/>
              </a:highlight>
              <a:latin typeface="Arial"/>
              <a:ea typeface="Arial"/>
              <a:cs typeface="Arial"/>
              <a:sym typeface="Arial"/>
            </a:endParaRPr>
          </a:p>
          <a:p>
            <a:pPr marL="0" lvl="0" indent="0" algn="ctr" rtl="0">
              <a:spcBef>
                <a:spcPts val="0"/>
              </a:spcBef>
              <a:spcAft>
                <a:spcPts val="0"/>
              </a:spcAft>
              <a:buClr>
                <a:srgbClr val="072B62"/>
              </a:buClr>
              <a:buSzPts val="5400"/>
              <a:buFont typeface="Georgia"/>
              <a:buNone/>
            </a:pPr>
            <a:r>
              <a:rPr lang="en-US" sz="3600" dirty="0">
                <a:solidFill>
                  <a:schemeClr val="dk1"/>
                </a:solidFill>
                <a:latin typeface="Arial"/>
                <a:ea typeface="Arial"/>
                <a:cs typeface="Arial"/>
                <a:sym typeface="Arial"/>
              </a:rPr>
              <a:t>How to Use the Protocol </a:t>
            </a:r>
            <a:endParaRPr sz="3600" b="1" dirty="0">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dirty="0">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dirty="0">
              <a:highlight>
                <a:srgbClr val="FFFFFF"/>
              </a:highlight>
              <a:latin typeface="Arial"/>
              <a:ea typeface="Arial"/>
              <a:cs typeface="Arial"/>
              <a:sym typeface="Arial"/>
            </a:endParaRPr>
          </a:p>
          <a:p>
            <a:pPr marL="0" lvl="0" indent="0" algn="r" rtl="0">
              <a:lnSpc>
                <a:spcPct val="100000"/>
              </a:lnSpc>
              <a:spcBef>
                <a:spcPts val="0"/>
              </a:spcBef>
              <a:spcAft>
                <a:spcPts val="0"/>
              </a:spcAft>
              <a:buClr>
                <a:srgbClr val="072B62"/>
              </a:buClr>
              <a:buSzPts val="5400"/>
              <a:buFont typeface="Georgia"/>
              <a:buNone/>
            </a:pPr>
            <a:r>
              <a:rPr lang="en-US" sz="36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3"/>
                  </a:ext>
                </a:extLst>
              </a:rPr>
              <a:t>Module </a:t>
            </a:r>
            <a:r>
              <a:rPr lang="en-US" sz="36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4"/>
                  </a:ext>
                </a:extLst>
              </a:rPr>
              <a:t>5</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818717a432_0_9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Organization of the Standards</a:t>
            </a:r>
            <a:endParaRPr/>
          </a:p>
        </p:txBody>
      </p:sp>
      <p:sp>
        <p:nvSpPr>
          <p:cNvPr id="267" name="Google Shape;267;g818717a432_0_90"/>
          <p:cNvSpPr txBox="1">
            <a:spLocks noGrp="1"/>
          </p:cNvSpPr>
          <p:nvPr>
            <p:ph type="body" idx="1"/>
          </p:nvPr>
        </p:nvSpPr>
        <p:spPr>
          <a:xfrm>
            <a:off x="122150" y="1230700"/>
            <a:ext cx="6892800" cy="52995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The inquiry process is critical for effective student understanding of civics, economics, geography and history. </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Students will engage in inquiry using the tools, conceptual understandings and the language of political scientists, economists, geographers and historians at a developmentally appropriate level.</a:t>
            </a:r>
            <a:endParaRPr sz="2400">
              <a:solidFill>
                <a:schemeClr val="dk1"/>
              </a:solidFill>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Students will craft arguments, apply reasoning, make comparisons, corroborate their sources and interpret and synthesize evidence as political scientists, economists, geographers and historians.</a:t>
            </a:r>
            <a:endParaRPr sz="2400"/>
          </a:p>
        </p:txBody>
      </p:sp>
      <p:sp>
        <p:nvSpPr>
          <p:cNvPr id="268" name="Google Shape;268;g818717a432_0_90"/>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69" name="Google Shape;269;g818717a432_0_90" descr="This is the graphic found in the KAS for Social Studies document that shows how the inquiry and discipline strands work together."/>
          <p:cNvPicPr preferRelativeResize="0"/>
          <p:nvPr/>
        </p:nvPicPr>
        <p:blipFill>
          <a:blip r:embed="rId3">
            <a:alphaModFix/>
          </a:blip>
          <a:stretch>
            <a:fillRect/>
          </a:stretch>
        </p:blipFill>
        <p:spPr>
          <a:xfrm>
            <a:off x="7127650" y="2449700"/>
            <a:ext cx="4181975" cy="42248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818717a432_0_46"/>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Discipline Strands and the Inquiry Practices</a:t>
            </a:r>
            <a:endParaRPr/>
          </a:p>
        </p:txBody>
      </p:sp>
      <p:sp>
        <p:nvSpPr>
          <p:cNvPr id="275" name="Google Shape;275;g818717a432_0_46"/>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11</a:t>
            </a:fld>
            <a:endParaRPr/>
          </a:p>
        </p:txBody>
      </p:sp>
      <p:pic>
        <p:nvPicPr>
          <p:cNvPr id="276" name="Google Shape;276;g818717a432_0_46" descr="This is a chart found withing the KAS for Social Studies document that explains the 4 inquiry practices."/>
          <p:cNvPicPr preferRelativeResize="0"/>
          <p:nvPr/>
        </p:nvPicPr>
        <p:blipFill>
          <a:blip r:embed="rId3">
            <a:alphaModFix/>
          </a:blip>
          <a:stretch>
            <a:fillRect/>
          </a:stretch>
        </p:blipFill>
        <p:spPr>
          <a:xfrm>
            <a:off x="361275" y="1730325"/>
            <a:ext cx="9544050" cy="4676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818717a432_0_56"/>
          <p:cNvSpPr txBox="1">
            <a:spLocks noGrp="1"/>
          </p:cNvSpPr>
          <p:nvPr>
            <p:ph type="title"/>
          </p:nvPr>
        </p:nvSpPr>
        <p:spPr>
          <a:xfrm>
            <a:off x="172824" y="204800"/>
            <a:ext cx="91887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Organization of the Standards and the impact on aligned Assignments </a:t>
            </a:r>
            <a:endParaRPr/>
          </a:p>
        </p:txBody>
      </p:sp>
      <p:sp>
        <p:nvSpPr>
          <p:cNvPr id="282" name="Google Shape;282;g818717a432_0_56"/>
          <p:cNvSpPr txBox="1">
            <a:spLocks noGrp="1"/>
          </p:cNvSpPr>
          <p:nvPr>
            <p:ph type="body" idx="1"/>
          </p:nvPr>
        </p:nvSpPr>
        <p:spPr>
          <a:xfrm>
            <a:off x="365525" y="1879850"/>
            <a:ext cx="9378900" cy="47946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In order to be culturally literate, students must have knowledge of each of the four social studies disciplines (civics, economics, geography and history) and an appreciation for the interconnectedness of all four disciplines. This is central to students’ preparation for a successful transition into civic life. </a:t>
            </a:r>
            <a:endParaRPr sz="2400">
              <a:solidFill>
                <a:srgbClr val="000000"/>
              </a:solidFill>
              <a:latin typeface="Calibri"/>
              <a:ea typeface="Calibri"/>
              <a:cs typeface="Calibri"/>
              <a:sym typeface="Calibri"/>
            </a:endParaRPr>
          </a:p>
          <a:p>
            <a:pPr marL="457200" lvl="0" indent="0" algn="l" rtl="0">
              <a:lnSpc>
                <a:spcPct val="115000"/>
              </a:lnSpc>
              <a:spcBef>
                <a:spcPts val="1000"/>
              </a:spcBef>
              <a:spcAft>
                <a:spcPts val="0"/>
              </a:spcAft>
              <a:buNone/>
            </a:pPr>
            <a:endParaRPr sz="2400">
              <a:solidFill>
                <a:srgbClr val="000000"/>
              </a:solidFill>
              <a:latin typeface="Calibri"/>
              <a:ea typeface="Calibri"/>
              <a:cs typeface="Calibri"/>
              <a:sym typeface="Calibri"/>
            </a:endParaRPr>
          </a:p>
          <a:p>
            <a:pPr marL="457200" lvl="0" indent="-381000" algn="l" rtl="0">
              <a:lnSpc>
                <a:spcPct val="115000"/>
              </a:lnSpc>
              <a:spcBef>
                <a:spcPts val="100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In Kentucky, the discipline strands in social studies are meant to be taught in unison. Students recall and understand themes and topics better if the social studies strands are integrated and not taught in isolation.</a:t>
            </a:r>
            <a:endParaRPr sz="2400">
              <a:solidFill>
                <a:srgbClr val="000000"/>
              </a:solidFill>
              <a:latin typeface="Calibri"/>
              <a:ea typeface="Calibri"/>
              <a:cs typeface="Calibri"/>
              <a:sym typeface="Calibri"/>
            </a:endParaRPr>
          </a:p>
        </p:txBody>
      </p:sp>
      <p:sp>
        <p:nvSpPr>
          <p:cNvPr id="283" name="Google Shape;283;g818717a432_0_56"/>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818717a432_0_7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Organization of the Standards and the impact on aligned Assignments</a:t>
            </a:r>
            <a:endParaRPr/>
          </a:p>
        </p:txBody>
      </p:sp>
      <p:sp>
        <p:nvSpPr>
          <p:cNvPr id="289" name="Google Shape;289;g818717a432_0_70"/>
          <p:cNvSpPr txBox="1">
            <a:spLocks noGrp="1"/>
          </p:cNvSpPr>
          <p:nvPr>
            <p:ph type="body" idx="1"/>
          </p:nvPr>
        </p:nvSpPr>
        <p:spPr>
          <a:xfrm>
            <a:off x="555775" y="2311075"/>
            <a:ext cx="9188700" cy="436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As a result of the importance of the interconnectedness of the inquiry practices and the disciplinary strand standards, any assignment where students engage in the </a:t>
            </a:r>
            <a:r>
              <a:rPr lang="en-US" sz="2400" i="1">
                <a:solidFill>
                  <a:schemeClr val="dk1"/>
                </a:solidFill>
                <a:latin typeface="Calibri"/>
                <a:ea typeface="Calibri"/>
                <a:cs typeface="Calibri"/>
                <a:sym typeface="Calibri"/>
              </a:rPr>
              <a:t>KAS for Social Studies</a:t>
            </a:r>
            <a:r>
              <a:rPr lang="en-US" sz="2400">
                <a:solidFill>
                  <a:schemeClr val="dk1"/>
                </a:solidFill>
                <a:latin typeface="Calibri"/>
                <a:ea typeface="Calibri"/>
                <a:cs typeface="Calibri"/>
                <a:sym typeface="Calibri"/>
              </a:rPr>
              <a:t> should require that students engage in the inquiry practices and the disciplinary strand standards.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While not always a requirement, educators should strive to create strongly aligned </a:t>
            </a:r>
            <a:r>
              <a:rPr lang="en-US" sz="2400" i="1">
                <a:solidFill>
                  <a:schemeClr val="dk1"/>
                </a:solidFill>
                <a:latin typeface="Calibri"/>
                <a:ea typeface="Calibri"/>
                <a:cs typeface="Calibri"/>
                <a:sym typeface="Calibri"/>
              </a:rPr>
              <a:t>KAS for Social Studies </a:t>
            </a:r>
            <a:r>
              <a:rPr lang="en-US" sz="2400">
                <a:solidFill>
                  <a:schemeClr val="dk1"/>
                </a:solidFill>
                <a:latin typeface="Calibri"/>
                <a:ea typeface="Calibri"/>
                <a:cs typeface="Calibri"/>
                <a:sym typeface="Calibri"/>
              </a:rPr>
              <a:t>assignments that require students to engage in more than one disciplinary standard.</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457200" algn="l" rtl="0">
              <a:spcBef>
                <a:spcPts val="0"/>
              </a:spcBef>
              <a:spcAft>
                <a:spcPts val="0"/>
              </a:spcAft>
              <a:buNone/>
            </a:pPr>
            <a:r>
              <a:rPr lang="en-US" sz="2400">
                <a:solidFill>
                  <a:schemeClr val="dk1"/>
                </a:solidFill>
                <a:latin typeface="Calibri"/>
                <a:ea typeface="Calibri"/>
                <a:cs typeface="Calibri"/>
                <a:sym typeface="Calibri"/>
              </a:rPr>
              <a:t>For example, one assignment may require students to demonstrate mastery of a civics and a geography standard, etc. </a:t>
            </a:r>
            <a:endParaRPr sz="2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3000">
              <a:solidFill>
                <a:schemeClr val="dk1"/>
              </a:solidFill>
              <a:latin typeface="Arial"/>
              <a:ea typeface="Arial"/>
              <a:cs typeface="Arial"/>
              <a:sym typeface="Arial"/>
            </a:endParaRPr>
          </a:p>
        </p:txBody>
      </p:sp>
      <p:sp>
        <p:nvSpPr>
          <p:cNvPr id="290" name="Google Shape;290;g818717a432_0_70"/>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818717a432_0_128"/>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7"/>
                  </a:ext>
                </a:extLst>
              </a:rPr>
              <a:t>Reflection</a:t>
            </a:r>
            <a:endParaRPr/>
          </a:p>
        </p:txBody>
      </p:sp>
      <p:sp>
        <p:nvSpPr>
          <p:cNvPr id="296" name="Google Shape;296;g818717a432_0_128"/>
          <p:cNvSpPr txBox="1">
            <a:spLocks noGrp="1"/>
          </p:cNvSpPr>
          <p:nvPr>
            <p:ph type="body" idx="1"/>
          </p:nvPr>
        </p:nvSpPr>
        <p:spPr>
          <a:xfrm>
            <a:off x="259825" y="1199100"/>
            <a:ext cx="9188700" cy="4459800"/>
          </a:xfrm>
          <a:prstGeom prst="rect">
            <a:avLst/>
          </a:prstGeom>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How is the </a:t>
            </a:r>
            <a:r>
              <a:rPr lang="en-US" sz="2400" i="1">
                <a:solidFill>
                  <a:srgbClr val="000000"/>
                </a:solidFill>
                <a:latin typeface="Calibri"/>
                <a:ea typeface="Calibri"/>
                <a:cs typeface="Calibri"/>
                <a:sym typeface="Calibri"/>
              </a:rPr>
              <a:t>KAS for Social Studies</a:t>
            </a:r>
            <a:r>
              <a:rPr lang="en-US" sz="2400">
                <a:solidFill>
                  <a:srgbClr val="000000"/>
                </a:solidFill>
                <a:latin typeface="Calibri"/>
                <a:ea typeface="Calibri"/>
                <a:cs typeface="Calibri"/>
                <a:sym typeface="Calibri"/>
              </a:rPr>
              <a:t> organized? </a:t>
            </a:r>
            <a:endParaRPr sz="24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2400">
              <a:solidFill>
                <a:srgbClr val="000000"/>
              </a:solidFill>
              <a:latin typeface="Calibri"/>
              <a:ea typeface="Calibri"/>
              <a:cs typeface="Calibri"/>
              <a:sym typeface="Calibri"/>
            </a:endParaRPr>
          </a:p>
          <a:p>
            <a:pPr marL="457200" lvl="0" indent="-381000" algn="l" rtl="0">
              <a:lnSpc>
                <a:spcPct val="115000"/>
              </a:lnSpc>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38"/>
                  </a:ext>
                </a:extLst>
              </a:rPr>
              <a:t>How will engaging with all four disciplinary lenses prepare students to be culturally literate citizens beyond the classroom?</a:t>
            </a:r>
            <a:endParaRPr sz="24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2400">
              <a:solidFill>
                <a:srgbClr val="000000"/>
              </a:solidFill>
              <a:latin typeface="Calibri"/>
              <a:ea typeface="Calibri"/>
              <a:cs typeface="Calibri"/>
              <a:sym typeface="Calibri"/>
            </a:endParaRPr>
          </a:p>
          <a:p>
            <a:pPr marL="457200" lvl="0" indent="-381000" algn="l" rtl="0">
              <a:lnSpc>
                <a:spcPct val="115000"/>
              </a:lnSpc>
              <a:spcBef>
                <a:spcPts val="1000"/>
              </a:spcBef>
              <a:spcAft>
                <a:spcPts val="0"/>
              </a:spcAft>
              <a:buClr>
                <a:srgbClr val="000000"/>
              </a:buClr>
              <a:buSzPts val="2400"/>
              <a:buFont typeface="Calibri"/>
              <a:buChar char="●"/>
            </a:pPr>
            <a:r>
              <a:rPr lang="en-US" sz="2400">
                <a:solidFill>
                  <a:schemeClr val="dk1"/>
                </a:solidFill>
                <a:latin typeface="Calibri"/>
                <a:ea typeface="Calibri"/>
                <a:cs typeface="Calibri"/>
                <a:sym typeface="Calibri"/>
              </a:rPr>
              <a:t>In Kentucky, how are the discipline strands in the </a:t>
            </a:r>
            <a:r>
              <a:rPr lang="en-US" sz="2400" i="1">
                <a:solidFill>
                  <a:schemeClr val="dk1"/>
                </a:solidFill>
                <a:latin typeface="Calibri"/>
                <a:ea typeface="Calibri"/>
                <a:cs typeface="Calibri"/>
                <a:sym typeface="Calibri"/>
              </a:rPr>
              <a:t>KAS for Social Studies</a:t>
            </a:r>
            <a:r>
              <a:rPr lang="en-US" sz="2400">
                <a:solidFill>
                  <a:schemeClr val="dk1"/>
                </a:solidFill>
                <a:latin typeface="Calibri"/>
                <a:ea typeface="Calibri"/>
                <a:cs typeface="Calibri"/>
                <a:sym typeface="Calibri"/>
              </a:rPr>
              <a:t> supposed to be taught? </a:t>
            </a:r>
            <a:endParaRPr sz="2400">
              <a:solidFill>
                <a:schemeClr val="dk1"/>
              </a:solidFill>
              <a:latin typeface="Calibri"/>
              <a:ea typeface="Calibri"/>
              <a:cs typeface="Calibri"/>
              <a:sym typeface="Calibri"/>
            </a:endParaRPr>
          </a:p>
          <a:p>
            <a:pPr marL="457200" lvl="0" indent="0" algn="l" rtl="0">
              <a:lnSpc>
                <a:spcPct val="115000"/>
              </a:lnSpc>
              <a:spcBef>
                <a:spcPts val="1000"/>
              </a:spcBef>
              <a:spcAft>
                <a:spcPts val="0"/>
              </a:spcAft>
              <a:buNone/>
            </a:pPr>
            <a:endParaRPr sz="2400">
              <a:solidFill>
                <a:schemeClr val="dk1"/>
              </a:solidFill>
              <a:latin typeface="Calibri"/>
              <a:ea typeface="Calibri"/>
              <a:cs typeface="Calibri"/>
              <a:sym typeface="Calibri"/>
            </a:endParaRPr>
          </a:p>
          <a:p>
            <a:pPr marL="457200" lvl="0" indent="-381000" algn="l" rtl="0">
              <a:spcBef>
                <a:spcPts val="0"/>
              </a:spcBef>
              <a:spcAft>
                <a:spcPts val="0"/>
              </a:spcAft>
              <a:buClr>
                <a:srgbClr val="000000"/>
              </a:buClr>
              <a:buSzPts val="2400"/>
              <a:buFont typeface="Calibri"/>
              <a:buChar char="●"/>
            </a:pPr>
            <a:r>
              <a:rPr lang="en-US" sz="2400">
                <a:solidFill>
                  <a:schemeClr val="dk1"/>
                </a:solidFill>
                <a:latin typeface="Calibri"/>
                <a:ea typeface="Calibri"/>
                <a:cs typeface="Calibri"/>
                <a:sym typeface="Calibri"/>
              </a:rPr>
              <a:t>As a result of the importance of the interconnectedness of the inquiry practices and the disciplinary strand standards, what should each strongly </a:t>
            </a:r>
            <a:r>
              <a:rPr lang="en-US" sz="2400" i="1">
                <a:solidFill>
                  <a:schemeClr val="dk1"/>
                </a:solidFill>
                <a:latin typeface="Calibri"/>
                <a:ea typeface="Calibri"/>
                <a:cs typeface="Calibri"/>
                <a:sym typeface="Calibri"/>
              </a:rPr>
              <a:t>KAS for Social Studies</a:t>
            </a:r>
            <a:r>
              <a:rPr lang="en-US" sz="2400">
                <a:solidFill>
                  <a:schemeClr val="dk1"/>
                </a:solidFill>
                <a:latin typeface="Calibri"/>
                <a:ea typeface="Calibri"/>
                <a:cs typeface="Calibri"/>
                <a:sym typeface="Calibri"/>
              </a:rPr>
              <a:t> aligned assignment contain? </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97" name="Google Shape;297;g818717a432_0_128"/>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818717a432_0_134"/>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4"/>
                  </a:ext>
                </a:extLst>
              </a:rPr>
              <a:t>Coming Up</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5"/>
                  </a:ext>
                </a:extLst>
              </a:rPr>
              <a:t> </a:t>
            </a:r>
            <a:endParaRPr/>
          </a:p>
        </p:txBody>
      </p:sp>
      <p:sp>
        <p:nvSpPr>
          <p:cNvPr id="303" name="Google Shape;303;g818717a432_0_134"/>
          <p:cNvSpPr txBox="1">
            <a:spLocks noGrp="1"/>
          </p:cNvSpPr>
          <p:nvPr>
            <p:ph type="body" idx="1"/>
          </p:nvPr>
        </p:nvSpPr>
        <p:spPr>
          <a:xfrm>
            <a:off x="555786" y="1778026"/>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6"/>
                  </a:ext>
                </a:extLst>
              </a:rPr>
              <a:t>Section A: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7"/>
                  </a:ext>
                </a:extLst>
              </a:rPr>
              <a:t>Introduction to the </a:t>
            </a:r>
            <a:r>
              <a:rPr lang="en-US" sz="26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8"/>
                  </a:ext>
                </a:extLst>
              </a:rPr>
              <a:t>protocol</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49"/>
                  </a:ext>
                </a:extLst>
              </a:rPr>
              <a:t> and </a:t>
            </a:r>
            <a:r>
              <a:rPr lang="en-US" sz="26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0"/>
                  </a:ext>
                </a:extLst>
              </a:rPr>
              <a:t>KAS for Social Studies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1"/>
                  </a:ext>
                </a:extLst>
              </a:rPr>
              <a:t>aligned assignments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2"/>
                  </a:ext>
                </a:extLst>
              </a:rPr>
              <a:t>Sect</a:t>
            </a:r>
            <a:r>
              <a:rPr lang="en-US" sz="2600">
                <a:latin typeface="Calibri"/>
                <a:ea typeface="Calibri"/>
                <a:cs typeface="Calibri"/>
                <a:sym typeface="Calibri"/>
              </a:rPr>
              <a:t>ion B: Social Studies Assignment Review Protocol Overview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C: Evaluating an assignment using the Social Studies Assignment Review Protocol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D: </a:t>
            </a:r>
            <a:r>
              <a:rPr lang="en-US" sz="2400">
                <a:solidFill>
                  <a:schemeClr val="dk1"/>
                </a:solidFill>
                <a:latin typeface="Calibri"/>
                <a:ea typeface="Calibri"/>
                <a:cs typeface="Calibri"/>
                <a:sym typeface="Calibri"/>
              </a:rPr>
              <a:t>Understanding the Student Work Review Protocol</a:t>
            </a:r>
            <a:endParaRPr sz="24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E: Reflection</a:t>
            </a:r>
            <a:endParaRPr sz="2600">
              <a:latin typeface="Calibri"/>
              <a:ea typeface="Calibri"/>
              <a:cs typeface="Calibri"/>
              <a:sym typeface="Calibri"/>
            </a:endParaRPr>
          </a:p>
        </p:txBody>
      </p:sp>
      <p:sp>
        <p:nvSpPr>
          <p:cNvPr id="304" name="Google Shape;304;g818717a432_0_134"/>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15</a:t>
            </a:fld>
            <a:endParaRPr/>
          </a:p>
        </p:txBody>
      </p:sp>
      <p:sp>
        <p:nvSpPr>
          <p:cNvPr id="305" name="Google Shape;305;g818717a432_0_134" title="&quot; &quot;">
            <a:extLst>
              <a:ext uri="{C183D7F6-B498-43B3-948B-1728B52AA6E4}">
                <adec:decorative xmlns:adec="http://schemas.microsoft.com/office/drawing/2017/decorative" val="1"/>
              </a:ext>
            </a:extLst>
          </p:cNvPr>
          <p:cNvSpPr/>
          <p:nvPr/>
        </p:nvSpPr>
        <p:spPr>
          <a:xfrm>
            <a:off x="116150" y="3082800"/>
            <a:ext cx="439500" cy="238800"/>
          </a:xfrm>
          <a:prstGeom prst="rightArrow">
            <a:avLst>
              <a:gd name="adj1" fmla="val 50000"/>
              <a:gd name="adj2"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818717a432_0_144"/>
          <p:cNvSpPr txBox="1">
            <a:spLocks noGrp="1"/>
          </p:cNvSpPr>
          <p:nvPr>
            <p:ph type="body" idx="1"/>
          </p:nvPr>
        </p:nvSpPr>
        <p:spPr>
          <a:xfrm>
            <a:off x="555775" y="2959025"/>
            <a:ext cx="9188700" cy="3715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3"/>
                  </a:ext>
                </a:extLst>
              </a:rPr>
              <a:t>Stop here if you are completing Module 5: Section A:</a:t>
            </a:r>
            <a:r>
              <a:rPr lang="en-US" sz="2400">
                <a:solidFill>
                  <a:srgbClr val="000000"/>
                </a:solidFill>
                <a:latin typeface="Calibri"/>
                <a:ea typeface="Calibri"/>
                <a:cs typeface="Calibri"/>
                <a:sym typeface="Calibri"/>
              </a:rPr>
              <a:t> </a:t>
            </a:r>
            <a:r>
              <a:rPr lang="en-US" sz="2600">
                <a:solidFill>
                  <a:srgbClr val="000000"/>
                </a:solidFill>
                <a:latin typeface="Calibri"/>
                <a:ea typeface="Calibri"/>
                <a:cs typeface="Calibri"/>
                <a:sym typeface="Calibri"/>
              </a:rPr>
              <a:t>Introduction to the protocol and </a:t>
            </a:r>
            <a:r>
              <a:rPr lang="en-US" sz="2600" i="1">
                <a:solidFill>
                  <a:srgbClr val="000000"/>
                </a:solidFill>
                <a:latin typeface="Calibri"/>
                <a:ea typeface="Calibri"/>
                <a:cs typeface="Calibri"/>
                <a:sym typeface="Calibri"/>
              </a:rPr>
              <a:t>KAS for Social Studies </a:t>
            </a:r>
            <a:r>
              <a:rPr lang="en-US" sz="2600">
                <a:solidFill>
                  <a:srgbClr val="000000"/>
                </a:solidFill>
                <a:latin typeface="Calibri"/>
                <a:ea typeface="Calibri"/>
                <a:cs typeface="Calibri"/>
                <a:sym typeface="Calibri"/>
              </a:rPr>
              <a:t>aligned assignments </a:t>
            </a:r>
            <a:endParaRPr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4"/>
                </a:ext>
              </a:extLst>
            </a:endParaRPr>
          </a:p>
          <a:p>
            <a:pPr marL="0" lvl="0" indent="0" algn="l" rtl="0">
              <a:lnSpc>
                <a:spcPct val="115000"/>
              </a:lnSpc>
              <a:spcBef>
                <a:spcPts val="0"/>
              </a:spcBef>
              <a:spcAft>
                <a:spcPts val="0"/>
              </a:spcAft>
              <a:buClr>
                <a:schemeClr val="dk1"/>
              </a:buClr>
              <a:buSzPts val="1100"/>
              <a:buFont typeface="Arial"/>
              <a:buNone/>
            </a:pPr>
            <a:endParaRPr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5"/>
                </a:ext>
              </a:extLst>
            </a:endParaRPr>
          </a:p>
          <a:p>
            <a:pPr marL="0" lvl="0" indent="0" algn="l" rtl="0">
              <a:lnSpc>
                <a:spcPct val="115000"/>
              </a:lnSpc>
              <a:spcBef>
                <a:spcPts val="0"/>
              </a:spcBef>
              <a:spcAft>
                <a:spcPts val="0"/>
              </a:spcAft>
              <a:buNone/>
            </a:pPr>
            <a:r>
              <a:rPr lang="en-US"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6"/>
                  </a:ext>
                </a:extLst>
              </a:rPr>
              <a:t>If you would like to complete another section of Module 5 at this time, continue onto the next slide to begin facilitating Module 5: Section B:  Social Studies Assignment Review Protocol </a:t>
            </a:r>
            <a:endParaRPr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7"/>
                </a:ext>
              </a:extLst>
            </a:endParaRPr>
          </a:p>
          <a:p>
            <a:pPr marL="0" lvl="0" indent="0" algn="l" rtl="0">
              <a:lnSpc>
                <a:spcPct val="115000"/>
              </a:lnSpc>
              <a:spcBef>
                <a:spcPts val="0"/>
              </a:spcBef>
              <a:spcAft>
                <a:spcPts val="0"/>
              </a:spcAft>
              <a:buClr>
                <a:schemeClr val="dk1"/>
              </a:buClr>
              <a:buSzPts val="1100"/>
              <a:buFont typeface="Arial"/>
              <a:buNone/>
            </a:pPr>
            <a:endParaRPr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8"/>
                </a:ext>
              </a:extLst>
            </a:endParaRPr>
          </a:p>
          <a:p>
            <a:pPr marL="0" lvl="0" indent="0" algn="l" rtl="0">
              <a:lnSpc>
                <a:spcPct val="115000"/>
              </a:lnSpc>
              <a:spcBef>
                <a:spcPts val="0"/>
              </a:spcBef>
              <a:spcAft>
                <a:spcPts val="0"/>
              </a:spcAft>
              <a:buClr>
                <a:schemeClr val="dk1"/>
              </a:buClr>
              <a:buSzPts val="1100"/>
              <a:buFont typeface="Arial"/>
              <a:buNone/>
            </a:pPr>
            <a:r>
              <a:rPr lang="en-US" sz="2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59"/>
                  </a:ext>
                </a:extLst>
              </a:rPr>
              <a:t>Survey Link:</a:t>
            </a:r>
            <a:r>
              <a:rPr lang="en-US" sz="2400">
                <a:solidFill>
                  <a:srgbClr val="000000"/>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0"/>
                  </a:ext>
                </a:extLst>
              </a:rPr>
              <a:t> </a:t>
            </a:r>
            <a:r>
              <a:rPr lang="en-US" sz="11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1"/>
                  </a:ext>
                </a:extLst>
              </a:rPr>
              <a:t> </a:t>
            </a:r>
            <a:r>
              <a:rPr lang="en-US" sz="1800" u="sng">
                <a:solidFill>
                  <a:schemeClr val="hlink"/>
                </a:solidFill>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62"/>
                  </a:ext>
                </a:extLst>
              </a:rPr>
              <a:t>Social Studies Assignment Review Protocol Module PL Survey</a:t>
            </a:r>
            <a:endParaRPr sz="1800" u="sng">
              <a:solidFill>
                <a:srgbClr val="000000"/>
              </a:solidFill>
              <a:latin typeface="Calibri"/>
              <a:ea typeface="Calibri"/>
              <a:cs typeface="Calibri"/>
              <a:sym typeface="Calibri"/>
            </a:endParaRPr>
          </a:p>
          <a:p>
            <a:pPr marL="0" lvl="0" indent="0" algn="l" rtl="0">
              <a:spcBef>
                <a:spcPts val="1100"/>
              </a:spcBef>
              <a:spcAft>
                <a:spcPts val="0"/>
              </a:spcAft>
              <a:buNone/>
            </a:pPr>
            <a:endParaRPr/>
          </a:p>
        </p:txBody>
      </p:sp>
      <p:sp>
        <p:nvSpPr>
          <p:cNvPr id="311" name="Google Shape;311;g818717a432_0_144"/>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16</a:t>
            </a:fld>
            <a:endParaRPr/>
          </a:p>
        </p:txBody>
      </p:sp>
      <p:pic>
        <p:nvPicPr>
          <p:cNvPr id="312" name="Google Shape;312;g818717a432_0_144" title="stop sign">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3450" y="430900"/>
            <a:ext cx="2057400" cy="2066925"/>
          </a:xfrm>
          <a:prstGeom prst="rect">
            <a:avLst/>
          </a:prstGeom>
          <a:noFill/>
          <a:ln>
            <a:noFill/>
          </a:ln>
        </p:spPr>
      </p:pic>
      <p:sp>
        <p:nvSpPr>
          <p:cNvPr id="2" name="Title 1">
            <a:extLst>
              <a:ext uri="{FF2B5EF4-FFF2-40B4-BE49-F238E27FC236}">
                <a16:creationId xmlns:a16="http://schemas.microsoft.com/office/drawing/2014/main" id="{79ADD5B2-FB3A-48DE-A533-7B7A4C8B2B92}"/>
              </a:ext>
            </a:extLst>
          </p:cNvPr>
          <p:cNvSpPr>
            <a:spLocks noGrp="1"/>
          </p:cNvSpPr>
          <p:nvPr>
            <p:ph type="title"/>
          </p:nvPr>
        </p:nvSpPr>
        <p:spPr>
          <a:xfrm>
            <a:off x="555786" y="-1320900"/>
            <a:ext cx="8596800" cy="1320900"/>
          </a:xfrm>
        </p:spPr>
        <p:txBody>
          <a:bodyPr spcFirstLastPara="1" wrap="square" lIns="91425" tIns="45700" rIns="91425" bIns="45700" anchor="b" anchorCtr="0">
            <a:noAutofit/>
          </a:bodyPr>
          <a:lstStyle/>
          <a:p>
            <a:r>
              <a:rPr lang="en-US" dirty="0"/>
              <a:t>Stop here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818717a432_0_124"/>
          <p:cNvSpPr txBox="1">
            <a:spLocks noGrp="1"/>
          </p:cNvSpPr>
          <p:nvPr>
            <p:ph type="ctrTitle"/>
          </p:nvPr>
        </p:nvSpPr>
        <p:spPr>
          <a:xfrm>
            <a:off x="938200" y="1151922"/>
            <a:ext cx="82236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a:highlight>
                  <a:srgbClr val="FFFFFF"/>
                </a:highlight>
                <a:latin typeface="Arial"/>
                <a:ea typeface="Arial"/>
                <a:cs typeface="Arial"/>
                <a:sym typeface="Arial"/>
              </a:rPr>
              <a:t>Social Studies Assignment Review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spcBef>
                <a:spcPts val="0"/>
              </a:spcBef>
              <a:spcAft>
                <a:spcPts val="0"/>
              </a:spcAft>
              <a:buClr>
                <a:srgbClr val="072B62"/>
              </a:buClr>
              <a:buSzPts val="5400"/>
              <a:buFont typeface="Georgia"/>
              <a:buNone/>
            </a:pPr>
            <a:r>
              <a:rPr lang="en-US" sz="3600">
                <a:solidFill>
                  <a:schemeClr val="dk1"/>
                </a:solidFill>
                <a:latin typeface="Arial"/>
                <a:ea typeface="Arial"/>
                <a:cs typeface="Arial"/>
                <a:sym typeface="Arial"/>
              </a:rPr>
              <a:t>How to Use the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a:highlight>
                <a:srgbClr val="FFFFFF"/>
              </a:highlight>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Module 5: Section B</a:t>
            </a:r>
            <a:endParaRPr sz="36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Overview of the Social Studies Assignment Review Protocol  </a:t>
            </a:r>
            <a:endParaRPr sz="360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818717a432_0_187"/>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323" name="Google Shape;323;g818717a432_0_187"/>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Assume best intentions.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Listen carefully to one another.</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new ideas.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working outside your comfort zone.</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Ask questions.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Allow a chance for everyone to participate.</a:t>
            </a:r>
            <a:endParaRPr>
              <a:latin typeface="Calibri"/>
              <a:ea typeface="Calibri"/>
              <a:cs typeface="Calibri"/>
              <a:sym typeface="Calibri"/>
            </a:endParaRPr>
          </a:p>
        </p:txBody>
      </p:sp>
      <p:sp>
        <p:nvSpPr>
          <p:cNvPr id="324" name="Google Shape;324;g818717a432_0_18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818717a432_0_193"/>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4"/>
                  </a:ext>
                </a:extLst>
              </a:rPr>
              <a:t>Overview of this module:</a:t>
            </a:r>
            <a:r>
              <a:rPr lang="en-US"/>
              <a:t> </a:t>
            </a:r>
            <a:endParaRPr/>
          </a:p>
        </p:txBody>
      </p:sp>
      <p:sp>
        <p:nvSpPr>
          <p:cNvPr id="330" name="Google Shape;330;g818717a432_0_193"/>
          <p:cNvSpPr txBox="1">
            <a:spLocks noGrp="1"/>
          </p:cNvSpPr>
          <p:nvPr>
            <p:ph type="body" idx="1"/>
          </p:nvPr>
        </p:nvSpPr>
        <p:spPr>
          <a:xfrm>
            <a:off x="555786" y="1478776"/>
            <a:ext cx="9188700" cy="4901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endParaRPr sz="2600">
              <a:solidFill>
                <a:srgbClr val="3F3F3F"/>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B: Social Studies Assignment Review Protocol Overview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C: Evaluating an assignment using the Social Studies Assignment Review Protocol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D: Understanding the Student Work Protocol</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E: Reflection</a:t>
            </a:r>
            <a:endParaRPr sz="3000">
              <a:solidFill>
                <a:srgbClr val="000000"/>
              </a:solidFill>
              <a:latin typeface="Calibri"/>
              <a:ea typeface="Calibri"/>
              <a:cs typeface="Calibri"/>
              <a:sym typeface="Calibri"/>
            </a:endParaRPr>
          </a:p>
          <a:p>
            <a:pPr marL="0" lvl="0" indent="0" algn="l" rtl="0">
              <a:spcBef>
                <a:spcPts val="1000"/>
              </a:spcBef>
              <a:spcAft>
                <a:spcPts val="0"/>
              </a:spcAft>
              <a:buNone/>
            </a:pPr>
            <a:endParaRPr/>
          </a:p>
        </p:txBody>
      </p:sp>
      <p:sp>
        <p:nvSpPr>
          <p:cNvPr id="331" name="Google Shape;331;g818717a432_0_193"/>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818717a432_0_1"/>
          <p:cNvSpPr txBox="1">
            <a:spLocks noGrp="1"/>
          </p:cNvSpPr>
          <p:nvPr>
            <p:ph type="ctrTitle"/>
          </p:nvPr>
        </p:nvSpPr>
        <p:spPr>
          <a:xfrm>
            <a:off x="938200" y="1151922"/>
            <a:ext cx="82236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a:highlight>
                  <a:srgbClr val="FFFFFF"/>
                </a:highlight>
                <a:latin typeface="Arial"/>
                <a:ea typeface="Arial"/>
                <a:cs typeface="Arial"/>
                <a:sym typeface="Arial"/>
              </a:rPr>
              <a:t>Social Studies Assignment Review Protocol</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r>
              <a:rPr lang="en-US" sz="3600">
                <a:solidFill>
                  <a:schemeClr val="dk1"/>
                </a:solidFill>
                <a:latin typeface="Arial"/>
                <a:ea typeface="Arial"/>
                <a:cs typeface="Arial"/>
                <a:sym typeface="Arial"/>
              </a:rPr>
              <a:t>How to Use the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a:highlight>
                <a:srgbClr val="FFFFFF"/>
              </a:highlight>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Module 5: Section A</a:t>
            </a:r>
            <a:endParaRPr sz="36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5"/>
                  </a:ext>
                </a:extLst>
              </a:rPr>
              <a:t>Introduction to the protocol and </a:t>
            </a:r>
            <a:r>
              <a:rPr lang="en-US" sz="36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6"/>
                  </a:ext>
                </a:extLst>
              </a:rPr>
              <a:t>KAS for Social Studies </a:t>
            </a:r>
            <a:r>
              <a:rPr lang="en-US" sz="36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7"/>
                  </a:ext>
                </a:extLst>
              </a:rPr>
              <a:t>aligned assignments</a:t>
            </a:r>
            <a:r>
              <a:rPr lang="en-US" sz="3600">
                <a:solidFill>
                  <a:schemeClr val="dk1"/>
                </a:solidFill>
                <a:latin typeface="Calibri"/>
                <a:ea typeface="Calibri"/>
                <a:cs typeface="Calibri"/>
                <a:sym typeface="Calibri"/>
              </a:rPr>
              <a:t>  </a:t>
            </a:r>
            <a:endParaRPr sz="36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818717a432_0_199"/>
          <p:cNvSpPr txBox="1">
            <a:spLocks noGrp="1"/>
          </p:cNvSpPr>
          <p:nvPr>
            <p:ph type="title"/>
          </p:nvPr>
        </p:nvSpPr>
        <p:spPr>
          <a:xfrm>
            <a:off x="662961" y="2570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solidFill>
                  <a:srgbClr val="072B62"/>
                </a:solidFill>
                <a:latin typeface="Arial"/>
                <a:ea typeface="Arial"/>
                <a:cs typeface="Arial"/>
                <a:sym typeface="Arial"/>
              </a:rPr>
              <a:t>Goals of this Module: </a:t>
            </a:r>
            <a:endParaRPr/>
          </a:p>
        </p:txBody>
      </p:sp>
      <p:sp>
        <p:nvSpPr>
          <p:cNvPr id="337" name="Google Shape;337;g818717a432_0_199"/>
          <p:cNvSpPr txBox="1">
            <a:spLocks noGrp="1"/>
          </p:cNvSpPr>
          <p:nvPr>
            <p:ph type="body" idx="1"/>
          </p:nvPr>
        </p:nvSpPr>
        <p:spPr>
          <a:xfrm>
            <a:off x="662961" y="1263351"/>
            <a:ext cx="9188700" cy="49014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Engage with the </a:t>
            </a:r>
            <a:r>
              <a:rPr lang="en-US" i="1">
                <a:solidFill>
                  <a:schemeClr val="dk1"/>
                </a:solidFill>
                <a:latin typeface="Calibri"/>
                <a:ea typeface="Calibri"/>
                <a:cs typeface="Calibri"/>
                <a:sym typeface="Calibri"/>
              </a:rPr>
              <a:t>Kentucky Academic Standards (KAS) for Social Studies.</a:t>
            </a:r>
            <a:endParaRPr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Understand the purpose and use of the Social Studies Assignment Review Protocol.</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Learn how to evaluate an assignment using the Social Studies Assignment Review Protocol.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5"/>
                  </a:ext>
                </a:extLst>
              </a:rPr>
              <a:t>Understand the characteristics of a strongly aligned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6"/>
                  </a:ext>
                </a:extLst>
              </a:rPr>
              <a:t>KAS for Social Studies</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77"/>
                  </a:ext>
                </a:extLst>
              </a:rPr>
              <a:t> assignment.</a:t>
            </a:r>
            <a:r>
              <a:rPr lang="en-US">
                <a:solidFill>
                  <a:schemeClr val="dk1"/>
                </a:solidFill>
                <a:latin typeface="Calibri"/>
                <a:ea typeface="Calibri"/>
                <a:cs typeface="Calibri"/>
                <a:sym typeface="Calibri"/>
              </a:rPr>
              <a:t> </a:t>
            </a:r>
            <a:endParaRPr>
              <a:latin typeface="Calibri"/>
              <a:ea typeface="Calibri"/>
              <a:cs typeface="Calibri"/>
              <a:sym typeface="Calibri"/>
            </a:endParaRPr>
          </a:p>
        </p:txBody>
      </p:sp>
      <p:sp>
        <p:nvSpPr>
          <p:cNvPr id="338" name="Google Shape;338;g818717a432_0_19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818717a432_0_205"/>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Essential Question</a:t>
            </a:r>
            <a:endParaRPr/>
          </a:p>
        </p:txBody>
      </p:sp>
      <p:sp>
        <p:nvSpPr>
          <p:cNvPr id="344" name="Google Shape;344;g818717a432_0_205"/>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D2BD2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4"/>
                  </a:ext>
                </a:extLst>
              </a:rPr>
              <a:t>● </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5"/>
                  </a:ext>
                </a:extLst>
              </a:rPr>
              <a:t>Does my assignment meet the intended depth and rigor of the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6"/>
                  </a:ext>
                </a:extLst>
              </a:rPr>
              <a:t>KAS for Social Studies? </a:t>
            </a:r>
            <a:endParaRPr>
              <a:latin typeface="Calibri"/>
              <a:ea typeface="Calibri"/>
              <a:cs typeface="Calibri"/>
              <a:sym typeface="Calibri"/>
            </a:endParaRPr>
          </a:p>
        </p:txBody>
      </p:sp>
      <p:sp>
        <p:nvSpPr>
          <p:cNvPr id="345" name="Google Shape;345;g818717a432_0_20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818717a432_0_105"/>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sz="3600"/>
              <a:t>Social Studies Assignment Review Protocol Overview </a:t>
            </a:r>
            <a:endParaRPr sz="3600"/>
          </a:p>
        </p:txBody>
      </p:sp>
      <p:sp>
        <p:nvSpPr>
          <p:cNvPr id="351" name="Google Shape;351;g818717a432_0_105"/>
          <p:cNvSpPr txBox="1">
            <a:spLocks noGrp="1"/>
          </p:cNvSpPr>
          <p:nvPr>
            <p:ph type="body" idx="1"/>
          </p:nvPr>
        </p:nvSpPr>
        <p:spPr>
          <a:xfrm>
            <a:off x="555775" y="4929900"/>
            <a:ext cx="8995800" cy="192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1900"/>
              <a:buNone/>
            </a:pPr>
            <a:r>
              <a:rPr lang="en-US" sz="3000">
                <a:solidFill>
                  <a:schemeClr val="dk1"/>
                </a:solidFill>
                <a:latin typeface="Calibri"/>
                <a:ea typeface="Calibri"/>
                <a:cs typeface="Calibri"/>
                <a:sym typeface="Calibri"/>
              </a:rPr>
              <a:t>The purpose of this document is to determine how well the assignment requires students to engage in the work to master the standards-based content and skills.</a:t>
            </a:r>
            <a:endParaRPr sz="3000">
              <a:solidFill>
                <a:schemeClr val="dk1"/>
              </a:solidFill>
              <a:latin typeface="Calibri"/>
              <a:ea typeface="Calibri"/>
              <a:cs typeface="Calibri"/>
              <a:sym typeface="Calibri"/>
            </a:endParaRPr>
          </a:p>
        </p:txBody>
      </p:sp>
      <p:pic>
        <p:nvPicPr>
          <p:cNvPr id="352" name="Google Shape;352;g818717a432_0_105" descr="This is a screenshot of the Assignment Review Protocol."/>
          <p:cNvPicPr preferRelativeResize="0"/>
          <p:nvPr/>
        </p:nvPicPr>
        <p:blipFill rotWithShape="1">
          <a:blip r:embed="rId3">
            <a:alphaModFix/>
          </a:blip>
          <a:srcRect l="20288" t="26472" r="19542" b="14226"/>
          <a:stretch/>
        </p:blipFill>
        <p:spPr>
          <a:xfrm>
            <a:off x="1691555" y="1438675"/>
            <a:ext cx="6325243" cy="3605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72118040a4_0_0"/>
          <p:cNvSpPr txBox="1">
            <a:spLocks noGrp="1"/>
          </p:cNvSpPr>
          <p:nvPr>
            <p:ph type="title"/>
          </p:nvPr>
        </p:nvSpPr>
        <p:spPr>
          <a:xfrm>
            <a:off x="555786" y="2570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Investigating the Assignment Review Protocol </a:t>
            </a:r>
            <a:endParaRPr/>
          </a:p>
        </p:txBody>
      </p:sp>
      <p:sp>
        <p:nvSpPr>
          <p:cNvPr id="358" name="Google Shape;358;g72118040a4_0_0"/>
          <p:cNvSpPr txBox="1">
            <a:spLocks noGrp="1"/>
          </p:cNvSpPr>
          <p:nvPr>
            <p:ph type="body" idx="1"/>
          </p:nvPr>
        </p:nvSpPr>
        <p:spPr>
          <a:xfrm>
            <a:off x="555775" y="2407600"/>
            <a:ext cx="9188700" cy="4266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3000">
                <a:solidFill>
                  <a:schemeClr val="dk1"/>
                </a:solidFill>
                <a:latin typeface="Calibri"/>
                <a:ea typeface="Calibri"/>
                <a:cs typeface="Calibri"/>
                <a:sym typeface="Calibri"/>
              </a:rPr>
              <a:t>While analyzing the Assignment Review Protocol, mark your noticings by underlining, writing in the margins, circling or highlighting. Noticings are your thoughts while reading - things you want to remember, places that confuse you, your questions, your connections and more. </a:t>
            </a:r>
            <a:endParaRPr sz="3000">
              <a:solidFill>
                <a:schemeClr val="dk1"/>
              </a:solidFill>
              <a:latin typeface="Calibri"/>
              <a:ea typeface="Calibri"/>
              <a:cs typeface="Calibri"/>
              <a:sym typeface="Calibri"/>
            </a:endParaRPr>
          </a:p>
          <a:p>
            <a:pPr marL="0" lvl="0" indent="0" algn="l" rtl="0">
              <a:spcBef>
                <a:spcPts val="1100"/>
              </a:spcBef>
              <a:spcAft>
                <a:spcPts val="0"/>
              </a:spcAft>
              <a:buNone/>
            </a:pPr>
            <a:endParaRPr/>
          </a:p>
        </p:txBody>
      </p:sp>
      <p:sp>
        <p:nvSpPr>
          <p:cNvPr id="359" name="Google Shape;359;g72118040a4_0_0"/>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62d3e20e17_0_5"/>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500"/>
              <a:buFont typeface="Arial"/>
              <a:buNone/>
            </a:pPr>
            <a:r>
              <a:rPr lang="en-US"/>
              <a:t>Assignment Review Protocol</a:t>
            </a:r>
            <a:endParaRPr/>
          </a:p>
          <a:p>
            <a:pPr marL="0" lvl="0" indent="0" algn="l" rtl="0">
              <a:lnSpc>
                <a:spcPct val="100000"/>
              </a:lnSpc>
              <a:spcBef>
                <a:spcPts val="0"/>
              </a:spcBef>
              <a:spcAft>
                <a:spcPts val="0"/>
              </a:spcAft>
              <a:buClr>
                <a:schemeClr val="dk1"/>
              </a:buClr>
              <a:buSzPts val="1500"/>
              <a:buFont typeface="Arial"/>
              <a:buNone/>
            </a:pPr>
            <a:endParaRPr/>
          </a:p>
          <a:p>
            <a:pPr marL="0" lvl="0" indent="0" algn="l" rtl="0">
              <a:lnSpc>
                <a:spcPct val="100000"/>
              </a:lnSpc>
              <a:spcBef>
                <a:spcPts val="0"/>
              </a:spcBef>
              <a:spcAft>
                <a:spcPts val="0"/>
              </a:spcAft>
              <a:buSzPts val="1900"/>
              <a:buNone/>
            </a:pPr>
            <a:endParaRPr/>
          </a:p>
        </p:txBody>
      </p:sp>
      <p:sp>
        <p:nvSpPr>
          <p:cNvPr id="365" name="Google Shape;365;g62d3e20e17_0_5"/>
          <p:cNvSpPr txBox="1">
            <a:spLocks noGrp="1"/>
          </p:cNvSpPr>
          <p:nvPr>
            <p:ph type="body" idx="1"/>
          </p:nvPr>
        </p:nvSpPr>
        <p:spPr>
          <a:xfrm>
            <a:off x="219225" y="1087525"/>
            <a:ext cx="9306900" cy="5770500"/>
          </a:xfrm>
          <a:prstGeom prst="rect">
            <a:avLst/>
          </a:prstGeom>
          <a:noFill/>
          <a:ln>
            <a:noFill/>
          </a:ln>
        </p:spPr>
        <p:txBody>
          <a:bodyPr spcFirstLastPara="1" wrap="square" lIns="91425" tIns="45700" rIns="91425" bIns="45700" anchor="t" anchorCtr="0">
            <a:noAutofit/>
          </a:bodyPr>
          <a:lstStyle/>
          <a:p>
            <a:pPr marL="742950" lvl="0" indent="-298450" algn="l" rtl="0">
              <a:lnSpc>
                <a:spcPct val="100000"/>
              </a:lnSpc>
              <a:spcBef>
                <a:spcPts val="0"/>
              </a:spcBef>
              <a:spcAft>
                <a:spcPts val="0"/>
              </a:spcAft>
              <a:buClr>
                <a:srgbClr val="000000"/>
              </a:buClr>
              <a:buSzPts val="2000"/>
              <a:buFont typeface="Calibri"/>
              <a:buChar char="●"/>
            </a:pPr>
            <a:r>
              <a:rPr lang="en-US" sz="2000" b="1">
                <a:solidFill>
                  <a:srgbClr val="000000"/>
                </a:solidFill>
                <a:latin typeface="Calibri"/>
                <a:ea typeface="Calibri"/>
                <a:cs typeface="Calibri"/>
                <a:sym typeface="Calibri"/>
              </a:rPr>
              <a:t>Standards/Content/Skills:</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Alignment to the Content </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Alignment to the Skills </a:t>
            </a:r>
            <a:endParaRPr sz="2000">
              <a:solidFill>
                <a:srgbClr val="000000"/>
              </a:solidFill>
              <a:latin typeface="Calibri"/>
              <a:ea typeface="Calibri"/>
              <a:cs typeface="Calibri"/>
              <a:sym typeface="Calibri"/>
            </a:endParaRPr>
          </a:p>
          <a:p>
            <a:pPr marL="914400" lvl="0" indent="0" algn="l" rtl="0">
              <a:lnSpc>
                <a:spcPct val="100000"/>
              </a:lnSpc>
              <a:spcBef>
                <a:spcPts val="0"/>
              </a:spcBef>
              <a:spcAft>
                <a:spcPts val="0"/>
              </a:spcAft>
              <a:buSzPts val="1900"/>
              <a:buNone/>
            </a:pPr>
            <a:endParaRPr sz="2000">
              <a:solidFill>
                <a:srgbClr val="000000"/>
              </a:solidFill>
              <a:latin typeface="Calibri"/>
              <a:ea typeface="Calibri"/>
              <a:cs typeface="Calibri"/>
              <a:sym typeface="Calibri"/>
            </a:endParaRPr>
          </a:p>
          <a:p>
            <a:pPr marL="742950" lvl="0" indent="-298450" algn="l" rtl="0">
              <a:lnSpc>
                <a:spcPct val="100000"/>
              </a:lnSpc>
              <a:spcBef>
                <a:spcPts val="0"/>
              </a:spcBef>
              <a:spcAft>
                <a:spcPts val="0"/>
              </a:spcAft>
              <a:buClr>
                <a:srgbClr val="000000"/>
              </a:buClr>
              <a:buSzPts val="2000"/>
              <a:buFont typeface="Calibri"/>
              <a:buChar char="●"/>
            </a:pPr>
            <a:r>
              <a:rPr lang="en-US" sz="2000" b="1">
                <a:solidFill>
                  <a:srgbClr val="000000"/>
                </a:solidFill>
                <a:latin typeface="Calibri"/>
                <a:ea typeface="Calibri"/>
                <a:cs typeface="Calibri"/>
                <a:sym typeface="Calibri"/>
              </a:rPr>
              <a:t>Assignment:</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Construction of Knowledge</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Elaborated Expressive (Speaking, Writing and Visually Representing) Communication</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Connection to Students’ Lives</a:t>
            </a:r>
            <a:endParaRPr sz="2000">
              <a:solidFill>
                <a:srgbClr val="000000"/>
              </a:solidFill>
              <a:latin typeface="Calibri"/>
              <a:ea typeface="Calibri"/>
              <a:cs typeface="Calibri"/>
              <a:sym typeface="Calibri"/>
            </a:endParaRPr>
          </a:p>
          <a:p>
            <a:pPr marL="742950" lvl="0" indent="-171450" algn="l" rtl="0">
              <a:lnSpc>
                <a:spcPct val="100000"/>
              </a:lnSpc>
              <a:spcBef>
                <a:spcPts val="0"/>
              </a:spcBef>
              <a:spcAft>
                <a:spcPts val="0"/>
              </a:spcAft>
              <a:buSzPts val="1900"/>
              <a:buNone/>
            </a:pPr>
            <a:endParaRPr sz="2000">
              <a:solidFill>
                <a:srgbClr val="000000"/>
              </a:solidFill>
              <a:latin typeface="Calibri"/>
              <a:ea typeface="Calibri"/>
              <a:cs typeface="Calibri"/>
              <a:sym typeface="Calibri"/>
            </a:endParaRPr>
          </a:p>
          <a:p>
            <a:pPr marL="742950" lvl="0" indent="-298450" algn="l" rtl="0">
              <a:lnSpc>
                <a:spcPct val="100000"/>
              </a:lnSpc>
              <a:spcBef>
                <a:spcPts val="0"/>
              </a:spcBef>
              <a:spcAft>
                <a:spcPts val="0"/>
              </a:spcAft>
              <a:buClr>
                <a:srgbClr val="000000"/>
              </a:buClr>
              <a:buSzPts val="2000"/>
              <a:buFont typeface="Calibri"/>
              <a:buChar char="●"/>
            </a:pPr>
            <a:r>
              <a:rPr lang="en-US" sz="2000" b="1">
                <a:solidFill>
                  <a:srgbClr val="000000"/>
                </a:solidFill>
                <a:latin typeface="Calibri"/>
                <a:ea typeface="Calibri"/>
                <a:cs typeface="Calibri"/>
                <a:sym typeface="Calibri"/>
              </a:rPr>
              <a:t>Impactful Instructional Strategies:</a:t>
            </a:r>
            <a:endParaRPr sz="2000" b="1">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Alignment to Instructional Shifts</a:t>
            </a:r>
            <a:endParaRPr sz="2000">
              <a:solidFill>
                <a:srgbClr val="000000"/>
              </a:solidFill>
              <a:latin typeface="Calibri"/>
              <a:ea typeface="Calibri"/>
              <a:cs typeface="Calibri"/>
              <a:sym typeface="Calibri"/>
            </a:endParaRPr>
          </a:p>
          <a:p>
            <a:pPr marL="457200" lvl="0" indent="0" algn="l" rtl="0">
              <a:lnSpc>
                <a:spcPct val="100000"/>
              </a:lnSpc>
              <a:spcBef>
                <a:spcPts val="0"/>
              </a:spcBef>
              <a:spcAft>
                <a:spcPts val="0"/>
              </a:spcAft>
              <a:buSzPts val="1900"/>
              <a:buNone/>
            </a:pPr>
            <a:endParaRPr sz="2000">
              <a:solidFill>
                <a:srgbClr val="000000"/>
              </a:solidFill>
              <a:latin typeface="Calibri"/>
              <a:ea typeface="Calibri"/>
              <a:cs typeface="Calibri"/>
              <a:sym typeface="Calibri"/>
            </a:endParaRPr>
          </a:p>
          <a:p>
            <a:pPr marL="742950" lvl="0" indent="-298450" algn="l" rtl="0">
              <a:lnSpc>
                <a:spcPct val="100000"/>
              </a:lnSpc>
              <a:spcBef>
                <a:spcPts val="0"/>
              </a:spcBef>
              <a:spcAft>
                <a:spcPts val="0"/>
              </a:spcAft>
              <a:buClr>
                <a:srgbClr val="000000"/>
              </a:buClr>
              <a:buSzPts val="2000"/>
              <a:buFont typeface="Calibri"/>
              <a:buChar char="●"/>
            </a:pPr>
            <a:r>
              <a:rPr lang="en-US" sz="2000" b="1">
                <a:solidFill>
                  <a:srgbClr val="000000"/>
                </a:solidFill>
                <a:latin typeface="Calibri"/>
                <a:ea typeface="Calibri"/>
                <a:cs typeface="Calibri"/>
                <a:sym typeface="Calibri"/>
              </a:rPr>
              <a:t>Reflection</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Connection to Standards</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Connection to Rigor</a:t>
            </a:r>
            <a:endParaRPr sz="2000">
              <a:solidFill>
                <a:srgbClr val="000000"/>
              </a:solidFill>
              <a:latin typeface="Calibri"/>
              <a:ea typeface="Calibri"/>
              <a:cs typeface="Calibri"/>
              <a:sym typeface="Calibri"/>
            </a:endParaRPr>
          </a:p>
          <a:p>
            <a:pPr marL="1371600" lvl="2" indent="-355600" algn="l" rtl="0">
              <a:lnSpc>
                <a:spcPct val="100000"/>
              </a:lnSpc>
              <a:spcBef>
                <a:spcPts val="0"/>
              </a:spcBef>
              <a:spcAft>
                <a:spcPts val="0"/>
              </a:spcAft>
              <a:buClr>
                <a:srgbClr val="000000"/>
              </a:buClr>
              <a:buSzPts val="2000"/>
              <a:buFont typeface="Calibri"/>
              <a:buChar char="■"/>
            </a:pPr>
            <a:r>
              <a:rPr lang="en-US" sz="2000">
                <a:solidFill>
                  <a:srgbClr val="000000"/>
                </a:solidFill>
                <a:latin typeface="Calibri"/>
                <a:ea typeface="Calibri"/>
                <a:cs typeface="Calibri"/>
                <a:sym typeface="Calibri"/>
              </a:rPr>
              <a:t>Connections to Instructional Shifts</a:t>
            </a:r>
            <a:endParaRPr sz="2000">
              <a:solidFill>
                <a:srgbClr val="000000"/>
              </a:solidFill>
              <a:latin typeface="Calibri"/>
              <a:ea typeface="Calibri"/>
              <a:cs typeface="Calibri"/>
              <a:sym typeface="Calibri"/>
            </a:endParaRPr>
          </a:p>
          <a:p>
            <a:pPr marL="0" lvl="0" indent="457200" algn="l" rtl="0">
              <a:spcBef>
                <a:spcPts val="0"/>
              </a:spcBef>
              <a:spcAft>
                <a:spcPts val="0"/>
              </a:spcAft>
              <a:buNone/>
            </a:pPr>
            <a:endParaRPr sz="1100">
              <a:solidFill>
                <a:schemeClr val="dk1"/>
              </a:solidFill>
              <a:latin typeface="Arial"/>
              <a:ea typeface="Arial"/>
              <a:cs typeface="Arial"/>
              <a:sym typeface="Arial"/>
            </a:endParaRPr>
          </a:p>
          <a:p>
            <a:pPr marL="0" lvl="0" indent="457200" algn="l" rtl="0">
              <a:spcBef>
                <a:spcPts val="0"/>
              </a:spcBef>
              <a:spcAft>
                <a:spcPts val="0"/>
              </a:spcAft>
              <a:buNone/>
            </a:pPr>
            <a:endParaRPr sz="2000">
              <a:solidFill>
                <a:srgbClr val="000000"/>
              </a:solidFill>
            </a:endParaRPr>
          </a:p>
          <a:p>
            <a:pPr marL="742950" lvl="1" indent="-171450" algn="l" rtl="0">
              <a:lnSpc>
                <a:spcPct val="100000"/>
              </a:lnSpc>
              <a:spcBef>
                <a:spcPts val="1100"/>
              </a:spcBef>
              <a:spcAft>
                <a:spcPts val="0"/>
              </a:spcAft>
              <a:buSzPts val="1500"/>
              <a:buNone/>
            </a:pP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8181343b59_0_0"/>
          <p:cNvSpPr txBox="1">
            <a:spLocks noGrp="1"/>
          </p:cNvSpPr>
          <p:nvPr>
            <p:ph type="title"/>
          </p:nvPr>
        </p:nvSpPr>
        <p:spPr>
          <a:xfrm>
            <a:off x="581633" y="311380"/>
            <a:ext cx="8944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Assignment Review Protocol </a:t>
            </a:r>
            <a:endParaRPr/>
          </a:p>
        </p:txBody>
      </p:sp>
      <p:sp>
        <p:nvSpPr>
          <p:cNvPr id="371" name="Google Shape;371;g8181343b59_0_0"/>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25</a:t>
            </a:fld>
            <a:endParaRPr/>
          </a:p>
        </p:txBody>
      </p:sp>
      <p:sp>
        <p:nvSpPr>
          <p:cNvPr id="372" name="Google Shape;372;g8181343b59_0_0"/>
          <p:cNvSpPr txBox="1">
            <a:spLocks noGrp="1"/>
          </p:cNvSpPr>
          <p:nvPr>
            <p:ph type="body" idx="1"/>
          </p:nvPr>
        </p:nvSpPr>
        <p:spPr>
          <a:xfrm>
            <a:off x="581625" y="4308900"/>
            <a:ext cx="8944500" cy="21873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latin typeface="Calibri"/>
                <a:ea typeface="Calibri"/>
                <a:cs typeface="Calibri"/>
                <a:sym typeface="Calibri"/>
              </a:rPr>
              <a:t>Purpose: to determine how well the assignment connects directly to the content</a:t>
            </a:r>
            <a:r>
              <a:rPr lang="en-US" b="1">
                <a:latin typeface="Calibri"/>
                <a:ea typeface="Calibri"/>
                <a:cs typeface="Calibri"/>
                <a:sym typeface="Calibri"/>
              </a:rPr>
              <a:t> </a:t>
            </a:r>
            <a:r>
              <a:rPr lang="en-US">
                <a:latin typeface="Calibri"/>
                <a:ea typeface="Calibri"/>
                <a:cs typeface="Calibri"/>
                <a:sym typeface="Calibri"/>
              </a:rPr>
              <a:t>expectations of the standards identified. </a:t>
            </a:r>
            <a:endParaRPr>
              <a:latin typeface="Calibri"/>
              <a:ea typeface="Calibri"/>
              <a:cs typeface="Calibri"/>
              <a:sym typeface="Calibri"/>
            </a:endParaRPr>
          </a:p>
        </p:txBody>
      </p:sp>
      <p:pic>
        <p:nvPicPr>
          <p:cNvPr id="373" name="Google Shape;373;g8181343b59_0_0" descr="This is a screenshot of the alignment to the content section of the assignment review protocol."/>
          <p:cNvPicPr preferRelativeResize="0"/>
          <p:nvPr/>
        </p:nvPicPr>
        <p:blipFill>
          <a:blip r:embed="rId3">
            <a:alphaModFix/>
          </a:blip>
          <a:stretch>
            <a:fillRect/>
          </a:stretch>
        </p:blipFill>
        <p:spPr>
          <a:xfrm>
            <a:off x="346500" y="1254155"/>
            <a:ext cx="8883544" cy="23718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8181343b59_0_7"/>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Assignment Review Protocol</a:t>
            </a:r>
            <a:endParaRPr/>
          </a:p>
        </p:txBody>
      </p:sp>
      <p:sp>
        <p:nvSpPr>
          <p:cNvPr id="379" name="Google Shape;379;g8181343b59_0_7"/>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26</a:t>
            </a:fld>
            <a:endParaRPr/>
          </a:p>
        </p:txBody>
      </p:sp>
      <p:sp>
        <p:nvSpPr>
          <p:cNvPr id="380" name="Google Shape;380;g8181343b59_0_7"/>
          <p:cNvSpPr txBox="1">
            <a:spLocks noGrp="1"/>
          </p:cNvSpPr>
          <p:nvPr>
            <p:ph type="body" idx="1"/>
          </p:nvPr>
        </p:nvSpPr>
        <p:spPr>
          <a:xfrm>
            <a:off x="581625" y="4058181"/>
            <a:ext cx="9090000" cy="26166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100"/>
              <a:buFont typeface="Arial"/>
              <a:buNone/>
            </a:pPr>
            <a:r>
              <a:rPr lang="en-US">
                <a:latin typeface="Calibri"/>
                <a:ea typeface="Calibri"/>
                <a:cs typeface="Calibri"/>
                <a:sym typeface="Calibri"/>
              </a:rPr>
              <a:t>Purpose: to determine how well the assignment connects directly to the skill(s) expectations of the standards identified. </a:t>
            </a:r>
            <a:endParaRPr>
              <a:latin typeface="Calibri"/>
              <a:ea typeface="Calibri"/>
              <a:cs typeface="Calibri"/>
              <a:sym typeface="Calibri"/>
            </a:endParaRPr>
          </a:p>
        </p:txBody>
      </p:sp>
      <p:pic>
        <p:nvPicPr>
          <p:cNvPr id="381" name="Google Shape;381;g8181343b59_0_7" descr="This is a screenshot of the alignment to the skills section of the assignment review protocol."/>
          <p:cNvPicPr preferRelativeResize="0"/>
          <p:nvPr/>
        </p:nvPicPr>
        <p:blipFill>
          <a:blip r:embed="rId3">
            <a:alphaModFix/>
          </a:blip>
          <a:stretch>
            <a:fillRect/>
          </a:stretch>
        </p:blipFill>
        <p:spPr>
          <a:xfrm>
            <a:off x="376663" y="1367500"/>
            <a:ext cx="9896475" cy="2266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8181343b59_0_14"/>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Assignment Review Protocol </a:t>
            </a:r>
            <a:endParaRPr/>
          </a:p>
          <a:p>
            <a:pPr marL="0" lvl="0" indent="0" algn="l" rtl="0">
              <a:spcBef>
                <a:spcPts val="0"/>
              </a:spcBef>
              <a:spcAft>
                <a:spcPts val="0"/>
              </a:spcAft>
              <a:buNone/>
            </a:pPr>
            <a:endParaRPr/>
          </a:p>
        </p:txBody>
      </p:sp>
      <p:sp>
        <p:nvSpPr>
          <p:cNvPr id="387" name="Google Shape;387;g8181343b59_0_14"/>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27</a:t>
            </a:fld>
            <a:endParaRPr/>
          </a:p>
        </p:txBody>
      </p:sp>
      <p:sp>
        <p:nvSpPr>
          <p:cNvPr id="388" name="Google Shape;388;g8181343b59_0_14"/>
          <p:cNvSpPr txBox="1">
            <a:spLocks noGrp="1"/>
          </p:cNvSpPr>
          <p:nvPr>
            <p:ph type="body" idx="1"/>
          </p:nvPr>
        </p:nvSpPr>
        <p:spPr>
          <a:xfrm>
            <a:off x="581625" y="3963930"/>
            <a:ext cx="9090000" cy="27108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100"/>
              <a:buFont typeface="Arial"/>
              <a:buNone/>
            </a:pPr>
            <a:r>
              <a:rPr lang="en-US">
                <a:latin typeface="Calibri"/>
                <a:ea typeface="Calibri"/>
                <a:cs typeface="Calibri"/>
                <a:sym typeface="Calibri"/>
              </a:rPr>
              <a:t>Purpose: to determine how well the assignment asks students to organize and interpret information in addressing a concept, problem or issue. </a:t>
            </a:r>
            <a:endParaRPr>
              <a:latin typeface="Calibri"/>
              <a:ea typeface="Calibri"/>
              <a:cs typeface="Calibri"/>
              <a:sym typeface="Calibri"/>
            </a:endParaRPr>
          </a:p>
        </p:txBody>
      </p:sp>
      <p:pic>
        <p:nvPicPr>
          <p:cNvPr id="389" name="Google Shape;389;g8181343b59_0_14" descr="This is a screenshot of the construction of knowledge section of the assignment review protocol."/>
          <p:cNvPicPr preferRelativeResize="0"/>
          <p:nvPr/>
        </p:nvPicPr>
        <p:blipFill rotWithShape="1">
          <a:blip r:embed="rId3">
            <a:alphaModFix/>
          </a:blip>
          <a:srcRect l="18786" t="21681" r="19028" b="50192"/>
          <a:stretch/>
        </p:blipFill>
        <p:spPr>
          <a:xfrm>
            <a:off x="366700" y="1337750"/>
            <a:ext cx="9904598" cy="25198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8181343b59_0_21"/>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Assignment Review Protocol </a:t>
            </a:r>
            <a:endParaRPr/>
          </a:p>
          <a:p>
            <a:pPr marL="0" lvl="0" indent="0" algn="l" rtl="0">
              <a:spcBef>
                <a:spcPts val="0"/>
              </a:spcBef>
              <a:spcAft>
                <a:spcPts val="0"/>
              </a:spcAft>
              <a:buNone/>
            </a:pPr>
            <a:endParaRPr/>
          </a:p>
        </p:txBody>
      </p:sp>
      <p:sp>
        <p:nvSpPr>
          <p:cNvPr id="395" name="Google Shape;395;g8181343b59_0_21"/>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28</a:t>
            </a:fld>
            <a:endParaRPr/>
          </a:p>
        </p:txBody>
      </p:sp>
      <p:sp>
        <p:nvSpPr>
          <p:cNvPr id="396" name="Google Shape;396;g8181343b59_0_21"/>
          <p:cNvSpPr txBox="1">
            <a:spLocks noGrp="1"/>
          </p:cNvSpPr>
          <p:nvPr>
            <p:ph type="body" idx="1"/>
          </p:nvPr>
        </p:nvSpPr>
        <p:spPr>
          <a:xfrm>
            <a:off x="581625" y="3951380"/>
            <a:ext cx="9090000" cy="2723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3000">
                <a:latin typeface="Calibri"/>
                <a:ea typeface="Calibri"/>
                <a:cs typeface="Calibri"/>
                <a:sym typeface="Calibri"/>
              </a:rPr>
              <a:t>Purpose: to determine  how well the assignment asks students to elaborate on their understanding, explanations or conclusions on important social studies concepts through elaborated expressive communication</a:t>
            </a:r>
            <a:r>
              <a:rPr lang="en-US">
                <a:latin typeface="Calibri"/>
                <a:ea typeface="Calibri"/>
                <a:cs typeface="Calibri"/>
                <a:sym typeface="Calibri"/>
              </a:rPr>
              <a:t>. </a:t>
            </a:r>
            <a:r>
              <a:rPr lang="en-US"/>
              <a:t> </a:t>
            </a:r>
            <a:endParaRPr/>
          </a:p>
        </p:txBody>
      </p:sp>
      <p:pic>
        <p:nvPicPr>
          <p:cNvPr id="397" name="Google Shape;397;g8181343b59_0_21" descr="This is a screenshot of the elaborated expressive section of the assignment review protocol."/>
          <p:cNvPicPr preferRelativeResize="0"/>
          <p:nvPr/>
        </p:nvPicPr>
        <p:blipFill rotWithShape="1">
          <a:blip r:embed="rId3">
            <a:alphaModFix/>
          </a:blip>
          <a:srcRect l="19664" t="53906" r="19359" b="16992"/>
          <a:stretch/>
        </p:blipFill>
        <p:spPr>
          <a:xfrm>
            <a:off x="555775" y="1433225"/>
            <a:ext cx="9379723" cy="2518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8181343b59_0_28"/>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7"/>
                  </a:ext>
                </a:extLst>
              </a:rPr>
              <a:t>Assignment Review Protocol </a:t>
            </a:r>
            <a:endParaRPr/>
          </a:p>
          <a:p>
            <a:pPr marL="0" lvl="0" indent="0" algn="l" rtl="0">
              <a:spcBef>
                <a:spcPts val="0"/>
              </a:spcBef>
              <a:spcAft>
                <a:spcPts val="0"/>
              </a:spcAft>
              <a:buNone/>
            </a:pPr>
            <a:endParaRPr/>
          </a:p>
        </p:txBody>
      </p:sp>
      <p:sp>
        <p:nvSpPr>
          <p:cNvPr id="403" name="Google Shape;403;g8181343b59_0_28"/>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29</a:t>
            </a:fld>
            <a:endParaRPr/>
          </a:p>
        </p:txBody>
      </p:sp>
      <p:sp>
        <p:nvSpPr>
          <p:cNvPr id="404" name="Google Shape;404;g8181343b59_0_28"/>
          <p:cNvSpPr txBox="1">
            <a:spLocks noGrp="1"/>
          </p:cNvSpPr>
          <p:nvPr>
            <p:ph type="body" idx="1"/>
          </p:nvPr>
        </p:nvSpPr>
        <p:spPr>
          <a:xfrm>
            <a:off x="537713" y="3906757"/>
            <a:ext cx="9090000" cy="20082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100"/>
              <a:buFont typeface="Arial"/>
              <a:buNone/>
            </a:pPr>
            <a:r>
              <a:rPr lang="en-US" sz="3000">
                <a:latin typeface="Calibri"/>
                <a:ea typeface="Calibri"/>
                <a:cs typeface="Calibri"/>
                <a:sym typeface="Calibri"/>
              </a:rPr>
              <a:t>Purpose: to determine if the assignment asks students to address a concept, problem or issue that is similar to one that they have encouraged or are likely to encounter in daily life outside of school. </a:t>
            </a:r>
            <a:endParaRPr>
              <a:latin typeface="Calibri"/>
              <a:ea typeface="Calibri"/>
              <a:cs typeface="Calibri"/>
              <a:sym typeface="Calibri"/>
            </a:endParaRPr>
          </a:p>
        </p:txBody>
      </p:sp>
      <p:pic>
        <p:nvPicPr>
          <p:cNvPr id="405" name="Google Shape;405;g8181343b59_0_28" descr="This is a screenshot of the connection to students' lives section of the assignment review protocol."/>
          <p:cNvPicPr preferRelativeResize="0"/>
          <p:nvPr/>
        </p:nvPicPr>
        <p:blipFill rotWithShape="1">
          <a:blip r:embed="rId3">
            <a:alphaModFix/>
          </a:blip>
          <a:srcRect l="19010" t="40466" r="18699" b="31999"/>
          <a:stretch/>
        </p:blipFill>
        <p:spPr>
          <a:xfrm>
            <a:off x="263450" y="1246925"/>
            <a:ext cx="9638525" cy="2396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4400"/>
              <a:buNone/>
            </a:pPr>
            <a:r>
              <a:rPr lang="en-US"/>
              <a:t>Group Norms</a:t>
            </a:r>
            <a:endParaRPr/>
          </a:p>
        </p:txBody>
      </p:sp>
      <p:sp>
        <p:nvSpPr>
          <p:cNvPr id="217" name="Google Shape;217;p2"/>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Assume best intentions.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Listen carefully to one another.</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new ideas.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working outside your comfort zone.</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Ask questions.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Allow a chance for everyone to participate.</a:t>
            </a:r>
            <a:endParaRPr>
              <a:latin typeface="Calibri"/>
              <a:ea typeface="Calibri"/>
              <a:cs typeface="Calibri"/>
              <a:sym typeface="Calibri"/>
            </a:endParaRPr>
          </a:p>
        </p:txBody>
      </p:sp>
      <p:sp>
        <p:nvSpPr>
          <p:cNvPr id="218" name="Google Shape;218;p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8181343b59_0_35"/>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Assignment Review Protocol</a:t>
            </a:r>
            <a:endParaRPr/>
          </a:p>
        </p:txBody>
      </p:sp>
      <p:sp>
        <p:nvSpPr>
          <p:cNvPr id="412" name="Google Shape;412;g8181343b59_0_35"/>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30</a:t>
            </a:fld>
            <a:endParaRPr/>
          </a:p>
        </p:txBody>
      </p:sp>
      <p:sp>
        <p:nvSpPr>
          <p:cNvPr id="413" name="Google Shape;413;g8181343b59_0_35"/>
          <p:cNvSpPr txBox="1">
            <a:spLocks noGrp="1"/>
          </p:cNvSpPr>
          <p:nvPr>
            <p:ph type="body" idx="1"/>
          </p:nvPr>
        </p:nvSpPr>
        <p:spPr>
          <a:xfrm>
            <a:off x="581625" y="4696282"/>
            <a:ext cx="9090000" cy="1978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3000">
                <a:latin typeface="Calibri"/>
                <a:ea typeface="Calibri"/>
                <a:cs typeface="Calibri"/>
                <a:sym typeface="Calibri"/>
              </a:rPr>
              <a:t>Purpose: to </a:t>
            </a:r>
            <a:r>
              <a:rPr lang="en-US" sz="3000">
                <a:solidFill>
                  <a:schemeClr val="dk1"/>
                </a:solidFill>
                <a:latin typeface="Calibri"/>
                <a:ea typeface="Calibri"/>
                <a:cs typeface="Calibri"/>
                <a:sym typeface="Calibri"/>
              </a:rPr>
              <a:t>determine how well the student learning plan emphasizes one of the instructional shifts listed in the above image. </a:t>
            </a:r>
            <a:endParaRPr sz="3000" b="1">
              <a:solidFill>
                <a:schemeClr val="dk1"/>
              </a:solidFill>
              <a:latin typeface="Calibri"/>
              <a:ea typeface="Calibri"/>
              <a:cs typeface="Calibri"/>
              <a:sym typeface="Calibri"/>
            </a:endParaRPr>
          </a:p>
          <a:p>
            <a:pPr marL="0" lvl="0" indent="0" algn="l" rtl="0">
              <a:spcBef>
                <a:spcPts val="1100"/>
              </a:spcBef>
              <a:spcAft>
                <a:spcPts val="0"/>
              </a:spcAft>
              <a:buClr>
                <a:schemeClr val="dk1"/>
              </a:buClr>
              <a:buSzPts val="1100"/>
              <a:buFont typeface="Arial"/>
              <a:buNone/>
            </a:pPr>
            <a:r>
              <a:rPr lang="en-US" sz="3000">
                <a:latin typeface="Calibri"/>
                <a:ea typeface="Calibri"/>
                <a:cs typeface="Calibri"/>
                <a:sym typeface="Calibri"/>
              </a:rPr>
              <a:t>. </a:t>
            </a:r>
            <a:endParaRPr/>
          </a:p>
        </p:txBody>
      </p:sp>
      <p:pic>
        <p:nvPicPr>
          <p:cNvPr id="414" name="Google Shape;414;g8181343b59_0_35" descr="This is a screenshot of the impactful instructional strategies section of the assignment review protocol."/>
          <p:cNvPicPr preferRelativeResize="0"/>
          <p:nvPr/>
        </p:nvPicPr>
        <p:blipFill rotWithShape="1">
          <a:blip r:embed="rId3">
            <a:alphaModFix/>
          </a:blip>
          <a:srcRect b="25306"/>
          <a:stretch/>
        </p:blipFill>
        <p:spPr>
          <a:xfrm>
            <a:off x="1057650" y="1062150"/>
            <a:ext cx="7696200" cy="3514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8181343b59_0_43"/>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Assignment Review Protocol </a:t>
            </a:r>
            <a:endParaRPr/>
          </a:p>
        </p:txBody>
      </p:sp>
      <p:sp>
        <p:nvSpPr>
          <p:cNvPr id="421" name="Google Shape;421;g8181343b59_0_43"/>
          <p:cNvSpPr txBox="1">
            <a:spLocks noGrp="1"/>
          </p:cNvSpPr>
          <p:nvPr>
            <p:ph type="sldNum" idx="12"/>
          </p:nvPr>
        </p:nvSpPr>
        <p:spPr>
          <a:xfrm>
            <a:off x="11016766" y="6309650"/>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31</a:t>
            </a:fld>
            <a:endParaRPr/>
          </a:p>
        </p:txBody>
      </p:sp>
      <p:sp>
        <p:nvSpPr>
          <p:cNvPr id="422" name="Google Shape;422;g8181343b59_0_43"/>
          <p:cNvSpPr txBox="1">
            <a:spLocks noGrp="1"/>
          </p:cNvSpPr>
          <p:nvPr>
            <p:ph type="body" idx="1"/>
          </p:nvPr>
        </p:nvSpPr>
        <p:spPr>
          <a:xfrm>
            <a:off x="750975" y="3627379"/>
            <a:ext cx="8920800" cy="3047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Clr>
                <a:schemeClr val="dk1"/>
              </a:buClr>
              <a:buSzPts val="1100"/>
              <a:buFont typeface="Arial"/>
              <a:buNone/>
            </a:pPr>
            <a:r>
              <a:rPr lang="en-US" sz="3000">
                <a:latin typeface="Calibri"/>
                <a:ea typeface="Calibri"/>
                <a:cs typeface="Calibri"/>
                <a:sym typeface="Calibri"/>
              </a:rPr>
              <a:t>Purpose: to </a:t>
            </a:r>
            <a:r>
              <a:rPr lang="en-US" sz="3000">
                <a:solidFill>
                  <a:schemeClr val="dk1"/>
                </a:solidFill>
                <a:latin typeface="Calibri"/>
                <a:ea typeface="Calibri"/>
                <a:cs typeface="Calibri"/>
                <a:sym typeface="Calibri"/>
              </a:rPr>
              <a:t>determine the implications for practice and if any changes are needed to be made to better address the expectations of the standards. </a:t>
            </a:r>
            <a:endParaRPr/>
          </a:p>
        </p:txBody>
      </p:sp>
      <p:pic>
        <p:nvPicPr>
          <p:cNvPr id="423" name="Google Shape;423;g8181343b59_0_43" descr="This is a screenshot of the reflection section of the assignment review protocol."/>
          <p:cNvPicPr preferRelativeResize="0"/>
          <p:nvPr/>
        </p:nvPicPr>
        <p:blipFill rotWithShape="1">
          <a:blip r:embed="rId3">
            <a:alphaModFix/>
          </a:blip>
          <a:srcRect b="59478"/>
          <a:stretch/>
        </p:blipFill>
        <p:spPr>
          <a:xfrm>
            <a:off x="1411875" y="1177443"/>
            <a:ext cx="7429500" cy="2180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818717a432_0_153"/>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8"/>
                  </a:ext>
                </a:extLst>
              </a:rPr>
              <a:t>Reflection</a:t>
            </a:r>
            <a:endParaRPr/>
          </a:p>
        </p:txBody>
      </p:sp>
      <p:sp>
        <p:nvSpPr>
          <p:cNvPr id="429" name="Google Shape;429;g818717a432_0_153"/>
          <p:cNvSpPr txBox="1">
            <a:spLocks noGrp="1"/>
          </p:cNvSpPr>
          <p:nvPr>
            <p:ph type="body" idx="1"/>
          </p:nvPr>
        </p:nvSpPr>
        <p:spPr>
          <a:xfrm>
            <a:off x="555786" y="1238426"/>
            <a:ext cx="9188700" cy="4901100"/>
          </a:xfrm>
          <a:prstGeom prst="rect">
            <a:avLst/>
          </a:prstGeom>
        </p:spPr>
        <p:txBody>
          <a:bodyPr spcFirstLastPara="1" wrap="square" lIns="91425" tIns="45700" rIns="91425" bIns="45700" anchor="t" anchorCtr="0">
            <a:noAutofit/>
          </a:bodyPr>
          <a:lstStyle/>
          <a:p>
            <a:pPr marL="457200" lvl="0" indent="-444500" algn="l" rtl="0">
              <a:lnSpc>
                <a:spcPct val="115000"/>
              </a:lnSpc>
              <a:spcBef>
                <a:spcPts val="0"/>
              </a:spcBef>
              <a:spcAft>
                <a:spcPts val="0"/>
              </a:spcAft>
              <a:buClr>
                <a:srgbClr val="000000"/>
              </a:buClr>
              <a:buSzPts val="3400"/>
              <a:buFont typeface="Calibri"/>
              <a:buChar char="●"/>
            </a:pPr>
            <a:r>
              <a:rPr lang="en-US" sz="3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89"/>
                  </a:ext>
                </a:extLst>
              </a:rPr>
              <a:t>How will your Professional Learning Community (PLC) use this protocol?</a:t>
            </a:r>
            <a:endParaRPr sz="3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0"/>
                </a:ext>
              </a:extLst>
            </a:endParaRPr>
          </a:p>
          <a:p>
            <a:pPr marL="457200" lvl="0" indent="-444500" algn="l" rtl="0">
              <a:lnSpc>
                <a:spcPct val="115000"/>
              </a:lnSpc>
              <a:spcBef>
                <a:spcPts val="0"/>
              </a:spcBef>
              <a:spcAft>
                <a:spcPts val="0"/>
              </a:spcAft>
              <a:buClr>
                <a:srgbClr val="000000"/>
              </a:buClr>
              <a:buSzPts val="3400"/>
              <a:buFont typeface="Calibri"/>
              <a:buChar char="●"/>
            </a:pPr>
            <a:r>
              <a:rPr lang="en-US" sz="3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1"/>
                  </a:ext>
                </a:extLst>
              </a:rPr>
              <a:t>How will this learning impact the creation and evaluation of  strongly </a:t>
            </a:r>
            <a:r>
              <a:rPr lang="en-US" sz="3400"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2"/>
                  </a:ext>
                </a:extLst>
              </a:rPr>
              <a:t>KAS for Social Studies </a:t>
            </a:r>
            <a:r>
              <a:rPr lang="en-US" sz="3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3"/>
                  </a:ext>
                </a:extLst>
              </a:rPr>
              <a:t>aligned assignments?</a:t>
            </a:r>
            <a:endParaRPr sz="3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4"/>
                </a:ext>
              </a:extLst>
            </a:endParaRPr>
          </a:p>
          <a:p>
            <a:pPr marL="457200" lvl="0" indent="-444500" algn="l" rtl="0">
              <a:lnSpc>
                <a:spcPct val="115000"/>
              </a:lnSpc>
              <a:spcBef>
                <a:spcPts val="0"/>
              </a:spcBef>
              <a:spcAft>
                <a:spcPts val="0"/>
              </a:spcAft>
              <a:buClr>
                <a:srgbClr val="000000"/>
              </a:buClr>
              <a:buSzPts val="3400"/>
              <a:buFont typeface="Calibri"/>
              <a:buChar char="●"/>
            </a:pPr>
            <a:r>
              <a:rPr lang="en-US" sz="3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5"/>
                  </a:ext>
                </a:extLst>
              </a:rPr>
              <a:t>What supports will you/teachers need in your school(s) to implement strongly </a:t>
            </a:r>
            <a:r>
              <a:rPr lang="en-US" sz="3400"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6"/>
                  </a:ext>
                </a:extLst>
              </a:rPr>
              <a:t>KAS for Social Studies </a:t>
            </a:r>
            <a:r>
              <a:rPr lang="en-US" sz="34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97"/>
                  </a:ext>
                </a:extLst>
              </a:rPr>
              <a:t>aligned assignments? </a:t>
            </a:r>
            <a:endParaRPr sz="3400">
              <a:solidFill>
                <a:srgbClr val="000000"/>
              </a:solidFill>
              <a:latin typeface="Calibri"/>
              <a:ea typeface="Calibri"/>
              <a:cs typeface="Calibri"/>
              <a:sym typeface="Calibri"/>
            </a:endParaRPr>
          </a:p>
          <a:p>
            <a:pPr marL="457200" lvl="0" indent="0" algn="l" rtl="0">
              <a:spcBef>
                <a:spcPts val="1100"/>
              </a:spcBef>
              <a:spcAft>
                <a:spcPts val="0"/>
              </a:spcAft>
              <a:buNone/>
            </a:pPr>
            <a:endParaRPr>
              <a:latin typeface="Calibri"/>
              <a:ea typeface="Calibri"/>
              <a:cs typeface="Calibri"/>
              <a:sym typeface="Calibri"/>
            </a:endParaRPr>
          </a:p>
        </p:txBody>
      </p:sp>
      <p:sp>
        <p:nvSpPr>
          <p:cNvPr id="430" name="Google Shape;430;g818717a432_0_153"/>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818717a432_0_159"/>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3"/>
                  </a:ext>
                </a:extLst>
              </a:rPr>
              <a:t>Coming Up</a:t>
            </a:r>
            <a:r>
              <a:rPr lang="en-US"/>
              <a:t> </a:t>
            </a:r>
            <a:endParaRPr/>
          </a:p>
        </p:txBody>
      </p:sp>
      <p:sp>
        <p:nvSpPr>
          <p:cNvPr id="436" name="Google Shape;436;g818717a432_0_159"/>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4"/>
                  </a:ext>
                </a:extLst>
              </a:rPr>
              <a:t>Section A: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5"/>
                  </a:ext>
                </a:extLst>
              </a:rPr>
              <a:t>Introduction to the protocol and </a:t>
            </a:r>
            <a:r>
              <a:rPr lang="en-US" sz="26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6"/>
                  </a:ext>
                </a:extLst>
              </a:rPr>
              <a:t>KAS for Social Studies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07"/>
                  </a:ext>
                </a:extLst>
              </a:rPr>
              <a:t>aligned assignments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B: Social Studies Assignment Review Protocol Overview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C: Evaluating an assignment using the Social Studies Assignment Review Protocol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D: </a:t>
            </a:r>
            <a:r>
              <a:rPr lang="en-US" sz="2400">
                <a:solidFill>
                  <a:schemeClr val="dk1"/>
                </a:solidFill>
                <a:latin typeface="Calibri"/>
                <a:ea typeface="Calibri"/>
                <a:cs typeface="Calibri"/>
                <a:sym typeface="Calibri"/>
              </a:rPr>
              <a:t>Understanding the Student Work Review Protocol</a:t>
            </a:r>
            <a:endParaRPr sz="24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E: Reflection</a:t>
            </a:r>
            <a:endParaRPr sz="2600">
              <a:latin typeface="Calibri"/>
              <a:ea typeface="Calibri"/>
              <a:cs typeface="Calibri"/>
              <a:sym typeface="Calibri"/>
            </a:endParaRPr>
          </a:p>
        </p:txBody>
      </p:sp>
      <p:sp>
        <p:nvSpPr>
          <p:cNvPr id="437" name="Google Shape;437;g818717a432_0_159"/>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438" name="Google Shape;438;g818717a432_0_159" title="&quot; &quot;">
            <a:extLst>
              <a:ext uri="{C183D7F6-B498-43B3-948B-1728B52AA6E4}">
                <adec:decorative xmlns:adec="http://schemas.microsoft.com/office/drawing/2017/decorative" val="1"/>
              </a:ext>
            </a:extLst>
          </p:cNvPr>
          <p:cNvSpPr/>
          <p:nvPr/>
        </p:nvSpPr>
        <p:spPr>
          <a:xfrm>
            <a:off x="116275" y="3666450"/>
            <a:ext cx="439500" cy="238800"/>
          </a:xfrm>
          <a:prstGeom prst="rightArrow">
            <a:avLst>
              <a:gd name="adj1" fmla="val 50000"/>
              <a:gd name="adj2"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818717a432_0_165"/>
          <p:cNvSpPr txBox="1">
            <a:spLocks noGrp="1"/>
          </p:cNvSpPr>
          <p:nvPr>
            <p:ph type="body" idx="1"/>
          </p:nvPr>
        </p:nvSpPr>
        <p:spPr>
          <a:xfrm>
            <a:off x="555775" y="2959025"/>
            <a:ext cx="9188700" cy="3715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0"/>
                  </a:ext>
                </a:extLst>
              </a:rPr>
              <a:t>Stop here if you are completing Module 5: Section </a:t>
            </a:r>
            <a:r>
              <a:rPr lang="en-US" sz="2400">
                <a:solidFill>
                  <a:schemeClr val="dk1"/>
                </a:solidFill>
                <a:latin typeface="Calibri"/>
                <a:ea typeface="Calibri"/>
                <a:cs typeface="Calibri"/>
                <a:sym typeface="Calibri"/>
              </a:rPr>
              <a:t>B: Social Studies Assignment Review Protocol Overview </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1"/>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2"/>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3"/>
                  </a:ext>
                </a:extLst>
              </a:rPr>
              <a:t>If you would like to complete another section of Module 5 at this time, continue onto the next slide to begin facilitating </a:t>
            </a: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4"/>
                  </a:ext>
                </a:extLst>
              </a:rPr>
              <a:t>Module 5: </a:t>
            </a:r>
            <a:r>
              <a:rPr lang="en-US" sz="2400">
                <a:solidFill>
                  <a:schemeClr val="dk1"/>
                </a:solidFill>
                <a:latin typeface="Calibri"/>
                <a:ea typeface="Calibri"/>
                <a:cs typeface="Calibri"/>
                <a:sym typeface="Calibri"/>
              </a:rPr>
              <a:t>Section C: Evaluating an assignment using the Assignment Review Protocol</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5"/>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6"/>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7"/>
                  </a:ext>
                </a:extLst>
              </a:rPr>
              <a:t>Survey Link:</a:t>
            </a:r>
            <a:r>
              <a:rPr lang="en-US" sz="1200">
                <a:solidFill>
                  <a:srgbClr val="333333"/>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18"/>
                  </a:ext>
                </a:extLst>
              </a:rPr>
              <a:t> </a:t>
            </a:r>
            <a:r>
              <a:rPr lang="en-US" sz="2000" u="sng">
                <a:solidFill>
                  <a:schemeClr val="hlink"/>
                </a:solidFill>
                <a:latin typeface="Calibri"/>
                <a:ea typeface="Calibri"/>
                <a:cs typeface="Calibri"/>
                <a:sym typeface="Calibri"/>
                <a:hlinkClick r:id="rId4"/>
              </a:rPr>
              <a:t>Social Studies Assignment Review Protocol Module PL Survey</a:t>
            </a:r>
            <a:endParaRPr sz="2000" u="sng">
              <a:solidFill>
                <a:schemeClr val="hlink"/>
              </a:solidFill>
              <a:latin typeface="Calibri"/>
              <a:ea typeface="Calibri"/>
              <a:cs typeface="Calibri"/>
              <a:sym typeface="Calibri"/>
            </a:endParaRPr>
          </a:p>
          <a:p>
            <a:pPr marL="0" lvl="0" indent="0" algn="l" rtl="0">
              <a:spcBef>
                <a:spcPts val="1100"/>
              </a:spcBef>
              <a:spcAft>
                <a:spcPts val="0"/>
              </a:spcAft>
              <a:buNone/>
            </a:pPr>
            <a:endParaRPr/>
          </a:p>
        </p:txBody>
      </p:sp>
      <p:sp>
        <p:nvSpPr>
          <p:cNvPr id="444" name="Google Shape;444;g818717a432_0_165"/>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pic>
        <p:nvPicPr>
          <p:cNvPr id="445" name="Google Shape;445;g818717a432_0_165" title="stop sign">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3450" y="430900"/>
            <a:ext cx="2057400" cy="2066925"/>
          </a:xfrm>
          <a:prstGeom prst="rect">
            <a:avLst/>
          </a:prstGeom>
          <a:noFill/>
          <a:ln>
            <a:noFill/>
          </a:ln>
        </p:spPr>
      </p:pic>
      <p:sp>
        <p:nvSpPr>
          <p:cNvPr id="2" name="Title 1">
            <a:extLst>
              <a:ext uri="{FF2B5EF4-FFF2-40B4-BE49-F238E27FC236}">
                <a16:creationId xmlns:a16="http://schemas.microsoft.com/office/drawing/2014/main" id="{4805B725-F76C-4151-9ED4-AF79B5DF4C77}"/>
              </a:ext>
            </a:extLst>
          </p:cNvPr>
          <p:cNvSpPr>
            <a:spLocks noGrp="1"/>
          </p:cNvSpPr>
          <p:nvPr>
            <p:ph type="title"/>
          </p:nvPr>
        </p:nvSpPr>
        <p:spPr>
          <a:xfrm>
            <a:off x="555786" y="-1320900"/>
            <a:ext cx="8596800" cy="1320900"/>
          </a:xfrm>
        </p:spPr>
        <p:txBody>
          <a:bodyPr spcFirstLastPara="1" wrap="square" lIns="91425" tIns="45700" rIns="91425" bIns="45700" anchor="b" anchorCtr="0">
            <a:noAutofit/>
          </a:bodyPr>
          <a:lstStyle/>
          <a:p>
            <a:r>
              <a:rPr lang="en-US" dirty="0"/>
              <a:t>Stop here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818717a432_0_171"/>
          <p:cNvSpPr txBox="1">
            <a:spLocks noGrp="1"/>
          </p:cNvSpPr>
          <p:nvPr>
            <p:ph type="ctrTitle"/>
          </p:nvPr>
        </p:nvSpPr>
        <p:spPr>
          <a:xfrm>
            <a:off x="938200" y="1151922"/>
            <a:ext cx="82236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a:highlight>
                  <a:srgbClr val="FFFFFF"/>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3"/>
                  </a:ext>
                </a:extLst>
              </a:rPr>
              <a:t>Social Studies Assignment Review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spcBef>
                <a:spcPts val="0"/>
              </a:spcBef>
              <a:spcAft>
                <a:spcPts val="0"/>
              </a:spcAft>
              <a:buClr>
                <a:srgbClr val="072B62"/>
              </a:buClr>
              <a:buSzPts val="5400"/>
              <a:buFont typeface="Georgia"/>
              <a:buNone/>
            </a:pPr>
            <a:r>
              <a:rPr lang="en-US" sz="3600">
                <a:solidFill>
                  <a:schemeClr val="dk1"/>
                </a:solidFill>
                <a:latin typeface="Arial"/>
                <a:ea typeface="Arial"/>
                <a:cs typeface="Arial"/>
                <a:sym typeface="Arial"/>
              </a:rPr>
              <a:t>How to Use the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a:highlight>
                <a:srgbClr val="FFFFFF"/>
              </a:highlight>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Module 5: Section C</a:t>
            </a:r>
            <a:endParaRPr sz="36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Evaluating Assignments using the Social Studies Assignment Review Protocol   </a:t>
            </a:r>
            <a:endParaRPr sz="3600">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818717a432_0_211"/>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456" name="Google Shape;456;g818717a432_0_211"/>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Assume best intentions.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Listen carefully to one another.</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new ideas.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working outside your comfort zone.</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Ask questions.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Allow a chance for everyone to participate.</a:t>
            </a:r>
            <a:endParaRPr>
              <a:latin typeface="Calibri"/>
              <a:ea typeface="Calibri"/>
              <a:cs typeface="Calibri"/>
              <a:sym typeface="Calibri"/>
            </a:endParaRPr>
          </a:p>
        </p:txBody>
      </p:sp>
      <p:sp>
        <p:nvSpPr>
          <p:cNvPr id="457" name="Google Shape;457;g818717a432_0_211"/>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818717a432_0_21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4"/>
                  </a:ext>
                </a:extLst>
              </a:rPr>
              <a:t>Overview of this module:</a:t>
            </a:r>
            <a:r>
              <a:rPr lang="en-US"/>
              <a:t> </a:t>
            </a:r>
            <a:endParaRPr/>
          </a:p>
        </p:txBody>
      </p:sp>
      <p:sp>
        <p:nvSpPr>
          <p:cNvPr id="463" name="Google Shape;463;g818717a432_0_217"/>
          <p:cNvSpPr txBox="1">
            <a:spLocks noGrp="1"/>
          </p:cNvSpPr>
          <p:nvPr>
            <p:ph type="body" idx="1"/>
          </p:nvPr>
        </p:nvSpPr>
        <p:spPr>
          <a:xfrm>
            <a:off x="555786" y="1478776"/>
            <a:ext cx="9188700" cy="4901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5"/>
                  </a:ext>
                </a:extLst>
              </a:rPr>
              <a:t>Section A: </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6"/>
                  </a:ext>
                </a:extLst>
              </a:rPr>
              <a:t>Introduction to the protocol and </a:t>
            </a:r>
            <a:r>
              <a:rPr lang="en-US" sz="3000"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7"/>
                  </a:ext>
                </a:extLst>
              </a:rPr>
              <a:t>KAS for Social Studies </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8"/>
                  </a:ext>
                </a:extLst>
              </a:rPr>
              <a:t>aligned assignments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B: Social Studies Assignment Review Protocol Overview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C: Evaluating an assignment using the Social Studies Assignment Review Protocol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D: Understanding the Student Work Protocol</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Section E: Reflection</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endParaRPr sz="2600">
              <a:latin typeface="Calibri"/>
              <a:ea typeface="Calibri"/>
              <a:cs typeface="Calibri"/>
              <a:sym typeface="Calibri"/>
            </a:endParaRPr>
          </a:p>
          <a:p>
            <a:pPr marL="0" lvl="0" indent="0" algn="l" rtl="0">
              <a:spcBef>
                <a:spcPts val="1000"/>
              </a:spcBef>
              <a:spcAft>
                <a:spcPts val="0"/>
              </a:spcAft>
              <a:buNone/>
            </a:pPr>
            <a:endParaRPr/>
          </a:p>
        </p:txBody>
      </p:sp>
      <p:sp>
        <p:nvSpPr>
          <p:cNvPr id="464" name="Google Shape;464;g818717a432_0_217"/>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818717a432_0_223"/>
          <p:cNvSpPr txBox="1">
            <a:spLocks noGrp="1"/>
          </p:cNvSpPr>
          <p:nvPr>
            <p:ph type="title"/>
          </p:nvPr>
        </p:nvSpPr>
        <p:spPr>
          <a:xfrm>
            <a:off x="662961" y="2570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solidFill>
                  <a:srgbClr val="072B62"/>
                </a:solidFill>
                <a:latin typeface="Arial"/>
                <a:ea typeface="Arial"/>
                <a:cs typeface="Arial"/>
                <a:sym typeface="Arial"/>
              </a:rPr>
              <a:t>Goals of this Module: </a:t>
            </a:r>
            <a:endParaRPr/>
          </a:p>
        </p:txBody>
      </p:sp>
      <p:sp>
        <p:nvSpPr>
          <p:cNvPr id="470" name="Google Shape;470;g818717a432_0_223"/>
          <p:cNvSpPr txBox="1">
            <a:spLocks noGrp="1"/>
          </p:cNvSpPr>
          <p:nvPr>
            <p:ph type="body" idx="1"/>
          </p:nvPr>
        </p:nvSpPr>
        <p:spPr>
          <a:xfrm>
            <a:off x="555786" y="1412626"/>
            <a:ext cx="9188700" cy="49014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Engage with the </a:t>
            </a:r>
            <a:r>
              <a:rPr lang="en-US" i="1">
                <a:solidFill>
                  <a:schemeClr val="dk1"/>
                </a:solidFill>
                <a:latin typeface="Calibri"/>
                <a:ea typeface="Calibri"/>
                <a:cs typeface="Calibri"/>
                <a:sym typeface="Calibri"/>
              </a:rPr>
              <a:t>Kentucky Academic Standards (KAS) for Social Studies.</a:t>
            </a:r>
            <a:endParaRPr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Understand the purpose and use of the Social Studies Assignment Review Protocol.</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Learn how to evaluate an assignment using the Social Studies Assignment Review Protocol.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49"/>
                  </a:ext>
                </a:extLst>
              </a:rPr>
              <a:t>Understand the characteristics of a strongly aligned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0"/>
                  </a:ext>
                </a:extLst>
              </a:rPr>
              <a:t>KAS for Social Studies</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1"/>
                  </a:ext>
                </a:extLst>
              </a:rPr>
              <a:t> assignment.</a:t>
            </a:r>
            <a:r>
              <a:rPr lang="en-US">
                <a:solidFill>
                  <a:schemeClr val="dk1"/>
                </a:solidFill>
                <a:latin typeface="Calibri"/>
                <a:ea typeface="Calibri"/>
                <a:cs typeface="Calibri"/>
                <a:sym typeface="Calibri"/>
              </a:rPr>
              <a:t> </a:t>
            </a:r>
            <a:endParaRPr>
              <a:latin typeface="Calibri"/>
              <a:ea typeface="Calibri"/>
              <a:cs typeface="Calibri"/>
              <a:sym typeface="Calibri"/>
            </a:endParaRPr>
          </a:p>
        </p:txBody>
      </p:sp>
      <p:sp>
        <p:nvSpPr>
          <p:cNvPr id="471" name="Google Shape;471;g818717a432_0_223"/>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18717a432_0_22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Essential Question</a:t>
            </a:r>
            <a:endParaRPr/>
          </a:p>
        </p:txBody>
      </p:sp>
      <p:sp>
        <p:nvSpPr>
          <p:cNvPr id="477" name="Google Shape;477;g818717a432_0_22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D2BD2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8"/>
                  </a:ext>
                </a:extLst>
              </a:rPr>
              <a:t>● </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59"/>
                  </a:ext>
                </a:extLst>
              </a:rPr>
              <a:t>Does my assignment meet the intended depth and rigor of the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0"/>
                  </a:ext>
                </a:extLst>
              </a:rPr>
              <a:t>KAS for Social Studies? </a:t>
            </a:r>
            <a:endParaRPr>
              <a:latin typeface="Calibri"/>
              <a:ea typeface="Calibri"/>
              <a:cs typeface="Calibri"/>
              <a:sym typeface="Calibri"/>
            </a:endParaRPr>
          </a:p>
        </p:txBody>
      </p:sp>
      <p:sp>
        <p:nvSpPr>
          <p:cNvPr id="478" name="Google Shape;478;g818717a432_0_22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818717a432_0_6"/>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7"/>
                  </a:ext>
                </a:extLst>
              </a:rPr>
              <a:t>Overview of this module:</a:t>
            </a:r>
            <a:r>
              <a:rPr lang="en-US"/>
              <a:t> </a:t>
            </a:r>
            <a:endParaRPr/>
          </a:p>
        </p:txBody>
      </p:sp>
      <p:sp>
        <p:nvSpPr>
          <p:cNvPr id="224" name="Google Shape;224;g818717a432_0_6"/>
          <p:cNvSpPr txBox="1">
            <a:spLocks noGrp="1"/>
          </p:cNvSpPr>
          <p:nvPr>
            <p:ph type="body" idx="1"/>
          </p:nvPr>
        </p:nvSpPr>
        <p:spPr>
          <a:xfrm>
            <a:off x="555786" y="1195376"/>
            <a:ext cx="9188700" cy="4901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8"/>
                  </a:ext>
                </a:extLst>
              </a:rPr>
              <a:t>Section A: </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9"/>
                  </a:ext>
                </a:extLst>
              </a:rPr>
              <a:t>Introduction to the protocol and </a:t>
            </a:r>
            <a:r>
              <a:rPr lang="en-US" sz="3000"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0"/>
                  </a:ext>
                </a:extLst>
              </a:rPr>
              <a:t>KAS for Social Studies </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1"/>
                  </a:ext>
                </a:extLst>
              </a:rPr>
              <a:t>aligned assignments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Section B: Social Studies Assignment Review Protocol Overview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Section C: Evaluating an assignment using the Social Studies Assignment Review Protocol </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Section D: Understanding the Student Work Review Protocol</a:t>
            </a: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Section E: Reflection</a:t>
            </a:r>
            <a:endParaRPr sz="3000">
              <a:solidFill>
                <a:srgbClr val="000000"/>
              </a:solidFill>
              <a:latin typeface="Calibri"/>
              <a:ea typeface="Calibri"/>
              <a:cs typeface="Calibri"/>
              <a:sym typeface="Calibri"/>
            </a:endParaRPr>
          </a:p>
          <a:p>
            <a:pPr marL="0" lvl="0" indent="0" algn="l" rtl="0">
              <a:spcBef>
                <a:spcPts val="1000"/>
              </a:spcBef>
              <a:spcAft>
                <a:spcPts val="0"/>
              </a:spcAft>
              <a:buNone/>
            </a:pPr>
            <a:endParaRPr/>
          </a:p>
        </p:txBody>
      </p:sp>
      <p:sp>
        <p:nvSpPr>
          <p:cNvPr id="225" name="Google Shape;225;g818717a432_0_6"/>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818717a432_0_180"/>
          <p:cNvSpPr txBox="1">
            <a:spLocks noGrp="1"/>
          </p:cNvSpPr>
          <p:nvPr>
            <p:ph type="title"/>
          </p:nvPr>
        </p:nvSpPr>
        <p:spPr>
          <a:xfrm>
            <a:off x="382925" y="268700"/>
            <a:ext cx="8769600" cy="130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Assignment One: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1"/>
                  </a:ext>
                </a:extLst>
              </a:rPr>
              <a:t>Is it strongly, partially or weakly aligned? </a:t>
            </a:r>
            <a:endParaRPr/>
          </a:p>
        </p:txBody>
      </p:sp>
      <p:sp>
        <p:nvSpPr>
          <p:cNvPr id="484" name="Google Shape;484;g818717a432_0_180"/>
          <p:cNvSpPr txBox="1">
            <a:spLocks noGrp="1"/>
          </p:cNvSpPr>
          <p:nvPr>
            <p:ph type="body" idx="1"/>
          </p:nvPr>
        </p:nvSpPr>
        <p:spPr>
          <a:xfrm>
            <a:off x="382925" y="1700725"/>
            <a:ext cx="9361500" cy="4738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In this section of the module, you will determine whether or not the assignment provided is strongly, partially or weakly aligned to the </a:t>
            </a:r>
            <a:r>
              <a:rPr lang="en-US" sz="3000" i="1">
                <a:solidFill>
                  <a:srgbClr val="000000"/>
                </a:solidFill>
                <a:latin typeface="Calibri"/>
                <a:ea typeface="Calibri"/>
                <a:cs typeface="Calibri"/>
                <a:sym typeface="Calibri"/>
              </a:rPr>
              <a:t>KAS for Social Studies </a:t>
            </a:r>
            <a:r>
              <a:rPr lang="en-US" sz="3000">
                <a:solidFill>
                  <a:srgbClr val="000000"/>
                </a:solidFill>
                <a:latin typeface="Calibri"/>
                <a:ea typeface="Calibri"/>
                <a:cs typeface="Calibri"/>
                <a:sym typeface="Calibri"/>
              </a:rPr>
              <a:t>using the Social Studies Assignment Review Protocol. </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2"/>
                  </a:ext>
                </a:extLst>
              </a:rPr>
              <a:t>Grade 1 Example for Evaluation</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3"/>
                  </a:ext>
                </a:extLst>
              </a:rPr>
              <a:t>Grade 4 Example for Evaluation</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5"/>
              </a:rPr>
              <a:t>Grade 7 Example for </a:t>
            </a:r>
            <a:r>
              <a:rPr lang="en-US" sz="3000" u="sng">
                <a:solidFill>
                  <a:schemeClr val="hlink"/>
                </a:solidFill>
                <a:latin typeface="Calibri"/>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4"/>
                  </a:ext>
                </a:extLst>
              </a:rPr>
              <a:t>Evaluation</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5"/>
                  </a:ext>
                </a:extLst>
              </a:rPr>
              <a:t>High School Example A for Evaluation </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endParaRPr/>
          </a:p>
        </p:txBody>
      </p:sp>
      <p:sp>
        <p:nvSpPr>
          <p:cNvPr id="485" name="Google Shape;485;g818717a432_0_180"/>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818717a432_0_244"/>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 it strongly, partially or weakly aligned? </a:t>
            </a:r>
            <a:endParaRPr/>
          </a:p>
        </p:txBody>
      </p:sp>
      <p:sp>
        <p:nvSpPr>
          <p:cNvPr id="491" name="Google Shape;491;g818717a432_0_244"/>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chemeClr val="dk1"/>
                </a:solidFill>
                <a:latin typeface="Calibri"/>
                <a:ea typeface="Calibri"/>
                <a:cs typeface="Calibri"/>
                <a:sym typeface="Calibri"/>
              </a:rPr>
              <a:t>Individually or with your Professional Learning Community (PLC), use the</a:t>
            </a:r>
            <a:r>
              <a:rPr lang="en-US" sz="3000">
                <a:solidFill>
                  <a:schemeClr val="dk1"/>
                </a:solidFill>
                <a:uFill>
                  <a:noFill/>
                </a:uFill>
                <a:latin typeface="Calibri"/>
                <a:ea typeface="Calibri"/>
                <a:cs typeface="Calibri"/>
                <a:sym typeface="Calibri"/>
                <a:hlinkClick r:id="rId3"/>
              </a:rPr>
              <a:t> </a:t>
            </a:r>
            <a:r>
              <a:rPr lang="en-US" sz="3000" u="sng">
                <a:solidFill>
                  <a:schemeClr val="hlink"/>
                </a:solidFill>
                <a:latin typeface="Calibri"/>
                <a:ea typeface="Calibri"/>
                <a:cs typeface="Calibri"/>
                <a:sym typeface="Calibri"/>
                <a:hlinkClick r:id="rId3"/>
              </a:rPr>
              <a:t>Social Studies Assignment Review Protocol</a:t>
            </a:r>
            <a:r>
              <a:rPr lang="en-US" sz="3000">
                <a:solidFill>
                  <a:schemeClr val="dk1"/>
                </a:solidFill>
                <a:latin typeface="Calibri"/>
                <a:ea typeface="Calibri"/>
                <a:cs typeface="Calibri"/>
                <a:sym typeface="Calibri"/>
              </a:rPr>
              <a:t> to determine whether or not the assignment is strongly, partially or weakly aligned to the </a:t>
            </a:r>
            <a:r>
              <a:rPr lang="en-US" sz="3000" i="1">
                <a:solidFill>
                  <a:schemeClr val="dk1"/>
                </a:solidFill>
                <a:latin typeface="Calibri"/>
                <a:ea typeface="Calibri"/>
                <a:cs typeface="Calibri"/>
                <a:sym typeface="Calibri"/>
              </a:rPr>
              <a:t>KAS for Social Studies</a:t>
            </a: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1"/>
                </a:solidFill>
                <a:latin typeface="Calibri"/>
                <a:ea typeface="Calibri"/>
                <a:cs typeface="Calibri"/>
                <a:sym typeface="Calibri"/>
              </a:rPr>
              <a:t>Record your responses on the</a:t>
            </a:r>
            <a:r>
              <a:rPr lang="en-US" sz="3000" u="sng">
                <a:solidFill>
                  <a:schemeClr val="hlink"/>
                </a:solidFill>
                <a:latin typeface="Calibri"/>
                <a:ea typeface="Calibri"/>
                <a:cs typeface="Calibri"/>
                <a:sym typeface="Calibri"/>
                <a:hlinkClick r:id="rId3"/>
              </a:rPr>
              <a:t> Social Studies Assignment Review Protocol</a:t>
            </a:r>
            <a:r>
              <a:rPr lang="en-US" sz="3000">
                <a:solidFill>
                  <a:schemeClr val="dk1"/>
                </a:solidFill>
                <a:latin typeface="Calibri"/>
                <a:ea typeface="Calibri"/>
                <a:cs typeface="Calibri"/>
                <a:sym typeface="Calibri"/>
              </a:rPr>
              <a:t> provided. </a:t>
            </a:r>
            <a:endParaRPr sz="3000">
              <a:solidFill>
                <a:schemeClr val="dk1"/>
              </a:solidFill>
              <a:latin typeface="Calibri"/>
              <a:ea typeface="Calibri"/>
              <a:cs typeface="Calibri"/>
              <a:sym typeface="Calibri"/>
            </a:endParaRPr>
          </a:p>
          <a:p>
            <a:pPr marL="0" lvl="0" indent="0" algn="l" rtl="0">
              <a:spcBef>
                <a:spcPts val="1100"/>
              </a:spcBef>
              <a:spcAft>
                <a:spcPts val="0"/>
              </a:spcAft>
              <a:buNone/>
            </a:pPr>
            <a:endParaRPr/>
          </a:p>
        </p:txBody>
      </p:sp>
      <p:sp>
        <p:nvSpPr>
          <p:cNvPr id="492" name="Google Shape;492;g818717a432_0_244"/>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818717a432_0_258"/>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Is it strongly, partially or weakly aligned? </a:t>
            </a:r>
            <a:endParaRPr sz="3600"/>
          </a:p>
        </p:txBody>
      </p:sp>
      <p:sp>
        <p:nvSpPr>
          <p:cNvPr id="498" name="Google Shape;498;g818717a432_0_258"/>
          <p:cNvSpPr txBox="1">
            <a:spLocks noGrp="1"/>
          </p:cNvSpPr>
          <p:nvPr>
            <p:ph type="body" idx="1"/>
          </p:nvPr>
        </p:nvSpPr>
        <p:spPr>
          <a:xfrm>
            <a:off x="323775" y="1136425"/>
            <a:ext cx="93912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highlight>
                  <a:srgbClr val="FFFFFF"/>
                </a:highlight>
                <a:latin typeface="Calibri"/>
                <a:ea typeface="Calibri"/>
                <a:cs typeface="Calibri"/>
                <a:sym typeface="Calibri"/>
              </a:rPr>
              <a:t>Compare the results of your completed protocol with this sample completed protocol for</a:t>
            </a:r>
            <a:r>
              <a:rPr lang="en-US" sz="2400" u="sng" dirty="0">
                <a:solidFill>
                  <a:schemeClr val="hlink"/>
                </a:solidFill>
                <a:latin typeface="Calibri"/>
                <a:ea typeface="Calibri"/>
                <a:cs typeface="Calibri"/>
                <a:sym typeface="Calibri"/>
                <a:hlinkClick r:id="rId3"/>
              </a:rPr>
              <a:t> </a:t>
            </a:r>
            <a:r>
              <a:rPr lang="en-US" sz="2400" u="sng" dirty="0">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6"/>
                  </a:ext>
                </a:extLst>
              </a:rPr>
              <a:t>Grade 1</a:t>
            </a:r>
            <a:r>
              <a:rPr lang="en-US"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7"/>
                  </a:ext>
                </a:extLst>
              </a:rPr>
              <a:t>, </a:t>
            </a:r>
            <a:r>
              <a:rPr lang="en-US" sz="2400" u="sng" dirty="0">
                <a:solidFill>
                  <a:schemeClr val="hlink"/>
                </a:solidFill>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8"/>
                  </a:ext>
                </a:extLst>
              </a:rPr>
              <a:t>Grade 4</a:t>
            </a:r>
            <a:r>
              <a:rPr lang="en-US"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69"/>
                  </a:ext>
                </a:extLst>
              </a:rPr>
              <a:t>, </a:t>
            </a:r>
            <a:r>
              <a:rPr lang="en-US" sz="2400" u="sng" dirty="0">
                <a:solidFill>
                  <a:schemeClr val="hlink"/>
                </a:solidFill>
                <a:latin typeface="Calibri"/>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0"/>
                  </a:ext>
                </a:extLst>
              </a:rPr>
              <a:t>Grade 7</a:t>
            </a:r>
            <a:r>
              <a:rPr lang="en-US"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1"/>
                  </a:ext>
                </a:extLst>
              </a:rPr>
              <a:t> </a:t>
            </a:r>
            <a:r>
              <a:rPr lang="en-US" sz="2400" dirty="0">
                <a:solidFill>
                  <a:schemeClr val="dk1"/>
                </a:solidFill>
                <a:highlight>
                  <a:srgbClr val="FFFFFF"/>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2"/>
                  </a:ext>
                </a:extLst>
              </a:rPr>
              <a:t>or </a:t>
            </a:r>
            <a:r>
              <a:rPr lang="en-US" sz="2400" u="sng" dirty="0">
                <a:solidFill>
                  <a:schemeClr val="hlink"/>
                </a:solidFill>
                <a:highlight>
                  <a:srgbClr val="FFFFFF"/>
                </a:highlight>
                <a:latin typeface="Calibri"/>
                <a:ea typeface="Calibri"/>
                <a:cs typeface="Calibri"/>
                <a:sym typeface="Calibri"/>
                <a:hlinkClick r:id="rId6"/>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3"/>
                  </a:ext>
                </a:extLst>
              </a:rPr>
              <a:t>High School</a:t>
            </a:r>
            <a:r>
              <a:rPr lang="en-US" sz="2400" dirty="0">
                <a:solidFill>
                  <a:schemeClr val="dk1"/>
                </a:solidFill>
                <a:highlight>
                  <a:srgbClr val="FFFFFF"/>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4"/>
                  </a:ext>
                </a:extLst>
              </a:rPr>
              <a:t> </a:t>
            </a:r>
            <a:r>
              <a:rPr lang="en-US" sz="2400" dirty="0">
                <a:solidFill>
                  <a:schemeClr val="dk1"/>
                </a:solidFill>
                <a:highlight>
                  <a:srgbClr val="FFFFFF"/>
                </a:highlight>
                <a:latin typeface="Calibri"/>
                <a:ea typeface="Calibri"/>
                <a:cs typeface="Calibri"/>
                <a:sym typeface="Calibri"/>
              </a:rPr>
              <a:t>by engaging with the following questions:</a:t>
            </a:r>
            <a:endParaRPr sz="2400" dirty="0">
              <a:solidFill>
                <a:schemeClr val="dk1"/>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arenR"/>
            </a:pPr>
            <a:r>
              <a:rPr lang="en-US" sz="2400" dirty="0">
                <a:solidFill>
                  <a:schemeClr val="dk1"/>
                </a:solidFill>
                <a:highlight>
                  <a:srgbClr val="FFFFFF"/>
                </a:highlight>
                <a:latin typeface="Calibri"/>
                <a:ea typeface="Calibri"/>
                <a:cs typeface="Calibri"/>
                <a:sym typeface="Calibri"/>
              </a:rPr>
              <a:t>Are there any discrepancies between how you and/or your PLC rated the assignment and how the assignment is rated on the sample protocol? If not, move on to the next question. If so, discuss the differences with your PLC or if working alone ask a colleague to discuss the difference(s) with you. Focus the discussion on trying to get to the "Why?" behind the differences.</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Calibri"/>
              <a:buAutoNum type="arabicParenR"/>
            </a:pPr>
            <a:r>
              <a:rPr lang="en-US" sz="2400" dirty="0">
                <a:solidFill>
                  <a:schemeClr val="dk1"/>
                </a:solidFill>
                <a:highlight>
                  <a:srgbClr val="FFFFFF"/>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rgbClr val="FFFFFF"/>
                </a:highlight>
                <a:latin typeface="Calibri"/>
                <a:ea typeface="Calibri"/>
                <a:cs typeface="Calibri"/>
                <a:sym typeface="Calibri"/>
              </a:rPr>
              <a:t>KAS for Social Studies? </a:t>
            </a:r>
            <a:endParaRPr sz="2400" i="1" dirty="0">
              <a:solidFill>
                <a:schemeClr val="dk1"/>
              </a:solidFill>
              <a:highlight>
                <a:srgbClr val="FFFFFF"/>
              </a:highlight>
              <a:latin typeface="Calibri"/>
              <a:ea typeface="Calibri"/>
              <a:cs typeface="Calibri"/>
              <a:sym typeface="Calibri"/>
            </a:endParaRPr>
          </a:p>
        </p:txBody>
      </p:sp>
      <p:sp>
        <p:nvSpPr>
          <p:cNvPr id="499" name="Google Shape;499;g818717a432_0_258"/>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7187aaf09d_0_91"/>
          <p:cNvSpPr txBox="1">
            <a:spLocks noGrp="1"/>
          </p:cNvSpPr>
          <p:nvPr>
            <p:ph type="title"/>
          </p:nvPr>
        </p:nvSpPr>
        <p:spPr>
          <a:xfrm>
            <a:off x="382925" y="268700"/>
            <a:ext cx="8769600" cy="130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5"/>
                  </a:ext>
                </a:extLst>
              </a:rPr>
              <a:t>A</a:t>
            </a:r>
            <a:r>
              <a:rPr lang="en-US" sz="42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6"/>
                  </a:ext>
                </a:extLst>
              </a:rPr>
              <a:t>ssignment Two: Is it strongly, partially or strongly aligned?</a:t>
            </a:r>
            <a:r>
              <a:rPr lang="en-US" sz="4200"/>
              <a:t> </a:t>
            </a:r>
            <a:endParaRPr sz="4200"/>
          </a:p>
        </p:txBody>
      </p:sp>
      <p:sp>
        <p:nvSpPr>
          <p:cNvPr id="505" name="Google Shape;505;g7187aaf09d_0_91"/>
          <p:cNvSpPr txBox="1">
            <a:spLocks noGrp="1"/>
          </p:cNvSpPr>
          <p:nvPr>
            <p:ph type="body" idx="1"/>
          </p:nvPr>
        </p:nvSpPr>
        <p:spPr>
          <a:xfrm>
            <a:off x="382925" y="1462175"/>
            <a:ext cx="9361500" cy="47382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rgbClr val="000000"/>
                </a:solidFill>
                <a:latin typeface="Calibri"/>
                <a:ea typeface="Calibri"/>
                <a:cs typeface="Calibri"/>
                <a:sym typeface="Calibri"/>
              </a:rPr>
              <a:t>Now, you will work with the Assignment Review Protocol to evaluate another assignment. </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7"/>
                  </a:ext>
                </a:extLst>
              </a:rPr>
              <a:t>Using one of the examples below, </a:t>
            </a:r>
            <a:r>
              <a:rPr lang="en-US" sz="3000">
                <a:solidFill>
                  <a:srgbClr val="000000"/>
                </a:solidFill>
                <a:latin typeface="Calibri"/>
                <a:ea typeface="Calibri"/>
                <a:cs typeface="Calibri"/>
                <a:sym typeface="Calibri"/>
              </a:rPr>
              <a:t>you will determine whether or not another assignment provided is strongly, partially or weakly aligned to the </a:t>
            </a:r>
            <a:r>
              <a:rPr lang="en-US" sz="3000" i="1">
                <a:solidFill>
                  <a:srgbClr val="000000"/>
                </a:solidFill>
                <a:latin typeface="Calibri"/>
                <a:ea typeface="Calibri"/>
                <a:cs typeface="Calibri"/>
                <a:sym typeface="Calibri"/>
              </a:rPr>
              <a:t>KAS for Social Studies </a:t>
            </a:r>
            <a:r>
              <a:rPr lang="en-US" sz="3000">
                <a:solidFill>
                  <a:srgbClr val="000000"/>
                </a:solidFill>
                <a:latin typeface="Calibri"/>
                <a:ea typeface="Calibri"/>
                <a:cs typeface="Calibri"/>
                <a:sym typeface="Calibri"/>
              </a:rPr>
              <a:t>using the Social Studies Assignment Review Protocol. </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8"/>
                  </a:ext>
                </a:extLst>
              </a:rPr>
              <a:t>Grade 5 Example for Evaluation</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79"/>
                  </a:ext>
                </a:extLst>
              </a:rPr>
              <a:t> </a:t>
            </a:r>
            <a:endParaRPr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0"/>
                </a:ext>
              </a:extLst>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1"/>
                  </a:ext>
                </a:extLst>
              </a:rPr>
              <a:t>Grade 8 Example for </a:t>
            </a:r>
            <a:r>
              <a:rPr lang="en-US" sz="3000" u="sng">
                <a:solidFill>
                  <a:schemeClr val="hlink"/>
                </a:solidFill>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2"/>
                  </a:ext>
                </a:extLst>
              </a:rPr>
              <a:t>Evaluation</a:t>
            </a:r>
            <a:endParaRPr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3"/>
                </a:ext>
              </a:extLst>
            </a:endParaRPr>
          </a:p>
          <a:p>
            <a:pPr marL="0" lvl="0" indent="0" algn="ctr" rtl="0">
              <a:lnSpc>
                <a:spcPct val="115000"/>
              </a:lnSpc>
              <a:spcBef>
                <a:spcPts val="1000"/>
              </a:spcBef>
              <a:spcAft>
                <a:spcPts val="0"/>
              </a:spcAft>
              <a:buClr>
                <a:schemeClr val="dk1"/>
              </a:buClr>
              <a:buSzPts val="1100"/>
              <a:buFont typeface="Arial"/>
              <a:buNone/>
            </a:pPr>
            <a:r>
              <a:rPr lang="en-US" sz="3000" u="sng">
                <a:solidFill>
                  <a:schemeClr val="hlink"/>
                </a:solidFill>
                <a:latin typeface="Calibri"/>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4"/>
                  </a:ext>
                </a:extLst>
              </a:rPr>
              <a:t>High School Example B for Evaluation</a:t>
            </a:r>
            <a:r>
              <a:rPr lang="en-US" sz="30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5"/>
                  </a:ext>
                </a:extLst>
              </a:rPr>
              <a:t> </a:t>
            </a:r>
            <a:endParaRPr sz="3000">
              <a:solidFill>
                <a:srgbClr val="000000"/>
              </a:solidFill>
              <a:latin typeface="Calibri"/>
              <a:ea typeface="Calibri"/>
              <a:cs typeface="Calibri"/>
              <a:sym typeface="Calibri"/>
            </a:endParaRPr>
          </a:p>
          <a:p>
            <a:pPr marL="0" lvl="0" indent="0" algn="ctr" rtl="0">
              <a:lnSpc>
                <a:spcPct val="115000"/>
              </a:lnSpc>
              <a:spcBef>
                <a:spcPts val="1000"/>
              </a:spcBef>
              <a:spcAft>
                <a:spcPts val="0"/>
              </a:spcAft>
              <a:buClr>
                <a:schemeClr val="dk1"/>
              </a:buClr>
              <a:buSzPts val="1100"/>
              <a:buFont typeface="Arial"/>
              <a:buNone/>
            </a:pPr>
            <a:endParaRPr sz="30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endParaRPr/>
          </a:p>
        </p:txBody>
      </p:sp>
      <p:sp>
        <p:nvSpPr>
          <p:cNvPr id="506" name="Google Shape;506;g7187aaf09d_0_91"/>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7187aaf09d_0_61"/>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Is it strongly, partially or weakly aligned? </a:t>
            </a:r>
            <a:endParaRPr/>
          </a:p>
        </p:txBody>
      </p:sp>
      <p:sp>
        <p:nvSpPr>
          <p:cNvPr id="512" name="Google Shape;512;g7187aaf09d_0_61"/>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chemeClr val="dk1"/>
                </a:solidFill>
                <a:latin typeface="Calibri"/>
                <a:ea typeface="Calibri"/>
                <a:cs typeface="Calibri"/>
                <a:sym typeface="Calibri"/>
              </a:rPr>
              <a:t>Individually or with your Professional Learning Community (PLC), use the</a:t>
            </a:r>
            <a:r>
              <a:rPr lang="en-US" sz="3000">
                <a:solidFill>
                  <a:schemeClr val="dk1"/>
                </a:solidFill>
                <a:uFill>
                  <a:noFill/>
                </a:uFill>
                <a:latin typeface="Calibri"/>
                <a:ea typeface="Calibri"/>
                <a:cs typeface="Calibri"/>
                <a:sym typeface="Calibri"/>
                <a:hlinkClick r:id="rId3"/>
              </a:rPr>
              <a:t> </a:t>
            </a:r>
            <a:r>
              <a:rPr lang="en-US" sz="3000" u="sng">
                <a:solidFill>
                  <a:schemeClr val="hlink"/>
                </a:solidFill>
                <a:latin typeface="Calibri"/>
                <a:ea typeface="Calibri"/>
                <a:cs typeface="Calibri"/>
                <a:sym typeface="Calibri"/>
                <a:hlinkClick r:id="rId3"/>
              </a:rPr>
              <a:t>Social Studies Assignment Review Protocol</a:t>
            </a:r>
            <a:r>
              <a:rPr lang="en-US" sz="3000">
                <a:solidFill>
                  <a:schemeClr val="dk1"/>
                </a:solidFill>
                <a:latin typeface="Calibri"/>
                <a:ea typeface="Calibri"/>
                <a:cs typeface="Calibri"/>
                <a:sym typeface="Calibri"/>
              </a:rPr>
              <a:t> to determine whether or not the assignment is strongly, partially or weakly aligned to the </a:t>
            </a:r>
            <a:r>
              <a:rPr lang="en-US" sz="3000" i="1">
                <a:solidFill>
                  <a:schemeClr val="dk1"/>
                </a:solidFill>
                <a:latin typeface="Calibri"/>
                <a:ea typeface="Calibri"/>
                <a:cs typeface="Calibri"/>
                <a:sym typeface="Calibri"/>
              </a:rPr>
              <a:t>KAS for Social Studies</a:t>
            </a:r>
            <a:r>
              <a:rPr lang="en-US" sz="3000">
                <a:solidFill>
                  <a:schemeClr val="dk1"/>
                </a:solidFill>
                <a:latin typeface="Calibri"/>
                <a:ea typeface="Calibri"/>
                <a:cs typeface="Calibri"/>
                <a:sym typeface="Calibri"/>
              </a:rPr>
              <a:t>. </a:t>
            </a:r>
            <a:endParaRPr sz="30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3000">
                <a:solidFill>
                  <a:schemeClr val="dk1"/>
                </a:solidFill>
                <a:latin typeface="Calibri"/>
                <a:ea typeface="Calibri"/>
                <a:cs typeface="Calibri"/>
                <a:sym typeface="Calibri"/>
              </a:rPr>
              <a:t>Record your responses on the</a:t>
            </a:r>
            <a:r>
              <a:rPr lang="en-US" sz="3000" u="sng">
                <a:solidFill>
                  <a:schemeClr val="hlink"/>
                </a:solidFill>
                <a:latin typeface="Calibri"/>
                <a:ea typeface="Calibri"/>
                <a:cs typeface="Calibri"/>
                <a:sym typeface="Calibri"/>
                <a:hlinkClick r:id="rId3"/>
              </a:rPr>
              <a:t> Social Studies Assignment Review Protocol</a:t>
            </a:r>
            <a:r>
              <a:rPr lang="en-US" sz="3000">
                <a:solidFill>
                  <a:schemeClr val="dk1"/>
                </a:solidFill>
                <a:latin typeface="Calibri"/>
                <a:ea typeface="Calibri"/>
                <a:cs typeface="Calibri"/>
                <a:sym typeface="Calibri"/>
              </a:rPr>
              <a:t> provided. </a:t>
            </a:r>
            <a:endParaRPr sz="3000">
              <a:solidFill>
                <a:schemeClr val="dk1"/>
              </a:solidFill>
              <a:latin typeface="Calibri"/>
              <a:ea typeface="Calibri"/>
              <a:cs typeface="Calibri"/>
              <a:sym typeface="Calibri"/>
            </a:endParaRPr>
          </a:p>
          <a:p>
            <a:pPr marL="0" lvl="0" indent="0" algn="l" rtl="0">
              <a:spcBef>
                <a:spcPts val="1100"/>
              </a:spcBef>
              <a:spcAft>
                <a:spcPts val="0"/>
              </a:spcAft>
              <a:buNone/>
            </a:pPr>
            <a:endParaRPr/>
          </a:p>
        </p:txBody>
      </p:sp>
      <p:sp>
        <p:nvSpPr>
          <p:cNvPr id="513" name="Google Shape;513;g7187aaf09d_0_61"/>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g7187aaf09d_0_6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600"/>
              <a:t>Is it strongly, partially or weakly aligned? </a:t>
            </a:r>
            <a:endParaRPr sz="3600"/>
          </a:p>
        </p:txBody>
      </p:sp>
      <p:sp>
        <p:nvSpPr>
          <p:cNvPr id="519" name="Google Shape;519;g7187aaf09d_0_67"/>
          <p:cNvSpPr txBox="1">
            <a:spLocks noGrp="1"/>
          </p:cNvSpPr>
          <p:nvPr>
            <p:ph type="body" idx="1"/>
          </p:nvPr>
        </p:nvSpPr>
        <p:spPr>
          <a:xfrm>
            <a:off x="323775" y="1136425"/>
            <a:ext cx="93912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400" dirty="0">
                <a:solidFill>
                  <a:schemeClr val="dk1"/>
                </a:solidFill>
                <a:highlight>
                  <a:srgbClr val="FFFFFF"/>
                </a:highlight>
                <a:latin typeface="Calibri"/>
                <a:ea typeface="Calibri"/>
                <a:cs typeface="Calibri"/>
                <a:sym typeface="Calibri"/>
              </a:rPr>
              <a:t>Compare the results of your completed protocol with this sample completed protocol for </a:t>
            </a:r>
            <a:r>
              <a:rPr lang="en-US" sz="2400" u="sng" dirty="0">
                <a:solidFill>
                  <a:schemeClr val="hlink"/>
                </a:solidFill>
                <a:highlight>
                  <a:srgbClr val="FFFFFF"/>
                </a:highlight>
                <a:latin typeface="Calibri"/>
                <a:ea typeface="Calibri"/>
                <a:cs typeface="Calibri"/>
                <a:sym typeface="Calibri"/>
                <a:hlinkClick r:id="rId3"/>
              </a:rPr>
              <a:t>Grade 5,</a:t>
            </a:r>
            <a:r>
              <a:rPr lang="en-US" sz="2400" dirty="0">
                <a:solidFill>
                  <a:schemeClr val="dk1"/>
                </a:solidFill>
                <a:highlight>
                  <a:srgbClr val="FFFFFF"/>
                </a:highlight>
                <a:latin typeface="Calibri"/>
                <a:ea typeface="Calibri"/>
                <a:cs typeface="Calibri"/>
                <a:sym typeface="Calibri"/>
              </a:rPr>
              <a:t> </a:t>
            </a:r>
            <a:r>
              <a:rPr lang="en-US" sz="2400" u="sng" dirty="0">
                <a:solidFill>
                  <a:schemeClr val="hlink"/>
                </a:solidFill>
                <a:highlight>
                  <a:srgbClr val="FFFFFF"/>
                </a:highlight>
                <a:latin typeface="Calibri"/>
                <a:ea typeface="Calibri"/>
                <a:cs typeface="Calibri"/>
                <a:sym typeface="Calibri"/>
                <a:hlinkClick r:id="rId4"/>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6"/>
                  </a:ext>
                </a:extLst>
              </a:rPr>
              <a:t>Grade 8</a:t>
            </a:r>
            <a:r>
              <a:rPr lang="en-US" sz="2400" dirty="0">
                <a:solidFill>
                  <a:schemeClr val="dk1"/>
                </a:solidFill>
                <a:highlight>
                  <a:srgbClr val="FFFFFF"/>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7"/>
                  </a:ext>
                </a:extLst>
              </a:rPr>
              <a:t> </a:t>
            </a:r>
            <a:r>
              <a:rPr lang="en-US" sz="2400" dirty="0">
                <a:solidFill>
                  <a:schemeClr val="dk1"/>
                </a:solidFill>
                <a:highlight>
                  <a:srgbClr val="FFFFFF"/>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8"/>
                  </a:ext>
                </a:extLst>
              </a:rPr>
              <a:t>or </a:t>
            </a:r>
            <a:r>
              <a:rPr lang="en-US" sz="2400" u="sng" dirty="0">
                <a:solidFill>
                  <a:schemeClr val="hlink"/>
                </a:solidFill>
                <a:highlight>
                  <a:srgbClr val="FFFFFF"/>
                </a:highlight>
                <a:latin typeface="Calibri"/>
                <a:ea typeface="Calibri"/>
                <a:cs typeface="Calibri"/>
                <a:sym typeface="Calibri"/>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89"/>
                  </a:ext>
                </a:extLst>
              </a:rPr>
              <a:t>High School</a:t>
            </a:r>
            <a:r>
              <a:rPr lang="en-US" sz="2400" u="sng" dirty="0">
                <a:solidFill>
                  <a:schemeClr val="hlink"/>
                </a:solidFill>
                <a:highlight>
                  <a:srgbClr val="FFFFFF"/>
                </a:highlight>
                <a:latin typeface="Calibri"/>
                <a:ea typeface="Calibri"/>
                <a:cs typeface="Calibri"/>
                <a:sym typeface="Calibri"/>
                <a:hlinkClick r:id="rId5"/>
              </a:rPr>
              <a:t> </a:t>
            </a:r>
            <a:r>
              <a:rPr lang="en-US" sz="2400" dirty="0">
                <a:solidFill>
                  <a:schemeClr val="dk1"/>
                </a:solidFill>
                <a:highlight>
                  <a:srgbClr val="FFFFFF"/>
                </a:highlight>
                <a:latin typeface="Calibri"/>
                <a:ea typeface="Calibri"/>
                <a:cs typeface="Calibri"/>
                <a:sym typeface="Calibri"/>
              </a:rPr>
              <a:t>by engaging with the following questions:</a:t>
            </a:r>
            <a:endParaRPr sz="2400" dirty="0">
              <a:solidFill>
                <a:schemeClr val="dk1"/>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chemeClr val="dk1"/>
              </a:buClr>
              <a:buSzPts val="2400"/>
              <a:buFont typeface="Calibri"/>
              <a:buAutoNum type="arabicParenR"/>
            </a:pPr>
            <a:r>
              <a:rPr lang="en-US" sz="2400" dirty="0">
                <a:solidFill>
                  <a:schemeClr val="dk1"/>
                </a:solidFill>
                <a:highlight>
                  <a:srgbClr val="FFFFFF"/>
                </a:highlight>
                <a:latin typeface="Calibri"/>
                <a:ea typeface="Calibri"/>
                <a:cs typeface="Calibri"/>
                <a:sym typeface="Calibri"/>
              </a:rPr>
              <a:t>Are there any discrepancies between how you and/or your PLC rated the assignment and how the assignment is rated on the sample protocol? If not, move on to the next question. If so, discuss the differences with your PLC or if working alone ask a colleague to discuss the difference(s) with you. Focus the discussion on trying to get to the "Why?" behind the differences.</a:t>
            </a:r>
            <a:endParaRPr sz="2400" dirty="0">
              <a:solidFill>
                <a:schemeClr val="dk1"/>
              </a:solidFill>
              <a:latin typeface="Roboto"/>
              <a:ea typeface="Roboto"/>
              <a:cs typeface="Roboto"/>
              <a:sym typeface="Roboto"/>
            </a:endParaRPr>
          </a:p>
          <a:p>
            <a:pPr marL="457200" lvl="0" indent="-381000" algn="l" rtl="0">
              <a:lnSpc>
                <a:spcPct val="115000"/>
              </a:lnSpc>
              <a:spcBef>
                <a:spcPts val="0"/>
              </a:spcBef>
              <a:spcAft>
                <a:spcPts val="0"/>
              </a:spcAft>
              <a:buClr>
                <a:schemeClr val="dk1"/>
              </a:buClr>
              <a:buSzPts val="2400"/>
              <a:buFont typeface="Calibri"/>
              <a:buAutoNum type="arabicParenR"/>
            </a:pPr>
            <a:r>
              <a:rPr lang="en-US" sz="2400" dirty="0">
                <a:solidFill>
                  <a:schemeClr val="dk1"/>
                </a:solidFill>
                <a:highlight>
                  <a:srgbClr val="FFFFFF"/>
                </a:highlight>
                <a:latin typeface="Calibri"/>
                <a:ea typeface="Calibri"/>
                <a:cs typeface="Calibri"/>
                <a:sym typeface="Calibri"/>
              </a:rPr>
              <a:t>Review the reflection section of the Social Studies Assignment Review Protocol. What changes are needed to improve alignment to the </a:t>
            </a:r>
            <a:r>
              <a:rPr lang="en-US" sz="2400" i="1" dirty="0">
                <a:solidFill>
                  <a:schemeClr val="dk1"/>
                </a:solidFill>
                <a:highlight>
                  <a:srgbClr val="FFFFFF"/>
                </a:highlight>
                <a:latin typeface="Calibri"/>
                <a:ea typeface="Calibri"/>
                <a:cs typeface="Calibri"/>
                <a:sym typeface="Calibri"/>
              </a:rPr>
              <a:t>KAS for Social Studies? </a:t>
            </a:r>
            <a:endParaRPr sz="2400" i="1" dirty="0">
              <a:solidFill>
                <a:schemeClr val="dk1"/>
              </a:solidFill>
              <a:highlight>
                <a:srgbClr val="FFFFFF"/>
              </a:highlight>
              <a:latin typeface="Calibri"/>
              <a:ea typeface="Calibri"/>
              <a:cs typeface="Calibri"/>
              <a:sym typeface="Calibri"/>
            </a:endParaRPr>
          </a:p>
        </p:txBody>
      </p:sp>
      <p:sp>
        <p:nvSpPr>
          <p:cNvPr id="520" name="Google Shape;520;g7187aaf09d_0_67"/>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g7187aaf09d_0_9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Extension: Student Assignment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0"/>
                  </a:ext>
                </a:extLst>
              </a:rPr>
              <a:t>Library</a:t>
            </a:r>
            <a:r>
              <a:rPr lang="en-US"/>
              <a:t> </a:t>
            </a:r>
            <a:endParaRPr/>
          </a:p>
        </p:txBody>
      </p:sp>
      <p:sp>
        <p:nvSpPr>
          <p:cNvPr id="526" name="Google Shape;526;g7187aaf09d_0_97"/>
          <p:cNvSpPr txBox="1">
            <a:spLocks noGrp="1"/>
          </p:cNvSpPr>
          <p:nvPr>
            <p:ph type="body" idx="1"/>
          </p:nvPr>
        </p:nvSpPr>
        <p:spPr>
          <a:xfrm>
            <a:off x="555775" y="4812376"/>
            <a:ext cx="9188700" cy="18621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3000">
                <a:latin typeface="Calibri"/>
                <a:ea typeface="Calibri"/>
                <a:cs typeface="Calibri"/>
                <a:sym typeface="Calibri"/>
              </a:rPr>
              <a:t>For additional examples of strongly </a:t>
            </a:r>
            <a:r>
              <a:rPr lang="en-US" sz="3000" i="1">
                <a:latin typeface="Calibri"/>
                <a:ea typeface="Calibri"/>
                <a:cs typeface="Calibri"/>
                <a:sym typeface="Calibri"/>
              </a:rPr>
              <a:t>KAS for Social Studies</a:t>
            </a:r>
            <a:r>
              <a:rPr lang="en-US" sz="3000">
                <a:latin typeface="Calibri"/>
                <a:ea typeface="Calibri"/>
                <a:cs typeface="Calibri"/>
                <a:sym typeface="Calibri"/>
              </a:rPr>
              <a:t> assignments, visit the Student Assignment Library on </a:t>
            </a:r>
            <a:r>
              <a:rPr lang="en-US" sz="3000" u="sng">
                <a:solidFill>
                  <a:schemeClr val="hlink"/>
                </a:solidFill>
                <a:latin typeface="Calibri"/>
                <a:ea typeface="Calibri"/>
                <a:cs typeface="Calibri"/>
                <a:sym typeface="Calibri"/>
                <a:hlinkClick r:id="rId3"/>
              </a:rPr>
              <a:t>www.kystandards.org</a:t>
            </a:r>
            <a:r>
              <a:rPr lang="en-US" sz="3000">
                <a:latin typeface="Calibri"/>
                <a:ea typeface="Calibri"/>
                <a:cs typeface="Calibri"/>
                <a:sym typeface="Calibri"/>
              </a:rPr>
              <a:t>. </a:t>
            </a:r>
            <a:endParaRPr sz="3000">
              <a:latin typeface="Calibri"/>
              <a:ea typeface="Calibri"/>
              <a:cs typeface="Calibri"/>
              <a:sym typeface="Calibri"/>
            </a:endParaRPr>
          </a:p>
        </p:txBody>
      </p:sp>
      <p:sp>
        <p:nvSpPr>
          <p:cNvPr id="527" name="Google Shape;527;g7187aaf09d_0_97"/>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46</a:t>
            </a:fld>
            <a:endParaRPr/>
          </a:p>
        </p:txBody>
      </p:sp>
      <p:pic>
        <p:nvPicPr>
          <p:cNvPr id="528" name="Google Shape;528;g7187aaf09d_0_97" descr="This is a screenshot of the student assignment library on kystandards.org."/>
          <p:cNvPicPr preferRelativeResize="0"/>
          <p:nvPr/>
        </p:nvPicPr>
        <p:blipFill rotWithShape="1">
          <a:blip r:embed="rId4">
            <a:alphaModFix/>
          </a:blip>
          <a:srcRect l="5822" t="15625" r="13752" b="30398"/>
          <a:stretch/>
        </p:blipFill>
        <p:spPr>
          <a:xfrm>
            <a:off x="1103775" y="1846675"/>
            <a:ext cx="7855574" cy="2965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7187aaf09d_0_104"/>
          <p:cNvSpPr txBox="1">
            <a:spLocks noGrp="1"/>
          </p:cNvSpPr>
          <p:nvPr>
            <p:ph type="title"/>
          </p:nvPr>
        </p:nvSpPr>
        <p:spPr>
          <a:xfrm>
            <a:off x="275061" y="1768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1"/>
                  </a:ext>
                </a:extLst>
              </a:rPr>
              <a:t>Student Assignment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2"/>
                  </a:ext>
                </a:extLst>
              </a:rPr>
              <a:t>Library</a:t>
            </a:r>
            <a:endParaRPr/>
          </a:p>
        </p:txBody>
      </p:sp>
      <p:sp>
        <p:nvSpPr>
          <p:cNvPr id="535" name="Google Shape;535;g7187aaf09d_0_104"/>
          <p:cNvSpPr txBox="1">
            <a:spLocks noGrp="1"/>
          </p:cNvSpPr>
          <p:nvPr>
            <p:ph type="body" idx="1"/>
          </p:nvPr>
        </p:nvSpPr>
        <p:spPr>
          <a:xfrm>
            <a:off x="341875" y="1277025"/>
            <a:ext cx="8976000" cy="54933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a:solidFill>
                  <a:schemeClr val="dk1"/>
                </a:solidFill>
                <a:highlight>
                  <a:srgbClr val="FFFFFF"/>
                </a:highlight>
                <a:latin typeface="Calibri"/>
                <a:ea typeface="Calibri"/>
                <a:cs typeface="Calibri"/>
                <a:sym typeface="Calibri"/>
              </a:rPr>
              <a:t>The Student Assignment Library provides examples of student </a:t>
            </a:r>
            <a:r>
              <a:rPr lang="en-US" sz="2400">
                <a:solidFill>
                  <a:schemeClr val="dk1"/>
                </a:solidFill>
                <a:highlight>
                  <a:srgbClr val="FFFFFF"/>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3"/>
                  </a:ext>
                </a:extLst>
              </a:rPr>
              <a:t>assignments</a:t>
            </a:r>
            <a:r>
              <a:rPr lang="en-US" sz="2400">
                <a:solidFill>
                  <a:schemeClr val="dk1"/>
                </a:solidFill>
                <a:highlight>
                  <a:srgbClr val="FFFFFF"/>
                </a:highlight>
                <a:latin typeface="Calibri"/>
                <a:ea typeface="Calibri"/>
                <a:cs typeface="Calibri"/>
                <a:sym typeface="Calibri"/>
              </a:rPr>
              <a:t> that are weakly, partially and strongly aligned to standards.</a:t>
            </a:r>
            <a:endParaRPr sz="2400">
              <a:solidFill>
                <a:schemeClr val="dk1"/>
              </a:solidFill>
              <a:highlight>
                <a:srgbClr val="FFFFFF"/>
              </a:highlight>
              <a:latin typeface="Calibri"/>
              <a:ea typeface="Calibri"/>
              <a:cs typeface="Calibri"/>
              <a:sym typeface="Calibri"/>
            </a:endParaRPr>
          </a:p>
          <a:p>
            <a:pPr marL="457200" lvl="0" indent="0" algn="l" rtl="0">
              <a:lnSpc>
                <a:spcPct val="100000"/>
              </a:lnSpc>
              <a:spcBef>
                <a:spcPts val="0"/>
              </a:spcBef>
              <a:spcAft>
                <a:spcPts val="0"/>
              </a:spcAft>
              <a:buNone/>
            </a:pPr>
            <a:endParaRPr sz="2400">
              <a:solidFill>
                <a:schemeClr val="dk1"/>
              </a:solidFill>
              <a:highlight>
                <a:srgbClr val="FFFFFF"/>
              </a:highlight>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solidFill>
                  <a:schemeClr val="dk1"/>
                </a:solidFill>
                <a:highlight>
                  <a:srgbClr val="FFFFFF"/>
                </a:highlight>
                <a:latin typeface="Calibri"/>
                <a:ea typeface="Calibri"/>
                <a:cs typeface="Calibri"/>
                <a:sym typeface="Calibri"/>
              </a:rPr>
              <a:t>Strongly aligned assignments are provided for each grade Kindergarten through Grade 8 and one assignment is provided for the high school grade band. </a:t>
            </a:r>
            <a:endParaRPr sz="2400">
              <a:solidFill>
                <a:schemeClr val="dk1"/>
              </a:solidFill>
              <a:highlight>
                <a:srgbClr val="FFFFFF"/>
              </a:highlight>
              <a:latin typeface="Calibri"/>
              <a:ea typeface="Calibri"/>
              <a:cs typeface="Calibri"/>
              <a:sym typeface="Calibri"/>
            </a:endParaRPr>
          </a:p>
          <a:p>
            <a:pPr marL="457200" lvl="0" indent="0" algn="l" rtl="0">
              <a:lnSpc>
                <a:spcPct val="100000"/>
              </a:lnSpc>
              <a:spcBef>
                <a:spcPts val="0"/>
              </a:spcBef>
              <a:spcAft>
                <a:spcPts val="0"/>
              </a:spcAft>
              <a:buNone/>
            </a:pPr>
            <a:endParaRPr sz="2400">
              <a:solidFill>
                <a:schemeClr val="dk1"/>
              </a:solidFill>
              <a:highlight>
                <a:srgbClr val="FFFFFF"/>
              </a:highlight>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solidFill>
                  <a:schemeClr val="dk1"/>
                </a:solidFill>
                <a:latin typeface="Calibri"/>
                <a:ea typeface="Calibri"/>
                <a:cs typeface="Calibri"/>
                <a:sym typeface="Calibri"/>
              </a:rPr>
              <a:t>One w</a:t>
            </a:r>
            <a:r>
              <a:rPr lang="en-US"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4"/>
                  </a:ext>
                </a:extLst>
              </a:rPr>
              <a:t>eakly and/or partially aligned assignment example are provided for </a:t>
            </a:r>
            <a:r>
              <a:rPr lang="en-US" sz="2400">
                <a:solidFill>
                  <a:schemeClr val="dk1"/>
                </a:solidFill>
                <a:latin typeface="Calibri"/>
                <a:ea typeface="Calibri"/>
                <a:cs typeface="Calibri"/>
                <a:sym typeface="Calibri"/>
              </a:rPr>
              <a:t>elementary, middle and high. </a:t>
            </a:r>
            <a:endParaRPr sz="240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2400">
              <a:solidFill>
                <a:schemeClr val="dk1"/>
              </a:solidFill>
              <a:highlight>
                <a:srgbClr val="FFFFFF"/>
              </a:highlight>
              <a:latin typeface="Calibri"/>
              <a:ea typeface="Calibri"/>
              <a:cs typeface="Calibri"/>
              <a:sym typeface="Calibri"/>
            </a:endParaRPr>
          </a:p>
          <a:p>
            <a:pPr marL="457200" lvl="0" indent="-381000" algn="l" rtl="0">
              <a:lnSpc>
                <a:spcPct val="100000"/>
              </a:lnSpc>
              <a:spcBef>
                <a:spcPts val="0"/>
              </a:spcBef>
              <a:spcAft>
                <a:spcPts val="0"/>
              </a:spcAft>
              <a:buSzPts val="2400"/>
              <a:buFont typeface="Calibri"/>
              <a:buChar char="●"/>
            </a:pPr>
            <a:r>
              <a:rPr lang="en-US" sz="2400">
                <a:solidFill>
                  <a:schemeClr val="dk1"/>
                </a:solidFill>
                <a:highlight>
                  <a:srgbClr val="FFFFFF"/>
                </a:highlight>
                <a:latin typeface="Calibri"/>
                <a:ea typeface="Calibri"/>
                <a:cs typeface="Calibri"/>
                <a:sym typeface="Calibri"/>
              </a:rPr>
              <a:t>The assignments can be used with the </a:t>
            </a:r>
            <a:r>
              <a:rPr lang="en-US" sz="2400" u="sng">
                <a:solidFill>
                  <a:srgbClr val="0A3979"/>
                </a:solidFill>
                <a:highlight>
                  <a:srgbClr val="FFFFFF"/>
                </a:highlight>
                <a:latin typeface="Calibri"/>
                <a:ea typeface="Calibri"/>
                <a:cs typeface="Calibri"/>
                <a:sym typeface="Calibri"/>
                <a:hlinkClick r:id="rId3"/>
              </a:rPr>
              <a:t>Assignment Review Protocol</a:t>
            </a:r>
            <a:r>
              <a:rPr lang="en-US" sz="2400">
                <a:solidFill>
                  <a:srgbClr val="7E8890"/>
                </a:solidFill>
                <a:highlight>
                  <a:srgbClr val="FFFFFF"/>
                </a:highlight>
                <a:latin typeface="Calibri"/>
                <a:ea typeface="Calibri"/>
                <a:cs typeface="Calibri"/>
                <a:sym typeface="Calibri"/>
              </a:rPr>
              <a:t> </a:t>
            </a:r>
            <a:r>
              <a:rPr lang="en-US" sz="2400">
                <a:solidFill>
                  <a:schemeClr val="dk1"/>
                </a:solidFill>
                <a:highlight>
                  <a:srgbClr val="FFFFFF"/>
                </a:highlight>
                <a:latin typeface="Calibri"/>
                <a:ea typeface="Calibri"/>
                <a:cs typeface="Calibri"/>
                <a:sym typeface="Calibri"/>
              </a:rPr>
              <a:t>to develop a better understanding of the tool and how it can be applied to a teacher’s own work.</a:t>
            </a:r>
            <a:endParaRPr sz="2400">
              <a:latin typeface="Calibri"/>
              <a:ea typeface="Calibri"/>
              <a:cs typeface="Calibri"/>
              <a:sym typeface="Calibri"/>
            </a:endParaRPr>
          </a:p>
        </p:txBody>
      </p:sp>
      <p:sp>
        <p:nvSpPr>
          <p:cNvPr id="536" name="Google Shape;536;g7187aaf09d_0_104"/>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7187aaf09d_0_2"/>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95"/>
                  </a:ext>
                </a:extLst>
              </a:rPr>
              <a:t>Reflection</a:t>
            </a:r>
            <a:endParaRPr/>
          </a:p>
        </p:txBody>
      </p:sp>
      <p:sp>
        <p:nvSpPr>
          <p:cNvPr id="542" name="Google Shape;542;g7187aaf09d_0_2"/>
          <p:cNvSpPr txBox="1">
            <a:spLocks noGrp="1"/>
          </p:cNvSpPr>
          <p:nvPr>
            <p:ph type="body" idx="1"/>
          </p:nvPr>
        </p:nvSpPr>
        <p:spPr>
          <a:xfrm>
            <a:off x="555786" y="1478501"/>
            <a:ext cx="9188700" cy="49011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How will this learning impact your instruction? In your response, think about your experience with the example(s) you evaluated.</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What supports will you/teachers need in your school(s) to design and implement strongly </a:t>
            </a:r>
            <a:r>
              <a:rPr lang="en-US" sz="3000" i="1">
                <a:solidFill>
                  <a:schemeClr val="dk1"/>
                </a:solidFill>
                <a:latin typeface="Calibri"/>
                <a:ea typeface="Calibri"/>
                <a:cs typeface="Calibri"/>
                <a:sym typeface="Calibri"/>
              </a:rPr>
              <a:t>KAS for Social Studies </a:t>
            </a:r>
            <a:r>
              <a:rPr lang="en-US" sz="3000">
                <a:solidFill>
                  <a:schemeClr val="dk1"/>
                </a:solidFill>
                <a:latin typeface="Calibri"/>
                <a:ea typeface="Calibri"/>
                <a:cs typeface="Calibri"/>
                <a:sym typeface="Calibri"/>
              </a:rPr>
              <a:t>aligned assignments. </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000">
              <a:solidFill>
                <a:schemeClr val="dk1"/>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How will you and/or your PLC use the Student Assignment Library? </a:t>
            </a: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0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000">
              <a:solidFill>
                <a:schemeClr val="dk1"/>
              </a:solidFill>
              <a:latin typeface="Calibri"/>
              <a:ea typeface="Calibri"/>
              <a:cs typeface="Calibri"/>
              <a:sym typeface="Calibri"/>
            </a:endParaRPr>
          </a:p>
        </p:txBody>
      </p:sp>
      <p:sp>
        <p:nvSpPr>
          <p:cNvPr id="543" name="Google Shape;543;g7187aaf09d_0_2"/>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7187aaf09d_0_8"/>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1"/>
                  </a:ext>
                </a:extLst>
              </a:rPr>
              <a:t>Coming Up</a:t>
            </a:r>
            <a:r>
              <a:rPr lang="en-US"/>
              <a:t> </a:t>
            </a:r>
            <a:endParaRPr/>
          </a:p>
        </p:txBody>
      </p:sp>
      <p:sp>
        <p:nvSpPr>
          <p:cNvPr id="549" name="Google Shape;549;g7187aaf09d_0_8"/>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2"/>
                  </a:ext>
                </a:extLst>
              </a:rPr>
              <a:t>Section A: </a:t>
            </a: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3"/>
                  </a:ext>
                </a:extLst>
              </a:rPr>
              <a:t>Introduction to the protocol and </a:t>
            </a:r>
            <a:r>
              <a:rPr lang="en-US" sz="2600"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4"/>
                  </a:ext>
                </a:extLst>
              </a:rPr>
              <a:t>KAS for Social Studies </a:t>
            </a: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5"/>
                  </a:ext>
                </a:extLst>
              </a:rPr>
              <a:t>aligned assignments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B: Social Studies Assignment Review Protocol Overview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C: Evaluating an assignment using the Social Studies Assignment Review Protocol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D: Understanding the Student Work Review Protocol</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E: Reflection</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endParaRPr sz="2600">
              <a:solidFill>
                <a:srgbClr val="000000"/>
              </a:solidFill>
              <a:latin typeface="Calibri"/>
              <a:ea typeface="Calibri"/>
              <a:cs typeface="Calibri"/>
              <a:sym typeface="Calibri"/>
            </a:endParaRPr>
          </a:p>
        </p:txBody>
      </p:sp>
      <p:sp>
        <p:nvSpPr>
          <p:cNvPr id="550" name="Google Shape;550;g7187aaf09d_0_8"/>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
        <p:nvSpPr>
          <p:cNvPr id="551" name="Google Shape;551;g7187aaf09d_0_8" title="&quot; &quot;">
            <a:extLst>
              <a:ext uri="{C183D7F6-B498-43B3-948B-1728B52AA6E4}">
                <adec:decorative xmlns:adec="http://schemas.microsoft.com/office/drawing/2017/decorative" val="1"/>
              </a:ext>
            </a:extLst>
          </p:cNvPr>
          <p:cNvSpPr/>
          <p:nvPr/>
        </p:nvSpPr>
        <p:spPr>
          <a:xfrm>
            <a:off x="116275" y="4713725"/>
            <a:ext cx="439500" cy="238800"/>
          </a:xfrm>
          <a:prstGeom prst="rightArrow">
            <a:avLst>
              <a:gd name="adj1" fmla="val 50000"/>
              <a:gd name="adj2"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741a288d80_0_17"/>
          <p:cNvSpPr txBox="1">
            <a:spLocks noGrp="1"/>
          </p:cNvSpPr>
          <p:nvPr>
            <p:ph type="title"/>
          </p:nvPr>
        </p:nvSpPr>
        <p:spPr>
          <a:xfrm>
            <a:off x="662961" y="2570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solidFill>
                  <a:srgbClr val="072B62"/>
                </a:solidFill>
                <a:latin typeface="Arial"/>
                <a:ea typeface="Arial"/>
                <a:cs typeface="Arial"/>
                <a:sym typeface="Arial"/>
              </a:rPr>
              <a:t>Goals of this Module: </a:t>
            </a:r>
            <a:endParaRPr/>
          </a:p>
        </p:txBody>
      </p:sp>
      <p:sp>
        <p:nvSpPr>
          <p:cNvPr id="231" name="Google Shape;231;g741a288d80_0_17"/>
          <p:cNvSpPr txBox="1">
            <a:spLocks noGrp="1"/>
          </p:cNvSpPr>
          <p:nvPr>
            <p:ph type="body" idx="1"/>
          </p:nvPr>
        </p:nvSpPr>
        <p:spPr>
          <a:xfrm>
            <a:off x="662961" y="1261251"/>
            <a:ext cx="9188700" cy="49014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rgbClr val="000000"/>
              </a:buClr>
              <a:buSzPts val="1800"/>
              <a:buFont typeface="Calibri"/>
              <a:buChar char="●"/>
            </a:pPr>
            <a:r>
              <a:rPr lang="en-US">
                <a:solidFill>
                  <a:srgbClr val="000000"/>
                </a:solidFill>
                <a:latin typeface="Calibri"/>
                <a:ea typeface="Calibri"/>
                <a:cs typeface="Calibri"/>
                <a:sym typeface="Calibri"/>
              </a:rPr>
              <a:t>Engage with the </a:t>
            </a:r>
            <a:r>
              <a:rPr lang="en-US" i="1">
                <a:solidFill>
                  <a:srgbClr val="000000"/>
                </a:solidFill>
                <a:latin typeface="Calibri"/>
                <a:ea typeface="Calibri"/>
                <a:cs typeface="Calibri"/>
                <a:sym typeface="Calibri"/>
              </a:rPr>
              <a:t>Kentucky Academic Standards (KAS) for Social Studies.</a:t>
            </a:r>
            <a:endParaRPr i="1">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a:solidFill>
                  <a:srgbClr val="000000"/>
                </a:solidFill>
                <a:latin typeface="Calibri"/>
                <a:ea typeface="Calibri"/>
                <a:cs typeface="Calibri"/>
                <a:sym typeface="Calibri"/>
              </a:rPr>
              <a:t>Understand the purpose and use of the Social Studies Assignment Review Protocol.</a:t>
            </a:r>
            <a:endParaRPr>
              <a:solidFill>
                <a:srgbClr val="000000"/>
              </a:solidFill>
              <a:latin typeface="Calibri"/>
              <a:ea typeface="Calibri"/>
              <a:cs typeface="Calibri"/>
              <a:sym typeface="Calibri"/>
            </a:endParaRPr>
          </a:p>
          <a:p>
            <a:pPr marL="457200" lvl="0" indent="-342900" algn="l" rtl="0">
              <a:lnSpc>
                <a:spcPct val="100000"/>
              </a:lnSpc>
              <a:spcBef>
                <a:spcPts val="0"/>
              </a:spcBef>
              <a:spcAft>
                <a:spcPts val="0"/>
              </a:spcAft>
              <a:buClr>
                <a:srgbClr val="000000"/>
              </a:buClr>
              <a:buSzPts val="1800"/>
              <a:buFont typeface="Calibri"/>
              <a:buChar char="●"/>
            </a:pPr>
            <a:r>
              <a:rPr lang="en-US">
                <a:solidFill>
                  <a:srgbClr val="000000"/>
                </a:solidFill>
                <a:latin typeface="Calibri"/>
                <a:ea typeface="Calibri"/>
                <a:cs typeface="Calibri"/>
                <a:sym typeface="Calibri"/>
              </a:rPr>
              <a:t>Learn how to evaluate an assignment using the Social Studies Assignment Review Protocol. </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US">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6"/>
                  </a:ext>
                </a:extLst>
              </a:rPr>
              <a:t>Understand the characteristics of a strongly aligned </a:t>
            </a:r>
            <a:r>
              <a:rPr lang="en-US"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7"/>
                  </a:ext>
                </a:extLst>
              </a:rPr>
              <a:t>KAS for Social Studies</a:t>
            </a:r>
            <a:r>
              <a:rPr lang="en-US">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8"/>
                  </a:ext>
                </a:extLst>
              </a:rPr>
              <a:t> assignment.</a:t>
            </a:r>
            <a:r>
              <a:rPr lang="en-US">
                <a:solidFill>
                  <a:srgbClr val="000000"/>
                </a:solidFill>
                <a:latin typeface="Calibri"/>
                <a:ea typeface="Calibri"/>
                <a:cs typeface="Calibri"/>
                <a:sym typeface="Calibri"/>
              </a:rPr>
              <a:t> </a:t>
            </a:r>
            <a:endParaRPr>
              <a:solidFill>
                <a:srgbClr val="000000"/>
              </a:solidFill>
              <a:latin typeface="Calibri"/>
              <a:ea typeface="Calibri"/>
              <a:cs typeface="Calibri"/>
              <a:sym typeface="Calibri"/>
            </a:endParaRPr>
          </a:p>
        </p:txBody>
      </p:sp>
      <p:sp>
        <p:nvSpPr>
          <p:cNvPr id="232" name="Google Shape;232;g741a288d80_0_17"/>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7187aaf09d_0_14"/>
          <p:cNvSpPr txBox="1">
            <a:spLocks noGrp="1"/>
          </p:cNvSpPr>
          <p:nvPr>
            <p:ph type="body" idx="1"/>
          </p:nvPr>
        </p:nvSpPr>
        <p:spPr>
          <a:xfrm>
            <a:off x="555775" y="2959025"/>
            <a:ext cx="9188700" cy="3715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8"/>
                  </a:ext>
                </a:extLst>
              </a:rPr>
              <a:t>Stop here if you are completing Module 5: Section </a:t>
            </a:r>
            <a:r>
              <a:rPr lang="en-US" sz="2400">
                <a:solidFill>
                  <a:schemeClr val="dk1"/>
                </a:solidFill>
                <a:latin typeface="Calibri"/>
                <a:ea typeface="Calibri"/>
                <a:cs typeface="Calibri"/>
                <a:sym typeface="Calibri"/>
              </a:rPr>
              <a:t>C: Social Studies Assignment Review Protocol Overview </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09"/>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0"/>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1"/>
                  </a:ext>
                </a:extLst>
              </a:rPr>
              <a:t>If you would like to complete another section of Module 5 at this time, continue onto the next slide to begin facilitating Module 5: </a:t>
            </a:r>
            <a:r>
              <a:rPr lang="en-US" sz="2400">
                <a:solidFill>
                  <a:schemeClr val="dk1"/>
                </a:solidFill>
                <a:latin typeface="Calibri"/>
                <a:ea typeface="Calibri"/>
                <a:cs typeface="Calibri"/>
                <a:sym typeface="Calibri"/>
              </a:rPr>
              <a:t>Section D Understanding the Student Work Review Protocol. </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2"/>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3"/>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4"/>
                  </a:ext>
                </a:extLst>
              </a:rPr>
              <a:t>Survey Link:</a:t>
            </a:r>
            <a:r>
              <a:rPr lang="en-US" sz="2400">
                <a:solidFill>
                  <a:srgbClr val="333333"/>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5"/>
                  </a:ext>
                </a:extLst>
              </a:rPr>
              <a:t> </a:t>
            </a:r>
            <a:r>
              <a:rPr lang="en-US" sz="1800" u="sng">
                <a:solidFill>
                  <a:schemeClr val="hlink"/>
                </a:solidFill>
                <a:latin typeface="Calibri"/>
                <a:ea typeface="Calibri"/>
                <a:cs typeface="Calibri"/>
                <a:sym typeface="Calibri"/>
                <a:hlinkClick r:id="rId4"/>
              </a:rPr>
              <a:t>Social Studies Assignment Review Protocol Module PL Survey</a:t>
            </a:r>
            <a:endParaRPr sz="2400" u="sng">
              <a:solidFill>
                <a:schemeClr val="hlink"/>
              </a:solidFill>
              <a:latin typeface="Calibri"/>
              <a:ea typeface="Calibri"/>
              <a:cs typeface="Calibri"/>
              <a:sym typeface="Calibri"/>
            </a:endParaRPr>
          </a:p>
          <a:p>
            <a:pPr marL="0" lvl="0" indent="0" algn="l" rtl="0">
              <a:spcBef>
                <a:spcPts val="1100"/>
              </a:spcBef>
              <a:spcAft>
                <a:spcPts val="0"/>
              </a:spcAft>
              <a:buNone/>
            </a:pPr>
            <a:endParaRPr/>
          </a:p>
        </p:txBody>
      </p:sp>
      <p:sp>
        <p:nvSpPr>
          <p:cNvPr id="557" name="Google Shape;557;g7187aaf09d_0_14"/>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558" name="Google Shape;558;g7187aaf09d_0_14" title="stop sign">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3450" y="430900"/>
            <a:ext cx="2057400" cy="2066925"/>
          </a:xfrm>
          <a:prstGeom prst="rect">
            <a:avLst/>
          </a:prstGeom>
          <a:noFill/>
          <a:ln>
            <a:noFill/>
          </a:ln>
        </p:spPr>
      </p:pic>
      <p:sp>
        <p:nvSpPr>
          <p:cNvPr id="2" name="Title 1">
            <a:extLst>
              <a:ext uri="{FF2B5EF4-FFF2-40B4-BE49-F238E27FC236}">
                <a16:creationId xmlns:a16="http://schemas.microsoft.com/office/drawing/2014/main" id="{86D45D04-38D4-433B-A660-7536A8975155}"/>
              </a:ext>
            </a:extLst>
          </p:cNvPr>
          <p:cNvSpPr>
            <a:spLocks noGrp="1"/>
          </p:cNvSpPr>
          <p:nvPr>
            <p:ph type="title"/>
          </p:nvPr>
        </p:nvSpPr>
        <p:spPr>
          <a:xfrm>
            <a:off x="555786" y="-1320900"/>
            <a:ext cx="8596800" cy="1320900"/>
          </a:xfrm>
        </p:spPr>
        <p:txBody>
          <a:bodyPr spcFirstLastPara="1" wrap="square" lIns="91425" tIns="45700" rIns="91425" bIns="45700" anchor="b" anchorCtr="0">
            <a:noAutofit/>
          </a:bodyPr>
          <a:lstStyle/>
          <a:p>
            <a:r>
              <a:rPr lang="en-US" dirty="0"/>
              <a:t>Stop here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7187aaf09d_0_20"/>
          <p:cNvSpPr txBox="1">
            <a:spLocks noGrp="1"/>
          </p:cNvSpPr>
          <p:nvPr>
            <p:ph type="ctrTitle"/>
          </p:nvPr>
        </p:nvSpPr>
        <p:spPr>
          <a:xfrm>
            <a:off x="938200" y="1151922"/>
            <a:ext cx="82236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a:highlight>
                  <a:srgbClr val="FFFFFF"/>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16"/>
                  </a:ext>
                </a:extLst>
              </a:rPr>
              <a:t>Social Studies Assignment Review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spcBef>
                <a:spcPts val="0"/>
              </a:spcBef>
              <a:spcAft>
                <a:spcPts val="0"/>
              </a:spcAft>
              <a:buClr>
                <a:srgbClr val="072B62"/>
              </a:buClr>
              <a:buSzPts val="5400"/>
              <a:buFont typeface="Georgia"/>
              <a:buNone/>
            </a:pPr>
            <a:r>
              <a:rPr lang="en-US" sz="3600">
                <a:solidFill>
                  <a:schemeClr val="dk1"/>
                </a:solidFill>
                <a:latin typeface="Arial"/>
                <a:ea typeface="Arial"/>
                <a:cs typeface="Arial"/>
                <a:sym typeface="Arial"/>
              </a:rPr>
              <a:t>How to Use the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a:highlight>
                <a:srgbClr val="FFFFFF"/>
              </a:highlight>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Module 5: Section D</a:t>
            </a:r>
            <a:endParaRPr sz="36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Understanding the Student Work Review Protocol   </a:t>
            </a:r>
            <a:endParaRPr sz="3600">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7187aaf09d_0_2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569" name="Google Shape;569;g7187aaf09d_0_2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Assume best intentions.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Listen carefully to one another.</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new ideas.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working outside your comfort zone.</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Ask questions.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Allow a chance for everyone to participate.</a:t>
            </a:r>
            <a:endParaRPr>
              <a:latin typeface="Calibri"/>
              <a:ea typeface="Calibri"/>
              <a:cs typeface="Calibri"/>
              <a:sym typeface="Calibri"/>
            </a:endParaRPr>
          </a:p>
        </p:txBody>
      </p:sp>
      <p:sp>
        <p:nvSpPr>
          <p:cNvPr id="570" name="Google Shape;570;g7187aaf09d_0_2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g7187aaf09d_0_3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8"/>
                  </a:ext>
                </a:extLst>
              </a:rPr>
              <a:t>Overview of this module:</a:t>
            </a:r>
            <a:r>
              <a:rPr lang="en-US"/>
              <a:t> </a:t>
            </a:r>
            <a:endParaRPr/>
          </a:p>
        </p:txBody>
      </p:sp>
      <p:sp>
        <p:nvSpPr>
          <p:cNvPr id="576" name="Google Shape;576;g7187aaf09d_0_30"/>
          <p:cNvSpPr txBox="1">
            <a:spLocks noGrp="1"/>
          </p:cNvSpPr>
          <p:nvPr>
            <p:ph type="body" idx="1"/>
          </p:nvPr>
        </p:nvSpPr>
        <p:spPr>
          <a:xfrm>
            <a:off x="555786" y="1478776"/>
            <a:ext cx="9188700" cy="4901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29"/>
                  </a:ext>
                </a:extLst>
              </a:rPr>
              <a:t>Section A: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0"/>
                  </a:ext>
                </a:extLst>
              </a:rPr>
              <a:t>Introduction to the protocol and </a:t>
            </a:r>
            <a:r>
              <a:rPr lang="en-US" sz="26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1"/>
                  </a:ext>
                </a:extLst>
              </a:rPr>
              <a:t>KAS for Social Studies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2"/>
                  </a:ext>
                </a:extLst>
              </a:rPr>
              <a:t>aligned assignments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B: Social Studies Assignment Review Protocol Overview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C: Evaluating an assignment using the Social Studies Assignment Review Protocol </a:t>
            </a:r>
            <a:endParaRPr sz="26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D: </a:t>
            </a:r>
            <a:r>
              <a:rPr lang="en-US" sz="2400">
                <a:solidFill>
                  <a:schemeClr val="dk1"/>
                </a:solidFill>
                <a:latin typeface="Calibri"/>
                <a:ea typeface="Calibri"/>
                <a:cs typeface="Calibri"/>
                <a:sym typeface="Calibri"/>
              </a:rPr>
              <a:t>Understanding the Student Work Protocol</a:t>
            </a:r>
            <a:endParaRPr sz="2400">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latin typeface="Calibri"/>
                <a:ea typeface="Calibri"/>
                <a:cs typeface="Calibri"/>
                <a:sym typeface="Calibri"/>
              </a:rPr>
              <a:t>Section E: Reflection</a:t>
            </a:r>
            <a:endParaRPr sz="2600">
              <a:latin typeface="Calibri"/>
              <a:ea typeface="Calibri"/>
              <a:cs typeface="Calibri"/>
              <a:sym typeface="Calibri"/>
            </a:endParaRPr>
          </a:p>
          <a:p>
            <a:pPr marL="0" lvl="0" indent="0" algn="l" rtl="0">
              <a:lnSpc>
                <a:spcPct val="115000"/>
              </a:lnSpc>
              <a:spcBef>
                <a:spcPts val="1000"/>
              </a:spcBef>
              <a:spcAft>
                <a:spcPts val="0"/>
              </a:spcAft>
              <a:buNone/>
            </a:pPr>
            <a:endParaRPr sz="2600">
              <a:latin typeface="Calibri"/>
              <a:ea typeface="Calibri"/>
              <a:cs typeface="Calibri"/>
              <a:sym typeface="Calibri"/>
            </a:endParaRPr>
          </a:p>
          <a:p>
            <a:pPr marL="0" lvl="0" indent="0" algn="l" rtl="0">
              <a:spcBef>
                <a:spcPts val="1000"/>
              </a:spcBef>
              <a:spcAft>
                <a:spcPts val="0"/>
              </a:spcAft>
              <a:buNone/>
            </a:pPr>
            <a:endParaRPr/>
          </a:p>
        </p:txBody>
      </p:sp>
      <p:sp>
        <p:nvSpPr>
          <p:cNvPr id="577" name="Google Shape;577;g7187aaf09d_0_3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7187aaf09d_0_36"/>
          <p:cNvSpPr txBox="1">
            <a:spLocks noGrp="1"/>
          </p:cNvSpPr>
          <p:nvPr>
            <p:ph type="title"/>
          </p:nvPr>
        </p:nvSpPr>
        <p:spPr>
          <a:xfrm>
            <a:off x="662961" y="2570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solidFill>
                  <a:srgbClr val="072B62"/>
                </a:solidFill>
                <a:latin typeface="Arial"/>
                <a:ea typeface="Arial"/>
                <a:cs typeface="Arial"/>
                <a:sym typeface="Arial"/>
              </a:rPr>
              <a:t>Goals of this Module: </a:t>
            </a:r>
            <a:endParaRPr/>
          </a:p>
        </p:txBody>
      </p:sp>
      <p:sp>
        <p:nvSpPr>
          <p:cNvPr id="583" name="Google Shape;583;g7187aaf09d_0_36"/>
          <p:cNvSpPr txBox="1">
            <a:spLocks noGrp="1"/>
          </p:cNvSpPr>
          <p:nvPr>
            <p:ph type="body" idx="1"/>
          </p:nvPr>
        </p:nvSpPr>
        <p:spPr>
          <a:xfrm>
            <a:off x="476486" y="1238301"/>
            <a:ext cx="9188700" cy="49014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Engage with the </a:t>
            </a:r>
            <a:r>
              <a:rPr lang="en-US" i="1">
                <a:solidFill>
                  <a:schemeClr val="dk1"/>
                </a:solidFill>
                <a:latin typeface="Calibri"/>
                <a:ea typeface="Calibri"/>
                <a:cs typeface="Calibri"/>
                <a:sym typeface="Calibri"/>
              </a:rPr>
              <a:t>Kentucky Academic Standards (KAS) for Social Studies.</a:t>
            </a:r>
            <a:endParaRPr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Understand the purpose and use of the Social Studies Assignment Review Protocol.</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Learn how to evaluate an assignment using the Social Studies Assignment Review Protocol. </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7"/>
                  </a:ext>
                </a:extLst>
              </a:rPr>
              <a:t>Understand the characteristics of a strongly aligned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8"/>
                  </a:ext>
                </a:extLst>
              </a:rPr>
              <a:t>KAS for Social Studies</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39"/>
                  </a:ext>
                </a:extLst>
              </a:rPr>
              <a:t> assignment.</a:t>
            </a:r>
            <a:endParaRPr>
              <a:latin typeface="Calibri"/>
              <a:ea typeface="Calibri"/>
              <a:cs typeface="Calibri"/>
              <a:sym typeface="Calibri"/>
            </a:endParaRPr>
          </a:p>
        </p:txBody>
      </p:sp>
      <p:sp>
        <p:nvSpPr>
          <p:cNvPr id="584" name="Google Shape;584;g7187aaf09d_0_36"/>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7187aaf09d_0_4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Essential Question</a:t>
            </a:r>
            <a:endParaRPr/>
          </a:p>
        </p:txBody>
      </p:sp>
      <p:sp>
        <p:nvSpPr>
          <p:cNvPr id="590" name="Google Shape;590;g7187aaf09d_0_4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D2BD2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6"/>
                  </a:ext>
                </a:extLst>
              </a:rPr>
              <a:t>● </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7"/>
                  </a:ext>
                </a:extLst>
              </a:rPr>
              <a:t>Does my assignment meet the intended depth and rigor of the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48"/>
                  </a:ext>
                </a:extLst>
              </a:rPr>
              <a:t>KAS for Social Studies? </a:t>
            </a:r>
            <a:endParaRPr>
              <a:latin typeface="Calibri"/>
              <a:ea typeface="Calibri"/>
              <a:cs typeface="Calibri"/>
              <a:sym typeface="Calibri"/>
            </a:endParaRPr>
          </a:p>
        </p:txBody>
      </p:sp>
      <p:sp>
        <p:nvSpPr>
          <p:cNvPr id="591" name="Google Shape;591;g7187aaf09d_0_4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6ae41fdb5e_0_0"/>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a:t>Student Work Review Protocol</a:t>
            </a:r>
            <a:endParaRPr/>
          </a:p>
        </p:txBody>
      </p:sp>
      <p:sp>
        <p:nvSpPr>
          <p:cNvPr id="597" name="Google Shape;597;g6ae41fdb5e_0_0"/>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56</a:t>
            </a:fld>
            <a:endParaRPr/>
          </a:p>
        </p:txBody>
      </p:sp>
      <p:pic>
        <p:nvPicPr>
          <p:cNvPr id="598" name="Google Shape;598;g6ae41fdb5e_0_0" descr="This is a screenshot of the Student Work Review Protocol."/>
          <p:cNvPicPr preferRelativeResize="0"/>
          <p:nvPr/>
        </p:nvPicPr>
        <p:blipFill rotWithShape="1">
          <a:blip r:embed="rId3">
            <a:alphaModFix/>
          </a:blip>
          <a:srcRect t="32773"/>
          <a:stretch/>
        </p:blipFill>
        <p:spPr>
          <a:xfrm>
            <a:off x="950050" y="1021900"/>
            <a:ext cx="7808251" cy="3114400"/>
          </a:xfrm>
          <a:prstGeom prst="rect">
            <a:avLst/>
          </a:prstGeom>
          <a:noFill/>
          <a:ln>
            <a:noFill/>
          </a:ln>
        </p:spPr>
      </p:pic>
      <p:sp>
        <p:nvSpPr>
          <p:cNvPr id="599" name="Google Shape;599;g6ae41fdb5e_0_0"/>
          <p:cNvSpPr txBox="1">
            <a:spLocks noGrp="1"/>
          </p:cNvSpPr>
          <p:nvPr>
            <p:ph type="body" idx="1"/>
          </p:nvPr>
        </p:nvSpPr>
        <p:spPr>
          <a:xfrm>
            <a:off x="353200" y="4136300"/>
            <a:ext cx="9391200" cy="192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000">
                <a:solidFill>
                  <a:schemeClr val="dk1"/>
                </a:solidFill>
                <a:latin typeface="Calibri"/>
                <a:ea typeface="Calibri"/>
                <a:cs typeface="Calibri"/>
                <a:sym typeface="Calibri"/>
              </a:rPr>
              <a:t>The purpose of this document is to help teachers answer the question, “Are students demonstrating the expectations of the content and skills of the </a:t>
            </a:r>
            <a:r>
              <a:rPr lang="en-US" sz="2000" i="1">
                <a:solidFill>
                  <a:schemeClr val="dk1"/>
                </a:solidFill>
                <a:latin typeface="Calibri"/>
                <a:ea typeface="Calibri"/>
                <a:cs typeface="Calibri"/>
                <a:sym typeface="Calibri"/>
              </a:rPr>
              <a:t>KAS for Social Studies</a:t>
            </a:r>
            <a:r>
              <a:rPr lang="en-US" sz="2000">
                <a:solidFill>
                  <a:schemeClr val="dk1"/>
                </a:solidFill>
                <a:latin typeface="Calibri"/>
                <a:ea typeface="Calibri"/>
                <a:cs typeface="Calibri"/>
                <a:sym typeface="Calibri"/>
              </a:rPr>
              <a:t>?” Each section of the protocol will allow you to rate that aspect of the student work either weakly aligned (1), partially aligned (2) or strongly aligned (3). After completing sections one through three, you will have the opportunity to determine changes that need to be made to better address the expectations of the standards if the assignment is weakly (1) or partially aligned (2).  </a:t>
            </a:r>
            <a:endParaRPr sz="20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72118040a4_0_18"/>
          <p:cNvSpPr txBox="1">
            <a:spLocks noGrp="1"/>
          </p:cNvSpPr>
          <p:nvPr>
            <p:ph type="title"/>
          </p:nvPr>
        </p:nvSpPr>
        <p:spPr>
          <a:xfrm>
            <a:off x="555786" y="2570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Investigating the Student Work Review Protocol </a:t>
            </a:r>
            <a:endParaRPr/>
          </a:p>
        </p:txBody>
      </p:sp>
      <p:sp>
        <p:nvSpPr>
          <p:cNvPr id="605" name="Google Shape;605;g72118040a4_0_18"/>
          <p:cNvSpPr txBox="1">
            <a:spLocks noGrp="1"/>
          </p:cNvSpPr>
          <p:nvPr>
            <p:ph type="body" idx="1"/>
          </p:nvPr>
        </p:nvSpPr>
        <p:spPr>
          <a:xfrm>
            <a:off x="555775" y="2407600"/>
            <a:ext cx="9188700" cy="42669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a:solidFill>
                  <a:schemeClr val="dk1"/>
                </a:solidFill>
                <a:latin typeface="Calibri"/>
                <a:ea typeface="Calibri"/>
                <a:cs typeface="Calibri"/>
                <a:sym typeface="Calibri"/>
              </a:rPr>
              <a:t>While analyzing the Student Work Review Protocol, mark your noticings by underlining, writing in the margins, circling or highlighting. Noticings are your thoughts while reading - things you want to remember, places that confuse you, your questions, your connections and more. </a:t>
            </a:r>
            <a:endParaRPr sz="3000">
              <a:solidFill>
                <a:schemeClr val="dk1"/>
              </a:solidFill>
              <a:latin typeface="Calibri"/>
              <a:ea typeface="Calibri"/>
              <a:cs typeface="Calibri"/>
              <a:sym typeface="Calibri"/>
            </a:endParaRPr>
          </a:p>
          <a:p>
            <a:pPr marL="0" lvl="0" indent="0" algn="l" rtl="0">
              <a:spcBef>
                <a:spcPts val="1100"/>
              </a:spcBef>
              <a:spcAft>
                <a:spcPts val="0"/>
              </a:spcAft>
              <a:buNone/>
            </a:pPr>
            <a:endParaRPr/>
          </a:p>
        </p:txBody>
      </p:sp>
      <p:sp>
        <p:nvSpPr>
          <p:cNvPr id="606" name="Google Shape;606;g72118040a4_0_18"/>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742620504c_0_8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12" name="Google Shape;612;g742620504c_0_8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58</a:t>
            </a:fld>
            <a:endParaRPr/>
          </a:p>
        </p:txBody>
      </p:sp>
      <p:sp>
        <p:nvSpPr>
          <p:cNvPr id="613" name="Google Shape;613;g742620504c_0_82"/>
          <p:cNvSpPr txBox="1">
            <a:spLocks noGrp="1"/>
          </p:cNvSpPr>
          <p:nvPr>
            <p:ph type="body" idx="1"/>
          </p:nvPr>
        </p:nvSpPr>
        <p:spPr>
          <a:xfrm>
            <a:off x="581625" y="3979705"/>
            <a:ext cx="9090000" cy="269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3000">
                <a:latin typeface="Calibri"/>
                <a:ea typeface="Calibri"/>
                <a:cs typeface="Calibri"/>
                <a:sym typeface="Calibri"/>
              </a:rPr>
              <a:t>Purpose: to determine if student performance demonstrates the content expectations in the standards. </a:t>
            </a:r>
            <a:endParaRPr>
              <a:latin typeface="Calibri"/>
              <a:ea typeface="Calibri"/>
              <a:cs typeface="Calibri"/>
              <a:sym typeface="Calibri"/>
            </a:endParaRPr>
          </a:p>
        </p:txBody>
      </p:sp>
      <p:pic>
        <p:nvPicPr>
          <p:cNvPr id="614" name="Google Shape;614;g742620504c_0_82" descr="This is a screenshot of the alignment to content section of the Student Work Review Protocol."/>
          <p:cNvPicPr preferRelativeResize="0"/>
          <p:nvPr/>
        </p:nvPicPr>
        <p:blipFill rotWithShape="1">
          <a:blip r:embed="rId3">
            <a:alphaModFix/>
          </a:blip>
          <a:srcRect/>
          <a:stretch/>
        </p:blipFill>
        <p:spPr>
          <a:xfrm>
            <a:off x="290188" y="1578113"/>
            <a:ext cx="9877425" cy="20288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742620504c_2_4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20" name="Google Shape;620;g742620504c_2_43"/>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59</a:t>
            </a:fld>
            <a:endParaRPr/>
          </a:p>
        </p:txBody>
      </p:sp>
      <p:sp>
        <p:nvSpPr>
          <p:cNvPr id="621" name="Google Shape;621;g742620504c_2_43"/>
          <p:cNvSpPr txBox="1">
            <a:spLocks noGrp="1"/>
          </p:cNvSpPr>
          <p:nvPr>
            <p:ph type="body" idx="1"/>
          </p:nvPr>
        </p:nvSpPr>
        <p:spPr>
          <a:xfrm>
            <a:off x="581625" y="3405354"/>
            <a:ext cx="9090000" cy="3269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3000">
                <a:latin typeface="Calibri"/>
                <a:ea typeface="Calibri"/>
                <a:cs typeface="Calibri"/>
                <a:sym typeface="Calibri"/>
              </a:rPr>
              <a:t>Purpose: to determine if student performance demonstrates the skills outlined in the standards.</a:t>
            </a:r>
            <a:r>
              <a:rPr lang="en-US" sz="3000"/>
              <a:t> </a:t>
            </a:r>
            <a:endParaRPr/>
          </a:p>
        </p:txBody>
      </p:sp>
      <p:pic>
        <p:nvPicPr>
          <p:cNvPr id="622" name="Google Shape;622;g742620504c_2_43" descr="This is a screenshot of the alignment to the skills section of the Student Work Review Protocol."/>
          <p:cNvPicPr preferRelativeResize="0"/>
          <p:nvPr/>
        </p:nvPicPr>
        <p:blipFill rotWithShape="1">
          <a:blip r:embed="rId3">
            <a:alphaModFix/>
          </a:blip>
          <a:srcRect l="31887" t="66791" r="7851" b="18518"/>
          <a:stretch/>
        </p:blipFill>
        <p:spPr>
          <a:xfrm>
            <a:off x="332150" y="1473950"/>
            <a:ext cx="9632198" cy="1476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742620504c_0_35"/>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Essential Question</a:t>
            </a:r>
            <a:endParaRPr/>
          </a:p>
        </p:txBody>
      </p:sp>
      <p:sp>
        <p:nvSpPr>
          <p:cNvPr id="238" name="Google Shape;238;g742620504c_0_35"/>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D2BD2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5"/>
                  </a:ext>
                </a:extLst>
              </a:rPr>
              <a:t>● </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6"/>
                  </a:ext>
                </a:extLst>
              </a:rPr>
              <a:t>Does my assignment meet the intended depth and rigor of the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97"/>
                  </a:ext>
                </a:extLst>
              </a:rPr>
              <a:t>KAS for Social Studies? </a:t>
            </a:r>
            <a:endParaRPr>
              <a:latin typeface="Calibri"/>
              <a:ea typeface="Calibri"/>
              <a:cs typeface="Calibri"/>
              <a:sym typeface="Calibri"/>
            </a:endParaRPr>
          </a:p>
        </p:txBody>
      </p:sp>
      <p:sp>
        <p:nvSpPr>
          <p:cNvPr id="239" name="Google Shape;239;g742620504c_0_3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742620504c_0_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28" name="Google Shape;628;g742620504c_0_75"/>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60</a:t>
            </a:fld>
            <a:endParaRPr/>
          </a:p>
        </p:txBody>
      </p:sp>
      <p:sp>
        <p:nvSpPr>
          <p:cNvPr id="629" name="Google Shape;629;g742620504c_0_75"/>
          <p:cNvSpPr txBox="1">
            <a:spLocks noGrp="1"/>
          </p:cNvSpPr>
          <p:nvPr>
            <p:ph type="body" idx="1"/>
          </p:nvPr>
        </p:nvSpPr>
        <p:spPr>
          <a:xfrm>
            <a:off x="507025" y="3160904"/>
            <a:ext cx="9090000" cy="307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Clr>
                <a:schemeClr val="dk1"/>
              </a:buClr>
              <a:buSzPts val="1100"/>
              <a:buFont typeface="Arial"/>
              <a:buNone/>
            </a:pPr>
            <a:r>
              <a:rPr lang="en-US" sz="3000">
                <a:solidFill>
                  <a:srgbClr val="000000"/>
                </a:solidFill>
                <a:latin typeface="Calibri"/>
                <a:ea typeface="Calibri"/>
                <a:cs typeface="Calibri"/>
                <a:sym typeface="Calibri"/>
              </a:rPr>
              <a:t>Purpose: to determine if the student performance demonstrates thinking with social studies content by questioning, investigating, using evidence and communicating conclusions to produce comparisons/contrasts, arguments, application of new information to new contexts, and consideration of alternative viewpoints.</a:t>
            </a:r>
            <a:endParaRPr sz="3000">
              <a:solidFill>
                <a:srgbClr val="000000"/>
              </a:solidFill>
              <a:latin typeface="Calibri"/>
              <a:ea typeface="Calibri"/>
              <a:cs typeface="Calibri"/>
              <a:sym typeface="Calibri"/>
            </a:endParaRPr>
          </a:p>
        </p:txBody>
      </p:sp>
      <p:pic>
        <p:nvPicPr>
          <p:cNvPr id="630" name="Google Shape;630;g742620504c_0_75" descr="This is a screenshot of the construction of knowledge section of the Student Work Review Protocol."/>
          <p:cNvPicPr preferRelativeResize="0"/>
          <p:nvPr/>
        </p:nvPicPr>
        <p:blipFill rotWithShape="1">
          <a:blip r:embed="rId3">
            <a:alphaModFix/>
          </a:blip>
          <a:srcRect l="30037" t="26194" r="7794" b="50850"/>
          <a:stretch/>
        </p:blipFill>
        <p:spPr>
          <a:xfrm>
            <a:off x="162525" y="1154350"/>
            <a:ext cx="9267326" cy="192487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742620504c_2_2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36" name="Google Shape;636;g742620504c_2_22"/>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61</a:t>
            </a:fld>
            <a:endParaRPr/>
          </a:p>
        </p:txBody>
      </p:sp>
      <p:sp>
        <p:nvSpPr>
          <p:cNvPr id="637" name="Google Shape;637;g742620504c_2_22"/>
          <p:cNvSpPr txBox="1">
            <a:spLocks noGrp="1"/>
          </p:cNvSpPr>
          <p:nvPr>
            <p:ph type="body" idx="1"/>
          </p:nvPr>
        </p:nvSpPr>
        <p:spPr>
          <a:xfrm>
            <a:off x="581625" y="4011230"/>
            <a:ext cx="9090000" cy="266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3600"/>
              <a:buNone/>
            </a:pPr>
            <a:r>
              <a:rPr lang="en-US" sz="3000">
                <a:solidFill>
                  <a:srgbClr val="000000"/>
                </a:solidFill>
                <a:latin typeface="Calibri"/>
                <a:ea typeface="Calibri"/>
                <a:cs typeface="Calibri"/>
                <a:sym typeface="Calibri"/>
              </a:rPr>
              <a:t>Purpose: to determine if the student performance demonstrates an understanding of ideas, concepts, theories, and principles from the social studies disciplines by using them to interpret and explain specific, concrete information or events.</a:t>
            </a:r>
            <a:endParaRPr sz="3000">
              <a:solidFill>
                <a:srgbClr val="000000"/>
              </a:solidFill>
              <a:latin typeface="Calibri"/>
              <a:ea typeface="Calibri"/>
              <a:cs typeface="Calibri"/>
              <a:sym typeface="Calibri"/>
            </a:endParaRPr>
          </a:p>
        </p:txBody>
      </p:sp>
      <p:pic>
        <p:nvPicPr>
          <p:cNvPr id="638" name="Google Shape;638;g742620504c_2_22" descr="This is a screenshot of the Student Work Review Protocol."/>
          <p:cNvPicPr preferRelativeResize="0"/>
          <p:nvPr/>
        </p:nvPicPr>
        <p:blipFill rotWithShape="1">
          <a:blip r:embed="rId3">
            <a:alphaModFix/>
          </a:blip>
          <a:srcRect l="30204" t="57954" r="7309" b="14489"/>
          <a:stretch/>
        </p:blipFill>
        <p:spPr>
          <a:xfrm>
            <a:off x="383225" y="1307650"/>
            <a:ext cx="9486802" cy="23535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742620504c_2_28"/>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44" name="Google Shape;644;g742620504c_2_2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62</a:t>
            </a:fld>
            <a:endParaRPr/>
          </a:p>
        </p:txBody>
      </p:sp>
      <p:sp>
        <p:nvSpPr>
          <p:cNvPr id="645" name="Google Shape;645;g742620504c_2_28"/>
          <p:cNvSpPr txBox="1">
            <a:spLocks noGrp="1"/>
          </p:cNvSpPr>
          <p:nvPr>
            <p:ph type="body" idx="1"/>
          </p:nvPr>
        </p:nvSpPr>
        <p:spPr>
          <a:xfrm>
            <a:off x="507025" y="4310782"/>
            <a:ext cx="9090000" cy="2111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3600"/>
              <a:buNone/>
            </a:pPr>
            <a:r>
              <a:rPr lang="en-US">
                <a:latin typeface="Calibri"/>
                <a:ea typeface="Calibri"/>
                <a:cs typeface="Calibri"/>
                <a:sym typeface="Calibri"/>
              </a:rPr>
              <a:t>Purpose: to determine if the </a:t>
            </a:r>
            <a:r>
              <a:rPr lang="en-US">
                <a:solidFill>
                  <a:schemeClr val="dk1"/>
                </a:solidFill>
                <a:latin typeface="Calibri"/>
                <a:ea typeface="Calibri"/>
                <a:cs typeface="Calibri"/>
                <a:sym typeface="Calibri"/>
              </a:rPr>
              <a:t>student performance demonstrates an elaboration of his or her understanding or explanations through elaborated expressive communication.</a:t>
            </a:r>
            <a:endParaRPr>
              <a:latin typeface="Calibri"/>
              <a:ea typeface="Calibri"/>
              <a:cs typeface="Calibri"/>
              <a:sym typeface="Calibri"/>
            </a:endParaRPr>
          </a:p>
        </p:txBody>
      </p:sp>
      <p:pic>
        <p:nvPicPr>
          <p:cNvPr id="646" name="Google Shape;646;g742620504c_2_28" descr="This is a screenshot of the elaborated expressive communication section of the Student Work Review Protocol."/>
          <p:cNvPicPr preferRelativeResize="0"/>
          <p:nvPr/>
        </p:nvPicPr>
        <p:blipFill rotWithShape="1">
          <a:blip r:embed="rId3">
            <a:alphaModFix/>
          </a:blip>
          <a:srcRect l="29808" t="23012" r="7210" b="39030"/>
          <a:stretch/>
        </p:blipFill>
        <p:spPr>
          <a:xfrm>
            <a:off x="345550" y="1005725"/>
            <a:ext cx="9202723" cy="311978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742620504c_2_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Student Work Review Protocol</a:t>
            </a:r>
            <a:endParaRPr/>
          </a:p>
        </p:txBody>
      </p:sp>
      <p:sp>
        <p:nvSpPr>
          <p:cNvPr id="652" name="Google Shape;652;g742620504c_2_34"/>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63</a:t>
            </a:fld>
            <a:endParaRPr/>
          </a:p>
        </p:txBody>
      </p:sp>
      <p:sp>
        <p:nvSpPr>
          <p:cNvPr id="653" name="Google Shape;653;g742620504c_2_34"/>
          <p:cNvSpPr txBox="1">
            <a:spLocks noGrp="1"/>
          </p:cNvSpPr>
          <p:nvPr>
            <p:ph type="body" idx="1"/>
          </p:nvPr>
        </p:nvSpPr>
        <p:spPr>
          <a:xfrm>
            <a:off x="581625" y="3380604"/>
            <a:ext cx="9090000" cy="329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3600"/>
              <a:buNone/>
            </a:pPr>
            <a:r>
              <a:rPr lang="en-US" sz="3200">
                <a:latin typeface="Calibri"/>
                <a:ea typeface="Calibri"/>
                <a:cs typeface="Calibri"/>
                <a:sym typeface="Calibri"/>
              </a:rPr>
              <a:t>Purpose: to determine if the </a:t>
            </a:r>
            <a:r>
              <a:rPr lang="en-US" sz="3200">
                <a:solidFill>
                  <a:schemeClr val="dk1"/>
                </a:solidFill>
                <a:latin typeface="Calibri"/>
                <a:ea typeface="Calibri"/>
                <a:cs typeface="Calibri"/>
                <a:sym typeface="Calibri"/>
              </a:rPr>
              <a:t>student performance demonstrates the ability to address a concept, problem or issue that is similar to one that they have encountered or are likely to encounter in daily life outside of school.</a:t>
            </a:r>
            <a:endParaRPr sz="3200">
              <a:latin typeface="Calibri"/>
              <a:ea typeface="Calibri"/>
              <a:cs typeface="Calibri"/>
              <a:sym typeface="Calibri"/>
            </a:endParaRPr>
          </a:p>
        </p:txBody>
      </p:sp>
      <p:pic>
        <p:nvPicPr>
          <p:cNvPr id="654" name="Google Shape;654;g742620504c_2_34" descr="This is a screenshot of the connection to students' lives section of the Student Work Review Protocol."/>
          <p:cNvPicPr preferRelativeResize="0"/>
          <p:nvPr/>
        </p:nvPicPr>
        <p:blipFill rotWithShape="1">
          <a:blip r:embed="rId3">
            <a:alphaModFix/>
          </a:blip>
          <a:srcRect l="31160" t="71307" r="7314" b="15056"/>
          <a:stretch/>
        </p:blipFill>
        <p:spPr>
          <a:xfrm>
            <a:off x="233775" y="1578125"/>
            <a:ext cx="10384426" cy="151967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g742620504c_2_5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900"/>
              <a:buNone/>
            </a:pPr>
            <a:r>
              <a:rPr lang="en-US"/>
              <a:t>Reflection</a:t>
            </a:r>
            <a:endParaRPr/>
          </a:p>
        </p:txBody>
      </p:sp>
      <p:sp>
        <p:nvSpPr>
          <p:cNvPr id="660" name="Google Shape;660;g742620504c_2_50"/>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900"/>
              <a:buFont typeface="Arial"/>
              <a:buNone/>
            </a:pPr>
            <a:fld id="{00000000-1234-1234-1234-123412341234}" type="slidenum">
              <a:rPr lang="en-US"/>
              <a:t>64</a:t>
            </a:fld>
            <a:endParaRPr/>
          </a:p>
        </p:txBody>
      </p:sp>
      <p:sp>
        <p:nvSpPr>
          <p:cNvPr id="661" name="Google Shape;661;g742620504c_2_50"/>
          <p:cNvSpPr txBox="1">
            <a:spLocks noGrp="1"/>
          </p:cNvSpPr>
          <p:nvPr>
            <p:ph type="body" idx="1"/>
          </p:nvPr>
        </p:nvSpPr>
        <p:spPr>
          <a:xfrm>
            <a:off x="507025" y="4610157"/>
            <a:ext cx="9090000" cy="18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100"/>
              </a:spcBef>
              <a:spcAft>
                <a:spcPts val="0"/>
              </a:spcAft>
              <a:buSzPts val="3600"/>
              <a:buNone/>
            </a:pPr>
            <a:r>
              <a:rPr lang="en-US" sz="3000">
                <a:latin typeface="Calibri"/>
                <a:ea typeface="Calibri"/>
                <a:cs typeface="Calibri"/>
                <a:sym typeface="Calibri"/>
              </a:rPr>
              <a:t>This reflection section allows educators to reflect on the alignment of the assignment based on student work samples and allows for educators to make plans for improvement.</a:t>
            </a:r>
            <a:endParaRPr sz="3000">
              <a:latin typeface="Calibri"/>
              <a:ea typeface="Calibri"/>
              <a:cs typeface="Calibri"/>
              <a:sym typeface="Calibri"/>
            </a:endParaRPr>
          </a:p>
        </p:txBody>
      </p:sp>
      <p:pic>
        <p:nvPicPr>
          <p:cNvPr id="662" name="Google Shape;662;g742620504c_2_50" descr="This is a screenshot of the Student Work Review Protocol Reflection section."/>
          <p:cNvPicPr preferRelativeResize="0"/>
          <p:nvPr/>
        </p:nvPicPr>
        <p:blipFill rotWithShape="1">
          <a:blip r:embed="rId3">
            <a:alphaModFix/>
          </a:blip>
          <a:srcRect l="17125" t="20389" r="19446" b="5484"/>
          <a:stretch/>
        </p:blipFill>
        <p:spPr>
          <a:xfrm>
            <a:off x="3212750" y="200000"/>
            <a:ext cx="6082373" cy="399807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28"/>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72B62"/>
              </a:buClr>
              <a:buSzPts val="1900"/>
              <a:buNone/>
            </a:pPr>
            <a:r>
              <a:rPr lang="en-US"/>
              <a:t>Reflection</a:t>
            </a:r>
            <a:endParaRPr/>
          </a:p>
        </p:txBody>
      </p:sp>
      <p:sp>
        <p:nvSpPr>
          <p:cNvPr id="668" name="Google Shape;668;p28"/>
          <p:cNvSpPr txBox="1">
            <a:spLocks noGrp="1"/>
          </p:cNvSpPr>
          <p:nvPr>
            <p:ph type="sldNum" idx="12"/>
          </p:nvPr>
        </p:nvSpPr>
        <p:spPr>
          <a:xfrm>
            <a:off x="11016766" y="6309650"/>
            <a:ext cx="6837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900"/>
              <a:buNone/>
            </a:pPr>
            <a:fld id="{00000000-1234-1234-1234-123412341234}" type="slidenum">
              <a:rPr lang="en-US"/>
              <a:t>65</a:t>
            </a:fld>
            <a:endParaRPr/>
          </a:p>
        </p:txBody>
      </p:sp>
      <p:sp>
        <p:nvSpPr>
          <p:cNvPr id="669" name="Google Shape;669;p28"/>
          <p:cNvSpPr txBox="1">
            <a:spLocks noGrp="1"/>
          </p:cNvSpPr>
          <p:nvPr>
            <p:ph type="body" idx="1"/>
          </p:nvPr>
        </p:nvSpPr>
        <p:spPr>
          <a:xfrm>
            <a:off x="555784" y="1237037"/>
            <a:ext cx="9090000" cy="4878300"/>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rgbClr val="000000"/>
              </a:buClr>
              <a:buSzPts val="3000"/>
              <a:buFont typeface="Calibri"/>
              <a:buChar char="●"/>
            </a:pPr>
            <a:r>
              <a:rPr lang="en-US" sz="3000">
                <a:solidFill>
                  <a:srgbClr val="000000"/>
                </a:solidFill>
                <a:latin typeface="Calibri"/>
                <a:ea typeface="Calibri"/>
                <a:cs typeface="Calibri"/>
                <a:sym typeface="Calibri"/>
              </a:rPr>
              <a:t>How will this learning impact your instruction? In your response, think about the Student Work Review Protocol you just analyzed. </a:t>
            </a:r>
            <a:endParaRPr sz="3000">
              <a:solidFill>
                <a:srgbClr val="000000"/>
              </a:solidFill>
              <a:latin typeface="Calibri"/>
              <a:ea typeface="Calibri"/>
              <a:cs typeface="Calibri"/>
              <a:sym typeface="Calibri"/>
            </a:endParaRPr>
          </a:p>
          <a:p>
            <a:pPr marL="457200" lvl="0" indent="-419100" algn="l" rtl="0">
              <a:lnSpc>
                <a:spcPct val="115000"/>
              </a:lnSpc>
              <a:spcBef>
                <a:spcPts val="0"/>
              </a:spcBef>
              <a:spcAft>
                <a:spcPts val="0"/>
              </a:spcAft>
              <a:buClr>
                <a:srgbClr val="000000"/>
              </a:buClr>
              <a:buSzPts val="3000"/>
              <a:buFont typeface="Calibri"/>
              <a:buChar char="●"/>
            </a:pPr>
            <a:r>
              <a:rPr lang="en-US" sz="3000">
                <a:solidFill>
                  <a:srgbClr val="000000"/>
                </a:solidFill>
                <a:latin typeface="Calibri"/>
                <a:ea typeface="Calibri"/>
                <a:cs typeface="Calibri"/>
                <a:sym typeface="Calibri"/>
              </a:rPr>
              <a:t>How could the Student Work Review Protocol further help you evaluate your assignment’s alignment?</a:t>
            </a:r>
            <a:endParaRPr sz="3000">
              <a:solidFill>
                <a:srgbClr val="000000"/>
              </a:solidFill>
              <a:latin typeface="Calibri"/>
              <a:ea typeface="Calibri"/>
              <a:cs typeface="Calibri"/>
              <a:sym typeface="Calibri"/>
            </a:endParaRPr>
          </a:p>
          <a:p>
            <a:pPr marL="457200" lvl="0" indent="-419100" algn="l" rtl="0">
              <a:lnSpc>
                <a:spcPct val="100000"/>
              </a:lnSpc>
              <a:spcBef>
                <a:spcPts val="0"/>
              </a:spcBef>
              <a:spcAft>
                <a:spcPts val="0"/>
              </a:spcAft>
              <a:buClr>
                <a:srgbClr val="000000"/>
              </a:buClr>
              <a:buSzPts val="3000"/>
              <a:buFont typeface="Calibri"/>
              <a:buChar char="●"/>
            </a:pPr>
            <a:r>
              <a:rPr lang="en-US" sz="3000">
                <a:solidFill>
                  <a:srgbClr val="000000"/>
                </a:solidFill>
                <a:latin typeface="Calibri"/>
                <a:ea typeface="Calibri"/>
                <a:cs typeface="Calibri"/>
                <a:sym typeface="Calibri"/>
              </a:rPr>
              <a:t>How could this tool be useful in your PLC?</a:t>
            </a:r>
            <a:endParaRPr sz="3000">
              <a:solidFill>
                <a:srgbClr val="000000"/>
              </a:solidFill>
              <a:latin typeface="Calibri"/>
              <a:ea typeface="Calibri"/>
              <a:cs typeface="Calibri"/>
              <a:sym typeface="Calibri"/>
            </a:endParaRPr>
          </a:p>
          <a:p>
            <a:pPr marL="457200" lvl="0" indent="-419100" algn="l" rtl="0">
              <a:lnSpc>
                <a:spcPct val="115000"/>
              </a:lnSpc>
              <a:spcBef>
                <a:spcPts val="0"/>
              </a:spcBef>
              <a:spcAft>
                <a:spcPts val="0"/>
              </a:spcAft>
              <a:buClr>
                <a:schemeClr val="dk1"/>
              </a:buClr>
              <a:buSzPts val="3000"/>
              <a:buFont typeface="Calibri"/>
              <a:buChar char="●"/>
            </a:pPr>
            <a:r>
              <a:rPr lang="en-US" sz="3000">
                <a:solidFill>
                  <a:srgbClr val="000000"/>
                </a:solidFill>
                <a:latin typeface="Calibri"/>
                <a:ea typeface="Calibri"/>
                <a:cs typeface="Calibri"/>
                <a:sym typeface="Calibri"/>
              </a:rPr>
              <a:t>What supports will you/teachers need in your school(s) to design and implement strongly </a:t>
            </a:r>
            <a:r>
              <a:rPr lang="en-US" sz="3000" i="1">
                <a:solidFill>
                  <a:srgbClr val="000000"/>
                </a:solidFill>
                <a:latin typeface="Calibri"/>
                <a:ea typeface="Calibri"/>
                <a:cs typeface="Calibri"/>
                <a:sym typeface="Calibri"/>
              </a:rPr>
              <a:t>KAS for Social Studies </a:t>
            </a:r>
            <a:r>
              <a:rPr lang="en-US" sz="3000">
                <a:solidFill>
                  <a:srgbClr val="000000"/>
                </a:solidFill>
                <a:latin typeface="Calibri"/>
                <a:ea typeface="Calibri"/>
                <a:cs typeface="Calibri"/>
                <a:sym typeface="Calibri"/>
              </a:rPr>
              <a:t>aligned assignments.</a:t>
            </a:r>
            <a:r>
              <a:rPr lang="en-US" sz="3000">
                <a:solidFill>
                  <a:schemeClr val="dk1"/>
                </a:solidFill>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350c2e5826813395_6"/>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5"/>
                  </a:ext>
                </a:extLst>
              </a:rPr>
              <a:t>Coming Up</a:t>
            </a:r>
            <a:r>
              <a:rPr lang="en-US"/>
              <a:t> </a:t>
            </a:r>
            <a:endParaRPr/>
          </a:p>
        </p:txBody>
      </p:sp>
      <p:sp>
        <p:nvSpPr>
          <p:cNvPr id="675" name="Google Shape;675;g350c2e5826813395_6"/>
          <p:cNvSpPr txBox="1">
            <a:spLocks noGrp="1"/>
          </p:cNvSpPr>
          <p:nvPr>
            <p:ph type="body" idx="1"/>
          </p:nvPr>
        </p:nvSpPr>
        <p:spPr>
          <a:xfrm>
            <a:off x="555786" y="1773451"/>
            <a:ext cx="9188700" cy="49011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6"/>
                  </a:ext>
                </a:extLst>
              </a:rPr>
              <a:t>Section A: </a:t>
            </a: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7"/>
                  </a:ext>
                </a:extLst>
              </a:rPr>
              <a:t>Introduction to the tool and </a:t>
            </a:r>
            <a:r>
              <a:rPr lang="en-US" sz="2600" i="1">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8"/>
                  </a:ext>
                </a:extLst>
              </a:rPr>
              <a:t>KAS for Social Studies </a:t>
            </a:r>
            <a:r>
              <a:rPr lang="en-US" sz="2600">
                <a:solidFill>
                  <a:srgbClr val="000000"/>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59"/>
                  </a:ext>
                </a:extLst>
              </a:rPr>
              <a:t>aligned assignments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B: Social Studies Assignment Review Protocol Overview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C: Evaluating an assignment using the Social Studies Assignment Review Protocol </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D: Understanding the Student Work Review Protocol</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r>
              <a:rPr lang="en-US" sz="2600">
                <a:solidFill>
                  <a:srgbClr val="000000"/>
                </a:solidFill>
                <a:latin typeface="Calibri"/>
                <a:ea typeface="Calibri"/>
                <a:cs typeface="Calibri"/>
                <a:sym typeface="Calibri"/>
              </a:rPr>
              <a:t>Section E: Reflection</a:t>
            </a:r>
            <a:endParaRPr sz="2600">
              <a:solidFill>
                <a:srgbClr val="000000"/>
              </a:solidFill>
              <a:latin typeface="Calibri"/>
              <a:ea typeface="Calibri"/>
              <a:cs typeface="Calibri"/>
              <a:sym typeface="Calibri"/>
            </a:endParaRPr>
          </a:p>
          <a:p>
            <a:pPr marL="0" lvl="0" indent="0" algn="l" rtl="0">
              <a:lnSpc>
                <a:spcPct val="115000"/>
              </a:lnSpc>
              <a:spcBef>
                <a:spcPts val="1000"/>
              </a:spcBef>
              <a:spcAft>
                <a:spcPts val="0"/>
              </a:spcAft>
              <a:buNone/>
            </a:pPr>
            <a:endParaRPr sz="2600">
              <a:solidFill>
                <a:srgbClr val="000000"/>
              </a:solidFill>
              <a:latin typeface="Calibri"/>
              <a:ea typeface="Calibri"/>
              <a:cs typeface="Calibri"/>
              <a:sym typeface="Calibri"/>
            </a:endParaRPr>
          </a:p>
        </p:txBody>
      </p:sp>
      <p:sp>
        <p:nvSpPr>
          <p:cNvPr id="676" name="Google Shape;676;g350c2e5826813395_6"/>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66</a:t>
            </a:fld>
            <a:endParaRPr/>
          </a:p>
        </p:txBody>
      </p:sp>
      <p:sp>
        <p:nvSpPr>
          <p:cNvPr id="677" name="Google Shape;677;g350c2e5826813395_6" title="&quot; &quot;">
            <a:extLst>
              <a:ext uri="{C183D7F6-B498-43B3-948B-1728B52AA6E4}">
                <adec:decorative xmlns:adec="http://schemas.microsoft.com/office/drawing/2017/decorative" val="1"/>
              </a:ext>
            </a:extLst>
          </p:cNvPr>
          <p:cNvSpPr/>
          <p:nvPr/>
        </p:nvSpPr>
        <p:spPr>
          <a:xfrm>
            <a:off x="225725" y="5279150"/>
            <a:ext cx="439500" cy="238800"/>
          </a:xfrm>
          <a:prstGeom prst="rightArrow">
            <a:avLst>
              <a:gd name="adj1" fmla="val 50000"/>
              <a:gd name="adj2" fmla="val 50000"/>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718fc0a63e_0_22"/>
          <p:cNvSpPr txBox="1">
            <a:spLocks noGrp="1"/>
          </p:cNvSpPr>
          <p:nvPr>
            <p:ph type="body" idx="1"/>
          </p:nvPr>
        </p:nvSpPr>
        <p:spPr>
          <a:xfrm>
            <a:off x="555775" y="2959025"/>
            <a:ext cx="9188700" cy="3715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0"/>
                  </a:ext>
                </a:extLst>
              </a:rPr>
              <a:t>Stop here if you are completing Module 5: Section </a:t>
            </a:r>
            <a:r>
              <a:rPr lang="en-US" sz="2400">
                <a:solidFill>
                  <a:schemeClr val="dk1"/>
                </a:solidFill>
                <a:latin typeface="Calibri"/>
                <a:ea typeface="Calibri"/>
                <a:cs typeface="Calibri"/>
                <a:sym typeface="Calibri"/>
              </a:rPr>
              <a:t>D: Social Studies Assignment Review Protocol Overview </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1"/>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2"/>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3"/>
                  </a:ext>
                </a:extLst>
              </a:rPr>
              <a:t>If you would like to complete another section of Module 5 at this time, continue onto the next slide to begin facilitating Module 5: </a:t>
            </a:r>
            <a:r>
              <a:rPr lang="en-US" sz="2400">
                <a:solidFill>
                  <a:schemeClr val="dk1"/>
                </a:solidFill>
                <a:latin typeface="Calibri"/>
                <a:ea typeface="Calibri"/>
                <a:cs typeface="Calibri"/>
                <a:sym typeface="Calibri"/>
              </a:rPr>
              <a:t>Section E: Evaluating an assignment using the Assignment Review Protocol</a:t>
            </a: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4"/>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5"/>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6"/>
                  </a:ext>
                </a:extLst>
              </a:rPr>
              <a:t>Survey Link:</a:t>
            </a:r>
            <a:r>
              <a:rPr lang="en-US" sz="2400">
                <a:solidFill>
                  <a:srgbClr val="333333"/>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67"/>
                  </a:ext>
                </a:extLst>
              </a:rPr>
              <a:t> </a:t>
            </a:r>
            <a:r>
              <a:rPr lang="en-US" sz="1800" u="sng">
                <a:solidFill>
                  <a:schemeClr val="hlink"/>
                </a:solidFill>
                <a:latin typeface="Calibri"/>
                <a:ea typeface="Calibri"/>
                <a:cs typeface="Calibri"/>
                <a:sym typeface="Calibri"/>
                <a:hlinkClick r:id="rId4"/>
              </a:rPr>
              <a:t>Social Studies Assignment Review Protocol Module PL Survey</a:t>
            </a:r>
            <a:endParaRPr sz="2400" u="sng">
              <a:solidFill>
                <a:schemeClr val="hlink"/>
              </a:solidFill>
              <a:latin typeface="Calibri"/>
              <a:ea typeface="Calibri"/>
              <a:cs typeface="Calibri"/>
              <a:sym typeface="Calibri"/>
            </a:endParaRPr>
          </a:p>
          <a:p>
            <a:pPr marL="0" lvl="0" indent="0" algn="l" rtl="0">
              <a:spcBef>
                <a:spcPts val="1100"/>
              </a:spcBef>
              <a:spcAft>
                <a:spcPts val="0"/>
              </a:spcAft>
              <a:buNone/>
            </a:pPr>
            <a:endParaRPr/>
          </a:p>
        </p:txBody>
      </p:sp>
      <p:sp>
        <p:nvSpPr>
          <p:cNvPr id="683" name="Google Shape;683;g718fc0a63e_0_22"/>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67</a:t>
            </a:fld>
            <a:endParaRPr/>
          </a:p>
        </p:txBody>
      </p:sp>
      <p:pic>
        <p:nvPicPr>
          <p:cNvPr id="684" name="Google Shape;684;g718fc0a63e_0_22" title="stop sign">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3450" y="430900"/>
            <a:ext cx="2057400" cy="2066925"/>
          </a:xfrm>
          <a:prstGeom prst="rect">
            <a:avLst/>
          </a:prstGeom>
          <a:noFill/>
          <a:ln>
            <a:noFill/>
          </a:ln>
        </p:spPr>
      </p:pic>
      <p:sp>
        <p:nvSpPr>
          <p:cNvPr id="2" name="Title 1">
            <a:extLst>
              <a:ext uri="{FF2B5EF4-FFF2-40B4-BE49-F238E27FC236}">
                <a16:creationId xmlns:a16="http://schemas.microsoft.com/office/drawing/2014/main" id="{DD93CB0D-0453-4AEA-BD39-B3E6ECFDA484}"/>
              </a:ext>
            </a:extLst>
          </p:cNvPr>
          <p:cNvSpPr>
            <a:spLocks noGrp="1"/>
          </p:cNvSpPr>
          <p:nvPr>
            <p:ph type="title"/>
          </p:nvPr>
        </p:nvSpPr>
        <p:spPr>
          <a:xfrm>
            <a:off x="555786" y="-1320900"/>
            <a:ext cx="8596800" cy="1320900"/>
          </a:xfrm>
        </p:spPr>
        <p:txBody>
          <a:bodyPr spcFirstLastPara="1" wrap="square" lIns="91425" tIns="45700" rIns="91425" bIns="45700" anchor="b" anchorCtr="0">
            <a:noAutofit/>
          </a:bodyPr>
          <a:lstStyle/>
          <a:p>
            <a:r>
              <a:rPr lang="en-US" dirty="0"/>
              <a:t>Stop here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718fc0a63e_0_28"/>
          <p:cNvSpPr txBox="1">
            <a:spLocks noGrp="1"/>
          </p:cNvSpPr>
          <p:nvPr>
            <p:ph type="ctrTitle"/>
          </p:nvPr>
        </p:nvSpPr>
        <p:spPr>
          <a:xfrm>
            <a:off x="938200" y="1151925"/>
            <a:ext cx="8391000" cy="54783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72B62"/>
              </a:buClr>
              <a:buSzPts val="5400"/>
              <a:buFont typeface="Georgia"/>
              <a:buNone/>
            </a:pPr>
            <a:r>
              <a:rPr lang="en-US" sz="3600" b="1">
                <a:highlight>
                  <a:srgbClr val="FFFFFF"/>
                </a:highlight>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72"/>
                  </a:ext>
                </a:extLst>
              </a:rPr>
              <a:t>Social Studies Assignment Review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ctr" rtl="0">
              <a:spcBef>
                <a:spcPts val="0"/>
              </a:spcBef>
              <a:spcAft>
                <a:spcPts val="0"/>
              </a:spcAft>
              <a:buClr>
                <a:srgbClr val="072B62"/>
              </a:buClr>
              <a:buSzPts val="5400"/>
              <a:buFont typeface="Georgia"/>
              <a:buNone/>
            </a:pPr>
            <a:r>
              <a:rPr lang="en-US" sz="3600">
                <a:solidFill>
                  <a:schemeClr val="dk1"/>
                </a:solidFill>
                <a:latin typeface="Arial"/>
                <a:ea typeface="Arial"/>
                <a:cs typeface="Arial"/>
                <a:sym typeface="Arial"/>
              </a:rPr>
              <a:t>How to Use the Protocol </a:t>
            </a:r>
            <a:endParaRPr sz="3600" b="1">
              <a:highlight>
                <a:srgbClr val="FFFFFF"/>
              </a:highlight>
              <a:latin typeface="Arial"/>
              <a:ea typeface="Arial"/>
              <a:cs typeface="Arial"/>
              <a:sym typeface="Arial"/>
            </a:endParaRPr>
          </a:p>
          <a:p>
            <a:pPr marL="0" lvl="0" indent="0" algn="ctr" rtl="0">
              <a:lnSpc>
                <a:spcPct val="100000"/>
              </a:lnSpc>
              <a:spcBef>
                <a:spcPts val="0"/>
              </a:spcBef>
              <a:spcAft>
                <a:spcPts val="0"/>
              </a:spcAft>
              <a:buClr>
                <a:srgbClr val="072B62"/>
              </a:buClr>
              <a:buSzPts val="5400"/>
              <a:buFont typeface="Georgia"/>
              <a:buNone/>
            </a:pPr>
            <a:endParaRPr sz="3600" b="1">
              <a:highlight>
                <a:srgbClr val="FFFFFF"/>
              </a:highlight>
              <a:latin typeface="Arial"/>
              <a:ea typeface="Arial"/>
              <a:cs typeface="Arial"/>
              <a:sym typeface="Arial"/>
            </a:endParaRPr>
          </a:p>
          <a:p>
            <a:pPr marL="0" lvl="0" indent="0" algn="l" rtl="0">
              <a:lnSpc>
                <a:spcPct val="140000"/>
              </a:lnSpc>
              <a:spcBef>
                <a:spcPts val="0"/>
              </a:spcBef>
              <a:spcAft>
                <a:spcPts val="0"/>
              </a:spcAft>
              <a:buClr>
                <a:schemeClr val="dk1"/>
              </a:buClr>
              <a:buSzPts val="1100"/>
              <a:buFont typeface="Arial"/>
              <a:buNone/>
            </a:pPr>
            <a:endParaRPr sz="3600" b="1">
              <a:highlight>
                <a:srgbClr val="FFFFFF"/>
              </a:highlight>
              <a:latin typeface="Arial"/>
              <a:ea typeface="Arial"/>
              <a:cs typeface="Arial"/>
              <a:sym typeface="Arial"/>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Module 5: Section E</a:t>
            </a:r>
            <a:endParaRPr sz="3600">
              <a:solidFill>
                <a:schemeClr val="dk1"/>
              </a:solidFill>
              <a:latin typeface="Calibri"/>
              <a:ea typeface="Calibri"/>
              <a:cs typeface="Calibri"/>
              <a:sym typeface="Calibri"/>
            </a:endParaRPr>
          </a:p>
          <a:p>
            <a:pPr marL="0" lvl="0" indent="0" algn="r" rtl="0">
              <a:lnSpc>
                <a:spcPct val="115000"/>
              </a:lnSpc>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Reflection   </a:t>
            </a:r>
            <a:endParaRPr sz="3600">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718fc0a63e_0_32"/>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695" name="Google Shape;695;g718fc0a63e_0_32"/>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Assume best intentions.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Listen carefully to one another.</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new ideas.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Be open to working outside your comfort zone.</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Ask questions.</a:t>
            </a:r>
            <a:endParaRPr>
              <a:latin typeface="Calibri"/>
              <a:ea typeface="Calibri"/>
              <a:cs typeface="Calibri"/>
              <a:sym typeface="Calibri"/>
            </a:endParaRPr>
          </a:p>
          <a:p>
            <a:pPr marL="457200" lvl="0" indent="-457200" algn="l" rtl="0">
              <a:lnSpc>
                <a:spcPct val="90000"/>
              </a:lnSpc>
              <a:spcBef>
                <a:spcPts val="1000"/>
              </a:spcBef>
              <a:spcAft>
                <a:spcPts val="0"/>
              </a:spcAft>
              <a:buSzPts val="3600"/>
              <a:buFont typeface="Calibri"/>
              <a:buChar char="•"/>
            </a:pPr>
            <a:r>
              <a:rPr lang="en-US">
                <a:latin typeface="Calibri"/>
                <a:ea typeface="Calibri"/>
                <a:cs typeface="Calibri"/>
                <a:sym typeface="Calibri"/>
              </a:rPr>
              <a:t>Allow a chance for everyone to participate.</a:t>
            </a:r>
            <a:endParaRPr>
              <a:latin typeface="Calibri"/>
              <a:ea typeface="Calibri"/>
              <a:cs typeface="Calibri"/>
              <a:sym typeface="Calibri"/>
            </a:endParaRPr>
          </a:p>
        </p:txBody>
      </p:sp>
      <p:sp>
        <p:nvSpPr>
          <p:cNvPr id="696" name="Google Shape;696;g718fc0a63e_0_3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72ce4dfa9d_0_0"/>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3"/>
                  </a:ext>
                </a:extLst>
              </a:rPr>
              <a:t>The Organization of the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4"/>
                  </a:ext>
                </a:extLst>
              </a:rPr>
              <a:t>KAS for Social Studies</a:t>
            </a:r>
            <a:endParaRPr/>
          </a:p>
        </p:txBody>
      </p:sp>
      <p:sp>
        <p:nvSpPr>
          <p:cNvPr id="245" name="Google Shape;245;g72ce4dfa9d_0_0"/>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a:t>
            </a:fld>
            <a:endParaRPr/>
          </a:p>
        </p:txBody>
      </p:sp>
      <p:pic>
        <p:nvPicPr>
          <p:cNvPr id="246" name="Google Shape;246;g72ce4dfa9d_0_0" descr="This is the KDE seal."/>
          <p:cNvPicPr preferRelativeResize="0"/>
          <p:nvPr/>
        </p:nvPicPr>
        <p:blipFill>
          <a:blip r:embed="rId3">
            <a:alphaModFix/>
          </a:blip>
          <a:stretch>
            <a:fillRect/>
          </a:stretch>
        </p:blipFill>
        <p:spPr>
          <a:xfrm>
            <a:off x="2570073" y="1773450"/>
            <a:ext cx="5057476" cy="49014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718fc0a63e_0_38"/>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5"/>
                  </a:ext>
                </a:extLst>
              </a:rPr>
              <a:t>Overview of this module:</a:t>
            </a:r>
            <a:r>
              <a:rPr lang="en-US"/>
              <a:t> </a:t>
            </a:r>
            <a:endParaRPr/>
          </a:p>
        </p:txBody>
      </p:sp>
      <p:sp>
        <p:nvSpPr>
          <p:cNvPr id="702" name="Google Shape;702;g718fc0a63e_0_38"/>
          <p:cNvSpPr txBox="1">
            <a:spLocks noGrp="1"/>
          </p:cNvSpPr>
          <p:nvPr>
            <p:ph type="body" idx="1"/>
          </p:nvPr>
        </p:nvSpPr>
        <p:spPr>
          <a:xfrm>
            <a:off x="555786" y="1478776"/>
            <a:ext cx="9188700" cy="4901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6"/>
                  </a:ext>
                </a:extLst>
              </a:rPr>
              <a:t>Section A: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7"/>
                  </a:ext>
                </a:extLst>
              </a:rPr>
              <a:t>Introduction to the protocol and </a:t>
            </a:r>
            <a:r>
              <a:rPr lang="en-US" sz="2600" i="1">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8"/>
                  </a:ext>
                </a:extLst>
              </a:rPr>
              <a:t>KAS for Social Studies </a:t>
            </a:r>
            <a:r>
              <a:rPr lang="en-US" sz="2600">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89"/>
                  </a:ext>
                </a:extLst>
              </a:rPr>
              <a:t>aligned assignments </a:t>
            </a:r>
            <a:endParaRPr sz="2600">
              <a:latin typeface="Calibri"/>
              <a:ea typeface="Calibri"/>
              <a:cs typeface="Calibri"/>
              <a:sym typeface="Calibri"/>
            </a:endParaRPr>
          </a:p>
          <a:p>
            <a:pPr marL="0" lvl="0" indent="0" algn="l" rtl="0">
              <a:lnSpc>
                <a:spcPct val="115000"/>
              </a:lnSpc>
              <a:spcBef>
                <a:spcPts val="1000"/>
              </a:spcBef>
              <a:spcAft>
                <a:spcPts val="0"/>
              </a:spcAft>
              <a:buNone/>
            </a:pPr>
            <a:r>
              <a:rPr lang="en-US" sz="2600">
                <a:latin typeface="Calibri"/>
                <a:ea typeface="Calibri"/>
                <a:cs typeface="Calibri"/>
                <a:sym typeface="Calibri"/>
              </a:rPr>
              <a:t>Section B: Social Studies Assignment Review Protocol Overview </a:t>
            </a:r>
            <a:endParaRPr sz="2600">
              <a:latin typeface="Calibri"/>
              <a:ea typeface="Calibri"/>
              <a:cs typeface="Calibri"/>
              <a:sym typeface="Calibri"/>
            </a:endParaRPr>
          </a:p>
          <a:p>
            <a:pPr marL="0" lvl="0" indent="0" algn="l" rtl="0">
              <a:lnSpc>
                <a:spcPct val="115000"/>
              </a:lnSpc>
              <a:spcBef>
                <a:spcPts val="1000"/>
              </a:spcBef>
              <a:spcAft>
                <a:spcPts val="0"/>
              </a:spcAft>
              <a:buNone/>
            </a:pPr>
            <a:r>
              <a:rPr lang="en-US" sz="2600">
                <a:latin typeface="Calibri"/>
                <a:ea typeface="Calibri"/>
                <a:cs typeface="Calibri"/>
                <a:sym typeface="Calibri"/>
              </a:rPr>
              <a:t>Section C: Evaluating an assignment using the Social Studies Assignment Review Protocol </a:t>
            </a:r>
            <a:endParaRPr sz="2600">
              <a:latin typeface="Calibri"/>
              <a:ea typeface="Calibri"/>
              <a:cs typeface="Calibri"/>
              <a:sym typeface="Calibri"/>
            </a:endParaRPr>
          </a:p>
          <a:p>
            <a:pPr marL="0" lvl="0" indent="0" algn="l" rtl="0">
              <a:lnSpc>
                <a:spcPct val="115000"/>
              </a:lnSpc>
              <a:spcBef>
                <a:spcPts val="1000"/>
              </a:spcBef>
              <a:spcAft>
                <a:spcPts val="0"/>
              </a:spcAft>
              <a:buNone/>
            </a:pPr>
            <a:r>
              <a:rPr lang="en-US" sz="2600">
                <a:latin typeface="Calibri"/>
                <a:ea typeface="Calibri"/>
                <a:cs typeface="Calibri"/>
                <a:sym typeface="Calibri"/>
              </a:rPr>
              <a:t>Section D: </a:t>
            </a:r>
            <a:r>
              <a:rPr lang="en-US" sz="2400">
                <a:solidFill>
                  <a:schemeClr val="dk1"/>
                </a:solidFill>
                <a:latin typeface="Calibri"/>
                <a:ea typeface="Calibri"/>
                <a:cs typeface="Calibri"/>
                <a:sym typeface="Calibri"/>
              </a:rPr>
              <a:t>Understanding the Student Work Protocol</a:t>
            </a:r>
            <a:endParaRPr sz="2400">
              <a:latin typeface="Calibri"/>
              <a:ea typeface="Calibri"/>
              <a:cs typeface="Calibri"/>
              <a:sym typeface="Calibri"/>
            </a:endParaRPr>
          </a:p>
          <a:p>
            <a:pPr marL="0" lvl="0" indent="0" algn="l" rtl="0">
              <a:lnSpc>
                <a:spcPct val="115000"/>
              </a:lnSpc>
              <a:spcBef>
                <a:spcPts val="1000"/>
              </a:spcBef>
              <a:spcAft>
                <a:spcPts val="0"/>
              </a:spcAft>
              <a:buNone/>
            </a:pPr>
            <a:r>
              <a:rPr lang="en-US" sz="2600">
                <a:latin typeface="Calibri"/>
                <a:ea typeface="Calibri"/>
                <a:cs typeface="Calibri"/>
                <a:sym typeface="Calibri"/>
              </a:rPr>
              <a:t>Section E: Reflection</a:t>
            </a:r>
            <a:endParaRPr sz="2600">
              <a:latin typeface="Calibri"/>
              <a:ea typeface="Calibri"/>
              <a:cs typeface="Calibri"/>
              <a:sym typeface="Calibri"/>
            </a:endParaRPr>
          </a:p>
          <a:p>
            <a:pPr marL="0" lvl="0" indent="0" algn="l" rtl="0">
              <a:lnSpc>
                <a:spcPct val="115000"/>
              </a:lnSpc>
              <a:spcBef>
                <a:spcPts val="1000"/>
              </a:spcBef>
              <a:spcAft>
                <a:spcPts val="0"/>
              </a:spcAft>
              <a:buNone/>
            </a:pPr>
            <a:endParaRPr sz="2600">
              <a:latin typeface="Calibri"/>
              <a:ea typeface="Calibri"/>
              <a:cs typeface="Calibri"/>
              <a:sym typeface="Calibri"/>
            </a:endParaRPr>
          </a:p>
          <a:p>
            <a:pPr marL="0" lvl="0" indent="0" algn="l" rtl="0">
              <a:spcBef>
                <a:spcPts val="1000"/>
              </a:spcBef>
              <a:spcAft>
                <a:spcPts val="0"/>
              </a:spcAft>
              <a:buNone/>
            </a:pPr>
            <a:endParaRPr/>
          </a:p>
        </p:txBody>
      </p:sp>
      <p:sp>
        <p:nvSpPr>
          <p:cNvPr id="703" name="Google Shape;703;g718fc0a63e_0_38"/>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718fc0a63e_0_44"/>
          <p:cNvSpPr txBox="1">
            <a:spLocks noGrp="1"/>
          </p:cNvSpPr>
          <p:nvPr>
            <p:ph type="title"/>
          </p:nvPr>
        </p:nvSpPr>
        <p:spPr>
          <a:xfrm>
            <a:off x="662961" y="257000"/>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3600">
                <a:solidFill>
                  <a:srgbClr val="072B62"/>
                </a:solidFill>
                <a:latin typeface="Arial"/>
                <a:ea typeface="Arial"/>
                <a:cs typeface="Arial"/>
                <a:sym typeface="Arial"/>
              </a:rPr>
              <a:t>Goals of this Module: </a:t>
            </a:r>
            <a:endParaRPr/>
          </a:p>
        </p:txBody>
      </p:sp>
      <p:sp>
        <p:nvSpPr>
          <p:cNvPr id="709" name="Google Shape;709;g718fc0a63e_0_44"/>
          <p:cNvSpPr txBox="1">
            <a:spLocks noGrp="1"/>
          </p:cNvSpPr>
          <p:nvPr>
            <p:ph type="body" idx="1"/>
          </p:nvPr>
        </p:nvSpPr>
        <p:spPr>
          <a:xfrm>
            <a:off x="555786" y="1412626"/>
            <a:ext cx="9188700" cy="49014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Engage with the </a:t>
            </a:r>
            <a:r>
              <a:rPr lang="en-US" i="1">
                <a:solidFill>
                  <a:schemeClr val="dk1"/>
                </a:solidFill>
                <a:latin typeface="Calibri"/>
                <a:ea typeface="Calibri"/>
                <a:cs typeface="Calibri"/>
                <a:sym typeface="Calibri"/>
              </a:rPr>
              <a:t>Kentucky Academic Standards (KAS) for Social Studies.</a:t>
            </a:r>
            <a:endParaRPr i="1">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Understand the purpose and use of the Social Studies Assignment Review Protocol.</a:t>
            </a:r>
            <a:endParaRPr>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US">
                <a:solidFill>
                  <a:schemeClr val="dk1"/>
                </a:solidFill>
                <a:latin typeface="Calibri"/>
                <a:ea typeface="Calibri"/>
                <a:cs typeface="Calibri"/>
                <a:sym typeface="Calibri"/>
              </a:rPr>
              <a:t>Learn how to evaluate an assignment using the Social Studies Assignment Review Protocol. </a:t>
            </a:r>
            <a:endParaRPr>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4"/>
                  </a:ext>
                </a:extLst>
              </a:rPr>
              <a:t>Understand the characteristics of a strongly aligned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5"/>
                  </a:ext>
                </a:extLst>
              </a:rPr>
              <a:t>KAS for Social Studies</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96"/>
                  </a:ext>
                </a:extLst>
              </a:rPr>
              <a:t> assignment.</a:t>
            </a:r>
            <a:r>
              <a:rPr lang="en-US">
                <a:latin typeface="Calibri"/>
                <a:ea typeface="Calibri"/>
                <a:cs typeface="Calibri"/>
                <a:sym typeface="Calibri"/>
              </a:rPr>
              <a:t> </a:t>
            </a:r>
            <a:endParaRPr>
              <a:latin typeface="Calibri"/>
              <a:ea typeface="Calibri"/>
              <a:cs typeface="Calibri"/>
              <a:sym typeface="Calibri"/>
            </a:endParaRPr>
          </a:p>
        </p:txBody>
      </p:sp>
      <p:sp>
        <p:nvSpPr>
          <p:cNvPr id="710" name="Google Shape;710;g718fc0a63e_0_4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g718fc0a63e_0_50"/>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Essential Question</a:t>
            </a:r>
            <a:endParaRPr/>
          </a:p>
        </p:txBody>
      </p:sp>
      <p:sp>
        <p:nvSpPr>
          <p:cNvPr id="716" name="Google Shape;716;g718fc0a63e_0_50"/>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D2BD24"/>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3"/>
                  </a:ext>
                </a:extLst>
              </a:rPr>
              <a:t>● </a:t>
            </a:r>
            <a:r>
              <a:rPr lang="en-US">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4"/>
                  </a:ext>
                </a:extLst>
              </a:rPr>
              <a:t>Does my assignment meet the intended depth and rigor of the </a:t>
            </a:r>
            <a:r>
              <a:rPr lang="en-US" i="1">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05"/>
                  </a:ext>
                </a:extLst>
              </a:rPr>
              <a:t>KAS for Social Studies? </a:t>
            </a:r>
            <a:endParaRPr>
              <a:latin typeface="Calibri"/>
              <a:ea typeface="Calibri"/>
              <a:cs typeface="Calibri"/>
              <a:sym typeface="Calibri"/>
            </a:endParaRPr>
          </a:p>
        </p:txBody>
      </p:sp>
      <p:sp>
        <p:nvSpPr>
          <p:cNvPr id="717" name="Google Shape;717;g718fc0a63e_0_50"/>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72509ea708_0_24"/>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73</a:t>
            </a:fld>
            <a:endParaRPr/>
          </a:p>
        </p:txBody>
      </p:sp>
      <p:sp>
        <p:nvSpPr>
          <p:cNvPr id="723" name="Google Shape;723;g72509ea708_0_24"/>
          <p:cNvSpPr txBox="1"/>
          <p:nvPr/>
        </p:nvSpPr>
        <p:spPr>
          <a:xfrm>
            <a:off x="991525" y="0"/>
            <a:ext cx="9353400" cy="621000"/>
          </a:xfrm>
          <a:prstGeom prst="rect">
            <a:avLst/>
          </a:prstGeom>
          <a:noFill/>
          <a:ln>
            <a:noFill/>
          </a:ln>
        </p:spPr>
        <p:txBody>
          <a:bodyPr spcFirstLastPara="1" wrap="square" lIns="91425" tIns="91425" rIns="91425" bIns="91425" anchor="t" anchorCtr="0">
            <a:noAutofit/>
          </a:bodyPr>
          <a:lstStyle/>
          <a:p>
            <a:pPr marL="50800" lvl="0" indent="0" algn="l" rtl="0">
              <a:lnSpc>
                <a:spcPct val="120000"/>
              </a:lnSpc>
              <a:spcBef>
                <a:spcPts val="0"/>
              </a:spcBef>
              <a:spcAft>
                <a:spcPts val="0"/>
              </a:spcAft>
              <a:buNone/>
            </a:pPr>
            <a:r>
              <a:rPr lang="en-US" sz="4000">
                <a:solidFill>
                  <a:srgbClr val="3F5975"/>
                </a:solidFill>
                <a:latin typeface="Georgia"/>
                <a:ea typeface="Georgia"/>
                <a:cs typeface="Georgia"/>
                <a:sym typeface="Georgia"/>
              </a:rPr>
              <a:t>Why do the standards matter?</a:t>
            </a:r>
            <a:endParaRPr sz="40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sp>
        <p:nvSpPr>
          <p:cNvPr id="724" name="Google Shape;724;g72509ea708_0_24"/>
          <p:cNvSpPr txBox="1"/>
          <p:nvPr/>
        </p:nvSpPr>
        <p:spPr>
          <a:xfrm>
            <a:off x="317500" y="621000"/>
            <a:ext cx="8841000" cy="15204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100"/>
              </a:spcBef>
              <a:spcAft>
                <a:spcPts val="0"/>
              </a:spcAft>
              <a:buNone/>
            </a:pPr>
            <a:r>
              <a:rPr lang="en-US" sz="2400">
                <a:solidFill>
                  <a:srgbClr val="072B62"/>
                </a:solidFill>
                <a:latin typeface="Georgia"/>
                <a:ea typeface="Georgia"/>
                <a:cs typeface="Georgia"/>
                <a:sym typeface="Georgia"/>
              </a:rPr>
              <a:t>TNTP’s report, </a:t>
            </a:r>
            <a:r>
              <a:rPr lang="en-US" sz="2400" i="1">
                <a:solidFill>
                  <a:srgbClr val="072B62"/>
                </a:solidFill>
                <a:latin typeface="Georgia"/>
                <a:ea typeface="Georgia"/>
                <a:cs typeface="Georgia"/>
                <a:sym typeface="Georgia"/>
              </a:rPr>
              <a:t>The Opportunity Myth</a:t>
            </a:r>
            <a:r>
              <a:rPr lang="en-US" sz="2400">
                <a:solidFill>
                  <a:srgbClr val="072B62"/>
                </a:solidFill>
                <a:latin typeface="Georgia"/>
                <a:ea typeface="Georgia"/>
                <a:cs typeface="Georgia"/>
                <a:sym typeface="Georgia"/>
              </a:rPr>
              <a:t>, examines the quality of student’s academic experiences in school—and its effect on their long-term success.</a:t>
            </a:r>
            <a:endParaRPr sz="2400">
              <a:solidFill>
                <a:srgbClr val="072B62"/>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pic>
        <p:nvPicPr>
          <p:cNvPr id="725" name="Google Shape;725;g72509ea708_0_24" descr="Image result for tntp opportunity myth"/>
          <p:cNvPicPr preferRelativeResize="0"/>
          <p:nvPr/>
        </p:nvPicPr>
        <p:blipFill>
          <a:blip r:embed="rId3">
            <a:alphaModFix/>
          </a:blip>
          <a:stretch>
            <a:fillRect/>
          </a:stretch>
        </p:blipFill>
        <p:spPr>
          <a:xfrm>
            <a:off x="3785775" y="2009175"/>
            <a:ext cx="2366675" cy="3115725"/>
          </a:xfrm>
          <a:prstGeom prst="rect">
            <a:avLst/>
          </a:prstGeom>
          <a:noFill/>
          <a:ln>
            <a:noFill/>
          </a:ln>
        </p:spPr>
      </p:pic>
      <p:sp>
        <p:nvSpPr>
          <p:cNvPr id="726" name="Google Shape;726;g72509ea708_0_24"/>
          <p:cNvSpPr txBox="1"/>
          <p:nvPr/>
        </p:nvSpPr>
        <p:spPr>
          <a:xfrm>
            <a:off x="474213" y="5237925"/>
            <a:ext cx="8989800" cy="892500"/>
          </a:xfrm>
          <a:prstGeom prst="rect">
            <a:avLst/>
          </a:prstGeom>
          <a:noFill/>
          <a:ln>
            <a:noFill/>
          </a:ln>
        </p:spPr>
        <p:txBody>
          <a:bodyPr spcFirstLastPara="1" wrap="square" lIns="91425" tIns="91425" rIns="91425" bIns="91425" anchor="t" anchorCtr="0">
            <a:noAutofit/>
          </a:bodyPr>
          <a:lstStyle/>
          <a:p>
            <a:pPr marL="0" lvl="0" indent="0" algn="ctr" rtl="0">
              <a:lnSpc>
                <a:spcPct val="113490"/>
              </a:lnSpc>
              <a:spcBef>
                <a:spcPts val="0"/>
              </a:spcBef>
              <a:spcAft>
                <a:spcPts val="0"/>
              </a:spcAft>
              <a:buNone/>
            </a:pPr>
            <a:r>
              <a:rPr lang="en-US" sz="2400">
                <a:solidFill>
                  <a:srgbClr val="072B62"/>
                </a:solidFill>
                <a:latin typeface="Georgia"/>
                <a:ea typeface="Georgia"/>
                <a:cs typeface="Georgia"/>
                <a:sym typeface="Georgia"/>
              </a:rPr>
              <a:t>At the heart of this report are real students, their aspirations and dreams, and how school sets them up – or doesn’t – to reach those goals.</a:t>
            </a:r>
            <a:endParaRPr sz="2400">
              <a:solidFill>
                <a:srgbClr val="072B62"/>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sp>
        <p:nvSpPr>
          <p:cNvPr id="2" name="Title 1">
            <a:extLst>
              <a:ext uri="{FF2B5EF4-FFF2-40B4-BE49-F238E27FC236}">
                <a16:creationId xmlns:a16="http://schemas.microsoft.com/office/drawing/2014/main" id="{7441A943-786B-429D-BFE4-C2777E43C2A0}"/>
              </a:ext>
            </a:extLst>
          </p:cNvPr>
          <p:cNvSpPr>
            <a:spLocks noGrp="1"/>
          </p:cNvSpPr>
          <p:nvPr>
            <p:ph type="title"/>
          </p:nvPr>
        </p:nvSpPr>
        <p:spPr>
          <a:xfrm>
            <a:off x="677334" y="-1320800"/>
            <a:ext cx="8596668" cy="1320800"/>
          </a:xfrm>
        </p:spPr>
        <p:txBody>
          <a:bodyPr spcFirstLastPara="1" wrap="square" lIns="91425" tIns="45700" rIns="91425" bIns="45700" anchor="b" anchorCtr="0">
            <a:normAutofit/>
          </a:bodyPr>
          <a:lstStyle/>
          <a:p>
            <a:r>
              <a:rPr lang="en-US" dirty="0"/>
              <a:t>Why do the standards matter?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g72509ea708_0_43"/>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74</a:t>
            </a:fld>
            <a:endParaRPr/>
          </a:p>
        </p:txBody>
      </p:sp>
      <p:sp>
        <p:nvSpPr>
          <p:cNvPr id="732" name="Google Shape;732;g72509ea708_0_43"/>
          <p:cNvSpPr txBox="1">
            <a:spLocks noGrp="1"/>
          </p:cNvSpPr>
          <p:nvPr>
            <p:ph type="title"/>
          </p:nvPr>
        </p:nvSpPr>
        <p:spPr>
          <a:xfrm>
            <a:off x="555786" y="257216"/>
            <a:ext cx="89925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4800">
                <a:solidFill>
                  <a:schemeClr val="dk1"/>
                </a:solidFill>
                <a:latin typeface="Calibri"/>
                <a:ea typeface="Calibri"/>
                <a:cs typeface="Calibri"/>
                <a:sym typeface="Calibri"/>
              </a:rPr>
              <a:t>Here’s what TNTP found:</a:t>
            </a:r>
            <a:endParaRPr sz="4800">
              <a:latin typeface="Calibri"/>
              <a:ea typeface="Calibri"/>
              <a:cs typeface="Calibri"/>
              <a:sym typeface="Calibri"/>
            </a:endParaRPr>
          </a:p>
        </p:txBody>
      </p:sp>
      <p:sp>
        <p:nvSpPr>
          <p:cNvPr id="733" name="Google Shape;733;g72509ea708_0_43"/>
          <p:cNvSpPr txBox="1">
            <a:spLocks noGrp="1"/>
          </p:cNvSpPr>
          <p:nvPr>
            <p:ph type="body" idx="1"/>
          </p:nvPr>
        </p:nvSpPr>
        <p:spPr>
          <a:xfrm>
            <a:off x="581634" y="1796387"/>
            <a:ext cx="9090000" cy="48783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Students have big, clear plans for college and career.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Most students do that they’re asked in school - but are still not ready to succeed after school.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Students spend most of their time in school without access to four key resources: grade-appropriate assignments, strong instruction, deep engagement, and teachers with high expectations.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Students of color, those from low-income families, English language learners, and students with mild to moderate disabilities have even less access to these resources than their peers. </a:t>
            </a:r>
            <a:endParaRPr sz="24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arenR"/>
            </a:pPr>
            <a:r>
              <a:rPr lang="en-US" sz="2400">
                <a:solidFill>
                  <a:schemeClr val="dk1"/>
                </a:solidFill>
                <a:latin typeface="Calibri"/>
                <a:ea typeface="Calibri"/>
                <a:cs typeface="Calibri"/>
                <a:sym typeface="Calibri"/>
              </a:rPr>
              <a:t>Greater access to the four resources can and does improve student achievement- </a:t>
            </a:r>
            <a:r>
              <a:rPr lang="en-US" sz="2400" i="1">
                <a:solidFill>
                  <a:schemeClr val="dk1"/>
                </a:solidFill>
                <a:latin typeface="Calibri"/>
                <a:ea typeface="Calibri"/>
                <a:cs typeface="Calibri"/>
                <a:sym typeface="Calibri"/>
              </a:rPr>
              <a:t>particularly </a:t>
            </a:r>
            <a:r>
              <a:rPr lang="en-US" sz="2400">
                <a:solidFill>
                  <a:schemeClr val="dk1"/>
                </a:solidFill>
                <a:latin typeface="Calibri"/>
                <a:ea typeface="Calibri"/>
                <a:cs typeface="Calibri"/>
                <a:sym typeface="Calibri"/>
              </a:rPr>
              <a:t>for students who start the year behind. </a:t>
            </a:r>
            <a:endParaRPr sz="2400">
              <a:solidFill>
                <a:schemeClr val="dk1"/>
              </a:solidFill>
              <a:latin typeface="Calibri"/>
              <a:ea typeface="Calibri"/>
              <a:cs typeface="Calibri"/>
              <a:sym typeface="Calibri"/>
            </a:endParaRPr>
          </a:p>
          <a:p>
            <a:pPr marL="0" lvl="0" indent="0" algn="l" rtl="0">
              <a:spcBef>
                <a:spcPts val="100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75</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72509ea708_0_61"/>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76</a:t>
            </a:fld>
            <a:endParaRPr/>
          </a:p>
        </p:txBody>
      </p:sp>
      <p:pic>
        <p:nvPicPr>
          <p:cNvPr id="748" name="Google Shape;748;g72509ea708_0_61" descr="Students succeeded on 71% of their assignments. They met grade-level standards on 17% of those exact same assignments"/>
          <p:cNvPicPr preferRelativeResize="0"/>
          <p:nvPr/>
        </p:nvPicPr>
        <p:blipFill>
          <a:blip r:embed="rId3">
            <a:alphaModFix/>
          </a:blip>
          <a:stretch>
            <a:fillRect/>
          </a:stretch>
        </p:blipFill>
        <p:spPr>
          <a:xfrm>
            <a:off x="1243050" y="1751788"/>
            <a:ext cx="7229476" cy="3190874"/>
          </a:xfrm>
          <a:prstGeom prst="rect">
            <a:avLst/>
          </a:prstGeom>
          <a:noFill/>
          <a:ln>
            <a:noFill/>
          </a:ln>
        </p:spPr>
      </p:pic>
      <p:sp>
        <p:nvSpPr>
          <p:cNvPr id="750" name="Google Shape;750;g72509ea708_0_61"/>
          <p:cNvSpPr txBox="1"/>
          <p:nvPr/>
        </p:nvSpPr>
        <p:spPr>
          <a:xfrm>
            <a:off x="380150" y="4992200"/>
            <a:ext cx="8609700" cy="3000000"/>
          </a:xfrm>
          <a:prstGeom prst="rect">
            <a:avLst/>
          </a:prstGeom>
          <a:noFill/>
          <a:ln>
            <a:noFill/>
          </a:ln>
        </p:spPr>
        <p:txBody>
          <a:bodyPr spcFirstLastPara="1" wrap="square" lIns="91425" tIns="91425" rIns="91425" bIns="91425" anchor="t" anchorCtr="0">
            <a:noAutofit/>
          </a:bodyPr>
          <a:lstStyle/>
          <a:p>
            <a:pPr marL="381000" lvl="0" indent="-368300" algn="ctr" rtl="0">
              <a:lnSpc>
                <a:spcPct val="126960"/>
              </a:lnSpc>
              <a:spcBef>
                <a:spcPts val="0"/>
              </a:spcBef>
              <a:spcAft>
                <a:spcPts val="0"/>
              </a:spcAft>
              <a:buNone/>
            </a:pPr>
            <a:r>
              <a:rPr lang="en-US" sz="2400">
                <a:solidFill>
                  <a:srgbClr val="3F5975"/>
                </a:solidFill>
                <a:latin typeface="Times New Roman"/>
                <a:ea typeface="Times New Roman"/>
                <a:cs typeface="Times New Roman"/>
                <a:sym typeface="Times New Roman"/>
              </a:rPr>
              <a:t>Even though most students are meeting the demands of their assignments, they're not prepared for meeting the demands of grade-level assignments.</a:t>
            </a:r>
            <a:endParaRPr sz="2400">
              <a:solidFill>
                <a:srgbClr val="3F5975"/>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endParaRPr>
          </a:p>
        </p:txBody>
      </p:sp>
      <p:sp>
        <p:nvSpPr>
          <p:cNvPr id="2" name="Title 1" descr="In the nearly 1,000 lessons observed, students were working on activities related to class 88 percent of the time and more than half brought home A’s and B’s.">
            <a:extLst>
              <a:ext uri="{FF2B5EF4-FFF2-40B4-BE49-F238E27FC236}">
                <a16:creationId xmlns:a16="http://schemas.microsoft.com/office/drawing/2014/main" id="{33D17492-894A-4DCD-80F8-4726895B4F66}"/>
              </a:ext>
            </a:extLst>
          </p:cNvPr>
          <p:cNvSpPr>
            <a:spLocks noGrp="1"/>
          </p:cNvSpPr>
          <p:nvPr>
            <p:ph type="title"/>
          </p:nvPr>
        </p:nvSpPr>
        <p:spPr/>
        <p:txBody>
          <a:bodyPr>
            <a:normAutofit fontScale="90000"/>
          </a:bodyPr>
          <a:lstStyle/>
          <a:p>
            <a:r>
              <a:rPr lang="en-US" sz="2700" dirty="0">
                <a:solidFill>
                  <a:srgbClr val="3F5975"/>
                </a:solidFill>
              </a:rPr>
              <a:t>In the nearly 1,000 lessons observed, students were working on activities related to class 88 percent of the time and more than half brought home A’s and B’s.</a:t>
            </a:r>
            <a:br>
              <a:rPr lang="en-US" dirty="0">
                <a:solidFill>
                  <a:srgbClr val="3F5975"/>
                </a:solidFill>
              </a:rPr>
            </a:b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77</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52154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78</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31199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79</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674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818717a432_0_3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072B62"/>
                </a:solidFill>
              </a:rPr>
              <a:t>Organization of the Standards</a:t>
            </a:r>
            <a:endParaRPr/>
          </a:p>
        </p:txBody>
      </p:sp>
      <p:sp>
        <p:nvSpPr>
          <p:cNvPr id="252" name="Google Shape;252;g818717a432_0_37"/>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8</a:t>
            </a:fld>
            <a:endParaRPr/>
          </a:p>
        </p:txBody>
      </p:sp>
      <p:pic>
        <p:nvPicPr>
          <p:cNvPr id="2" name="Picture 2" descr="Diagram&#10;&#10;Description automatically generated">
            <a:extLst>
              <a:ext uri="{FF2B5EF4-FFF2-40B4-BE49-F238E27FC236}">
                <a16:creationId xmlns:a16="http://schemas.microsoft.com/office/drawing/2014/main" id="{B2CAA30A-3F8D-837B-B505-C62B463190FE}"/>
              </a:ext>
            </a:extLst>
          </p:cNvPr>
          <p:cNvPicPr>
            <a:picLocks noChangeAspect="1"/>
          </p:cNvPicPr>
          <p:nvPr/>
        </p:nvPicPr>
        <p:blipFill>
          <a:blip r:embed="rId3"/>
          <a:stretch>
            <a:fillRect/>
          </a:stretch>
        </p:blipFill>
        <p:spPr>
          <a:xfrm>
            <a:off x="2129022" y="1223028"/>
            <a:ext cx="5016496" cy="548602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80</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9055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72509ea708_0_76"/>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81</a:t>
            </a:fld>
            <a:endParaRPr/>
          </a:p>
        </p:txBody>
      </p:sp>
      <p:sp>
        <p:nvSpPr>
          <p:cNvPr id="756" name="Google Shape;756;g72509ea708_0_76"/>
          <p:cNvSpPr txBox="1"/>
          <p:nvPr/>
        </p:nvSpPr>
        <p:spPr>
          <a:xfrm>
            <a:off x="0" y="231350"/>
            <a:ext cx="9006300" cy="14541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None/>
            </a:pPr>
            <a:r>
              <a:rPr lang="en-US" sz="2400">
                <a:solidFill>
                  <a:schemeClr val="dk1"/>
                </a:solidFill>
                <a:latin typeface="Times New Roman"/>
                <a:ea typeface="Times New Roman"/>
                <a:cs typeface="Times New Roman"/>
                <a:sym typeface="Times New Roman"/>
              </a:rPr>
              <a:t>Most students get those chances far too infrequently.</a:t>
            </a:r>
            <a:endParaRPr sz="2400">
              <a:solidFill>
                <a:schemeClr val="dk1"/>
              </a:solidFill>
              <a:latin typeface="Times New Roman"/>
              <a:ea typeface="Times New Roman"/>
              <a:cs typeface="Times New Roman"/>
              <a:sym typeface="Times New Roman"/>
            </a:endParaRPr>
          </a:p>
          <a:p>
            <a:pPr marL="0" lvl="0" indent="0" algn="ctr" rtl="0">
              <a:lnSpc>
                <a:spcPct val="120000"/>
              </a:lnSpc>
              <a:spcBef>
                <a:spcPts val="0"/>
              </a:spcBef>
              <a:spcAft>
                <a:spcPts val="0"/>
              </a:spcAft>
              <a:buNone/>
            </a:pPr>
            <a:r>
              <a:rPr lang="en-US" sz="2400">
                <a:solidFill>
                  <a:schemeClr val="dk1"/>
                </a:solidFill>
                <a:latin typeface="Times New Roman"/>
                <a:ea typeface="Times New Roman"/>
                <a:cs typeface="Times New Roman"/>
                <a:sym typeface="Times New Roman"/>
              </a:rPr>
              <a:t>TNTP found four key commitments that influence a student’s school experience and outcomes.</a:t>
            </a: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endParaRPr>
          </a:p>
        </p:txBody>
      </p:sp>
      <p:sp>
        <p:nvSpPr>
          <p:cNvPr id="2" name="Title 1">
            <a:extLst>
              <a:ext uri="{FF2B5EF4-FFF2-40B4-BE49-F238E27FC236}">
                <a16:creationId xmlns:a16="http://schemas.microsoft.com/office/drawing/2014/main" id="{27AD7DF2-6CA6-49FA-A4C8-19FCE8C94F2C}"/>
              </a:ext>
            </a:extLst>
          </p:cNvPr>
          <p:cNvSpPr>
            <a:spLocks noGrp="1"/>
          </p:cNvSpPr>
          <p:nvPr>
            <p:ph type="title"/>
          </p:nvPr>
        </p:nvSpPr>
        <p:spPr>
          <a:xfrm>
            <a:off x="409632" y="2782037"/>
            <a:ext cx="8596668" cy="1320800"/>
          </a:xfrm>
        </p:spPr>
        <p:txBody>
          <a:bodyPr/>
          <a:lstStyle/>
          <a:p>
            <a:r>
              <a:rPr lang="en-US" dirty="0"/>
              <a:t>Opportunity myth</a:t>
            </a:r>
          </a:p>
        </p:txBody>
      </p:sp>
      <p:pic>
        <p:nvPicPr>
          <p:cNvPr id="757" name="Google Shape;757;g72509ea708_0_76" descr="1. Consistent opportunities to work on grade appropriate assignments 2. Strong instuction, where students do most of the thinking in a lesson. 3. Deep engagement in what they're learning 4. Teachers who hold high expectations for students and believe they can meet grade-level standards"/>
          <p:cNvPicPr preferRelativeResize="0"/>
          <p:nvPr/>
        </p:nvPicPr>
        <p:blipFill>
          <a:blip r:embed="rId3">
            <a:alphaModFix/>
          </a:blip>
          <a:stretch>
            <a:fillRect/>
          </a:stretch>
        </p:blipFill>
        <p:spPr>
          <a:xfrm>
            <a:off x="119350" y="1685450"/>
            <a:ext cx="9454199" cy="483477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72509ea708_0_52"/>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39" name="Google Shape;739;g72509ea708_0_52"/>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82</a:t>
            </a:fld>
            <a:endParaRPr/>
          </a:p>
        </p:txBody>
      </p:sp>
      <p:pic>
        <p:nvPicPr>
          <p:cNvPr id="740" name="Google Shape;740;g72509ea708_0_52" descr="Students expect that school will set them up to meet their goals if they do what's asked of them-and they generally do just that. 88% of the time, students are working on activities related to class. 71% of the time, students met the expectations of assignments they're given. 83% earned As, Bs, and Cs in English language arts. 78% earned As, Bs, and Cs in math."/>
          <p:cNvPicPr preferRelativeResize="0"/>
          <p:nvPr/>
        </p:nvPicPr>
        <p:blipFill>
          <a:blip r:embed="rId3">
            <a:alphaModFix/>
          </a:blip>
          <a:stretch>
            <a:fillRect/>
          </a:stretch>
        </p:blipFill>
        <p:spPr>
          <a:xfrm>
            <a:off x="201975" y="76200"/>
            <a:ext cx="8898043" cy="6705599"/>
          </a:xfrm>
          <a:prstGeom prst="rect">
            <a:avLst/>
          </a:prstGeom>
          <a:noFill/>
          <a:ln>
            <a:noFill/>
          </a:ln>
        </p:spPr>
      </p:pic>
      <p:sp>
        <p:nvSpPr>
          <p:cNvPr id="741" name="Google Shape;741;g72509ea708_0_52" descr="Students expect that school will set them up to meet their goals if they do what's asked of them--and they generally do just that.&#10;88% of the time, students are working on activities related to class.&#10;71% of the time, students met the expectations of assignments they're given.&#10;83% earned As, Bs, and Cs in English language arts.&#10;78% earned As, Bs, and Cs in math."/>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601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72509ea708_0_88"/>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83</a:t>
            </a:fld>
            <a:endParaRPr/>
          </a:p>
        </p:txBody>
      </p:sp>
      <p:sp>
        <p:nvSpPr>
          <p:cNvPr id="764" name="Google Shape;764;g72509ea708_0_88"/>
          <p:cNvSpPr txBox="1"/>
          <p:nvPr/>
        </p:nvSpPr>
        <p:spPr>
          <a:xfrm>
            <a:off x="0" y="231350"/>
            <a:ext cx="8923800" cy="3000000"/>
          </a:xfrm>
          <a:prstGeom prst="rect">
            <a:avLst/>
          </a:prstGeom>
          <a:noFill/>
          <a:ln>
            <a:noFill/>
          </a:ln>
        </p:spPr>
        <p:txBody>
          <a:bodyPr spcFirstLastPara="1" wrap="square" lIns="91425" tIns="91425" rIns="91425" bIns="91425" anchor="t" anchorCtr="0">
            <a:noAutofit/>
          </a:bodyPr>
          <a:lstStyle/>
          <a:p>
            <a:pPr marL="50800" lvl="0" indent="0" algn="ctr" rtl="0">
              <a:lnSpc>
                <a:spcPct val="120000"/>
              </a:lnSpc>
              <a:spcBef>
                <a:spcPts val="0"/>
              </a:spcBef>
              <a:spcAft>
                <a:spcPts val="0"/>
              </a:spcAft>
              <a:buNone/>
            </a:pPr>
            <a:r>
              <a:rPr lang="en-US" sz="2400">
                <a:solidFill>
                  <a:srgbClr val="3F5975"/>
                </a:solidFill>
                <a:latin typeface="Georgia"/>
                <a:ea typeface="Georgia"/>
                <a:cs typeface="Georgia"/>
                <a:sym typeface="Georgia"/>
              </a:rPr>
              <a:t>Even in classrooms where students did have grade-appropriate assignments, TNTP often saw students missing out on strong instruction – particularly opportunities to “do the thinking.” </a:t>
            </a:r>
            <a:endParaRPr sz="24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sp>
        <p:nvSpPr>
          <p:cNvPr id="765" name="Google Shape;765;g72509ea708_0_88"/>
          <p:cNvSpPr txBox="1"/>
          <p:nvPr/>
        </p:nvSpPr>
        <p:spPr>
          <a:xfrm>
            <a:off x="5469875" y="1929000"/>
            <a:ext cx="3718200" cy="3000000"/>
          </a:xfrm>
          <a:prstGeom prst="rect">
            <a:avLst/>
          </a:prstGeom>
          <a:noFill/>
          <a:ln>
            <a:noFill/>
          </a:ln>
        </p:spPr>
        <p:txBody>
          <a:bodyPr spcFirstLastPara="1" wrap="square" lIns="91425" tIns="91425" rIns="91425" bIns="91425" anchor="t" anchorCtr="0">
            <a:noAutofit/>
          </a:bodyPr>
          <a:lstStyle/>
          <a:p>
            <a:pPr marL="50800" lvl="0" indent="0" algn="ctr" rtl="0">
              <a:lnSpc>
                <a:spcPct val="120000"/>
              </a:lnSpc>
              <a:spcBef>
                <a:spcPts val="0"/>
              </a:spcBef>
              <a:spcAft>
                <a:spcPts val="0"/>
              </a:spcAft>
              <a:buNone/>
            </a:pPr>
            <a:r>
              <a:rPr lang="en-US" sz="2400">
                <a:solidFill>
                  <a:srgbClr val="3F5975"/>
                </a:solidFill>
                <a:latin typeface="Georgia"/>
                <a:ea typeface="Georgia"/>
                <a:cs typeface="Georgia"/>
                <a:sym typeface="Georgia"/>
              </a:rPr>
              <a:t>Of the nearly 900 core lessons …</a:t>
            </a:r>
            <a:endParaRPr sz="24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a:p>
            <a:pPr marL="50800" lvl="0" indent="0" algn="ctr" rtl="0">
              <a:lnSpc>
                <a:spcPct val="120000"/>
              </a:lnSpc>
              <a:spcBef>
                <a:spcPts val="300"/>
              </a:spcBef>
              <a:spcAft>
                <a:spcPts val="0"/>
              </a:spcAft>
              <a:buNone/>
            </a:pPr>
            <a:r>
              <a:rPr lang="en-US" sz="2400">
                <a:solidFill>
                  <a:srgbClr val="3F5975"/>
                </a:solidFill>
                <a:latin typeface="Georgia"/>
                <a:ea typeface="Georgia"/>
                <a:cs typeface="Georgia"/>
                <a:sym typeface="Georgia"/>
              </a:rPr>
              <a:t>Only 295 had grade-level content …</a:t>
            </a:r>
            <a:endParaRPr sz="24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a:p>
            <a:pPr marL="50800" lvl="0" indent="0" algn="ctr" rtl="0">
              <a:lnSpc>
                <a:spcPct val="120000"/>
              </a:lnSpc>
              <a:spcBef>
                <a:spcPts val="300"/>
              </a:spcBef>
              <a:spcAft>
                <a:spcPts val="0"/>
              </a:spcAft>
              <a:buNone/>
            </a:pPr>
            <a:r>
              <a:rPr lang="en-US" sz="2400">
                <a:solidFill>
                  <a:srgbClr val="3F5975"/>
                </a:solidFill>
                <a:latin typeface="Georgia"/>
                <a:ea typeface="Georgia"/>
                <a:cs typeface="Georgia"/>
                <a:sym typeface="Georgia"/>
              </a:rPr>
              <a:t>And only 74 had grade-level content and asked students to do the thinking. </a:t>
            </a:r>
            <a:endParaRPr sz="24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pic>
        <p:nvPicPr>
          <p:cNvPr id="766" name="Google Shape;766;g72509ea708_0_88" descr="&quot; &quot;"/>
          <p:cNvPicPr preferRelativeResize="0"/>
          <p:nvPr/>
        </p:nvPicPr>
        <p:blipFill>
          <a:blip r:embed="rId3">
            <a:alphaModFix/>
          </a:blip>
          <a:stretch>
            <a:fillRect/>
          </a:stretch>
        </p:blipFill>
        <p:spPr>
          <a:xfrm>
            <a:off x="152400" y="1734303"/>
            <a:ext cx="5218324" cy="4971297"/>
          </a:xfrm>
          <a:prstGeom prst="rect">
            <a:avLst/>
          </a:prstGeom>
          <a:noFill/>
          <a:ln>
            <a:noFill/>
          </a:ln>
        </p:spPr>
      </p:pic>
      <p:sp>
        <p:nvSpPr>
          <p:cNvPr id="2" name="Title 1">
            <a:extLst>
              <a:ext uri="{FF2B5EF4-FFF2-40B4-BE49-F238E27FC236}">
                <a16:creationId xmlns:a16="http://schemas.microsoft.com/office/drawing/2014/main" id="{604D6F7D-C79E-4443-B7B1-504E7452CE39}"/>
              </a:ext>
            </a:extLst>
          </p:cNvPr>
          <p:cNvSpPr>
            <a:spLocks noGrp="1"/>
          </p:cNvSpPr>
          <p:nvPr>
            <p:ph type="title"/>
          </p:nvPr>
        </p:nvSpPr>
        <p:spPr>
          <a:xfrm>
            <a:off x="677334" y="-1320800"/>
            <a:ext cx="8596668" cy="1320800"/>
          </a:xfrm>
        </p:spPr>
        <p:txBody>
          <a:bodyPr spcFirstLastPara="1" wrap="square" lIns="91425" tIns="45700" rIns="91425" bIns="45700" anchor="b" anchorCtr="0">
            <a:normAutofit/>
          </a:bodyPr>
          <a:lstStyle/>
          <a:p>
            <a:r>
              <a:rPr lang="en-US" dirty="0"/>
              <a:t>Opportunity myth</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g72509ea708_0_103"/>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84</a:t>
            </a:fld>
            <a:endParaRPr/>
          </a:p>
        </p:txBody>
      </p:sp>
      <p:sp>
        <p:nvSpPr>
          <p:cNvPr id="773" name="Google Shape;773;g72509ea708_0_103"/>
          <p:cNvSpPr txBox="1"/>
          <p:nvPr/>
        </p:nvSpPr>
        <p:spPr>
          <a:xfrm>
            <a:off x="0" y="0"/>
            <a:ext cx="9270600" cy="3000000"/>
          </a:xfrm>
          <a:prstGeom prst="rect">
            <a:avLst/>
          </a:prstGeom>
          <a:noFill/>
          <a:ln>
            <a:noFill/>
          </a:ln>
        </p:spPr>
        <p:txBody>
          <a:bodyPr spcFirstLastPara="1" wrap="square" lIns="91425" tIns="91425" rIns="91425" bIns="91425" anchor="t" anchorCtr="0">
            <a:noAutofit/>
          </a:bodyPr>
          <a:lstStyle/>
          <a:p>
            <a:pPr marL="50800" lvl="0" indent="0" algn="ctr" rtl="0">
              <a:lnSpc>
                <a:spcPct val="120000"/>
              </a:lnSpc>
              <a:spcBef>
                <a:spcPts val="0"/>
              </a:spcBef>
              <a:spcAft>
                <a:spcPts val="0"/>
              </a:spcAft>
              <a:buNone/>
            </a:pPr>
            <a:r>
              <a:rPr lang="en-US" sz="2400">
                <a:solidFill>
                  <a:srgbClr val="3F5975"/>
                </a:solidFill>
                <a:latin typeface="Georgia"/>
                <a:ea typeface="Georgia"/>
                <a:cs typeface="Georgia"/>
                <a:sym typeface="Georgia"/>
              </a:rPr>
              <a:t>Inequitable access isn’t random. White students and those from higher-income families were more likely to be in classrooms that offered the four key commitments. </a:t>
            </a:r>
            <a:endParaRPr sz="2400">
              <a:solidFill>
                <a:srgbClr val="3F5975"/>
              </a:solidFill>
              <a:latin typeface="Georgia"/>
              <a:ea typeface="Georgia"/>
              <a:cs typeface="Georgia"/>
              <a:sym typeface="Georgia"/>
            </a:endParaRPr>
          </a:p>
          <a:p>
            <a:pPr marL="0" lvl="0" indent="0" algn="l" rtl="0">
              <a:lnSpc>
                <a:spcPct val="115000"/>
              </a:lnSpc>
              <a:spcBef>
                <a:spcPts val="0"/>
              </a:spcBef>
              <a:spcAft>
                <a:spcPts val="0"/>
              </a:spcAft>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a:solidFill>
                <a:schemeClr val="dk1"/>
              </a:solidFill>
            </a:endParaRPr>
          </a:p>
        </p:txBody>
      </p:sp>
      <p:pic>
        <p:nvPicPr>
          <p:cNvPr id="774" name="Google Shape;774;g72509ea708_0_103" descr="Students of color and students from low-income backgrounds were about 25% less likely to receive grade-appropriate assignments,&#10;They also received less than half the amount of high-quality lessons."/>
          <p:cNvPicPr preferRelativeResize="0"/>
          <p:nvPr/>
        </p:nvPicPr>
        <p:blipFill>
          <a:blip r:embed="rId3">
            <a:alphaModFix/>
          </a:blip>
          <a:stretch>
            <a:fillRect/>
          </a:stretch>
        </p:blipFill>
        <p:spPr>
          <a:xfrm>
            <a:off x="862975" y="1472950"/>
            <a:ext cx="8034400" cy="5201800"/>
          </a:xfrm>
          <a:prstGeom prst="rect">
            <a:avLst/>
          </a:prstGeom>
          <a:noFill/>
          <a:ln>
            <a:noFill/>
          </a:ln>
        </p:spPr>
      </p:pic>
      <p:sp>
        <p:nvSpPr>
          <p:cNvPr id="2" name="Title 1">
            <a:extLst>
              <a:ext uri="{FF2B5EF4-FFF2-40B4-BE49-F238E27FC236}">
                <a16:creationId xmlns:a16="http://schemas.microsoft.com/office/drawing/2014/main" id="{D24AA266-7DB6-49FC-A2C3-31815470D041}"/>
              </a:ext>
            </a:extLst>
          </p:cNvPr>
          <p:cNvSpPr>
            <a:spLocks noGrp="1"/>
          </p:cNvSpPr>
          <p:nvPr>
            <p:ph type="title"/>
          </p:nvPr>
        </p:nvSpPr>
        <p:spPr>
          <a:xfrm>
            <a:off x="677334" y="-1320800"/>
            <a:ext cx="8596668" cy="1320800"/>
          </a:xfrm>
        </p:spPr>
        <p:txBody>
          <a:bodyPr spcFirstLastPara="1" wrap="square" lIns="91425" tIns="45700" rIns="91425" bIns="45700" anchor="b" anchorCtr="0">
            <a:normAutofit/>
          </a:bodyPr>
          <a:lstStyle/>
          <a:p>
            <a:r>
              <a:rPr lang="en-US" dirty="0"/>
              <a:t>Opportunity myth</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g72509ea708_0_11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Opportunity myth</a:t>
            </a:r>
            <a:endParaRPr dirty="0"/>
          </a:p>
        </p:txBody>
      </p:sp>
      <p:sp>
        <p:nvSpPr>
          <p:cNvPr id="780" name="Google Shape;780;g72509ea708_0_119"/>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85</a:t>
            </a:fld>
            <a:endParaRPr/>
          </a:p>
        </p:txBody>
      </p:sp>
      <p:pic>
        <p:nvPicPr>
          <p:cNvPr id="781" name="Google Shape;781;g72509ea708_0_119" descr="That's not because they're not capable. When given the chance to try grade-level work, students meet the bar more than half the time."/>
          <p:cNvPicPr preferRelativeResize="0"/>
          <p:nvPr/>
        </p:nvPicPr>
        <p:blipFill>
          <a:blip r:embed="rId3">
            <a:alphaModFix/>
          </a:blip>
          <a:stretch>
            <a:fillRect/>
          </a:stretch>
        </p:blipFill>
        <p:spPr>
          <a:xfrm>
            <a:off x="152400" y="132200"/>
            <a:ext cx="8794900" cy="65734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g72509ea708_0_129"/>
          <p:cNvSpPr txBox="1">
            <a:spLocks noGrp="1"/>
          </p:cNvSpPr>
          <p:nvPr>
            <p:ph type="title"/>
          </p:nvPr>
        </p:nvSpPr>
        <p:spPr>
          <a:xfrm>
            <a:off x="231134" y="213000"/>
            <a:ext cx="8596800" cy="13209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3200">
                <a:solidFill>
                  <a:srgbClr val="072B62"/>
                </a:solidFill>
              </a:rPr>
              <a:t> </a:t>
            </a:r>
            <a:r>
              <a:rPr lang="en-US" sz="4800">
                <a:solidFill>
                  <a:srgbClr val="072B62"/>
                </a:solidFill>
              </a:rPr>
              <a:t>Opportunity Myth Reflection </a:t>
            </a:r>
            <a:endParaRPr sz="4800">
              <a:solidFill>
                <a:srgbClr val="072B62"/>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788" name="Google Shape;788;g72509ea708_0_129"/>
          <p:cNvSpPr txBox="1">
            <a:spLocks noGrp="1"/>
          </p:cNvSpPr>
          <p:nvPr>
            <p:ph type="sldNum" idx="12"/>
          </p:nvPr>
        </p:nvSpPr>
        <p:spPr>
          <a:xfrm>
            <a:off x="11016766" y="6309650"/>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86</a:t>
            </a:fld>
            <a:endParaRPr/>
          </a:p>
        </p:txBody>
      </p:sp>
      <p:sp>
        <p:nvSpPr>
          <p:cNvPr id="789" name="Google Shape;789;g72509ea708_0_129"/>
          <p:cNvSpPr txBox="1"/>
          <p:nvPr/>
        </p:nvSpPr>
        <p:spPr>
          <a:xfrm>
            <a:off x="498150" y="3986750"/>
            <a:ext cx="9332100" cy="2688000"/>
          </a:xfrm>
          <a:prstGeom prst="rect">
            <a:avLst/>
          </a:prstGeom>
          <a:noFill/>
          <a:ln>
            <a:noFill/>
          </a:ln>
        </p:spPr>
        <p:txBody>
          <a:bodyPr spcFirstLastPara="1" wrap="square" lIns="91425" tIns="91425" rIns="91425" bIns="91425" anchor="t" anchorCtr="0">
            <a:noAutofit/>
          </a:bodyPr>
          <a:lstStyle/>
          <a:p>
            <a:pPr marL="457200" lvl="0" indent="-457200" algn="l" rtl="0">
              <a:lnSpc>
                <a:spcPct val="115000"/>
              </a:lnSpc>
              <a:spcBef>
                <a:spcPts val="0"/>
              </a:spcBef>
              <a:spcAft>
                <a:spcPts val="0"/>
              </a:spcAft>
              <a:buClr>
                <a:srgbClr val="D2BD24"/>
              </a:buClr>
              <a:buSzPts val="3600"/>
              <a:buFont typeface="Georgia"/>
              <a:buChar char="●"/>
            </a:pPr>
            <a:r>
              <a:rPr lang="en-US" sz="2400">
                <a:solidFill>
                  <a:srgbClr val="3F3F3F"/>
                </a:solidFill>
                <a:latin typeface="Georgia"/>
                <a:ea typeface="Georgia"/>
                <a:cs typeface="Georgia"/>
                <a:sym typeface="Georgia"/>
              </a:rPr>
              <a:t>Based on your classroom, school, district or region in which areas do you see</a:t>
            </a:r>
            <a:endParaRPr sz="2400">
              <a:solidFill>
                <a:srgbClr val="3F3F3F"/>
              </a:solidFill>
              <a:latin typeface="Georgia"/>
              <a:ea typeface="Georgia"/>
              <a:cs typeface="Georgia"/>
              <a:sym typeface="Georgia"/>
            </a:endParaRPr>
          </a:p>
          <a:p>
            <a:pPr marL="914400" lvl="1" indent="-390525" algn="l" rtl="0">
              <a:lnSpc>
                <a:spcPct val="115000"/>
              </a:lnSpc>
              <a:spcBef>
                <a:spcPts val="0"/>
              </a:spcBef>
              <a:spcAft>
                <a:spcPts val="0"/>
              </a:spcAft>
              <a:buClr>
                <a:srgbClr val="D2BD24"/>
              </a:buClr>
              <a:buSzPts val="2550"/>
              <a:buFont typeface="Georgia"/>
              <a:buChar char="●"/>
            </a:pPr>
            <a:r>
              <a:rPr lang="en-US" sz="2000">
                <a:solidFill>
                  <a:srgbClr val="3F3F3F"/>
                </a:solidFill>
                <a:latin typeface="Georgia"/>
                <a:ea typeface="Georgia"/>
                <a:cs typeface="Georgia"/>
                <a:sym typeface="Georgia"/>
              </a:rPr>
              <a:t>Strong evidence of implementation?</a:t>
            </a:r>
            <a:endParaRPr sz="2000">
              <a:solidFill>
                <a:srgbClr val="3F3F3F"/>
              </a:solidFill>
              <a:latin typeface="Georgia"/>
              <a:ea typeface="Georgia"/>
              <a:cs typeface="Georgia"/>
              <a:sym typeface="Georgia"/>
            </a:endParaRPr>
          </a:p>
          <a:p>
            <a:pPr marL="914400" lvl="1" indent="-390525" algn="l" rtl="0">
              <a:lnSpc>
                <a:spcPct val="115000"/>
              </a:lnSpc>
              <a:spcBef>
                <a:spcPts val="0"/>
              </a:spcBef>
              <a:spcAft>
                <a:spcPts val="0"/>
              </a:spcAft>
              <a:buClr>
                <a:srgbClr val="D2BD24"/>
              </a:buClr>
              <a:buSzPts val="2550"/>
              <a:buFont typeface="Georgia"/>
              <a:buChar char="●"/>
            </a:pPr>
            <a:r>
              <a:rPr lang="en-US" sz="2000">
                <a:solidFill>
                  <a:srgbClr val="3F3F3F"/>
                </a:solidFill>
                <a:latin typeface="Georgia"/>
                <a:ea typeface="Georgia"/>
                <a:cs typeface="Georgia"/>
                <a:sym typeface="Georgia"/>
              </a:rPr>
              <a:t>Inconsistent evidence of implementation?</a:t>
            </a:r>
            <a:endParaRPr sz="2000">
              <a:solidFill>
                <a:srgbClr val="3F3F3F"/>
              </a:solidFill>
              <a:latin typeface="Georgia"/>
              <a:ea typeface="Georgia"/>
              <a:cs typeface="Georgia"/>
              <a:sym typeface="Georgia"/>
            </a:endParaRPr>
          </a:p>
          <a:p>
            <a:pPr marL="914400" lvl="1" indent="-390525" algn="l" rtl="0">
              <a:lnSpc>
                <a:spcPct val="115000"/>
              </a:lnSpc>
              <a:spcBef>
                <a:spcPts val="0"/>
              </a:spcBef>
              <a:spcAft>
                <a:spcPts val="0"/>
              </a:spcAft>
              <a:buClr>
                <a:srgbClr val="D2BD24"/>
              </a:buClr>
              <a:buSzPts val="2550"/>
              <a:buFont typeface="Georgia"/>
              <a:buChar char="●"/>
            </a:pPr>
            <a:r>
              <a:rPr lang="en-US" sz="2000">
                <a:solidFill>
                  <a:srgbClr val="3F3F3F"/>
                </a:solidFill>
                <a:latin typeface="Georgia"/>
                <a:ea typeface="Georgia"/>
                <a:cs typeface="Georgia"/>
                <a:sym typeface="Georgia"/>
              </a:rPr>
              <a:t>Little to no evidence of implementation?</a:t>
            </a:r>
            <a:endParaRPr sz="3200">
              <a:solidFill>
                <a:srgbClr val="3F3F3F"/>
              </a:solidFill>
              <a:latin typeface="Georgia"/>
              <a:ea typeface="Georgia"/>
              <a:cs typeface="Georgia"/>
              <a:sym typeface="Georgia"/>
            </a:endParaRPr>
          </a:p>
          <a:p>
            <a:pPr marL="0" lvl="0" indent="0" algn="l" rtl="0">
              <a:lnSpc>
                <a:spcPct val="115000"/>
              </a:lnSpc>
              <a:spcBef>
                <a:spcPts val="0"/>
              </a:spcBef>
              <a:spcAft>
                <a:spcPts val="0"/>
              </a:spcAft>
              <a:buNone/>
            </a:pPr>
            <a:endParaRPr sz="3200">
              <a:solidFill>
                <a:srgbClr val="3F3F3F"/>
              </a:solidFill>
              <a:latin typeface="Georgia"/>
              <a:ea typeface="Georgia"/>
              <a:cs typeface="Georgia"/>
              <a:sym typeface="Georgia"/>
            </a:endParaRPr>
          </a:p>
          <a:p>
            <a:pPr marL="0" lvl="0" indent="0" algn="l" rtl="0">
              <a:lnSpc>
                <a:spcPct val="115000"/>
              </a:lnSpc>
              <a:spcBef>
                <a:spcPts val="0"/>
              </a:spcBef>
              <a:spcAft>
                <a:spcPts val="0"/>
              </a:spcAft>
              <a:buNone/>
            </a:pPr>
            <a:endParaRPr sz="1100">
              <a:solidFill>
                <a:schemeClr val="dk1"/>
              </a:solidFill>
            </a:endParaRPr>
          </a:p>
        </p:txBody>
      </p:sp>
      <p:sp>
        <p:nvSpPr>
          <p:cNvPr id="790" name="Google Shape;790;g72509ea708_0_129"/>
          <p:cNvSpPr/>
          <p:nvPr/>
        </p:nvSpPr>
        <p:spPr>
          <a:xfrm>
            <a:off x="1643925" y="1103225"/>
            <a:ext cx="6343225" cy="2883525"/>
          </a:xfrm>
          <a:prstGeom prst="flowChart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81000" algn="l" rtl="0">
              <a:lnSpc>
                <a:spcPct val="115000"/>
              </a:lnSpc>
              <a:spcBef>
                <a:spcPts val="0"/>
              </a:spcBef>
              <a:spcAft>
                <a:spcPts val="0"/>
              </a:spcAft>
              <a:buClr>
                <a:srgbClr val="D2BD24"/>
              </a:buClr>
              <a:buSzPts val="2400"/>
              <a:buFont typeface="Georgia"/>
              <a:buChar char="●"/>
            </a:pPr>
            <a:r>
              <a:rPr lang="en-US" sz="2400">
                <a:solidFill>
                  <a:srgbClr val="3F3F3F"/>
                </a:solidFill>
                <a:latin typeface="Georgia"/>
                <a:ea typeface="Georgia"/>
                <a:cs typeface="Georgia"/>
                <a:sym typeface="Georgia"/>
              </a:rPr>
              <a:t>Four Key Commitments:</a:t>
            </a:r>
            <a:endParaRPr sz="2400">
              <a:solidFill>
                <a:srgbClr val="3F3F3F"/>
              </a:solidFill>
              <a:latin typeface="Georgia"/>
              <a:ea typeface="Georgia"/>
              <a:cs typeface="Georgia"/>
              <a:sym typeface="Georgia"/>
            </a:endParaRPr>
          </a:p>
          <a:p>
            <a:pPr marL="914400" lvl="1" indent="-381000" algn="l" rtl="0">
              <a:lnSpc>
                <a:spcPct val="115000"/>
              </a:lnSpc>
              <a:spcBef>
                <a:spcPts val="0"/>
              </a:spcBef>
              <a:spcAft>
                <a:spcPts val="0"/>
              </a:spcAft>
              <a:buClr>
                <a:srgbClr val="D2BD24"/>
              </a:buClr>
              <a:buSzPts val="2400"/>
              <a:buFont typeface="Georgia"/>
              <a:buChar char="●"/>
            </a:pPr>
            <a:r>
              <a:rPr lang="en-US" sz="2400">
                <a:solidFill>
                  <a:srgbClr val="3F3F3F"/>
                </a:solidFill>
                <a:latin typeface="Georgia"/>
                <a:ea typeface="Georgia"/>
                <a:cs typeface="Georgia"/>
                <a:sym typeface="Georgia"/>
              </a:rPr>
              <a:t>Grade-Appropriate Assignments</a:t>
            </a:r>
            <a:endParaRPr sz="2400">
              <a:solidFill>
                <a:srgbClr val="3F3F3F"/>
              </a:solidFill>
              <a:latin typeface="Georgia"/>
              <a:ea typeface="Georgia"/>
              <a:cs typeface="Georgia"/>
              <a:sym typeface="Georgia"/>
            </a:endParaRPr>
          </a:p>
          <a:p>
            <a:pPr marL="914400" lvl="1" indent="-381000" algn="l" rtl="0">
              <a:lnSpc>
                <a:spcPct val="115000"/>
              </a:lnSpc>
              <a:spcBef>
                <a:spcPts val="0"/>
              </a:spcBef>
              <a:spcAft>
                <a:spcPts val="0"/>
              </a:spcAft>
              <a:buClr>
                <a:srgbClr val="D2BD24"/>
              </a:buClr>
              <a:buSzPts val="2400"/>
              <a:buFont typeface="Georgia"/>
              <a:buChar char="●"/>
            </a:pPr>
            <a:r>
              <a:rPr lang="en-US" sz="2400">
                <a:solidFill>
                  <a:srgbClr val="3F3F3F"/>
                </a:solidFill>
                <a:latin typeface="Georgia"/>
                <a:ea typeface="Georgia"/>
                <a:cs typeface="Georgia"/>
                <a:sym typeface="Georgia"/>
              </a:rPr>
              <a:t>Strong Instruction</a:t>
            </a:r>
            <a:endParaRPr sz="2400">
              <a:solidFill>
                <a:srgbClr val="3F3F3F"/>
              </a:solidFill>
              <a:latin typeface="Georgia"/>
              <a:ea typeface="Georgia"/>
              <a:cs typeface="Georgia"/>
              <a:sym typeface="Georgia"/>
            </a:endParaRPr>
          </a:p>
          <a:p>
            <a:pPr marL="914400" lvl="1" indent="-381000" algn="l" rtl="0">
              <a:lnSpc>
                <a:spcPct val="115000"/>
              </a:lnSpc>
              <a:spcBef>
                <a:spcPts val="0"/>
              </a:spcBef>
              <a:spcAft>
                <a:spcPts val="0"/>
              </a:spcAft>
              <a:buClr>
                <a:srgbClr val="D2BD24"/>
              </a:buClr>
              <a:buSzPts val="2400"/>
              <a:buFont typeface="Georgia"/>
              <a:buChar char="●"/>
            </a:pPr>
            <a:r>
              <a:rPr lang="en-US" sz="2400">
                <a:solidFill>
                  <a:srgbClr val="3F3F3F"/>
                </a:solidFill>
                <a:latin typeface="Georgia"/>
                <a:ea typeface="Georgia"/>
                <a:cs typeface="Georgia"/>
                <a:sym typeface="Georgia"/>
              </a:rPr>
              <a:t>Deep Engagement</a:t>
            </a:r>
            <a:endParaRPr sz="2400">
              <a:solidFill>
                <a:srgbClr val="3F3F3F"/>
              </a:solidFill>
              <a:latin typeface="Georgia"/>
              <a:ea typeface="Georgia"/>
              <a:cs typeface="Georgia"/>
              <a:sym typeface="Georgia"/>
            </a:endParaRPr>
          </a:p>
          <a:p>
            <a:pPr marL="914400" lvl="1" indent="-381000" algn="l" rtl="0">
              <a:lnSpc>
                <a:spcPct val="115000"/>
              </a:lnSpc>
              <a:spcBef>
                <a:spcPts val="0"/>
              </a:spcBef>
              <a:spcAft>
                <a:spcPts val="0"/>
              </a:spcAft>
              <a:buClr>
                <a:srgbClr val="D2BD24"/>
              </a:buClr>
              <a:buSzPts val="2400"/>
              <a:buFont typeface="Georgia"/>
              <a:buChar char="●"/>
            </a:pPr>
            <a:r>
              <a:rPr lang="en-US" sz="2400">
                <a:solidFill>
                  <a:srgbClr val="3F3F3F"/>
                </a:solidFill>
                <a:latin typeface="Georgia"/>
                <a:ea typeface="Georgia"/>
                <a:cs typeface="Georgia"/>
                <a:sym typeface="Georgia"/>
              </a:rPr>
              <a:t>High Expectations</a:t>
            </a:r>
            <a:endParaRPr sz="2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g72118040a4_0_257"/>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Reflection</a:t>
            </a:r>
            <a:endParaRPr/>
          </a:p>
        </p:txBody>
      </p:sp>
      <p:sp>
        <p:nvSpPr>
          <p:cNvPr id="796" name="Google Shape;796;g72118040a4_0_257"/>
          <p:cNvSpPr txBox="1">
            <a:spLocks noGrp="1"/>
          </p:cNvSpPr>
          <p:nvPr>
            <p:ph type="body" idx="1"/>
          </p:nvPr>
        </p:nvSpPr>
        <p:spPr>
          <a:xfrm>
            <a:off x="555786" y="1773451"/>
            <a:ext cx="9188700" cy="4901400"/>
          </a:xfrm>
          <a:prstGeom prst="rect">
            <a:avLst/>
          </a:prstGeom>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r>
              <a:rPr lang="en-US" sz="3000">
                <a:solidFill>
                  <a:srgbClr val="072B62"/>
                </a:solidFill>
                <a:latin typeface="Calibri"/>
                <a:ea typeface="Calibri"/>
                <a:cs typeface="Calibri"/>
                <a:sym typeface="Calibri"/>
              </a:rPr>
              <a:t>Why is there an urgency around successful </a:t>
            </a:r>
            <a:r>
              <a:rPr lang="en-US" sz="3000" b="1">
                <a:solidFill>
                  <a:srgbClr val="072B62"/>
                </a:solidFill>
                <a:latin typeface="Calibri"/>
                <a:ea typeface="Calibri"/>
                <a:cs typeface="Calibri"/>
                <a:sym typeface="Calibri"/>
              </a:rPr>
              <a:t>implementation </a:t>
            </a:r>
            <a:r>
              <a:rPr lang="en-US" sz="3000">
                <a:solidFill>
                  <a:srgbClr val="072B62"/>
                </a:solidFill>
                <a:latin typeface="Calibri"/>
                <a:ea typeface="Calibri"/>
                <a:cs typeface="Calibri"/>
                <a:sym typeface="Calibri"/>
              </a:rPr>
              <a:t>of the Kentucky Academic Standards?</a:t>
            </a:r>
            <a:endParaRPr sz="3000">
              <a:solidFill>
                <a:srgbClr val="072B62"/>
              </a:solidFill>
              <a:latin typeface="Calibri"/>
              <a:ea typeface="Calibri"/>
              <a:cs typeface="Calibri"/>
              <a:sym typeface="Calibri"/>
            </a:endParaRPr>
          </a:p>
          <a:p>
            <a:pPr marL="457200" lvl="0" indent="0" algn="l" rtl="0">
              <a:spcBef>
                <a:spcPts val="0"/>
              </a:spcBef>
              <a:spcAft>
                <a:spcPts val="0"/>
              </a:spcAft>
              <a:buNone/>
            </a:pPr>
            <a:endParaRPr sz="3000">
              <a:solidFill>
                <a:srgbClr val="072B62"/>
              </a:solidFill>
              <a:latin typeface="Calibri"/>
              <a:ea typeface="Calibri"/>
              <a:cs typeface="Calibri"/>
              <a:sym typeface="Calibri"/>
            </a:endParaRPr>
          </a:p>
          <a:p>
            <a:pPr marL="457200" lvl="0" indent="-419100" algn="l" rtl="0">
              <a:spcBef>
                <a:spcPts val="0"/>
              </a:spcBef>
              <a:spcAft>
                <a:spcPts val="0"/>
              </a:spcAft>
              <a:buSzPts val="3000"/>
              <a:buChar char="●"/>
            </a:pPr>
            <a:r>
              <a:rPr lang="en-US" sz="3000">
                <a:latin typeface="Calibri"/>
                <a:ea typeface="Calibri"/>
                <a:cs typeface="Calibri"/>
                <a:sym typeface="Calibri"/>
              </a:rPr>
              <a:t>Why is it essential that students have opportunities to engage with assignments strongly aligned to the </a:t>
            </a:r>
            <a:r>
              <a:rPr lang="en-US" sz="3000" i="1">
                <a:latin typeface="Calibri"/>
                <a:ea typeface="Calibri"/>
                <a:cs typeface="Calibri"/>
                <a:sym typeface="Calibri"/>
              </a:rPr>
              <a:t>KAS for Social Studies</a:t>
            </a:r>
            <a:r>
              <a:rPr lang="en-US" sz="3000">
                <a:latin typeface="Calibri"/>
                <a:ea typeface="Calibri"/>
                <a:cs typeface="Calibri"/>
                <a:sym typeface="Calibri"/>
              </a:rPr>
              <a:t>? </a:t>
            </a:r>
            <a:endParaRPr sz="3000">
              <a:latin typeface="Calibri"/>
              <a:ea typeface="Calibri"/>
              <a:cs typeface="Calibri"/>
              <a:sym typeface="Calibri"/>
            </a:endParaRPr>
          </a:p>
          <a:p>
            <a:pPr marL="457200" lvl="0" indent="0" algn="l" rtl="0">
              <a:spcBef>
                <a:spcPts val="0"/>
              </a:spcBef>
              <a:spcAft>
                <a:spcPts val="0"/>
              </a:spcAft>
              <a:buNone/>
            </a:pPr>
            <a:endParaRPr sz="3000">
              <a:latin typeface="Calibri"/>
              <a:ea typeface="Calibri"/>
              <a:cs typeface="Calibri"/>
              <a:sym typeface="Calibri"/>
            </a:endParaRPr>
          </a:p>
          <a:p>
            <a:pPr marL="457200" lvl="0" indent="-419100" algn="l" rtl="0">
              <a:spcBef>
                <a:spcPts val="0"/>
              </a:spcBef>
              <a:spcAft>
                <a:spcPts val="0"/>
              </a:spcAft>
              <a:buSzPts val="3000"/>
              <a:buFont typeface="Calibri"/>
              <a:buChar char="●"/>
            </a:pPr>
            <a:r>
              <a:rPr lang="en-US" sz="3000">
                <a:latin typeface="Calibri"/>
                <a:ea typeface="Calibri"/>
                <a:cs typeface="Calibri"/>
                <a:sym typeface="Calibri"/>
              </a:rPr>
              <a:t>How can PLC(s) use the Assignment Review Protocol and the Student Work Review Protocol when designing </a:t>
            </a:r>
            <a:r>
              <a:rPr lang="en-US" sz="3000" i="1">
                <a:latin typeface="Calibri"/>
                <a:ea typeface="Calibri"/>
                <a:cs typeface="Calibri"/>
                <a:sym typeface="Calibri"/>
              </a:rPr>
              <a:t>KAS for Social Studies</a:t>
            </a:r>
            <a:r>
              <a:rPr lang="en-US" sz="3000">
                <a:latin typeface="Calibri"/>
                <a:ea typeface="Calibri"/>
                <a:cs typeface="Calibri"/>
                <a:sym typeface="Calibri"/>
              </a:rPr>
              <a:t> aligned curriculum? </a:t>
            </a:r>
            <a:endParaRPr sz="3000">
              <a:latin typeface="Calibri"/>
              <a:ea typeface="Calibri"/>
              <a:cs typeface="Calibri"/>
              <a:sym typeface="Calibri"/>
            </a:endParaRPr>
          </a:p>
        </p:txBody>
      </p:sp>
      <p:sp>
        <p:nvSpPr>
          <p:cNvPr id="797" name="Google Shape;797;g72118040a4_0_257"/>
          <p:cNvSpPr txBox="1">
            <a:spLocks noGrp="1"/>
          </p:cNvSpPr>
          <p:nvPr>
            <p:ph type="sldNum" idx="12"/>
          </p:nvPr>
        </p:nvSpPr>
        <p:spPr>
          <a:xfrm>
            <a:off x="11030413" y="6314034"/>
            <a:ext cx="683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72118040a4_0_275"/>
          <p:cNvSpPr txBox="1">
            <a:spLocks noGrp="1"/>
          </p:cNvSpPr>
          <p:nvPr>
            <p:ph type="body" idx="1"/>
          </p:nvPr>
        </p:nvSpPr>
        <p:spPr>
          <a:xfrm>
            <a:off x="555775" y="2959025"/>
            <a:ext cx="9188700" cy="3715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rPr>
              <a:t>This concludes Module 5: </a:t>
            </a:r>
            <a:r>
              <a:rPr lang="en-US" sz="2400" b="1">
                <a:solidFill>
                  <a:srgbClr val="072B62"/>
                </a:solidFill>
                <a:highlight>
                  <a:schemeClr val="lt1"/>
                </a:highlight>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0"/>
                  </a:ext>
                </a:extLst>
              </a:rPr>
              <a:t>Social Studies Assignment Review Protocol</a:t>
            </a:r>
            <a:r>
              <a:rPr lang="en-US" sz="2400" b="1">
                <a:solidFill>
                  <a:srgbClr val="072B62"/>
                </a:solidFill>
                <a:highlight>
                  <a:schemeClr val="lt1"/>
                </a:highlight>
                <a:latin typeface="Calibri"/>
                <a:ea typeface="Calibri"/>
                <a:cs typeface="Calibri"/>
                <a:sym typeface="Calibri"/>
              </a:rPr>
              <a:t> - </a:t>
            </a:r>
            <a:r>
              <a:rPr lang="en-US" sz="2400">
                <a:solidFill>
                  <a:schemeClr val="dk1"/>
                </a:solidFill>
                <a:latin typeface="Calibri"/>
                <a:ea typeface="Calibri"/>
                <a:cs typeface="Calibri"/>
                <a:sym typeface="Calibri"/>
              </a:rPr>
              <a:t>How to Use the Protocol </a:t>
            </a:r>
            <a:endParaRPr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1"/>
                </a:ext>
              </a:extLst>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2"/>
                </a:ext>
              </a:extLst>
            </a:endParaRPr>
          </a:p>
          <a:p>
            <a:pPr marL="0" lvl="0" indent="0" algn="l" rtl="0">
              <a:lnSpc>
                <a:spcPct val="115000"/>
              </a:lnSpc>
              <a:spcBef>
                <a:spcPts val="0"/>
              </a:spcBef>
              <a:spcAft>
                <a:spcPts val="0"/>
              </a:spcAft>
              <a:buNone/>
            </a:pPr>
            <a:r>
              <a:rPr lang="en-US" sz="2400">
                <a:solidFill>
                  <a:srgbClr val="333333"/>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3"/>
                  </a:ext>
                </a:extLst>
              </a:rPr>
              <a:t>Survey Link:</a:t>
            </a:r>
            <a:r>
              <a:rPr lang="en-US" sz="2400">
                <a:solidFill>
                  <a:srgbClr val="333333"/>
                </a:solidFill>
                <a:uFill>
                  <a:noFill/>
                </a:uFill>
                <a:latin typeface="Calibri"/>
                <a:ea typeface="Calibri"/>
                <a:cs typeface="Calibri"/>
                <a:sym typeface="Calibri"/>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14"/>
                  </a:ext>
                </a:extLst>
              </a:rPr>
              <a:t> </a:t>
            </a:r>
            <a:r>
              <a:rPr lang="en-US" sz="1800" u="sng">
                <a:solidFill>
                  <a:schemeClr val="hlink"/>
                </a:solidFill>
                <a:latin typeface="Calibri"/>
                <a:ea typeface="Calibri"/>
                <a:cs typeface="Calibri"/>
                <a:sym typeface="Calibri"/>
                <a:hlinkClick r:id="rId4"/>
              </a:rPr>
              <a:t>Social Studies Assignment Review Protocol Module PL Survey</a:t>
            </a:r>
            <a:endParaRPr sz="2400" u="sng">
              <a:solidFill>
                <a:schemeClr val="hlink"/>
              </a:solidFill>
              <a:latin typeface="Calibri"/>
              <a:ea typeface="Calibri"/>
              <a:cs typeface="Calibri"/>
              <a:sym typeface="Calibri"/>
            </a:endParaRPr>
          </a:p>
          <a:p>
            <a:pPr marL="0" lvl="0" indent="0" algn="l" rtl="0">
              <a:spcBef>
                <a:spcPts val="1100"/>
              </a:spcBef>
              <a:spcAft>
                <a:spcPts val="0"/>
              </a:spcAft>
              <a:buNone/>
            </a:pPr>
            <a:endParaRPr/>
          </a:p>
        </p:txBody>
      </p:sp>
      <p:sp>
        <p:nvSpPr>
          <p:cNvPr id="803" name="Google Shape;803;g72118040a4_0_275"/>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pic>
        <p:nvPicPr>
          <p:cNvPr id="804" name="Google Shape;804;g72118040a4_0_275" title="stop sign">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83450" y="430900"/>
            <a:ext cx="2057400" cy="2066925"/>
          </a:xfrm>
          <a:prstGeom prst="rect">
            <a:avLst/>
          </a:prstGeom>
          <a:noFill/>
          <a:ln>
            <a:noFill/>
          </a:ln>
        </p:spPr>
      </p:pic>
      <p:sp>
        <p:nvSpPr>
          <p:cNvPr id="2" name="Title 1">
            <a:extLst>
              <a:ext uri="{FF2B5EF4-FFF2-40B4-BE49-F238E27FC236}">
                <a16:creationId xmlns:a16="http://schemas.microsoft.com/office/drawing/2014/main" id="{E25D4568-93BB-4F23-9E99-920236F64758}"/>
              </a:ext>
            </a:extLst>
          </p:cNvPr>
          <p:cNvSpPr>
            <a:spLocks noGrp="1"/>
          </p:cNvSpPr>
          <p:nvPr>
            <p:ph type="title"/>
          </p:nvPr>
        </p:nvSpPr>
        <p:spPr>
          <a:xfrm>
            <a:off x="555786" y="-1320900"/>
            <a:ext cx="8596800" cy="1320900"/>
          </a:xfrm>
        </p:spPr>
        <p:txBody>
          <a:bodyPr spcFirstLastPara="1" wrap="square" lIns="91425" tIns="45700" rIns="91425" bIns="45700" anchor="b" anchorCtr="0">
            <a:noAutofit/>
          </a:bodyPr>
          <a:lstStyle/>
          <a:p>
            <a:r>
              <a:rPr lang="en-US" dirty="0"/>
              <a:t>Stop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818717a432_0_76"/>
          <p:cNvSpPr txBox="1">
            <a:spLocks noGrp="1"/>
          </p:cNvSpPr>
          <p:nvPr>
            <p:ph type="title"/>
          </p:nvPr>
        </p:nvSpPr>
        <p:spPr>
          <a:xfrm>
            <a:off x="555786" y="257025"/>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05"/>
                  </a:ext>
                </a:extLst>
              </a:rPr>
              <a:t>Organization of the Standards</a:t>
            </a:r>
            <a:endParaRPr/>
          </a:p>
        </p:txBody>
      </p:sp>
      <p:sp>
        <p:nvSpPr>
          <p:cNvPr id="259" name="Google Shape;259;g818717a432_0_76"/>
          <p:cNvSpPr txBox="1">
            <a:spLocks noGrp="1"/>
          </p:cNvSpPr>
          <p:nvPr>
            <p:ph type="body" idx="1"/>
          </p:nvPr>
        </p:nvSpPr>
        <p:spPr>
          <a:xfrm>
            <a:off x="555775" y="1375075"/>
            <a:ext cx="5936700" cy="52995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a:solidFill>
                  <a:srgbClr val="000000"/>
                </a:solidFill>
                <a:latin typeface="Calibri"/>
                <a:ea typeface="Calibri"/>
                <a:cs typeface="Calibri"/>
                <a:sym typeface="Calibri"/>
              </a:rPr>
              <a:t>The organization of the </a:t>
            </a:r>
            <a:r>
              <a:rPr lang="en-US" i="1">
                <a:solidFill>
                  <a:srgbClr val="000000"/>
                </a:solidFill>
                <a:latin typeface="Calibri"/>
                <a:ea typeface="Calibri"/>
                <a:cs typeface="Calibri"/>
                <a:sym typeface="Calibri"/>
              </a:rPr>
              <a:t>KAS for Social Studies</a:t>
            </a:r>
            <a:r>
              <a:rPr lang="en-US">
                <a:solidFill>
                  <a:srgbClr val="000000"/>
                </a:solidFill>
                <a:latin typeface="Calibri"/>
                <a:ea typeface="Calibri"/>
                <a:cs typeface="Calibri"/>
                <a:sym typeface="Calibri"/>
              </a:rPr>
              <a:t> requires a balance between the inquiry practices and the discipline strand standards as both are crucial to develop mastery understanding of the standards. </a:t>
            </a:r>
            <a:endParaRPr>
              <a:solidFill>
                <a:srgbClr val="000000"/>
              </a:solidFill>
              <a:latin typeface="Calibri"/>
              <a:ea typeface="Calibri"/>
              <a:cs typeface="Calibri"/>
              <a:sym typeface="Calibri"/>
            </a:endParaRPr>
          </a:p>
        </p:txBody>
      </p:sp>
      <p:sp>
        <p:nvSpPr>
          <p:cNvPr id="260" name="Google Shape;260;g818717a432_0_76"/>
          <p:cNvSpPr txBox="1">
            <a:spLocks noGrp="1"/>
          </p:cNvSpPr>
          <p:nvPr>
            <p:ph type="sldNum" idx="12"/>
          </p:nvPr>
        </p:nvSpPr>
        <p:spPr>
          <a:xfrm>
            <a:off x="11030413" y="6314034"/>
            <a:ext cx="683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900"/>
              <a:buFont typeface="Arial"/>
              <a:buNone/>
            </a:pPr>
            <a:fld id="{00000000-1234-1234-1234-123412341234}" type="slidenum">
              <a:rPr lang="en-US"/>
              <a:t>9</a:t>
            </a:fld>
            <a:endParaRPr/>
          </a:p>
        </p:txBody>
      </p:sp>
      <p:pic>
        <p:nvPicPr>
          <p:cNvPr id="2" name="Picture 2" descr="Diagram&#10;&#10;Description automatically generated">
            <a:extLst>
              <a:ext uri="{FF2B5EF4-FFF2-40B4-BE49-F238E27FC236}">
                <a16:creationId xmlns:a16="http://schemas.microsoft.com/office/drawing/2014/main" id="{2AC91909-5E41-7B73-8674-2F520276D65D}"/>
              </a:ext>
            </a:extLst>
          </p:cNvPr>
          <p:cNvPicPr>
            <a:picLocks noChangeAspect="1"/>
          </p:cNvPicPr>
          <p:nvPr/>
        </p:nvPicPr>
        <p:blipFill>
          <a:blip r:embed="rId3"/>
          <a:stretch>
            <a:fillRect/>
          </a:stretch>
        </p:blipFill>
        <p:spPr>
          <a:xfrm>
            <a:off x="6096000" y="2371875"/>
            <a:ext cx="3867150" cy="4229100"/>
          </a:xfrm>
          <a:prstGeom prst="rect">
            <a:avLst/>
          </a:prstGeom>
        </p:spPr>
      </p:pic>
    </p:spTree>
  </p:cSld>
  <p:clrMapOvr>
    <a:masterClrMapping/>
  </p:clrMapOvr>
</p:sld>
</file>

<file path=ppt/theme/theme1.xml><?xml version="1.0" encoding="utf-8"?>
<a:theme xmlns:a="http://schemas.openxmlformats.org/drawingml/2006/main" name="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DE">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2020-04-13T04:00:00+00:00</Publication_x0020_Date>
    <Audience1 xmlns="3a62de7d-ba57-4f43-9dae-9623ba637be0"/>
    <_dlc_DocId xmlns="3a62de7d-ba57-4f43-9dae-9623ba637be0">KYED-536-826</_dlc_DocId>
    <_dlc_DocIdUrl xmlns="3a62de7d-ba57-4f43-9dae-9623ba637be0">
      <Url>https://www.education.ky.gov/curriculum/standards/kyacadstand/_layouts/15/DocIdRedir.aspx?ID=KYED-536-826</Url>
      <Description>KYED-536-826</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A5908-8F1D-4B0E-80A9-3876013F4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51FEA7-ECA6-4F3B-BB68-B19F60207B7E}">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60D701EE-51DD-4A3E-A26C-4DC46CD49E97}">
  <ds:schemaRefs>
    <ds:schemaRef ds:uri="http://schemas.microsoft.com/sharepoint/events"/>
  </ds:schemaRefs>
</ds:datastoreItem>
</file>

<file path=customXml/itemProps4.xml><?xml version="1.0" encoding="utf-8"?>
<ds:datastoreItem xmlns:ds="http://schemas.openxmlformats.org/officeDocument/2006/customXml" ds:itemID="{FE9D9C76-8EBC-4C24-80EF-D8BD593B9B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11159</Words>
  <Application>Microsoft Office PowerPoint</Application>
  <PresentationFormat>Widescreen</PresentationFormat>
  <Paragraphs>918</Paragraphs>
  <Slides>88</Slides>
  <Notes>88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88</vt:i4>
      </vt:variant>
    </vt:vector>
  </HeadingPairs>
  <TitlesOfParts>
    <vt:vector size="97" baseType="lpstr">
      <vt:lpstr>Arial</vt:lpstr>
      <vt:lpstr>Calibri</vt:lpstr>
      <vt:lpstr>Georgia</vt:lpstr>
      <vt:lpstr>Libre Franklin Medium</vt:lpstr>
      <vt:lpstr>Noto Sans Symbols</vt:lpstr>
      <vt:lpstr>Roboto</vt:lpstr>
      <vt:lpstr>Times New Roman</vt:lpstr>
      <vt:lpstr>KDE</vt:lpstr>
      <vt:lpstr>KDE</vt:lpstr>
      <vt:lpstr>Social Studies Assignment Review Protocol    How to Use the Protocol    Module 5</vt:lpstr>
      <vt:lpstr>Social Studies Assignment Review Protocol  How to Use the Protocol    Module 5: Section A Introduction to the protocol and KAS for Social Studies aligned assignments  </vt:lpstr>
      <vt:lpstr>Group Norms</vt:lpstr>
      <vt:lpstr>Overview of this module: </vt:lpstr>
      <vt:lpstr>Goals of this Module: </vt:lpstr>
      <vt:lpstr>Essential Question</vt:lpstr>
      <vt:lpstr>The Organization of the KAS for Social Studies</vt:lpstr>
      <vt:lpstr>Organization of the Standards</vt:lpstr>
      <vt:lpstr>Organization of the Standards</vt:lpstr>
      <vt:lpstr>Organization of the Standards</vt:lpstr>
      <vt:lpstr>Discipline Strands and the Inquiry Practices</vt:lpstr>
      <vt:lpstr>Organization of the Standards and the impact on aligned Assignments </vt:lpstr>
      <vt:lpstr>Organization of the Standards and the impact on aligned Assignments</vt:lpstr>
      <vt:lpstr>Reflection</vt:lpstr>
      <vt:lpstr>Coming Up </vt:lpstr>
      <vt:lpstr>Stop here</vt:lpstr>
      <vt:lpstr>Social Studies Assignment Review Protocol    How to Use the Protocol    Module 5: Section B Overview of the Social Studies Assignment Review Protocol  </vt:lpstr>
      <vt:lpstr>Group Norms</vt:lpstr>
      <vt:lpstr>Overview of this module: </vt:lpstr>
      <vt:lpstr>Goals of this Module: </vt:lpstr>
      <vt:lpstr>Essential Question</vt:lpstr>
      <vt:lpstr>Social Studies Assignment Review Protocol Overview </vt:lpstr>
      <vt:lpstr>Investigating the Assignment Review Protocol </vt:lpstr>
      <vt:lpstr>Assignment Review Protocol  </vt:lpstr>
      <vt:lpstr>Assignment Review Protocol </vt:lpstr>
      <vt:lpstr>Assignment Review Protocol</vt:lpstr>
      <vt:lpstr>Assignment Review Protocol  </vt:lpstr>
      <vt:lpstr>Assignment Review Protocol  </vt:lpstr>
      <vt:lpstr>Assignment Review Protocol  </vt:lpstr>
      <vt:lpstr>Assignment Review Protocol</vt:lpstr>
      <vt:lpstr>Assignment Review Protocol </vt:lpstr>
      <vt:lpstr>Reflection</vt:lpstr>
      <vt:lpstr>Coming Up </vt:lpstr>
      <vt:lpstr>Stop here</vt:lpstr>
      <vt:lpstr>Social Studies Assignment Review Protocol    How to Use the Protocol    Module 5: Section C Evaluating Assignments using the Social Studies Assignment Review Protocol   </vt:lpstr>
      <vt:lpstr>Group Norms</vt:lpstr>
      <vt:lpstr>Overview of this module: </vt:lpstr>
      <vt:lpstr>Goals of this Module: </vt:lpstr>
      <vt:lpstr>Essential Question</vt:lpstr>
      <vt:lpstr>Assignment One: Is it strongly, partially or weakly aligned? </vt:lpstr>
      <vt:lpstr>Is it strongly, partially or weakly aligned? </vt:lpstr>
      <vt:lpstr>Is it strongly, partially or weakly aligned? </vt:lpstr>
      <vt:lpstr>Assignment Two: Is it strongly, partially or strongly aligned? </vt:lpstr>
      <vt:lpstr>Is it strongly, partially or weakly aligned? </vt:lpstr>
      <vt:lpstr>Is it strongly, partially or weakly aligned? </vt:lpstr>
      <vt:lpstr>Extension: Student Assignment Library </vt:lpstr>
      <vt:lpstr>Student Assignment Library</vt:lpstr>
      <vt:lpstr>Reflection</vt:lpstr>
      <vt:lpstr>Coming Up </vt:lpstr>
      <vt:lpstr>Stop here</vt:lpstr>
      <vt:lpstr>Social Studies Assignment Review Protocol    How to Use the Protocol    Module 5: Section D Understanding the Student Work Review Protocol   </vt:lpstr>
      <vt:lpstr>Group Norms</vt:lpstr>
      <vt:lpstr>Overview of this module: </vt:lpstr>
      <vt:lpstr>Goals of this Module: </vt:lpstr>
      <vt:lpstr>Essential Question</vt:lpstr>
      <vt:lpstr>Student Work Review Protocol</vt:lpstr>
      <vt:lpstr>Investigating the Student Work Review Protocol </vt:lpstr>
      <vt:lpstr>Student Work Review Protocol</vt:lpstr>
      <vt:lpstr>Student Work Review Protocol</vt:lpstr>
      <vt:lpstr>Student Work Review Protocol</vt:lpstr>
      <vt:lpstr>Student Work Review Protocol</vt:lpstr>
      <vt:lpstr>Student Work Review Protocol</vt:lpstr>
      <vt:lpstr>Student Work Review Protocol</vt:lpstr>
      <vt:lpstr>Reflection</vt:lpstr>
      <vt:lpstr>Reflection</vt:lpstr>
      <vt:lpstr>Coming Up </vt:lpstr>
      <vt:lpstr>Stop here</vt:lpstr>
      <vt:lpstr>Social Studies Assignment Review Protocol    How to Use the Protocol    Module 5: Section E Reflection   </vt:lpstr>
      <vt:lpstr>Group Norms</vt:lpstr>
      <vt:lpstr>Overview of this module: </vt:lpstr>
      <vt:lpstr>Goals of this Module: </vt:lpstr>
      <vt:lpstr>Essential Question</vt:lpstr>
      <vt:lpstr>Why do the standards matter?</vt:lpstr>
      <vt:lpstr>Here’s what TNTP found:</vt:lpstr>
      <vt:lpstr>Opportunity myth</vt:lpstr>
      <vt:lpstr>In the nearly 1,000 lessons observed, students were working on activities related to class 88 percent of the time and more than half brought home A’s and B’s. </vt:lpstr>
      <vt:lpstr>Opportunity myth</vt:lpstr>
      <vt:lpstr>Opportunity myth</vt:lpstr>
      <vt:lpstr>Opportunity myth</vt:lpstr>
      <vt:lpstr>Opportunity myth</vt:lpstr>
      <vt:lpstr>Opportunity myth</vt:lpstr>
      <vt:lpstr>Opportunity myth</vt:lpstr>
      <vt:lpstr>Opportunity myth</vt:lpstr>
      <vt:lpstr>Opportunity myth</vt:lpstr>
      <vt:lpstr>Opportunity myth</vt:lpstr>
      <vt:lpstr> Opportunity Myth Reflection   </vt:lpstr>
      <vt:lpstr>Reflection</vt:lpstr>
      <vt:lpstr>Stop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Assignment Review Protocol    How to Use the Protocol    Module 5</dc:title>
  <dc:creator>Hamilton, Whitney - Division of Program Standards</dc:creator>
  <cp:lastModifiedBy>Ransom, Heather - Division of Academic Program Standards</cp:lastModifiedBy>
  <cp:revision>6</cp:revision>
  <dcterms:created xsi:type="dcterms:W3CDTF">2019-09-10T18:12:15Z</dcterms:created>
  <dcterms:modified xsi:type="dcterms:W3CDTF">2023-03-01T13:44:17Z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864097ed-91e0-49e5-b8c5-b85345b7ef08</vt:lpwstr>
  </property>
</Properties>
</file>