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36"/>
  </p:notesMasterIdLst>
  <p:sldIdLst>
    <p:sldId id="263" r:id="rId6"/>
    <p:sldId id="352" r:id="rId7"/>
    <p:sldId id="353"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 id="368" r:id="rId23"/>
    <p:sldId id="369" r:id="rId24"/>
    <p:sldId id="370" r:id="rId25"/>
    <p:sldId id="371" r:id="rId26"/>
    <p:sldId id="372" r:id="rId27"/>
    <p:sldId id="373" r:id="rId28"/>
    <p:sldId id="374" r:id="rId29"/>
    <p:sldId id="375" r:id="rId30"/>
    <p:sldId id="376" r:id="rId31"/>
    <p:sldId id="377" r:id="rId32"/>
    <p:sldId id="378" r:id="rId33"/>
    <p:sldId id="379" r:id="rId34"/>
    <p:sldId id="380"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Franklin Gothic Book" panose="020B0503020102020204" pitchFamily="34" charset="0"/>
      <p:regular r:id="rId41"/>
      <p:italic r:id="rId42"/>
    </p:embeddedFont>
    <p:embeddedFont>
      <p:font typeface="Franklin Gothic Medium" panose="020B0603020102020204" pitchFamily="34" charset="0"/>
      <p:regular r:id="rId43"/>
      <p:italic r:id="rId44"/>
    </p:embeddedFont>
    <p:embeddedFont>
      <p:font typeface="Libre Franklin" pitchFamily="2" charset="0"/>
      <p:regular r:id="rId45"/>
      <p:bold r:id="rId46"/>
      <p:italic r:id="rId47"/>
      <p:boldItalic r:id="rId48"/>
    </p:embeddedFont>
    <p:embeddedFont>
      <p:font typeface="Libre Franklin Medium"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6" roundtripDataSignature="AMtx7mhbjnDweMmesxcf3gtrLHUpCiyUB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D90D4C-25CF-D8C0-EF06-27663B70180B}" name="Perkins, Jacob - Division of Communications" initials="PJDoC" userId="S::Jacob.Perkins@education.ky.gov::c40ba2c0-b4ef-4c71-9781-8024fdc37b7e" providerId="AD"/>
  <p188:author id="{C3D873E3-4DC4-748B-D574-646FE133D5AE}" name="Turner, Rosalind - Division of Communications" initials="TRDoC" userId="S::rosalind.turner@education.ky.gov::7c9c7ca7-1d99-46ec-ad67-a660f1da4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icki Ray" initials="" lastIdx="4" clrIdx="0"/>
  <p:cmAuthor id="1" name="Lauren Gallicchio" initials="" lastIdx="5" clrIdx="1"/>
  <p:cmAuthor id="2" name="Thomas Clouse"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152FC-B92B-4908-816E-3D7ED2A5D307}" v="8" dt="2023-10-11T20:38:22.935"/>
  </p1510:revLst>
</p1510:revInfo>
</file>

<file path=ppt/tableStyles.xml><?xml version="1.0" encoding="utf-8"?>
<a:tblStyleLst xmlns:a="http://schemas.openxmlformats.org/drawingml/2006/main" def="{7D4F87D2-B31D-4A5B-840A-ADB18C62B1F1}">
  <a:tblStyle styleId="{7D4F87D2-B31D-4A5B-840A-ADB18C62B1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3925" autoAdjust="0"/>
  </p:normalViewPr>
  <p:slideViewPr>
    <p:cSldViewPr snapToGrid="0">
      <p:cViewPr varScale="1">
        <p:scale>
          <a:sx n="55" d="100"/>
          <a:sy n="55" d="100"/>
        </p:scale>
        <p:origin x="1094" y="34"/>
      </p:cViewPr>
      <p:guideLst/>
    </p:cSldViewPr>
  </p:slideViewPr>
  <p:outlineViewPr>
    <p:cViewPr>
      <p:scale>
        <a:sx n="33" d="100"/>
        <a:sy n="33" d="100"/>
      </p:scale>
      <p:origin x="0" y="-528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3.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159" Type="http://schemas.openxmlformats.org/officeDocument/2006/relationships/viewProps" Target="viewProps.xml"/><Relationship Id="rId7" Type="http://schemas.openxmlformats.org/officeDocument/2006/relationships/slide" Target="slides/slide2.xml"/><Relationship Id="rId162"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157" Type="http://schemas.openxmlformats.org/officeDocument/2006/relationships/commentAuthors" Target="commentAuthors.xml"/><Relationship Id="rId5" Type="http://schemas.openxmlformats.org/officeDocument/2006/relationships/slideMaster" Target="slideMasters/slideMaster1.xml"/><Relationship Id="rId160" Type="http://schemas.openxmlformats.org/officeDocument/2006/relationships/theme" Target="theme/theme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3.xml"/><Relationship Id="rId51" Type="http://schemas.openxmlformats.org/officeDocument/2006/relationships/font" Target="fonts/font15.fntdata"/><Relationship Id="rId163"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2.fntdata"/><Relationship Id="rId46" Type="http://schemas.openxmlformats.org/officeDocument/2006/relationships/font" Target="fonts/font10.fntdata"/><Relationship Id="rId158"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5.fntdata"/><Relationship Id="rId16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49" Type="http://schemas.openxmlformats.org/officeDocument/2006/relationships/font" Target="fonts/font13.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8.fntdata"/><Relationship Id="rId52" Type="http://schemas.openxmlformats.org/officeDocument/2006/relationships/font" Target="fonts/font16.fntdata"/><Relationship Id="rId15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google.com/document/d/16UNZD0kK9ZEIdiQgbZ266jfwgMsGuUG0AehRNcHGpzQ/edi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ocs.google.com/document/d/16UNZD0kK9ZEIdiQgbZ266jfwgMsGuUG0AehRNcHGpzQ/edi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eadingrockets.org/article/importance-active-read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eareteachers.com/think-pair-share-alternativ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readingrockets.org/strategies/paragraph_shrinking" TargetMode="External"/><Relationship Id="rId3" Type="http://schemas.openxmlformats.org/officeDocument/2006/relationships/hyperlink" Target="https://learningcenter.unc.edu/tips-and-tools/annotating-texts/" TargetMode="External"/><Relationship Id="rId7" Type="http://schemas.openxmlformats.org/officeDocument/2006/relationships/hyperlink" Target="https://www.youtube.com/watch?v=4XTb5WDQkr8"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readingrockets.org/strategies/partner_reading" TargetMode="External"/><Relationship Id="rId5" Type="http://schemas.openxmlformats.org/officeDocument/2006/relationships/hyperlink" Target="https://www.alvordschools.org/site/handlers/filedownload.ashx?moduleinstanceid=15788&amp;dataid=25357&amp;FileName=marking_the_text.pdf" TargetMode="External"/><Relationship Id="rId10" Type="http://schemas.openxmlformats.org/officeDocument/2006/relationships/hyperlink" Target="https://www.readingrockets.org/strategies/reciprocal_teaching#:~:text=Reciprocal%20teaching%20refers%20to%20an,generating%2C%20clarifying%2C%20and%20predicting" TargetMode="External"/><Relationship Id="rId4" Type="http://schemas.openxmlformats.org/officeDocument/2006/relationships/hyperlink" Target="https://www.facinghistory.org/resource-library/chunking" TargetMode="External"/><Relationship Id="rId9" Type="http://schemas.openxmlformats.org/officeDocument/2006/relationships/hyperlink" Target="https://mcgraw.princeton.edu/undergraduates/resources/resource-library/active-reading-strategi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253e037a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2" name="Google Shape;122;g2253e037a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1f145736de9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1f145736de9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1f145736de9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1f145736de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1f145736de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1f145736de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223c2a54d8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223c2a54d8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and complete the application activity on the slide. Module Five Learning Guide: </a:t>
            </a:r>
            <a:r>
              <a:rPr lang="en-US" sz="1200" u="sng" dirty="0">
                <a:solidFill>
                  <a:schemeClr val="hlink"/>
                </a:solidFill>
                <a:latin typeface="Calibri"/>
                <a:ea typeface="Calibri"/>
                <a:cs typeface="Calibri"/>
                <a:sym typeface="Calibri"/>
                <a:hlinkClick r:id="rId3"/>
              </a:rPr>
              <a:t>https://docs.google.com/document/d/16UNZD0kK9ZEIdiQgbZ266jfwgMsGuUG0AehRNcHGpzQ/edit</a:t>
            </a:r>
            <a:r>
              <a:rPr lang="en-US" sz="1200" dirty="0">
                <a:solidFill>
                  <a:schemeClr val="dk1"/>
                </a:solidFill>
                <a:latin typeface="Calibri"/>
                <a:ea typeface="Calibri"/>
                <a:cs typeface="Calibri"/>
                <a:sym typeface="Calibri"/>
              </a:rPr>
              <a:t>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1f145736de9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1f145736de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r>
              <a:rPr lang="en-US" dirty="0">
                <a:latin typeface="Calibri"/>
                <a:ea typeface="Calibri"/>
                <a:cs typeface="Calibri"/>
                <a:sym typeface="Calibri"/>
              </a:rPr>
              <a:t>The information here applies largely to text-based sources. </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en-US" dirty="0">
                <a:latin typeface="Calibri"/>
                <a:ea typeface="Calibri"/>
                <a:cs typeface="Calibri"/>
                <a:sym typeface="Calibri"/>
              </a:rPr>
              <a:t>The linked module for Text Dependent Questions linked on the slide provides further information about how to write questions that ensure students engage deeply with the source. The slides that follow provide more explicit details relevant to social studies sources. </a:t>
            </a:r>
            <a:endParaRPr dirty="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223c2a54d89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223c2a54d89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223c2a54d89_5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223c2a54d89_5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is adapted from the Reading and Writing webcast that aired on 3-19-20: </a:t>
            </a:r>
            <a:r>
              <a:rPr lang="en-US" sz="2000" b="0" i="0" u="sng" dirty="0">
                <a:solidFill>
                  <a:srgbClr val="000000"/>
                </a:solidFill>
                <a:effectLst/>
                <a:latin typeface="Times New Roman" panose="02020603050405020304" pitchFamily="18" charset="0"/>
              </a:rPr>
              <a:t>https://youtu.be/z6XzikFdrok</a:t>
            </a:r>
            <a:endParaRPr sz="1200" u="sng" dirty="0">
              <a:solidFill>
                <a:schemeClr val="dk1"/>
              </a:solidFill>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223c2a54d89_5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223c2a54d89_5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is adapted from the Reading and Writing webcast that aired on 3-19-20: </a:t>
            </a:r>
            <a:r>
              <a:rPr lang="en-US" sz="2000" b="0" i="0" u="sng" dirty="0">
                <a:solidFill>
                  <a:srgbClr val="000000"/>
                </a:solidFill>
                <a:effectLst/>
                <a:latin typeface="Times New Roman" panose="02020603050405020304" pitchFamily="18" charset="0"/>
              </a:rPr>
              <a:t>https://youtu.be/z6XzikFdrok</a:t>
            </a:r>
            <a:endParaRPr lang="en-US" sz="1200"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223c2a54d89_5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223c2a54d89_5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is adapted from the Reading and Writing webcast that aired on 3-19-20: </a:t>
            </a:r>
            <a:r>
              <a:rPr lang="en-US" sz="2000" b="0" i="0" u="sng" dirty="0">
                <a:solidFill>
                  <a:srgbClr val="000000"/>
                </a:solidFill>
                <a:effectLst/>
                <a:latin typeface="Times New Roman" panose="02020603050405020304" pitchFamily="18" charset="0"/>
              </a:rPr>
              <a:t>https://youtu.be/z6XzikFdrok</a:t>
            </a:r>
            <a:endParaRPr lang="en-US" sz="1200"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223c2a54d89_5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0" name="Google Shape;910;g223c2a54d89_5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1f145736de9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1f145736de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Module Series Overview:</a:t>
            </a:r>
          </a:p>
          <a:p>
            <a:pPr marL="0" lvl="0" indent="0" algn="l" rtl="0">
              <a:spcBef>
                <a:spcPts val="0"/>
              </a:spcBef>
              <a:spcAft>
                <a:spcPts val="0"/>
              </a:spcAft>
              <a:buClr>
                <a:schemeClr val="dk1"/>
              </a:buClr>
              <a:buSzPts val="1400"/>
              <a:buFont typeface="Arial"/>
              <a:buNone/>
            </a:pPr>
            <a:r>
              <a:rPr lang="en-US" sz="1200" i="1" dirty="0">
                <a:solidFill>
                  <a:schemeClr val="dk1"/>
                </a:solidFill>
                <a:latin typeface="Calibri"/>
                <a:ea typeface="Calibri"/>
                <a:cs typeface="Calibri"/>
                <a:sym typeface="Calibri"/>
              </a:rPr>
              <a:t>Supporting Students in Using Evidence</a:t>
            </a:r>
            <a:r>
              <a:rPr lang="en-US" sz="1200" dirty="0">
                <a:solidFill>
                  <a:schemeClr val="dk1"/>
                </a:solidFill>
                <a:latin typeface="Calibri"/>
                <a:ea typeface="Calibri"/>
                <a:cs typeface="Calibri"/>
                <a:sym typeface="Calibri"/>
              </a:rPr>
              <a:t> module series is a set of six of modules designed to support students when using evidence as required by the </a:t>
            </a:r>
            <a:r>
              <a:rPr lang="en-US" sz="1200" i="1" dirty="0">
                <a:solidFill>
                  <a:schemeClr val="dk1"/>
                </a:solidFill>
                <a:latin typeface="Calibri"/>
                <a:ea typeface="Calibri"/>
                <a:cs typeface="Calibri"/>
                <a:sym typeface="Calibri"/>
              </a:rPr>
              <a:t>Kentucky Academic Standards (KAS) for Social Studies. </a:t>
            </a:r>
            <a:r>
              <a:rPr lang="en-US" sz="1200" dirty="0">
                <a:solidFill>
                  <a:schemeClr val="dk1"/>
                </a:solidFill>
                <a:latin typeface="Calibri"/>
                <a:ea typeface="Calibri"/>
                <a:cs typeface="Calibri"/>
                <a:sym typeface="Calibri"/>
              </a:rPr>
              <a:t>While this module series is designed in a progression, you may engage with the module section that best meets your professional learning needs. </a:t>
            </a:r>
            <a:endParaRPr lang="en-US" sz="13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i="1" dirty="0">
                <a:solidFill>
                  <a:schemeClr val="dk1"/>
                </a:solidFill>
                <a:latin typeface="Calibri"/>
                <a:ea typeface="Calibri"/>
                <a:cs typeface="Calibri"/>
                <a:sym typeface="Calibri"/>
              </a:rPr>
              <a:t>Supporting Students in Using Evidence</a:t>
            </a:r>
            <a:r>
              <a:rPr lang="en-US" sz="1200" b="1"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module series is intended to support the successful implementation of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in classrooms across the state. The duration, scope and sequence of the module sections may be customized to accommodate local needs and conditions. The sections are designed to provide flexibility for districts and schools and, as such, can be viewed as stand-alone lessons or within the progression of the module as written. You are supported in engaging with this module individually, if desired. </a:t>
            </a: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Materials: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following materials are part of this module:</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rPr>
              <a:t>●</a:t>
            </a:r>
            <a:r>
              <a:rPr lang="en-US" sz="1200" i="1" dirty="0">
                <a:solidFill>
                  <a:schemeClr val="dk1"/>
                </a:solidFill>
                <a:latin typeface="Calibri"/>
                <a:ea typeface="Calibri"/>
                <a:cs typeface="Calibri"/>
                <a:sym typeface="Calibri"/>
              </a:rPr>
              <a:t>Kentucky Academic Standards (KAS) for Social Studies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rPr>
              <a:t>●</a:t>
            </a:r>
            <a:r>
              <a:rPr lang="en-US" sz="1200" dirty="0">
                <a:solidFill>
                  <a:schemeClr val="dk1"/>
                </a:solidFill>
                <a:latin typeface="Calibri"/>
                <a:ea typeface="Calibri"/>
                <a:cs typeface="Calibri"/>
                <a:sym typeface="Calibri"/>
              </a:rPr>
              <a:t>Additional materials, such as but not limited to, articles, discussion strategies, etc. are provided within the notes section of applicable slides throughout the module. </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are provided in the Notes section of the PowerPoint to support your learning. The information provided in the Notes section includes additional information, directions for the activities on the slide, and citations of used resources, where appropriate. It is critical that you read the material presented in the Notes section to ensure that you are acquiring the important knowledge, skills and understanding required when engaging with this module. </a:t>
            </a: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Virtual Training Note:</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If you plan to engage with this module virtually as a group, consider directing participants to the</a:t>
            </a:r>
            <a:r>
              <a:rPr lang="en-US" sz="1200" dirty="0">
                <a:solidFill>
                  <a:schemeClr val="dk1"/>
                </a:solidFill>
                <a:uFill>
                  <a:noFill/>
                </a:uFill>
                <a:latin typeface="Calibri"/>
                <a:ea typeface="Calibri"/>
                <a:cs typeface="Calibri"/>
                <a:sym typeface="Calibri"/>
              </a:rPr>
              <a:t> Social Studies Professional Learning Modules page </a:t>
            </a:r>
            <a:r>
              <a:rPr lang="en-US" sz="1200" dirty="0">
                <a:solidFill>
                  <a:schemeClr val="dk1"/>
                </a:solidFill>
                <a:latin typeface="Calibri"/>
                <a:ea typeface="Calibri"/>
                <a:cs typeface="Calibri"/>
                <a:sym typeface="Calibri"/>
              </a:rPr>
              <a:t>so that you may access the resources used directly from the links provided in the PowerPoint: </a:t>
            </a:r>
            <a:r>
              <a:rPr lang="en-US" sz="1200" u="sng" dirty="0">
                <a:solidFill>
                  <a:schemeClr val="dk1"/>
                </a:solidFill>
                <a:latin typeface="Calibri"/>
                <a:ea typeface="Calibri"/>
                <a:cs typeface="Calibri"/>
                <a:sym typeface="Calibri"/>
              </a:rPr>
              <a:t>https://kystandards.org/standards-resources/ss-resources/ss-pl-modules/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Additionally, you may consider downloading the resources contained within each section of the module and placing them into a Google folder for you or your colleagues to access. </a:t>
            </a: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Module Five: Compelling and Supporting Questions</a:t>
            </a:r>
          </a:p>
          <a:p>
            <a:pPr marL="457200" lvl="0" indent="-304800" algn="l" rtl="0">
              <a:spcBef>
                <a:spcPts val="0"/>
              </a:spcBef>
              <a:spcAft>
                <a:spcPts val="0"/>
              </a:spcAft>
              <a:buClr>
                <a:srgbClr val="102649"/>
              </a:buClr>
              <a:buSzPts val="1200"/>
              <a:buFont typeface="Calibri"/>
              <a:buChar char="•"/>
            </a:pPr>
            <a:r>
              <a:rPr lang="en-US" sz="1200" b="1" dirty="0">
                <a:solidFill>
                  <a:srgbClr val="102649"/>
                </a:solidFill>
                <a:latin typeface="Calibri"/>
                <a:ea typeface="Calibri"/>
                <a:cs typeface="Calibri"/>
                <a:sym typeface="Calibri"/>
              </a:rPr>
              <a:t>Compelling Question: </a:t>
            </a:r>
            <a:r>
              <a:rPr lang="en-US" sz="1200" dirty="0">
                <a:solidFill>
                  <a:srgbClr val="222222"/>
                </a:solidFill>
                <a:latin typeface="Calibri"/>
                <a:ea typeface="Calibri"/>
                <a:cs typeface="Calibri"/>
                <a:sym typeface="Calibri"/>
              </a:rPr>
              <a:t>How do I support students in communicating their own conclusions, using evidence to substantiate their claims? </a:t>
            </a:r>
            <a:endParaRPr lang="en-US"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b="1" dirty="0">
                <a:solidFill>
                  <a:schemeClr val="dk1"/>
                </a:solidFill>
                <a:latin typeface="Calibri"/>
                <a:ea typeface="Calibri"/>
                <a:cs typeface="Calibri"/>
                <a:sym typeface="Calibri"/>
              </a:rPr>
              <a:t>Supporting Question:</a:t>
            </a:r>
            <a:r>
              <a:rPr lang="en-US" sz="1200" dirty="0">
                <a:solidFill>
                  <a:schemeClr val="dk1"/>
                </a:solidFill>
                <a:latin typeface="Calibri"/>
                <a:ea typeface="Calibri"/>
                <a:cs typeface="Calibri"/>
                <a:sym typeface="Calibri"/>
              </a:rPr>
              <a:t> How do I support students’ comprehension of primary and secondary sources?</a:t>
            </a:r>
            <a:endParaRPr lang="en-US"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Learning Target and Success Criteria:</a:t>
            </a: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Learning Target and Success Criteria for districts and schools of Module One: Using Evidence and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are:</a:t>
            </a:r>
          </a:p>
          <a:p>
            <a:pPr marL="457200" lvl="0" indent="-304800" algn="l" rtl="0">
              <a:spcBef>
                <a:spcPts val="0"/>
              </a:spcBef>
              <a:spcAft>
                <a:spcPts val="0"/>
              </a:spcAft>
              <a:buClr>
                <a:srgbClr val="102649"/>
              </a:buClr>
              <a:buSzPts val="1200"/>
              <a:buFont typeface="Calibri"/>
              <a:buChar char="●"/>
            </a:pPr>
            <a:r>
              <a:rPr lang="en-US" sz="1200" b="1" dirty="0">
                <a:solidFill>
                  <a:schemeClr val="dk1"/>
                </a:solidFill>
                <a:latin typeface="Calibri"/>
                <a:ea typeface="Calibri"/>
                <a:cs typeface="Calibri"/>
                <a:sym typeface="Calibri"/>
              </a:rPr>
              <a:t>Learning Target:</a:t>
            </a:r>
            <a:r>
              <a:rPr lang="en-US" sz="1200" dirty="0">
                <a:solidFill>
                  <a:schemeClr val="dk1"/>
                </a:solidFill>
                <a:latin typeface="Calibri"/>
                <a:ea typeface="Calibri"/>
                <a:cs typeface="Calibri"/>
                <a:sym typeface="Calibri"/>
              </a:rPr>
              <a:t> I can support students in using evidence to substantiate their claims.</a:t>
            </a:r>
          </a:p>
          <a:p>
            <a:pPr marL="457200" lvl="0" indent="-304800" algn="l" rtl="0">
              <a:spcBef>
                <a:spcPts val="0"/>
              </a:spcBef>
              <a:spcAft>
                <a:spcPts val="0"/>
              </a:spcAft>
              <a:buClr>
                <a:schemeClr val="dk1"/>
              </a:buClr>
              <a:buSzPts val="1200"/>
              <a:buFont typeface="Calibri"/>
              <a:buChar char="●"/>
            </a:pPr>
            <a:r>
              <a:rPr lang="en-US" sz="1200" b="1" dirty="0">
                <a:solidFill>
                  <a:schemeClr val="dk1"/>
                </a:solidFill>
                <a:latin typeface="Calibri"/>
                <a:ea typeface="Calibri"/>
                <a:cs typeface="Calibri"/>
                <a:sym typeface="Calibri"/>
              </a:rPr>
              <a:t>Success Criteria:</a:t>
            </a:r>
            <a:r>
              <a:rPr lang="en-US" sz="1200" dirty="0">
                <a:solidFill>
                  <a:schemeClr val="dk1"/>
                </a:solidFill>
                <a:latin typeface="Calibri"/>
                <a:ea typeface="Calibri"/>
                <a:cs typeface="Calibri"/>
                <a:sym typeface="Calibri"/>
              </a:rPr>
              <a:t> I will be successful when I can develop coherent periods of learning that supports students’ comprehension of primary and secondary sources.</a:t>
            </a: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Intended Audiences:</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Participants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Module participants may include, but are not limited to, district leadership, school administrators, instructional specialists/coaches, intervention specialists, department chairs, special educators and classroom teachers.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It is important to note that it is recommended that participants have engaged with the following modules prior to engaging with this module:</a:t>
            </a:r>
          </a:p>
          <a:p>
            <a:pPr marL="457200" lvl="0" indent="-304800" algn="l" rtl="0">
              <a:lnSpc>
                <a:spcPct val="115000"/>
              </a:lnSpc>
              <a:spcBef>
                <a:spcPts val="0"/>
              </a:spcBef>
              <a:spcAft>
                <a:spcPts val="0"/>
              </a:spcAft>
              <a:buClr>
                <a:schemeClr val="dk1"/>
              </a:buClr>
              <a:buSzPts val="1200"/>
              <a:buFont typeface="Calibri"/>
              <a:buChar char="●"/>
            </a:pPr>
            <a:r>
              <a:rPr lang="en-US" sz="1200" i="1" dirty="0">
                <a:solidFill>
                  <a:schemeClr val="dk1"/>
                </a:solidFill>
                <a:latin typeface="Calibri"/>
                <a:ea typeface="Calibri"/>
                <a:cs typeface="Calibri"/>
                <a:sym typeface="Calibri"/>
              </a:rPr>
              <a:t>Getting to know the Kentucky Academic Standards (KAS) for Social Studies </a:t>
            </a:r>
            <a:r>
              <a:rPr lang="en-US" sz="1200" dirty="0">
                <a:solidFill>
                  <a:schemeClr val="dk1"/>
                </a:solidFill>
                <a:latin typeface="Calibri"/>
                <a:ea typeface="Calibri"/>
                <a:cs typeface="Calibri"/>
                <a:sym typeface="Calibri"/>
              </a:rPr>
              <a:t>Module</a:t>
            </a: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The </a:t>
            </a:r>
            <a:r>
              <a:rPr lang="en-US" sz="1200" i="1" dirty="0">
                <a:solidFill>
                  <a:schemeClr val="dk1"/>
                </a:solidFill>
                <a:latin typeface="Calibri"/>
                <a:ea typeface="Calibri"/>
                <a:cs typeface="Calibri"/>
                <a:sym typeface="Calibri"/>
              </a:rPr>
              <a:t>Minding the Gap </a:t>
            </a:r>
            <a:r>
              <a:rPr lang="en-US" sz="1200" dirty="0">
                <a:solidFill>
                  <a:schemeClr val="dk1"/>
                </a:solidFill>
                <a:latin typeface="Calibri"/>
                <a:ea typeface="Calibri"/>
                <a:cs typeface="Calibri"/>
                <a:sym typeface="Calibri"/>
              </a:rPr>
              <a:t>Module</a:t>
            </a:r>
          </a:p>
          <a:p>
            <a:pPr marL="457200" lvl="0" indent="-304800" algn="l" rtl="0">
              <a:lnSpc>
                <a:spcPct val="115000"/>
              </a:lnSpc>
              <a:spcBef>
                <a:spcPts val="0"/>
              </a:spcBef>
              <a:spcAft>
                <a:spcPts val="0"/>
              </a:spcAft>
              <a:buClr>
                <a:schemeClr val="dk1"/>
              </a:buClr>
              <a:buSzPts val="1200"/>
              <a:buFont typeface="Calibri"/>
              <a:buChar char="●"/>
            </a:pPr>
            <a:r>
              <a:rPr lang="en-US" sz="1200" i="1" dirty="0">
                <a:solidFill>
                  <a:schemeClr val="dk1"/>
                </a:solidFill>
                <a:latin typeface="Calibri"/>
                <a:ea typeface="Calibri"/>
                <a:cs typeface="Calibri"/>
                <a:sym typeface="Calibri"/>
              </a:rPr>
              <a:t>The Inquiry Practices of the Kentucky Academic Standards (KAS) for Social Studies </a:t>
            </a:r>
            <a:r>
              <a:rPr lang="en-US" sz="1200" dirty="0">
                <a:solidFill>
                  <a:schemeClr val="dk1"/>
                </a:solidFill>
                <a:latin typeface="Calibri"/>
                <a:ea typeface="Calibri"/>
                <a:cs typeface="Calibri"/>
                <a:sym typeface="Calibri"/>
              </a:rPr>
              <a:t>Module</a:t>
            </a:r>
          </a:p>
          <a:p>
            <a:pPr marL="457200" lvl="0" indent="0" algn="l" rtl="0">
              <a:lnSpc>
                <a:spcPct val="115000"/>
              </a:lnSpc>
              <a:spcBef>
                <a:spcPts val="0"/>
              </a:spcBef>
              <a:spcAft>
                <a:spcPts val="0"/>
              </a:spcAft>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Thus, participants are encouraged to engage with these modules prior to participating in this module. </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Facilitators: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While this module series is designed for a teacher to engage with it individually, it may be implemented with a group of educators led by a facilitator. If this module is being completed as a group, facilitators may include, but are not limited to, district leaders, school administrators, instructional specialists/coaches, intervention specialists, department chairs, special educators, and classroom teachers. Facilitators may need to revise specific tasks in order to meet the needs of the participants or to be respectful of the time planned within the work session. As stated above, the Kentucky Department of Education (KDE) recommends that participants engage with the four modules mentioned above prior to engaging with this work. If the facilitator has not engaged with these modules, it is recommended that they complete the four modules mentioned before facilitating this module.</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Helpful Hint for Facilitators: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learning that will take place in this module may cause Kentucky educators to face changes in instructional practices amidst this transition. It is important to realize that while you are the facilitator of these work sessions, you may not have all the answers to the questions asked by participants, and that is okay. Throughout the module, participants may have questions that will be addressed in future work sessions. When that happens, reflect on this quote from Graham Fletcher, “Every teachable moment doesn’t need to be a teachable moment in that moment.” Use these moments to encourage participants to attend future work sessions where those questions will be addressed. If participants ask questions you are not prepared to answer, offer to follow up on that during the next work session.</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Planning Ahead for Facilitators: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Determine which stakeholders to invite as participants. In the invitation, describe how the work sessions will benefit them.</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few days before the meeting, you may want to remind participants to be prepared to have their documents available during the meeting. (See below for Participant Documents Needed.)</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Reserve adequate space and equipment. Tables or desks should be set up to support small-group discussion. If conducting this module virtually, ensure that your technology platform can support break out rooms to support small group collaboration.</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Ensure that participants have access to the Internet.</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Consider how you might handle participants who may not be in attendance at all work sessions. It might be worthwhile to consider how those participants might access missed sections of the module between work sessions in order to feel as prepared as the other participants.</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Preparation</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 </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Participant Documents Needed:</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Plan ahead regarding how you will feel most comfortable engaging with the </a:t>
            </a:r>
            <a:r>
              <a:rPr lang="en-US" sz="1200" i="1" dirty="0">
                <a:solidFill>
                  <a:schemeClr val="dk1"/>
                </a:solidFill>
                <a:latin typeface="Calibri"/>
                <a:ea typeface="Calibri"/>
                <a:cs typeface="Calibri"/>
                <a:sym typeface="Calibri"/>
              </a:rPr>
              <a:t>KAS for Social Studie</a:t>
            </a:r>
            <a:r>
              <a:rPr lang="en-US" sz="1200" dirty="0">
                <a:solidFill>
                  <a:schemeClr val="dk1"/>
                </a:solidFill>
                <a:latin typeface="Calibri"/>
                <a:ea typeface="Calibri"/>
                <a:cs typeface="Calibri"/>
                <a:sym typeface="Calibri"/>
              </a:rPr>
              <a:t>s, either:</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device with access to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or</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hard copy of the </a:t>
            </a:r>
            <a:r>
              <a:rPr lang="en-US" sz="1200" i="1" dirty="0">
                <a:solidFill>
                  <a:schemeClr val="dk1"/>
                </a:solidFill>
                <a:latin typeface="Calibri"/>
                <a:ea typeface="Calibri"/>
                <a:cs typeface="Calibri"/>
                <a:sym typeface="Calibri"/>
              </a:rPr>
              <a:t>KAS for Social Studies</a:t>
            </a: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b="1" dirty="0">
                <a:solidFill>
                  <a:schemeClr val="dk1"/>
                </a:solidFill>
                <a:latin typeface="Calibri"/>
                <a:ea typeface="Calibri"/>
                <a:cs typeface="Calibri"/>
                <a:sym typeface="Calibri"/>
              </a:rPr>
              <a:t>Supplies Needed:</a:t>
            </a: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2"/>
                  </a:ext>
                </a:extLst>
              </a:rPr>
              <a:t>Computer</a:t>
            </a:r>
            <a:r>
              <a:rPr lang="en-US" sz="1200" dirty="0">
                <a:solidFill>
                  <a:schemeClr val="dk1"/>
                </a:solidFill>
                <a:latin typeface="Calibri"/>
                <a:ea typeface="Calibri"/>
                <a:cs typeface="Calibri"/>
                <a:sym typeface="Calibri"/>
              </a:rPr>
              <a:t> with the Module Six: What should students do before engaging with complex sources? PowerPoint presentation.</a:t>
            </a: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 Technology with projection capability if in person with a group. Technology platform where presenters have sharing ability and breakout room options if virtual with a group. </a:t>
            </a: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 Copies of the handouts needed for the session either in hard copy format or available in a folder online. If facilitating this work with a group, links to the participant handouts needed for the session also may be built right into the agenda.</a:t>
            </a: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 Parking Lot for questions - If completing as a group, you may consider providing a poster on which participants can write or post questions, or you may prefer to have a digital parking lot where participants can access a Google document, for example, to post questions and that you can modify as the participants work through the sections of the module.</a:t>
            </a: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 Self-Sticking Notes (optional)</a:t>
            </a: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 Poster paper (optional)</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Highlighters and/or colored pens/markers (optional)</a:t>
            </a: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Building a Community:</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Building a community is important for any group that will work together, especially if participants have not worked together before. The concept is the same as building a safe, respectful, productive classroom climate. Incorporating community-building into each session builds trust, shows participants that they are valuable as individuals and engages them in the learning process. It is also useful for creating a professional learning network where participants can be supported in their work. Community-building can be as simple as allowing participants to introduce themselves and their role in the school/district, developing or refining group norms, allowing for questions, and/or the sharing of answers to reflection questions or individual discovery task items that are included in this module. Again, time allotted for community-building will allow participants to have a voice and be engaged as active contributors and learners in the sessions.</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Virtual Training Options:</a:t>
            </a:r>
            <a:r>
              <a:rPr lang="en-US" sz="1200" dirty="0">
                <a:solidFill>
                  <a:schemeClr val="dk1"/>
                </a:solidFill>
                <a:latin typeface="Calibri"/>
                <a:ea typeface="Calibri"/>
                <a:cs typeface="Calibri"/>
                <a:sym typeface="Calibri"/>
              </a:rPr>
              <a:t> Be sure to conduct continual check-ins throughout the presentation. Build Google documents to continue to collect feedback, such as questions, hopes, and/or concerns to which participants may continually add.</a:t>
            </a:r>
            <a:endParaRPr lang="en-US" dirty="0">
              <a:solidFill>
                <a:schemeClr val="dk1"/>
              </a:solidFill>
            </a:endParaRPr>
          </a:p>
          <a:p>
            <a:pPr marL="0" lvl="0" indent="0" algn="l" rtl="0">
              <a:spcBef>
                <a:spcPts val="0"/>
              </a:spcBef>
              <a:spcAft>
                <a:spcPts val="0"/>
              </a:spcAft>
              <a:buNone/>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223c2a54d89_5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6" name="Google Shape;916;g223c2a54d89_5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is adapted from the Reading and Writing webcast that aired on 3-19-20: </a:t>
            </a:r>
            <a:r>
              <a:rPr lang="en-US" sz="2000" b="0" i="0" u="sng" dirty="0">
                <a:solidFill>
                  <a:srgbClr val="000000"/>
                </a:solidFill>
                <a:effectLst/>
                <a:latin typeface="Times New Roman" panose="02020603050405020304" pitchFamily="18" charset="0"/>
              </a:rPr>
              <a:t>https://youtu.be/z6XzikFdrok</a:t>
            </a:r>
            <a:endParaRPr lang="en-US" sz="1200" u="sng"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223c2a54d89_5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223c2a54d89_5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is adapted from the Reading and Writing webcast that aired on 3-19-20: </a:t>
            </a:r>
            <a:r>
              <a:rPr lang="en-US" sz="2000" b="0" i="0" u="sng" dirty="0">
                <a:solidFill>
                  <a:srgbClr val="000000"/>
                </a:solidFill>
                <a:effectLst/>
                <a:latin typeface="Times New Roman" panose="02020603050405020304" pitchFamily="18" charset="0"/>
              </a:rPr>
              <a:t>https://youtu.be/z6XzikFdrok</a:t>
            </a:r>
            <a:endParaRPr lang="en-US" sz="1200" u="sng"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223c2a54d89_5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223c2a54d89_5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is adapted from the Reading and Writing webcast that aired on 3-19-20: </a:t>
            </a:r>
            <a:r>
              <a:rPr lang="en-US" sz="2000" b="0" i="0" u="sng" dirty="0">
                <a:solidFill>
                  <a:srgbClr val="000000"/>
                </a:solidFill>
                <a:effectLst/>
                <a:latin typeface="Times New Roman" panose="02020603050405020304" pitchFamily="18" charset="0"/>
              </a:rPr>
              <a:t>https://youtu.be/z6XzikFdrok</a:t>
            </a:r>
            <a:endParaRPr lang="en-US" sz="1200" u="sng" dirty="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1f145736de9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1f145736de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1f145736de9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1f145736de9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2079cd96447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2079cd96447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1f145736de9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2" name="Google Shape;962;g1f145736de9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223c2a54d89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0" name="Google Shape;970;g223c2a54d89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Read the slide and complete the application activity on the slide. Module Five Learning Guide: </a:t>
            </a:r>
            <a:r>
              <a:rPr lang="en-US" sz="1200" u="sng" dirty="0">
                <a:solidFill>
                  <a:schemeClr val="hlink"/>
                </a:solidFill>
                <a:latin typeface="Calibri"/>
                <a:ea typeface="Calibri"/>
                <a:cs typeface="Calibri"/>
                <a:sym typeface="Calibri"/>
                <a:hlinkClick r:id="rId3"/>
              </a:rPr>
              <a:t>https://docs.google.com/document/d/16UNZD0kK9ZEIdiQgbZ266jfwgMsGuUG0AehRNcHGpzQ/edit</a:t>
            </a:r>
            <a:r>
              <a:rPr lang="en-US" sz="1200" dirty="0">
                <a:solidFill>
                  <a:schemeClr val="dk1"/>
                </a:solidFill>
                <a:latin typeface="Calibri"/>
                <a:ea typeface="Calibri"/>
                <a:cs typeface="Calibri"/>
                <a:sym typeface="Calibri"/>
              </a:rPr>
              <a:t>  </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2079cd96447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2079cd96447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222222"/>
                </a:solidFill>
                <a:latin typeface="Calibri"/>
                <a:ea typeface="Calibri"/>
                <a:cs typeface="Calibri"/>
                <a:sym typeface="Calibri"/>
              </a:rPr>
              <a:t>Guiding Notes: </a:t>
            </a:r>
          </a:p>
          <a:p>
            <a:pPr marL="0" lvl="0" indent="0" algn="l" rtl="0">
              <a:spcBef>
                <a:spcPts val="0"/>
              </a:spcBef>
              <a:spcAft>
                <a:spcPts val="0"/>
              </a:spcAft>
              <a:buClr>
                <a:schemeClr val="dk1"/>
              </a:buClr>
              <a:buSzPts val="1100"/>
              <a:buFont typeface="Arial"/>
              <a:buNone/>
            </a:pPr>
            <a:endParaRPr lang="en-US" sz="1200" dirty="0">
              <a:solidFill>
                <a:srgbClr val="22222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rgbClr val="222222"/>
                </a:solidFill>
                <a:latin typeface="Calibri"/>
                <a:ea typeface="Calibri"/>
                <a:cs typeface="Calibri"/>
                <a:sym typeface="Calibri"/>
              </a:rPr>
              <a:t>To support participants in reflection on what they have learned so far as they engaged with Module Four, complete the Google Form. It is important to note that this form is not scored, it is merely to support a participant in demonstrating their mastery of the success criteria shared at the beginning of this section. Responses are anonymous, and submitting this form will help the KDE by providing feedback on the effectiveness of this module. As a reminder, the success criteria for Module Four is:</a:t>
            </a:r>
          </a:p>
          <a:p>
            <a:pPr marL="0" lvl="0" indent="0" algn="l" rtl="0">
              <a:spcBef>
                <a:spcPts val="0"/>
              </a:spcBef>
              <a:spcAft>
                <a:spcPts val="0"/>
              </a:spcAft>
              <a:buClr>
                <a:schemeClr val="dk1"/>
              </a:buClr>
              <a:buSzPts val="1100"/>
              <a:buFont typeface="Arial"/>
              <a:buNone/>
            </a:pPr>
            <a:endParaRPr lang="en-US" sz="1200" dirty="0">
              <a:solidFill>
                <a:srgbClr val="222222"/>
              </a:solidFill>
              <a:latin typeface="Calibri"/>
              <a:ea typeface="Calibri"/>
              <a:cs typeface="Calibri"/>
              <a:sym typeface="Calibri"/>
            </a:endParaRPr>
          </a:p>
          <a:p>
            <a:pPr marL="152400" lvl="0" indent="0" algn="l" rtl="0">
              <a:spcBef>
                <a:spcPts val="0"/>
              </a:spcBef>
              <a:spcAft>
                <a:spcPts val="0"/>
              </a:spcAft>
              <a:buClr>
                <a:srgbClr val="222222"/>
              </a:buClr>
              <a:buSzPts val="1200"/>
              <a:buFont typeface="Calibri"/>
              <a:buNone/>
            </a:pPr>
            <a:r>
              <a:rPr lang="en-US" sz="1200" b="1" dirty="0">
                <a:solidFill>
                  <a:srgbClr val="222222"/>
                </a:solidFill>
                <a:latin typeface="Calibri"/>
                <a:ea typeface="Calibri"/>
                <a:cs typeface="Calibri"/>
                <a:sym typeface="Calibri"/>
              </a:rPr>
              <a:t>Success Criteria: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5"/>
                  </a:ext>
                </a:extLst>
              </a:rPr>
              <a:t>I will be successful when I can develop coherent periods of learning that supports students’ comprehension of primary and secondary sources.</a:t>
            </a:r>
            <a:endParaRPr lang="en-US" sz="1200" dirty="0">
              <a:solidFill>
                <a:srgbClr val="222222"/>
              </a:solidFill>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endParaRPr lang="en-US" sz="1200" dirty="0">
              <a:solidFill>
                <a:srgbClr val="22222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rgbClr val="222222"/>
                </a:solidFill>
                <a:latin typeface="Calibri"/>
                <a:ea typeface="Calibri"/>
                <a:cs typeface="Calibri"/>
                <a:sym typeface="Calibri"/>
              </a:rPr>
              <a:t>Once participants have completed their Google Form, have them reflect on their learning by asking self-regulation feedback questions to ensure that they are prepared to continue additional modules within the </a:t>
            </a:r>
            <a:r>
              <a:rPr lang="en-US" sz="1200" i="1" dirty="0">
                <a:solidFill>
                  <a:srgbClr val="222222"/>
                </a:solidFill>
                <a:latin typeface="Calibri"/>
                <a:ea typeface="Calibri"/>
                <a:cs typeface="Calibri"/>
                <a:sym typeface="Calibri"/>
              </a:rPr>
              <a:t>Supporting Students in Using Evidence</a:t>
            </a:r>
            <a:r>
              <a:rPr lang="en-US" sz="1200" dirty="0">
                <a:solidFill>
                  <a:srgbClr val="222222"/>
                </a:solidFill>
                <a:latin typeface="Calibri"/>
                <a:ea typeface="Calibri"/>
                <a:cs typeface="Calibri"/>
                <a:sym typeface="Calibri"/>
              </a:rPr>
              <a:t> module series. To reflect on your learning, ask yourself the following questions:</a:t>
            </a:r>
          </a:p>
          <a:p>
            <a:pPr marL="0" lvl="0" indent="0" algn="l" rtl="0">
              <a:spcBef>
                <a:spcPts val="0"/>
              </a:spcBef>
              <a:spcAft>
                <a:spcPts val="0"/>
              </a:spcAft>
              <a:buClr>
                <a:schemeClr val="dk1"/>
              </a:buClr>
              <a:buSzPts val="1100"/>
              <a:buFont typeface="Arial"/>
              <a:buNone/>
            </a:pPr>
            <a:endParaRPr lang="en-US" sz="1200" dirty="0">
              <a:solidFill>
                <a:srgbClr val="222222"/>
              </a:solidFill>
              <a:latin typeface="Calibri"/>
              <a:ea typeface="Calibri"/>
              <a:cs typeface="Calibri"/>
              <a:sym typeface="Calibri"/>
            </a:endParaRPr>
          </a:p>
          <a:p>
            <a:pPr marL="457200" lvl="0" indent="-304800" algn="l" rtl="0">
              <a:spcBef>
                <a:spcPts val="0"/>
              </a:spcBef>
              <a:spcAft>
                <a:spcPts val="0"/>
              </a:spcAft>
              <a:buClr>
                <a:srgbClr val="222222"/>
              </a:buClr>
              <a:buSzPts val="1200"/>
              <a:buFont typeface="Calibri"/>
              <a:buChar char="●"/>
            </a:pPr>
            <a:r>
              <a:rPr lang="en-US" sz="1200" dirty="0">
                <a:solidFill>
                  <a:srgbClr val="222222"/>
                </a:solidFill>
                <a:latin typeface="Calibri"/>
                <a:ea typeface="Calibri"/>
                <a:cs typeface="Calibri"/>
                <a:sym typeface="Calibri"/>
              </a:rPr>
              <a:t>How can I reflect on my own learning?</a:t>
            </a:r>
          </a:p>
          <a:p>
            <a:pPr marL="457200" lvl="0" indent="-304800" algn="l" rtl="0">
              <a:spcBef>
                <a:spcPts val="0"/>
              </a:spcBef>
              <a:spcAft>
                <a:spcPts val="0"/>
              </a:spcAft>
              <a:buClr>
                <a:srgbClr val="222222"/>
              </a:buClr>
              <a:buSzPts val="1200"/>
              <a:buFont typeface="Calibri"/>
              <a:buChar char="●"/>
            </a:pPr>
            <a:r>
              <a:rPr lang="en-US" sz="1200" dirty="0">
                <a:solidFill>
                  <a:srgbClr val="222222"/>
                </a:solidFill>
                <a:latin typeface="Calibri"/>
                <a:ea typeface="Calibri"/>
                <a:cs typeface="Calibri"/>
                <a:sym typeface="Calibri"/>
              </a:rPr>
              <a:t>What further doubts do I have regarding the information presented in </a:t>
            </a:r>
            <a:r>
              <a:rPr lang="en-US" sz="1200" i="1" dirty="0">
                <a:solidFill>
                  <a:srgbClr val="202124"/>
                </a:solidFill>
                <a:latin typeface="Calibri"/>
                <a:ea typeface="Calibri"/>
                <a:cs typeface="Calibri"/>
                <a:sym typeface="Calibri"/>
              </a:rPr>
              <a:t>Module Four:  What should students do before engaging with complex sources?</a:t>
            </a:r>
            <a:endParaRPr lang="en-US" sz="1300" i="1" dirty="0">
              <a:solidFill>
                <a:srgbClr val="222222"/>
              </a:solidFill>
              <a:latin typeface="Calibri"/>
              <a:ea typeface="Calibri"/>
              <a:cs typeface="Calibri"/>
              <a:sym typeface="Calibri"/>
            </a:endParaRPr>
          </a:p>
          <a:p>
            <a:pPr marL="457200" lvl="0" indent="-304800" algn="l" rtl="0">
              <a:spcBef>
                <a:spcPts val="0"/>
              </a:spcBef>
              <a:spcAft>
                <a:spcPts val="0"/>
              </a:spcAft>
              <a:buClr>
                <a:srgbClr val="222222"/>
              </a:buClr>
              <a:buSzPts val="1200"/>
              <a:buFont typeface="Calibri"/>
              <a:buChar char="●"/>
            </a:pPr>
            <a:r>
              <a:rPr lang="en-US" sz="1200" dirty="0">
                <a:solidFill>
                  <a:srgbClr val="222222"/>
                </a:solidFill>
                <a:latin typeface="Calibri"/>
                <a:ea typeface="Calibri"/>
                <a:cs typeface="Calibri"/>
                <a:sym typeface="Calibri"/>
              </a:rPr>
              <a:t>Can I now teach someone else what makes a source complex? </a:t>
            </a:r>
          </a:p>
          <a:p>
            <a:pPr marL="457200" lvl="0" indent="0" algn="l" rtl="0">
              <a:spcBef>
                <a:spcPts val="0"/>
              </a:spcBef>
              <a:spcAft>
                <a:spcPts val="0"/>
              </a:spcAft>
              <a:buClr>
                <a:schemeClr val="dk1"/>
              </a:buClr>
              <a:buSzPts val="1100"/>
              <a:buFont typeface="Arial"/>
              <a:buNone/>
            </a:pPr>
            <a:endParaRPr lang="en-US" sz="1200" dirty="0">
              <a:solidFill>
                <a:srgbClr val="22222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rgbClr val="222222"/>
                </a:solidFill>
                <a:latin typeface="Calibri"/>
                <a:ea typeface="Calibri"/>
                <a:cs typeface="Calibri"/>
                <a:sym typeface="Calibri"/>
              </a:rPr>
              <a:t>If participants identify any gaps in their understanding after answering the self-regulation feedback questions, encourage them to ask their peers for additional help in clarifying any misconceptions. </a:t>
            </a:r>
            <a:endParaRPr lang="en-US" dirty="0">
              <a:solidFill>
                <a:schemeClr val="dk1"/>
              </a:solidFill>
            </a:endParaRPr>
          </a:p>
          <a:p>
            <a:pPr marL="0" lvl="0" indent="0" algn="l" rtl="0">
              <a:spcBef>
                <a:spcPts val="0"/>
              </a:spcBef>
              <a:spcAft>
                <a:spcPts val="0"/>
              </a:spcAft>
              <a:buNone/>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223c2a54d89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 name="Google Shape;984;g223c2a54d8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Guiding Notes: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Read the slide. This concludes Module Five.</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1f145736de9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For more information on compelling questions, visit Section 3B: “What are Compelling Questions and how do students ask them?” from the Inquiry Practices module: </a:t>
            </a:r>
            <a:r>
              <a:rPr lang="en-US" sz="1200" u="sng" dirty="0">
                <a:solidFill>
                  <a:schemeClr val="dk1"/>
                </a:solidFill>
                <a:latin typeface="Calibri"/>
                <a:ea typeface="Calibri"/>
                <a:cs typeface="Calibri"/>
                <a:sym typeface="Calibri"/>
              </a:rPr>
              <a:t>https://education.ky.gov/curriculum/standards/kyacadstand/Documents/Inquiry_Practices_of_KAS_for_Social_Studies.pptx</a:t>
            </a:r>
          </a:p>
          <a:p>
            <a:pPr marL="0" lvl="0" indent="0" algn="l" rtl="0">
              <a:spcBef>
                <a:spcPts val="0"/>
              </a:spcBef>
              <a:spcAft>
                <a:spcPts val="0"/>
              </a:spcAft>
              <a:buNone/>
            </a:pPr>
            <a:endParaRPr lang="en-US" sz="1200" u="sng"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dirty="0">
                <a:solidFill>
                  <a:schemeClr val="dk1"/>
                </a:solidFill>
                <a:latin typeface="Calibri"/>
                <a:ea typeface="Calibri"/>
                <a:cs typeface="Calibri"/>
                <a:sym typeface="Calibri"/>
              </a:rPr>
              <a:t>For more information on supporting questions, visit “Section C: What are Supporting Questions, and how do students ask them?” from the Inquiry Practices module: </a:t>
            </a:r>
            <a:r>
              <a:rPr lang="en-US" sz="1200" u="sng" dirty="0">
                <a:solidFill>
                  <a:schemeClr val="dk1"/>
                </a:solidFill>
                <a:latin typeface="Calibri"/>
                <a:ea typeface="Calibri"/>
                <a:cs typeface="Calibri"/>
                <a:sym typeface="Calibri"/>
              </a:rPr>
              <a:t>https://education.ky.gov/curriculum/standards/kyacadstand/Documents/Inquiry_Practices_of_KAS_for_Social_Studies.pptx</a:t>
            </a:r>
          </a:p>
          <a:p>
            <a:pPr marL="0" lvl="0" indent="0" algn="l" rtl="0">
              <a:spcBef>
                <a:spcPts val="0"/>
              </a:spcBef>
              <a:spcAft>
                <a:spcPts val="0"/>
              </a:spcAft>
              <a:buClr>
                <a:schemeClr val="dk1"/>
              </a:buClr>
              <a:buSzPts val="1100"/>
              <a:buFont typeface="Arial"/>
              <a:buNone/>
            </a:pPr>
            <a:endParaRPr lang="en-US"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For more information on Learning Goals and Success Criteria and their alignment to the </a:t>
            </a:r>
            <a:r>
              <a:rPr lang="en-US" sz="1200" i="1" dirty="0">
                <a:latin typeface="Calibri"/>
                <a:ea typeface="Calibri"/>
                <a:cs typeface="Calibri"/>
                <a:sym typeface="Calibri"/>
              </a:rPr>
              <a:t>KAS for Social Studies</a:t>
            </a:r>
            <a:r>
              <a:rPr lang="en-US" sz="1200" dirty="0">
                <a:latin typeface="Calibri"/>
                <a:ea typeface="Calibri"/>
                <a:cs typeface="Calibri"/>
                <a:sym typeface="Calibri"/>
              </a:rPr>
              <a:t>, visit Learning Goals, Success Criteria and the </a:t>
            </a:r>
            <a:r>
              <a:rPr lang="en-US" sz="1200" i="1" dirty="0">
                <a:latin typeface="Calibri"/>
                <a:ea typeface="Calibri"/>
                <a:cs typeface="Calibri"/>
                <a:sym typeface="Calibri"/>
              </a:rPr>
              <a:t>KAS for Social Studies</a:t>
            </a:r>
            <a:r>
              <a:rPr lang="en-US" sz="1200" i="0" dirty="0">
                <a:latin typeface="Calibri"/>
                <a:ea typeface="Calibri"/>
                <a:cs typeface="Calibri"/>
                <a:sym typeface="Calibri"/>
              </a:rPr>
              <a:t>: </a:t>
            </a:r>
            <a:r>
              <a:rPr lang="en-US" sz="1200" i="0" u="sng" dirty="0">
                <a:latin typeface="Calibri"/>
                <a:ea typeface="Calibri"/>
                <a:cs typeface="Calibri"/>
                <a:sym typeface="Calibri"/>
              </a:rPr>
              <a:t>https://kystandards.org/standards-resources/ss-resources/learning-goals-success-criteria-and-the-kas-for-social-studies/</a:t>
            </a:r>
            <a:endParaRPr lang="en-US" sz="1200" u="sng" dirty="0">
              <a:latin typeface="Calibri"/>
              <a:ea typeface="Calibri"/>
              <a:cs typeface="Calibri"/>
              <a:sym typeface="Calibri"/>
            </a:endParaRPr>
          </a:p>
        </p:txBody>
      </p:sp>
      <p:sp>
        <p:nvSpPr>
          <p:cNvPr id="795" name="Google Shape;795;g1f145736de9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1f145736de9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1f145736de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dirty="0"/>
              <a:t>Guiding Notes:</a:t>
            </a:r>
          </a:p>
          <a:p>
            <a:pPr marL="0" lvl="0" indent="0" algn="l" rtl="0">
              <a:spcBef>
                <a:spcPts val="0"/>
              </a:spcBef>
              <a:spcAft>
                <a:spcPts val="0"/>
              </a:spcAft>
              <a:buNone/>
            </a:pPr>
            <a:endParaRPr lang="en-US" b="0" dirty="0"/>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Complete a short survey to share our thinking and provide them with feedback on how the KDE can best meet our needs. Feedback from our surveys will be used by the KDE to plan and prepare future professional learning.</a:t>
            </a: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Post-Survey: </a:t>
            </a:r>
            <a:r>
              <a:rPr lang="en-US" b="0" i="0" u="sng">
                <a:solidFill>
                  <a:srgbClr val="000000"/>
                </a:solidFill>
                <a:effectLst/>
                <a:latin typeface="Times New Roman" panose="02020603050405020304" pitchFamily="18" charset="0"/>
              </a:rPr>
              <a:t>https://docs.google.com/forms/d/e/1FAIpQLSdA4gZ6IOKn0RAxFzgbQBHvVr0pLAmZukA5zdS4dAMHppPNPQ/viewform?usp=sf_link</a:t>
            </a:r>
            <a:endParaRPr lang="en-US" u="sng" dirty="0"/>
          </a:p>
        </p:txBody>
      </p:sp>
    </p:spTree>
    <p:extLst>
      <p:ext uri="{BB962C8B-B14F-4D97-AF65-F5344CB8AC3E}">
        <p14:creationId xmlns:p14="http://schemas.microsoft.com/office/powerpoint/2010/main" val="3627706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1f145736de9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1f145736de9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Supporting student comprehension of complex sources may occur in three phases. When implementing a complex source in the local curriculum, teachers can support student comprehension of the source by using strategies before, during and after reading the complex source. Module Five discusses ways to support students while engaging with complex sources to support comprehension.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As you engage with Module Five, you are encourage to view this PowerPoint in slideshow or presentation mode to ensure that you are able to read the text featured on each slide.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223c2a54d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223c2a54d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Guiding Notes: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and engage in the Gist Reading Strategy to learn about the importance of active reading.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Resource:</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Reed, Deborah K. (2016) </a:t>
            </a:r>
            <a:r>
              <a:rPr lang="en-US" sz="1200" i="1" dirty="0">
                <a:latin typeface="Calibri"/>
                <a:ea typeface="Calibri"/>
                <a:cs typeface="Calibri"/>
                <a:sym typeface="Calibri"/>
              </a:rPr>
              <a:t>The Importance of Active Reading. </a:t>
            </a:r>
            <a:r>
              <a:rPr lang="en-US" sz="1200" dirty="0">
                <a:latin typeface="Calibri"/>
                <a:ea typeface="Calibri"/>
                <a:cs typeface="Calibri"/>
                <a:sym typeface="Calibri"/>
              </a:rPr>
              <a:t>Reading Rockets (courtesy of the Iowa Reading Research Center). </a:t>
            </a:r>
            <a:r>
              <a:rPr lang="en-US" sz="1200" u="sng" dirty="0">
                <a:solidFill>
                  <a:schemeClr val="hlink"/>
                </a:solidFill>
                <a:latin typeface="Calibri"/>
                <a:ea typeface="Calibri"/>
                <a:cs typeface="Calibri"/>
                <a:sym typeface="Calibri"/>
                <a:hlinkClick r:id="rId3"/>
              </a:rPr>
              <a:t>https://www.readingrockets.org/article/importance-active-reading</a:t>
            </a:r>
            <a:r>
              <a:rPr lang="en-US" sz="1200" dirty="0">
                <a:latin typeface="Calibri"/>
                <a:ea typeface="Calibri"/>
                <a:cs typeface="Calibri"/>
                <a:sym typeface="Calibri"/>
              </a:rPr>
              <a:t> </a:t>
            </a:r>
            <a:endParaRPr sz="1200" dirty="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223c2a54d8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223c2a54d8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To engage in a Sticky-Note Storm, you will work individually at first, but then share your ideas in pairs or small groups. The goal of is strategy is to share as many ideas as possible.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Resources: </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Mulvahill, Elizabeth (2019). </a:t>
            </a:r>
            <a:r>
              <a:rPr lang="en-US" sz="1200" i="1" dirty="0">
                <a:latin typeface="Calibri"/>
                <a:ea typeface="Calibri"/>
                <a:cs typeface="Calibri"/>
                <a:sym typeface="Calibri"/>
              </a:rPr>
              <a:t>10 Fun Alternatives to Think-Pair-Share. </a:t>
            </a:r>
            <a:r>
              <a:rPr lang="en-US" sz="1200" dirty="0">
                <a:latin typeface="Calibri"/>
                <a:ea typeface="Calibri"/>
                <a:cs typeface="Calibri"/>
                <a:sym typeface="Calibri"/>
              </a:rPr>
              <a:t>We Are Teachers. </a:t>
            </a:r>
            <a:r>
              <a:rPr lang="en-US" sz="1200" u="sng" dirty="0">
                <a:solidFill>
                  <a:schemeClr val="hlink"/>
                </a:solidFill>
                <a:latin typeface="Calibri"/>
                <a:ea typeface="Calibri"/>
                <a:cs typeface="Calibri"/>
                <a:sym typeface="Calibri"/>
                <a:hlinkClick r:id="rId3"/>
              </a:rPr>
              <a:t>https://www.weareteachers.com/think-pair-share-alternatives/</a:t>
            </a:r>
            <a:r>
              <a:rPr lang="en-US" sz="1200" dirty="0">
                <a:latin typeface="Calibri"/>
                <a:ea typeface="Calibri"/>
                <a:cs typeface="Calibri"/>
                <a:sym typeface="Calibri"/>
              </a:rPr>
              <a:t> </a:t>
            </a:r>
            <a:endParaRPr sz="1200" dirty="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223c2a54d89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223c2a54d89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206d0acaa9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206d0acaa9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Read the slide. It is important to note that the information here</a:t>
            </a:r>
            <a:r>
              <a:rPr lang="en-US" sz="1200" dirty="0">
                <a:latin typeface="Calibri"/>
                <a:ea typeface="Calibri"/>
                <a:cs typeface="Calibri"/>
                <a:sym typeface="Calibri"/>
              </a:rPr>
              <a:t> applies largely to text based sources. </a:t>
            </a:r>
            <a:r>
              <a:rPr lang="en-US" sz="1200" dirty="0">
                <a:solidFill>
                  <a:schemeClr val="dk1"/>
                </a:solidFill>
                <a:latin typeface="Calibri"/>
                <a:ea typeface="Calibri"/>
                <a:cs typeface="Calibri"/>
                <a:sym typeface="Calibri"/>
              </a:rPr>
              <a:t>Close reading with sources is limited to text-based formats, such as letters, newspapers, diaries, but can also be used with transcribed audio formats, such as recorded interviews or speeches.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1f145736de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1f145736de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and access each link to learn more about the strategies cited. You will apply one of these strategies to a source later in this slideshow. Therefore, it is important to learn more about these strategies.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Resources: </a:t>
            </a:r>
            <a:endParaRPr sz="1200" dirty="0">
              <a:latin typeface="Calibri"/>
              <a:ea typeface="Calibri"/>
              <a:cs typeface="Calibri"/>
              <a:sym typeface="Calibri"/>
            </a:endParaRPr>
          </a:p>
          <a:p>
            <a:pPr marL="171450" lvl="0" indent="-171450" algn="l" rtl="0">
              <a:spcBef>
                <a:spcPts val="0"/>
              </a:spcBef>
              <a:spcAft>
                <a:spcPts val="0"/>
              </a:spcAft>
            </a:pPr>
            <a:r>
              <a:rPr lang="en-US" sz="1200" dirty="0">
                <a:latin typeface="Calibri"/>
                <a:ea typeface="Calibri"/>
                <a:cs typeface="Calibri"/>
                <a:sym typeface="Calibri"/>
              </a:rPr>
              <a:t>The Learning Center. (n.d.). </a:t>
            </a:r>
            <a:r>
              <a:rPr lang="en-US" sz="1200" i="1" dirty="0">
                <a:latin typeface="Calibri"/>
                <a:ea typeface="Calibri"/>
                <a:cs typeface="Calibri"/>
                <a:sym typeface="Calibri"/>
              </a:rPr>
              <a:t>Annotating Texts. </a:t>
            </a:r>
            <a:r>
              <a:rPr lang="en-US" sz="1200" dirty="0">
                <a:latin typeface="Calibri"/>
                <a:ea typeface="Calibri"/>
                <a:cs typeface="Calibri"/>
                <a:sym typeface="Calibri"/>
              </a:rPr>
              <a:t>University of North Carolina at Chapel Hill. </a:t>
            </a:r>
            <a:r>
              <a:rPr lang="en-US" sz="1200" u="sng" dirty="0">
                <a:solidFill>
                  <a:schemeClr val="hlink"/>
                </a:solidFill>
                <a:latin typeface="Calibri"/>
                <a:ea typeface="Calibri"/>
                <a:cs typeface="Calibri"/>
                <a:sym typeface="Calibri"/>
                <a:hlinkClick r:id="rId3"/>
              </a:rPr>
              <a:t>https://learningcenter.unc.edu/tips-and-tools/annotating-texts/</a:t>
            </a:r>
            <a:r>
              <a:rPr lang="en-US" sz="1200" dirty="0">
                <a:latin typeface="Calibri"/>
                <a:ea typeface="Calibri"/>
                <a:cs typeface="Calibri"/>
                <a:sym typeface="Calibri"/>
              </a:rPr>
              <a:t>.</a:t>
            </a:r>
            <a:endParaRPr sz="1200" dirty="0">
              <a:latin typeface="Calibri"/>
              <a:ea typeface="Calibri"/>
              <a:cs typeface="Calibri"/>
              <a:sym typeface="Calibri"/>
            </a:endParaRPr>
          </a:p>
          <a:p>
            <a:pPr marL="171450" lvl="0" indent="-171450" algn="l" rtl="0">
              <a:spcBef>
                <a:spcPts val="0"/>
              </a:spcBef>
              <a:spcAft>
                <a:spcPts val="0"/>
              </a:spcAft>
            </a:pPr>
            <a:r>
              <a:rPr lang="en-US" sz="1200" dirty="0">
                <a:latin typeface="Calibri"/>
                <a:ea typeface="Calibri"/>
                <a:cs typeface="Calibri"/>
                <a:sym typeface="Calibri"/>
              </a:rPr>
              <a:t>Facing History &amp; Ourselves. (2009. November 12). </a:t>
            </a:r>
            <a:r>
              <a:rPr lang="en-US" sz="1200" i="1" dirty="0">
                <a:latin typeface="Calibri"/>
                <a:ea typeface="Calibri"/>
                <a:cs typeface="Calibri"/>
                <a:sym typeface="Calibri"/>
              </a:rPr>
              <a:t>Chunking</a:t>
            </a:r>
            <a:r>
              <a:rPr lang="en-US" sz="1200" dirty="0">
                <a:latin typeface="Calibri"/>
                <a:ea typeface="Calibri"/>
                <a:cs typeface="Calibri"/>
                <a:sym typeface="Calibri"/>
              </a:rPr>
              <a:t>. </a:t>
            </a:r>
            <a:r>
              <a:rPr lang="en-US" sz="1200" u="sng" dirty="0">
                <a:solidFill>
                  <a:schemeClr val="hlink"/>
                </a:solidFill>
                <a:latin typeface="Calibri"/>
                <a:ea typeface="Calibri"/>
                <a:cs typeface="Calibri"/>
                <a:sym typeface="Calibri"/>
                <a:hlinkClick r:id="rId4"/>
              </a:rPr>
              <a:t>https://www.facinghistory.org/resource-library/chunking</a:t>
            </a:r>
            <a:r>
              <a:rPr lang="en-US" sz="1200" dirty="0">
                <a:latin typeface="Calibri"/>
                <a:ea typeface="Calibri"/>
                <a:cs typeface="Calibri"/>
                <a:sym typeface="Calibri"/>
              </a:rPr>
              <a:t>.</a:t>
            </a:r>
            <a:endParaRPr sz="1200" dirty="0">
              <a:latin typeface="Calibri"/>
              <a:ea typeface="Calibri"/>
              <a:cs typeface="Calibri"/>
              <a:sym typeface="Calibri"/>
            </a:endParaRPr>
          </a:p>
          <a:p>
            <a:pPr marL="171450" lvl="0" indent="-171450" algn="l" rtl="0">
              <a:spcBef>
                <a:spcPts val="0"/>
              </a:spcBef>
              <a:spcAft>
                <a:spcPts val="0"/>
              </a:spcAft>
            </a:pPr>
            <a:r>
              <a:rPr lang="en-US" sz="1200" dirty="0">
                <a:latin typeface="Calibri"/>
                <a:ea typeface="Calibri"/>
                <a:cs typeface="Calibri"/>
                <a:sym typeface="Calibri"/>
              </a:rPr>
              <a:t>AVID Critical Reading. (n.d.). </a:t>
            </a:r>
            <a:r>
              <a:rPr lang="en-US" sz="1200" i="1" dirty="0">
                <a:latin typeface="Calibri"/>
                <a:ea typeface="Calibri"/>
                <a:cs typeface="Calibri"/>
                <a:sym typeface="Calibri"/>
              </a:rPr>
              <a:t>Marking the Text. </a:t>
            </a:r>
            <a:r>
              <a:rPr lang="en-US" sz="1200" u="sng" dirty="0">
                <a:solidFill>
                  <a:schemeClr val="hlink"/>
                </a:solidFill>
                <a:latin typeface="Calibri"/>
                <a:ea typeface="Calibri"/>
                <a:cs typeface="Calibri"/>
                <a:sym typeface="Calibri"/>
                <a:hlinkClick r:id="rId5"/>
              </a:rPr>
              <a:t>https://www.alvordschools.org/site/handlers/filedownload.ashx?moduleinstanceid=15788&amp;dataid=25357&amp;FileName=marking_the_text.pdf</a:t>
            </a:r>
            <a:r>
              <a:rPr lang="en-US" sz="1200" dirty="0">
                <a:latin typeface="Calibri"/>
                <a:ea typeface="Calibri"/>
                <a:cs typeface="Calibri"/>
                <a:sym typeface="Calibri"/>
              </a:rPr>
              <a:t>.</a:t>
            </a:r>
            <a:endParaRPr sz="1200" dirty="0">
              <a:latin typeface="Calibri"/>
              <a:ea typeface="Calibri"/>
              <a:cs typeface="Calibri"/>
              <a:sym typeface="Calibri"/>
            </a:endParaRPr>
          </a:p>
          <a:p>
            <a:pPr marL="171450" lvl="0" indent="-171450" algn="l" rtl="0">
              <a:spcBef>
                <a:spcPts val="0"/>
              </a:spcBef>
              <a:spcAft>
                <a:spcPts val="0"/>
              </a:spcAft>
            </a:pPr>
            <a:r>
              <a:rPr lang="en-US" sz="1200" dirty="0">
                <a:latin typeface="Calibri"/>
                <a:ea typeface="Calibri"/>
                <a:cs typeface="Calibri"/>
                <a:sym typeface="Calibri"/>
              </a:rPr>
              <a:t>Reading Rockets. (n.d.). </a:t>
            </a:r>
            <a:r>
              <a:rPr lang="en-US" sz="1200" i="1" dirty="0">
                <a:latin typeface="Calibri"/>
                <a:ea typeface="Calibri"/>
                <a:cs typeface="Calibri"/>
                <a:sym typeface="Calibri"/>
              </a:rPr>
              <a:t>Partner Reading. </a:t>
            </a:r>
            <a:r>
              <a:rPr lang="en-US" sz="1200" u="sng" dirty="0">
                <a:solidFill>
                  <a:schemeClr val="hlink"/>
                </a:solidFill>
                <a:latin typeface="Calibri"/>
                <a:ea typeface="Calibri"/>
                <a:cs typeface="Calibri"/>
                <a:sym typeface="Calibri"/>
                <a:hlinkClick r:id="rId6"/>
              </a:rPr>
              <a:t>https://www.readingrockets.org/strategies/partner_reading</a:t>
            </a:r>
            <a:r>
              <a:rPr lang="en-US" sz="1200" dirty="0">
                <a:latin typeface="Calibri"/>
                <a:ea typeface="Calibri"/>
                <a:cs typeface="Calibri"/>
                <a:sym typeface="Calibri"/>
              </a:rPr>
              <a:t>.</a:t>
            </a:r>
            <a:endParaRPr sz="1200" dirty="0">
              <a:latin typeface="Calibri"/>
              <a:ea typeface="Calibri"/>
              <a:cs typeface="Calibri"/>
              <a:sym typeface="Calibri"/>
            </a:endParaRPr>
          </a:p>
          <a:p>
            <a:pPr marL="171450" lvl="0" indent="-171450" algn="l" rtl="0">
              <a:spcBef>
                <a:spcPts val="0"/>
              </a:spcBef>
              <a:spcAft>
                <a:spcPts val="0"/>
              </a:spcAft>
            </a:pPr>
            <a:r>
              <a:rPr lang="en-US" sz="1200" dirty="0">
                <a:latin typeface="Calibri"/>
                <a:ea typeface="Calibri"/>
                <a:cs typeface="Calibri"/>
                <a:sym typeface="Calibri"/>
              </a:rPr>
              <a:t>#iteachela. (2001). </a:t>
            </a:r>
            <a:r>
              <a:rPr lang="en-US" sz="1200" i="1" dirty="0">
                <a:latin typeface="Calibri"/>
                <a:ea typeface="Calibri"/>
                <a:cs typeface="Calibri"/>
                <a:sym typeface="Calibri"/>
              </a:rPr>
              <a:t>The Gist Reading Strategy </a:t>
            </a:r>
            <a:r>
              <a:rPr lang="en-US" sz="1200" dirty="0">
                <a:latin typeface="Calibri"/>
                <a:ea typeface="Calibri"/>
                <a:cs typeface="Calibri"/>
                <a:sym typeface="Calibri"/>
              </a:rPr>
              <a:t>[video]. </a:t>
            </a:r>
            <a:r>
              <a:rPr lang="en-US" sz="1200" u="sng" dirty="0">
                <a:solidFill>
                  <a:schemeClr val="hlink"/>
                </a:solidFill>
                <a:latin typeface="Calibri"/>
                <a:ea typeface="Calibri"/>
                <a:cs typeface="Calibri"/>
                <a:sym typeface="Calibri"/>
                <a:hlinkClick r:id="rId7"/>
              </a:rPr>
              <a:t>https://www.youtube.com/watch?v=4XTb5WDQkr8</a:t>
            </a:r>
            <a:r>
              <a:rPr lang="en-US" sz="1200" dirty="0">
                <a:latin typeface="Calibri"/>
                <a:ea typeface="Calibri"/>
                <a:cs typeface="Calibri"/>
                <a:sym typeface="Calibri"/>
              </a:rPr>
              <a:t>.</a:t>
            </a:r>
            <a:endParaRPr sz="1200" dirty="0">
              <a:latin typeface="Calibri"/>
              <a:ea typeface="Calibri"/>
              <a:cs typeface="Calibri"/>
              <a:sym typeface="Calibri"/>
            </a:endParaRPr>
          </a:p>
          <a:p>
            <a:pPr marL="171450" lvl="0" indent="-171450" algn="l" rtl="0">
              <a:spcBef>
                <a:spcPts val="0"/>
              </a:spcBef>
              <a:spcAft>
                <a:spcPts val="0"/>
              </a:spcAft>
            </a:pPr>
            <a:r>
              <a:rPr lang="en-US" sz="1200" dirty="0">
                <a:latin typeface="Calibri"/>
                <a:ea typeface="Calibri"/>
                <a:cs typeface="Calibri"/>
                <a:sym typeface="Calibri"/>
              </a:rPr>
              <a:t>Reading Rockets. (n.d.). </a:t>
            </a:r>
            <a:r>
              <a:rPr lang="en-US" sz="1200" i="1" dirty="0">
                <a:latin typeface="Calibri"/>
                <a:ea typeface="Calibri"/>
                <a:cs typeface="Calibri"/>
                <a:sym typeface="Calibri"/>
              </a:rPr>
              <a:t>Paragraph Shrinking Strategy</a:t>
            </a:r>
            <a:r>
              <a:rPr lang="en-US" sz="1200" dirty="0">
                <a:latin typeface="Calibri"/>
                <a:ea typeface="Calibri"/>
                <a:cs typeface="Calibri"/>
                <a:sym typeface="Calibri"/>
              </a:rPr>
              <a:t>. </a:t>
            </a:r>
            <a:r>
              <a:rPr lang="en-US" sz="1200" u="sng" dirty="0">
                <a:solidFill>
                  <a:schemeClr val="hlink"/>
                </a:solidFill>
                <a:latin typeface="Calibri"/>
                <a:ea typeface="Calibri"/>
                <a:cs typeface="Calibri"/>
                <a:sym typeface="Calibri"/>
                <a:hlinkClick r:id="rId8"/>
              </a:rPr>
              <a:t>https://www.readingrockets.org/strategies/paragraph_shrinking</a:t>
            </a:r>
            <a:r>
              <a:rPr lang="en-US" sz="1200" dirty="0">
                <a:latin typeface="Calibri"/>
                <a:ea typeface="Calibri"/>
                <a:cs typeface="Calibri"/>
                <a:sym typeface="Calibri"/>
              </a:rPr>
              <a:t>.</a:t>
            </a:r>
            <a:endParaRPr sz="1200" dirty="0">
              <a:latin typeface="Calibri"/>
              <a:ea typeface="Calibri"/>
              <a:cs typeface="Calibri"/>
              <a:sym typeface="Calibri"/>
            </a:endParaRPr>
          </a:p>
          <a:p>
            <a:pPr marL="171450" lvl="0" indent="-171450" algn="l" rtl="0">
              <a:spcBef>
                <a:spcPts val="0"/>
              </a:spcBef>
              <a:spcAft>
                <a:spcPts val="0"/>
              </a:spcAft>
            </a:pPr>
            <a:r>
              <a:rPr lang="en-US" sz="1200" dirty="0">
                <a:latin typeface="Calibri"/>
                <a:ea typeface="Calibri"/>
                <a:cs typeface="Calibri"/>
                <a:sym typeface="Calibri"/>
              </a:rPr>
              <a:t>The McGraw Center for Teaching &amp; Learning. (n.d.). </a:t>
            </a:r>
            <a:r>
              <a:rPr lang="en-US" sz="1200" i="1" dirty="0">
                <a:latin typeface="Calibri"/>
                <a:ea typeface="Calibri"/>
                <a:cs typeface="Calibri"/>
                <a:sym typeface="Calibri"/>
              </a:rPr>
              <a:t>Active Reading Strategies: Remember and Analyze What You Read</a:t>
            </a:r>
            <a:r>
              <a:rPr lang="en-US" sz="1200" dirty="0">
                <a:latin typeface="Calibri"/>
                <a:ea typeface="Calibri"/>
                <a:cs typeface="Calibri"/>
                <a:sym typeface="Calibri"/>
              </a:rPr>
              <a:t>. </a:t>
            </a:r>
            <a:r>
              <a:rPr lang="en-US" sz="1200" u="sng" dirty="0">
                <a:solidFill>
                  <a:schemeClr val="hlink"/>
                </a:solidFill>
                <a:latin typeface="Calibri"/>
                <a:ea typeface="Calibri"/>
                <a:cs typeface="Calibri"/>
                <a:sym typeface="Calibri"/>
                <a:hlinkClick r:id="rId9"/>
              </a:rPr>
              <a:t>https://mcgraw.princeton.edu/undergraduates/resources/resource-library/active-reading-strategies</a:t>
            </a:r>
            <a:r>
              <a:rPr lang="en-US" sz="1200" dirty="0">
                <a:latin typeface="Calibri"/>
                <a:ea typeface="Calibri"/>
                <a:cs typeface="Calibri"/>
                <a:sym typeface="Calibri"/>
              </a:rPr>
              <a:t>.</a:t>
            </a:r>
            <a:endParaRPr sz="1200" dirty="0">
              <a:latin typeface="Calibri"/>
              <a:ea typeface="Calibri"/>
              <a:cs typeface="Calibri"/>
              <a:sym typeface="Calibri"/>
            </a:endParaRPr>
          </a:p>
          <a:p>
            <a:pPr marL="171450" lvl="0" indent="-171450" algn="l" rtl="0">
              <a:spcBef>
                <a:spcPts val="0"/>
              </a:spcBef>
              <a:spcAft>
                <a:spcPts val="0"/>
              </a:spcAft>
            </a:pPr>
            <a:r>
              <a:rPr lang="en-US" sz="1200" dirty="0">
                <a:latin typeface="Calibri"/>
                <a:ea typeface="Calibri"/>
                <a:cs typeface="Calibri"/>
                <a:sym typeface="Calibri"/>
              </a:rPr>
              <a:t>Reading Rockets. (n.d.). </a:t>
            </a:r>
            <a:r>
              <a:rPr lang="en-US" sz="1200" i="1" dirty="0">
                <a:latin typeface="Calibri"/>
                <a:ea typeface="Calibri"/>
                <a:cs typeface="Calibri"/>
                <a:sym typeface="Calibri"/>
              </a:rPr>
              <a:t>Reciprocal Teaching</a:t>
            </a:r>
            <a:r>
              <a:rPr lang="en-US" sz="1200" dirty="0">
                <a:latin typeface="Calibri"/>
                <a:ea typeface="Calibri"/>
                <a:cs typeface="Calibri"/>
                <a:sym typeface="Calibri"/>
              </a:rPr>
              <a:t>. </a:t>
            </a:r>
            <a:r>
              <a:rPr lang="en-US" sz="1200" u="sng" dirty="0">
                <a:solidFill>
                  <a:schemeClr val="hlink"/>
                </a:solidFill>
                <a:latin typeface="Calibri"/>
                <a:ea typeface="Calibri"/>
                <a:cs typeface="Calibri"/>
                <a:sym typeface="Calibri"/>
                <a:hlinkClick r:id="rId10"/>
              </a:rPr>
              <a:t>https://www.readingrockets.org/strategies/reciprocal_teaching#:~:text=Reciprocal%20teaching%20refers%20to%20an,generating%2C%20clarifying%2C%20and%20predicting</a:t>
            </a:r>
            <a:r>
              <a:rPr lang="en-US" sz="1200" dirty="0">
                <a:latin typeface="Calibri"/>
                <a:ea typeface="Calibri"/>
                <a:cs typeface="Calibri"/>
                <a:sym typeface="Calibri"/>
              </a:rPr>
              <a:t>.</a:t>
            </a:r>
            <a:endParaRPr sz="1200" dirty="0">
              <a:latin typeface="Calibri"/>
              <a:ea typeface="Calibri"/>
              <a:cs typeface="Calibri"/>
              <a:sym typeface="Calibri"/>
            </a:endParaRPr>
          </a:p>
          <a:p>
            <a:pPr marL="171450" lvl="0" indent="-171450" algn="l" rtl="0">
              <a:spcBef>
                <a:spcPts val="0"/>
              </a:spcBef>
              <a:spcAft>
                <a:spcPts val="0"/>
              </a:spcAft>
            </a:pP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007780"/>
              </a:buClr>
              <a:buSzPts val="2400"/>
              <a:buNone/>
              <a:defRPr sz="2400">
                <a:solidFill>
                  <a:srgbClr val="007780"/>
                </a:solidFill>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800"/>
              <a:buNone/>
              <a:defRPr sz="18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3" name="Google Shape;13;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4" name="Google Shape;14;p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00778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5" name="Google Shape;15;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 name="Google Shape;63;p1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4" name="Google Shape;64;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5" name="Google Shape;65;p1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 name="Google Shape;68;p13"/>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 name="Google Shape;69;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0" name="Google Shape;70;p1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3" name="Google Shape;73;p1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 name="Google Shape;18;p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 name="Google Shape;19;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0" name="Google Shape;20;p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6000"/>
              <a:buFont typeface="Libre Franklin Medium"/>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5" name="Google Shape;25;p5"/>
          <p:cNvSpPr txBox="1">
            <a:spLocks noGrp="1"/>
          </p:cNvSpPr>
          <p:nvPr>
            <p:ph type="ftr" idx="11"/>
          </p:nvPr>
        </p:nvSpPr>
        <p:spPr>
          <a:xfrm>
            <a:off x="4038600" y="6356350"/>
            <a:ext cx="40782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6" name="Google Shape;26;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 name="Google Shape;30;p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1" name="Google Shape;31;p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2" name="Google Shape;32;p6"/>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6" name="Google Shape;36;p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 name="Google Shape;37;p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8" name="Google Shape;38;p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0" name="Google Shape;40;p7"/>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 name="Google Shape;43;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4" name="Google Shape;44;p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7" name="Google Shape;47;p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10"/>
          <p:cNvSpPr txBox="1">
            <a:spLocks noGrp="1"/>
          </p:cNvSpPr>
          <p:nvPr>
            <p:ph type="body" idx="1"/>
          </p:nvPr>
        </p:nvSpPr>
        <p:spPr>
          <a:xfrm>
            <a:off x="5183188" y="1891430"/>
            <a:ext cx="61722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1" name="Google Shape;51;p1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2" name="Google Shape;52;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3" name="Google Shape;53;p10"/>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4" name="Google Shape;54;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 name="Google Shape;57;p11"/>
          <p:cNvSpPr>
            <a:spLocks noGrp="1"/>
          </p:cNvSpPr>
          <p:nvPr>
            <p:ph type="pic" idx="2"/>
          </p:nvPr>
        </p:nvSpPr>
        <p:spPr>
          <a:xfrm>
            <a:off x="5183188" y="987425"/>
            <a:ext cx="6172200" cy="4873500"/>
          </a:xfrm>
          <a:prstGeom prst="rect">
            <a:avLst/>
          </a:prstGeom>
          <a:noFill/>
          <a:ln>
            <a:noFill/>
          </a:ln>
        </p:spPr>
      </p:sp>
      <p:sp>
        <p:nvSpPr>
          <p:cNvPr id="58" name="Google Shape;58;p1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9" name="Google Shape;59;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0" name="Google Shape;60;p1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 name="Google Shape;8;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
        <p:nvSpPr>
          <p:cNvPr id="9" name="Google Shape;9;p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ky.gov/curriculum/standards/kyacadstand/Documents/High_School_SS_Strongly_Aligned_Assignment_2_TN.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ky.gov/curriculum/standards/kyacadstand/Documents/Grade_4_Teacher_Note_Including_Diverse_Groups_of_the_KAS_for_Social_Studies.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readingrockets.org/strategies/partner_reading" TargetMode="External"/><Relationship Id="rId4" Type="http://schemas.openxmlformats.org/officeDocument/2006/relationships/hyperlink" Target="https://www.nationalgeographic.org/article/new-england-colonies-and-native-americans/4th-grad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ky.gov/curriculum/standards/kyacadstand/Documents/High_School-Including_Diverse_Groups_of_the_KAS_for_Social_Studies.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mcgraw.princeton.edu/active-reading-strategies" TargetMode="External"/><Relationship Id="rId4" Type="http://schemas.openxmlformats.org/officeDocument/2006/relationships/hyperlink" Target="https://www.nps.gov/articles/march-on-washington.ht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kystandards.org/utdq/"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M0NjI0NzI1MzUxMjg5MDM4MjciLCJwcmVzZW50YXRpb25JZCI6IjFqWk1DR1NuWnZHYUFPa2RfUmZMZ282WkNNTUNPdnp3NVc5MFZqLXB2M0ZzIiwiY29udGVudElkIjoiY3VzdG9tLXJlc3BvbnNlLW11bHRpcGxlQ2hvaWNlIiwic2xpZGVJZCI6ImcxYmI2MThhOWNhM18wXzEyNCIsImNvbnRlbnRJbnN0YW5jZUlkIjoiMWpaTUNHU25adkdhQU9rZF9SZkxnbzZaQ01NQ092enc1VzkwVmotcHYzRnMvNTI2ZDk5OGUtMGFmMS00ZDEwLWIxOGItY2I3ZGYwZWI1NWM1In0=pearId=magic-pear-metadata-identifie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M0NjI0NzI1MzUxMjg5MDM4MjciLCJwcmVzZW50YXRpb25JZCI6IjFqWk1DR1NuWnZHYUFPa2RfUmZMZ282WkNNTUNPdnp3NVc5MFZqLXB2M0ZzIiwiY29udGVudElkIjoiY3VzdG9tLXJlc3BvbnNlLW11bHRpcGxlQ2hvaWNlIiwic2xpZGVJZCI6ImcxYmI2MThhOWNhM18wXzEyNCIsImNvbnRlbnRJbnN0YW5jZUlkIjoiMWpaTUNHU25adkdhQU9rZF9SZkxnbzZaQ01NQ092enc1VzkwVmotcHYzRnMvNTI2ZDk5OGUtMGFmMS00ZDEwLWIxOGItY2I3ZGYwZWI1NWM1In0=pearId=magic-pear-metadata-identifie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ducation.ky.gov/curriculum/standards/kyacadstand/Documents/Grade_3_SS_Strongly_Aligned_Assignment_TN.docx"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s://www.businessinsider.com/map-of-global-shipping-interactive-2017-12"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education.ky.gov/curriculum/standards/kyacadstand/Documents/Grade_1_SS_Strongly_Aligned_Assignment_TN.docx"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s://www.youtube.com/watch?v=flSjeLJkFMo"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education.ky.gov/curriculum/standards/kyacadstand/Documents/Grade_5_SS_Strongly_Aligned_Assigment_TN.docx"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hyperlink" Target="https://www.facinghistory.org/resource-library/chunking#:~:text=%E2%80%9CChunking%20the%20text%E2%80%9D%20simply%20means,students%20have%20used%20this%20strategy." TargetMode="External"/><Relationship Id="rId4" Type="http://schemas.openxmlformats.org/officeDocument/2006/relationships/hyperlink" Target="https://teachingamericanhistory.org/document/resolutions-of-the-stamp-act-congress-2/"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forms.gle/AtqGqA8tdbWwUmo6A"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youtube.com/watch?v=4XTb5WDQkr8" TargetMode="External"/><Relationship Id="rId4" Type="http://schemas.openxmlformats.org/officeDocument/2006/relationships/hyperlink" Target="https://www.readingrockets.org/topics/background-knowledge/articles/importance-active-readi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weareteachers.com/think-pair-share-alternativ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readingrockets.org/strategies/paragraph_shrinking" TargetMode="External"/><Relationship Id="rId3" Type="http://schemas.openxmlformats.org/officeDocument/2006/relationships/hyperlink" Target="https://learningcenter.unc.edu/tips-and-tools/annotating-texts/" TargetMode="External"/><Relationship Id="rId7" Type="http://schemas.openxmlformats.org/officeDocument/2006/relationships/hyperlink" Target="https://www.youtube.com/watch?v=4XTb5WDQkr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readingrockets.org/strategies/partner_reading" TargetMode="External"/><Relationship Id="rId5" Type="http://schemas.openxmlformats.org/officeDocument/2006/relationships/hyperlink" Target="https://www.alvordschools.org/site/handlers/filedownload.ashx?moduleinstanceid=15788&amp;dataid=25357&amp;FileName=marking_the_text.pdf" TargetMode="External"/><Relationship Id="rId10" Type="http://schemas.openxmlformats.org/officeDocument/2006/relationships/hyperlink" Target="https://www.readingrockets.org/strategies/reciprocal_teaching#:~:text=Reciprocal%20teaching%20refers%20to%20an,generating%2C%20clarifying%2C%20and%20predicting." TargetMode="External"/><Relationship Id="rId4" Type="http://schemas.openxmlformats.org/officeDocument/2006/relationships/hyperlink" Target="https://www.facinghistory.org/resource-library/teaching-strategies/chunking" TargetMode="External"/><Relationship Id="rId9" Type="http://schemas.openxmlformats.org/officeDocument/2006/relationships/hyperlink" Target="https://mcgraw.princeton.edu/active-reading-strateg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253e037a67_0_0"/>
          <p:cNvSpPr txBox="1">
            <a:spLocks noGrp="1"/>
          </p:cNvSpPr>
          <p:nvPr>
            <p:ph type="ctrTitle"/>
          </p:nvPr>
        </p:nvSpPr>
        <p:spPr>
          <a:xfrm>
            <a:off x="2404000" y="1086488"/>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02649"/>
              </a:buClr>
              <a:buSzPts val="6000"/>
              <a:buFont typeface="Libre Franklin Medium"/>
              <a:buNone/>
            </a:pP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Supporting Students in Using Evidence</a:t>
            </a:r>
            <a:endParaRPr lang="en-US" dirty="0">
              <a:latin typeface="Franklin Gothic Medium" panose="020B0603020102020204" pitchFamily="34" charset="0"/>
            </a:endParaRPr>
          </a:p>
        </p:txBody>
      </p:sp>
      <p:sp>
        <p:nvSpPr>
          <p:cNvPr id="125" name="Google Shape;125;g2253e037a67_0_0"/>
          <p:cNvSpPr txBox="1"/>
          <p:nvPr/>
        </p:nvSpPr>
        <p:spPr>
          <a:xfrm>
            <a:off x="3761025" y="3922950"/>
            <a:ext cx="7311000" cy="6696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1100"/>
              <a:buFont typeface="Arial"/>
              <a:buNone/>
            </a:pPr>
            <a:r>
              <a:rPr lang="en-US" sz="3500" dirty="0">
                <a:solidFill>
                  <a:srgbClr val="007780"/>
                </a:solidFill>
                <a:latin typeface="Franklin Gothic Book" panose="020B0503020102020204" pitchFamily="34" charset="0"/>
                <a:ea typeface="Libre Franklin Medium"/>
                <a:cs typeface="Libre Franklin Medium"/>
                <a:sym typeface="Libre Franklin Medium"/>
              </a:rPr>
              <a:t>Module Series Overview	</a:t>
            </a:r>
            <a:endParaRPr sz="500" dirty="0">
              <a:latin typeface="Franklin Gothic Book" panose="020B0503020102020204" pitchFamily="34" charset="0"/>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g1f145736de9_0_61"/>
          <p:cNvSpPr txBox="1">
            <a:spLocks noGrp="1"/>
          </p:cNvSpPr>
          <p:nvPr>
            <p:ph type="title"/>
          </p:nvPr>
        </p:nvSpPr>
        <p:spPr>
          <a:xfrm>
            <a:off x="538786" y="0"/>
            <a:ext cx="10210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Clr>
                <a:schemeClr val="dk1"/>
              </a:buClr>
              <a:buSzPct val="39285"/>
              <a:buFont typeface="Arial"/>
              <a:buNone/>
            </a:pPr>
            <a:r>
              <a:rPr lang="en-US" sz="3000" b="1" dirty="0">
                <a:latin typeface="Franklin Gothic Medium" panose="020B0603020102020204" pitchFamily="34" charset="0"/>
                <a:ea typeface="Libre Franklin"/>
                <a:cs typeface="Libre Franklin"/>
                <a:sym typeface="Libre Franklin"/>
              </a:rPr>
              <a:t>While Engaging with the Source(s) Example</a:t>
            </a:r>
            <a:endParaRPr sz="3000" dirty="0">
              <a:latin typeface="Franklin Gothic Medium" panose="020B0603020102020204" pitchFamily="34" charset="0"/>
            </a:endParaRPr>
          </a:p>
        </p:txBody>
      </p:sp>
      <p:sp>
        <p:nvSpPr>
          <p:cNvPr id="847" name="Google Shape;847;g1f145736de9_0_61"/>
          <p:cNvSpPr txBox="1">
            <a:spLocks noGrp="1"/>
          </p:cNvSpPr>
          <p:nvPr>
            <p:ph type="body" idx="1"/>
          </p:nvPr>
        </p:nvSpPr>
        <p:spPr>
          <a:xfrm>
            <a:off x="507613" y="1007010"/>
            <a:ext cx="11145600" cy="3819300"/>
          </a:xfrm>
          <a:prstGeom prst="rect">
            <a:avLst/>
          </a:prstGeom>
        </p:spPr>
        <p:txBody>
          <a:bodyPr spcFirstLastPara="1" wrap="square" lIns="91425" tIns="45700" rIns="91425" bIns="45700" anchor="t" anchorCtr="0">
            <a:normAutofit/>
          </a:bodyPr>
          <a:lstStyle/>
          <a:p>
            <a:pPr marL="0" lvl="0" indent="0" algn="l" rtl="0">
              <a:lnSpc>
                <a:spcPct val="80000"/>
              </a:lnSpc>
              <a:spcBef>
                <a:spcPts val="1000"/>
              </a:spcBef>
              <a:spcAft>
                <a:spcPts val="0"/>
              </a:spcAft>
              <a:buNone/>
            </a:pPr>
            <a:r>
              <a:rPr lang="en-US" dirty="0">
                <a:latin typeface="Franklin Gothic Book" panose="020B0503020102020204" pitchFamily="34" charset="0"/>
              </a:rPr>
              <a:t>The </a:t>
            </a:r>
            <a:r>
              <a:rPr lang="en-US" dirty="0">
                <a:solidFill>
                  <a:schemeClr val="hlink"/>
                </a:solidFill>
                <a:latin typeface="Franklin Gothic Book" panose="020B0503020102020204" pitchFamily="34" charset="0"/>
                <a:hlinkClick r:id="rId3"/>
              </a:rPr>
              <a:t>High School example</a:t>
            </a:r>
            <a:r>
              <a:rPr lang="en-US" dirty="0">
                <a:latin typeface="Franklin Gothic Book" panose="020B0503020102020204" pitchFamily="34" charset="0"/>
              </a:rPr>
              <a:t> below is from high school and provides guidance on how to engage students in a close reading of sources. </a:t>
            </a:r>
          </a:p>
        </p:txBody>
      </p:sp>
      <p:sp>
        <p:nvSpPr>
          <p:cNvPr id="849" name="Google Shape;849;g1f145736de9_0_61">
            <a:extLst>
              <a:ext uri="{C183D7F6-B498-43B3-948B-1728B52AA6E4}">
                <adec:decorative xmlns:adec="http://schemas.microsoft.com/office/drawing/2017/decorative" val="1"/>
              </a:ext>
            </a:extLst>
          </p:cNvPr>
          <p:cNvSpPr/>
          <p:nvPr/>
        </p:nvSpPr>
        <p:spPr>
          <a:xfrm>
            <a:off x="8915100" y="4288060"/>
            <a:ext cx="3276900" cy="843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 name="TextBox 2">
            <a:extLst>
              <a:ext uri="{FF2B5EF4-FFF2-40B4-BE49-F238E27FC236}">
                <a16:creationId xmlns:a16="http://schemas.microsoft.com/office/drawing/2014/main" id="{3DC49EFF-A528-DD42-78B2-44F1F4CD80D2}"/>
              </a:ext>
            </a:extLst>
          </p:cNvPr>
          <p:cNvSpPr txBox="1"/>
          <p:nvPr/>
        </p:nvSpPr>
        <p:spPr>
          <a:xfrm>
            <a:off x="576269" y="1932280"/>
            <a:ext cx="11145601" cy="753732"/>
          </a:xfrm>
          <a:prstGeom prst="rect">
            <a:avLst/>
          </a:prstGeom>
          <a:noFill/>
        </p:spPr>
        <p:txBody>
          <a:bodyPr wrap="square">
            <a:spAutoFit/>
          </a:bodyPr>
          <a:lstStyle/>
          <a:p>
            <a:pPr marL="0" marR="0">
              <a:lnSpc>
                <a:spcPct val="106000"/>
              </a:lnSpc>
              <a:spcBef>
                <a:spcPts val="1200"/>
              </a:spcBef>
              <a:spcAft>
                <a:spcPts val="1200"/>
              </a:spcAft>
            </a:pPr>
            <a:r>
              <a:rPr lang="en-US" sz="2100" dirty="0">
                <a:effectLst/>
                <a:latin typeface="Franklin Gothic Book" panose="020B0503020102020204" pitchFamily="34" charset="0"/>
                <a:ea typeface="Calibri" panose="020F0502020204030204" pitchFamily="34" charset="0"/>
              </a:rPr>
              <a:t>Divide the class into groups of three and assign each member within the pair one of the articles below. </a:t>
            </a:r>
            <a:r>
              <a:rPr lang="en-US" sz="2100" dirty="0">
                <a:solidFill>
                  <a:srgbClr val="1A1A1A"/>
                </a:solidFill>
                <a:effectLst/>
                <a:highlight>
                  <a:srgbClr val="FFFFFF"/>
                </a:highlight>
                <a:latin typeface="Franklin Gothic Book" panose="020B0503020102020204" pitchFamily="34" charset="0"/>
                <a:ea typeface="Calibri" panose="020F0502020204030204" pitchFamily="34" charset="0"/>
              </a:rPr>
              <a:t>(Three sources are listed in the assignment)</a:t>
            </a:r>
            <a:endParaRPr lang="en-US" sz="2100" dirty="0">
              <a:effectLst/>
              <a:latin typeface="Franklin Gothic Book" panose="020B050302010202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3EF6B101-ABA0-6F7A-71C2-F58B3E6D9610}"/>
              </a:ext>
            </a:extLst>
          </p:cNvPr>
          <p:cNvSpPr txBox="1"/>
          <p:nvPr/>
        </p:nvSpPr>
        <p:spPr>
          <a:xfrm>
            <a:off x="576270" y="2629834"/>
            <a:ext cx="11615730" cy="1061829"/>
          </a:xfrm>
          <a:prstGeom prst="rect">
            <a:avLst/>
          </a:prstGeom>
          <a:noFill/>
        </p:spPr>
        <p:txBody>
          <a:bodyPr wrap="square">
            <a:spAutoFit/>
          </a:bodyPr>
          <a:lstStyle/>
          <a:p>
            <a:pPr marL="0" marR="0">
              <a:spcBef>
                <a:spcPts val="0"/>
              </a:spcBef>
              <a:spcAft>
                <a:spcPts val="0"/>
              </a:spcAft>
            </a:pPr>
            <a:r>
              <a:rPr lang="en-US" sz="2100" dirty="0">
                <a:solidFill>
                  <a:srgbClr val="1A1A1A"/>
                </a:solidFill>
                <a:effectLst/>
                <a:highlight>
                  <a:srgbClr val="FFFFFF"/>
                </a:highlight>
                <a:latin typeface="Franklin Gothic Book" panose="020B0503020102020204" pitchFamily="34" charset="0"/>
                <a:ea typeface="Calibri" panose="020F0502020204030204" pitchFamily="34" charset="0"/>
              </a:rPr>
              <a:t>Students may be unfamiliar with encyclopedias, so consider providing an overview of encyclopedias, including how they are constructed and why they are considered valid sources. Prior to reading these sources individually, have students source the documents using the questions below. </a:t>
            </a:r>
            <a:endParaRPr lang="en-US" sz="2100" dirty="0">
              <a:effectLst/>
              <a:latin typeface="Franklin Gothic Book" panose="020B0503020102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8E1B6AC1-B341-D37C-ED1D-59AB619958FB}"/>
              </a:ext>
            </a:extLst>
          </p:cNvPr>
          <p:cNvSpPr txBox="1"/>
          <p:nvPr/>
        </p:nvSpPr>
        <p:spPr>
          <a:xfrm>
            <a:off x="576269" y="3691663"/>
            <a:ext cx="10704643" cy="1924822"/>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400" dirty="0">
                <a:effectLst/>
              </a:rPr>
              <a:t>Source the document:</a:t>
            </a:r>
          </a:p>
          <a:p>
            <a:pPr marL="0" marR="0">
              <a:lnSpc>
                <a:spcPct val="107000"/>
              </a:lnSpc>
              <a:spcBef>
                <a:spcPts val="0"/>
              </a:spcBef>
              <a:spcAft>
                <a:spcPts val="0"/>
              </a:spcAft>
            </a:pPr>
            <a:r>
              <a:rPr lang="en-US" sz="1400" dirty="0">
                <a:effectLst/>
              </a:rPr>
              <a:t>Prior to reading these sources, source the document. The Stanford History Education Group (SHEG) states that “sourcing asks students to consider who wrote a document as well as the circumstances of its creation.” </a:t>
            </a:r>
          </a:p>
          <a:p>
            <a:pPr marL="342900" marR="0" lvl="0" indent="-342900">
              <a:lnSpc>
                <a:spcPct val="107000"/>
              </a:lnSpc>
              <a:spcBef>
                <a:spcPts val="0"/>
              </a:spcBef>
              <a:spcAft>
                <a:spcPts val="0"/>
              </a:spcAft>
              <a:buFont typeface="Arial" panose="020B0604020202020204" pitchFamily="34" charset="0"/>
              <a:buChar char="●"/>
            </a:pPr>
            <a:r>
              <a:rPr lang="en-US" sz="1400" u="none" strike="noStrike" dirty="0">
                <a:effectLst/>
              </a:rPr>
              <a:t>What is the author’s perspective?</a:t>
            </a:r>
          </a:p>
          <a:p>
            <a:pPr marL="342900" marR="0" lvl="0" indent="-342900">
              <a:lnSpc>
                <a:spcPct val="107000"/>
              </a:lnSpc>
              <a:spcBef>
                <a:spcPts val="0"/>
              </a:spcBef>
              <a:spcAft>
                <a:spcPts val="0"/>
              </a:spcAft>
              <a:buFont typeface="Arial" panose="020B0604020202020204" pitchFamily="34" charset="0"/>
              <a:buChar char="●"/>
            </a:pPr>
            <a:r>
              <a:rPr lang="en-US" sz="1400" u="none" strike="noStrike" dirty="0">
                <a:effectLst/>
              </a:rPr>
              <a:t>Why was it written?</a:t>
            </a:r>
          </a:p>
          <a:p>
            <a:pPr marL="342900" marR="0" lvl="0" indent="-342900">
              <a:lnSpc>
                <a:spcPct val="107000"/>
              </a:lnSpc>
              <a:spcBef>
                <a:spcPts val="0"/>
              </a:spcBef>
              <a:spcAft>
                <a:spcPts val="0"/>
              </a:spcAft>
              <a:buFont typeface="Arial" panose="020B0604020202020204" pitchFamily="34" charset="0"/>
              <a:buChar char="●"/>
            </a:pPr>
            <a:r>
              <a:rPr lang="en-US" sz="1400" u="none" strike="noStrike" dirty="0">
                <a:effectLst/>
              </a:rPr>
              <a:t>When was it written?</a:t>
            </a:r>
          </a:p>
          <a:p>
            <a:pPr marL="342900" marR="0" lvl="0" indent="-342900">
              <a:lnSpc>
                <a:spcPct val="107000"/>
              </a:lnSpc>
              <a:spcBef>
                <a:spcPts val="0"/>
              </a:spcBef>
              <a:spcAft>
                <a:spcPts val="0"/>
              </a:spcAft>
              <a:buFont typeface="Arial" panose="020B0604020202020204" pitchFamily="34" charset="0"/>
              <a:buChar char="●"/>
            </a:pPr>
            <a:r>
              <a:rPr lang="en-US" sz="1400" u="none" strike="noStrike" dirty="0">
                <a:effectLst/>
              </a:rPr>
              <a:t>Where was it written?</a:t>
            </a:r>
          </a:p>
          <a:p>
            <a:pPr marL="342900" marR="0" lvl="0" indent="-342900">
              <a:lnSpc>
                <a:spcPct val="107000"/>
              </a:lnSpc>
              <a:spcBef>
                <a:spcPts val="0"/>
              </a:spcBef>
              <a:spcAft>
                <a:spcPts val="0"/>
              </a:spcAft>
              <a:buFont typeface="Arial" panose="020B0604020202020204" pitchFamily="34" charset="0"/>
              <a:buChar char="●"/>
            </a:pPr>
            <a:r>
              <a:rPr lang="en-US" sz="1400" u="none" strike="noStrike" dirty="0">
                <a:effectLst/>
              </a:rPr>
              <a:t>Is this source reliable? Why? Why not?</a:t>
            </a:r>
            <a:endParaRPr lang="en-US" sz="1400" u="none" strike="noStrike" dirty="0">
              <a:effectLst/>
              <a:latin typeface="Calibri" panose="020F0502020204030204" pitchFamily="34" charset="0"/>
              <a:ea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g1f145736de9_0_56"/>
          <p:cNvSpPr txBox="1">
            <a:spLocks noGrp="1"/>
          </p:cNvSpPr>
          <p:nvPr>
            <p:ph type="title"/>
          </p:nvPr>
        </p:nvSpPr>
        <p:spPr>
          <a:xfrm>
            <a:off x="624913" y="0"/>
            <a:ext cx="10200574"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3000" dirty="0">
                <a:latin typeface="Franklin Gothic Medium" panose="020B0603020102020204" pitchFamily="34" charset="0"/>
              </a:rPr>
              <a:t>Supporting Students When Engaging With Complex Sources:</a:t>
            </a:r>
          </a:p>
          <a:p>
            <a:pPr marL="0" lvl="0" indent="0" algn="l" rtl="0">
              <a:spcBef>
                <a:spcPts val="0"/>
              </a:spcBef>
              <a:spcAft>
                <a:spcPts val="0"/>
              </a:spcAft>
              <a:buClr>
                <a:schemeClr val="dk1"/>
              </a:buClr>
              <a:buSzPct val="39285"/>
              <a:buFont typeface="Arial"/>
              <a:buNone/>
            </a:pPr>
            <a:r>
              <a:rPr lang="en-US" sz="3000" b="1" dirty="0">
                <a:latin typeface="Franklin Gothic Medium" panose="020B0603020102020204" pitchFamily="34" charset="0"/>
                <a:ea typeface="Libre Franklin"/>
                <a:cs typeface="Libre Franklin"/>
                <a:sym typeface="Libre Franklin"/>
              </a:rPr>
              <a:t>While Engaging with the Source(s) (6)</a:t>
            </a:r>
            <a:endParaRPr lang="en-US" sz="3000" dirty="0">
              <a:latin typeface="Franklin Gothic Medium" panose="020B0603020102020204" pitchFamily="34" charset="0"/>
            </a:endParaRPr>
          </a:p>
        </p:txBody>
      </p:sp>
      <p:sp>
        <p:nvSpPr>
          <p:cNvPr id="857" name="Google Shape;857;g1f145736de9_0_56"/>
          <p:cNvSpPr txBox="1">
            <a:spLocks noGrp="1"/>
          </p:cNvSpPr>
          <p:nvPr>
            <p:ph type="body" idx="1"/>
          </p:nvPr>
        </p:nvSpPr>
        <p:spPr>
          <a:xfrm>
            <a:off x="624912" y="1066800"/>
            <a:ext cx="10825487" cy="4083023"/>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latin typeface="Franklin Gothic Book" panose="020B0503020102020204" pitchFamily="34" charset="0"/>
              </a:rPr>
              <a:t>This </a:t>
            </a:r>
            <a:r>
              <a:rPr lang="en-US" u="sng" dirty="0">
                <a:solidFill>
                  <a:schemeClr val="hlink"/>
                </a:solidFill>
                <a:latin typeface="Franklin Gothic Book" panose="020B0503020102020204" pitchFamily="34" charset="0"/>
                <a:hlinkClick r:id="rId3"/>
              </a:rPr>
              <a:t>Grade 4 example</a:t>
            </a:r>
            <a:r>
              <a:rPr lang="en-US" dirty="0">
                <a:latin typeface="Franklin Gothic Book" panose="020B0503020102020204" pitchFamily="34" charset="0"/>
              </a:rPr>
              <a:t> provides guidance on how to support students in actively reading the source provided.  </a:t>
            </a:r>
            <a:endParaRPr dirty="0">
              <a:latin typeface="Franklin Gothic Book" panose="020B0503020102020204" pitchFamily="34" charset="0"/>
            </a:endParaRPr>
          </a:p>
        </p:txBody>
      </p:sp>
      <p:sp>
        <p:nvSpPr>
          <p:cNvPr id="4" name="TextBox 3">
            <a:extLst>
              <a:ext uri="{FF2B5EF4-FFF2-40B4-BE49-F238E27FC236}">
                <a16:creationId xmlns:a16="http://schemas.microsoft.com/office/drawing/2014/main" id="{53CF9D6D-3195-5AE8-C82E-89D9FF129B2B}"/>
              </a:ext>
            </a:extLst>
          </p:cNvPr>
          <p:cNvSpPr txBox="1"/>
          <p:nvPr/>
        </p:nvSpPr>
        <p:spPr>
          <a:xfrm>
            <a:off x="624911" y="2149003"/>
            <a:ext cx="11278330" cy="3000821"/>
          </a:xfrm>
          <a:prstGeom prst="rect">
            <a:avLst/>
          </a:prstGeom>
          <a:noFill/>
        </p:spPr>
        <p:txBody>
          <a:bodyPr wrap="square">
            <a:spAutoFit/>
          </a:bodyPr>
          <a:lstStyle/>
          <a:p>
            <a:pPr marL="0" marR="0">
              <a:spcBef>
                <a:spcPts val="0"/>
              </a:spcBef>
              <a:spcAft>
                <a:spcPts val="0"/>
              </a:spcAft>
            </a:pPr>
            <a:r>
              <a:rPr lang="en-US" sz="2100" dirty="0">
                <a:effectLst/>
                <a:latin typeface="Franklin Gothic Book" panose="020B0503020102020204" pitchFamily="34" charset="0"/>
                <a:ea typeface="Calibri" panose="020F0502020204030204" pitchFamily="34" charset="0"/>
              </a:rPr>
              <a:t>Next, provide students with </a:t>
            </a:r>
            <a:r>
              <a:rPr lang="en-US" sz="2100" dirty="0">
                <a:solidFill>
                  <a:srgbClr val="1155CC"/>
                </a:solidFill>
                <a:effectLst/>
                <a:latin typeface="Franklin Gothic Book" panose="020B0503020102020204" pitchFamily="34" charset="0"/>
                <a:ea typeface="Calibri" panose="020F0502020204030204" pitchFamily="34" charset="0"/>
                <a:hlinkClick r:id="rId4"/>
              </a:rPr>
              <a:t>The New England Colonies and the Native Americans</a:t>
            </a:r>
            <a:r>
              <a:rPr lang="en-US" sz="2100" dirty="0">
                <a:effectLst/>
                <a:latin typeface="Franklin Gothic Book" panose="020B0503020102020204" pitchFamily="34" charset="0"/>
                <a:ea typeface="Calibri" panose="020F0502020204030204" pitchFamily="34" charset="0"/>
              </a:rPr>
              <a:t> article. Note that there is a feature for the reading level of this article to be adjusted to meet students’ needs. Explain to students that this article details interactions between the Wampanoag tribe and the European settlers from the Plymouth colony. Show students where the Plymouth colony was located on a map or globe (a modern map or globe may be used for this purpose; point out the location in modern-day Massachusetts near the Cape Cod Bay). This will show students where in America this took place, where it is located in relation to Manhattan, and where it is located in relation to their location in Kentucky. Have students complete the following task by </a:t>
            </a:r>
            <a:r>
              <a:rPr lang="en-US" sz="2100" dirty="0">
                <a:solidFill>
                  <a:srgbClr val="1155CC"/>
                </a:solidFill>
                <a:effectLst/>
                <a:latin typeface="Franklin Gothic Book" panose="020B0503020102020204" pitchFamily="34" charset="0"/>
                <a:ea typeface="Calibri" panose="020F0502020204030204" pitchFamily="34" charset="0"/>
                <a:hlinkClick r:id="rId5"/>
              </a:rPr>
              <a:t>Partner Reading</a:t>
            </a:r>
            <a:r>
              <a:rPr lang="en-US" sz="2100" dirty="0">
                <a:effectLst/>
                <a:latin typeface="Franklin Gothic Book" panose="020B0503020102020204" pitchFamily="34" charset="0"/>
                <a:ea typeface="Calibri" panose="020F0502020204030204" pitchFamily="34" charset="0"/>
              </a:rPr>
              <a:t> and highlighting evidence from the text.</a:t>
            </a:r>
            <a:endParaRPr lang="en-US" sz="2100" dirty="0">
              <a:effectLst/>
              <a:latin typeface="Franklin Gothic Book" panose="020B0503020102020204" pitchFamily="34" charset="0"/>
              <a:ea typeface="Arial" panose="020B0604020202020204" pitchFamily="34" charset="0"/>
            </a:endParaRPr>
          </a:p>
        </p:txBody>
      </p:sp>
      <p:sp>
        <p:nvSpPr>
          <p:cNvPr id="3" name="TextBox 2">
            <a:extLst>
              <a:ext uri="{FF2B5EF4-FFF2-40B4-BE49-F238E27FC236}">
                <a16:creationId xmlns:a16="http://schemas.microsoft.com/office/drawing/2014/main" id="{B1E6C0D7-34D4-D773-26BC-14ACCA73D1FD}"/>
              </a:ext>
            </a:extLst>
          </p:cNvPr>
          <p:cNvSpPr txBox="1"/>
          <p:nvPr/>
        </p:nvSpPr>
        <p:spPr>
          <a:xfrm>
            <a:off x="741600" y="5149823"/>
            <a:ext cx="7438303" cy="1658018"/>
          </a:xfrm>
          <a:prstGeom prst="rect">
            <a:avLst/>
          </a:prstGeom>
          <a:solidFill>
            <a:schemeClr val="accent1">
              <a:lumMod val="20000"/>
              <a:lumOff val="80000"/>
            </a:schemeClr>
          </a:solidFill>
        </p:spPr>
        <p:txBody>
          <a:bodyPr wrap="square">
            <a:spAutoFit/>
          </a:bodyPr>
          <a:lstStyle/>
          <a:p>
            <a:pPr marL="0" marR="0">
              <a:lnSpc>
                <a:spcPct val="115000"/>
              </a:lnSpc>
              <a:spcBef>
                <a:spcPts val="0"/>
              </a:spcBef>
              <a:spcAft>
                <a:spcPts val="0"/>
              </a:spcAft>
            </a:pPr>
            <a:r>
              <a:rPr lang="en-US" sz="1800" dirty="0">
                <a:effectLst/>
              </a:rPr>
              <a:t>Read the article with a partner and identify the characteristics that impacted interactions between the American Indians and European settlers. As you read, highlight evidence from the article that explains interactions and designate a different color to identify these interactions as impacted by cultural, economic or environmental impact. </a:t>
            </a:r>
            <a:endParaRPr lang="en-US" sz="1800" dirty="0">
              <a:effectLst/>
              <a:latin typeface="Arial" panose="020B0604020202020204" pitchFamily="34" charset="0"/>
              <a:ea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g1f145736de9_0_20"/>
          <p:cNvSpPr txBox="1">
            <a:spLocks noGrp="1"/>
          </p:cNvSpPr>
          <p:nvPr>
            <p:ph type="title"/>
          </p:nvPr>
        </p:nvSpPr>
        <p:spPr>
          <a:xfrm>
            <a:off x="309850" y="2277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Clr>
                <a:schemeClr val="dk1"/>
              </a:buClr>
              <a:buSzPct val="39285"/>
              <a:buFont typeface="Arial"/>
              <a:buNone/>
            </a:pPr>
            <a:r>
              <a:rPr lang="en-US" sz="3000" b="1" dirty="0">
                <a:latin typeface="Franklin Gothic Medium" panose="020B0603020102020204" pitchFamily="34" charset="0"/>
                <a:ea typeface="Libre Franklin"/>
                <a:cs typeface="Libre Franklin"/>
                <a:sym typeface="Libre Franklin"/>
              </a:rPr>
              <a:t>While Engaging with the Source(s) (7)</a:t>
            </a:r>
            <a:endParaRPr sz="3000" dirty="0">
              <a:latin typeface="Franklin Gothic Medium" panose="020B0603020102020204" pitchFamily="34" charset="0"/>
            </a:endParaRPr>
          </a:p>
        </p:txBody>
      </p:sp>
      <p:sp>
        <p:nvSpPr>
          <p:cNvPr id="865" name="Google Shape;865;g1f145736de9_0_20"/>
          <p:cNvSpPr txBox="1">
            <a:spLocks noGrp="1"/>
          </p:cNvSpPr>
          <p:nvPr>
            <p:ph type="body" idx="1"/>
          </p:nvPr>
        </p:nvSpPr>
        <p:spPr>
          <a:xfrm>
            <a:off x="309850" y="1477273"/>
            <a:ext cx="11450400" cy="1656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latin typeface="Franklin Gothic Book" panose="020B0503020102020204" pitchFamily="34" charset="0"/>
              </a:rPr>
              <a:t>This </a:t>
            </a:r>
            <a:r>
              <a:rPr lang="en-US" u="sng" dirty="0">
                <a:solidFill>
                  <a:schemeClr val="hlink"/>
                </a:solidFill>
                <a:latin typeface="Franklin Gothic Book" panose="020B0503020102020204" pitchFamily="34" charset="0"/>
                <a:hlinkClick r:id="rId3"/>
              </a:rPr>
              <a:t>High School example</a:t>
            </a:r>
            <a:r>
              <a:rPr lang="en-US" dirty="0">
                <a:latin typeface="Franklin Gothic Book" panose="020B0503020102020204" pitchFamily="34" charset="0"/>
              </a:rPr>
              <a:t> provides guidance on how to engage students in a close reading of sources. </a:t>
            </a:r>
            <a:r>
              <a:rPr lang="en-US" sz="2700" dirty="0">
                <a:latin typeface="Franklin Gothic Book" panose="020B0503020102020204" pitchFamily="34" charset="0"/>
              </a:rPr>
              <a:t> </a:t>
            </a:r>
            <a:endParaRPr sz="2700" dirty="0">
              <a:latin typeface="Franklin Gothic Book" panose="020B0503020102020204" pitchFamily="34" charset="0"/>
            </a:endParaRPr>
          </a:p>
        </p:txBody>
      </p:sp>
      <p:sp>
        <p:nvSpPr>
          <p:cNvPr id="3" name="TextBox 2">
            <a:extLst>
              <a:ext uri="{FF2B5EF4-FFF2-40B4-BE49-F238E27FC236}">
                <a16:creationId xmlns:a16="http://schemas.microsoft.com/office/drawing/2014/main" id="{E36F4B25-3963-1435-013D-675466A45CC4}"/>
              </a:ext>
            </a:extLst>
          </p:cNvPr>
          <p:cNvSpPr txBox="1"/>
          <p:nvPr/>
        </p:nvSpPr>
        <p:spPr>
          <a:xfrm>
            <a:off x="309850" y="2655495"/>
            <a:ext cx="11120864" cy="3038139"/>
          </a:xfrm>
          <a:prstGeom prst="rect">
            <a:avLst/>
          </a:prstGeom>
          <a:noFill/>
        </p:spPr>
        <p:txBody>
          <a:bodyPr wrap="square">
            <a:spAutoFit/>
          </a:bodyPr>
          <a:lstStyle/>
          <a:p>
            <a:pPr marL="0" marR="0">
              <a:lnSpc>
                <a:spcPct val="115000"/>
              </a:lnSpc>
              <a:spcBef>
                <a:spcPts val="0"/>
              </a:spcBef>
              <a:spcAft>
                <a:spcPts val="0"/>
              </a:spcAft>
            </a:pPr>
            <a:r>
              <a:rPr lang="en-US" sz="2400" dirty="0">
                <a:effectLst/>
                <a:latin typeface="Franklin Gothic Book" panose="020B0503020102020204" pitchFamily="34" charset="0"/>
                <a:ea typeface="Calibri" panose="020F0502020204030204" pitchFamily="34" charset="0"/>
              </a:rPr>
              <a:t>Ask students to independently read </a:t>
            </a:r>
            <a:r>
              <a:rPr lang="en-US" sz="2400" i="1" dirty="0">
                <a:solidFill>
                  <a:srgbClr val="1155CC"/>
                </a:solidFill>
                <a:effectLst/>
                <a:latin typeface="Franklin Gothic Book" panose="020B0503020102020204" pitchFamily="34" charset="0"/>
                <a:ea typeface="Calibri" panose="020F0502020204030204" pitchFamily="34" charset="0"/>
                <a:hlinkClick r:id="rId4"/>
              </a:rPr>
              <a:t>March on Washington for Jobs and Freedom</a:t>
            </a:r>
            <a:r>
              <a:rPr lang="en-US" sz="2400" dirty="0">
                <a:solidFill>
                  <a:srgbClr val="1155CC"/>
                </a:solidFill>
                <a:effectLst/>
                <a:latin typeface="Franklin Gothic Book" panose="020B0503020102020204" pitchFamily="34" charset="0"/>
                <a:ea typeface="Calibri" panose="020F0502020204030204" pitchFamily="34" charset="0"/>
                <a:hlinkClick r:id="rId4"/>
              </a:rPr>
              <a:t> </a:t>
            </a:r>
            <a:r>
              <a:rPr lang="en-US" sz="2400" dirty="0">
                <a:effectLst/>
                <a:latin typeface="Franklin Gothic Book" panose="020B0503020102020204" pitchFamily="34" charset="0"/>
                <a:ea typeface="Calibri" panose="020F0502020204030204" pitchFamily="34" charset="0"/>
              </a:rPr>
              <a:t>to learn about the March on Washington that took place on August 28. 1963. Have students use </a:t>
            </a:r>
            <a:r>
              <a:rPr lang="en-US" sz="2400" dirty="0">
                <a:solidFill>
                  <a:srgbClr val="1155CC"/>
                </a:solidFill>
                <a:effectLst/>
                <a:latin typeface="Franklin Gothic Book" panose="020B0503020102020204" pitchFamily="34" charset="0"/>
                <a:ea typeface="Calibri" panose="020F0502020204030204" pitchFamily="34" charset="0"/>
                <a:hlinkClick r:id="rId5"/>
              </a:rPr>
              <a:t>Active Reading</a:t>
            </a:r>
            <a:r>
              <a:rPr lang="en-US" sz="2400" dirty="0">
                <a:effectLst/>
                <a:latin typeface="Franklin Gothic Book" panose="020B0503020102020204" pitchFamily="34" charset="0"/>
                <a:ea typeface="Calibri" panose="020F0502020204030204" pitchFamily="34" charset="0"/>
              </a:rPr>
              <a:t> strategies as they read this source. For instance, students may decide to change each of the subtitles in the source to questions. As an example, the subtitle “A Powerful</a:t>
            </a:r>
            <a:r>
              <a:rPr lang="en-US" sz="2400" i="1" dirty="0">
                <a:effectLst/>
                <a:latin typeface="Franklin Gothic Book" panose="020B0503020102020204" pitchFamily="34" charset="0"/>
                <a:ea typeface="Calibri" panose="020F0502020204030204" pitchFamily="34" charset="0"/>
              </a:rPr>
              <a:t>, </a:t>
            </a:r>
            <a:r>
              <a:rPr lang="en-US" sz="2400" dirty="0">
                <a:effectLst/>
                <a:latin typeface="Franklin Gothic Book" panose="020B0503020102020204" pitchFamily="34" charset="0"/>
                <a:ea typeface="Calibri" panose="020F0502020204030204" pitchFamily="34" charset="0"/>
              </a:rPr>
              <a:t>Peaceful Protest” would become “Why was the March on Washington a powerful, peaceful protest?” Students would answer this question after reading the corresponding section. </a:t>
            </a:r>
            <a:endParaRPr lang="en-US" sz="2400" dirty="0">
              <a:effectLst/>
              <a:latin typeface="Franklin Gothic Book" panose="020B0503020102020204" pitchFamily="34" charset="0"/>
              <a:ea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g223c2a54d89_0_7"/>
          <p:cNvSpPr txBox="1">
            <a:spLocks noGrp="1"/>
          </p:cNvSpPr>
          <p:nvPr>
            <p:ph type="title"/>
          </p:nvPr>
        </p:nvSpPr>
        <p:spPr>
          <a:xfrm>
            <a:off x="489856" y="35633"/>
            <a:ext cx="10040127"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2800" b="1" dirty="0">
                <a:latin typeface="Franklin Gothic Medium" panose="020B0603020102020204" pitchFamily="34" charset="0"/>
                <a:ea typeface="Libre Franklin"/>
                <a:cs typeface="Libre Franklin"/>
                <a:sym typeface="Libre Franklin"/>
              </a:rPr>
              <a:t>While Engaging with the Source(s): Application (1)</a:t>
            </a:r>
            <a:endParaRPr dirty="0">
              <a:latin typeface="Franklin Gothic Medium" panose="020B0603020102020204" pitchFamily="34" charset="0"/>
            </a:endParaRPr>
          </a:p>
        </p:txBody>
      </p:sp>
      <p:sp>
        <p:nvSpPr>
          <p:cNvPr id="873" name="Google Shape;873;g223c2a54d89_0_7"/>
          <p:cNvSpPr txBox="1">
            <a:spLocks noGrp="1"/>
          </p:cNvSpPr>
          <p:nvPr>
            <p:ph type="body" idx="1"/>
          </p:nvPr>
        </p:nvSpPr>
        <p:spPr>
          <a:xfrm>
            <a:off x="489855" y="1159800"/>
            <a:ext cx="6531431" cy="4538400"/>
          </a:xfrm>
          <a:prstGeom prst="rect">
            <a:avLst/>
          </a:prstGeom>
        </p:spPr>
        <p:txBody>
          <a:bodyPr spcFirstLastPara="1" wrap="square" lIns="91425" tIns="45700" rIns="91425" bIns="45700" anchor="t" anchorCtr="0">
            <a:normAutofit fontScale="92500" lnSpcReduction="20000"/>
          </a:bodyPr>
          <a:lstStyle/>
          <a:p>
            <a:pPr marL="457200" lvl="0" indent="-406400" algn="l" rtl="0">
              <a:lnSpc>
                <a:spcPct val="110000"/>
              </a:lnSpc>
              <a:spcBef>
                <a:spcPts val="1000"/>
              </a:spcBef>
              <a:spcAft>
                <a:spcPts val="0"/>
              </a:spcAft>
              <a:buSzPts val="2800"/>
              <a:buFont typeface="Libre Franklin"/>
              <a:buChar char="•"/>
            </a:pPr>
            <a:r>
              <a:rPr lang="en-US" sz="2600" dirty="0">
                <a:solidFill>
                  <a:schemeClr val="dk1"/>
                </a:solidFill>
                <a:highlight>
                  <a:schemeClr val="lt1"/>
                </a:highlight>
                <a:latin typeface="Franklin Gothic Book" panose="020B0503020102020204" pitchFamily="34" charset="0"/>
              </a:rPr>
              <a:t>Access a text-based source. You may use your curated source set from slide 12 of </a:t>
            </a:r>
            <a:r>
              <a:rPr lang="en-US" sz="2600" dirty="0">
                <a:solidFill>
                  <a:schemeClr val="dk1"/>
                </a:solidFill>
                <a:highlight>
                  <a:schemeClr val="lt1"/>
                </a:highlight>
                <a:latin typeface="Franklin Gothic Book" panose="020B05030201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8"/>
                  </a:ext>
                </a:extLst>
              </a:rPr>
              <a:t>Module Two of the </a:t>
            </a:r>
            <a:r>
              <a:rPr lang="en-US" sz="2600" i="1" dirty="0">
                <a:solidFill>
                  <a:schemeClr val="dk1"/>
                </a:solidFill>
                <a:highlight>
                  <a:schemeClr val="lt1"/>
                </a:highlight>
                <a:latin typeface="Franklin Gothic Book" panose="020B05030201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9"/>
                  </a:ext>
                </a:extLst>
              </a:rPr>
              <a:t>Supporting Students in Using Evidence </a:t>
            </a:r>
            <a:r>
              <a:rPr lang="en-US" sz="2600" dirty="0">
                <a:solidFill>
                  <a:schemeClr val="dk1"/>
                </a:solidFill>
                <a:highlight>
                  <a:schemeClr val="lt1"/>
                </a:highlight>
                <a:latin typeface="Franklin Gothic Book" panose="020B05030201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0"/>
                  </a:ext>
                </a:extLst>
              </a:rPr>
              <a:t>Model Series if you completed this module previously.</a:t>
            </a:r>
            <a:endParaRPr lang="en-US" sz="2600" dirty="0">
              <a:solidFill>
                <a:schemeClr val="dk1"/>
              </a:solidFill>
              <a:highlight>
                <a:schemeClr val="lt1"/>
              </a:highlight>
              <a:latin typeface="Franklin Gothic Book" panose="020B0503020102020204" pitchFamily="34" charset="0"/>
            </a:endParaRPr>
          </a:p>
          <a:p>
            <a:pPr marL="914400" lvl="1" indent="-387350" algn="l" rtl="0">
              <a:lnSpc>
                <a:spcPct val="110000"/>
              </a:lnSpc>
              <a:spcBef>
                <a:spcPts val="600"/>
              </a:spcBef>
              <a:spcAft>
                <a:spcPts val="0"/>
              </a:spcAft>
              <a:buClr>
                <a:srgbClr val="222222"/>
              </a:buClr>
              <a:buSzPts val="2500"/>
              <a:buChar char="•"/>
            </a:pPr>
            <a:r>
              <a:rPr lang="en-US" sz="2600" dirty="0">
                <a:solidFill>
                  <a:srgbClr val="222222"/>
                </a:solidFill>
                <a:highlight>
                  <a:schemeClr val="lt1"/>
                </a:highlight>
                <a:latin typeface="Franklin Gothic Book" panose="020B0503020102020204" pitchFamily="34" charset="0"/>
              </a:rPr>
              <a:t>This is also the same source you used throughout Module Four. </a:t>
            </a:r>
          </a:p>
          <a:p>
            <a:pPr marL="0" lvl="0" indent="0" algn="l" rtl="0">
              <a:lnSpc>
                <a:spcPct val="110000"/>
              </a:lnSpc>
              <a:spcBef>
                <a:spcPts val="1000"/>
              </a:spcBef>
              <a:spcAft>
                <a:spcPts val="0"/>
              </a:spcAft>
              <a:buNone/>
            </a:pPr>
            <a:endParaRPr lang="en-US" sz="2600" dirty="0">
              <a:solidFill>
                <a:srgbClr val="222222"/>
              </a:solidFill>
              <a:highlight>
                <a:schemeClr val="lt1"/>
              </a:highlight>
              <a:latin typeface="Franklin Gothic Book" panose="020B0503020102020204" pitchFamily="34" charset="0"/>
            </a:endParaRPr>
          </a:p>
          <a:p>
            <a:pPr marL="457200" lvl="0" indent="-342900" algn="l" rtl="0">
              <a:lnSpc>
                <a:spcPct val="110000"/>
              </a:lnSpc>
              <a:spcBef>
                <a:spcPts val="1000"/>
              </a:spcBef>
              <a:spcAft>
                <a:spcPts val="0"/>
              </a:spcAft>
              <a:buClr>
                <a:schemeClr val="dk1"/>
              </a:buClr>
              <a:buSzPts val="1800"/>
              <a:buFont typeface="Calibri"/>
              <a:buChar char="•"/>
            </a:pPr>
            <a:r>
              <a:rPr lang="en-US" b="1" dirty="0">
                <a:solidFill>
                  <a:srgbClr val="222222"/>
                </a:solidFill>
                <a:latin typeface="Franklin Gothic Book" panose="020B0503020102020204" pitchFamily="34" charset="0"/>
              </a:rPr>
              <a:t>Implement an active reading strategy that will support a student’s comprehension of the source.  </a:t>
            </a:r>
            <a:endParaRPr lang="en-US" sz="2600" dirty="0">
              <a:solidFill>
                <a:srgbClr val="222222"/>
              </a:solidFill>
              <a:highlight>
                <a:schemeClr val="lt1"/>
              </a:highlight>
              <a:latin typeface="Franklin Gothic Book" panose="020B0503020102020204" pitchFamily="34" charset="0"/>
            </a:endParaRPr>
          </a:p>
        </p:txBody>
      </p:sp>
      <p:pic>
        <p:nvPicPr>
          <p:cNvPr id="874" name="Google Shape;874;g223c2a54d89_0_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304450" y="1697000"/>
            <a:ext cx="4442700" cy="29690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g1f145736de9_0_27"/>
          <p:cNvSpPr txBox="1">
            <a:spLocks noGrp="1"/>
          </p:cNvSpPr>
          <p:nvPr>
            <p:ph type="title"/>
          </p:nvPr>
        </p:nvSpPr>
        <p:spPr>
          <a:xfrm>
            <a:off x="767700" y="344375"/>
            <a:ext cx="10929607"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3200" dirty="0">
                <a:latin typeface="Franklin Gothic Medium" panose="020B0603020102020204" pitchFamily="34" charset="0"/>
              </a:rPr>
              <a:t>Supporting Students When Engaging With Complex Sources:</a:t>
            </a:r>
            <a:endParaRPr sz="3200" dirty="0">
              <a:latin typeface="Franklin Gothic Medium" panose="020B0603020102020204" pitchFamily="34" charset="0"/>
            </a:endParaRPr>
          </a:p>
          <a:p>
            <a:pPr marL="0" lvl="0" indent="0" algn="l" rtl="0">
              <a:spcBef>
                <a:spcPts val="0"/>
              </a:spcBef>
              <a:spcAft>
                <a:spcPts val="0"/>
              </a:spcAft>
              <a:buClr>
                <a:schemeClr val="dk1"/>
              </a:buClr>
              <a:buSzPct val="39285"/>
              <a:buFont typeface="Arial"/>
              <a:buNone/>
            </a:pPr>
            <a:r>
              <a:rPr lang="en-US" sz="3200" b="1" dirty="0">
                <a:latin typeface="Franklin Gothic Medium" panose="020B0603020102020204" pitchFamily="34" charset="0"/>
                <a:ea typeface="Libre Franklin"/>
                <a:cs typeface="Libre Franklin"/>
                <a:sym typeface="Libre Franklin"/>
              </a:rPr>
              <a:t>While Engaging with the Source(s) (8)</a:t>
            </a:r>
            <a:endParaRPr sz="4800" dirty="0">
              <a:latin typeface="Franklin Gothic Medium" panose="020B0603020102020204" pitchFamily="34" charset="0"/>
            </a:endParaRPr>
          </a:p>
        </p:txBody>
      </p:sp>
      <p:sp>
        <p:nvSpPr>
          <p:cNvPr id="881" name="Google Shape;881;g1f145736de9_0_27"/>
          <p:cNvSpPr txBox="1">
            <a:spLocks noGrp="1"/>
          </p:cNvSpPr>
          <p:nvPr>
            <p:ph type="body" idx="1"/>
          </p:nvPr>
        </p:nvSpPr>
        <p:spPr>
          <a:xfrm>
            <a:off x="767700" y="1670075"/>
            <a:ext cx="10656600" cy="4014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200" dirty="0">
                <a:latin typeface="Franklin Gothic Book" panose="020B0503020102020204" pitchFamily="34" charset="0"/>
              </a:rPr>
              <a:t>To monitor for comprehension as a student reads a source, students may also interact with </a:t>
            </a:r>
            <a:r>
              <a:rPr lang="en-US" sz="3200" u="sng" dirty="0">
                <a:solidFill>
                  <a:schemeClr val="hlink"/>
                </a:solidFill>
                <a:latin typeface="Franklin Gothic Book" panose="020B0503020102020204" pitchFamily="34" charset="0"/>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0"/>
                  </a:ext>
                </a:extLst>
              </a:rPr>
              <a:t>Text Dependent Questions</a:t>
            </a:r>
            <a:r>
              <a:rPr lang="en-US" sz="3200" dirty="0">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1"/>
                  </a:ext>
                </a:extLst>
              </a:rPr>
              <a:t> (TDQ)</a:t>
            </a:r>
            <a:r>
              <a:rPr lang="en-US" sz="3200" dirty="0">
                <a:latin typeface="Franklin Gothic Book" panose="020B0503020102020204" pitchFamily="34" charset="0"/>
              </a:rPr>
              <a:t>. </a:t>
            </a:r>
          </a:p>
          <a:p>
            <a:pPr marL="0" lvl="0" indent="0" algn="l" rtl="0">
              <a:spcBef>
                <a:spcPts val="1000"/>
              </a:spcBef>
              <a:spcAft>
                <a:spcPts val="0"/>
              </a:spcAft>
              <a:buNone/>
            </a:pPr>
            <a:endParaRPr lang="en-US" sz="3200" dirty="0">
              <a:latin typeface="Franklin Gothic Book" panose="020B0503020102020204" pitchFamily="34" charset="0"/>
            </a:endParaRPr>
          </a:p>
          <a:p>
            <a:pPr marL="0" lvl="0" indent="0" algn="l" rtl="0">
              <a:spcBef>
                <a:spcPts val="1000"/>
              </a:spcBef>
              <a:spcAft>
                <a:spcPts val="0"/>
              </a:spcAft>
              <a:buNone/>
            </a:pPr>
            <a:r>
              <a:rPr lang="en-US" sz="3200" dirty="0">
                <a:latin typeface="Franklin Gothic Book" panose="020B0503020102020204" pitchFamily="34" charset="0"/>
              </a:rPr>
              <a:t>A text dependent question is a question that is can only be answered by reading the text.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g223c2a54d89_5_0"/>
          <p:cNvSpPr txBox="1">
            <a:spLocks noGrp="1"/>
          </p:cNvSpPr>
          <p:nvPr>
            <p:ph type="title" idx="4294967295"/>
          </p:nvPr>
        </p:nvSpPr>
        <p:spPr>
          <a:xfrm>
            <a:off x="454025" y="193675"/>
            <a:ext cx="11528425" cy="49990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ts val="1000"/>
              </a:spcBef>
              <a:spcAft>
                <a:spcPts val="0"/>
              </a:spcAft>
              <a:buClr>
                <a:srgbClr val="102649"/>
              </a:buClr>
              <a:buSzPts val="1800"/>
              <a:buFont typeface="Arial"/>
              <a:buNone/>
              <a:tabLst/>
              <a:defRPr/>
            </a:pPr>
            <a:r>
              <a:rPr kumimoji="0" lang="en-US" sz="4000" b="1" i="0" u="none" strike="noStrike" kern="0" cap="none" spc="0" normalizeH="0" baseline="0" noProof="0" dirty="0">
                <a:ln>
                  <a:noFill/>
                </a:ln>
                <a:solidFill>
                  <a:srgbClr val="007780"/>
                </a:solidFill>
                <a:effectLst/>
                <a:uLnTx/>
                <a:uFillTx/>
                <a:latin typeface="Franklin Gothic Medium" panose="020B0603020102020204" pitchFamily="34" charset="0"/>
                <a:ea typeface="Libre Franklin"/>
                <a:cs typeface="Libre Franklin"/>
                <a:sym typeface="Libre Frankli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2"/>
                  </a:ext>
                </a:extLst>
              </a:rPr>
              <a:t>What are text dependent questions?</a:t>
            </a:r>
            <a:endParaRPr kumimoji="0" lang="en-US" sz="4000" b="0" i="0" u="none" strike="noStrike" kern="0" cap="none" spc="0" normalizeH="0" baseline="0" noProof="0" dirty="0">
              <a:ln>
                <a:noFill/>
              </a:ln>
              <a:solidFill>
                <a:srgbClr val="007780"/>
              </a:solidFill>
              <a:effectLst/>
              <a:uLnTx/>
              <a:uFillTx/>
              <a:latin typeface="Franklin Gothic Medium" panose="020B0603020102020204" pitchFamily="34" charset="0"/>
              <a:ea typeface="Libre Franklin"/>
              <a:cs typeface="Libre Franklin"/>
              <a:sym typeface="Libre Franklin"/>
            </a:endParaRPr>
          </a:p>
          <a:p>
            <a:pPr marL="0" marR="0" lvl="0" indent="0" algn="l" defTabSz="914400" rtl="0" eaLnBrk="1" fontAlgn="auto" latinLnBrk="0" hangingPunct="1">
              <a:lnSpc>
                <a:spcPct val="100000"/>
              </a:lnSpc>
              <a:spcBef>
                <a:spcPts val="1000"/>
              </a:spcBef>
              <a:spcAft>
                <a:spcPts val="0"/>
              </a:spcAft>
              <a:buClr>
                <a:srgbClr val="102649"/>
              </a:buClr>
              <a:buSzPts val="1800"/>
              <a:buFont typeface="Arial"/>
              <a:buNone/>
              <a:tabLst/>
              <a:defRPr/>
            </a:pPr>
            <a:endParaRPr kumimoji="0" lang="en-US" sz="1900" b="0" i="0" u="none" strike="noStrike" kern="0" cap="none" spc="0" normalizeH="0" baseline="0" noProof="0" dirty="0">
              <a:ln>
                <a:noFill/>
              </a:ln>
              <a:solidFill>
                <a:srgbClr val="007780"/>
              </a:solidFill>
              <a:effectLst/>
              <a:uLnTx/>
              <a:uFillTx/>
              <a:latin typeface="Libre Franklin"/>
              <a:ea typeface="Libre Franklin"/>
              <a:cs typeface="Libre Franklin"/>
              <a:sym typeface="Libre Franklin"/>
            </a:endParaRPr>
          </a:p>
          <a:p>
            <a:pPr marL="914400" marR="0" lvl="1" indent="-419100" algn="l" defTabSz="914400" rtl="0" eaLnBrk="1" fontAlgn="auto" latinLnBrk="0" hangingPunct="1">
              <a:lnSpc>
                <a:spcPct val="100000"/>
              </a:lnSpc>
              <a:spcBef>
                <a:spcPts val="500"/>
              </a:spcBef>
              <a:spcAft>
                <a:spcPts val="0"/>
              </a:spcAft>
              <a:buClr>
                <a:srgbClr val="102649"/>
              </a:buClr>
              <a:buSzPts val="3200"/>
              <a:buFont typeface="Arial"/>
              <a:buChar char="•"/>
              <a:tabLst/>
              <a:defRPr/>
            </a:pPr>
            <a:r>
              <a:rPr kumimoji="0" lang="en-US" sz="32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Only answerable by referring to the source being read</a:t>
            </a:r>
          </a:p>
          <a:p>
            <a:pPr marL="0" marR="0" lvl="0" indent="0" algn="l" defTabSz="914400" rtl="0" eaLnBrk="1" fontAlgn="auto" latinLnBrk="0" hangingPunct="1">
              <a:lnSpc>
                <a:spcPct val="100000"/>
              </a:lnSpc>
              <a:spcBef>
                <a:spcPts val="1000"/>
              </a:spcBef>
              <a:spcAft>
                <a:spcPts val="0"/>
              </a:spcAft>
              <a:buClr>
                <a:srgbClr val="102649"/>
              </a:buClr>
              <a:buSzPts val="1800"/>
              <a:buFont typeface="Arial"/>
              <a:buNone/>
              <a:tabLst/>
              <a:defRPr/>
            </a:pPr>
            <a:endParaRPr kumimoji="0" lang="en-US" sz="16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endParaRPr>
          </a:p>
          <a:p>
            <a:pPr marL="914400" marR="0" lvl="1" indent="-419100" algn="l" defTabSz="914400" rtl="0" eaLnBrk="1" fontAlgn="auto" latinLnBrk="0" hangingPunct="1">
              <a:lnSpc>
                <a:spcPct val="100000"/>
              </a:lnSpc>
              <a:spcBef>
                <a:spcPts val="500"/>
              </a:spcBef>
              <a:spcAft>
                <a:spcPts val="0"/>
              </a:spcAft>
              <a:buClr>
                <a:srgbClr val="102649"/>
              </a:buClr>
              <a:buSzPts val="3200"/>
              <a:buFont typeface="Arial"/>
              <a:buChar char="•"/>
              <a:tabLst/>
              <a:defRPr/>
            </a:pPr>
            <a:r>
              <a:rPr kumimoji="0" lang="en-US" sz="32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May be literal, recall questions but should work towards analysis, synthesis and evaluation</a:t>
            </a:r>
          </a:p>
          <a:p>
            <a:pPr marL="914400" marR="0" lvl="0" indent="0" algn="l" defTabSz="914400" rtl="0" eaLnBrk="1" fontAlgn="auto" latinLnBrk="0" hangingPunct="1">
              <a:lnSpc>
                <a:spcPct val="100000"/>
              </a:lnSpc>
              <a:spcBef>
                <a:spcPts val="1000"/>
              </a:spcBef>
              <a:spcAft>
                <a:spcPts val="0"/>
              </a:spcAft>
              <a:buClr>
                <a:srgbClr val="102649"/>
              </a:buClr>
              <a:buSzPts val="1800"/>
              <a:buFont typeface="Arial"/>
              <a:buNone/>
              <a:tabLst/>
              <a:defRPr/>
            </a:pPr>
            <a:endParaRPr kumimoji="0" lang="en-US" sz="16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endParaRPr>
          </a:p>
          <a:p>
            <a:pPr marL="914400" marR="0" lvl="1" indent="-419100" algn="l" defTabSz="914400" rtl="0" eaLnBrk="1" fontAlgn="auto" latinLnBrk="0" hangingPunct="1">
              <a:lnSpc>
                <a:spcPct val="100000"/>
              </a:lnSpc>
              <a:spcBef>
                <a:spcPts val="500"/>
              </a:spcBef>
              <a:spcAft>
                <a:spcPts val="0"/>
              </a:spcAft>
              <a:buClr>
                <a:srgbClr val="102649"/>
              </a:buClr>
              <a:buSzPts val="3200"/>
              <a:buFont typeface="Arial"/>
              <a:buChar char="•"/>
              <a:tabLst/>
              <a:defRPr/>
            </a:pPr>
            <a:r>
              <a:rPr kumimoji="0" lang="en-US" sz="32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May include prompts for writing and discussion</a:t>
            </a:r>
          </a:p>
          <a:p>
            <a:pPr marL="914400" marR="0" lvl="0" indent="0" algn="l" defTabSz="914400" rtl="0" eaLnBrk="1" fontAlgn="auto" latinLnBrk="0" hangingPunct="1">
              <a:lnSpc>
                <a:spcPct val="100000"/>
              </a:lnSpc>
              <a:spcBef>
                <a:spcPts val="1000"/>
              </a:spcBef>
              <a:spcAft>
                <a:spcPts val="0"/>
              </a:spcAft>
              <a:buClr>
                <a:srgbClr val="102649"/>
              </a:buClr>
              <a:buSzPts val="1800"/>
              <a:buFont typeface="Arial"/>
              <a:buNone/>
              <a:tabLst/>
              <a:defRPr/>
            </a:pPr>
            <a:endParaRPr kumimoji="0" lang="en-US" sz="32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endParaRPr>
          </a:p>
          <a:p>
            <a:pPr marL="914400" marR="0" lvl="1" indent="-419100" algn="l" defTabSz="914400" rtl="0" eaLnBrk="1" fontAlgn="auto" latinLnBrk="0" hangingPunct="1">
              <a:lnSpc>
                <a:spcPct val="100000"/>
              </a:lnSpc>
              <a:spcBef>
                <a:spcPts val="500"/>
              </a:spcBef>
              <a:spcAft>
                <a:spcPts val="0"/>
              </a:spcAft>
              <a:buClr>
                <a:srgbClr val="102649"/>
              </a:buClr>
              <a:buSzPts val="3200"/>
              <a:buFont typeface="Arial"/>
              <a:buChar char="•"/>
              <a:tabLst/>
              <a:defRPr/>
            </a:pPr>
            <a:r>
              <a:rPr kumimoji="0" lang="en-US" sz="32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Can also be used with non-linguistic sources like maps, cartoons, photographs, videos, etc. </a:t>
            </a:r>
          </a:p>
        </p:txBody>
      </p:sp>
      <p:sp>
        <p:nvSpPr>
          <p:cNvPr id="887" name="Google Shape;887;g223c2a54d89_5_0">
            <a:hlinkClick r:id="rId3"/>
            <a:extLst>
              <a:ext uri="{C183D7F6-B498-43B3-948B-1728B52AA6E4}">
                <adec:decorative xmlns:adec="http://schemas.microsoft.com/office/drawing/2017/decorative" val="1"/>
              </a:ext>
            </a:extLst>
          </p:cNvPr>
          <p:cNvSpPr/>
          <p:nvPr/>
        </p:nvSpPr>
        <p:spPr>
          <a:xfrm>
            <a:off x="0" y="6942667"/>
            <a:ext cx="16800" cy="168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g223c2a54d89_5_5"/>
          <p:cNvSpPr txBox="1">
            <a:spLocks noGrp="1"/>
          </p:cNvSpPr>
          <p:nvPr>
            <p:ph type="title" idx="4294967295"/>
          </p:nvPr>
        </p:nvSpPr>
        <p:spPr>
          <a:xfrm>
            <a:off x="449125" y="357918"/>
            <a:ext cx="11525162" cy="499745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ts val="1000"/>
              </a:spcBef>
              <a:spcAft>
                <a:spcPts val="0"/>
              </a:spcAft>
              <a:buClr>
                <a:srgbClr val="102649"/>
              </a:buClr>
              <a:buSzPts val="1800"/>
              <a:buFont typeface="Arial"/>
              <a:buNone/>
              <a:tabLst/>
              <a:defRPr/>
            </a:pPr>
            <a:r>
              <a:rPr kumimoji="0" lang="en-US" sz="4000" b="1" i="0" u="none" strike="noStrike" kern="0" cap="none" spc="0" normalizeH="0" baseline="0" noProof="0" dirty="0">
                <a:ln>
                  <a:noFill/>
                </a:ln>
                <a:solidFill>
                  <a:srgbClr val="007780"/>
                </a:solidFill>
                <a:effectLst/>
                <a:uLnTx/>
                <a:uFillTx/>
                <a:latin typeface="Franklin Gothic Medium" panose="020B0603020102020204" pitchFamily="34" charset="0"/>
                <a:ea typeface="Libre Franklin"/>
                <a:cs typeface="Libre Franklin"/>
                <a:sym typeface="Libre Franklin"/>
              </a:rPr>
              <a:t>Why use text dependent questions?</a:t>
            </a:r>
            <a:endParaRPr kumimoji="0" lang="en-US" sz="4000" b="0" i="0" u="none" strike="noStrike" kern="0" cap="none" spc="0" normalizeH="0" baseline="0" noProof="0" dirty="0">
              <a:ln>
                <a:noFill/>
              </a:ln>
              <a:solidFill>
                <a:srgbClr val="007780"/>
              </a:solidFill>
              <a:effectLst/>
              <a:uLnTx/>
              <a:uFillTx/>
              <a:latin typeface="Franklin Gothic Medium" panose="020B0603020102020204" pitchFamily="34" charset="0"/>
              <a:ea typeface="Libre Franklin"/>
              <a:cs typeface="Libre Franklin"/>
              <a:sym typeface="Libre Franklin"/>
            </a:endParaRPr>
          </a:p>
          <a:p>
            <a:pPr marL="0" marR="0" lvl="0" indent="0" algn="l" defTabSz="914400" rtl="0" eaLnBrk="1" fontAlgn="auto" latinLnBrk="0" hangingPunct="1">
              <a:lnSpc>
                <a:spcPct val="100000"/>
              </a:lnSpc>
              <a:spcBef>
                <a:spcPts val="1000"/>
              </a:spcBef>
              <a:spcAft>
                <a:spcPts val="0"/>
              </a:spcAft>
              <a:buClr>
                <a:srgbClr val="102649"/>
              </a:buClr>
              <a:buSzPts val="1800"/>
              <a:buFont typeface="Arial"/>
              <a:buNone/>
              <a:tabLst/>
              <a:defRPr/>
            </a:pPr>
            <a:endParaRPr kumimoji="0" lang="en-US" sz="1900" b="0" i="0" u="none" strike="noStrike" kern="0" cap="none" spc="0" normalizeH="0" baseline="0" noProof="0" dirty="0">
              <a:ln>
                <a:noFill/>
              </a:ln>
              <a:solidFill>
                <a:srgbClr val="007780"/>
              </a:solidFill>
              <a:effectLst/>
              <a:uLnTx/>
              <a:uFillTx/>
              <a:latin typeface="Libre Franklin"/>
              <a:ea typeface="Libre Franklin"/>
              <a:cs typeface="Libre Franklin"/>
              <a:sym typeface="Libre Franklin"/>
            </a:endParaRPr>
          </a:p>
          <a:p>
            <a:pPr marL="914400" marR="0" lvl="1" indent="-403860" algn="l" defTabSz="914400" rtl="0" eaLnBrk="1" fontAlgn="auto" latinLnBrk="0" hangingPunct="1">
              <a:lnSpc>
                <a:spcPct val="100000"/>
              </a:lnSpc>
              <a:spcBef>
                <a:spcPts val="500"/>
              </a:spcBef>
              <a:spcAft>
                <a:spcPts val="0"/>
              </a:spcAft>
              <a:buClr>
                <a:srgbClr val="102649"/>
              </a:buClr>
              <a:buSzPct val="100000"/>
              <a:buFont typeface="Arial"/>
              <a:buChar char="•"/>
              <a:tabLst/>
              <a:defRPr/>
            </a:pPr>
            <a:r>
              <a:rPr kumimoji="0" lang="en-US" sz="32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To help students focus on </a:t>
            </a:r>
            <a:r>
              <a:rPr kumimoji="0" lang="en-US" sz="3200" b="1"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difficult portions</a:t>
            </a:r>
            <a:r>
              <a:rPr kumimoji="0" lang="en-US" sz="32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 of sources to enhance reading proficiency through deeper engagement</a:t>
            </a:r>
          </a:p>
          <a:p>
            <a:pPr marL="914400" marR="0" lvl="0" indent="0" algn="l" defTabSz="914400" rtl="0" eaLnBrk="1" fontAlgn="auto" latinLnBrk="0" hangingPunct="1">
              <a:lnSpc>
                <a:spcPct val="100000"/>
              </a:lnSpc>
              <a:spcBef>
                <a:spcPts val="1000"/>
              </a:spcBef>
              <a:spcAft>
                <a:spcPts val="0"/>
              </a:spcAft>
              <a:buClr>
                <a:srgbClr val="102649"/>
              </a:buClr>
              <a:buSzPts val="1800"/>
              <a:buFont typeface="Arial"/>
              <a:buNone/>
              <a:tabLst/>
              <a:defRPr/>
            </a:pPr>
            <a:endParaRPr kumimoji="0" lang="en-US" sz="16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endParaRPr>
          </a:p>
          <a:p>
            <a:pPr marL="914400" marR="0" lvl="1" indent="-403860" algn="l" defTabSz="914400" rtl="0" eaLnBrk="1" fontAlgn="auto" latinLnBrk="0" hangingPunct="1">
              <a:lnSpc>
                <a:spcPct val="100000"/>
              </a:lnSpc>
              <a:spcBef>
                <a:spcPts val="500"/>
              </a:spcBef>
              <a:spcAft>
                <a:spcPts val="0"/>
              </a:spcAft>
              <a:buClr>
                <a:srgbClr val="102649"/>
              </a:buClr>
              <a:buSzPct val="100000"/>
              <a:buFont typeface="Arial"/>
              <a:buChar char="•"/>
              <a:tabLst/>
              <a:defRPr/>
            </a:pPr>
            <a:r>
              <a:rPr kumimoji="0" lang="en-US" sz="32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To deepen students’ understanding of a source by </a:t>
            </a:r>
            <a:r>
              <a:rPr kumimoji="0" lang="en-US" sz="3200" b="1"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sequencing questions</a:t>
            </a:r>
            <a:r>
              <a:rPr kumimoji="0" lang="en-US" sz="32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 to build on each other, including </a:t>
            </a:r>
            <a:r>
              <a:rPr kumimoji="0" lang="en-US" sz="3200" b="1"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analysis, synthesis and evaluation</a:t>
            </a:r>
          </a:p>
          <a:p>
            <a:pPr marL="914400" marR="0" lvl="0" indent="0" algn="l" defTabSz="914400" rtl="0" eaLnBrk="1" fontAlgn="auto" latinLnBrk="0" hangingPunct="1">
              <a:lnSpc>
                <a:spcPct val="100000"/>
              </a:lnSpc>
              <a:spcBef>
                <a:spcPts val="1000"/>
              </a:spcBef>
              <a:spcAft>
                <a:spcPts val="0"/>
              </a:spcAft>
              <a:buClr>
                <a:srgbClr val="102649"/>
              </a:buClr>
              <a:buSzPts val="1800"/>
              <a:buFont typeface="Arial"/>
              <a:buNone/>
              <a:tabLst/>
              <a:defRPr/>
            </a:pPr>
            <a:endParaRPr kumimoji="0" lang="en-US" sz="16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endParaRPr>
          </a:p>
          <a:p>
            <a:pPr marL="914400" marR="0" lvl="1" indent="-403860" algn="l" defTabSz="914400" rtl="0" eaLnBrk="1" fontAlgn="auto" latinLnBrk="0" hangingPunct="1">
              <a:lnSpc>
                <a:spcPct val="100000"/>
              </a:lnSpc>
              <a:spcBef>
                <a:spcPts val="500"/>
              </a:spcBef>
              <a:spcAft>
                <a:spcPts val="0"/>
              </a:spcAft>
              <a:buClr>
                <a:srgbClr val="102649"/>
              </a:buClr>
              <a:buSzPct val="100000"/>
              <a:buFont typeface="Arial"/>
              <a:buChar char="•"/>
              <a:tabLst/>
              <a:defRPr/>
            </a:pPr>
            <a:r>
              <a:rPr kumimoji="0" lang="en-US" sz="32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To direct students to </a:t>
            </a:r>
            <a:r>
              <a:rPr kumimoji="0" lang="en-US" sz="3200" b="1"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specific words, sentences and paragraphs meanings</a:t>
            </a:r>
            <a:r>
              <a:rPr kumimoji="0" lang="en-US" sz="32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 as well as </a:t>
            </a:r>
            <a:r>
              <a:rPr kumimoji="0" lang="en-US" sz="3200" b="1"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large ideas, themes or events</a:t>
            </a:r>
          </a:p>
        </p:txBody>
      </p:sp>
      <p:sp>
        <p:nvSpPr>
          <p:cNvPr id="893" name="Google Shape;893;g223c2a54d89_5_5">
            <a:hlinkClick r:id="rId3"/>
            <a:extLst>
              <a:ext uri="{C183D7F6-B498-43B3-948B-1728B52AA6E4}">
                <adec:decorative xmlns:adec="http://schemas.microsoft.com/office/drawing/2017/decorative" val="1"/>
              </a:ext>
            </a:extLst>
          </p:cNvPr>
          <p:cNvSpPr/>
          <p:nvPr/>
        </p:nvSpPr>
        <p:spPr>
          <a:xfrm>
            <a:off x="0" y="6942667"/>
            <a:ext cx="16800" cy="168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g223c2a54d89_5_10"/>
          <p:cNvSpPr txBox="1">
            <a:spLocks noGrp="1"/>
          </p:cNvSpPr>
          <p:nvPr>
            <p:ph type="title" idx="4294967295"/>
          </p:nvPr>
        </p:nvSpPr>
        <p:spPr>
          <a:xfrm>
            <a:off x="331788" y="325438"/>
            <a:ext cx="11528425" cy="950912"/>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ts val="1000"/>
              </a:spcBef>
              <a:spcAft>
                <a:spcPts val="0"/>
              </a:spcAft>
              <a:buClr>
                <a:srgbClr val="102649"/>
              </a:buClr>
              <a:buSzPts val="1800"/>
              <a:buFont typeface="Arial"/>
              <a:buNone/>
              <a:tabLst/>
              <a:defRPr/>
            </a:pPr>
            <a:r>
              <a:rPr kumimoji="0" lang="en-US" sz="4000" b="1" i="0" u="none" strike="noStrike" kern="0" cap="none" spc="0" normalizeH="0" baseline="0" noProof="0" dirty="0">
                <a:ln>
                  <a:noFill/>
                </a:ln>
                <a:solidFill>
                  <a:srgbClr val="007780"/>
                </a:solidFill>
                <a:effectLst/>
                <a:uLnTx/>
                <a:uFillTx/>
                <a:latin typeface="Franklin Gothic Medium" panose="020B0603020102020204" pitchFamily="34" charset="0"/>
                <a:ea typeface="Libre Franklin"/>
                <a:cs typeface="Libre Franklin"/>
                <a:sym typeface="Libre Franklin"/>
              </a:rPr>
              <a:t>Text-Dependent Questions Promote Equity!</a:t>
            </a:r>
            <a:endParaRPr kumimoji="0" lang="en-US" sz="3200" b="0" i="0" u="none" strike="noStrike" kern="0" cap="none" spc="0" normalizeH="0" baseline="0" noProof="0" dirty="0">
              <a:ln>
                <a:noFill/>
              </a:ln>
              <a:solidFill>
                <a:srgbClr val="102649"/>
              </a:solidFill>
              <a:effectLst/>
              <a:uLnTx/>
              <a:uFillTx/>
              <a:latin typeface="Franklin Gothic Medium" panose="020B0603020102020204" pitchFamily="34" charset="0"/>
              <a:ea typeface="Libre Franklin"/>
              <a:cs typeface="Libre Franklin"/>
              <a:sym typeface="Libre Franklin"/>
            </a:endParaRPr>
          </a:p>
        </p:txBody>
      </p:sp>
      <p:graphicFrame>
        <p:nvGraphicFramePr>
          <p:cNvPr id="900" name="Google Shape;900;g223c2a54d89_5_10"/>
          <p:cNvGraphicFramePr/>
          <p:nvPr>
            <p:extLst>
              <p:ext uri="{D42A27DB-BD31-4B8C-83A1-F6EECF244321}">
                <p14:modId xmlns:p14="http://schemas.microsoft.com/office/powerpoint/2010/main" val="3235402704"/>
              </p:ext>
            </p:extLst>
          </p:nvPr>
        </p:nvGraphicFramePr>
        <p:xfrm>
          <a:off x="567000" y="1515633"/>
          <a:ext cx="11066250" cy="2849800"/>
        </p:xfrm>
        <a:graphic>
          <a:graphicData uri="http://schemas.openxmlformats.org/drawingml/2006/table">
            <a:tbl>
              <a:tblPr firstRow="1">
                <a:noFill/>
                <a:tableStyleId>{7D4F87D2-B31D-4A5B-840A-ADB18C62B1F1}</a:tableStyleId>
              </a:tblPr>
              <a:tblGrid>
                <a:gridCol w="5533125">
                  <a:extLst>
                    <a:ext uri="{9D8B030D-6E8A-4147-A177-3AD203B41FA5}">
                      <a16:colId xmlns:a16="http://schemas.microsoft.com/office/drawing/2014/main" val="20000"/>
                    </a:ext>
                  </a:extLst>
                </a:gridCol>
                <a:gridCol w="5533125">
                  <a:extLst>
                    <a:ext uri="{9D8B030D-6E8A-4147-A177-3AD203B41FA5}">
                      <a16:colId xmlns:a16="http://schemas.microsoft.com/office/drawing/2014/main" val="20001"/>
                    </a:ext>
                  </a:extLst>
                </a:gridCol>
              </a:tblGrid>
              <a:tr h="0">
                <a:tc>
                  <a:txBody>
                    <a:bodyPr/>
                    <a:lstStyle/>
                    <a:p>
                      <a:pPr marL="0" lvl="0" indent="0" algn="ctr" rtl="0">
                        <a:spcBef>
                          <a:spcPts val="0"/>
                        </a:spcBef>
                        <a:spcAft>
                          <a:spcPts val="0"/>
                        </a:spcAft>
                        <a:buNone/>
                      </a:pPr>
                      <a:r>
                        <a:rPr lang="en-US" sz="3100" b="1" dirty="0">
                          <a:latin typeface="Franklin Gothic Book" panose="020B0503020102020204" pitchFamily="34" charset="0"/>
                          <a:ea typeface="Libre Franklin"/>
                          <a:cs typeface="Libre Franklin"/>
                          <a:sym typeface="Libre Franklin"/>
                        </a:rPr>
                        <a:t>TDQs DO</a:t>
                      </a:r>
                      <a:endParaRPr sz="3100" b="1" dirty="0">
                        <a:latin typeface="Franklin Gothic Book" panose="020B0503020102020204" pitchFamily="34" charset="0"/>
                        <a:ea typeface="Libre Franklin"/>
                        <a:cs typeface="Libre Franklin"/>
                        <a:sym typeface="Libre Franklin"/>
                      </a:endParaRPr>
                    </a:p>
                  </a:txBody>
                  <a:tcPr marL="121900" marR="121900" marT="121900" marB="121900">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lgn="ctr">
                      <a:solidFill>
                        <a:srgbClr val="3F3F3F"/>
                      </a:solidFill>
                      <a:prstDash val="solid"/>
                      <a:round/>
                      <a:headEnd type="none" w="sm" len="sm"/>
                      <a:tailEnd type="none" w="sm" len="sm"/>
                    </a:lnB>
                  </a:tcPr>
                </a:tc>
                <a:tc>
                  <a:txBody>
                    <a:bodyPr/>
                    <a:lstStyle/>
                    <a:p>
                      <a:pPr marL="0" lvl="0" indent="0" algn="ctr" rtl="0">
                        <a:spcBef>
                          <a:spcPts val="0"/>
                        </a:spcBef>
                        <a:spcAft>
                          <a:spcPts val="0"/>
                        </a:spcAft>
                        <a:buNone/>
                      </a:pPr>
                      <a:r>
                        <a:rPr lang="en-US" sz="3100" b="1" dirty="0">
                          <a:latin typeface="Franklin Gothic Book" panose="020B0503020102020204" pitchFamily="34" charset="0"/>
                          <a:ea typeface="Libre Franklin"/>
                          <a:cs typeface="Libre Franklin"/>
                          <a:sym typeface="Libre Franklin"/>
                        </a:rPr>
                        <a:t>TDQs DO NOT</a:t>
                      </a:r>
                      <a:endParaRPr sz="3100" b="1" dirty="0">
                        <a:latin typeface="Franklin Gothic Book" panose="020B0503020102020204" pitchFamily="34" charset="0"/>
                        <a:ea typeface="Libre Franklin"/>
                        <a:cs typeface="Libre Franklin"/>
                        <a:sym typeface="Libre Franklin"/>
                      </a:endParaRPr>
                    </a:p>
                  </a:txBody>
                  <a:tcPr marL="121900" marR="121900" marT="121900" marB="121900">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lgn="ctr">
                      <a:solidFill>
                        <a:srgbClr val="3F3F3F"/>
                      </a:solidFill>
                      <a:prstDash val="solid"/>
                      <a:round/>
                      <a:headEnd type="none" w="sm" len="sm"/>
                      <a:tailEnd type="none" w="sm" len="sm"/>
                    </a:lnB>
                  </a:tcPr>
                </a:tc>
                <a:extLst>
                  <a:ext uri="{0D108BD9-81ED-4DB2-BD59-A6C34878D82A}">
                    <a16:rowId xmlns:a16="http://schemas.microsoft.com/office/drawing/2014/main" val="10000"/>
                  </a:ext>
                </a:extLst>
              </a:tr>
              <a:tr h="508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100" dirty="0">
                          <a:latin typeface="Franklin Gothic Book" panose="020B0503020102020204" pitchFamily="34" charset="0"/>
                          <a:ea typeface="Libre Franklin"/>
                          <a:cs typeface="Libre Franklin"/>
                          <a:sym typeface="Libre Franklin"/>
                        </a:rPr>
                        <a:t>ground student responses in complex sources. </a:t>
                      </a:r>
                    </a:p>
                    <a:p>
                      <a:pPr marL="0" lvl="0" indent="0" algn="ctr" rtl="0">
                        <a:spcBef>
                          <a:spcPts val="0"/>
                        </a:spcBef>
                        <a:spcAft>
                          <a:spcPts val="0"/>
                        </a:spcAft>
                        <a:buNone/>
                      </a:pPr>
                      <a:endParaRPr sz="3100" dirty="0">
                        <a:latin typeface="Franklin Gothic Book" panose="020B0503020102020204" pitchFamily="34" charset="0"/>
                        <a:ea typeface="Libre Franklin"/>
                        <a:cs typeface="Libre Franklin"/>
                        <a:sym typeface="Libre Franklin"/>
                      </a:endParaRPr>
                    </a:p>
                  </a:txBody>
                  <a:tcPr marL="121900" marR="121900" marT="121900" marB="121900">
                    <a:lnL w="9525" cap="flat" cmpd="sng">
                      <a:solidFill>
                        <a:srgbClr val="3F3F3F"/>
                      </a:solidFill>
                      <a:prstDash val="solid"/>
                      <a:round/>
                      <a:headEnd type="none" w="sm" len="sm"/>
                      <a:tailEnd type="none" w="sm" len="sm"/>
                    </a:lnL>
                    <a:lnR w="9525" cap="flat" cmpd="sng" algn="ctr">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100" dirty="0">
                          <a:latin typeface="Franklin Gothic Book" panose="020B0503020102020204" pitchFamily="34" charset="0"/>
                          <a:ea typeface="Libre Franklin"/>
                          <a:cs typeface="Libre Franklin"/>
                          <a:sym typeface="Libre Franklin"/>
                        </a:rPr>
                        <a:t>assume a student has background knowledge  that can’t be found in a source.</a:t>
                      </a:r>
                    </a:p>
                    <a:p>
                      <a:pPr marL="0" lvl="0" indent="0" algn="ctr" rtl="0">
                        <a:spcBef>
                          <a:spcPts val="0"/>
                        </a:spcBef>
                        <a:spcAft>
                          <a:spcPts val="0"/>
                        </a:spcAft>
                        <a:buNone/>
                      </a:pPr>
                      <a:endParaRPr sz="3100" b="1" dirty="0">
                        <a:latin typeface="Franklin Gothic Book" panose="020B0503020102020204" pitchFamily="34" charset="0"/>
                        <a:ea typeface="Libre Franklin"/>
                        <a:cs typeface="Libre Franklin"/>
                        <a:sym typeface="Libre Franklin"/>
                      </a:endParaRPr>
                    </a:p>
                  </a:txBody>
                  <a:tcPr marL="121900" marR="121900" marT="121900" marB="121900">
                    <a:lnL w="9525" cap="flat" cmpd="sng" algn="ctr">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extLst>
                  <a:ext uri="{0D108BD9-81ED-4DB2-BD59-A6C34878D82A}">
                    <a16:rowId xmlns:a16="http://schemas.microsoft.com/office/drawing/2014/main" val="332648428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g223c2a54d89_5_16"/>
          <p:cNvSpPr txBox="1">
            <a:spLocks noGrp="1"/>
          </p:cNvSpPr>
          <p:nvPr>
            <p:ph type="title" idx="4294967295"/>
          </p:nvPr>
        </p:nvSpPr>
        <p:spPr>
          <a:xfrm>
            <a:off x="331788" y="325438"/>
            <a:ext cx="11528425" cy="950912"/>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defTabSz="914400" rtl="0" eaLnBrk="1" fontAlgn="auto" latinLnBrk="0" hangingPunct="1">
              <a:lnSpc>
                <a:spcPct val="100000"/>
              </a:lnSpc>
              <a:spcBef>
                <a:spcPts val="1000"/>
              </a:spcBef>
              <a:spcAft>
                <a:spcPts val="0"/>
              </a:spcAft>
              <a:buClr>
                <a:srgbClr val="102649"/>
              </a:buClr>
              <a:buSzPts val="1800"/>
              <a:buFont typeface="Arial"/>
              <a:buNone/>
              <a:tabLst/>
              <a:defRPr/>
            </a:pPr>
            <a:r>
              <a:rPr kumimoji="0" lang="en-US" sz="4000" b="1" i="0" u="none" strike="noStrike" kern="0" cap="none" spc="0" normalizeH="0" baseline="0" noProof="0" dirty="0">
                <a:ln>
                  <a:noFill/>
                </a:ln>
                <a:solidFill>
                  <a:srgbClr val="007780"/>
                </a:solidFill>
                <a:effectLst/>
                <a:uLnTx/>
                <a:uFillTx/>
                <a:latin typeface="Franklin Gothic Medium" panose="020B0603020102020204" pitchFamily="34" charset="0"/>
                <a:ea typeface="Libre Franklin"/>
                <a:cs typeface="Libre Franklin"/>
                <a:sym typeface="Libre Franklin"/>
              </a:rPr>
              <a:t>Examples from “The Gettysburg Address”</a:t>
            </a:r>
            <a:endParaRPr kumimoji="0" lang="en-US" sz="3200" b="0" i="0" u="none" strike="noStrike" kern="0" cap="none" spc="0" normalizeH="0" baseline="0" noProof="0" dirty="0">
              <a:ln>
                <a:noFill/>
              </a:ln>
              <a:solidFill>
                <a:srgbClr val="102649"/>
              </a:solidFill>
              <a:effectLst/>
              <a:uLnTx/>
              <a:uFillTx/>
              <a:latin typeface="Franklin Gothic Medium" panose="020B0603020102020204" pitchFamily="34" charset="0"/>
              <a:ea typeface="Libre Franklin"/>
              <a:cs typeface="Libre Franklin"/>
              <a:sym typeface="Libre Franklin"/>
            </a:endParaRPr>
          </a:p>
        </p:txBody>
      </p:sp>
      <p:graphicFrame>
        <p:nvGraphicFramePr>
          <p:cNvPr id="907" name="Google Shape;907;g223c2a54d89_5_16"/>
          <p:cNvGraphicFramePr/>
          <p:nvPr>
            <p:extLst>
              <p:ext uri="{D42A27DB-BD31-4B8C-83A1-F6EECF244321}">
                <p14:modId xmlns:p14="http://schemas.microsoft.com/office/powerpoint/2010/main" val="3309011650"/>
              </p:ext>
            </p:extLst>
          </p:nvPr>
        </p:nvGraphicFramePr>
        <p:xfrm>
          <a:off x="562867" y="1196300"/>
          <a:ext cx="11066250" cy="4328040"/>
        </p:xfrm>
        <a:graphic>
          <a:graphicData uri="http://schemas.openxmlformats.org/drawingml/2006/table">
            <a:tbl>
              <a:tblPr firstRow="1">
                <a:noFill/>
                <a:tableStyleId>{7D4F87D2-B31D-4A5B-840A-ADB18C62B1F1}</a:tableStyleId>
              </a:tblPr>
              <a:tblGrid>
                <a:gridCol w="5533125">
                  <a:extLst>
                    <a:ext uri="{9D8B030D-6E8A-4147-A177-3AD203B41FA5}">
                      <a16:colId xmlns:a16="http://schemas.microsoft.com/office/drawing/2014/main" val="20000"/>
                    </a:ext>
                  </a:extLst>
                </a:gridCol>
                <a:gridCol w="5533125">
                  <a:extLst>
                    <a:ext uri="{9D8B030D-6E8A-4147-A177-3AD203B41FA5}">
                      <a16:colId xmlns:a16="http://schemas.microsoft.com/office/drawing/2014/main" val="20001"/>
                    </a:ext>
                  </a:extLst>
                </a:gridCol>
              </a:tblGrid>
              <a:tr h="508000">
                <a:tc>
                  <a:txBody>
                    <a:bodyPr/>
                    <a:lstStyle/>
                    <a:p>
                      <a:pPr marL="0" lvl="0" indent="0" algn="ctr" rtl="0">
                        <a:spcBef>
                          <a:spcPts val="0"/>
                        </a:spcBef>
                        <a:spcAft>
                          <a:spcPts val="0"/>
                        </a:spcAft>
                        <a:buNone/>
                      </a:pPr>
                      <a:r>
                        <a:rPr lang="en-US" sz="3100" b="1" dirty="0">
                          <a:latin typeface="Franklin Gothic Book" panose="020B0503020102020204" pitchFamily="34" charset="0"/>
                          <a:ea typeface="Libre Franklin"/>
                          <a:cs typeface="Libre Franklin"/>
                          <a:sym typeface="Libre Franklin"/>
                        </a:rPr>
                        <a:t>TDQs DO</a:t>
                      </a:r>
                      <a:endParaRPr sz="3100" b="1" dirty="0">
                        <a:latin typeface="Franklin Gothic Book" panose="020B0503020102020204" pitchFamily="34" charset="0"/>
                        <a:ea typeface="Libre Franklin"/>
                        <a:cs typeface="Libre Franklin"/>
                        <a:sym typeface="Libre Franklin"/>
                      </a:endParaRPr>
                    </a:p>
                  </a:txBody>
                  <a:tcPr marL="121900" marR="121900" marT="121900" marB="121900">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a:txBody>
                    <a:bodyPr/>
                    <a:lstStyle/>
                    <a:p>
                      <a:pPr marL="0" lvl="0" indent="0" algn="ctr" rtl="0">
                        <a:spcBef>
                          <a:spcPts val="0"/>
                        </a:spcBef>
                        <a:spcAft>
                          <a:spcPts val="0"/>
                        </a:spcAft>
                        <a:buNone/>
                      </a:pPr>
                      <a:r>
                        <a:rPr lang="en-US" sz="3100" b="1" dirty="0">
                          <a:latin typeface="Franklin Gothic Book" panose="020B0503020102020204" pitchFamily="34" charset="0"/>
                          <a:ea typeface="Libre Franklin"/>
                          <a:cs typeface="Libre Franklin"/>
                          <a:sym typeface="Libre Franklin"/>
                        </a:rPr>
                        <a:t>TDQs DO NOT</a:t>
                      </a:r>
                      <a:endParaRPr sz="3100" b="1" dirty="0">
                        <a:latin typeface="Franklin Gothic Book" panose="020B0503020102020204" pitchFamily="34" charset="0"/>
                        <a:ea typeface="Libre Franklin"/>
                        <a:cs typeface="Libre Franklin"/>
                        <a:sym typeface="Libre Franklin"/>
                      </a:endParaRPr>
                    </a:p>
                  </a:txBody>
                  <a:tcPr marL="121900" marR="121900" marT="121900" marB="121900">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extLst>
                  <a:ext uri="{0D108BD9-81ED-4DB2-BD59-A6C34878D82A}">
                    <a16:rowId xmlns:a16="http://schemas.microsoft.com/office/drawing/2014/main" val="10000"/>
                  </a:ext>
                </a:extLst>
              </a:tr>
              <a:tr h="508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100" dirty="0">
                          <a:latin typeface="Franklin Gothic Book" panose="020B0503020102020204" pitchFamily="34" charset="0"/>
                          <a:ea typeface="Libre Franklin"/>
                          <a:cs typeface="Libre Franklin"/>
                          <a:sym typeface="Libre Franklin"/>
                        </a:rPr>
                        <a:t>ground student responses in complex source. </a:t>
                      </a:r>
                    </a:p>
                    <a:p>
                      <a:pPr marL="0" lvl="0" indent="0" algn="ctr" rtl="0">
                        <a:spcBef>
                          <a:spcPts val="0"/>
                        </a:spcBef>
                        <a:spcAft>
                          <a:spcPts val="0"/>
                        </a:spcAft>
                        <a:buNone/>
                      </a:pPr>
                      <a:endParaRPr sz="3100" dirty="0">
                        <a:latin typeface="Franklin Gothic Book" panose="020B0503020102020204" pitchFamily="34" charset="0"/>
                        <a:ea typeface="Libre Franklin"/>
                        <a:cs typeface="Libre Franklin"/>
                        <a:sym typeface="Libre Franklin"/>
                      </a:endParaRPr>
                    </a:p>
                  </a:txBody>
                  <a:tcPr marL="121900" marR="121900" marT="121900" marB="121900">
                    <a:lnL w="9525" cap="flat" cmpd="sng">
                      <a:solidFill>
                        <a:srgbClr val="3F3F3F"/>
                      </a:solidFill>
                      <a:prstDash val="solid"/>
                      <a:round/>
                      <a:headEnd type="none" w="sm" len="sm"/>
                      <a:tailEnd type="none" w="sm" len="sm"/>
                    </a:lnL>
                    <a:lnR w="9525" cap="flat" cmpd="sng" algn="ctr">
                      <a:solidFill>
                        <a:srgbClr val="3F3F3F"/>
                      </a:solidFill>
                      <a:prstDash val="solid"/>
                      <a:round/>
                      <a:headEnd type="none" w="sm" len="sm"/>
                      <a:tailEnd type="none" w="sm" len="sm"/>
                    </a:lnR>
                    <a:lnT w="9525" cap="flat" cmpd="sng" algn="ctr">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100" dirty="0">
                          <a:latin typeface="Franklin Gothic Book" panose="020B0503020102020204" pitchFamily="34" charset="0"/>
                          <a:ea typeface="Libre Franklin"/>
                          <a:cs typeface="Libre Franklin"/>
                          <a:sym typeface="Libre Franklin"/>
                        </a:rPr>
                        <a:t>assume a student has background knowledge  that can’t be found in a source.</a:t>
                      </a:r>
                    </a:p>
                    <a:p>
                      <a:pPr marL="0" lvl="0" indent="0" algn="ctr" rtl="0">
                        <a:spcBef>
                          <a:spcPts val="0"/>
                        </a:spcBef>
                        <a:spcAft>
                          <a:spcPts val="0"/>
                        </a:spcAft>
                        <a:buNone/>
                      </a:pPr>
                      <a:endParaRPr sz="3100" b="1" dirty="0">
                        <a:latin typeface="Franklin Gothic Book" panose="020B0503020102020204" pitchFamily="34" charset="0"/>
                        <a:ea typeface="Libre Franklin"/>
                        <a:cs typeface="Libre Franklin"/>
                        <a:sym typeface="Libre Franklin"/>
                      </a:endParaRPr>
                    </a:p>
                  </a:txBody>
                  <a:tcPr marL="121900" marR="121900" marT="121900" marB="121900">
                    <a:lnL w="9525" cap="flat" cmpd="sng" algn="ctr">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lgn="ctr">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extLst>
                  <a:ext uri="{0D108BD9-81ED-4DB2-BD59-A6C34878D82A}">
                    <a16:rowId xmlns:a16="http://schemas.microsoft.com/office/drawing/2014/main" val="1546440998"/>
                  </a:ext>
                </a:extLst>
              </a:tr>
              <a:tr h="508000">
                <a:tc>
                  <a:txBody>
                    <a:bodyPr/>
                    <a:lstStyle/>
                    <a:p>
                      <a:pPr marL="0" lvl="0" indent="0" algn="ctr" rtl="0">
                        <a:spcBef>
                          <a:spcPts val="0"/>
                        </a:spcBef>
                        <a:spcAft>
                          <a:spcPts val="0"/>
                        </a:spcAft>
                        <a:buClr>
                          <a:schemeClr val="dk1"/>
                        </a:buClr>
                        <a:buSzPts val="1500"/>
                        <a:buFont typeface="Arial"/>
                        <a:buNone/>
                      </a:pPr>
                      <a:r>
                        <a:rPr lang="en-US" sz="2700" b="1" i="1" dirty="0">
                          <a:solidFill>
                            <a:schemeClr val="dk1"/>
                          </a:solidFill>
                          <a:latin typeface="Franklin Gothic Book" panose="020B0503020102020204" pitchFamily="34" charset="0"/>
                          <a:ea typeface="Libre Franklin"/>
                          <a:cs typeface="Libre Franklin"/>
                          <a:sym typeface="Libre Franklin"/>
                        </a:rPr>
                        <a:t>What is the importance of meeting on the “portion of that field” and “this ground”? </a:t>
                      </a:r>
                      <a:endParaRPr sz="2700" b="1" i="1" dirty="0">
                        <a:latin typeface="Franklin Gothic Book" panose="020B0503020102020204" pitchFamily="34" charset="0"/>
                        <a:ea typeface="Libre Franklin"/>
                        <a:cs typeface="Libre Franklin"/>
                        <a:sym typeface="Libre Franklin"/>
                      </a:endParaRPr>
                    </a:p>
                  </a:txBody>
                  <a:tcPr marL="121900" marR="121900" marT="121900" marB="121900">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500"/>
                        <a:buFont typeface="Arial"/>
                        <a:buNone/>
                      </a:pPr>
                      <a:r>
                        <a:rPr lang="en-US" sz="2700" b="1" i="1" dirty="0">
                          <a:solidFill>
                            <a:schemeClr val="dk1"/>
                          </a:solidFill>
                          <a:latin typeface="Franklin Gothic Book" panose="020B0503020102020204" pitchFamily="34" charset="0"/>
                          <a:ea typeface="Libre Franklin"/>
                          <a:cs typeface="Libre Franklin"/>
                          <a:sym typeface="Libre Franklin"/>
                        </a:rPr>
                        <a:t>Why did the North fight the Civil War?</a:t>
                      </a:r>
                      <a:endParaRPr sz="2700" b="1" i="1" dirty="0">
                        <a:latin typeface="Franklin Gothic Book" panose="020B0503020102020204" pitchFamily="34" charset="0"/>
                        <a:ea typeface="Libre Franklin"/>
                        <a:cs typeface="Libre Franklin"/>
                        <a:sym typeface="Libre Franklin"/>
                      </a:endParaRPr>
                    </a:p>
                  </a:txBody>
                  <a:tcPr marL="121900" marR="121900" marT="121900" marB="121900">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g223c2a54d89_5_22"/>
          <p:cNvSpPr txBox="1">
            <a:spLocks noGrp="1"/>
          </p:cNvSpPr>
          <p:nvPr>
            <p:ph type="title" idx="4294967295"/>
          </p:nvPr>
        </p:nvSpPr>
        <p:spPr>
          <a:xfrm>
            <a:off x="330993" y="377575"/>
            <a:ext cx="11530013" cy="499745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ts val="1000"/>
              </a:spcBef>
              <a:spcAft>
                <a:spcPts val="0"/>
              </a:spcAft>
              <a:buClr>
                <a:srgbClr val="102649"/>
              </a:buClr>
              <a:buSzPts val="1800"/>
              <a:buFont typeface="Arial"/>
              <a:buNone/>
              <a:tabLst/>
              <a:defRPr/>
            </a:pPr>
            <a:r>
              <a:rPr kumimoji="0" lang="en-US" sz="4000" b="1" i="0" u="none" strike="noStrike" kern="0" cap="none" spc="0" normalizeH="0" baseline="0" noProof="0" dirty="0">
                <a:ln>
                  <a:noFill/>
                </a:ln>
                <a:solidFill>
                  <a:srgbClr val="007780"/>
                </a:solidFill>
                <a:effectLst/>
                <a:uLnTx/>
                <a:uFillTx/>
                <a:latin typeface="Franklin Gothic Medium" panose="020B0603020102020204" pitchFamily="34" charset="0"/>
                <a:ea typeface="Libre Franklin"/>
                <a:cs typeface="Libre Franklin"/>
                <a:sym typeface="Libre Franklin"/>
              </a:rPr>
              <a:t>We need a variety of TDQs to support student engagement with sources:</a:t>
            </a:r>
            <a:endParaRPr kumimoji="0" lang="en-US" sz="4000" b="0" i="0" u="none" strike="noStrike" kern="0" cap="none" spc="0" normalizeH="0" baseline="0" noProof="0" dirty="0">
              <a:ln>
                <a:noFill/>
              </a:ln>
              <a:solidFill>
                <a:srgbClr val="007780"/>
              </a:solidFill>
              <a:effectLst/>
              <a:uLnTx/>
              <a:uFillTx/>
              <a:latin typeface="Franklin Gothic Medium" panose="020B0603020102020204" pitchFamily="34" charset="0"/>
              <a:ea typeface="Libre Franklin"/>
              <a:cs typeface="Libre Franklin"/>
              <a:sym typeface="Libre Franklin"/>
            </a:endParaRPr>
          </a:p>
          <a:p>
            <a:pPr marL="0" marR="0" lvl="0" indent="0" algn="l" defTabSz="914400" rtl="0" eaLnBrk="1" fontAlgn="auto" latinLnBrk="0" hangingPunct="1">
              <a:lnSpc>
                <a:spcPct val="100000"/>
              </a:lnSpc>
              <a:spcBef>
                <a:spcPts val="1000"/>
              </a:spcBef>
              <a:spcAft>
                <a:spcPts val="0"/>
              </a:spcAft>
              <a:buClr>
                <a:srgbClr val="102649"/>
              </a:buClr>
              <a:buSzPts val="1800"/>
              <a:buFont typeface="Arial"/>
              <a:buNone/>
              <a:tabLst/>
              <a:defRPr/>
            </a:pPr>
            <a:endParaRPr kumimoji="0" lang="en-US" sz="1900" b="0" i="0" u="none" strike="noStrike" kern="0" cap="none" spc="0" normalizeH="0" baseline="0" noProof="0" dirty="0">
              <a:ln>
                <a:noFill/>
              </a:ln>
              <a:solidFill>
                <a:srgbClr val="007780"/>
              </a:solidFill>
              <a:effectLst/>
              <a:uLnTx/>
              <a:uFillTx/>
              <a:latin typeface="Libre Franklin"/>
              <a:ea typeface="Libre Franklin"/>
              <a:cs typeface="Libre Franklin"/>
              <a:sym typeface="Libre Franklin"/>
            </a:endParaRPr>
          </a:p>
          <a:p>
            <a:pPr marL="914400" marR="0" lvl="1" indent="-403860" algn="l" defTabSz="914400" rtl="0" eaLnBrk="1" fontAlgn="auto" latinLnBrk="0" hangingPunct="1">
              <a:lnSpc>
                <a:spcPct val="100000"/>
              </a:lnSpc>
              <a:spcBef>
                <a:spcPts val="500"/>
              </a:spcBef>
              <a:spcAft>
                <a:spcPts val="0"/>
              </a:spcAft>
              <a:buClr>
                <a:srgbClr val="102649"/>
              </a:buClr>
              <a:buSzPct val="100000"/>
              <a:buFont typeface="Arial"/>
              <a:buChar char="•"/>
              <a:tabLst/>
              <a:defRPr/>
            </a:pPr>
            <a:r>
              <a:rPr kumimoji="0" lang="en-US" sz="3200" b="1"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Vocabulary and Comprehension</a:t>
            </a:r>
            <a:r>
              <a:rPr kumimoji="0" lang="en-US" sz="32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 Does the student understand what the source is saying?</a:t>
            </a:r>
          </a:p>
          <a:p>
            <a:pPr marL="914400" marR="0" lvl="0" indent="0" algn="l" defTabSz="914400" rtl="0" eaLnBrk="1" fontAlgn="auto" latinLnBrk="0" hangingPunct="1">
              <a:lnSpc>
                <a:spcPct val="100000"/>
              </a:lnSpc>
              <a:spcBef>
                <a:spcPts val="1000"/>
              </a:spcBef>
              <a:spcAft>
                <a:spcPts val="0"/>
              </a:spcAft>
              <a:buClr>
                <a:srgbClr val="102649"/>
              </a:buClr>
              <a:buSzPts val="1800"/>
              <a:buFont typeface="Arial"/>
              <a:buNone/>
              <a:tabLst/>
              <a:defRPr/>
            </a:pPr>
            <a:endParaRPr kumimoji="0" lang="en-US" sz="17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endParaRPr>
          </a:p>
          <a:p>
            <a:pPr marL="914400" marR="0" lvl="1" indent="-403860" algn="l" defTabSz="914400" rtl="0" eaLnBrk="1" fontAlgn="auto" latinLnBrk="0" hangingPunct="1">
              <a:lnSpc>
                <a:spcPct val="100000"/>
              </a:lnSpc>
              <a:spcBef>
                <a:spcPts val="500"/>
              </a:spcBef>
              <a:spcAft>
                <a:spcPts val="0"/>
              </a:spcAft>
              <a:buClr>
                <a:srgbClr val="102649"/>
              </a:buClr>
              <a:buSzPct val="100000"/>
              <a:buFont typeface="Arial"/>
              <a:buChar char="•"/>
              <a:tabLst/>
              <a:defRPr/>
            </a:pPr>
            <a:r>
              <a:rPr kumimoji="0" lang="en-US" sz="3200" b="1"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Syntax and Structure: </a:t>
            </a:r>
            <a:r>
              <a:rPr kumimoji="0" lang="en-US" sz="32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Does the student understand the elements of craft and authorial choice that make meaning?</a:t>
            </a:r>
          </a:p>
          <a:p>
            <a:pPr marL="914400" marR="0" lvl="0" indent="0" algn="l" defTabSz="914400" rtl="0" eaLnBrk="1" fontAlgn="auto" latinLnBrk="0" hangingPunct="1">
              <a:lnSpc>
                <a:spcPct val="100000"/>
              </a:lnSpc>
              <a:spcBef>
                <a:spcPts val="1000"/>
              </a:spcBef>
              <a:spcAft>
                <a:spcPts val="0"/>
              </a:spcAft>
              <a:buClr>
                <a:srgbClr val="102649"/>
              </a:buClr>
              <a:buSzPts val="1800"/>
              <a:buFont typeface="Arial"/>
              <a:buNone/>
              <a:tabLst/>
              <a:defRPr/>
            </a:pPr>
            <a:endParaRPr kumimoji="0" lang="en-US" sz="17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endParaRPr>
          </a:p>
          <a:p>
            <a:pPr marL="914400" marR="0" lvl="1" indent="-403860" algn="l" defTabSz="914400" rtl="0" eaLnBrk="1" fontAlgn="auto" latinLnBrk="0" hangingPunct="1">
              <a:lnSpc>
                <a:spcPct val="100000"/>
              </a:lnSpc>
              <a:spcBef>
                <a:spcPts val="500"/>
              </a:spcBef>
              <a:spcAft>
                <a:spcPts val="0"/>
              </a:spcAft>
              <a:buClr>
                <a:srgbClr val="102649"/>
              </a:buClr>
              <a:buSzPct val="100000"/>
              <a:buFont typeface="Arial"/>
              <a:buChar char="•"/>
              <a:tabLst/>
              <a:defRPr/>
            </a:pPr>
            <a:r>
              <a:rPr kumimoji="0" lang="en-US" sz="3200" b="1"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Central Idea Analysis: </a:t>
            </a:r>
            <a:r>
              <a:rPr kumimoji="0" lang="en-US" sz="3200" b="0" i="0" u="none" strike="noStrike" kern="0" cap="none" spc="0" normalizeH="0" baseline="0" noProof="0" dirty="0">
                <a:ln>
                  <a:noFill/>
                </a:ln>
                <a:solidFill>
                  <a:srgbClr val="102649"/>
                </a:solidFill>
                <a:effectLst/>
                <a:uLnTx/>
                <a:uFillTx/>
                <a:latin typeface="Franklin Gothic Book" panose="020B0503020102020204" pitchFamily="34" charset="0"/>
                <a:ea typeface="Libre Franklin"/>
                <a:cs typeface="Libre Franklin"/>
                <a:sym typeface="Libre Franklin"/>
              </a:rPr>
              <a:t>Does the student understand how central ideas develop over the course of a source?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1" name="Google Shape;791;g1f145736de9_0_92"/>
          <p:cNvSpPr txBox="1">
            <a:spLocks noGrp="1"/>
          </p:cNvSpPr>
          <p:nvPr>
            <p:ph type="ctrTitle"/>
          </p:nvPr>
        </p:nvSpPr>
        <p:spPr>
          <a:xfrm>
            <a:off x="2061325" y="1122375"/>
            <a:ext cx="10062900" cy="238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02649"/>
              </a:buClr>
              <a:buSzPts val="6000"/>
              <a:buFont typeface="Libre Franklin Medium"/>
              <a:buNone/>
            </a:pP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4"/>
                  </a:ext>
                </a:extLst>
              </a:rPr>
              <a:t>Supporting</a:t>
            </a: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5"/>
                  </a:ext>
                </a:extLst>
              </a:rPr>
              <a:t> Students in Using Evidence</a:t>
            </a:r>
            <a:r>
              <a:rPr lang="en-US" dirty="0">
                <a:solidFill>
                  <a:schemeClr val="bg1"/>
                </a:solidFill>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5"/>
                  </a:ext>
                </a:extLst>
              </a:rPr>
              <a:t>2</a:t>
            </a:r>
            <a:endParaRPr lang="en-US" sz="4500" dirty="0">
              <a:solidFill>
                <a:schemeClr val="bg1"/>
              </a:solidFill>
              <a:latin typeface="Franklin Gothic Medium" panose="020B0603020102020204" pitchFamily="34" charset="0"/>
            </a:endParaRPr>
          </a:p>
        </p:txBody>
      </p:sp>
      <p:sp>
        <p:nvSpPr>
          <p:cNvPr id="792" name="Google Shape;792;g1f145736de9_0_92"/>
          <p:cNvSpPr txBox="1">
            <a:spLocks noGrp="1"/>
          </p:cNvSpPr>
          <p:nvPr>
            <p:ph type="subTitle" idx="1"/>
          </p:nvPr>
        </p:nvSpPr>
        <p:spPr>
          <a:xfrm>
            <a:off x="3295950" y="3711025"/>
            <a:ext cx="8526600" cy="1393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sz="3500" dirty="0">
                <a:latin typeface="Franklin Gothic Book" panose="020B0503020102020204" pitchFamily="34" charset="0"/>
                <a:ea typeface="Libre Franklin Medium"/>
                <a:cs typeface="Libre Franklin Medium"/>
                <a:sym typeface="Libre Franklin Medium"/>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6"/>
                  </a:ext>
                </a:extLst>
              </a:rPr>
              <a:t>Module Five: </a:t>
            </a:r>
            <a:r>
              <a:rPr lang="en-US" sz="3500" dirty="0">
                <a:latin typeface="Franklin Gothic Book" panose="020B0503020102020204" pitchFamily="34" charset="0"/>
                <a:ea typeface="Libre Franklin Medium"/>
                <a:cs typeface="Libre Franklin Medium"/>
                <a:sym typeface="Libre Franklin Medium"/>
              </a:rPr>
              <a:t>What Should Students Do While Engaging with Complex Sources?</a:t>
            </a:r>
            <a:endParaRPr lang="en-US" i="1" dirty="0">
              <a:latin typeface="Franklin Gothic Book" panose="020B05030201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g223c2a54d89_5_28"/>
          <p:cNvSpPr txBox="1">
            <a:spLocks noGrp="1"/>
          </p:cNvSpPr>
          <p:nvPr>
            <p:ph type="body" idx="1"/>
          </p:nvPr>
        </p:nvSpPr>
        <p:spPr>
          <a:xfrm>
            <a:off x="473867" y="554033"/>
            <a:ext cx="6038400" cy="4998000"/>
          </a:xfrm>
          <a:prstGeom prst="rect">
            <a:avLst/>
          </a:prstGeom>
        </p:spPr>
        <p:txBody>
          <a:bodyPr spcFirstLastPara="1" wrap="square" lIns="91425" tIns="45700" rIns="91425" bIns="45700" anchor="t" anchorCtr="0">
            <a:normAutofit lnSpcReduction="10000"/>
          </a:bodyPr>
          <a:lstStyle/>
          <a:p>
            <a:pPr marL="0" lvl="0" indent="0" algn="l" rtl="0">
              <a:lnSpc>
                <a:spcPct val="100000"/>
              </a:lnSpc>
              <a:spcBef>
                <a:spcPts val="1000"/>
              </a:spcBef>
              <a:spcAft>
                <a:spcPts val="0"/>
              </a:spcAft>
              <a:buNone/>
            </a:pPr>
            <a:r>
              <a:rPr lang="en-US" sz="4000" b="1" dirty="0">
                <a:solidFill>
                  <a:srgbClr val="007780"/>
                </a:solidFill>
                <a:latin typeface="Franklin Gothic Medium" panose="020B0603020102020204" pitchFamily="34" charset="0"/>
              </a:rPr>
              <a:t>Text-Dependent or Not? </a:t>
            </a:r>
            <a:endParaRPr sz="4000" b="1" dirty="0">
              <a:solidFill>
                <a:srgbClr val="007780"/>
              </a:solidFill>
              <a:latin typeface="Franklin Gothic Medium" panose="020B0603020102020204" pitchFamily="34" charset="0"/>
            </a:endParaRPr>
          </a:p>
          <a:p>
            <a:pPr marL="0" lvl="0" indent="0" algn="l" rtl="0">
              <a:lnSpc>
                <a:spcPct val="100000"/>
              </a:lnSpc>
              <a:spcBef>
                <a:spcPts val="1000"/>
              </a:spcBef>
              <a:spcAft>
                <a:spcPts val="0"/>
              </a:spcAft>
              <a:buNone/>
            </a:pPr>
            <a:r>
              <a:rPr lang="en-US" b="1" dirty="0">
                <a:solidFill>
                  <a:srgbClr val="007780"/>
                </a:solidFill>
                <a:latin typeface="Franklin Gothic Medium" panose="020B0603020102020204" pitchFamily="34" charset="0"/>
              </a:rPr>
              <a:t>(From “The Gettysburg Address”)</a:t>
            </a:r>
            <a:endParaRPr dirty="0">
              <a:solidFill>
                <a:srgbClr val="007780"/>
              </a:solidFill>
              <a:latin typeface="Franklin Gothic Medium" panose="020B0603020102020204" pitchFamily="34" charset="0"/>
            </a:endParaRPr>
          </a:p>
          <a:p>
            <a:pPr marL="0" lvl="0" indent="0" algn="l" rtl="0">
              <a:lnSpc>
                <a:spcPct val="100000"/>
              </a:lnSpc>
              <a:spcBef>
                <a:spcPts val="1000"/>
              </a:spcBef>
              <a:spcAft>
                <a:spcPts val="0"/>
              </a:spcAft>
              <a:buNone/>
            </a:pPr>
            <a:endParaRPr sz="1900" dirty="0">
              <a:solidFill>
                <a:srgbClr val="007780"/>
              </a:solidFill>
            </a:endParaRPr>
          </a:p>
          <a:p>
            <a:pPr marL="440056" lvl="1" indent="0" algn="l" rtl="0">
              <a:lnSpc>
                <a:spcPct val="100000"/>
              </a:lnSpc>
              <a:spcBef>
                <a:spcPts val="500"/>
              </a:spcBef>
              <a:spcAft>
                <a:spcPts val="0"/>
              </a:spcAft>
              <a:buSzPct val="100000"/>
              <a:buNone/>
            </a:pPr>
            <a:r>
              <a:rPr lang="en-US" sz="4400" b="1" dirty="0">
                <a:latin typeface="Franklin Gothic Book" panose="020B0503020102020204" pitchFamily="34" charset="0"/>
              </a:rPr>
              <a:t>Who does Lincoln mean by “fathers” and what can we infer about the “fathers” from this sentence?</a:t>
            </a:r>
            <a:endParaRPr sz="4400" b="1" dirty="0">
              <a:latin typeface="Franklin Gothic Book" panose="020B0503020102020204" pitchFamily="34" charset="0"/>
            </a:endParaRPr>
          </a:p>
        </p:txBody>
      </p:sp>
      <p:pic>
        <p:nvPicPr>
          <p:cNvPr id="920" name="Google Shape;920;g223c2a54d89_5_2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16733" y="826633"/>
            <a:ext cx="2260334" cy="2260334"/>
          </a:xfrm>
          <a:prstGeom prst="rect">
            <a:avLst/>
          </a:prstGeom>
          <a:noFill/>
          <a:ln>
            <a:noFill/>
          </a:ln>
        </p:spPr>
      </p:pic>
      <p:sp>
        <p:nvSpPr>
          <p:cNvPr id="921" name="Google Shape;921;g223c2a54d89_5_28"/>
          <p:cNvSpPr txBox="1">
            <a:spLocks noGrp="1"/>
          </p:cNvSpPr>
          <p:nvPr>
            <p:ph type="title" idx="4294967295"/>
          </p:nvPr>
        </p:nvSpPr>
        <p:spPr>
          <a:xfrm>
            <a:off x="6740500" y="3253633"/>
            <a:ext cx="5367600" cy="23241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YES! This is a </a:t>
            </a:r>
            <a:r>
              <a:rPr kumimoji="0" lang="en-US" sz="2700" b="1"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Vocabulary &amp; Comprehension </a:t>
            </a:r>
            <a:r>
              <a:rPr kumimoji="0" lang="en-US" sz="27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question that requires students to refer to the source and could not be answered with prior knowledge.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g223c2a54d89_5_35"/>
          <p:cNvSpPr txBox="1">
            <a:spLocks noGrp="1"/>
          </p:cNvSpPr>
          <p:nvPr>
            <p:ph type="body" idx="1"/>
          </p:nvPr>
        </p:nvSpPr>
        <p:spPr>
          <a:xfrm>
            <a:off x="473867" y="554033"/>
            <a:ext cx="6038400" cy="49980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4000" b="1" dirty="0">
                <a:solidFill>
                  <a:srgbClr val="007780"/>
                </a:solidFill>
                <a:latin typeface="Franklin Gothic Medium" panose="020B0603020102020204" pitchFamily="34" charset="0"/>
              </a:rPr>
              <a:t>Text-Dependent or Not? </a:t>
            </a:r>
            <a:endParaRPr sz="4000" b="1" dirty="0">
              <a:solidFill>
                <a:srgbClr val="007780"/>
              </a:solidFill>
              <a:latin typeface="Franklin Gothic Medium" panose="020B0603020102020204" pitchFamily="34" charset="0"/>
            </a:endParaRPr>
          </a:p>
          <a:p>
            <a:pPr marL="0" lvl="0" indent="0" algn="l" rtl="0">
              <a:lnSpc>
                <a:spcPct val="100000"/>
              </a:lnSpc>
              <a:spcBef>
                <a:spcPts val="1000"/>
              </a:spcBef>
              <a:spcAft>
                <a:spcPts val="0"/>
              </a:spcAft>
              <a:buNone/>
            </a:pPr>
            <a:r>
              <a:rPr lang="en-US" b="1" dirty="0">
                <a:solidFill>
                  <a:srgbClr val="007780"/>
                </a:solidFill>
                <a:latin typeface="Franklin Gothic Medium" panose="020B0603020102020204" pitchFamily="34" charset="0"/>
              </a:rPr>
              <a:t>(From “The Gettysburg Address”)</a:t>
            </a:r>
            <a:endParaRPr dirty="0">
              <a:solidFill>
                <a:srgbClr val="007780"/>
              </a:solidFill>
              <a:latin typeface="Franklin Gothic Medium" panose="020B0603020102020204" pitchFamily="34" charset="0"/>
            </a:endParaRPr>
          </a:p>
          <a:p>
            <a:pPr marL="0" lvl="0" indent="0" algn="l" rtl="0">
              <a:lnSpc>
                <a:spcPct val="100000"/>
              </a:lnSpc>
              <a:spcBef>
                <a:spcPts val="1000"/>
              </a:spcBef>
              <a:spcAft>
                <a:spcPts val="0"/>
              </a:spcAft>
              <a:buNone/>
            </a:pPr>
            <a:endParaRPr sz="1900" dirty="0">
              <a:solidFill>
                <a:srgbClr val="007780"/>
              </a:solidFill>
            </a:endParaRPr>
          </a:p>
          <a:p>
            <a:pPr marL="419100" lvl="1" indent="0" algn="l" rtl="0">
              <a:lnSpc>
                <a:spcPct val="100000"/>
              </a:lnSpc>
              <a:spcBef>
                <a:spcPts val="500"/>
              </a:spcBef>
              <a:spcAft>
                <a:spcPts val="0"/>
              </a:spcAft>
              <a:buSzPts val="4400"/>
              <a:buNone/>
            </a:pPr>
            <a:r>
              <a:rPr lang="en-US" sz="4400" b="1" dirty="0">
                <a:latin typeface="Franklin Gothic Book" panose="020B0503020102020204" pitchFamily="34" charset="0"/>
              </a:rPr>
              <a:t>Why does Lincoln start this section with “but”?</a:t>
            </a:r>
            <a:endParaRPr sz="4400" b="1" dirty="0">
              <a:latin typeface="Franklin Gothic Book" panose="020B0503020102020204" pitchFamily="34" charset="0"/>
            </a:endParaRPr>
          </a:p>
        </p:txBody>
      </p:sp>
      <p:pic>
        <p:nvPicPr>
          <p:cNvPr id="928" name="Google Shape;928;g223c2a54d89_5_3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160033" y="826633"/>
            <a:ext cx="2260334" cy="2260334"/>
          </a:xfrm>
          <a:prstGeom prst="rect">
            <a:avLst/>
          </a:prstGeom>
          <a:noFill/>
          <a:ln>
            <a:noFill/>
          </a:ln>
        </p:spPr>
      </p:pic>
      <p:sp>
        <p:nvSpPr>
          <p:cNvPr id="929" name="Google Shape;929;g223c2a54d89_5_35"/>
          <p:cNvSpPr txBox="1">
            <a:spLocks noGrp="1"/>
          </p:cNvSpPr>
          <p:nvPr>
            <p:ph type="title" idx="4294967295"/>
          </p:nvPr>
        </p:nvSpPr>
        <p:spPr>
          <a:xfrm>
            <a:off x="6740500" y="3253633"/>
            <a:ext cx="5367600" cy="1908174"/>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YES! This is a </a:t>
            </a:r>
            <a:r>
              <a:rPr kumimoji="0" lang="en-US" sz="2700" b="1"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Syntax &amp; Structure </a:t>
            </a:r>
            <a:r>
              <a:rPr kumimoji="0" lang="en-US" sz="27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question that requires students to refer to the source and could not be answered with prior knowledge.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g223c2a54d89_5_42"/>
          <p:cNvSpPr txBox="1">
            <a:spLocks noGrp="1"/>
          </p:cNvSpPr>
          <p:nvPr>
            <p:ph type="body" idx="1"/>
          </p:nvPr>
        </p:nvSpPr>
        <p:spPr>
          <a:xfrm>
            <a:off x="473867" y="554033"/>
            <a:ext cx="6038400" cy="49980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4000" b="1" dirty="0">
                <a:solidFill>
                  <a:srgbClr val="007780"/>
                </a:solidFill>
                <a:latin typeface="Franklin Gothic Medium" panose="020B0603020102020204" pitchFamily="34" charset="0"/>
              </a:rPr>
              <a:t>Text-Dependent or Not? </a:t>
            </a:r>
            <a:endParaRPr sz="4000" b="1" dirty="0">
              <a:solidFill>
                <a:srgbClr val="007780"/>
              </a:solidFill>
              <a:latin typeface="Franklin Gothic Medium" panose="020B0603020102020204" pitchFamily="34" charset="0"/>
            </a:endParaRPr>
          </a:p>
          <a:p>
            <a:pPr marL="0" lvl="0" indent="0" algn="l" rtl="0">
              <a:lnSpc>
                <a:spcPct val="100000"/>
              </a:lnSpc>
              <a:spcBef>
                <a:spcPts val="1000"/>
              </a:spcBef>
              <a:spcAft>
                <a:spcPts val="0"/>
              </a:spcAft>
              <a:buNone/>
            </a:pPr>
            <a:r>
              <a:rPr lang="en-US" b="1" dirty="0">
                <a:solidFill>
                  <a:srgbClr val="007780"/>
                </a:solidFill>
                <a:latin typeface="Franklin Gothic Medium" panose="020B0603020102020204" pitchFamily="34" charset="0"/>
              </a:rPr>
              <a:t>(From “The Gettysburg Address”)</a:t>
            </a:r>
            <a:endParaRPr dirty="0">
              <a:solidFill>
                <a:srgbClr val="007780"/>
              </a:solidFill>
              <a:latin typeface="Franklin Gothic Medium" panose="020B0603020102020204" pitchFamily="34" charset="0"/>
            </a:endParaRPr>
          </a:p>
          <a:p>
            <a:pPr marL="0" lvl="0" indent="0" algn="l" rtl="0">
              <a:lnSpc>
                <a:spcPct val="100000"/>
              </a:lnSpc>
              <a:spcBef>
                <a:spcPts val="1000"/>
              </a:spcBef>
              <a:spcAft>
                <a:spcPts val="0"/>
              </a:spcAft>
              <a:buNone/>
            </a:pPr>
            <a:endParaRPr sz="1900" dirty="0">
              <a:solidFill>
                <a:srgbClr val="007780"/>
              </a:solidFill>
            </a:endParaRPr>
          </a:p>
          <a:p>
            <a:pPr marL="914400" lvl="0" indent="0" algn="l" rtl="0">
              <a:lnSpc>
                <a:spcPct val="100000"/>
              </a:lnSpc>
              <a:spcBef>
                <a:spcPts val="1000"/>
              </a:spcBef>
              <a:spcAft>
                <a:spcPts val="0"/>
              </a:spcAft>
              <a:buNone/>
            </a:pPr>
            <a:r>
              <a:rPr lang="en-US" sz="4400" b="1" dirty="0">
                <a:latin typeface="Franklin Gothic Book" panose="020B0503020102020204" pitchFamily="34" charset="0"/>
              </a:rPr>
              <a:t>What is a metaphor? Make up a metaphor for Lincoln’s role in the Civil War.</a:t>
            </a:r>
            <a:endParaRPr sz="4400" b="1" dirty="0">
              <a:latin typeface="Franklin Gothic Book" panose="020B0503020102020204" pitchFamily="34" charset="0"/>
            </a:endParaRPr>
          </a:p>
        </p:txBody>
      </p:sp>
      <p:sp>
        <p:nvSpPr>
          <p:cNvPr id="936" name="Google Shape;936;g223c2a54d89_5_42"/>
          <p:cNvSpPr txBox="1">
            <a:spLocks noGrp="1"/>
          </p:cNvSpPr>
          <p:nvPr>
            <p:ph type="title" idx="4294967295"/>
          </p:nvPr>
        </p:nvSpPr>
        <p:spPr>
          <a:xfrm>
            <a:off x="6740500" y="3253633"/>
            <a:ext cx="5367600" cy="1908174"/>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No! This question does not require students to engage with the source and requires knowledge not necessarily provided in the text.</a:t>
            </a:r>
          </a:p>
        </p:txBody>
      </p:sp>
      <p:pic>
        <p:nvPicPr>
          <p:cNvPr id="937" name="Google Shape;937;g223c2a54d89_5_4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015899" y="431300"/>
            <a:ext cx="2602167" cy="2602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4" name="Google Shape;849;g1f145736de9_0_61">
            <a:extLst>
              <a:ext uri="{FF2B5EF4-FFF2-40B4-BE49-F238E27FC236}">
                <a16:creationId xmlns:a16="http://schemas.microsoft.com/office/drawing/2014/main" id="{9D4443F2-B380-E273-4270-429802FD8445}"/>
              </a:ext>
              <a:ext uri="{C183D7F6-B498-43B3-948B-1728B52AA6E4}">
                <adec:decorative xmlns:adec="http://schemas.microsoft.com/office/drawing/2017/decorative" val="1"/>
              </a:ext>
            </a:extLst>
          </p:cNvPr>
          <p:cNvSpPr/>
          <p:nvPr/>
        </p:nvSpPr>
        <p:spPr>
          <a:xfrm>
            <a:off x="8691875" y="5901550"/>
            <a:ext cx="3276900" cy="843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 name="Google Shape;942;g1f145736de9_0_72"/>
          <p:cNvSpPr txBox="1">
            <a:spLocks noGrp="1"/>
          </p:cNvSpPr>
          <p:nvPr>
            <p:ph type="title"/>
          </p:nvPr>
        </p:nvSpPr>
        <p:spPr>
          <a:xfrm>
            <a:off x="223225" y="94144"/>
            <a:ext cx="10707116" cy="1152849"/>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Clr>
                <a:schemeClr val="dk1"/>
              </a:buClr>
              <a:buSzPct val="39285"/>
              <a:buFont typeface="Arial"/>
              <a:buNone/>
            </a:pPr>
            <a:r>
              <a:rPr lang="en-US" sz="3000" b="1" dirty="0">
                <a:latin typeface="Franklin Gothic Medium" panose="020B0603020102020204" pitchFamily="34" charset="0"/>
                <a:ea typeface="Libre Franklin"/>
                <a:cs typeface="Libre Franklin"/>
                <a:sym typeface="Libre Franklin"/>
              </a:rPr>
              <a:t>While Engaging with the Source(s) (9)</a:t>
            </a:r>
            <a:endParaRPr sz="3000" dirty="0">
              <a:latin typeface="Franklin Gothic Medium" panose="020B0603020102020204" pitchFamily="34" charset="0"/>
            </a:endParaRPr>
          </a:p>
        </p:txBody>
      </p:sp>
      <p:sp>
        <p:nvSpPr>
          <p:cNvPr id="944" name="Google Shape;944;g1f145736de9_0_72"/>
          <p:cNvSpPr txBox="1">
            <a:spLocks noGrp="1"/>
          </p:cNvSpPr>
          <p:nvPr>
            <p:ph type="body" idx="1"/>
          </p:nvPr>
        </p:nvSpPr>
        <p:spPr>
          <a:xfrm>
            <a:off x="198543" y="1074420"/>
            <a:ext cx="11770232" cy="388079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400" dirty="0">
                <a:latin typeface="Franklin Gothic Book" panose="020B0503020102020204" pitchFamily="34" charset="0"/>
              </a:rPr>
              <a:t>In this </a:t>
            </a:r>
            <a:r>
              <a:rPr lang="en-US" sz="2400" u="sng" dirty="0">
                <a:solidFill>
                  <a:schemeClr val="hlink"/>
                </a:solidFill>
                <a:latin typeface="Franklin Gothic Book" panose="020B0503020102020204" pitchFamily="34" charset="0"/>
                <a:hlinkClick r:id="rId3"/>
              </a:rPr>
              <a:t>Grade 3 example</a:t>
            </a:r>
            <a:r>
              <a:rPr lang="en-US" sz="2400" dirty="0">
                <a:latin typeface="Franklin Gothic Book" panose="020B0503020102020204" pitchFamily="34" charset="0"/>
              </a:rPr>
              <a:t>, students answer questions using information from the sources they investigated. </a:t>
            </a:r>
            <a:endParaRPr sz="2400" dirty="0">
              <a:latin typeface="Franklin Gothic Book" panose="020B0503020102020204" pitchFamily="34" charset="0"/>
            </a:endParaRPr>
          </a:p>
        </p:txBody>
      </p:sp>
      <p:sp>
        <p:nvSpPr>
          <p:cNvPr id="5" name="TextBox 4">
            <a:extLst>
              <a:ext uri="{FF2B5EF4-FFF2-40B4-BE49-F238E27FC236}">
                <a16:creationId xmlns:a16="http://schemas.microsoft.com/office/drawing/2014/main" id="{CBA03E25-860C-95C3-A137-55F5E813E86D}"/>
              </a:ext>
            </a:extLst>
          </p:cNvPr>
          <p:cNvSpPr txBox="1"/>
          <p:nvPr/>
        </p:nvSpPr>
        <p:spPr>
          <a:xfrm>
            <a:off x="223225" y="2068475"/>
            <a:ext cx="11630527" cy="830997"/>
          </a:xfrm>
          <a:prstGeom prst="rect">
            <a:avLst/>
          </a:prstGeom>
          <a:noFill/>
        </p:spPr>
        <p:txBody>
          <a:bodyPr wrap="square">
            <a:spAutoFit/>
          </a:bodyPr>
          <a:lstStyle/>
          <a:p>
            <a:pPr marL="0" marR="0">
              <a:spcBef>
                <a:spcPts val="0"/>
              </a:spcBef>
              <a:spcAft>
                <a:spcPts val="0"/>
              </a:spcAft>
            </a:pPr>
            <a:r>
              <a:rPr lang="en-US" sz="1600" dirty="0">
                <a:effectLst/>
                <a:latin typeface="Franklin Gothic Book" panose="020B0503020102020204" pitchFamily="34" charset="0"/>
                <a:ea typeface="Calibri" panose="020F0502020204030204" pitchFamily="34" charset="0"/>
              </a:rPr>
              <a:t>Students can then examine the </a:t>
            </a:r>
            <a:r>
              <a:rPr lang="en-US" sz="1600" dirty="0">
                <a:solidFill>
                  <a:srgbClr val="1155CC"/>
                </a:solidFill>
                <a:effectLst/>
                <a:latin typeface="Franklin Gothic Book" panose="020B0503020102020204" pitchFamily="34" charset="0"/>
                <a:ea typeface="Calibri" panose="020F0502020204030204" pitchFamily="34" charset="0"/>
                <a:hlinkClick r:id="rId4"/>
              </a:rPr>
              <a:t>interactive map</a:t>
            </a:r>
            <a:r>
              <a:rPr lang="en-US" sz="1600" dirty="0">
                <a:effectLst/>
                <a:latin typeface="Franklin Gothic Book" panose="020B0503020102020204" pitchFamily="34" charset="0"/>
                <a:ea typeface="Calibri" panose="020F0502020204030204" pitchFamily="34" charset="0"/>
              </a:rPr>
              <a:t> (at the bottom of the article) that shows the flow of goods as freighter ships travel across the globe. Ask students to explore the map to see the flow of goods in and out of regions throughout the world. Some discussion questions as students explore this source may include, but are not limited to, the following:</a:t>
            </a:r>
            <a:endParaRPr lang="en-US" sz="1600" dirty="0">
              <a:effectLst/>
              <a:latin typeface="Franklin Gothic Book" panose="020B0503020102020204" pitchFamily="34" charset="0"/>
              <a:ea typeface="Arial" panose="020B0604020202020204" pitchFamily="34" charset="0"/>
            </a:endParaRPr>
          </a:p>
        </p:txBody>
      </p:sp>
      <p:sp>
        <p:nvSpPr>
          <p:cNvPr id="3" name="TextBox 2">
            <a:extLst>
              <a:ext uri="{FF2B5EF4-FFF2-40B4-BE49-F238E27FC236}">
                <a16:creationId xmlns:a16="http://schemas.microsoft.com/office/drawing/2014/main" id="{94E5F0E7-0943-FCA8-3C79-18038C55A85E}"/>
              </a:ext>
            </a:extLst>
          </p:cNvPr>
          <p:cNvSpPr txBox="1"/>
          <p:nvPr/>
        </p:nvSpPr>
        <p:spPr>
          <a:xfrm>
            <a:off x="223225" y="2899472"/>
            <a:ext cx="11481095" cy="2797048"/>
          </a:xfrm>
          <a:prstGeom prst="rect">
            <a:avLst/>
          </a:prstGeom>
          <a:solidFill>
            <a:schemeClr val="accent1">
              <a:lumMod val="20000"/>
              <a:lumOff val="80000"/>
            </a:schemeClr>
          </a:solidFill>
        </p:spPr>
        <p:txBody>
          <a:bodyPr wrap="square">
            <a:spAutoFit/>
          </a:bodyPr>
          <a:lstStyle/>
          <a:p>
            <a:pPr marL="342900" marR="0" lvl="0" indent="-342900">
              <a:lnSpc>
                <a:spcPct val="115000"/>
              </a:lnSpc>
              <a:spcBef>
                <a:spcPts val="0"/>
              </a:spcBef>
              <a:spcAft>
                <a:spcPts val="0"/>
              </a:spcAft>
              <a:buSzPts val="1000"/>
              <a:buFont typeface="Arial" panose="020B0604020202020204" pitchFamily="34" charset="0"/>
              <a:buChar char="●"/>
            </a:pPr>
            <a:r>
              <a:rPr lang="en-US" sz="1400" dirty="0">
                <a:effectLst/>
                <a:latin typeface="Franklin Gothic Book" panose="020B0503020102020204" pitchFamily="34" charset="0"/>
              </a:rPr>
              <a:t>What regions in the world are trading goods with the United States? Students may respond that the map shows goods coming in and out of the United States and traveling in all directions toward other regions across the globe.</a:t>
            </a:r>
          </a:p>
          <a:p>
            <a:pPr marL="342900" marR="0" lvl="0" indent="-342900">
              <a:lnSpc>
                <a:spcPct val="115000"/>
              </a:lnSpc>
              <a:spcBef>
                <a:spcPts val="0"/>
              </a:spcBef>
              <a:spcAft>
                <a:spcPts val="0"/>
              </a:spcAft>
              <a:buSzPts val="1000"/>
              <a:buFont typeface="Arial" panose="020B0604020202020204" pitchFamily="34" charset="0"/>
              <a:buChar char="●"/>
            </a:pPr>
            <a:r>
              <a:rPr lang="en-US" sz="1400" dirty="0">
                <a:effectLst/>
                <a:latin typeface="Franklin Gothic Book" panose="020B0503020102020204" pitchFamily="34" charset="0"/>
              </a:rPr>
              <a:t>Why do all these regions trade with each other instead of just using what they have in their own regions? Students may respond that different regions may have different goods and products to offer, so trading can help everyone get what they want or need.</a:t>
            </a:r>
          </a:p>
          <a:p>
            <a:pPr marL="342900" marR="0" lvl="0" indent="-342900">
              <a:lnSpc>
                <a:spcPct val="115000"/>
              </a:lnSpc>
              <a:spcBef>
                <a:spcPts val="0"/>
              </a:spcBef>
              <a:spcAft>
                <a:spcPts val="0"/>
              </a:spcAft>
              <a:buSzPts val="1000"/>
              <a:buFont typeface="Arial" panose="020B0604020202020204" pitchFamily="34" charset="0"/>
              <a:buChar char="●"/>
            </a:pPr>
            <a:r>
              <a:rPr lang="en-US" sz="1400" dirty="0">
                <a:effectLst/>
                <a:latin typeface="Franklin Gothic Book" panose="020B0503020102020204" pitchFamily="34" charset="0"/>
              </a:rPr>
              <a:t>Using this map, make an inference: Why do certain places specialize in different types of products for trade? Students may respond that different regions across the globe have different climate, resources, culture, etc. that influence the goods they produce, and that the surplus of these items can be traded with other regions for other goods they desire that may not be available in their own region.</a:t>
            </a:r>
          </a:p>
          <a:p>
            <a:pPr marL="342900" marR="0" lvl="0" indent="-342900">
              <a:lnSpc>
                <a:spcPct val="115000"/>
              </a:lnSpc>
              <a:spcBef>
                <a:spcPts val="0"/>
              </a:spcBef>
              <a:spcAft>
                <a:spcPts val="0"/>
              </a:spcAft>
              <a:buSzPts val="1000"/>
              <a:buFont typeface="Arial" panose="020B0604020202020204" pitchFamily="34" charset="0"/>
              <a:buChar char="●"/>
            </a:pPr>
            <a:r>
              <a:rPr lang="en-US" sz="1400" dirty="0">
                <a:effectLst/>
                <a:latin typeface="Franklin Gothic Book" panose="020B0503020102020204" pitchFamily="34" charset="0"/>
              </a:rPr>
              <a:t>Consider the book and two sources we have explored so far. What did you learn about world trade from the book and sources you have explored so far? Students may respond that each source shows that different regions across the globe depend on each other. In the book, different countries specialize in producing the goods that together make up a product (apple pie). The chart shows us that the United States trades many agricultural products with countries both near and far, and the map shows us that regions across the world are trading goods with one another. </a:t>
            </a:r>
            <a:endParaRPr lang="en-US" sz="1400" dirty="0">
              <a:effectLst/>
              <a:latin typeface="Franklin Gothic Book" panose="020B0503020102020204" pitchFamily="34" charset="0"/>
              <a:ea typeface="Noto Sans Symbols"/>
              <a:cs typeface="Noto Sans Symbol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g1f145736de9_0_132"/>
          <p:cNvSpPr txBox="1">
            <a:spLocks noGrp="1"/>
          </p:cNvSpPr>
          <p:nvPr>
            <p:ph type="title"/>
          </p:nvPr>
        </p:nvSpPr>
        <p:spPr>
          <a:xfrm>
            <a:off x="880109" y="244590"/>
            <a:ext cx="9951669"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ct val="36666"/>
              <a:buFont typeface="Arial"/>
              <a:buNone/>
            </a:pPr>
            <a:r>
              <a:rPr lang="en-US" sz="2800" dirty="0">
                <a:latin typeface="Franklin Gothic Medium" panose="020B0603020102020204" pitchFamily="34" charset="0"/>
              </a:rPr>
              <a:t>Supporting Students When Engaging With Complex Sources:</a:t>
            </a:r>
            <a:endParaRPr sz="2800" dirty="0">
              <a:latin typeface="Franklin Gothic Medium" panose="020B0603020102020204" pitchFamily="34" charset="0"/>
            </a:endParaRPr>
          </a:p>
          <a:p>
            <a:pPr marL="0" lvl="0" indent="0" algn="l" rtl="0">
              <a:spcBef>
                <a:spcPts val="0"/>
              </a:spcBef>
              <a:spcAft>
                <a:spcPts val="0"/>
              </a:spcAft>
              <a:buClr>
                <a:schemeClr val="dk1"/>
              </a:buClr>
              <a:buSzPct val="39285"/>
              <a:buFont typeface="Arial"/>
              <a:buNone/>
            </a:pPr>
            <a:r>
              <a:rPr lang="en-US" sz="2800" b="1" dirty="0">
                <a:latin typeface="Franklin Gothic Medium" panose="020B0603020102020204" pitchFamily="34" charset="0"/>
                <a:ea typeface="Libre Franklin"/>
                <a:cs typeface="Libre Franklin"/>
                <a:sym typeface="Libre Franklin"/>
              </a:rPr>
              <a:t>While Engaging with the Source(s) (10)</a:t>
            </a:r>
            <a:endParaRPr sz="2800" dirty="0">
              <a:latin typeface="Franklin Gothic Medium" panose="020B0603020102020204" pitchFamily="34" charset="0"/>
            </a:endParaRPr>
          </a:p>
        </p:txBody>
      </p:sp>
      <p:sp>
        <p:nvSpPr>
          <p:cNvPr id="952" name="Google Shape;952;g1f145736de9_0_132"/>
          <p:cNvSpPr txBox="1">
            <a:spLocks noGrp="1"/>
          </p:cNvSpPr>
          <p:nvPr>
            <p:ph type="body" idx="1"/>
          </p:nvPr>
        </p:nvSpPr>
        <p:spPr>
          <a:xfrm>
            <a:off x="792451" y="1421700"/>
            <a:ext cx="10656600" cy="40146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dirty="0">
                <a:latin typeface="Franklin Gothic Book" panose="020B0503020102020204" pitchFamily="34" charset="0"/>
              </a:rPr>
              <a:t>Additional activities to consider while engaging with sources include, but are not limited to the following:</a:t>
            </a:r>
            <a:endParaRPr dirty="0">
              <a:latin typeface="Franklin Gothic Book" panose="020B0503020102020204" pitchFamily="34" charset="0"/>
            </a:endParaRPr>
          </a:p>
          <a:p>
            <a:pPr marL="457200" lvl="0" indent="-342900" algn="l" rtl="0">
              <a:lnSpc>
                <a:spcPct val="100000"/>
              </a:lnSpc>
              <a:spcBef>
                <a:spcPts val="1000"/>
              </a:spcBef>
              <a:spcAft>
                <a:spcPts val="0"/>
              </a:spcAft>
              <a:buSzPts val="1800"/>
              <a:buFont typeface="Libre Franklin"/>
              <a:buChar char="•"/>
            </a:pPr>
            <a:r>
              <a:rPr lang="en-US" dirty="0">
                <a:latin typeface="Franklin Gothic Book" panose="020B0503020102020204" pitchFamily="34" charset="0"/>
              </a:rPr>
              <a:t>Invite students to reread passages and/or sections as needed</a:t>
            </a:r>
            <a:endParaRPr dirty="0">
              <a:latin typeface="Franklin Gothic Book" panose="020B0503020102020204" pitchFamily="34" charset="0"/>
            </a:endParaRPr>
          </a:p>
          <a:p>
            <a:pPr marL="457200" lvl="0" indent="-342900" algn="l" rtl="0">
              <a:lnSpc>
                <a:spcPct val="100000"/>
              </a:lnSpc>
              <a:spcBef>
                <a:spcPts val="0"/>
              </a:spcBef>
              <a:spcAft>
                <a:spcPts val="0"/>
              </a:spcAft>
              <a:buSzPts val="1800"/>
              <a:buFont typeface="Libre Franklin"/>
              <a:buChar char="•"/>
            </a:pPr>
            <a:r>
              <a:rPr lang="en-US" dirty="0">
                <a:latin typeface="Franklin Gothic Book" panose="020B0503020102020204" pitchFamily="34" charset="0"/>
              </a:rPr>
              <a:t>Have students look up unfamiliar words in a dictionary </a:t>
            </a:r>
            <a:endParaRPr dirty="0">
              <a:latin typeface="Franklin Gothic Book" panose="020B0503020102020204" pitchFamily="34" charset="0"/>
            </a:endParaRPr>
          </a:p>
          <a:p>
            <a:pPr marL="457200" lvl="0" indent="-342900" algn="l" rtl="0">
              <a:lnSpc>
                <a:spcPct val="100000"/>
              </a:lnSpc>
              <a:spcBef>
                <a:spcPts val="0"/>
              </a:spcBef>
              <a:spcAft>
                <a:spcPts val="0"/>
              </a:spcAft>
              <a:buSzPts val="1800"/>
              <a:buFont typeface="Libre Franklin"/>
              <a:buChar char="•"/>
            </a:pPr>
            <a:r>
              <a:rPr lang="en-US" dirty="0">
                <a:latin typeface="Franklin Gothic Book" panose="020B0503020102020204" pitchFamily="34" charset="0"/>
              </a:rPr>
              <a:t>Support students when making connections to prior knowledge</a:t>
            </a:r>
            <a:endParaRPr dirty="0">
              <a:latin typeface="Franklin Gothic Book" panose="020B0503020102020204" pitchFamily="34" charset="0"/>
            </a:endParaRPr>
          </a:p>
          <a:p>
            <a:pPr marL="457200" lvl="0" indent="-342900" algn="l" rtl="0">
              <a:lnSpc>
                <a:spcPct val="100000"/>
              </a:lnSpc>
              <a:spcBef>
                <a:spcPts val="0"/>
              </a:spcBef>
              <a:spcAft>
                <a:spcPts val="0"/>
              </a:spcAft>
              <a:buSzPts val="1800"/>
              <a:buFont typeface="Libre Franklin"/>
              <a:buChar char="•"/>
            </a:pPr>
            <a:r>
              <a:rPr lang="en-US" dirty="0">
                <a:latin typeface="Franklin Gothic Book" panose="020B0503020102020204" pitchFamily="34" charset="0"/>
              </a:rPr>
              <a:t>Conduct classroom conversations, either in pairs or small groups, to support comprehension </a:t>
            </a:r>
            <a:endParaRPr dirty="0">
              <a:latin typeface="Franklin Gothic Book" panose="020B05030201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g2079cd96447_0_37"/>
          <p:cNvSpPr txBox="1">
            <a:spLocks noGrp="1"/>
          </p:cNvSpPr>
          <p:nvPr>
            <p:ph type="title"/>
          </p:nvPr>
        </p:nvSpPr>
        <p:spPr>
          <a:xfrm>
            <a:off x="529389" y="15120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Clr>
                <a:schemeClr val="dk1"/>
              </a:buClr>
              <a:buSzPct val="39285"/>
              <a:buFont typeface="Arial"/>
              <a:buNone/>
            </a:pPr>
            <a:r>
              <a:rPr lang="en-US" sz="3000" b="1" dirty="0">
                <a:latin typeface="Franklin Gothic Medium" panose="020B0603020102020204" pitchFamily="34" charset="0"/>
                <a:ea typeface="Libre Franklin"/>
                <a:cs typeface="Libre Franklin"/>
                <a:sym typeface="Libre Franklin"/>
              </a:rPr>
              <a:t>While Engaging with the Source(s) (11)</a:t>
            </a:r>
            <a:endParaRPr sz="3000" dirty="0">
              <a:latin typeface="Franklin Gothic Medium" panose="020B0603020102020204" pitchFamily="34" charset="0"/>
            </a:endParaRPr>
          </a:p>
        </p:txBody>
      </p:sp>
      <p:sp>
        <p:nvSpPr>
          <p:cNvPr id="958" name="Google Shape;958;g2079cd96447_0_37"/>
          <p:cNvSpPr txBox="1">
            <a:spLocks noGrp="1"/>
          </p:cNvSpPr>
          <p:nvPr>
            <p:ph type="body" idx="1"/>
          </p:nvPr>
        </p:nvSpPr>
        <p:spPr>
          <a:xfrm>
            <a:off x="529389" y="1268730"/>
            <a:ext cx="10656600" cy="3902818"/>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latin typeface="Franklin Gothic Book" panose="020B0503020102020204" pitchFamily="34" charset="0"/>
              </a:rPr>
              <a:t>In this </a:t>
            </a:r>
            <a:r>
              <a:rPr lang="en-US" u="sng" dirty="0">
                <a:solidFill>
                  <a:schemeClr val="hlink"/>
                </a:solidFill>
                <a:latin typeface="Franklin Gothic Book" panose="020B0503020102020204" pitchFamily="34" charset="0"/>
              </a:rPr>
              <a:t>Grade 1</a:t>
            </a:r>
            <a:r>
              <a:rPr lang="en-US" u="sng" dirty="0">
                <a:solidFill>
                  <a:schemeClr val="hlink"/>
                </a:solidFill>
                <a:latin typeface="Franklin Gothic Book" panose="020B0503020102020204" pitchFamily="34" charset="0"/>
                <a:hlinkClick r:id="rId3"/>
              </a:rPr>
              <a:t> example</a:t>
            </a:r>
            <a:r>
              <a:rPr lang="en-US" dirty="0">
                <a:latin typeface="Franklin Gothic Book" panose="020B0503020102020204" pitchFamily="34" charset="0"/>
              </a:rPr>
              <a:t>, the teacher checks for understanding as students are watching a video.</a:t>
            </a:r>
            <a:endParaRPr dirty="0">
              <a:latin typeface="Franklin Gothic Book" panose="020B0503020102020204" pitchFamily="34" charset="0"/>
            </a:endParaRPr>
          </a:p>
          <a:p>
            <a:pPr marL="0" lvl="0" indent="0" algn="l" rtl="0">
              <a:spcBef>
                <a:spcPts val="1000"/>
              </a:spcBef>
              <a:spcAft>
                <a:spcPts val="0"/>
              </a:spcAft>
              <a:buNone/>
            </a:pPr>
            <a:endParaRPr dirty="0">
              <a:latin typeface="Franklin Gothic Book" panose="020B0503020102020204" pitchFamily="34" charset="0"/>
              <a:ea typeface="Calibri"/>
              <a:cs typeface="Calibri"/>
              <a:sym typeface="Calibri"/>
            </a:endParaRPr>
          </a:p>
        </p:txBody>
      </p:sp>
      <p:sp>
        <p:nvSpPr>
          <p:cNvPr id="5" name="TextBox 4">
            <a:extLst>
              <a:ext uri="{FF2B5EF4-FFF2-40B4-BE49-F238E27FC236}">
                <a16:creationId xmlns:a16="http://schemas.microsoft.com/office/drawing/2014/main" id="{8561849C-5102-EDBC-4D2E-37C45BCFA3D4}"/>
              </a:ext>
            </a:extLst>
          </p:cNvPr>
          <p:cNvSpPr txBox="1"/>
          <p:nvPr/>
        </p:nvSpPr>
        <p:spPr>
          <a:xfrm>
            <a:off x="1006011" y="2297622"/>
            <a:ext cx="10780294" cy="1938992"/>
          </a:xfrm>
          <a:prstGeom prst="rect">
            <a:avLst/>
          </a:prstGeom>
          <a:noFill/>
        </p:spPr>
        <p:txBody>
          <a:bodyPr wrap="square">
            <a:spAutoFit/>
          </a:bodyPr>
          <a:lstStyle/>
          <a:p>
            <a:pPr marL="0" marR="0">
              <a:spcBef>
                <a:spcPts val="0"/>
              </a:spcBef>
              <a:spcAft>
                <a:spcPts val="0"/>
              </a:spcAft>
            </a:pPr>
            <a:r>
              <a:rPr lang="en-US" sz="2400" dirty="0">
                <a:effectLst/>
                <a:latin typeface="Franklin Gothic Book" panose="020B0503020102020204" pitchFamily="34" charset="0"/>
                <a:ea typeface="Calibri" panose="020F0502020204030204" pitchFamily="34" charset="0"/>
              </a:rPr>
              <a:t>Explain to students that they will be exploring the supporting question, “What is the purpose of rules and laws in Kentucky?” in this investigation. Begin by showing the video </a:t>
            </a:r>
            <a:r>
              <a:rPr lang="en-US" sz="2400" i="1" dirty="0">
                <a:solidFill>
                  <a:srgbClr val="1155CC"/>
                </a:solidFill>
                <a:effectLst/>
                <a:latin typeface="Franklin Gothic Book" panose="020B0503020102020204" pitchFamily="34" charset="0"/>
                <a:ea typeface="Calibri" panose="020F0502020204030204" pitchFamily="34" charset="0"/>
                <a:hlinkClick r:id="rId4"/>
              </a:rPr>
              <a:t>Why Do We Have Rules and Laws?</a:t>
            </a:r>
            <a:r>
              <a:rPr lang="en-US" sz="2400" dirty="0">
                <a:effectLst/>
                <a:latin typeface="Franklin Gothic Book" panose="020B0503020102020204" pitchFamily="34" charset="0"/>
                <a:ea typeface="Calibri" panose="020F0502020204030204" pitchFamily="34" charset="0"/>
              </a:rPr>
              <a:t> to students. During and after viewing this video of this book, some comprehension questions to pose to students may include:</a:t>
            </a:r>
            <a:endParaRPr lang="en-US" sz="2400" dirty="0">
              <a:effectLst/>
              <a:latin typeface="Franklin Gothic Book" panose="020B0503020102020204" pitchFamily="34" charset="0"/>
              <a:ea typeface="Arial" panose="020B0604020202020204" pitchFamily="34" charset="0"/>
            </a:endParaRPr>
          </a:p>
        </p:txBody>
      </p:sp>
      <p:graphicFrame>
        <p:nvGraphicFramePr>
          <p:cNvPr id="2" name="Table 1">
            <a:extLst>
              <a:ext uri="{FF2B5EF4-FFF2-40B4-BE49-F238E27FC236}">
                <a16:creationId xmlns:a16="http://schemas.microsoft.com/office/drawing/2014/main" id="{94080DFC-EA2A-856D-B6C8-39AA9110F634}"/>
              </a:ext>
            </a:extLst>
          </p:cNvPr>
          <p:cNvGraphicFramePr>
            <a:graphicFrameLocks noGrp="1"/>
          </p:cNvGraphicFramePr>
          <p:nvPr>
            <p:extLst>
              <p:ext uri="{D42A27DB-BD31-4B8C-83A1-F6EECF244321}">
                <p14:modId xmlns:p14="http://schemas.microsoft.com/office/powerpoint/2010/main" val="2781362231"/>
              </p:ext>
            </p:extLst>
          </p:nvPr>
        </p:nvGraphicFramePr>
        <p:xfrm>
          <a:off x="304699" y="4424822"/>
          <a:ext cx="11582601" cy="2404618"/>
        </p:xfrm>
        <a:graphic>
          <a:graphicData uri="http://schemas.openxmlformats.org/drawingml/2006/table">
            <a:tbl>
              <a:tblPr firstRow="1">
                <a:tableStyleId>{7D4F87D2-B31D-4A5B-840A-ADB18C62B1F1}</a:tableStyleId>
              </a:tblPr>
              <a:tblGrid>
                <a:gridCol w="11582601">
                  <a:extLst>
                    <a:ext uri="{9D8B030D-6E8A-4147-A177-3AD203B41FA5}">
                      <a16:colId xmlns:a16="http://schemas.microsoft.com/office/drawing/2014/main" val="1117221330"/>
                    </a:ext>
                  </a:extLst>
                </a:gridCol>
              </a:tblGrid>
              <a:tr h="2394600">
                <a:tc>
                  <a:txBody>
                    <a:bodyPr/>
                    <a:lstStyle/>
                    <a:p>
                      <a:pPr marL="342900" marR="0" lvl="0" indent="-342900">
                        <a:lnSpc>
                          <a:spcPct val="105000"/>
                        </a:lnSpc>
                        <a:spcBef>
                          <a:spcPts val="600"/>
                        </a:spcBef>
                        <a:spcAft>
                          <a:spcPts val="0"/>
                        </a:spcAft>
                        <a:buFont typeface="Arial" panose="020B0604020202020204" pitchFamily="34" charset="0"/>
                        <a:buChar char="●"/>
                      </a:pPr>
                      <a:r>
                        <a:rPr lang="en-US" sz="2400" u="none" strike="noStrike" dirty="0">
                          <a:effectLst/>
                        </a:rPr>
                        <a:t>What are rules?</a:t>
                      </a:r>
                    </a:p>
                    <a:p>
                      <a:pPr marL="342900" marR="0" lvl="0" indent="-342900">
                        <a:lnSpc>
                          <a:spcPct val="105000"/>
                        </a:lnSpc>
                        <a:spcBef>
                          <a:spcPts val="0"/>
                        </a:spcBef>
                        <a:spcAft>
                          <a:spcPts val="0"/>
                        </a:spcAft>
                        <a:buFont typeface="Arial" panose="020B0604020202020204" pitchFamily="34" charset="0"/>
                        <a:buChar char="●"/>
                      </a:pPr>
                      <a:r>
                        <a:rPr lang="en-US" sz="2400" u="none" strike="noStrike" dirty="0">
                          <a:effectLst/>
                        </a:rPr>
                        <a:t>Why are rules important?</a:t>
                      </a:r>
                    </a:p>
                    <a:p>
                      <a:pPr marL="342900" marR="0" lvl="0" indent="-342900">
                        <a:lnSpc>
                          <a:spcPct val="105000"/>
                        </a:lnSpc>
                        <a:spcBef>
                          <a:spcPts val="0"/>
                        </a:spcBef>
                        <a:spcAft>
                          <a:spcPts val="0"/>
                        </a:spcAft>
                        <a:buFont typeface="Arial" panose="020B0604020202020204" pitchFamily="34" charset="0"/>
                        <a:buChar char="●"/>
                      </a:pPr>
                      <a:r>
                        <a:rPr lang="en-US" sz="2400" u="none" strike="noStrike" dirty="0">
                          <a:effectLst/>
                        </a:rPr>
                        <a:t>What are some examples of rules in the classroom and what is their purpose?</a:t>
                      </a:r>
                    </a:p>
                    <a:p>
                      <a:pPr marL="342900" marR="0" lvl="0" indent="-342900">
                        <a:lnSpc>
                          <a:spcPct val="105000"/>
                        </a:lnSpc>
                        <a:spcBef>
                          <a:spcPts val="0"/>
                        </a:spcBef>
                        <a:spcAft>
                          <a:spcPts val="0"/>
                        </a:spcAft>
                        <a:buFont typeface="Arial" panose="020B0604020202020204" pitchFamily="34" charset="0"/>
                        <a:buChar char="●"/>
                      </a:pPr>
                      <a:r>
                        <a:rPr lang="en-US" sz="2400" u="none" strike="noStrike" dirty="0">
                          <a:effectLst/>
                        </a:rPr>
                        <a:t>What are some examples of rules in the community and what is their purpose?</a:t>
                      </a:r>
                    </a:p>
                    <a:p>
                      <a:pPr marL="342900" marR="0" lvl="0" indent="-342900">
                        <a:lnSpc>
                          <a:spcPct val="105000"/>
                        </a:lnSpc>
                        <a:spcBef>
                          <a:spcPts val="0"/>
                        </a:spcBef>
                        <a:spcAft>
                          <a:spcPts val="0"/>
                        </a:spcAft>
                        <a:buFont typeface="Arial" panose="020B0604020202020204" pitchFamily="34" charset="0"/>
                        <a:buChar char="●"/>
                      </a:pPr>
                      <a:r>
                        <a:rPr lang="en-US" sz="2400" u="none" strike="noStrike" dirty="0">
                          <a:effectLst/>
                        </a:rPr>
                        <a:t>What is a law?</a:t>
                      </a:r>
                    </a:p>
                    <a:p>
                      <a:pPr marL="342900" marR="0" lvl="0" indent="-342900">
                        <a:lnSpc>
                          <a:spcPct val="105000"/>
                        </a:lnSpc>
                        <a:spcBef>
                          <a:spcPts val="0"/>
                        </a:spcBef>
                        <a:spcAft>
                          <a:spcPts val="0"/>
                        </a:spcAft>
                        <a:buFont typeface="Arial" panose="020B0604020202020204" pitchFamily="34" charset="0"/>
                        <a:buChar char="●"/>
                      </a:pPr>
                      <a:r>
                        <a:rPr lang="en-US" sz="2400" u="none" strike="noStrike" dirty="0">
                          <a:effectLst/>
                        </a:rPr>
                        <a:t>Why do we have laws?</a:t>
                      </a:r>
                      <a:endParaRPr lang="en-US" sz="2400" u="none" strike="noStrike" dirty="0">
                        <a:effectLst/>
                        <a:latin typeface="Arial" panose="020B0604020202020204" pitchFamily="34" charset="0"/>
                        <a:ea typeface="Arial" panose="020B0604020202020204" pitchFamily="34" charset="0"/>
                      </a:endParaRPr>
                    </a:p>
                  </a:txBody>
                  <a:tcPr marL="63500" marR="63500" marT="63500" marB="63500">
                    <a:solidFill>
                      <a:schemeClr val="accent1">
                        <a:lumMod val="20000"/>
                        <a:lumOff val="80000"/>
                      </a:schemeClr>
                    </a:solidFill>
                  </a:tcPr>
                </a:tc>
                <a:extLst>
                  <a:ext uri="{0D108BD9-81ED-4DB2-BD59-A6C34878D82A}">
                    <a16:rowId xmlns:a16="http://schemas.microsoft.com/office/drawing/2014/main" val="103785703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g1f145736de9_0_139"/>
          <p:cNvSpPr txBox="1">
            <a:spLocks noGrp="1"/>
          </p:cNvSpPr>
          <p:nvPr>
            <p:ph type="title"/>
          </p:nvPr>
        </p:nvSpPr>
        <p:spPr>
          <a:xfrm>
            <a:off x="609950" y="960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2800" dirty="0">
                <a:latin typeface="Franklin Gothic Medium" panose="020B0603020102020204" pitchFamily="34" charset="0"/>
              </a:rPr>
              <a:t>Supporting Students When Engaging With Complex Sources:</a:t>
            </a:r>
            <a:endParaRPr sz="2800" dirty="0">
              <a:latin typeface="Franklin Gothic Medium" panose="020B0603020102020204" pitchFamily="34" charset="0"/>
            </a:endParaRPr>
          </a:p>
          <a:p>
            <a:pPr marL="0" lvl="0" indent="0" algn="l" rtl="0">
              <a:spcBef>
                <a:spcPts val="0"/>
              </a:spcBef>
              <a:spcAft>
                <a:spcPts val="0"/>
              </a:spcAft>
              <a:buClr>
                <a:schemeClr val="dk1"/>
              </a:buClr>
              <a:buSzPct val="39285"/>
              <a:buFont typeface="Arial"/>
              <a:buNone/>
            </a:pPr>
            <a:r>
              <a:rPr lang="en-US" sz="2800" b="1" dirty="0">
                <a:latin typeface="Franklin Gothic Medium" panose="020B0603020102020204" pitchFamily="34" charset="0"/>
                <a:ea typeface="Libre Franklin"/>
                <a:cs typeface="Libre Franklin"/>
                <a:sym typeface="Libre Franklin"/>
              </a:rPr>
              <a:t>While Engaging with the Source(s) (12)</a:t>
            </a:r>
            <a:endParaRPr sz="2800" dirty="0">
              <a:latin typeface="Franklin Gothic Medium" panose="020B0603020102020204" pitchFamily="34" charset="0"/>
            </a:endParaRPr>
          </a:p>
        </p:txBody>
      </p:sp>
      <p:sp>
        <p:nvSpPr>
          <p:cNvPr id="965" name="Google Shape;965;g1f145736de9_0_139"/>
          <p:cNvSpPr txBox="1">
            <a:spLocks noGrp="1"/>
          </p:cNvSpPr>
          <p:nvPr>
            <p:ph type="body" idx="1"/>
          </p:nvPr>
        </p:nvSpPr>
        <p:spPr>
          <a:xfrm>
            <a:off x="663613" y="1081300"/>
            <a:ext cx="11244300" cy="4014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400" dirty="0">
                <a:latin typeface="Franklin Gothic Book" panose="020B0503020102020204" pitchFamily="34" charset="0"/>
              </a:rPr>
              <a:t>In this </a:t>
            </a:r>
            <a:r>
              <a:rPr lang="en-US" sz="2400" u="sng" dirty="0">
                <a:solidFill>
                  <a:schemeClr val="hlink"/>
                </a:solidFill>
                <a:latin typeface="Franklin Gothic Book" panose="020B0503020102020204" pitchFamily="34" charset="0"/>
                <a:hlinkClick r:id="rId3"/>
              </a:rPr>
              <a:t>Grade 5 example</a:t>
            </a:r>
            <a:r>
              <a:rPr lang="en-US" sz="2400" dirty="0">
                <a:latin typeface="Franklin Gothic Book" panose="020B0503020102020204" pitchFamily="34" charset="0"/>
              </a:rPr>
              <a:t>, the teacher facilitates a whole group discussion to support comprehension of the text. Additionally, the students engage in a Think, Pair, Share to support their understanding of the source.  </a:t>
            </a:r>
            <a:endParaRPr sz="2400" dirty="0">
              <a:latin typeface="Franklin Gothic Book" panose="020B0503020102020204" pitchFamily="34" charset="0"/>
            </a:endParaRPr>
          </a:p>
          <a:p>
            <a:pPr marL="0" lvl="0" indent="0" algn="l" rtl="0">
              <a:spcBef>
                <a:spcPts val="1000"/>
              </a:spcBef>
              <a:spcAft>
                <a:spcPts val="0"/>
              </a:spcAft>
              <a:buNone/>
            </a:pPr>
            <a:endParaRPr dirty="0">
              <a:latin typeface="Franklin Gothic Book" panose="020B0503020102020204" pitchFamily="34" charset="0"/>
              <a:ea typeface="Calibri"/>
              <a:cs typeface="Calibri"/>
              <a:sym typeface="Calibri"/>
            </a:endParaRPr>
          </a:p>
        </p:txBody>
      </p:sp>
      <p:graphicFrame>
        <p:nvGraphicFramePr>
          <p:cNvPr id="967" name="Google Shape;967;g1f145736de9_0_139"/>
          <p:cNvGraphicFramePr/>
          <p:nvPr>
            <p:extLst>
              <p:ext uri="{D42A27DB-BD31-4B8C-83A1-F6EECF244321}">
                <p14:modId xmlns:p14="http://schemas.microsoft.com/office/powerpoint/2010/main" val="1104411655"/>
              </p:ext>
            </p:extLst>
          </p:nvPr>
        </p:nvGraphicFramePr>
        <p:xfrm>
          <a:off x="284087" y="2521642"/>
          <a:ext cx="11623826" cy="3255058"/>
        </p:xfrm>
        <a:graphic>
          <a:graphicData uri="http://schemas.openxmlformats.org/drawingml/2006/table">
            <a:tbl>
              <a:tblPr firstRow="1">
                <a:noFill/>
                <a:tableStyleId>{7D4F87D2-B31D-4A5B-840A-ADB18C62B1F1}</a:tableStyleId>
              </a:tblPr>
              <a:tblGrid>
                <a:gridCol w="11623826">
                  <a:extLst>
                    <a:ext uri="{9D8B030D-6E8A-4147-A177-3AD203B41FA5}">
                      <a16:colId xmlns:a16="http://schemas.microsoft.com/office/drawing/2014/main" val="20000"/>
                    </a:ext>
                  </a:extLst>
                </a:gridCol>
              </a:tblGrid>
              <a:tr h="3255058">
                <a:tc>
                  <a:txBody>
                    <a:bodyPr/>
                    <a:lstStyle/>
                    <a:p>
                      <a:pPr marL="0" lvl="0" indent="0" algn="l" rtl="0">
                        <a:spcBef>
                          <a:spcPts val="0"/>
                        </a:spcBef>
                        <a:spcAft>
                          <a:spcPts val="0"/>
                        </a:spcAft>
                        <a:buNone/>
                      </a:pPr>
                      <a:endParaRPr dirty="0"/>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 name="TextBox 2">
            <a:extLst>
              <a:ext uri="{FF2B5EF4-FFF2-40B4-BE49-F238E27FC236}">
                <a16:creationId xmlns:a16="http://schemas.microsoft.com/office/drawing/2014/main" id="{31065063-AC2E-7321-A0F8-6BE9B2396971}"/>
              </a:ext>
            </a:extLst>
          </p:cNvPr>
          <p:cNvSpPr txBox="1"/>
          <p:nvPr/>
        </p:nvSpPr>
        <p:spPr>
          <a:xfrm>
            <a:off x="318377" y="2517254"/>
            <a:ext cx="11623826" cy="3255058"/>
          </a:xfrm>
          <a:prstGeom prst="rect">
            <a:avLst/>
          </a:prstGeom>
          <a:noFill/>
        </p:spPr>
        <p:txBody>
          <a:bodyPr wrap="square">
            <a:spAutoFit/>
          </a:bodyPr>
          <a:lstStyle/>
          <a:p>
            <a:pPr marL="0" marR="0">
              <a:lnSpc>
                <a:spcPct val="115000"/>
              </a:lnSpc>
              <a:spcBef>
                <a:spcPts val="0"/>
              </a:spcBef>
              <a:spcAft>
                <a:spcPts val="0"/>
              </a:spcAft>
            </a:pPr>
            <a:r>
              <a:rPr lang="en-US" sz="2000" dirty="0">
                <a:effectLst/>
                <a:latin typeface="Franklin Gothic Book" panose="020B0503020102020204" pitchFamily="34" charset="0"/>
                <a:ea typeface="Calibri" panose="020F0502020204030204" pitchFamily="34" charset="0"/>
              </a:rPr>
              <a:t>Next, explain to students that collaboration also emerged in light of the Stamp Act. Investigate the primary source language of the </a:t>
            </a:r>
            <a:r>
              <a:rPr lang="en-US" sz="2000" dirty="0">
                <a:effectLst/>
                <a:latin typeface="Franklin Gothic Book" panose="020B0503020102020204" pitchFamily="34" charset="0"/>
                <a:ea typeface="Calibri" panose="020F0502020204030204" pitchFamily="34" charset="0"/>
                <a:hlinkClick r:id="rId4"/>
              </a:rPr>
              <a:t>Resolutions of the Stamp Act Congress of 1765 </a:t>
            </a:r>
            <a:r>
              <a:rPr lang="en-US" sz="2000" dirty="0">
                <a:effectLst/>
                <a:latin typeface="Franklin Gothic Book" panose="020B0503020102020204" pitchFamily="34" charset="0"/>
                <a:ea typeface="Calibri" panose="020F0502020204030204" pitchFamily="34" charset="0"/>
              </a:rPr>
              <a:t>(Source E). The language may be difficult for students to understand, </a:t>
            </a:r>
            <a:r>
              <a:rPr lang="en-US" sz="2000" dirty="0">
                <a:solidFill>
                  <a:srgbClr val="000000"/>
                </a:solidFill>
                <a:effectLst/>
                <a:latin typeface="Franklin Gothic Book" panose="020B0503020102020204" pitchFamily="34" charset="0"/>
                <a:ea typeface="Calibri" panose="020F0502020204030204" pitchFamily="34" charset="0"/>
              </a:rPr>
              <a:t>so </a:t>
            </a:r>
            <a:r>
              <a:rPr lang="en-US" sz="2000" dirty="0">
                <a:effectLst/>
                <a:latin typeface="Franklin Gothic Book" panose="020B0503020102020204" pitchFamily="34" charset="0"/>
                <a:ea typeface="Calibri" panose="020F0502020204030204" pitchFamily="34" charset="0"/>
              </a:rPr>
              <a:t>consider repeating the </a:t>
            </a:r>
            <a:r>
              <a:rPr lang="en-US" sz="2000" u="sng" dirty="0">
                <a:solidFill>
                  <a:srgbClr val="1155CC"/>
                </a:solidFill>
                <a:effectLst/>
                <a:latin typeface="Franklin Gothic Book" panose="020B0503020102020204" pitchFamily="34" charset="0"/>
                <a:ea typeface="Calibri" panose="020F0502020204030204" pitchFamily="34" charset="0"/>
                <a:hlinkClick r:id="rId5"/>
              </a:rPr>
              <a:t>Chunking</a:t>
            </a:r>
            <a:r>
              <a:rPr lang="en-US" sz="2000" dirty="0">
                <a:effectLst/>
                <a:latin typeface="Franklin Gothic Book" panose="020B0503020102020204" pitchFamily="34" charset="0"/>
                <a:ea typeface="Calibri" panose="020F0502020204030204" pitchFamily="34" charset="0"/>
              </a:rPr>
              <a:t> strategy here. </a:t>
            </a:r>
            <a:r>
              <a:rPr lang="en-US" sz="2000" dirty="0">
                <a:solidFill>
                  <a:srgbClr val="000000"/>
                </a:solidFill>
                <a:effectLst/>
                <a:latin typeface="Franklin Gothic Book" panose="020B0503020102020204" pitchFamily="34" charset="0"/>
                <a:ea typeface="Calibri" panose="020F0502020204030204" pitchFamily="34" charset="0"/>
              </a:rPr>
              <a:t>Read each para</a:t>
            </a:r>
            <a:r>
              <a:rPr lang="en-US" sz="2000" dirty="0">
                <a:effectLst/>
                <a:latin typeface="Franklin Gothic Book" panose="020B0503020102020204" pitchFamily="34" charset="0"/>
                <a:ea typeface="Calibri" panose="020F0502020204030204" pitchFamily="34" charset="0"/>
              </a:rPr>
              <a:t>graph together as a class, look up any challenging and unknown vocabulary and annotate the text to provide synonyms. Summarize each paragraph together and add this summary to your annotations to support students with comprehension. Support students in creating a one sentence topic summary for each paragraph and record this sentence so it is visible to students. As you read and discuss together, e</a:t>
            </a:r>
            <a:r>
              <a:rPr lang="en-US" sz="2000" dirty="0">
                <a:solidFill>
                  <a:srgbClr val="000000"/>
                </a:solidFill>
                <a:effectLst/>
                <a:latin typeface="Franklin Gothic Book" panose="020B0503020102020204" pitchFamily="34" charset="0"/>
                <a:ea typeface="Calibri" panose="020F0502020204030204" pitchFamily="34" charset="0"/>
              </a:rPr>
              <a:t>nsure that students understand that the colonists are officially denouncing the Stamp Act and explaining why it is unfair.</a:t>
            </a:r>
            <a:r>
              <a:rPr lang="en-US" sz="2000" dirty="0">
                <a:effectLst/>
                <a:latin typeface="Franklin Gothic Book" panose="020B0503020102020204" pitchFamily="34" charset="0"/>
                <a:ea typeface="Calibri" panose="020F0502020204030204" pitchFamily="34" charset="0"/>
              </a:rPr>
              <a:t> Ask students to identify and underline evidence of this from the text. </a:t>
            </a:r>
            <a:endParaRPr lang="en-US" sz="2000" dirty="0">
              <a:effectLst/>
              <a:latin typeface="Franklin Gothic Book" panose="020B0503020102020204" pitchFamily="34" charset="0"/>
              <a:ea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g223c2a54d89_0_55"/>
          <p:cNvSpPr txBox="1">
            <a:spLocks noGrp="1"/>
          </p:cNvSpPr>
          <p:nvPr>
            <p:ph type="title"/>
          </p:nvPr>
        </p:nvSpPr>
        <p:spPr>
          <a:xfrm>
            <a:off x="640080" y="0"/>
            <a:ext cx="10178662"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2800" b="1" dirty="0">
                <a:latin typeface="Franklin Gothic Medium" panose="020B0603020102020204" pitchFamily="34" charset="0"/>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3"/>
                  </a:ext>
                </a:extLst>
              </a:rPr>
              <a:t>While Engaging</a:t>
            </a:r>
            <a:r>
              <a:rPr lang="en-US" sz="2800" b="1" dirty="0">
                <a:latin typeface="Franklin Gothic Medium" panose="020B0603020102020204" pitchFamily="34" charset="0"/>
                <a:ea typeface="Libre Franklin"/>
                <a:cs typeface="Libre Franklin"/>
                <a:sym typeface="Libre Franklin"/>
              </a:rPr>
              <a:t> with the Source(s): Application (2)</a:t>
            </a:r>
            <a:endParaRPr lang="en-US" dirty="0">
              <a:latin typeface="Franklin Gothic Medium" panose="020B0603020102020204" pitchFamily="34" charset="0"/>
            </a:endParaRPr>
          </a:p>
        </p:txBody>
      </p:sp>
      <p:sp>
        <p:nvSpPr>
          <p:cNvPr id="973" name="Google Shape;973;g223c2a54d89_0_55"/>
          <p:cNvSpPr txBox="1">
            <a:spLocks noGrp="1"/>
          </p:cNvSpPr>
          <p:nvPr>
            <p:ph type="body" idx="1"/>
          </p:nvPr>
        </p:nvSpPr>
        <p:spPr>
          <a:xfrm>
            <a:off x="640080" y="999378"/>
            <a:ext cx="6577796" cy="4795631"/>
          </a:xfrm>
          <a:prstGeom prst="rect">
            <a:avLst/>
          </a:prstGeom>
        </p:spPr>
        <p:txBody>
          <a:bodyPr spcFirstLastPara="1" wrap="square" lIns="91425" tIns="45700" rIns="91425" bIns="45700" anchor="t" anchorCtr="0">
            <a:noAutofit/>
          </a:bodyPr>
          <a:lstStyle/>
          <a:p>
            <a:pPr marL="457200" lvl="0" indent="-406400" algn="l" rtl="0">
              <a:lnSpc>
                <a:spcPct val="110000"/>
              </a:lnSpc>
              <a:spcBef>
                <a:spcPts val="1000"/>
              </a:spcBef>
              <a:spcAft>
                <a:spcPts val="0"/>
              </a:spcAft>
              <a:buSzPts val="2800"/>
              <a:buFont typeface="Libre Franklin"/>
              <a:buChar char="•"/>
            </a:pPr>
            <a:r>
              <a:rPr lang="en-US" sz="2400" dirty="0">
                <a:solidFill>
                  <a:schemeClr val="dk1"/>
                </a:solidFill>
                <a:highlight>
                  <a:schemeClr val="lt1"/>
                </a:highlight>
                <a:latin typeface="Franklin Gothic Medium" panose="020B0603020102020204" pitchFamily="34" charset="0"/>
              </a:rPr>
              <a:t>Access a text-based source. You may use your curated source set from slide 12 of </a:t>
            </a:r>
            <a:r>
              <a:rPr lang="en-US" sz="2400" dirty="0">
                <a:solidFill>
                  <a:schemeClr val="dk1"/>
                </a:solidFill>
                <a:highlight>
                  <a:schemeClr val="lt1"/>
                </a:highlight>
                <a:latin typeface="Franklin Gothic Medium" panose="020B06030201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8"/>
                  </a:ext>
                </a:extLst>
              </a:rPr>
              <a:t>Module Two of the </a:t>
            </a:r>
            <a:r>
              <a:rPr lang="en-US" sz="2400" i="1" dirty="0">
                <a:solidFill>
                  <a:schemeClr val="dk1"/>
                </a:solidFill>
                <a:highlight>
                  <a:schemeClr val="lt1"/>
                </a:highlight>
                <a:latin typeface="Franklin Gothic Medium" panose="020B06030201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9"/>
                  </a:ext>
                </a:extLst>
              </a:rPr>
              <a:t>Supporting Students in Using Evidence </a:t>
            </a:r>
            <a:r>
              <a:rPr lang="en-US" sz="2400" dirty="0">
                <a:solidFill>
                  <a:schemeClr val="dk1"/>
                </a:solidFill>
                <a:highlight>
                  <a:schemeClr val="lt1"/>
                </a:highlight>
                <a:latin typeface="Franklin Gothic Medium" panose="020B06030201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0"/>
                  </a:ext>
                </a:extLst>
              </a:rPr>
              <a:t>Model Series if you completed this module previously.</a:t>
            </a:r>
            <a:endParaRPr lang="en-US" sz="2400" dirty="0">
              <a:solidFill>
                <a:schemeClr val="dk1"/>
              </a:solidFill>
              <a:highlight>
                <a:schemeClr val="lt1"/>
              </a:highlight>
              <a:latin typeface="Franklin Gothic Medium" panose="020B0603020102020204" pitchFamily="34" charset="0"/>
            </a:endParaRPr>
          </a:p>
          <a:p>
            <a:pPr marL="914400" lvl="1" indent="-387350" algn="l" rtl="0">
              <a:lnSpc>
                <a:spcPct val="110000"/>
              </a:lnSpc>
              <a:spcBef>
                <a:spcPts val="0"/>
              </a:spcBef>
              <a:spcAft>
                <a:spcPts val="0"/>
              </a:spcAft>
              <a:buClr>
                <a:srgbClr val="222222"/>
              </a:buClr>
              <a:buSzPts val="2500"/>
              <a:buChar char="•"/>
            </a:pPr>
            <a:r>
              <a:rPr lang="en-US" dirty="0">
                <a:solidFill>
                  <a:srgbClr val="222222"/>
                </a:solidFill>
                <a:highlight>
                  <a:schemeClr val="lt1"/>
                </a:highlight>
                <a:latin typeface="Franklin Gothic Medium" panose="020B0603020102020204" pitchFamily="34" charset="0"/>
              </a:rPr>
              <a:t>This is also the same source you used throughout Module Four. </a:t>
            </a:r>
          </a:p>
          <a:p>
            <a:pPr marL="457200" lvl="0" indent="-342900" algn="l" rtl="0">
              <a:lnSpc>
                <a:spcPct val="110000"/>
              </a:lnSpc>
              <a:spcBef>
                <a:spcPts val="3000"/>
              </a:spcBef>
              <a:spcAft>
                <a:spcPts val="0"/>
              </a:spcAft>
              <a:buClr>
                <a:schemeClr val="dk1"/>
              </a:buClr>
              <a:buSzPts val="1800"/>
              <a:buFont typeface="Calibri"/>
              <a:buChar char="•"/>
            </a:pPr>
            <a:r>
              <a:rPr lang="en-US" sz="2400" b="1" dirty="0">
                <a:solidFill>
                  <a:srgbClr val="222222"/>
                </a:solidFill>
                <a:latin typeface="Franklin Gothic Medium" panose="020B0603020102020204" pitchFamily="34" charset="0"/>
              </a:rPr>
              <a:t>Write text dependent questions to support a student comprehension of the source you identified. </a:t>
            </a:r>
            <a:endParaRPr lang="en-US" sz="2400" dirty="0">
              <a:solidFill>
                <a:srgbClr val="222222"/>
              </a:solidFill>
              <a:highlight>
                <a:schemeClr val="lt1"/>
              </a:highlight>
              <a:latin typeface="Franklin Gothic Medium" panose="020B0603020102020204" pitchFamily="34" charset="0"/>
            </a:endParaRPr>
          </a:p>
        </p:txBody>
      </p:sp>
      <p:pic>
        <p:nvPicPr>
          <p:cNvPr id="974" name="Google Shape;974;g223c2a54d89_0_5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437775" y="1697000"/>
            <a:ext cx="4309376" cy="28799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g2079cd96447_0_67"/>
          <p:cNvSpPr txBox="1">
            <a:spLocks noGrp="1"/>
          </p:cNvSpPr>
          <p:nvPr>
            <p:ph type="title"/>
          </p:nvPr>
        </p:nvSpPr>
        <p:spPr>
          <a:xfrm>
            <a:off x="838200" y="1604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u="sng" dirty="0">
                <a:solidFill>
                  <a:schemeClr val="hlink"/>
                </a:solidFill>
                <a:latin typeface="Franklin Gothic Medium" panose="020B0603020102020204" pitchFamily="34" charset="0"/>
                <a:hlinkClick r:id="rId3"/>
              </a:rPr>
              <a:t>Check For Understanding</a:t>
            </a:r>
            <a:r>
              <a:rPr lang="en-US" dirty="0">
                <a:latin typeface="Franklin Gothic Medium" panose="020B0603020102020204" pitchFamily="34" charset="0"/>
              </a:rPr>
              <a:t> </a:t>
            </a:r>
            <a:endParaRPr dirty="0">
              <a:latin typeface="Franklin Gothic Medium" panose="020B0603020102020204" pitchFamily="34" charset="0"/>
            </a:endParaRPr>
          </a:p>
        </p:txBody>
      </p:sp>
      <p:sp>
        <p:nvSpPr>
          <p:cNvPr id="980" name="Google Shape;980;g2079cd96447_0_67"/>
          <p:cNvSpPr txBox="1">
            <a:spLocks noGrp="1"/>
          </p:cNvSpPr>
          <p:nvPr>
            <p:ph type="body" idx="1"/>
          </p:nvPr>
        </p:nvSpPr>
        <p:spPr>
          <a:xfrm>
            <a:off x="469550" y="3342350"/>
            <a:ext cx="11508000" cy="26493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000" dirty="0">
                <a:solidFill>
                  <a:schemeClr val="dk1"/>
                </a:solidFill>
                <a:latin typeface="Franklin Gothic Book" panose="020B0503020102020204" pitchFamily="34" charset="0"/>
              </a:rPr>
              <a:t>Complete the Google Form to check for understanding on what you have learned in Module Five. It is important to note that this form is not scored. It is designed to support you in demonstrating your mastery of the success criteria shared at the beginning of this module. The success criteria for Module Five is:</a:t>
            </a:r>
          </a:p>
          <a:p>
            <a:pPr marL="0" lvl="0" indent="0" algn="l" rtl="0">
              <a:lnSpc>
                <a:spcPct val="100000"/>
              </a:lnSpc>
              <a:spcBef>
                <a:spcPts val="0"/>
              </a:spcBef>
              <a:spcAft>
                <a:spcPts val="0"/>
              </a:spcAft>
              <a:buClr>
                <a:schemeClr val="dk1"/>
              </a:buClr>
              <a:buSzPts val="1100"/>
              <a:buFont typeface="Arial"/>
              <a:buNone/>
            </a:pPr>
            <a:endParaRPr lang="en-US" sz="2000" dirty="0">
              <a:solidFill>
                <a:schemeClr val="dk1"/>
              </a:solidFill>
              <a:latin typeface="Franklin Gothic Book" panose="020B0503020102020204" pitchFamily="34" charset="0"/>
            </a:endParaRPr>
          </a:p>
          <a:p>
            <a:pPr marL="0" lvl="0" indent="0" algn="l" rtl="0">
              <a:lnSpc>
                <a:spcPct val="100000"/>
              </a:lnSpc>
              <a:spcBef>
                <a:spcPts val="0"/>
              </a:spcBef>
              <a:spcAft>
                <a:spcPts val="0"/>
              </a:spcAft>
              <a:buNone/>
            </a:pPr>
            <a:r>
              <a:rPr lang="en-US" sz="2200" b="1" dirty="0">
                <a:solidFill>
                  <a:schemeClr val="dk1"/>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6"/>
                  </a:ext>
                </a:extLst>
              </a:rPr>
              <a:t>Success Criteria:</a:t>
            </a:r>
            <a:r>
              <a:rPr lang="en-US" sz="2200" dirty="0">
                <a:solidFill>
                  <a:schemeClr val="dk1"/>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7"/>
                  </a:ext>
                </a:extLst>
              </a:rPr>
              <a:t> I will be successful when I can develop coherent periods of learning that supports students’ comprehension of primary and secondary sources.</a:t>
            </a:r>
            <a:endParaRPr lang="en-US" sz="2600" dirty="0">
              <a:latin typeface="Franklin Gothic Book" panose="020B0503020102020204" pitchFamily="34" charset="0"/>
            </a:endParaRPr>
          </a:p>
        </p:txBody>
      </p:sp>
      <p:pic>
        <p:nvPicPr>
          <p:cNvPr id="981" name="Google Shape;981;g2079cd96447_0_67" descr="This is a screenshot from the beginning of the Google Form linked on the slide.">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2533063" y="1188013"/>
            <a:ext cx="6962775" cy="20669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g223c2a54d89_0_32"/>
          <p:cNvSpPr txBox="1">
            <a:spLocks noGrp="1"/>
          </p:cNvSpPr>
          <p:nvPr>
            <p:ph type="title"/>
          </p:nvPr>
        </p:nvSpPr>
        <p:spPr>
          <a:xfrm>
            <a:off x="223850" y="365125"/>
            <a:ext cx="11720100" cy="12783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8"/>
                  </a:ext>
                </a:extLst>
              </a:rPr>
              <a:t>Conclusion of Module Five of the Supporting Students in Using Evidence module series </a:t>
            </a:r>
            <a:endParaRPr lang="en-US" dirty="0">
              <a:latin typeface="Franklin Gothic Medium" panose="020B0603020102020204" pitchFamily="34" charset="0"/>
            </a:endParaRPr>
          </a:p>
        </p:txBody>
      </p:sp>
      <p:sp>
        <p:nvSpPr>
          <p:cNvPr id="987" name="Google Shape;987;g223c2a54d89_0_32"/>
          <p:cNvSpPr txBox="1">
            <a:spLocks noGrp="1"/>
          </p:cNvSpPr>
          <p:nvPr>
            <p:ph type="body" idx="1"/>
          </p:nvPr>
        </p:nvSpPr>
        <p:spPr>
          <a:xfrm>
            <a:off x="444950" y="1852325"/>
            <a:ext cx="7345800" cy="3778500"/>
          </a:xfrm>
          <a:prstGeom prst="rect">
            <a:avLst/>
          </a:prstGeom>
        </p:spPr>
        <p:txBody>
          <a:bodyPr spcFirstLastPara="1" wrap="square" lIns="91425" tIns="45700" rIns="91425" bIns="45700" anchor="t" anchorCtr="0">
            <a:normAutofit fontScale="70000" lnSpcReduction="20000"/>
          </a:bodyPr>
          <a:lstStyle/>
          <a:p>
            <a:pPr marL="0" lvl="0" indent="0" algn="l" rtl="0">
              <a:lnSpc>
                <a:spcPct val="120000"/>
              </a:lnSpc>
              <a:spcBef>
                <a:spcPts val="0"/>
              </a:spcBef>
              <a:spcAft>
                <a:spcPts val="0"/>
              </a:spcAft>
              <a:buNone/>
            </a:pPr>
            <a:r>
              <a:rPr lang="en-US" sz="3700" dirty="0">
                <a:solidFill>
                  <a:schemeClr val="dk1"/>
                </a:solidFill>
                <a:latin typeface="Franklin Gothic Book" panose="020B0503020102020204" pitchFamily="34" charset="0"/>
              </a:rPr>
              <a:t>This concludes </a:t>
            </a:r>
            <a:r>
              <a:rPr lang="en-US" sz="3700" dirty="0">
                <a:solidFill>
                  <a:srgbClr val="222222"/>
                </a:solidFill>
                <a:latin typeface="Franklin Gothic Book" panose="020B0503020102020204" pitchFamily="34" charset="0"/>
              </a:rPr>
              <a:t>Module Five: </a:t>
            </a:r>
            <a:r>
              <a:rPr lang="en-US" sz="3700" dirty="0">
                <a:solidFill>
                  <a:srgbClr val="202124"/>
                </a:solidFill>
                <a:highlight>
                  <a:srgbClr val="FFFFFF"/>
                </a:highlight>
                <a:latin typeface="Franklin Gothic Book" panose="020B0503020102020204" pitchFamily="34" charset="0"/>
              </a:rPr>
              <a:t>What should students do while engaging with complex sources?</a:t>
            </a:r>
            <a:endParaRPr lang="en-US" sz="3700" dirty="0">
              <a:solidFill>
                <a:srgbClr val="222222"/>
              </a:solidFill>
              <a:latin typeface="Franklin Gothic Book" panose="020B0503020102020204" pitchFamily="34" charset="0"/>
            </a:endParaRPr>
          </a:p>
          <a:p>
            <a:pPr marL="0" lvl="0" indent="0" algn="l" rtl="0">
              <a:lnSpc>
                <a:spcPct val="120000"/>
              </a:lnSpc>
              <a:spcBef>
                <a:spcPts val="0"/>
              </a:spcBef>
              <a:spcAft>
                <a:spcPts val="0"/>
              </a:spcAft>
              <a:buNone/>
            </a:pPr>
            <a:endParaRPr lang="en-US" sz="3700" dirty="0">
              <a:solidFill>
                <a:srgbClr val="222222"/>
              </a:solidFill>
              <a:latin typeface="Franklin Gothic Book" panose="020B0503020102020204" pitchFamily="34" charset="0"/>
            </a:endParaRPr>
          </a:p>
          <a:p>
            <a:pPr marL="0" lvl="0" indent="0" algn="l" rtl="0">
              <a:lnSpc>
                <a:spcPct val="120000"/>
              </a:lnSpc>
              <a:spcBef>
                <a:spcPts val="0"/>
              </a:spcBef>
              <a:spcAft>
                <a:spcPts val="0"/>
              </a:spcAft>
              <a:buNone/>
            </a:pPr>
            <a:endParaRPr lang="en-US" sz="3700" dirty="0">
              <a:solidFill>
                <a:srgbClr val="222222"/>
              </a:solidFill>
              <a:latin typeface="Franklin Gothic Book" panose="020B0503020102020204" pitchFamily="34" charset="0"/>
            </a:endParaRPr>
          </a:p>
          <a:p>
            <a:pPr marL="0" lvl="0" indent="0" algn="l" rtl="0">
              <a:lnSpc>
                <a:spcPct val="120000"/>
              </a:lnSpc>
              <a:spcBef>
                <a:spcPts val="0"/>
              </a:spcBef>
              <a:spcAft>
                <a:spcPts val="0"/>
              </a:spcAft>
              <a:buNone/>
            </a:pPr>
            <a:r>
              <a:rPr lang="en-US" sz="3700" dirty="0">
                <a:solidFill>
                  <a:srgbClr val="222222"/>
                </a:solidFill>
                <a:latin typeface="Franklin Gothic Book" panose="020B0503020102020204" pitchFamily="34" charset="0"/>
              </a:rPr>
              <a:t>If you would like to continue your learning within this module series, please access Module Six: </a:t>
            </a:r>
            <a:r>
              <a:rPr lang="en-US" sz="3700" dirty="0">
                <a:solidFill>
                  <a:srgbClr val="222222"/>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9"/>
                  </a:ext>
                </a:extLst>
              </a:rPr>
              <a:t>What should students do after engaging with sources?</a:t>
            </a:r>
            <a:endParaRPr lang="en-US" sz="3700" dirty="0">
              <a:solidFill>
                <a:srgbClr val="222222"/>
              </a:solidFill>
              <a:latin typeface="Franklin Gothic Book" panose="020B0503020102020204" pitchFamily="34" charset="0"/>
            </a:endParaRPr>
          </a:p>
          <a:p>
            <a:pPr marL="0" lvl="0" indent="0" algn="l" rtl="0">
              <a:spcBef>
                <a:spcPts val="1000"/>
              </a:spcBef>
              <a:spcAft>
                <a:spcPts val="0"/>
              </a:spcAft>
              <a:buNone/>
            </a:pPr>
            <a:endParaRPr lang="en-US" dirty="0"/>
          </a:p>
        </p:txBody>
      </p:sp>
      <p:pic>
        <p:nvPicPr>
          <p:cNvPr id="988" name="Google Shape;988;g223c2a54d89_0_3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50988" y="4290950"/>
            <a:ext cx="4096450" cy="2306325"/>
          </a:xfrm>
          <a:prstGeom prst="rect">
            <a:avLst/>
          </a:prstGeom>
          <a:noFill/>
          <a:ln>
            <a:noFill/>
          </a:ln>
        </p:spPr>
      </p:pic>
      <p:pic>
        <p:nvPicPr>
          <p:cNvPr id="989" name="Google Shape;989;g223c2a54d89_0_3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955525" y="1753700"/>
            <a:ext cx="4087376" cy="2306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g1f145736de9_0_97"/>
          <p:cNvSpPr txBox="1">
            <a:spLocks noGrp="1"/>
          </p:cNvSpPr>
          <p:nvPr>
            <p:ph type="title"/>
          </p:nvPr>
        </p:nvSpPr>
        <p:spPr>
          <a:xfrm>
            <a:off x="209200" y="244375"/>
            <a:ext cx="11728800" cy="11415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1100"/>
              <a:buFont typeface="Arial"/>
              <a:buNone/>
            </a:pPr>
            <a:r>
              <a:rPr lang="en-US" sz="3500"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7"/>
                  </a:ext>
                </a:extLst>
              </a:rPr>
              <a:t>Module Five: </a:t>
            </a:r>
            <a:r>
              <a:rPr lang="en-US" sz="3500" dirty="0">
                <a:latin typeface="Franklin Gothic Medium" panose="020B0603020102020204" pitchFamily="34" charset="0"/>
              </a:rPr>
              <a:t>What should students do while engaging with complex sources?</a:t>
            </a:r>
            <a:endParaRPr lang="en-US" dirty="0">
              <a:latin typeface="Franklin Gothic Medium" panose="020B0603020102020204" pitchFamily="34" charset="0"/>
            </a:endParaRPr>
          </a:p>
        </p:txBody>
      </p:sp>
      <p:sp>
        <p:nvSpPr>
          <p:cNvPr id="798" name="Google Shape;798;g1f145736de9_0_97"/>
          <p:cNvSpPr txBox="1">
            <a:spLocks noGrp="1"/>
          </p:cNvSpPr>
          <p:nvPr>
            <p:ph type="body" idx="1"/>
          </p:nvPr>
        </p:nvSpPr>
        <p:spPr>
          <a:xfrm>
            <a:off x="443200" y="1483500"/>
            <a:ext cx="11450700" cy="4124400"/>
          </a:xfrm>
          <a:prstGeom prst="rect">
            <a:avLst/>
          </a:prstGeom>
          <a:noFill/>
          <a:ln>
            <a:noFill/>
          </a:ln>
        </p:spPr>
        <p:txBody>
          <a:bodyPr spcFirstLastPara="1" wrap="square" lIns="91425" tIns="45700" rIns="91425" bIns="45700" anchor="t" anchorCtr="0">
            <a:noAutofit/>
          </a:bodyPr>
          <a:lstStyle/>
          <a:p>
            <a:pPr marL="457200" lvl="0" indent="-374650" algn="l" rtl="0">
              <a:lnSpc>
                <a:spcPct val="100000"/>
              </a:lnSpc>
              <a:spcBef>
                <a:spcPts val="0"/>
              </a:spcBef>
              <a:spcAft>
                <a:spcPts val="0"/>
              </a:spcAft>
              <a:buSzPts val="2300"/>
              <a:buFont typeface="Calibri"/>
              <a:buChar char="•"/>
            </a:pPr>
            <a:r>
              <a:rPr lang="en-US" sz="2300" b="1" dirty="0">
                <a:latin typeface="Franklin Gothic Book" panose="020B0503020102020204" pitchFamily="34" charset="0"/>
              </a:rPr>
              <a:t>Compelling Question: </a:t>
            </a:r>
            <a:r>
              <a:rPr lang="en-US" sz="2300" dirty="0">
                <a:latin typeface="Franklin Gothic Book" panose="020B0503020102020204" pitchFamily="34" charset="0"/>
              </a:rPr>
              <a:t>How do I support students in communicating their own conclusions</a:t>
            </a:r>
            <a:r>
              <a:rPr lang="en-US" sz="2300" dirty="0">
                <a:solidFill>
                  <a:schemeClr val="dk1"/>
                </a:solidFill>
                <a:latin typeface="Franklin Gothic Book" panose="020B0503020102020204" pitchFamily="34" charset="0"/>
              </a:rPr>
              <a:t> when substantiating their claims using evidence? </a:t>
            </a:r>
            <a:endParaRPr sz="2300" dirty="0">
              <a:solidFill>
                <a:schemeClr val="dk1"/>
              </a:solidFill>
              <a:latin typeface="Franklin Gothic Book" panose="020B0503020102020204" pitchFamily="34" charset="0"/>
            </a:endParaRPr>
          </a:p>
          <a:p>
            <a:pPr marL="457200" lvl="0" indent="0" algn="l" rtl="0">
              <a:lnSpc>
                <a:spcPct val="100000"/>
              </a:lnSpc>
              <a:spcBef>
                <a:spcPts val="0"/>
              </a:spcBef>
              <a:spcAft>
                <a:spcPts val="0"/>
              </a:spcAft>
              <a:buNone/>
            </a:pPr>
            <a:endParaRPr sz="2300" dirty="0">
              <a:solidFill>
                <a:schemeClr val="dk1"/>
              </a:solidFill>
              <a:latin typeface="Franklin Gothic Book" panose="020B0503020102020204" pitchFamily="34" charset="0"/>
            </a:endParaRPr>
          </a:p>
          <a:p>
            <a:pPr marL="457200" lvl="0" indent="-374650" algn="l" rtl="0">
              <a:lnSpc>
                <a:spcPct val="100000"/>
              </a:lnSpc>
              <a:spcBef>
                <a:spcPts val="0"/>
              </a:spcBef>
              <a:spcAft>
                <a:spcPts val="0"/>
              </a:spcAft>
              <a:buClr>
                <a:schemeClr val="dk1"/>
              </a:buClr>
              <a:buSzPts val="2300"/>
              <a:buFont typeface="Calibri"/>
              <a:buChar char="•"/>
            </a:pPr>
            <a:r>
              <a:rPr lang="en-US" sz="2300" b="1" dirty="0">
                <a:solidFill>
                  <a:schemeClr val="dk1"/>
                </a:solidFill>
                <a:latin typeface="Franklin Gothic Book" panose="020B0503020102020204" pitchFamily="34" charset="0"/>
              </a:rPr>
              <a:t>Supporting Question:</a:t>
            </a:r>
            <a:r>
              <a:rPr lang="en-US" sz="2300" dirty="0">
                <a:solidFill>
                  <a:schemeClr val="dk1"/>
                </a:solidFill>
                <a:latin typeface="Franklin Gothic Book" panose="020B0503020102020204" pitchFamily="34" charset="0"/>
              </a:rPr>
              <a:t> How do I support students’ comprehension of primary and secondary sources? </a:t>
            </a:r>
            <a:endParaRPr sz="2300" dirty="0">
              <a:solidFill>
                <a:schemeClr val="dk1"/>
              </a:solidFill>
              <a:latin typeface="Franklin Gothic Book" panose="020B0503020102020204" pitchFamily="34" charset="0"/>
            </a:endParaRPr>
          </a:p>
          <a:p>
            <a:pPr marL="457200" lvl="0" indent="0" algn="l" rtl="0">
              <a:lnSpc>
                <a:spcPct val="100000"/>
              </a:lnSpc>
              <a:spcBef>
                <a:spcPts val="0"/>
              </a:spcBef>
              <a:spcAft>
                <a:spcPts val="0"/>
              </a:spcAft>
              <a:buNone/>
            </a:pPr>
            <a:endParaRPr sz="2300" dirty="0">
              <a:solidFill>
                <a:schemeClr val="dk1"/>
              </a:solidFill>
              <a:latin typeface="Franklin Gothic Book" panose="020B0503020102020204" pitchFamily="34" charset="0"/>
            </a:endParaRPr>
          </a:p>
          <a:p>
            <a:pPr marL="457200" lvl="0" indent="-374650" algn="l" rtl="0">
              <a:lnSpc>
                <a:spcPct val="100000"/>
              </a:lnSpc>
              <a:spcBef>
                <a:spcPts val="0"/>
              </a:spcBef>
              <a:spcAft>
                <a:spcPts val="0"/>
              </a:spcAft>
              <a:buSzPts val="2300"/>
              <a:buFont typeface="Calibri"/>
              <a:buChar char="•"/>
            </a:pPr>
            <a:r>
              <a:rPr lang="en-US" sz="2300" b="1" dirty="0">
                <a:solidFill>
                  <a:schemeClr val="dk1"/>
                </a:solidFill>
                <a:latin typeface="Franklin Gothic Book" panose="020B0503020102020204" pitchFamily="34" charset="0"/>
              </a:rPr>
              <a:t>Learning Target:</a:t>
            </a:r>
            <a:r>
              <a:rPr lang="en-US" sz="2300" dirty="0">
                <a:solidFill>
                  <a:schemeClr val="dk1"/>
                </a:solidFill>
                <a:latin typeface="Franklin Gothic Book" panose="020B0503020102020204" pitchFamily="34" charset="0"/>
              </a:rPr>
              <a:t> I can support students in using evidence to substantiate their claims.</a:t>
            </a:r>
            <a:endParaRPr sz="2300" dirty="0">
              <a:solidFill>
                <a:schemeClr val="dk1"/>
              </a:solidFill>
              <a:latin typeface="Franklin Gothic Book" panose="020B0503020102020204" pitchFamily="34" charset="0"/>
            </a:endParaRPr>
          </a:p>
          <a:p>
            <a:pPr marL="457200" lvl="0" indent="0" algn="l" rtl="0">
              <a:lnSpc>
                <a:spcPct val="100000"/>
              </a:lnSpc>
              <a:spcBef>
                <a:spcPts val="0"/>
              </a:spcBef>
              <a:spcAft>
                <a:spcPts val="0"/>
              </a:spcAft>
              <a:buNone/>
            </a:pPr>
            <a:endParaRPr sz="2300" dirty="0">
              <a:solidFill>
                <a:schemeClr val="dk1"/>
              </a:solidFill>
              <a:latin typeface="Franklin Gothic Book" panose="020B0503020102020204" pitchFamily="34" charset="0"/>
            </a:endParaRPr>
          </a:p>
          <a:p>
            <a:pPr marL="457200" lvl="0" indent="-374650" algn="l" rtl="0">
              <a:lnSpc>
                <a:spcPct val="100000"/>
              </a:lnSpc>
              <a:spcBef>
                <a:spcPts val="0"/>
              </a:spcBef>
              <a:spcAft>
                <a:spcPts val="0"/>
              </a:spcAft>
              <a:buClr>
                <a:schemeClr val="dk1"/>
              </a:buClr>
              <a:buSzPts val="2300"/>
              <a:buFont typeface="Calibri"/>
              <a:buChar char="•"/>
            </a:pPr>
            <a:r>
              <a:rPr lang="en-US" sz="2300" b="1" dirty="0">
                <a:solidFill>
                  <a:schemeClr val="dk1"/>
                </a:solidFill>
                <a:latin typeface="Franklin Gothic Book" panose="020B0503020102020204" pitchFamily="34" charset="0"/>
              </a:rPr>
              <a:t>Success Criteria:</a:t>
            </a:r>
            <a:r>
              <a:rPr lang="en-US" sz="2300" dirty="0">
                <a:solidFill>
                  <a:schemeClr val="dk1"/>
                </a:solidFill>
                <a:latin typeface="Franklin Gothic Book" panose="020B0503020102020204" pitchFamily="34" charset="0"/>
              </a:rPr>
              <a:t> I will be successful when I can develop coherent periods of learning that supports students’ comprehension of primary and secondary sources.</a:t>
            </a:r>
            <a:endParaRPr sz="2300" dirty="0">
              <a:latin typeface="Franklin Gothic Book" panose="020B05030201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1" name="Google Shape;791;g1f145736de9_0_92"/>
          <p:cNvSpPr txBox="1">
            <a:spLocks noGrp="1"/>
          </p:cNvSpPr>
          <p:nvPr>
            <p:ph type="ctrTitle"/>
          </p:nvPr>
        </p:nvSpPr>
        <p:spPr>
          <a:xfrm>
            <a:off x="2061325" y="1122375"/>
            <a:ext cx="10062900" cy="238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02649"/>
              </a:buClr>
              <a:buSzPts val="6000"/>
              <a:buFont typeface="Libre Franklin Medium"/>
              <a:buNone/>
            </a:pP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4"/>
                  </a:ext>
                </a:extLst>
              </a:rPr>
              <a:t>Supporting</a:t>
            </a: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5"/>
                  </a:ext>
                </a:extLst>
              </a:rPr>
              <a:t> Students in Using Evidence</a:t>
            </a:r>
            <a:r>
              <a:rPr lang="en-US" dirty="0">
                <a:solidFill>
                  <a:schemeClr val="bg1"/>
                </a:solidFill>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5"/>
                  </a:ext>
                </a:extLst>
              </a:rPr>
              <a:t>3</a:t>
            </a:r>
            <a:endParaRPr lang="en-US" sz="4500" dirty="0">
              <a:solidFill>
                <a:schemeClr val="bg1"/>
              </a:solidFill>
              <a:latin typeface="Franklin Gothic Medium" panose="020B0603020102020204" pitchFamily="34" charset="0"/>
            </a:endParaRPr>
          </a:p>
        </p:txBody>
      </p:sp>
      <p:sp>
        <p:nvSpPr>
          <p:cNvPr id="792" name="Google Shape;792;g1f145736de9_0_92"/>
          <p:cNvSpPr txBox="1">
            <a:spLocks noGrp="1"/>
          </p:cNvSpPr>
          <p:nvPr>
            <p:ph type="subTitle" idx="1"/>
          </p:nvPr>
        </p:nvSpPr>
        <p:spPr>
          <a:xfrm>
            <a:off x="3295950" y="3711025"/>
            <a:ext cx="8526600" cy="1393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sz="3500" dirty="0">
                <a:latin typeface="Franklin Gothic Book" panose="020B0503020102020204" pitchFamily="34" charset="0"/>
                <a:ea typeface="Libre Franklin Medium"/>
                <a:cs typeface="Libre Franklin Medium"/>
                <a:sym typeface="Libre Franklin Medium"/>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6"/>
                  </a:ext>
                </a:extLst>
              </a:rPr>
              <a:t>Module Five: </a:t>
            </a:r>
            <a:r>
              <a:rPr lang="en-US" sz="3500" dirty="0">
                <a:latin typeface="Franklin Gothic Book" panose="020B0503020102020204" pitchFamily="34" charset="0"/>
                <a:ea typeface="Libre Franklin Medium"/>
                <a:cs typeface="Libre Franklin Medium"/>
                <a:sym typeface="Libre Franklin Medium"/>
              </a:rPr>
              <a:t>What Should Students Do While Engaging with Complex Sources?</a:t>
            </a:r>
            <a:endParaRPr lang="en-US" i="1" dirty="0">
              <a:latin typeface="Franklin Gothic Book" panose="020B0503020102020204" pitchFamily="34" charset="0"/>
            </a:endParaRPr>
          </a:p>
        </p:txBody>
      </p:sp>
    </p:spTree>
    <p:extLst>
      <p:ext uri="{BB962C8B-B14F-4D97-AF65-F5344CB8AC3E}">
        <p14:creationId xmlns:p14="http://schemas.microsoft.com/office/powerpoint/2010/main" val="3837373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g1f145736de9_0_10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sz="3000" dirty="0">
                <a:latin typeface="Franklin Gothic Medium" panose="020B0603020102020204" pitchFamily="34" charset="0"/>
              </a:rPr>
              <a:t>Supporting Students When Engaging With Complex Sources </a:t>
            </a:r>
            <a:endParaRPr dirty="0">
              <a:latin typeface="Franklin Gothic Medium" panose="020B0603020102020204" pitchFamily="34" charset="0"/>
            </a:endParaRPr>
          </a:p>
        </p:txBody>
      </p:sp>
      <p:sp>
        <p:nvSpPr>
          <p:cNvPr id="804" name="Google Shape;804;g1f145736de9_0_10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dirty="0">
                <a:latin typeface="Franklin Gothic Book" panose="020B0503020102020204" pitchFamily="34" charset="0"/>
              </a:rPr>
              <a:t>The Phases of Engaging with Sources</a:t>
            </a:r>
          </a:p>
          <a:p>
            <a:pPr marL="0" lvl="0" indent="0" algn="l" rtl="0">
              <a:spcBef>
                <a:spcPts val="1000"/>
              </a:spcBef>
              <a:spcAft>
                <a:spcPts val="0"/>
              </a:spcAft>
              <a:buNone/>
            </a:pPr>
            <a:endParaRPr lang="en-US" dirty="0">
              <a:latin typeface="Franklin Gothic Book" panose="020B0503020102020204" pitchFamily="34" charset="0"/>
            </a:endParaRPr>
          </a:p>
          <a:p>
            <a:pPr marL="457200" lvl="0" indent="-342900" algn="l" rtl="0">
              <a:spcBef>
                <a:spcPts val="1000"/>
              </a:spcBef>
              <a:spcAft>
                <a:spcPts val="0"/>
              </a:spcAft>
              <a:buSzPts val="1800"/>
              <a:buFont typeface="Libre Franklin"/>
              <a:buChar char="•"/>
            </a:pPr>
            <a:r>
              <a:rPr lang="en-US" dirty="0">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8"/>
                  </a:ext>
                </a:extLst>
              </a:rPr>
              <a:t>Before Engaging with the Source(s)</a:t>
            </a:r>
            <a:endParaRPr lang="en-US" dirty="0">
              <a:latin typeface="Franklin Gothic Book" panose="020B0503020102020204" pitchFamily="34" charset="0"/>
            </a:endParaRPr>
          </a:p>
          <a:p>
            <a:pPr marL="457200" lvl="0" indent="0" algn="l" rtl="0">
              <a:spcBef>
                <a:spcPts val="1000"/>
              </a:spcBef>
              <a:spcAft>
                <a:spcPts val="0"/>
              </a:spcAft>
              <a:buNone/>
            </a:pPr>
            <a:endParaRPr lang="en-US" sz="1000" dirty="0">
              <a:latin typeface="Franklin Gothic Book" panose="020B0503020102020204" pitchFamily="34" charset="0"/>
            </a:endParaRPr>
          </a:p>
          <a:p>
            <a:pPr marL="457200" lvl="0" indent="-342900" algn="l" rtl="0">
              <a:spcBef>
                <a:spcPts val="1000"/>
              </a:spcBef>
              <a:spcAft>
                <a:spcPts val="0"/>
              </a:spcAft>
              <a:buSzPts val="1800"/>
              <a:buFont typeface="Libre Franklin"/>
              <a:buChar char="•"/>
            </a:pPr>
            <a:r>
              <a:rPr lang="en-US" dirty="0">
                <a:latin typeface="Franklin Gothic Book" panose="020B0503020102020204" pitchFamily="34" charset="0"/>
              </a:rPr>
              <a:t>While Engaging with the Source(s)</a:t>
            </a:r>
          </a:p>
          <a:p>
            <a:pPr marL="457200" lvl="0" indent="0" algn="l" rtl="0">
              <a:spcBef>
                <a:spcPts val="1000"/>
              </a:spcBef>
              <a:spcAft>
                <a:spcPts val="0"/>
              </a:spcAft>
              <a:buNone/>
            </a:pPr>
            <a:endParaRPr lang="en-US" sz="1000" dirty="0">
              <a:latin typeface="Franklin Gothic Book" panose="020B0503020102020204" pitchFamily="34" charset="0"/>
            </a:endParaRPr>
          </a:p>
          <a:p>
            <a:pPr marL="457200" lvl="0" indent="-342900" algn="l" rtl="0">
              <a:spcBef>
                <a:spcPts val="1000"/>
              </a:spcBef>
              <a:spcAft>
                <a:spcPts val="0"/>
              </a:spcAft>
              <a:buSzPts val="1800"/>
              <a:buFont typeface="Libre Franklin"/>
              <a:buChar char="•"/>
            </a:pPr>
            <a:r>
              <a:rPr lang="en-US" dirty="0">
                <a:latin typeface="Franklin Gothic Book" panose="020B0503020102020204" pitchFamily="34" charset="0"/>
              </a:rPr>
              <a:t>After Engaging with the Source(s)</a:t>
            </a:r>
          </a:p>
        </p:txBody>
      </p:sp>
      <p:sp>
        <p:nvSpPr>
          <p:cNvPr id="805" name="Google Shape;805;g1f145736de9_0_102">
            <a:extLst>
              <a:ext uri="{C183D7F6-B498-43B3-948B-1728B52AA6E4}">
                <adec:decorative xmlns:adec="http://schemas.microsoft.com/office/drawing/2017/decorative" val="1"/>
              </a:ext>
            </a:extLst>
          </p:cNvPr>
          <p:cNvSpPr/>
          <p:nvPr/>
        </p:nvSpPr>
        <p:spPr>
          <a:xfrm>
            <a:off x="7601025" y="3591800"/>
            <a:ext cx="1934700" cy="5556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g223c2a54d89_0_0"/>
          <p:cNvSpPr txBox="1">
            <a:spLocks noGrp="1"/>
          </p:cNvSpPr>
          <p:nvPr>
            <p:ph type="title"/>
          </p:nvPr>
        </p:nvSpPr>
        <p:spPr>
          <a:xfrm>
            <a:off x="448455" y="7155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3000"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9"/>
                  </a:ext>
                </a:extLst>
              </a:rPr>
              <a:t>Supporting Students When Engaging With Complex Sources:</a:t>
            </a:r>
            <a:endParaRPr lang="en-US" sz="3000"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0"/>
                </a:ext>
              </a:extLst>
            </a:endParaRPr>
          </a:p>
          <a:p>
            <a:pPr marL="0" lvl="0" indent="0" algn="l" rtl="0">
              <a:spcBef>
                <a:spcPts val="0"/>
              </a:spcBef>
              <a:spcAft>
                <a:spcPts val="0"/>
              </a:spcAft>
              <a:buClr>
                <a:schemeClr val="dk1"/>
              </a:buClr>
              <a:buSzPct val="39285"/>
              <a:buFont typeface="Arial"/>
              <a:buNone/>
            </a:pPr>
            <a:r>
              <a:rPr lang="en-US" sz="3000" b="1" dirty="0">
                <a:latin typeface="Franklin Gothic Medium" panose="020B0603020102020204" pitchFamily="34" charset="0"/>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1"/>
                  </a:ext>
                </a:extLst>
              </a:rPr>
              <a:t>While Engaging with the Source(s)</a:t>
            </a:r>
            <a:r>
              <a:rPr lang="en-US" sz="3000" b="1" dirty="0">
                <a:latin typeface="Franklin Gothic Medium" panose="020B0603020102020204" pitchFamily="34" charset="0"/>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2"/>
                  </a:ext>
                </a:extLst>
              </a:rPr>
              <a:t>  (1)</a:t>
            </a:r>
            <a:endParaRPr lang="en-US" sz="3000" dirty="0">
              <a:latin typeface="Franklin Gothic Medium" panose="020B0603020102020204" pitchFamily="34" charset="0"/>
            </a:endParaRPr>
          </a:p>
        </p:txBody>
      </p:sp>
      <p:pic>
        <p:nvPicPr>
          <p:cNvPr id="812" name="Google Shape;812;g223c2a54d89_0_0" descr="This is a screenshot of the article linked on the slide."/>
          <p:cNvPicPr preferRelativeResize="0"/>
          <p:nvPr/>
        </p:nvPicPr>
        <p:blipFill>
          <a:blip r:embed="rId3">
            <a:alphaModFix/>
          </a:blip>
          <a:stretch>
            <a:fillRect/>
          </a:stretch>
        </p:blipFill>
        <p:spPr>
          <a:xfrm>
            <a:off x="2482077" y="1504800"/>
            <a:ext cx="7549876" cy="2601875"/>
          </a:xfrm>
          <a:prstGeom prst="rect">
            <a:avLst/>
          </a:prstGeom>
          <a:noFill/>
          <a:ln>
            <a:noFill/>
          </a:ln>
        </p:spPr>
      </p:pic>
      <p:sp>
        <p:nvSpPr>
          <p:cNvPr id="813" name="Google Shape;813;g223c2a54d89_0_0"/>
          <p:cNvSpPr txBox="1"/>
          <p:nvPr/>
        </p:nvSpPr>
        <p:spPr>
          <a:xfrm>
            <a:off x="1493465" y="4106675"/>
            <a:ext cx="95271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latin typeface="Franklin Gothic Book" panose="020B0503020102020204" pitchFamily="34" charset="0"/>
                <a:hlinkClick r:id="rId4"/>
              </a:rPr>
              <a:t>The Importance of Active Reading | Reading Rockets</a:t>
            </a:r>
            <a:endParaRPr sz="1200" dirty="0">
              <a:latin typeface="Franklin Gothic Book" panose="020B0503020102020204" pitchFamily="34" charset="0"/>
            </a:endParaRPr>
          </a:p>
        </p:txBody>
      </p:sp>
      <p:sp>
        <p:nvSpPr>
          <p:cNvPr id="811" name="Google Shape;811;g223c2a54d89_0_0"/>
          <p:cNvSpPr txBox="1">
            <a:spLocks noGrp="1"/>
          </p:cNvSpPr>
          <p:nvPr>
            <p:ph type="body" idx="1"/>
          </p:nvPr>
        </p:nvSpPr>
        <p:spPr>
          <a:xfrm>
            <a:off x="711325" y="4610450"/>
            <a:ext cx="10515600" cy="1170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latin typeface="Franklin Gothic Book" panose="020B0503020102020204" pitchFamily="34" charset="0"/>
              </a:rPr>
              <a:t>As you read this article, engage with </a:t>
            </a:r>
            <a:r>
              <a:rPr lang="en-US" sz="3300" u="sng" dirty="0">
                <a:solidFill>
                  <a:srgbClr val="1155CC"/>
                </a:solidFill>
                <a:highlight>
                  <a:schemeClr val="lt1"/>
                </a:highlight>
                <a:latin typeface="Franklin Gothic Book" panose="020B0503020102020204" pitchFamily="34" charset="0"/>
                <a:ea typeface="Calibri"/>
                <a:cs typeface="Calibri"/>
                <a:sym typeface="Calibri"/>
                <a:hlinkClick r:id="rId5">
                  <a:extLst>
                    <a:ext uri="{A12FA001-AC4F-418D-AE19-62706E023703}">
                      <ahyp:hlinkClr xmlns:ahyp="http://schemas.microsoft.com/office/drawing/2018/hyperlinkcolor" val="tx"/>
                    </a:ext>
                  </a:extLst>
                </a:hlinkClick>
              </a:rPr>
              <a:t>The Gist Reading Strategy</a:t>
            </a:r>
            <a:r>
              <a:rPr lang="en-US" dirty="0">
                <a:latin typeface="Franklin Gothic Book" panose="020B0503020102020204" pitchFamily="34" charset="0"/>
              </a:rPr>
              <a:t> to support your comprehension of the main ideas of the article. </a:t>
            </a:r>
            <a:endParaRPr dirty="0">
              <a:latin typeface="Franklin Gothic Book" panose="020B05030201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g223c2a54d89_0_12"/>
          <p:cNvSpPr txBox="1">
            <a:spLocks noGrp="1"/>
          </p:cNvSpPr>
          <p:nvPr>
            <p:ph type="title"/>
          </p:nvPr>
        </p:nvSpPr>
        <p:spPr>
          <a:xfrm>
            <a:off x="199881" y="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3000"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3"/>
                  </a:ext>
                </a:extLst>
              </a:rPr>
              <a:t>Supporting Students When Engaging With Complex Sources:</a:t>
            </a:r>
            <a:endParaRPr lang="en-US" sz="3000"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4"/>
                </a:ext>
              </a:extLst>
            </a:endParaRPr>
          </a:p>
          <a:p>
            <a:pPr marL="0" lvl="0" indent="0" algn="l" rtl="0">
              <a:spcBef>
                <a:spcPts val="0"/>
              </a:spcBef>
              <a:spcAft>
                <a:spcPts val="0"/>
              </a:spcAft>
              <a:buClr>
                <a:schemeClr val="dk1"/>
              </a:buClr>
              <a:buSzPct val="39285"/>
              <a:buFont typeface="Arial"/>
              <a:buNone/>
            </a:pPr>
            <a:r>
              <a:rPr lang="en-US" sz="3000" b="1" dirty="0">
                <a:latin typeface="Franklin Gothic Medium" panose="020B0603020102020204" pitchFamily="34" charset="0"/>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5"/>
                  </a:ext>
                </a:extLst>
              </a:rPr>
              <a:t>While Engaging with the Source(s)</a:t>
            </a:r>
            <a:r>
              <a:rPr lang="en-US" sz="3000" b="1" dirty="0">
                <a:latin typeface="Franklin Gothic Medium" panose="020B0603020102020204" pitchFamily="34" charset="0"/>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6"/>
                  </a:ext>
                </a:extLst>
              </a:rPr>
              <a:t> </a:t>
            </a:r>
            <a:r>
              <a:rPr lang="en-US" sz="3000" b="1" dirty="0">
                <a:latin typeface="Franklin Gothic Medium" panose="020B0603020102020204" pitchFamily="34" charset="0"/>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42"/>
                  </a:ext>
                </a:extLst>
              </a:rPr>
              <a:t>(2)</a:t>
            </a:r>
            <a:endParaRPr lang="en-US" sz="3000" dirty="0">
              <a:latin typeface="Franklin Gothic Medium" panose="020B0603020102020204" pitchFamily="34" charset="0"/>
            </a:endParaRPr>
          </a:p>
        </p:txBody>
      </p:sp>
      <p:sp>
        <p:nvSpPr>
          <p:cNvPr id="819" name="Google Shape;819;g223c2a54d89_0_12"/>
          <p:cNvSpPr txBox="1">
            <a:spLocks noGrp="1"/>
          </p:cNvSpPr>
          <p:nvPr>
            <p:ph type="body" idx="1"/>
          </p:nvPr>
        </p:nvSpPr>
        <p:spPr>
          <a:xfrm>
            <a:off x="240123" y="1163174"/>
            <a:ext cx="8274289" cy="4488117"/>
          </a:xfrm>
          <a:prstGeom prst="rect">
            <a:avLst/>
          </a:prstGeom>
        </p:spPr>
        <p:txBody>
          <a:bodyPr spcFirstLastPara="1" wrap="square" lIns="91425" tIns="45700" rIns="91425" bIns="45700" anchor="t" anchorCtr="0">
            <a:noAutofit/>
          </a:bodyPr>
          <a:lstStyle/>
          <a:p>
            <a:pPr marL="0" lvl="0" indent="0" algn="l" rtl="0">
              <a:lnSpc>
                <a:spcPct val="120000"/>
              </a:lnSpc>
              <a:spcBef>
                <a:spcPts val="1000"/>
              </a:spcBef>
              <a:spcAft>
                <a:spcPts val="0"/>
              </a:spcAft>
              <a:buNone/>
            </a:pPr>
            <a:r>
              <a:rPr lang="en-US" sz="2000" dirty="0">
                <a:solidFill>
                  <a:srgbClr val="222222"/>
                </a:solidFill>
                <a:latin typeface="Franklin Gothic Book" panose="020B0503020102020204" pitchFamily="34" charset="0"/>
              </a:rPr>
              <a:t>Engage in a </a:t>
            </a:r>
            <a:r>
              <a:rPr lang="en-US" sz="2000" u="sng" dirty="0">
                <a:solidFill>
                  <a:schemeClr val="hlink"/>
                </a:solidFill>
                <a:latin typeface="Franklin Gothic Book" panose="020B0503020102020204" pitchFamily="34" charset="0"/>
                <a:hlinkClick r:id="rId3"/>
              </a:rPr>
              <a:t>Sticky-Note Storm</a:t>
            </a:r>
            <a:r>
              <a:rPr lang="en-US" sz="2000" dirty="0">
                <a:solidFill>
                  <a:srgbClr val="222222"/>
                </a:solidFill>
                <a:latin typeface="Franklin Gothic Book" panose="020B0503020102020204" pitchFamily="34" charset="0"/>
              </a:rPr>
              <a:t> to answer the following question: </a:t>
            </a:r>
            <a:r>
              <a:rPr lang="en-US" sz="2000" b="1" dirty="0">
                <a:solidFill>
                  <a:srgbClr val="222222"/>
                </a:solidFill>
                <a:latin typeface="Franklin Gothic Book" panose="020B0503020102020204" pitchFamily="34" charset="0"/>
              </a:rPr>
              <a:t>“What is the importance of active reading?”</a:t>
            </a:r>
            <a:endParaRPr sz="2000" b="1" dirty="0">
              <a:solidFill>
                <a:srgbClr val="222222"/>
              </a:solidFill>
              <a:latin typeface="Franklin Gothic Book" panose="020B0503020102020204" pitchFamily="34" charset="0"/>
            </a:endParaRPr>
          </a:p>
          <a:p>
            <a:pPr marL="0" lvl="0" indent="0" algn="l" rtl="0">
              <a:lnSpc>
                <a:spcPct val="120000"/>
              </a:lnSpc>
              <a:spcBef>
                <a:spcPts val="1000"/>
              </a:spcBef>
              <a:spcAft>
                <a:spcPts val="0"/>
              </a:spcAft>
              <a:buNone/>
            </a:pPr>
            <a:endParaRPr sz="2000" dirty="0">
              <a:solidFill>
                <a:srgbClr val="222222"/>
              </a:solidFill>
              <a:latin typeface="Franklin Gothic Book" panose="020B0503020102020204" pitchFamily="34" charset="0"/>
            </a:endParaRPr>
          </a:p>
          <a:p>
            <a:pPr marL="457200" lvl="0" indent="-370840" algn="l" rtl="0">
              <a:lnSpc>
                <a:spcPct val="120000"/>
              </a:lnSpc>
              <a:spcBef>
                <a:spcPts val="1000"/>
              </a:spcBef>
              <a:spcAft>
                <a:spcPts val="0"/>
              </a:spcAft>
              <a:buClr>
                <a:srgbClr val="222222"/>
              </a:buClr>
              <a:buSzPct val="100000"/>
              <a:buChar char="•"/>
            </a:pPr>
            <a:r>
              <a:rPr lang="en-US" sz="2000" dirty="0">
                <a:solidFill>
                  <a:srgbClr val="222222"/>
                </a:solidFill>
                <a:latin typeface="Franklin Gothic Book" panose="020B0503020102020204" pitchFamily="34" charset="0"/>
              </a:rPr>
              <a:t>Take a few moments to think about your answer to this question before writing.</a:t>
            </a:r>
            <a:endParaRPr sz="2000" dirty="0">
              <a:solidFill>
                <a:srgbClr val="222222"/>
              </a:solidFill>
              <a:latin typeface="Franklin Gothic Book" panose="020B0503020102020204" pitchFamily="34" charset="0"/>
            </a:endParaRPr>
          </a:p>
          <a:p>
            <a:pPr marL="457200" lvl="0" indent="-370840" algn="l" rtl="0">
              <a:lnSpc>
                <a:spcPct val="120000"/>
              </a:lnSpc>
              <a:spcBef>
                <a:spcPts val="0"/>
              </a:spcBef>
              <a:spcAft>
                <a:spcPts val="0"/>
              </a:spcAft>
              <a:buClr>
                <a:srgbClr val="222222"/>
              </a:buClr>
              <a:buSzPct val="100000"/>
              <a:buChar char="•"/>
            </a:pPr>
            <a:r>
              <a:rPr lang="en-US" sz="2000" dirty="0">
                <a:solidFill>
                  <a:srgbClr val="222222"/>
                </a:solidFill>
                <a:latin typeface="Franklin Gothic Book" panose="020B0503020102020204" pitchFamily="34" charset="0"/>
              </a:rPr>
              <a:t>After your thinking time, write down as many answers that you can think of. </a:t>
            </a:r>
            <a:endParaRPr sz="2000" dirty="0">
              <a:solidFill>
                <a:srgbClr val="222222"/>
              </a:solidFill>
              <a:latin typeface="Franklin Gothic Book" panose="020B0503020102020204" pitchFamily="34" charset="0"/>
            </a:endParaRPr>
          </a:p>
          <a:p>
            <a:pPr marL="914400" lvl="1" indent="-370840" algn="l" rtl="0">
              <a:lnSpc>
                <a:spcPct val="120000"/>
              </a:lnSpc>
              <a:spcBef>
                <a:spcPts val="0"/>
              </a:spcBef>
              <a:spcAft>
                <a:spcPts val="0"/>
              </a:spcAft>
              <a:buClr>
                <a:srgbClr val="222222"/>
              </a:buClr>
              <a:buSzPct val="100000"/>
              <a:buChar char="•"/>
            </a:pPr>
            <a:r>
              <a:rPr lang="en-US" sz="2000" dirty="0">
                <a:solidFill>
                  <a:srgbClr val="222222"/>
                </a:solidFill>
                <a:latin typeface="Franklin Gothic Book" panose="020B0503020102020204" pitchFamily="34" charset="0"/>
              </a:rPr>
              <a:t>Place one idea per post-it. </a:t>
            </a:r>
            <a:endParaRPr sz="2000" dirty="0">
              <a:solidFill>
                <a:srgbClr val="222222"/>
              </a:solidFill>
              <a:latin typeface="Franklin Gothic Book" panose="020B0503020102020204" pitchFamily="34" charset="0"/>
            </a:endParaRPr>
          </a:p>
          <a:p>
            <a:pPr marL="914400" lvl="1" indent="-370840" algn="l" rtl="0">
              <a:lnSpc>
                <a:spcPct val="120000"/>
              </a:lnSpc>
              <a:spcBef>
                <a:spcPts val="0"/>
              </a:spcBef>
              <a:spcAft>
                <a:spcPts val="0"/>
              </a:spcAft>
              <a:buClr>
                <a:srgbClr val="222222"/>
              </a:buClr>
              <a:buSzPct val="100000"/>
              <a:buChar char="•"/>
            </a:pPr>
            <a:r>
              <a:rPr lang="en-US" sz="2000" dirty="0">
                <a:solidFill>
                  <a:srgbClr val="222222"/>
                </a:solidFill>
                <a:latin typeface="Franklin Gothic Book" panose="020B0503020102020204" pitchFamily="34" charset="0"/>
              </a:rPr>
              <a:t>Stick the post-it in the center of your pair or small group. </a:t>
            </a:r>
            <a:endParaRPr sz="2000" dirty="0">
              <a:solidFill>
                <a:srgbClr val="222222"/>
              </a:solidFill>
              <a:latin typeface="Franklin Gothic Book" panose="020B0503020102020204" pitchFamily="34" charset="0"/>
            </a:endParaRPr>
          </a:p>
          <a:p>
            <a:pPr marL="457200" lvl="0" indent="-370840" algn="l" rtl="0">
              <a:lnSpc>
                <a:spcPct val="120000"/>
              </a:lnSpc>
              <a:spcBef>
                <a:spcPts val="0"/>
              </a:spcBef>
              <a:spcAft>
                <a:spcPts val="0"/>
              </a:spcAft>
              <a:buClr>
                <a:srgbClr val="222222"/>
              </a:buClr>
              <a:buSzPct val="100000"/>
              <a:buChar char="•"/>
            </a:pPr>
            <a:r>
              <a:rPr lang="en-US" sz="2000" dirty="0">
                <a:solidFill>
                  <a:srgbClr val="222222"/>
                </a:solidFill>
                <a:latin typeface="Franklin Gothic Book" panose="020B0503020102020204" pitchFamily="34" charset="0"/>
              </a:rPr>
              <a:t>After you have generated all of the ideas possible, review the ideas of you and your peers. </a:t>
            </a:r>
            <a:endParaRPr sz="2000" dirty="0">
              <a:latin typeface="Franklin Gothic Book" panose="020B0503020102020204" pitchFamily="34" charset="0"/>
            </a:endParaRPr>
          </a:p>
        </p:txBody>
      </p:sp>
      <p:pic>
        <p:nvPicPr>
          <p:cNvPr id="820" name="Google Shape;820;g223c2a54d89_0_1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514412" y="2192314"/>
            <a:ext cx="3667676" cy="24298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g223c2a54d89_0_61"/>
          <p:cNvSpPr txBox="1">
            <a:spLocks noGrp="1"/>
          </p:cNvSpPr>
          <p:nvPr>
            <p:ph type="title"/>
          </p:nvPr>
        </p:nvSpPr>
        <p:spPr>
          <a:xfrm>
            <a:off x="309850" y="2277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Clr>
                <a:schemeClr val="dk1"/>
              </a:buClr>
              <a:buSzPct val="39285"/>
              <a:buFont typeface="Arial"/>
              <a:buNone/>
            </a:pPr>
            <a:r>
              <a:rPr lang="en-US" sz="3000" b="1" dirty="0">
                <a:latin typeface="Franklin Gothic Medium" panose="020B0603020102020204" pitchFamily="34" charset="0"/>
                <a:ea typeface="Libre Franklin"/>
                <a:cs typeface="Libre Franklin"/>
                <a:sym typeface="Libre Franklin"/>
              </a:rPr>
              <a:t>While Engaging with the Source(s) (3)</a:t>
            </a:r>
            <a:endParaRPr sz="3000" dirty="0">
              <a:latin typeface="Franklin Gothic Medium" panose="020B0603020102020204" pitchFamily="34" charset="0"/>
            </a:endParaRPr>
          </a:p>
        </p:txBody>
      </p:sp>
      <p:sp>
        <p:nvSpPr>
          <p:cNvPr id="826" name="Google Shape;826;g223c2a54d89_0_61"/>
          <p:cNvSpPr txBox="1">
            <a:spLocks noGrp="1"/>
          </p:cNvSpPr>
          <p:nvPr>
            <p:ph type="body" idx="1"/>
          </p:nvPr>
        </p:nvSpPr>
        <p:spPr>
          <a:xfrm>
            <a:off x="309849" y="1539600"/>
            <a:ext cx="11682281" cy="4126682"/>
          </a:xfrm>
          <a:prstGeom prst="rect">
            <a:avLst/>
          </a:prstGeom>
        </p:spPr>
        <p:txBody>
          <a:bodyPr spcFirstLastPara="1" wrap="square" lIns="91425" tIns="45700" rIns="91425" bIns="45700" anchor="t" anchorCtr="0">
            <a:normAutofit fontScale="92500"/>
          </a:bodyPr>
          <a:lstStyle/>
          <a:p>
            <a:pPr marL="0" lvl="0" indent="0" algn="l" rtl="0">
              <a:lnSpc>
                <a:spcPct val="120000"/>
              </a:lnSpc>
              <a:spcBef>
                <a:spcPts val="1000"/>
              </a:spcBef>
              <a:spcAft>
                <a:spcPts val="0"/>
              </a:spcAft>
              <a:buNone/>
            </a:pPr>
            <a:r>
              <a:rPr lang="en-US" sz="2400" b="1" dirty="0">
                <a:solidFill>
                  <a:schemeClr val="dk1"/>
                </a:solidFill>
                <a:highlight>
                  <a:srgbClr val="FFFFFF"/>
                </a:highlight>
                <a:latin typeface="Franklin Gothic Book" panose="020B0503020102020204" pitchFamily="34" charset="0"/>
              </a:rPr>
              <a:t>General considerations for actively reading complex sources include, but are not limited to: </a:t>
            </a:r>
            <a:endParaRPr sz="2400" b="1" dirty="0">
              <a:solidFill>
                <a:schemeClr val="dk1"/>
              </a:solidFill>
              <a:highlight>
                <a:srgbClr val="FFFFFF"/>
              </a:highlight>
              <a:latin typeface="Franklin Gothic Book" panose="020B0503020102020204" pitchFamily="34" charset="0"/>
            </a:endParaRPr>
          </a:p>
          <a:p>
            <a:pPr marL="0" lvl="0" indent="0" algn="l" rtl="0">
              <a:lnSpc>
                <a:spcPct val="120000"/>
              </a:lnSpc>
              <a:spcBef>
                <a:spcPts val="1000"/>
              </a:spcBef>
              <a:spcAft>
                <a:spcPts val="0"/>
              </a:spcAft>
              <a:buNone/>
            </a:pPr>
            <a:endParaRPr sz="1600" dirty="0">
              <a:solidFill>
                <a:schemeClr val="dk1"/>
              </a:solidFill>
              <a:highlight>
                <a:srgbClr val="FFFFFF"/>
              </a:highlight>
              <a:latin typeface="Franklin Gothic Book" panose="020B0503020102020204" pitchFamily="34" charset="0"/>
            </a:endParaRPr>
          </a:p>
          <a:p>
            <a:pPr marL="457200" lvl="0" indent="-387350" algn="l" rtl="0">
              <a:lnSpc>
                <a:spcPct val="120000"/>
              </a:lnSpc>
              <a:spcBef>
                <a:spcPts val="1000"/>
              </a:spcBef>
              <a:spcAft>
                <a:spcPts val="0"/>
              </a:spcAft>
              <a:buClr>
                <a:srgbClr val="222222"/>
              </a:buClr>
              <a:buSzPts val="2500"/>
              <a:buChar char="•"/>
            </a:pPr>
            <a:r>
              <a:rPr lang="en-US" sz="2400" dirty="0">
                <a:solidFill>
                  <a:srgbClr val="222222"/>
                </a:solidFill>
                <a:latin typeface="Franklin Gothic Book" panose="020B0503020102020204" pitchFamily="34" charset="0"/>
              </a:rPr>
              <a:t>Anticipating student needs for grappling with the source independently. </a:t>
            </a:r>
            <a:endParaRPr sz="2400" dirty="0">
              <a:solidFill>
                <a:srgbClr val="222222"/>
              </a:solidFill>
              <a:latin typeface="Franklin Gothic Book" panose="020B0503020102020204" pitchFamily="34" charset="0"/>
            </a:endParaRPr>
          </a:p>
          <a:p>
            <a:pPr marL="457200" lvl="0" indent="-387350" algn="l" rtl="0">
              <a:lnSpc>
                <a:spcPct val="120000"/>
              </a:lnSpc>
              <a:spcBef>
                <a:spcPts val="0"/>
              </a:spcBef>
              <a:spcAft>
                <a:spcPts val="0"/>
              </a:spcAft>
              <a:buClr>
                <a:srgbClr val="222222"/>
              </a:buClr>
              <a:buSzPts val="2500"/>
              <a:buChar char="•"/>
            </a:pPr>
            <a:r>
              <a:rPr lang="en-US" sz="2400" dirty="0">
                <a:solidFill>
                  <a:srgbClr val="222222"/>
                </a:solidFill>
                <a:latin typeface="Franklin Gothic Book" panose="020B0503020102020204" pitchFamily="34" charset="0"/>
              </a:rPr>
              <a:t>Designing a task that requires students to think deeply about the information in the source.</a:t>
            </a:r>
            <a:endParaRPr sz="2400" dirty="0">
              <a:solidFill>
                <a:srgbClr val="222222"/>
              </a:solidFill>
              <a:latin typeface="Franklin Gothic Book" panose="020B0503020102020204" pitchFamily="34" charset="0"/>
            </a:endParaRPr>
          </a:p>
          <a:p>
            <a:pPr marL="457200" lvl="0" indent="-387350" algn="l" rtl="0">
              <a:lnSpc>
                <a:spcPct val="120000"/>
              </a:lnSpc>
              <a:spcBef>
                <a:spcPts val="0"/>
              </a:spcBef>
              <a:spcAft>
                <a:spcPts val="0"/>
              </a:spcAft>
              <a:buClr>
                <a:srgbClr val="222222"/>
              </a:buClr>
              <a:buSzPts val="2500"/>
              <a:buChar char="•"/>
            </a:pPr>
            <a:r>
              <a:rPr lang="en-US" sz="2400" dirty="0">
                <a:solidFill>
                  <a:srgbClr val="222222"/>
                </a:solidFill>
                <a:latin typeface="Franklin Gothic Book" panose="020B0503020102020204" pitchFamily="34" charset="0"/>
              </a:rPr>
              <a:t>Revisiting or establishing a purpose for reading with students;</a:t>
            </a:r>
            <a:endParaRPr sz="2400" dirty="0">
              <a:solidFill>
                <a:srgbClr val="222222"/>
              </a:solidFill>
              <a:latin typeface="Franklin Gothic Book" panose="020B0503020102020204" pitchFamily="34" charset="0"/>
            </a:endParaRPr>
          </a:p>
          <a:p>
            <a:pPr marL="457200" lvl="0" indent="-387350" algn="l" rtl="0">
              <a:lnSpc>
                <a:spcPct val="120000"/>
              </a:lnSpc>
              <a:spcBef>
                <a:spcPts val="0"/>
              </a:spcBef>
              <a:spcAft>
                <a:spcPts val="0"/>
              </a:spcAft>
              <a:buClr>
                <a:srgbClr val="222222"/>
              </a:buClr>
              <a:buSzPts val="2500"/>
              <a:buChar char="•"/>
            </a:pPr>
            <a:r>
              <a:rPr lang="en-US" sz="2400" dirty="0">
                <a:solidFill>
                  <a:srgbClr val="222222"/>
                </a:solidFill>
                <a:latin typeface="Franklin Gothic Book" panose="020B0503020102020204" pitchFamily="34" charset="0"/>
              </a:rPr>
              <a:t>Creating opportunities for students to read the source for themselves with limited teacher read alouds.</a:t>
            </a:r>
            <a:endParaRPr sz="2400" dirty="0">
              <a:solidFill>
                <a:srgbClr val="222222"/>
              </a:solidFill>
              <a:latin typeface="Franklin Gothic Book" panose="020B0503020102020204" pitchFamily="34" charset="0"/>
            </a:endParaRPr>
          </a:p>
          <a:p>
            <a:pPr marL="457200" lvl="0" indent="-387350" algn="l" rtl="0">
              <a:lnSpc>
                <a:spcPct val="120000"/>
              </a:lnSpc>
              <a:spcBef>
                <a:spcPts val="0"/>
              </a:spcBef>
              <a:spcAft>
                <a:spcPts val="0"/>
              </a:spcAft>
              <a:buClr>
                <a:srgbClr val="222222"/>
              </a:buClr>
              <a:buSzPts val="2500"/>
              <a:buChar char="•"/>
            </a:pPr>
            <a:r>
              <a:rPr lang="en-US" sz="2400" dirty="0">
                <a:solidFill>
                  <a:srgbClr val="222222"/>
                </a:solidFill>
                <a:latin typeface="Franklin Gothic Book" panose="020B0503020102020204" pitchFamily="34" charset="0"/>
              </a:rPr>
              <a:t>Providing opportunities for multiple or collaborative readings among students. </a:t>
            </a:r>
            <a:endParaRPr sz="2400" dirty="0">
              <a:solidFill>
                <a:srgbClr val="222222"/>
              </a:solidFill>
              <a:latin typeface="Franklin Gothic Book" panose="020B05030201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g206d0acaa9d_0_5"/>
          <p:cNvSpPr txBox="1">
            <a:spLocks noGrp="1"/>
          </p:cNvSpPr>
          <p:nvPr>
            <p:ph type="title"/>
          </p:nvPr>
        </p:nvSpPr>
        <p:spPr>
          <a:xfrm>
            <a:off x="309850" y="2277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Clr>
                <a:schemeClr val="dk1"/>
              </a:buClr>
              <a:buSzPct val="39285"/>
              <a:buFont typeface="Arial"/>
              <a:buNone/>
            </a:pPr>
            <a:r>
              <a:rPr lang="en-US" sz="3000" b="1" dirty="0">
                <a:latin typeface="Franklin Gothic Medium" panose="020B0603020102020204" pitchFamily="34" charset="0"/>
                <a:ea typeface="Libre Franklin"/>
                <a:cs typeface="Libre Franklin"/>
                <a:sym typeface="Libre Franklin"/>
              </a:rPr>
              <a:t>While Engaging with the Source(s) (4)</a:t>
            </a:r>
            <a:endParaRPr sz="3000" dirty="0">
              <a:latin typeface="Franklin Gothic Medium" panose="020B0603020102020204" pitchFamily="34" charset="0"/>
            </a:endParaRPr>
          </a:p>
        </p:txBody>
      </p:sp>
      <p:sp>
        <p:nvSpPr>
          <p:cNvPr id="832" name="Google Shape;832;g206d0acaa9d_0_5"/>
          <p:cNvSpPr txBox="1">
            <a:spLocks noGrp="1"/>
          </p:cNvSpPr>
          <p:nvPr>
            <p:ph type="body" idx="1"/>
          </p:nvPr>
        </p:nvSpPr>
        <p:spPr>
          <a:xfrm>
            <a:off x="468350" y="1553475"/>
            <a:ext cx="11450400" cy="4147500"/>
          </a:xfrm>
          <a:prstGeom prst="rect">
            <a:avLst/>
          </a:prstGeom>
        </p:spPr>
        <p:txBody>
          <a:bodyPr spcFirstLastPara="1" wrap="square" lIns="91425" tIns="45700" rIns="91425" bIns="45700" anchor="t" anchorCtr="0">
            <a:normAutofit lnSpcReduction="10000"/>
          </a:bodyPr>
          <a:lstStyle/>
          <a:p>
            <a:pPr marL="0" lvl="0" indent="0" algn="l" rtl="0">
              <a:lnSpc>
                <a:spcPct val="100000"/>
              </a:lnSpc>
              <a:spcBef>
                <a:spcPts val="1000"/>
              </a:spcBef>
              <a:spcAft>
                <a:spcPts val="0"/>
              </a:spcAft>
              <a:buNone/>
            </a:pPr>
            <a:r>
              <a:rPr lang="en-US" sz="2500" dirty="0">
                <a:solidFill>
                  <a:srgbClr val="222222"/>
                </a:solidFill>
                <a:latin typeface="Franklin Gothic Book" panose="020B0503020102020204" pitchFamily="34" charset="0"/>
              </a:rPr>
              <a:t>Students should have the opportunity to closely read a source independently. A </a:t>
            </a:r>
            <a:r>
              <a:rPr lang="en-US" sz="2500" b="1" dirty="0">
                <a:solidFill>
                  <a:srgbClr val="222222"/>
                </a:solidFill>
                <a:latin typeface="Franklin Gothic Book" panose="020B0503020102020204" pitchFamily="34" charset="0"/>
              </a:rPr>
              <a:t>close read</a:t>
            </a:r>
            <a:r>
              <a:rPr lang="en-US" sz="2500" dirty="0">
                <a:solidFill>
                  <a:srgbClr val="222222"/>
                </a:solidFill>
                <a:latin typeface="Franklin Gothic Book" panose="020B0503020102020204" pitchFamily="34" charset="0"/>
              </a:rPr>
              <a:t> requires students to engage in careful, sustained reading of a text or a portion of a text, ultimately resulting in </a:t>
            </a:r>
            <a:r>
              <a:rPr lang="en-US" sz="2500" b="1" dirty="0">
                <a:solidFill>
                  <a:srgbClr val="222222"/>
                </a:solidFill>
                <a:latin typeface="Franklin Gothic Book" panose="020B0503020102020204" pitchFamily="34" charset="0"/>
              </a:rPr>
              <a:t>analysis</a:t>
            </a:r>
            <a:r>
              <a:rPr lang="en-US" sz="2500" dirty="0">
                <a:solidFill>
                  <a:srgbClr val="222222"/>
                </a:solidFill>
                <a:latin typeface="Franklin Gothic Book" panose="020B0503020102020204" pitchFamily="34" charset="0"/>
              </a:rPr>
              <a:t>.</a:t>
            </a:r>
            <a:endParaRPr sz="2500" dirty="0">
              <a:solidFill>
                <a:srgbClr val="222222"/>
              </a:solidFill>
              <a:latin typeface="Franklin Gothic Book" panose="020B0503020102020204" pitchFamily="34" charset="0"/>
            </a:endParaRPr>
          </a:p>
          <a:p>
            <a:pPr marL="0" lvl="0" indent="0" algn="l" rtl="0">
              <a:lnSpc>
                <a:spcPct val="100000"/>
              </a:lnSpc>
              <a:spcBef>
                <a:spcPts val="1000"/>
              </a:spcBef>
              <a:spcAft>
                <a:spcPts val="0"/>
              </a:spcAft>
              <a:buNone/>
            </a:pPr>
            <a:r>
              <a:rPr lang="en-US" sz="2500" dirty="0">
                <a:solidFill>
                  <a:srgbClr val="222222"/>
                </a:solidFill>
                <a:latin typeface="Franklin Gothic Book" panose="020B0503020102020204" pitchFamily="34" charset="0"/>
              </a:rPr>
              <a:t>According to the Stanford History Education Group (SHEG), students should ask the following questions while reading the sources:</a:t>
            </a:r>
            <a:endParaRPr sz="2500" dirty="0">
              <a:solidFill>
                <a:srgbClr val="222222"/>
              </a:solidFill>
              <a:latin typeface="Franklin Gothic Book" panose="020B0503020102020204" pitchFamily="34" charset="0"/>
            </a:endParaRPr>
          </a:p>
          <a:p>
            <a:pPr marL="457200" lvl="0" indent="-323850" algn="l" rtl="0">
              <a:lnSpc>
                <a:spcPct val="100000"/>
              </a:lnSpc>
              <a:spcBef>
                <a:spcPts val="1000"/>
              </a:spcBef>
              <a:spcAft>
                <a:spcPts val="0"/>
              </a:spcAft>
              <a:buClr>
                <a:srgbClr val="222222"/>
              </a:buClr>
              <a:buSzPts val="1500"/>
              <a:buFont typeface="Libre Franklin"/>
              <a:buChar char="•"/>
            </a:pPr>
            <a:r>
              <a:rPr lang="en-US" sz="2500" dirty="0">
                <a:solidFill>
                  <a:srgbClr val="222222"/>
                </a:solidFill>
                <a:latin typeface="Franklin Gothic Book" panose="020B0503020102020204" pitchFamily="34" charset="0"/>
              </a:rPr>
              <a:t>What claims does the author make?</a:t>
            </a:r>
            <a:endParaRPr sz="2500" dirty="0">
              <a:solidFill>
                <a:srgbClr val="222222"/>
              </a:solidFill>
              <a:latin typeface="Franklin Gothic Book" panose="020B0503020102020204" pitchFamily="34" charset="0"/>
            </a:endParaRPr>
          </a:p>
          <a:p>
            <a:pPr marL="457200" lvl="0" indent="-323850" algn="l" rtl="0">
              <a:lnSpc>
                <a:spcPct val="100000"/>
              </a:lnSpc>
              <a:spcBef>
                <a:spcPts val="0"/>
              </a:spcBef>
              <a:spcAft>
                <a:spcPts val="0"/>
              </a:spcAft>
              <a:buClr>
                <a:srgbClr val="222222"/>
              </a:buClr>
              <a:buSzPts val="1500"/>
              <a:buFont typeface="Libre Franklin"/>
              <a:buChar char="•"/>
            </a:pPr>
            <a:r>
              <a:rPr lang="en-US" sz="2500" dirty="0">
                <a:solidFill>
                  <a:srgbClr val="222222"/>
                </a:solidFill>
                <a:latin typeface="Franklin Gothic Book" panose="020B0503020102020204" pitchFamily="34" charset="0"/>
              </a:rPr>
              <a:t>What evidence does the author use?</a:t>
            </a:r>
            <a:endParaRPr sz="2500" dirty="0">
              <a:solidFill>
                <a:srgbClr val="222222"/>
              </a:solidFill>
              <a:latin typeface="Franklin Gothic Book" panose="020B0503020102020204" pitchFamily="34" charset="0"/>
            </a:endParaRPr>
          </a:p>
          <a:p>
            <a:pPr marL="457200" lvl="0" indent="-323850" algn="l" rtl="0">
              <a:lnSpc>
                <a:spcPct val="100000"/>
              </a:lnSpc>
              <a:spcBef>
                <a:spcPts val="0"/>
              </a:spcBef>
              <a:spcAft>
                <a:spcPts val="0"/>
              </a:spcAft>
              <a:buClr>
                <a:srgbClr val="222222"/>
              </a:buClr>
              <a:buSzPts val="1500"/>
              <a:buFont typeface="Libre Franklin"/>
              <a:buChar char="•"/>
            </a:pPr>
            <a:r>
              <a:rPr lang="en-US" sz="2500" dirty="0">
                <a:solidFill>
                  <a:srgbClr val="222222"/>
                </a:solidFill>
                <a:latin typeface="Franklin Gothic Book" panose="020B0503020102020204" pitchFamily="34" charset="0"/>
              </a:rPr>
              <a:t>What language (words, phrases, images, symbols) does the author use to persuade the document's audience?</a:t>
            </a:r>
            <a:endParaRPr sz="2500" dirty="0">
              <a:solidFill>
                <a:srgbClr val="222222"/>
              </a:solidFill>
              <a:latin typeface="Franklin Gothic Book" panose="020B0503020102020204" pitchFamily="34" charset="0"/>
            </a:endParaRPr>
          </a:p>
          <a:p>
            <a:pPr marL="457200" lvl="0" indent="-323850" algn="l" rtl="0">
              <a:lnSpc>
                <a:spcPct val="100000"/>
              </a:lnSpc>
              <a:spcBef>
                <a:spcPts val="0"/>
              </a:spcBef>
              <a:spcAft>
                <a:spcPts val="0"/>
              </a:spcAft>
              <a:buClr>
                <a:srgbClr val="222222"/>
              </a:buClr>
              <a:buSzPts val="1500"/>
              <a:buFont typeface="Libre Franklin"/>
              <a:buChar char="•"/>
            </a:pPr>
            <a:r>
              <a:rPr lang="en-US" sz="2500" dirty="0">
                <a:solidFill>
                  <a:srgbClr val="222222"/>
                </a:solidFill>
                <a:latin typeface="Franklin Gothic Book" panose="020B0503020102020204" pitchFamily="34" charset="0"/>
              </a:rPr>
              <a:t>How does the document's language indicate the author's perspective? </a:t>
            </a:r>
            <a:endParaRPr sz="2500" dirty="0">
              <a:solidFill>
                <a:srgbClr val="222222"/>
              </a:solidFill>
              <a:latin typeface="Franklin Gothic Book" panose="020B05030201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g1f145736de9_0_37"/>
          <p:cNvSpPr txBox="1">
            <a:spLocks noGrp="1"/>
          </p:cNvSpPr>
          <p:nvPr>
            <p:ph type="title"/>
          </p:nvPr>
        </p:nvSpPr>
        <p:spPr>
          <a:xfrm>
            <a:off x="309850" y="2277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6666"/>
              <a:buFont typeface="Arial"/>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Clr>
                <a:schemeClr val="dk1"/>
              </a:buClr>
              <a:buSzPct val="39285"/>
              <a:buFont typeface="Arial"/>
              <a:buNone/>
            </a:pPr>
            <a:r>
              <a:rPr lang="en-US" sz="3000" b="1" dirty="0">
                <a:latin typeface="Franklin Gothic Medium" panose="020B0603020102020204" pitchFamily="34" charset="0"/>
                <a:ea typeface="Libre Franklin"/>
                <a:cs typeface="Libre Franklin"/>
                <a:sym typeface="Libre Franklin"/>
              </a:rPr>
              <a:t>While Engaging with the Source(s) (5)</a:t>
            </a:r>
            <a:endParaRPr sz="3000" dirty="0">
              <a:latin typeface="Franklin Gothic Medium" panose="020B0603020102020204" pitchFamily="34" charset="0"/>
            </a:endParaRPr>
          </a:p>
        </p:txBody>
      </p:sp>
      <p:sp>
        <p:nvSpPr>
          <p:cNvPr id="838" name="Google Shape;838;g1f145736de9_0_37"/>
          <p:cNvSpPr txBox="1">
            <a:spLocks noGrp="1"/>
          </p:cNvSpPr>
          <p:nvPr>
            <p:ph type="body" idx="1"/>
          </p:nvPr>
        </p:nvSpPr>
        <p:spPr>
          <a:xfrm>
            <a:off x="415600" y="1471975"/>
            <a:ext cx="11450400" cy="1656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700" dirty="0">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7"/>
                  </a:ext>
                </a:extLst>
              </a:rPr>
              <a:t>To support </a:t>
            </a:r>
            <a:r>
              <a:rPr lang="en-US" sz="2700" dirty="0">
                <a:latin typeface="Franklin Gothic Book" panose="020B0503020102020204" pitchFamily="34" charset="0"/>
              </a:rPr>
              <a:t>students’ active engagement in close reading of sources, engage student strategies that support their comprehension of complex texts. Some examples include, but are not limited to, the following: </a:t>
            </a:r>
          </a:p>
        </p:txBody>
      </p:sp>
      <p:sp>
        <p:nvSpPr>
          <p:cNvPr id="840" name="Google Shape;840;g1f145736de9_0_37"/>
          <p:cNvSpPr txBox="1">
            <a:spLocks noGrp="1"/>
          </p:cNvSpPr>
          <p:nvPr>
            <p:ph type="body" idx="1"/>
          </p:nvPr>
        </p:nvSpPr>
        <p:spPr>
          <a:xfrm>
            <a:off x="1077000" y="2929525"/>
            <a:ext cx="5322300" cy="2650500"/>
          </a:xfrm>
          <a:prstGeom prst="rect">
            <a:avLst/>
          </a:prstGeom>
        </p:spPr>
        <p:txBody>
          <a:bodyPr spcFirstLastPara="1" wrap="square" lIns="91425" tIns="45700" rIns="91425" bIns="45700" anchor="t" anchorCtr="0">
            <a:normAutofit/>
          </a:bodyPr>
          <a:lstStyle/>
          <a:p>
            <a:pPr marL="457200" lvl="0" indent="-438150" algn="l" rtl="0">
              <a:lnSpc>
                <a:spcPct val="115000"/>
              </a:lnSpc>
              <a:spcBef>
                <a:spcPts val="1200"/>
              </a:spcBef>
              <a:spcAft>
                <a:spcPts val="0"/>
              </a:spcAft>
              <a:buClr>
                <a:schemeClr val="dk1"/>
              </a:buClr>
              <a:buSzPts val="3300"/>
              <a:buFont typeface="Calibri"/>
              <a:buChar char="•"/>
            </a:pPr>
            <a:r>
              <a:rPr lang="en-US" sz="3300" u="sng" dirty="0">
                <a:solidFill>
                  <a:srgbClr val="1155CC"/>
                </a:solidFill>
                <a:highlight>
                  <a:srgbClr val="FFFFFF"/>
                </a:highlight>
                <a:latin typeface="Franklin Gothic Book" panose="020B0503020102020204" pitchFamily="34" charset="0"/>
                <a:ea typeface="Calibri"/>
                <a:cs typeface="Calibri"/>
                <a:sym typeface="Calibri"/>
                <a:hlinkClick r:id="rId3">
                  <a:extLst>
                    <a:ext uri="{A12FA001-AC4F-418D-AE19-62706E023703}">
                      <ahyp:hlinkClr xmlns:ahyp="http://schemas.microsoft.com/office/drawing/2018/hyperlinkcolor" val="tx"/>
                    </a:ext>
                  </a:extLst>
                </a:hlinkClick>
              </a:rPr>
              <a:t>Annotating Texts</a:t>
            </a:r>
            <a:r>
              <a:rPr lang="en-US" sz="3300" dirty="0">
                <a:solidFill>
                  <a:srgbClr val="1155CC"/>
                </a:solidFill>
                <a:highlight>
                  <a:srgbClr val="FFFFFF"/>
                </a:highlight>
                <a:latin typeface="Franklin Gothic Book" panose="020B0503020102020204" pitchFamily="34" charset="0"/>
                <a:ea typeface="Calibri"/>
                <a:cs typeface="Calibri"/>
                <a:sym typeface="Calibri"/>
              </a:rPr>
              <a:t> </a:t>
            </a:r>
            <a:endParaRPr sz="3300" dirty="0">
              <a:solidFill>
                <a:schemeClr val="dk1"/>
              </a:solidFill>
              <a:highlight>
                <a:srgbClr val="FFFFFF"/>
              </a:highlight>
              <a:latin typeface="Franklin Gothic Book" panose="020B0503020102020204" pitchFamily="34" charset="0"/>
              <a:ea typeface="Calibri"/>
              <a:cs typeface="Calibri"/>
              <a:sym typeface="Calibri"/>
            </a:endParaRPr>
          </a:p>
          <a:p>
            <a:pPr marL="457200" lvl="0" indent="-438150" algn="l" rtl="0">
              <a:lnSpc>
                <a:spcPct val="115000"/>
              </a:lnSpc>
              <a:spcBef>
                <a:spcPts val="0"/>
              </a:spcBef>
              <a:spcAft>
                <a:spcPts val="0"/>
              </a:spcAft>
              <a:buClr>
                <a:schemeClr val="dk1"/>
              </a:buClr>
              <a:buSzPts val="3300"/>
              <a:buFont typeface="Calibri"/>
              <a:buChar char="•"/>
            </a:pPr>
            <a:r>
              <a:rPr lang="en-US" sz="3300" u="sng" dirty="0">
                <a:solidFill>
                  <a:srgbClr val="1155CC"/>
                </a:solidFill>
                <a:highlight>
                  <a:srgbClr val="FFFFFF"/>
                </a:highlight>
                <a:latin typeface="Franklin Gothic Book" panose="020B0503020102020204" pitchFamily="34" charset="0"/>
                <a:ea typeface="Calibri"/>
                <a:cs typeface="Calibri"/>
                <a:sym typeface="Calibri"/>
                <a:hlinkClick r:id="rId4">
                  <a:extLst>
                    <a:ext uri="{A12FA001-AC4F-418D-AE19-62706E023703}">
                      <ahyp:hlinkClr xmlns:ahyp="http://schemas.microsoft.com/office/drawing/2018/hyperlinkcolor" val="tx"/>
                    </a:ext>
                  </a:extLst>
                </a:hlinkClick>
              </a:rPr>
              <a:t>Chunking</a:t>
            </a:r>
            <a:endParaRPr sz="3300" dirty="0">
              <a:solidFill>
                <a:srgbClr val="333E48"/>
              </a:solidFill>
              <a:highlight>
                <a:srgbClr val="FFFFFF"/>
              </a:highlight>
              <a:latin typeface="Franklin Gothic Book" panose="020B0503020102020204" pitchFamily="34" charset="0"/>
              <a:ea typeface="Calibri"/>
              <a:cs typeface="Calibri"/>
              <a:sym typeface="Calibri"/>
            </a:endParaRPr>
          </a:p>
          <a:p>
            <a:pPr marL="457200" lvl="0" indent="-438150" algn="l" rtl="0">
              <a:lnSpc>
                <a:spcPct val="115000"/>
              </a:lnSpc>
              <a:spcBef>
                <a:spcPts val="0"/>
              </a:spcBef>
              <a:spcAft>
                <a:spcPts val="0"/>
              </a:spcAft>
              <a:buClr>
                <a:schemeClr val="dk1"/>
              </a:buClr>
              <a:buSzPts val="3300"/>
              <a:buFont typeface="Calibri"/>
              <a:buChar char="•"/>
            </a:pPr>
            <a:r>
              <a:rPr lang="en-US" sz="3300" u="sng" dirty="0">
                <a:solidFill>
                  <a:srgbClr val="1155CC"/>
                </a:solidFill>
                <a:highlight>
                  <a:srgbClr val="FFFFFF"/>
                </a:highlight>
                <a:latin typeface="Franklin Gothic Book" panose="020B0503020102020204" pitchFamily="34" charset="0"/>
                <a:ea typeface="Calibri"/>
                <a:cs typeface="Calibri"/>
                <a:sym typeface="Calibri"/>
                <a:hlinkClick r:id="rId5">
                  <a:extLst>
                    <a:ext uri="{A12FA001-AC4F-418D-AE19-62706E023703}">
                      <ahyp:hlinkClr xmlns:ahyp="http://schemas.microsoft.com/office/drawing/2018/hyperlinkcolor" val="tx"/>
                    </a:ext>
                  </a:extLst>
                </a:hlinkClick>
              </a:rPr>
              <a:t>Marking the Text</a:t>
            </a:r>
            <a:r>
              <a:rPr lang="en-US" sz="3300" dirty="0">
                <a:solidFill>
                  <a:srgbClr val="333E48"/>
                </a:solidFill>
                <a:highlight>
                  <a:srgbClr val="FFFFFF"/>
                </a:highlight>
                <a:latin typeface="Franklin Gothic Book" panose="020B0503020102020204" pitchFamily="34" charset="0"/>
                <a:ea typeface="Calibri"/>
                <a:cs typeface="Calibri"/>
                <a:sym typeface="Calibri"/>
              </a:rPr>
              <a:t> </a:t>
            </a:r>
            <a:endParaRPr sz="3300" dirty="0">
              <a:solidFill>
                <a:srgbClr val="333E48"/>
              </a:solidFill>
              <a:highlight>
                <a:srgbClr val="FFFFFF"/>
              </a:highlight>
              <a:latin typeface="Franklin Gothic Book" panose="020B0503020102020204" pitchFamily="34" charset="0"/>
              <a:ea typeface="Calibri"/>
              <a:cs typeface="Calibri"/>
              <a:sym typeface="Calibri"/>
            </a:endParaRPr>
          </a:p>
          <a:p>
            <a:pPr marL="457200" lvl="0" indent="-438150" algn="l" rtl="0">
              <a:lnSpc>
                <a:spcPct val="115000"/>
              </a:lnSpc>
              <a:spcBef>
                <a:spcPts val="0"/>
              </a:spcBef>
              <a:spcAft>
                <a:spcPts val="0"/>
              </a:spcAft>
              <a:buClr>
                <a:schemeClr val="dk1"/>
              </a:buClr>
              <a:buSzPts val="3300"/>
              <a:buFont typeface="Calibri"/>
              <a:buChar char="•"/>
            </a:pPr>
            <a:r>
              <a:rPr lang="en-US" sz="3300" u="sng" dirty="0">
                <a:solidFill>
                  <a:srgbClr val="1155CC"/>
                </a:solidFill>
                <a:highlight>
                  <a:srgbClr val="FFFFFF"/>
                </a:highlight>
                <a:latin typeface="Franklin Gothic Book" panose="020B0503020102020204" pitchFamily="34" charset="0"/>
                <a:ea typeface="Calibri"/>
                <a:cs typeface="Calibri"/>
                <a:sym typeface="Calibri"/>
                <a:hlinkClick r:id="rId6">
                  <a:extLst>
                    <a:ext uri="{A12FA001-AC4F-418D-AE19-62706E023703}">
                      <ahyp:hlinkClr xmlns:ahyp="http://schemas.microsoft.com/office/drawing/2018/hyperlinkcolor" val="tx"/>
                    </a:ext>
                  </a:extLst>
                </a:hlinkClick>
              </a:rPr>
              <a:t>Partner Reading</a:t>
            </a:r>
            <a:r>
              <a:rPr lang="en-US" sz="3300" dirty="0">
                <a:solidFill>
                  <a:srgbClr val="333E48"/>
                </a:solidFill>
                <a:highlight>
                  <a:srgbClr val="FFFFFF"/>
                </a:highlight>
                <a:latin typeface="Franklin Gothic Book" panose="020B0503020102020204" pitchFamily="34" charset="0"/>
                <a:ea typeface="Calibri"/>
                <a:cs typeface="Calibri"/>
                <a:sym typeface="Calibri"/>
              </a:rPr>
              <a:t> </a:t>
            </a:r>
            <a:endParaRPr sz="4900" dirty="0">
              <a:latin typeface="Franklin Gothic Book" panose="020B0503020102020204" pitchFamily="34" charset="0"/>
            </a:endParaRPr>
          </a:p>
        </p:txBody>
      </p:sp>
      <p:sp>
        <p:nvSpPr>
          <p:cNvPr id="841" name="Google Shape;841;g1f145736de9_0_37"/>
          <p:cNvSpPr txBox="1">
            <a:spLocks noGrp="1"/>
          </p:cNvSpPr>
          <p:nvPr>
            <p:ph type="body" idx="1"/>
          </p:nvPr>
        </p:nvSpPr>
        <p:spPr>
          <a:xfrm>
            <a:off x="6031150" y="2929525"/>
            <a:ext cx="5322300" cy="2839800"/>
          </a:xfrm>
          <a:prstGeom prst="rect">
            <a:avLst/>
          </a:prstGeom>
        </p:spPr>
        <p:txBody>
          <a:bodyPr spcFirstLastPara="1" wrap="square" lIns="91425" tIns="45700" rIns="91425" bIns="45700" anchor="t" anchorCtr="0">
            <a:normAutofit/>
          </a:bodyPr>
          <a:lstStyle/>
          <a:p>
            <a:pPr marL="457200" lvl="0" indent="-438150" algn="l" rtl="0">
              <a:lnSpc>
                <a:spcPct val="115000"/>
              </a:lnSpc>
              <a:spcBef>
                <a:spcPts val="1200"/>
              </a:spcBef>
              <a:spcAft>
                <a:spcPts val="0"/>
              </a:spcAft>
              <a:buSzPts val="3300"/>
              <a:buFont typeface="Calibri"/>
              <a:buChar char="•"/>
            </a:pPr>
            <a:r>
              <a:rPr lang="en-US" sz="3300" u="sng" dirty="0">
                <a:solidFill>
                  <a:srgbClr val="1155CC"/>
                </a:solidFill>
                <a:highlight>
                  <a:srgbClr val="FFFFFF"/>
                </a:highlight>
                <a:latin typeface="Franklin Gothic Book" panose="020B0503020102020204" pitchFamily="34" charset="0"/>
                <a:ea typeface="Calibri"/>
                <a:cs typeface="Calibri"/>
                <a:sym typeface="Calibri"/>
                <a:hlinkClick r:id="rId7">
                  <a:extLst>
                    <a:ext uri="{A12FA001-AC4F-418D-AE19-62706E023703}">
                      <ahyp:hlinkClr xmlns:ahyp="http://schemas.microsoft.com/office/drawing/2018/hyperlinkcolor" val="tx"/>
                    </a:ext>
                  </a:extLst>
                </a:hlinkClick>
              </a:rPr>
              <a:t>The </a:t>
            </a:r>
            <a:r>
              <a:rPr lang="en-US" sz="3300" u="sng" dirty="0">
                <a:solidFill>
                  <a:srgbClr val="1155CC"/>
                </a:solidFill>
                <a:highlight>
                  <a:srgbClr val="FFFFFF"/>
                </a:highlight>
                <a:latin typeface="Franklin Gothic Book" panose="020B0503020102020204" pitchFamily="34" charset="0"/>
                <a:ea typeface="Calibri"/>
                <a:cs typeface="Calibri"/>
                <a:sym typeface="Calibri"/>
              </a:rPr>
              <a:t>Gist</a:t>
            </a:r>
            <a:r>
              <a:rPr lang="en-US" sz="3300" u="sng" dirty="0">
                <a:solidFill>
                  <a:srgbClr val="1155CC"/>
                </a:solidFill>
                <a:highlight>
                  <a:srgbClr val="FFFFFF"/>
                </a:highlight>
                <a:latin typeface="Franklin Gothic Book" panose="020B0503020102020204" pitchFamily="34" charset="0"/>
                <a:ea typeface="Calibri"/>
                <a:cs typeface="Calibri"/>
                <a:sym typeface="Calibri"/>
                <a:hlinkClick r:id="rId7">
                  <a:extLst>
                    <a:ext uri="{A12FA001-AC4F-418D-AE19-62706E023703}">
                      <ahyp:hlinkClr xmlns:ahyp="http://schemas.microsoft.com/office/drawing/2018/hyperlinkcolor" val="tx"/>
                    </a:ext>
                  </a:extLst>
                </a:hlinkClick>
              </a:rPr>
              <a:t> Reading Strategy</a:t>
            </a:r>
            <a:endParaRPr lang="en-US" sz="3300" dirty="0">
              <a:latin typeface="Franklin Gothic Book" panose="020B0503020102020204" pitchFamily="34" charset="0"/>
              <a:ea typeface="Calibri"/>
              <a:cs typeface="Calibri"/>
              <a:sym typeface="Calibri"/>
            </a:endParaRPr>
          </a:p>
          <a:p>
            <a:pPr marL="457200" lvl="0" indent="-438150" algn="l" rtl="0">
              <a:lnSpc>
                <a:spcPct val="115000"/>
              </a:lnSpc>
              <a:spcBef>
                <a:spcPts val="0"/>
              </a:spcBef>
              <a:spcAft>
                <a:spcPts val="0"/>
              </a:spcAft>
              <a:buSzPts val="3300"/>
              <a:buFont typeface="Calibri"/>
              <a:buChar char="•"/>
            </a:pPr>
            <a:r>
              <a:rPr lang="en-US" sz="3300" u="sng" dirty="0">
                <a:solidFill>
                  <a:srgbClr val="1155CC"/>
                </a:solidFill>
                <a:highlight>
                  <a:srgbClr val="FFFFFF"/>
                </a:highlight>
                <a:latin typeface="Franklin Gothic Book" panose="020B0503020102020204" pitchFamily="34" charset="0"/>
                <a:ea typeface="Calibri"/>
                <a:cs typeface="Calibri"/>
                <a:sym typeface="Calibri"/>
                <a:hlinkClick r:id="rId8">
                  <a:extLst>
                    <a:ext uri="{A12FA001-AC4F-418D-AE19-62706E023703}">
                      <ahyp:hlinkClr xmlns:ahyp="http://schemas.microsoft.com/office/drawing/2018/hyperlinkcolor" val="tx"/>
                    </a:ext>
                  </a:extLst>
                </a:hlinkClick>
              </a:rPr>
              <a:t>Paragraph Shrinkage</a:t>
            </a:r>
            <a:r>
              <a:rPr lang="en-US" sz="3300" dirty="0">
                <a:solidFill>
                  <a:srgbClr val="333E48"/>
                </a:solidFill>
                <a:highlight>
                  <a:srgbClr val="FFFFFF"/>
                </a:highlight>
                <a:latin typeface="Franklin Gothic Book" panose="020B0503020102020204" pitchFamily="34" charset="0"/>
                <a:ea typeface="Calibri"/>
                <a:cs typeface="Calibri"/>
                <a:sym typeface="Calibri"/>
              </a:rPr>
              <a:t> </a:t>
            </a:r>
          </a:p>
          <a:p>
            <a:pPr marL="457200" lvl="0" indent="-438150" algn="l" rtl="0">
              <a:lnSpc>
                <a:spcPct val="115000"/>
              </a:lnSpc>
              <a:spcBef>
                <a:spcPts val="0"/>
              </a:spcBef>
              <a:spcAft>
                <a:spcPts val="0"/>
              </a:spcAft>
              <a:buSzPts val="3300"/>
              <a:buFont typeface="Calibri"/>
              <a:buChar char="•"/>
            </a:pPr>
            <a:r>
              <a:rPr lang="en-US" sz="3300" u="sng" dirty="0">
                <a:solidFill>
                  <a:schemeClr val="hlink"/>
                </a:solidFill>
                <a:highlight>
                  <a:srgbClr val="FFFFFF"/>
                </a:highlight>
                <a:latin typeface="Franklin Gothic Book" panose="020B0503020102020204" pitchFamily="34" charset="0"/>
                <a:ea typeface="Calibri"/>
                <a:cs typeface="Calibri"/>
                <a:sym typeface="Calibri"/>
                <a:hlinkClick r:id="rId9"/>
              </a:rPr>
              <a:t>Active Reading Strategies</a:t>
            </a:r>
            <a:r>
              <a:rPr lang="en-US" sz="3300" dirty="0">
                <a:solidFill>
                  <a:srgbClr val="333E48"/>
                </a:solidFill>
                <a:highlight>
                  <a:srgbClr val="FFFFFF"/>
                </a:highlight>
                <a:latin typeface="Franklin Gothic Book" panose="020B0503020102020204" pitchFamily="34" charset="0"/>
                <a:ea typeface="Calibri"/>
                <a:cs typeface="Calibri"/>
                <a:sym typeface="Calibri"/>
              </a:rPr>
              <a:t> </a:t>
            </a:r>
          </a:p>
          <a:p>
            <a:pPr marL="457200" lvl="0" indent="-438150" algn="l" rtl="0">
              <a:lnSpc>
                <a:spcPct val="115000"/>
              </a:lnSpc>
              <a:spcBef>
                <a:spcPts val="0"/>
              </a:spcBef>
              <a:spcAft>
                <a:spcPts val="0"/>
              </a:spcAft>
              <a:buSzPts val="3300"/>
              <a:buFont typeface="Calibri"/>
              <a:buChar char="•"/>
            </a:pPr>
            <a:r>
              <a:rPr lang="en-US" sz="3300" u="sng" dirty="0">
                <a:solidFill>
                  <a:srgbClr val="1155CC"/>
                </a:solidFill>
                <a:highlight>
                  <a:srgbClr val="FFFFFF"/>
                </a:highlight>
                <a:latin typeface="Franklin Gothic Book" panose="020B0503020102020204" pitchFamily="34" charset="0"/>
                <a:ea typeface="Calibri"/>
                <a:cs typeface="Calibri"/>
                <a:sym typeface="Calibri"/>
                <a:hlinkClick r:id="rId10">
                  <a:extLst>
                    <a:ext uri="{A12FA001-AC4F-418D-AE19-62706E023703}">
                      <ahyp:hlinkClr xmlns:ahyp="http://schemas.microsoft.com/office/drawing/2018/hyperlinkcolor" val="tx"/>
                    </a:ext>
                  </a:extLst>
                </a:hlinkClick>
              </a:rPr>
              <a:t>Reciprocal T</a:t>
            </a:r>
            <a:r>
              <a:rPr lang="en-US" sz="3300" u="sng" dirty="0">
                <a:solidFill>
                  <a:srgbClr val="1155CC"/>
                </a:solidFill>
                <a:highlight>
                  <a:srgbClr val="FFFFFF"/>
                </a:highlight>
                <a:latin typeface="Franklin Gothic Book" panose="020B0503020102020204" pitchFamily="34" charset="0"/>
                <a:ea typeface="Calibri"/>
                <a:cs typeface="Calibri"/>
                <a:sym typeface="Calibri"/>
                <a:hlinkClick r:id="rId10">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8"/>
                  </a:ext>
                </a:extLst>
              </a:rPr>
              <a:t>eaching</a:t>
            </a:r>
            <a:r>
              <a:rPr lang="en-US" sz="3300" dirty="0">
                <a:solidFill>
                  <a:srgbClr val="333E48"/>
                </a:solidFill>
                <a:highlight>
                  <a:srgbClr val="FFFFFF"/>
                </a:highlight>
                <a:latin typeface="Franklin Gothic Book" panose="020B0503020102020204" pitchFamily="34" charset="0"/>
                <a:ea typeface="Calibri"/>
                <a:cs typeface="Calibri"/>
                <a:sym typeface="Calibri"/>
              </a:rPr>
              <a:t> </a:t>
            </a:r>
          </a:p>
          <a:p>
            <a:pPr marL="0" lvl="0" indent="0" algn="l" rtl="0">
              <a:spcBef>
                <a:spcPts val="1200"/>
              </a:spcBef>
              <a:spcAft>
                <a:spcPts val="0"/>
              </a:spcAft>
              <a:buNone/>
            </a:pPr>
            <a:endParaRPr lang="en-US" dirty="0">
              <a:latin typeface="Franklin Gothic Book" panose="020B05030201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2023-09-08T04:00:00+00:00</Publication_x0020_Date>
    <Audience1 xmlns="3a62de7d-ba57-4f43-9dae-9623ba637be0"/>
    <_dlc_DocId xmlns="3a62de7d-ba57-4f43-9dae-9623ba637be0">KYED-536-1861</_dlc_DocId>
    <_dlc_DocIdUrl xmlns="3a62de7d-ba57-4f43-9dae-9623ba637be0">
      <Url>https://www.education.ky.gov/curriculum/standards/kyacadstand/_layouts/15/DocIdRedir.aspx?ID=KYED-536-1861</Url>
      <Description>KYED-536-1861</Description>
    </_dlc_DocIdUrl>
  </documentManagement>
</p:properties>
</file>

<file path=customXml/itemProps1.xml><?xml version="1.0" encoding="utf-8"?>
<ds:datastoreItem xmlns:ds="http://schemas.openxmlformats.org/officeDocument/2006/customXml" ds:itemID="{62090444-599E-4A82-8A15-3AA24BE52BA5}">
  <ds:schemaRefs>
    <ds:schemaRef ds:uri="http://schemas.microsoft.com/sharepoint/events"/>
  </ds:schemaRefs>
</ds:datastoreItem>
</file>

<file path=customXml/itemProps2.xml><?xml version="1.0" encoding="utf-8"?>
<ds:datastoreItem xmlns:ds="http://schemas.openxmlformats.org/officeDocument/2006/customXml" ds:itemID="{DF0BBB7C-B08C-4213-91D9-0B23BE0C011D}">
  <ds:schemaRefs>
    <ds:schemaRef ds:uri="http://schemas.microsoft.com/sharepoint/v3/contenttype/forms"/>
  </ds:schemaRefs>
</ds:datastoreItem>
</file>

<file path=customXml/itemProps3.xml><?xml version="1.0" encoding="utf-8"?>
<ds:datastoreItem xmlns:ds="http://schemas.openxmlformats.org/officeDocument/2006/customXml" ds:itemID="{6505ED99-1AA8-4CDD-A1A7-697EB84C68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6DAB4C7-9366-4C07-A8FA-FB56164C2704}">
  <ds:schemaRefs>
    <ds:schemaRef ds:uri="http://schemas.openxmlformats.org/package/2006/metadata/core-properties"/>
    <ds:schemaRef ds:uri="http://purl.org/dc/elements/1.1/"/>
    <ds:schemaRef ds:uri="http://schemas.microsoft.com/office/2006/documentManagement/types"/>
    <ds:schemaRef ds:uri="http://www.w3.org/XML/1998/namespace"/>
    <ds:schemaRef ds:uri="http://purl.org/dc/dcmitype/"/>
    <ds:schemaRef ds:uri="http://schemas.microsoft.com/sharepoint/v3"/>
    <ds:schemaRef ds:uri="http://purl.org/dc/terms/"/>
    <ds:schemaRef ds:uri="http://schemas.microsoft.com/office/infopath/2007/PartnerControls"/>
    <ds:schemaRef ds:uri="3a62de7d-ba57-4f43-9dae-9623ba637be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14850</TotalTime>
  <Words>6038</Words>
  <Application>Microsoft Office PowerPoint</Application>
  <PresentationFormat>Widescreen</PresentationFormat>
  <Paragraphs>399</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Libre Franklin Medium</vt:lpstr>
      <vt:lpstr>Times New Roman</vt:lpstr>
      <vt:lpstr>Libre Franklin</vt:lpstr>
      <vt:lpstr>Franklin Gothic Medium</vt:lpstr>
      <vt:lpstr>Calibri</vt:lpstr>
      <vt:lpstr>Arial</vt:lpstr>
      <vt:lpstr>Franklin Gothic Book</vt:lpstr>
      <vt:lpstr>Office Theme</vt:lpstr>
      <vt:lpstr>Supporting Students in Using Evidence</vt:lpstr>
      <vt:lpstr>Supporting Students in Using Evidence2</vt:lpstr>
      <vt:lpstr>Module Five: What should students do while engaging with complex sources?</vt:lpstr>
      <vt:lpstr>Supporting Students When Engaging With Complex Sources </vt:lpstr>
      <vt:lpstr>Supporting Students When Engaging With Complex Sources: While Engaging with the Source(s)  (1)</vt:lpstr>
      <vt:lpstr>Supporting Students When Engaging With Complex Sources: While Engaging with the Source(s) (2)</vt:lpstr>
      <vt:lpstr>Supporting Students When Engaging With Complex Sources: While Engaging with the Source(s) (3)</vt:lpstr>
      <vt:lpstr>Supporting Students When Engaging With Complex Sources: While Engaging with the Source(s) (4)</vt:lpstr>
      <vt:lpstr>Supporting Students When Engaging With Complex Sources: While Engaging with the Source(s) (5)</vt:lpstr>
      <vt:lpstr>Supporting Students When Engaging With Complex Sources: While Engaging with the Source(s) Example</vt:lpstr>
      <vt:lpstr>Supporting Students When Engaging With Complex Sources: While Engaging with the Source(s) (6)</vt:lpstr>
      <vt:lpstr>Supporting Students When Engaging With Complex Sources: While Engaging with the Source(s) (7)</vt:lpstr>
      <vt:lpstr>While Engaging with the Source(s): Application (1)</vt:lpstr>
      <vt:lpstr>Supporting Students When Engaging With Complex Sources: While Engaging with the Source(s) (8)</vt:lpstr>
      <vt:lpstr>What are text dependent questions?  Only answerable by referring to the source being read  May be literal, recall questions but should work towards analysis, synthesis and evaluation  May include prompts for writing and discussion  Can also be used with non-linguistic sources like maps, cartoons, photographs, videos, etc. </vt:lpstr>
      <vt:lpstr>Why use text dependent questions?  To help students focus on difficult portions of sources to enhance reading proficiency through deeper engagement  To deepen students’ understanding of a source by sequencing questions to build on each other, including analysis, synthesis and evaluation  To direct students to specific words, sentences and paragraphs meanings as well as large ideas, themes or events</vt:lpstr>
      <vt:lpstr>Text-Dependent Questions Promote Equity!</vt:lpstr>
      <vt:lpstr>Examples from “The Gettysburg Address”</vt:lpstr>
      <vt:lpstr>We need a variety of TDQs to support student engagement with sources:  Vocabulary and Comprehension: Does the student understand what the source is saying?  Syntax and Structure: Does the student understand the elements of craft and authorial choice that make meaning?  Central Idea Analysis: Does the student understand how central ideas develop over the course of a source?</vt:lpstr>
      <vt:lpstr>YES! This is a Vocabulary &amp; Comprehension question that requires students to refer to the source and could not be answered with prior knowledge. </vt:lpstr>
      <vt:lpstr>YES! This is a Syntax &amp; Structure question that requires students to refer to the source and could not be answered with prior knowledge. </vt:lpstr>
      <vt:lpstr>No! This question does not require students to engage with the source and requires knowledge not necessarily provided in the text.</vt:lpstr>
      <vt:lpstr>Supporting Students When Engaging With Complex Sources: While Engaging with the Source(s) (9)</vt:lpstr>
      <vt:lpstr>Supporting Students When Engaging With Complex Sources: While Engaging with the Source(s) (10)</vt:lpstr>
      <vt:lpstr>Supporting Students When Engaging With Complex Sources: While Engaging with the Source(s) (11)</vt:lpstr>
      <vt:lpstr>Supporting Students When Engaging With Complex Sources: While Engaging with the Source(s) (12)</vt:lpstr>
      <vt:lpstr>While Engaging with the Source(s): Application (2)</vt:lpstr>
      <vt:lpstr>Check For Understanding </vt:lpstr>
      <vt:lpstr>Conclusion of Module Five of the Supporting Students in Using Evidence module series </vt:lpstr>
      <vt:lpstr>Supporting Students in Using Evidence3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Students in Using Evidence</dc:title>
  <dc:creator>Harris, Danielle - Division of Communications</dc:creator>
  <cp:lastModifiedBy>Doyle, Maggie - Division of Academic Program Standards</cp:lastModifiedBy>
  <cp:revision>9</cp:revision>
  <dcterms:created xsi:type="dcterms:W3CDTF">2021-11-08T14:53:11Z</dcterms:created>
  <dcterms:modified xsi:type="dcterms:W3CDTF">2023-10-11T20:42:29Z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e9392ef3-280c-4260-aab2-a8f2b8857798</vt:lpwstr>
  </property>
</Properties>
</file>