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5"/>
  </p:sldMasterIdLst>
  <p:notesMasterIdLst>
    <p:notesMasterId r:id="rId37"/>
  </p:notesMasterIdLst>
  <p:sldIdLst>
    <p:sldId id="263" r:id="rId6"/>
    <p:sldId id="323" r:id="rId7"/>
    <p:sldId id="324" r:id="rId8"/>
    <p:sldId id="325" r:id="rId9"/>
    <p:sldId id="326" r:id="rId10"/>
    <p:sldId id="327" r:id="rId11"/>
    <p:sldId id="328" r:id="rId12"/>
    <p:sldId id="329" r:id="rId13"/>
    <p:sldId id="330" r:id="rId14"/>
    <p:sldId id="331"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Lst>
  <p:sldSz cx="12192000" cy="6858000"/>
  <p:notesSz cx="6858000" cy="9144000"/>
  <p:embeddedFontLst>
    <p:embeddedFont>
      <p:font typeface="Franklin Gothic Book" panose="020B0503020102020204" pitchFamily="34" charset="0"/>
      <p:regular r:id="rId38"/>
      <p:italic r:id="rId39"/>
    </p:embeddedFont>
    <p:embeddedFont>
      <p:font typeface="Franklin Gothic Medium" panose="020B0603020102020204" pitchFamily="34" charset="0"/>
      <p:regular r:id="rId40"/>
      <p:italic r:id="rId41"/>
    </p:embeddedFont>
    <p:embeddedFont>
      <p:font typeface="Libre Franklin" pitchFamily="2" charset="0"/>
      <p:regular r:id="rId42"/>
      <p:bold r:id="rId43"/>
      <p:italic r:id="rId44"/>
      <p:boldItalic r:id="rId45"/>
    </p:embeddedFont>
    <p:embeddedFont>
      <p:font typeface="Libre Franklin Medium"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56" roundtripDataSignature="AMtx7mhbjnDweMmesxcf3gtrLHUpCiyUB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D873E3-4DC4-748B-D574-646FE133D5AE}" name="Turner, Rosalind - Division of Communications" initials="TRDoC" userId="S::rosalind.turner@education.ky.gov::7c9c7ca7-1d99-46ec-ad67-a660f1da4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Micki Ray" initials="" lastIdx="4" clrIdx="0"/>
  <p:cmAuthor id="1" name="Lauren Gallicchio" initials="" lastIdx="5" clrIdx="1"/>
  <p:cmAuthor id="2" name="Thomas Clouse"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F25E27-B279-44F8-8881-66FB5EE9DE55}" v="8" dt="2023-10-11T20:38:59.668"/>
  </p1510:revLst>
</p1510:revInfo>
</file>

<file path=ppt/tableStyles.xml><?xml version="1.0" encoding="utf-8"?>
<a:tblStyleLst xmlns:a="http://schemas.openxmlformats.org/drawingml/2006/main" def="{7D4F87D2-B31D-4A5B-840A-ADB18C62B1F1}">
  <a:tblStyle styleId="{7D4F87D2-B31D-4A5B-840A-ADB18C62B1F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59422" autoAdjust="0"/>
  </p:normalViewPr>
  <p:slideViewPr>
    <p:cSldViewPr snapToGrid="0">
      <p:cViewPr varScale="1">
        <p:scale>
          <a:sx n="49" d="100"/>
          <a:sy n="49" d="100"/>
        </p:scale>
        <p:origin x="1973" y="48"/>
      </p:cViewPr>
      <p:guideLst/>
    </p:cSldViewPr>
  </p:slideViewPr>
  <p:outlineViewPr>
    <p:cViewPr>
      <p:scale>
        <a:sx n="33" d="100"/>
        <a:sy n="33" d="100"/>
      </p:scale>
      <p:origin x="0" y="-528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159" Type="http://schemas.openxmlformats.org/officeDocument/2006/relationships/viewProps" Target="viewProps.xml"/><Relationship Id="rId7" Type="http://schemas.openxmlformats.org/officeDocument/2006/relationships/slide" Target="slides/slide2.xml"/><Relationship Id="rId16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157" Type="http://schemas.openxmlformats.org/officeDocument/2006/relationships/commentAuthors" Target="commentAuthors.xml"/><Relationship Id="rId5" Type="http://schemas.openxmlformats.org/officeDocument/2006/relationships/slideMaster" Target="slideMasters/slideMaster1.xml"/><Relationship Id="rId160" Type="http://schemas.openxmlformats.org/officeDocument/2006/relationships/theme" Target="theme/theme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3.xml"/><Relationship Id="rId16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158"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font" Target="fonts/font4.fntdata"/><Relationship Id="rId16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7.fntdata"/><Relationship Id="rId15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3_Social_Studie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ky.gov/curriculum/standards/kyacadstand/Documents/Module_Four_Notecatcher.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ducation.ky.gov/curriculum/standards/kyacadstand/Documents/EBIP_3_Social_Studies.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ducation.ky.gov/curriculum/standards/kyacadstand/Documents/Module_Four_Notecatcher.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ducation.ky.gov/curriculum/standards/kyacadstand/Documents/Module_Four_Notecatcher.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5_Social_Studie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ystandards.org/standards-resources/ss-resources/ss-pl-modules/"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ystandards.org/"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5_Social_Studies.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ducation.ky.gov/curriculum/standards/kyacadstand/Documents/Module_Four_Notecatcher.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pz.harvard.edu/sites/default/files/See%20Think%20Wonder_2.pdf" TargetMode="External"/><Relationship Id="rId7" Type="http://schemas.openxmlformats.org/officeDocument/2006/relationships/hyperlink" Target="http://www.pz.harvard.edu/sites/default/files/Compass%20Points_0.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www.pz.harvard.edu/sites/default/files/Chalk%20Talk_1.pdf" TargetMode="External"/><Relationship Id="rId5" Type="http://schemas.openxmlformats.org/officeDocument/2006/relationships/hyperlink" Target="http://www.pz.harvard.edu/sites/default/files/The%20Explanation%20Game_1.pdf" TargetMode="External"/><Relationship Id="rId4" Type="http://schemas.openxmlformats.org/officeDocument/2006/relationships/hyperlink" Target="http://www.pz.harvard.edu/sites/default/files/Think%20Puzzle%20Explore_2.pdf"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education.ky.gov/curriculum/standards/kyacadstand/Documents/Module_Four_Notecatcher.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kystandards.org/standards-resources/rw-resources/rw-pl-modules/academic-vocabulary/"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kystandards.org"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ducation.ky.gov/curriculum/standards/kyacadstand/Documents/AV_9-12_S9_Slides.pdf"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education.ky.gov/curriculum/standards/kyacadstand/Documents/Module_Four_Notecatcher.pdf" TargetMode="External"/><Relationship Id="rId4" Type="http://schemas.openxmlformats.org/officeDocument/2006/relationships/hyperlink" Target="https://kystandards.org/standards-resources/rw-resources/rw-pl-modules/academic-vocabulary/"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ucation.ky.gov/curriculum/standards/kyacadstand/Documents/Inquiry_Practices_of_KAS_for_Social_Studies.pptx"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lnks.gd/l/eyJhbGciOiJIUzI1NiJ9.eyJidWxsZXRpbl9saW5rX2lkIjoxMDEsInVyaSI6ImJwMjpjbGljayIsInVybCI6Imh0dHBzOi8va3lzdGFuZGFyZHMub3JnL3N0YW5kYXJkcy1yZXNvdXJjZXMvc3MtcmVzb3VyY2VzL2xlYXJuaW5nLWdvYWxzLXN1Y2Nlc3MtY3JpdGVyaWEtYW5kLXRoZS1rYXMtZm9yLXNvY2lhbC1zdHVkaWVzLz91dG1fbWVkaXVtPWVtYWlsJnV0bV9zb3VyY2U9Z292ZGVsaXZlcnkiLCJidWxsZXRpbl9pZCI6IjIwMjMwNTEwLjc2NTA3MDAxIn0.db_hxOG25c055AyS3AL253aTr7ysVHCkQ2ykGsjCg7s/s/1023058432/br/184035512920-l"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docs.google.com/forms/d/e/1FAIpQLSdA4gZ6IOKn0RAxFzgbQBHvVr0pLAmZukA5zdS4dAMHppPNPQ/viewform?usp=sf_link"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ducation.ky.gov/curriculum/standards/kyacadstand/Documents/Module_Four_Notecatcher.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eachinghistory.org/teaching-materials/teaching-guides/2356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2_SS_Strongly_Aligned_Assignment_TN.docx"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document/d/1QARAqh8R10jwIaomV7g-_WwQCDH77fHN13K5hhbq0ZE/edit?usp=sharin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ducation.ky.gov/curriculum/standards/kyacadstand/Documents/Grade_2_SS_Strongly_Aligned_Assignment_TN.docx"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ky.gov/curriculum/standards/kyacadstand/Documents/EBIP_3_Social_Studie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253e037a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2" name="Google Shape;122;g2253e037a6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2226c2c9ea0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2226c2c9ea0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Kentucky Department of Education (n.d.) </a:t>
            </a:r>
            <a:r>
              <a:rPr lang="en-US" sz="1200" i="1" dirty="0">
                <a:solidFill>
                  <a:schemeClr val="dk1"/>
                </a:solidFill>
                <a:latin typeface="Calibri"/>
                <a:ea typeface="Calibri"/>
                <a:cs typeface="Calibri"/>
                <a:sym typeface="Calibri"/>
              </a:rPr>
              <a:t>Evidence-Based Instructional Practices Explicit Teaching and Modeling and the Kentucky Academic Standards for Social Studies</a:t>
            </a:r>
            <a:r>
              <a:rPr lang="en-US" sz="1200" dirty="0">
                <a:solidFill>
                  <a:schemeClr val="dk1"/>
                </a:solidFill>
                <a:latin typeface="Calibri"/>
                <a:ea typeface="Calibri"/>
                <a:cs typeface="Calibri"/>
                <a:sym typeface="Calibri"/>
              </a:rPr>
              <a:t>. Evidence Based Instructional Practices. </a:t>
            </a:r>
            <a:r>
              <a:rPr lang="en-US" sz="1200" u="sng" dirty="0">
                <a:solidFill>
                  <a:schemeClr val="hlink"/>
                </a:solidFill>
                <a:latin typeface="Calibri"/>
                <a:ea typeface="Calibri"/>
                <a:cs typeface="Calibri"/>
                <a:sym typeface="Calibri"/>
                <a:hlinkClick r:id="rId3"/>
              </a:rPr>
              <a:t>https://education.ky.gov/curriculum/standards/kyacadstand/Documents/EBIP_3_Social_Studies.pdf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206d0acaa9d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206d0acaa9d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226c2c9ea0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2226c2c9ea0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Record your responses on in the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5"/>
                  </a:ext>
                </a:extLst>
              </a:rPr>
              <a:t>Module Four Notecatcher</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6"/>
                  </a:ext>
                </a:extLst>
              </a:rPr>
              <a:t>. </a:t>
            </a: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Kentucky Department of Education (n.d.) </a:t>
            </a:r>
            <a:r>
              <a:rPr lang="en-US" sz="1200" i="1" dirty="0">
                <a:solidFill>
                  <a:schemeClr val="dk1"/>
                </a:solidFill>
                <a:latin typeface="Calibri"/>
                <a:ea typeface="Calibri"/>
                <a:cs typeface="Calibri"/>
                <a:sym typeface="Calibri"/>
              </a:rPr>
              <a:t>Evidence-Based Instructional Practices Explicit Teaching and Modeling and the Kentucky Academic Standards for Social Studies</a:t>
            </a:r>
            <a:r>
              <a:rPr lang="en-US" sz="1200" dirty="0">
                <a:solidFill>
                  <a:schemeClr val="dk1"/>
                </a:solidFill>
                <a:latin typeface="Calibri"/>
                <a:ea typeface="Calibri"/>
                <a:cs typeface="Calibri"/>
                <a:sym typeface="Calibri"/>
              </a:rPr>
              <a:t>. Evidence Based Instructional Practices. </a:t>
            </a:r>
            <a:r>
              <a:rPr lang="en-US" sz="1200" u="sng" dirty="0">
                <a:solidFill>
                  <a:schemeClr val="hlink"/>
                </a:solidFill>
                <a:latin typeface="Calibri"/>
                <a:ea typeface="Calibri"/>
                <a:cs typeface="Calibri"/>
                <a:sym typeface="Calibri"/>
                <a:hlinkClick r:id="rId4"/>
              </a:rPr>
              <a:t>https://education.ky.gov/curriculum/standards/kyacadstand/Documents/EBIP_3_Social_Studies.pdf</a:t>
            </a:r>
            <a:r>
              <a:rPr lang="en-US" sz="1200" dirty="0">
                <a:solidFill>
                  <a:schemeClr val="dk1"/>
                </a:solidFill>
                <a:latin typeface="Calibri"/>
                <a:ea typeface="Calibri"/>
                <a:cs typeface="Calibri"/>
                <a:sym typeface="Calibri"/>
              </a:rPr>
              <a:t> </a:t>
            </a: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206d0acaa9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 name="Google Shape;652;g206d0acaa9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06d0acaa9d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9" name="Google Shape;659;g206d0acaa9d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2226c2c9ea0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g2226c2c9ea0_1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Record your responses on in the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7"/>
                  </a:ext>
                </a:extLst>
              </a:rPr>
              <a:t>Module Four Notecatcher</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8"/>
                  </a:ext>
                </a:extLst>
              </a:rPr>
              <a:t>. </a:t>
            </a:r>
            <a:endParaRPr lang="en-US" sz="1200" dirty="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Google Shape;674;g241eb7f8d0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5" name="Google Shape;675;g241eb7f8d0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206d0acaa9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206d0acaa9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241eb7f8d0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241eb7f8d0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Record your responses on in the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6"/>
                  </a:ext>
                </a:extLst>
              </a:rPr>
              <a:t>Module Four Notecatcher</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7"/>
                  </a:ext>
                </a:extLst>
              </a:rPr>
              <a:t>.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206d0acaa9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206d0acaa9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Resource: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Kentucky Department of Education (n.d.) </a:t>
            </a:r>
            <a:r>
              <a:rPr lang="en-US" sz="1200" i="1" dirty="0">
                <a:solidFill>
                  <a:schemeClr val="dk1"/>
                </a:solidFill>
                <a:latin typeface="Calibri"/>
                <a:ea typeface="Calibri"/>
                <a:cs typeface="Calibri"/>
                <a:sym typeface="Calibri"/>
              </a:rPr>
              <a:t>Questioning and the Kentucky Academic Standards for Social Studies</a:t>
            </a:r>
            <a:r>
              <a:rPr lang="en-US" sz="1200" dirty="0">
                <a:solidFill>
                  <a:schemeClr val="dk1"/>
                </a:solidFill>
                <a:latin typeface="Calibri"/>
                <a:ea typeface="Calibri"/>
                <a:cs typeface="Calibri"/>
                <a:sym typeface="Calibri"/>
              </a:rPr>
              <a:t>. Evidence Based Instructional Practices. </a:t>
            </a:r>
            <a:r>
              <a:rPr lang="en-US" sz="1200" u="sng" dirty="0">
                <a:solidFill>
                  <a:schemeClr val="hlink"/>
                </a:solidFill>
                <a:latin typeface="Calibri"/>
                <a:ea typeface="Calibri"/>
                <a:cs typeface="Calibri"/>
                <a:sym typeface="Calibri"/>
                <a:hlinkClick r:id="rId3"/>
              </a:rPr>
              <a:t>https://education.ky.gov/curriculum/standards/kyacadstand/Documents/EBIP_5_Social_Studies.pdf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0976b23531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Series Overview:</a:t>
            </a:r>
          </a:p>
          <a:p>
            <a:pPr marL="0" lvl="0" indent="0" algn="l" rtl="0">
              <a:spcBef>
                <a:spcPts val="0"/>
              </a:spcBef>
              <a:spcAft>
                <a:spcPts val="0"/>
              </a:spcAft>
              <a:buClr>
                <a:schemeClr val="dk1"/>
              </a:buClr>
              <a:buSzPts val="1400"/>
              <a:buFont typeface="Arial"/>
              <a:buNone/>
            </a:pPr>
            <a:r>
              <a:rPr lang="en-US" sz="1200" i="1" dirty="0">
                <a:solidFill>
                  <a:schemeClr val="dk1"/>
                </a:solidFill>
                <a:latin typeface="Calibri"/>
                <a:ea typeface="Calibri"/>
                <a:cs typeface="Calibri"/>
                <a:sym typeface="Calibri"/>
              </a:rPr>
              <a:t>Supporting Students in Using Evidence</a:t>
            </a:r>
            <a:r>
              <a:rPr lang="en-US" sz="1200" dirty="0">
                <a:solidFill>
                  <a:schemeClr val="dk1"/>
                </a:solidFill>
                <a:latin typeface="Calibri"/>
                <a:ea typeface="Calibri"/>
                <a:cs typeface="Calibri"/>
                <a:sym typeface="Calibri"/>
              </a:rPr>
              <a:t> module series is a set of six of modules designed to support students when using evidence as required by the </a:t>
            </a:r>
            <a:r>
              <a:rPr lang="en-US" sz="1200" i="1" dirty="0">
                <a:solidFill>
                  <a:schemeClr val="dk1"/>
                </a:solidFill>
                <a:latin typeface="Calibri"/>
                <a:ea typeface="Calibri"/>
                <a:cs typeface="Calibri"/>
                <a:sym typeface="Calibri"/>
              </a:rPr>
              <a:t>Kentucky Academic Standards (KAS) for Social Studies. </a:t>
            </a:r>
            <a:r>
              <a:rPr lang="en-US" sz="1200" dirty="0">
                <a:solidFill>
                  <a:schemeClr val="dk1"/>
                </a:solidFill>
                <a:latin typeface="Calibri"/>
                <a:ea typeface="Calibri"/>
                <a:cs typeface="Calibri"/>
                <a:sym typeface="Calibri"/>
              </a:rPr>
              <a:t>While this module series is designed in a progression, you may engage with the module section that best meets your professional learning needs. </a:t>
            </a:r>
            <a:endParaRPr lang="en-US" sz="13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i="1" dirty="0">
                <a:solidFill>
                  <a:schemeClr val="dk1"/>
                </a:solidFill>
                <a:latin typeface="Calibri"/>
                <a:ea typeface="Calibri"/>
                <a:cs typeface="Calibri"/>
                <a:sym typeface="Calibri"/>
              </a:rPr>
              <a:t>Supporting Students in Using Evidence</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 series is intended to support the successful implementation of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in classrooms across the state. The duration, scope and sequence of the module sections may be customized to accommodate local needs and conditions. The sections are designed to provide flexibility for districts and schools and, as such, can be viewed as stand-alone lessons or within the progression of the module as written. You are supported in engaging with this module individually, if desired.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Materials: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following materials are part of this 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t>
            </a:r>
            <a:r>
              <a:rPr lang="en-US" sz="1200" i="1" dirty="0">
                <a:solidFill>
                  <a:schemeClr val="dk1"/>
                </a:solidFill>
                <a:latin typeface="Calibri"/>
                <a:ea typeface="Calibri"/>
                <a:cs typeface="Calibri"/>
                <a:sym typeface="Calibri"/>
              </a:rPr>
              <a:t>Kentucky Academic Standards (KAS) for Social Studies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●Additional materials, such as but not limited to, articles, discussion strategies, etc. are provided within the notes section of applicable slides throughout the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 are provided in the Notes section of the PowerPoint to support your learning. The information provided in the Notes section includes additional information, directions for the activities on the slide, and citations of used resources, where appropriate. It is critical that you read the material presented in the Notes section to ensure that you are acquiring the important knowledge, skills and understanding required when engaging with this module. </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Virtual Training Note: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If you plan to engage with this module virtually as a group, consider directing participants to the</a:t>
            </a:r>
            <a:r>
              <a:rPr lang="en-US" sz="12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3"/>
              </a:rPr>
              <a:t>Social Studies Professional Learning Modules</a:t>
            </a:r>
            <a:r>
              <a:rPr lang="en-US" sz="1200" dirty="0">
                <a:solidFill>
                  <a:schemeClr val="dk1"/>
                </a:solidFill>
                <a:latin typeface="Calibri"/>
                <a:ea typeface="Calibri"/>
                <a:cs typeface="Calibri"/>
                <a:sym typeface="Calibri"/>
              </a:rPr>
              <a:t> webpage on</a:t>
            </a:r>
            <a:r>
              <a:rPr lang="en-US" sz="1200" dirty="0">
                <a:solidFill>
                  <a:schemeClr val="dk1"/>
                </a:solidFill>
                <a:uFill>
                  <a:noFill/>
                </a:uFill>
                <a:latin typeface="Calibri"/>
                <a:ea typeface="Calibri"/>
                <a:cs typeface="Calibri"/>
                <a:sym typeface="Calibri"/>
                <a:hlinkClick r:id="rId4">
                  <a:extLst>
                    <a:ext uri="{A12FA001-AC4F-418D-AE19-62706E023703}">
                      <ahyp:hlinkClr xmlns:ahyp="http://schemas.microsoft.com/office/drawing/2018/hyperlinkcolor" val="tx"/>
                    </a:ext>
                  </a:extLst>
                </a:hlinkClick>
              </a:rPr>
              <a:t> </a:t>
            </a:r>
            <a:r>
              <a:rPr lang="en-US" sz="1200" u="sng" dirty="0">
                <a:solidFill>
                  <a:schemeClr val="hlink"/>
                </a:solidFill>
                <a:latin typeface="Calibri"/>
                <a:ea typeface="Calibri"/>
                <a:cs typeface="Calibri"/>
                <a:sym typeface="Calibri"/>
                <a:hlinkClick r:id="rId4"/>
              </a:rPr>
              <a:t>kystandards.org</a:t>
            </a:r>
            <a:r>
              <a:rPr lang="en-US" sz="1200" dirty="0">
                <a:solidFill>
                  <a:schemeClr val="dk1"/>
                </a:solidFill>
                <a:latin typeface="Calibri"/>
                <a:ea typeface="Calibri"/>
                <a:cs typeface="Calibri"/>
                <a:sym typeface="Calibri"/>
              </a:rPr>
              <a:t> so that you may access the resources used directly from the links provided in the PowerPoint. Additionally, you may consider downloading the resources contained within each section of the module and placing them into a Google folder for you or your colleagues to access. </a:t>
            </a:r>
          </a:p>
          <a:p>
            <a:pPr marL="0" lvl="0" indent="0" algn="l" rtl="0">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Module Four: Compelling and Supporting Questions</a:t>
            </a:r>
          </a:p>
          <a:p>
            <a:pPr marL="457200" lvl="0" indent="-304800" algn="l" rtl="0">
              <a:spcBef>
                <a:spcPts val="0"/>
              </a:spcBef>
              <a:spcAft>
                <a:spcPts val="0"/>
              </a:spcAft>
              <a:buClr>
                <a:srgbClr val="102649"/>
              </a:buClr>
              <a:buSzPts val="1200"/>
              <a:buFont typeface="Calibri"/>
              <a:buChar char="•"/>
            </a:pPr>
            <a:r>
              <a:rPr lang="en-US" sz="1200" b="1" dirty="0">
                <a:solidFill>
                  <a:srgbClr val="102649"/>
                </a:solidFill>
                <a:latin typeface="Calibri"/>
                <a:ea typeface="Calibri"/>
                <a:cs typeface="Calibri"/>
                <a:sym typeface="Calibri"/>
              </a:rPr>
              <a:t>Compelling Question: </a:t>
            </a:r>
            <a:r>
              <a:rPr lang="en-US" sz="1200" dirty="0">
                <a:solidFill>
                  <a:srgbClr val="222222"/>
                </a:solidFill>
                <a:latin typeface="Calibri"/>
                <a:ea typeface="Calibri"/>
                <a:cs typeface="Calibri"/>
                <a:sym typeface="Calibri"/>
              </a:rPr>
              <a:t>How do I support students in communicating their own conclusions, using evidence to substantiate their claims? </a:t>
            </a:r>
            <a:endParaRPr lang="en-US" sz="1200" dirty="0">
              <a:solidFill>
                <a:schemeClr val="dk1"/>
              </a:solidFill>
              <a:latin typeface="Calibri"/>
              <a:ea typeface="Calibri"/>
              <a:cs typeface="Calibri"/>
              <a:sym typeface="Calibri"/>
            </a:endParaRP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Supporting Question: </a:t>
            </a:r>
            <a:r>
              <a:rPr lang="en-US" sz="1200" dirty="0">
                <a:solidFill>
                  <a:schemeClr val="dk1"/>
                </a:solidFill>
                <a:latin typeface="Calibri"/>
                <a:ea typeface="Calibri"/>
                <a:cs typeface="Calibri"/>
                <a:sym typeface="Calibri"/>
              </a:rPr>
              <a:t>How do I support students’ comprehension of primary and secondary sources? </a:t>
            </a:r>
            <a:endParaRPr lang="en-US" sz="1200" b="1"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Learning Target and Success Criteria:</a:t>
            </a: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Target and Success Criteria for districts and schools of Module Four: </a:t>
            </a:r>
            <a:r>
              <a:rPr lang="en-US" sz="1200" i="1" dirty="0">
                <a:solidFill>
                  <a:schemeClr val="dk1"/>
                </a:solidFill>
                <a:latin typeface="Calibri"/>
                <a:ea typeface="Calibri"/>
                <a:cs typeface="Calibri"/>
                <a:sym typeface="Calibri"/>
              </a:rPr>
              <a:t>What should students do before engaging with complex sources?</a:t>
            </a:r>
            <a:r>
              <a:rPr lang="en-US" sz="1200" dirty="0">
                <a:solidFill>
                  <a:schemeClr val="dk1"/>
                </a:solidFill>
                <a:latin typeface="Calibri"/>
                <a:ea typeface="Calibri"/>
                <a:cs typeface="Calibri"/>
                <a:sym typeface="Calibri"/>
              </a:rPr>
              <a:t> are:</a:t>
            </a:r>
          </a:p>
          <a:p>
            <a:pPr marL="457200" lvl="0" indent="-304800" algn="l" rtl="0">
              <a:spcBef>
                <a:spcPts val="0"/>
              </a:spcBef>
              <a:spcAft>
                <a:spcPts val="0"/>
              </a:spcAft>
              <a:buClr>
                <a:srgbClr val="102649"/>
              </a:buClr>
              <a:buSzPts val="1200"/>
              <a:buFont typeface="Calibri"/>
              <a:buChar char="●"/>
            </a:pPr>
            <a:r>
              <a:rPr lang="en-US" sz="1200" b="1" dirty="0">
                <a:solidFill>
                  <a:schemeClr val="dk1"/>
                </a:solidFill>
                <a:latin typeface="Calibri"/>
                <a:ea typeface="Calibri"/>
                <a:cs typeface="Calibri"/>
                <a:sym typeface="Calibri"/>
              </a:rPr>
              <a:t>Learning Target:</a:t>
            </a:r>
            <a:r>
              <a:rPr lang="en-US" sz="1200" dirty="0">
                <a:solidFill>
                  <a:schemeClr val="dk1"/>
                </a:solidFill>
                <a:latin typeface="Calibri"/>
                <a:ea typeface="Calibri"/>
                <a:cs typeface="Calibri"/>
                <a:sym typeface="Calibri"/>
              </a:rPr>
              <a:t> I can support students in using evidence to substantiate their claims.</a:t>
            </a:r>
          </a:p>
          <a:p>
            <a:pPr marL="457200" lvl="0" indent="-304800" algn="l" rtl="0">
              <a:spcBef>
                <a:spcPts val="0"/>
              </a:spcBef>
              <a:spcAft>
                <a:spcPts val="0"/>
              </a:spcAft>
              <a:buClr>
                <a:schemeClr val="dk1"/>
              </a:buClr>
              <a:buSzPts val="1200"/>
              <a:buFont typeface="Calibri"/>
              <a:buChar char="●"/>
            </a:pPr>
            <a:r>
              <a:rPr lang="en-US" sz="1200" b="1" dirty="0">
                <a:solidFill>
                  <a:schemeClr val="dk1"/>
                </a:solidFill>
                <a:latin typeface="Calibri"/>
                <a:ea typeface="Calibri"/>
                <a:cs typeface="Calibri"/>
                <a:sym typeface="Calibri"/>
              </a:rPr>
              <a:t>Success Criteria:</a:t>
            </a:r>
            <a:r>
              <a:rPr lang="en-US"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6"/>
                  </a:ext>
                </a:extLst>
              </a:rPr>
              <a:t>I will be successful when I can develop coherent periods of learning that supports students’ comprehension of primary and secondar</a:t>
            </a:r>
            <a:r>
              <a:rPr lang="en-US" sz="1200" dirty="0">
                <a:solidFill>
                  <a:schemeClr val="dk1"/>
                </a:solidFill>
                <a:latin typeface="Calibri"/>
                <a:ea typeface="Calibri"/>
                <a:cs typeface="Calibri"/>
                <a:sym typeface="Calibri"/>
              </a:rPr>
              <a:t>y sources. </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Intended Audiences:</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Module participants may include, but are not limited to, district leadership, school administrators, instructional specialists/coaches, intervention specialists, department chairs, special educators and classroom teachers.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It is important to note that it is recommended that participants have engaged with the following modules prior to engaging with this 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Getting to know the Kentucky Academic Standards (KAS) for Social Studies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The </a:t>
            </a:r>
            <a:r>
              <a:rPr lang="en-US" sz="1200" i="1" dirty="0">
                <a:solidFill>
                  <a:schemeClr val="dk1"/>
                </a:solidFill>
                <a:latin typeface="Calibri"/>
                <a:ea typeface="Calibri"/>
                <a:cs typeface="Calibri"/>
                <a:sym typeface="Calibri"/>
              </a:rPr>
              <a:t>Minding the Gap </a:t>
            </a:r>
            <a:r>
              <a:rPr lang="en-US" sz="1200" dirty="0">
                <a:solidFill>
                  <a:schemeClr val="dk1"/>
                </a:solidFill>
                <a:latin typeface="Calibri"/>
                <a:ea typeface="Calibri"/>
                <a:cs typeface="Calibri"/>
                <a:sym typeface="Calibri"/>
              </a:rPr>
              <a:t>Module</a:t>
            </a:r>
          </a:p>
          <a:p>
            <a:pPr marL="457200" lvl="0" indent="-304800" algn="l" rtl="0">
              <a:lnSpc>
                <a:spcPct val="115000"/>
              </a:lnSpc>
              <a:spcBef>
                <a:spcPts val="0"/>
              </a:spcBef>
              <a:spcAft>
                <a:spcPts val="0"/>
              </a:spcAft>
              <a:buClr>
                <a:schemeClr val="dk1"/>
              </a:buClr>
              <a:buSzPts val="1200"/>
              <a:buFont typeface="Calibri"/>
              <a:buChar char="●"/>
            </a:pPr>
            <a:r>
              <a:rPr lang="en-US" sz="1200" i="1" dirty="0">
                <a:solidFill>
                  <a:schemeClr val="dk1"/>
                </a:solidFill>
                <a:latin typeface="Calibri"/>
                <a:ea typeface="Calibri"/>
                <a:cs typeface="Calibri"/>
                <a:sym typeface="Calibri"/>
              </a:rPr>
              <a:t>The Inquiry Practices of the Kentucky Academic Standards (KAS) for Social Studies </a:t>
            </a:r>
            <a:r>
              <a:rPr lang="en-US" sz="1200" dirty="0">
                <a:solidFill>
                  <a:schemeClr val="dk1"/>
                </a:solidFill>
                <a:latin typeface="Calibri"/>
                <a:ea typeface="Calibri"/>
                <a:cs typeface="Calibri"/>
                <a:sym typeface="Calibri"/>
              </a:rPr>
              <a:t>Module</a:t>
            </a:r>
          </a:p>
          <a:p>
            <a:pPr marL="457200" lvl="0" indent="0" algn="l" rtl="0">
              <a:lnSpc>
                <a:spcPct val="115000"/>
              </a:lnSpc>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Thus, participants are encouraged to engage with these modules prior to participating in this module. </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7"/>
                  </a:ext>
                </a:extLst>
              </a:rPr>
              <a:t>Facilitators:</a:t>
            </a: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While this module series is designed for a teacher to engage with it individually, it may be implemented with a group of educators led by a facilitator. If this module is being completed as a group, facilitators may include, but are not limited to, district leaders, school administrators, instructional specialists/coaches, intervention specialists, department chairs, special educators, and classroom teachers. Facilitators may need to revise specific tasks in order to meet the needs of the participants or to be respectful of the time planned within the work session. As stated above, the Kentucky Department of Education (KDE) recommends that participants engage with the four modules mentioned above prior to engaging with this work. If the facilitator has not engaged with these modules, it is recommended that they complete the four modules mentioned before facilitating this module.</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Helpful Hint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The learning that will take place in this module may cause Kentucky educators to face changes in instructional practices amidst this transition. It is important to realize that while you are the facilitator of these work sessions, you may not have all the answers to the questions asked by participants, and that is okay. Throughout the module, participants may have questions that will be addressed in future work sessions. When that happens, reflect on this quote from Graham Fletcher, “Every teachable moment doesn’t need to be a teachable moment in that moment.” Use these moments to encourage participants to attend future work sessions where those questions will be addressed. If participants ask questions you are not prepared to answer, offer to follow up on that during the next work session.</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Planning Ahead for Facilitators:</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Determine which stakeholders to invite as participants. In the invitation, describe how the work sessions will benefit them.</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few days before the meeting, you may want to remind participants to be prepared to have their documents available during the meeting. (See below for 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Reserve adequate space and equipment. Tables or desks should be set up to support small-group discussion. If conducting this module virtually, ensure that your technology platform can support break out rooms to support small group collaboration.</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Ensure that participants have access to the Internet.</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Consider how you might handle participants who may not be in attendance at all work sessions. It might be worthwhile to consider how those participants might access missed sections of the module between work sessions in order to feel as prepared as the other participants.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Preparation</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 </a:t>
            </a: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Participant Documents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Plan ahead regarding how you will feel most comfortable engaging with the </a:t>
            </a:r>
            <a:r>
              <a:rPr lang="en-US" sz="1200" i="1" dirty="0">
                <a:solidFill>
                  <a:schemeClr val="dk1"/>
                </a:solidFill>
                <a:latin typeface="Calibri"/>
                <a:ea typeface="Calibri"/>
                <a:cs typeface="Calibri"/>
                <a:sym typeface="Calibri"/>
              </a:rPr>
              <a:t>KAS for Social Studie</a:t>
            </a:r>
            <a:r>
              <a:rPr lang="en-US" sz="1200" dirty="0">
                <a:solidFill>
                  <a:schemeClr val="dk1"/>
                </a:solidFill>
                <a:latin typeface="Calibri"/>
                <a:ea typeface="Calibri"/>
                <a:cs typeface="Calibri"/>
                <a:sym typeface="Calibri"/>
              </a:rPr>
              <a:t>s, either: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device with access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or</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 hard copy of the </a:t>
            </a:r>
            <a:r>
              <a:rPr lang="en-US" sz="1200" i="1" dirty="0">
                <a:solidFill>
                  <a:schemeClr val="dk1"/>
                </a:solidFill>
                <a:latin typeface="Calibri"/>
                <a:ea typeface="Calibri"/>
                <a:cs typeface="Calibri"/>
                <a:sym typeface="Calibri"/>
              </a:rPr>
              <a:t>KAS for Social Studies</a:t>
            </a: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Supplies Needed:</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8"/>
                  </a:ext>
                </a:extLst>
              </a:rPr>
              <a:t>Computer</a:t>
            </a:r>
            <a:r>
              <a:rPr lang="en-US" sz="1200" dirty="0">
                <a:solidFill>
                  <a:schemeClr val="dk1"/>
                </a:solidFill>
                <a:latin typeface="Calibri"/>
                <a:ea typeface="Calibri"/>
                <a:cs typeface="Calibri"/>
                <a:sym typeface="Calibri"/>
              </a:rPr>
              <a:t> with the Module Four: What should students do before engaging with complex sources? PowerPoint presentation.</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Technology with projection capability if in person with a group. Technology platform where presenters have sharing ability and breakout room options if virtual with a group. </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Copies of the handouts needed for the session either in hard copy format or available in a folder online. If facilitating this work with a group, links to the participant handouts needed for the session also may be built right into the agenda.</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Parking Lot for questions - If completing as a group, you may consider providing a poster on which participants can write or post questions, or you may prefer to have a digital parking lot where participants can access a Google document, for example, to post questions and that you can modify as the participants work through the sections of the module.</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Self-Sticking Notes (optional)</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Poster paper (optional)</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 Highlighters and/or colored pens/markers (optional)</a:t>
            </a:r>
          </a:p>
          <a:p>
            <a:pPr marL="0" lvl="0" indent="0" algn="l" rtl="0">
              <a:lnSpc>
                <a:spcPct val="115000"/>
              </a:lnSpc>
              <a:spcBef>
                <a:spcPts val="0"/>
              </a:spcBef>
              <a:spcAft>
                <a:spcPts val="0"/>
              </a:spcAft>
              <a:buClr>
                <a:schemeClr val="dk1"/>
              </a:buClr>
              <a:buSzPts val="1100"/>
              <a:buFont typeface="Arial"/>
              <a:buNone/>
            </a:pPr>
            <a:endParaRPr lang="en-US"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rPr>
              <a:t>Building a Community:</a:t>
            </a:r>
          </a:p>
          <a:p>
            <a:pPr marL="0" lvl="0" indent="0" algn="l" rtl="0">
              <a:lnSpc>
                <a:spcPct val="115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Building a community is important for any group that will work together, especially if participants have not worked together before. The concept is the same as building a safe, respectful, productive classroom climate. Incorporating community-building into each session builds trust, shows participants that they are valuable as individuals and engages them in the learning process. It is also useful for creating a professional learning network where participants can be supported in their work. Community-building can be as simple as allowing participants to introduce themselves and their role in the school/district, developing or refining group norms, allowing for questions, and/or the sharing of answers to reflection questions or individual discovery task items that are included in this module. Again, time allotted for community-building will allow participants to have a voice and be engaged as active contributors and learners in the sessions.</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b="1"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9"/>
                  </a:ext>
                </a:extLst>
              </a:rPr>
              <a:t>Virtual Training Options:</a:t>
            </a:r>
            <a:r>
              <a:rPr lang="en-US" sz="1200" dirty="0">
                <a:solidFill>
                  <a:schemeClr val="dk1"/>
                </a:solidFill>
                <a:latin typeface="Calibri"/>
                <a:ea typeface="Calibri"/>
                <a:cs typeface="Calibri"/>
                <a:sym typeface="Calibri"/>
              </a:rPr>
              <a:t> Be sure to conduct continual check-ins throughout the presentation. Build Google documents to continue to collect feedback, such as questions, hopes, and/or concerns to which participants may continually add.</a:t>
            </a:r>
            <a:endParaRPr lang="en-US" dirty="0">
              <a:solidFill>
                <a:schemeClr val="dk1"/>
              </a:solidFill>
            </a:endParaRPr>
          </a:p>
          <a:p>
            <a:pPr marL="0" lvl="0" indent="0" algn="l" rtl="0">
              <a:lnSpc>
                <a:spcPct val="100000"/>
              </a:lnSpc>
              <a:spcBef>
                <a:spcPts val="0"/>
              </a:spcBef>
              <a:spcAft>
                <a:spcPts val="0"/>
              </a:spcAft>
              <a:buSzPts val="1400"/>
              <a:buNone/>
            </a:pPr>
            <a:endParaRPr lang="en-US" sz="1200" b="1" dirty="0">
              <a:solidFill>
                <a:schemeClr val="dk1"/>
              </a:solidFill>
              <a:latin typeface="Calibri"/>
              <a:ea typeface="Calibri"/>
              <a:cs typeface="Calibri"/>
              <a:sym typeface="Calibri"/>
            </a:endParaRPr>
          </a:p>
        </p:txBody>
      </p:sp>
      <p:sp>
        <p:nvSpPr>
          <p:cNvPr id="570" name="Google Shape;570;g20976b23531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2435fae32ad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2435fae32a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Resource: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Kentucky Department of Education (n.d.) </a:t>
            </a:r>
            <a:r>
              <a:rPr lang="en-US" sz="1200" i="1" dirty="0">
                <a:solidFill>
                  <a:schemeClr val="dk1"/>
                </a:solidFill>
                <a:latin typeface="Calibri"/>
                <a:ea typeface="Calibri"/>
                <a:cs typeface="Calibri"/>
                <a:sym typeface="Calibri"/>
              </a:rPr>
              <a:t>Questioning and the Kentucky Academic Standards for Social Studies</a:t>
            </a:r>
            <a:r>
              <a:rPr lang="en-US" sz="1200" dirty="0">
                <a:solidFill>
                  <a:schemeClr val="dk1"/>
                </a:solidFill>
                <a:latin typeface="Calibri"/>
                <a:ea typeface="Calibri"/>
                <a:cs typeface="Calibri"/>
                <a:sym typeface="Calibri"/>
              </a:rPr>
              <a:t>. Evidence Based Instructional Practices. </a:t>
            </a:r>
            <a:r>
              <a:rPr lang="en-US" sz="1200" u="sng" dirty="0">
                <a:solidFill>
                  <a:schemeClr val="hlink"/>
                </a:solidFill>
                <a:latin typeface="Calibri"/>
                <a:ea typeface="Calibri"/>
                <a:cs typeface="Calibri"/>
                <a:sym typeface="Calibri"/>
                <a:hlinkClick r:id="rId3"/>
              </a:rPr>
              <a:t>https://education.ky.gov/curriculum/standards/kyacadstand/Documents/EBIP_5_Social_Studies.pdf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g206d0acaa9d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 name="Google Shape;715;g206d0acaa9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g241eb7f8d0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3" name="Google Shape;723;g241eb7f8d0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Record your responses on in the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5"/>
                  </a:ext>
                </a:extLst>
              </a:rPr>
              <a:t>Module Four Notecatcher</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6"/>
                  </a:ext>
                </a:extLst>
              </a:rPr>
              <a:t>.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g206d0acaa9d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 name="Google Shape;731;g206d0acaa9d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Resources: </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See, Think, Wonder.</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3"/>
              </a:rPr>
              <a:t>http://www.pz.harvard.edu/sites/default/files/See%20Think%20Wonder_2.pdf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Think, Puzzle, Explore.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4"/>
              </a:rPr>
              <a:t>http://www.pz.harvard.edu/sites/default/files/Think%20Puzzle%20Explore_2.pdf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The Explanation Game.</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5"/>
              </a:rPr>
              <a:t>http://www.pz.harvard.edu/sites/default/files/The%20Explanation%20Game_1.pdf</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Think, Pair, Share.</a:t>
            </a:r>
            <a:r>
              <a:rPr lang="en-US" sz="1200" dirty="0">
                <a:solidFill>
                  <a:schemeClr val="dk1"/>
                </a:solidFill>
                <a:latin typeface="Calibri"/>
                <a:ea typeface="Calibri"/>
                <a:cs typeface="Calibri"/>
                <a:sym typeface="Calibri"/>
              </a:rPr>
              <a:t> Harvard Graduate School of Education. https://pz.harvard.edu/sites/default/files/Think Pair Share_1.pdf </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Chalk Talk.</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6"/>
              </a:rPr>
              <a:t>http://www.pz.harvard.edu/sites/default/files/Chalk%20Talk_1.pdf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US" sz="1200" dirty="0">
                <a:solidFill>
                  <a:schemeClr val="dk1"/>
                </a:solidFill>
                <a:latin typeface="Calibri"/>
                <a:ea typeface="Calibri"/>
                <a:cs typeface="Calibri"/>
                <a:sym typeface="Calibri"/>
              </a:rPr>
              <a:t>Project Zero. (2019). </a:t>
            </a:r>
            <a:r>
              <a:rPr lang="en-US" sz="1200" i="1" dirty="0">
                <a:solidFill>
                  <a:schemeClr val="dk1"/>
                </a:solidFill>
                <a:latin typeface="Calibri"/>
                <a:ea typeface="Calibri"/>
                <a:cs typeface="Calibri"/>
                <a:sym typeface="Calibri"/>
              </a:rPr>
              <a:t>Compass Points.</a:t>
            </a:r>
            <a:r>
              <a:rPr lang="en-US" sz="1200" dirty="0">
                <a:solidFill>
                  <a:schemeClr val="dk1"/>
                </a:solidFill>
                <a:latin typeface="Calibri"/>
                <a:ea typeface="Calibri"/>
                <a:cs typeface="Calibri"/>
                <a:sym typeface="Calibri"/>
              </a:rPr>
              <a:t> Harvard Graduate School of Education. </a:t>
            </a:r>
            <a:r>
              <a:rPr lang="en-US" sz="1200" u="sng" dirty="0">
                <a:solidFill>
                  <a:schemeClr val="hlink"/>
                </a:solidFill>
                <a:latin typeface="Calibri"/>
                <a:ea typeface="Calibri"/>
                <a:cs typeface="Calibri"/>
                <a:sym typeface="Calibri"/>
                <a:hlinkClick r:id="rId7"/>
              </a:rPr>
              <a:t>http://www.pz.harvard.edu/sites/default/files/Compass%20Points_0.pdf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206d0acaa9d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206d0acaa9d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g241eb7f8d0b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 name="Google Shape;745;g241eb7f8d0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Record your responses on in the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8"/>
                  </a:ext>
                </a:extLst>
              </a:rPr>
              <a:t>Module Four Notecatcher</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9"/>
                  </a:ext>
                </a:extLst>
              </a:rPr>
              <a:t>. </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06d0acaa9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206d0acaa9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about vocabulary, access the </a:t>
            </a:r>
            <a:r>
              <a:rPr lang="en-US" sz="1200" u="sng" dirty="0">
                <a:solidFill>
                  <a:schemeClr val="hlink"/>
                </a:solidFill>
                <a:latin typeface="Calibri"/>
                <a:ea typeface="Calibri"/>
                <a:cs typeface="Calibri"/>
                <a:sym typeface="Calibri"/>
                <a:hlinkClick r:id="rId3"/>
              </a:rPr>
              <a:t>Academic Vocabular</a:t>
            </a:r>
            <a:r>
              <a:rPr lang="en-US" sz="1200" dirty="0">
                <a:solidFill>
                  <a:schemeClr val="dk1"/>
                </a:solidFill>
                <a:latin typeface="Calibri"/>
                <a:ea typeface="Calibri"/>
                <a:cs typeface="Calibri"/>
                <a:sym typeface="Calibri"/>
              </a:rPr>
              <a:t>y module on </a:t>
            </a:r>
            <a:r>
              <a:rPr lang="en-US" sz="1200" u="sng" dirty="0">
                <a:solidFill>
                  <a:schemeClr val="hlink"/>
                </a:solidFill>
                <a:latin typeface="Calibri"/>
                <a:ea typeface="Calibri"/>
                <a:cs typeface="Calibri"/>
                <a:sym typeface="Calibri"/>
                <a:hlinkClick r:id="rId4"/>
              </a:rPr>
              <a:t>www.kystandards.org</a:t>
            </a:r>
            <a:r>
              <a:rPr lang="en-US" sz="1200" dirty="0">
                <a:solidFill>
                  <a:schemeClr val="dk1"/>
                </a:solidFill>
                <a:latin typeface="Calibri"/>
                <a:ea typeface="Calibri"/>
                <a:cs typeface="Calibri"/>
                <a:sym typeface="Calibri"/>
              </a:rPr>
              <a:t>. This module provides information on implementing both implicit and explicit vocabulary instruction with modules for both grades 6-8 and 9-12. Session 9 linked above details how to implement four vocabulary strategies: Interactive Word Walls; Quiz, Quiz, Trade; Word Play Questions; and Give One, Get One, Move On.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206d0acaa9d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206d0acaa9d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g241eb7f8d0b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6" name="Google Shape;766;g241eb7f8d0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and complete the application activity on the slide. The linked </a:t>
            </a:r>
            <a:r>
              <a:rPr lang="en-US" sz="1200" u="sng" dirty="0">
                <a:solidFill>
                  <a:schemeClr val="hlink"/>
                </a:solidFill>
                <a:latin typeface="Calibri"/>
                <a:ea typeface="Calibri"/>
                <a:cs typeface="Calibri"/>
                <a:sym typeface="Calibri"/>
                <a:hlinkClick r:id="rId3"/>
              </a:rPr>
              <a:t>module </a:t>
            </a:r>
            <a:r>
              <a:rPr lang="en-US" sz="1200" dirty="0">
                <a:solidFill>
                  <a:schemeClr val="dk1"/>
                </a:solidFill>
                <a:latin typeface="Calibri"/>
                <a:ea typeface="Calibri"/>
                <a:cs typeface="Calibri"/>
                <a:sym typeface="Calibri"/>
              </a:rPr>
              <a:t>comes from Session 9 of the Academic Vocabulary </a:t>
            </a:r>
            <a:r>
              <a:rPr lang="en-US" sz="1200" u="sng" dirty="0">
                <a:solidFill>
                  <a:schemeClr val="hlink"/>
                </a:solidFill>
                <a:latin typeface="Calibri"/>
                <a:ea typeface="Calibri"/>
                <a:cs typeface="Calibri"/>
                <a:sym typeface="Calibri"/>
                <a:hlinkClick r:id="rId4"/>
              </a:rPr>
              <a:t>webpage </a:t>
            </a:r>
            <a:r>
              <a:rPr lang="en-US" sz="1200" dirty="0">
                <a:solidFill>
                  <a:schemeClr val="dk1"/>
                </a:solidFill>
                <a:latin typeface="Calibri"/>
                <a:ea typeface="Calibri"/>
                <a:cs typeface="Calibri"/>
                <a:sym typeface="Calibri"/>
              </a:rPr>
              <a:t>on KyStandards.org and details how to implement each of these strategies.  </a:t>
            </a:r>
          </a:p>
          <a:p>
            <a:pPr marL="0" lvl="0" indent="0" algn="l" rtl="0">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Record your responses on in the </a:t>
            </a:r>
            <a:r>
              <a:rPr lang="en-US" sz="1200" u="sng" dirty="0">
                <a:solidFill>
                  <a:schemeClr val="hlink"/>
                </a:solidFill>
                <a:latin typeface="Calibri"/>
                <a:ea typeface="Calibri"/>
                <a:cs typeface="Calibri"/>
                <a:sym typeface="Calibri"/>
                <a:hlinkClick r:id="rId5"/>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2"/>
                  </a:ext>
                </a:extLst>
              </a:rPr>
              <a:t>Module Four Notecatcher</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3"/>
                  </a:ext>
                </a:extLst>
              </a:rPr>
              <a:t>.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2079cd96447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2079cd96447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Guiding Notes: </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To support participants in reflection on what they have learned so far as they engaged with Module Four, complete the Google Form. It is important to note that this form is not scored, it is merely to support a participant in demonstrating their mastery of the success criteria shared at the beginning of this section. Responses are anonymous, and submitting this form will help the KDE by providing feedback on the effectiveness of this module. As a reminder, the success criteria for Module Four is:</a:t>
            </a:r>
          </a:p>
          <a:p>
            <a:pPr marL="152400" lvl="0" indent="0" algn="l" rtl="0">
              <a:spcBef>
                <a:spcPts val="0"/>
              </a:spcBef>
              <a:spcAft>
                <a:spcPts val="0"/>
              </a:spcAft>
              <a:buClr>
                <a:srgbClr val="222222"/>
              </a:buClr>
              <a:buSzPts val="1200"/>
              <a:buFont typeface="Calibri"/>
              <a:buNone/>
            </a:pPr>
            <a:endParaRPr lang="en-US" sz="1200" b="0" dirty="0">
              <a:solidFill>
                <a:srgbClr val="222222"/>
              </a:solidFill>
              <a:latin typeface="Calibri"/>
              <a:ea typeface="Calibri"/>
              <a:cs typeface="Calibri"/>
              <a:sym typeface="Calibri"/>
            </a:endParaRPr>
          </a:p>
          <a:p>
            <a:pPr marL="152400" lvl="0" indent="0" algn="l" rtl="0">
              <a:spcBef>
                <a:spcPts val="0"/>
              </a:spcBef>
              <a:spcAft>
                <a:spcPts val="0"/>
              </a:spcAft>
              <a:buClr>
                <a:srgbClr val="222222"/>
              </a:buClr>
              <a:buSzPts val="1200"/>
              <a:buFont typeface="Calibri"/>
              <a:buNone/>
            </a:pPr>
            <a:r>
              <a:rPr lang="en-US" sz="1200" b="1" dirty="0">
                <a:solidFill>
                  <a:srgbClr val="222222"/>
                </a:solidFill>
                <a:latin typeface="Calibri"/>
                <a:ea typeface="Calibri"/>
                <a:cs typeface="Calibri"/>
                <a:sym typeface="Calibri"/>
              </a:rPr>
              <a:t>Success Criteria: </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7"/>
                  </a:ext>
                </a:extLst>
              </a:rPr>
              <a:t>I will be successful when I can develop coherent periods of learning that supports students’ comprehension of primary and secondary sources.</a:t>
            </a:r>
            <a:endParaRPr lang="en-US" sz="1200" dirty="0">
              <a:solidFill>
                <a:srgbClr val="222222"/>
              </a:solidFill>
              <a:latin typeface="Calibri"/>
              <a:ea typeface="Calibri"/>
              <a:cs typeface="Calibri"/>
              <a:sym typeface="Calibri"/>
            </a:endParaRPr>
          </a:p>
          <a:p>
            <a:pPr marL="45720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Once participants have completed their Google Form, have them reflect on their learning by asking self-regulation feedback questions to ensure that they are prepared to continue additional modules within the </a:t>
            </a:r>
            <a:r>
              <a:rPr lang="en-US" sz="1200" i="1" dirty="0">
                <a:solidFill>
                  <a:srgbClr val="222222"/>
                </a:solidFill>
                <a:latin typeface="Calibri"/>
                <a:ea typeface="Calibri"/>
                <a:cs typeface="Calibri"/>
                <a:sym typeface="Calibri"/>
              </a:rPr>
              <a:t>Supporting Students in Using Evidence</a:t>
            </a:r>
            <a:r>
              <a:rPr lang="en-US" sz="1200" dirty="0">
                <a:solidFill>
                  <a:srgbClr val="222222"/>
                </a:solidFill>
                <a:latin typeface="Calibri"/>
                <a:ea typeface="Calibri"/>
                <a:cs typeface="Calibri"/>
                <a:sym typeface="Calibri"/>
              </a:rPr>
              <a:t> module series. To reflect on your learning, ask yourself the following questions:</a:t>
            </a:r>
          </a:p>
          <a:p>
            <a:pPr marL="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How can I reflect on my own learning?</a:t>
            </a: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What further doubts do I have regarding the information presented in </a:t>
            </a:r>
            <a:r>
              <a:rPr lang="en-US" sz="1200" i="1" dirty="0">
                <a:solidFill>
                  <a:srgbClr val="202124"/>
                </a:solidFill>
                <a:latin typeface="Calibri"/>
                <a:ea typeface="Calibri"/>
                <a:cs typeface="Calibri"/>
                <a:sym typeface="Calibri"/>
              </a:rPr>
              <a:t>Module Four:  What should students do before engaging with complex sources?</a:t>
            </a:r>
            <a:endParaRPr lang="en-US" sz="1300" i="1" dirty="0">
              <a:solidFill>
                <a:srgbClr val="222222"/>
              </a:solidFill>
              <a:latin typeface="Calibri"/>
              <a:ea typeface="Calibri"/>
              <a:cs typeface="Calibri"/>
              <a:sym typeface="Calibri"/>
            </a:endParaRPr>
          </a:p>
          <a:p>
            <a:pPr marL="457200" lvl="0" indent="-304800" algn="l" rtl="0">
              <a:spcBef>
                <a:spcPts val="0"/>
              </a:spcBef>
              <a:spcAft>
                <a:spcPts val="0"/>
              </a:spcAft>
              <a:buClr>
                <a:srgbClr val="222222"/>
              </a:buClr>
              <a:buSzPts val="1200"/>
              <a:buFont typeface="Calibri"/>
              <a:buChar char="●"/>
            </a:pPr>
            <a:r>
              <a:rPr lang="en-US" sz="1200" dirty="0">
                <a:solidFill>
                  <a:srgbClr val="222222"/>
                </a:solidFill>
                <a:latin typeface="Calibri"/>
                <a:ea typeface="Calibri"/>
                <a:cs typeface="Calibri"/>
                <a:sym typeface="Calibri"/>
              </a:rPr>
              <a:t>Can I now teach someone else what makes a source complex? </a:t>
            </a:r>
          </a:p>
          <a:p>
            <a:pPr marL="457200" lvl="0" indent="0" algn="l" rtl="0">
              <a:spcBef>
                <a:spcPts val="0"/>
              </a:spcBef>
              <a:spcAft>
                <a:spcPts val="0"/>
              </a:spcAft>
              <a:buClr>
                <a:schemeClr val="dk1"/>
              </a:buClr>
              <a:buSzPts val="1100"/>
              <a:buFont typeface="Arial"/>
              <a:buNone/>
            </a:pPr>
            <a:endParaRPr lang="en-US" sz="1200" dirty="0">
              <a:solidFill>
                <a:srgbClr val="222222"/>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rgbClr val="222222"/>
                </a:solidFill>
                <a:latin typeface="Calibri"/>
                <a:ea typeface="Calibri"/>
                <a:cs typeface="Calibri"/>
                <a:sym typeface="Calibri"/>
              </a:rPr>
              <a:t>If participants identify any gaps in their understanding after answering the self-regulation feedback questions, encourage them to ask their peers for additional help in clarifying any misconceptions. </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1f07167d959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compelling questions, visit Section 3B: “What are Compelling Questions and how do students ask them?” from the </a:t>
            </a:r>
            <a:r>
              <a:rPr lang="en-US" sz="12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Inquiry Practices of the </a:t>
            </a:r>
            <a:r>
              <a:rPr lang="en-US" sz="1200" i="1"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KAS for Social Studies</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supporting questions, visit “Section C: What are Supporting Questions, and how do students ask them?” from the </a:t>
            </a:r>
            <a:r>
              <a:rPr lang="en-US" sz="1200"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Inquiry Practices of the</a:t>
            </a:r>
            <a:r>
              <a:rPr lang="en-US" sz="1200" i="1" u="sng"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KAS for Social Studies</a:t>
            </a:r>
            <a:r>
              <a:rPr lang="en-US" sz="1200" b="1" dirty="0">
                <a:solidFill>
                  <a:schemeClr val="dk1"/>
                </a:solidFill>
                <a:latin typeface="Calibri"/>
                <a:ea typeface="Calibri"/>
                <a:cs typeface="Calibri"/>
                <a:sym typeface="Calibri"/>
              </a:rPr>
              <a:t> </a:t>
            </a:r>
            <a:r>
              <a:rPr lang="en-US" sz="1200" dirty="0">
                <a:solidFill>
                  <a:schemeClr val="dk1"/>
                </a:solidFill>
                <a:latin typeface="Calibri"/>
                <a:ea typeface="Calibri"/>
                <a:cs typeface="Calibri"/>
                <a:sym typeface="Calibri"/>
              </a:rPr>
              <a:t>module.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For more information on Learning Goals and Success Criteria and their alignment to the </a:t>
            </a:r>
            <a:r>
              <a:rPr lang="en-US" sz="1200" i="1" dirty="0">
                <a:solidFill>
                  <a:schemeClr val="dk1"/>
                </a:solidFill>
                <a:latin typeface="Calibri"/>
                <a:ea typeface="Calibri"/>
                <a:cs typeface="Calibri"/>
                <a:sym typeface="Calibri"/>
              </a:rPr>
              <a:t>KAS for Social Studies</a:t>
            </a:r>
            <a:r>
              <a:rPr lang="en-US" sz="1200" dirty="0">
                <a:solidFill>
                  <a:schemeClr val="dk1"/>
                </a:solidFill>
                <a:latin typeface="Calibri"/>
                <a:ea typeface="Calibri"/>
                <a:cs typeface="Calibri"/>
                <a:sym typeface="Calibri"/>
              </a:rPr>
              <a:t>, visit </a:t>
            </a:r>
            <a:r>
              <a:rPr lang="en-US" sz="1200" u="sng" dirty="0">
                <a:solidFill>
                  <a:schemeClr val="hlink"/>
                </a:solidFill>
                <a:latin typeface="Calibri"/>
                <a:ea typeface="Calibri"/>
                <a:cs typeface="Calibri"/>
                <a:sym typeface="Calibri"/>
                <a:hlinkClick r:id="rId4"/>
              </a:rPr>
              <a:t>Learning Goals, Success Criteria and the </a:t>
            </a:r>
            <a:r>
              <a:rPr lang="en-US" sz="1200" i="1" u="sng" dirty="0">
                <a:solidFill>
                  <a:schemeClr val="hlink"/>
                </a:solidFill>
                <a:latin typeface="Calibri"/>
                <a:ea typeface="Calibri"/>
                <a:cs typeface="Calibri"/>
                <a:sym typeface="Calibri"/>
                <a:hlinkClick r:id="rId4"/>
              </a:rPr>
              <a:t>KAS for Social Studies</a:t>
            </a:r>
            <a:r>
              <a:rPr lang="en-US" sz="1200" i="1" dirty="0">
                <a:solidFill>
                  <a:schemeClr val="dk1"/>
                </a:solidFill>
                <a:latin typeface="Calibri"/>
                <a:ea typeface="Calibri"/>
                <a:cs typeface="Calibri"/>
                <a:sym typeface="Calibri"/>
              </a:rPr>
              <a:t>. </a:t>
            </a:r>
            <a:endParaRPr dirty="0"/>
          </a:p>
        </p:txBody>
      </p:sp>
      <p:sp>
        <p:nvSpPr>
          <p:cNvPr id="576" name="Google Shape;576;g1f07167d959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242cb2f5201_2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242cb2f5201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This concludes Module Four.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0976b23531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b="0" dirty="0">
                <a:solidFill>
                  <a:schemeClr val="dk1"/>
                </a:solidFill>
                <a:latin typeface="Calibri"/>
                <a:ea typeface="Calibri"/>
                <a:cs typeface="Calibri"/>
                <a:sym typeface="Calibri"/>
              </a:rPr>
              <a:t>Guiding Notes:</a:t>
            </a:r>
          </a:p>
          <a:p>
            <a:pPr marL="0" lvl="0" indent="0" algn="l" rtl="0">
              <a:lnSpc>
                <a:spcPct val="115000"/>
              </a:lnSpc>
              <a:spcBef>
                <a:spcPts val="0"/>
              </a:spcBef>
              <a:spcAft>
                <a:spcPts val="0"/>
              </a:spcAft>
              <a:buClr>
                <a:schemeClr val="dk1"/>
              </a:buClr>
              <a:buSzPts val="1100"/>
              <a:buFont typeface="Arial"/>
              <a:buNone/>
            </a:pPr>
            <a:br>
              <a:rPr lang="en-US" sz="1200" b="0" dirty="0">
                <a:solidFill>
                  <a:schemeClr val="dk1"/>
                </a:solidFill>
                <a:latin typeface="Calibri"/>
                <a:cs typeface="Calibri"/>
                <a:sym typeface="Calibri"/>
              </a:rPr>
            </a:br>
            <a:r>
              <a:rPr lang="en-US" sz="1200" dirty="0">
                <a:solidFill>
                  <a:schemeClr val="dk1"/>
                </a:solidFill>
                <a:latin typeface="Calibri"/>
                <a:ea typeface="Calibri"/>
                <a:cs typeface="Calibri"/>
                <a:sym typeface="Calibri"/>
              </a:rPr>
              <a:t>The KDE needs your feedback on the effectiveness of this module, the learning platform and how the consultants may best support you as you take the next steps in the implementation process. Complete a short survey to share our thinking and provide them with feedback on how the KDE can best meet our needs. Feedback from our surveys will be used by the KDE to plan and prepare future professional learning.</a:t>
            </a:r>
          </a:p>
          <a:p>
            <a:pPr marL="0" lvl="0" indent="0" algn="l" rtl="0">
              <a:lnSpc>
                <a:spcPct val="115000"/>
              </a:lnSpc>
              <a:spcBef>
                <a:spcPts val="0"/>
              </a:spcBef>
              <a:spcAft>
                <a:spcPts val="0"/>
              </a:spcAft>
              <a:buClr>
                <a:schemeClr val="dk1"/>
              </a:buClr>
              <a:buSzPts val="1100"/>
              <a:buFont typeface="Arial"/>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Post-Survey: </a:t>
            </a:r>
            <a:r>
              <a:rPr lang="en-US" sz="1200" u="sng" dirty="0">
                <a:solidFill>
                  <a:schemeClr val="hlink"/>
                </a:solidFill>
                <a:latin typeface="Calibri"/>
                <a:ea typeface="Calibri"/>
                <a:cs typeface="Calibri"/>
                <a:sym typeface="Calibri"/>
                <a:hlinkClick r:id="rId3"/>
              </a:rPr>
              <a:t>Supporting Students in Using Evidence module survey</a:t>
            </a:r>
            <a:endParaRPr lang="en-US"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dirty="0">
              <a:solidFill>
                <a:schemeClr val="dk1"/>
              </a:solidFill>
              <a:latin typeface="Calibri"/>
              <a:ea typeface="Calibri"/>
              <a:cs typeface="Calibri"/>
              <a:sym typeface="Calibri"/>
            </a:endParaRPr>
          </a:p>
        </p:txBody>
      </p:sp>
      <p:sp>
        <p:nvSpPr>
          <p:cNvPr id="570" name="Google Shape;570;g20976b23531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7778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g1f07167d95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2" name="Google Shape;582;g1f07167d9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lang="en-US" sz="1200" dirty="0">
              <a:latin typeface="Calibri"/>
              <a:ea typeface="Calibri"/>
              <a:cs typeface="Calibri"/>
              <a:sym typeface="Calibri"/>
            </a:endParaRP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Supporting student comprehension of complex sources may occur in three phases. When implementing a complex source in the local curriculum, teachers can support student comprehension of the source by using strategies before, during and after reading the complex source. Module Four discusses ways to prepare students to comprehend complex sources before engaging with the source. </a:t>
            </a: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As you engage with Module Four, you are encourage to view this PowerPoint in slideshow or presentation mode to ensure that you are able to read the text featured on each slide. </a:t>
            </a:r>
          </a:p>
          <a:p>
            <a:pPr marL="0" lvl="0" indent="0" algn="l" rtl="0">
              <a:spcBef>
                <a:spcPts val="0"/>
              </a:spcBef>
              <a:spcAft>
                <a:spcPts val="0"/>
              </a:spcAft>
              <a:buNone/>
            </a:pPr>
            <a:endParaRPr lang="en-US"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As participants progress through Module Four, they will record their work in the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6"/>
                  </a:ext>
                </a:extLst>
              </a:rPr>
              <a:t>Module Four Notecatcher</a:t>
            </a:r>
            <a:r>
              <a:rPr lang="en-US" sz="1200" dirty="0">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7"/>
                  </a:ext>
                </a:extLst>
              </a:rPr>
              <a:t>. </a:t>
            </a:r>
            <a:endParaRPr lang="en-US" sz="1200" dirty="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06d0acaa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206d0acaa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rPr>
              <a:t>Guiding Notes: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Read the slide. </a:t>
            </a:r>
            <a:endParaRPr sz="1200"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f145736de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1f145736de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Guiding Notes: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It is important to note another resource in this module, </a:t>
            </a:r>
            <a:r>
              <a:rPr lang="en-US" sz="1200" i="1" dirty="0">
                <a:solidFill>
                  <a:schemeClr val="dk1"/>
                </a:solidFill>
                <a:latin typeface="Calibri"/>
                <a:ea typeface="Calibri"/>
                <a:cs typeface="Calibri"/>
                <a:sym typeface="Calibri"/>
              </a:rPr>
              <a:t>Adapting Documents for the Classroom: Equity and Access</a:t>
            </a:r>
            <a:r>
              <a:rPr lang="en-US" sz="1200" dirty="0">
                <a:solidFill>
                  <a:schemeClr val="dk1"/>
                </a:solidFill>
                <a:latin typeface="Calibri"/>
                <a:ea typeface="Calibri"/>
                <a:cs typeface="Calibri"/>
                <a:sym typeface="Calibri"/>
              </a:rPr>
              <a:t> similarly calls for framing the source, but it recommends to do it through a head note. In this web page, it states “create a head note that includes background information and even a brief reading guide.” This helps students to focus on what they’re reading while using background knowledge to make sense of it.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Teachinghistory.org. (2018). </a:t>
            </a:r>
            <a:r>
              <a:rPr lang="en-US" sz="1200" i="1" dirty="0">
                <a:solidFill>
                  <a:schemeClr val="dk1"/>
                </a:solidFill>
                <a:latin typeface="Calibri"/>
                <a:ea typeface="Calibri"/>
                <a:cs typeface="Calibri"/>
                <a:sym typeface="Calibri"/>
              </a:rPr>
              <a:t>Adapting Documents for the Classroom: Equity and Access. </a:t>
            </a:r>
            <a:r>
              <a:rPr lang="en-US" sz="1200" dirty="0">
                <a:solidFill>
                  <a:schemeClr val="dk1"/>
                </a:solidFill>
                <a:latin typeface="Calibri"/>
                <a:ea typeface="Calibri"/>
                <a:cs typeface="Calibri"/>
                <a:sym typeface="Calibri"/>
              </a:rPr>
              <a:t>Roy Rosenzweig Center for History and New Media at George Mason University. </a:t>
            </a:r>
            <a:r>
              <a:rPr lang="en-US" sz="1200" u="sng" dirty="0">
                <a:solidFill>
                  <a:schemeClr val="hlink"/>
                </a:solidFill>
                <a:latin typeface="Calibri"/>
                <a:ea typeface="Calibri"/>
                <a:cs typeface="Calibri"/>
                <a:sym typeface="Calibri"/>
                <a:hlinkClick r:id="rId3"/>
              </a:rPr>
              <a:t>https://teachinghistory.org/teaching-materials/teaching-guides/23560</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f145736de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2" name="Google Shape;602;g1f145736de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This slide provides an excerpt of a Teacher Note that shows how a student is supporting in meeting the source during an investigation. You may access the full Teacher Note using the link provided in the word “example.”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Kentucky Department of Education (n.d.) </a:t>
            </a:r>
            <a:r>
              <a:rPr lang="en-US" sz="1200" i="1" dirty="0">
                <a:solidFill>
                  <a:schemeClr val="dk1"/>
                </a:solidFill>
                <a:latin typeface="Calibri"/>
                <a:ea typeface="Calibri"/>
                <a:cs typeface="Calibri"/>
                <a:sym typeface="Calibri"/>
              </a:rPr>
              <a:t>Grade 2 Strongly Aligned with Teacher Notes</a:t>
            </a:r>
            <a:r>
              <a:rPr lang="en-US" sz="1200" dirty="0">
                <a:solidFill>
                  <a:schemeClr val="dk1"/>
                </a:solidFill>
                <a:latin typeface="Calibri"/>
                <a:ea typeface="Calibri"/>
                <a:cs typeface="Calibri"/>
                <a:sym typeface="Calibri"/>
              </a:rPr>
              <a:t>. Social Studies Student Library. </a:t>
            </a:r>
            <a:r>
              <a:rPr lang="en-US" sz="1200" u="sng" dirty="0">
                <a:solidFill>
                  <a:schemeClr val="hlink"/>
                </a:solidFill>
                <a:latin typeface="Calibri"/>
                <a:ea typeface="Calibri"/>
                <a:cs typeface="Calibri"/>
                <a:sym typeface="Calibri"/>
                <a:hlinkClick r:id="rId3"/>
              </a:rPr>
              <a:t>https://education.ky.gov/curriculum/standards/kyacadstand/Documents/Grade_2_SS_Strongly_Aligned_Assignment_TN.docx</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226c2c9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g2226c2c9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Read the slide and complete the application activity on the slide. Record your responses on in the </a:t>
            </a:r>
            <a:r>
              <a:rPr lang="en-US" sz="1200" u="sng" dirty="0">
                <a:solidFill>
                  <a:schemeClr val="hlink"/>
                </a:solidFill>
                <a:latin typeface="Calibri"/>
                <a:ea typeface="Calibri"/>
                <a:cs typeface="Calibri"/>
                <a:sym typeface="Calibri"/>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0"/>
                  </a:ext>
                </a:extLst>
              </a:rPr>
              <a:t>Module Four Notecatcher</a:t>
            </a:r>
            <a:r>
              <a:rPr lang="en-US" sz="1200" dirty="0">
                <a:solidFill>
                  <a:schemeClr val="dk1"/>
                </a:solidFill>
                <a:latin typeface="Calibri"/>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1"/>
                  </a:ext>
                </a:extLst>
              </a:rPr>
              <a:t>. </a:t>
            </a: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endParaRPr lang="en-US"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Resource:</a:t>
            </a:r>
          </a:p>
          <a:p>
            <a:pPr marL="0" lvl="0" indent="0" algn="l" rtl="0">
              <a:spcBef>
                <a:spcPts val="0"/>
              </a:spcBef>
              <a:spcAft>
                <a:spcPts val="0"/>
              </a:spcAft>
              <a:buNone/>
            </a:pPr>
            <a:r>
              <a:rPr lang="en-US" sz="1200" dirty="0">
                <a:solidFill>
                  <a:schemeClr val="dk1"/>
                </a:solidFill>
                <a:latin typeface="Calibri"/>
                <a:ea typeface="Calibri"/>
                <a:cs typeface="Calibri"/>
                <a:sym typeface="Calibri"/>
              </a:rPr>
              <a:t>Kentucky Department of Education (n.d.) </a:t>
            </a:r>
            <a:r>
              <a:rPr lang="en-US" sz="1200" i="1" dirty="0">
                <a:solidFill>
                  <a:schemeClr val="dk1"/>
                </a:solidFill>
                <a:latin typeface="Calibri"/>
                <a:ea typeface="Calibri"/>
                <a:cs typeface="Calibri"/>
                <a:sym typeface="Calibri"/>
              </a:rPr>
              <a:t>Grade 2 Strongly Aligned with Teacher Notes</a:t>
            </a:r>
            <a:r>
              <a:rPr lang="en-US" sz="1200" dirty="0">
                <a:solidFill>
                  <a:schemeClr val="dk1"/>
                </a:solidFill>
                <a:latin typeface="Calibri"/>
                <a:ea typeface="Calibri"/>
                <a:cs typeface="Calibri"/>
                <a:sym typeface="Calibri"/>
              </a:rPr>
              <a:t>. Social Studies Student Library. </a:t>
            </a:r>
            <a:r>
              <a:rPr lang="en-US" sz="1200" u="sng" dirty="0">
                <a:solidFill>
                  <a:schemeClr val="hlink"/>
                </a:solidFill>
                <a:latin typeface="Calibri"/>
                <a:ea typeface="Calibri"/>
                <a:cs typeface="Calibri"/>
                <a:sym typeface="Calibri"/>
                <a:hlinkClick r:id="rId4"/>
              </a:rPr>
              <a:t>https://education.ky.gov/curriculum/standards/kyacadstand/Documents/Grade_2_SS_Strongly_Aligned_Assignment_TN.docx</a:t>
            </a:r>
            <a:r>
              <a:rPr lang="en-US" sz="1200" dirty="0">
                <a:solidFill>
                  <a:schemeClr val="dk1"/>
                </a:solidFill>
                <a:latin typeface="Calibri"/>
                <a:ea typeface="Calibri"/>
                <a:cs typeface="Calibri"/>
                <a:sym typeface="Calibri"/>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206d0acaa9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206d0acaa9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Guiding Notes: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Read the slide.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Resource:</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US" sz="1200" dirty="0">
                <a:solidFill>
                  <a:schemeClr val="dk1"/>
                </a:solidFill>
                <a:latin typeface="Calibri"/>
                <a:ea typeface="Calibri"/>
                <a:cs typeface="Calibri"/>
                <a:sym typeface="Calibri"/>
              </a:rPr>
              <a:t>Kentucky Department of Education (n.d.) </a:t>
            </a:r>
            <a:r>
              <a:rPr lang="en-US" sz="1200" i="1" dirty="0">
                <a:solidFill>
                  <a:schemeClr val="dk1"/>
                </a:solidFill>
                <a:latin typeface="Calibri"/>
                <a:ea typeface="Calibri"/>
                <a:cs typeface="Calibri"/>
                <a:sym typeface="Calibri"/>
              </a:rPr>
              <a:t>Evidence-Based Instructional Practices Explicit Teaching and Modeling and the Kentucky Academic Standards for Social Studies</a:t>
            </a:r>
            <a:r>
              <a:rPr lang="en-US" sz="1200" dirty="0">
                <a:solidFill>
                  <a:schemeClr val="dk1"/>
                </a:solidFill>
                <a:latin typeface="Calibri"/>
                <a:ea typeface="Calibri"/>
                <a:cs typeface="Calibri"/>
                <a:sym typeface="Calibri"/>
              </a:rPr>
              <a:t>. Evidence Based Instructional Practices. </a:t>
            </a:r>
            <a:r>
              <a:rPr lang="en-US" sz="1200" u="sng" dirty="0">
                <a:solidFill>
                  <a:schemeClr val="hlink"/>
                </a:solidFill>
                <a:latin typeface="Calibri"/>
                <a:ea typeface="Calibri"/>
                <a:cs typeface="Calibri"/>
                <a:sym typeface="Calibri"/>
                <a:hlinkClick r:id="rId3"/>
              </a:rPr>
              <a:t>https://education.ky.gov/curriculum/standards/kyacadstand/Documents/EBIP_3_Social_Studies.pdf</a:t>
            </a:r>
            <a:r>
              <a:rPr lang="en-US"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 name="Google Shape;12;p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3" name="Google Shape;13;p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4" name="Google Shape;14;p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15" name="Google Shape;15;p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 name="Google Shape;63;p12"/>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4" name="Google Shape;64;p1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5" name="Google Shape;65;p1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3"/>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 name="Google Shape;69;p1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0" name="Google Shape;70;p13"/>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3" name="Google Shape;73;p1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 name="Google Shape;18;p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9" name="Google Shape;19;p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0" name="Google Shape;20;p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5" name="Google Shape;25;p5"/>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26" name="Google Shape;26;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 name="Google Shape;30;p6"/>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1" name="Google Shape;31;p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32" name="Google Shape;32;p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6" name="Google Shape;36;p7"/>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 name="Google Shape;37;p7"/>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8" name="Google Shape;38;p7"/>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9" name="Google Shape;39;p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0" name="Google Shape;40;p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 name="Google Shape;43;p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4" name="Google Shape;44;p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47" name="Google Shape;47;p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 name="Google Shape;50;p10"/>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1" name="Google Shape;51;p1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2" name="Google Shape;52;p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3" name="Google Shape;53;p10"/>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54" name="Google Shape;54;p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5"/>
        <p:cNvGrpSpPr/>
        <p:nvPr/>
      </p:nvGrpSpPr>
      <p:grpSpPr>
        <a:xfrm>
          <a:off x="0" y="0"/>
          <a:ext cx="0" cy="0"/>
          <a:chOff x="0" y="0"/>
          <a:chExt cx="0" cy="0"/>
        </a:xfrm>
      </p:grpSpPr>
      <p:sp>
        <p:nvSpPr>
          <p:cNvPr id="56" name="Google Shape;56;p1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1"/>
          <p:cNvSpPr>
            <a:spLocks noGrp="1"/>
          </p:cNvSpPr>
          <p:nvPr>
            <p:ph type="pic" idx="2"/>
          </p:nvPr>
        </p:nvSpPr>
        <p:spPr>
          <a:xfrm>
            <a:off x="5183188" y="987425"/>
            <a:ext cx="6172200" cy="4873500"/>
          </a:xfrm>
          <a:prstGeom prst="rect">
            <a:avLst/>
          </a:prstGeom>
          <a:noFill/>
          <a:ln>
            <a:noFill/>
          </a:ln>
        </p:spPr>
      </p:sp>
      <p:sp>
        <p:nvSpPr>
          <p:cNvPr id="58" name="Google Shape;58;p1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59" name="Google Shape;59;p1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0" name="Google Shape;60;p1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
        <p:nvSpPr>
          <p:cNvPr id="9" name="Google Shape;9;p2"/>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www.google.com/url?sa=t&amp;rct=j&amp;q=&amp;esrc=s&amp;source=web&amp;cd=&amp;cad=rja&amp;uact=8&amp;ved=2ahUKEwjZ4M-f_6T_AhW1lokEHYImC2wQFnoECCoQAQ&amp;url=https%3A%2F%2Fwww.theteachertoolkit.com%2Findex.php%2Ftool%2Fturn-and-talk&amp;usg=AOvVaw1rrtG3BSELu6Lcz6rGxAdZ"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ducation.ky.gov/curriculum/standards/kyacadstand/Documents/Kindergarten_Collection.doc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8_Collection-Including_Diverse_Groups.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archives.gov/files/education/lessons/document-analysis/english/analyze-artwork-novice.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ky.gov/curriculum/standards/kyacadstand/Documents/K_SS_Strongly_Aligned_Assignment_TN.doc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hyperlink" Target="http://www.pz.harvard.edu/sites/default/files/Compass%20Points_0.pdf" TargetMode="External"/><Relationship Id="rId3" Type="http://schemas.openxmlformats.org/officeDocument/2006/relationships/hyperlink" Target="http://www.pz.harvard.edu/sites/default/files/See%20Think%20Wonder_2.pdf" TargetMode="External"/><Relationship Id="rId7" Type="http://schemas.openxmlformats.org/officeDocument/2006/relationships/hyperlink" Target="http://www.pz.harvard.edu/sites/default/files/Chalk%20Talk_1.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pz.harvard.edu/sites/default/files/Think%20Pair%20Share_1.pdf" TargetMode="External"/><Relationship Id="rId5" Type="http://schemas.openxmlformats.org/officeDocument/2006/relationships/hyperlink" Target="http://www.pz.harvard.edu/sites/default/files/The%20Explanation%20Game_1.pdf" TargetMode="External"/><Relationship Id="rId4" Type="http://schemas.openxmlformats.org/officeDocument/2006/relationships/hyperlink" Target="http://www.pz.harvard.edu/sites/default/files/Think%20Puzzle%20Explore_2.pdf" TargetMode="Externa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hyperlink" Target="https://www.theteachertoolkit.com/index.php/tool/turn-and-tal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education.ky.gov/curriculum/standards/kyacadstand/Documents/Grade_3_SS_Strongly_Aligned_Assignment_TN.docx"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ducation.ky.gov/curriculum/standards/kyacadstand/Documents/AV_9-12_S9_Slides.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kystandards.org/standards-resources/rw-resources/rw-pl-modules/academic-vocabulary/"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readingrockets.org/strategies/word_maps"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hyperlink" Target="https://education.ky.gov/curriculum/standards/kyacadstand/Documents/High_School-Including_Diverse_Groups_of_the_KAS_for_Social_Studies.docx"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education.ky.gov/curriculum/standards/kyacadstand/Documents/AV_9-12_S9_Slides.pdf"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https://forms.gle/gzc6dBYxVSTBcA3g9"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ky.gov/curriculum/standards/kyacadstand/Documents/Grade_2_SS_Strongly_Aligned_Assignment_TN.doc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maya.nmai.si.edu/the-maya/maya-people" TargetMode="External"/><Relationship Id="rId4" Type="http://schemas.openxmlformats.org/officeDocument/2006/relationships/hyperlink" Target="https://www.youtube.com/watch?v=Q6eBJjdca1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ky.gov/curriculum/standards/kyacadstand/Documents/Module_Four_Notecatcher.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2253e037a67_0_0"/>
          <p:cNvSpPr txBox="1">
            <a:spLocks noGrp="1"/>
          </p:cNvSpPr>
          <p:nvPr>
            <p:ph type="ctrTitle"/>
          </p:nvPr>
        </p:nvSpPr>
        <p:spPr>
          <a:xfrm>
            <a:off x="2404000" y="1086488"/>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7"/>
                  </a:ext>
                </a:extLst>
              </a:rPr>
              <a:t>Supporting Students in Using Evidence</a:t>
            </a:r>
            <a:endParaRPr lang="en-US" dirty="0">
              <a:latin typeface="Franklin Gothic Medium" panose="020B0603020102020204" pitchFamily="34" charset="0"/>
            </a:endParaRPr>
          </a:p>
        </p:txBody>
      </p:sp>
      <p:sp>
        <p:nvSpPr>
          <p:cNvPr id="125" name="Google Shape;125;g2253e037a67_0_0"/>
          <p:cNvSpPr txBox="1"/>
          <p:nvPr/>
        </p:nvSpPr>
        <p:spPr>
          <a:xfrm>
            <a:off x="3761025" y="3922950"/>
            <a:ext cx="7311000" cy="66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1"/>
              </a:buClr>
              <a:buSzPts val="1100"/>
              <a:buFont typeface="Arial"/>
              <a:buNone/>
            </a:pPr>
            <a:r>
              <a:rPr lang="en-US" sz="3500" dirty="0">
                <a:solidFill>
                  <a:srgbClr val="007780"/>
                </a:solidFill>
                <a:latin typeface="Franklin Gothic Book" panose="020B0503020102020204" pitchFamily="34" charset="0"/>
                <a:ea typeface="Libre Franklin Medium"/>
                <a:cs typeface="Libre Franklin Medium"/>
                <a:sym typeface="Libre Franklin Medium"/>
              </a:rPr>
              <a:t>Module Series Overview	</a:t>
            </a:r>
            <a:endParaRPr sz="500" dirty="0">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2226c2c9ea0_1_2"/>
          <p:cNvSpPr txBox="1">
            <a:spLocks noGrp="1"/>
          </p:cNvSpPr>
          <p:nvPr>
            <p:ph type="title"/>
          </p:nvPr>
        </p:nvSpPr>
        <p:spPr>
          <a:xfrm>
            <a:off x="270675" y="81088"/>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(5)</a:t>
            </a:r>
            <a:endParaRPr sz="3000" b="1" dirty="0">
              <a:latin typeface="Franklin Gothic Medium" panose="020B0603020102020204" pitchFamily="34" charset="0"/>
              <a:ea typeface="Libre Franklin"/>
              <a:cs typeface="Libre Franklin"/>
              <a:sym typeface="Libre Franklin"/>
            </a:endParaRPr>
          </a:p>
        </p:txBody>
      </p:sp>
      <p:sp>
        <p:nvSpPr>
          <p:cNvPr id="629" name="Google Shape;629;g2226c2c9ea0_1_2"/>
          <p:cNvSpPr txBox="1">
            <a:spLocks noGrp="1"/>
          </p:cNvSpPr>
          <p:nvPr>
            <p:ph type="body" idx="1"/>
          </p:nvPr>
        </p:nvSpPr>
        <p:spPr>
          <a:xfrm>
            <a:off x="0" y="1449874"/>
            <a:ext cx="9045900" cy="1832400"/>
          </a:xfrm>
          <a:prstGeom prst="rect">
            <a:avLst/>
          </a:prstGeom>
        </p:spPr>
        <p:txBody>
          <a:bodyPr spcFirstLastPara="1" wrap="square" lIns="91425" tIns="45700" rIns="91425" bIns="45700" anchor="t" anchorCtr="0">
            <a:noAutofit/>
          </a:bodyPr>
          <a:lstStyle/>
          <a:p>
            <a:pPr marL="107950" lvl="0" indent="0" algn="l" rtl="0">
              <a:spcBef>
                <a:spcPts val="1000"/>
              </a:spcBef>
              <a:spcAft>
                <a:spcPts val="0"/>
              </a:spcAft>
              <a:buSzPts val="1900"/>
              <a:buNone/>
            </a:pPr>
            <a:r>
              <a:rPr lang="en-US" sz="2900" b="1" dirty="0"/>
              <a:t>Generate interest</a:t>
            </a:r>
            <a:r>
              <a:rPr lang="en-US" sz="2900" dirty="0"/>
              <a:t> in the source by:</a:t>
            </a:r>
          </a:p>
          <a:p>
            <a:pPr marL="107950" lvl="0" indent="0" algn="l" rtl="0">
              <a:spcBef>
                <a:spcPts val="1000"/>
              </a:spcBef>
              <a:spcAft>
                <a:spcPts val="0"/>
              </a:spcAft>
              <a:buSzPts val="1900"/>
              <a:buNone/>
            </a:pPr>
            <a:endParaRPr lang="en-US" sz="2900" b="1" dirty="0"/>
          </a:p>
          <a:p>
            <a:pPr marL="107950" lvl="0" indent="0" algn="l" rtl="0">
              <a:spcBef>
                <a:spcPts val="1000"/>
              </a:spcBef>
              <a:spcAft>
                <a:spcPts val="0"/>
              </a:spcAft>
              <a:buSzPts val="1900"/>
              <a:buNone/>
            </a:pPr>
            <a:r>
              <a:rPr lang="en-US" sz="2500" b="1" dirty="0"/>
              <a:t>Engaging in Explicit Teaching and Modeling of the topic</a:t>
            </a:r>
            <a:endParaRPr sz="2100" dirty="0">
              <a:solidFill>
                <a:srgbClr val="222222"/>
              </a:solidFill>
            </a:endParaRPr>
          </a:p>
        </p:txBody>
      </p:sp>
      <p:pic>
        <p:nvPicPr>
          <p:cNvPr id="630" name="Google Shape;630;g2226c2c9ea0_1_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03925" y="921362"/>
            <a:ext cx="3788076" cy="354275"/>
          </a:xfrm>
          <a:prstGeom prst="rect">
            <a:avLst/>
          </a:prstGeom>
          <a:noFill/>
          <a:ln>
            <a:noFill/>
          </a:ln>
        </p:spPr>
      </p:pic>
      <p:pic>
        <p:nvPicPr>
          <p:cNvPr id="631" name="Google Shape;631;g2226c2c9ea0_1_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162200" y="1449874"/>
            <a:ext cx="2464325" cy="1832425"/>
          </a:xfrm>
          <a:prstGeom prst="rect">
            <a:avLst/>
          </a:prstGeom>
          <a:noFill/>
          <a:ln>
            <a:noFill/>
          </a:ln>
        </p:spPr>
      </p:pic>
      <p:sp>
        <p:nvSpPr>
          <p:cNvPr id="632" name="Google Shape;632;g2226c2c9ea0_1_2"/>
          <p:cNvSpPr txBox="1"/>
          <p:nvPr/>
        </p:nvSpPr>
        <p:spPr>
          <a:xfrm>
            <a:off x="-744737" y="2961574"/>
            <a:ext cx="11657576" cy="2801400"/>
          </a:xfrm>
          <a:prstGeom prst="rect">
            <a:avLst/>
          </a:prstGeom>
          <a:noFill/>
          <a:ln>
            <a:noFill/>
          </a:ln>
        </p:spPr>
        <p:txBody>
          <a:bodyPr spcFirstLastPara="1" wrap="square" lIns="91425" tIns="91425" rIns="91425" bIns="91425" anchor="t" anchorCtr="0">
            <a:spAutoFit/>
          </a:bodyPr>
          <a:lstStyle/>
          <a:p>
            <a:pPr marL="1009650" lvl="2" algn="l" rtl="0">
              <a:spcBef>
                <a:spcPts val="0"/>
              </a:spcBef>
              <a:spcAft>
                <a:spcPts val="0"/>
              </a:spcAft>
              <a:buClr>
                <a:srgbClr val="222222"/>
              </a:buClr>
              <a:buSzPts val="2100"/>
            </a:pPr>
            <a:r>
              <a:rPr lang="en-US" sz="2300" dirty="0">
                <a:solidFill>
                  <a:srgbClr val="222222"/>
                </a:solidFill>
                <a:latin typeface="Libre Franklin"/>
                <a:ea typeface="Libre Franklin"/>
                <a:cs typeface="Libre Franklin"/>
                <a:sym typeface="Libre Franklin"/>
              </a:rPr>
              <a:t>For example, teachers must: </a:t>
            </a:r>
            <a:endParaRPr sz="2300" dirty="0">
              <a:solidFill>
                <a:srgbClr val="222222"/>
              </a:solidFill>
              <a:latin typeface="Libre Franklin"/>
              <a:ea typeface="Libre Franklin"/>
              <a:cs typeface="Libre Franklin"/>
              <a:sym typeface="Libre Franklin"/>
            </a:endParaRPr>
          </a:p>
          <a:p>
            <a:pPr marL="1828800" lvl="3" indent="-361950" algn="l" rtl="0">
              <a:spcBef>
                <a:spcPts val="0"/>
              </a:spcBef>
              <a:spcAft>
                <a:spcPts val="0"/>
              </a:spcAft>
              <a:buClr>
                <a:srgbClr val="222222"/>
              </a:buClr>
              <a:buSzPts val="2100"/>
              <a:buFont typeface="Libre Franklin"/>
              <a:buChar char="•"/>
            </a:pPr>
            <a:r>
              <a:rPr lang="en-US" sz="2100" dirty="0">
                <a:solidFill>
                  <a:srgbClr val="222222"/>
                </a:solidFill>
                <a:latin typeface="Libre Franklin"/>
                <a:ea typeface="Libre Franklin"/>
                <a:cs typeface="Libre Franklin"/>
                <a:sym typeface="Libre Franklin"/>
              </a:rPr>
              <a:t>Provide clear, detailed instructions and explanations and chunk content to support students in synthesizing their knowledge of the disciplinary strand and/or inquiry standards that supports a student’s understanding of the source; and</a:t>
            </a:r>
            <a:endParaRPr sz="2100" dirty="0">
              <a:solidFill>
                <a:srgbClr val="222222"/>
              </a:solidFill>
              <a:latin typeface="Libre Franklin"/>
              <a:ea typeface="Libre Franklin"/>
              <a:cs typeface="Libre Franklin"/>
              <a:sym typeface="Libre Franklin"/>
            </a:endParaRPr>
          </a:p>
          <a:p>
            <a:pPr marL="1828800" lvl="3" indent="-361950" algn="l" rtl="0">
              <a:spcBef>
                <a:spcPts val="0"/>
              </a:spcBef>
              <a:spcAft>
                <a:spcPts val="0"/>
              </a:spcAft>
              <a:buClr>
                <a:srgbClr val="222222"/>
              </a:buClr>
              <a:buSzPts val="2100"/>
              <a:buFont typeface="Libre Franklin"/>
              <a:buChar char="•"/>
            </a:pPr>
            <a:r>
              <a:rPr lang="en-US" sz="2100" dirty="0">
                <a:solidFill>
                  <a:srgbClr val="222222"/>
                </a:solidFill>
                <a:latin typeface="Libre Franklin"/>
                <a:ea typeface="Libre Franklin"/>
                <a:cs typeface="Libre Franklin"/>
                <a:sym typeface="Libre Franklin"/>
              </a:rPr>
              <a:t>Strike a balance in how much information is provided as providing too much information could prevent a student from interacting with a source because they already know everything about it. </a:t>
            </a:r>
            <a:endParaRPr dirty="0">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206d0acaa9d_0_94"/>
          <p:cNvSpPr txBox="1">
            <a:spLocks noGrp="1"/>
          </p:cNvSpPr>
          <p:nvPr>
            <p:ph type="title"/>
          </p:nvPr>
        </p:nvSpPr>
        <p:spPr>
          <a:xfrm>
            <a:off x="270675" y="2582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(6)</a:t>
            </a:r>
            <a:endParaRPr sz="30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sz="3000" dirty="0">
              <a:latin typeface="Franklin Gothic Medium" panose="020B0603020102020204" pitchFamily="34" charset="0"/>
            </a:endParaRPr>
          </a:p>
        </p:txBody>
      </p:sp>
      <p:sp>
        <p:nvSpPr>
          <p:cNvPr id="638" name="Google Shape;638;g206d0acaa9d_0_94"/>
          <p:cNvSpPr txBox="1">
            <a:spLocks noGrp="1"/>
          </p:cNvSpPr>
          <p:nvPr>
            <p:ph type="body" idx="1"/>
          </p:nvPr>
        </p:nvSpPr>
        <p:spPr>
          <a:xfrm>
            <a:off x="270675" y="1218000"/>
            <a:ext cx="8042100" cy="4422000"/>
          </a:xfrm>
          <a:prstGeom prst="rect">
            <a:avLst/>
          </a:prstGeom>
        </p:spPr>
        <p:txBody>
          <a:bodyPr spcFirstLastPara="1" wrap="square" lIns="91425" tIns="45700" rIns="91425" bIns="45700" anchor="t" anchorCtr="0">
            <a:normAutofit/>
          </a:bodyPr>
          <a:lstStyle/>
          <a:p>
            <a:pPr marL="114300" lvl="0" indent="0" algn="l" rtl="0">
              <a:spcBef>
                <a:spcPts val="1000"/>
              </a:spcBef>
              <a:spcAft>
                <a:spcPts val="0"/>
              </a:spcAft>
              <a:buSzPts val="1800"/>
              <a:buNone/>
            </a:pPr>
            <a:r>
              <a:rPr lang="en-US" b="1"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3"/>
                  </a:ext>
                </a:extLst>
              </a:rPr>
              <a:t>Generate interest</a:t>
            </a:r>
            <a:r>
              <a:rPr lang="en-US"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4"/>
                  </a:ext>
                </a:extLst>
              </a:rPr>
              <a:t> in the source by:</a:t>
            </a:r>
          </a:p>
          <a:p>
            <a:r>
              <a:rPr lang="en-US" sz="2400" b="1" dirty="0">
                <a:latin typeface="Franklin Gothic Book" panose="020B0503020102020204" pitchFamily="34" charset="0"/>
              </a:rPr>
              <a:t>Engaging in Explicit Teaching and Modeling of the topic</a:t>
            </a:r>
          </a:p>
          <a:p>
            <a:pPr marL="0" lvl="0" indent="0" algn="l" rtl="0">
              <a:lnSpc>
                <a:spcPct val="115000"/>
              </a:lnSpc>
              <a:spcBef>
                <a:spcPts val="0"/>
              </a:spcBef>
              <a:spcAft>
                <a:spcPts val="800"/>
              </a:spcAft>
              <a:buNone/>
            </a:pPr>
            <a:endParaRPr lang="en-US" dirty="0">
              <a:latin typeface="Franklin Gothic Book" panose="020B0503020102020204" pitchFamily="34" charset="0"/>
              <a:ea typeface="Calibri"/>
              <a:cs typeface="Calibri"/>
              <a:sym typeface="Calibri"/>
            </a:endParaRPr>
          </a:p>
        </p:txBody>
      </p:sp>
      <p:sp>
        <p:nvSpPr>
          <p:cNvPr id="3" name="TextBox 2">
            <a:extLst>
              <a:ext uri="{FF2B5EF4-FFF2-40B4-BE49-F238E27FC236}">
                <a16:creationId xmlns:a16="http://schemas.microsoft.com/office/drawing/2014/main" id="{A0C87D67-F33D-A354-26A2-C85822BA05B4}"/>
              </a:ext>
            </a:extLst>
          </p:cNvPr>
          <p:cNvSpPr txBox="1"/>
          <p:nvPr/>
        </p:nvSpPr>
        <p:spPr>
          <a:xfrm>
            <a:off x="639662" y="2325647"/>
            <a:ext cx="6762964" cy="3416320"/>
          </a:xfrm>
          <a:prstGeom prst="rect">
            <a:avLst/>
          </a:prstGeom>
          <a:noFill/>
        </p:spPr>
        <p:txBody>
          <a:bodyPr wrap="square">
            <a:spAutoFit/>
          </a:bodyPr>
          <a:lstStyle/>
          <a:p>
            <a:pPr marL="0" marR="0">
              <a:spcBef>
                <a:spcPts val="0"/>
              </a:spcBef>
              <a:spcAft>
                <a:spcPts val="0"/>
              </a:spcAft>
            </a:pPr>
            <a:r>
              <a:rPr lang="en-US" sz="1800" dirty="0">
                <a:effectLst/>
                <a:latin typeface="Franklin Gothic Book" panose="020B0503020102020204" pitchFamily="34" charset="0"/>
                <a:ea typeface="Times New Roman" panose="02020603050405020304" pitchFamily="18" charset="0"/>
              </a:rPr>
              <a:t>Explain to students that you are going to investigate interactions between people in our community. As a reminder, “community” in Kindergarten refers to the students’ classroom, school and local town, city or district. First, ensure that students understand the word “interaction” when referring to individuals in a community. Provide them with a student-friendly definition, such as “people talking to each other” and provide examples. Ask students to </a:t>
            </a:r>
            <a:r>
              <a:rPr lang="en-US" sz="1800" u="sng" dirty="0">
                <a:solidFill>
                  <a:srgbClr val="0000FF"/>
                </a:solidFill>
                <a:effectLst/>
                <a:latin typeface="Franklin Gothic Book" panose="020B0503020102020204" pitchFamily="34" charset="0"/>
                <a:ea typeface="Times New Roman" panose="02020603050405020304" pitchFamily="18" charset="0"/>
                <a:hlinkClick r:id="rId3"/>
              </a:rPr>
              <a:t>Turn and Talk</a:t>
            </a:r>
            <a:r>
              <a:rPr lang="en-US" sz="1800" dirty="0">
                <a:effectLst/>
                <a:latin typeface="Franklin Gothic Book" panose="020B0503020102020204" pitchFamily="34" charset="0"/>
                <a:ea typeface="Times New Roman" panose="02020603050405020304" pitchFamily="18" charset="0"/>
              </a:rPr>
              <a:t> to a partner to share examples of interactions between people that they have seen today. Students should take turns talking and listening to each other; provide Partner A with </a:t>
            </a:r>
            <a:r>
              <a:rPr lang="en-US" sz="1800" dirty="0">
                <a:latin typeface="Franklin Gothic Book" panose="020B0503020102020204" pitchFamily="34" charset="0"/>
                <a:ea typeface="Times New Roman" panose="02020603050405020304" pitchFamily="18" charset="0"/>
              </a:rPr>
              <a:t>two</a:t>
            </a:r>
            <a:r>
              <a:rPr lang="en-US" sz="1800" dirty="0">
                <a:effectLst/>
                <a:latin typeface="Franklin Gothic Book" panose="020B0503020102020204" pitchFamily="34" charset="0"/>
                <a:ea typeface="Times New Roman" panose="02020603050405020304" pitchFamily="18" charset="0"/>
              </a:rPr>
              <a:t> minutes to speak while Partner B listens, and two minutes for Partner B to speak while Partner A listens.</a:t>
            </a:r>
            <a:endParaRPr lang="en-US" sz="2000" dirty="0">
              <a:effectLst/>
              <a:latin typeface="Franklin Gothic Book" panose="020B0503020102020204" pitchFamily="34" charset="0"/>
              <a:ea typeface="Times New Roman" panose="02020603050405020304" pitchFamily="18" charset="0"/>
            </a:endParaRPr>
          </a:p>
        </p:txBody>
      </p:sp>
      <p:graphicFrame>
        <p:nvGraphicFramePr>
          <p:cNvPr id="640" name="Google Shape;640;g206d0acaa9d_0_94"/>
          <p:cNvGraphicFramePr/>
          <p:nvPr>
            <p:extLst>
              <p:ext uri="{D42A27DB-BD31-4B8C-83A1-F6EECF244321}">
                <p14:modId xmlns:p14="http://schemas.microsoft.com/office/powerpoint/2010/main" val="658529957"/>
              </p:ext>
            </p:extLst>
          </p:nvPr>
        </p:nvGraphicFramePr>
        <p:xfrm>
          <a:off x="7781413" y="2659868"/>
          <a:ext cx="3770925" cy="3063210"/>
        </p:xfrm>
        <a:graphic>
          <a:graphicData uri="http://schemas.openxmlformats.org/drawingml/2006/table">
            <a:tbl>
              <a:tblPr firstRow="1">
                <a:noFill/>
                <a:tableStyleId>{7D4F87D2-B31D-4A5B-840A-ADB18C62B1F1}</a:tableStyleId>
              </a:tblPr>
              <a:tblGrid>
                <a:gridCol w="3770925">
                  <a:extLst>
                    <a:ext uri="{9D8B030D-6E8A-4147-A177-3AD203B41FA5}">
                      <a16:colId xmlns:a16="http://schemas.microsoft.com/office/drawing/2014/main" val="20000"/>
                    </a:ext>
                  </a:extLst>
                </a:gridCol>
              </a:tblGrid>
              <a:tr h="2543775">
                <a:tc>
                  <a:txBody>
                    <a:bodyPr/>
                    <a:lstStyle/>
                    <a:p>
                      <a:pPr marL="0" lvl="0" indent="0" algn="l" rtl="0">
                        <a:lnSpc>
                          <a:spcPct val="90000"/>
                        </a:lnSpc>
                        <a:spcBef>
                          <a:spcPts val="1000"/>
                        </a:spcBef>
                        <a:spcAft>
                          <a:spcPts val="0"/>
                        </a:spcAft>
                        <a:buNone/>
                      </a:pPr>
                      <a:r>
                        <a:rPr lang="en-US" sz="2100" dirty="0">
                          <a:solidFill>
                            <a:srgbClr val="102649"/>
                          </a:solidFill>
                          <a:latin typeface="Libre Franklin"/>
                          <a:ea typeface="Libre Franklin"/>
                          <a:cs typeface="Libre Franklin"/>
                          <a:sym typeface="Libre Franklin"/>
                        </a:rPr>
                        <a:t>In this </a:t>
                      </a:r>
                      <a:r>
                        <a:rPr lang="en-US" sz="2100" u="sng" dirty="0">
                          <a:solidFill>
                            <a:schemeClr val="hlink"/>
                          </a:solidFill>
                          <a:latin typeface="Libre Franklin"/>
                          <a:ea typeface="Libre Franklin"/>
                          <a:cs typeface="Libre Franklin"/>
                          <a:sym typeface="Libre Franklin"/>
                          <a:hlinkClick r:id="rId4"/>
                        </a:rPr>
                        <a:t>Kindergarten example</a:t>
                      </a:r>
                      <a:r>
                        <a:rPr lang="en-US" sz="2100" dirty="0">
                          <a:solidFill>
                            <a:srgbClr val="102649"/>
                          </a:solidFill>
                          <a:latin typeface="Libre Franklin"/>
                          <a:ea typeface="Libre Franklin"/>
                          <a:cs typeface="Libre Franklin"/>
                          <a:sym typeface="Libre Franklin"/>
                        </a:rPr>
                        <a:t>, the teacher supports students in understanding positive and negative interactions among people in a community and facilitates a role-playing exercise for students to practice identifying examples.</a:t>
                      </a:r>
                      <a:endParaRPr sz="2100" dirty="0">
                        <a:solidFill>
                          <a:srgbClr val="102649"/>
                        </a:solidFill>
                        <a:latin typeface="Libre Franklin"/>
                        <a:ea typeface="Libre Franklin"/>
                        <a:cs typeface="Libre Franklin"/>
                        <a:sym typeface="Libre Franklin"/>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g2226c2c9ea0_1_20"/>
          <p:cNvSpPr txBox="1">
            <a:spLocks noGrp="1"/>
          </p:cNvSpPr>
          <p:nvPr>
            <p:ph type="title"/>
          </p:nvPr>
        </p:nvSpPr>
        <p:spPr>
          <a:xfrm>
            <a:off x="438350" y="275000"/>
            <a:ext cx="10515600" cy="834525"/>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Application (2) </a:t>
            </a:r>
            <a:endParaRPr sz="3000" b="1" dirty="0">
              <a:latin typeface="Franklin Gothic Medium" panose="020B0603020102020204" pitchFamily="34" charset="0"/>
              <a:ea typeface="Libre Franklin"/>
              <a:cs typeface="Libre Franklin"/>
              <a:sym typeface="Libre Franklin"/>
            </a:endParaRPr>
          </a:p>
        </p:txBody>
      </p:sp>
      <p:sp>
        <p:nvSpPr>
          <p:cNvPr id="646" name="Google Shape;646;g2226c2c9ea0_1_20"/>
          <p:cNvSpPr txBox="1">
            <a:spLocks noGrp="1"/>
          </p:cNvSpPr>
          <p:nvPr>
            <p:ph type="body" idx="1"/>
          </p:nvPr>
        </p:nvSpPr>
        <p:spPr>
          <a:xfrm>
            <a:off x="438350" y="1191713"/>
            <a:ext cx="8005150" cy="4181400"/>
          </a:xfrm>
          <a:prstGeom prst="rect">
            <a:avLst/>
          </a:prstGeom>
        </p:spPr>
        <p:txBody>
          <a:bodyPr spcFirstLastPara="1" wrap="square" lIns="91425" tIns="45700" rIns="91425" bIns="45700" anchor="t" anchorCtr="0">
            <a:normAutofit fontScale="92500"/>
          </a:bodyPr>
          <a:lstStyle/>
          <a:p>
            <a:pPr marL="457200" lvl="0" indent="-406400" algn="l" rtl="0">
              <a:lnSpc>
                <a:spcPct val="110000"/>
              </a:lnSpc>
              <a:spcBef>
                <a:spcPts val="1000"/>
              </a:spcBef>
              <a:spcAft>
                <a:spcPts val="0"/>
              </a:spcAft>
              <a:buSzPts val="2800"/>
              <a:buFont typeface="Libre Franklin"/>
              <a:buChar char="•"/>
            </a:pPr>
            <a:r>
              <a:rPr lang="en-US" dirty="0">
                <a:solidFill>
                  <a:schemeClr val="dk1"/>
                </a:solidFill>
                <a:highlight>
                  <a:schemeClr val="lt1"/>
                </a:highlight>
                <a:latin typeface="Franklin Gothic Book" panose="020B0503020102020204" pitchFamily="34" charset="0"/>
              </a:rPr>
              <a:t>Access the same text-based source from your curated source set from Module Two of the </a:t>
            </a:r>
            <a:r>
              <a:rPr lang="en-US" i="1" dirty="0">
                <a:solidFill>
                  <a:schemeClr val="dk1"/>
                </a:solidFill>
                <a:highlight>
                  <a:schemeClr val="lt1"/>
                </a:highlight>
                <a:latin typeface="Franklin Gothic Book" panose="020B0503020102020204" pitchFamily="34" charset="0"/>
              </a:rPr>
              <a:t>Supporting Students in Using Evidence </a:t>
            </a:r>
            <a:r>
              <a:rPr lang="en-US" dirty="0">
                <a:solidFill>
                  <a:schemeClr val="dk1"/>
                </a:solidFill>
                <a:highlight>
                  <a:schemeClr val="lt1"/>
                </a:highlight>
                <a:latin typeface="Franklin Gothic Book" panose="020B0503020102020204" pitchFamily="34" charset="0"/>
              </a:rPr>
              <a:t>Model Series that you used earlier. </a:t>
            </a:r>
            <a:endParaRPr dirty="0">
              <a:solidFill>
                <a:schemeClr val="dk1"/>
              </a:solidFill>
              <a:highlight>
                <a:schemeClr val="lt1"/>
              </a:highlight>
              <a:latin typeface="Franklin Gothic Book" panose="020B0503020102020204" pitchFamily="34" charset="0"/>
            </a:endParaRPr>
          </a:p>
          <a:p>
            <a:pPr marL="457200" lvl="0" indent="0" algn="l" rtl="0">
              <a:lnSpc>
                <a:spcPct val="110000"/>
              </a:lnSpc>
              <a:spcBef>
                <a:spcPts val="1000"/>
              </a:spcBef>
              <a:spcAft>
                <a:spcPts val="0"/>
              </a:spcAft>
              <a:buNone/>
            </a:pPr>
            <a:r>
              <a:rPr lang="en-US" dirty="0">
                <a:solidFill>
                  <a:schemeClr val="dk1"/>
                </a:solidFill>
                <a:highlight>
                  <a:schemeClr val="lt1"/>
                </a:highlight>
                <a:latin typeface="Franklin Gothic Book" panose="020B0503020102020204" pitchFamily="34" charset="0"/>
              </a:rPr>
              <a:t> </a:t>
            </a:r>
            <a:endParaRPr dirty="0">
              <a:solidFill>
                <a:schemeClr val="dk1"/>
              </a:solidFill>
              <a:highlight>
                <a:schemeClr val="lt1"/>
              </a:highlight>
              <a:latin typeface="Franklin Gothic Book" panose="020B0503020102020204" pitchFamily="34" charset="0"/>
            </a:endParaRPr>
          </a:p>
          <a:p>
            <a:pPr marL="457200" lvl="0" indent="-342900" algn="l" rtl="0">
              <a:lnSpc>
                <a:spcPct val="110000"/>
              </a:lnSpc>
              <a:spcBef>
                <a:spcPts val="1000"/>
              </a:spcBef>
              <a:spcAft>
                <a:spcPts val="0"/>
              </a:spcAft>
              <a:buClr>
                <a:schemeClr val="dk1"/>
              </a:buClr>
              <a:buSzPts val="1800"/>
              <a:buFont typeface="Calibri"/>
              <a:buChar char="•"/>
            </a:pPr>
            <a:r>
              <a:rPr lang="en-US" b="1" dirty="0">
                <a:solidFill>
                  <a:srgbClr val="222222"/>
                </a:solidFill>
                <a:latin typeface="Franklin Gothic Book" panose="020B0503020102020204" pitchFamily="34" charset="0"/>
              </a:rPr>
              <a:t>Write a narrative overview</a:t>
            </a:r>
            <a:r>
              <a:rPr lang="en-US" dirty="0">
                <a:solidFill>
                  <a:srgbClr val="222222"/>
                </a:solidFill>
                <a:latin typeface="Franklin Gothic Book" panose="020B0503020102020204" pitchFamily="34" charset="0"/>
              </a:rPr>
              <a:t> that summarizes how you could engage in explicit teaching and modeling before students engage with this source. </a:t>
            </a:r>
            <a:endParaRPr dirty="0">
              <a:solidFill>
                <a:schemeClr val="dk1"/>
              </a:solidFill>
              <a:highlight>
                <a:schemeClr val="lt1"/>
              </a:highlight>
              <a:latin typeface="Franklin Gothic Book" panose="020B0503020102020204" pitchFamily="34" charset="0"/>
            </a:endParaRPr>
          </a:p>
        </p:txBody>
      </p:sp>
      <p:pic>
        <p:nvPicPr>
          <p:cNvPr id="647" name="Google Shape;647;g2226c2c9ea0_1_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210400" y="1109525"/>
            <a:ext cx="3788076" cy="354275"/>
          </a:xfrm>
          <a:prstGeom prst="rect">
            <a:avLst/>
          </a:prstGeom>
          <a:noFill/>
          <a:ln>
            <a:noFill/>
          </a:ln>
        </p:spPr>
      </p:pic>
      <p:pic>
        <p:nvPicPr>
          <p:cNvPr id="648" name="Google Shape;648;g2226c2c9ea0_1_2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317225" y="1497850"/>
            <a:ext cx="3574425" cy="2017713"/>
          </a:xfrm>
          <a:prstGeom prst="rect">
            <a:avLst/>
          </a:prstGeom>
          <a:noFill/>
          <a:ln>
            <a:noFill/>
          </a:ln>
        </p:spPr>
      </p:pic>
      <p:pic>
        <p:nvPicPr>
          <p:cNvPr id="649" name="Google Shape;649;g2226c2c9ea0_1_2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666375" y="3380173"/>
            <a:ext cx="2962050" cy="2202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206d0acaa9d_0_45"/>
          <p:cNvSpPr txBox="1">
            <a:spLocks noGrp="1"/>
          </p:cNvSpPr>
          <p:nvPr>
            <p:ph type="title"/>
          </p:nvPr>
        </p:nvSpPr>
        <p:spPr>
          <a:xfrm>
            <a:off x="449175" y="417588"/>
            <a:ext cx="11123700" cy="83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800" dirty="0"/>
              <a:t>Supporting Students When Engaging With Complex Sources:</a:t>
            </a:r>
            <a:endParaRPr sz="2800" dirty="0"/>
          </a:p>
          <a:p>
            <a:pPr marL="0" lvl="0" indent="0" algn="l" rtl="0">
              <a:spcBef>
                <a:spcPts val="0"/>
              </a:spcBef>
              <a:spcAft>
                <a:spcPts val="0"/>
              </a:spcAft>
              <a:buNone/>
            </a:pPr>
            <a:r>
              <a:rPr lang="en-US" sz="2800" b="1" dirty="0">
                <a:latin typeface="Libre Franklin"/>
                <a:ea typeface="Libre Franklin"/>
                <a:cs typeface="Libre Franklin"/>
                <a:sym typeface="Libre Franklin"/>
              </a:rPr>
              <a:t>Before Engaging with the Source(s) (7)</a:t>
            </a:r>
            <a:endParaRPr sz="2800" b="1" dirty="0">
              <a:latin typeface="Libre Franklin"/>
              <a:ea typeface="Libre Franklin"/>
              <a:cs typeface="Libre Franklin"/>
              <a:sym typeface="Libre Franklin"/>
            </a:endParaRPr>
          </a:p>
        </p:txBody>
      </p:sp>
      <p:sp>
        <p:nvSpPr>
          <p:cNvPr id="655" name="Google Shape;655;g206d0acaa9d_0_45"/>
          <p:cNvSpPr txBox="1">
            <a:spLocks noGrp="1"/>
          </p:cNvSpPr>
          <p:nvPr>
            <p:ph type="body" idx="1"/>
          </p:nvPr>
        </p:nvSpPr>
        <p:spPr>
          <a:xfrm>
            <a:off x="449175" y="1512000"/>
            <a:ext cx="8584800" cy="3834000"/>
          </a:xfrm>
          <a:prstGeom prst="rect">
            <a:avLst/>
          </a:prstGeom>
        </p:spPr>
        <p:txBody>
          <a:bodyPr spcFirstLastPara="1" wrap="square" lIns="91425" tIns="45700" rIns="91425" bIns="45700" anchor="t" anchorCtr="0">
            <a:normAutofit/>
          </a:bodyPr>
          <a:lstStyle/>
          <a:p>
            <a:pPr marL="114300" lvl="0" indent="0" algn="l" rtl="0">
              <a:lnSpc>
                <a:spcPct val="100000"/>
              </a:lnSpc>
              <a:spcBef>
                <a:spcPts val="1000"/>
              </a:spcBef>
              <a:spcAft>
                <a:spcPts val="0"/>
              </a:spcAft>
              <a:buSzPts val="1800"/>
              <a:buNone/>
            </a:pPr>
            <a:r>
              <a:rPr lang="en-US" sz="3200" b="1" dirty="0">
                <a:latin typeface="Franklin Gothic Book" panose="020B0503020102020204" pitchFamily="34" charset="0"/>
              </a:rPr>
              <a:t>Generate interest</a:t>
            </a:r>
            <a:r>
              <a:rPr lang="en-US" sz="3200" dirty="0">
                <a:latin typeface="Franklin Gothic Book" panose="020B0503020102020204" pitchFamily="34" charset="0"/>
              </a:rPr>
              <a:t> in the source by: </a:t>
            </a:r>
            <a:endParaRPr lang="en-US" dirty="0">
              <a:latin typeface="Franklin Gothic Book" panose="020B0503020102020204" pitchFamily="34" charset="0"/>
            </a:endParaRPr>
          </a:p>
          <a:p>
            <a:pPr marL="114300" lvl="0" indent="0" algn="l" rtl="0">
              <a:lnSpc>
                <a:spcPct val="100000"/>
              </a:lnSpc>
              <a:spcBef>
                <a:spcPts val="1000"/>
              </a:spcBef>
              <a:spcAft>
                <a:spcPts val="0"/>
              </a:spcAft>
              <a:buSzPts val="1800"/>
              <a:buNone/>
            </a:pPr>
            <a:r>
              <a:rPr lang="en-US" sz="2550" b="1" dirty="0">
                <a:latin typeface="Franklin Gothic Book" panose="020B0503020102020204" pitchFamily="34" charset="0"/>
              </a:rPr>
              <a:t>Supporting students in meeting the source</a:t>
            </a:r>
            <a:r>
              <a:rPr lang="en-US" sz="2550" dirty="0">
                <a:latin typeface="Franklin Gothic Book" panose="020B0503020102020204" pitchFamily="34" charset="0"/>
              </a:rPr>
              <a:t> </a:t>
            </a:r>
          </a:p>
          <a:p>
            <a:pPr>
              <a:lnSpc>
                <a:spcPct val="100000"/>
              </a:lnSpc>
            </a:pPr>
            <a:r>
              <a:rPr lang="en-US" sz="2550" dirty="0">
                <a:latin typeface="Franklin Gothic Book" panose="020B0503020102020204" pitchFamily="34" charset="0"/>
              </a:rPr>
              <a:t>Have students explore the source by skimming it or observing it. Have students record what they notice and wonder about the source. </a:t>
            </a:r>
          </a:p>
          <a:p>
            <a:pPr>
              <a:lnSpc>
                <a:spcPct val="100000"/>
              </a:lnSpc>
            </a:pPr>
            <a:r>
              <a:rPr lang="en-US" sz="2550" dirty="0">
                <a:latin typeface="Franklin Gothic Book" panose="020B0503020102020204" pitchFamily="34" charset="0"/>
              </a:rPr>
              <a:t>When meeting a source, a student could ask “What do I see?”, “Is the document handwritten, typed or both?” and “What do I think this object is?”</a:t>
            </a:r>
            <a:endParaRPr sz="2550" dirty="0">
              <a:latin typeface="Franklin Gothic Book" panose="020B0503020102020204" pitchFamily="34" charset="0"/>
            </a:endParaRPr>
          </a:p>
        </p:txBody>
      </p:sp>
      <p:pic>
        <p:nvPicPr>
          <p:cNvPr id="656" name="Google Shape;656;g206d0acaa9d_0_4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889597" y="2021425"/>
            <a:ext cx="3325400" cy="2815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2" name="Google Shape;662;g206d0acaa9d_0_102"/>
          <p:cNvSpPr txBox="1">
            <a:spLocks noGrp="1"/>
          </p:cNvSpPr>
          <p:nvPr>
            <p:ph type="title"/>
          </p:nvPr>
        </p:nvSpPr>
        <p:spPr>
          <a:xfrm>
            <a:off x="287250" y="21807"/>
            <a:ext cx="105156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2800" dirty="0">
                <a:latin typeface="Franklin Gothic Medium" panose="020B0603020102020204" pitchFamily="34" charset="0"/>
              </a:rPr>
              <a:t>Supporting Students When Engaging With Complex Sources:</a:t>
            </a:r>
            <a:endParaRPr sz="2800" dirty="0">
              <a:latin typeface="Franklin Gothic Medium" panose="020B0603020102020204" pitchFamily="34" charset="0"/>
            </a:endParaRPr>
          </a:p>
          <a:p>
            <a:pPr marL="0" lvl="0" indent="0" algn="l" rtl="0">
              <a:spcBef>
                <a:spcPts val="0"/>
              </a:spcBef>
              <a:spcAft>
                <a:spcPts val="0"/>
              </a:spcAft>
              <a:buNone/>
            </a:pPr>
            <a:r>
              <a:rPr lang="en-US" sz="2800" b="1" dirty="0">
                <a:latin typeface="Franklin Gothic Medium" panose="020B0603020102020204" pitchFamily="34" charset="0"/>
                <a:ea typeface="Libre Franklin"/>
                <a:cs typeface="Libre Franklin"/>
                <a:sym typeface="Libre Franklin"/>
              </a:rPr>
              <a:t>Before Engaging with the Source(s) (8)</a:t>
            </a:r>
            <a:endParaRPr sz="28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sz="2800" dirty="0">
              <a:latin typeface="Franklin Gothic Medium" panose="020B0603020102020204" pitchFamily="34" charset="0"/>
            </a:endParaRPr>
          </a:p>
        </p:txBody>
      </p:sp>
      <p:sp>
        <p:nvSpPr>
          <p:cNvPr id="663" name="Google Shape;663;g206d0acaa9d_0_102"/>
          <p:cNvSpPr txBox="1">
            <a:spLocks noGrp="1"/>
          </p:cNvSpPr>
          <p:nvPr>
            <p:ph type="body" idx="1"/>
          </p:nvPr>
        </p:nvSpPr>
        <p:spPr>
          <a:xfrm>
            <a:off x="195866" y="1105072"/>
            <a:ext cx="6787200" cy="4551600"/>
          </a:xfrm>
          <a:prstGeom prst="rect">
            <a:avLst/>
          </a:prstGeom>
        </p:spPr>
        <p:txBody>
          <a:bodyPr spcFirstLastPara="1" wrap="square" lIns="91425" tIns="45700" rIns="91425" bIns="45700" anchor="t" anchorCtr="0">
            <a:normAutofit/>
          </a:bodyPr>
          <a:lstStyle/>
          <a:p>
            <a:pPr marL="114300" lvl="0" indent="0" algn="l" rtl="0">
              <a:spcBef>
                <a:spcPts val="1000"/>
              </a:spcBef>
              <a:spcAft>
                <a:spcPts val="0"/>
              </a:spcAft>
              <a:buSzPts val="1800"/>
              <a:buNone/>
            </a:pPr>
            <a:r>
              <a:rPr lang="en-US" b="1" dirty="0">
                <a:latin typeface="Franklin Gothic Book" panose="020B0503020102020204" pitchFamily="34" charset="0"/>
              </a:rPr>
              <a:t>Generate interest</a:t>
            </a:r>
            <a:r>
              <a:rPr lang="en-US" dirty="0">
                <a:latin typeface="Franklin Gothic Book" panose="020B0503020102020204" pitchFamily="34" charset="0"/>
              </a:rPr>
              <a:t> in the source by: </a:t>
            </a:r>
            <a:endParaRPr dirty="0">
              <a:latin typeface="Franklin Gothic Book" panose="020B0503020102020204" pitchFamily="34" charset="0"/>
            </a:endParaRPr>
          </a:p>
          <a:p>
            <a:pPr marL="523875" lvl="1" indent="0" algn="l" rtl="0">
              <a:spcBef>
                <a:spcPts val="0"/>
              </a:spcBef>
              <a:spcAft>
                <a:spcPts val="0"/>
              </a:spcAft>
              <a:buSzPts val="2550"/>
              <a:buNone/>
            </a:pPr>
            <a:r>
              <a:rPr lang="en-US" sz="2550" b="1" dirty="0">
                <a:latin typeface="Franklin Gothic Book" panose="020B0503020102020204" pitchFamily="34" charset="0"/>
              </a:rPr>
              <a:t>Supporting students in meeting the source</a:t>
            </a:r>
            <a:r>
              <a:rPr lang="en-US" sz="2550" dirty="0">
                <a:latin typeface="Franklin Gothic Book" panose="020B0503020102020204" pitchFamily="34" charset="0"/>
                <a:ea typeface="Calibri"/>
                <a:cs typeface="Calibri"/>
                <a:sym typeface="Calibri"/>
              </a:rPr>
              <a:t> </a:t>
            </a:r>
            <a:endParaRPr sz="2550" dirty="0">
              <a:latin typeface="Franklin Gothic Book" panose="020B0503020102020204" pitchFamily="34" charset="0"/>
              <a:ea typeface="Calibri"/>
              <a:cs typeface="Calibri"/>
              <a:sym typeface="Calibri"/>
            </a:endParaRPr>
          </a:p>
          <a:p>
            <a:pPr marL="0" lvl="0" indent="0" algn="l" rtl="0">
              <a:spcBef>
                <a:spcPts val="1000"/>
              </a:spcBef>
              <a:spcAft>
                <a:spcPts val="0"/>
              </a:spcAft>
              <a:buNone/>
            </a:pPr>
            <a:endParaRPr sz="2550" dirty="0">
              <a:latin typeface="Franklin Gothic Book" panose="020B0503020102020204" pitchFamily="34" charset="0"/>
              <a:ea typeface="Calibri"/>
              <a:cs typeface="Calibri"/>
              <a:sym typeface="Calibri"/>
            </a:endParaRPr>
          </a:p>
        </p:txBody>
      </p:sp>
      <p:graphicFrame>
        <p:nvGraphicFramePr>
          <p:cNvPr id="665" name="Google Shape;665;g206d0acaa9d_0_102"/>
          <p:cNvGraphicFramePr/>
          <p:nvPr>
            <p:extLst>
              <p:ext uri="{D42A27DB-BD31-4B8C-83A1-F6EECF244321}">
                <p14:modId xmlns:p14="http://schemas.microsoft.com/office/powerpoint/2010/main" val="667924319"/>
              </p:ext>
            </p:extLst>
          </p:nvPr>
        </p:nvGraphicFramePr>
        <p:xfrm>
          <a:off x="479685" y="2361551"/>
          <a:ext cx="6503381" cy="3295121"/>
        </p:xfrm>
        <a:graphic>
          <a:graphicData uri="http://schemas.openxmlformats.org/drawingml/2006/table">
            <a:tbl>
              <a:tblPr firstRow="1">
                <a:noFill/>
                <a:tableStyleId>{7D4F87D2-B31D-4A5B-840A-ADB18C62B1F1}</a:tableStyleId>
              </a:tblPr>
              <a:tblGrid>
                <a:gridCol w="6503381">
                  <a:extLst>
                    <a:ext uri="{9D8B030D-6E8A-4147-A177-3AD203B41FA5}">
                      <a16:colId xmlns:a16="http://schemas.microsoft.com/office/drawing/2014/main" val="20000"/>
                    </a:ext>
                  </a:extLst>
                </a:gridCol>
              </a:tblGrid>
              <a:tr h="3295121">
                <a:tc>
                  <a:txBody>
                    <a:bodyPr/>
                    <a:lstStyle/>
                    <a:p>
                      <a:pPr marL="0" lvl="0" indent="0" algn="l" rtl="0">
                        <a:lnSpc>
                          <a:spcPct val="90000"/>
                        </a:lnSpc>
                        <a:spcBef>
                          <a:spcPts val="1000"/>
                        </a:spcBef>
                        <a:spcAft>
                          <a:spcPts val="0"/>
                        </a:spcAft>
                        <a:buNone/>
                      </a:pPr>
                      <a:r>
                        <a:rPr lang="en-US" sz="2800" dirty="0">
                          <a:solidFill>
                            <a:srgbClr val="102649"/>
                          </a:solidFill>
                          <a:latin typeface="Franklin Gothic Book" panose="020B0503020102020204" pitchFamily="34" charset="0"/>
                          <a:ea typeface="Libre Franklin"/>
                          <a:cs typeface="Libre Franklin"/>
                          <a:sym typeface="Libre Franklin"/>
                        </a:rPr>
                        <a:t>Access this </a:t>
                      </a:r>
                      <a:r>
                        <a:rPr lang="en-US" sz="2800" u="sng" dirty="0">
                          <a:solidFill>
                            <a:schemeClr val="hlink"/>
                          </a:solidFill>
                          <a:latin typeface="Franklin Gothic Book" panose="020B0503020102020204" pitchFamily="34" charset="0"/>
                          <a:ea typeface="Libre Franklin"/>
                          <a:cs typeface="Libre Franklin"/>
                          <a:sym typeface="Libre Franklin"/>
                          <a:hlinkClick r:id="rId3"/>
                        </a:rPr>
                        <a:t>Grade 8 example</a:t>
                      </a:r>
                      <a:r>
                        <a:rPr lang="en-US" sz="2800" dirty="0">
                          <a:solidFill>
                            <a:srgbClr val="102649"/>
                          </a:solidFill>
                          <a:latin typeface="Franklin Gothic Book" panose="020B0503020102020204" pitchFamily="34" charset="0"/>
                          <a:ea typeface="Libre Franklin"/>
                          <a:cs typeface="Libre Franklin"/>
                          <a:sym typeface="Libre Franklin"/>
                        </a:rPr>
                        <a:t> from KDE’s Including Diverse Groups module and visit page 24. Students “meet” a painting, </a:t>
                      </a:r>
                      <a:r>
                        <a:rPr lang="en-US" sz="2800" i="1" dirty="0">
                          <a:solidFill>
                            <a:srgbClr val="102649"/>
                          </a:solidFill>
                          <a:latin typeface="Franklin Gothic Book" panose="020B0503020102020204" pitchFamily="34" charset="0"/>
                          <a:ea typeface="Libre Franklin"/>
                          <a:cs typeface="Libre Franklin"/>
                          <a:sym typeface="Libre Franklin"/>
                        </a:rPr>
                        <a:t>A Visit from the Old Mistress</a:t>
                      </a:r>
                      <a:r>
                        <a:rPr lang="en-US" sz="2800" dirty="0">
                          <a:solidFill>
                            <a:srgbClr val="102649"/>
                          </a:solidFill>
                          <a:latin typeface="Franklin Gothic Book" panose="020B0503020102020204" pitchFamily="34" charset="0"/>
                          <a:ea typeface="Libre Franklin"/>
                          <a:cs typeface="Libre Franklin"/>
                          <a:sym typeface="Libre Franklin"/>
                        </a:rPr>
                        <a:t>, by using the </a:t>
                      </a:r>
                      <a:r>
                        <a:rPr lang="en-US" sz="2800" dirty="0">
                          <a:solidFill>
                            <a:srgbClr val="102649"/>
                          </a:solidFill>
                          <a:latin typeface="Franklin Gothic Book" panose="020B0503020102020204" pitchFamily="34" charset="0"/>
                          <a:ea typeface="Libre Franklin"/>
                          <a:cs typeface="Libre Franklin"/>
                          <a:sym typeface="Libre Franklin"/>
                          <a:hlinkClick r:id="rId4"/>
                        </a:rPr>
                        <a:t>National Archives Analyze Artwork tool</a:t>
                      </a:r>
                      <a:r>
                        <a:rPr lang="en-US" sz="2800" dirty="0">
                          <a:solidFill>
                            <a:srgbClr val="102649"/>
                          </a:solidFill>
                          <a:latin typeface="Franklin Gothic Book" panose="020B0503020102020204" pitchFamily="34" charset="0"/>
                          <a:ea typeface="Libre Franklin"/>
                          <a:cs typeface="Libre Franklin"/>
                          <a:sym typeface="Libre Franklin"/>
                        </a:rPr>
                        <a:t>. Students meet the painting and observe its parts prior to understanding the cultural context of the work. </a:t>
                      </a:r>
                      <a:endParaRPr sz="900" dirty="0">
                        <a:latin typeface="Franklin Gothic Book" panose="020B0503020102020204" pitchFamily="34" charset="0"/>
                        <a:ea typeface="Libre Franklin"/>
                        <a:cs typeface="Libre Franklin"/>
                        <a:sym typeface="Libre Franklin"/>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76DD9BCF-4850-02D9-5C82-8FB29CB877C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90151" y="1117538"/>
            <a:ext cx="4663481" cy="351064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2226c2c9ea0_1_29"/>
          <p:cNvSpPr txBox="1">
            <a:spLocks noGrp="1"/>
          </p:cNvSpPr>
          <p:nvPr>
            <p:ph type="title"/>
          </p:nvPr>
        </p:nvSpPr>
        <p:spPr>
          <a:xfrm>
            <a:off x="438350" y="2750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Application (3)</a:t>
            </a:r>
            <a:endParaRPr sz="30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p>
        </p:txBody>
      </p:sp>
      <p:sp>
        <p:nvSpPr>
          <p:cNvPr id="671" name="Google Shape;671;g2226c2c9ea0_1_29"/>
          <p:cNvSpPr txBox="1">
            <a:spLocks noGrp="1"/>
          </p:cNvSpPr>
          <p:nvPr>
            <p:ph type="body" idx="1"/>
          </p:nvPr>
        </p:nvSpPr>
        <p:spPr>
          <a:xfrm>
            <a:off x="457400" y="794477"/>
            <a:ext cx="9158990" cy="4779647"/>
          </a:xfrm>
          <a:prstGeom prst="rect">
            <a:avLst/>
          </a:prstGeom>
        </p:spPr>
        <p:txBody>
          <a:bodyPr spcFirstLastPara="1" wrap="square" lIns="91425" tIns="45700" rIns="91425" bIns="45700" anchor="t" anchorCtr="0">
            <a:noAutofit/>
          </a:bodyPr>
          <a:lstStyle/>
          <a:p>
            <a:pPr marL="457200" lvl="0" indent="-406400" algn="l" rtl="0">
              <a:lnSpc>
                <a:spcPct val="110000"/>
              </a:lnSpc>
              <a:spcBef>
                <a:spcPts val="1000"/>
              </a:spcBef>
              <a:spcAft>
                <a:spcPts val="0"/>
              </a:spcAft>
              <a:buSzPts val="2800"/>
              <a:buFont typeface="Libre Franklin"/>
              <a:buChar char="•"/>
            </a:pPr>
            <a:r>
              <a:rPr lang="en-US" sz="2800"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sz="2800"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8"/>
                  </a:ext>
                </a:extLst>
              </a:rPr>
              <a:t>Module Two of the </a:t>
            </a:r>
            <a:r>
              <a:rPr lang="en-US" sz="2800" i="1"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9"/>
                  </a:ext>
                </a:extLst>
              </a:rPr>
              <a:t>Supporting Students in Using Evidence </a:t>
            </a:r>
            <a:r>
              <a:rPr lang="en-US" sz="2800"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0"/>
                  </a:ext>
                </a:extLst>
              </a:rPr>
              <a:t>Model Series if you completed this module previously.</a:t>
            </a:r>
            <a:endParaRPr lang="en-US" sz="2800" dirty="0">
              <a:solidFill>
                <a:schemeClr val="dk1"/>
              </a:solidFill>
              <a:highlight>
                <a:schemeClr val="lt1"/>
              </a:highlight>
              <a:latin typeface="Franklin Gothic Book" panose="020B0503020102020204" pitchFamily="34" charset="0"/>
            </a:endParaRPr>
          </a:p>
          <a:p>
            <a:pPr>
              <a:lnSpc>
                <a:spcPct val="110000"/>
              </a:lnSpc>
              <a:buClr>
                <a:schemeClr val="dk1"/>
              </a:buClr>
            </a:pPr>
            <a:r>
              <a:rPr lang="en-US" b="1" dirty="0">
                <a:solidFill>
                  <a:srgbClr val="222222"/>
                </a:solidFill>
                <a:latin typeface="Franklin Gothic Book" panose="020B0503020102020204" pitchFamily="34" charset="0"/>
              </a:rPr>
              <a:t>Write a narrative overview</a:t>
            </a:r>
            <a:r>
              <a:rPr lang="en-US" dirty="0">
                <a:solidFill>
                  <a:srgbClr val="222222"/>
                </a:solidFill>
                <a:latin typeface="Franklin Gothic Book" panose="020B0503020102020204" pitchFamily="34" charset="0"/>
              </a:rPr>
              <a:t> that summarizes how you could support students in meeting the source. </a:t>
            </a:r>
          </a:p>
          <a:p>
            <a:pPr marL="914400" lvl="1" indent="-342900" algn="l" rtl="0">
              <a:lnSpc>
                <a:spcPct val="110000"/>
              </a:lnSpc>
              <a:spcBef>
                <a:spcPts val="0"/>
              </a:spcBef>
              <a:spcAft>
                <a:spcPts val="0"/>
              </a:spcAft>
              <a:buClr>
                <a:srgbClr val="222222"/>
              </a:buClr>
              <a:buSzPts val="1800"/>
              <a:buFont typeface="Libre Franklin"/>
              <a:buChar char="•"/>
            </a:pPr>
            <a:r>
              <a:rPr lang="en-US" sz="2800" dirty="0">
                <a:solidFill>
                  <a:srgbClr val="222222"/>
                </a:solidFill>
                <a:latin typeface="Franklin Gothic Book" panose="020B0503020102020204" pitchFamily="34" charset="0"/>
              </a:rPr>
              <a:t>How will you support them in skimming the source? </a:t>
            </a:r>
          </a:p>
          <a:p>
            <a:pPr marL="914400" lvl="1" indent="-342900" algn="l" rtl="0">
              <a:lnSpc>
                <a:spcPct val="110000"/>
              </a:lnSpc>
              <a:spcBef>
                <a:spcPts val="0"/>
              </a:spcBef>
              <a:spcAft>
                <a:spcPts val="0"/>
              </a:spcAft>
              <a:buClr>
                <a:srgbClr val="222222"/>
              </a:buClr>
              <a:buSzPts val="1800"/>
              <a:buFont typeface="Libre Franklin"/>
              <a:buChar char="•"/>
            </a:pPr>
            <a:r>
              <a:rPr lang="en-US" sz="2800" dirty="0">
                <a:solidFill>
                  <a:srgbClr val="222222"/>
                </a:solidFill>
                <a:latin typeface="Franklin Gothic Book" panose="020B0503020102020204" pitchFamily="34" charset="0"/>
              </a:rPr>
              <a:t>What questions can you design that would support the student in meeting the source? </a:t>
            </a:r>
          </a:p>
        </p:txBody>
      </p:sp>
      <p:pic>
        <p:nvPicPr>
          <p:cNvPr id="672" name="Google Shape;672;g2226c2c9ea0_1_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9259325" y="1942953"/>
            <a:ext cx="2932675" cy="24826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Google Shape;677;g241eb7f8d0b_0_0"/>
          <p:cNvSpPr txBox="1">
            <a:spLocks noGrp="1"/>
          </p:cNvSpPr>
          <p:nvPr>
            <p:ph type="title"/>
          </p:nvPr>
        </p:nvSpPr>
        <p:spPr>
          <a:xfrm>
            <a:off x="401550" y="1863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9"/>
                  </a:ext>
                </a:extLst>
              </a:rPr>
              <a:t>Supporting Students When Engaging With Complex Sources:</a:t>
            </a:r>
            <a:endParaRPr lang="en-US" sz="3000"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0"/>
                </a:ext>
              </a:extLst>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1"/>
                  </a:ext>
                </a:extLst>
              </a:rPr>
              <a:t>Before Engaging with the Source(s)</a:t>
            </a:r>
            <a:r>
              <a:rPr lang="en-US" sz="3000" b="1" dirty="0">
                <a:latin typeface="Franklin Gothic Medium" panose="020B0603020102020204" pitchFamily="34" charset="0"/>
                <a:ea typeface="Libre Franklin"/>
                <a:cs typeface="Libre Franklin"/>
                <a:sym typeface="Libre Franklin"/>
              </a:rPr>
              <a:t> (9)</a:t>
            </a:r>
            <a:endParaRPr lang="en-US" sz="3000" dirty="0">
              <a:latin typeface="Franklin Gothic Medium" panose="020B0603020102020204" pitchFamily="34" charset="0"/>
            </a:endParaRPr>
          </a:p>
        </p:txBody>
      </p:sp>
      <p:sp>
        <p:nvSpPr>
          <p:cNvPr id="678" name="Google Shape;678;g241eb7f8d0b_0_0"/>
          <p:cNvSpPr txBox="1">
            <a:spLocks noGrp="1"/>
          </p:cNvSpPr>
          <p:nvPr>
            <p:ph type="body" idx="1"/>
          </p:nvPr>
        </p:nvSpPr>
        <p:spPr>
          <a:xfrm>
            <a:off x="401550" y="1361925"/>
            <a:ext cx="7086700" cy="4551600"/>
          </a:xfrm>
          <a:prstGeom prst="rect">
            <a:avLst/>
          </a:prstGeom>
        </p:spPr>
        <p:txBody>
          <a:bodyPr spcFirstLastPara="1" wrap="square" lIns="91425" tIns="45700" rIns="91425" bIns="45700" anchor="t" anchorCtr="0">
            <a:normAutofit lnSpcReduction="10000"/>
          </a:bodyPr>
          <a:lstStyle/>
          <a:p>
            <a:pPr marL="114300" lvl="0" indent="0" algn="l" rtl="0">
              <a:lnSpc>
                <a:spcPct val="110000"/>
              </a:lnSpc>
              <a:spcBef>
                <a:spcPts val="1000"/>
              </a:spcBef>
              <a:spcAft>
                <a:spcPts val="0"/>
              </a:spcAft>
              <a:buSzPts val="1800"/>
              <a:buNone/>
            </a:pPr>
            <a:r>
              <a:rPr lang="en-US" b="1" dirty="0">
                <a:latin typeface="Franklin Gothic Book" panose="020B0503020102020204" pitchFamily="34" charset="0"/>
              </a:rPr>
              <a:t>Generate interest </a:t>
            </a:r>
            <a:r>
              <a:rPr lang="en-US" dirty="0">
                <a:latin typeface="Franklin Gothic Book" panose="020B0503020102020204" pitchFamily="34" charset="0"/>
              </a:rPr>
              <a:t>in the source by: </a:t>
            </a:r>
            <a:endParaRPr dirty="0">
              <a:latin typeface="Franklin Gothic Book" panose="020B0503020102020204" pitchFamily="34" charset="0"/>
            </a:endParaRPr>
          </a:p>
          <a:p>
            <a:pPr marL="527050" lvl="1" indent="0" algn="l" rtl="0">
              <a:lnSpc>
                <a:spcPct val="110000"/>
              </a:lnSpc>
              <a:spcBef>
                <a:spcPts val="500"/>
              </a:spcBef>
              <a:spcAft>
                <a:spcPts val="0"/>
              </a:spcAft>
              <a:buSzPts val="2500"/>
              <a:buNone/>
            </a:pPr>
            <a:endParaRPr lang="en-US" sz="2800" dirty="0">
              <a:latin typeface="Franklin Gothic Book" panose="020B0503020102020204" pitchFamily="34" charset="0"/>
            </a:endParaRPr>
          </a:p>
          <a:p>
            <a:pPr marL="527050" lvl="1" indent="0" algn="l" rtl="0">
              <a:lnSpc>
                <a:spcPct val="110000"/>
              </a:lnSpc>
              <a:spcBef>
                <a:spcPts val="500"/>
              </a:spcBef>
              <a:spcAft>
                <a:spcPts val="0"/>
              </a:spcAft>
              <a:buSzPts val="2500"/>
              <a:buNone/>
            </a:pPr>
            <a:r>
              <a:rPr lang="en-US" sz="2800" b="1" dirty="0">
                <a:latin typeface="Franklin Gothic Book" panose="020B0503020102020204" pitchFamily="34" charset="0"/>
              </a:rPr>
              <a:t>Previewing text structure</a:t>
            </a:r>
            <a:endParaRPr sz="2800" b="1" dirty="0">
              <a:latin typeface="Franklin Gothic Book" panose="020B0503020102020204" pitchFamily="34" charset="0"/>
            </a:endParaRPr>
          </a:p>
          <a:p>
            <a:pPr marL="1371600" lvl="2" indent="-387350" algn="l" rtl="0">
              <a:lnSpc>
                <a:spcPct val="110000"/>
              </a:lnSpc>
              <a:spcBef>
                <a:spcPts val="0"/>
              </a:spcBef>
              <a:spcAft>
                <a:spcPts val="0"/>
              </a:spcAft>
              <a:buSzPts val="2500"/>
              <a:buFont typeface="Libre Franklin"/>
              <a:buChar char="•"/>
            </a:pPr>
            <a:r>
              <a:rPr lang="en-US" sz="2800" dirty="0">
                <a:latin typeface="Franklin Gothic Book" panose="020B0503020102020204" pitchFamily="34" charset="0"/>
              </a:rPr>
              <a:t>Have students preview text structure for titles and subheadings by asking students to look for chapter titles, section headings or subheadings to learn more about the information found in the source. </a:t>
            </a:r>
            <a:endParaRPr sz="2800" dirty="0">
              <a:latin typeface="Franklin Gothic Book" panose="020B0503020102020204" pitchFamily="34" charset="0"/>
            </a:endParaRPr>
          </a:p>
          <a:p>
            <a:pPr marL="0" lvl="0" indent="0" algn="l" rtl="0">
              <a:spcBef>
                <a:spcPts val="1000"/>
              </a:spcBef>
              <a:spcAft>
                <a:spcPts val="0"/>
              </a:spcAft>
              <a:buNone/>
            </a:pPr>
            <a:endParaRPr dirty="0">
              <a:latin typeface="Franklin Gothic Book" panose="020B0503020102020204" pitchFamily="34" charset="0"/>
              <a:ea typeface="Calibri"/>
              <a:cs typeface="Calibri"/>
              <a:sym typeface="Calibri"/>
            </a:endParaRPr>
          </a:p>
        </p:txBody>
      </p:sp>
      <p:sp>
        <p:nvSpPr>
          <p:cNvPr id="679" name="Google Shape;679;g241eb7f8d0b_0_0">
            <a:extLst>
              <a:ext uri="{C183D7F6-B498-43B3-948B-1728B52AA6E4}">
                <adec:decorative xmlns:adec="http://schemas.microsoft.com/office/drawing/2017/decorative" val="1"/>
              </a:ext>
            </a:extLst>
          </p:cNvPr>
          <p:cNvSpPr/>
          <p:nvPr/>
        </p:nvSpPr>
        <p:spPr>
          <a:xfrm>
            <a:off x="7793050" y="1477050"/>
            <a:ext cx="3835800" cy="3975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0" name="Google Shape;680;g241eb7f8d0b_0_0"/>
          <p:cNvSpPr/>
          <p:nvPr/>
        </p:nvSpPr>
        <p:spPr>
          <a:xfrm>
            <a:off x="8010675" y="1781025"/>
            <a:ext cx="3394200" cy="33477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2200" i="1" dirty="0">
                <a:latin typeface="Franklin Gothic Book" panose="020B0503020102020204" pitchFamily="34" charset="0"/>
                <a:ea typeface="Calibri"/>
                <a:cs typeface="Calibri"/>
                <a:sym typeface="Calibri"/>
              </a:rPr>
              <a:t>Title:</a:t>
            </a:r>
            <a:endParaRPr sz="2200" i="1"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endParaRPr sz="2200" i="1"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r>
              <a:rPr lang="en-US" sz="2200" i="1" dirty="0">
                <a:latin typeface="Franklin Gothic Book" panose="020B0503020102020204" pitchFamily="34" charset="0"/>
                <a:ea typeface="Calibri"/>
                <a:cs typeface="Calibri"/>
                <a:sym typeface="Calibri"/>
              </a:rPr>
              <a:t>Subheading</a:t>
            </a:r>
            <a:endParaRPr sz="2200" i="1"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endParaRPr sz="2200" i="1"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r>
              <a:rPr lang="en-US" sz="2200" i="1" dirty="0">
                <a:latin typeface="Franklin Gothic Book" panose="020B0503020102020204" pitchFamily="34" charset="0"/>
                <a:ea typeface="Calibri"/>
                <a:cs typeface="Calibri"/>
                <a:sym typeface="Calibri"/>
              </a:rPr>
              <a:t>Title:</a:t>
            </a:r>
            <a:endParaRPr sz="2200" i="1"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endParaRPr sz="2200" i="1" dirty="0">
              <a:latin typeface="Franklin Gothic Book" panose="020B0503020102020204" pitchFamily="34" charset="0"/>
              <a:ea typeface="Calibri"/>
              <a:cs typeface="Calibri"/>
              <a:sym typeface="Calibri"/>
            </a:endParaRPr>
          </a:p>
          <a:p>
            <a:pPr marL="0" lvl="0" indent="0" algn="l" rtl="0">
              <a:spcBef>
                <a:spcPts val="0"/>
              </a:spcBef>
              <a:spcAft>
                <a:spcPts val="0"/>
              </a:spcAft>
              <a:buNone/>
            </a:pPr>
            <a:r>
              <a:rPr lang="en-US" sz="2200" i="1" dirty="0">
                <a:latin typeface="Franklin Gothic Book" panose="020B0503020102020204" pitchFamily="34" charset="0"/>
                <a:ea typeface="Calibri"/>
                <a:cs typeface="Calibri"/>
                <a:sym typeface="Calibri"/>
              </a:rPr>
              <a:t>Subheadin</a:t>
            </a:r>
            <a:r>
              <a:rPr lang="en-US" sz="2200" dirty="0">
                <a:latin typeface="Franklin Gothic Book" panose="020B0503020102020204" pitchFamily="34" charset="0"/>
                <a:ea typeface="Calibri"/>
                <a:cs typeface="Calibri"/>
                <a:sym typeface="Calibri"/>
              </a:rPr>
              <a:t>g </a:t>
            </a:r>
            <a:endParaRPr sz="2200" dirty="0">
              <a:latin typeface="Franklin Gothic Book" panose="020B0503020102020204" pitchFamily="34" charset="0"/>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g206d0acaa9d_0_62"/>
          <p:cNvSpPr txBox="1">
            <a:spLocks noGrp="1"/>
          </p:cNvSpPr>
          <p:nvPr>
            <p:ph type="title"/>
          </p:nvPr>
        </p:nvSpPr>
        <p:spPr>
          <a:xfrm>
            <a:off x="287250" y="341113"/>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2"/>
                  </a:ext>
                </a:extLst>
              </a:rPr>
              <a:t>Supporting Students When Engaging With Complex Sources:</a:t>
            </a:r>
            <a:endParaRPr lang="en-US" sz="3000"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3"/>
                </a:ext>
              </a:extLst>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4"/>
                  </a:ext>
                </a:extLst>
              </a:rPr>
              <a:t>Before Engaging with the Source(s)</a:t>
            </a:r>
            <a:r>
              <a:rPr lang="en-US" sz="3000" b="1" dirty="0">
                <a:latin typeface="Franklin Gothic Medium" panose="020B0603020102020204" pitchFamily="34" charset="0"/>
                <a:ea typeface="Libre Franklin"/>
                <a:cs typeface="Libre Franklin"/>
                <a:sym typeface="Libre Franklin"/>
              </a:rPr>
              <a:t> (10)</a:t>
            </a:r>
          </a:p>
          <a:p>
            <a:pPr marL="0" lvl="0" indent="0" algn="l" rtl="0">
              <a:spcBef>
                <a:spcPts val="0"/>
              </a:spcBef>
              <a:spcAft>
                <a:spcPts val="0"/>
              </a:spcAft>
              <a:buNone/>
            </a:pPr>
            <a:endParaRPr lang="en-US" sz="3000" dirty="0">
              <a:latin typeface="Franklin Gothic Medium" panose="020B0603020102020204" pitchFamily="34" charset="0"/>
            </a:endParaRPr>
          </a:p>
        </p:txBody>
      </p:sp>
      <p:sp>
        <p:nvSpPr>
          <p:cNvPr id="686" name="Google Shape;686;g206d0acaa9d_0_62"/>
          <p:cNvSpPr txBox="1">
            <a:spLocks noGrp="1"/>
          </p:cNvSpPr>
          <p:nvPr>
            <p:ph type="body" idx="1"/>
          </p:nvPr>
        </p:nvSpPr>
        <p:spPr>
          <a:xfrm>
            <a:off x="287250" y="1172250"/>
            <a:ext cx="8074800" cy="4551600"/>
          </a:xfrm>
          <a:prstGeom prst="rect">
            <a:avLst/>
          </a:prstGeom>
        </p:spPr>
        <p:txBody>
          <a:bodyPr spcFirstLastPara="1" wrap="square" lIns="91425" tIns="45700" rIns="91425" bIns="45700" anchor="t" anchorCtr="0">
            <a:normAutofit/>
          </a:bodyPr>
          <a:lstStyle/>
          <a:p>
            <a:pPr marL="114300" lvl="0" indent="0" algn="l" rtl="0">
              <a:spcBef>
                <a:spcPts val="1000"/>
              </a:spcBef>
              <a:spcAft>
                <a:spcPts val="0"/>
              </a:spcAft>
              <a:buSzPts val="1800"/>
              <a:buNone/>
            </a:pPr>
            <a:r>
              <a:rPr lang="en-US" b="1" dirty="0">
                <a:latin typeface="Franklin Gothic Medium" panose="020B0603020102020204" pitchFamily="34" charset="0"/>
              </a:rPr>
              <a:t>Generate interest </a:t>
            </a:r>
            <a:r>
              <a:rPr lang="en-US" dirty="0">
                <a:latin typeface="Franklin Gothic Medium" panose="020B0603020102020204" pitchFamily="34" charset="0"/>
              </a:rPr>
              <a:t>in the source by: </a:t>
            </a:r>
          </a:p>
          <a:p>
            <a:pPr marL="571500" lvl="1" indent="0" algn="l" rtl="0">
              <a:spcBef>
                <a:spcPts val="0"/>
              </a:spcBef>
              <a:spcAft>
                <a:spcPts val="0"/>
              </a:spcAft>
              <a:buSzPts val="1800"/>
              <a:buNone/>
            </a:pPr>
            <a:r>
              <a:rPr lang="en-US" b="1"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5"/>
                  </a:ext>
                </a:extLst>
              </a:rPr>
              <a:t>Previewing text structure</a:t>
            </a:r>
            <a:endParaRPr lang="en-US" dirty="0">
              <a:latin typeface="Franklin Gothic Medium" panose="020B0603020102020204" pitchFamily="34" charset="0"/>
            </a:endParaRPr>
          </a:p>
          <a:p>
            <a:pPr marL="0" lvl="0" indent="0" algn="l" rtl="0">
              <a:spcBef>
                <a:spcPts val="1000"/>
              </a:spcBef>
              <a:spcAft>
                <a:spcPts val="0"/>
              </a:spcAft>
              <a:buNone/>
            </a:pPr>
            <a:endParaRPr lang="en-US" dirty="0">
              <a:latin typeface="Calibri"/>
              <a:ea typeface="Calibri"/>
              <a:cs typeface="Calibri"/>
              <a:sym typeface="Calibri"/>
            </a:endParaRPr>
          </a:p>
        </p:txBody>
      </p:sp>
      <p:pic>
        <p:nvPicPr>
          <p:cNvPr id="687" name="Google Shape;687;g206d0acaa9d_0_62" descr="This is a screenshot of the first three amendments to the Bill of Rights."/>
          <p:cNvPicPr preferRelativeResize="0"/>
          <p:nvPr/>
        </p:nvPicPr>
        <p:blipFill>
          <a:blip r:embed="rId3">
            <a:alphaModFix/>
          </a:blip>
          <a:stretch>
            <a:fillRect/>
          </a:stretch>
        </p:blipFill>
        <p:spPr>
          <a:xfrm>
            <a:off x="821625" y="2237575"/>
            <a:ext cx="6272826" cy="3442225"/>
          </a:xfrm>
          <a:prstGeom prst="rect">
            <a:avLst/>
          </a:prstGeom>
          <a:noFill/>
          <a:ln>
            <a:noFill/>
          </a:ln>
        </p:spPr>
      </p:pic>
      <p:graphicFrame>
        <p:nvGraphicFramePr>
          <p:cNvPr id="689" name="Google Shape;689;g206d0acaa9d_0_62"/>
          <p:cNvGraphicFramePr/>
          <p:nvPr>
            <p:extLst>
              <p:ext uri="{D42A27DB-BD31-4B8C-83A1-F6EECF244321}">
                <p14:modId xmlns:p14="http://schemas.microsoft.com/office/powerpoint/2010/main" val="3559298116"/>
              </p:ext>
            </p:extLst>
          </p:nvPr>
        </p:nvGraphicFramePr>
        <p:xfrm>
          <a:off x="7432963" y="1965975"/>
          <a:ext cx="4298975" cy="2926050"/>
        </p:xfrm>
        <a:graphic>
          <a:graphicData uri="http://schemas.openxmlformats.org/drawingml/2006/table">
            <a:tbl>
              <a:tblPr firstRow="1">
                <a:noFill/>
                <a:tableStyleId>{7D4F87D2-B31D-4A5B-840A-ADB18C62B1F1}</a:tableStyleId>
              </a:tblPr>
              <a:tblGrid>
                <a:gridCol w="4298975">
                  <a:extLst>
                    <a:ext uri="{9D8B030D-6E8A-4147-A177-3AD203B41FA5}">
                      <a16:colId xmlns:a16="http://schemas.microsoft.com/office/drawing/2014/main" val="20000"/>
                    </a:ext>
                  </a:extLst>
                </a:gridCol>
              </a:tblGrid>
              <a:tr h="2893313">
                <a:tc>
                  <a:txBody>
                    <a:bodyPr/>
                    <a:lstStyle/>
                    <a:p>
                      <a:pPr marL="0" lvl="0" indent="0" algn="l" rtl="0">
                        <a:spcBef>
                          <a:spcPts val="0"/>
                        </a:spcBef>
                        <a:spcAft>
                          <a:spcPts val="0"/>
                        </a:spcAft>
                        <a:buClr>
                          <a:schemeClr val="dk1"/>
                        </a:buClr>
                        <a:buSzPts val="1100"/>
                        <a:buFont typeface="Arial"/>
                        <a:buNone/>
                      </a:pPr>
                      <a:r>
                        <a:rPr lang="en-US" sz="1800" dirty="0">
                          <a:solidFill>
                            <a:schemeClr val="dk1"/>
                          </a:solidFill>
                          <a:latin typeface="Franklin Gothic Book" panose="020B0503020102020204" pitchFamily="34" charset="0"/>
                          <a:ea typeface="Libre Franklin"/>
                          <a:cs typeface="Libre Franklin"/>
                          <a:sym typeface="Libre Franklin"/>
                        </a:rPr>
                        <a:t>In this excerpt of the Bill of Rights, students will learn that the Bill of Rights is divided among ten amendments. Students can use this knowledge when reading the Bill of Rights to understand that each Amendment outlines different rights. This will support their comprehension of the Bill of Rights because they will understand that each new section contains new information. </a:t>
                      </a:r>
                      <a:endParaRPr sz="1800"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g241eb7f8d0b_0_10"/>
          <p:cNvSpPr txBox="1">
            <a:spLocks noGrp="1"/>
          </p:cNvSpPr>
          <p:nvPr>
            <p:ph type="title"/>
          </p:nvPr>
        </p:nvSpPr>
        <p:spPr>
          <a:xfrm>
            <a:off x="227936" y="66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000" b="1" dirty="0">
                <a:latin typeface="Franklin Gothic Medium" panose="020B0603020102020204" pitchFamily="34" charset="0"/>
                <a:ea typeface="Libre Franklin"/>
                <a:cs typeface="Libre Franklin"/>
                <a:sym typeface="Libre Franklin"/>
              </a:rPr>
              <a:t>Before Engaging with the Source(s): Application (4)</a:t>
            </a:r>
            <a:endParaRPr sz="3000" dirty="0">
              <a:latin typeface="Franklin Gothic Medium" panose="020B0603020102020204" pitchFamily="34" charset="0"/>
            </a:endParaRPr>
          </a:p>
        </p:txBody>
      </p:sp>
      <p:sp>
        <p:nvSpPr>
          <p:cNvPr id="695" name="Google Shape;695;g241eb7f8d0b_0_10"/>
          <p:cNvSpPr txBox="1">
            <a:spLocks noGrp="1"/>
          </p:cNvSpPr>
          <p:nvPr>
            <p:ph type="body" idx="1"/>
          </p:nvPr>
        </p:nvSpPr>
        <p:spPr>
          <a:xfrm>
            <a:off x="227936" y="974361"/>
            <a:ext cx="8076615" cy="4554150"/>
          </a:xfrm>
          <a:prstGeom prst="rect">
            <a:avLst/>
          </a:prstGeom>
        </p:spPr>
        <p:txBody>
          <a:bodyPr spcFirstLastPara="1" wrap="square" lIns="91425" tIns="45700" rIns="91425" bIns="45700" anchor="t" anchorCtr="0">
            <a:noAutofit/>
          </a:bodyPr>
          <a:lstStyle/>
          <a:p>
            <a:pPr marL="457200" lvl="0" indent="-406400" algn="l" rtl="0">
              <a:lnSpc>
                <a:spcPct val="110000"/>
              </a:lnSpc>
              <a:spcBef>
                <a:spcPts val="1000"/>
              </a:spcBef>
              <a:spcAft>
                <a:spcPts val="0"/>
              </a:spcAft>
              <a:buSzPts val="2800"/>
              <a:buFont typeface="Libre Franklin"/>
              <a:buChar char="•"/>
            </a:pPr>
            <a:r>
              <a:rPr lang="en-US" sz="2600"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sz="2600" dirty="0">
                <a:solidFill>
                  <a:schemeClr val="dk1"/>
                </a:solidFill>
                <a:highlight>
                  <a:schemeClr val="lt1"/>
                </a:highlight>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8"/>
                  </a:ext>
                </a:extLst>
              </a:rPr>
              <a:t>Module Two of the </a:t>
            </a:r>
            <a:r>
              <a:rPr lang="en-US" sz="2600" i="1" dirty="0">
                <a:solidFill>
                  <a:schemeClr val="dk1"/>
                </a:solidFill>
                <a:highlight>
                  <a:schemeClr val="lt1"/>
                </a:highlight>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9"/>
                  </a:ext>
                </a:extLst>
              </a:rPr>
              <a:t>Supporting Students in Using Evidence </a:t>
            </a:r>
            <a:r>
              <a:rPr lang="en-US" sz="2600" dirty="0">
                <a:solidFill>
                  <a:schemeClr val="dk1"/>
                </a:solidFill>
                <a:highlight>
                  <a:schemeClr val="lt1"/>
                </a:highlight>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0"/>
                  </a:ext>
                </a:extLst>
              </a:rPr>
              <a:t>Model Series if you completed this module previously.</a:t>
            </a:r>
            <a:endParaRPr lang="en-US" sz="2600" dirty="0">
              <a:solidFill>
                <a:schemeClr val="dk1"/>
              </a:solidFill>
              <a:highlight>
                <a:schemeClr val="lt1"/>
              </a:highlight>
              <a:latin typeface="Franklin Gothic Book" panose="020B0503020102020204" pitchFamily="34" charset="0"/>
            </a:endParaRPr>
          </a:p>
          <a:p>
            <a:pPr marL="457200" lvl="0" indent="-342900" algn="l" rtl="0">
              <a:lnSpc>
                <a:spcPct val="110000"/>
              </a:lnSpc>
              <a:spcBef>
                <a:spcPts val="0"/>
              </a:spcBef>
              <a:spcAft>
                <a:spcPts val="0"/>
              </a:spcAft>
              <a:buClr>
                <a:schemeClr val="dk1"/>
              </a:buClr>
              <a:buSzPts val="1800"/>
              <a:buFont typeface="Calibri"/>
              <a:buChar char="•"/>
            </a:pPr>
            <a:r>
              <a:rPr lang="en-US" sz="2600" b="1" dirty="0">
                <a:solidFill>
                  <a:srgbClr val="222222"/>
                </a:solidFill>
                <a:latin typeface="Franklin Gothic Book" panose="020B0503020102020204" pitchFamily="34" charset="0"/>
              </a:rPr>
              <a:t>Design an assignment where students preview the text structure. </a:t>
            </a:r>
            <a:endParaRPr lang="en-US" sz="2600" dirty="0">
              <a:solidFill>
                <a:srgbClr val="222222"/>
              </a:solidFill>
              <a:latin typeface="Franklin Gothic Book" panose="020B0503020102020204" pitchFamily="34" charset="0"/>
            </a:endParaRPr>
          </a:p>
          <a:p>
            <a:pPr marL="914400" lvl="1" indent="-342900" algn="l" rtl="0">
              <a:lnSpc>
                <a:spcPct val="110000"/>
              </a:lnSpc>
              <a:spcBef>
                <a:spcPts val="0"/>
              </a:spcBef>
              <a:spcAft>
                <a:spcPts val="0"/>
              </a:spcAft>
              <a:buClr>
                <a:schemeClr val="dk1"/>
              </a:buClr>
              <a:buSzPts val="1800"/>
              <a:buFont typeface="Calibri"/>
              <a:buChar char="•"/>
            </a:pPr>
            <a:r>
              <a:rPr lang="en-US" sz="2600" dirty="0">
                <a:solidFill>
                  <a:srgbClr val="222222"/>
                </a:solidFill>
                <a:latin typeface="Franklin Gothic Book" panose="020B0503020102020204" pitchFamily="34" charset="0"/>
              </a:rPr>
              <a:t>What questions can you ask to help a student use the structure of the text to learn more about the information found in the source? </a:t>
            </a:r>
            <a:endParaRPr lang="en-US" sz="2600" dirty="0">
              <a:solidFill>
                <a:schemeClr val="dk1"/>
              </a:solidFill>
              <a:highlight>
                <a:schemeClr val="lt1"/>
              </a:highlight>
              <a:latin typeface="Franklin Gothic Book" panose="020B0503020102020204" pitchFamily="34" charset="0"/>
            </a:endParaRPr>
          </a:p>
          <a:p>
            <a:pPr marL="457200" lvl="0" indent="0" algn="l" rtl="0">
              <a:spcBef>
                <a:spcPts val="1000"/>
              </a:spcBef>
              <a:spcAft>
                <a:spcPts val="0"/>
              </a:spcAft>
              <a:buClr>
                <a:schemeClr val="dk1"/>
              </a:buClr>
              <a:buSzPts val="1100"/>
              <a:buFont typeface="Arial"/>
              <a:buNone/>
            </a:pPr>
            <a:r>
              <a:rPr lang="en-US" sz="2400" dirty="0">
                <a:solidFill>
                  <a:schemeClr val="dk1"/>
                </a:solidFill>
                <a:highlight>
                  <a:schemeClr val="lt1"/>
                </a:highlight>
                <a:latin typeface="Franklin Gothic Book" panose="020B0503020102020204" pitchFamily="34" charset="0"/>
              </a:rPr>
              <a:t> </a:t>
            </a:r>
            <a:endParaRPr lang="en-US" sz="2400" dirty="0">
              <a:latin typeface="Franklin Gothic Book" panose="020B0503020102020204" pitchFamily="34" charset="0"/>
            </a:endParaRPr>
          </a:p>
        </p:txBody>
      </p:sp>
      <p:pic>
        <p:nvPicPr>
          <p:cNvPr id="696" name="Google Shape;696;g241eb7f8d0b_0_1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710175" y="2167175"/>
            <a:ext cx="2948350" cy="3091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206d0acaa9d_0_10"/>
          <p:cNvSpPr txBox="1">
            <a:spLocks noGrp="1"/>
          </p:cNvSpPr>
          <p:nvPr>
            <p:ph type="title"/>
          </p:nvPr>
        </p:nvSpPr>
        <p:spPr>
          <a:xfrm>
            <a:off x="344800" y="3807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(11)</a:t>
            </a:r>
            <a:endParaRPr sz="30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p>
        </p:txBody>
      </p:sp>
      <p:sp>
        <p:nvSpPr>
          <p:cNvPr id="702" name="Google Shape;702;g206d0acaa9d_0_10"/>
          <p:cNvSpPr txBox="1">
            <a:spLocks noGrp="1"/>
          </p:cNvSpPr>
          <p:nvPr>
            <p:ph type="body" idx="1"/>
          </p:nvPr>
        </p:nvSpPr>
        <p:spPr>
          <a:xfrm>
            <a:off x="344800" y="3197073"/>
            <a:ext cx="11398108" cy="2630252"/>
          </a:xfrm>
          <a:prstGeom prst="rect">
            <a:avLst/>
          </a:prstGeom>
        </p:spPr>
        <p:txBody>
          <a:bodyPr spcFirstLastPara="1" wrap="square" lIns="91425" tIns="45700" rIns="91425" bIns="45700" anchor="t" anchorCtr="0">
            <a:normAutofit/>
          </a:bodyPr>
          <a:lstStyle/>
          <a:p>
            <a:pPr marL="101600" lvl="0" indent="0" algn="l" rtl="0">
              <a:lnSpc>
                <a:spcPct val="110000"/>
              </a:lnSpc>
              <a:spcBef>
                <a:spcPts val="0"/>
              </a:spcBef>
              <a:spcAft>
                <a:spcPts val="0"/>
              </a:spcAft>
              <a:buSzPts val="2000"/>
              <a:buNone/>
            </a:pPr>
            <a:r>
              <a:rPr lang="en-US" sz="3200" b="1"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1"/>
                  </a:ext>
                </a:extLst>
              </a:rPr>
              <a:t>Generate interest </a:t>
            </a:r>
            <a:r>
              <a:rPr lang="en-US" sz="3200"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2"/>
                  </a:ext>
                </a:extLst>
              </a:rPr>
              <a:t>in the source by:</a:t>
            </a:r>
            <a:endParaRPr lang="en-US" sz="3200" dirty="0">
              <a:latin typeface="Franklin Gothic Book" panose="020B0503020102020204" pitchFamily="34" charset="0"/>
            </a:endParaRPr>
          </a:p>
          <a:p>
            <a:pPr marL="577850" lvl="1" indent="0" algn="l" rtl="0">
              <a:lnSpc>
                <a:spcPct val="110000"/>
              </a:lnSpc>
              <a:spcBef>
                <a:spcPts val="0"/>
              </a:spcBef>
              <a:spcAft>
                <a:spcPts val="1200"/>
              </a:spcAft>
              <a:buClr>
                <a:schemeClr val="dk1"/>
              </a:buClr>
              <a:buSzPts val="1700"/>
              <a:buNone/>
            </a:pPr>
            <a:r>
              <a:rPr lang="en-US" b="1" dirty="0">
                <a:solidFill>
                  <a:schemeClr val="dk1"/>
                </a:solidFill>
                <a:latin typeface="Franklin Gothic Book" panose="020B0503020102020204" pitchFamily="34" charset="0"/>
              </a:rPr>
              <a:t>Engaging in Questioning </a:t>
            </a:r>
            <a:r>
              <a:rPr lang="en-US" dirty="0">
                <a:solidFill>
                  <a:schemeClr val="dk1"/>
                </a:solidFill>
                <a:latin typeface="Franklin Gothic Book" panose="020B0503020102020204" pitchFamily="34" charset="0"/>
              </a:rPr>
              <a:t>that can be answered by engaging with the source</a:t>
            </a:r>
          </a:p>
          <a:p>
            <a:pPr marL="1371600" lvl="2" indent="-349250" algn="l" rtl="0">
              <a:lnSpc>
                <a:spcPct val="110000"/>
              </a:lnSpc>
              <a:spcBef>
                <a:spcPts val="0"/>
              </a:spcBef>
              <a:spcAft>
                <a:spcPts val="0"/>
              </a:spcAft>
              <a:buClr>
                <a:schemeClr val="dk1"/>
              </a:buClr>
              <a:buSzPts val="1900"/>
              <a:buFont typeface="Libre Franklin"/>
              <a:buChar char="•"/>
            </a:pPr>
            <a:r>
              <a:rPr lang="en-US" sz="2400" dirty="0">
                <a:solidFill>
                  <a:schemeClr val="dk1"/>
                </a:solidFill>
                <a:highlight>
                  <a:srgbClr val="FFFFFF"/>
                </a:highlight>
                <a:latin typeface="Franklin Gothic Book" panose="020B0503020102020204" pitchFamily="34" charset="0"/>
              </a:rPr>
              <a:t>Questions can be taken up in written text, through research or discussion, and one question may generate others as students question texts, peers or solutions (Hoffer, 2020). </a:t>
            </a:r>
            <a:endParaRPr lang="en-US" sz="2800" dirty="0">
              <a:solidFill>
                <a:schemeClr val="dk1"/>
              </a:solidFill>
              <a:latin typeface="Franklin Gothic Book" panose="020B0503020102020204" pitchFamily="34" charset="0"/>
            </a:endParaRPr>
          </a:p>
        </p:txBody>
      </p:sp>
      <p:pic>
        <p:nvPicPr>
          <p:cNvPr id="703" name="Google Shape;703;g206d0acaa9d_0_1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642838" y="1884575"/>
            <a:ext cx="3335850" cy="615500"/>
          </a:xfrm>
          <a:prstGeom prst="rect">
            <a:avLst/>
          </a:prstGeom>
          <a:noFill/>
          <a:ln>
            <a:noFill/>
          </a:ln>
        </p:spPr>
      </p:pic>
      <p:pic>
        <p:nvPicPr>
          <p:cNvPr id="704" name="Google Shape;704;g206d0acaa9d_0_1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816500" y="1157862"/>
            <a:ext cx="2871625" cy="20689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20976b23531_0_71"/>
          <p:cNvSpPr txBox="1">
            <a:spLocks noGrp="1"/>
          </p:cNvSpPr>
          <p:nvPr>
            <p:ph type="ctrTitle"/>
          </p:nvPr>
        </p:nvSpPr>
        <p:spPr>
          <a:xfrm>
            <a:off x="2061325" y="1122375"/>
            <a:ext cx="100629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0"/>
                  </a:ext>
                </a:extLst>
              </a:rPr>
              <a:t>Supporting</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1"/>
                  </a:ext>
                </a:extLst>
              </a:rPr>
              <a:t> Students in Using Evidence</a:t>
            </a:r>
            <a:r>
              <a:rPr lang="en-US" dirty="0">
                <a:solidFill>
                  <a:schemeClr val="bg1"/>
                </a:solidFill>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1"/>
                  </a:ext>
                </a:extLst>
              </a:rPr>
              <a:t>2</a:t>
            </a:r>
            <a:endParaRPr lang="en-US" sz="4500" dirty="0">
              <a:solidFill>
                <a:schemeClr val="bg1"/>
              </a:solidFill>
              <a:latin typeface="Franklin Gothic Medium" panose="020B0603020102020204" pitchFamily="34" charset="0"/>
            </a:endParaRPr>
          </a:p>
        </p:txBody>
      </p:sp>
      <p:sp>
        <p:nvSpPr>
          <p:cNvPr id="573" name="Google Shape;573;g20976b23531_0_71"/>
          <p:cNvSpPr txBox="1">
            <a:spLocks noGrp="1"/>
          </p:cNvSpPr>
          <p:nvPr>
            <p:ph type="subTitle" idx="1"/>
          </p:nvPr>
        </p:nvSpPr>
        <p:spPr>
          <a:xfrm>
            <a:off x="3307925" y="3849575"/>
            <a:ext cx="8526600" cy="139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500" dirty="0">
                <a:latin typeface="Franklin Gothic Book" panose="020B0503020102020204" pitchFamily="34" charset="0"/>
                <a:ea typeface="Libre Franklin Medium"/>
                <a:cs typeface="Libre Franklin Medium"/>
                <a:sym typeface="Libre Franklin Medium"/>
              </a:rPr>
              <a:t>Module Four: What Should Students Do Before Engaging with Complex Sources?</a:t>
            </a:r>
            <a:endParaRPr i="1" dirty="0">
              <a:latin typeface="Franklin Gothic Book" panose="020B05030201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2435fae32ad_0_33"/>
          <p:cNvSpPr txBox="1">
            <a:spLocks noGrp="1"/>
          </p:cNvSpPr>
          <p:nvPr>
            <p:ph type="title"/>
          </p:nvPr>
        </p:nvSpPr>
        <p:spPr>
          <a:xfrm>
            <a:off x="344800" y="2664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2800" b="1" dirty="0">
                <a:latin typeface="Franklin Gothic Medium" panose="020B0603020102020204" pitchFamily="34" charset="0"/>
                <a:ea typeface="Libre Franklin"/>
                <a:cs typeface="Libre Franklin"/>
                <a:sym typeface="Libre Franklin"/>
              </a:rPr>
              <a:t>Before Engaging with the Source(s)</a:t>
            </a:r>
            <a:r>
              <a:rPr lang="en-US" sz="3000" b="1" dirty="0">
                <a:latin typeface="Franklin Gothic Medium" panose="020B0603020102020204" pitchFamily="34" charset="0"/>
                <a:ea typeface="Libre Franklin"/>
                <a:cs typeface="Libre Franklin"/>
                <a:sym typeface="Libre Franklin"/>
              </a:rPr>
              <a:t> (12)</a:t>
            </a:r>
            <a:endParaRPr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latin typeface="Franklin Gothic Medium" panose="020B0603020102020204" pitchFamily="34" charset="0"/>
            </a:endParaRPr>
          </a:p>
        </p:txBody>
      </p:sp>
      <p:pic>
        <p:nvPicPr>
          <p:cNvPr id="710" name="Google Shape;710;g2435fae32ad_0_3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24216" y="883580"/>
            <a:ext cx="3335850" cy="615500"/>
          </a:xfrm>
          <a:prstGeom prst="rect">
            <a:avLst/>
          </a:prstGeom>
          <a:noFill/>
          <a:ln>
            <a:noFill/>
          </a:ln>
        </p:spPr>
      </p:pic>
      <p:pic>
        <p:nvPicPr>
          <p:cNvPr id="711" name="Google Shape;711;g2435fae32ad_0_3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656329" y="1499080"/>
            <a:ext cx="2871625" cy="2068925"/>
          </a:xfrm>
          <a:prstGeom prst="rect">
            <a:avLst/>
          </a:prstGeom>
          <a:noFill/>
          <a:ln>
            <a:noFill/>
          </a:ln>
        </p:spPr>
      </p:pic>
      <p:sp>
        <p:nvSpPr>
          <p:cNvPr id="712" name="Google Shape;712;g2435fae32ad_0_33"/>
          <p:cNvSpPr txBox="1"/>
          <p:nvPr/>
        </p:nvSpPr>
        <p:spPr>
          <a:xfrm>
            <a:off x="431934" y="1050052"/>
            <a:ext cx="8891948" cy="461661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Student generated questions can be used for the purposes of: </a:t>
            </a:r>
          </a:p>
          <a:p>
            <a:pPr marL="0" lvl="0" indent="0" algn="l" rtl="0">
              <a:spcBef>
                <a:spcPts val="0"/>
              </a:spcBef>
              <a:spcAft>
                <a:spcPts val="0"/>
              </a:spcAft>
              <a:buNone/>
            </a:pPr>
            <a:endParaRPr lang="en-US" sz="1800" dirty="0">
              <a:solidFill>
                <a:schemeClr val="dk1"/>
              </a:solidFill>
              <a:highlight>
                <a:schemeClr val="lt1"/>
              </a:highlight>
              <a:latin typeface="Franklin Gothic Book" panose="020B0503020102020204" pitchFamily="34" charset="0"/>
              <a:ea typeface="Libre Franklin"/>
              <a:cs typeface="Libre Franklin"/>
              <a:sym typeface="Libre Franklin"/>
            </a:endParaRP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Reviewing content;</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Elaborating on information; </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Setting the purpose for listening or viewing content; </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Showing gaps in student comprehension; </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Making predictions; </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Prompting thinking about a source’s content, structure or language; </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Clarifying information that may be misunderstood or missing; </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Assisting teachers in guiding classroom discussion and close reading analysis; </a:t>
            </a:r>
          </a:p>
          <a:p>
            <a:pPr marL="457200" lvl="0" indent="-330200" algn="l" rtl="0">
              <a:spcBef>
                <a:spcPts val="0"/>
              </a:spcBef>
              <a:spcAft>
                <a:spcPts val="0"/>
              </a:spcAft>
              <a:buClr>
                <a:schemeClr val="dk1"/>
              </a:buClr>
              <a:buSzPts val="1600"/>
              <a:buFont typeface="Libre Franklin"/>
              <a:buChar char="-"/>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Demonstrating that all students’ ideas are valued and supported </a:t>
            </a: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3"/>
                  </a:ext>
                </a:extLst>
              </a:rPr>
              <a:t>(Marzano, 2017; Miller, 2020; Fisher, et al., 2016; </a:t>
            </a: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3"/>
                  </a:ext>
                </a:extLst>
              </a:rPr>
              <a:t>Frazin</a:t>
            </a: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3"/>
                  </a:ext>
                </a:extLst>
              </a:rPr>
              <a:t> &amp; </a:t>
            </a: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3"/>
                  </a:ext>
                </a:extLst>
              </a:rPr>
              <a:t>Wischow</a:t>
            </a: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3"/>
                  </a:ext>
                </a:extLst>
              </a:rPr>
              <a:t>, 2020; Hoffer, 2020</a:t>
            </a: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a:t>
            </a:r>
          </a:p>
          <a:p>
            <a:pPr marL="457200" lvl="0" indent="0" algn="l" rtl="0">
              <a:spcBef>
                <a:spcPts val="0"/>
              </a:spcBef>
              <a:spcAft>
                <a:spcPts val="0"/>
              </a:spcAft>
              <a:buNone/>
            </a:pPr>
            <a:endParaRPr lang="en-US" sz="1800" dirty="0">
              <a:solidFill>
                <a:schemeClr val="dk1"/>
              </a:solidFill>
              <a:highlight>
                <a:schemeClr val="lt1"/>
              </a:highlight>
              <a:latin typeface="Franklin Gothic Book" panose="020B0503020102020204" pitchFamily="34" charset="0"/>
              <a:ea typeface="Libre Franklin"/>
              <a:cs typeface="Libre Franklin"/>
              <a:sym typeface="Libre Franklin"/>
            </a:endParaRPr>
          </a:p>
          <a:p>
            <a:pPr marL="0" lvl="0" indent="0" algn="l" rtl="0">
              <a:spcBef>
                <a:spcPts val="0"/>
              </a:spcBef>
              <a:spcAft>
                <a:spcPts val="0"/>
              </a:spcAft>
              <a:buNone/>
            </a:pPr>
            <a:r>
              <a:rPr lang="en-US" sz="1800" dirty="0">
                <a:solidFill>
                  <a:schemeClr val="dk1"/>
                </a:solidFill>
                <a:highlight>
                  <a:schemeClr val="lt1"/>
                </a:highlight>
                <a:latin typeface="Franklin Gothic Book" panose="020B0503020102020204" pitchFamily="34" charset="0"/>
                <a:ea typeface="Libre Franklin"/>
                <a:cs typeface="Libre Franklin"/>
                <a:sym typeface="Libre Franklin"/>
              </a:rPr>
              <a:t>Ensuring that student voice is valued through questioning in Kentucky social studies classrooms empowers students to unlock the unknown through questioning because it capitalizes on their curiosity as learners.</a:t>
            </a:r>
            <a:endParaRPr lang="en-US" sz="1600" dirty="0">
              <a:latin typeface="Franklin Gothic Book" panose="020B0503020102020204" pitchFamily="34" charset="0"/>
              <a:ea typeface="Libre Franklin"/>
              <a:cs typeface="Libre Franklin"/>
              <a:sym typeface="Libre Frankli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206d0acaa9d_0_129"/>
          <p:cNvSpPr txBox="1">
            <a:spLocks noGrp="1"/>
          </p:cNvSpPr>
          <p:nvPr>
            <p:ph type="title"/>
          </p:nvPr>
        </p:nvSpPr>
        <p:spPr>
          <a:xfrm>
            <a:off x="148139" y="220133"/>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2800" b="1" dirty="0">
                <a:latin typeface="Franklin Gothic Medium" panose="020B0603020102020204" pitchFamily="34" charset="0"/>
                <a:ea typeface="Libre Franklin"/>
                <a:cs typeface="Libre Franklin"/>
                <a:sym typeface="Libre Franklin"/>
              </a:rPr>
              <a:t>Before Engaging with the Source(s)</a:t>
            </a:r>
            <a:r>
              <a:rPr lang="en-US" sz="3000" b="1" dirty="0">
                <a:latin typeface="Franklin Gothic Medium" panose="020B0603020102020204" pitchFamily="34" charset="0"/>
                <a:ea typeface="Libre Franklin"/>
                <a:cs typeface="Libre Franklin"/>
                <a:sym typeface="Libre Franklin"/>
              </a:rPr>
              <a:t> (13)</a:t>
            </a:r>
            <a:endParaRPr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p>
        </p:txBody>
      </p:sp>
      <p:sp>
        <p:nvSpPr>
          <p:cNvPr id="718" name="Google Shape;718;g206d0acaa9d_0_129"/>
          <p:cNvSpPr txBox="1">
            <a:spLocks noGrp="1"/>
          </p:cNvSpPr>
          <p:nvPr>
            <p:ph type="body" idx="1"/>
          </p:nvPr>
        </p:nvSpPr>
        <p:spPr>
          <a:xfrm>
            <a:off x="-45650" y="1266675"/>
            <a:ext cx="5622752" cy="4563600"/>
          </a:xfrm>
          <a:prstGeom prst="rect">
            <a:avLst/>
          </a:prstGeom>
        </p:spPr>
        <p:txBody>
          <a:bodyPr spcFirstLastPara="1" wrap="square" lIns="91425" tIns="45700" rIns="91425" bIns="45700" anchor="t" anchorCtr="0">
            <a:normAutofit/>
          </a:bodyPr>
          <a:lstStyle/>
          <a:p>
            <a:pPr marL="114300" lvl="0" indent="0" algn="l" rtl="0">
              <a:lnSpc>
                <a:spcPct val="100000"/>
              </a:lnSpc>
              <a:spcBef>
                <a:spcPts val="0"/>
              </a:spcBef>
              <a:spcAft>
                <a:spcPts val="0"/>
              </a:spcAft>
              <a:buSzPts val="1800"/>
              <a:buNone/>
            </a:pPr>
            <a:r>
              <a:rPr lang="en-US" b="1" dirty="0">
                <a:latin typeface="Franklin Gothic Book" panose="020B0503020102020204" pitchFamily="34" charset="0"/>
                <a:ea typeface="Calibri"/>
                <a:cs typeface="Calibri"/>
                <a:sym typeface="Calibri"/>
              </a:rPr>
              <a:t>Generate interest </a:t>
            </a:r>
            <a:r>
              <a:rPr lang="en-US" dirty="0">
                <a:latin typeface="Franklin Gothic Book" panose="020B0503020102020204" pitchFamily="34" charset="0"/>
                <a:ea typeface="Calibri"/>
                <a:cs typeface="Calibri"/>
                <a:sym typeface="Calibri"/>
              </a:rPr>
              <a:t>in the source by:</a:t>
            </a:r>
          </a:p>
          <a:p>
            <a:pPr marL="590550" lvl="1" indent="0" algn="l" rtl="0">
              <a:lnSpc>
                <a:spcPct val="100000"/>
              </a:lnSpc>
              <a:spcBef>
                <a:spcPts val="0"/>
              </a:spcBef>
              <a:spcAft>
                <a:spcPts val="0"/>
              </a:spcAft>
              <a:buClr>
                <a:schemeClr val="dk1"/>
              </a:buClr>
              <a:buSzPts val="1500"/>
              <a:buNone/>
            </a:pPr>
            <a:r>
              <a:rPr lang="en-US" sz="2800" b="1" dirty="0">
                <a:solidFill>
                  <a:schemeClr val="dk1"/>
                </a:solidFill>
                <a:latin typeface="Franklin Gothic Book" panose="020B0503020102020204" pitchFamily="34" charset="0"/>
                <a:ea typeface="Calibri"/>
                <a:cs typeface="Calibri"/>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4"/>
                  </a:ext>
                </a:extLst>
              </a:rPr>
              <a:t>Engaging</a:t>
            </a:r>
            <a:r>
              <a:rPr lang="en-US" sz="2800" b="1" dirty="0">
                <a:solidFill>
                  <a:schemeClr val="dk1"/>
                </a:solidFill>
                <a:latin typeface="Franklin Gothic Book" panose="020B0503020102020204" pitchFamily="34" charset="0"/>
                <a:ea typeface="Calibri"/>
                <a:cs typeface="Calibri"/>
                <a:sym typeface="Calibri"/>
              </a:rPr>
              <a:t> in questioning </a:t>
            </a:r>
            <a:r>
              <a:rPr lang="en-US" sz="2800" dirty="0">
                <a:solidFill>
                  <a:schemeClr val="dk1"/>
                </a:solidFill>
                <a:latin typeface="Franklin Gothic Book" panose="020B0503020102020204" pitchFamily="34" charset="0"/>
                <a:ea typeface="Calibri"/>
                <a:cs typeface="Calibri"/>
                <a:sym typeface="Calibri"/>
              </a:rPr>
              <a:t>that can be answered by engaging with the source.</a:t>
            </a:r>
            <a:endParaRPr lang="en-US" sz="2800" dirty="0">
              <a:latin typeface="Franklin Gothic Book" panose="020B0503020102020204" pitchFamily="34" charset="0"/>
              <a:ea typeface="Calibri"/>
              <a:cs typeface="Calibri"/>
              <a:sym typeface="Calibri"/>
            </a:endParaRPr>
          </a:p>
        </p:txBody>
      </p:sp>
      <p:graphicFrame>
        <p:nvGraphicFramePr>
          <p:cNvPr id="720" name="Google Shape;720;g206d0acaa9d_0_129"/>
          <p:cNvGraphicFramePr/>
          <p:nvPr>
            <p:extLst>
              <p:ext uri="{D42A27DB-BD31-4B8C-83A1-F6EECF244321}">
                <p14:modId xmlns:p14="http://schemas.microsoft.com/office/powerpoint/2010/main" val="2702279560"/>
              </p:ext>
            </p:extLst>
          </p:nvPr>
        </p:nvGraphicFramePr>
        <p:xfrm>
          <a:off x="687126" y="3150691"/>
          <a:ext cx="4547650" cy="2621250"/>
        </p:xfrm>
        <a:graphic>
          <a:graphicData uri="http://schemas.openxmlformats.org/drawingml/2006/table">
            <a:tbl>
              <a:tblPr firstRow="1">
                <a:noFill/>
                <a:tableStyleId>{7D4F87D2-B31D-4A5B-840A-ADB18C62B1F1}</a:tableStyleId>
              </a:tblPr>
              <a:tblGrid>
                <a:gridCol w="4547650">
                  <a:extLst>
                    <a:ext uri="{9D8B030D-6E8A-4147-A177-3AD203B41FA5}">
                      <a16:colId xmlns:a16="http://schemas.microsoft.com/office/drawing/2014/main" val="20000"/>
                    </a:ext>
                  </a:extLst>
                </a:gridCol>
              </a:tblGrid>
              <a:tr h="1717075">
                <a:tc>
                  <a:txBody>
                    <a:bodyPr/>
                    <a:lstStyle/>
                    <a:p>
                      <a:pPr marL="0" lvl="0" indent="0" algn="l" rtl="0">
                        <a:spcBef>
                          <a:spcPts val="0"/>
                        </a:spcBef>
                        <a:spcAft>
                          <a:spcPts val="0"/>
                        </a:spcAft>
                        <a:buNone/>
                      </a:pPr>
                      <a:r>
                        <a:rPr lang="en-US" sz="2000" dirty="0">
                          <a:latin typeface="Franklin Gothic Book" panose="020B0503020102020204" pitchFamily="34" charset="0"/>
                        </a:rPr>
                        <a:t>In this </a:t>
                      </a:r>
                      <a:r>
                        <a:rPr lang="en-US" sz="2000" u="sng" dirty="0">
                          <a:solidFill>
                            <a:schemeClr val="hlink"/>
                          </a:solidFill>
                          <a:latin typeface="Franklin Gothic Book" panose="020B0503020102020204" pitchFamily="34" charset="0"/>
                          <a:hlinkClick r:id="rId3"/>
                        </a:rPr>
                        <a:t>Kindergarten example</a:t>
                      </a:r>
                      <a:r>
                        <a:rPr lang="en-US" sz="2000" dirty="0">
                          <a:latin typeface="Franklin Gothic Book" panose="020B0503020102020204" pitchFamily="34" charset="0"/>
                        </a:rPr>
                        <a:t>, students engage with the sources pictured in the chart, which are images of street signs with which students are likely familiar with from their community. The teacher poses the questions on the chart to support students with understanding the sources.</a:t>
                      </a:r>
                      <a:endParaRPr sz="2000" dirty="0">
                        <a:latin typeface="Franklin Gothic Book" panose="020B0503020102020204" pitchFamily="34" charset="0"/>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3" name="Picture 2" descr="This is a screenshot from the Kindergarten Assignment with Teacher Notes that is linked on the slide.">
            <a:extLst>
              <a:ext uri="{FF2B5EF4-FFF2-40B4-BE49-F238E27FC236}">
                <a16:creationId xmlns:a16="http://schemas.microsoft.com/office/drawing/2014/main" id="{F072FC84-03EF-F2C2-F7A4-BA4C28546EEC}"/>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5577102" y="1272762"/>
            <a:ext cx="6614898" cy="43124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Google Shape;725;g241eb7f8d0b_0_15"/>
          <p:cNvSpPr txBox="1">
            <a:spLocks noGrp="1"/>
          </p:cNvSpPr>
          <p:nvPr>
            <p:ph type="title"/>
          </p:nvPr>
        </p:nvSpPr>
        <p:spPr>
          <a:xfrm>
            <a:off x="294883"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2800" b="1" dirty="0">
                <a:latin typeface="Franklin Gothic Medium" panose="020B0603020102020204" pitchFamily="34" charset="0"/>
                <a:ea typeface="Libre Franklin"/>
                <a:cs typeface="Libre Franklin"/>
                <a:sym typeface="Libre Franklin"/>
              </a:rPr>
              <a:t>Before Engaging with the Source(s): Application (5)</a:t>
            </a:r>
            <a:endParaRPr dirty="0">
              <a:latin typeface="Franklin Gothic Medium" panose="020B0603020102020204" pitchFamily="34" charset="0"/>
            </a:endParaRPr>
          </a:p>
        </p:txBody>
      </p:sp>
      <p:sp>
        <p:nvSpPr>
          <p:cNvPr id="726" name="Google Shape;726;g241eb7f8d0b_0_15"/>
          <p:cNvSpPr txBox="1">
            <a:spLocks noGrp="1"/>
          </p:cNvSpPr>
          <p:nvPr>
            <p:ph type="body" idx="1"/>
          </p:nvPr>
        </p:nvSpPr>
        <p:spPr>
          <a:xfrm>
            <a:off x="294883" y="1079292"/>
            <a:ext cx="7839317" cy="4670943"/>
          </a:xfrm>
          <a:prstGeom prst="rect">
            <a:avLst/>
          </a:prstGeom>
        </p:spPr>
        <p:txBody>
          <a:bodyPr spcFirstLastPara="1" wrap="square" lIns="91425" tIns="45700" rIns="91425" bIns="45700" anchor="t" anchorCtr="0">
            <a:normAutofit/>
          </a:bodyPr>
          <a:lstStyle/>
          <a:p>
            <a:pPr marL="457200" lvl="0" indent="-406400" algn="l" rtl="0">
              <a:lnSpc>
                <a:spcPct val="110000"/>
              </a:lnSpc>
              <a:spcBef>
                <a:spcPts val="1000"/>
              </a:spcBef>
              <a:spcAft>
                <a:spcPts val="600"/>
              </a:spcAft>
              <a:buSzPts val="2800"/>
              <a:buFont typeface="Libre Franklin"/>
              <a:buChar char="•"/>
            </a:pPr>
            <a:r>
              <a:rPr lang="en-US" sz="2800"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sz="2800"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8"/>
                  </a:ext>
                </a:extLst>
              </a:rPr>
              <a:t>Module Two of the </a:t>
            </a:r>
            <a:r>
              <a:rPr lang="en-US" sz="2800" i="1"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9"/>
                  </a:ext>
                </a:extLst>
              </a:rPr>
              <a:t>Supporting Students in Using Evidence </a:t>
            </a:r>
            <a:r>
              <a:rPr lang="en-US" sz="2800"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0"/>
                  </a:ext>
                </a:extLst>
              </a:rPr>
              <a:t>Model Series if you completed this module previously.</a:t>
            </a:r>
            <a:endParaRPr lang="en-US" sz="2800" dirty="0">
              <a:solidFill>
                <a:schemeClr val="dk1"/>
              </a:solidFill>
              <a:highlight>
                <a:schemeClr val="lt1"/>
              </a:highlight>
              <a:latin typeface="Franklin Gothic Book" panose="020B0503020102020204" pitchFamily="34" charset="0"/>
            </a:endParaRPr>
          </a:p>
          <a:p>
            <a:pPr marL="457200" lvl="0" indent="-342900" algn="l" rtl="0">
              <a:lnSpc>
                <a:spcPct val="110000"/>
              </a:lnSpc>
              <a:spcBef>
                <a:spcPts val="0"/>
              </a:spcBef>
              <a:spcAft>
                <a:spcPts val="600"/>
              </a:spcAft>
              <a:buClr>
                <a:schemeClr val="dk1"/>
              </a:buClr>
              <a:buSzPts val="1800"/>
              <a:buFont typeface="Calibri"/>
              <a:buChar char="•"/>
            </a:pPr>
            <a:r>
              <a:rPr lang="en-US" b="1" dirty="0">
                <a:solidFill>
                  <a:srgbClr val="222222"/>
                </a:solidFill>
                <a:latin typeface="Franklin Gothic Book" panose="020B0503020102020204" pitchFamily="34" charset="0"/>
              </a:rPr>
              <a:t>Write questions that will generate interest in the source. </a:t>
            </a:r>
            <a:endParaRPr lang="en-US" dirty="0">
              <a:solidFill>
                <a:srgbClr val="222222"/>
              </a:solidFill>
              <a:latin typeface="Franklin Gothic Book" panose="020B0503020102020204" pitchFamily="34" charset="0"/>
            </a:endParaRPr>
          </a:p>
          <a:p>
            <a:pPr marL="914400" lvl="1" indent="-381000" algn="l" rtl="0">
              <a:lnSpc>
                <a:spcPct val="110000"/>
              </a:lnSpc>
              <a:spcBef>
                <a:spcPts val="0"/>
              </a:spcBef>
              <a:spcAft>
                <a:spcPts val="600"/>
              </a:spcAft>
              <a:buClr>
                <a:schemeClr val="dk1"/>
              </a:buClr>
              <a:buSzPts val="2400"/>
              <a:buFont typeface="Calibri"/>
              <a:buChar char="•"/>
            </a:pPr>
            <a:r>
              <a:rPr lang="en-US" dirty="0">
                <a:solidFill>
                  <a:srgbClr val="222222"/>
                </a:solidFill>
                <a:latin typeface="Franklin Gothic Book" panose="020B0503020102020204" pitchFamily="34" charset="0"/>
              </a:rPr>
              <a:t>What questions can you ask to generate student curiosity about a source or the information in it? </a:t>
            </a:r>
            <a:endParaRPr lang="en-US" dirty="0">
              <a:latin typeface="Franklin Gothic Book" panose="020B0503020102020204" pitchFamily="34" charset="0"/>
            </a:endParaRPr>
          </a:p>
        </p:txBody>
      </p:sp>
      <p:pic>
        <p:nvPicPr>
          <p:cNvPr id="727" name="Google Shape;727;g241eb7f8d0b_0_1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256263" y="1690825"/>
            <a:ext cx="3335850" cy="615500"/>
          </a:xfrm>
          <a:prstGeom prst="rect">
            <a:avLst/>
          </a:prstGeom>
          <a:noFill/>
          <a:ln>
            <a:noFill/>
          </a:ln>
        </p:spPr>
      </p:pic>
      <p:pic>
        <p:nvPicPr>
          <p:cNvPr id="728" name="Google Shape;728;g241eb7f8d0b_0_1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598425" y="2540173"/>
            <a:ext cx="2871625" cy="2068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206d0acaa9d_0_15"/>
          <p:cNvSpPr txBox="1">
            <a:spLocks noGrp="1"/>
          </p:cNvSpPr>
          <p:nvPr>
            <p:ph type="title"/>
          </p:nvPr>
        </p:nvSpPr>
        <p:spPr>
          <a:xfrm>
            <a:off x="239843" y="179018"/>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2800" b="1" dirty="0">
                <a:latin typeface="Franklin Gothic Medium" panose="020B0603020102020204" pitchFamily="34" charset="0"/>
                <a:ea typeface="Libre Franklin"/>
                <a:cs typeface="Libre Franklin"/>
                <a:sym typeface="Libre Franklin"/>
              </a:rPr>
              <a:t>Before Engaging with the Source(s)</a:t>
            </a:r>
            <a:r>
              <a:rPr lang="en-US" sz="3000" b="1" dirty="0">
                <a:latin typeface="Franklin Gothic Medium" panose="020B0603020102020204" pitchFamily="34" charset="0"/>
                <a:ea typeface="Libre Franklin"/>
                <a:cs typeface="Libre Franklin"/>
                <a:sym typeface="Libre Franklin"/>
              </a:rPr>
              <a:t> (14)</a:t>
            </a:r>
            <a:endParaRPr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latin typeface="Franklin Gothic Medium" panose="020B0603020102020204" pitchFamily="34" charset="0"/>
            </a:endParaRPr>
          </a:p>
        </p:txBody>
      </p:sp>
      <p:sp>
        <p:nvSpPr>
          <p:cNvPr id="734" name="Google Shape;734;g206d0acaa9d_0_15"/>
          <p:cNvSpPr txBox="1">
            <a:spLocks noGrp="1"/>
          </p:cNvSpPr>
          <p:nvPr>
            <p:ph type="body" idx="1"/>
          </p:nvPr>
        </p:nvSpPr>
        <p:spPr>
          <a:xfrm>
            <a:off x="239843" y="906444"/>
            <a:ext cx="8544393" cy="5045112"/>
          </a:xfrm>
          <a:prstGeom prst="rect">
            <a:avLst/>
          </a:prstGeom>
        </p:spPr>
        <p:txBody>
          <a:bodyPr spcFirstLastPara="1" wrap="square" lIns="91425" tIns="45700" rIns="91425" bIns="45700" anchor="t" anchorCtr="0">
            <a:normAutofit/>
          </a:bodyPr>
          <a:lstStyle/>
          <a:p>
            <a:pPr marL="140018" lvl="0" indent="0" algn="l" rtl="0">
              <a:lnSpc>
                <a:spcPct val="120000"/>
              </a:lnSpc>
              <a:spcBef>
                <a:spcPts val="1000"/>
              </a:spcBef>
              <a:spcAft>
                <a:spcPts val="0"/>
              </a:spcAft>
              <a:buSzPct val="64285"/>
              <a:buNone/>
            </a:pPr>
            <a:r>
              <a:rPr lang="en-US" b="1" dirty="0">
                <a:latin typeface="Franklin Gothic Book" panose="020B0503020102020204" pitchFamily="34" charset="0"/>
              </a:rPr>
              <a:t>Activate prior knowledge by</a:t>
            </a:r>
            <a:r>
              <a:rPr lang="en-US" dirty="0">
                <a:latin typeface="Franklin Gothic Book" panose="020B0503020102020204" pitchFamily="34" charset="0"/>
              </a:rPr>
              <a:t>…</a:t>
            </a:r>
            <a:endParaRPr dirty="0">
              <a:latin typeface="Franklin Gothic Book" panose="020B0503020102020204" pitchFamily="34" charset="0"/>
            </a:endParaRPr>
          </a:p>
          <a:p>
            <a:pPr marL="563965" lvl="1" indent="0" algn="l" rtl="0">
              <a:lnSpc>
                <a:spcPct val="120000"/>
              </a:lnSpc>
              <a:spcBef>
                <a:spcPts val="0"/>
              </a:spcBef>
              <a:spcAft>
                <a:spcPts val="0"/>
              </a:spcAft>
              <a:buClr>
                <a:srgbClr val="333E48"/>
              </a:buClr>
              <a:buSzPct val="100000"/>
              <a:buNone/>
            </a:pPr>
            <a:r>
              <a:rPr lang="en-US" dirty="0">
                <a:solidFill>
                  <a:srgbClr val="333E48"/>
                </a:solidFill>
                <a:highlight>
                  <a:srgbClr val="FFFFFF"/>
                </a:highlight>
                <a:latin typeface="Franklin Gothic Book" panose="020B0503020102020204" pitchFamily="34" charset="0"/>
              </a:rPr>
              <a:t>Asking students what they already know about this topic. Students may skim the source to support them in this work. </a:t>
            </a:r>
            <a:endParaRPr dirty="0">
              <a:solidFill>
                <a:srgbClr val="333E48"/>
              </a:solidFill>
              <a:highlight>
                <a:srgbClr val="FFFFFF"/>
              </a:highlight>
              <a:latin typeface="Franklin Gothic Book" panose="020B0503020102020204" pitchFamily="34" charset="0"/>
            </a:endParaRPr>
          </a:p>
          <a:p>
            <a:pPr marL="563965" lvl="1" indent="0" algn="l" rtl="0">
              <a:lnSpc>
                <a:spcPct val="120000"/>
              </a:lnSpc>
              <a:spcBef>
                <a:spcPts val="800"/>
              </a:spcBef>
              <a:spcAft>
                <a:spcPts val="0"/>
              </a:spcAft>
              <a:buClr>
                <a:srgbClr val="333E48"/>
              </a:buClr>
              <a:buSzPct val="100000"/>
              <a:buNone/>
            </a:pPr>
            <a:r>
              <a:rPr lang="en-US" dirty="0">
                <a:solidFill>
                  <a:srgbClr val="333E48"/>
                </a:solidFill>
                <a:highlight>
                  <a:srgbClr val="FFFFFF"/>
                </a:highlight>
                <a:latin typeface="Franklin Gothic Book" panose="020B0503020102020204" pitchFamily="34" charset="0"/>
              </a:rPr>
              <a:t>Additionally, educators may use strategies including, but not limited to, the following: </a:t>
            </a:r>
            <a:endParaRPr dirty="0">
              <a:solidFill>
                <a:srgbClr val="333E48"/>
              </a:solidFill>
              <a:highlight>
                <a:srgbClr val="FFFFFF"/>
              </a:highlight>
              <a:latin typeface="Franklin Gothic Book" panose="020B0503020102020204" pitchFamily="34" charset="0"/>
            </a:endParaRPr>
          </a:p>
          <a:p>
            <a:pPr marL="1371600" lvl="2" indent="-335672" algn="l" rtl="0">
              <a:lnSpc>
                <a:spcPct val="120000"/>
              </a:lnSpc>
              <a:spcBef>
                <a:spcPts val="0"/>
              </a:spcBef>
              <a:spcAft>
                <a:spcPts val="0"/>
              </a:spcAft>
              <a:buClr>
                <a:srgbClr val="333E48"/>
              </a:buClr>
              <a:buSzPct val="100000"/>
              <a:buFont typeface="Libre Franklin"/>
              <a:buChar char="•"/>
            </a:pPr>
            <a:r>
              <a:rPr lang="en-US" u="sng" dirty="0">
                <a:solidFill>
                  <a:srgbClr val="1155CC"/>
                </a:solidFill>
                <a:highlight>
                  <a:srgbClr val="FFFFFF"/>
                </a:highlight>
                <a:latin typeface="Franklin Gothic Book" panose="020B0503020102020204" pitchFamily="34" charset="0"/>
                <a:hlinkClick r:id="rId3">
                  <a:extLst>
                    <a:ext uri="{A12FA001-AC4F-418D-AE19-62706E023703}">
                      <ahyp:hlinkClr xmlns:ahyp="http://schemas.microsoft.com/office/drawing/2018/hyperlinkcolor" val="tx"/>
                    </a:ext>
                  </a:extLst>
                </a:hlinkClick>
              </a:rPr>
              <a:t>See, Think, Wonder</a:t>
            </a:r>
            <a:endParaRPr dirty="0">
              <a:solidFill>
                <a:srgbClr val="333E48"/>
              </a:solidFill>
              <a:highlight>
                <a:srgbClr val="FFFFFF"/>
              </a:highlight>
              <a:latin typeface="Franklin Gothic Book" panose="020B0503020102020204" pitchFamily="34" charset="0"/>
            </a:endParaRPr>
          </a:p>
          <a:p>
            <a:pPr marL="1371600" lvl="2" indent="-335672" algn="l" rtl="0">
              <a:lnSpc>
                <a:spcPct val="120000"/>
              </a:lnSpc>
              <a:spcBef>
                <a:spcPts val="0"/>
              </a:spcBef>
              <a:spcAft>
                <a:spcPts val="0"/>
              </a:spcAft>
              <a:buClr>
                <a:srgbClr val="333E48"/>
              </a:buClr>
              <a:buSzPct val="100000"/>
              <a:buFont typeface="Libre Franklin"/>
              <a:buChar char="•"/>
            </a:pPr>
            <a:r>
              <a:rPr lang="en-US" u="sng" dirty="0">
                <a:solidFill>
                  <a:srgbClr val="1155CC"/>
                </a:solidFill>
                <a:highlight>
                  <a:srgbClr val="FFFFFF"/>
                </a:highlight>
                <a:latin typeface="Franklin Gothic Book" panose="020B0503020102020204" pitchFamily="34" charset="0"/>
                <a:hlinkClick r:id="rId4">
                  <a:extLst>
                    <a:ext uri="{A12FA001-AC4F-418D-AE19-62706E023703}">
                      <ahyp:hlinkClr xmlns:ahyp="http://schemas.microsoft.com/office/drawing/2018/hyperlinkcolor" val="tx"/>
                    </a:ext>
                  </a:extLst>
                </a:hlinkClick>
              </a:rPr>
              <a:t>Think, Puzzle, Explore</a:t>
            </a:r>
            <a:endParaRPr dirty="0">
              <a:solidFill>
                <a:srgbClr val="333E48"/>
              </a:solidFill>
              <a:highlight>
                <a:srgbClr val="FFFFFF"/>
              </a:highlight>
              <a:latin typeface="Franklin Gothic Book" panose="020B0503020102020204" pitchFamily="34" charset="0"/>
            </a:endParaRPr>
          </a:p>
          <a:p>
            <a:pPr marL="1371600" lvl="2" indent="-335672" algn="l" rtl="0">
              <a:lnSpc>
                <a:spcPct val="120000"/>
              </a:lnSpc>
              <a:spcBef>
                <a:spcPts val="0"/>
              </a:spcBef>
              <a:spcAft>
                <a:spcPts val="0"/>
              </a:spcAft>
              <a:buClr>
                <a:srgbClr val="333E48"/>
              </a:buClr>
              <a:buSzPct val="100000"/>
              <a:buFont typeface="Libre Franklin"/>
              <a:buChar char="•"/>
            </a:pPr>
            <a:r>
              <a:rPr lang="en-US" u="sng" dirty="0">
                <a:solidFill>
                  <a:srgbClr val="1155CC"/>
                </a:solidFill>
                <a:highlight>
                  <a:srgbClr val="FFFFFF"/>
                </a:highlight>
                <a:latin typeface="Franklin Gothic Book" panose="020B0503020102020204" pitchFamily="34" charset="0"/>
                <a:hlinkClick r:id="rId5">
                  <a:extLst>
                    <a:ext uri="{A12FA001-AC4F-418D-AE19-62706E023703}">
                      <ahyp:hlinkClr xmlns:ahyp="http://schemas.microsoft.com/office/drawing/2018/hyperlinkcolor" val="tx"/>
                    </a:ext>
                  </a:extLst>
                </a:hlinkClick>
              </a:rPr>
              <a:t>The Explanation Game</a:t>
            </a:r>
            <a:endParaRPr dirty="0">
              <a:solidFill>
                <a:srgbClr val="333E48"/>
              </a:solidFill>
              <a:highlight>
                <a:srgbClr val="FFFFFF"/>
              </a:highlight>
              <a:latin typeface="Franklin Gothic Book" panose="020B0503020102020204" pitchFamily="34" charset="0"/>
            </a:endParaRPr>
          </a:p>
          <a:p>
            <a:pPr marL="1371600" lvl="2" indent="-335672" algn="l" rtl="0">
              <a:lnSpc>
                <a:spcPct val="120000"/>
              </a:lnSpc>
              <a:spcBef>
                <a:spcPts val="0"/>
              </a:spcBef>
              <a:spcAft>
                <a:spcPts val="0"/>
              </a:spcAft>
              <a:buClr>
                <a:srgbClr val="333E48"/>
              </a:buClr>
              <a:buSzPct val="100000"/>
              <a:buFont typeface="Libre Franklin"/>
              <a:buChar char="•"/>
            </a:pPr>
            <a:r>
              <a:rPr lang="en-US" u="sng" dirty="0">
                <a:solidFill>
                  <a:schemeClr val="hlink"/>
                </a:solidFill>
                <a:highlight>
                  <a:srgbClr val="FFFFFF"/>
                </a:highlight>
                <a:latin typeface="Franklin Gothic Book" panose="020B0503020102020204" pitchFamily="34" charset="0"/>
                <a:hlinkClick r:id="rId6"/>
              </a:rPr>
              <a:t>Think, Pair, Share</a:t>
            </a:r>
            <a:endParaRPr dirty="0">
              <a:solidFill>
                <a:srgbClr val="333E48"/>
              </a:solidFill>
              <a:highlight>
                <a:srgbClr val="FFFFFF"/>
              </a:highlight>
              <a:latin typeface="Franklin Gothic Book" panose="020B0503020102020204" pitchFamily="34" charset="0"/>
            </a:endParaRPr>
          </a:p>
          <a:p>
            <a:pPr marL="1371600" lvl="2" indent="-335672" algn="l" rtl="0">
              <a:lnSpc>
                <a:spcPct val="120000"/>
              </a:lnSpc>
              <a:spcBef>
                <a:spcPts val="0"/>
              </a:spcBef>
              <a:spcAft>
                <a:spcPts val="0"/>
              </a:spcAft>
              <a:buClr>
                <a:srgbClr val="333E48"/>
              </a:buClr>
              <a:buSzPct val="100000"/>
              <a:buFont typeface="Libre Franklin"/>
              <a:buChar char="•"/>
            </a:pPr>
            <a:r>
              <a:rPr lang="en-US" u="sng" dirty="0">
                <a:solidFill>
                  <a:schemeClr val="hlink"/>
                </a:solidFill>
                <a:highlight>
                  <a:srgbClr val="FFFFFF"/>
                </a:highlight>
                <a:latin typeface="Franklin Gothic Book" panose="020B0503020102020204" pitchFamily="34" charset="0"/>
                <a:hlinkClick r:id="rId7"/>
              </a:rPr>
              <a:t>Chalk Talk</a:t>
            </a:r>
            <a:r>
              <a:rPr lang="en-US" dirty="0">
                <a:solidFill>
                  <a:srgbClr val="333E48"/>
                </a:solidFill>
                <a:highlight>
                  <a:srgbClr val="FFFFFF"/>
                </a:highlight>
                <a:latin typeface="Franklin Gothic Book" panose="020B0503020102020204" pitchFamily="34" charset="0"/>
              </a:rPr>
              <a:t> </a:t>
            </a:r>
            <a:endParaRPr dirty="0">
              <a:solidFill>
                <a:srgbClr val="333E48"/>
              </a:solidFill>
              <a:highlight>
                <a:srgbClr val="FFFFFF"/>
              </a:highlight>
              <a:latin typeface="Franklin Gothic Book" panose="020B0503020102020204" pitchFamily="34" charset="0"/>
            </a:endParaRPr>
          </a:p>
          <a:p>
            <a:pPr marL="1371600" lvl="2" indent="-335672" algn="l" rtl="0">
              <a:lnSpc>
                <a:spcPct val="120000"/>
              </a:lnSpc>
              <a:spcBef>
                <a:spcPts val="0"/>
              </a:spcBef>
              <a:spcAft>
                <a:spcPts val="0"/>
              </a:spcAft>
              <a:buClr>
                <a:srgbClr val="333E48"/>
              </a:buClr>
              <a:buSzPct val="100000"/>
              <a:buFont typeface="Libre Franklin"/>
              <a:buChar char="•"/>
            </a:pPr>
            <a:r>
              <a:rPr lang="en-US" u="sng" dirty="0">
                <a:solidFill>
                  <a:schemeClr val="hlink"/>
                </a:solidFill>
                <a:highlight>
                  <a:srgbClr val="FFFFFF"/>
                </a:highlight>
                <a:latin typeface="Franklin Gothic Book" panose="020B0503020102020204" pitchFamily="34" charset="0"/>
                <a:hlinkClick r:id="rId8"/>
              </a:rPr>
              <a:t>Compass Points</a:t>
            </a:r>
            <a:endParaRPr dirty="0">
              <a:latin typeface="Franklin Gothic Book" panose="020B0503020102020204" pitchFamily="34" charset="0"/>
              <a:ea typeface="Calibri"/>
              <a:cs typeface="Calibri"/>
              <a:sym typeface="Calibri"/>
            </a:endParaRPr>
          </a:p>
        </p:txBody>
      </p:sp>
      <p:pic>
        <p:nvPicPr>
          <p:cNvPr id="735" name="Google Shape;735;g206d0acaa9d_0_15">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8515624" y="1504718"/>
            <a:ext cx="3676376" cy="36763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g206d0acaa9d_0_114"/>
          <p:cNvSpPr txBox="1">
            <a:spLocks noGrp="1"/>
          </p:cNvSpPr>
          <p:nvPr>
            <p:ph type="title"/>
          </p:nvPr>
        </p:nvSpPr>
        <p:spPr>
          <a:xfrm>
            <a:off x="357250" y="1602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(15)</a:t>
            </a:r>
            <a:endParaRPr sz="30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sz="3000" dirty="0">
              <a:latin typeface="Franklin Gothic Medium" panose="020B0603020102020204" pitchFamily="34" charset="0"/>
            </a:endParaRPr>
          </a:p>
        </p:txBody>
      </p:sp>
      <p:sp>
        <p:nvSpPr>
          <p:cNvPr id="3" name="TextBox 2">
            <a:extLst>
              <a:ext uri="{FF2B5EF4-FFF2-40B4-BE49-F238E27FC236}">
                <a16:creationId xmlns:a16="http://schemas.microsoft.com/office/drawing/2014/main" id="{8A0AA579-A6EB-94A7-69E8-773708A98EDB}"/>
              </a:ext>
            </a:extLst>
          </p:cNvPr>
          <p:cNvSpPr txBox="1"/>
          <p:nvPr/>
        </p:nvSpPr>
        <p:spPr>
          <a:xfrm>
            <a:off x="357248" y="1059978"/>
            <a:ext cx="11573475" cy="678647"/>
          </a:xfrm>
          <a:prstGeom prst="rect">
            <a:avLst/>
          </a:prstGeom>
          <a:noFill/>
        </p:spPr>
        <p:txBody>
          <a:bodyPr wrap="square">
            <a:spAutoFit/>
          </a:bodyPr>
          <a:lstStyle/>
          <a:p>
            <a:pPr marL="0" marR="0">
              <a:lnSpc>
                <a:spcPct val="110000"/>
              </a:lnSpc>
              <a:spcBef>
                <a:spcPts val="0"/>
              </a:spcBef>
              <a:spcAft>
                <a:spcPts val="0"/>
              </a:spcAft>
            </a:pPr>
            <a:r>
              <a:rPr lang="en-US" sz="1800" dirty="0">
                <a:effectLst/>
                <a:latin typeface="Franklin Gothic Book" panose="020B0503020102020204" pitchFamily="34" charset="0"/>
                <a:ea typeface="Calibri" panose="020F0502020204030204" pitchFamily="34" charset="0"/>
              </a:rPr>
              <a:t>Introduce the compelling question, “How does where we live affect how we live?” to students by discussing the characteristics and unique qualities of where we live. First, have students do the following:</a:t>
            </a:r>
            <a:endParaRPr lang="en-US" sz="1800" dirty="0">
              <a:effectLst/>
              <a:latin typeface="Franklin Gothic Book" panose="020B0503020102020204" pitchFamily="34" charset="0"/>
              <a:ea typeface="Arial" panose="020B0604020202020204" pitchFamily="34" charset="0"/>
            </a:endParaRPr>
          </a:p>
        </p:txBody>
      </p:sp>
      <p:graphicFrame>
        <p:nvGraphicFramePr>
          <p:cNvPr id="7" name="Table 6">
            <a:extLst>
              <a:ext uri="{FF2B5EF4-FFF2-40B4-BE49-F238E27FC236}">
                <a16:creationId xmlns:a16="http://schemas.microsoft.com/office/drawing/2014/main" id="{757E4F83-C20C-D45B-7E83-66E9DE21E827}"/>
              </a:ext>
            </a:extLst>
          </p:cNvPr>
          <p:cNvGraphicFramePr>
            <a:graphicFrameLocks noGrp="1"/>
          </p:cNvGraphicFramePr>
          <p:nvPr>
            <p:extLst>
              <p:ext uri="{D42A27DB-BD31-4B8C-83A1-F6EECF244321}">
                <p14:modId xmlns:p14="http://schemas.microsoft.com/office/powerpoint/2010/main" val="1110850901"/>
              </p:ext>
            </p:extLst>
          </p:nvPr>
        </p:nvGraphicFramePr>
        <p:xfrm>
          <a:off x="357248" y="1804700"/>
          <a:ext cx="11573474" cy="719328"/>
        </p:xfrm>
        <a:graphic>
          <a:graphicData uri="http://schemas.openxmlformats.org/drawingml/2006/table">
            <a:tbl>
              <a:tblPr firstRow="1" bandRow="1">
                <a:tableStyleId>{7D4F87D2-B31D-4A5B-840A-ADB18C62B1F1}</a:tableStyleId>
              </a:tblPr>
              <a:tblGrid>
                <a:gridCol w="11573474">
                  <a:extLst>
                    <a:ext uri="{9D8B030D-6E8A-4147-A177-3AD203B41FA5}">
                      <a16:colId xmlns:a16="http://schemas.microsoft.com/office/drawing/2014/main" val="3671734020"/>
                    </a:ext>
                  </a:extLst>
                </a:gridCol>
              </a:tblGrid>
              <a:tr h="0">
                <a:tc>
                  <a:txBody>
                    <a:bodyPr/>
                    <a:lstStyle/>
                    <a:p>
                      <a:pPr marL="0" marR="0">
                        <a:lnSpc>
                          <a:spcPct val="110000"/>
                        </a:lnSpc>
                        <a:spcBef>
                          <a:spcPts val="0"/>
                        </a:spcBef>
                        <a:spcAft>
                          <a:spcPts val="0"/>
                        </a:spcAft>
                      </a:pPr>
                      <a:r>
                        <a:rPr lang="en-US" sz="1600" u="sng" dirty="0">
                          <a:effectLst/>
                          <a:latin typeface="Franklin Gothic Book" panose="020B0503020102020204" pitchFamily="34" charset="0"/>
                          <a:hlinkClick r:id="rId3"/>
                        </a:rPr>
                        <a:t>Turn and Talk</a:t>
                      </a:r>
                      <a:r>
                        <a:rPr lang="en-US" sz="1600" dirty="0">
                          <a:effectLst/>
                          <a:latin typeface="Franklin Gothic Book" panose="020B0503020102020204" pitchFamily="34" charset="0"/>
                        </a:rPr>
                        <a:t> to a partner to answer the following question:</a:t>
                      </a:r>
                    </a:p>
                    <a:p>
                      <a:pPr marL="0" marR="0">
                        <a:lnSpc>
                          <a:spcPct val="110000"/>
                        </a:lnSpc>
                        <a:spcBef>
                          <a:spcPts val="600"/>
                        </a:spcBef>
                        <a:spcAft>
                          <a:spcPts val="0"/>
                        </a:spcAft>
                      </a:pPr>
                      <a:r>
                        <a:rPr lang="en-US" sz="1600" dirty="0">
                          <a:effectLst/>
                          <a:latin typeface="Franklin Gothic Book" panose="020B0503020102020204" pitchFamily="34" charset="0"/>
                        </a:rPr>
                        <a:t> What are the characteristics of where we live in Kentucky?</a:t>
                      </a:r>
                      <a:endParaRPr lang="en-US" sz="1600" dirty="0">
                        <a:effectLst/>
                        <a:latin typeface="Franklin Gothic Book" panose="020B0503020102020204" pitchFamily="34" charset="0"/>
                        <a:ea typeface="Arial" panose="020B0604020202020204" pitchFamily="34" charset="0"/>
                      </a:endParaRPr>
                    </a:p>
                  </a:txBody>
                  <a:tcPr marL="63500" marR="63500" marT="63500" marB="63500">
                    <a:solidFill>
                      <a:schemeClr val="accent1">
                        <a:lumMod val="20000"/>
                        <a:lumOff val="80000"/>
                      </a:schemeClr>
                    </a:solidFill>
                  </a:tcPr>
                </a:tc>
                <a:extLst>
                  <a:ext uri="{0D108BD9-81ED-4DB2-BD59-A6C34878D82A}">
                    <a16:rowId xmlns:a16="http://schemas.microsoft.com/office/drawing/2014/main" val="231898206"/>
                  </a:ext>
                </a:extLst>
              </a:tr>
            </a:tbl>
          </a:graphicData>
        </a:graphic>
      </p:graphicFrame>
      <p:sp>
        <p:nvSpPr>
          <p:cNvPr id="9" name="TextBox 8">
            <a:extLst>
              <a:ext uri="{FF2B5EF4-FFF2-40B4-BE49-F238E27FC236}">
                <a16:creationId xmlns:a16="http://schemas.microsoft.com/office/drawing/2014/main" id="{58E88D16-0F3A-BC59-9EDA-1EBDCEF24C7B}"/>
              </a:ext>
            </a:extLst>
          </p:cNvPr>
          <p:cNvSpPr txBox="1"/>
          <p:nvPr/>
        </p:nvSpPr>
        <p:spPr>
          <a:xfrm>
            <a:off x="261275" y="2574252"/>
            <a:ext cx="11573474" cy="983346"/>
          </a:xfrm>
          <a:prstGeom prst="rect">
            <a:avLst/>
          </a:prstGeom>
          <a:noFill/>
        </p:spPr>
        <p:txBody>
          <a:bodyPr wrap="square">
            <a:spAutoFit/>
          </a:bodyPr>
          <a:lstStyle/>
          <a:p>
            <a:pPr marL="0" marR="0">
              <a:lnSpc>
                <a:spcPct val="110000"/>
              </a:lnSpc>
              <a:spcBef>
                <a:spcPts val="0"/>
              </a:spcBef>
              <a:spcAft>
                <a:spcPts val="0"/>
              </a:spcAft>
            </a:pPr>
            <a:r>
              <a:rPr lang="en-US" sz="1800" dirty="0">
                <a:effectLst/>
                <a:latin typeface="Franklin Gothic Book" panose="020B0503020102020204" pitchFamily="34" charset="0"/>
                <a:ea typeface="Calibri" panose="020F0502020204030204" pitchFamily="34" charset="0"/>
              </a:rPr>
              <a:t>If needed, prompt them to think about the climate, landforms, natural resources, animals, etc. Once they have had time to share ideas, create a list on the board or chart paper and record students’ ideas. Some responses may include, but are not limited to, the following:</a:t>
            </a:r>
            <a:endParaRPr lang="en-US" sz="1800" dirty="0">
              <a:effectLst/>
              <a:latin typeface="Franklin Gothic Book" panose="020B0503020102020204" pitchFamily="34" charset="0"/>
              <a:ea typeface="Arial" panose="020B0604020202020204" pitchFamily="34" charset="0"/>
            </a:endParaRPr>
          </a:p>
        </p:txBody>
      </p:sp>
      <p:sp>
        <p:nvSpPr>
          <p:cNvPr id="11" name="TextBox 10">
            <a:extLst>
              <a:ext uri="{FF2B5EF4-FFF2-40B4-BE49-F238E27FC236}">
                <a16:creationId xmlns:a16="http://schemas.microsoft.com/office/drawing/2014/main" id="{63D1006B-255B-B6B3-9B42-478DE68E127E}"/>
              </a:ext>
            </a:extLst>
          </p:cNvPr>
          <p:cNvSpPr txBox="1"/>
          <p:nvPr/>
        </p:nvSpPr>
        <p:spPr>
          <a:xfrm>
            <a:off x="357248" y="3541639"/>
            <a:ext cx="7025826" cy="2303451"/>
          </a:xfrm>
          <a:prstGeom prst="rect">
            <a:avLst/>
          </a:prstGeom>
          <a:noFill/>
        </p:spPr>
        <p:txBody>
          <a:bodyPr wrap="square" numCol="2">
            <a:spAutoFit/>
          </a:bodyPr>
          <a:lstStyle/>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mild climate/all four seasons</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rainfall throughout the year</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grassy</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many hills</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some mountains</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rivers</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lakes</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forests/many trees</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many animals (they may list common ones like squirrels, deer, etc.)</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coal</a:t>
            </a:r>
            <a:endParaRPr lang="en-US" sz="1800" dirty="0">
              <a:effectLst/>
              <a:latin typeface="Franklin Gothic Book" panose="020B0503020102020204" pitchFamily="34" charset="0"/>
              <a:ea typeface="Noto Sans Symbols"/>
              <a:cs typeface="Noto Sans Symbols"/>
            </a:endParaRPr>
          </a:p>
          <a:p>
            <a:pPr marL="342900" marR="0" lvl="0" indent="-342900">
              <a:lnSpc>
                <a:spcPct val="110000"/>
              </a:lnSpc>
              <a:spcBef>
                <a:spcPts val="0"/>
              </a:spcBef>
              <a:spcAft>
                <a:spcPts val="0"/>
              </a:spcAft>
              <a:buSzPts val="1000"/>
              <a:buFont typeface="Arial" panose="020B0604020202020204" pitchFamily="34" charset="0"/>
              <a:buChar char="●"/>
            </a:pPr>
            <a:r>
              <a:rPr lang="en-US" sz="1800" dirty="0">
                <a:effectLst/>
                <a:latin typeface="Franklin Gothic Book" panose="020B0503020102020204" pitchFamily="34" charset="0"/>
                <a:ea typeface="Calibri" panose="020F0502020204030204" pitchFamily="34" charset="0"/>
                <a:cs typeface="Noto Sans Symbols"/>
              </a:rPr>
              <a:t>farming</a:t>
            </a:r>
            <a:endParaRPr lang="en-US" sz="1800" dirty="0">
              <a:latin typeface="Franklin Gothic Book" panose="020B0503020102020204" pitchFamily="34" charset="0"/>
            </a:endParaRPr>
          </a:p>
        </p:txBody>
      </p:sp>
      <p:graphicFrame>
        <p:nvGraphicFramePr>
          <p:cNvPr id="742" name="Google Shape;742;g206d0acaa9d_0_114"/>
          <p:cNvGraphicFramePr/>
          <p:nvPr>
            <p:extLst>
              <p:ext uri="{D42A27DB-BD31-4B8C-83A1-F6EECF244321}">
                <p14:modId xmlns:p14="http://schemas.microsoft.com/office/powerpoint/2010/main" val="518644958"/>
              </p:ext>
            </p:extLst>
          </p:nvPr>
        </p:nvGraphicFramePr>
        <p:xfrm>
          <a:off x="7023311" y="3204520"/>
          <a:ext cx="4907411" cy="2377410"/>
        </p:xfrm>
        <a:graphic>
          <a:graphicData uri="http://schemas.openxmlformats.org/drawingml/2006/table">
            <a:tbl>
              <a:tblPr firstRow="1">
                <a:noFill/>
                <a:tableStyleId>{7D4F87D2-B31D-4A5B-840A-ADB18C62B1F1}</a:tableStyleId>
              </a:tblPr>
              <a:tblGrid>
                <a:gridCol w="4907411">
                  <a:extLst>
                    <a:ext uri="{9D8B030D-6E8A-4147-A177-3AD203B41FA5}">
                      <a16:colId xmlns:a16="http://schemas.microsoft.com/office/drawing/2014/main" val="20000"/>
                    </a:ext>
                  </a:extLst>
                </a:gridCol>
              </a:tblGrid>
              <a:tr h="1845091">
                <a:tc>
                  <a:txBody>
                    <a:bodyPr/>
                    <a:lstStyle/>
                    <a:p>
                      <a:pPr marL="0" lvl="0" indent="0" algn="l" rtl="0">
                        <a:spcBef>
                          <a:spcPts val="0"/>
                        </a:spcBef>
                        <a:spcAft>
                          <a:spcPts val="0"/>
                        </a:spcAft>
                        <a:buNone/>
                      </a:pPr>
                      <a:r>
                        <a:rPr lang="en-US" sz="1600" dirty="0">
                          <a:latin typeface="Franklin Gothic Book" panose="020B0503020102020204" pitchFamily="34" charset="0"/>
                          <a:ea typeface="Libre Franklin"/>
                          <a:cs typeface="Libre Franklin"/>
                          <a:sym typeface="Libre Franklin"/>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7"/>
                            </a:ext>
                          </a:extLst>
                        </a:rPr>
                        <a:t>In this</a:t>
                      </a:r>
                      <a:r>
                        <a:rPr lang="en-US" sz="1600" dirty="0">
                          <a:latin typeface="Franklin Gothic Book" panose="020B0503020102020204" pitchFamily="34" charset="0"/>
                          <a:ea typeface="Libre Franklin"/>
                          <a:cs typeface="Libre Franklin"/>
                          <a:sym typeface="Libre Franklin"/>
                        </a:rPr>
                        <a:t> </a:t>
                      </a:r>
                      <a:r>
                        <a:rPr lang="en-US" sz="1600" u="sng" dirty="0">
                          <a:solidFill>
                            <a:schemeClr val="hlink"/>
                          </a:solidFill>
                          <a:latin typeface="Franklin Gothic Book" panose="020B0503020102020204" pitchFamily="34" charset="0"/>
                          <a:ea typeface="Libre Franklin"/>
                          <a:cs typeface="Libre Franklin"/>
                          <a:sym typeface="Libre Franklin"/>
                          <a:hlinkClick r:id="rId4"/>
                        </a:rPr>
                        <a:t>Grade 3 example</a:t>
                      </a:r>
                      <a:r>
                        <a:rPr lang="en-US" sz="1600" dirty="0">
                          <a:latin typeface="Franklin Gothic Book" panose="020B0503020102020204" pitchFamily="34" charset="0"/>
                          <a:ea typeface="Libre Franklin"/>
                          <a:cs typeface="Libre Franklin"/>
                          <a:sym typeface="Libre Franklin"/>
                        </a:rPr>
                        <a:t>, the teacher activates prior knowledge on the characteristics of their community to support student investigation of the compelling question “How does where we live affect how we live?” The teacher activates students’ prior knowledge on how the environment where they live impacts their lifestyles to support them in understanding sources about U.S. exports and the movement of goods around the world. </a:t>
                      </a:r>
                      <a:endParaRPr sz="1600" dirty="0">
                        <a:latin typeface="Franklin Gothic Book" panose="020B0503020102020204" pitchFamily="34" charset="0"/>
                        <a:ea typeface="Libre Franklin"/>
                        <a:cs typeface="Libre Franklin"/>
                        <a:sym typeface="Libre Franklin"/>
                      </a:endParaRPr>
                    </a:p>
                  </a:txBody>
                  <a:tcPr marL="91425" marR="91425" marT="91425" marB="91425">
                    <a:lnL w="76200" cap="flat" cmpd="sng">
                      <a:solidFill>
                        <a:schemeClr val="dk1"/>
                      </a:solidFill>
                      <a:prstDash val="solid"/>
                      <a:round/>
                      <a:headEnd type="none" w="sm" len="sm"/>
                      <a:tailEnd type="none" w="sm" len="sm"/>
                    </a:lnL>
                    <a:lnR w="76200" cap="flat" cmpd="sng">
                      <a:solidFill>
                        <a:schemeClr val="dk1"/>
                      </a:solidFill>
                      <a:prstDash val="solid"/>
                      <a:round/>
                      <a:headEnd type="none" w="sm" len="sm"/>
                      <a:tailEnd type="none" w="sm" len="sm"/>
                    </a:lnR>
                    <a:lnT w="76200" cap="flat" cmpd="sng">
                      <a:solidFill>
                        <a:schemeClr val="dk1"/>
                      </a:solidFill>
                      <a:prstDash val="solid"/>
                      <a:round/>
                      <a:headEnd type="none" w="sm" len="sm"/>
                      <a:tailEnd type="none" w="sm" len="sm"/>
                    </a:lnT>
                    <a:lnB w="762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g241eb7f8d0b_0_20"/>
          <p:cNvSpPr txBox="1">
            <a:spLocks noGrp="1"/>
          </p:cNvSpPr>
          <p:nvPr>
            <p:ph type="title"/>
          </p:nvPr>
        </p:nvSpPr>
        <p:spPr>
          <a:xfrm>
            <a:off x="148652" y="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000" b="1" dirty="0">
                <a:latin typeface="Franklin Gothic Medium" panose="020B0603020102020204" pitchFamily="34" charset="0"/>
                <a:ea typeface="Libre Franklin"/>
                <a:cs typeface="Libre Franklin"/>
                <a:sym typeface="Libre Franklin"/>
              </a:rPr>
              <a:t>Before Engaging with the Source(s): Application</a:t>
            </a:r>
            <a:r>
              <a:rPr lang="en-US" sz="3000" dirty="0">
                <a:latin typeface="Franklin Gothic Medium" panose="020B0603020102020204" pitchFamily="34" charset="0"/>
              </a:rPr>
              <a:t> </a:t>
            </a:r>
            <a:endParaRPr sz="3000" dirty="0">
              <a:latin typeface="Franklin Gothic Medium" panose="020B0603020102020204" pitchFamily="34" charset="0"/>
            </a:endParaRPr>
          </a:p>
        </p:txBody>
      </p:sp>
      <p:sp>
        <p:nvSpPr>
          <p:cNvPr id="748" name="Google Shape;748;g241eb7f8d0b_0_20"/>
          <p:cNvSpPr txBox="1">
            <a:spLocks noGrp="1"/>
          </p:cNvSpPr>
          <p:nvPr>
            <p:ph type="body" idx="1"/>
          </p:nvPr>
        </p:nvSpPr>
        <p:spPr>
          <a:xfrm>
            <a:off x="148652" y="965995"/>
            <a:ext cx="9025328" cy="4351200"/>
          </a:xfrm>
          <a:prstGeom prst="rect">
            <a:avLst/>
          </a:prstGeom>
        </p:spPr>
        <p:txBody>
          <a:bodyPr spcFirstLastPara="1" wrap="square" lIns="91425" tIns="45700" rIns="91425" bIns="45700" anchor="t" anchorCtr="0">
            <a:noAutofit/>
          </a:bodyPr>
          <a:lstStyle/>
          <a:p>
            <a:pPr marL="457200" lvl="0" indent="-406400" algn="l" rtl="0">
              <a:lnSpc>
                <a:spcPct val="110000"/>
              </a:lnSpc>
              <a:spcBef>
                <a:spcPts val="1000"/>
              </a:spcBef>
              <a:spcAft>
                <a:spcPts val="0"/>
              </a:spcAft>
              <a:buSzPts val="2800"/>
              <a:buFont typeface="Libre Franklin"/>
              <a:buChar char="•"/>
            </a:pPr>
            <a:r>
              <a:rPr lang="en-US"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8"/>
                  </a:ext>
                </a:extLst>
              </a:rPr>
              <a:t>Module Two of the </a:t>
            </a:r>
            <a:r>
              <a:rPr lang="en-US" i="1"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9"/>
                  </a:ext>
                </a:extLst>
              </a:rPr>
              <a:t>Supporting Students in Using Evidence </a:t>
            </a:r>
            <a:r>
              <a:rPr lang="en-US"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0"/>
                  </a:ext>
                </a:extLst>
              </a:rPr>
              <a:t>Model Series if you completed this module previously.</a:t>
            </a:r>
            <a:endParaRPr lang="en-US" dirty="0">
              <a:solidFill>
                <a:schemeClr val="dk1"/>
              </a:solidFill>
              <a:highlight>
                <a:schemeClr val="lt1"/>
              </a:highlight>
              <a:latin typeface="Franklin Gothic Book" panose="020B0503020102020204" pitchFamily="34" charset="0"/>
            </a:endParaRPr>
          </a:p>
          <a:p>
            <a:pPr marL="114300" lvl="0" indent="0" algn="l" rtl="0">
              <a:lnSpc>
                <a:spcPct val="100000"/>
              </a:lnSpc>
              <a:spcBef>
                <a:spcPts val="0"/>
              </a:spcBef>
              <a:spcAft>
                <a:spcPts val="0"/>
              </a:spcAft>
              <a:buClr>
                <a:schemeClr val="dk1"/>
              </a:buClr>
              <a:buSzPts val="1800"/>
              <a:buNone/>
            </a:pPr>
            <a:endParaRPr lang="en-US" b="1" dirty="0">
              <a:solidFill>
                <a:srgbClr val="222222"/>
              </a:solidFill>
              <a:latin typeface="Franklin Gothic Book" panose="020B0503020102020204" pitchFamily="34" charset="0"/>
            </a:endParaRPr>
          </a:p>
          <a:p>
            <a:pPr marL="114300" lvl="0" indent="0" algn="l" rtl="0">
              <a:lnSpc>
                <a:spcPct val="100000"/>
              </a:lnSpc>
              <a:spcBef>
                <a:spcPts val="0"/>
              </a:spcBef>
              <a:spcAft>
                <a:spcPts val="0"/>
              </a:spcAft>
              <a:buClr>
                <a:schemeClr val="dk1"/>
              </a:buClr>
              <a:buSzPts val="1800"/>
              <a:buNone/>
            </a:pPr>
            <a:r>
              <a:rPr lang="en-US" b="1" dirty="0">
                <a:solidFill>
                  <a:srgbClr val="222222"/>
                </a:solidFill>
                <a:latin typeface="Franklin Gothic Book" panose="020B0503020102020204" pitchFamily="34" charset="0"/>
              </a:rPr>
              <a:t>Design an activity that activates a student’s prior knowledge. </a:t>
            </a:r>
            <a:endParaRPr lang="en-US" dirty="0">
              <a:solidFill>
                <a:srgbClr val="222222"/>
              </a:solidFill>
              <a:latin typeface="Franklin Gothic Book" panose="020B0503020102020204" pitchFamily="34" charset="0"/>
            </a:endParaRPr>
          </a:p>
          <a:p>
            <a:pPr marL="914400" lvl="1" indent="-381000" algn="l" rtl="0">
              <a:lnSpc>
                <a:spcPct val="100000"/>
              </a:lnSpc>
              <a:spcBef>
                <a:spcPts val="0"/>
              </a:spcBef>
              <a:spcAft>
                <a:spcPts val="0"/>
              </a:spcAft>
              <a:buClr>
                <a:schemeClr val="dk1"/>
              </a:buClr>
              <a:buSzPts val="2400"/>
              <a:buFont typeface="Calibri"/>
              <a:buChar char="•"/>
            </a:pPr>
            <a:r>
              <a:rPr lang="en-US" sz="2800" dirty="0">
                <a:solidFill>
                  <a:srgbClr val="222222"/>
                </a:solidFill>
                <a:latin typeface="Franklin Gothic Book" panose="020B0503020102020204" pitchFamily="34" charset="0"/>
              </a:rPr>
              <a:t>Can you modify one of the strategies provided on slide </a:t>
            </a:r>
            <a:r>
              <a:rPr lang="en-US" sz="28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0"/>
                  </a:ext>
                </a:extLst>
              </a:rPr>
              <a:t>96 </a:t>
            </a:r>
            <a:r>
              <a:rPr lang="en-US" sz="2800" dirty="0">
                <a:solidFill>
                  <a:srgbClr val="222222"/>
                </a:solidFill>
                <a:latin typeface="Franklin Gothic Book" panose="020B0503020102020204" pitchFamily="34" charset="0"/>
              </a:rPr>
              <a:t>to activate a student’s prior knowledge about a topic featured in a source?</a:t>
            </a:r>
            <a:endParaRPr lang="en-US" sz="2800" dirty="0">
              <a:latin typeface="Franklin Gothic Book" panose="020B0503020102020204" pitchFamily="34" charset="0"/>
            </a:endParaRPr>
          </a:p>
        </p:txBody>
      </p:sp>
      <p:pic>
        <p:nvPicPr>
          <p:cNvPr id="749" name="Google Shape;749;g241eb7f8d0b_0_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443172" y="1483260"/>
            <a:ext cx="3676376" cy="36763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206d0acaa9d_0_25"/>
          <p:cNvSpPr txBox="1">
            <a:spLocks noGrp="1"/>
          </p:cNvSpPr>
          <p:nvPr>
            <p:ph type="title"/>
          </p:nvPr>
        </p:nvSpPr>
        <p:spPr>
          <a:xfrm>
            <a:off x="410600" y="4215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(16)</a:t>
            </a:r>
            <a:endParaRPr sz="30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latin typeface="Franklin Gothic Medium" panose="020B0603020102020204" pitchFamily="34" charset="0"/>
            </a:endParaRPr>
          </a:p>
        </p:txBody>
      </p:sp>
      <p:sp>
        <p:nvSpPr>
          <p:cNvPr id="755" name="Google Shape;755;g206d0acaa9d_0_25"/>
          <p:cNvSpPr txBox="1">
            <a:spLocks noGrp="1"/>
          </p:cNvSpPr>
          <p:nvPr>
            <p:ph type="body" idx="1"/>
          </p:nvPr>
        </p:nvSpPr>
        <p:spPr>
          <a:xfrm>
            <a:off x="410600" y="1122500"/>
            <a:ext cx="7437450" cy="4961745"/>
          </a:xfrm>
          <a:prstGeom prst="rect">
            <a:avLst/>
          </a:prstGeom>
        </p:spPr>
        <p:txBody>
          <a:bodyPr spcFirstLastPara="1" wrap="square" lIns="91425" tIns="45700" rIns="91425" bIns="45700" anchor="t" anchorCtr="0">
            <a:normAutofit/>
          </a:bodyPr>
          <a:lstStyle/>
          <a:p>
            <a:pPr marL="116523" lvl="0" indent="0" algn="l" rtl="0">
              <a:lnSpc>
                <a:spcPct val="120000"/>
              </a:lnSpc>
              <a:spcBef>
                <a:spcPts val="1000"/>
              </a:spcBef>
              <a:spcAft>
                <a:spcPts val="0"/>
              </a:spcAft>
              <a:buSzPct val="65613"/>
              <a:buNone/>
            </a:pPr>
            <a:r>
              <a:rPr lang="en-US" sz="2400" b="1" dirty="0">
                <a:latin typeface="Franklin Gothic Book" panose="020B0503020102020204" pitchFamily="34" charset="0"/>
              </a:rPr>
              <a:t>Support students with unknown vocabulary by</a:t>
            </a:r>
            <a:r>
              <a:rPr lang="en-US" sz="2400" dirty="0">
                <a:latin typeface="Franklin Gothic Book" panose="020B0503020102020204" pitchFamily="34" charset="0"/>
              </a:rPr>
              <a:t>:</a:t>
            </a:r>
          </a:p>
          <a:p>
            <a:pPr marL="914400" lvl="1" indent="-340677" algn="l" rtl="0">
              <a:lnSpc>
                <a:spcPct val="110000"/>
              </a:lnSpc>
              <a:spcBef>
                <a:spcPts val="0"/>
              </a:spcBef>
              <a:spcAft>
                <a:spcPts val="0"/>
              </a:spcAft>
              <a:buSzPct val="76077"/>
              <a:buFont typeface="Libre Franklin"/>
              <a:buChar char="•"/>
            </a:pPr>
            <a:r>
              <a:rPr lang="en-US" dirty="0">
                <a:latin typeface="Franklin Gothic Book" panose="020B0503020102020204" pitchFamily="34" charset="0"/>
              </a:rPr>
              <a:t>Reviewing unknown vocabulary with students.</a:t>
            </a:r>
          </a:p>
          <a:p>
            <a:pPr marL="914400" lvl="1" indent="-340677" algn="l" rtl="0">
              <a:lnSpc>
                <a:spcPct val="110000"/>
              </a:lnSpc>
              <a:spcBef>
                <a:spcPts val="0"/>
              </a:spcBef>
              <a:spcAft>
                <a:spcPts val="0"/>
              </a:spcAft>
              <a:buSzPct val="76077"/>
              <a:buFont typeface="Libre Franklin"/>
              <a:buChar char="•"/>
            </a:pPr>
            <a:r>
              <a:rPr lang="en-US" dirty="0">
                <a:latin typeface="Franklin Gothic Book" panose="020B0503020102020204" pitchFamily="34" charset="0"/>
              </a:rPr>
              <a:t>Having the student preview any bolded words in the margins or within the text</a:t>
            </a:r>
          </a:p>
          <a:p>
            <a:pPr marL="914400" lvl="1" indent="-340677" algn="l" rtl="0">
              <a:lnSpc>
                <a:spcPct val="110000"/>
              </a:lnSpc>
              <a:spcBef>
                <a:spcPts val="0"/>
              </a:spcBef>
              <a:spcAft>
                <a:spcPts val="0"/>
              </a:spcAft>
              <a:buSzPct val="76077"/>
              <a:buFont typeface="Libre Franklin"/>
              <a:buChar char="•"/>
            </a:pPr>
            <a:r>
              <a:rPr lang="en-US" dirty="0">
                <a:latin typeface="Franklin Gothic Book" panose="020B0503020102020204" pitchFamily="34" charset="0"/>
              </a:rPr>
              <a:t>Asking the student to look up any unknown vocabulary in the dictionary </a:t>
            </a:r>
          </a:p>
          <a:p>
            <a:pPr marL="914400" lvl="1" indent="-340677" algn="l" rtl="0">
              <a:lnSpc>
                <a:spcPct val="110000"/>
              </a:lnSpc>
              <a:spcBef>
                <a:spcPts val="0"/>
              </a:spcBef>
              <a:spcAft>
                <a:spcPts val="0"/>
              </a:spcAft>
              <a:buSzPct val="76077"/>
              <a:buFont typeface="Libre Franklin"/>
              <a:buChar char="•"/>
            </a:pPr>
            <a:r>
              <a:rPr lang="en-US" dirty="0">
                <a:latin typeface="Franklin Gothic Book" panose="020B0503020102020204" pitchFamily="34" charset="0"/>
              </a:rPr>
              <a:t>Engaging in </a:t>
            </a:r>
            <a:r>
              <a:rPr lang="en-US"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1"/>
                  </a:ext>
                </a:extLst>
              </a:rPr>
              <a:t>strategies </a:t>
            </a:r>
            <a:r>
              <a:rPr lang="en-US" dirty="0">
                <a:latin typeface="Franklin Gothic Book" panose="020B0503020102020204" pitchFamily="34" charset="0"/>
              </a:rPr>
              <a:t>that helps students build their vocabulary development. </a:t>
            </a:r>
          </a:p>
          <a:p>
            <a:pPr marL="1371600" lvl="2" indent="-334327" algn="l" rtl="0">
              <a:lnSpc>
                <a:spcPct val="110000"/>
              </a:lnSpc>
              <a:spcBef>
                <a:spcPts val="0"/>
              </a:spcBef>
              <a:spcAft>
                <a:spcPts val="0"/>
              </a:spcAft>
              <a:buSzPct val="85384"/>
              <a:buChar char="•"/>
            </a:pPr>
            <a:r>
              <a:rPr lang="en-US" dirty="0">
                <a:latin typeface="Franklin Gothic Book" panose="020B0503020102020204" pitchFamily="34" charset="0"/>
              </a:rPr>
              <a:t>For examples of strategies for teaching vocabulary, see </a:t>
            </a:r>
            <a:r>
              <a:rPr lang="en-US" u="sng" dirty="0">
                <a:solidFill>
                  <a:schemeClr val="hlink"/>
                </a:solidFill>
                <a:latin typeface="Franklin Gothic Book" panose="020B0503020102020204" pitchFamily="34" charset="0"/>
                <a:hlinkClick r:id="rId3"/>
              </a:rPr>
              <a:t>Session 9: Vocabulary  Lessons</a:t>
            </a:r>
            <a:r>
              <a:rPr lang="en-US" dirty="0">
                <a:latin typeface="Franklin Gothic Book" panose="020B0503020102020204" pitchFamily="34" charset="0"/>
              </a:rPr>
              <a:t> of the </a:t>
            </a:r>
            <a:r>
              <a:rPr lang="en-US" u="sng" dirty="0">
                <a:solidFill>
                  <a:schemeClr val="hlink"/>
                </a:solidFill>
                <a:latin typeface="Franklin Gothic Book" panose="020B0503020102020204" pitchFamily="34" charset="0"/>
                <a:hlinkClick r:id="rId4"/>
              </a:rPr>
              <a:t>Academic Vocabulary</a:t>
            </a:r>
            <a:r>
              <a:rPr lang="en-US" dirty="0">
                <a:latin typeface="Franklin Gothic Book" panose="020B0503020102020204" pitchFamily="34" charset="0"/>
              </a:rPr>
              <a:t> module on KyStandards.org. </a:t>
            </a:r>
            <a:endParaRPr lang="en-US" dirty="0">
              <a:latin typeface="Franklin Gothic Book" panose="020B0503020102020204" pitchFamily="34" charset="0"/>
              <a:ea typeface="Calibri"/>
              <a:cs typeface="Calibri"/>
              <a:sym typeface="Calibri"/>
            </a:endParaRPr>
          </a:p>
        </p:txBody>
      </p:sp>
      <p:pic>
        <p:nvPicPr>
          <p:cNvPr id="756" name="Google Shape;756;g206d0acaa9d_0_25">
            <a:extLst>
              <a:ext uri="{C183D7F6-B498-43B3-948B-1728B52AA6E4}">
                <adec:decorative xmlns:adec="http://schemas.microsoft.com/office/drawing/2017/decorative" val="1"/>
              </a:ext>
            </a:extLst>
          </p:cNvPr>
          <p:cNvPicPr>
            <a:picLocks noChangeAspect="1"/>
          </p:cNvPicPr>
          <p:nvPr/>
        </p:nvPicPr>
        <p:blipFill>
          <a:blip r:embed="rId5">
            <a:alphaModFix/>
          </a:blip>
          <a:stretch>
            <a:fillRect/>
          </a:stretch>
        </p:blipFill>
        <p:spPr>
          <a:xfrm>
            <a:off x="7713654" y="1942908"/>
            <a:ext cx="4182046" cy="297218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g206d0acaa9d_0_84"/>
          <p:cNvSpPr txBox="1">
            <a:spLocks noGrp="1"/>
          </p:cNvSpPr>
          <p:nvPr>
            <p:ph type="title"/>
          </p:nvPr>
        </p:nvSpPr>
        <p:spPr>
          <a:xfrm>
            <a:off x="498423" y="355679"/>
            <a:ext cx="10515600" cy="1325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sz="3200" dirty="0">
                <a:latin typeface="Franklin Gothic Medium" panose="020B0603020102020204" pitchFamily="34" charset="0"/>
              </a:rPr>
              <a:t>Supporting Students When Engaging With Complex Sources:</a:t>
            </a:r>
            <a:endParaRPr sz="3200" dirty="0">
              <a:latin typeface="Franklin Gothic Medium" panose="020B0603020102020204" pitchFamily="34" charset="0"/>
            </a:endParaRPr>
          </a:p>
          <a:p>
            <a:pPr marL="0" lvl="0" indent="0" algn="l" rtl="0">
              <a:spcBef>
                <a:spcPts val="0"/>
              </a:spcBef>
              <a:spcAft>
                <a:spcPts val="0"/>
              </a:spcAft>
              <a:buNone/>
            </a:pPr>
            <a:r>
              <a:rPr lang="en-US" sz="3200" b="1" dirty="0">
                <a:latin typeface="Franklin Gothic Medium" panose="020B0603020102020204" pitchFamily="34" charset="0"/>
                <a:ea typeface="Libre Franklin"/>
                <a:cs typeface="Libre Franklin"/>
                <a:sym typeface="Libre Franklin"/>
              </a:rPr>
              <a:t>Before Engaging with the Source(s) (17)</a:t>
            </a:r>
            <a:endParaRPr sz="32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p>
        </p:txBody>
      </p:sp>
      <p:sp>
        <p:nvSpPr>
          <p:cNvPr id="3" name="TextBox 2">
            <a:extLst>
              <a:ext uri="{FF2B5EF4-FFF2-40B4-BE49-F238E27FC236}">
                <a16:creationId xmlns:a16="http://schemas.microsoft.com/office/drawing/2014/main" id="{EA14540C-69AD-1281-9812-EF5BB038C647}"/>
              </a:ext>
            </a:extLst>
          </p:cNvPr>
          <p:cNvSpPr txBox="1"/>
          <p:nvPr/>
        </p:nvSpPr>
        <p:spPr>
          <a:xfrm>
            <a:off x="498423" y="1128184"/>
            <a:ext cx="7461354" cy="4639732"/>
          </a:xfrm>
          <a:prstGeom prst="rect">
            <a:avLst/>
          </a:prstGeom>
          <a:noFill/>
        </p:spPr>
        <p:txBody>
          <a:bodyPr wrap="square">
            <a:spAutoFit/>
          </a:bodyPr>
          <a:lstStyle/>
          <a:p>
            <a:pPr marL="0" marR="0">
              <a:lnSpc>
                <a:spcPct val="110000"/>
              </a:lnSpc>
              <a:spcBef>
                <a:spcPts val="0"/>
              </a:spcBef>
              <a:spcAft>
                <a:spcPts val="0"/>
              </a:spcAft>
            </a:pPr>
            <a:r>
              <a:rPr lang="en-US" sz="1800" dirty="0">
                <a:effectLst/>
                <a:highlight>
                  <a:srgbClr val="FFFFFF"/>
                </a:highlight>
                <a:latin typeface="Franklin Gothic Book" panose="020B0503020102020204" pitchFamily="34" charset="0"/>
                <a:ea typeface="Calibri" panose="020F0502020204030204" pitchFamily="34" charset="0"/>
              </a:rPr>
              <a:t>In order for students to examine the Civil Rights Movement in Kentucky, students will continue their exploration of this period by investigating how cultural </a:t>
            </a:r>
            <a:r>
              <a:rPr lang="en-US" sz="1800" dirty="0">
                <a:effectLst/>
                <a:latin typeface="Franklin Gothic Book" panose="020B0503020102020204" pitchFamily="34" charset="0"/>
                <a:ea typeface="Calibri" panose="020F0502020204030204" pitchFamily="34" charset="0"/>
              </a:rPr>
              <a:t>factors contributed to migration patterns and population distribution in Kentucky during the 1950s and 1960s</a:t>
            </a:r>
            <a:r>
              <a:rPr lang="en-US" sz="1800" dirty="0">
                <a:effectLst/>
                <a:highlight>
                  <a:srgbClr val="FFFFFF"/>
                </a:highlight>
                <a:latin typeface="Franklin Gothic Book" panose="020B0503020102020204" pitchFamily="34" charset="0"/>
                <a:ea typeface="Calibri" panose="020F0502020204030204" pitchFamily="34" charset="0"/>
              </a:rPr>
              <a:t>. Prior to beginning this investigation, have students complete a </a:t>
            </a:r>
            <a:r>
              <a:rPr lang="en-US" sz="1800" dirty="0">
                <a:solidFill>
                  <a:srgbClr val="1155CC"/>
                </a:solidFill>
                <a:effectLst/>
                <a:highlight>
                  <a:srgbClr val="FFFFFF"/>
                </a:highlight>
                <a:latin typeface="Franklin Gothic Book" panose="020B0503020102020204" pitchFamily="34" charset="0"/>
                <a:ea typeface="Calibri" panose="020F0502020204030204" pitchFamily="34" charset="0"/>
                <a:hlinkClick r:id="rId3"/>
              </a:rPr>
              <a:t>word map</a:t>
            </a:r>
            <a:r>
              <a:rPr lang="en-US" sz="1800" dirty="0">
                <a:effectLst/>
                <a:highlight>
                  <a:srgbClr val="FFFFFF"/>
                </a:highlight>
                <a:latin typeface="Franklin Gothic Book" panose="020B0503020102020204" pitchFamily="34" charset="0"/>
                <a:ea typeface="Calibri" panose="020F0502020204030204" pitchFamily="34" charset="0"/>
              </a:rPr>
              <a:t> on the term “cultural factors.” Some examples of cultural factors that impact migration patterns and population distribution include, but are not limited to the following: </a:t>
            </a:r>
            <a:endParaRPr lang="en-US" sz="1800" dirty="0">
              <a:effectLst/>
              <a:latin typeface="Franklin Gothic Book" panose="020B0503020102020204" pitchFamily="34" charset="0"/>
              <a:ea typeface="Arial" panose="020B060402020202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u="none" strike="noStrike" dirty="0">
                <a:effectLst/>
                <a:highlight>
                  <a:srgbClr val="FFFFFF"/>
                </a:highlight>
                <a:latin typeface="Franklin Gothic Book" panose="020B0503020102020204" pitchFamily="34" charset="0"/>
                <a:ea typeface="Calibri" panose="020F0502020204030204" pitchFamily="34" charset="0"/>
              </a:rPr>
              <a:t>Religious freedoms</a:t>
            </a:r>
            <a:endParaRPr lang="en-US" sz="1800" u="none" strike="noStrike" dirty="0">
              <a:effectLst/>
              <a:latin typeface="Franklin Gothic Book" panose="020B0503020102020204" pitchFamily="34" charset="0"/>
              <a:ea typeface="Arial" panose="020B060402020202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u="none" strike="noStrike" dirty="0">
                <a:effectLst/>
                <a:highlight>
                  <a:srgbClr val="FFFFFF"/>
                </a:highlight>
                <a:latin typeface="Franklin Gothic Book" panose="020B0503020102020204" pitchFamily="34" charset="0"/>
                <a:ea typeface="Calibri" panose="020F0502020204030204" pitchFamily="34" charset="0"/>
              </a:rPr>
              <a:t>Job opportunities </a:t>
            </a:r>
            <a:endParaRPr lang="en-US" sz="1800" u="none" strike="noStrike" dirty="0">
              <a:effectLst/>
              <a:latin typeface="Franklin Gothic Book" panose="020B0503020102020204" pitchFamily="34" charset="0"/>
              <a:ea typeface="Arial" panose="020B060402020202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u="none" strike="noStrike" dirty="0">
                <a:effectLst/>
                <a:highlight>
                  <a:srgbClr val="FFFFFF"/>
                </a:highlight>
                <a:latin typeface="Franklin Gothic Book" panose="020B0503020102020204" pitchFamily="34" charset="0"/>
                <a:ea typeface="Calibri" panose="020F0502020204030204" pitchFamily="34" charset="0"/>
              </a:rPr>
              <a:t>Seeking familiar language, customs and traditions</a:t>
            </a:r>
            <a:endParaRPr lang="en-US" sz="1800" u="none" strike="noStrike" dirty="0">
              <a:effectLst/>
              <a:latin typeface="Franklin Gothic Book" panose="020B0503020102020204" pitchFamily="34" charset="0"/>
              <a:ea typeface="Arial" panose="020B060402020202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u="none" strike="noStrike" dirty="0">
                <a:effectLst/>
                <a:highlight>
                  <a:srgbClr val="FFFFFF"/>
                </a:highlight>
                <a:latin typeface="Franklin Gothic Book" panose="020B0503020102020204" pitchFamily="34" charset="0"/>
                <a:ea typeface="Calibri" panose="020F0502020204030204" pitchFamily="34" charset="0"/>
              </a:rPr>
              <a:t>Laws </a:t>
            </a:r>
            <a:endParaRPr lang="en-US" sz="1800" u="none" strike="noStrike" dirty="0">
              <a:effectLst/>
              <a:latin typeface="Franklin Gothic Book" panose="020B0503020102020204" pitchFamily="34" charset="0"/>
              <a:ea typeface="Arial" panose="020B060402020202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u="none" strike="noStrike" dirty="0">
                <a:effectLst/>
                <a:highlight>
                  <a:srgbClr val="FFFFFF"/>
                </a:highlight>
                <a:latin typeface="Franklin Gothic Book" panose="020B0503020102020204" pitchFamily="34" charset="0"/>
                <a:ea typeface="Calibri" panose="020F0502020204030204" pitchFamily="34" charset="0"/>
              </a:rPr>
              <a:t>Technology</a:t>
            </a:r>
            <a:endParaRPr lang="en-US" sz="1800" u="none" strike="noStrike" dirty="0">
              <a:effectLst/>
              <a:latin typeface="Franklin Gothic Book" panose="020B0503020102020204" pitchFamily="34" charset="0"/>
              <a:ea typeface="Arial" panose="020B060402020202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u="none" strike="noStrike" dirty="0">
                <a:effectLst/>
                <a:highlight>
                  <a:srgbClr val="FFFFFF"/>
                </a:highlight>
                <a:latin typeface="Franklin Gothic Book" panose="020B0503020102020204" pitchFamily="34" charset="0"/>
                <a:ea typeface="Calibri" panose="020F0502020204030204" pitchFamily="34" charset="0"/>
              </a:rPr>
              <a:t>Geography/climate</a:t>
            </a:r>
            <a:endParaRPr lang="en-US" sz="1800" u="none" strike="noStrike" dirty="0">
              <a:effectLst/>
              <a:latin typeface="Franklin Gothic Book" panose="020B0503020102020204" pitchFamily="34" charset="0"/>
              <a:ea typeface="Arial" panose="020B0604020202020204" pitchFamily="34" charset="0"/>
            </a:endParaRPr>
          </a:p>
          <a:p>
            <a:pPr marL="342900" marR="0" lvl="0" indent="-342900">
              <a:lnSpc>
                <a:spcPct val="110000"/>
              </a:lnSpc>
              <a:spcBef>
                <a:spcPts val="0"/>
              </a:spcBef>
              <a:spcAft>
                <a:spcPts val="0"/>
              </a:spcAft>
              <a:buFont typeface="Arial" panose="020B0604020202020204" pitchFamily="34" charset="0"/>
              <a:buChar char="●"/>
            </a:pPr>
            <a:r>
              <a:rPr lang="en-US" sz="1800" u="none" strike="noStrike" dirty="0">
                <a:effectLst/>
                <a:highlight>
                  <a:srgbClr val="FFFFFF"/>
                </a:highlight>
                <a:latin typeface="Franklin Gothic Book" panose="020B0503020102020204" pitchFamily="34" charset="0"/>
                <a:ea typeface="Calibri" panose="020F0502020204030204" pitchFamily="34" charset="0"/>
              </a:rPr>
              <a:t>Warfare/conflict</a:t>
            </a:r>
            <a:endParaRPr lang="en-US" sz="1800" u="none" strike="noStrike" dirty="0">
              <a:effectLst/>
              <a:latin typeface="Franklin Gothic Book" panose="020B0503020102020204" pitchFamily="34" charset="0"/>
              <a:ea typeface="Arial" panose="020B0604020202020204" pitchFamily="34" charset="0"/>
            </a:endParaRPr>
          </a:p>
        </p:txBody>
      </p:sp>
      <p:graphicFrame>
        <p:nvGraphicFramePr>
          <p:cNvPr id="763" name="Google Shape;763;g206d0acaa9d_0_84"/>
          <p:cNvGraphicFramePr/>
          <p:nvPr>
            <p:extLst>
              <p:ext uri="{D42A27DB-BD31-4B8C-83A1-F6EECF244321}">
                <p14:modId xmlns:p14="http://schemas.microsoft.com/office/powerpoint/2010/main" val="535484435"/>
              </p:ext>
            </p:extLst>
          </p:nvPr>
        </p:nvGraphicFramePr>
        <p:xfrm>
          <a:off x="8096950" y="1952013"/>
          <a:ext cx="3770925" cy="3063210"/>
        </p:xfrm>
        <a:graphic>
          <a:graphicData uri="http://schemas.openxmlformats.org/drawingml/2006/table">
            <a:tbl>
              <a:tblPr firstRow="1">
                <a:noFill/>
                <a:tableStyleId>{7D4F87D2-B31D-4A5B-840A-ADB18C62B1F1}</a:tableStyleId>
              </a:tblPr>
              <a:tblGrid>
                <a:gridCol w="3770925">
                  <a:extLst>
                    <a:ext uri="{9D8B030D-6E8A-4147-A177-3AD203B41FA5}">
                      <a16:colId xmlns:a16="http://schemas.microsoft.com/office/drawing/2014/main" val="20000"/>
                    </a:ext>
                  </a:extLst>
                </a:gridCol>
              </a:tblGrid>
              <a:tr h="2543775">
                <a:tc>
                  <a:txBody>
                    <a:bodyPr/>
                    <a:lstStyle/>
                    <a:p>
                      <a:pPr marL="0" lvl="0" indent="0" algn="l" rtl="0">
                        <a:lnSpc>
                          <a:spcPct val="90000"/>
                        </a:lnSpc>
                        <a:spcBef>
                          <a:spcPts val="1000"/>
                        </a:spcBef>
                        <a:spcAft>
                          <a:spcPts val="0"/>
                        </a:spcAft>
                        <a:buClr>
                          <a:schemeClr val="dk1"/>
                        </a:buClr>
                        <a:buSzPts val="1100"/>
                        <a:buFont typeface="Arial"/>
                        <a:buNone/>
                      </a:pPr>
                      <a:r>
                        <a:rPr lang="en-US" sz="2100" dirty="0">
                          <a:solidFill>
                            <a:srgbClr val="102649"/>
                          </a:solidFill>
                          <a:latin typeface="Franklin Gothic Book" panose="020B0503020102020204" pitchFamily="34" charset="0"/>
                          <a:ea typeface="Libre Franklin"/>
                          <a:cs typeface="Libre Franklin"/>
                          <a:sym typeface="Libre Franklin"/>
                        </a:rPr>
                        <a:t>In this </a:t>
                      </a:r>
                      <a:r>
                        <a:rPr lang="en-US" sz="2100" u="sng" dirty="0">
                          <a:solidFill>
                            <a:schemeClr val="hlink"/>
                          </a:solidFill>
                          <a:latin typeface="Franklin Gothic Book" panose="020B0503020102020204" pitchFamily="34" charset="0"/>
                          <a:ea typeface="Libre Franklin"/>
                          <a:cs typeface="Libre Franklin"/>
                          <a:sym typeface="Libre Franklin"/>
                          <a:hlinkClick r:id="rId4"/>
                        </a:rPr>
                        <a:t>High School example</a:t>
                      </a:r>
                      <a:r>
                        <a:rPr lang="en-US" sz="2100" dirty="0">
                          <a:solidFill>
                            <a:srgbClr val="102649"/>
                          </a:solidFill>
                          <a:latin typeface="Franklin Gothic Book" panose="020B0503020102020204" pitchFamily="34" charset="0"/>
                          <a:ea typeface="Libre Franklin"/>
                          <a:cs typeface="Libre Franklin"/>
                          <a:sym typeface="Libre Franklin"/>
                        </a:rPr>
                        <a:t>, students complete a word map on the disciplinary specific term “cultural factors” prior to engaging with sources about how migration patterns and population distributions were impacted in Kentucky to support their understanding of the sources that follow. </a:t>
                      </a:r>
                      <a:endParaRPr sz="700" dirty="0">
                        <a:latin typeface="Franklin Gothic Book" panose="020B0503020102020204" pitchFamily="34" charset="0"/>
                        <a:ea typeface="Libre Franklin"/>
                        <a:cs typeface="Libre Franklin"/>
                        <a:sym typeface="Libre Franklin"/>
                      </a:endParaRPr>
                    </a:p>
                  </a:txBody>
                  <a:tcPr marL="91425" marR="91425" marT="91425" marB="91425">
                    <a:lnL w="38100" cap="flat" cmpd="sng">
                      <a:solidFill>
                        <a:schemeClr val="dk1"/>
                      </a:solidFill>
                      <a:prstDash val="solid"/>
                      <a:round/>
                      <a:headEnd type="none" w="sm" len="sm"/>
                      <a:tailEnd type="none" w="sm" len="sm"/>
                    </a:lnL>
                    <a:lnR w="38100" cap="flat" cmpd="sng">
                      <a:solidFill>
                        <a:schemeClr val="dk1"/>
                      </a:solidFill>
                      <a:prstDash val="solid"/>
                      <a:round/>
                      <a:headEnd type="none" w="sm" len="sm"/>
                      <a:tailEnd type="none" w="sm" len="sm"/>
                    </a:lnR>
                    <a:lnT w="38100" cap="flat" cmpd="sng">
                      <a:solidFill>
                        <a:schemeClr val="dk1"/>
                      </a:solidFill>
                      <a:prstDash val="solid"/>
                      <a:round/>
                      <a:headEnd type="none" w="sm" len="sm"/>
                      <a:tailEnd type="none" w="sm" len="sm"/>
                    </a:lnT>
                    <a:lnB w="381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g241eb7f8d0b_0_25"/>
          <p:cNvSpPr txBox="1">
            <a:spLocks noGrp="1"/>
          </p:cNvSpPr>
          <p:nvPr>
            <p:ph type="title"/>
          </p:nvPr>
        </p:nvSpPr>
        <p:spPr>
          <a:xfrm>
            <a:off x="262550" y="-1575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000" b="1" dirty="0">
                <a:latin typeface="Franklin Gothic Medium" panose="020B0603020102020204" pitchFamily="34" charset="0"/>
                <a:ea typeface="Libre Franklin"/>
                <a:cs typeface="Libre Franklin"/>
                <a:sym typeface="Libre Franklin"/>
              </a:rPr>
              <a:t>Before Engaging with the Source(s): Application</a:t>
            </a:r>
            <a:endParaRPr sz="3000" dirty="0">
              <a:latin typeface="Franklin Gothic Medium" panose="020B0603020102020204" pitchFamily="34" charset="0"/>
            </a:endParaRPr>
          </a:p>
        </p:txBody>
      </p:sp>
      <p:sp>
        <p:nvSpPr>
          <p:cNvPr id="769" name="Google Shape;769;g241eb7f8d0b_0_25"/>
          <p:cNvSpPr txBox="1">
            <a:spLocks noGrp="1"/>
          </p:cNvSpPr>
          <p:nvPr>
            <p:ph type="body" idx="1"/>
          </p:nvPr>
        </p:nvSpPr>
        <p:spPr>
          <a:xfrm>
            <a:off x="33949" y="644577"/>
            <a:ext cx="7967051" cy="5396459"/>
          </a:xfrm>
          <a:prstGeom prst="rect">
            <a:avLst/>
          </a:prstGeom>
        </p:spPr>
        <p:txBody>
          <a:bodyPr spcFirstLastPara="1" wrap="square" lIns="91425" tIns="45700" rIns="91425" bIns="45700" anchor="t" anchorCtr="0">
            <a:normAutofit/>
          </a:bodyPr>
          <a:lstStyle/>
          <a:p>
            <a:pPr marL="457200" lvl="0" indent="-406400" algn="l" rtl="0">
              <a:lnSpc>
                <a:spcPct val="110000"/>
              </a:lnSpc>
              <a:spcBef>
                <a:spcPts val="1000"/>
              </a:spcBef>
              <a:spcAft>
                <a:spcPts val="0"/>
              </a:spcAft>
              <a:buSzPts val="2800"/>
              <a:buFont typeface="Libre Franklin"/>
              <a:buChar char="•"/>
            </a:pPr>
            <a:r>
              <a:rPr lang="en-US" sz="2400" dirty="0">
                <a:solidFill>
                  <a:schemeClr val="dk1"/>
                </a:solidFill>
                <a:highlight>
                  <a:schemeClr val="lt1"/>
                </a:highlight>
                <a:latin typeface="Franklin Gothic Book" panose="020B0503020102020204" pitchFamily="34" charset="0"/>
              </a:rPr>
              <a:t>Access a text-based source. You may use your curated source set from slide 12 of </a:t>
            </a:r>
            <a:r>
              <a:rPr lang="en-US" sz="2400"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8"/>
                  </a:ext>
                </a:extLst>
              </a:rPr>
              <a:t>Module Two of the </a:t>
            </a:r>
            <a:r>
              <a:rPr lang="en-US" sz="2400" i="1"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9"/>
                  </a:ext>
                </a:extLst>
              </a:rPr>
              <a:t>Supporting Students in Using Evidence </a:t>
            </a:r>
            <a:r>
              <a:rPr lang="en-US" sz="2400" dirty="0">
                <a:solidFill>
                  <a:schemeClr val="dk1"/>
                </a:solidFill>
                <a:highlight>
                  <a:schemeClr val="lt1"/>
                </a:highlight>
                <a:latin typeface="Franklin Gothic Book" panose="020B0503020102020204" pitchFamily="34" charset="0"/>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0"/>
                  </a:ext>
                </a:extLst>
              </a:rPr>
              <a:t>Model Series if you completed this module previously.</a:t>
            </a:r>
            <a:endParaRPr lang="en-US" sz="2400" dirty="0">
              <a:solidFill>
                <a:schemeClr val="dk1"/>
              </a:solidFill>
              <a:highlight>
                <a:schemeClr val="lt1"/>
              </a:highlight>
              <a:latin typeface="Franklin Gothic Book" panose="020B0503020102020204" pitchFamily="34" charset="0"/>
            </a:endParaRPr>
          </a:p>
          <a:p>
            <a:pPr marL="457200" lvl="0" indent="0" algn="l" rtl="0">
              <a:lnSpc>
                <a:spcPct val="110000"/>
              </a:lnSpc>
              <a:spcBef>
                <a:spcPts val="1000"/>
              </a:spcBef>
              <a:spcAft>
                <a:spcPts val="0"/>
              </a:spcAft>
              <a:buNone/>
            </a:pPr>
            <a:endParaRPr lang="en-US" sz="1800" dirty="0">
              <a:solidFill>
                <a:srgbClr val="222222"/>
              </a:solidFill>
              <a:highlight>
                <a:schemeClr val="lt1"/>
              </a:highlight>
              <a:latin typeface="Franklin Gothic Book" panose="020B0503020102020204" pitchFamily="34" charset="0"/>
            </a:endParaRPr>
          </a:p>
          <a:p>
            <a:pPr marL="457200" lvl="0" indent="-393700" algn="l" rtl="0">
              <a:lnSpc>
                <a:spcPct val="110000"/>
              </a:lnSpc>
              <a:spcBef>
                <a:spcPts val="500"/>
              </a:spcBef>
              <a:spcAft>
                <a:spcPts val="0"/>
              </a:spcAft>
              <a:buClr>
                <a:srgbClr val="222222"/>
              </a:buClr>
              <a:buSzPts val="2600"/>
              <a:buChar char="•"/>
            </a:pPr>
            <a:r>
              <a:rPr lang="en-US" sz="24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4"/>
                  </a:ext>
                </a:extLst>
              </a:rPr>
              <a:t>Implement a vocabulary strategy from the </a:t>
            </a:r>
            <a:r>
              <a:rPr lang="en-US" sz="2400" u="sng" dirty="0">
                <a:solidFill>
                  <a:schemeClr val="hlink"/>
                </a:solidFill>
                <a:latin typeface="Franklin Gothic Book" panose="020B05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5"/>
                  </a:ext>
                </a:extLst>
              </a:rPr>
              <a:t>Academic Vocabulary</a:t>
            </a:r>
            <a:r>
              <a:rPr lang="en-US" sz="24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6"/>
                  </a:ext>
                </a:extLst>
              </a:rPr>
              <a:t> module that helps students build their vocabulary engaging with your source</a:t>
            </a:r>
            <a:r>
              <a:rPr lang="en-US" sz="2400" dirty="0">
                <a:solidFill>
                  <a:srgbClr val="222222"/>
                </a:solidFill>
                <a:latin typeface="Franklin Gothic Book" panose="020B0503020102020204" pitchFamily="34" charset="0"/>
              </a:rPr>
              <a:t>:</a:t>
            </a:r>
          </a:p>
          <a:p>
            <a:pPr marL="914400" lvl="1" indent="-393700" algn="l" rtl="0">
              <a:lnSpc>
                <a:spcPct val="110000"/>
              </a:lnSpc>
              <a:spcBef>
                <a:spcPts val="0"/>
              </a:spcBef>
              <a:spcAft>
                <a:spcPts val="0"/>
              </a:spcAft>
              <a:buClr>
                <a:srgbClr val="222222"/>
              </a:buClr>
              <a:buSzPts val="2600"/>
              <a:buChar char="•"/>
            </a:pPr>
            <a:r>
              <a:rPr lang="en-US" dirty="0">
                <a:solidFill>
                  <a:srgbClr val="222222"/>
                </a:solidFill>
                <a:latin typeface="Franklin Gothic Book" panose="020B0503020102020204" pitchFamily="34" charset="0"/>
              </a:rPr>
              <a:t>Interactive Word Wall</a:t>
            </a:r>
          </a:p>
          <a:p>
            <a:pPr marL="914400" lvl="1" indent="-393700" algn="l" rtl="0">
              <a:lnSpc>
                <a:spcPct val="110000"/>
              </a:lnSpc>
              <a:spcBef>
                <a:spcPts val="0"/>
              </a:spcBef>
              <a:spcAft>
                <a:spcPts val="0"/>
              </a:spcAft>
              <a:buClr>
                <a:srgbClr val="222222"/>
              </a:buClr>
              <a:buSzPts val="2600"/>
              <a:buChar char="•"/>
            </a:pPr>
            <a:r>
              <a:rPr lang="en-US" dirty="0">
                <a:solidFill>
                  <a:srgbClr val="222222"/>
                </a:solidFill>
                <a:latin typeface="Franklin Gothic Book" panose="020B0503020102020204" pitchFamily="34" charset="0"/>
              </a:rPr>
              <a:t>Quiz, Quiz, Trade</a:t>
            </a:r>
          </a:p>
          <a:p>
            <a:pPr marL="914400" lvl="1" indent="-393700" algn="l" rtl="0">
              <a:lnSpc>
                <a:spcPct val="110000"/>
              </a:lnSpc>
              <a:spcBef>
                <a:spcPts val="0"/>
              </a:spcBef>
              <a:spcAft>
                <a:spcPts val="0"/>
              </a:spcAft>
              <a:buClr>
                <a:srgbClr val="222222"/>
              </a:buClr>
              <a:buSzPts val="2600"/>
              <a:buChar char="•"/>
            </a:pPr>
            <a:r>
              <a:rPr lang="en-US" dirty="0">
                <a:solidFill>
                  <a:srgbClr val="222222"/>
                </a:solidFill>
                <a:latin typeface="Franklin Gothic Book" panose="020B0503020102020204" pitchFamily="34" charset="0"/>
              </a:rPr>
              <a:t>Word Play Questions</a:t>
            </a:r>
          </a:p>
          <a:p>
            <a:pPr marL="914400" lvl="1" indent="-393700" algn="l" rtl="0">
              <a:lnSpc>
                <a:spcPct val="110000"/>
              </a:lnSpc>
              <a:spcBef>
                <a:spcPts val="0"/>
              </a:spcBef>
              <a:spcAft>
                <a:spcPts val="0"/>
              </a:spcAft>
              <a:buClr>
                <a:srgbClr val="222222"/>
              </a:buClr>
              <a:buSzPts val="2600"/>
              <a:buChar char="•"/>
            </a:pPr>
            <a:r>
              <a:rPr lang="en-US" dirty="0">
                <a:solidFill>
                  <a:srgbClr val="222222"/>
                </a:solidFill>
                <a:latin typeface="Franklin Gothic Book" panose="020B0503020102020204" pitchFamily="34" charset="0"/>
              </a:rPr>
              <a:t>Give One, Get One, Move On</a:t>
            </a:r>
          </a:p>
        </p:txBody>
      </p:sp>
      <p:pic>
        <p:nvPicPr>
          <p:cNvPr id="770" name="Google Shape;770;g241eb7f8d0b_0_25">
            <a:extLst>
              <a:ext uri="{C183D7F6-B498-43B3-948B-1728B52AA6E4}">
                <adec:decorative xmlns:adec="http://schemas.microsoft.com/office/drawing/2017/decorative" val="1"/>
              </a:ext>
            </a:extLst>
          </p:cNvPr>
          <p:cNvPicPr>
            <a:picLocks noChangeAspect="1"/>
          </p:cNvPicPr>
          <p:nvPr/>
        </p:nvPicPr>
        <p:blipFill>
          <a:blip r:embed="rId4">
            <a:alphaModFix/>
          </a:blip>
          <a:stretch>
            <a:fillRect/>
          </a:stretch>
        </p:blipFill>
        <p:spPr>
          <a:xfrm>
            <a:off x="7827700" y="1831093"/>
            <a:ext cx="4254151" cy="30234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2079cd96447_0_57"/>
          <p:cNvSpPr txBox="1">
            <a:spLocks noGrp="1"/>
          </p:cNvSpPr>
          <p:nvPr>
            <p:ph type="title"/>
          </p:nvPr>
        </p:nvSpPr>
        <p:spPr>
          <a:xfrm>
            <a:off x="641850" y="2286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u="sng" dirty="0">
                <a:solidFill>
                  <a:schemeClr val="hlink"/>
                </a:solidFill>
                <a:latin typeface="Franklin Gothic Medium" panose="020B0603020102020204" pitchFamily="34" charset="0"/>
                <a:hlinkClick r:id="rId3"/>
              </a:rPr>
              <a:t>Check For Understanding</a:t>
            </a:r>
            <a:r>
              <a:rPr lang="en-US" dirty="0">
                <a:latin typeface="Franklin Gothic Medium" panose="020B0603020102020204" pitchFamily="34" charset="0"/>
              </a:rPr>
              <a:t> </a:t>
            </a:r>
            <a:endParaRPr dirty="0">
              <a:latin typeface="Franklin Gothic Medium" panose="020B0603020102020204" pitchFamily="34" charset="0"/>
            </a:endParaRPr>
          </a:p>
        </p:txBody>
      </p:sp>
      <p:sp>
        <p:nvSpPr>
          <p:cNvPr id="776" name="Google Shape;776;g2079cd96447_0_57"/>
          <p:cNvSpPr txBox="1">
            <a:spLocks noGrp="1"/>
          </p:cNvSpPr>
          <p:nvPr>
            <p:ph type="body" idx="1"/>
          </p:nvPr>
        </p:nvSpPr>
        <p:spPr>
          <a:xfrm>
            <a:off x="641850" y="3371850"/>
            <a:ext cx="11321550" cy="29634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000" dirty="0">
                <a:solidFill>
                  <a:schemeClr val="dk1"/>
                </a:solidFill>
                <a:latin typeface="Franklin Gothic Book" panose="020B0503020102020204" pitchFamily="34" charset="0"/>
              </a:rPr>
              <a:t>Complete the Google Form to check for understanding on what you have learned in Module Four. It is important to note that this form is not scored. It is designed to support you in demonstrating your mastery of the success criteria shared at the beginning of this module. The success criteria for Module Four is:</a:t>
            </a:r>
          </a:p>
          <a:p>
            <a:pPr marL="0" lvl="0" indent="0" algn="l" rtl="0">
              <a:lnSpc>
                <a:spcPct val="100000"/>
              </a:lnSpc>
              <a:spcBef>
                <a:spcPts val="0"/>
              </a:spcBef>
              <a:spcAft>
                <a:spcPts val="0"/>
              </a:spcAft>
              <a:buClr>
                <a:schemeClr val="dk1"/>
              </a:buClr>
              <a:buSzPts val="1100"/>
              <a:buFont typeface="Arial"/>
              <a:buNone/>
            </a:pPr>
            <a:endParaRPr lang="en-US" sz="2000" dirty="0">
              <a:solidFill>
                <a:schemeClr val="dk1"/>
              </a:solidFill>
              <a:latin typeface="Franklin Gothic Book" panose="020B0503020102020204" pitchFamily="34" charset="0"/>
            </a:endParaRPr>
          </a:p>
          <a:p>
            <a:pPr marL="457200" lvl="0" indent="-355600" algn="l" rtl="0">
              <a:lnSpc>
                <a:spcPct val="100000"/>
              </a:lnSpc>
              <a:spcBef>
                <a:spcPts val="0"/>
              </a:spcBef>
              <a:spcAft>
                <a:spcPts val="0"/>
              </a:spcAft>
              <a:buClr>
                <a:schemeClr val="dk1"/>
              </a:buClr>
              <a:buSzPts val="2000"/>
              <a:buFont typeface="Calibri"/>
              <a:buChar char="•"/>
            </a:pPr>
            <a:r>
              <a:rPr lang="en-US" sz="2400" b="1"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8"/>
                  </a:ext>
                </a:extLst>
              </a:rPr>
              <a:t>Success Criteria:</a:t>
            </a:r>
            <a:r>
              <a:rPr lang="en-US" sz="2400"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9"/>
                  </a:ext>
                </a:extLst>
              </a:rPr>
              <a:t> I will be successful when I can develop coherent periods of learning that supports students’ comprehension of primary and secondary sources.</a:t>
            </a:r>
            <a:endParaRPr lang="en-US" dirty="0">
              <a:latin typeface="Franklin Gothic Book" panose="020B0503020102020204" pitchFamily="34" charset="0"/>
            </a:endParaRPr>
          </a:p>
        </p:txBody>
      </p:sp>
      <p:pic>
        <p:nvPicPr>
          <p:cNvPr id="777" name="Google Shape;777;g2079cd96447_0_57" descr="This is a screenshot from the beginning of the Google Form linked on the slide.">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1905000" y="1268550"/>
            <a:ext cx="8382000" cy="2028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g1f07167d959_0_15"/>
          <p:cNvSpPr txBox="1">
            <a:spLocks noGrp="1"/>
          </p:cNvSpPr>
          <p:nvPr>
            <p:ph type="title"/>
          </p:nvPr>
        </p:nvSpPr>
        <p:spPr>
          <a:xfrm>
            <a:off x="209200" y="244375"/>
            <a:ext cx="11728800" cy="1141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3000" dirty="0">
                <a:latin typeface="Franklin Gothic Medium" panose="020B0603020102020204" pitchFamily="34" charset="0"/>
              </a:rPr>
              <a:t>Introduction</a:t>
            </a:r>
            <a:endParaRPr dirty="0">
              <a:latin typeface="Franklin Gothic Medium" panose="020B0603020102020204" pitchFamily="34" charset="0"/>
            </a:endParaRPr>
          </a:p>
        </p:txBody>
      </p:sp>
      <p:sp>
        <p:nvSpPr>
          <p:cNvPr id="579" name="Google Shape;579;g1f07167d959_0_15"/>
          <p:cNvSpPr txBox="1">
            <a:spLocks noGrp="1"/>
          </p:cNvSpPr>
          <p:nvPr>
            <p:ph type="body" idx="1"/>
          </p:nvPr>
        </p:nvSpPr>
        <p:spPr>
          <a:xfrm>
            <a:off x="487300" y="1134775"/>
            <a:ext cx="11450700" cy="41244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Font typeface="Calibri"/>
              <a:buChar char="•"/>
            </a:pPr>
            <a:r>
              <a:rPr lang="en-US" sz="2400" b="1" dirty="0">
                <a:latin typeface="Franklin Gothic Book" panose="020B0503020102020204" pitchFamily="34" charset="0"/>
              </a:rPr>
              <a:t>Compelling Question: </a:t>
            </a:r>
            <a:r>
              <a:rPr lang="en-US" sz="2400" dirty="0">
                <a:solidFill>
                  <a:srgbClr val="222222"/>
                </a:solidFill>
                <a:latin typeface="Franklin Gothic Book" panose="020B0503020102020204" pitchFamily="34" charset="0"/>
              </a:rPr>
              <a:t>How do I support students in communicating their own conclusions, using evidence to substantiate their claims? </a:t>
            </a:r>
            <a:endParaRPr lang="en-US" sz="2400" dirty="0">
              <a:solidFill>
                <a:schemeClr val="dk1"/>
              </a:solidFill>
              <a:latin typeface="Franklin Gothic Book" panose="020B0503020102020204" pitchFamily="34" charset="0"/>
            </a:endParaRPr>
          </a:p>
          <a:p>
            <a:pPr marL="457200" lvl="0" indent="0" algn="l" rtl="0">
              <a:lnSpc>
                <a:spcPct val="100000"/>
              </a:lnSpc>
              <a:spcBef>
                <a:spcPts val="0"/>
              </a:spcBef>
              <a:spcAft>
                <a:spcPts val="0"/>
              </a:spcAft>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rPr>
              <a:t>Supporting Question:</a:t>
            </a:r>
            <a:r>
              <a:rPr lang="en-US" sz="2400" dirty="0">
                <a:solidFill>
                  <a:schemeClr val="dk1"/>
                </a:solidFill>
                <a:latin typeface="Franklin Gothic Book" panose="020B0503020102020204" pitchFamily="34" charset="0"/>
              </a:rPr>
              <a:t> How do I support students’ comprehension of primary and secondary sources? </a:t>
            </a:r>
          </a:p>
          <a:p>
            <a:pPr marL="457200" lvl="0" indent="0" algn="l" rtl="0">
              <a:lnSpc>
                <a:spcPct val="100000"/>
              </a:lnSpc>
              <a:spcBef>
                <a:spcPts val="0"/>
              </a:spcBef>
              <a:spcAft>
                <a:spcPts val="0"/>
              </a:spcAft>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SzPts val="2400"/>
              <a:buFont typeface="Calibri"/>
              <a:buChar char="•"/>
            </a:pPr>
            <a:r>
              <a:rPr lang="en-US" sz="2400" b="1" dirty="0">
                <a:solidFill>
                  <a:schemeClr val="dk1"/>
                </a:solidFill>
                <a:latin typeface="Franklin Gothic Book" panose="020B0503020102020204" pitchFamily="34" charset="0"/>
              </a:rPr>
              <a:t>Learning Target:</a:t>
            </a:r>
            <a:r>
              <a:rPr lang="en-US" sz="2400" dirty="0">
                <a:solidFill>
                  <a:schemeClr val="dk1"/>
                </a:solidFill>
                <a:latin typeface="Franklin Gothic Book" panose="020B0503020102020204" pitchFamily="34" charset="0"/>
              </a:rPr>
              <a:t> I can support students in using evidence to substantiate their claims.</a:t>
            </a:r>
          </a:p>
          <a:p>
            <a:pPr marL="457200" lvl="0" indent="0" algn="l" rtl="0">
              <a:lnSpc>
                <a:spcPct val="100000"/>
              </a:lnSpc>
              <a:spcBef>
                <a:spcPts val="0"/>
              </a:spcBef>
              <a:spcAft>
                <a:spcPts val="0"/>
              </a:spcAft>
              <a:buNone/>
            </a:pPr>
            <a:endParaRPr lang="en-US" sz="2400" dirty="0">
              <a:solidFill>
                <a:schemeClr val="dk1"/>
              </a:solidFill>
              <a:latin typeface="Franklin Gothic Book" panose="020B0503020102020204" pitchFamily="34" charset="0"/>
            </a:endParaRPr>
          </a:p>
          <a:p>
            <a:pPr marL="457200" lvl="0" indent="-381000" algn="l" rtl="0">
              <a:lnSpc>
                <a:spcPct val="100000"/>
              </a:lnSpc>
              <a:spcBef>
                <a:spcPts val="0"/>
              </a:spcBef>
              <a:spcAft>
                <a:spcPts val="0"/>
              </a:spcAft>
              <a:buClr>
                <a:schemeClr val="dk1"/>
              </a:buClr>
              <a:buSzPts val="2400"/>
              <a:buFont typeface="Calibri"/>
              <a:buChar char="•"/>
            </a:pPr>
            <a:r>
              <a:rPr lang="en-US" sz="2400" b="1"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2"/>
                  </a:ext>
                </a:extLst>
              </a:rPr>
              <a:t>Success Criteria:</a:t>
            </a:r>
            <a:r>
              <a:rPr lang="en-US" sz="2400"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3"/>
                  </a:ext>
                </a:extLst>
              </a:rPr>
              <a:t> </a:t>
            </a:r>
            <a:r>
              <a:rPr lang="en-US" sz="2400"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4"/>
                  </a:ext>
                </a:extLst>
              </a:rPr>
              <a:t>I will be successful when I can develop coherent periods of learning that s</a:t>
            </a:r>
            <a:r>
              <a:rPr lang="en-US" sz="2400" dirty="0">
                <a:solidFill>
                  <a:schemeClr val="dk1"/>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5"/>
                  </a:ext>
                </a:extLst>
              </a:rPr>
              <a:t>upports students’ comprehension of primary and secondary sources.</a:t>
            </a:r>
            <a:endParaRPr lang="en-US" sz="2400" dirty="0">
              <a:latin typeface="Franklin Gothic Book" panose="020B05030201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g242cb2f5201_2_22"/>
          <p:cNvSpPr txBox="1">
            <a:spLocks noGrp="1"/>
          </p:cNvSpPr>
          <p:nvPr>
            <p:ph type="title"/>
          </p:nvPr>
        </p:nvSpPr>
        <p:spPr>
          <a:xfrm>
            <a:off x="648649" y="429400"/>
            <a:ext cx="11720100" cy="12783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0"/>
                  </a:ext>
                </a:extLst>
              </a:rPr>
              <a:t>Conclusion of Module Four of the Supporting Students in Using Evidence module series </a:t>
            </a:r>
            <a:endParaRPr lang="en-US" dirty="0">
              <a:latin typeface="Franklin Gothic Medium" panose="020B0603020102020204" pitchFamily="34" charset="0"/>
            </a:endParaRPr>
          </a:p>
        </p:txBody>
      </p:sp>
      <p:sp>
        <p:nvSpPr>
          <p:cNvPr id="783" name="Google Shape;783;g242cb2f5201_2_22"/>
          <p:cNvSpPr txBox="1">
            <a:spLocks noGrp="1"/>
          </p:cNvSpPr>
          <p:nvPr>
            <p:ph type="body" idx="1"/>
          </p:nvPr>
        </p:nvSpPr>
        <p:spPr>
          <a:xfrm>
            <a:off x="666162" y="1891575"/>
            <a:ext cx="7345800" cy="3778500"/>
          </a:xfrm>
          <a:prstGeom prst="rect">
            <a:avLst/>
          </a:prstGeom>
        </p:spPr>
        <p:txBody>
          <a:bodyPr spcFirstLastPara="1" wrap="square" lIns="91425" tIns="45700" rIns="91425" bIns="45700" anchor="t" anchorCtr="0">
            <a:normAutofit fontScale="70000" lnSpcReduction="20000"/>
          </a:bodyPr>
          <a:lstStyle/>
          <a:p>
            <a:pPr marL="0" lvl="0" indent="0" algn="l" rtl="0">
              <a:lnSpc>
                <a:spcPct val="120000"/>
              </a:lnSpc>
              <a:spcBef>
                <a:spcPts val="0"/>
              </a:spcBef>
              <a:spcAft>
                <a:spcPts val="0"/>
              </a:spcAft>
              <a:buNone/>
            </a:pPr>
            <a:r>
              <a:rPr lang="en-US" sz="3700" dirty="0">
                <a:solidFill>
                  <a:schemeClr val="dk1"/>
                </a:solidFill>
                <a:latin typeface="Franklin Gothic Book" panose="020B0503020102020204" pitchFamily="34" charset="0"/>
              </a:rPr>
              <a:t>This concludes </a:t>
            </a:r>
            <a:r>
              <a:rPr lang="en-US" sz="3700" dirty="0">
                <a:solidFill>
                  <a:srgbClr val="222222"/>
                </a:solidFill>
                <a:latin typeface="Franklin Gothic Book" panose="020B0503020102020204" pitchFamily="34" charset="0"/>
              </a:rPr>
              <a:t>Module Four: </a:t>
            </a:r>
            <a:r>
              <a:rPr lang="en-US" sz="3700" dirty="0">
                <a:solidFill>
                  <a:srgbClr val="202124"/>
                </a:solidFill>
                <a:highlight>
                  <a:srgbClr val="FFFFFF"/>
                </a:highlight>
                <a:latin typeface="Franklin Gothic Book" panose="020B0503020102020204" pitchFamily="34" charset="0"/>
              </a:rPr>
              <a:t>What should students do before engaging with complex sources?</a:t>
            </a:r>
            <a:endParaRPr lang="en-US" sz="37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endParaRPr lang="en-US" sz="37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endParaRPr lang="en-US" sz="3700" dirty="0">
              <a:solidFill>
                <a:srgbClr val="222222"/>
              </a:solidFill>
              <a:latin typeface="Franklin Gothic Book" panose="020B0503020102020204" pitchFamily="34" charset="0"/>
            </a:endParaRPr>
          </a:p>
          <a:p>
            <a:pPr marL="0" lvl="0" indent="0" algn="l" rtl="0">
              <a:lnSpc>
                <a:spcPct val="120000"/>
              </a:lnSpc>
              <a:spcBef>
                <a:spcPts val="0"/>
              </a:spcBef>
              <a:spcAft>
                <a:spcPts val="0"/>
              </a:spcAft>
              <a:buNone/>
            </a:pPr>
            <a:r>
              <a:rPr lang="en-US" sz="3700" dirty="0">
                <a:solidFill>
                  <a:srgbClr val="222222"/>
                </a:solidFill>
                <a:latin typeface="Franklin Gothic Book" panose="020B0503020102020204" pitchFamily="34" charset="0"/>
              </a:rPr>
              <a:t>If you would like to continue your learning within this module series, please access Module Five: </a:t>
            </a:r>
            <a:r>
              <a:rPr lang="en-US" sz="3700" dirty="0">
                <a:solidFill>
                  <a:srgbClr val="222222"/>
                </a:solidFill>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1"/>
                  </a:ext>
                </a:extLst>
              </a:rPr>
              <a:t>What should students do while engaging with sources?</a:t>
            </a:r>
            <a:endParaRPr lang="en-US" sz="3700" dirty="0">
              <a:solidFill>
                <a:srgbClr val="222222"/>
              </a:solidFill>
              <a:latin typeface="Franklin Gothic Book" panose="020B0503020102020204" pitchFamily="34" charset="0"/>
            </a:endParaRPr>
          </a:p>
          <a:p>
            <a:pPr marL="0" lvl="0" indent="0" algn="l" rtl="0">
              <a:spcBef>
                <a:spcPts val="1000"/>
              </a:spcBef>
              <a:spcAft>
                <a:spcPts val="0"/>
              </a:spcAft>
              <a:buNone/>
            </a:pPr>
            <a:endParaRPr lang="en-US" dirty="0">
              <a:latin typeface="Franklin Gothic Book" panose="020B0503020102020204" pitchFamily="34" charset="0"/>
            </a:endParaRPr>
          </a:p>
        </p:txBody>
      </p:sp>
      <p:pic>
        <p:nvPicPr>
          <p:cNvPr id="784" name="Google Shape;784;g242cb2f5201_2_22" descr="This is a screenshot of the module four introduction slide.">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8525726" y="1682525"/>
            <a:ext cx="3017625" cy="1695375"/>
          </a:xfrm>
          <a:prstGeom prst="rect">
            <a:avLst/>
          </a:prstGeom>
          <a:noFill/>
          <a:ln>
            <a:noFill/>
          </a:ln>
        </p:spPr>
      </p:pic>
      <p:pic>
        <p:nvPicPr>
          <p:cNvPr id="785" name="Google Shape;785;g242cb2f5201_2_22" descr="This is a screenshot of the module five introduction slide.">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8136688" y="3561862"/>
            <a:ext cx="3795700" cy="21383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g20976b23531_0_71"/>
          <p:cNvSpPr txBox="1">
            <a:spLocks noGrp="1"/>
          </p:cNvSpPr>
          <p:nvPr>
            <p:ph type="ctrTitle"/>
          </p:nvPr>
        </p:nvSpPr>
        <p:spPr>
          <a:xfrm>
            <a:off x="2061325" y="1122375"/>
            <a:ext cx="10062900" cy="2387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02649"/>
              </a:buClr>
              <a:buSzPts val="6000"/>
              <a:buFont typeface="Libre Franklin Medium"/>
              <a:buNone/>
            </a:pP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0"/>
                  </a:ext>
                </a:extLst>
              </a:rPr>
              <a:t>Supporting</a:t>
            </a:r>
            <a:r>
              <a:rPr lang="en-US" dirty="0">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1"/>
                  </a:ext>
                </a:extLst>
              </a:rPr>
              <a:t> Students in Using Evidence</a:t>
            </a:r>
            <a:r>
              <a:rPr lang="en-US" dirty="0">
                <a:solidFill>
                  <a:schemeClr val="bg1"/>
                </a:solidFill>
                <a:latin typeface="Franklin Gothic Medium" panose="020B06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1"/>
                  </a:ext>
                </a:extLst>
              </a:rPr>
              <a:t>3</a:t>
            </a:r>
            <a:endParaRPr lang="en-US" sz="4500" dirty="0">
              <a:solidFill>
                <a:schemeClr val="bg1"/>
              </a:solidFill>
              <a:latin typeface="Franklin Gothic Medium" panose="020B0603020102020204" pitchFamily="34" charset="0"/>
            </a:endParaRPr>
          </a:p>
        </p:txBody>
      </p:sp>
      <p:sp>
        <p:nvSpPr>
          <p:cNvPr id="573" name="Google Shape;573;g20976b23531_0_71"/>
          <p:cNvSpPr txBox="1">
            <a:spLocks noGrp="1"/>
          </p:cNvSpPr>
          <p:nvPr>
            <p:ph type="subTitle" idx="1"/>
          </p:nvPr>
        </p:nvSpPr>
        <p:spPr>
          <a:xfrm>
            <a:off x="3307925" y="3849575"/>
            <a:ext cx="8526600" cy="1393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1100"/>
              <a:buFont typeface="Arial"/>
              <a:buNone/>
            </a:pPr>
            <a:r>
              <a:rPr lang="en-US" sz="3500" dirty="0">
                <a:latin typeface="Franklin Gothic Book" panose="020B0503020102020204" pitchFamily="34" charset="0"/>
                <a:ea typeface="Libre Franklin Medium"/>
                <a:cs typeface="Libre Franklin Medium"/>
                <a:sym typeface="Libre Franklin Medium"/>
              </a:rPr>
              <a:t>Module Four: What Should Students Do Before Engaging with Complex Sources?</a:t>
            </a:r>
            <a:endParaRPr i="1" dirty="0">
              <a:latin typeface="Franklin Gothic Book" panose="020B0503020102020204" pitchFamily="34" charset="0"/>
            </a:endParaRPr>
          </a:p>
        </p:txBody>
      </p:sp>
    </p:spTree>
    <p:extLst>
      <p:ext uri="{BB962C8B-B14F-4D97-AF65-F5344CB8AC3E}">
        <p14:creationId xmlns:p14="http://schemas.microsoft.com/office/powerpoint/2010/main" val="279683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1f07167d959_0_1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sz="3000" dirty="0">
                <a:latin typeface="Franklin Gothic Medium" panose="020B0603020102020204" pitchFamily="34" charset="0"/>
              </a:rPr>
              <a:t>Supporting Students When Engaging With Complex Sources </a:t>
            </a:r>
            <a:endParaRPr dirty="0">
              <a:latin typeface="Franklin Gothic Medium" panose="020B0603020102020204" pitchFamily="34" charset="0"/>
            </a:endParaRPr>
          </a:p>
        </p:txBody>
      </p:sp>
      <p:sp>
        <p:nvSpPr>
          <p:cNvPr id="585" name="Google Shape;585;g1f07167d959_0_1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ctr" rtl="0">
              <a:spcBef>
                <a:spcPts val="1000"/>
              </a:spcBef>
              <a:spcAft>
                <a:spcPts val="0"/>
              </a:spcAft>
              <a:buNone/>
            </a:pPr>
            <a:r>
              <a:rPr lang="en-US" dirty="0">
                <a:latin typeface="Franklin Gothic Book" panose="020B0503020102020204" pitchFamily="34" charset="0"/>
                <a:ea typeface="Calibri"/>
                <a:cs typeface="Calibri"/>
                <a:sym typeface="Calibri"/>
              </a:rPr>
              <a:t>The Phases of Engaging with Sources</a:t>
            </a:r>
          </a:p>
          <a:p>
            <a:pPr marL="0" lvl="0" indent="0" algn="l" rtl="0">
              <a:spcBef>
                <a:spcPts val="1000"/>
              </a:spcBef>
              <a:spcAft>
                <a:spcPts val="0"/>
              </a:spcAft>
              <a:buNone/>
            </a:pPr>
            <a:endParaRPr lang="en-US" dirty="0">
              <a:latin typeface="Franklin Gothic Book" panose="020B0503020102020204" pitchFamily="34" charset="0"/>
              <a:ea typeface="Calibri"/>
              <a:cs typeface="Calibri"/>
              <a:sym typeface="Calibri"/>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8"/>
                  </a:ext>
                </a:extLst>
              </a:rPr>
              <a:t>Before Engaging with the Source(s)</a:t>
            </a:r>
            <a:endParaRPr lang="en-US" dirty="0">
              <a:latin typeface="Franklin Gothic Book" panose="020B0503020102020204" pitchFamily="34" charset="0"/>
            </a:endParaRPr>
          </a:p>
          <a:p>
            <a:pPr marL="457200" lvl="0" indent="0" algn="l" rtl="0">
              <a:spcBef>
                <a:spcPts val="1000"/>
              </a:spcBef>
              <a:spcAft>
                <a:spcPts val="0"/>
              </a:spcAft>
              <a:buNone/>
            </a:pPr>
            <a:endParaRPr lang="en-US" sz="1000"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rPr>
              <a:t>While Engaging with the Source(s)</a:t>
            </a:r>
          </a:p>
          <a:p>
            <a:pPr marL="457200" lvl="0" indent="0" algn="l" rtl="0">
              <a:spcBef>
                <a:spcPts val="1000"/>
              </a:spcBef>
              <a:spcAft>
                <a:spcPts val="0"/>
              </a:spcAft>
              <a:buNone/>
            </a:pPr>
            <a:endParaRPr lang="en-US" sz="1000" dirty="0">
              <a:latin typeface="Franklin Gothic Book" panose="020B0503020102020204" pitchFamily="34" charset="0"/>
            </a:endParaRPr>
          </a:p>
          <a:p>
            <a:pPr marL="457200" lvl="0" indent="-342900" algn="l" rtl="0">
              <a:spcBef>
                <a:spcPts val="1000"/>
              </a:spcBef>
              <a:spcAft>
                <a:spcPts val="0"/>
              </a:spcAft>
              <a:buSzPts val="1800"/>
              <a:buFont typeface="Libre Franklin"/>
              <a:buChar char="•"/>
            </a:pPr>
            <a:r>
              <a:rPr lang="en-US" dirty="0">
                <a:latin typeface="Franklin Gothic Book" panose="020B0503020102020204" pitchFamily="34" charset="0"/>
              </a:rPr>
              <a:t>After Engaging with the Source(s)</a:t>
            </a:r>
          </a:p>
        </p:txBody>
      </p:sp>
      <p:sp>
        <p:nvSpPr>
          <p:cNvPr id="586" name="Google Shape;586;g1f07167d959_0_10">
            <a:extLst>
              <a:ext uri="{C183D7F6-B498-43B3-948B-1728B52AA6E4}">
                <adec:decorative xmlns:adec="http://schemas.microsoft.com/office/drawing/2017/decorative" val="1"/>
              </a:ext>
            </a:extLst>
          </p:cNvPr>
          <p:cNvSpPr/>
          <p:nvPr/>
        </p:nvSpPr>
        <p:spPr>
          <a:xfrm>
            <a:off x="7352700" y="2852675"/>
            <a:ext cx="1934700" cy="555600"/>
          </a:xfrm>
          <a:prstGeom prst="left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206d0acaa9d_0_0"/>
          <p:cNvSpPr txBox="1">
            <a:spLocks noGrp="1"/>
          </p:cNvSpPr>
          <p:nvPr>
            <p:ph type="title"/>
          </p:nvPr>
        </p:nvSpPr>
        <p:spPr>
          <a:xfrm>
            <a:off x="838200" y="874893"/>
            <a:ext cx="10515600" cy="9192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Clr>
                <a:schemeClr val="dk1"/>
              </a:buClr>
              <a:buSzPct val="39285"/>
              <a:buFont typeface="Arial"/>
              <a:buNone/>
            </a:pPr>
            <a:r>
              <a:rPr lang="en-US" sz="3000" b="1" dirty="0">
                <a:latin typeface="Franklin Gothic Medium" panose="020B0603020102020204" pitchFamily="34" charset="0"/>
                <a:ea typeface="Libre Franklin"/>
                <a:cs typeface="Libre Franklin"/>
                <a:sym typeface="Libre Franklin"/>
              </a:rPr>
              <a:t>Before Engaging with the Source(s)  (1)</a:t>
            </a:r>
            <a:endParaRPr sz="3000" dirty="0">
              <a:latin typeface="Franklin Gothic Medium" panose="020B0603020102020204" pitchFamily="34" charset="0"/>
            </a:endParaRPr>
          </a:p>
        </p:txBody>
      </p:sp>
      <p:sp>
        <p:nvSpPr>
          <p:cNvPr id="592" name="Google Shape;592;g206d0acaa9d_0_0"/>
          <p:cNvSpPr txBox="1">
            <a:spLocks noGrp="1"/>
          </p:cNvSpPr>
          <p:nvPr>
            <p:ph type="body" idx="1"/>
          </p:nvPr>
        </p:nvSpPr>
        <p:spPr>
          <a:xfrm>
            <a:off x="838200" y="1825625"/>
            <a:ext cx="10515600" cy="3736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dirty="0">
                <a:latin typeface="Franklin Gothic Book" panose="020B0503020102020204" pitchFamily="34" charset="0"/>
              </a:rPr>
              <a:t>Before engaging with the source(s), support students’ introduction to the source by:</a:t>
            </a:r>
            <a:endParaRPr dirty="0">
              <a:latin typeface="Franklin Gothic Book" panose="020B0503020102020204" pitchFamily="34" charset="0"/>
            </a:endParaRPr>
          </a:p>
          <a:p>
            <a:pPr marL="0" lvl="0" indent="0" algn="l" rtl="0">
              <a:lnSpc>
                <a:spcPct val="100000"/>
              </a:lnSpc>
              <a:spcBef>
                <a:spcPts val="1000"/>
              </a:spcBef>
              <a:spcAft>
                <a:spcPts val="0"/>
              </a:spcAft>
              <a:buNone/>
            </a:pPr>
            <a:endParaRPr dirty="0">
              <a:latin typeface="Franklin Gothic Book" panose="020B0503020102020204" pitchFamily="34" charset="0"/>
            </a:endParaRPr>
          </a:p>
          <a:p>
            <a:pPr marL="457200" lvl="0" indent="-342900" algn="l" rtl="0">
              <a:lnSpc>
                <a:spcPct val="100000"/>
              </a:lnSpc>
              <a:spcBef>
                <a:spcPts val="1000"/>
              </a:spcBef>
              <a:spcAft>
                <a:spcPts val="0"/>
              </a:spcAft>
              <a:buSzPts val="1800"/>
              <a:buFont typeface="Libre Franklin"/>
              <a:buChar char="•"/>
            </a:pPr>
            <a:r>
              <a:rPr lang="en-US" dirty="0">
                <a:latin typeface="Franklin Gothic Book" panose="020B0503020102020204" pitchFamily="34" charset="0"/>
              </a:rPr>
              <a:t>Setting the purpose for engaging with the sources</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Font typeface="Libre Franklin"/>
              <a:buChar char="•"/>
            </a:pPr>
            <a:r>
              <a:rPr lang="en-US" dirty="0">
                <a:latin typeface="Franklin Gothic Book" panose="020B0503020102020204" pitchFamily="34" charset="0"/>
              </a:rPr>
              <a:t>Generating interest in the topic</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Font typeface="Libre Franklin"/>
              <a:buChar char="•"/>
            </a:pPr>
            <a:r>
              <a:rPr lang="en-US" dirty="0">
                <a:latin typeface="Franklin Gothic Book" panose="020B0503020102020204" pitchFamily="34" charset="0"/>
              </a:rPr>
              <a:t>Activating prior knowledge</a:t>
            </a:r>
            <a:endParaRPr dirty="0">
              <a:latin typeface="Franklin Gothic Book" panose="020B0503020102020204" pitchFamily="34" charset="0"/>
            </a:endParaRPr>
          </a:p>
          <a:p>
            <a:pPr marL="457200" lvl="0" indent="-342900" algn="l" rtl="0">
              <a:lnSpc>
                <a:spcPct val="100000"/>
              </a:lnSpc>
              <a:spcBef>
                <a:spcPts val="0"/>
              </a:spcBef>
              <a:spcAft>
                <a:spcPts val="0"/>
              </a:spcAft>
              <a:buSzPts val="1800"/>
              <a:buFont typeface="Libre Franklin"/>
              <a:buChar char="•"/>
            </a:pPr>
            <a:r>
              <a:rPr lang="en-US" dirty="0">
                <a:latin typeface="Franklin Gothic Book" panose="020B0503020102020204" pitchFamily="34" charset="0"/>
              </a:rPr>
              <a:t>Supporting students with unknown vocabulary </a:t>
            </a:r>
            <a:endParaRPr dirty="0">
              <a:latin typeface="Franklin Gothic Book" panose="020B0503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1f145736de9_0_0"/>
          <p:cNvSpPr txBox="1">
            <a:spLocks noGrp="1"/>
          </p:cNvSpPr>
          <p:nvPr>
            <p:ph type="title"/>
          </p:nvPr>
        </p:nvSpPr>
        <p:spPr>
          <a:xfrm>
            <a:off x="617516" y="4106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100" dirty="0">
                <a:latin typeface="Franklin Gothic Medium" panose="020B0603020102020204" pitchFamily="34" charset="0"/>
              </a:rPr>
              <a:t>Supporting Students When Engaging With Complex Sources:</a:t>
            </a:r>
            <a:endParaRPr sz="3100" dirty="0">
              <a:latin typeface="Franklin Gothic Medium" panose="020B0603020102020204" pitchFamily="34" charset="0"/>
            </a:endParaRPr>
          </a:p>
          <a:p>
            <a:pPr marL="0" lvl="0" indent="0" algn="l" rtl="0">
              <a:spcBef>
                <a:spcPts val="0"/>
              </a:spcBef>
              <a:spcAft>
                <a:spcPts val="0"/>
              </a:spcAft>
              <a:buNone/>
            </a:pPr>
            <a:r>
              <a:rPr lang="en-US" sz="3100" b="1" dirty="0">
                <a:latin typeface="Franklin Gothic Medium" panose="020B0603020102020204" pitchFamily="34" charset="0"/>
                <a:ea typeface="Libre Franklin"/>
                <a:cs typeface="Libre Franklin"/>
                <a:sym typeface="Libre Franklin"/>
              </a:rPr>
              <a:t>Before Engaging with the Source(s) (2)</a:t>
            </a:r>
            <a:endParaRPr sz="3100" b="1" dirty="0">
              <a:latin typeface="Franklin Gothic Medium" panose="020B0603020102020204" pitchFamily="34" charset="0"/>
              <a:ea typeface="Libre Franklin"/>
              <a:cs typeface="Libre Franklin"/>
              <a:sym typeface="Libre Franklin"/>
            </a:endParaRPr>
          </a:p>
        </p:txBody>
      </p:sp>
      <p:sp>
        <p:nvSpPr>
          <p:cNvPr id="598" name="Google Shape;598;g1f145736de9_0_0"/>
          <p:cNvSpPr txBox="1">
            <a:spLocks noGrp="1"/>
          </p:cNvSpPr>
          <p:nvPr>
            <p:ph type="body" idx="1"/>
          </p:nvPr>
        </p:nvSpPr>
        <p:spPr>
          <a:xfrm>
            <a:off x="491391" y="1463800"/>
            <a:ext cx="7591133" cy="4181400"/>
          </a:xfrm>
          <a:prstGeom prst="rect">
            <a:avLst/>
          </a:prstGeom>
        </p:spPr>
        <p:txBody>
          <a:bodyPr spcFirstLastPara="1" wrap="square" lIns="91425" tIns="45700" rIns="91425" bIns="45700" anchor="t" anchorCtr="0">
            <a:normAutofit lnSpcReduction="10000"/>
          </a:bodyPr>
          <a:lstStyle/>
          <a:p>
            <a:pPr marL="95250" lvl="0" indent="0" algn="l" rtl="0">
              <a:lnSpc>
                <a:spcPct val="100000"/>
              </a:lnSpc>
              <a:spcBef>
                <a:spcPts val="1000"/>
              </a:spcBef>
              <a:spcAft>
                <a:spcPts val="0"/>
              </a:spcAft>
              <a:buSzPts val="2100"/>
              <a:buNone/>
            </a:pPr>
            <a:r>
              <a:rPr lang="en-US" sz="3200" b="1" dirty="0">
                <a:latin typeface="Franklin Gothic Book" panose="020B0503020102020204" pitchFamily="34" charset="0"/>
              </a:rPr>
              <a:t>Generate interest</a:t>
            </a:r>
            <a:r>
              <a:rPr lang="en-US" sz="3200" dirty="0">
                <a:latin typeface="Franklin Gothic Book" panose="020B0503020102020204" pitchFamily="34" charset="0"/>
              </a:rPr>
              <a:t> in the source by:</a:t>
            </a:r>
            <a:endParaRPr sz="3200" dirty="0">
              <a:latin typeface="Franklin Gothic Book" panose="020B0503020102020204" pitchFamily="34" charset="0"/>
            </a:endParaRPr>
          </a:p>
          <a:p>
            <a:pPr marL="457200" lvl="0" indent="0" algn="l" rtl="0">
              <a:lnSpc>
                <a:spcPct val="100000"/>
              </a:lnSpc>
              <a:spcBef>
                <a:spcPts val="1000"/>
              </a:spcBef>
              <a:spcAft>
                <a:spcPts val="0"/>
              </a:spcAft>
              <a:buNone/>
            </a:pPr>
            <a:endParaRPr sz="3200" dirty="0">
              <a:latin typeface="Franklin Gothic Book" panose="020B0503020102020204" pitchFamily="34" charset="0"/>
            </a:endParaRPr>
          </a:p>
          <a:p>
            <a:pPr marL="552450" lvl="1" indent="0" algn="l" rtl="0">
              <a:lnSpc>
                <a:spcPct val="100000"/>
              </a:lnSpc>
              <a:spcBef>
                <a:spcPts val="500"/>
              </a:spcBef>
              <a:spcAft>
                <a:spcPts val="0"/>
              </a:spcAft>
              <a:buSzPts val="2100"/>
              <a:buNone/>
            </a:pPr>
            <a:r>
              <a:rPr lang="en-US" sz="3200" b="1" dirty="0">
                <a:latin typeface="Franklin Gothic Book" panose="020B0503020102020204" pitchFamily="34" charset="0"/>
              </a:rPr>
              <a:t>Framing the source </a:t>
            </a:r>
          </a:p>
          <a:p>
            <a:pPr marL="1009650" lvl="1" indent="-457200">
              <a:lnSpc>
                <a:spcPct val="100000"/>
              </a:lnSpc>
              <a:buSzPts val="2100"/>
            </a:pPr>
            <a:r>
              <a:rPr lang="en-US" sz="3200" dirty="0">
                <a:solidFill>
                  <a:schemeClr val="dk1"/>
                </a:solidFill>
                <a:latin typeface="Franklin Gothic Book" panose="020B0503020102020204" pitchFamily="34" charset="0"/>
              </a:rPr>
              <a:t>Provide a statement about the purpose of their learning with the source that will focus the attention of students as they begin to look at the source. </a:t>
            </a:r>
            <a:endParaRPr sz="3200" dirty="0">
              <a:latin typeface="Franklin Gothic Book" panose="020B0503020102020204" pitchFamily="34" charset="0"/>
            </a:endParaRPr>
          </a:p>
        </p:txBody>
      </p:sp>
      <p:pic>
        <p:nvPicPr>
          <p:cNvPr id="599" name="Google Shape;599;g1f145736de9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250690" y="1736325"/>
            <a:ext cx="3772950" cy="2510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g1f145736de9_0_8"/>
          <p:cNvSpPr txBox="1">
            <a:spLocks noGrp="1"/>
          </p:cNvSpPr>
          <p:nvPr>
            <p:ph type="title"/>
          </p:nvPr>
        </p:nvSpPr>
        <p:spPr>
          <a:xfrm>
            <a:off x="270675" y="2582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(3)</a:t>
            </a:r>
            <a:endParaRPr sz="3000"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p>
        </p:txBody>
      </p:sp>
      <p:sp>
        <p:nvSpPr>
          <p:cNvPr id="605" name="Google Shape;605;g1f145736de9_0_8"/>
          <p:cNvSpPr txBox="1">
            <a:spLocks noGrp="1"/>
          </p:cNvSpPr>
          <p:nvPr>
            <p:ph type="body" idx="1"/>
          </p:nvPr>
        </p:nvSpPr>
        <p:spPr>
          <a:xfrm>
            <a:off x="40425" y="1463800"/>
            <a:ext cx="11831100" cy="4181400"/>
          </a:xfrm>
          <a:prstGeom prst="rect">
            <a:avLst/>
          </a:prstGeom>
        </p:spPr>
        <p:txBody>
          <a:bodyPr spcFirstLastPara="1" wrap="square" lIns="91425" tIns="45700" rIns="91425" bIns="45700" anchor="t" anchorCtr="0">
            <a:normAutofit/>
          </a:bodyPr>
          <a:lstStyle/>
          <a:p>
            <a:pPr marL="114300" lvl="0" indent="0" algn="l" rtl="0">
              <a:spcBef>
                <a:spcPts val="1000"/>
              </a:spcBef>
              <a:spcAft>
                <a:spcPts val="0"/>
              </a:spcAft>
              <a:buSzPts val="1800"/>
              <a:buNone/>
            </a:pPr>
            <a:r>
              <a:rPr lang="en-US" b="1" dirty="0">
                <a:latin typeface="Franklin Gothic Book" panose="020B0503020102020204" pitchFamily="34" charset="0"/>
              </a:rPr>
              <a:t>Generate interest</a:t>
            </a:r>
            <a:r>
              <a:rPr lang="en-US" dirty="0">
                <a:latin typeface="Franklin Gothic Book" panose="020B0503020102020204" pitchFamily="34" charset="0"/>
              </a:rPr>
              <a:t> in the source by:</a:t>
            </a:r>
          </a:p>
          <a:p>
            <a:pPr marL="914400" lvl="1" indent="-342900" algn="l" rtl="0">
              <a:spcBef>
                <a:spcPts val="0"/>
              </a:spcBef>
              <a:spcAft>
                <a:spcPts val="0"/>
              </a:spcAft>
              <a:buSzPts val="1800"/>
              <a:buFont typeface="Libre Franklin"/>
              <a:buChar char="•"/>
            </a:pPr>
            <a:r>
              <a:rPr lang="en-US" b="1" dirty="0">
                <a:latin typeface="Franklin Gothic Book" panose="020B0503020102020204" pitchFamily="34" charset="0"/>
              </a:rPr>
              <a:t>Framing the source </a:t>
            </a:r>
          </a:p>
          <a:p>
            <a:pPr marL="0" lvl="0" indent="0" algn="l" rtl="0">
              <a:spcBef>
                <a:spcPts val="1000"/>
              </a:spcBef>
              <a:spcAft>
                <a:spcPts val="0"/>
              </a:spcAft>
              <a:buNone/>
            </a:pPr>
            <a:endParaRPr lang="en-US" b="1" dirty="0">
              <a:latin typeface="Franklin Gothic Book" panose="020B0503020102020204" pitchFamily="34" charset="0"/>
            </a:endParaRPr>
          </a:p>
          <a:p>
            <a:pPr marL="0" lvl="0" indent="0" algn="l" rtl="0">
              <a:spcBef>
                <a:spcPts val="1000"/>
              </a:spcBef>
              <a:spcAft>
                <a:spcPts val="0"/>
              </a:spcAft>
              <a:buNone/>
            </a:pPr>
            <a:endParaRPr lang="en-US" b="1" dirty="0">
              <a:latin typeface="Franklin Gothic Book" panose="020B0503020102020204" pitchFamily="34" charset="0"/>
            </a:endParaRPr>
          </a:p>
          <a:p>
            <a:pPr marL="0" lvl="0" indent="0" algn="l" rtl="0">
              <a:spcBef>
                <a:spcPts val="1000"/>
              </a:spcBef>
              <a:spcAft>
                <a:spcPts val="0"/>
              </a:spcAft>
              <a:buNone/>
            </a:pPr>
            <a:endParaRPr lang="en-US" b="1" dirty="0">
              <a:latin typeface="Franklin Gothic Book" panose="020B0503020102020204" pitchFamily="34" charset="0"/>
            </a:endParaRPr>
          </a:p>
          <a:p>
            <a:pPr marL="0" lvl="0" indent="0" algn="l" rtl="0">
              <a:lnSpc>
                <a:spcPct val="100000"/>
              </a:lnSpc>
              <a:spcBef>
                <a:spcPts val="1000"/>
              </a:spcBef>
              <a:spcAft>
                <a:spcPts val="0"/>
              </a:spcAft>
              <a:buNone/>
            </a:pPr>
            <a:endParaRPr lang="en-US" b="1" dirty="0">
              <a:latin typeface="Franklin Gothic Book" panose="020B0503020102020204" pitchFamily="34" charset="0"/>
            </a:endParaRPr>
          </a:p>
          <a:p>
            <a:pPr marL="571500" lvl="1" indent="0" algn="l" rtl="0">
              <a:lnSpc>
                <a:spcPct val="100000"/>
              </a:lnSpc>
              <a:spcBef>
                <a:spcPts val="500"/>
              </a:spcBef>
              <a:spcAft>
                <a:spcPts val="0"/>
              </a:spcAft>
              <a:buSzPts val="1800"/>
              <a:buNone/>
            </a:pPr>
            <a:r>
              <a:rPr lang="en-US" dirty="0">
                <a:latin typeface="Franklin Gothic Book" panose="020B0503020102020204" pitchFamily="34" charset="0"/>
              </a:rPr>
              <a:t>In this </a:t>
            </a:r>
            <a:r>
              <a:rPr lang="en-US" dirty="0">
                <a:latin typeface="Franklin Gothic Book" panose="020B0503020102020204" pitchFamily="34" charset="0"/>
                <a:hlinkClick r:id="rId3"/>
              </a:rPr>
              <a:t>Grade 2 </a:t>
            </a:r>
            <a:r>
              <a:rPr lang="en-US" u="sng" dirty="0">
                <a:solidFill>
                  <a:schemeClr val="hlink"/>
                </a:solidFill>
                <a:latin typeface="Franklin Gothic Book" panose="020B05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9"/>
                  </a:ext>
                </a:extLst>
              </a:rPr>
              <a:t>example</a:t>
            </a:r>
            <a:r>
              <a:rPr lang="en-US" dirty="0">
                <a:latin typeface="Franklin Gothic Book" panose="020B0503020102020204" pitchFamily="34" charset="0"/>
              </a:rPr>
              <a:t>, the teacher provides a statement about who the Maya were, where they lived, and that their ancestors are still present in Mexico today before students engage with a source about the Maya. </a:t>
            </a:r>
          </a:p>
        </p:txBody>
      </p:sp>
      <p:graphicFrame>
        <p:nvGraphicFramePr>
          <p:cNvPr id="607" name="Google Shape;607;g1f145736de9_0_8"/>
          <p:cNvGraphicFramePr/>
          <p:nvPr>
            <p:extLst>
              <p:ext uri="{D42A27DB-BD31-4B8C-83A1-F6EECF244321}">
                <p14:modId xmlns:p14="http://schemas.microsoft.com/office/powerpoint/2010/main" val="434692885"/>
              </p:ext>
            </p:extLst>
          </p:nvPr>
        </p:nvGraphicFramePr>
        <p:xfrm>
          <a:off x="544550" y="2472475"/>
          <a:ext cx="10670100" cy="1767350"/>
        </p:xfrm>
        <a:graphic>
          <a:graphicData uri="http://schemas.openxmlformats.org/drawingml/2006/table">
            <a:tbl>
              <a:tblPr firstRow="1">
                <a:noFill/>
                <a:tableStyleId>{7D4F87D2-B31D-4A5B-840A-ADB18C62B1F1}</a:tableStyleId>
              </a:tblPr>
              <a:tblGrid>
                <a:gridCol w="10670100">
                  <a:extLst>
                    <a:ext uri="{9D8B030D-6E8A-4147-A177-3AD203B41FA5}">
                      <a16:colId xmlns:a16="http://schemas.microsoft.com/office/drawing/2014/main" val="20000"/>
                    </a:ext>
                  </a:extLst>
                </a:gridCol>
              </a:tblGrid>
              <a:tr h="176735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none" strike="noStrike" cap="none" dirty="0">
                          <a:solidFill>
                            <a:srgbClr val="000000"/>
                          </a:solidFill>
                          <a:effectLst/>
                          <a:latin typeface="Franklin Gothic Book" panose="020B0503020102020204" pitchFamily="34" charset="0"/>
                          <a:ea typeface="Arial"/>
                          <a:cs typeface="Arial"/>
                          <a:sym typeface="Arial"/>
                        </a:rPr>
                        <a:t>Inform students that one of the largest groups found in the Yucatan peninsula was the Maya and identify where they were located on the infographic map. Explain that they were an ancient indigenous group who lived a very long time ago, and their ancestors still live there today. Show students two video clips: </a:t>
                      </a:r>
                      <a:r>
                        <a:rPr lang="en-US" sz="1600" b="0" i="0" u="sng" strike="noStrike" cap="none" dirty="0">
                          <a:solidFill>
                            <a:srgbClr val="000000"/>
                          </a:solidFill>
                          <a:effectLst/>
                          <a:latin typeface="Franklin Gothic Book" panose="020B0503020102020204" pitchFamily="34" charset="0"/>
                          <a:ea typeface="Arial"/>
                          <a:cs typeface="Arial"/>
                          <a:sym typeface="Arial"/>
                          <a:hlinkClick r:id="rId4"/>
                        </a:rPr>
                        <a:t>Ancient Maya 101</a:t>
                      </a:r>
                      <a:r>
                        <a:rPr lang="en-US" sz="1600" b="0" i="0" u="none" strike="noStrike" cap="none" dirty="0">
                          <a:solidFill>
                            <a:srgbClr val="000000"/>
                          </a:solidFill>
                          <a:effectLst/>
                          <a:latin typeface="Franklin Gothic Book" panose="020B0503020102020204" pitchFamily="34" charset="0"/>
                          <a:ea typeface="Arial"/>
                          <a:cs typeface="Arial"/>
                          <a:sym typeface="Arial"/>
                        </a:rPr>
                        <a:t>, which discusses what artifacts show about Maya lifestyle and culture, and </a:t>
                      </a:r>
                      <a:r>
                        <a:rPr lang="en-US" sz="1600" b="0" i="0" u="sng" strike="noStrike" cap="none" dirty="0">
                          <a:solidFill>
                            <a:srgbClr val="000000"/>
                          </a:solidFill>
                          <a:effectLst/>
                          <a:latin typeface="Franklin Gothic Book" panose="020B0503020102020204" pitchFamily="34" charset="0"/>
                          <a:ea typeface="Arial"/>
                          <a:cs typeface="Arial"/>
                          <a:sym typeface="Arial"/>
                          <a:hlinkClick r:id="rId5"/>
                        </a:rPr>
                        <a:t>Maya People</a:t>
                      </a:r>
                      <a:r>
                        <a:rPr lang="en-US" sz="1600" b="0" i="0" u="none" strike="noStrike" cap="none" dirty="0">
                          <a:solidFill>
                            <a:srgbClr val="000000"/>
                          </a:solidFill>
                          <a:effectLst/>
                          <a:latin typeface="Franklin Gothic Book" panose="020B0503020102020204" pitchFamily="34" charset="0"/>
                          <a:ea typeface="Arial"/>
                          <a:cs typeface="Arial"/>
                          <a:sym typeface="Arial"/>
                        </a:rPr>
                        <a:t>, which provides more information about Maya culture and how it is still seen among the descendants of Maya people today. Share the following questions to students before watching the videos so they can be looking for this information as they watch:</a:t>
                      </a:r>
                    </a:p>
                  </a:txBody>
                  <a:tcPr marL="91425" marR="91425" marT="91425" marB="91425">
                    <a:lnL w="76200" cap="flat" cmpd="sng">
                      <a:solidFill>
                        <a:srgbClr val="222222"/>
                      </a:solidFill>
                      <a:prstDash val="solid"/>
                      <a:round/>
                      <a:headEnd type="none" w="sm" len="sm"/>
                      <a:tailEnd type="none" w="sm" len="sm"/>
                    </a:lnL>
                    <a:lnR w="76200" cap="flat" cmpd="sng">
                      <a:solidFill>
                        <a:srgbClr val="222222"/>
                      </a:solidFill>
                      <a:prstDash val="solid"/>
                      <a:round/>
                      <a:headEnd type="none" w="sm" len="sm"/>
                      <a:tailEnd type="none" w="sm" len="sm"/>
                    </a:lnR>
                    <a:lnT w="76200" cap="flat" cmpd="sng">
                      <a:solidFill>
                        <a:srgbClr val="222222"/>
                      </a:solidFill>
                      <a:prstDash val="solid"/>
                      <a:round/>
                      <a:headEnd type="none" w="sm" len="sm"/>
                      <a:tailEnd type="none" w="sm" len="sm"/>
                    </a:lnT>
                    <a:lnB w="76200" cap="flat" cmpd="sng">
                      <a:solidFill>
                        <a:srgbClr val="222222"/>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2226c2c9ea0_1_12"/>
          <p:cNvSpPr txBox="1">
            <a:spLocks noGrp="1"/>
          </p:cNvSpPr>
          <p:nvPr>
            <p:ph type="title"/>
          </p:nvPr>
        </p:nvSpPr>
        <p:spPr>
          <a:xfrm>
            <a:off x="438350" y="27500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800" b="1" dirty="0">
                <a:latin typeface="Franklin Gothic Medium" panose="020B0603020102020204" pitchFamily="34" charset="0"/>
                <a:ea typeface="Libre Franklin"/>
                <a:cs typeface="Libre Franklin"/>
                <a:sym typeface="Libre Franklin"/>
              </a:rPr>
              <a:t>Before Engaging with the Source(s): Application (1)</a:t>
            </a:r>
            <a:r>
              <a:rPr lang="en-US" sz="3000" b="1" dirty="0">
                <a:latin typeface="Franklin Gothic Medium" panose="020B0603020102020204" pitchFamily="34" charset="0"/>
                <a:ea typeface="Libre Franklin"/>
                <a:cs typeface="Libre Franklin"/>
                <a:sym typeface="Libre Franklin"/>
              </a:rPr>
              <a:t> </a:t>
            </a:r>
            <a:endParaRPr b="1" dirty="0">
              <a:latin typeface="Franklin Gothic Medium" panose="020B0603020102020204" pitchFamily="34" charset="0"/>
              <a:ea typeface="Libre Franklin"/>
              <a:cs typeface="Libre Franklin"/>
              <a:sym typeface="Libre Franklin"/>
            </a:endParaRPr>
          </a:p>
          <a:p>
            <a:pPr marL="0" lvl="0" indent="0" algn="l" rtl="0">
              <a:spcBef>
                <a:spcPts val="0"/>
              </a:spcBef>
              <a:spcAft>
                <a:spcPts val="0"/>
              </a:spcAft>
              <a:buNone/>
            </a:pPr>
            <a:endParaRPr dirty="0"/>
          </a:p>
        </p:txBody>
      </p:sp>
      <p:sp>
        <p:nvSpPr>
          <p:cNvPr id="613" name="Google Shape;613;g2226c2c9ea0_1_12"/>
          <p:cNvSpPr txBox="1">
            <a:spLocks noGrp="1"/>
          </p:cNvSpPr>
          <p:nvPr>
            <p:ph type="body" idx="1"/>
          </p:nvPr>
        </p:nvSpPr>
        <p:spPr>
          <a:xfrm>
            <a:off x="0" y="1191725"/>
            <a:ext cx="8443500" cy="4265700"/>
          </a:xfrm>
          <a:prstGeom prst="rect">
            <a:avLst/>
          </a:prstGeom>
        </p:spPr>
        <p:txBody>
          <a:bodyPr spcFirstLastPara="1" wrap="square" lIns="91425" tIns="45700" rIns="91425" bIns="45700" anchor="t" anchorCtr="0">
            <a:noAutofit/>
          </a:bodyPr>
          <a:lstStyle/>
          <a:p>
            <a:pPr marL="457200" lvl="0" indent="-390525" algn="l" rtl="0">
              <a:lnSpc>
                <a:spcPct val="120000"/>
              </a:lnSpc>
              <a:spcBef>
                <a:spcPts val="1000"/>
              </a:spcBef>
              <a:spcAft>
                <a:spcPts val="0"/>
              </a:spcAft>
              <a:buSzPts val="2550"/>
              <a:buFont typeface="Libre Franklin"/>
              <a:buChar char="•"/>
            </a:pPr>
            <a:r>
              <a:rPr lang="en-US" sz="2200" dirty="0">
                <a:solidFill>
                  <a:schemeClr val="dk1"/>
                </a:solidFill>
                <a:highlight>
                  <a:schemeClr val="lt1"/>
                </a:highlight>
                <a:latin typeface="Franklin Gothic Book" panose="020B0503020102020204" pitchFamily="34" charset="0"/>
              </a:rPr>
              <a:t>Access your </a:t>
            </a:r>
            <a:r>
              <a:rPr lang="en-US" sz="2200" u="sng" dirty="0">
                <a:solidFill>
                  <a:schemeClr val="hlink"/>
                </a:solidFill>
                <a:latin typeface="Franklin Gothic Book" panose="020B05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2"/>
                  </a:ext>
                </a:extLst>
              </a:rPr>
              <a:t>Module Four </a:t>
            </a:r>
            <a:r>
              <a:rPr lang="en-US" sz="2200" u="sng" dirty="0">
                <a:solidFill>
                  <a:schemeClr val="hlink"/>
                </a:solidFill>
                <a:latin typeface="Franklin Gothic Book" panose="020B0503020102020204" pitchFamily="34" charset="0"/>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2"/>
                  </a:ext>
                </a:extLst>
              </a:rPr>
              <a:t>Notecatcher</a:t>
            </a:r>
            <a:r>
              <a:rPr lang="en-US" sz="2200" dirty="0">
                <a:solidFill>
                  <a:schemeClr val="dk1"/>
                </a:solidFill>
                <a:latin typeface="Franklin Gothic Book" panose="020B0503020102020204" pitchFamily="34" charset="0"/>
              </a:rPr>
              <a:t> and record your definition of framing the source. </a:t>
            </a:r>
          </a:p>
          <a:p>
            <a:pPr marL="457200" lvl="0" indent="-390525" algn="l" rtl="0">
              <a:lnSpc>
                <a:spcPct val="120000"/>
              </a:lnSpc>
              <a:spcBef>
                <a:spcPts val="1000"/>
              </a:spcBef>
              <a:spcAft>
                <a:spcPts val="0"/>
              </a:spcAft>
              <a:buSzPts val="2550"/>
              <a:buFont typeface="Libre Franklin"/>
              <a:buChar char="•"/>
            </a:pPr>
            <a:r>
              <a:rPr lang="en-US" sz="2200" dirty="0">
                <a:solidFill>
                  <a:schemeClr val="dk1"/>
                </a:solidFill>
                <a:highlight>
                  <a:schemeClr val="lt1"/>
                </a:highlight>
                <a:latin typeface="Franklin Gothic Book" panose="020B0503020102020204" pitchFamily="34" charset="0"/>
              </a:rPr>
              <a:t>Access a text-based source from your curated source set from Module Two of the </a:t>
            </a:r>
            <a:r>
              <a:rPr lang="en-US" sz="2200" i="1" dirty="0">
                <a:solidFill>
                  <a:schemeClr val="dk1"/>
                </a:solidFill>
                <a:highlight>
                  <a:schemeClr val="lt1"/>
                </a:highlight>
                <a:latin typeface="Franklin Gothic Book" panose="020B0503020102020204" pitchFamily="34" charset="0"/>
              </a:rPr>
              <a:t>Supporting Students in Using Evidence </a:t>
            </a:r>
            <a:r>
              <a:rPr lang="en-US" sz="2200" dirty="0">
                <a:solidFill>
                  <a:schemeClr val="dk1"/>
                </a:solidFill>
                <a:highlight>
                  <a:schemeClr val="lt1"/>
                </a:highlight>
                <a:latin typeface="Franklin Gothic Book" panose="020B0503020102020204" pitchFamily="34" charset="0"/>
              </a:rPr>
              <a:t>Model Series.</a:t>
            </a:r>
          </a:p>
          <a:p>
            <a:pPr marL="66675" lvl="0" indent="0" algn="l" rtl="0">
              <a:lnSpc>
                <a:spcPct val="120000"/>
              </a:lnSpc>
              <a:spcBef>
                <a:spcPts val="1000"/>
              </a:spcBef>
              <a:spcAft>
                <a:spcPts val="0"/>
              </a:spcAft>
              <a:buClr>
                <a:schemeClr val="dk1"/>
              </a:buClr>
              <a:buSzPts val="2550"/>
              <a:buNone/>
            </a:pPr>
            <a:r>
              <a:rPr lang="en-US" sz="2200" b="1" dirty="0">
                <a:solidFill>
                  <a:srgbClr val="222222"/>
                </a:solidFill>
                <a:latin typeface="Franklin Gothic Book" panose="020B0503020102020204" pitchFamily="34" charset="0"/>
              </a:rPr>
              <a:t>Generate interest in the source by framing the source.</a:t>
            </a:r>
            <a:r>
              <a:rPr lang="en-US" sz="2200" dirty="0">
                <a:solidFill>
                  <a:srgbClr val="222222"/>
                </a:solidFill>
                <a:latin typeface="Franklin Gothic Book" panose="020B0503020102020204" pitchFamily="34" charset="0"/>
              </a:rPr>
              <a:t> </a:t>
            </a:r>
          </a:p>
          <a:p>
            <a:pPr marL="914400" lvl="1" indent="-390525" algn="l" rtl="0">
              <a:lnSpc>
                <a:spcPct val="120000"/>
              </a:lnSpc>
              <a:spcBef>
                <a:spcPts val="0"/>
              </a:spcBef>
              <a:spcAft>
                <a:spcPts val="0"/>
              </a:spcAft>
              <a:buClr>
                <a:srgbClr val="222222"/>
              </a:buClr>
              <a:buSzPts val="2550"/>
              <a:buFont typeface="Calibri"/>
              <a:buChar char="•"/>
            </a:pPr>
            <a:r>
              <a:rPr lang="en-US" sz="2200" dirty="0">
                <a:solidFill>
                  <a:schemeClr val="dk1"/>
                </a:solidFill>
                <a:latin typeface="Franklin Gothic Book" panose="020B0503020102020204" pitchFamily="34" charset="0"/>
              </a:rPr>
              <a:t>Provide a statement about the purpose of their learning with the source or create a head note. </a:t>
            </a:r>
          </a:p>
          <a:p>
            <a:pPr marL="914400" lvl="1" indent="-400050" algn="l" rtl="0">
              <a:lnSpc>
                <a:spcPct val="120000"/>
              </a:lnSpc>
              <a:spcBef>
                <a:spcPts val="0"/>
              </a:spcBef>
              <a:spcAft>
                <a:spcPts val="0"/>
              </a:spcAft>
              <a:buClr>
                <a:schemeClr val="dk1"/>
              </a:buClr>
              <a:buSzPts val="2700"/>
              <a:buFont typeface="Calibri"/>
              <a:buChar char="•"/>
            </a:pPr>
            <a:r>
              <a:rPr lang="en-US" sz="2200" dirty="0">
                <a:solidFill>
                  <a:schemeClr val="dk1"/>
                </a:solidFill>
                <a:latin typeface="Franklin Gothic Book" panose="020B0503020102020204" pitchFamily="34" charset="0"/>
              </a:rPr>
              <a:t>Record this statement on your notecatcher.</a:t>
            </a:r>
            <a:r>
              <a:rPr lang="en-US" sz="2200" dirty="0">
                <a:solidFill>
                  <a:schemeClr val="dk1"/>
                </a:solidFill>
                <a:latin typeface="Franklin Gothic Book" panose="020B0503020102020204" pitchFamily="34" charset="0"/>
                <a:ea typeface="Calibri"/>
                <a:cs typeface="Calibri"/>
                <a:sym typeface="Calibri"/>
              </a:rPr>
              <a:t> </a:t>
            </a:r>
          </a:p>
        </p:txBody>
      </p:sp>
      <p:pic>
        <p:nvPicPr>
          <p:cNvPr id="614" name="Google Shape;614;g2226c2c9ea0_1_1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595900" y="1949025"/>
            <a:ext cx="3596100" cy="23930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206d0acaa9d_0_35"/>
          <p:cNvSpPr txBox="1">
            <a:spLocks noGrp="1"/>
          </p:cNvSpPr>
          <p:nvPr>
            <p:ph type="title"/>
          </p:nvPr>
        </p:nvSpPr>
        <p:spPr>
          <a:xfrm>
            <a:off x="270675" y="2582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000" dirty="0">
                <a:latin typeface="Franklin Gothic Medium" panose="020B0603020102020204" pitchFamily="34" charset="0"/>
              </a:rPr>
              <a:t>Supporting Students When Engaging With Complex Sources:</a:t>
            </a:r>
            <a:endParaRPr sz="3000" dirty="0">
              <a:latin typeface="Franklin Gothic Medium" panose="020B0603020102020204" pitchFamily="34" charset="0"/>
            </a:endParaRPr>
          </a:p>
          <a:p>
            <a:pPr marL="0" lvl="0" indent="0" algn="l" rtl="0">
              <a:spcBef>
                <a:spcPts val="0"/>
              </a:spcBef>
              <a:spcAft>
                <a:spcPts val="0"/>
              </a:spcAft>
              <a:buNone/>
            </a:pPr>
            <a:r>
              <a:rPr lang="en-US" sz="3000" b="1" dirty="0">
                <a:latin typeface="Franklin Gothic Medium" panose="020B0603020102020204" pitchFamily="34" charset="0"/>
                <a:ea typeface="Libre Franklin"/>
                <a:cs typeface="Libre Franklin"/>
                <a:sym typeface="Libre Franklin"/>
              </a:rPr>
              <a:t>Before Engaging with the Source(s)  (4)</a:t>
            </a:r>
            <a:endParaRPr sz="3000" b="1" dirty="0">
              <a:latin typeface="Franklin Gothic Medium" panose="020B0603020102020204" pitchFamily="34" charset="0"/>
              <a:ea typeface="Libre Franklin"/>
              <a:cs typeface="Libre Franklin"/>
              <a:sym typeface="Libre Franklin"/>
            </a:endParaRPr>
          </a:p>
        </p:txBody>
      </p:sp>
      <p:sp>
        <p:nvSpPr>
          <p:cNvPr id="620" name="Google Shape;620;g206d0acaa9d_0_35"/>
          <p:cNvSpPr txBox="1">
            <a:spLocks noGrp="1"/>
          </p:cNvSpPr>
          <p:nvPr>
            <p:ph type="body" idx="1"/>
          </p:nvPr>
        </p:nvSpPr>
        <p:spPr>
          <a:xfrm>
            <a:off x="193524" y="1463800"/>
            <a:ext cx="7753652" cy="4313100"/>
          </a:xfrm>
          <a:prstGeom prst="rect">
            <a:avLst/>
          </a:prstGeom>
        </p:spPr>
        <p:txBody>
          <a:bodyPr spcFirstLastPara="1" wrap="square" lIns="91425" tIns="45700" rIns="91425" bIns="45700" anchor="t" anchorCtr="0">
            <a:normAutofit/>
          </a:bodyPr>
          <a:lstStyle/>
          <a:p>
            <a:pPr marL="88900" lvl="0" indent="0" algn="l" rtl="0">
              <a:lnSpc>
                <a:spcPct val="110000"/>
              </a:lnSpc>
              <a:spcBef>
                <a:spcPts val="1000"/>
              </a:spcBef>
              <a:spcAft>
                <a:spcPts val="0"/>
              </a:spcAft>
              <a:buSzPts val="2200"/>
              <a:buNone/>
            </a:pPr>
            <a:r>
              <a:rPr lang="en-US" sz="3200" b="1" dirty="0">
                <a:latin typeface="Franklin Gothic Book" panose="020B0503020102020204" pitchFamily="34" charset="0"/>
              </a:rPr>
              <a:t>Generate interest</a:t>
            </a:r>
            <a:r>
              <a:rPr lang="en-US" sz="3200" dirty="0">
                <a:latin typeface="Franklin Gothic Book" panose="020B0503020102020204" pitchFamily="34" charset="0"/>
              </a:rPr>
              <a:t> in the source by:</a:t>
            </a:r>
          </a:p>
          <a:p>
            <a:pPr marL="88900" indent="0">
              <a:lnSpc>
                <a:spcPct val="110000"/>
              </a:lnSpc>
              <a:buSzPts val="2200"/>
              <a:buNone/>
            </a:pPr>
            <a:r>
              <a:rPr lang="en-US" sz="2400" b="1" dirty="0">
                <a:latin typeface="Franklin Gothic Book" panose="020B0503020102020204" pitchFamily="34" charset="0"/>
              </a:rPr>
              <a:t>Engaging in Explicit Teaching and Modeling of the topic</a:t>
            </a:r>
          </a:p>
          <a:p>
            <a:pPr marL="1003300" lvl="1" indent="-457200">
              <a:lnSpc>
                <a:spcPct val="110000"/>
              </a:lnSpc>
              <a:buSzPts val="2200"/>
            </a:pPr>
            <a:r>
              <a:rPr lang="en-US" sz="2000" dirty="0">
                <a:latin typeface="Franklin Gothic Book" panose="020B0503020102020204" pitchFamily="34" charset="0"/>
              </a:rPr>
              <a:t>In order for a student to understand a source, students need to understand the topic the source engages with or relates to. Prior to engaging with a source, educators must use explicit teaching and modeling when/in presenting concepts to students so that students feel confident when engaging with a source. </a:t>
            </a:r>
            <a:endParaRPr sz="2000" dirty="0">
              <a:latin typeface="Franklin Gothic Book" panose="020B0503020102020204" pitchFamily="34" charset="0"/>
            </a:endParaRPr>
          </a:p>
        </p:txBody>
      </p:sp>
      <p:pic>
        <p:nvPicPr>
          <p:cNvPr id="621" name="Google Shape;621;g206d0acaa9d_0_35">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317225" y="1497850"/>
            <a:ext cx="3574425" cy="2017713"/>
          </a:xfrm>
          <a:prstGeom prst="rect">
            <a:avLst/>
          </a:prstGeom>
          <a:noFill/>
          <a:ln>
            <a:noFill/>
          </a:ln>
        </p:spPr>
      </p:pic>
      <p:pic>
        <p:nvPicPr>
          <p:cNvPr id="622" name="Google Shape;622;g206d0acaa9d_0_3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8210400" y="1193749"/>
            <a:ext cx="3788076" cy="354275"/>
          </a:xfrm>
          <a:prstGeom prst="rect">
            <a:avLst/>
          </a:prstGeom>
          <a:noFill/>
          <a:ln>
            <a:noFill/>
          </a:ln>
        </p:spPr>
      </p:pic>
      <p:pic>
        <p:nvPicPr>
          <p:cNvPr id="623" name="Google Shape;623;g206d0acaa9d_0_3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666375" y="3380173"/>
            <a:ext cx="2962050" cy="22025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2023-09-08T04:00:00+00:00</Publication_x0020_Date>
    <Audience1 xmlns="3a62de7d-ba57-4f43-9dae-9623ba637be0"/>
    <_dlc_DocId xmlns="3a62de7d-ba57-4f43-9dae-9623ba637be0">KYED-536-1855</_dlc_DocId>
    <_dlc_DocIdUrl xmlns="3a62de7d-ba57-4f43-9dae-9623ba637be0">
      <Url>https://www.education.ky.gov/curriculum/standards/kyacadstand/_layouts/15/DocIdRedir.aspx?ID=KYED-536-1855</Url>
      <Description>KYED-536-1855</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53A5EB-2CA1-4226-AD00-26F4CF9F1793}">
  <ds:schemaRef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3a62de7d-ba57-4f43-9dae-9623ba637be0"/>
    <ds:schemaRef ds:uri="http://purl.org/dc/elements/1.1/"/>
    <ds:schemaRef ds:uri="http://purl.org/dc/terms/"/>
    <ds:schemaRef ds:uri="http://schemas.openxmlformats.org/package/2006/metadata/core-properties"/>
    <ds:schemaRef ds:uri="http://schemas.microsoft.com/sharepoint/v3"/>
    <ds:schemaRef ds:uri="http://purl.org/dc/dcmitype/"/>
  </ds:schemaRefs>
</ds:datastoreItem>
</file>

<file path=customXml/itemProps2.xml><?xml version="1.0" encoding="utf-8"?>
<ds:datastoreItem xmlns:ds="http://schemas.openxmlformats.org/officeDocument/2006/customXml" ds:itemID="{5BD0E5BE-B4DE-4983-A09F-B021F280A966}">
  <ds:schemaRefs>
    <ds:schemaRef ds:uri="http://schemas.microsoft.com/sharepoint/v3/contenttype/forms"/>
  </ds:schemaRefs>
</ds:datastoreItem>
</file>

<file path=customXml/itemProps3.xml><?xml version="1.0" encoding="utf-8"?>
<ds:datastoreItem xmlns:ds="http://schemas.openxmlformats.org/officeDocument/2006/customXml" ds:itemID="{E39ED374-C83E-4C19-AB25-1108E7AF46D1}">
  <ds:schemaRefs>
    <ds:schemaRef ds:uri="http://schemas.microsoft.com/sharepoint/events"/>
  </ds:schemaRefs>
</ds:datastoreItem>
</file>

<file path=customXml/itemProps4.xml><?xml version="1.0" encoding="utf-8"?>
<ds:datastoreItem xmlns:ds="http://schemas.openxmlformats.org/officeDocument/2006/customXml" ds:itemID="{1EFF601D-B140-4150-A66F-AF129EC3E7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a62de7d-ba57-4f43-9dae-9623ba637b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13340</TotalTime>
  <Words>6263</Words>
  <Application>Microsoft Office PowerPoint</Application>
  <PresentationFormat>Widescreen</PresentationFormat>
  <Paragraphs>436</Paragraphs>
  <Slides>31</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Franklin Gothic Medium</vt:lpstr>
      <vt:lpstr>Libre Franklin Medium</vt:lpstr>
      <vt:lpstr>Franklin Gothic Book</vt:lpstr>
      <vt:lpstr>Calibri</vt:lpstr>
      <vt:lpstr>Libre Franklin</vt:lpstr>
      <vt:lpstr>Office Theme</vt:lpstr>
      <vt:lpstr>Supporting Students in Using Evidence</vt:lpstr>
      <vt:lpstr>Supporting Students in Using Evidence2</vt:lpstr>
      <vt:lpstr>Introduction</vt:lpstr>
      <vt:lpstr>Supporting Students When Engaging With Complex Sources </vt:lpstr>
      <vt:lpstr>Supporting Students When Engaging With Complex Sources: Before Engaging with the Source(s)  (1)</vt:lpstr>
      <vt:lpstr>Supporting Students When Engaging With Complex Sources: Before Engaging with the Source(s) (2)</vt:lpstr>
      <vt:lpstr>Supporting Students When Engaging With Complex Sources: Before Engaging with the Source(s)  (3) </vt:lpstr>
      <vt:lpstr>Before Engaging with the Source(s): Application (1)  </vt:lpstr>
      <vt:lpstr>Supporting Students When Engaging With Complex Sources: Before Engaging with the Source(s)  (4)</vt:lpstr>
      <vt:lpstr>Supporting Students When Engaging With Complex Sources: Before Engaging with the Source(s) (5)</vt:lpstr>
      <vt:lpstr>Supporting Students When Engaging With Complex Sources: Before Engaging with the Source(s) (6) </vt:lpstr>
      <vt:lpstr>Before Engaging with the Source(s): Application (2) </vt:lpstr>
      <vt:lpstr>Supporting Students When Engaging With Complex Sources: Before Engaging with the Source(s) (7)</vt:lpstr>
      <vt:lpstr>Supporting Students When Engaging With Complex Sources: Before Engaging with the Source(s) (8) </vt:lpstr>
      <vt:lpstr>Before Engaging with the Source(s): Application (3) </vt:lpstr>
      <vt:lpstr>Supporting Students When Engaging With Complex Sources: Before Engaging with the Source(s) (9)</vt:lpstr>
      <vt:lpstr>Supporting Students When Engaging With Complex Sources: Before Engaging with the Source(s) (10) </vt:lpstr>
      <vt:lpstr>Before Engaging with the Source(s): Application (4)</vt:lpstr>
      <vt:lpstr>Supporting Students When Engaging With Complex Sources: Before Engaging with the Source(s) (11) </vt:lpstr>
      <vt:lpstr>Supporting Students When Engaging With Complex Sources: Before Engaging with the Source(s) (12) </vt:lpstr>
      <vt:lpstr>Supporting Students When Engaging With Complex Sources: Before Engaging with the Source(s) (13) </vt:lpstr>
      <vt:lpstr>Before Engaging with the Source(s): Application (5)</vt:lpstr>
      <vt:lpstr>Supporting Students When Engaging With Complex Sources: Before Engaging with the Source(s) (14) </vt:lpstr>
      <vt:lpstr>Supporting Students When Engaging With Complex Sources: Before Engaging with the Source(s) (15) </vt:lpstr>
      <vt:lpstr>Before Engaging with the Source(s): Application </vt:lpstr>
      <vt:lpstr>Supporting Students When Engaging With Complex Sources: Before Engaging with the Source(s) (16) </vt:lpstr>
      <vt:lpstr>Supporting Students When Engaging With Complex Sources: Before Engaging with the Source(s) (17) </vt:lpstr>
      <vt:lpstr>Before Engaging with the Source(s): Application</vt:lpstr>
      <vt:lpstr>Check For Understanding </vt:lpstr>
      <vt:lpstr>Conclusion of Module Four of the Supporting Students in Using Evidence module series </vt:lpstr>
      <vt:lpstr>Supporting Students in Using Evidence3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Students in Using Evidence</dc:title>
  <dc:creator>Harris, Danielle - Division of Communications</dc:creator>
  <cp:lastModifiedBy>Doyle, Maggie - Division of Academic Program Standards</cp:lastModifiedBy>
  <cp:revision>11</cp:revision>
  <dcterms:created xsi:type="dcterms:W3CDTF">2021-11-08T14:53:11Z</dcterms:created>
  <dcterms:modified xsi:type="dcterms:W3CDTF">2024-02-23T15:38:28Z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514524c5-2726-4c70-84b3-c2fbb42154d4</vt:lpwstr>
  </property>
</Properties>
</file>