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30"/>
  </p:notesMasterIdLst>
  <p:sldIdLst>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Franklin Gothic Book" panose="020B0503020102020204" pitchFamily="34" charset="0"/>
      <p:regular r:id="rId35"/>
      <p:italic r:id="rId36"/>
    </p:embeddedFont>
    <p:embeddedFont>
      <p:font typeface="Franklin Gothic Medium" panose="020B0603020102020204" pitchFamily="34" charset="0"/>
      <p:regular r:id="rId37"/>
      <p:italic r:id="rId38"/>
    </p:embeddedFont>
    <p:embeddedFont>
      <p:font typeface="Libre Franklin" pitchFamily="2" charset="0"/>
      <p:regular r:id="rId39"/>
      <p:bold r:id="rId40"/>
      <p:italic r:id="rId41"/>
      <p:boldItalic r:id="rId42"/>
    </p:embeddedFont>
    <p:embeddedFont>
      <p:font typeface="Libre Franklin Medium"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56" roundtripDataSignature="AMtx7mhbjnDweMmesxcf3gtrLHUpCiyUB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D873E3-4DC4-748B-D574-646FE133D5AE}" name="Turner, Rosalind - Division of Communications" initials="TRDoC" userId="S::rosalind.turner@education.ky.gov::7c9c7ca7-1d99-46ec-ad67-a660f1da40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cki Ray" initials="" lastIdx="4" clrIdx="0"/>
  <p:cmAuthor id="1" name="Lauren Gallicchio" initials="" lastIdx="5" clrIdx="1"/>
  <p:cmAuthor id="2" name="Thomas Clous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7CD6D2-B92B-4874-8EB3-8C37311A313F}" v="3" dt="2023-10-11T20:38:40.734"/>
  </p1510:revLst>
</p1510:revInfo>
</file>

<file path=ppt/tableStyles.xml><?xml version="1.0" encoding="utf-8"?>
<a:tblStyleLst xmlns:a="http://schemas.openxmlformats.org/drawingml/2006/main" def="{7D4F87D2-B31D-4A5B-840A-ADB18C62B1F1}">
  <a:tblStyle styleId="{7D4F87D2-B31D-4A5B-840A-ADB18C62B1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64747" autoAdjust="0"/>
  </p:normalViewPr>
  <p:slideViewPr>
    <p:cSldViewPr snapToGrid="0">
      <p:cViewPr varScale="1">
        <p:scale>
          <a:sx n="55" d="100"/>
          <a:sy n="55" d="100"/>
        </p:scale>
        <p:origin x="1070" y="48"/>
      </p:cViewPr>
      <p:guideLst/>
    </p:cSldViewPr>
  </p:slideViewPr>
  <p:outlineViewPr>
    <p:cViewPr>
      <p:scale>
        <a:sx n="33" d="100"/>
        <a:sy n="33" d="100"/>
      </p:scale>
      <p:origin x="0" y="-528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159" Type="http://schemas.openxmlformats.org/officeDocument/2006/relationships/viewProps" Target="viewProps.xml"/><Relationship Id="rId7" Type="http://schemas.openxmlformats.org/officeDocument/2006/relationships/slide" Target="slides/slide2.xml"/><Relationship Id="rId16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157" Type="http://schemas.openxmlformats.org/officeDocument/2006/relationships/commentAuthors" Target="commentAuthors.xml"/><Relationship Id="rId5" Type="http://schemas.openxmlformats.org/officeDocument/2006/relationships/slideMaster" Target="slideMasters/slideMaster1.xml"/><Relationship Id="rId160"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156" Type="http://customschemas.google.com/relationships/presentationmetadata" Target="meta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3.xml"/><Relationship Id="rId16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15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1.fntdata"/><Relationship Id="rId16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pi.wi.gov/sites/default/files/imce/social-studies/pdf/2017%20B%20Authentic%20Analysis%20-%20TR%20San%20Juan.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unity.oerproject.com/b/blog/posts/primary-or-secondary-source-research?_cldee=LirQ2J2QA4EnMgjM-ufHTpnlBVseU6l3q4hRufRakP-Y0nOvHjB6D-1feXCoJ9qZZDcD6oHUURsLg3rQW9V12Q&amp;recipientid=contact-712d240dd3a1eb11b1ac00224808930e-a98ee791540045ee8653eaaea04358e7&amp;utm_source=ClickDimensions&amp;utm_medium=email&amp;utm_campaign=OER%20Considerers%20Newsletter&amp;esid=fb018b5d-359c-ed11-aad1-000d3a34390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achinghistory.org/historical-thinking-intr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z.harvard.edu/sites/default/files/Connect%20Extend%20Challenge_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KuSecMh7Bn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KuSecMh7Bn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253e037a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2" name="Google Shape;122;g2253e037a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ffd3906a7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ffd3906a7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Once you have notated how students are building the skills to substantiate their claims using evidence at their grade-level, engage in a Turn and Talk with a partner to share your thoughts and process their answer to this question together. If your partner teaches a different grade-level, have participants discuss the ways that the skills in their grade-level progress to the skills in another grade-level to support students in learning how to substantiate their claims using evidence. If you do not have a partner, answer the question independently.</a:t>
            </a:r>
            <a:endParaRPr dirty="0">
              <a:latin typeface="Calibri"/>
              <a:ea typeface="Calibri"/>
              <a:cs typeface="Calibri"/>
              <a:sym typeface="Calibri"/>
            </a:endParaRPr>
          </a:p>
          <a:p>
            <a:pPr marL="0" lvl="0" indent="0" algn="l" rtl="0">
              <a:spcBef>
                <a:spcPts val="0"/>
              </a:spcBef>
              <a:spcAft>
                <a:spcPts val="0"/>
              </a:spcAft>
              <a:buNone/>
            </a:pPr>
            <a:endParaRPr dirty="0">
              <a:solidFill>
                <a:srgbClr val="102649"/>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Then, a</a:t>
            </a:r>
            <a:r>
              <a:rPr lang="en-US"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nswer the following question (as a whole group if completing the module with others): </a:t>
            </a:r>
            <a:r>
              <a:rPr lang="en-US" dirty="0">
                <a:solidFill>
                  <a:srgbClr val="102649"/>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rPr>
              <a:t>What are the demands of the </a:t>
            </a:r>
            <a:r>
              <a:rPr lang="en-US" i="1" dirty="0">
                <a:solidFill>
                  <a:srgbClr val="102649"/>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
                  </a:ext>
                </a:extLst>
              </a:rPr>
              <a:t>KAS for Social Studies </a:t>
            </a:r>
            <a:r>
              <a:rPr lang="en-US" dirty="0">
                <a:solidFill>
                  <a:srgbClr val="102649"/>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
                  </a:ext>
                </a:extLst>
              </a:rPr>
              <a:t>when Using Evidence? When sharing their responses, have participants cite evidence from the standards to support their statements. </a:t>
            </a:r>
            <a:endParaRPr dirty="0">
              <a:solidFill>
                <a:srgbClr val="102649"/>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45ffadb3d_0_6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245ffadb3d_0_6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It’s important to note that anything</a:t>
            </a:r>
            <a:r>
              <a:rPr lang="en-US" dirty="0">
                <a:solidFill>
                  <a:srgbClr val="000000"/>
                </a:solidFill>
                <a:latin typeface="Calibri"/>
                <a:ea typeface="Calibri"/>
                <a:cs typeface="Calibri"/>
                <a:sym typeface="Calibri"/>
              </a:rPr>
              <a:t> that communicates a message c</a:t>
            </a:r>
            <a:r>
              <a:rPr lang="en-US" dirty="0">
                <a:latin typeface="Calibri"/>
                <a:ea typeface="Calibri"/>
                <a:cs typeface="Calibri"/>
                <a:sym typeface="Calibri"/>
              </a:rPr>
              <a:t>an be a source! Traditionally, we think of primary and secondary sources being dominated by text, but symbols, objects, photos, etc., can serve as sources to investigate compelling and supporting questions, just as the more traditional types of sources we think of. For elementary students, this provides an opportunity for students to be exposed to and engage with sources that do not require reading proficiency.</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According to Interdisciplinary Literacy Practice 1 of the </a:t>
            </a:r>
            <a:r>
              <a:rPr lang="en-US" i="1" dirty="0">
                <a:latin typeface="Calibri"/>
                <a:ea typeface="Calibri"/>
                <a:cs typeface="Calibri"/>
                <a:sym typeface="Calibri"/>
              </a:rPr>
              <a:t>KAS for Reading and Writing</a:t>
            </a:r>
            <a:r>
              <a:rPr lang="en-US" dirty="0">
                <a:latin typeface="Calibri"/>
                <a:ea typeface="Calibri"/>
                <a:cs typeface="Calibri"/>
                <a:sym typeface="Calibri"/>
              </a:rPr>
              <a:t>, text is anything that communicates a message. Therefore, images that communicate a message are considered text and can serve as a source for students to investigate. The Reading and Writing standards may be accessed here: </a:t>
            </a:r>
            <a:r>
              <a:rPr lang="en-US" u="sng" dirty="0">
                <a:latin typeface="Calibri"/>
                <a:ea typeface="Calibri"/>
                <a:cs typeface="Calibri"/>
                <a:sym typeface="Calibri"/>
              </a:rPr>
              <a:t>https://education.ky.gov/curriculum/standards/kyacadstand/Documents/Kentucky_Academic_Standards_Reading_and_Writing.pdf</a:t>
            </a:r>
            <a:endParaRPr u="sng" dirty="0">
              <a:latin typeface="Calibri"/>
              <a:ea typeface="Calibri"/>
              <a:cs typeface="Calibri"/>
              <a:sym typeface="Calibri"/>
            </a:endParaRPr>
          </a:p>
        </p:txBody>
      </p:sp>
      <p:sp>
        <p:nvSpPr>
          <p:cNvPr id="196" name="Google Shape;196;g1245ffadb3d_0_6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45ffadb3d_0_7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1245ffadb3d_0_7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In order for students to construct coherent arguments and explanations using their understanding of the social studies disciplines, they must understand how to substantiate those claims using evidence. This skill requires students to collect, evaluate and synthesize evidence from primary and secondary sources to develop and support a claim. </a:t>
            </a:r>
            <a:endParaRPr dirty="0">
              <a:latin typeface="Calibri"/>
              <a:ea typeface="Calibri"/>
              <a:cs typeface="Calibri"/>
              <a:sym typeface="Calibri"/>
            </a:endParaRPr>
          </a:p>
        </p:txBody>
      </p:sp>
      <p:sp>
        <p:nvSpPr>
          <p:cNvPr id="211" name="Google Shape;211;g1245ffadb3d_0_7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245ffadb3d_0_6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245ffadb3d_0_6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To master the Using Evidence progression highlighted in this module, it is important that you know the meaning and characteristics of primary sources, and can identify examples of types of primary sources.</a:t>
            </a:r>
            <a:endParaRPr dirty="0">
              <a:latin typeface="Calibri"/>
              <a:ea typeface="Calibri"/>
              <a:cs typeface="Calibri"/>
              <a:sym typeface="Calibri"/>
            </a:endParaRPr>
          </a:p>
        </p:txBody>
      </p:sp>
      <p:sp>
        <p:nvSpPr>
          <p:cNvPr id="220" name="Google Shape;220;g1245ffadb3d_0_6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245ffadb3d_0_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1245ffadb3d_0_6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dirty="0"/>
          </a:p>
          <a:p>
            <a:pPr marL="0" lvl="0" indent="0" algn="l" rtl="0">
              <a:lnSpc>
                <a:spcPct val="100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latin typeface="Calibri"/>
                <a:ea typeface="Calibri"/>
                <a:cs typeface="Calibri"/>
                <a:sym typeface="Calibri"/>
              </a:rPr>
              <a:t>Additionally, you should be able to explain the meaning and characteristics of secondary sources and identify examples of different types of secondary sources.</a:t>
            </a: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28" name="Google Shape;228;g1245ffadb3d_0_6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f67716c9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5f67716c9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Guiding Notes:</a:t>
            </a:r>
            <a:endParaRPr sz="1200" dirty="0">
              <a:latin typeface="Calibri"/>
              <a:ea typeface="Calibri"/>
              <a:cs typeface="Calibri"/>
              <a:sym typeface="Calibri"/>
            </a:endParaRPr>
          </a:p>
          <a:p>
            <a:pPr marL="0" lvl="0" indent="0" algn="l" rtl="0">
              <a:spcBef>
                <a:spcPts val="0"/>
              </a:spcBef>
              <a:spcAft>
                <a:spcPts val="0"/>
              </a:spcAft>
              <a:buNone/>
            </a:pPr>
            <a:br>
              <a:rPr lang="en-US" sz="1200" dirty="0">
                <a:latin typeface="Calibri"/>
                <a:ea typeface="Calibri"/>
                <a:cs typeface="Calibri"/>
                <a:sym typeface="Calibri"/>
              </a:rPr>
            </a:br>
            <a:r>
              <a:rPr lang="en-US" sz="1200" dirty="0">
                <a:latin typeface="Calibri"/>
                <a:ea typeface="Calibri"/>
                <a:cs typeface="Calibri"/>
                <a:sym typeface="Calibri"/>
              </a:rPr>
              <a:t>Read the slide.</a:t>
            </a:r>
            <a:endParaRPr sz="1200"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fe5ee18e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fe5ee18e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Complete a Mind Map using the handout provided by completing the following directions. Note: Since the disciplinary strands of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include civics, economics, geography and history, participants should only focus on the sections of the document entitled Geographer, Historian, Political Scientist and Economist.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To complete a Mind Map, do the following on a piece of paper or a digital document, such as a Google Doc: </a:t>
            </a: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Identify “How do different disciplinary strands use evidence?” as their main topic of study.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Place the main topic of study it in the center and draw a circle around it.</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Identify and write down the professionals of the four disciplinary strands around the main topic of study by listing Geographer, Historian, Political Scientist and Economist.</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Draw a circle around the professionals and draw a line from this circle to the circle of the main topic of study “How do different disciplinary strands use evidence?”.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Read the chart and answer the main topic of study question using information from the chart for a Geographer, Historian, Political Scientist and Economist.</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Write down this information surrounding the applicable professionals circle.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For more information on Mind Mapping, visit the following links:</a:t>
            </a:r>
          </a:p>
          <a:p>
            <a:pPr marL="171450" lvl="0" indent="-171450" algn="l" rtl="0">
              <a:spcBef>
                <a:spcPts val="0"/>
              </a:spcBef>
              <a:spcAft>
                <a:spcPts val="0"/>
              </a:spcAft>
            </a:pPr>
            <a:r>
              <a:rPr lang="en-US" sz="2000" b="0" i="0" u="sng" dirty="0">
                <a:solidFill>
                  <a:srgbClr val="000000"/>
                </a:solidFill>
                <a:effectLst/>
                <a:latin typeface="Times New Roman" panose="02020603050405020304" pitchFamily="18" charset="0"/>
              </a:rPr>
              <a:t>https://www.youtube.com/watch?v=xCyjFipytRE</a:t>
            </a:r>
            <a:endParaRPr lang="en-US" sz="1200" b="0" i="0" u="sng" dirty="0">
              <a:solidFill>
                <a:schemeClr val="dk1"/>
              </a:solidFill>
              <a:effectLst/>
              <a:latin typeface="Calibri"/>
              <a:cs typeface="Calibri"/>
              <a:sym typeface="Calibri"/>
            </a:endParaRPr>
          </a:p>
          <a:p>
            <a:pPr marL="171450" lvl="0" indent="-171450" algn="l" rtl="0">
              <a:spcBef>
                <a:spcPts val="0"/>
              </a:spcBef>
              <a:spcAft>
                <a:spcPts val="0"/>
              </a:spcAft>
            </a:pPr>
            <a:r>
              <a:rPr lang="en-US" sz="2000" b="0" i="0" u="sng" dirty="0">
                <a:solidFill>
                  <a:srgbClr val="000000"/>
                </a:solidFill>
                <a:effectLst/>
                <a:latin typeface="Times New Roman" panose="02020603050405020304" pitchFamily="18" charset="0"/>
              </a:rPr>
              <a:t>https://www.mindmapping.com/</a:t>
            </a:r>
            <a:endParaRPr sz="1200" u="sng"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McDaniel, Kris. (2017) </a:t>
            </a:r>
            <a:r>
              <a:rPr lang="en-US" sz="1200" i="1" dirty="0">
                <a:latin typeface="Calibri"/>
                <a:ea typeface="Calibri"/>
                <a:cs typeface="Calibri"/>
                <a:sym typeface="Calibri"/>
              </a:rPr>
              <a:t>In what ways do professionals in social studies content areas view and analyse primary sources differently? </a:t>
            </a:r>
            <a:r>
              <a:rPr lang="en-US" sz="1200" dirty="0">
                <a:latin typeface="Calibri"/>
                <a:ea typeface="Calibri"/>
                <a:cs typeface="Calibri"/>
                <a:sym typeface="Calibri"/>
              </a:rPr>
              <a:t>Wisconsin Department of Education. </a:t>
            </a:r>
            <a:r>
              <a:rPr lang="en-US" sz="1200" u="sng" dirty="0">
                <a:solidFill>
                  <a:schemeClr val="hlink"/>
                </a:solidFill>
                <a:latin typeface="Calibri"/>
                <a:ea typeface="Calibri"/>
                <a:cs typeface="Calibri"/>
                <a:sym typeface="Calibri"/>
                <a:hlinkClick r:id="rId3"/>
              </a:rPr>
              <a:t>https://dpi.wi.gov/sites/default/files/imce/social-studies/pdf/2017%20B%20Authentic%20Analysis%20-%20TR%20San%20Juan.pdf</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ffd3906a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ffd3906a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When you have finished reading the article and can independently answer the question in the slide, engage in a Turn and Talk to share your responses to this question, or consider individually.</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Nice, Heather. (January 24, 2023) </a:t>
            </a:r>
            <a:r>
              <a:rPr lang="en-US" sz="1200" i="1" dirty="0">
                <a:latin typeface="Calibri"/>
                <a:ea typeface="Calibri"/>
                <a:cs typeface="Calibri"/>
                <a:sym typeface="Calibri"/>
              </a:rPr>
              <a:t>Primary or secondary source? Let the research question decide</a:t>
            </a:r>
            <a:r>
              <a:rPr lang="en-US" sz="1200" dirty="0">
                <a:latin typeface="Calibri"/>
                <a:ea typeface="Calibri"/>
                <a:cs typeface="Calibri"/>
                <a:sym typeface="Calibri"/>
              </a:rPr>
              <a:t>. OER Project Blog. </a:t>
            </a:r>
            <a:r>
              <a:rPr lang="en-US" sz="1200" u="sng" dirty="0">
                <a:solidFill>
                  <a:schemeClr val="hlink"/>
                </a:solidFill>
                <a:latin typeface="Calibri"/>
                <a:ea typeface="Calibri"/>
                <a:cs typeface="Calibri"/>
                <a:sym typeface="Calibri"/>
                <a:hlinkClick r:id="rId3"/>
              </a:rPr>
              <a:t>https://community.oerproject.com/b/blog/posts/primary-or-secondary-source-research?_cldee=LirQ2J2QA4EnMgjM-ufHTpnlBVseU6l3q4hRufRakP-Y0nOvHjB6D-1feXCoJ9qZZDcD6oHUURsLg3rQW9V12Q&amp;recipientid=contact-712d240dd3a1eb11b1ac00224808930e-a98ee791540045ee8653eaaea04358e7&amp;utm_source=ClickDimensions&amp;utm_medium=email&amp;utm_campaign=OER%20Considerers%20Newsletter&amp;esid=fb018b5d-359c-ed11-aad1-000d3a34390c</a:t>
            </a:r>
            <a:endParaRPr sz="1200" dirty="0">
              <a:latin typeface="Calibri"/>
              <a:ea typeface="Calibri"/>
              <a:cs typeface="Calibri"/>
              <a:sym typeface="Calibri"/>
            </a:endParaRPr>
          </a:p>
          <a:p>
            <a:pPr marL="0" lvl="0" indent="0" algn="l" rtl="0">
              <a:spcBef>
                <a:spcPts val="0"/>
              </a:spcBef>
              <a:spcAft>
                <a:spcPts val="0"/>
              </a:spcAft>
              <a:buNone/>
            </a:pPr>
            <a:r>
              <a:rPr lang="en-US" dirty="0"/>
              <a: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0624b284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f0624b284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Teachingushistory.org. (2018) </a:t>
            </a:r>
            <a:r>
              <a:rPr lang="en-US" sz="1200" i="1" dirty="0">
                <a:solidFill>
                  <a:schemeClr val="dk1"/>
                </a:solidFill>
                <a:latin typeface="Calibri"/>
                <a:ea typeface="Calibri"/>
                <a:cs typeface="Calibri"/>
                <a:sym typeface="Calibri"/>
              </a:rPr>
              <a:t>What is historical thinking? </a:t>
            </a:r>
            <a:r>
              <a:rPr lang="en-US" sz="1200" dirty="0">
                <a:solidFill>
                  <a:schemeClr val="dk1"/>
                </a:solidFill>
                <a:latin typeface="Calibri"/>
                <a:ea typeface="Calibri"/>
                <a:cs typeface="Calibri"/>
                <a:sym typeface="Calibri"/>
              </a:rPr>
              <a:t>Roy Rosenzweig Center for History and New Media at George Mason University.</a:t>
            </a:r>
            <a:r>
              <a:rPr lang="en-US" sz="1200" i="1"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https://teachinghistory.org/historical-thinking-intro</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f0624b28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0624b28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Complete the Grade 5 Sourcing Example as directed.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O’Malley, Fran. (n.d.) </a:t>
            </a:r>
            <a:r>
              <a:rPr lang="en-US" sz="1200" i="1" dirty="0">
                <a:solidFill>
                  <a:schemeClr val="dk1"/>
                </a:solidFill>
                <a:latin typeface="Calibri"/>
                <a:ea typeface="Calibri"/>
                <a:cs typeface="Calibri"/>
                <a:sym typeface="Calibri"/>
              </a:rPr>
              <a:t>Did Betsy Ross design and sew the first flag for our country?</a:t>
            </a:r>
            <a:r>
              <a:rPr lang="en-US" sz="1200" dirty="0">
                <a:solidFill>
                  <a:schemeClr val="dk1"/>
                </a:solidFill>
                <a:latin typeface="Calibri"/>
                <a:ea typeface="Calibri"/>
                <a:cs typeface="Calibri"/>
                <a:sym typeface="Calibri"/>
              </a:rPr>
              <a:t> Used with permission from the author.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19ea0b4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Series Overview:</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i="1" dirty="0">
                <a:solidFill>
                  <a:schemeClr val="dk1"/>
                </a:solidFill>
                <a:latin typeface="Calibri"/>
                <a:ea typeface="Calibri"/>
                <a:cs typeface="Calibri"/>
                <a:sym typeface="Calibri"/>
              </a:rPr>
              <a:t>Supporting Students in Using Evidence</a:t>
            </a:r>
            <a:r>
              <a:rPr lang="en-US" sz="1200" dirty="0">
                <a:solidFill>
                  <a:schemeClr val="dk1"/>
                </a:solidFill>
                <a:latin typeface="Calibri"/>
                <a:ea typeface="Calibri"/>
                <a:cs typeface="Calibri"/>
                <a:sym typeface="Calibri"/>
              </a:rPr>
              <a:t> module series is a set of six of modules designed to support students when using evidence as required by the </a:t>
            </a:r>
            <a:r>
              <a:rPr lang="en-US" sz="1200" i="1" dirty="0">
                <a:solidFill>
                  <a:schemeClr val="dk1"/>
                </a:solidFill>
                <a:latin typeface="Calibri"/>
                <a:ea typeface="Calibri"/>
                <a:cs typeface="Calibri"/>
                <a:sym typeface="Calibri"/>
              </a:rPr>
              <a:t>Kentucky Academic Standards (KAS) for Social Studies. </a:t>
            </a:r>
            <a:r>
              <a:rPr lang="en-US" sz="1200" dirty="0">
                <a:solidFill>
                  <a:schemeClr val="dk1"/>
                </a:solidFill>
                <a:latin typeface="Calibri"/>
                <a:ea typeface="Calibri"/>
                <a:cs typeface="Calibri"/>
                <a:sym typeface="Calibri"/>
              </a:rPr>
              <a:t>While this module series is designed in a progression, you may engage with the module section that best meets your professional learning needs. </a:t>
            </a:r>
            <a:endParaRPr sz="13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Supporting Students in Using Evidence</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intended to support the successful implementation of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Materials: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following materials are part of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1200" i="1" dirty="0">
                <a:solidFill>
                  <a:schemeClr val="dk1"/>
                </a:solidFill>
                <a:latin typeface="Calibri"/>
                <a:ea typeface="Calibri"/>
                <a:cs typeface="Calibri"/>
                <a:sym typeface="Calibri"/>
              </a:rPr>
              <a:t>Kentucky Academic Standards (KAS) for Social Studies</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Calibri"/>
                <a:ea typeface="Calibri"/>
                <a:cs typeface="Calibri"/>
                <a:sym typeface="Calibri"/>
              </a:rPr>
              <a:t>Additional materials, such as but not limited to, articles, discussion strategies, etc. are provided within the notes section of applicable slides throughout the module.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Note:</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a:t>
            </a:r>
            <a:r>
              <a:rPr lang="en-US" sz="1200" dirty="0">
                <a:solidFill>
                  <a:schemeClr val="dk1"/>
                </a:solidFill>
                <a:uFill>
                  <a:noFill/>
                </a:uFill>
                <a:latin typeface="Calibri"/>
                <a:ea typeface="Calibri"/>
                <a:cs typeface="Calibri"/>
                <a:sym typeface="Calibri"/>
              </a:rPr>
              <a:t> Social Studies Professional Learning Modules page </a:t>
            </a:r>
            <a:r>
              <a:rPr lang="en-US" sz="1200" dirty="0">
                <a:solidFill>
                  <a:schemeClr val="dk1"/>
                </a:solidFill>
                <a:latin typeface="Calibri"/>
                <a:ea typeface="Calibri"/>
                <a:cs typeface="Calibri"/>
                <a:sym typeface="Calibri"/>
              </a:rPr>
              <a:t>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One: Compelling and Supporting Questions</a:t>
            </a:r>
            <a:endParaRPr sz="1200" b="1" dirty="0">
              <a:solidFill>
                <a:schemeClr val="dk1"/>
              </a:solidFill>
              <a:latin typeface="Calibri"/>
              <a:ea typeface="Calibri"/>
              <a:cs typeface="Calibri"/>
              <a:sym typeface="Calibri"/>
            </a:endParaRPr>
          </a:p>
          <a:p>
            <a:pPr marL="457200" lvl="0" indent="-304800" algn="l" rtl="0">
              <a:spcBef>
                <a:spcPts val="0"/>
              </a:spcBef>
              <a:spcAft>
                <a:spcPts val="0"/>
              </a:spcAft>
              <a:buClr>
                <a:srgbClr val="102649"/>
              </a:buClr>
              <a:buSzPts val="1200"/>
              <a:buFont typeface="Calibri"/>
              <a:buChar char="•"/>
            </a:pPr>
            <a:r>
              <a:rPr lang="en-US" sz="1200" b="1" dirty="0">
                <a:solidFill>
                  <a:srgbClr val="102649"/>
                </a:solidFill>
                <a:latin typeface="Calibri"/>
                <a:ea typeface="Calibri"/>
                <a:cs typeface="Calibri"/>
                <a:sym typeface="Calibri"/>
              </a:rPr>
              <a:t>Compelling Question: </a:t>
            </a:r>
            <a:r>
              <a:rPr lang="en-US" sz="1200" dirty="0">
                <a:solidFill>
                  <a:srgbClr val="222222"/>
                </a:solidFill>
                <a:latin typeface="Calibri"/>
                <a:ea typeface="Calibri"/>
                <a:cs typeface="Calibri"/>
                <a:sym typeface="Calibri"/>
              </a:rPr>
              <a:t>How do I support students in communicating their own conclusions, using evidence to substantiate their claims?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Supporting Question:</a:t>
            </a:r>
            <a:r>
              <a:rPr lang="en-US" sz="1200" dirty="0">
                <a:solidFill>
                  <a:schemeClr val="dk1"/>
                </a:solidFill>
                <a:latin typeface="Calibri"/>
                <a:ea typeface="Calibri"/>
                <a:cs typeface="Calibri"/>
                <a:sym typeface="Calibri"/>
              </a:rPr>
              <a:t> What are sources?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Learning Target and Success Criteria:</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Target and Success Criteria for districts and schools of Module One: Using Evidence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are:</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rgbClr val="102649"/>
              </a:buClr>
              <a:buSzPts val="1200"/>
              <a:buFont typeface="Calibri"/>
              <a:buChar char="●"/>
            </a:pPr>
            <a:r>
              <a:rPr lang="en-US" sz="1200" b="1" dirty="0">
                <a:solidFill>
                  <a:schemeClr val="dk1"/>
                </a:solidFill>
                <a:latin typeface="Calibri"/>
                <a:ea typeface="Calibri"/>
                <a:cs typeface="Calibri"/>
                <a:sym typeface="Calibri"/>
              </a:rPr>
              <a:t>Learning Target:</a:t>
            </a:r>
            <a:r>
              <a:rPr lang="en-US" sz="1200" dirty="0">
                <a:solidFill>
                  <a:schemeClr val="dk1"/>
                </a:solidFill>
                <a:latin typeface="Calibri"/>
                <a:ea typeface="Calibri"/>
                <a:cs typeface="Calibri"/>
                <a:sym typeface="Calibri"/>
              </a:rPr>
              <a:t> I can support students in using evidence to substantiate their claims.</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Success Criteria:</a:t>
            </a:r>
            <a:r>
              <a:rPr lang="en-US" sz="1200" dirty="0">
                <a:solidFill>
                  <a:schemeClr val="dk1"/>
                </a:solidFill>
                <a:latin typeface="Calibri"/>
                <a:ea typeface="Calibri"/>
                <a:cs typeface="Calibri"/>
                <a:sym typeface="Calibri"/>
              </a:rPr>
              <a:t> I will be successful when I can develop coherent periods of learning that support </a:t>
            </a:r>
            <a:r>
              <a:rPr lang="en-US" sz="12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students in:</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comprehending the term “source”</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distinguishing between primary and secondary sources</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demonstrating mastery of the grade level or grade band Using Evidence standards of the </a:t>
            </a:r>
            <a:r>
              <a:rPr lang="en-US" sz="1200" i="1" dirty="0">
                <a:solidFill>
                  <a:schemeClr val="dk1"/>
                </a:solidFill>
                <a:latin typeface="Calibri"/>
                <a:ea typeface="Calibri"/>
                <a:cs typeface="Calibri"/>
                <a:sym typeface="Calibri"/>
              </a:rPr>
              <a:t>KAS for Social Studies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Intended Audiences: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Module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It is important to note that it is recommended that participants have engaged with the following modules prior to engaging with this 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Getting to know the Kentucky Academic Standards (KAS) for Social Studies </a:t>
            </a:r>
            <a:r>
              <a:rPr lang="en-US" sz="1200" dirty="0">
                <a:solidFill>
                  <a:schemeClr val="dk1"/>
                </a:solidFill>
                <a:latin typeface="Calibri"/>
                <a:ea typeface="Calibri"/>
                <a:cs typeface="Calibri"/>
                <a:sym typeface="Calibri"/>
              </a:rPr>
              <a:t>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The </a:t>
            </a:r>
            <a:r>
              <a:rPr lang="en-US" sz="1200" i="1" dirty="0">
                <a:solidFill>
                  <a:schemeClr val="dk1"/>
                </a:solidFill>
                <a:latin typeface="Calibri"/>
                <a:ea typeface="Calibri"/>
                <a:cs typeface="Calibri"/>
                <a:sym typeface="Calibri"/>
              </a:rPr>
              <a:t>Minding the Gap </a:t>
            </a:r>
            <a:r>
              <a:rPr lang="en-US" sz="1200" dirty="0">
                <a:solidFill>
                  <a:schemeClr val="dk1"/>
                </a:solidFill>
                <a:latin typeface="Calibri"/>
                <a:ea typeface="Calibri"/>
                <a:cs typeface="Calibri"/>
                <a:sym typeface="Calibri"/>
              </a:rPr>
              <a:t>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The Inquiry Practices of the Kentucky Academic Standards (KAS) for Social Studies </a:t>
            </a:r>
            <a:r>
              <a:rPr lang="en-US" sz="1200" dirty="0">
                <a:solidFill>
                  <a:schemeClr val="dk1"/>
                </a:solidFill>
                <a:latin typeface="Calibri"/>
                <a:ea typeface="Calibri"/>
                <a:cs typeface="Calibri"/>
                <a:sym typeface="Calibri"/>
              </a:rPr>
              <a:t>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Thus, participants are encouraged to engage with these modules prior to participating in this module.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While this module series is designed for a teacher to engage with it individually, it may be implemented with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As stated above, the Kentucky Department of Education (KDE) recommends that participants engage with the four modules mentioned above prior to engaging with this work. If the facilitator has not engaged with these modules, it is recommended that they complete the four modules mentioned before facilitating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Planning Ahead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Determine which stakeholders to invite as participants. In the invitation, describe how the work sessions will benefit them.</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 few days before the meeting, you may want to remind participants to be prepared to have their documents available during the meeting. (See below for Participant Documents Needed.)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Reserve adequate space and equipment.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Ensure that participants have access to the Internet.</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Preparation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 Documents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Plan ahead regarding how you will feel most comfortable engaging with the </a:t>
            </a:r>
            <a:r>
              <a:rPr lang="en-US" sz="1200" i="1" dirty="0">
                <a:solidFill>
                  <a:schemeClr val="dk1"/>
                </a:solidFill>
                <a:latin typeface="Calibri"/>
                <a:ea typeface="Calibri"/>
                <a:cs typeface="Calibri"/>
                <a:sym typeface="Calibri"/>
              </a:rPr>
              <a:t>KAS for Social Studie</a:t>
            </a:r>
            <a:r>
              <a:rPr lang="en-US" sz="1200" dirty="0">
                <a:solidFill>
                  <a:schemeClr val="dk1"/>
                </a:solidFill>
                <a:latin typeface="Calibri"/>
                <a:ea typeface="Calibri"/>
                <a:cs typeface="Calibri"/>
                <a:sym typeface="Calibri"/>
              </a:rPr>
              <a:t>s, either:</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 device with access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or</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 hard copy of the </a:t>
            </a:r>
            <a:r>
              <a:rPr lang="en-US" sz="1200" i="1" dirty="0">
                <a:solidFill>
                  <a:schemeClr val="dk1"/>
                </a:solidFill>
                <a:latin typeface="Calibri"/>
                <a:ea typeface="Calibri"/>
                <a:cs typeface="Calibri"/>
                <a:sym typeface="Calibri"/>
              </a:rPr>
              <a:t>KAS for Social Studies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Supplies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Computer with the Module One: Using Evidence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PowerPoint presentation.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Technology with projection capability if in person. Technology platform where presenters have sharing ability and breakout room options if virtual.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Copies of the handouts needed for the session either in hard copy format or available in a folder online. Links to the participant handouts needed for the session also may be built right into the agenda.</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Self-Sticking Notes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Poster paper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Highlighters and/or colored pens/markers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Building a Community:</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b="1" dirty="0">
                <a:solidFill>
                  <a:schemeClr val="dk1"/>
                </a:solidFill>
                <a:latin typeface="Calibri"/>
                <a:ea typeface="Calibri"/>
                <a:cs typeface="Calibri"/>
                <a:sym typeface="Calibri"/>
              </a:rPr>
              <a:t>Virtual Training Options:</a:t>
            </a:r>
            <a:r>
              <a:rPr lang="en-US" sz="1200" dirty="0">
                <a:solidFill>
                  <a:schemeClr val="dk1"/>
                </a:solidFill>
                <a:latin typeface="Calibri"/>
                <a:ea typeface="Calibri"/>
                <a:cs typeface="Calibri"/>
                <a:sym typeface="Calibri"/>
              </a:rPr>
              <a:t> Be sure to conduct continual check-ins throughout the presentation. Build Google documents to continue to collect feedback, such as questions, hopes, and/or concerns to which participants may continually add.</a:t>
            </a:r>
            <a:endParaRPr dirty="0"/>
          </a:p>
        </p:txBody>
      </p:sp>
      <p:sp>
        <p:nvSpPr>
          <p:cNvPr id="128" name="Google Shape;128;g2219ea0b4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f07167d95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f07167d95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Complete the Connect, Extend, Challenge Thinking Strategy.</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Project Zero. (2019). </a:t>
            </a:r>
            <a:r>
              <a:rPr lang="en-US" sz="1200" i="1" dirty="0">
                <a:solidFill>
                  <a:schemeClr val="dk1"/>
                </a:solidFill>
                <a:latin typeface="Calibri"/>
                <a:ea typeface="Calibri"/>
                <a:cs typeface="Calibri"/>
                <a:sym typeface="Calibri"/>
              </a:rPr>
              <a:t>Connect, Extend, Challenge Thinking Strategy.</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3"/>
              </a:rPr>
              <a:t>http://www.pz.harvard.edu/sites/default/files/Connect%20Extend%20Challenge_2.pdf</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f07167d95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f07167d95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Complete your KWLQ chart. </a:t>
            </a:r>
            <a:endParaRPr sz="1200" dirty="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ffd3906a7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ffd3906a7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rgbClr val="222222"/>
              </a:solidFill>
              <a:latin typeface="Calibri"/>
              <a:ea typeface="Calibri"/>
              <a:cs typeface="Calibri"/>
              <a:sym typeface="Calibri"/>
            </a:endParaRPr>
          </a:p>
          <a:p>
            <a:pPr marL="0" lvl="0" indent="0" algn="l" rtl="0">
              <a:spcBef>
                <a:spcPts val="0"/>
              </a:spcBef>
              <a:spcAft>
                <a:spcPts val="0"/>
              </a:spcAft>
              <a:buNone/>
            </a:pPr>
            <a:endParaRPr sz="1200" dirty="0">
              <a:solidFill>
                <a:srgbClr val="222222"/>
              </a:solidFill>
              <a:latin typeface="Calibri"/>
              <a:ea typeface="Calibri"/>
              <a:cs typeface="Calibri"/>
              <a:sym typeface="Calibri"/>
            </a:endParaRPr>
          </a:p>
          <a:p>
            <a:pPr marL="0" lvl="0" indent="0" algn="l" rtl="0">
              <a:spcBef>
                <a:spcPts val="0"/>
              </a:spcBef>
              <a:spcAft>
                <a:spcPts val="0"/>
              </a:spcAft>
              <a:buNone/>
            </a:pPr>
            <a:r>
              <a:rPr lang="en-US" sz="1200" dirty="0">
                <a:solidFill>
                  <a:srgbClr val="222222"/>
                </a:solidFill>
                <a:latin typeface="Calibri"/>
                <a:ea typeface="Calibri"/>
                <a:cs typeface="Calibri"/>
                <a:sym typeface="Calibri"/>
              </a:rPr>
              <a:t>Complete the Google Form linked on the slide to reflect on your learning in Module One. It is important to note that this form is not scored, it is merely to support a participant in demonstrating their mastery of the success criteria shared at the beginning of this section. Responses are anonymous, and submitting this form will help the KDE by providing feedback on the effectiveness of this module. As a reminder, the success criteria for Module One are:</a:t>
            </a:r>
            <a:endParaRPr sz="1200" dirty="0">
              <a:solidFill>
                <a:srgbClr val="222222"/>
              </a:solidFill>
              <a:latin typeface="Calibri"/>
              <a:ea typeface="Calibri"/>
              <a:cs typeface="Calibri"/>
              <a:sym typeface="Calibri"/>
            </a:endParaRPr>
          </a:p>
          <a:p>
            <a:pPr marL="0" lvl="0" indent="0" algn="l" rtl="0">
              <a:spcBef>
                <a:spcPts val="0"/>
              </a:spcBef>
              <a:spcAft>
                <a:spcPts val="0"/>
              </a:spcAft>
              <a:buNone/>
            </a:pPr>
            <a:endParaRPr sz="1200" dirty="0">
              <a:solidFill>
                <a:srgbClr val="222222"/>
              </a:solidFill>
              <a:latin typeface="Calibri"/>
              <a:ea typeface="Calibri"/>
              <a:cs typeface="Calibri"/>
              <a:sym typeface="Calibri"/>
            </a:endParaRPr>
          </a:p>
          <a:p>
            <a:pPr marL="152400" lvl="0" indent="0" algn="l" rtl="0">
              <a:spcBef>
                <a:spcPts val="0"/>
              </a:spcBef>
              <a:spcAft>
                <a:spcPts val="0"/>
              </a:spcAft>
              <a:buClr>
                <a:srgbClr val="222222"/>
              </a:buClr>
              <a:buSzPts val="1200"/>
              <a:buFont typeface="Calibri"/>
              <a:buNone/>
            </a:pPr>
            <a:r>
              <a:rPr lang="en-US" sz="1200" b="1" dirty="0">
                <a:solidFill>
                  <a:srgbClr val="222222"/>
                </a:solidFill>
                <a:latin typeface="Calibri"/>
                <a:ea typeface="Calibri"/>
                <a:cs typeface="Calibri"/>
                <a:sym typeface="Calibri"/>
              </a:rPr>
              <a:t>Success Criteria:</a:t>
            </a:r>
            <a:r>
              <a:rPr lang="en-US" sz="1200" dirty="0">
                <a:solidFill>
                  <a:srgbClr val="222222"/>
                </a:solidFill>
                <a:latin typeface="Calibri"/>
                <a:ea typeface="Calibri"/>
                <a:cs typeface="Calibri"/>
                <a:sym typeface="Calibri"/>
              </a:rPr>
              <a:t> I will be successful when I can develop coherent periods of learning that support </a:t>
            </a:r>
            <a:r>
              <a:rPr lang="en-US" sz="1200" dirty="0">
                <a:solidFill>
                  <a:srgbClr val="22222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5"/>
                  </a:ext>
                </a:extLst>
              </a:rPr>
              <a:t>students in:</a:t>
            </a:r>
            <a:endParaRPr sz="1200" dirty="0">
              <a:solidFill>
                <a:srgbClr val="222222"/>
              </a:solidFill>
              <a:latin typeface="Calibri"/>
              <a:ea typeface="Calibri"/>
              <a:cs typeface="Calibri"/>
              <a:sym typeface="Calibri"/>
            </a:endParaRPr>
          </a:p>
          <a:p>
            <a:pPr marL="914400" lvl="1" indent="-304800" algn="l" rtl="0">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comprehending the term “source”</a:t>
            </a:r>
            <a:endParaRPr sz="1200" dirty="0">
              <a:solidFill>
                <a:srgbClr val="222222"/>
              </a:solidFill>
              <a:latin typeface="Calibri"/>
              <a:ea typeface="Calibri"/>
              <a:cs typeface="Calibri"/>
              <a:sym typeface="Calibri"/>
            </a:endParaRPr>
          </a:p>
          <a:p>
            <a:pPr marL="914400" lvl="1" indent="-304800" algn="l" rtl="0">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distinguishing between primary and secondary sources</a:t>
            </a:r>
            <a:endParaRPr sz="1200" dirty="0">
              <a:solidFill>
                <a:srgbClr val="222222"/>
              </a:solidFill>
              <a:latin typeface="Calibri"/>
              <a:ea typeface="Calibri"/>
              <a:cs typeface="Calibri"/>
              <a:sym typeface="Calibri"/>
            </a:endParaRPr>
          </a:p>
          <a:p>
            <a:pPr marL="914400" lvl="1" indent="-304800" algn="l" rtl="0">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demonstrating mastery of the grade level or grade band Using Evidence standards of the </a:t>
            </a:r>
            <a:r>
              <a:rPr lang="en-US" sz="1200" i="1" dirty="0">
                <a:solidFill>
                  <a:srgbClr val="222222"/>
                </a:solidFill>
                <a:latin typeface="Calibri"/>
                <a:ea typeface="Calibri"/>
                <a:cs typeface="Calibri"/>
                <a:sym typeface="Calibri"/>
              </a:rPr>
              <a:t>KAS for Social Studies </a:t>
            </a:r>
            <a:endParaRPr sz="1200" i="1" dirty="0">
              <a:solidFill>
                <a:srgbClr val="222222"/>
              </a:solidFill>
              <a:latin typeface="Calibri"/>
              <a:ea typeface="Calibri"/>
              <a:cs typeface="Calibri"/>
              <a:sym typeface="Calibri"/>
            </a:endParaRPr>
          </a:p>
          <a:p>
            <a:pPr marL="0" lvl="0" indent="0" algn="l" rtl="0">
              <a:spcBef>
                <a:spcPts val="0"/>
              </a:spcBef>
              <a:spcAft>
                <a:spcPts val="0"/>
              </a:spcAft>
              <a:buNone/>
            </a:pPr>
            <a:endParaRPr sz="1200" dirty="0">
              <a:solidFill>
                <a:srgbClr val="222222"/>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rgbClr val="222222"/>
                </a:solidFill>
                <a:latin typeface="Calibri"/>
                <a:ea typeface="Calibri"/>
                <a:cs typeface="Calibri"/>
                <a:sym typeface="Calibri"/>
              </a:rPr>
              <a:t>Once you have completed your Google Form, reflect on your learning by asking self-regulation feedback questions to ensure you are prepared to continue additional modules within the </a:t>
            </a:r>
            <a:r>
              <a:rPr lang="en-US" sz="1200" i="1" dirty="0">
                <a:solidFill>
                  <a:srgbClr val="222222"/>
                </a:solidFill>
                <a:latin typeface="Calibri"/>
                <a:ea typeface="Calibri"/>
                <a:cs typeface="Calibri"/>
                <a:sym typeface="Calibri"/>
              </a:rPr>
              <a:t>Supporting Students in Using Evidence</a:t>
            </a:r>
            <a:r>
              <a:rPr lang="en-US" sz="1200" dirty="0">
                <a:solidFill>
                  <a:srgbClr val="222222"/>
                </a:solidFill>
                <a:latin typeface="Calibri"/>
                <a:ea typeface="Calibri"/>
                <a:cs typeface="Calibri"/>
                <a:sym typeface="Calibri"/>
              </a:rPr>
              <a:t> module series. To reflect on your learning, ask yourself the following questions:</a:t>
            </a:r>
            <a:endParaRPr sz="1200" dirty="0">
              <a:solidFill>
                <a:srgbClr val="222222"/>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222222"/>
              </a:solidFill>
              <a:latin typeface="Calibri"/>
              <a:ea typeface="Calibri"/>
              <a:cs typeface="Calibri"/>
              <a:sym typeface="Calibri"/>
            </a:endParaRPr>
          </a:p>
          <a:p>
            <a:pPr marL="457200" lvl="0" indent="-304800" algn="l" rtl="0">
              <a:lnSpc>
                <a:spcPct val="100000"/>
              </a:lnSpc>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How can I reflect on my own learning?</a:t>
            </a:r>
            <a:endParaRPr sz="1200" dirty="0">
              <a:solidFill>
                <a:srgbClr val="222222"/>
              </a:solidFill>
              <a:latin typeface="Calibri"/>
              <a:ea typeface="Calibri"/>
              <a:cs typeface="Calibri"/>
              <a:sym typeface="Calibri"/>
            </a:endParaRPr>
          </a:p>
          <a:p>
            <a:pPr marL="457200" lvl="0" indent="-304800" algn="l" rtl="0">
              <a:lnSpc>
                <a:spcPct val="100000"/>
              </a:lnSpc>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What further doubts do I have regarding the information presented in Module One: Using Evidence and the </a:t>
            </a:r>
            <a:r>
              <a:rPr lang="en-US" sz="1200" i="1" dirty="0">
                <a:solidFill>
                  <a:srgbClr val="222222"/>
                </a:solidFill>
                <a:latin typeface="Calibri"/>
                <a:ea typeface="Calibri"/>
                <a:cs typeface="Calibri"/>
                <a:sym typeface="Calibri"/>
              </a:rPr>
              <a:t>KAS for Social Studies</a:t>
            </a:r>
            <a:r>
              <a:rPr lang="en-US" sz="1200" dirty="0">
                <a:solidFill>
                  <a:srgbClr val="222222"/>
                </a:solidFill>
                <a:latin typeface="Calibri"/>
                <a:ea typeface="Calibri"/>
                <a:cs typeface="Calibri"/>
                <a:sym typeface="Calibri"/>
              </a:rPr>
              <a:t>?</a:t>
            </a:r>
            <a:endParaRPr sz="1200" dirty="0">
              <a:solidFill>
                <a:srgbClr val="222222"/>
              </a:solidFill>
              <a:latin typeface="Calibri"/>
              <a:ea typeface="Calibri"/>
              <a:cs typeface="Calibri"/>
              <a:sym typeface="Calibri"/>
            </a:endParaRPr>
          </a:p>
          <a:p>
            <a:pPr marL="457200" lvl="0" indent="-304800" algn="l" rtl="0">
              <a:lnSpc>
                <a:spcPct val="100000"/>
              </a:lnSpc>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Can I now teach someone else about sources as defined by the </a:t>
            </a:r>
            <a:r>
              <a:rPr lang="en-US" sz="1200" i="1" dirty="0">
                <a:solidFill>
                  <a:srgbClr val="222222"/>
                </a:solidFill>
                <a:latin typeface="Calibri"/>
                <a:ea typeface="Calibri"/>
                <a:cs typeface="Calibri"/>
                <a:sym typeface="Calibri"/>
              </a:rPr>
              <a:t>KAS for Social Studies</a:t>
            </a:r>
            <a:r>
              <a:rPr lang="en-US" sz="1200" dirty="0">
                <a:solidFill>
                  <a:srgbClr val="222222"/>
                </a:solidFill>
                <a:latin typeface="Calibri"/>
                <a:ea typeface="Calibri"/>
                <a:cs typeface="Calibri"/>
                <a:sym typeface="Calibri"/>
              </a:rPr>
              <a:t>, the difference between a primary and a secondary source, and the sourcing skills required for the grade level that I teach? </a:t>
            </a:r>
            <a:endParaRPr sz="1200" dirty="0">
              <a:solidFill>
                <a:srgbClr val="222222"/>
              </a:solidFill>
              <a:latin typeface="Calibri"/>
              <a:ea typeface="Calibri"/>
              <a:cs typeface="Calibri"/>
              <a:sym typeface="Calibri"/>
            </a:endParaRPr>
          </a:p>
          <a:p>
            <a:pPr marL="457200" lvl="0" indent="0" algn="l" rtl="0">
              <a:lnSpc>
                <a:spcPct val="100000"/>
              </a:lnSpc>
              <a:spcBef>
                <a:spcPts val="0"/>
              </a:spcBef>
              <a:spcAft>
                <a:spcPts val="0"/>
              </a:spcAft>
              <a:buNone/>
            </a:pPr>
            <a:endParaRPr sz="1200" dirty="0">
              <a:solidFill>
                <a:srgbClr val="222222"/>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rgbClr val="222222"/>
                </a:solidFill>
                <a:latin typeface="Calibri"/>
                <a:ea typeface="Calibri"/>
                <a:cs typeface="Calibri"/>
                <a:sym typeface="Calibri"/>
              </a:rPr>
              <a:t>If you identify any gaps in your understanding after answering the self-regulation feedback questions, seek additional help in clarifying any misconceptions. </a:t>
            </a:r>
            <a:endParaRPr sz="1200" dirty="0">
              <a:solidFill>
                <a:srgbClr val="222222"/>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120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20e8b9d603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20e8b9d60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This concludes Module One.</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19ea0b4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Post-Survey: </a:t>
            </a:r>
            <a:r>
              <a:rPr lang="en-US" b="0" i="0" u="sng" dirty="0">
                <a:solidFill>
                  <a:srgbClr val="000000"/>
                </a:solidFill>
                <a:effectLst/>
                <a:latin typeface="Times New Roman" panose="02020603050405020304" pitchFamily="18" charset="0"/>
              </a:rPr>
              <a:t>https://docs.google.com/forms/d/e/1FAIpQLSdA4gZ6IOKn0RAxFzgbQBHvVr0pLAmZukA5zdS4dAMHppPNPQ/viewform?usp=sf_link</a:t>
            </a:r>
            <a:endParaRPr lang="en-US" u="sng" dirty="0"/>
          </a:p>
        </p:txBody>
      </p:sp>
      <p:sp>
        <p:nvSpPr>
          <p:cNvPr id="128" name="Google Shape;128;g2219ea0b4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65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f07167d9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f07167d95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200" u="sng" dirty="0">
                <a:solidFill>
                  <a:schemeClr val="dk1"/>
                </a:solidFill>
                <a:latin typeface="Calibri"/>
                <a:ea typeface="Calibri"/>
                <a:cs typeface="Calibri"/>
                <a:sym typeface="Calibri"/>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spcBef>
                <a:spcPts val="0"/>
              </a:spcBef>
              <a:spcAft>
                <a:spcPts val="0"/>
              </a:spcAft>
              <a:buNone/>
            </a:pPr>
            <a:endParaRPr sz="1200" u="sng"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chemeClr val="dk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200" u="sng" dirty="0">
                <a:solidFill>
                  <a:schemeClr val="dk1"/>
                </a:solidFill>
                <a:latin typeface="Calibri"/>
                <a:ea typeface="Calibri"/>
                <a:cs typeface="Calibri"/>
                <a:sym typeface="Calibri"/>
              </a:rPr>
              <a:t>https://education.ky.gov/curriculum/standards/kyacadstand/Documents/Inquiry_Practices_of_KAS_for_Social_Studies.pptx</a:t>
            </a:r>
          </a:p>
          <a:p>
            <a:pPr marL="0" lvl="0" indent="0" algn="l" rtl="0">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For more information on Learning Goals and Success Criteria and their alignment to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visit Learning Goals, Success Criteria and the </a:t>
            </a:r>
            <a:r>
              <a:rPr lang="en-US" sz="1200" i="1" dirty="0">
                <a:latin typeface="Calibri"/>
                <a:ea typeface="Calibri"/>
                <a:cs typeface="Calibri"/>
                <a:sym typeface="Calibri"/>
              </a:rPr>
              <a:t>KAS for Social Studies</a:t>
            </a:r>
            <a:r>
              <a:rPr lang="en-US" sz="1200" i="0" dirty="0">
                <a:latin typeface="Calibri"/>
                <a:ea typeface="Calibri"/>
                <a:cs typeface="Calibri"/>
                <a:sym typeface="Calibri"/>
              </a:rPr>
              <a:t>: </a:t>
            </a:r>
            <a:r>
              <a:rPr lang="en-US" sz="1200" i="0" u="sng" dirty="0">
                <a:latin typeface="Calibri"/>
                <a:ea typeface="Calibri"/>
                <a:cs typeface="Calibri"/>
                <a:sym typeface="Calibri"/>
              </a:rPr>
              <a:t>https://kystandards.org/standards-resources/ss-resources/learning-goals-success-criteria-and-the-kas-for-social-studies/</a:t>
            </a:r>
            <a:endParaRPr sz="1200" u="sng"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ffd3906a7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ffd3906a7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Complete the first two columns of the KWLQ chart linked on the slide. You will complete the last two columns later in this module. </a:t>
            </a:r>
            <a:endParaRPr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45ffadb3d_0_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1245ffadb3d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In order for students to construct coherent arguments and explanations using their understanding of the social studies disciplines, they must understand how to substantiate those claims using evidence. This skill requires students to collect, evaluate and synthesize evidence from primary and secondary sources to develop and support a claim. </a:t>
            </a:r>
            <a:endParaRPr dirty="0">
              <a:latin typeface="Calibri"/>
              <a:ea typeface="Calibri"/>
              <a:cs typeface="Calibri"/>
              <a:sym typeface="Calibri"/>
            </a:endParaRPr>
          </a:p>
        </p:txBody>
      </p:sp>
      <p:sp>
        <p:nvSpPr>
          <p:cNvPr id="150" name="Google Shape;150;g1245ffadb3d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fd3906a7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fd3906a7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Read the slide and then watch the first 3:05 of the video. As you are watching the video, consider the following questions:</a:t>
            </a:r>
            <a:endParaRPr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is sourcing? </a:t>
            </a:r>
            <a:endParaRPr i="1"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skills are involved in sourcing? </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Why is sourcing important? </a:t>
            </a:r>
            <a:endParaRPr i="1"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Resource:</a:t>
            </a:r>
            <a:endParaRPr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OER Project. (2021) </a:t>
            </a:r>
            <a:r>
              <a:rPr lang="en-US" i="1" dirty="0">
                <a:latin typeface="Calibri"/>
                <a:ea typeface="Calibri"/>
                <a:cs typeface="Calibri"/>
                <a:sym typeface="Calibri"/>
              </a:rPr>
              <a:t>Sourcing</a:t>
            </a:r>
            <a:r>
              <a:rPr lang="en-US" dirty="0">
                <a:latin typeface="Calibri"/>
                <a:ea typeface="Calibri"/>
                <a:cs typeface="Calibri"/>
                <a:sym typeface="Calibri"/>
              </a:rPr>
              <a:t>. The World History Project. </a:t>
            </a:r>
            <a:r>
              <a:rPr lang="en-US" u="sng" dirty="0">
                <a:solidFill>
                  <a:schemeClr val="hlink"/>
                </a:solidFill>
                <a:latin typeface="Calibri"/>
                <a:ea typeface="Calibri"/>
                <a:cs typeface="Calibri"/>
                <a:sym typeface="Calibri"/>
                <a:hlinkClick r:id="rId3"/>
              </a:rPr>
              <a:t>https://www.youtube.com/watch?v=KuSecMh7BnU</a:t>
            </a:r>
            <a:r>
              <a:rPr lang="en-US" dirty="0">
                <a:latin typeface="Calibri"/>
                <a:ea typeface="Calibri"/>
                <a:cs typeface="Calibri"/>
                <a:sym typeface="Calibri"/>
              </a:rPr>
              <a:t>. Watch the first 3:05 of the video. </a:t>
            </a:r>
            <a:endParaRPr dirty="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050bd7d2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f050bd7d2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After watching the clip, engage in a Turn and Talk to discuss these questions with their partner, or answer individually. </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is sourcing? </a:t>
            </a:r>
            <a:r>
              <a:rPr lang="en-US" i="1" dirty="0">
                <a:solidFill>
                  <a:schemeClr val="dk1"/>
                </a:solidFill>
                <a:latin typeface="Calibri"/>
                <a:ea typeface="Calibri"/>
                <a:cs typeface="Calibri"/>
                <a:sym typeface="Calibri"/>
              </a:rPr>
              <a:t>Something we have to do to find the truth, to evaluate history, it is a verb. Evaluating information to see if it is true.</a:t>
            </a:r>
            <a:endParaRPr i="1"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skills are involved in sourcing? </a:t>
            </a:r>
            <a:r>
              <a:rPr lang="en-US" i="1" dirty="0">
                <a:solidFill>
                  <a:schemeClr val="dk1"/>
                </a:solidFill>
                <a:latin typeface="Calibri"/>
                <a:ea typeface="Calibri"/>
                <a:cs typeface="Calibri"/>
                <a:sym typeface="Calibri"/>
              </a:rPr>
              <a:t>Includes, but is not limited to, close reading, claim testing, and contextualization. </a:t>
            </a:r>
            <a:endParaRPr i="1"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Why is sourcing important? </a:t>
            </a:r>
            <a:r>
              <a:rPr lang="en-US" i="1" dirty="0">
                <a:solidFill>
                  <a:schemeClr val="dk1"/>
                </a:solidFill>
                <a:latin typeface="Calibri"/>
                <a:ea typeface="Calibri"/>
                <a:cs typeface="Calibri"/>
                <a:sym typeface="Calibri"/>
              </a:rPr>
              <a:t>It helps us think more critically about the information we consume. </a:t>
            </a:r>
            <a:endParaRPr i="1"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You will now review the Using Evidence standards of the </a:t>
            </a:r>
            <a:r>
              <a:rPr lang="en-US" i="1" dirty="0">
                <a:solidFill>
                  <a:schemeClr val="dk1"/>
                </a:solidFill>
                <a:latin typeface="Calibri"/>
                <a:ea typeface="Calibri"/>
                <a:cs typeface="Calibri"/>
                <a:sym typeface="Calibri"/>
              </a:rPr>
              <a:t>KAS for Social Studies</a:t>
            </a:r>
            <a:r>
              <a:rPr lang="en-US" dirty="0">
                <a:solidFill>
                  <a:schemeClr val="dk1"/>
                </a:solidFill>
                <a:latin typeface="Calibri"/>
                <a:ea typeface="Calibri"/>
                <a:cs typeface="Calibri"/>
                <a:sym typeface="Calibri"/>
              </a:rPr>
              <a:t> to identify the sourcing skills students have to master at the conclusion of their grade level. </a:t>
            </a:r>
            <a:endParaRPr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latin typeface="Calibri"/>
                <a:ea typeface="Calibri"/>
                <a:cs typeface="Calibri"/>
                <a:sym typeface="Calibri"/>
              </a:rPr>
              <a:t>Resource:</a:t>
            </a:r>
            <a:endParaRPr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OER Project. (2021) </a:t>
            </a:r>
            <a:r>
              <a:rPr lang="en-US" i="1" dirty="0">
                <a:latin typeface="Calibri"/>
                <a:ea typeface="Calibri"/>
                <a:cs typeface="Calibri"/>
                <a:sym typeface="Calibri"/>
              </a:rPr>
              <a:t>Sourcing</a:t>
            </a:r>
            <a:r>
              <a:rPr lang="en-US" dirty="0">
                <a:latin typeface="Calibri"/>
                <a:ea typeface="Calibri"/>
                <a:cs typeface="Calibri"/>
                <a:sym typeface="Calibri"/>
              </a:rPr>
              <a:t>. The World History Project. </a:t>
            </a:r>
            <a:r>
              <a:rPr lang="en-US" u="sng" dirty="0">
                <a:solidFill>
                  <a:schemeClr val="hlink"/>
                </a:solidFill>
                <a:latin typeface="Calibri"/>
                <a:ea typeface="Calibri"/>
                <a:cs typeface="Calibri"/>
                <a:sym typeface="Calibri"/>
                <a:hlinkClick r:id="rId3"/>
              </a:rPr>
              <a:t>https://www.youtube.com/watch?v=KuSecMh7BnU</a:t>
            </a: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d030e9eb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d030e9eb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dirty="0">
                <a:latin typeface="Calibri"/>
                <a:ea typeface="Calibri"/>
                <a:cs typeface="Calibri"/>
                <a:sym typeface="Calibri"/>
              </a:rPr>
              <a:t>When annotating, circle the sourcing skills requirements students have to master at the conclusion of each grade level or grade band in the Using Evidence standards from the </a:t>
            </a:r>
            <a:r>
              <a:rPr lang="en-US" i="1" dirty="0">
                <a:latin typeface="Calibri"/>
                <a:ea typeface="Calibri"/>
                <a:cs typeface="Calibri"/>
                <a:sym typeface="Calibri"/>
              </a:rPr>
              <a:t>KAS for Social Studies. </a:t>
            </a:r>
            <a:r>
              <a:rPr lang="en-US" dirty="0">
                <a:latin typeface="Calibri"/>
                <a:ea typeface="Calibri"/>
                <a:cs typeface="Calibri"/>
                <a:sym typeface="Calibri"/>
              </a:rPr>
              <a:t>You may use additional symbols, such as question marks to identify a term you need to learn more about, or an exclamation point when you want to emphasize a skill.</a:t>
            </a:r>
            <a:endParaRPr dirty="0">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For more information on annotation, visit:</a:t>
            </a: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Grand Valley State University- University Library (November 18, 2019). </a:t>
            </a:r>
            <a:r>
              <a:rPr lang="en-US" i="1" dirty="0">
                <a:solidFill>
                  <a:schemeClr val="dk1"/>
                </a:solidFill>
                <a:latin typeface="Calibri"/>
                <a:ea typeface="Calibri"/>
                <a:cs typeface="Calibri"/>
                <a:sym typeface="Calibri"/>
              </a:rPr>
              <a:t>Annotating an Article</a:t>
            </a:r>
            <a:r>
              <a:rPr lang="en-US" dirty="0">
                <a:solidFill>
                  <a:schemeClr val="dk1"/>
                </a:solidFill>
                <a:latin typeface="Calibri"/>
                <a:ea typeface="Calibri"/>
                <a:cs typeface="Calibri"/>
                <a:sym typeface="Calibri"/>
              </a:rPr>
              <a:t>. GVSU Libraries Instruction.</a:t>
            </a:r>
            <a:r>
              <a:rPr lang="en-US" dirty="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US" u="sng" dirty="0">
                <a:solidFill>
                  <a:schemeClr val="hlink"/>
                </a:solidFill>
                <a:latin typeface="Calibri"/>
                <a:ea typeface="Calibri"/>
                <a:cs typeface="Calibri"/>
                <a:sym typeface="Calibri"/>
                <a:hlinkClick r:id="rId3"/>
              </a:rPr>
              <a:t>https://www.youtube.com/watch?v=JtRGUNo2pck</a:t>
            </a:r>
            <a:endParaRPr u="sng" dirty="0">
              <a:solidFill>
                <a:schemeClr val="hlink"/>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333333"/>
              </a:solidFill>
              <a:highlight>
                <a:srgbClr val="FFFFFF"/>
              </a:highlight>
              <a:latin typeface="Calibri"/>
              <a:ea typeface="Calibri"/>
              <a:cs typeface="Calibri"/>
              <a:sym typeface="Calibri"/>
            </a:endParaRPr>
          </a:p>
          <a:p>
            <a:pPr marL="0" lvl="0" indent="0" algn="l" rtl="0">
              <a:spcBef>
                <a:spcPts val="300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d030e9eb2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d030e9eb2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rgbClr val="102649"/>
                </a:solidFill>
                <a:latin typeface="Calibri"/>
                <a:ea typeface="Calibri"/>
                <a:cs typeface="Calibri"/>
                <a:sym typeface="Calibri"/>
              </a:rPr>
              <a:t>Answer these questions using the Using Evidence progression you just annotated. </a:t>
            </a:r>
            <a:endParaRPr dirty="0">
              <a:solidFill>
                <a:srgbClr val="102649"/>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 name="Google Shape;14;p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 name="Google Shape;15;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 name="Google Shape;68;p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 name="Google Shape;69;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0" name="Google Shape;70;p1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3" name="Google Shape;73;p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 name="Google Shape;19;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0" name="Google Shape;20;p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5" name="Google Shape;25;p5"/>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6" name="Google Shape;26;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 name="Google Shape;36;p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 name="Google Shape;37;p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8" name="Google Shape;38;p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0" name="Google Shape;40;p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4" name="Google Shape;44;p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7" name="Google Shape;47;p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0"/>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1" name="Google Shape;51;p1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2" name="Google Shape;52;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3" name="Google Shape;53;p1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4" name="Google Shape;54;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1"/>
          <p:cNvSpPr>
            <a:spLocks noGrp="1"/>
          </p:cNvSpPr>
          <p:nvPr>
            <p:ph type="pic" idx="2"/>
          </p:nvPr>
        </p:nvSpPr>
        <p:spPr>
          <a:xfrm>
            <a:off x="5183188" y="987425"/>
            <a:ext cx="6172200" cy="4873500"/>
          </a:xfrm>
          <a:prstGeom prst="rect">
            <a:avLst/>
          </a:prstGeom>
          <a:noFill/>
          <a:ln>
            <a:noFill/>
          </a:ln>
        </p:spPr>
      </p:sp>
      <p:sp>
        <p:nvSpPr>
          <p:cNvPr id="58" name="Google Shape;58;p1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9" name="Google Shape;59;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0" name="Google Shape;60;p1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 name="Google Shape;64;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5" name="Google Shape;65;p1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9" name="Google Shape;9;p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teachertoolkit.com/index.php/tool/turn-and-tal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pi.wi.gov/sites/default/files/imce/social-studies/pdf/2017%20B%20Authentic%20Analysis%20-%20TR%20San%20Juan.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munity.oerproject.com/b/blog/posts/primary-or-secondary-source-research?_cldee=LirQ2J2QA4EnMgjM-ufHTpnlBVseU6l3q4hRufRakP-Y0nOvHjB6D-1feXCoJ9qZZDcD6oHUURsLg3rQW9V12Q&amp;recipientid=contact-712d240dd3a1eb11b1ac00224808930e-a98ee791540045ee8653eaaea04358e7&amp;utm_source=ClickDimensions&amp;utm_medium=email&amp;utm_campaign=OER%20Considerers%20Newsletter&amp;esid=fb018b5d-359c-ed11-aad1-000d3a34390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teachinghistory.org/historical-thinking-intr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ky.gov/curriculum/standards/kyacadstand/Documents/Sourcing_Example_Grade_5.doc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pz.harvard.edu/sites/default/files/Connect%20Extend%20Challenge_2.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education.ky.gov/curriculum/standards/kyacadstand/Documents/KWLQ_Using_Evidence.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forms/d/e/1FAIpQLSeZHkVW0wVl6J2YPxPoUTBGkkbXUZL8mzvMOAtaIojy-bFmsA/viewfor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KWLQ_Using_Evidenc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ducation.ky.gov/curriculum/standards/kyacadstand/Documents/Kentucky_Academic_Standards_for_Social_Studie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KuSecMh7Bn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heteachertoolkit.com/index.php/tool/turn-and-tal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youtube.com/watch?v=KuSecMh7BnU"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253e037a67_0_0"/>
          <p:cNvSpPr txBox="1">
            <a:spLocks noGrp="1"/>
          </p:cNvSpPr>
          <p:nvPr>
            <p:ph type="ctrTitle"/>
          </p:nvPr>
        </p:nvSpPr>
        <p:spPr>
          <a:xfrm>
            <a:off x="2404000" y="10864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2649"/>
              </a:buClr>
              <a:buSzPts val="6000"/>
              <a:buFont typeface="Libre Franklin Medium"/>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Supporting Students in Using Evidence</a:t>
            </a:r>
            <a:endParaRPr dirty="0">
              <a:latin typeface="Franklin Gothic Medium" panose="020B0603020102020204" pitchFamily="34" charset="0"/>
            </a:endParaRPr>
          </a:p>
        </p:txBody>
      </p:sp>
      <p:sp>
        <p:nvSpPr>
          <p:cNvPr id="125" name="Google Shape;125;g2253e037a67_0_0"/>
          <p:cNvSpPr txBox="1"/>
          <p:nvPr/>
        </p:nvSpPr>
        <p:spPr>
          <a:xfrm>
            <a:off x="3761025" y="3922950"/>
            <a:ext cx="7311000" cy="66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US" sz="3500" dirty="0">
                <a:solidFill>
                  <a:srgbClr val="007780"/>
                </a:solidFill>
                <a:latin typeface="Franklin Gothic Medium" panose="020B0603020102020204" pitchFamily="34" charset="0"/>
                <a:ea typeface="Libre Franklin Medium"/>
                <a:cs typeface="Libre Franklin Medium"/>
                <a:sym typeface="Libre Franklin Medium"/>
              </a:rPr>
              <a:t>Module Series Overview</a:t>
            </a:r>
            <a:r>
              <a:rPr lang="en-US" sz="3500" dirty="0">
                <a:solidFill>
                  <a:srgbClr val="007780"/>
                </a:solidFill>
                <a:latin typeface="Franklin Gothic Book" panose="020B0503020102020204" pitchFamily="34" charset="0"/>
                <a:ea typeface="Libre Franklin Medium"/>
                <a:cs typeface="Libre Franklin Medium"/>
                <a:sym typeface="Libre Franklin Medium"/>
              </a:rPr>
              <a:t>	</a:t>
            </a:r>
            <a:endParaRPr sz="500" dirty="0">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ffd3906a73_0_24"/>
          <p:cNvSpPr txBox="1">
            <a:spLocks noGrp="1"/>
          </p:cNvSpPr>
          <p:nvPr>
            <p:ph type="title"/>
          </p:nvPr>
        </p:nvSpPr>
        <p:spPr>
          <a:xfrm>
            <a:off x="111300" y="128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2"/>
                  </a:ext>
                </a:extLst>
              </a:rPr>
              <a:t>Review</a:t>
            </a:r>
            <a:r>
              <a:rPr lang="en-US" sz="3900" dirty="0">
                <a:latin typeface="Franklin Gothic Medium" panose="020B0603020102020204" pitchFamily="34" charset="0"/>
              </a:rPr>
              <a:t> of the </a:t>
            </a:r>
            <a:r>
              <a:rPr lang="en-US" sz="3900" i="1" dirty="0">
                <a:latin typeface="Franklin Gothic Medium" panose="020B0603020102020204" pitchFamily="34" charset="0"/>
              </a:rPr>
              <a:t>KAS for Social Studies (3)</a:t>
            </a:r>
            <a:r>
              <a:rPr lang="en-US" sz="3900" dirty="0">
                <a:latin typeface="Franklin Gothic Medium" panose="020B0603020102020204" pitchFamily="34" charset="0"/>
              </a:rPr>
              <a:t> </a:t>
            </a:r>
            <a:endParaRPr sz="3900" dirty="0">
              <a:latin typeface="Franklin Gothic Medium" panose="020B0603020102020204" pitchFamily="34" charset="0"/>
            </a:endParaRPr>
          </a:p>
        </p:txBody>
      </p:sp>
      <p:sp>
        <p:nvSpPr>
          <p:cNvPr id="190" name="Google Shape;190;g1ffd3906a73_0_24"/>
          <p:cNvSpPr txBox="1">
            <a:spLocks noGrp="1"/>
          </p:cNvSpPr>
          <p:nvPr>
            <p:ph type="body" idx="1"/>
          </p:nvPr>
        </p:nvSpPr>
        <p:spPr>
          <a:xfrm>
            <a:off x="326224" y="1269275"/>
            <a:ext cx="6841500" cy="48828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dirty="0">
                <a:solidFill>
                  <a:schemeClr val="dk1"/>
                </a:solidFill>
                <a:latin typeface="Franklin Gothic Book" panose="020B0503020102020204" pitchFamily="34" charset="0"/>
              </a:rPr>
              <a:t>After you identified the progression of skills in the Using Evidence standards immediately prior to and after your grade band, answer the following question independently: </a:t>
            </a:r>
            <a:endParaRPr sz="2400" dirty="0">
              <a:solidFill>
                <a:schemeClr val="dk1"/>
              </a:solidFill>
              <a:latin typeface="Franklin Gothic Book" panose="020B0503020102020204" pitchFamily="34" charset="0"/>
            </a:endParaRPr>
          </a:p>
          <a:p>
            <a:pPr marL="0" lvl="0" indent="0" algn="l" rtl="0">
              <a:lnSpc>
                <a:spcPct val="100000"/>
              </a:lnSpc>
              <a:spcBef>
                <a:spcPts val="1000"/>
              </a:spcBef>
              <a:spcAft>
                <a:spcPts val="0"/>
              </a:spcAft>
              <a:buNone/>
            </a:pPr>
            <a:r>
              <a:rPr lang="en-US" sz="2400" b="1" dirty="0">
                <a:solidFill>
                  <a:schemeClr val="dk1"/>
                </a:solidFill>
                <a:latin typeface="Franklin Gothic Book" panose="020B0503020102020204" pitchFamily="34" charset="0"/>
              </a:rPr>
              <a:t>Why is it important to understand the progression of skills in the Using Evidence standards?</a:t>
            </a:r>
            <a:endParaRPr b="1" dirty="0">
              <a:solidFill>
                <a:schemeClr val="dk1"/>
              </a:solidFill>
              <a:latin typeface="Franklin Gothic Book" panose="020B0503020102020204" pitchFamily="34" charset="0"/>
            </a:endParaRPr>
          </a:p>
          <a:p>
            <a:pPr marL="0" lvl="0" indent="0" algn="l" rtl="0">
              <a:lnSpc>
                <a:spcPct val="100000"/>
              </a:lnSpc>
              <a:spcBef>
                <a:spcPts val="1000"/>
              </a:spcBef>
              <a:spcAft>
                <a:spcPts val="0"/>
              </a:spcAft>
              <a:buNone/>
            </a:pPr>
            <a:r>
              <a:rPr lang="en-US" sz="2400" dirty="0">
                <a:solidFill>
                  <a:schemeClr val="dk1"/>
                </a:solidFill>
                <a:latin typeface="Franklin Gothic Book" panose="020B0503020102020204" pitchFamily="34" charset="0"/>
              </a:rPr>
              <a:t>Once you have independently answered this question, engage in a</a:t>
            </a:r>
            <a:r>
              <a:rPr lang="en-US" sz="2400" dirty="0">
                <a:solidFill>
                  <a:schemeClr val="dk1"/>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3"/>
                  </a:ext>
                </a:extLst>
              </a:rPr>
              <a:t> </a:t>
            </a:r>
            <a:r>
              <a:rPr lang="en-US" sz="2400" u="sng" dirty="0">
                <a:solidFill>
                  <a:schemeClr val="hlink"/>
                </a:solidFill>
                <a:latin typeface="Franklin Gothic Book" panose="020B0503020102020204" pitchFamily="34" charset="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4"/>
                  </a:ext>
                </a:extLst>
              </a:rPr>
              <a:t>Turn and Talk</a:t>
            </a:r>
            <a:r>
              <a:rPr lang="en-US" sz="2400" dirty="0">
                <a:solidFill>
                  <a:schemeClr val="dk1"/>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5"/>
                  </a:ext>
                </a:extLst>
              </a:rPr>
              <a:t> </a:t>
            </a:r>
            <a:r>
              <a:rPr lang="en-US" sz="2400" dirty="0">
                <a:solidFill>
                  <a:schemeClr val="dk1"/>
                </a:solidFill>
                <a:latin typeface="Franklin Gothic Book" panose="020B0503020102020204" pitchFamily="34" charset="0"/>
              </a:rPr>
              <a:t>with a partner to share your thoughts and process their answer to this question together. </a:t>
            </a:r>
            <a:endParaRPr sz="2400" dirty="0">
              <a:solidFill>
                <a:schemeClr val="dk1"/>
              </a:solidFill>
              <a:latin typeface="Franklin Gothic Book" panose="020B0503020102020204" pitchFamily="34" charset="0"/>
            </a:endParaRPr>
          </a:p>
        </p:txBody>
      </p:sp>
      <p:pic>
        <p:nvPicPr>
          <p:cNvPr id="191" name="Google Shape;191;g1ffd3906a73_0_24" descr="This is a screenshot from the KAS for Social Studies that shows the progression of the Using Evidence standards from Kindergarten through Grade 5."/>
          <p:cNvPicPr preferRelativeResize="0"/>
          <p:nvPr/>
        </p:nvPicPr>
        <p:blipFill>
          <a:blip r:embed="rId4">
            <a:alphaModFix/>
          </a:blip>
          <a:stretch>
            <a:fillRect/>
          </a:stretch>
        </p:blipFill>
        <p:spPr>
          <a:xfrm>
            <a:off x="7758700" y="990575"/>
            <a:ext cx="4107076" cy="2720100"/>
          </a:xfrm>
          <a:prstGeom prst="rect">
            <a:avLst/>
          </a:prstGeom>
          <a:noFill/>
          <a:ln>
            <a:noFill/>
          </a:ln>
        </p:spPr>
      </p:pic>
      <p:pic>
        <p:nvPicPr>
          <p:cNvPr id="192" name="Google Shape;192;g1ffd3906a73_0_24" descr="This is a screenshot from the KAS for Social Studies that shows the progression of the Using Evidence standards from Grade 6 through High School."/>
          <p:cNvPicPr preferRelativeResize="0"/>
          <p:nvPr/>
        </p:nvPicPr>
        <p:blipFill>
          <a:blip r:embed="rId5">
            <a:alphaModFix/>
          </a:blip>
          <a:stretch>
            <a:fillRect/>
          </a:stretch>
        </p:blipFill>
        <p:spPr>
          <a:xfrm>
            <a:off x="7829152" y="3804850"/>
            <a:ext cx="4036624" cy="28659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245ffadb3d_0_695"/>
          <p:cNvSpPr txBox="1">
            <a:spLocks noGrp="1"/>
          </p:cNvSpPr>
          <p:nvPr>
            <p:ph type="title"/>
          </p:nvPr>
        </p:nvSpPr>
        <p:spPr>
          <a:xfrm>
            <a:off x="513346" y="127861"/>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rPr>
              <a:t>Using Evidence (4)</a:t>
            </a:r>
            <a:endParaRPr dirty="0">
              <a:latin typeface="Franklin Gothic Medium" panose="020B0603020102020204" pitchFamily="34" charset="0"/>
            </a:endParaRPr>
          </a:p>
        </p:txBody>
      </p:sp>
      <p:sp>
        <p:nvSpPr>
          <p:cNvPr id="199" name="Google Shape;199;g1245ffadb3d_0_695"/>
          <p:cNvSpPr txBox="1">
            <a:spLocks noGrp="1"/>
          </p:cNvSpPr>
          <p:nvPr>
            <p:ph type="body" idx="1"/>
          </p:nvPr>
        </p:nvSpPr>
        <p:spPr>
          <a:xfrm>
            <a:off x="513346" y="1001336"/>
            <a:ext cx="8138353"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b="1">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rPr>
              <a:t>Anything </a:t>
            </a:r>
            <a:r>
              <a:rPr lang="en-US" b="1">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
                  </a:ext>
                </a:extLst>
              </a:rPr>
              <a:t>that communicates a message </a:t>
            </a:r>
            <a:r>
              <a:rPr lang="en-US" b="1">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
                  </a:ext>
                </a:extLst>
              </a:rPr>
              <a:t>can be a source!</a:t>
            </a:r>
            <a:endParaRPr lang="en-US" b="1">
              <a:latin typeface="Franklin Gothic Book" panose="020B0503020102020204" pitchFamily="34" charset="0"/>
            </a:endParaRPr>
          </a:p>
        </p:txBody>
      </p:sp>
      <p:pic>
        <p:nvPicPr>
          <p:cNvPr id="207" name="Google Shape;207;g1245ffadb3d_0_695" descr="Image of the snake cartoon from prior to the American Revolution that says &quot;Join or Die&quot; and has the snake split into parts with each part labelled with a colony's abbreviation."/>
          <p:cNvPicPr preferRelativeResize="0"/>
          <p:nvPr/>
        </p:nvPicPr>
        <p:blipFill>
          <a:blip r:embed="rId3">
            <a:alphaModFix/>
          </a:blip>
          <a:stretch>
            <a:fillRect/>
          </a:stretch>
        </p:blipFill>
        <p:spPr>
          <a:xfrm>
            <a:off x="8651694" y="276604"/>
            <a:ext cx="3163680" cy="2288875"/>
          </a:xfrm>
          <a:prstGeom prst="rect">
            <a:avLst/>
          </a:prstGeom>
          <a:noFill/>
          <a:ln>
            <a:noFill/>
          </a:ln>
        </p:spPr>
      </p:pic>
      <p:pic>
        <p:nvPicPr>
          <p:cNvPr id="204" name="Google Shape;204;g1245ffadb3d_0_695" descr="This is an image of Dr. Martin Luther King, Jr. giving his famous &quot;I have a dream&quot; speech."/>
          <p:cNvPicPr preferRelativeResize="0"/>
          <p:nvPr/>
        </p:nvPicPr>
        <p:blipFill>
          <a:blip r:embed="rId4">
            <a:alphaModFix/>
          </a:blip>
          <a:stretch>
            <a:fillRect/>
          </a:stretch>
        </p:blipFill>
        <p:spPr>
          <a:xfrm>
            <a:off x="142400" y="2149100"/>
            <a:ext cx="2400300" cy="1905000"/>
          </a:xfrm>
          <a:prstGeom prst="rect">
            <a:avLst/>
          </a:prstGeom>
          <a:noFill/>
          <a:ln>
            <a:noFill/>
          </a:ln>
        </p:spPr>
      </p:pic>
      <p:pic>
        <p:nvPicPr>
          <p:cNvPr id="205" name="Google Shape;205;g1245ffadb3d_0_695" descr="This is a painting of George Washington in a Revolutionary War uniform."/>
          <p:cNvPicPr preferRelativeResize="0"/>
          <p:nvPr/>
        </p:nvPicPr>
        <p:blipFill>
          <a:blip r:embed="rId5">
            <a:alphaModFix/>
          </a:blip>
          <a:stretch>
            <a:fillRect/>
          </a:stretch>
        </p:blipFill>
        <p:spPr>
          <a:xfrm>
            <a:off x="2667167" y="1863350"/>
            <a:ext cx="2766775" cy="2905745"/>
          </a:xfrm>
          <a:prstGeom prst="rect">
            <a:avLst/>
          </a:prstGeom>
          <a:noFill/>
          <a:ln>
            <a:noFill/>
          </a:ln>
        </p:spPr>
      </p:pic>
      <p:pic>
        <p:nvPicPr>
          <p:cNvPr id="203" name="Google Shape;203;g1245ffadb3d_0_695" descr="Image of the Kentucky Old Capitol"/>
          <p:cNvPicPr preferRelativeResize="0"/>
          <p:nvPr/>
        </p:nvPicPr>
        <p:blipFill rotWithShape="1">
          <a:blip r:embed="rId6">
            <a:alphaModFix/>
          </a:blip>
          <a:srcRect/>
          <a:stretch/>
        </p:blipFill>
        <p:spPr>
          <a:xfrm>
            <a:off x="5574447" y="2171788"/>
            <a:ext cx="3051831" cy="2288873"/>
          </a:xfrm>
          <a:prstGeom prst="rect">
            <a:avLst/>
          </a:prstGeom>
          <a:noFill/>
          <a:ln>
            <a:noFill/>
          </a:ln>
        </p:spPr>
      </p:pic>
      <p:pic>
        <p:nvPicPr>
          <p:cNvPr id="206" name="Google Shape;206;g1245ffadb3d_0_695" descr="Image of an American flag"/>
          <p:cNvPicPr preferRelativeResize="0"/>
          <p:nvPr/>
        </p:nvPicPr>
        <p:blipFill>
          <a:blip r:embed="rId7">
            <a:alphaModFix/>
          </a:blip>
          <a:stretch>
            <a:fillRect/>
          </a:stretch>
        </p:blipFill>
        <p:spPr>
          <a:xfrm>
            <a:off x="8804098" y="2733150"/>
            <a:ext cx="2619375" cy="1743075"/>
          </a:xfrm>
          <a:prstGeom prst="rect">
            <a:avLst/>
          </a:prstGeom>
          <a:noFill/>
          <a:ln>
            <a:noFill/>
          </a:ln>
        </p:spPr>
      </p:pic>
      <p:pic>
        <p:nvPicPr>
          <p:cNvPr id="200" name="Google Shape;200;g1245ffadb3d_0_695" descr="Image of a stop sign&#10;"/>
          <p:cNvPicPr preferRelativeResize="0"/>
          <p:nvPr/>
        </p:nvPicPr>
        <p:blipFill rotWithShape="1">
          <a:blip r:embed="rId8">
            <a:alphaModFix/>
          </a:blip>
          <a:srcRect/>
          <a:stretch/>
        </p:blipFill>
        <p:spPr>
          <a:xfrm>
            <a:off x="239399" y="4359575"/>
            <a:ext cx="2119000" cy="2288874"/>
          </a:xfrm>
          <a:prstGeom prst="rect">
            <a:avLst/>
          </a:prstGeom>
          <a:noFill/>
          <a:ln>
            <a:noFill/>
          </a:ln>
        </p:spPr>
      </p:pic>
      <p:pic>
        <p:nvPicPr>
          <p:cNvPr id="201" name="Google Shape;201;g1245ffadb3d_0_695" descr="Image of the Declaration of Independence&#10;"/>
          <p:cNvPicPr preferRelativeResize="0"/>
          <p:nvPr/>
        </p:nvPicPr>
        <p:blipFill rotWithShape="1">
          <a:blip r:embed="rId9">
            <a:alphaModFix/>
          </a:blip>
          <a:srcRect b="73119"/>
          <a:stretch/>
        </p:blipFill>
        <p:spPr>
          <a:xfrm>
            <a:off x="2585025" y="4960037"/>
            <a:ext cx="5383231" cy="1717356"/>
          </a:xfrm>
          <a:prstGeom prst="rect">
            <a:avLst/>
          </a:prstGeom>
          <a:noFill/>
          <a:ln>
            <a:noFill/>
          </a:ln>
        </p:spPr>
      </p:pic>
      <p:pic>
        <p:nvPicPr>
          <p:cNvPr id="202" name="Google Shape;202;g1245ffadb3d_0_695" descr="Paul Revere's engraving of his perception of the Boston Massacre."/>
          <p:cNvPicPr preferRelativeResize="0"/>
          <p:nvPr/>
        </p:nvPicPr>
        <p:blipFill rotWithShape="1">
          <a:blip r:embed="rId10">
            <a:alphaModFix/>
          </a:blip>
          <a:srcRect t="37222" b="23182"/>
          <a:stretch/>
        </p:blipFill>
        <p:spPr>
          <a:xfrm>
            <a:off x="8194875" y="4926500"/>
            <a:ext cx="3833353" cy="1784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245ffadb3d_0_709"/>
          <p:cNvSpPr txBox="1">
            <a:spLocks noGrp="1"/>
          </p:cNvSpPr>
          <p:nvPr>
            <p:ph type="title"/>
          </p:nvPr>
        </p:nvSpPr>
        <p:spPr>
          <a:xfrm>
            <a:off x="204923" y="-11688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Using Evidence (5) </a:t>
            </a:r>
            <a:endParaRPr dirty="0">
              <a:latin typeface="Franklin Gothic Medium" panose="020B0603020102020204" pitchFamily="34" charset="0"/>
            </a:endParaRPr>
          </a:p>
        </p:txBody>
      </p:sp>
      <p:sp>
        <p:nvSpPr>
          <p:cNvPr id="214" name="Google Shape;214;g1245ffadb3d_0_709"/>
          <p:cNvSpPr txBox="1">
            <a:spLocks noGrp="1"/>
          </p:cNvSpPr>
          <p:nvPr>
            <p:ph type="body" idx="1"/>
          </p:nvPr>
        </p:nvSpPr>
        <p:spPr>
          <a:xfrm>
            <a:off x="354825" y="931012"/>
            <a:ext cx="7660500" cy="38943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None/>
            </a:pPr>
            <a:r>
              <a:rPr lang="en-US" sz="3200" dirty="0">
                <a:latin typeface="Franklin Gothic Book" panose="020B0503020102020204" pitchFamily="34" charset="0"/>
              </a:rPr>
              <a:t>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asks students to engage with two types of sources:</a:t>
            </a:r>
            <a:endParaRPr sz="3200" dirty="0">
              <a:latin typeface="Franklin Gothic Book" panose="020B0503020102020204" pitchFamily="34" charset="0"/>
            </a:endParaRPr>
          </a:p>
          <a:p>
            <a:pPr marL="228600" lvl="0" indent="0" algn="l" rtl="0">
              <a:lnSpc>
                <a:spcPct val="90000"/>
              </a:lnSpc>
              <a:spcBef>
                <a:spcPts val="1000"/>
              </a:spcBef>
              <a:spcAft>
                <a:spcPts val="0"/>
              </a:spcAft>
              <a:buNone/>
            </a:pPr>
            <a:endParaRPr sz="3200" dirty="0">
              <a:latin typeface="Franklin Gothic Book" panose="020B0503020102020204" pitchFamily="34" charset="0"/>
            </a:endParaRPr>
          </a:p>
          <a:p>
            <a:pPr marL="685800" lvl="1" indent="-266700" algn="l" rtl="0">
              <a:lnSpc>
                <a:spcPct val="90000"/>
              </a:lnSpc>
              <a:spcBef>
                <a:spcPts val="1000"/>
              </a:spcBef>
              <a:spcAft>
                <a:spcPts val="0"/>
              </a:spcAft>
              <a:buSzPts val="2400"/>
              <a:buChar char="•"/>
            </a:pPr>
            <a:r>
              <a:rPr lang="en-US" sz="3200" dirty="0">
                <a:latin typeface="Franklin Gothic Book" panose="020B0503020102020204" pitchFamily="34" charset="0"/>
              </a:rPr>
              <a:t>Primary sources</a:t>
            </a:r>
            <a:endParaRPr sz="3200" dirty="0">
              <a:latin typeface="Franklin Gothic Book" panose="020B0503020102020204" pitchFamily="34" charset="0"/>
            </a:endParaRPr>
          </a:p>
          <a:p>
            <a:pPr marL="685800" lvl="1" indent="-266700" algn="l" rtl="0">
              <a:lnSpc>
                <a:spcPct val="90000"/>
              </a:lnSpc>
              <a:spcBef>
                <a:spcPts val="1000"/>
              </a:spcBef>
              <a:spcAft>
                <a:spcPts val="0"/>
              </a:spcAft>
              <a:buSzPts val="2400"/>
              <a:buChar char="•"/>
            </a:pPr>
            <a:r>
              <a:rPr lang="en-US" sz="3200" dirty="0">
                <a:latin typeface="Franklin Gothic Book" panose="020B0503020102020204" pitchFamily="34" charset="0"/>
              </a:rPr>
              <a:t>Secondary sources</a:t>
            </a:r>
            <a:endParaRPr sz="3200" dirty="0">
              <a:latin typeface="Franklin Gothic Book" panose="020B0503020102020204" pitchFamily="34" charset="0"/>
            </a:endParaRPr>
          </a:p>
        </p:txBody>
      </p:sp>
      <p:pic>
        <p:nvPicPr>
          <p:cNvPr id="215" name="Google Shape;215;g1245ffadb3d_0_709" descr="A circle with four quadrants: Using Evidence, Communicating Conclusions, Questioning and Investigating Using Disciplinary Concepts. The four disciplinary concepts are: civics, geography, economics and history." title="Diagram of the organization of the standards"/>
          <p:cNvPicPr preferRelativeResize="0"/>
          <p:nvPr/>
        </p:nvPicPr>
        <p:blipFill rotWithShape="1">
          <a:blip r:embed="rId3">
            <a:alphaModFix/>
          </a:blip>
          <a:srcRect/>
          <a:stretch/>
        </p:blipFill>
        <p:spPr>
          <a:xfrm>
            <a:off x="8233800" y="385300"/>
            <a:ext cx="3399050" cy="3528400"/>
          </a:xfrm>
          <a:prstGeom prst="rect">
            <a:avLst/>
          </a:prstGeom>
          <a:noFill/>
          <a:ln>
            <a:noFill/>
          </a:ln>
        </p:spPr>
      </p:pic>
      <p:pic>
        <p:nvPicPr>
          <p:cNvPr id="216" name="Google Shape;216;g1245ffadb3d_0_709" descr="This is a screenshot from the KAS for Social Studies that defines Using Evidence."/>
          <p:cNvPicPr preferRelativeResize="0"/>
          <p:nvPr/>
        </p:nvPicPr>
        <p:blipFill>
          <a:blip r:embed="rId4">
            <a:alphaModFix/>
          </a:blip>
          <a:stretch>
            <a:fillRect/>
          </a:stretch>
        </p:blipFill>
        <p:spPr>
          <a:xfrm>
            <a:off x="354825" y="4202425"/>
            <a:ext cx="11148424" cy="1245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245ffadb3d_0_681"/>
          <p:cNvSpPr txBox="1">
            <a:spLocks noGrp="1"/>
          </p:cNvSpPr>
          <p:nvPr>
            <p:ph type="title"/>
          </p:nvPr>
        </p:nvSpPr>
        <p:spPr>
          <a:xfrm>
            <a:off x="390192" y="-7230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rPr>
              <a:t>Using Evidence (6)</a:t>
            </a:r>
            <a:endParaRPr sz="4200" dirty="0">
              <a:latin typeface="Franklin Gothic Medium" panose="020B0603020102020204" pitchFamily="34" charset="0"/>
            </a:endParaRPr>
          </a:p>
        </p:txBody>
      </p:sp>
      <p:sp>
        <p:nvSpPr>
          <p:cNvPr id="223" name="Google Shape;223;g1245ffadb3d_0_681"/>
          <p:cNvSpPr txBox="1">
            <a:spLocks noGrp="1"/>
          </p:cNvSpPr>
          <p:nvPr>
            <p:ph type="body" idx="1"/>
          </p:nvPr>
        </p:nvSpPr>
        <p:spPr>
          <a:xfrm>
            <a:off x="502487" y="936274"/>
            <a:ext cx="109503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600" b="1" dirty="0">
                <a:latin typeface="Franklin Gothic Book" panose="020B0503020102020204" pitchFamily="34" charset="0"/>
              </a:rPr>
              <a:t>What is a primary source?</a:t>
            </a:r>
            <a:endParaRPr sz="2600" b="1" dirty="0">
              <a:latin typeface="Franklin Gothic Book" panose="020B0503020102020204" pitchFamily="34" charset="0"/>
            </a:endParaRPr>
          </a:p>
          <a:p>
            <a:pPr marL="0" lvl="0" indent="0" algn="l" rtl="0">
              <a:lnSpc>
                <a:spcPct val="100000"/>
              </a:lnSpc>
              <a:spcBef>
                <a:spcPts val="1000"/>
              </a:spcBef>
              <a:spcAft>
                <a:spcPts val="0"/>
              </a:spcAft>
              <a:buSzPts val="1800"/>
              <a:buNone/>
            </a:pPr>
            <a:r>
              <a:rPr lang="en-US" sz="2600" dirty="0">
                <a:latin typeface="Franklin Gothic Book" panose="020B0503020102020204" pitchFamily="34" charset="0"/>
              </a:rPr>
              <a:t>A primary source is an original source of information that was created at the time of the event.</a:t>
            </a:r>
            <a:endParaRPr sz="2600" dirty="0">
              <a:latin typeface="Franklin Gothic Book" panose="020B0503020102020204" pitchFamily="34" charset="0"/>
            </a:endParaRPr>
          </a:p>
          <a:p>
            <a:pPr marL="0" lvl="0" indent="0" algn="l" rtl="0">
              <a:lnSpc>
                <a:spcPct val="100000"/>
              </a:lnSpc>
              <a:spcBef>
                <a:spcPts val="600"/>
              </a:spcBef>
              <a:spcAft>
                <a:spcPts val="0"/>
              </a:spcAft>
              <a:buSzPts val="1800"/>
              <a:buNone/>
            </a:pPr>
            <a:r>
              <a:rPr lang="en-US" sz="2600" b="1" dirty="0">
                <a:latin typeface="Franklin Gothic Book" panose="020B0503020102020204" pitchFamily="34" charset="0"/>
              </a:rPr>
              <a:t>Examples of primary sources:</a:t>
            </a:r>
            <a:endParaRPr sz="2600" b="1" dirty="0">
              <a:latin typeface="Franklin Gothic Book" panose="020B0503020102020204" pitchFamily="34" charset="0"/>
            </a:endParaRPr>
          </a:p>
          <a:p>
            <a:pPr marL="457200" lvl="0" indent="-330200" algn="l" rtl="0">
              <a:lnSpc>
                <a:spcPct val="100000"/>
              </a:lnSpc>
              <a:spcBef>
                <a:spcPts val="1000"/>
              </a:spcBef>
              <a:spcAft>
                <a:spcPts val="0"/>
              </a:spcAft>
              <a:buSzPts val="1600"/>
              <a:buFont typeface="Libre Franklin"/>
              <a:buChar char="•"/>
            </a:pPr>
            <a:r>
              <a:rPr lang="en-US" sz="2600" dirty="0">
                <a:latin typeface="Franklin Gothic Book" panose="020B0503020102020204" pitchFamily="34" charset="0"/>
              </a:rPr>
              <a:t>diary/journal entry</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artifact</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autobiography</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transcript or audio of speech</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interviews</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photographs</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newspaper reports</a:t>
            </a:r>
            <a:endParaRPr sz="2600" dirty="0">
              <a:latin typeface="Franklin Gothic Book" panose="020B0503020102020204" pitchFamily="34" charset="0"/>
            </a:endParaRPr>
          </a:p>
        </p:txBody>
      </p:sp>
      <p:pic>
        <p:nvPicPr>
          <p:cNvPr id="224" name="Google Shape;224;g1245ffadb3d_0_68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326659" y="2363550"/>
            <a:ext cx="4174080" cy="3241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245ffadb3d_0_688"/>
          <p:cNvSpPr txBox="1">
            <a:spLocks noGrp="1"/>
          </p:cNvSpPr>
          <p:nvPr>
            <p:ph type="title"/>
          </p:nvPr>
        </p:nvSpPr>
        <p:spPr>
          <a:xfrm>
            <a:off x="552150" y="-16042"/>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rPr>
              <a:t>Using Evidence (7)</a:t>
            </a:r>
            <a:endParaRPr sz="4200" dirty="0">
              <a:latin typeface="Franklin Gothic Medium" panose="020B0603020102020204" pitchFamily="34" charset="0"/>
            </a:endParaRPr>
          </a:p>
        </p:txBody>
      </p:sp>
      <p:sp>
        <p:nvSpPr>
          <p:cNvPr id="231" name="Google Shape;231;g1245ffadb3d_0_688"/>
          <p:cNvSpPr txBox="1">
            <a:spLocks noGrp="1"/>
          </p:cNvSpPr>
          <p:nvPr>
            <p:ph type="body" idx="1"/>
          </p:nvPr>
        </p:nvSpPr>
        <p:spPr>
          <a:xfrm>
            <a:off x="552150" y="951508"/>
            <a:ext cx="110877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700" b="1" dirty="0">
                <a:latin typeface="Franklin Gothic Book" panose="020B0503020102020204" pitchFamily="34" charset="0"/>
              </a:rPr>
              <a:t>What is a secondary source?</a:t>
            </a:r>
            <a:endParaRPr sz="2700" b="1" dirty="0">
              <a:latin typeface="Franklin Gothic Book" panose="020B0503020102020204" pitchFamily="34" charset="0"/>
            </a:endParaRPr>
          </a:p>
          <a:p>
            <a:pPr marL="0" lvl="0" indent="0" algn="l" rtl="0">
              <a:lnSpc>
                <a:spcPct val="100000"/>
              </a:lnSpc>
              <a:spcBef>
                <a:spcPts val="1000"/>
              </a:spcBef>
              <a:spcAft>
                <a:spcPts val="0"/>
              </a:spcAft>
              <a:buSzPts val="1800"/>
              <a:buNone/>
            </a:pPr>
            <a:r>
              <a:rPr lang="en-US" sz="2700" dirty="0">
                <a:latin typeface="Franklin Gothic Book" panose="020B0503020102020204" pitchFamily="34" charset="0"/>
              </a:rPr>
              <a:t>A secondary source often uses primary sources to gather its information and is created after the time of the event.</a:t>
            </a:r>
          </a:p>
          <a:p>
            <a:pPr marL="0" lvl="0" indent="0" algn="l" rtl="0">
              <a:lnSpc>
                <a:spcPct val="100000"/>
              </a:lnSpc>
              <a:spcBef>
                <a:spcPts val="1800"/>
              </a:spcBef>
              <a:spcAft>
                <a:spcPts val="0"/>
              </a:spcAft>
              <a:buSzPts val="1800"/>
              <a:buNone/>
            </a:pPr>
            <a:r>
              <a:rPr lang="en-US" sz="2700" b="1" dirty="0">
                <a:latin typeface="Franklin Gothic Book" panose="020B0503020102020204" pitchFamily="34" charset="0"/>
              </a:rPr>
              <a:t>Examples of secondary sources:</a:t>
            </a:r>
            <a:endParaRPr sz="2700" b="1" dirty="0">
              <a:latin typeface="Franklin Gothic Book" panose="020B0503020102020204" pitchFamily="34" charset="0"/>
            </a:endParaRPr>
          </a:p>
          <a:p>
            <a:pPr marL="457200" lvl="0" indent="-336550" algn="l" rtl="0">
              <a:lnSpc>
                <a:spcPct val="100000"/>
              </a:lnSpc>
              <a:spcBef>
                <a:spcPts val="1000"/>
              </a:spcBef>
              <a:spcAft>
                <a:spcPts val="0"/>
              </a:spcAft>
              <a:buSzPts val="1700"/>
              <a:buChar char="•"/>
            </a:pPr>
            <a:r>
              <a:rPr lang="en-US" sz="2700" dirty="0">
                <a:latin typeface="Franklin Gothic Book" panose="020B0503020102020204" pitchFamily="34" charset="0"/>
              </a:rPr>
              <a:t>informational books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scholarly articles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biographies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documentaries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magazines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encyclopedias</a:t>
            </a:r>
            <a:endParaRPr sz="2700" dirty="0">
              <a:latin typeface="Franklin Gothic Book" panose="020B0503020102020204" pitchFamily="34" charset="0"/>
            </a:endParaRPr>
          </a:p>
        </p:txBody>
      </p:sp>
      <p:pic>
        <p:nvPicPr>
          <p:cNvPr id="232" name="Google Shape;232;g1245ffadb3d_0_68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274521" y="2508351"/>
            <a:ext cx="4392025" cy="29226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5f67716c92_0_5"/>
          <p:cNvSpPr txBox="1">
            <a:spLocks noGrp="1"/>
          </p:cNvSpPr>
          <p:nvPr>
            <p:ph type="title"/>
          </p:nvPr>
        </p:nvSpPr>
        <p:spPr>
          <a:xfrm>
            <a:off x="483532" y="137500"/>
            <a:ext cx="10515600" cy="99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9"/>
                  </a:ext>
                </a:extLst>
              </a:rPr>
              <a:t>Using Evidence (8)</a:t>
            </a:r>
            <a:endParaRPr dirty="0">
              <a:latin typeface="Franklin Gothic Medium" panose="020B0603020102020204" pitchFamily="34" charset="0"/>
            </a:endParaRPr>
          </a:p>
        </p:txBody>
      </p:sp>
      <p:sp>
        <p:nvSpPr>
          <p:cNvPr id="238" name="Google Shape;238;g15f67716c92_0_5"/>
          <p:cNvSpPr txBox="1">
            <a:spLocks noGrp="1"/>
          </p:cNvSpPr>
          <p:nvPr>
            <p:ph type="body" idx="1"/>
          </p:nvPr>
        </p:nvSpPr>
        <p:spPr>
          <a:xfrm>
            <a:off x="483532" y="892325"/>
            <a:ext cx="7669468" cy="4351200"/>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When engaging with sources, it is important to be aware of some misconceptions surrounding primary and secondary sources:</a:t>
            </a:r>
            <a:endParaRPr sz="2100" dirty="0">
              <a:solidFill>
                <a:schemeClr val="dk1"/>
              </a:solidFill>
              <a:latin typeface="Franklin Gothic Book" panose="020B0503020102020204" pitchFamily="34" charset="0"/>
            </a:endParaRPr>
          </a:p>
          <a:p>
            <a:pPr marL="914400" lvl="1"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It is incorrect to think that primary sources are “true” or “factual,” while secondary sources are “biased” or “someone else’s opinion.” </a:t>
            </a:r>
            <a:endParaRPr sz="2100" dirty="0">
              <a:solidFill>
                <a:schemeClr val="dk1"/>
              </a:solidFill>
              <a:latin typeface="Franklin Gothic Book" panose="020B0503020102020204" pitchFamily="34" charset="0"/>
            </a:endParaRPr>
          </a:p>
          <a:p>
            <a:pPr marL="1371600" lvl="2"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A primary source can contain inaccurate, biased information. </a:t>
            </a:r>
            <a:endParaRPr sz="2100" dirty="0">
              <a:solidFill>
                <a:schemeClr val="dk1"/>
              </a:solidFill>
              <a:latin typeface="Franklin Gothic Book" panose="020B0503020102020204" pitchFamily="34" charset="0"/>
            </a:endParaRPr>
          </a:p>
          <a:p>
            <a:pPr marL="1371600" lvl="2"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A secondary source could provide a factual, unbiased account if the secondary source is drawing from multiple sources. </a:t>
            </a:r>
            <a:endParaRPr sz="2100" dirty="0">
              <a:solidFill>
                <a:schemeClr val="dk1"/>
              </a:solidFill>
              <a:latin typeface="Franklin Gothic Book" panose="020B0503020102020204" pitchFamily="34" charset="0"/>
            </a:endParaRPr>
          </a:p>
          <a:p>
            <a:pPr marL="914400" lvl="1"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It is incorrect to think that primary sources are created by individuals with firsthand knowledge of the event.</a:t>
            </a:r>
            <a:endParaRPr sz="2100" dirty="0">
              <a:solidFill>
                <a:schemeClr val="dk1"/>
              </a:solidFill>
              <a:latin typeface="Franklin Gothic Book" panose="020B0503020102020204" pitchFamily="34" charset="0"/>
            </a:endParaRPr>
          </a:p>
          <a:p>
            <a:pPr marL="914400" lvl="1"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Corroboration should be used when engaging with sources to determine their credibility.  </a:t>
            </a:r>
            <a:endParaRPr sz="3300" dirty="0">
              <a:latin typeface="Franklin Gothic Book" panose="020B0503020102020204" pitchFamily="34" charset="0"/>
            </a:endParaRPr>
          </a:p>
        </p:txBody>
      </p:sp>
      <p:pic>
        <p:nvPicPr>
          <p:cNvPr id="239" name="Google Shape;239;g15f67716c92_0_5" descr="This is a screenshot of a social media post with a picture of Abraham Lincoln and he is quoted as saying &quot;Don't believe everything you read on the Internet just because there's a picture with a quote next to it.&quot;"/>
          <p:cNvPicPr preferRelativeResize="0"/>
          <p:nvPr/>
        </p:nvPicPr>
        <p:blipFill>
          <a:blip r:embed="rId3">
            <a:alphaModFix/>
          </a:blip>
          <a:stretch>
            <a:fillRect/>
          </a:stretch>
        </p:blipFill>
        <p:spPr>
          <a:xfrm>
            <a:off x="8153000" y="1381275"/>
            <a:ext cx="3738450" cy="3862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fe5ee18e77_0_0"/>
          <p:cNvSpPr txBox="1">
            <a:spLocks noGrp="1"/>
          </p:cNvSpPr>
          <p:nvPr>
            <p:ph type="title"/>
          </p:nvPr>
        </p:nvSpPr>
        <p:spPr>
          <a:xfrm>
            <a:off x="648175" y="198125"/>
            <a:ext cx="11342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0"/>
                  </a:ext>
                </a:extLst>
              </a:rPr>
              <a:t>How</a:t>
            </a:r>
            <a:r>
              <a:rPr lang="en-US" dirty="0">
                <a:latin typeface="Franklin Gothic Medium" panose="020B0603020102020204" pitchFamily="34" charset="0"/>
              </a:rPr>
              <a:t> do different disciplinary strands use evidence?</a:t>
            </a:r>
            <a:endParaRPr dirty="0">
              <a:latin typeface="Franklin Gothic Medium" panose="020B0603020102020204" pitchFamily="34" charset="0"/>
            </a:endParaRPr>
          </a:p>
        </p:txBody>
      </p:sp>
      <p:pic>
        <p:nvPicPr>
          <p:cNvPr id="246" name="Google Shape;246;g1fe5ee18e77_0_0" descr="This is a screenshot of the information graph document linked on the slide."/>
          <p:cNvPicPr preferRelativeResize="0"/>
          <p:nvPr/>
        </p:nvPicPr>
        <p:blipFill>
          <a:blip r:embed="rId3">
            <a:alphaModFix/>
          </a:blip>
          <a:stretch>
            <a:fillRect/>
          </a:stretch>
        </p:blipFill>
        <p:spPr>
          <a:xfrm>
            <a:off x="4443538" y="1174029"/>
            <a:ext cx="3242725" cy="2871350"/>
          </a:xfrm>
          <a:prstGeom prst="rect">
            <a:avLst/>
          </a:prstGeom>
          <a:noFill/>
          <a:ln>
            <a:noFill/>
          </a:ln>
        </p:spPr>
      </p:pic>
      <p:sp>
        <p:nvSpPr>
          <p:cNvPr id="247" name="Google Shape;247;g1fe5ee18e77_0_0"/>
          <p:cNvSpPr txBox="1"/>
          <p:nvPr/>
        </p:nvSpPr>
        <p:spPr>
          <a:xfrm>
            <a:off x="2717825" y="3977867"/>
            <a:ext cx="109548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dirty="0">
                <a:solidFill>
                  <a:schemeClr val="dk1"/>
                </a:solidFill>
                <a:latin typeface="Franklin Gothic Book" panose="020B0503020102020204" pitchFamily="34" charset="0"/>
                <a:ea typeface="Calibri"/>
                <a:cs typeface="Calibri"/>
                <a:sym typeface="Calibri"/>
                <a:hlinkClick r:id="rId4"/>
              </a:rPr>
              <a:t>In what ways do professionals in social studies content areas view and analyse primary sources differently?</a:t>
            </a:r>
            <a:endParaRPr dirty="0">
              <a:latin typeface="Franklin Gothic Book" panose="020B0503020102020204" pitchFamily="34" charset="0"/>
            </a:endParaRPr>
          </a:p>
        </p:txBody>
      </p:sp>
      <p:sp>
        <p:nvSpPr>
          <p:cNvPr id="245" name="Google Shape;245;g1fe5ee18e77_0_0"/>
          <p:cNvSpPr txBox="1">
            <a:spLocks noGrp="1"/>
          </p:cNvSpPr>
          <p:nvPr>
            <p:ph type="body" idx="1"/>
          </p:nvPr>
        </p:nvSpPr>
        <p:spPr>
          <a:xfrm>
            <a:off x="285250" y="4648959"/>
            <a:ext cx="11559300" cy="106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solidFill>
                  <a:schemeClr val="dk1"/>
                </a:solidFill>
                <a:highlight>
                  <a:srgbClr val="FFFFFF"/>
                </a:highlight>
                <a:latin typeface="Franklin Gothic Book" panose="020B0503020102020204" pitchFamily="34" charset="0"/>
              </a:rPr>
              <a:t>Using this </a:t>
            </a:r>
            <a:r>
              <a:rPr lang="en-US" u="sng" dirty="0">
                <a:solidFill>
                  <a:schemeClr val="hlink"/>
                </a:solidFill>
                <a:highlight>
                  <a:srgbClr val="FFFFFF"/>
                </a:highlight>
                <a:latin typeface="Franklin Gothic Book" panose="020B0503020102020204" pitchFamily="34" charset="0"/>
                <a:hlinkClick r:id="rId4"/>
              </a:rPr>
              <a:t>informational graphic</a:t>
            </a:r>
            <a:r>
              <a:rPr lang="en-US" dirty="0">
                <a:solidFill>
                  <a:schemeClr val="dk1"/>
                </a:solidFill>
                <a:highlight>
                  <a:srgbClr val="FFFFFF"/>
                </a:highlight>
                <a:latin typeface="Franklin Gothic Book" panose="020B0503020102020204" pitchFamily="34" charset="0"/>
              </a:rPr>
              <a:t>, complete a Mind Map that answers the question, "How do different disciplinary strands use evidence?”</a:t>
            </a:r>
            <a:endParaRPr sz="2500" dirty="0">
              <a:latin typeface="Franklin Gothic Book" panose="020B05030201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ffd3906a73_0_0"/>
          <p:cNvSpPr txBox="1">
            <a:spLocks noGrp="1"/>
          </p:cNvSpPr>
          <p:nvPr>
            <p:ph type="title"/>
          </p:nvPr>
        </p:nvSpPr>
        <p:spPr>
          <a:xfrm>
            <a:off x="381000" y="161625"/>
            <a:ext cx="10515600" cy="1085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1"/>
                  </a:ext>
                </a:extLst>
              </a:rPr>
              <a:t>Using Evidence (</a:t>
            </a:r>
            <a:r>
              <a:rPr lang="en-US">
                <a:latin typeface="Franklin Gothic Medium" panose="020B06030201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1"/>
                  </a:ext>
                </a:extLst>
              </a:rPr>
              <a:t>9</a:t>
            </a:r>
            <a:r>
              <a:rPr lang="en-US">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1"/>
                  </a:ext>
                </a:extLst>
              </a:rPr>
              <a:t>)</a:t>
            </a:r>
            <a:endParaRPr lang="en-US">
              <a:latin typeface="Franklin Gothic Medium" panose="020B0603020102020204" pitchFamily="34" charset="0"/>
            </a:endParaRPr>
          </a:p>
        </p:txBody>
      </p:sp>
      <p:sp>
        <p:nvSpPr>
          <p:cNvPr id="253" name="Google Shape;253;g1ffd3906a73_0_0"/>
          <p:cNvSpPr txBox="1">
            <a:spLocks noGrp="1"/>
          </p:cNvSpPr>
          <p:nvPr>
            <p:ph type="body" idx="1"/>
          </p:nvPr>
        </p:nvSpPr>
        <p:spPr>
          <a:xfrm>
            <a:off x="304801" y="1060587"/>
            <a:ext cx="6407824" cy="4762888"/>
          </a:xfrm>
          <a:prstGeom prst="rect">
            <a:avLst/>
          </a:prstGeom>
        </p:spPr>
        <p:txBody>
          <a:bodyPr spcFirstLastPara="1" wrap="square" lIns="91425" tIns="45700" rIns="91425" bIns="45700" anchor="t" anchorCtr="0">
            <a:normAutofit fontScale="92500" lnSpcReduction="20000"/>
          </a:bodyPr>
          <a:lstStyle/>
          <a:p>
            <a:pPr marL="0" lvl="0" indent="0" algn="l" rtl="0">
              <a:lnSpc>
                <a:spcPct val="120000"/>
              </a:lnSpc>
              <a:spcBef>
                <a:spcPts val="1000"/>
              </a:spcBef>
              <a:spcAft>
                <a:spcPts val="0"/>
              </a:spcAft>
              <a:buNone/>
            </a:pPr>
            <a:r>
              <a:rPr lang="en-US" dirty="0">
                <a:latin typeface="Franklin Gothic Book" panose="020B0503020102020204" pitchFamily="34" charset="0"/>
              </a:rPr>
              <a:t>Sometimes the distinction between a primary and secondary source can be difficult for students to determine. </a:t>
            </a:r>
            <a:endParaRPr dirty="0">
              <a:latin typeface="Franklin Gothic Book" panose="020B0503020102020204" pitchFamily="34" charset="0"/>
            </a:endParaRPr>
          </a:p>
          <a:p>
            <a:pPr marL="0" lvl="0" indent="0" algn="l" rtl="0">
              <a:lnSpc>
                <a:spcPct val="120000"/>
              </a:lnSpc>
              <a:spcBef>
                <a:spcPts val="1000"/>
              </a:spcBef>
              <a:spcAft>
                <a:spcPts val="0"/>
              </a:spcAft>
              <a:buNone/>
            </a:pPr>
            <a:r>
              <a:rPr lang="en-US" dirty="0">
                <a:latin typeface="Franklin Gothic Book" panose="020B0503020102020204" pitchFamily="34" charset="0"/>
              </a:rPr>
              <a:t>Read the article entitled </a:t>
            </a:r>
            <a:r>
              <a:rPr lang="en-US" i="1" u="sng" dirty="0">
                <a:solidFill>
                  <a:schemeClr val="hlink"/>
                </a:solidFill>
                <a:latin typeface="Franklin Gothic Book" panose="020B0503020102020204" pitchFamily="34" charset="0"/>
                <a:hlinkClick r:id="rId3"/>
              </a:rPr>
              <a:t>Primary or secondary source? Let the research question decide</a:t>
            </a:r>
            <a:r>
              <a:rPr lang="en-US" dirty="0">
                <a:latin typeface="Franklin Gothic Book" panose="020B0503020102020204" pitchFamily="34" charset="0"/>
              </a:rPr>
              <a:t>. As you read, consider the following question:</a:t>
            </a:r>
            <a:endParaRPr dirty="0">
              <a:latin typeface="Franklin Gothic Book" panose="020B0503020102020204" pitchFamily="34" charset="0"/>
            </a:endParaRPr>
          </a:p>
          <a:p>
            <a:pPr marL="457200" lvl="0" indent="-334327" algn="l" rtl="0">
              <a:lnSpc>
                <a:spcPct val="120000"/>
              </a:lnSpc>
              <a:spcBef>
                <a:spcPts val="1000"/>
              </a:spcBef>
              <a:spcAft>
                <a:spcPts val="0"/>
              </a:spcAft>
              <a:buSzPct val="64285"/>
              <a:buFont typeface="Libre Franklin"/>
              <a:buChar char="•"/>
            </a:pPr>
            <a:r>
              <a:rPr lang="en-US" dirty="0">
                <a:latin typeface="Franklin Gothic Book" panose="020B0503020102020204" pitchFamily="34" charset="0"/>
              </a:rPr>
              <a:t>How does the research question impact whether a source is a primary or secondary source? </a:t>
            </a:r>
            <a:endParaRPr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p:txBody>
      </p:sp>
      <p:pic>
        <p:nvPicPr>
          <p:cNvPr id="254" name="Google Shape;254;g1ffd3906a73_0_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636426" y="537367"/>
            <a:ext cx="5174574" cy="47628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f0624b284c_0_16"/>
          <p:cNvSpPr txBox="1">
            <a:spLocks noGrp="1"/>
          </p:cNvSpPr>
          <p:nvPr>
            <p:ph type="title"/>
          </p:nvPr>
        </p:nvSpPr>
        <p:spPr>
          <a:xfrm>
            <a:off x="355950" y="99225"/>
            <a:ext cx="11480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5"/>
                  </a:ext>
                </a:extLst>
              </a:rPr>
              <a:t>Why use evidence?</a:t>
            </a: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6"/>
                  </a:ext>
                </a:extLst>
              </a:rPr>
              <a:t> </a:t>
            </a:r>
            <a:endParaRPr dirty="0">
              <a:latin typeface="Franklin Gothic Medium" panose="020B0603020102020204" pitchFamily="34" charset="0"/>
            </a:endParaRPr>
          </a:p>
        </p:txBody>
      </p:sp>
      <p:sp>
        <p:nvSpPr>
          <p:cNvPr id="260" name="Google Shape;260;g1f0624b284c_0_16"/>
          <p:cNvSpPr txBox="1">
            <a:spLocks noGrp="1"/>
          </p:cNvSpPr>
          <p:nvPr>
            <p:ph type="body" idx="1"/>
          </p:nvPr>
        </p:nvSpPr>
        <p:spPr>
          <a:xfrm>
            <a:off x="355950" y="3799596"/>
            <a:ext cx="11480100" cy="2406900"/>
          </a:xfrm>
          <a:prstGeom prst="rect">
            <a:avLst/>
          </a:prstGeom>
        </p:spPr>
        <p:txBody>
          <a:bodyPr spcFirstLastPara="1" wrap="square" lIns="91425" tIns="45700" rIns="91425" bIns="45700" anchor="t" anchorCtr="0">
            <a:normAutofit/>
          </a:bodyPr>
          <a:lstStyle/>
          <a:p>
            <a:pPr marL="0" lvl="0" indent="0" algn="l" rtl="0">
              <a:lnSpc>
                <a:spcPct val="101000"/>
              </a:lnSpc>
              <a:spcBef>
                <a:spcPts val="1000"/>
              </a:spcBef>
              <a:spcAft>
                <a:spcPts val="0"/>
              </a:spcAft>
              <a:buNone/>
            </a:pPr>
            <a:r>
              <a:rPr lang="en-US" sz="2900" dirty="0">
                <a:solidFill>
                  <a:schemeClr val="dk1"/>
                </a:solidFill>
                <a:highlight>
                  <a:srgbClr val="FFFFFF"/>
                </a:highlight>
                <a:latin typeface="Franklin Gothic Book" panose="020B0503020102020204" pitchFamily="34" charset="0"/>
              </a:rPr>
              <a:t>As you watch this </a:t>
            </a:r>
            <a:r>
              <a:rPr lang="en-US" sz="2900" i="1" u="sng" dirty="0">
                <a:solidFill>
                  <a:schemeClr val="hlink"/>
                </a:solidFill>
                <a:highlight>
                  <a:srgbClr val="FFFFFF"/>
                </a:highlight>
                <a:latin typeface="Franklin Gothic Book" panose="020B0503020102020204" pitchFamily="34" charset="0"/>
                <a:hlinkClick r:id="rId3"/>
              </a:rPr>
              <a:t>What is historical thinking?</a:t>
            </a:r>
            <a:r>
              <a:rPr lang="en-US" sz="2900" dirty="0">
                <a:solidFill>
                  <a:schemeClr val="dk1"/>
                </a:solidFill>
                <a:highlight>
                  <a:srgbClr val="FFFFFF"/>
                </a:highlight>
                <a:latin typeface="Franklin Gothic Book" panose="020B0503020102020204" pitchFamily="34" charset="0"/>
              </a:rPr>
              <a:t>, think about why teachers and students </a:t>
            </a:r>
            <a:r>
              <a:rPr lang="en-US" sz="2900" dirty="0">
                <a:solidFill>
                  <a:schemeClr val="dk1"/>
                </a:solidFill>
                <a:highlight>
                  <a:srgbClr val="FFFFFF"/>
                </a:highlight>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
                  </a:ext>
                </a:extLst>
              </a:rPr>
              <a:t>should</a:t>
            </a:r>
            <a:r>
              <a:rPr lang="en-US" sz="2900" dirty="0">
                <a:solidFill>
                  <a:schemeClr val="dk1"/>
                </a:solidFill>
                <a:highlight>
                  <a:srgbClr val="FFFFFF"/>
                </a:highlight>
                <a:latin typeface="Franklin Gothic Book" panose="020B0503020102020204" pitchFamily="34" charset="0"/>
              </a:rPr>
              <a:t> use evidence. Then, write a response that explains why sourcing is important to gaining a more complete understanding of an event, person or topic.</a:t>
            </a:r>
            <a:endParaRPr sz="2900" dirty="0">
              <a:solidFill>
                <a:schemeClr val="dk1"/>
              </a:solidFill>
              <a:highlight>
                <a:srgbClr val="FFFFFF"/>
              </a:highlight>
              <a:latin typeface="Franklin Gothic Book" panose="020B0503020102020204" pitchFamily="34" charset="0"/>
            </a:endParaRPr>
          </a:p>
        </p:txBody>
      </p:sp>
      <p:pic>
        <p:nvPicPr>
          <p:cNvPr id="261" name="Google Shape;261;g1f0624b284c_0_1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029832" y="1047315"/>
            <a:ext cx="3932466" cy="2181800"/>
          </a:xfrm>
          <a:prstGeom prst="rect">
            <a:avLst/>
          </a:prstGeom>
          <a:noFill/>
          <a:ln>
            <a:noFill/>
          </a:ln>
        </p:spPr>
      </p:pic>
      <p:sp>
        <p:nvSpPr>
          <p:cNvPr id="3" name="TextBox 2">
            <a:extLst>
              <a:ext uri="{FF2B5EF4-FFF2-40B4-BE49-F238E27FC236}">
                <a16:creationId xmlns:a16="http://schemas.microsoft.com/office/drawing/2014/main" id="{8967A5EE-BC8A-7509-D628-C0371DF05AC2}"/>
              </a:ext>
            </a:extLst>
          </p:cNvPr>
          <p:cNvSpPr txBox="1"/>
          <p:nvPr/>
        </p:nvSpPr>
        <p:spPr>
          <a:xfrm>
            <a:off x="4668558" y="3229115"/>
            <a:ext cx="6190936" cy="307777"/>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US" sz="1400" i="1" dirty="0">
                <a:solidFill>
                  <a:schemeClr val="dk1"/>
                </a:solidFill>
                <a:latin typeface="Franklin Gothic Book" panose="020B0503020102020204" pitchFamily="34" charset="0"/>
                <a:ea typeface="Calibri"/>
                <a:cs typeface="Calibri"/>
                <a:sym typeface="Calibri"/>
                <a:hlinkClick r:id="rId3"/>
              </a:rPr>
              <a:t>What is historical thinking? </a:t>
            </a:r>
            <a:endParaRPr lang="en-US" sz="3600" dirty="0">
              <a:solidFill>
                <a:schemeClr val="dk1"/>
              </a:solidFill>
              <a:highlight>
                <a:srgbClr val="FFFFFF"/>
              </a:highlight>
              <a:latin typeface="Franklin Gothic Book" panose="020B05030201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f0624b284c_0_0"/>
          <p:cNvSpPr txBox="1">
            <a:spLocks noGrp="1"/>
          </p:cNvSpPr>
          <p:nvPr>
            <p:ph type="title"/>
          </p:nvPr>
        </p:nvSpPr>
        <p:spPr>
          <a:xfrm>
            <a:off x="415850" y="0"/>
            <a:ext cx="10515600" cy="1076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8"/>
                  </a:ext>
                </a:extLst>
              </a:rPr>
              <a:t>Application</a:t>
            </a:r>
            <a:endParaRPr lang="en-US">
              <a:latin typeface="Franklin Gothic Medium" panose="020B0603020102020204" pitchFamily="34" charset="0"/>
            </a:endParaRPr>
          </a:p>
        </p:txBody>
      </p:sp>
      <p:sp>
        <p:nvSpPr>
          <p:cNvPr id="267" name="Google Shape;267;g1f0624b284c_0_0"/>
          <p:cNvSpPr txBox="1">
            <a:spLocks noGrp="1"/>
          </p:cNvSpPr>
          <p:nvPr>
            <p:ph type="body" idx="1"/>
          </p:nvPr>
        </p:nvSpPr>
        <p:spPr>
          <a:xfrm>
            <a:off x="415850" y="742198"/>
            <a:ext cx="11150508" cy="254277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500">
                <a:solidFill>
                  <a:srgbClr val="222222"/>
                </a:solidFill>
                <a:latin typeface="Franklin Gothic Book" panose="020B0503020102020204" pitchFamily="34" charset="0"/>
              </a:rPr>
              <a:t>In order for students to construct coherent arguments and explanations using </a:t>
            </a:r>
            <a:r>
              <a:rPr lang="en-US" sz="2500">
                <a:solidFill>
                  <a:srgbClr val="222222"/>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9"/>
                  </a:ext>
                </a:extLst>
              </a:rPr>
              <a:t>their</a:t>
            </a:r>
            <a:r>
              <a:rPr lang="en-US" sz="2500">
                <a:solidFill>
                  <a:srgbClr val="222222"/>
                </a:solidFill>
                <a:latin typeface="Franklin Gothic Book" panose="020B0503020102020204" pitchFamily="34" charset="0"/>
              </a:rPr>
              <a:t> understanding of the social studies disciplines, they must understand how to substantiate those claims using evidence. This skill requires students to collect, evaluate and synthesize evidence from primary and secondary sources to develop and support a claim.</a:t>
            </a:r>
            <a:r>
              <a:rPr lang="en-US" sz="2700">
                <a:solidFill>
                  <a:srgbClr val="222222"/>
                </a:solidFill>
                <a:latin typeface="Franklin Gothic Book" panose="020B0503020102020204" pitchFamily="34" charset="0"/>
              </a:rPr>
              <a:t> </a:t>
            </a:r>
          </a:p>
        </p:txBody>
      </p:sp>
      <p:graphicFrame>
        <p:nvGraphicFramePr>
          <p:cNvPr id="270" name="Google Shape;270;g1f0624b284c_0_0"/>
          <p:cNvGraphicFramePr/>
          <p:nvPr>
            <p:extLst>
              <p:ext uri="{D42A27DB-BD31-4B8C-83A1-F6EECF244321}">
                <p14:modId xmlns:p14="http://schemas.microsoft.com/office/powerpoint/2010/main" val="4144015028"/>
              </p:ext>
            </p:extLst>
          </p:nvPr>
        </p:nvGraphicFramePr>
        <p:xfrm>
          <a:off x="415850" y="3300318"/>
          <a:ext cx="7653329" cy="2370443"/>
        </p:xfrm>
        <a:graphic>
          <a:graphicData uri="http://schemas.openxmlformats.org/drawingml/2006/table">
            <a:tbl>
              <a:tblPr firstRow="1">
                <a:noFill/>
                <a:tableStyleId>{7D4F87D2-B31D-4A5B-840A-ADB18C62B1F1}</a:tableStyleId>
              </a:tblPr>
              <a:tblGrid>
                <a:gridCol w="7653329">
                  <a:extLst>
                    <a:ext uri="{9D8B030D-6E8A-4147-A177-3AD203B41FA5}">
                      <a16:colId xmlns:a16="http://schemas.microsoft.com/office/drawing/2014/main" val="20000"/>
                    </a:ext>
                  </a:extLst>
                </a:gridCol>
              </a:tblGrid>
              <a:tr h="2370443">
                <a:tc>
                  <a:txBody>
                    <a:bodyPr/>
                    <a:lstStyle/>
                    <a:p>
                      <a:pPr marL="0" lvl="0" indent="0" algn="l" rtl="0">
                        <a:lnSpc>
                          <a:spcPct val="90000"/>
                        </a:lnSpc>
                        <a:spcBef>
                          <a:spcPts val="1000"/>
                        </a:spcBef>
                        <a:spcAft>
                          <a:spcPts val="0"/>
                        </a:spcAft>
                        <a:buClr>
                          <a:schemeClr val="dk1"/>
                        </a:buClr>
                        <a:buSzPts val="1100"/>
                        <a:buFont typeface="Arial"/>
                        <a:buNone/>
                      </a:pPr>
                      <a:r>
                        <a:rPr lang="en-US" sz="2900">
                          <a:solidFill>
                            <a:schemeClr val="dk1"/>
                          </a:solidFill>
                          <a:highlight>
                            <a:srgbClr val="FFFFFF"/>
                          </a:highlight>
                          <a:latin typeface="Franklin Gothic Book" panose="020B0503020102020204" pitchFamily="34" charset="0"/>
                          <a:ea typeface="Libre Franklin"/>
                          <a:cs typeface="Libre Franklin"/>
                          <a:sym typeface="Libre Franklin"/>
                        </a:rPr>
                        <a:t>Investigate the primary and secondary sources provided in this</a:t>
                      </a:r>
                      <a:r>
                        <a:rPr lang="en-US" sz="2900">
                          <a:solidFill>
                            <a:schemeClr val="dk1"/>
                          </a:solidFill>
                          <a:highlight>
                            <a:srgbClr val="FFFFFF"/>
                          </a:highlight>
                          <a:latin typeface="Franklin Gothic Book" panose="020B0503020102020204" pitchFamily="34" charset="0"/>
                          <a:ea typeface="Libre Franklin"/>
                          <a:cs typeface="Libre Franklin"/>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0"/>
                            </a:ext>
                          </a:extLst>
                        </a:rPr>
                        <a:t> </a:t>
                      </a:r>
                      <a:r>
                        <a:rPr lang="en-US" sz="2900" u="sng">
                          <a:solidFill>
                            <a:schemeClr val="hlink"/>
                          </a:solidFill>
                          <a:highlight>
                            <a:srgbClr val="FFFFFF"/>
                          </a:highlight>
                          <a:latin typeface="Franklin Gothic Book" panose="020B0503020102020204" pitchFamily="34" charset="0"/>
                          <a:ea typeface="Libre Franklin"/>
                          <a:cs typeface="Libre Franklin"/>
                          <a:sym typeface="Libre Franklin"/>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1"/>
                            </a:ext>
                          </a:extLst>
                        </a:rPr>
                        <a:t>Grade 5 Sourcing Example</a:t>
                      </a:r>
                      <a:r>
                        <a:rPr lang="en-US" sz="2900">
                          <a:solidFill>
                            <a:schemeClr val="dk1"/>
                          </a:solidFill>
                          <a:highlight>
                            <a:srgbClr val="FFFFFF"/>
                          </a:highlight>
                          <a:latin typeface="Franklin Gothic Book" panose="020B0503020102020204" pitchFamily="34" charset="0"/>
                          <a:ea typeface="Libre Franklin"/>
                          <a:cs typeface="Libre Franklin"/>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2"/>
                            </a:ext>
                          </a:extLst>
                        </a:rPr>
                        <a:t> </a:t>
                      </a:r>
                      <a:r>
                        <a:rPr lang="en-US" sz="2900">
                          <a:solidFill>
                            <a:schemeClr val="dk1"/>
                          </a:solidFill>
                          <a:highlight>
                            <a:srgbClr val="FFFFFF"/>
                          </a:highlight>
                          <a:latin typeface="Franklin Gothic Book" panose="020B0503020102020204" pitchFamily="34" charset="0"/>
                          <a:ea typeface="Libre Franklin"/>
                          <a:cs typeface="Libre Franklin"/>
                          <a:sym typeface="Libre Franklin"/>
                        </a:rPr>
                        <a:t>to answer the question, "Did Betsy Ross design and sew the first flag for our country?"</a:t>
                      </a:r>
                      <a:endParaRPr sz="290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68" name="Google Shape;268;g1f0624b284c_0_0" descr="This is a painting showing Betsy Ross with an early American flag."/>
          <p:cNvPicPr preferRelativeResize="0"/>
          <p:nvPr/>
        </p:nvPicPr>
        <p:blipFill>
          <a:blip r:embed="rId4">
            <a:alphaModFix/>
          </a:blip>
          <a:stretch>
            <a:fillRect/>
          </a:stretch>
        </p:blipFill>
        <p:spPr>
          <a:xfrm>
            <a:off x="8399270" y="2562649"/>
            <a:ext cx="3376880" cy="2544025"/>
          </a:xfrm>
          <a:prstGeom prst="rect">
            <a:avLst/>
          </a:prstGeom>
          <a:noFill/>
          <a:ln>
            <a:noFill/>
          </a:ln>
        </p:spPr>
      </p:pic>
      <p:sp>
        <p:nvSpPr>
          <p:cNvPr id="269" name="Google Shape;269;g1f0624b284c_0_0"/>
          <p:cNvSpPr txBox="1"/>
          <p:nvPr/>
        </p:nvSpPr>
        <p:spPr>
          <a:xfrm>
            <a:off x="8526280" y="5105419"/>
            <a:ext cx="3169500" cy="5688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Clr>
                <a:schemeClr val="dk1"/>
              </a:buClr>
              <a:buSzPts val="1100"/>
              <a:buFont typeface="Arial"/>
              <a:buNone/>
            </a:pPr>
            <a:r>
              <a:rPr lang="en-US" sz="1200" b="1" dirty="0">
                <a:solidFill>
                  <a:schemeClr val="dk1"/>
                </a:solidFill>
                <a:latin typeface="Calibri"/>
                <a:ea typeface="Calibri"/>
                <a:cs typeface="Calibri"/>
                <a:sym typeface="Calibri"/>
              </a:rPr>
              <a:t>The Birth of Our Nation’s Flag by Charles H. Weisgerber (1893)</a:t>
            </a:r>
            <a:endParaRPr dirty="0">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219ea0b422_0_2"/>
          <p:cNvSpPr txBox="1">
            <a:spLocks noGrp="1"/>
          </p:cNvSpPr>
          <p:nvPr>
            <p:ph type="ctrTitle"/>
          </p:nvPr>
        </p:nvSpPr>
        <p:spPr>
          <a:xfrm>
            <a:off x="2404000" y="10864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2649"/>
              </a:buClr>
              <a:buSzPts val="6000"/>
              <a:buFont typeface="Libre Franklin Medium"/>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Supporting Students in Using Evidence </a:t>
            </a:r>
            <a:r>
              <a:rPr lang="en-US" sz="800" dirty="0">
                <a:solidFill>
                  <a:schemeClr val="bg1"/>
                </a:solidFill>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(2)</a:t>
            </a:r>
            <a:endParaRPr sz="800" dirty="0">
              <a:solidFill>
                <a:schemeClr val="bg1"/>
              </a:solidFill>
              <a:latin typeface="Franklin Gothic Medium" panose="020B0603020102020204" pitchFamily="34" charset="0"/>
            </a:endParaRPr>
          </a:p>
        </p:txBody>
      </p:sp>
      <p:sp>
        <p:nvSpPr>
          <p:cNvPr id="131" name="Google Shape;131;g2219ea0b422_0_2"/>
          <p:cNvSpPr txBox="1"/>
          <p:nvPr/>
        </p:nvSpPr>
        <p:spPr>
          <a:xfrm>
            <a:off x="3761025" y="3922950"/>
            <a:ext cx="7311000" cy="1154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US" sz="3500" dirty="0">
                <a:solidFill>
                  <a:srgbClr val="007780"/>
                </a:solidFill>
                <a:latin typeface="Franklin Gothic Medium" panose="020B0603020102020204" pitchFamily="34" charset="0"/>
                <a:ea typeface="Libre Franklin Medium"/>
                <a:cs typeface="Libre Franklin Medium"/>
                <a:sym typeface="Libre Franklin Medium"/>
              </a:rPr>
              <a:t>Module One: Using Evidence and the </a:t>
            </a:r>
            <a:r>
              <a:rPr lang="en-US" sz="3500" i="1" dirty="0">
                <a:solidFill>
                  <a:srgbClr val="007780"/>
                </a:solidFill>
                <a:latin typeface="Franklin Gothic Medium" panose="020B0603020102020204" pitchFamily="34" charset="0"/>
                <a:ea typeface="Libre Franklin Medium"/>
                <a:cs typeface="Libre Franklin Medium"/>
                <a:sym typeface="Libre Franklin Medium"/>
              </a:rPr>
              <a:t>KAS for Social Studies</a:t>
            </a:r>
            <a:r>
              <a:rPr lang="en-US" sz="3500" dirty="0">
                <a:solidFill>
                  <a:srgbClr val="007780"/>
                </a:solidFill>
                <a:latin typeface="Franklin Gothic Medium" panose="020B0603020102020204" pitchFamily="34" charset="0"/>
                <a:ea typeface="Libre Franklin Medium"/>
                <a:cs typeface="Libre Franklin Medium"/>
                <a:sym typeface="Libre Franklin Medium"/>
              </a:rPr>
              <a:t>	</a:t>
            </a:r>
            <a:endParaRPr sz="500" dirty="0">
              <a:latin typeface="Franklin Gothic Medium" panose="020B0603020102020204" pitchFamily="34" charset="0"/>
              <a:ea typeface="Libre Franklin"/>
              <a:cs typeface="Libre Franklin"/>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f07167d959_0_48"/>
          <p:cNvSpPr txBox="1">
            <a:spLocks noGrp="1"/>
          </p:cNvSpPr>
          <p:nvPr>
            <p:ph type="title"/>
          </p:nvPr>
        </p:nvSpPr>
        <p:spPr>
          <a:xfrm>
            <a:off x="433125" y="317203"/>
            <a:ext cx="10515600" cy="99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What did you learn from the activity?</a:t>
            </a:r>
            <a:endParaRPr dirty="0">
              <a:latin typeface="Franklin Gothic Medium" panose="020B0603020102020204" pitchFamily="34" charset="0"/>
            </a:endParaRPr>
          </a:p>
        </p:txBody>
      </p:sp>
      <p:sp>
        <p:nvSpPr>
          <p:cNvPr id="276" name="Google Shape;276;g1f07167d959_0_48"/>
          <p:cNvSpPr txBox="1">
            <a:spLocks noGrp="1"/>
          </p:cNvSpPr>
          <p:nvPr>
            <p:ph type="body" idx="1"/>
          </p:nvPr>
        </p:nvSpPr>
        <p:spPr>
          <a:xfrm>
            <a:off x="433125" y="1060500"/>
            <a:ext cx="7724700" cy="47370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400" dirty="0">
                <a:solidFill>
                  <a:srgbClr val="222222"/>
                </a:solidFill>
                <a:latin typeface="Franklin Gothic Book" panose="020B0503020102020204" pitchFamily="34" charset="0"/>
              </a:rPr>
              <a:t>Reflect on what you have learned from the sourcing activity by completing the </a:t>
            </a:r>
            <a:r>
              <a:rPr lang="en-US" sz="2400" u="sng" dirty="0">
                <a:solidFill>
                  <a:schemeClr val="hlink"/>
                </a:solidFill>
                <a:latin typeface="Franklin Gothic Book" panose="020B0503020102020204" pitchFamily="34" charset="0"/>
                <a:hlinkClick r:id="rId3"/>
              </a:rPr>
              <a:t>Connect, Extend, Challenge Thinking Strategy</a:t>
            </a:r>
            <a:r>
              <a:rPr lang="en-US" sz="2400" dirty="0">
                <a:solidFill>
                  <a:srgbClr val="222222"/>
                </a:solidFill>
                <a:latin typeface="Franklin Gothic Book" panose="020B0503020102020204" pitchFamily="34" charset="0"/>
              </a:rPr>
              <a:t>. </a:t>
            </a:r>
            <a:endParaRPr sz="2400" dirty="0">
              <a:solidFill>
                <a:srgbClr val="222222"/>
              </a:solidFill>
              <a:latin typeface="Franklin Gothic Book" panose="020B0503020102020204" pitchFamily="34" charset="0"/>
            </a:endParaRPr>
          </a:p>
          <a:p>
            <a:pPr marL="0" lvl="0" indent="0" algn="l" rtl="0">
              <a:lnSpc>
                <a:spcPct val="100000"/>
              </a:lnSpc>
              <a:spcBef>
                <a:spcPts val="1000"/>
              </a:spcBef>
              <a:spcAft>
                <a:spcPts val="0"/>
              </a:spcAft>
              <a:buNone/>
            </a:pPr>
            <a:endParaRPr sz="1800" dirty="0">
              <a:solidFill>
                <a:srgbClr val="222222"/>
              </a:solidFill>
              <a:latin typeface="Franklin Gothic Book" panose="020B0503020102020204" pitchFamily="34" charset="0"/>
            </a:endParaRPr>
          </a:p>
          <a:p>
            <a:pPr marL="0" lvl="0" indent="0" algn="l" rtl="0">
              <a:lnSpc>
                <a:spcPct val="100000"/>
              </a:lnSpc>
              <a:spcBef>
                <a:spcPts val="1000"/>
              </a:spcBef>
              <a:spcAft>
                <a:spcPts val="0"/>
              </a:spcAft>
              <a:buNone/>
            </a:pPr>
            <a:r>
              <a:rPr lang="en-US" sz="2400" dirty="0">
                <a:solidFill>
                  <a:srgbClr val="222222"/>
                </a:solidFill>
                <a:latin typeface="Franklin Gothic Book" panose="020B0503020102020204" pitchFamily="34" charset="0"/>
              </a:rPr>
              <a:t>Ask yourself the following questions: </a:t>
            </a:r>
            <a:endParaRPr sz="2400" dirty="0">
              <a:solidFill>
                <a:srgbClr val="222222"/>
              </a:solidFill>
              <a:latin typeface="Franklin Gothic Book" panose="020B0503020102020204" pitchFamily="34" charset="0"/>
            </a:endParaRPr>
          </a:p>
          <a:p>
            <a:pPr marL="457200" lvl="0" indent="-393700" algn="l" rtl="0">
              <a:lnSpc>
                <a:spcPct val="100000"/>
              </a:lnSpc>
              <a:spcBef>
                <a:spcPts val="1000"/>
              </a:spcBef>
              <a:spcAft>
                <a:spcPts val="0"/>
              </a:spcAft>
              <a:buClr>
                <a:srgbClr val="222222"/>
              </a:buClr>
              <a:buSzPts val="2600"/>
              <a:buFont typeface="Libre Franklin"/>
              <a:buChar char="•"/>
            </a:pPr>
            <a:r>
              <a:rPr lang="en-US" sz="2400" dirty="0">
                <a:solidFill>
                  <a:srgbClr val="222222"/>
                </a:solidFill>
                <a:latin typeface="Franklin Gothic Book" panose="020B0503020102020204" pitchFamily="34" charset="0"/>
              </a:rPr>
              <a:t>How are the ideas and information I just engaged in connected to what I already know?</a:t>
            </a:r>
            <a:endParaRPr sz="2400" dirty="0">
              <a:solidFill>
                <a:srgbClr val="222222"/>
              </a:solidFill>
              <a:latin typeface="Franklin Gothic Book" panose="020B0503020102020204" pitchFamily="34" charset="0"/>
            </a:endParaRPr>
          </a:p>
          <a:p>
            <a:pPr marL="457200" lvl="0" indent="-393700" algn="l" rtl="0">
              <a:lnSpc>
                <a:spcPct val="100000"/>
              </a:lnSpc>
              <a:spcBef>
                <a:spcPts val="0"/>
              </a:spcBef>
              <a:spcAft>
                <a:spcPts val="0"/>
              </a:spcAft>
              <a:buClr>
                <a:srgbClr val="222222"/>
              </a:buClr>
              <a:buSzPts val="2600"/>
              <a:buFont typeface="Libre Franklin"/>
              <a:buChar char="•"/>
            </a:pPr>
            <a:r>
              <a:rPr lang="en-US" sz="2400" dirty="0">
                <a:solidFill>
                  <a:srgbClr val="222222"/>
                </a:solidFill>
                <a:latin typeface="Franklin Gothic Book" panose="020B0503020102020204" pitchFamily="34" charset="0"/>
              </a:rPr>
              <a:t>What new ideas did you get that broadened my thinking or extended it in different directions?</a:t>
            </a:r>
            <a:endParaRPr sz="2400" dirty="0">
              <a:solidFill>
                <a:srgbClr val="222222"/>
              </a:solidFill>
              <a:latin typeface="Franklin Gothic Book" panose="020B0503020102020204" pitchFamily="34" charset="0"/>
            </a:endParaRPr>
          </a:p>
          <a:p>
            <a:pPr marL="457200" lvl="0" indent="-393700" algn="l" rtl="0">
              <a:lnSpc>
                <a:spcPct val="100000"/>
              </a:lnSpc>
              <a:spcBef>
                <a:spcPts val="0"/>
              </a:spcBef>
              <a:spcAft>
                <a:spcPts val="0"/>
              </a:spcAft>
              <a:buClr>
                <a:srgbClr val="222222"/>
              </a:buClr>
              <a:buSzPts val="2600"/>
              <a:buFont typeface="Libre Franklin"/>
              <a:buChar char="•"/>
            </a:pPr>
            <a:r>
              <a:rPr lang="en-US" sz="2400" dirty="0">
                <a:solidFill>
                  <a:srgbClr val="222222"/>
                </a:solidFill>
                <a:latin typeface="Franklin Gothic Book" panose="020B0503020102020204" pitchFamily="34" charset="0"/>
              </a:rPr>
              <a:t>What challenges or puzzles emerge for me?</a:t>
            </a:r>
            <a:endParaRPr sz="2400" dirty="0">
              <a:solidFill>
                <a:srgbClr val="222222"/>
              </a:solidFill>
              <a:latin typeface="Franklin Gothic Book" panose="020B0503020102020204" pitchFamily="34" charset="0"/>
            </a:endParaRPr>
          </a:p>
        </p:txBody>
      </p:sp>
      <p:pic>
        <p:nvPicPr>
          <p:cNvPr id="277" name="Google Shape;277;g1f07167d959_0_48" descr="This is a painting showing Betsy Ross with an early American flag."/>
          <p:cNvPicPr preferRelativeResize="0"/>
          <p:nvPr/>
        </p:nvPicPr>
        <p:blipFill>
          <a:blip r:embed="rId4">
            <a:alphaModFix/>
          </a:blip>
          <a:stretch>
            <a:fillRect/>
          </a:stretch>
        </p:blipFill>
        <p:spPr>
          <a:xfrm>
            <a:off x="8567825" y="2349000"/>
            <a:ext cx="3314050" cy="2496700"/>
          </a:xfrm>
          <a:prstGeom prst="rect">
            <a:avLst/>
          </a:prstGeom>
          <a:noFill/>
          <a:ln>
            <a:noFill/>
          </a:ln>
        </p:spPr>
      </p:pic>
      <p:sp>
        <p:nvSpPr>
          <p:cNvPr id="278" name="Google Shape;278;g1f07167d959_0_48"/>
          <p:cNvSpPr txBox="1"/>
          <p:nvPr/>
        </p:nvSpPr>
        <p:spPr>
          <a:xfrm>
            <a:off x="8712375" y="4845700"/>
            <a:ext cx="3169500" cy="686055"/>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Clr>
                <a:schemeClr val="dk1"/>
              </a:buClr>
              <a:buSzPts val="1100"/>
              <a:buFont typeface="Arial"/>
              <a:buNone/>
            </a:pPr>
            <a:r>
              <a:rPr lang="en-US" sz="1200" b="1" dirty="0">
                <a:solidFill>
                  <a:schemeClr val="dk1"/>
                </a:solidFill>
                <a:latin typeface="Franklin Gothic Book" panose="020B0503020102020204" pitchFamily="34" charset="0"/>
                <a:ea typeface="Calibri"/>
                <a:cs typeface="Calibri"/>
                <a:sym typeface="Calibri"/>
              </a:rPr>
              <a:t>The Birth of Our Nation’s Flag by Charles H. Weisgerber (1893)</a:t>
            </a:r>
            <a:endParaRPr dirty="0">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f07167d959_0_40"/>
          <p:cNvSpPr txBox="1">
            <a:spLocks noGrp="1"/>
          </p:cNvSpPr>
          <p:nvPr>
            <p:ph type="title"/>
          </p:nvPr>
        </p:nvSpPr>
        <p:spPr>
          <a:xfrm>
            <a:off x="287500" y="105375"/>
            <a:ext cx="10581300" cy="1006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rPr>
              <a:t>Reflection</a:t>
            </a:r>
            <a:endParaRPr dirty="0">
              <a:latin typeface="Franklin Gothic Medium" panose="020B0603020102020204" pitchFamily="34" charset="0"/>
            </a:endParaRPr>
          </a:p>
        </p:txBody>
      </p:sp>
      <p:sp>
        <p:nvSpPr>
          <p:cNvPr id="284" name="Google Shape;284;g1f07167d959_0_40"/>
          <p:cNvSpPr txBox="1">
            <a:spLocks noGrp="1"/>
          </p:cNvSpPr>
          <p:nvPr>
            <p:ph type="body" idx="1"/>
          </p:nvPr>
        </p:nvSpPr>
        <p:spPr>
          <a:xfrm>
            <a:off x="287500" y="920662"/>
            <a:ext cx="11552069" cy="1586102"/>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dirty="0">
                <a:solidFill>
                  <a:schemeClr val="dk1"/>
                </a:solidFill>
                <a:highlight>
                  <a:srgbClr val="FFFFFF"/>
                </a:highlight>
                <a:latin typeface="Franklin Gothic Book" panose="020B0503020102020204" pitchFamily="34" charset="0"/>
              </a:rPr>
              <a:t>Thinking about the </a:t>
            </a:r>
            <a:r>
              <a:rPr lang="en-US" i="1" dirty="0">
                <a:solidFill>
                  <a:schemeClr val="dk1"/>
                </a:solidFill>
                <a:highlight>
                  <a:srgbClr val="FFFFFF"/>
                </a:highlight>
                <a:latin typeface="Franklin Gothic Book" panose="020B0503020102020204" pitchFamily="34" charset="0"/>
              </a:rPr>
              <a:t>KAS for Social Studies</a:t>
            </a:r>
            <a:r>
              <a:rPr lang="en-US" dirty="0">
                <a:solidFill>
                  <a:schemeClr val="dk1"/>
                </a:solidFill>
                <a:highlight>
                  <a:srgbClr val="FFFFFF"/>
                </a:highlight>
                <a:latin typeface="Franklin Gothic Book" panose="020B0503020102020204" pitchFamily="34" charset="0"/>
              </a:rPr>
              <a:t>' Using Evidence inquiry practice and what you have learned Module One, return to your </a:t>
            </a:r>
            <a:r>
              <a:rPr lang="en-US" u="sng" dirty="0">
                <a:solidFill>
                  <a:schemeClr val="hlink"/>
                </a:solidFill>
                <a:highlight>
                  <a:srgbClr val="FFFFFF"/>
                </a:highlight>
                <a:latin typeface="Franklin Gothic Book" panose="020B0503020102020204" pitchFamily="34" charset="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3"/>
                  </a:ext>
                </a:extLst>
              </a:rPr>
              <a:t>KWLQ chart</a:t>
            </a:r>
            <a:r>
              <a:rPr lang="en-US" dirty="0">
                <a:solidFill>
                  <a:schemeClr val="dk1"/>
                </a:solidFill>
                <a:highlight>
                  <a:srgbClr val="FFFFFF"/>
                </a:highlight>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4"/>
                  </a:ext>
                </a:extLst>
              </a:rPr>
              <a:t> </a:t>
            </a:r>
            <a:r>
              <a:rPr lang="en-US" dirty="0">
                <a:solidFill>
                  <a:schemeClr val="dk1"/>
                </a:solidFill>
                <a:highlight>
                  <a:srgbClr val="FFFFFF"/>
                </a:highlight>
                <a:latin typeface="Franklin Gothic Book" panose="020B0503020102020204" pitchFamily="34" charset="0"/>
              </a:rPr>
              <a:t>and respond to the questions in the last two columns.</a:t>
            </a:r>
            <a:endParaRPr dirty="0">
              <a:latin typeface="Franklin Gothic Book" panose="020B0503020102020204" pitchFamily="34" charset="0"/>
            </a:endParaRPr>
          </a:p>
        </p:txBody>
      </p:sp>
      <p:graphicFrame>
        <p:nvGraphicFramePr>
          <p:cNvPr id="285" name="Google Shape;285;g1f07167d959_0_40"/>
          <p:cNvGraphicFramePr/>
          <p:nvPr>
            <p:extLst>
              <p:ext uri="{D42A27DB-BD31-4B8C-83A1-F6EECF244321}">
                <p14:modId xmlns:p14="http://schemas.microsoft.com/office/powerpoint/2010/main" val="3210651825"/>
              </p:ext>
            </p:extLst>
          </p:nvPr>
        </p:nvGraphicFramePr>
        <p:xfrm>
          <a:off x="287500" y="2583875"/>
          <a:ext cx="11684600" cy="2574275"/>
        </p:xfrm>
        <a:graphic>
          <a:graphicData uri="http://schemas.openxmlformats.org/drawingml/2006/table">
            <a:tbl>
              <a:tblPr firstRow="1">
                <a:noFill/>
                <a:tableStyleId>{7D4F87D2-B31D-4A5B-840A-ADB18C62B1F1}</a:tableStyleId>
              </a:tblPr>
              <a:tblGrid>
                <a:gridCol w="2921150">
                  <a:extLst>
                    <a:ext uri="{9D8B030D-6E8A-4147-A177-3AD203B41FA5}">
                      <a16:colId xmlns:a16="http://schemas.microsoft.com/office/drawing/2014/main" val="20000"/>
                    </a:ext>
                  </a:extLst>
                </a:gridCol>
                <a:gridCol w="2921150">
                  <a:extLst>
                    <a:ext uri="{9D8B030D-6E8A-4147-A177-3AD203B41FA5}">
                      <a16:colId xmlns:a16="http://schemas.microsoft.com/office/drawing/2014/main" val="20001"/>
                    </a:ext>
                  </a:extLst>
                </a:gridCol>
                <a:gridCol w="2921150">
                  <a:extLst>
                    <a:ext uri="{9D8B030D-6E8A-4147-A177-3AD203B41FA5}">
                      <a16:colId xmlns:a16="http://schemas.microsoft.com/office/drawing/2014/main" val="20002"/>
                    </a:ext>
                  </a:extLst>
                </a:gridCol>
                <a:gridCol w="2921150">
                  <a:extLst>
                    <a:ext uri="{9D8B030D-6E8A-4147-A177-3AD203B41FA5}">
                      <a16:colId xmlns:a16="http://schemas.microsoft.com/office/drawing/2014/main" val="20003"/>
                    </a:ext>
                  </a:extLst>
                </a:gridCol>
              </a:tblGrid>
              <a:tr h="468950">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do I </a:t>
                      </a:r>
                      <a:r>
                        <a:rPr lang="en-US" sz="1600" b="1" dirty="0">
                          <a:latin typeface="Franklin Gothic Book" panose="020B0503020102020204" pitchFamily="34" charset="0"/>
                          <a:ea typeface="Libre Franklin"/>
                          <a:cs typeface="Libre Franklin"/>
                          <a:sym typeface="Libre Franklin"/>
                        </a:rPr>
                        <a:t>know</a:t>
                      </a:r>
                      <a:r>
                        <a:rPr lang="en-US" sz="1600" dirty="0">
                          <a:latin typeface="Franklin Gothic Book" panose="020B0503020102020204" pitchFamily="34" charset="0"/>
                          <a:ea typeface="Libre Franklin"/>
                          <a:cs typeface="Libre Franklin"/>
                          <a:sym typeface="Libre Franklin"/>
                        </a:rPr>
                        <a:t>? </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do I </a:t>
                      </a:r>
                      <a:r>
                        <a:rPr lang="en-US" sz="1600" b="1" dirty="0">
                          <a:latin typeface="Franklin Gothic Book" panose="020B0503020102020204" pitchFamily="34" charset="0"/>
                          <a:ea typeface="Libre Franklin"/>
                          <a:cs typeface="Libre Franklin"/>
                          <a:sym typeface="Libre Franklin"/>
                        </a:rPr>
                        <a:t>want </a:t>
                      </a:r>
                      <a:r>
                        <a:rPr lang="en-US" sz="1600" dirty="0">
                          <a:latin typeface="Franklin Gothic Book" panose="020B0503020102020204" pitchFamily="34" charset="0"/>
                          <a:ea typeface="Libre Franklin"/>
                          <a:cs typeface="Libre Franklin"/>
                          <a:sym typeface="Libre Franklin"/>
                        </a:rPr>
                        <a:t>to know? </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have I </a:t>
                      </a:r>
                      <a:r>
                        <a:rPr lang="en-US" sz="1600" b="1" dirty="0">
                          <a:latin typeface="Franklin Gothic Book" panose="020B0503020102020204" pitchFamily="34" charset="0"/>
                          <a:ea typeface="Libre Franklin"/>
                          <a:cs typeface="Libre Franklin"/>
                          <a:sym typeface="Libre Franklin"/>
                        </a:rPr>
                        <a:t>learned</a:t>
                      </a:r>
                      <a:r>
                        <a:rPr lang="en-US" sz="1600" dirty="0">
                          <a:latin typeface="Franklin Gothic Book" panose="020B0503020102020204" pitchFamily="34" charset="0"/>
                          <a:ea typeface="Libre Franklin"/>
                          <a:cs typeface="Libre Franklin"/>
                          <a:sym typeface="Libre Franklin"/>
                        </a:rPr>
                        <a:t>?</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a:t>
                      </a:r>
                      <a:r>
                        <a:rPr lang="en-US" sz="1600" b="1" dirty="0">
                          <a:latin typeface="Franklin Gothic Book" panose="020B0503020102020204" pitchFamily="34" charset="0"/>
                          <a:ea typeface="Libre Franklin"/>
                          <a:cs typeface="Libre Franklin"/>
                          <a:sym typeface="Libre Franklin"/>
                        </a:rPr>
                        <a:t>questions </a:t>
                      </a:r>
                      <a:r>
                        <a:rPr lang="en-US" sz="1600" dirty="0">
                          <a:latin typeface="Franklin Gothic Book" panose="020B0503020102020204" pitchFamily="34" charset="0"/>
                          <a:ea typeface="Libre Franklin"/>
                          <a:cs typeface="Libre Franklin"/>
                          <a:sym typeface="Libre Franklin"/>
                        </a:rPr>
                        <a:t>do I still have?</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r h="2105325">
                <a:tc>
                  <a:txBody>
                    <a:bodyPr/>
                    <a:lstStyle/>
                    <a:p>
                      <a:pPr marL="0" lvl="0" indent="0" algn="l" rtl="0">
                        <a:spcBef>
                          <a:spcPts val="0"/>
                        </a:spcBef>
                        <a:spcAft>
                          <a:spcPts val="0"/>
                        </a:spcAft>
                        <a:buNone/>
                      </a:pPr>
                      <a:endParaRPr dirty="0">
                        <a:latin typeface="Franklin Gothic Book" panose="020B0503020102020204" pitchFamily="34" charset="0"/>
                      </a:endParaRPr>
                    </a:p>
                    <a:p>
                      <a:pPr marL="0" lvl="0" indent="0" algn="l" rtl="0">
                        <a:spcBef>
                          <a:spcPts val="0"/>
                        </a:spcBef>
                        <a:spcAft>
                          <a:spcPts val="0"/>
                        </a:spcAft>
                        <a:buNone/>
                      </a:pPr>
                      <a:endParaRPr dirty="0">
                        <a:latin typeface="Franklin Gothic Book" panose="020B0503020102020204" pitchFamily="34" charset="0"/>
                      </a:endParaRPr>
                    </a:p>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86" name="Google Shape;286;g1f07167d959_0_40">
            <a:extLst>
              <a:ext uri="{C183D7F6-B498-43B3-948B-1728B52AA6E4}">
                <adec:decorative xmlns:adec="http://schemas.microsoft.com/office/drawing/2017/decorative" val="1"/>
              </a:ext>
            </a:extLst>
          </p:cNvPr>
          <p:cNvSpPr/>
          <p:nvPr/>
        </p:nvSpPr>
        <p:spPr>
          <a:xfrm>
            <a:off x="8370050" y="2315550"/>
            <a:ext cx="483300" cy="12081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g1f07167d959_0_40">
            <a:extLst>
              <a:ext uri="{C183D7F6-B498-43B3-948B-1728B52AA6E4}">
                <adec:decorative xmlns:adec="http://schemas.microsoft.com/office/drawing/2017/decorative" val="1"/>
              </a:ext>
            </a:extLst>
          </p:cNvPr>
          <p:cNvSpPr/>
          <p:nvPr/>
        </p:nvSpPr>
        <p:spPr>
          <a:xfrm>
            <a:off x="11457550" y="2315550"/>
            <a:ext cx="483300" cy="12081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ffd3906a73_0_18"/>
          <p:cNvSpPr txBox="1">
            <a:spLocks noGrp="1"/>
          </p:cNvSpPr>
          <p:nvPr>
            <p:ph type="title"/>
          </p:nvPr>
        </p:nvSpPr>
        <p:spPr>
          <a:xfrm>
            <a:off x="570750" y="-95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u="sng" dirty="0">
                <a:solidFill>
                  <a:schemeClr val="hlink"/>
                </a:solidFill>
                <a:latin typeface="Franklin Gothic Medium" panose="020B0603020102020204" pitchFamily="34" charset="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6"/>
                  </a:ext>
                </a:extLst>
              </a:rPr>
              <a:t>Check For Understanding</a:t>
            </a:r>
            <a:endParaRPr dirty="0">
              <a:latin typeface="Franklin Gothic Medium" panose="020B0603020102020204" pitchFamily="34" charset="0"/>
            </a:endParaRPr>
          </a:p>
        </p:txBody>
      </p:sp>
      <p:pic>
        <p:nvPicPr>
          <p:cNvPr id="293" name="Google Shape;293;g1ffd3906a73_0_18" descr="This is a screenshot from the beginning of the Google Form linked on the slide."/>
          <p:cNvPicPr preferRelativeResize="0"/>
          <p:nvPr/>
        </p:nvPicPr>
        <p:blipFill>
          <a:blip r:embed="rId4">
            <a:alphaModFix/>
          </a:blip>
          <a:stretch>
            <a:fillRect/>
          </a:stretch>
        </p:blipFill>
        <p:spPr>
          <a:xfrm>
            <a:off x="2980575" y="1063454"/>
            <a:ext cx="5695950" cy="1724025"/>
          </a:xfrm>
          <a:prstGeom prst="rect">
            <a:avLst/>
          </a:prstGeom>
          <a:noFill/>
          <a:ln>
            <a:noFill/>
          </a:ln>
        </p:spPr>
      </p:pic>
      <p:sp>
        <p:nvSpPr>
          <p:cNvPr id="294" name="Google Shape;294;g1ffd3906a73_0_18"/>
          <p:cNvSpPr txBox="1">
            <a:spLocks noGrp="1"/>
          </p:cNvSpPr>
          <p:nvPr>
            <p:ph type="body" idx="1"/>
          </p:nvPr>
        </p:nvSpPr>
        <p:spPr>
          <a:xfrm>
            <a:off x="570750" y="2915815"/>
            <a:ext cx="10947483" cy="28983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000" dirty="0">
                <a:solidFill>
                  <a:srgbClr val="000000"/>
                </a:solidFill>
                <a:latin typeface="Franklin Gothic Book" panose="020B0503020102020204" pitchFamily="34" charset="0"/>
              </a:rPr>
              <a:t>Complete the Google Form to check for understanding on what you have learned in Module One. It is important to note that this form is not scored. It is designed to support you in demonstrating your mastery of the success criteria shared at the beginning of this module. The success criteria for Module One is:</a:t>
            </a:r>
            <a:endParaRPr sz="2000" dirty="0">
              <a:solidFill>
                <a:srgbClr val="000000"/>
              </a:solidFill>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endParaRPr sz="2000" dirty="0">
              <a:solidFill>
                <a:srgbClr val="000000"/>
              </a:solidFill>
              <a:latin typeface="Franklin Gothic Book" panose="020B0503020102020204" pitchFamily="34" charset="0"/>
            </a:endParaRPr>
          </a:p>
          <a:p>
            <a:pPr marL="120650" lvl="0" indent="0" algn="l" rtl="0">
              <a:lnSpc>
                <a:spcPct val="100000"/>
              </a:lnSpc>
              <a:spcBef>
                <a:spcPts val="0"/>
              </a:spcBef>
              <a:spcAft>
                <a:spcPts val="0"/>
              </a:spcAft>
              <a:buClr>
                <a:srgbClr val="000000"/>
              </a:buClr>
              <a:buSzPts val="1700"/>
              <a:buNone/>
            </a:pPr>
            <a:r>
              <a:rPr lang="en-US" sz="1700" b="1" dirty="0">
                <a:solidFill>
                  <a:srgbClr val="000000"/>
                </a:solidFill>
                <a:latin typeface="Franklin Gothic Book" panose="020B0503020102020204" pitchFamily="34" charset="0"/>
              </a:rPr>
              <a:t>Success Criteria:</a:t>
            </a:r>
            <a:r>
              <a:rPr lang="en-US" sz="1700" dirty="0">
                <a:solidFill>
                  <a:srgbClr val="000000"/>
                </a:solidFill>
                <a:latin typeface="Franklin Gothic Book" panose="020B0503020102020204" pitchFamily="34" charset="0"/>
              </a:rPr>
              <a:t> I will be successful when I can develop coherent periods of learning that support </a:t>
            </a:r>
            <a:r>
              <a:rPr lang="en-US" sz="1700" dirty="0">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students in:</a:t>
            </a:r>
          </a:p>
          <a:p>
            <a:pPr marL="406400" indent="-285750">
              <a:lnSpc>
                <a:spcPct val="100000"/>
              </a:lnSpc>
              <a:spcBef>
                <a:spcPts val="0"/>
              </a:spcBef>
              <a:buClr>
                <a:srgbClr val="000000"/>
              </a:buClr>
              <a:buSzPts val="1700"/>
            </a:pPr>
            <a:r>
              <a:rPr lang="en-US" sz="1700" dirty="0">
                <a:solidFill>
                  <a:srgbClr val="000000"/>
                </a:solidFill>
                <a:latin typeface="Franklin Gothic Book" panose="020B0503020102020204" pitchFamily="34" charset="0"/>
              </a:rPr>
              <a:t>C</a:t>
            </a:r>
            <a:r>
              <a:rPr lang="en-US" sz="1700" dirty="0">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omprehending the term “source”;</a:t>
            </a:r>
            <a:endParaRPr lang="en-US" sz="1700" dirty="0">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endParaRPr>
          </a:p>
          <a:p>
            <a:pPr marL="406400" indent="-285750">
              <a:lnSpc>
                <a:spcPct val="100000"/>
              </a:lnSpc>
              <a:spcBef>
                <a:spcPts val="0"/>
              </a:spcBef>
              <a:buClr>
                <a:srgbClr val="000000"/>
              </a:buClr>
              <a:buSzPts val="1700"/>
            </a:pPr>
            <a:r>
              <a:rPr lang="en-US" sz="1700" dirty="0">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0"/>
                  </a:ext>
                </a:extLst>
              </a:rPr>
              <a:t>Distinguishing between primary and secondary sources; and</a:t>
            </a:r>
            <a:endParaRPr lang="en-US" sz="1700" dirty="0">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1"/>
                </a:ext>
              </a:extLst>
            </a:endParaRPr>
          </a:p>
          <a:p>
            <a:pPr marL="406400" indent="-285750">
              <a:lnSpc>
                <a:spcPct val="100000"/>
              </a:lnSpc>
              <a:spcBef>
                <a:spcPts val="0"/>
              </a:spcBef>
              <a:buClr>
                <a:srgbClr val="000000"/>
              </a:buClr>
              <a:buSzPts val="1700"/>
            </a:pPr>
            <a:r>
              <a:rPr lang="en-US" sz="1700" dirty="0">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2"/>
                  </a:ext>
                </a:extLst>
              </a:rPr>
              <a:t>Demonstrating mastery of the grade level or grade band Using Evidence standards of the </a:t>
            </a:r>
            <a:r>
              <a:rPr lang="en-US" sz="1700" i="1" dirty="0">
                <a:solidFill>
                  <a:srgbClr val="000000"/>
                </a:solidFill>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KAS for Social Studies </a:t>
            </a:r>
            <a:endParaRPr sz="2900" dirty="0">
              <a:solidFill>
                <a:srgbClr val="000000"/>
              </a:solidFill>
              <a:latin typeface="Franklin Gothic Book" panose="020B05030201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20e8b9d603_1_2"/>
          <p:cNvSpPr txBox="1">
            <a:spLocks noGrp="1"/>
          </p:cNvSpPr>
          <p:nvPr>
            <p:ph type="title"/>
          </p:nvPr>
        </p:nvSpPr>
        <p:spPr>
          <a:xfrm>
            <a:off x="223850" y="365125"/>
            <a:ext cx="11720100" cy="1278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Conclusion of Module One of the Supporting Students in Using Evidence module series </a:t>
            </a:r>
            <a:endParaRPr dirty="0">
              <a:latin typeface="Franklin Gothic Medium" panose="020B0603020102020204" pitchFamily="34" charset="0"/>
            </a:endParaRPr>
          </a:p>
        </p:txBody>
      </p:sp>
      <p:sp>
        <p:nvSpPr>
          <p:cNvPr id="300" name="Google Shape;300;g220e8b9d603_1_2"/>
          <p:cNvSpPr txBox="1">
            <a:spLocks noGrp="1"/>
          </p:cNvSpPr>
          <p:nvPr>
            <p:ph type="body" idx="1"/>
          </p:nvPr>
        </p:nvSpPr>
        <p:spPr>
          <a:xfrm>
            <a:off x="444950" y="1852325"/>
            <a:ext cx="5787000" cy="3778500"/>
          </a:xfrm>
          <a:prstGeom prst="rect">
            <a:avLst/>
          </a:prstGeom>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None/>
            </a:pPr>
            <a:r>
              <a:rPr lang="en-US" sz="2750" dirty="0">
                <a:solidFill>
                  <a:srgbClr val="222222"/>
                </a:solidFill>
                <a:latin typeface="Franklin Gothic Book" panose="020B0503020102020204" pitchFamily="34" charset="0"/>
              </a:rPr>
              <a:t>This concludes Module One: Using Evidence and the </a:t>
            </a:r>
            <a:r>
              <a:rPr lang="en-US" sz="2750" i="1" dirty="0">
                <a:solidFill>
                  <a:srgbClr val="222222"/>
                </a:solidFill>
                <a:latin typeface="Franklin Gothic Book" panose="020B0503020102020204" pitchFamily="34" charset="0"/>
              </a:rPr>
              <a:t>KAS for Social Studies</a:t>
            </a:r>
            <a:r>
              <a:rPr lang="en-US" sz="2750" dirty="0">
                <a:solidFill>
                  <a:srgbClr val="222222"/>
                </a:solidFill>
                <a:latin typeface="Franklin Gothic Book" panose="020B0503020102020204" pitchFamily="34" charset="0"/>
              </a:rPr>
              <a:t>.  </a:t>
            </a:r>
            <a:endParaRPr sz="2750" dirty="0">
              <a:solidFill>
                <a:srgbClr val="222222"/>
              </a:solidFill>
              <a:latin typeface="Franklin Gothic Book" panose="020B0503020102020204" pitchFamily="34" charset="0"/>
            </a:endParaRPr>
          </a:p>
          <a:p>
            <a:pPr marL="0" lvl="0" indent="0" algn="l" rtl="0">
              <a:lnSpc>
                <a:spcPct val="110000"/>
              </a:lnSpc>
              <a:spcBef>
                <a:spcPts val="0"/>
              </a:spcBef>
              <a:spcAft>
                <a:spcPts val="0"/>
              </a:spcAft>
              <a:buNone/>
            </a:pPr>
            <a:endParaRPr sz="2750" dirty="0">
              <a:solidFill>
                <a:srgbClr val="222222"/>
              </a:solidFill>
              <a:latin typeface="Franklin Gothic Book" panose="020B0503020102020204" pitchFamily="34" charset="0"/>
            </a:endParaRPr>
          </a:p>
          <a:p>
            <a:pPr marL="0" lvl="0" indent="0" algn="l" rtl="0">
              <a:lnSpc>
                <a:spcPct val="110000"/>
              </a:lnSpc>
              <a:spcBef>
                <a:spcPts val="0"/>
              </a:spcBef>
              <a:spcAft>
                <a:spcPts val="0"/>
              </a:spcAft>
              <a:buNone/>
            </a:pPr>
            <a:endParaRPr sz="2750" dirty="0">
              <a:solidFill>
                <a:srgbClr val="222222"/>
              </a:solidFill>
              <a:latin typeface="Franklin Gothic Book" panose="020B0503020102020204" pitchFamily="34" charset="0"/>
            </a:endParaRPr>
          </a:p>
          <a:p>
            <a:pPr marL="0" lvl="0" indent="0" algn="l" rtl="0">
              <a:lnSpc>
                <a:spcPct val="110000"/>
              </a:lnSpc>
              <a:spcBef>
                <a:spcPts val="0"/>
              </a:spcBef>
              <a:spcAft>
                <a:spcPts val="0"/>
              </a:spcAft>
              <a:buNone/>
            </a:pPr>
            <a:r>
              <a:rPr lang="en-US" sz="2750" dirty="0">
                <a:solidFill>
                  <a:srgbClr val="222222"/>
                </a:solidFill>
                <a:latin typeface="Franklin Gothic Book" panose="020B0503020102020204" pitchFamily="34" charset="0"/>
              </a:rPr>
              <a:t>If you would like to continue your learning within this module series, please access Module Two: Supporting Teachers When Selecting Sources. </a:t>
            </a:r>
            <a:endParaRPr sz="2750" dirty="0">
              <a:solidFill>
                <a:srgbClr val="222222"/>
              </a:solidFill>
              <a:latin typeface="Franklin Gothic Book" panose="020B0503020102020204" pitchFamily="34" charset="0"/>
            </a:endParaRPr>
          </a:p>
        </p:txBody>
      </p:sp>
      <p:pic>
        <p:nvPicPr>
          <p:cNvPr id="301" name="Google Shape;301;g220e8b9d603_1_2" descr="This is a screenshot of the module one introduction slide."/>
          <p:cNvPicPr preferRelativeResize="0"/>
          <p:nvPr/>
        </p:nvPicPr>
        <p:blipFill>
          <a:blip r:embed="rId3">
            <a:alphaModFix/>
          </a:blip>
          <a:stretch>
            <a:fillRect/>
          </a:stretch>
        </p:blipFill>
        <p:spPr>
          <a:xfrm>
            <a:off x="7626950" y="1587450"/>
            <a:ext cx="2980725" cy="1677925"/>
          </a:xfrm>
          <a:prstGeom prst="rect">
            <a:avLst/>
          </a:prstGeom>
          <a:noFill/>
          <a:ln>
            <a:noFill/>
          </a:ln>
        </p:spPr>
      </p:pic>
      <p:pic>
        <p:nvPicPr>
          <p:cNvPr id="302" name="Google Shape;302;g220e8b9d603_1_2" descr="This is a screenshot of the module two introduction slide."/>
          <p:cNvPicPr preferRelativeResize="0"/>
          <p:nvPr/>
        </p:nvPicPr>
        <p:blipFill>
          <a:blip r:embed="rId4">
            <a:alphaModFix/>
          </a:blip>
          <a:stretch>
            <a:fillRect/>
          </a:stretch>
        </p:blipFill>
        <p:spPr>
          <a:xfrm>
            <a:off x="7030490" y="3265375"/>
            <a:ext cx="4173650" cy="2365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219ea0b422_0_2"/>
          <p:cNvSpPr txBox="1">
            <a:spLocks noGrp="1"/>
          </p:cNvSpPr>
          <p:nvPr>
            <p:ph type="ctrTitle"/>
          </p:nvPr>
        </p:nvSpPr>
        <p:spPr>
          <a:xfrm>
            <a:off x="2404000" y="10864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2649"/>
              </a:buClr>
              <a:buSzPts val="6000"/>
              <a:buFont typeface="Libre Franklin Medium"/>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Supporting Students in Using Evidence</a:t>
            </a:r>
            <a:r>
              <a:rPr lang="en-US" sz="800" dirty="0">
                <a:solidFill>
                  <a:schemeClr val="bg1"/>
                </a:solidFill>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 (3)</a:t>
            </a:r>
            <a:endParaRPr sz="800" dirty="0">
              <a:solidFill>
                <a:schemeClr val="bg1"/>
              </a:solidFill>
              <a:latin typeface="Franklin Gothic Medium" panose="020B0603020102020204" pitchFamily="34" charset="0"/>
            </a:endParaRPr>
          </a:p>
        </p:txBody>
      </p:sp>
      <p:sp>
        <p:nvSpPr>
          <p:cNvPr id="131" name="Google Shape;131;g2219ea0b422_0_2"/>
          <p:cNvSpPr txBox="1"/>
          <p:nvPr/>
        </p:nvSpPr>
        <p:spPr>
          <a:xfrm>
            <a:off x="3761025" y="3922950"/>
            <a:ext cx="7311000" cy="1154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US" sz="3500" dirty="0">
                <a:solidFill>
                  <a:srgbClr val="007780"/>
                </a:solidFill>
                <a:latin typeface="Franklin Gothic Medium" panose="020B0603020102020204" pitchFamily="34" charset="0"/>
                <a:ea typeface="Libre Franklin Medium"/>
                <a:cs typeface="Libre Franklin Medium"/>
                <a:sym typeface="Libre Franklin Medium"/>
              </a:rPr>
              <a:t>Module One: Using Evidence and the </a:t>
            </a:r>
            <a:r>
              <a:rPr lang="en-US" sz="3500" i="1" dirty="0">
                <a:solidFill>
                  <a:srgbClr val="007780"/>
                </a:solidFill>
                <a:latin typeface="Franklin Gothic Medium" panose="020B0603020102020204" pitchFamily="34" charset="0"/>
                <a:ea typeface="Libre Franklin Medium"/>
                <a:cs typeface="Libre Franklin Medium"/>
                <a:sym typeface="Libre Franklin Medium"/>
              </a:rPr>
              <a:t>KAS for Social Studies</a:t>
            </a:r>
            <a:r>
              <a:rPr lang="en-US" sz="3500" dirty="0">
                <a:solidFill>
                  <a:srgbClr val="007780"/>
                </a:solidFill>
                <a:latin typeface="Franklin Gothic Book" panose="020B0503020102020204" pitchFamily="34" charset="0"/>
                <a:ea typeface="Libre Franklin Medium"/>
                <a:cs typeface="Libre Franklin Medium"/>
                <a:sym typeface="Libre Franklin Medium"/>
              </a:rPr>
              <a:t>	</a:t>
            </a:r>
            <a:endParaRPr sz="500" dirty="0">
              <a:latin typeface="Franklin Gothic Book" panose="020B0503020102020204" pitchFamily="34" charset="0"/>
              <a:ea typeface="Libre Franklin"/>
              <a:cs typeface="Libre Franklin"/>
              <a:sym typeface="Libre Franklin"/>
            </a:endParaRPr>
          </a:p>
        </p:txBody>
      </p:sp>
    </p:spTree>
    <p:extLst>
      <p:ext uri="{BB962C8B-B14F-4D97-AF65-F5344CB8AC3E}">
        <p14:creationId xmlns:p14="http://schemas.microsoft.com/office/powerpoint/2010/main" val="155250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f07167d959_0_30"/>
          <p:cNvSpPr txBox="1">
            <a:spLocks noGrp="1"/>
          </p:cNvSpPr>
          <p:nvPr>
            <p:ph type="title"/>
          </p:nvPr>
        </p:nvSpPr>
        <p:spPr>
          <a:xfrm>
            <a:off x="353189" y="-144311"/>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Introduction</a:t>
            </a: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 </a:t>
            </a:r>
            <a:endParaRPr dirty="0">
              <a:latin typeface="Franklin Gothic Medium" panose="020B0603020102020204" pitchFamily="34" charset="0"/>
            </a:endParaRPr>
          </a:p>
        </p:txBody>
      </p:sp>
      <p:sp>
        <p:nvSpPr>
          <p:cNvPr id="137" name="Google Shape;137;g1f07167d959_0_30"/>
          <p:cNvSpPr txBox="1">
            <a:spLocks noGrp="1"/>
          </p:cNvSpPr>
          <p:nvPr>
            <p:ph type="body" idx="1"/>
          </p:nvPr>
        </p:nvSpPr>
        <p:spPr>
          <a:xfrm>
            <a:off x="353189" y="820712"/>
            <a:ext cx="11967148" cy="5216576"/>
          </a:xfrm>
          <a:prstGeom prst="rect">
            <a:avLst/>
          </a:prstGeom>
        </p:spPr>
        <p:txBody>
          <a:bodyPr spcFirstLastPara="1" wrap="square" lIns="91425" tIns="45700" rIns="91425" bIns="45700" anchor="t" anchorCtr="0">
            <a:normAutofit/>
          </a:bodyPr>
          <a:lstStyle/>
          <a:p>
            <a:pPr marL="457200" lvl="0" indent="-381000" algn="l" rtl="0">
              <a:lnSpc>
                <a:spcPct val="110000"/>
              </a:lnSpc>
              <a:spcBef>
                <a:spcPts val="0"/>
              </a:spcBef>
              <a:spcAft>
                <a:spcPts val="1200"/>
              </a:spcAft>
              <a:buSzPts val="2400"/>
              <a:buFont typeface="Calibri"/>
              <a:buChar char="•"/>
            </a:pPr>
            <a:r>
              <a:rPr lang="en-US" sz="2400" b="1" dirty="0">
                <a:latin typeface="Franklin Gothic Book" panose="020B0503020102020204" pitchFamily="34" charset="0"/>
                <a:ea typeface="Calibri"/>
                <a:cs typeface="Calibri"/>
                <a:sym typeface="Calibri"/>
              </a:rPr>
              <a:t>Compelling Question: </a:t>
            </a:r>
            <a:r>
              <a:rPr lang="en-US" sz="2400" dirty="0">
                <a:solidFill>
                  <a:srgbClr val="222222"/>
                </a:solidFill>
                <a:latin typeface="Franklin Gothic Book" panose="020B0503020102020204" pitchFamily="34" charset="0"/>
                <a:ea typeface="Calibri"/>
                <a:cs typeface="Calibri"/>
                <a:sym typeface="Calibri"/>
              </a:rPr>
              <a:t>How do I support students in communicating their own conclusions, using evidence to substantiate their claims? </a:t>
            </a:r>
            <a:endParaRPr sz="2000" dirty="0">
              <a:solidFill>
                <a:schemeClr val="dk1"/>
              </a:solidFill>
              <a:latin typeface="Franklin Gothic Book" panose="020B0503020102020204" pitchFamily="34" charset="0"/>
              <a:ea typeface="Calibri"/>
              <a:cs typeface="Calibri"/>
              <a:sym typeface="Calibri"/>
            </a:endParaRPr>
          </a:p>
          <a:p>
            <a:pPr marL="457200" lvl="0" indent="-381000" algn="l" rtl="0">
              <a:lnSpc>
                <a:spcPct val="110000"/>
              </a:lnSpc>
              <a:spcBef>
                <a:spcPts val="0"/>
              </a:spcBef>
              <a:spcAft>
                <a:spcPts val="1200"/>
              </a:spcAft>
              <a:buClr>
                <a:schemeClr val="dk1"/>
              </a:buClr>
              <a:buSzPts val="2400"/>
              <a:buFont typeface="Calibri"/>
              <a:buChar char="•"/>
            </a:pPr>
            <a:r>
              <a:rPr lang="en-US" sz="2400" b="1" dirty="0">
                <a:solidFill>
                  <a:schemeClr val="dk1"/>
                </a:solidFill>
                <a:latin typeface="Franklin Gothic Book" panose="020B0503020102020204" pitchFamily="34" charset="0"/>
                <a:ea typeface="Calibri"/>
                <a:cs typeface="Calibri"/>
                <a:sym typeface="Calibri"/>
              </a:rPr>
              <a:t>Supporting Question:</a:t>
            </a:r>
            <a:r>
              <a:rPr lang="en-US" sz="2400" dirty="0">
                <a:solidFill>
                  <a:schemeClr val="dk1"/>
                </a:solidFill>
                <a:latin typeface="Franklin Gothic Book" panose="020B0503020102020204" pitchFamily="34" charset="0"/>
                <a:ea typeface="Calibri"/>
                <a:cs typeface="Calibri"/>
                <a:sym typeface="Calibri"/>
              </a:rPr>
              <a:t> What are sources?</a:t>
            </a:r>
            <a:endParaRPr sz="2400" dirty="0">
              <a:solidFill>
                <a:schemeClr val="dk1"/>
              </a:solidFill>
              <a:latin typeface="Franklin Gothic Book" panose="020B0503020102020204" pitchFamily="34" charset="0"/>
              <a:ea typeface="Calibri"/>
              <a:cs typeface="Calibri"/>
              <a:sym typeface="Calibri"/>
            </a:endParaRPr>
          </a:p>
          <a:p>
            <a:pPr marL="457200" lvl="0" indent="-381000" algn="l" rtl="0">
              <a:lnSpc>
                <a:spcPct val="110000"/>
              </a:lnSpc>
              <a:spcBef>
                <a:spcPts val="0"/>
              </a:spcBef>
              <a:spcAft>
                <a:spcPts val="1200"/>
              </a:spcAft>
              <a:buSzPts val="2400"/>
              <a:buFont typeface="Calibri"/>
              <a:buChar char="•"/>
            </a:pPr>
            <a:r>
              <a:rPr lang="en-US" sz="2400" b="1" dirty="0">
                <a:solidFill>
                  <a:schemeClr val="dk1"/>
                </a:solidFill>
                <a:latin typeface="Franklin Gothic Book" panose="020B0503020102020204" pitchFamily="34" charset="0"/>
                <a:ea typeface="Calibri"/>
                <a:cs typeface="Calibri"/>
                <a:sym typeface="Calibri"/>
              </a:rPr>
              <a:t>Learning Target:</a:t>
            </a:r>
            <a:r>
              <a:rPr lang="en-US" sz="2400" dirty="0">
                <a:solidFill>
                  <a:schemeClr val="dk1"/>
                </a:solidFill>
                <a:latin typeface="Franklin Gothic Book" panose="020B0503020102020204" pitchFamily="34" charset="0"/>
                <a:ea typeface="Calibri"/>
                <a:cs typeface="Calibri"/>
                <a:sym typeface="Calibri"/>
              </a:rPr>
              <a:t> I can support students in using evidence to substantiate their claims.</a:t>
            </a:r>
            <a:endParaRPr sz="2400" dirty="0">
              <a:solidFill>
                <a:schemeClr val="dk1"/>
              </a:solidFill>
              <a:latin typeface="Franklin Gothic Book" panose="020B0503020102020204" pitchFamily="34" charset="0"/>
              <a:ea typeface="Calibri"/>
              <a:cs typeface="Calibri"/>
              <a:sym typeface="Calibri"/>
            </a:endParaRPr>
          </a:p>
          <a:p>
            <a:pPr marL="457200" lvl="0" indent="-381000" algn="l" rtl="0">
              <a:lnSpc>
                <a:spcPct val="110000"/>
              </a:lnSpc>
              <a:spcBef>
                <a:spcPts val="0"/>
              </a:spcBef>
              <a:spcAft>
                <a:spcPts val="1200"/>
              </a:spcAft>
              <a:buClr>
                <a:schemeClr val="dk1"/>
              </a:buClr>
              <a:buSzPts val="2400"/>
              <a:buFont typeface="Calibri"/>
              <a:buChar char="•"/>
            </a:pPr>
            <a:r>
              <a:rPr lang="en-US" sz="2400" b="1" dirty="0">
                <a:solidFill>
                  <a:schemeClr val="dk1"/>
                </a:solidFill>
                <a:latin typeface="Franklin Gothic Book" panose="020B0503020102020204" pitchFamily="34" charset="0"/>
                <a:ea typeface="Calibri"/>
                <a:cs typeface="Calibri"/>
                <a:sym typeface="Calibri"/>
              </a:rPr>
              <a:t>Success Criteria:</a:t>
            </a:r>
            <a:r>
              <a:rPr lang="en-US" sz="2400" dirty="0">
                <a:solidFill>
                  <a:schemeClr val="dk1"/>
                </a:solidFill>
                <a:latin typeface="Franklin Gothic Book" panose="020B0503020102020204" pitchFamily="34" charset="0"/>
                <a:ea typeface="Calibri"/>
                <a:cs typeface="Calibri"/>
                <a:sym typeface="Calibri"/>
              </a:rPr>
              <a:t> I will be successful when I can develop coherent periods of learning that support </a:t>
            </a:r>
            <a:r>
              <a:rPr lang="en-US" sz="2400" dirty="0">
                <a:solidFill>
                  <a:schemeClr val="dk1"/>
                </a:solidFill>
                <a:latin typeface="Franklin Gothic Book" panose="020B05030201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students in:</a:t>
            </a:r>
            <a:endParaRPr sz="2400" dirty="0">
              <a:solidFill>
                <a:schemeClr val="dk1"/>
              </a:solidFill>
              <a:latin typeface="Franklin Gothic Book" panose="020B0503020102020204" pitchFamily="34" charset="0"/>
              <a:ea typeface="Calibri"/>
              <a:cs typeface="Calibri"/>
              <a:sym typeface="Calibri"/>
            </a:endParaRPr>
          </a:p>
          <a:p>
            <a:pPr marL="914400" lvl="1" indent="-381000" algn="l" rtl="0">
              <a:lnSpc>
                <a:spcPct val="110000"/>
              </a:lnSpc>
              <a:spcBef>
                <a:spcPts val="0"/>
              </a:spcBef>
              <a:spcAft>
                <a:spcPts val="600"/>
              </a:spcAft>
              <a:buClr>
                <a:schemeClr val="dk1"/>
              </a:buClr>
              <a:buSzPts val="2400"/>
              <a:buFont typeface="Calibri"/>
              <a:buChar char="•"/>
            </a:pPr>
            <a:r>
              <a:rPr lang="en-US" dirty="0">
                <a:solidFill>
                  <a:schemeClr val="dk1"/>
                </a:solidFill>
                <a:latin typeface="Franklin Gothic Book" panose="020B0503020102020204" pitchFamily="34" charset="0"/>
                <a:ea typeface="Calibri"/>
                <a:cs typeface="Calibri"/>
                <a:sym typeface="Calibri"/>
              </a:rPr>
              <a:t>C</a:t>
            </a:r>
            <a:r>
              <a:rPr lang="en-US" dirty="0">
                <a:solidFill>
                  <a:schemeClr val="dk1"/>
                </a:solidFill>
                <a:latin typeface="Franklin Gothic Book" panose="020B05030201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omprehending the term “source”;</a:t>
            </a:r>
            <a:endParaRPr dirty="0">
              <a:solidFill>
                <a:schemeClr val="dk1"/>
              </a:solidFill>
              <a:latin typeface="Franklin Gothic Book" panose="020B05030201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endParaRPr>
          </a:p>
          <a:p>
            <a:pPr marL="914400" lvl="1" indent="-381000" algn="l" rtl="0">
              <a:lnSpc>
                <a:spcPct val="110000"/>
              </a:lnSpc>
              <a:spcBef>
                <a:spcPts val="0"/>
              </a:spcBef>
              <a:spcAft>
                <a:spcPts val="600"/>
              </a:spcAft>
              <a:buClr>
                <a:schemeClr val="dk1"/>
              </a:buClr>
              <a:buSzPts val="2400"/>
              <a:buFont typeface="Calibri"/>
              <a:buChar char="•"/>
            </a:pPr>
            <a:r>
              <a:rPr lang="en-US" dirty="0">
                <a:solidFill>
                  <a:schemeClr val="dk1"/>
                </a:solidFill>
                <a:latin typeface="Franklin Gothic Book" panose="020B05030201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Distinguishing between primary and secondary sources; and</a:t>
            </a:r>
            <a:endParaRPr dirty="0">
              <a:solidFill>
                <a:schemeClr val="dk1"/>
              </a:solidFill>
              <a:latin typeface="Franklin Gothic Book" panose="020B05030201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endParaRPr>
          </a:p>
          <a:p>
            <a:pPr marL="914400" lvl="1" indent="-381000" algn="l" rtl="0">
              <a:lnSpc>
                <a:spcPct val="110000"/>
              </a:lnSpc>
              <a:spcBef>
                <a:spcPts val="0"/>
              </a:spcBef>
              <a:spcAft>
                <a:spcPts val="600"/>
              </a:spcAft>
              <a:buClr>
                <a:schemeClr val="dk1"/>
              </a:buClr>
              <a:buSzPts val="2400"/>
              <a:buFont typeface="Calibri"/>
              <a:buChar char="•"/>
            </a:pPr>
            <a:r>
              <a:rPr lang="en-US" dirty="0">
                <a:solidFill>
                  <a:schemeClr val="dk1"/>
                </a:solidFill>
                <a:latin typeface="Franklin Gothic Book" panose="020B05030201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Demonstrating mastery of the grade level or grade band Using Evidence standards of the </a:t>
            </a:r>
            <a:r>
              <a:rPr lang="en-US" i="1" dirty="0">
                <a:solidFill>
                  <a:schemeClr val="dk1"/>
                </a:solidFill>
                <a:latin typeface="Franklin Gothic Book" panose="020B05030201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rPr>
              <a:t>KAS for Social Studies. </a:t>
            </a:r>
            <a:endParaRPr i="1" dirty="0">
              <a:solidFill>
                <a:schemeClr val="dk1"/>
              </a:solidFill>
              <a:latin typeface="Franklin Gothic Book" panose="020B0503020102020204" pitchFamily="34" charset="0"/>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ffd3906a73_0_11"/>
          <p:cNvSpPr txBox="1">
            <a:spLocks noGrp="1"/>
          </p:cNvSpPr>
          <p:nvPr>
            <p:ph type="title"/>
          </p:nvPr>
        </p:nvSpPr>
        <p:spPr>
          <a:xfrm>
            <a:off x="353299" y="150400"/>
            <a:ext cx="11345057"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u="sng" dirty="0">
                <a:solidFill>
                  <a:schemeClr val="hlink"/>
                </a:solidFill>
                <a:latin typeface="Franklin Gothic Medium" panose="020B0603020102020204" pitchFamily="34" charset="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Using Evidence Know, Want to know, Learned, Questions (KWLQ) chart</a:t>
            </a:r>
            <a:r>
              <a:rPr lang="en-US" dirty="0">
                <a:latin typeface="Franklin Gothic Medium" panose="020B0603020102020204" pitchFamily="34" charset="0"/>
              </a:rPr>
              <a:t> </a:t>
            </a:r>
            <a:endParaRPr dirty="0">
              <a:latin typeface="Franklin Gothic Medium" panose="020B0603020102020204" pitchFamily="34" charset="0"/>
            </a:endParaRPr>
          </a:p>
        </p:txBody>
      </p:sp>
      <p:sp>
        <p:nvSpPr>
          <p:cNvPr id="143" name="Google Shape;143;g1ffd3906a73_0_11"/>
          <p:cNvSpPr txBox="1">
            <a:spLocks noGrp="1"/>
          </p:cNvSpPr>
          <p:nvPr>
            <p:ph type="body" idx="1"/>
          </p:nvPr>
        </p:nvSpPr>
        <p:spPr>
          <a:xfrm>
            <a:off x="412200" y="1275079"/>
            <a:ext cx="11559900" cy="13257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300" dirty="0">
                <a:solidFill>
                  <a:schemeClr val="dk1"/>
                </a:solidFill>
                <a:highlight>
                  <a:srgbClr val="FFFFFF"/>
                </a:highlight>
                <a:latin typeface="Franklin Gothic Book" panose="020B0503020102020204" pitchFamily="34" charset="0"/>
              </a:rPr>
              <a:t>Thinking about the </a:t>
            </a:r>
            <a:r>
              <a:rPr lang="en-US" sz="2300" i="1" dirty="0">
                <a:solidFill>
                  <a:schemeClr val="dk1"/>
                </a:solidFill>
                <a:highlight>
                  <a:srgbClr val="FFFFFF"/>
                </a:highlight>
                <a:latin typeface="Franklin Gothic Book" panose="020B0503020102020204" pitchFamily="34" charset="0"/>
                <a:hlinkClick r:id="rId4"/>
              </a:rPr>
              <a:t>KAS for Social Studies</a:t>
            </a:r>
            <a:r>
              <a:rPr lang="en-US" sz="2300" dirty="0">
                <a:solidFill>
                  <a:schemeClr val="dk1"/>
                </a:solidFill>
                <a:highlight>
                  <a:srgbClr val="FFFFFF"/>
                </a:highlight>
                <a:latin typeface="Franklin Gothic Book" panose="020B0503020102020204" pitchFamily="34" charset="0"/>
              </a:rPr>
              <a:t>' Using Evidence inquiry practice, respond to the questions in the first two columns of the KWLQ chart. Later, you will have an opportunity to respond to the questions in the third and fourth columns.</a:t>
            </a:r>
            <a:endParaRPr sz="2300" i="1" dirty="0">
              <a:latin typeface="Franklin Gothic Book" panose="020B0503020102020204" pitchFamily="34" charset="0"/>
            </a:endParaRPr>
          </a:p>
        </p:txBody>
      </p:sp>
      <p:graphicFrame>
        <p:nvGraphicFramePr>
          <p:cNvPr id="144" name="Google Shape;144;g1ffd3906a73_0_11"/>
          <p:cNvGraphicFramePr/>
          <p:nvPr>
            <p:extLst>
              <p:ext uri="{D42A27DB-BD31-4B8C-83A1-F6EECF244321}">
                <p14:modId xmlns:p14="http://schemas.microsoft.com/office/powerpoint/2010/main" val="1322843104"/>
              </p:ext>
            </p:extLst>
          </p:nvPr>
        </p:nvGraphicFramePr>
        <p:xfrm>
          <a:off x="287500" y="2583875"/>
          <a:ext cx="11684600" cy="2993575"/>
        </p:xfrm>
        <a:graphic>
          <a:graphicData uri="http://schemas.openxmlformats.org/drawingml/2006/table">
            <a:tbl>
              <a:tblPr firstRow="1">
                <a:noFill/>
                <a:tableStyleId>{7D4F87D2-B31D-4A5B-840A-ADB18C62B1F1}</a:tableStyleId>
              </a:tblPr>
              <a:tblGrid>
                <a:gridCol w="2921150">
                  <a:extLst>
                    <a:ext uri="{9D8B030D-6E8A-4147-A177-3AD203B41FA5}">
                      <a16:colId xmlns:a16="http://schemas.microsoft.com/office/drawing/2014/main" val="20000"/>
                    </a:ext>
                  </a:extLst>
                </a:gridCol>
                <a:gridCol w="2921150">
                  <a:extLst>
                    <a:ext uri="{9D8B030D-6E8A-4147-A177-3AD203B41FA5}">
                      <a16:colId xmlns:a16="http://schemas.microsoft.com/office/drawing/2014/main" val="20001"/>
                    </a:ext>
                  </a:extLst>
                </a:gridCol>
                <a:gridCol w="2921150">
                  <a:extLst>
                    <a:ext uri="{9D8B030D-6E8A-4147-A177-3AD203B41FA5}">
                      <a16:colId xmlns:a16="http://schemas.microsoft.com/office/drawing/2014/main" val="20002"/>
                    </a:ext>
                  </a:extLst>
                </a:gridCol>
                <a:gridCol w="2921150">
                  <a:extLst>
                    <a:ext uri="{9D8B030D-6E8A-4147-A177-3AD203B41FA5}">
                      <a16:colId xmlns:a16="http://schemas.microsoft.com/office/drawing/2014/main" val="20003"/>
                    </a:ext>
                  </a:extLst>
                </a:gridCol>
              </a:tblGrid>
              <a:tr h="677125">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do I </a:t>
                      </a:r>
                      <a:r>
                        <a:rPr lang="en-US" sz="1600" b="1" u="sng" dirty="0">
                          <a:latin typeface="Libre Franklin"/>
                          <a:ea typeface="Libre Franklin"/>
                          <a:cs typeface="Libre Franklin"/>
                          <a:sym typeface="Libre Franklin"/>
                        </a:rPr>
                        <a:t>k</a:t>
                      </a:r>
                      <a:r>
                        <a:rPr lang="en-US" sz="1600" b="1" dirty="0">
                          <a:latin typeface="Libre Franklin"/>
                          <a:ea typeface="Libre Franklin"/>
                          <a:cs typeface="Libre Franklin"/>
                          <a:sym typeface="Libre Franklin"/>
                        </a:rPr>
                        <a:t>now</a:t>
                      </a:r>
                      <a:r>
                        <a:rPr lang="en-US" sz="1600" dirty="0">
                          <a:latin typeface="Libre Franklin"/>
                          <a:ea typeface="Libre Franklin"/>
                          <a:cs typeface="Libre Franklin"/>
                          <a:sym typeface="Libre Franklin"/>
                        </a:rPr>
                        <a:t>? </a:t>
                      </a:r>
                      <a:endParaRPr sz="1600" dirty="0">
                        <a:latin typeface="Libre Franklin"/>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do I </a:t>
                      </a:r>
                      <a:r>
                        <a:rPr lang="en-US" sz="1600" b="1" u="sng" dirty="0">
                          <a:latin typeface="Libre Franklin"/>
                          <a:ea typeface="Libre Franklin"/>
                          <a:cs typeface="Libre Franklin"/>
                          <a:sym typeface="Libre Franklin"/>
                        </a:rPr>
                        <a:t>w</a:t>
                      </a:r>
                      <a:r>
                        <a:rPr lang="en-US" sz="1600" b="1" dirty="0">
                          <a:latin typeface="Libre Franklin"/>
                          <a:ea typeface="Libre Franklin"/>
                          <a:cs typeface="Libre Franklin"/>
                          <a:sym typeface="Libre Franklin"/>
                        </a:rPr>
                        <a:t>ant </a:t>
                      </a:r>
                      <a:r>
                        <a:rPr lang="en-US" sz="1600" dirty="0">
                          <a:latin typeface="Libre Franklin"/>
                          <a:ea typeface="Libre Franklin"/>
                          <a:cs typeface="Libre Franklin"/>
                          <a:sym typeface="Libre Franklin"/>
                        </a:rPr>
                        <a:t>to know? </a:t>
                      </a:r>
                      <a:endParaRPr sz="1600" dirty="0">
                        <a:latin typeface="Libre Franklin"/>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have I </a:t>
                      </a:r>
                      <a:r>
                        <a:rPr lang="en-US" sz="1600" b="1" u="sng" dirty="0">
                          <a:latin typeface="Libre Franklin"/>
                          <a:ea typeface="Libre Franklin"/>
                          <a:cs typeface="Libre Franklin"/>
                          <a:sym typeface="Libre Franklin"/>
                        </a:rPr>
                        <a:t>l</a:t>
                      </a:r>
                      <a:r>
                        <a:rPr lang="en-US" sz="1600" b="1" dirty="0">
                          <a:latin typeface="Libre Franklin"/>
                          <a:ea typeface="Libre Franklin"/>
                          <a:cs typeface="Libre Franklin"/>
                          <a:sym typeface="Libre Franklin"/>
                        </a:rPr>
                        <a:t>earned</a:t>
                      </a:r>
                      <a:r>
                        <a:rPr lang="en-US" sz="1600" dirty="0">
                          <a:latin typeface="Libre Franklin"/>
                          <a:ea typeface="Libre Franklin"/>
                          <a:cs typeface="Libre Franklin"/>
                          <a:sym typeface="Libre Franklin"/>
                        </a:rPr>
                        <a:t>?</a:t>
                      </a:r>
                      <a:endParaRPr sz="1600" dirty="0">
                        <a:latin typeface="Libre Franklin"/>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a:t>
                      </a:r>
                      <a:r>
                        <a:rPr lang="en-US" sz="1600" b="1" u="sng" dirty="0">
                          <a:latin typeface="Libre Franklin"/>
                          <a:ea typeface="Libre Franklin"/>
                          <a:cs typeface="Libre Franklin"/>
                          <a:sym typeface="Libre Franklin"/>
                        </a:rPr>
                        <a:t>q</a:t>
                      </a:r>
                      <a:r>
                        <a:rPr lang="en-US" sz="1600" b="1" dirty="0">
                          <a:latin typeface="Libre Franklin"/>
                          <a:ea typeface="Libre Franklin"/>
                          <a:cs typeface="Libre Franklin"/>
                          <a:sym typeface="Libre Franklin"/>
                        </a:rPr>
                        <a:t>uestions </a:t>
                      </a:r>
                      <a:r>
                        <a:rPr lang="en-US" sz="1600" dirty="0">
                          <a:latin typeface="Libre Franklin"/>
                          <a:ea typeface="Libre Franklin"/>
                          <a:cs typeface="Libre Franklin"/>
                          <a:sym typeface="Libre Franklin"/>
                        </a:rPr>
                        <a:t>do I still have?</a:t>
                      </a:r>
                      <a:endParaRPr sz="1600" dirty="0">
                        <a:latin typeface="Libre Franklin"/>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r h="677125">
                <a:tc>
                  <a:txBody>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45" name="Google Shape;145;g1ffd3906a73_0_11">
            <a:extLst>
              <a:ext uri="{C183D7F6-B498-43B3-948B-1728B52AA6E4}">
                <adec:decorative xmlns:adec="http://schemas.microsoft.com/office/drawing/2017/decorative" val="1"/>
              </a:ext>
            </a:extLst>
          </p:cNvPr>
          <p:cNvSpPr/>
          <p:nvPr/>
        </p:nvSpPr>
        <p:spPr>
          <a:xfrm>
            <a:off x="2166675" y="2332800"/>
            <a:ext cx="396300" cy="1138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g1ffd3906a73_0_11">
            <a:extLst>
              <a:ext uri="{C183D7F6-B498-43B3-948B-1728B52AA6E4}">
                <adec:decorative xmlns:adec="http://schemas.microsoft.com/office/drawing/2017/decorative" val="1"/>
              </a:ext>
            </a:extLst>
          </p:cNvPr>
          <p:cNvSpPr/>
          <p:nvPr/>
        </p:nvSpPr>
        <p:spPr>
          <a:xfrm>
            <a:off x="5668168" y="2331626"/>
            <a:ext cx="396300" cy="1138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245ffadb3d_0_657"/>
          <p:cNvSpPr txBox="1">
            <a:spLocks noGrp="1"/>
          </p:cNvSpPr>
          <p:nvPr>
            <p:ph type="title"/>
          </p:nvPr>
        </p:nvSpPr>
        <p:spPr>
          <a:xfrm>
            <a:off x="354825" y="630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Using Evidence </a:t>
            </a:r>
            <a:endParaRPr lang="en-US">
              <a:latin typeface="Franklin Gothic Medium" panose="020B0603020102020204" pitchFamily="34" charset="0"/>
            </a:endParaRPr>
          </a:p>
        </p:txBody>
      </p:sp>
      <p:sp>
        <p:nvSpPr>
          <p:cNvPr id="153" name="Google Shape;153;g1245ffadb3d_0_657"/>
          <p:cNvSpPr txBox="1">
            <a:spLocks noGrp="1"/>
          </p:cNvSpPr>
          <p:nvPr>
            <p:ph type="body" idx="1"/>
          </p:nvPr>
        </p:nvSpPr>
        <p:spPr>
          <a:xfrm>
            <a:off x="149050" y="1190250"/>
            <a:ext cx="7660500" cy="4607400"/>
          </a:xfrm>
          <a:prstGeom prst="rect">
            <a:avLst/>
          </a:prstGeom>
          <a:noFill/>
          <a:ln>
            <a:noFill/>
          </a:ln>
        </p:spPr>
        <p:txBody>
          <a:bodyPr spcFirstLastPara="1" wrap="square" lIns="91425" tIns="45700" rIns="91425" bIns="45700" anchor="t" anchorCtr="0">
            <a:noAutofit/>
          </a:bodyPr>
          <a:lstStyle/>
          <a:p>
            <a:pPr marL="457200" lvl="0" indent="-317500" algn="l" rtl="0">
              <a:lnSpc>
                <a:spcPct val="90000"/>
              </a:lnSpc>
              <a:spcBef>
                <a:spcPts val="1000"/>
              </a:spcBef>
              <a:spcAft>
                <a:spcPts val="0"/>
              </a:spcAft>
              <a:buSzPts val="1400"/>
              <a:buChar char="•"/>
            </a:pPr>
            <a:r>
              <a:rPr lang="en-US" sz="2400" dirty="0">
                <a:latin typeface="Franklin Gothic Book" panose="020B0503020102020204" pitchFamily="34" charset="0"/>
              </a:rPr>
              <a:t>All valid claims must be based on logical evidence. </a:t>
            </a:r>
            <a:endParaRPr sz="2400" dirty="0">
              <a:latin typeface="Franklin Gothic Book" panose="020B0503020102020204" pitchFamily="34" charset="0"/>
            </a:endParaRPr>
          </a:p>
          <a:p>
            <a:pPr marL="457200" lvl="0" indent="0" algn="l" rtl="0">
              <a:lnSpc>
                <a:spcPct val="90000"/>
              </a:lnSpc>
              <a:spcBef>
                <a:spcPts val="1000"/>
              </a:spcBef>
              <a:spcAft>
                <a:spcPts val="0"/>
              </a:spcAft>
              <a:buSzPts val="1800"/>
              <a:buNone/>
            </a:pPr>
            <a:endParaRPr sz="2400" dirty="0">
              <a:latin typeface="Franklin Gothic Book" panose="020B0503020102020204" pitchFamily="34" charset="0"/>
            </a:endParaRPr>
          </a:p>
          <a:p>
            <a:pPr marL="457200" lvl="0" indent="-317500" algn="l" rtl="0">
              <a:lnSpc>
                <a:spcPct val="90000"/>
              </a:lnSpc>
              <a:spcBef>
                <a:spcPts val="1000"/>
              </a:spcBef>
              <a:spcAft>
                <a:spcPts val="0"/>
              </a:spcAft>
              <a:buSzPts val="1400"/>
              <a:buChar char="•"/>
            </a:pPr>
            <a:r>
              <a:rPr lang="en-US" sz="2400" dirty="0">
                <a:latin typeface="Franklin Gothic Book" panose="020B0503020102020204" pitchFamily="34" charset="0"/>
              </a:rPr>
              <a:t>For students to construct coherent arguments and explanations using their understanding of the social studies disciplines, they must understand how to substantiate those claims using evidence. </a:t>
            </a:r>
            <a:endParaRPr sz="2400" dirty="0">
              <a:latin typeface="Franklin Gothic Book" panose="020B0503020102020204" pitchFamily="34" charset="0"/>
            </a:endParaRPr>
          </a:p>
          <a:p>
            <a:pPr marL="457200" lvl="0" indent="0" algn="l" rtl="0">
              <a:lnSpc>
                <a:spcPct val="90000"/>
              </a:lnSpc>
              <a:spcBef>
                <a:spcPts val="1000"/>
              </a:spcBef>
              <a:spcAft>
                <a:spcPts val="0"/>
              </a:spcAft>
              <a:buSzPts val="1800"/>
              <a:buNone/>
            </a:pPr>
            <a:endParaRPr sz="2400" dirty="0">
              <a:latin typeface="Franklin Gothic Book" panose="020B0503020102020204" pitchFamily="34" charset="0"/>
            </a:endParaRPr>
          </a:p>
          <a:p>
            <a:pPr marL="457200" lvl="0" indent="-330200" algn="l" rtl="0">
              <a:lnSpc>
                <a:spcPct val="90000"/>
              </a:lnSpc>
              <a:spcBef>
                <a:spcPts val="1000"/>
              </a:spcBef>
              <a:spcAft>
                <a:spcPts val="0"/>
              </a:spcAft>
              <a:buSzPts val="1600"/>
              <a:buChar char="•"/>
            </a:pPr>
            <a:r>
              <a:rPr lang="en-US" sz="2400" dirty="0">
                <a:latin typeface="Franklin Gothic Book" panose="020B0503020102020204" pitchFamily="34" charset="0"/>
              </a:rPr>
              <a:t>This skill requires students to collect, evaluate and synthesize evidence from primary and secondary sources to develop and support a claim. </a:t>
            </a:r>
            <a:endParaRPr sz="2400" dirty="0">
              <a:latin typeface="Franklin Gothic Book" panose="020B0503020102020204" pitchFamily="34" charset="0"/>
            </a:endParaRPr>
          </a:p>
        </p:txBody>
      </p:sp>
      <p:pic>
        <p:nvPicPr>
          <p:cNvPr id="154" name="Google Shape;154;g1245ffadb3d_0_657" descr="This is a graphic from the KAS for Social Studies that indicates that questioning, investigating using disciplinary concepts, using evidence and communicating conclusions are equally important. It also shows that within investigating, civics, economics, geography and history are equally important."/>
          <p:cNvPicPr preferRelativeResize="0"/>
          <p:nvPr/>
        </p:nvPicPr>
        <p:blipFill>
          <a:blip r:embed="rId3">
            <a:alphaModFix/>
          </a:blip>
          <a:stretch>
            <a:fillRect/>
          </a:stretch>
        </p:blipFill>
        <p:spPr>
          <a:xfrm>
            <a:off x="7809550" y="590100"/>
            <a:ext cx="4077650" cy="44635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ffd3906a73_0_37"/>
          <p:cNvSpPr txBox="1">
            <a:spLocks noGrp="1"/>
          </p:cNvSpPr>
          <p:nvPr>
            <p:ph type="title"/>
          </p:nvPr>
        </p:nvSpPr>
        <p:spPr>
          <a:xfrm>
            <a:off x="328488" y="0"/>
            <a:ext cx="10515600" cy="85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rPr>
              <a:t>Using </a:t>
            </a:r>
            <a:r>
              <a:rPr lang="en-US">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Evidence (2)</a:t>
            </a:r>
            <a:endParaRPr lang="en-US">
              <a:latin typeface="Franklin Gothic Medium" panose="020B0603020102020204" pitchFamily="34" charset="0"/>
            </a:endParaRPr>
          </a:p>
        </p:txBody>
      </p:sp>
      <p:sp>
        <p:nvSpPr>
          <p:cNvPr id="160" name="Google Shape;160;g1ffd3906a73_0_37"/>
          <p:cNvSpPr txBox="1">
            <a:spLocks noGrp="1"/>
          </p:cNvSpPr>
          <p:nvPr>
            <p:ph type="body" idx="1"/>
          </p:nvPr>
        </p:nvSpPr>
        <p:spPr>
          <a:xfrm>
            <a:off x="328500" y="514852"/>
            <a:ext cx="11535012" cy="5319472"/>
          </a:xfrm>
          <a:prstGeom prst="rect">
            <a:avLst/>
          </a:prstGeom>
        </p:spPr>
        <p:txBody>
          <a:bodyPr spcFirstLastPara="1" wrap="square" lIns="91425" tIns="45700" rIns="91425" bIns="45700" anchor="t" anchorCtr="0">
            <a:normAutofit fontScale="92500" lnSpcReduction="20000"/>
          </a:bodyPr>
          <a:lstStyle/>
          <a:p>
            <a:pPr marL="0" lvl="0" indent="0" algn="l" rtl="0">
              <a:lnSpc>
                <a:spcPct val="120000"/>
              </a:lnSpc>
              <a:spcBef>
                <a:spcPts val="1000"/>
              </a:spcBef>
              <a:spcAft>
                <a:spcPts val="0"/>
              </a:spcAft>
              <a:buNone/>
            </a:pPr>
            <a:r>
              <a:rPr lang="en-US" sz="2400">
                <a:latin typeface="Franklin Gothic Book" panose="020B0503020102020204" pitchFamily="34" charset="0"/>
              </a:rPr>
              <a:t>Substantiating claims using evidence requires sourcing. What is sourcing? Watch the following excerpt to understand sourcing. </a:t>
            </a: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1000"/>
              </a:spcBef>
              <a:spcAft>
                <a:spcPts val="0"/>
              </a:spcAft>
              <a:buNone/>
            </a:pPr>
            <a:r>
              <a:rPr lang="en-US" sz="2600">
                <a:latin typeface="Franklin Gothic Book" panose="020B0503020102020204" pitchFamily="34" charset="0"/>
              </a:rPr>
              <a:t>As you </a:t>
            </a:r>
            <a:r>
              <a:rPr lang="en-US" sz="2600">
                <a:latin typeface="Franklin Gothic Book" panose="020B05030201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2"/>
                  </a:ext>
                </a:extLst>
              </a:rPr>
              <a:t>watch the first 3:05 of this clip,</a:t>
            </a:r>
            <a:r>
              <a:rPr lang="en-US" sz="2600">
                <a:latin typeface="Franklin Gothic Book" panose="020B0503020102020204" pitchFamily="34" charset="0"/>
              </a:rPr>
              <a:t> consider the following questions: </a:t>
            </a:r>
          </a:p>
          <a:p>
            <a:pPr marL="457200" lvl="0" indent="-381000" algn="l" rtl="0">
              <a:lnSpc>
                <a:spcPct val="120000"/>
              </a:lnSpc>
              <a:spcBef>
                <a:spcPts val="1000"/>
              </a:spcBef>
              <a:spcAft>
                <a:spcPts val="0"/>
              </a:spcAft>
              <a:buSzPts val="2400"/>
              <a:buAutoNum type="arabicParenR"/>
            </a:pPr>
            <a:r>
              <a:rPr lang="en-US" sz="2600">
                <a:latin typeface="Franklin Gothic Book" panose="020B0503020102020204" pitchFamily="34" charset="0"/>
              </a:rPr>
              <a:t>What is sourcing?</a:t>
            </a:r>
          </a:p>
          <a:p>
            <a:pPr marL="457200" lvl="0" indent="-381000" algn="l" rtl="0">
              <a:lnSpc>
                <a:spcPct val="120000"/>
              </a:lnSpc>
              <a:spcBef>
                <a:spcPts val="0"/>
              </a:spcBef>
              <a:spcAft>
                <a:spcPts val="0"/>
              </a:spcAft>
              <a:buSzPts val="2400"/>
              <a:buAutoNum type="arabicParenR"/>
            </a:pPr>
            <a:r>
              <a:rPr lang="en-US" sz="2600">
                <a:latin typeface="Franklin Gothic Book" panose="020B05030201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3"/>
                  </a:ext>
                </a:extLst>
              </a:rPr>
              <a:t>What skills are involved when sourcing? </a:t>
            </a:r>
            <a:endParaRPr lang="en-US" sz="2600">
              <a:latin typeface="Franklin Gothic Book" panose="020B0503020102020204" pitchFamily="34" charset="0"/>
            </a:endParaRPr>
          </a:p>
          <a:p>
            <a:pPr marL="457200" lvl="0" indent="-381000" algn="l" rtl="0">
              <a:lnSpc>
                <a:spcPct val="120000"/>
              </a:lnSpc>
              <a:spcBef>
                <a:spcPts val="0"/>
              </a:spcBef>
              <a:spcAft>
                <a:spcPts val="0"/>
              </a:spcAft>
              <a:buSzPts val="2400"/>
              <a:buAutoNum type="arabicParenR"/>
            </a:pPr>
            <a:r>
              <a:rPr lang="en-US" sz="2600">
                <a:latin typeface="Franklin Gothic Book" panose="020B0503020102020204" pitchFamily="34" charset="0"/>
              </a:rPr>
              <a:t>Why is sourcing important? </a:t>
            </a:r>
          </a:p>
        </p:txBody>
      </p:sp>
      <p:pic>
        <p:nvPicPr>
          <p:cNvPr id="161" name="Google Shape;161;g1ffd3906a73_0_37" descr="This is a screenshot from the video linked on the slide."/>
          <p:cNvPicPr preferRelativeResize="0"/>
          <p:nvPr/>
        </p:nvPicPr>
        <p:blipFill>
          <a:blip r:embed="rId3">
            <a:alphaModFix/>
          </a:blip>
          <a:stretch>
            <a:fillRect/>
          </a:stretch>
        </p:blipFill>
        <p:spPr>
          <a:xfrm>
            <a:off x="3499075" y="1591343"/>
            <a:ext cx="4174426" cy="2502075"/>
          </a:xfrm>
          <a:prstGeom prst="rect">
            <a:avLst/>
          </a:prstGeom>
          <a:noFill/>
          <a:ln>
            <a:noFill/>
          </a:ln>
        </p:spPr>
      </p:pic>
      <p:sp>
        <p:nvSpPr>
          <p:cNvPr id="3" name="TextBox 2">
            <a:extLst>
              <a:ext uri="{FF2B5EF4-FFF2-40B4-BE49-F238E27FC236}">
                <a16:creationId xmlns:a16="http://schemas.microsoft.com/office/drawing/2014/main" id="{6DFE2935-A597-4065-9195-F5B2A224A685}"/>
              </a:ext>
            </a:extLst>
          </p:cNvPr>
          <p:cNvSpPr txBox="1"/>
          <p:nvPr/>
        </p:nvSpPr>
        <p:spPr>
          <a:xfrm>
            <a:off x="4401941" y="1268864"/>
            <a:ext cx="4394674" cy="332207"/>
          </a:xfrm>
          <a:prstGeom prst="rect">
            <a:avLst/>
          </a:prstGeom>
          <a:noFill/>
        </p:spPr>
        <p:txBody>
          <a:bodyPr wrap="square">
            <a:spAutoFit/>
          </a:bodyPr>
          <a:lstStyle/>
          <a:p>
            <a:pPr marL="0" lvl="0" indent="0" algn="l" rtl="0">
              <a:lnSpc>
                <a:spcPct val="120000"/>
              </a:lnSpc>
              <a:spcBef>
                <a:spcPts val="0"/>
              </a:spcBef>
              <a:spcAft>
                <a:spcPts val="0"/>
              </a:spcAft>
              <a:buClr>
                <a:schemeClr val="dk1"/>
              </a:buClr>
              <a:buSzPts val="1100"/>
              <a:buFont typeface="Arial"/>
              <a:buNone/>
            </a:pPr>
            <a:r>
              <a:rPr lang="en-US" sz="1400" dirty="0">
                <a:solidFill>
                  <a:schemeClr val="dk1"/>
                </a:solidFill>
                <a:latin typeface="Calibri"/>
                <a:ea typeface="Calibri"/>
                <a:cs typeface="Calibri"/>
                <a:sym typeface="Calibri"/>
                <a:hlinkClick r:id="rId4"/>
              </a:rPr>
              <a:t>The World History Project</a:t>
            </a:r>
            <a:endParaRPr 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f050bd7d2a_0_3"/>
          <p:cNvSpPr txBox="1">
            <a:spLocks noGrp="1"/>
          </p:cNvSpPr>
          <p:nvPr>
            <p:ph type="title"/>
          </p:nvPr>
        </p:nvSpPr>
        <p:spPr>
          <a:xfrm>
            <a:off x="400750" y="175375"/>
            <a:ext cx="10515600" cy="85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rPr>
              <a:t>Using </a:t>
            </a:r>
            <a:r>
              <a:rPr lang="en-US">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Evidence (3)</a:t>
            </a:r>
            <a:endParaRPr lang="en-US">
              <a:latin typeface="Franklin Gothic Medium" panose="020B0603020102020204" pitchFamily="34" charset="0"/>
            </a:endParaRPr>
          </a:p>
        </p:txBody>
      </p:sp>
      <p:sp>
        <p:nvSpPr>
          <p:cNvPr id="167" name="Google Shape;167;g1f050bd7d2a_0_3"/>
          <p:cNvSpPr txBox="1">
            <a:spLocks noGrp="1"/>
          </p:cNvSpPr>
          <p:nvPr>
            <p:ph type="body" idx="1"/>
          </p:nvPr>
        </p:nvSpPr>
        <p:spPr>
          <a:xfrm>
            <a:off x="279600" y="1028274"/>
            <a:ext cx="11632800" cy="4730841"/>
          </a:xfrm>
          <a:prstGeom prst="rect">
            <a:avLst/>
          </a:prstGeom>
        </p:spPr>
        <p:txBody>
          <a:bodyPr spcFirstLastPara="1" wrap="square" lIns="91425" tIns="45700" rIns="91425" bIns="45700" anchor="t" anchorCtr="0">
            <a:normAutofit fontScale="85000" lnSpcReduction="20000"/>
          </a:bodyPr>
          <a:lstStyle/>
          <a:p>
            <a:pPr marL="0" lvl="0" indent="0" algn="l" rtl="0">
              <a:lnSpc>
                <a:spcPct val="120000"/>
              </a:lnSpc>
              <a:spcBef>
                <a:spcPts val="1000"/>
              </a:spcBef>
              <a:spcAft>
                <a:spcPts val="0"/>
              </a:spcAft>
              <a:buNone/>
            </a:pPr>
            <a:r>
              <a:rPr lang="en-US" dirty="0">
                <a:latin typeface="Franklin Gothic Book" panose="020B0503020102020204" pitchFamily="34" charset="0"/>
              </a:rPr>
              <a:t>After you have finished the video clip, engage in a </a:t>
            </a:r>
            <a:r>
              <a:rPr lang="en-US" u="sng" dirty="0">
                <a:solidFill>
                  <a:schemeClr val="hlink"/>
                </a:solidFill>
                <a:latin typeface="Franklin Gothic Book" panose="020B0503020102020204" pitchFamily="34" charset="0"/>
                <a:hlinkClick r:id="rId3"/>
              </a:rPr>
              <a:t>Turn and Talk</a:t>
            </a:r>
            <a:r>
              <a:rPr lang="en-US" dirty="0">
                <a:latin typeface="Franklin Gothic Book" panose="020B0503020102020204" pitchFamily="34" charset="0"/>
              </a:rPr>
              <a:t> to share your answers with a partner to the following questions: </a:t>
            </a:r>
            <a:endParaRPr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457200" lvl="0" indent="-387350" algn="l" rtl="0">
              <a:lnSpc>
                <a:spcPct val="120000"/>
              </a:lnSpc>
              <a:spcBef>
                <a:spcPts val="1000"/>
              </a:spcBef>
              <a:spcAft>
                <a:spcPts val="0"/>
              </a:spcAft>
              <a:buSzPts val="2500"/>
              <a:buAutoNum type="arabicParenR"/>
            </a:pPr>
            <a:r>
              <a:rPr lang="en-US" sz="3100" dirty="0">
                <a:latin typeface="Franklin Gothic Book" panose="020B0503020102020204" pitchFamily="34" charset="0"/>
              </a:rPr>
              <a:t>What is sourcing?</a:t>
            </a:r>
            <a:endParaRPr sz="3100" dirty="0">
              <a:latin typeface="Franklin Gothic Book" panose="020B0503020102020204" pitchFamily="34" charset="0"/>
            </a:endParaRPr>
          </a:p>
          <a:p>
            <a:pPr marL="457200" lvl="0" indent="-387350" algn="l" rtl="0">
              <a:lnSpc>
                <a:spcPct val="120000"/>
              </a:lnSpc>
              <a:spcBef>
                <a:spcPts val="0"/>
              </a:spcBef>
              <a:spcAft>
                <a:spcPts val="0"/>
              </a:spcAft>
              <a:buSzPts val="2500"/>
              <a:buAutoNum type="arabicParenR"/>
            </a:pPr>
            <a:r>
              <a:rPr lang="en-US" sz="3100" dirty="0">
                <a:latin typeface="Franklin Gothic Book" panose="020B0503020102020204" pitchFamily="34" charset="0"/>
              </a:rPr>
              <a:t>What skills are involved when sourcing? </a:t>
            </a:r>
            <a:endParaRPr sz="3100" dirty="0">
              <a:latin typeface="Franklin Gothic Book" panose="020B0503020102020204" pitchFamily="34" charset="0"/>
            </a:endParaRPr>
          </a:p>
          <a:p>
            <a:pPr marL="457200" lvl="0" indent="-387350" algn="l" rtl="0">
              <a:lnSpc>
                <a:spcPct val="120000"/>
              </a:lnSpc>
              <a:spcBef>
                <a:spcPts val="0"/>
              </a:spcBef>
              <a:spcAft>
                <a:spcPts val="0"/>
              </a:spcAft>
              <a:buSzPts val="2500"/>
              <a:buAutoNum type="arabicParenR"/>
            </a:pPr>
            <a:r>
              <a:rPr lang="en-US" sz="3100" dirty="0">
                <a:latin typeface="Franklin Gothic Book" panose="020B0503020102020204" pitchFamily="34" charset="0"/>
              </a:rPr>
              <a:t>Why is sourcing important? </a:t>
            </a:r>
            <a:endParaRPr sz="3100" dirty="0">
              <a:latin typeface="Franklin Gothic Book" panose="020B0503020102020204" pitchFamily="34" charset="0"/>
            </a:endParaRPr>
          </a:p>
        </p:txBody>
      </p:sp>
      <p:pic>
        <p:nvPicPr>
          <p:cNvPr id="168" name="Google Shape;168;g1f050bd7d2a_0_3" descr="This is a screenshot from the video linked on the slide."/>
          <p:cNvPicPr preferRelativeResize="0"/>
          <p:nvPr/>
        </p:nvPicPr>
        <p:blipFill>
          <a:blip r:embed="rId4">
            <a:alphaModFix/>
          </a:blip>
          <a:stretch>
            <a:fillRect/>
          </a:stretch>
        </p:blipFill>
        <p:spPr>
          <a:xfrm>
            <a:off x="3330054" y="2237371"/>
            <a:ext cx="4174426" cy="2502075"/>
          </a:xfrm>
          <a:prstGeom prst="rect">
            <a:avLst/>
          </a:prstGeom>
          <a:noFill/>
          <a:ln>
            <a:noFill/>
          </a:ln>
        </p:spPr>
      </p:pic>
      <p:sp>
        <p:nvSpPr>
          <p:cNvPr id="4" name="TextBox 3">
            <a:extLst>
              <a:ext uri="{FF2B5EF4-FFF2-40B4-BE49-F238E27FC236}">
                <a16:creationId xmlns:a16="http://schemas.microsoft.com/office/drawing/2014/main" id="{3329632A-97EC-4C8F-F7BE-F44620701893}"/>
              </a:ext>
            </a:extLst>
          </p:cNvPr>
          <p:cNvSpPr txBox="1"/>
          <p:nvPr/>
        </p:nvSpPr>
        <p:spPr>
          <a:xfrm>
            <a:off x="4179421" y="1905163"/>
            <a:ext cx="6843090" cy="332207"/>
          </a:xfrm>
          <a:prstGeom prst="rect">
            <a:avLst/>
          </a:prstGeom>
          <a:noFill/>
        </p:spPr>
        <p:txBody>
          <a:bodyPr wrap="square">
            <a:spAutoFit/>
          </a:bodyPr>
          <a:lstStyle/>
          <a:p>
            <a:pPr marL="0" lvl="0" indent="0" algn="l" rtl="0">
              <a:lnSpc>
                <a:spcPct val="120000"/>
              </a:lnSpc>
              <a:spcBef>
                <a:spcPts val="0"/>
              </a:spcBef>
              <a:spcAft>
                <a:spcPts val="0"/>
              </a:spcAft>
              <a:buClr>
                <a:schemeClr val="dk1"/>
              </a:buClr>
              <a:buSzPts val="1100"/>
              <a:buFont typeface="Arial"/>
              <a:buNone/>
            </a:pPr>
            <a:r>
              <a:rPr lang="en-US" sz="1400" dirty="0">
                <a:solidFill>
                  <a:schemeClr val="dk1"/>
                </a:solidFill>
                <a:latin typeface="Calibri"/>
                <a:ea typeface="Calibri"/>
                <a:cs typeface="Calibri"/>
                <a:sym typeface="Calibri"/>
                <a:hlinkClick r:id="rId5"/>
              </a:rPr>
              <a:t>The World History Project</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d030e9eb2d_0_0"/>
          <p:cNvSpPr txBox="1">
            <a:spLocks noGrp="1"/>
          </p:cNvSpPr>
          <p:nvPr>
            <p:ph type="title"/>
          </p:nvPr>
        </p:nvSpPr>
        <p:spPr>
          <a:xfrm>
            <a:off x="111300" y="128100"/>
            <a:ext cx="10515600" cy="102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dirty="0">
                <a:latin typeface="Franklin Gothic Medium" panose="020B0603020102020204" pitchFamily="34" charset="0"/>
              </a:rPr>
              <a:t>Review of the </a:t>
            </a:r>
            <a:r>
              <a:rPr lang="en-US" sz="3900" i="1" dirty="0">
                <a:latin typeface="Franklin Gothic Medium" panose="020B0603020102020204" pitchFamily="34" charset="0"/>
              </a:rPr>
              <a:t>KAS for Social Studies (1)</a:t>
            </a:r>
            <a:r>
              <a:rPr lang="en-US" sz="3900" dirty="0">
                <a:latin typeface="Franklin Gothic Medium" panose="020B0603020102020204" pitchFamily="34" charset="0"/>
              </a:rPr>
              <a:t> </a:t>
            </a:r>
            <a:endParaRPr sz="3900" dirty="0">
              <a:latin typeface="Franklin Gothic Medium" panose="020B0603020102020204" pitchFamily="34" charset="0"/>
            </a:endParaRPr>
          </a:p>
        </p:txBody>
      </p:sp>
      <p:sp>
        <p:nvSpPr>
          <p:cNvPr id="174" name="Google Shape;174;g1d030e9eb2d_0_0"/>
          <p:cNvSpPr txBox="1">
            <a:spLocks noGrp="1"/>
          </p:cNvSpPr>
          <p:nvPr>
            <p:ph type="body" idx="1"/>
          </p:nvPr>
        </p:nvSpPr>
        <p:spPr>
          <a:xfrm>
            <a:off x="326224" y="1153500"/>
            <a:ext cx="7175326" cy="4716975"/>
          </a:xfrm>
          <a:prstGeom prst="rect">
            <a:avLst/>
          </a:prstGeom>
        </p:spPr>
        <p:txBody>
          <a:bodyPr spcFirstLastPara="1" wrap="square" lIns="91425" tIns="45700" rIns="91425" bIns="45700" anchor="t" anchorCtr="0">
            <a:normAutofit lnSpcReduction="10000"/>
          </a:bodyPr>
          <a:lstStyle/>
          <a:p>
            <a:pPr marL="0" lvl="0" indent="0" algn="l" rtl="0">
              <a:lnSpc>
                <a:spcPct val="120000"/>
              </a:lnSpc>
              <a:spcBef>
                <a:spcPts val="1000"/>
              </a:spcBef>
              <a:spcAft>
                <a:spcPts val="0"/>
              </a:spcAft>
              <a:buNone/>
            </a:pPr>
            <a:r>
              <a:rPr lang="en-US" sz="2400" dirty="0">
                <a:latin typeface="Franklin Gothic Book" panose="020B0503020102020204" pitchFamily="34" charset="0"/>
              </a:rPr>
              <a:t>What are the demands of the </a:t>
            </a:r>
            <a:r>
              <a:rPr lang="en-US" sz="2400" i="1" dirty="0">
                <a:latin typeface="Franklin Gothic Book" panose="020B0503020102020204" pitchFamily="34" charset="0"/>
              </a:rPr>
              <a:t>KAS for Social Studies </a:t>
            </a:r>
            <a:r>
              <a:rPr lang="en-US" sz="2400" dirty="0">
                <a:latin typeface="Franklin Gothic Book" panose="020B0503020102020204" pitchFamily="34" charset="0"/>
              </a:rPr>
              <a:t>when Using Evidence? </a:t>
            </a:r>
            <a:endParaRPr sz="2400" dirty="0">
              <a:latin typeface="Franklin Gothic Book" panose="020B0503020102020204" pitchFamily="34" charset="0"/>
            </a:endParaRPr>
          </a:p>
          <a:p>
            <a:pPr marL="0" lvl="0" indent="0" algn="l" rtl="0">
              <a:lnSpc>
                <a:spcPct val="120000"/>
              </a:lnSpc>
              <a:spcBef>
                <a:spcPts val="1000"/>
              </a:spcBef>
              <a:spcAft>
                <a:spcPts val="0"/>
              </a:spcAft>
              <a:buNone/>
            </a:pPr>
            <a:r>
              <a:rPr lang="en-US"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rPr>
              <a:t>Access the </a:t>
            </a:r>
            <a:r>
              <a:rPr lang="en-US" sz="2400" b="1"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
                  </a:ext>
                </a:extLst>
              </a:rPr>
              <a:t>Inquiry Progression: Using Evidence</a:t>
            </a:r>
            <a:r>
              <a:rPr lang="en-US"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rPr>
              <a:t> on page 157 of the </a:t>
            </a:r>
            <a:r>
              <a:rPr lang="en-US" sz="2400" i="1"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
                  </a:ext>
                </a:extLst>
              </a:rPr>
              <a:t>KAS for Social Studies</a:t>
            </a:r>
            <a:r>
              <a:rPr lang="en-US"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9"/>
                  </a:ext>
                </a:extLst>
              </a:rPr>
              <a:t> and read the progressions of the Using Evidence standards from kindergarten through high school. </a:t>
            </a:r>
            <a:endParaRPr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
                </a:ext>
              </a:extLst>
            </a:endParaRPr>
          </a:p>
          <a:p>
            <a:pPr marL="0" lvl="0" indent="0" algn="l" rtl="0">
              <a:lnSpc>
                <a:spcPct val="120000"/>
              </a:lnSpc>
              <a:spcBef>
                <a:spcPts val="1000"/>
              </a:spcBef>
              <a:spcAft>
                <a:spcPts val="0"/>
              </a:spcAft>
              <a:buNone/>
            </a:pPr>
            <a:r>
              <a:rPr lang="en-US"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
                  </a:ext>
                </a:extLst>
              </a:rPr>
              <a:t>As you read, </a:t>
            </a:r>
            <a:r>
              <a:rPr lang="en-US" sz="2400" b="1"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
                  </a:ext>
                </a:extLst>
              </a:rPr>
              <a:t>annotate </a:t>
            </a:r>
            <a:r>
              <a:rPr lang="en-US"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4"/>
                  </a:ext>
                </a:extLst>
              </a:rPr>
              <a:t>the </a:t>
            </a:r>
            <a:r>
              <a:rPr lang="en-US" sz="2400" b="1"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sourcing skills</a:t>
            </a:r>
            <a:r>
              <a:rPr lang="en-US"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 students have to demonstrate at each grade level or grade band by highlighting or underlining the sourcing vocabulary found in the standards. </a:t>
            </a:r>
            <a:endParaRPr sz="2400" dirty="0">
              <a:latin typeface="Franklin Gothic Book" panose="020B0503020102020204" pitchFamily="34" charset="0"/>
            </a:endParaRPr>
          </a:p>
        </p:txBody>
      </p:sp>
      <p:pic>
        <p:nvPicPr>
          <p:cNvPr id="175" name="Google Shape;175;g1d030e9eb2d_0_0" descr="This is a screenshot from the KAS for Social Studies that shows the progression of the Using Evidence standards from Kindergarten through Grade 5."/>
          <p:cNvPicPr preferRelativeResize="0"/>
          <p:nvPr/>
        </p:nvPicPr>
        <p:blipFill>
          <a:blip r:embed="rId3">
            <a:alphaModFix/>
          </a:blip>
          <a:stretch>
            <a:fillRect/>
          </a:stretch>
        </p:blipFill>
        <p:spPr>
          <a:xfrm>
            <a:off x="7758700" y="876925"/>
            <a:ext cx="4107076" cy="2720100"/>
          </a:xfrm>
          <a:prstGeom prst="rect">
            <a:avLst/>
          </a:prstGeom>
          <a:noFill/>
          <a:ln>
            <a:noFill/>
          </a:ln>
        </p:spPr>
      </p:pic>
      <p:pic>
        <p:nvPicPr>
          <p:cNvPr id="176" name="Google Shape;176;g1d030e9eb2d_0_0" descr="This is a screenshot from the KAS for Social Studies that shows the progression of the Using Evidence standards from Grade 6 through High School."/>
          <p:cNvPicPr preferRelativeResize="0"/>
          <p:nvPr/>
        </p:nvPicPr>
        <p:blipFill>
          <a:blip r:embed="rId4">
            <a:alphaModFix/>
          </a:blip>
          <a:stretch>
            <a:fillRect/>
          </a:stretch>
        </p:blipFill>
        <p:spPr>
          <a:xfrm>
            <a:off x="7829150" y="3717800"/>
            <a:ext cx="4036624" cy="28659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d030e9eb2d_0_31"/>
          <p:cNvSpPr txBox="1">
            <a:spLocks noGrp="1"/>
          </p:cNvSpPr>
          <p:nvPr>
            <p:ph type="title"/>
          </p:nvPr>
        </p:nvSpPr>
        <p:spPr>
          <a:xfrm>
            <a:off x="111300" y="128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dirty="0">
                <a:latin typeface="Franklin Gothic Medium" panose="020B0603020102020204" pitchFamily="34" charset="0"/>
              </a:rPr>
              <a:t>Review of the </a:t>
            </a:r>
            <a:r>
              <a:rPr lang="en-US" sz="3900" i="1" dirty="0">
                <a:latin typeface="Franklin Gothic Medium" panose="020B0603020102020204" pitchFamily="34" charset="0"/>
              </a:rPr>
              <a:t>KAS for Social Studies (2)</a:t>
            </a:r>
            <a:r>
              <a:rPr lang="en-US" sz="3900" dirty="0">
                <a:latin typeface="Franklin Gothic Medium" panose="020B0603020102020204" pitchFamily="34" charset="0"/>
              </a:rPr>
              <a:t> </a:t>
            </a:r>
            <a:endParaRPr sz="3900" dirty="0">
              <a:latin typeface="Franklin Gothic Medium" panose="020B0603020102020204" pitchFamily="34" charset="0"/>
            </a:endParaRPr>
          </a:p>
        </p:txBody>
      </p:sp>
      <p:sp>
        <p:nvSpPr>
          <p:cNvPr id="182" name="Google Shape;182;g1d030e9eb2d_0_31"/>
          <p:cNvSpPr txBox="1">
            <a:spLocks noGrp="1"/>
          </p:cNvSpPr>
          <p:nvPr>
            <p:ph type="body" idx="1"/>
          </p:nvPr>
        </p:nvSpPr>
        <p:spPr>
          <a:xfrm>
            <a:off x="326224" y="1229193"/>
            <a:ext cx="6926826" cy="4381857"/>
          </a:xfrm>
          <a:prstGeom prst="rect">
            <a:avLst/>
          </a:prstGeom>
        </p:spPr>
        <p:txBody>
          <a:bodyPr spcFirstLastPara="1" wrap="square" lIns="91425" tIns="45700" rIns="91425" bIns="45700" anchor="t" anchorCtr="0">
            <a:normAutofit fontScale="92500" lnSpcReduction="20000"/>
          </a:bodyPr>
          <a:lstStyle/>
          <a:p>
            <a:pPr marL="0" lvl="0" indent="0" algn="l" rtl="0">
              <a:lnSpc>
                <a:spcPct val="120000"/>
              </a:lnSpc>
              <a:spcBef>
                <a:spcPts val="1000"/>
              </a:spcBef>
              <a:spcAft>
                <a:spcPts val="0"/>
              </a:spcAft>
              <a:buNone/>
            </a:pPr>
            <a:r>
              <a:rPr lang="en-US" sz="2400" dirty="0">
                <a:latin typeface="Franklin Gothic Book" panose="020B0503020102020204" pitchFamily="34" charset="0"/>
              </a:rPr>
              <a:t>After you have completed your initial read, review the Using Evidence standards for your grade level(s) or grade band. </a:t>
            </a:r>
            <a:endParaRPr sz="2400" dirty="0">
              <a:latin typeface="Franklin Gothic Book" panose="020B0503020102020204" pitchFamily="34" charset="0"/>
            </a:endParaRPr>
          </a:p>
          <a:p>
            <a:pPr marL="0" lvl="0" indent="0" algn="l" rtl="0">
              <a:lnSpc>
                <a:spcPct val="120000"/>
              </a:lnSpc>
              <a:spcBef>
                <a:spcPts val="1000"/>
              </a:spcBef>
              <a:spcAft>
                <a:spcPts val="0"/>
              </a:spcAft>
              <a:buNone/>
            </a:pPr>
            <a:r>
              <a:rPr lang="en-US" sz="2400" dirty="0">
                <a:latin typeface="Franklin Gothic Book" panose="020B0503020102020204" pitchFamily="34" charset="0"/>
              </a:rPr>
              <a:t>Independently, answer the following questions: </a:t>
            </a:r>
            <a:endParaRPr sz="2400" dirty="0">
              <a:latin typeface="Franklin Gothic Book" panose="020B0503020102020204" pitchFamily="34" charset="0"/>
            </a:endParaRPr>
          </a:p>
          <a:p>
            <a:pPr marL="457200" lvl="0" indent="-361950" algn="l" rtl="0">
              <a:lnSpc>
                <a:spcPct val="120000"/>
              </a:lnSpc>
              <a:spcBef>
                <a:spcPts val="1000"/>
              </a:spcBef>
              <a:spcAft>
                <a:spcPts val="0"/>
              </a:spcAft>
              <a:buSzPts val="2100"/>
              <a:buFont typeface="Libre Franklin"/>
              <a:buChar char="•"/>
            </a:pPr>
            <a:r>
              <a:rPr lang="en-US" sz="2400" dirty="0">
                <a:latin typeface="Franklin Gothic Book" panose="020B0503020102020204" pitchFamily="34" charset="0"/>
              </a:rPr>
              <a:t>What U</a:t>
            </a:r>
            <a:r>
              <a:rPr lang="en-US" sz="2400"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rPr>
              <a:t>sing Evidence</a:t>
            </a:r>
            <a:r>
              <a:rPr lang="en-US" sz="2400" dirty="0">
                <a:latin typeface="Franklin Gothic Book" panose="020B0503020102020204" pitchFamily="34" charset="0"/>
              </a:rPr>
              <a:t> skills do students need to demonstrate for your grade level or grade band?</a:t>
            </a:r>
            <a:endParaRPr sz="2400" dirty="0">
              <a:latin typeface="Franklin Gothic Book" panose="020B0503020102020204" pitchFamily="34" charset="0"/>
            </a:endParaRPr>
          </a:p>
          <a:p>
            <a:pPr marL="457200" lvl="0" indent="-361950" algn="l" rtl="0">
              <a:lnSpc>
                <a:spcPct val="120000"/>
              </a:lnSpc>
              <a:spcBef>
                <a:spcPts val="0"/>
              </a:spcBef>
              <a:spcAft>
                <a:spcPts val="0"/>
              </a:spcAft>
              <a:buSzPts val="2100"/>
              <a:buFont typeface="Libre Franklin"/>
              <a:buChar char="•"/>
            </a:pPr>
            <a:r>
              <a:rPr lang="en-US" sz="2400" dirty="0">
                <a:latin typeface="Franklin Gothic Book" panose="020B0503020102020204" pitchFamily="34" charset="0"/>
              </a:rPr>
              <a:t>What using evidence skills should students have demonstrated previous to your grade level or grade band?</a:t>
            </a:r>
            <a:endParaRPr sz="2400" dirty="0">
              <a:latin typeface="Franklin Gothic Book" panose="020B0503020102020204" pitchFamily="34" charset="0"/>
            </a:endParaRPr>
          </a:p>
          <a:p>
            <a:pPr marL="457200" lvl="0" indent="-361950" algn="l" rtl="0">
              <a:lnSpc>
                <a:spcPct val="120000"/>
              </a:lnSpc>
              <a:spcBef>
                <a:spcPts val="0"/>
              </a:spcBef>
              <a:spcAft>
                <a:spcPts val="0"/>
              </a:spcAft>
              <a:buSzPts val="2100"/>
              <a:buFont typeface="Libre Franklin"/>
              <a:buChar char="•"/>
            </a:pPr>
            <a:r>
              <a:rPr lang="en-US" sz="2400" dirty="0">
                <a:latin typeface="Franklin Gothic Book" panose="020B0503020102020204" pitchFamily="34" charset="0"/>
              </a:rPr>
              <a:t>What using evidence skills will students demonstrate after your grade level or grade band?</a:t>
            </a:r>
            <a:endParaRPr dirty="0">
              <a:latin typeface="Franklin Gothic Book" panose="020B0503020102020204" pitchFamily="34" charset="0"/>
            </a:endParaRPr>
          </a:p>
        </p:txBody>
      </p:sp>
      <p:pic>
        <p:nvPicPr>
          <p:cNvPr id="183" name="Google Shape;183;g1d030e9eb2d_0_31" descr="This is a screenshot from the KAS for Social Studies that shows the progression of the Using Evidence standards from Kindergarten through Grade 5."/>
          <p:cNvPicPr preferRelativeResize="0"/>
          <p:nvPr/>
        </p:nvPicPr>
        <p:blipFill>
          <a:blip r:embed="rId3">
            <a:alphaModFix/>
          </a:blip>
          <a:stretch>
            <a:fillRect/>
          </a:stretch>
        </p:blipFill>
        <p:spPr>
          <a:xfrm>
            <a:off x="7758698" y="988497"/>
            <a:ext cx="4107076" cy="2720100"/>
          </a:xfrm>
          <a:prstGeom prst="rect">
            <a:avLst/>
          </a:prstGeom>
          <a:noFill/>
          <a:ln>
            <a:noFill/>
          </a:ln>
        </p:spPr>
      </p:pic>
      <p:pic>
        <p:nvPicPr>
          <p:cNvPr id="184" name="Google Shape;184;g1d030e9eb2d_0_31" descr="This is a screenshot from the KAS for Social Studies that shows the progression of the Using Evidence standards from Grade 6 through High School."/>
          <p:cNvPicPr preferRelativeResize="0"/>
          <p:nvPr/>
        </p:nvPicPr>
        <p:blipFill>
          <a:blip r:embed="rId4">
            <a:alphaModFix/>
          </a:blip>
          <a:stretch>
            <a:fillRect/>
          </a:stretch>
        </p:blipFill>
        <p:spPr>
          <a:xfrm>
            <a:off x="7829150" y="3863971"/>
            <a:ext cx="4036624" cy="286592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2023-09-08T04:00:00+00:00</Publication_x0020_Date>
    <Audience1 xmlns="3a62de7d-ba57-4f43-9dae-9623ba637be0"/>
    <_dlc_DocId xmlns="3a62de7d-ba57-4f43-9dae-9623ba637be0">KYED-536-1856</_dlc_DocId>
    <_dlc_DocIdUrl xmlns="3a62de7d-ba57-4f43-9dae-9623ba637be0">
      <Url>https://www.education.ky.gov/curriculum/standards/kyacadstand/_layouts/15/DocIdRedir.aspx?ID=KYED-536-1856</Url>
      <Description>KYED-536-1856</Description>
    </_dlc_DocIdUrl>
  </documentManagement>
</p:properties>
</file>

<file path=customXml/itemProps1.xml><?xml version="1.0" encoding="utf-8"?>
<ds:datastoreItem xmlns:ds="http://schemas.openxmlformats.org/officeDocument/2006/customXml" ds:itemID="{293B19AB-269F-4707-8131-2EE2EDC7EF8B}">
  <ds:schemaRefs>
    <ds:schemaRef ds:uri="http://schemas.microsoft.com/sharepoint/v3/contenttype/forms"/>
  </ds:schemaRefs>
</ds:datastoreItem>
</file>

<file path=customXml/itemProps2.xml><?xml version="1.0" encoding="utf-8"?>
<ds:datastoreItem xmlns:ds="http://schemas.openxmlformats.org/officeDocument/2006/customXml" ds:itemID="{EEB61418-680F-400A-8962-75A9E24C74A1}">
  <ds:schemaRefs>
    <ds:schemaRef ds:uri="3a62de7d-ba57-4f43-9dae-9623ba637b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1B9C42-67EA-4836-88A4-85E7574E3623}">
  <ds:schemaRefs>
    <ds:schemaRef ds:uri="http://schemas.microsoft.com/sharepoint/events"/>
  </ds:schemaRefs>
</ds:datastoreItem>
</file>

<file path=customXml/itemProps4.xml><?xml version="1.0" encoding="utf-8"?>
<ds:datastoreItem xmlns:ds="http://schemas.openxmlformats.org/officeDocument/2006/customXml" ds:itemID="{A73B0644-F211-4AF4-B053-5DB5B882B8A0}">
  <ds:schemaRef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purl.org/dc/terms/"/>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13213</TotalTime>
  <Words>5042</Words>
  <Application>Microsoft Office PowerPoint</Application>
  <PresentationFormat>Widescreen</PresentationFormat>
  <Paragraphs>363</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Libre Franklin Medium</vt:lpstr>
      <vt:lpstr>Times New Roman</vt:lpstr>
      <vt:lpstr>Libre Franklin</vt:lpstr>
      <vt:lpstr>Franklin Gothic Medium</vt:lpstr>
      <vt:lpstr>Calibri</vt:lpstr>
      <vt:lpstr>Arial</vt:lpstr>
      <vt:lpstr>Franklin Gothic Book</vt:lpstr>
      <vt:lpstr>Office Theme</vt:lpstr>
      <vt:lpstr>Supporting Students in Using Evidence</vt:lpstr>
      <vt:lpstr>Supporting Students in Using Evidence (2)</vt:lpstr>
      <vt:lpstr>Introduction </vt:lpstr>
      <vt:lpstr>Using Evidence Know, Want to know, Learned, Questions (KWLQ) chart </vt:lpstr>
      <vt:lpstr>Using Evidence </vt:lpstr>
      <vt:lpstr>Using Evidence (2)</vt:lpstr>
      <vt:lpstr>Using Evidence (3)</vt:lpstr>
      <vt:lpstr>Review of the KAS for Social Studies (1) </vt:lpstr>
      <vt:lpstr>Review of the KAS for Social Studies (2) </vt:lpstr>
      <vt:lpstr>Review of the KAS for Social Studies (3) </vt:lpstr>
      <vt:lpstr>Using Evidence (4)</vt:lpstr>
      <vt:lpstr>Using Evidence (5) </vt:lpstr>
      <vt:lpstr>Using Evidence (6)</vt:lpstr>
      <vt:lpstr>Using Evidence (7)</vt:lpstr>
      <vt:lpstr>Using Evidence (8)</vt:lpstr>
      <vt:lpstr>How do different disciplinary strands use evidence?</vt:lpstr>
      <vt:lpstr>Using Evidence (9)</vt:lpstr>
      <vt:lpstr>Why use evidence? </vt:lpstr>
      <vt:lpstr>Application</vt:lpstr>
      <vt:lpstr>What did you learn from the activity?</vt:lpstr>
      <vt:lpstr>Reflection</vt:lpstr>
      <vt:lpstr>Check For Understanding</vt:lpstr>
      <vt:lpstr>Conclusion of Module One of the Supporting Students in Using Evidence module series </vt:lpstr>
      <vt:lpstr>Supporting Students in Using Evidence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Students in Using Evidence</dc:title>
  <dc:creator>Harris, Danielle - Division of Communications</dc:creator>
  <cp:lastModifiedBy>Doyle, Maggie - Division of Academic Program Standards</cp:lastModifiedBy>
  <cp:revision>9</cp:revision>
  <dcterms:created xsi:type="dcterms:W3CDTF">2021-11-08T14:53:11Z</dcterms:created>
  <dcterms:modified xsi:type="dcterms:W3CDTF">2023-10-11T20:38:40Z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7d3e84b4-8c25-4674-bc14-ba1202375509</vt:lpwstr>
  </property>
</Properties>
</file>