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9"/>
  </p:notesMasterIdLst>
  <p:sldIdLst>
    <p:sldId id="263"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Franklin Gothic Book" panose="020B0503020102020204" pitchFamily="34" charset="0"/>
      <p:regular r:id="rId34"/>
      <p:italic r:id="rId35"/>
    </p:embeddedFont>
    <p:embeddedFont>
      <p:font typeface="Franklin Gothic Medium" panose="020B0603020102020204" pitchFamily="34" charset="0"/>
      <p:regular r:id="rId36"/>
      <p:italic r:id="rId37"/>
    </p:embeddedFont>
    <p:embeddedFont>
      <p:font typeface="Libre Franklin" pitchFamily="2" charset="0"/>
      <p:regular r:id="rId38"/>
      <p:bold r:id="rId39"/>
      <p:italic r:id="rId40"/>
      <p:boldItalic r:id="rId41"/>
    </p:embeddedFont>
    <p:embeddedFont>
      <p:font typeface="Libre Franklin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6" roundtripDataSignature="AMtx7mhbjnDweMmesxcf3gtrLHUpCiyU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 id="3" name="Ransom, Heather - Division of Academic Program Standards" initials="RHDoAPS" lastIdx="2" clrIdx="3">
    <p:extLst>
      <p:ext uri="{19B8F6BF-5375-455C-9EA6-DF929625EA0E}">
        <p15:presenceInfo xmlns:p15="http://schemas.microsoft.com/office/powerpoint/2012/main" userId="S::heather.ransom@education.ky.gov::ed548f38-0560-4130-ae33-b0b6cd237e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3A1B3-C035-4FD7-88EE-B5BE8EF59BA3}" v="8" dt="2023-10-11T20:39:50.108"/>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422" autoAdjust="0"/>
  </p:normalViewPr>
  <p:slideViewPr>
    <p:cSldViewPr snapToGrid="0">
      <p:cViewPr varScale="1">
        <p:scale>
          <a:sx n="51" d="100"/>
          <a:sy n="51" d="100"/>
        </p:scale>
        <p:origin x="1229" y="38"/>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157"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60"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156"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15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2.fntdata"/><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JtRGUNo2pc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teachinghistory.org/teaching-materials/teaching-guides/2356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z.harvard.edu/sites/default/files/Connect%20Extend%20Challenge_2.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ites.google.com/view/navigatingtext/qualitative-rubric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f145736de9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f145736de9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article and engage in chunking to organize and synthesize your thinking about when and how sources should be adapted.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3"/>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0976b2353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0976b2353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engage in a +1 Routine, completing the first step.</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0976b2353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0976b2353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engage in a +1 Routine, completing the second step.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0976b2353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0976b2353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have participants engage in a +1 Routine, completing the last step.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f145736de9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f145736de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222222"/>
                </a:solidFill>
                <a:effectLst/>
                <a:latin typeface="Calibri" panose="020F0502020204030204" pitchFamily="34" charset="0"/>
              </a:rPr>
              <a:t>Guiding Notes:</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Read the slide.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In </a:t>
            </a:r>
            <a:r>
              <a:rPr lang="en-US" sz="1800" b="0" i="1" u="none" strike="noStrike" dirty="0">
                <a:solidFill>
                  <a:srgbClr val="222222"/>
                </a:solidFill>
                <a:effectLst/>
                <a:latin typeface="Calibri" panose="020F0502020204030204" pitchFamily="34" charset="0"/>
              </a:rPr>
              <a:t>Tampering with History: Adapting Primary Sources for Struggling Readers, </a:t>
            </a:r>
            <a:r>
              <a:rPr lang="en-US" sz="1800" b="0" i="0" u="none" strike="noStrike" dirty="0">
                <a:solidFill>
                  <a:srgbClr val="222222"/>
                </a:solidFill>
                <a:effectLst/>
                <a:latin typeface="Calibri" panose="020F0502020204030204" pitchFamily="34" charset="0"/>
              </a:rPr>
              <a:t>Wineburg and Martin state “(s)implification (is) (t)he selective modification of complex sentences and syntax; conventionalizing spelling, punctuation, and capitalization; changing some vocabulary in order to render the document more accessible to struggling readers.” A source should only be adapted to bring the source to the grade level; therefore, ensure that students still have opportunities to engage with complex, grade level appropriate, discipline specific vocabulary.  You must select a grade-level synonym if the vocabulary is above grade-level because all students require access to grade-level vocabulary and grade-level texts. This may require that you explicitly teach the definitions of terms or may need to provide additional context to support a student in understanding complex vocabulary.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For guidance on how to teach vocabulary of the source, see Module Four of the </a:t>
            </a:r>
            <a:r>
              <a:rPr lang="en-US" sz="1800" b="0" i="1" u="none" strike="noStrike" dirty="0">
                <a:solidFill>
                  <a:srgbClr val="222222"/>
                </a:solidFill>
                <a:effectLst/>
                <a:latin typeface="Calibri" panose="020F0502020204030204" pitchFamily="34" charset="0"/>
              </a:rPr>
              <a:t>Supporting Students in Using Sources </a:t>
            </a:r>
            <a:r>
              <a:rPr lang="en-US" sz="1800" b="0" i="0" u="none" strike="noStrike" dirty="0">
                <a:solidFill>
                  <a:srgbClr val="222222"/>
                </a:solidFill>
                <a:effectLst/>
                <a:latin typeface="Calibri" panose="020F0502020204030204" pitchFamily="34" charset="0"/>
              </a:rPr>
              <a:t>module.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Resource:</a:t>
            </a:r>
            <a:endParaRPr lang="en-US" sz="2000" b="0" dirty="0">
              <a:effectLst/>
            </a:endParaRPr>
          </a:p>
          <a:p>
            <a:pPr marL="158750" indent="0">
              <a:buNone/>
            </a:pPr>
            <a:r>
              <a:rPr lang="en-US" sz="1800" b="0" i="0" u="none" strike="noStrike" dirty="0">
                <a:solidFill>
                  <a:srgbClr val="000000"/>
                </a:solidFill>
                <a:effectLst/>
                <a:latin typeface="Calibri" panose="020F0502020204030204" pitchFamily="34" charset="0"/>
              </a:rPr>
              <a:t>Wineburg, Sam and Daisy Martin (September 2009). </a:t>
            </a:r>
            <a:r>
              <a:rPr lang="en-US" sz="1800" b="0" i="1" u="none" strike="noStrike" dirty="0">
                <a:solidFill>
                  <a:srgbClr val="102649"/>
                </a:solidFill>
                <a:effectLst/>
                <a:latin typeface="Calibri" panose="020F0502020204030204" pitchFamily="34" charset="0"/>
              </a:rPr>
              <a:t>Tampering with History: Adapting Primary Sources for Struggling Readers</a:t>
            </a:r>
            <a:r>
              <a:rPr lang="en-US" sz="1800" b="0" i="0" u="none" strike="noStrike" dirty="0">
                <a:solidFill>
                  <a:srgbClr val="102649"/>
                </a:solidFill>
                <a:effectLst/>
                <a:latin typeface="Calibri" panose="020F0502020204030204" pitchFamily="34" charset="0"/>
              </a:rPr>
              <a:t>. Social Education. </a:t>
            </a:r>
            <a:r>
              <a:rPr lang="en-US" sz="1800" b="0" i="0" u="sng" strike="noStrike" dirty="0">
                <a:solidFill>
                  <a:srgbClr val="2200CC"/>
                </a:solidFill>
                <a:effectLst/>
                <a:latin typeface="Calibri" panose="020F0502020204030204" pitchFamily="34" charset="0"/>
                <a:hlinkClick r:id="rId3"/>
              </a:rPr>
              <a:t>https://www.socialstudies.org/social-education/73/5/tampering-history-adapting-primary-sources-struggling-readers</a:t>
            </a:r>
            <a:r>
              <a:rPr lang="en-US" sz="1800" b="0" i="0" u="none" strike="noStrike" dirty="0">
                <a:solidFill>
                  <a:srgbClr val="102649"/>
                </a:solidFill>
                <a:effectLst/>
                <a:latin typeface="Calibri" panose="020F0502020204030204" pitchFamily="34" charset="0"/>
              </a:rPr>
              <a:t> </a:t>
            </a: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23c2a54d8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23c2a54d8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f145736de9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f145736de9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f145736de9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f145736de9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Access each of the documents linked in this slide and answer the questions provided. Note: For this activity, the reader and task consideration is for students to be able to read and comprehend the modification. </a:t>
            </a:r>
            <a:endParaRPr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23c2a54d8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23c2a54d8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After you have read each version of the adapted document and answered the questions on the previous slide, access the links on this slide to revisit each one with a rationale provided on why these documents were modified in these ways to benefit different grade levels.</a:t>
            </a:r>
            <a:endParaRPr dirty="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f145736de9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f145736de9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annotate the article to develop guidelines for modifying sources to support student engagement in your classroom.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annotation, visit: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Grand Valley State University- University Library (November 18, 2019). </a:t>
            </a:r>
            <a:r>
              <a:rPr lang="en-US" sz="1200" i="1" dirty="0">
                <a:solidFill>
                  <a:schemeClr val="dk1"/>
                </a:solidFill>
                <a:latin typeface="Calibri"/>
                <a:ea typeface="Calibri"/>
                <a:cs typeface="Calibri"/>
                <a:sym typeface="Calibri"/>
              </a:rPr>
              <a:t>Annotating an Article</a:t>
            </a:r>
            <a:r>
              <a:rPr lang="en-US" sz="1200" dirty="0">
                <a:solidFill>
                  <a:schemeClr val="dk1"/>
                </a:solidFill>
                <a:latin typeface="Calibri"/>
                <a:ea typeface="Calibri"/>
                <a:cs typeface="Calibri"/>
                <a:sym typeface="Calibri"/>
              </a:rPr>
              <a:t>. GVSU Libraries Instruction.</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https://www.youtube.com/watch?v=JtRGUNo2pck</a:t>
            </a:r>
            <a:endParaRPr sz="1200" u="sng" dirty="0">
              <a:solidFill>
                <a:schemeClr val="hlink"/>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Teachinghistory.org. (2018). </a:t>
            </a:r>
            <a:r>
              <a:rPr lang="en-US" sz="1200" i="1" dirty="0">
                <a:latin typeface="Calibri"/>
                <a:ea typeface="Calibri"/>
                <a:cs typeface="Calibri"/>
                <a:sym typeface="Calibri"/>
              </a:rPr>
              <a:t>Adapting Documents for the Classroom: Equity and Access. </a:t>
            </a:r>
            <a:r>
              <a:rPr lang="en-US" sz="1200" dirty="0">
                <a:solidFill>
                  <a:schemeClr val="dk1"/>
                </a:solidFill>
                <a:latin typeface="Calibri"/>
                <a:ea typeface="Calibri"/>
                <a:cs typeface="Calibri"/>
                <a:sym typeface="Calibri"/>
              </a:rPr>
              <a:t>Roy Rosenzweig Center for History and New Media at George Mason University. </a:t>
            </a:r>
            <a:r>
              <a:rPr lang="en-US" sz="1200" u="sng" dirty="0">
                <a:solidFill>
                  <a:schemeClr val="hlink"/>
                </a:solidFill>
                <a:latin typeface="Calibri"/>
                <a:ea typeface="Calibri"/>
                <a:cs typeface="Calibri"/>
                <a:sym typeface="Calibri"/>
                <a:hlinkClick r:id="rId4"/>
              </a:rPr>
              <a:t>https://teachinghistory.org/teaching-materials/teaching-guides/23560</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f42ca67bf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rPr>
              <a:t> Social Studies Professional Learning Modules page </a:t>
            </a:r>
            <a:r>
              <a:rPr lang="en-US" sz="1200" dirty="0">
                <a:solidFill>
                  <a:schemeClr val="dk1"/>
                </a:solidFill>
                <a:latin typeface="Calibri"/>
                <a:ea typeface="Calibri"/>
                <a:cs typeface="Calibri"/>
                <a:sym typeface="Calibri"/>
              </a:rPr>
              <a:t>so that you may access the resources used directly from the links provided in the PowerPoint: </a:t>
            </a:r>
            <a:r>
              <a:rPr lang="en-US" sz="1200" u="sng" dirty="0">
                <a:solidFill>
                  <a:schemeClr val="dk1"/>
                </a:solidFill>
                <a:latin typeface="Calibri"/>
                <a:ea typeface="Calibri"/>
                <a:cs typeface="Calibri"/>
                <a:sym typeface="Calibri"/>
              </a:rPr>
              <a:t>https://kystandards.org/standards-resources/ss-resources/ss-pl-modules/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Three: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a:t>
            </a:r>
            <a:r>
              <a:rPr lang="en-US" sz="1200" dirty="0">
                <a:solidFill>
                  <a:schemeClr val="dk1"/>
                </a:solidFill>
                <a:latin typeface="Calibri"/>
                <a:ea typeface="Calibri"/>
                <a:cs typeface="Calibri"/>
                <a:sym typeface="Calibri"/>
              </a:rPr>
              <a:t> How do I evaluate sources for grade-level appropriateness so students can engage with them?</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One: Using Evidence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I will be successful when I can evaluate source complexity and modify sources appropriately to support student learning when Using Evidence.</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b="1" dirty="0">
                <a:solidFill>
                  <a:schemeClr val="dk1"/>
                </a:solidFill>
                <a:latin typeface="Calibri"/>
                <a:ea typeface="Calibri"/>
                <a:cs typeface="Calibri"/>
                <a:sym typeface="Calibri"/>
              </a:rPr>
              <a:t>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2"/>
                  </a:ext>
                </a:extLst>
              </a:rPr>
              <a:t>Computer</a:t>
            </a:r>
            <a:r>
              <a:rPr lang="en-US" sz="1200" dirty="0">
                <a:solidFill>
                  <a:schemeClr val="dk1"/>
                </a:solidFill>
                <a:latin typeface="Calibri"/>
                <a:ea typeface="Calibri"/>
                <a:cs typeface="Calibri"/>
                <a:sym typeface="Calibri"/>
              </a:rPr>
              <a:t> with the Module Three: What should students do before engaging with complex sources? PowerPoint presentation.</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latin typeface="Calibri"/>
              <a:ea typeface="Calibri"/>
              <a:cs typeface="Calibri"/>
              <a:sym typeface="Calibri"/>
            </a:endParaRPr>
          </a:p>
        </p:txBody>
      </p:sp>
      <p:sp>
        <p:nvSpPr>
          <p:cNvPr id="424" name="Google Shape;424;g1f42ca67b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f42ca67bf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f42ca67bf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Read the slide.</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f145736de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f145736de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Engage in the Connect, Extend, Challenge Thinking Routine </a:t>
            </a:r>
            <a:r>
              <a:rPr lang="en-US" sz="1200" dirty="0">
                <a:solidFill>
                  <a:srgbClr val="102649"/>
                </a:solidFill>
                <a:latin typeface="Calibri"/>
                <a:ea typeface="Calibri"/>
                <a:cs typeface="Calibri"/>
                <a:sym typeface="Calibri"/>
              </a:rPr>
              <a:t>based on what you have learned about text leveling and adapting, excerpting and translating sources for use in the classroom. </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http://www.pz.harvard.edu/sites/default/files/Connect%20Extend%20Challenge_2.pdf</a:t>
            </a:r>
            <a:r>
              <a:rPr lang="en-US" sz="1200" dirty="0">
                <a:solidFill>
                  <a:schemeClr val="dk1"/>
                </a:solidFill>
                <a:latin typeface="Calibri"/>
                <a:ea typeface="Calibri"/>
                <a:cs typeface="Calibri"/>
                <a:sym typeface="Calibri"/>
              </a:rPr>
              <a:t> </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0976b2353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0976b2353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This concludes Module Three.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f42ca67bf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SzPts val="1400"/>
              <a:buNone/>
            </a:pPr>
            <a:endParaRPr lang="en-US" sz="1200" b="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Post-Survey: </a:t>
            </a:r>
            <a:r>
              <a:rPr lang="en-US" sz="1200" b="0" i="0" u="sng">
                <a:solidFill>
                  <a:srgbClr val="000000"/>
                </a:solidFill>
                <a:effectLst/>
                <a:latin typeface="Times New Roman" panose="02020603050405020304" pitchFamily="18" charset="0"/>
              </a:rPr>
              <a:t>https://docs.google.com/forms/d/e/1FAIpQLSdA4gZ6IOKn0RAxFzgbQBHvVr0pLAmZukA5zdS4dAMHppPNPQ/viewform?usp=sf_link</a:t>
            </a:r>
            <a:endParaRPr lang="en-US" sz="1200" u="sng" dirty="0"/>
          </a:p>
        </p:txBody>
      </p:sp>
      <p:sp>
        <p:nvSpPr>
          <p:cNvPr id="424" name="Google Shape;424;g1f42ca67b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29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f42ca67bf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f42ca67bf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US" sz="1200" u="sng" dirty="0">
                <a:solidFill>
                  <a:schemeClr val="dk1"/>
                </a:solidFill>
                <a:latin typeface="Calibri"/>
                <a:ea typeface="Calibri"/>
                <a:cs typeface="Calibri"/>
                <a:sym typeface="Calibri"/>
              </a:rPr>
              <a:t>https://education.ky.gov/curriculum/standards/kyacadstand/Documents/Inquiry_Practices_of_KAS_for_Social_Studies.pptx</a:t>
            </a:r>
          </a:p>
          <a:p>
            <a:pPr marL="0" lvl="0" indent="0" algn="l" rtl="0">
              <a:spcBef>
                <a:spcPts val="0"/>
              </a:spcBef>
              <a:spcAft>
                <a:spcPts val="0"/>
              </a:spcAft>
              <a:buNone/>
            </a:pPr>
            <a:endParaRPr lang="en-US" sz="1200" u="sng"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US" sz="1200" u="sng" dirty="0">
                <a:solidFill>
                  <a:schemeClr val="dk1"/>
                </a:solidFill>
                <a:latin typeface="Calibri"/>
                <a:ea typeface="Calibri"/>
                <a:cs typeface="Calibri"/>
                <a:sym typeface="Calibri"/>
              </a:rPr>
              <a:t>https://education.ky.gov/curriculum/standards/kyacadstand/Documents/Inquiry_Practices_of_KAS_for_Social_Studies.pptx</a:t>
            </a:r>
          </a:p>
          <a:p>
            <a:pPr marL="0" lvl="0" indent="0" algn="l" rtl="0">
              <a:spcBef>
                <a:spcPts val="0"/>
              </a:spcBef>
              <a:spcAft>
                <a:spcPts val="0"/>
              </a:spcAft>
              <a:buClr>
                <a:schemeClr val="dk1"/>
              </a:buClr>
              <a:buSzPts val="1100"/>
              <a:buFont typeface="Arial"/>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For more information on Learning Goals and Success Criteria and their alignment to the </a:t>
            </a:r>
            <a:r>
              <a:rPr lang="en-US" sz="1200" i="1" dirty="0">
                <a:latin typeface="Calibri"/>
                <a:ea typeface="Calibri"/>
                <a:cs typeface="Calibri"/>
                <a:sym typeface="Calibri"/>
              </a:rPr>
              <a:t>KAS for Social Studies</a:t>
            </a:r>
            <a:r>
              <a:rPr lang="en-US" sz="1200" dirty="0">
                <a:latin typeface="Calibri"/>
                <a:ea typeface="Calibri"/>
                <a:cs typeface="Calibri"/>
                <a:sym typeface="Calibri"/>
              </a:rPr>
              <a:t>, visit Learning Goals, Success Criteria and the </a:t>
            </a:r>
            <a:r>
              <a:rPr lang="en-US" sz="1200" i="1" dirty="0">
                <a:latin typeface="Calibri"/>
                <a:ea typeface="Calibri"/>
                <a:cs typeface="Calibri"/>
                <a:sym typeface="Calibri"/>
              </a:rPr>
              <a:t>KAS for Social Studies</a:t>
            </a:r>
            <a:r>
              <a:rPr lang="en-US" sz="1200" i="0" dirty="0">
                <a:latin typeface="Calibri"/>
                <a:ea typeface="Calibri"/>
                <a:cs typeface="Calibri"/>
                <a:sym typeface="Calibri"/>
              </a:rPr>
              <a:t>: </a:t>
            </a:r>
            <a:r>
              <a:rPr lang="en-US" sz="1200" i="0" u="sng" dirty="0">
                <a:latin typeface="Calibri"/>
                <a:ea typeface="Calibri"/>
                <a:cs typeface="Calibri"/>
                <a:sym typeface="Calibri"/>
              </a:rPr>
              <a:t>https://kystandards.org/standards-resources/ss-resources/learning-goals-success-criteria-and-the-kas-for-social-studies/</a:t>
            </a:r>
            <a:endParaRPr lang="en-US" sz="1200" u="sng" dirty="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f145736de9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f145736de9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Engage in a quick write to ignite your thinking about selecting sources and the complexity of the sources in which you ask students to engage. The purpose of a quick write is not to be correct or to use perfect sentence structure and grammar, but rather to collect ideas and thoughts in a short amount of time. Often, the ideas that get written down are incomplete due to the brevity of the time allotted for a quick write.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rPr>
              <a:t>Distribute paper to write on or ask participants to use their own paper to answer the two questions on the slide.  </a:t>
            </a:r>
            <a:r>
              <a:rPr lang="en-US" sz="1200" dirty="0">
                <a:latin typeface="Calibri"/>
                <a:ea typeface="Calibri"/>
                <a:cs typeface="Calibri"/>
                <a:sym typeface="Calibri"/>
              </a:rPr>
              <a:t>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Allow time for participants to share their quick write responses with a partner.</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Invite 2-3 participants to share with the group an idea from their own quick write or from their quick write discussion time.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Throughout the course of the next 15 slides, you will have the opportunity to build on and possibly adjust your thinking about source complexity and selecting sources for instruction.  </a:t>
            </a:r>
            <a:endParaRPr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2c615904e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2c615904e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lang="en-US"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Source complexity is determined using three different evaluative measures. First on the slide is a measure that evaluates quantitative complexity. This is called the quantitative measure.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2"/>
                  </a:ext>
                </a:extLst>
              </a:rPr>
              <a:t>“</a:t>
            </a: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3"/>
                  </a:ext>
                </a:extLst>
              </a:rPr>
              <a:t>Quantitative</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4"/>
                  </a:ext>
                </a:extLst>
              </a:rPr>
              <a:t> leveling is </a:t>
            </a: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5"/>
                  </a:ext>
                </a:extLst>
              </a:rPr>
              <a:t>done via computers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6"/>
                  </a:ext>
                </a:extLst>
              </a:rPr>
              <a:t>that analyze and adjust texts based on statistical measurements, including sentence length, number of syllables per word, and other objective metrics”</a:t>
            </a:r>
            <a:r>
              <a:rPr lang="en-US" sz="1200" dirty="0">
                <a:solidFill>
                  <a:schemeClr val="dk1"/>
                </a:solidFill>
                <a:latin typeface="Calibri"/>
                <a:ea typeface="Calibri"/>
                <a:cs typeface="Calibri"/>
                <a:sym typeface="Calibri"/>
              </a:rPr>
              <a:t> (Martin, 2022). Next is </a:t>
            </a:r>
            <a:r>
              <a:rPr lang="en-US" sz="1200" b="1" dirty="0">
                <a:solidFill>
                  <a:schemeClr val="dk1"/>
                </a:solidFill>
                <a:latin typeface="Calibri"/>
                <a:ea typeface="Calibri"/>
                <a:cs typeface="Calibri"/>
                <a:sym typeface="Calibri"/>
              </a:rPr>
              <a:t>qualitative</a:t>
            </a:r>
            <a:r>
              <a:rPr lang="en-US" sz="1200" dirty="0">
                <a:solidFill>
                  <a:schemeClr val="dk1"/>
                </a:solidFill>
                <a:latin typeface="Calibri"/>
                <a:ea typeface="Calibri"/>
                <a:cs typeface="Calibri"/>
                <a:sym typeface="Calibri"/>
              </a:rPr>
              <a:t> analysis, which cannot be performed by a computer. “Quantitative leveling is </a:t>
            </a:r>
            <a:r>
              <a:rPr lang="en-US" sz="1200" b="1" dirty="0">
                <a:solidFill>
                  <a:schemeClr val="dk1"/>
                </a:solidFill>
                <a:latin typeface="Calibri"/>
                <a:ea typeface="Calibri"/>
                <a:cs typeface="Calibri"/>
                <a:sym typeface="Calibri"/>
              </a:rPr>
              <a:t>done by humans</a:t>
            </a:r>
            <a:r>
              <a:rPr lang="en-US" sz="1200" dirty="0">
                <a:solidFill>
                  <a:schemeClr val="dk1"/>
                </a:solidFill>
                <a:latin typeface="Calibri"/>
                <a:ea typeface="Calibri"/>
                <a:cs typeface="Calibri"/>
                <a:sym typeface="Calibri"/>
              </a:rPr>
              <a:t> and may consider a variety of factors. Typically, a sufficient qualitative analysis will include: </a:t>
            </a:r>
            <a:r>
              <a:rPr lang="en-US" sz="1200" b="1" dirty="0">
                <a:solidFill>
                  <a:schemeClr val="dk1"/>
                </a:solidFill>
                <a:latin typeface="Calibri"/>
                <a:ea typeface="Calibri"/>
                <a:cs typeface="Calibri"/>
                <a:sym typeface="Calibri"/>
              </a:rPr>
              <a:t>text structure, language features, purpose and knowledge demands</a:t>
            </a:r>
            <a:r>
              <a:rPr lang="en-US" sz="1200" dirty="0">
                <a:solidFill>
                  <a:schemeClr val="dk1"/>
                </a:solidFill>
                <a:latin typeface="Calibri"/>
                <a:ea typeface="Calibri"/>
                <a:cs typeface="Calibri"/>
                <a:sym typeface="Calibri"/>
              </a:rPr>
              <a:t> (Council of Chief State School Officers, 2022).  The third factor used to evaluate a source’s complexity expands upon the first two measures, taking reader and task into consideration. </a:t>
            </a:r>
            <a:r>
              <a:rPr lang="en-US" sz="1200" b="1" dirty="0">
                <a:solidFill>
                  <a:schemeClr val="dk1"/>
                </a:solidFill>
                <a:latin typeface="Calibri"/>
                <a:ea typeface="Calibri"/>
                <a:cs typeface="Calibri"/>
                <a:sym typeface="Calibri"/>
              </a:rPr>
              <a:t>Reader and Task</a:t>
            </a:r>
            <a:r>
              <a:rPr lang="en-US" sz="1200" dirty="0">
                <a:solidFill>
                  <a:schemeClr val="dk1"/>
                </a:solidFill>
                <a:latin typeface="Calibri"/>
                <a:ea typeface="Calibri"/>
                <a:cs typeface="Calibri"/>
                <a:sym typeface="Calibri"/>
              </a:rPr>
              <a:t> is an evaluation of the text in light of the students who will engage with the text and the task the students will be assigned. This piece of the triangular evaluation is specific to the students and assignment(s)  involved. An evaluation of the reader and task takes into consideration the possible struggles students might face and the scaffolds students may require to make sense of the text (as a result of the qualitative and quantitative complexity analyses).”  </a:t>
            </a: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For a more detailed explanation of these factors, access the webinar listed below. The explanation of quantitative and qualitative complexity appear at 9:03-12:53. You may also review the Guidelines for Text Complexity: </a:t>
            </a:r>
            <a:r>
              <a:rPr lang="en-US" sz="2000" b="0" i="0" u="sng" dirty="0">
                <a:solidFill>
                  <a:srgbClr val="000000"/>
                </a:solidFill>
                <a:effectLst/>
                <a:latin typeface="Times New Roman" panose="02020603050405020304" pitchFamily="18" charset="0"/>
              </a:rPr>
              <a:t>https://sites.google.com/view/navigatingtext/TextGuide?authuser=0</a:t>
            </a:r>
            <a:endParaRPr lang="en-US" sz="1200" u="sng"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Resources</a:t>
            </a: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Council of Chief State School Officers. (2022). </a:t>
            </a:r>
            <a:r>
              <a:rPr lang="en-US" sz="1200" i="1" dirty="0">
                <a:solidFill>
                  <a:srgbClr val="102649"/>
                </a:solidFill>
                <a:latin typeface="Calibri"/>
                <a:ea typeface="Calibri"/>
                <a:cs typeface="Calibri"/>
                <a:sym typeface="Calibri"/>
              </a:rPr>
              <a:t>Text Complexity: Qualitative Rubrics.</a:t>
            </a:r>
            <a:r>
              <a:rPr lang="en-US" sz="1200" dirty="0">
                <a:solidFill>
                  <a:srgbClr val="102649"/>
                </a:solidFill>
                <a:latin typeface="Calibri"/>
                <a:ea typeface="Calibri"/>
                <a:cs typeface="Calibri"/>
                <a:sym typeface="Calibri"/>
              </a:rPr>
              <a:t> CCSSO. </a:t>
            </a:r>
            <a:r>
              <a:rPr lang="en-US" sz="1200" u="sng" dirty="0">
                <a:solidFill>
                  <a:schemeClr val="hlink"/>
                </a:solidFill>
                <a:latin typeface="Calibri"/>
                <a:ea typeface="Calibri"/>
                <a:cs typeface="Calibri"/>
                <a:sym typeface="Calibri"/>
                <a:hlinkClick r:id="rId3"/>
              </a:rPr>
              <a:t>https://sites.google.com/view/navigatingtext/qualitative-rubrics</a:t>
            </a:r>
            <a:r>
              <a:rPr lang="en-US" sz="1200" dirty="0">
                <a:solidFill>
                  <a:srgbClr val="102649"/>
                </a:solidFill>
                <a:latin typeface="Calibri"/>
                <a:ea typeface="Calibri"/>
                <a:cs typeface="Calibri"/>
                <a:sym typeface="Calibri"/>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2d853f571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2d853f571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There is a solution when sources seem too complex for the grade level and the solution is NOT to ditch the source. Sources may be adapted, excerpted and translated. Consider, “What cautions, if any, come to mind? Do you have concerns about adapting historical documents?  Does selecting an excerpt from a key primary source make you uncomfortable? Any thoughts about translating sources?”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Moving forward, we are going to dig into each option and spend time considering how we can use what we’ve learned about source complexity to avoid potential unintended consequences that may come with adapting, excerpting and translating sources to make them accessible for students.</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55a0864f81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55a0864f81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Brainstorm a list of possible cautions, either individually or with a partner if working in groups.</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2d853f571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2d853f571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This slide provides some examples of cautions to consider when modifying sources. </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55a0864f81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55a0864f81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View the Modified Sources </a:t>
            </a:r>
            <a:r>
              <a:rPr lang="en-US" sz="1200" dirty="0">
                <a:solidFill>
                  <a:srgbClr val="102649"/>
                </a:solidFill>
                <a:latin typeface="Calibri"/>
                <a:ea typeface="Calibri"/>
                <a:cs typeface="Calibri"/>
                <a:sym typeface="Calibri"/>
              </a:rPr>
              <a:t>document linked on the slide. This document contains an excerpt from the Stamp Act Resolution that is used in the Grade 5 Assignment with Teacher Notes </a:t>
            </a:r>
            <a:r>
              <a:rPr lang="en-US" sz="1200" dirty="0">
                <a:latin typeface="Calibri"/>
                <a:ea typeface="Calibri"/>
                <a:cs typeface="Calibri"/>
                <a:sym typeface="Calibri"/>
              </a:rPr>
              <a:t>from the student assignment library, which can be accessed here: </a:t>
            </a:r>
            <a:r>
              <a:rPr lang="en-US" sz="1200" u="sng" dirty="0">
                <a:latin typeface="Calibri"/>
                <a:ea typeface="Calibri"/>
                <a:cs typeface="Calibri"/>
                <a:sym typeface="Calibri"/>
              </a:rPr>
              <a:t>https://education.ky.gov/curriculum/standards/kyacadstand/Documents/Grade_5_SS_Strongly_Aligned_Assigment_TN.docx</a:t>
            </a:r>
            <a:r>
              <a:rPr lang="en-US" sz="1200" dirty="0">
                <a:latin typeface="Calibri"/>
                <a:ea typeface="Calibri"/>
                <a:cs typeface="Calibri"/>
                <a:sym typeface="Calibri"/>
              </a:rPr>
              <a:t>. First, read the original source excerpt, then compare it to both the modified source A and B. Notice that source A is simplified with more student-friendly language, but still conveys the same information as the original source. Source B has been further simplified to the point where not all of the content from the original source is included and conveyed. Consider: What are the implications of students missing some content from an original source due to over-simplifying the text for students?</a:t>
            </a:r>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facinghistory.org/resource-library/chunk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Version_Three.pdf" TargetMode="External"/><Relationship Id="rId5" Type="http://schemas.openxmlformats.org/officeDocument/2006/relationships/hyperlink" Target="https://education.ky.gov/curriculum/standards/kyacadstand/Documents/Version_Two.pdf" TargetMode="External"/><Relationship Id="rId4" Type="http://schemas.openxmlformats.org/officeDocument/2006/relationships/hyperlink" Target="https://education.ky.gov/curriculum/standards/kyacadstand/Documents/Version_On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Version_Three_Rationale.pdf" TargetMode="External"/><Relationship Id="rId5" Type="http://schemas.openxmlformats.org/officeDocument/2006/relationships/hyperlink" Target="https://education.ky.gov/curriculum/standards/kyacadstand/Documents/Version_Two_Rationale.pdf" TargetMode="External"/><Relationship Id="rId4" Type="http://schemas.openxmlformats.org/officeDocument/2006/relationships/hyperlink" Target="https://education.ky.gov/curriculum/standards/kyacadstand/Documents/Version_One_Rational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eachinghistory.org/teaching-materials/teaching-guides/2356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z.harvard.edu/sites/default/files/Connect%20Extend%20Challenge_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blconnect.harvard.edu/quick-write#:~:text=A%20quick%20write%20is%20a,Wood%20%26%20Valasa%2C%20200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ky.gov/curriculum/standards/kyacadstand/Documents/Modified_Source_Exampl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Supporting Students in Using Evidence</a:t>
            </a:r>
            <a:endParaRPr lang="en-US" dirty="0">
              <a:latin typeface="Franklin Gothic Medium" panose="020B0603020102020204" pitchFamily="34" charset="0"/>
            </a:endParaRPr>
          </a:p>
        </p:txBody>
      </p:sp>
      <p:sp>
        <p:nvSpPr>
          <p:cNvPr id="125" name="Google Shape;125;g2253e037a67_0_0"/>
          <p:cNvSpPr txBox="1"/>
          <p:nvPr/>
        </p:nvSpPr>
        <p:spPr>
          <a:xfrm>
            <a:off x="3761025" y="3922950"/>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Book" panose="020B0503020102020204" pitchFamily="34" charset="0"/>
                <a:ea typeface="Libre Franklin Medium"/>
                <a:cs typeface="Libre Franklin Medium"/>
                <a:sym typeface="Libre Franklin Medium"/>
              </a:rPr>
              <a:t>Module Series Overview	</a:t>
            </a:r>
            <a:endParaRPr sz="500"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f145736de9_0_2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(1)</a:t>
            </a:r>
            <a:endParaRPr dirty="0">
              <a:latin typeface="Franklin Gothic Medium" panose="020B0603020102020204" pitchFamily="34" charset="0"/>
            </a:endParaRPr>
          </a:p>
        </p:txBody>
      </p:sp>
      <p:sp>
        <p:nvSpPr>
          <p:cNvPr id="480" name="Google Shape;480;g1f145736de9_0_232"/>
          <p:cNvSpPr txBox="1">
            <a:spLocks noGrp="1"/>
          </p:cNvSpPr>
          <p:nvPr>
            <p:ph type="body" idx="1"/>
          </p:nvPr>
        </p:nvSpPr>
        <p:spPr>
          <a:xfrm>
            <a:off x="838200" y="3904700"/>
            <a:ext cx="10515600" cy="227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Read the article entitled, </a:t>
            </a:r>
            <a:r>
              <a:rPr lang="en-US" i="1"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0"/>
                  </a:ext>
                </a:extLst>
              </a:rPr>
              <a:t>Tampering</a:t>
            </a:r>
            <a:r>
              <a:rPr lang="en-US" i="1" u="sng" dirty="0">
                <a:solidFill>
                  <a:schemeClr val="hlink"/>
                </a:solidFill>
                <a:latin typeface="Franklin Gothic Book" panose="020B0503020102020204" pitchFamily="34" charset="0"/>
                <a:hlinkClick r:id="rId3"/>
              </a:rPr>
              <a:t> with History: Adapting Primary Sources for Struggling Readers</a:t>
            </a:r>
            <a:r>
              <a:rPr lang="en-US" dirty="0">
                <a:latin typeface="Franklin Gothic Book" panose="020B0503020102020204" pitchFamily="34" charset="0"/>
              </a:rPr>
              <a:t>. As you read this article, engage in </a:t>
            </a:r>
            <a:r>
              <a:rPr lang="en-US" u="sng" dirty="0">
                <a:solidFill>
                  <a:schemeClr val="hlink"/>
                </a:solidFill>
                <a:latin typeface="Franklin Gothic Book" panose="020B0503020102020204" pitchFamily="34" charset="0"/>
                <a:hlinkClick r:id="rId4"/>
              </a:rPr>
              <a:t>chunking</a:t>
            </a:r>
            <a:r>
              <a:rPr lang="en-US" dirty="0">
                <a:latin typeface="Franklin Gothic Book" panose="020B0503020102020204" pitchFamily="34" charset="0"/>
              </a:rPr>
              <a:t> to organize and synthesize your thinking about when and how sources should be adapted. </a:t>
            </a:r>
          </a:p>
        </p:txBody>
      </p:sp>
      <p:pic>
        <p:nvPicPr>
          <p:cNvPr id="481" name="Google Shape;481;g1f145736de9_0_23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252075" y="1752825"/>
            <a:ext cx="4482353" cy="1767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0976b23531_0_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(2)</a:t>
            </a:r>
            <a:endParaRPr dirty="0">
              <a:latin typeface="Franklin Gothic Medium" panose="020B0603020102020204" pitchFamily="34" charset="0"/>
            </a:endParaRPr>
          </a:p>
        </p:txBody>
      </p:sp>
      <p:sp>
        <p:nvSpPr>
          <p:cNvPr id="487" name="Google Shape;487;g20976b23531_0_45"/>
          <p:cNvSpPr txBox="1">
            <a:spLocks noGrp="1"/>
          </p:cNvSpPr>
          <p:nvPr>
            <p:ph type="body" idx="1"/>
          </p:nvPr>
        </p:nvSpPr>
        <p:spPr>
          <a:xfrm>
            <a:off x="632350" y="1911475"/>
            <a:ext cx="10883400" cy="36954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 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0" lvl="0" indent="0" algn="l" rtl="0">
              <a:lnSpc>
                <a:spcPct val="100000"/>
              </a:lnSpc>
              <a:spcBef>
                <a:spcPts val="1000"/>
              </a:spcBef>
              <a:spcAft>
                <a:spcPts val="0"/>
              </a:spcAft>
              <a:buNone/>
            </a:pPr>
            <a:endParaRPr dirty="0">
              <a:latin typeface="Franklin Gothic Book" panose="020B0503020102020204" pitchFamily="34" charset="0"/>
            </a:endParaRPr>
          </a:p>
          <a:p>
            <a:pPr marL="114300" lvl="0" indent="0" algn="l" rtl="0">
              <a:lnSpc>
                <a:spcPct val="100000"/>
              </a:lnSpc>
              <a:spcBef>
                <a:spcPts val="1000"/>
              </a:spcBef>
              <a:spcAft>
                <a:spcPts val="0"/>
              </a:spcAft>
              <a:buSzPts val="1800"/>
              <a:buNone/>
            </a:pPr>
            <a:r>
              <a:rPr lang="en-US" sz="3200" b="1" dirty="0">
                <a:latin typeface="Franklin Gothic Book" panose="020B0503020102020204" pitchFamily="34" charset="0"/>
              </a:rPr>
              <a:t>Recall</a:t>
            </a:r>
            <a:r>
              <a:rPr lang="en-US" sz="3200" dirty="0">
                <a:latin typeface="Franklin Gothic Book" panose="020B0503020102020204" pitchFamily="34" charset="0"/>
              </a:rPr>
              <a:t>:</a:t>
            </a:r>
          </a:p>
          <a:p>
            <a:pPr>
              <a:lnSpc>
                <a:spcPct val="100000"/>
              </a:lnSpc>
            </a:pPr>
            <a:r>
              <a:rPr lang="en-US" sz="2800" dirty="0">
                <a:latin typeface="Franklin Gothic Book" panose="020B0503020102020204" pitchFamily="34" charset="0"/>
              </a:rPr>
              <a:t>While working </a:t>
            </a:r>
            <a:r>
              <a:rPr lang="en-US" sz="2800" b="1" dirty="0">
                <a:latin typeface="Franklin Gothic Book" panose="020B0503020102020204" pitchFamily="34" charset="0"/>
              </a:rPr>
              <a:t>individually</a:t>
            </a:r>
            <a:r>
              <a:rPr lang="en-US" sz="2800" dirty="0">
                <a:latin typeface="Franklin Gothic Book" panose="020B0503020102020204" pitchFamily="34" charset="0"/>
              </a:rPr>
              <a:t> for two to three minutes, </a:t>
            </a:r>
            <a:r>
              <a:rPr lang="en-US" sz="2800" b="1" dirty="0">
                <a:latin typeface="Franklin Gothic Book" panose="020B0503020102020204" pitchFamily="34" charset="0"/>
              </a:rPr>
              <a:t>generate a list of key ideas from memory</a:t>
            </a:r>
            <a:r>
              <a:rPr lang="en-US" sz="2800" dirty="0">
                <a:latin typeface="Franklin Gothic Book" panose="020B0503020102020204" pitchFamily="34" charset="0"/>
              </a:rPr>
              <a:t> that you recall from the article that </a:t>
            </a:r>
            <a:r>
              <a:rPr lang="en-US" sz="2800" b="1" dirty="0">
                <a:latin typeface="Franklin Gothic Book" panose="020B0503020102020204" pitchFamily="34" charset="0"/>
              </a:rPr>
              <a:t>you feel is important</a:t>
            </a:r>
            <a:r>
              <a:rPr lang="en-US" sz="2800" dirty="0">
                <a:latin typeface="Franklin Gothic Book" panose="020B0503020102020204" pitchFamily="34" charset="0"/>
              </a:rPr>
              <a:t> to hang onto. </a:t>
            </a:r>
            <a:endParaRPr sz="2800" dirty="0">
              <a:latin typeface="Franklin Gothic Book" panose="020B0503020102020204" pitchFamily="34" charset="0"/>
            </a:endParaRPr>
          </a:p>
        </p:txBody>
      </p:sp>
      <p:pic>
        <p:nvPicPr>
          <p:cNvPr id="488" name="Google Shape;488;g20976b23531_0_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0976b23531_0_5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(3)</a:t>
            </a:r>
            <a:endParaRPr dirty="0">
              <a:latin typeface="Franklin Gothic Medium" panose="020B0603020102020204" pitchFamily="34" charset="0"/>
            </a:endParaRPr>
          </a:p>
        </p:txBody>
      </p:sp>
      <p:sp>
        <p:nvSpPr>
          <p:cNvPr id="494" name="Google Shape;494;g20976b23531_0_51"/>
          <p:cNvSpPr txBox="1">
            <a:spLocks noGrp="1"/>
          </p:cNvSpPr>
          <p:nvPr>
            <p:ph type="body" idx="1"/>
          </p:nvPr>
        </p:nvSpPr>
        <p:spPr>
          <a:xfrm>
            <a:off x="554636" y="1690825"/>
            <a:ext cx="10961114" cy="3977550"/>
          </a:xfrm>
          <a:prstGeom prst="rect">
            <a:avLst/>
          </a:prstGeom>
        </p:spPr>
        <p:txBody>
          <a:bodyPr spcFirstLastPara="1" wrap="square" lIns="91425" tIns="45700" rIns="91425" bIns="45700" anchor="t" anchorCtr="0">
            <a:normAutofit fontScale="77500" lnSpcReduction="20000"/>
          </a:bodyPr>
          <a:lstStyle/>
          <a:p>
            <a:pPr marL="0" lvl="0" indent="0" algn="l" rtl="0">
              <a:lnSpc>
                <a:spcPct val="120000"/>
              </a:lnSpc>
              <a:spcBef>
                <a:spcPts val="1000"/>
              </a:spcBef>
              <a:spcAft>
                <a:spcPts val="0"/>
              </a:spcAft>
              <a:buNone/>
            </a:pPr>
            <a:r>
              <a:rPr lang="en-US" dirty="0">
                <a:latin typeface="Franklin Gothic Book" panose="020B0503020102020204" pitchFamily="34" charset="0"/>
              </a:rPr>
              <a:t> 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114300" lvl="0" indent="0" algn="l" rtl="0">
              <a:lnSpc>
                <a:spcPct val="120000"/>
              </a:lnSpc>
              <a:spcBef>
                <a:spcPts val="1000"/>
              </a:spcBef>
              <a:spcAft>
                <a:spcPts val="0"/>
              </a:spcAft>
              <a:buSzPts val="1800"/>
              <a:buNone/>
            </a:pPr>
            <a:r>
              <a:rPr lang="en-US" sz="3100" b="1" dirty="0">
                <a:latin typeface="Franklin Gothic Book" panose="020B0503020102020204" pitchFamily="34" charset="0"/>
              </a:rPr>
              <a:t>Add (+) 1</a:t>
            </a:r>
          </a:p>
          <a:p>
            <a:pPr marL="914400" lvl="1" indent="-342900" algn="l" rtl="0">
              <a:lnSpc>
                <a:spcPct val="120000"/>
              </a:lnSpc>
              <a:spcBef>
                <a:spcPts val="0"/>
              </a:spcBef>
              <a:spcAft>
                <a:spcPts val="0"/>
              </a:spcAft>
              <a:buSzPts val="1800"/>
              <a:buFont typeface="Calibri"/>
              <a:buChar char="•"/>
            </a:pPr>
            <a:r>
              <a:rPr lang="en-US" sz="3100" b="1" dirty="0">
                <a:latin typeface="Franklin Gothic Book" panose="020B0503020102020204" pitchFamily="34" charset="0"/>
              </a:rPr>
              <a:t>Pass</a:t>
            </a:r>
            <a:r>
              <a:rPr lang="en-US" sz="3100" dirty="0">
                <a:latin typeface="Franklin Gothic Book" panose="020B0503020102020204" pitchFamily="34" charset="0"/>
              </a:rPr>
              <a:t> your paper to the right. </a:t>
            </a:r>
          </a:p>
          <a:p>
            <a:pPr marL="914400" lvl="1" indent="-342900" algn="l" rtl="0">
              <a:lnSpc>
                <a:spcPct val="120000"/>
              </a:lnSpc>
              <a:spcBef>
                <a:spcPts val="0"/>
              </a:spcBef>
              <a:spcAft>
                <a:spcPts val="0"/>
              </a:spcAft>
              <a:buSzPts val="1800"/>
              <a:buFont typeface="Calibri"/>
              <a:buChar char="•"/>
            </a:pPr>
            <a:r>
              <a:rPr lang="en-US" sz="3100" dirty="0">
                <a:latin typeface="Franklin Gothic Book" panose="020B0503020102020204" pitchFamily="34" charset="0"/>
              </a:rPr>
              <a:t>For </a:t>
            </a:r>
            <a:r>
              <a:rPr lang="en-US" sz="3100" b="1" dirty="0">
                <a:latin typeface="Franklin Gothic Book" panose="020B0503020102020204" pitchFamily="34" charset="0"/>
              </a:rPr>
              <a:t>one to two minutes</a:t>
            </a:r>
            <a:r>
              <a:rPr lang="en-US" sz="3100" dirty="0">
                <a:latin typeface="Franklin Gothic Book" panose="020B0503020102020204" pitchFamily="34" charset="0"/>
              </a:rPr>
              <a:t>, </a:t>
            </a:r>
            <a:r>
              <a:rPr lang="en-US" sz="3100" b="1" dirty="0">
                <a:latin typeface="Franklin Gothic Book" panose="020B0503020102020204" pitchFamily="34" charset="0"/>
              </a:rPr>
              <a:t>read </a:t>
            </a:r>
            <a:r>
              <a:rPr lang="en-US" sz="3100" dirty="0">
                <a:latin typeface="Franklin Gothic Book" panose="020B0503020102020204" pitchFamily="34" charset="0"/>
              </a:rPr>
              <a:t>through the list you received and </a:t>
            </a:r>
            <a:r>
              <a:rPr lang="en-US" sz="3100" b="1" dirty="0">
                <a:latin typeface="Franklin Gothic Book" panose="020B0503020102020204" pitchFamily="34" charset="0"/>
              </a:rPr>
              <a:t>add one new thing</a:t>
            </a:r>
            <a:r>
              <a:rPr lang="en-US" sz="3100" dirty="0">
                <a:latin typeface="Franklin Gothic Book" panose="020B0503020102020204" pitchFamily="34" charset="0"/>
              </a:rPr>
              <a:t> to the list. Your addition may be… </a:t>
            </a: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an elaboration (adding a detail)</a:t>
            </a:r>
            <a:endParaRPr sz="3100" dirty="0">
              <a:latin typeface="Franklin Gothic Book" panose="020B0503020102020204" pitchFamily="34" charset="0"/>
            </a:endParaRP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 new point (adding something that was missing)</a:t>
            </a:r>
            <a:endParaRPr sz="3100" dirty="0">
              <a:latin typeface="Franklin Gothic Book" panose="020B0503020102020204" pitchFamily="34" charset="0"/>
            </a:endParaRP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 connection (adding a relationship between ideas). </a:t>
            </a:r>
          </a:p>
          <a:p>
            <a:pPr marL="914400" lvl="1" indent="-342900" algn="l" rtl="0">
              <a:lnSpc>
                <a:spcPct val="120000"/>
              </a:lnSpc>
              <a:spcBef>
                <a:spcPts val="0"/>
              </a:spcBef>
              <a:spcAft>
                <a:spcPts val="0"/>
              </a:spcAft>
              <a:buSzPts val="1800"/>
              <a:buFont typeface="Calibri"/>
              <a:buChar char="•"/>
            </a:pPr>
            <a:r>
              <a:rPr lang="en-US" sz="3100" b="1" dirty="0">
                <a:latin typeface="Franklin Gothic Book" panose="020B0503020102020204" pitchFamily="34" charset="0"/>
              </a:rPr>
              <a:t>REPEAT</a:t>
            </a:r>
            <a:r>
              <a:rPr lang="en-US" sz="3100" dirty="0">
                <a:latin typeface="Franklin Gothic Book" panose="020B0503020102020204" pitchFamily="34" charset="0"/>
              </a:rPr>
              <a:t> this process </a:t>
            </a:r>
            <a:r>
              <a:rPr lang="en-US" sz="3100" b="1" dirty="0">
                <a:latin typeface="Franklin Gothic Book" panose="020B0503020102020204" pitchFamily="34" charset="0"/>
              </a:rPr>
              <a:t>two </a:t>
            </a:r>
            <a:r>
              <a:rPr lang="en-US" sz="3100" dirty="0">
                <a:latin typeface="Franklin Gothic Book" panose="020B0503020102020204" pitchFamily="34" charset="0"/>
              </a:rPr>
              <a:t>times. </a:t>
            </a:r>
          </a:p>
        </p:txBody>
      </p:sp>
      <p:pic>
        <p:nvPicPr>
          <p:cNvPr id="495" name="Google Shape;495;g20976b23531_0_5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0976b23531_0_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(4)</a:t>
            </a:r>
            <a:endParaRPr dirty="0">
              <a:latin typeface="Franklin Gothic Medium" panose="020B0603020102020204" pitchFamily="34" charset="0"/>
            </a:endParaRPr>
          </a:p>
        </p:txBody>
      </p:sp>
      <p:sp>
        <p:nvSpPr>
          <p:cNvPr id="501" name="Google Shape;501;g20976b23531_0_57"/>
          <p:cNvSpPr txBox="1">
            <a:spLocks noGrp="1"/>
          </p:cNvSpPr>
          <p:nvPr>
            <p:ph type="body" idx="1"/>
          </p:nvPr>
        </p:nvSpPr>
        <p:spPr>
          <a:xfrm>
            <a:off x="632350" y="1911475"/>
            <a:ext cx="10883400" cy="3695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114300" lvl="0" indent="0" algn="l" rtl="0">
              <a:spcBef>
                <a:spcPts val="1000"/>
              </a:spcBef>
              <a:spcAft>
                <a:spcPts val="0"/>
              </a:spcAft>
              <a:buSzPts val="1800"/>
              <a:buNone/>
            </a:pPr>
            <a:r>
              <a:rPr lang="en-US" b="1" dirty="0">
                <a:latin typeface="Franklin Gothic Book" panose="020B0503020102020204" pitchFamily="34" charset="0"/>
              </a:rPr>
              <a:t>Act</a:t>
            </a:r>
            <a:endParaRPr b="1"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b="1" dirty="0">
                <a:latin typeface="Franklin Gothic Book" panose="020B0503020102020204" pitchFamily="34" charset="0"/>
              </a:rPr>
              <a:t>Return</a:t>
            </a:r>
            <a:r>
              <a:rPr lang="en-US" dirty="0">
                <a:latin typeface="Franklin Gothic Book" panose="020B0503020102020204" pitchFamily="34" charset="0"/>
              </a:rPr>
              <a:t> the papers back to their </a:t>
            </a:r>
            <a:r>
              <a:rPr lang="en-US" b="1" dirty="0">
                <a:latin typeface="Franklin Gothic Book" panose="020B0503020102020204" pitchFamily="34" charset="0"/>
              </a:rPr>
              <a:t>original owners.</a:t>
            </a:r>
            <a:endParaRPr b="1"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dirty="0">
                <a:latin typeface="Franklin Gothic Book" panose="020B0503020102020204" pitchFamily="34" charset="0"/>
              </a:rPr>
              <a:t>Leaders </a:t>
            </a:r>
            <a:r>
              <a:rPr lang="en-US" b="1" dirty="0">
                <a:latin typeface="Franklin Gothic Book" panose="020B0503020102020204" pitchFamily="34" charset="0"/>
              </a:rPr>
              <a:t>read</a:t>
            </a:r>
            <a:r>
              <a:rPr lang="en-US" dirty="0">
                <a:latin typeface="Franklin Gothic Book" panose="020B0503020102020204" pitchFamily="34" charset="0"/>
              </a:rPr>
              <a:t> through and </a:t>
            </a:r>
            <a:r>
              <a:rPr lang="en-US" b="1" dirty="0">
                <a:latin typeface="Franklin Gothic Book" panose="020B0503020102020204" pitchFamily="34" charset="0"/>
              </a:rPr>
              <a:t>review</a:t>
            </a:r>
            <a:r>
              <a:rPr lang="en-US" dirty="0">
                <a:latin typeface="Franklin Gothic Book" panose="020B0503020102020204" pitchFamily="34" charset="0"/>
              </a:rPr>
              <a:t> all the </a:t>
            </a:r>
            <a:r>
              <a:rPr lang="en-US" b="1" dirty="0">
                <a:latin typeface="Franklin Gothic Book" panose="020B0503020102020204" pitchFamily="34" charset="0"/>
              </a:rPr>
              <a:t>additions</a:t>
            </a:r>
            <a:r>
              <a:rPr lang="en-US" dirty="0">
                <a:latin typeface="Franklin Gothic Book" panose="020B0503020102020204" pitchFamily="34" charset="0"/>
              </a:rPr>
              <a:t> to your work. </a:t>
            </a:r>
            <a:endParaRPr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b="1" dirty="0">
                <a:latin typeface="Franklin Gothic Book" panose="020B0503020102020204" pitchFamily="34" charset="0"/>
              </a:rPr>
              <a:t>Add any ideas </a:t>
            </a:r>
            <a:r>
              <a:rPr lang="en-US" dirty="0">
                <a:latin typeface="Franklin Gothic Book" panose="020B0503020102020204" pitchFamily="34" charset="0"/>
              </a:rPr>
              <a:t>you have picked up from reading other’s sheets that </a:t>
            </a:r>
            <a:r>
              <a:rPr lang="en-US" b="1" dirty="0">
                <a:latin typeface="Franklin Gothic Book" panose="020B0503020102020204" pitchFamily="34" charset="0"/>
              </a:rPr>
              <a:t>you found memorable</a:t>
            </a:r>
            <a:r>
              <a:rPr lang="en-US" dirty="0">
                <a:latin typeface="Franklin Gothic Book" panose="020B0503020102020204" pitchFamily="34" charset="0"/>
              </a:rPr>
              <a:t>. </a:t>
            </a:r>
            <a:endParaRPr dirty="0">
              <a:latin typeface="Franklin Gothic Book" panose="020B0503020102020204" pitchFamily="34" charset="0"/>
            </a:endParaRPr>
          </a:p>
        </p:txBody>
      </p:sp>
      <p:pic>
        <p:nvPicPr>
          <p:cNvPr id="502" name="Google Shape;502;g20976b23531_0_5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1f145736de9_0_243"/>
          <p:cNvSpPr txBox="1">
            <a:spLocks noGrp="1"/>
          </p:cNvSpPr>
          <p:nvPr>
            <p:ph type="title"/>
          </p:nvPr>
        </p:nvSpPr>
        <p:spPr>
          <a:xfrm>
            <a:off x="574100" y="246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(5)</a:t>
            </a:r>
            <a:endParaRPr dirty="0">
              <a:latin typeface="Franklin Gothic Medium" panose="020B0603020102020204" pitchFamily="34" charset="0"/>
            </a:endParaRPr>
          </a:p>
        </p:txBody>
      </p:sp>
      <p:sp>
        <p:nvSpPr>
          <p:cNvPr id="508" name="Google Shape;508;g1f145736de9_0_243"/>
          <p:cNvSpPr txBox="1">
            <a:spLocks noGrp="1"/>
          </p:cNvSpPr>
          <p:nvPr>
            <p:ph type="body" idx="1"/>
          </p:nvPr>
        </p:nvSpPr>
        <p:spPr>
          <a:xfrm>
            <a:off x="574100" y="1641000"/>
            <a:ext cx="6300000" cy="3392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000" dirty="0">
                <a:solidFill>
                  <a:schemeClr val="dk1"/>
                </a:solidFill>
                <a:latin typeface="Franklin Gothic Book" panose="020B0503020102020204" pitchFamily="34" charset="0"/>
              </a:rPr>
              <a:t>Another way sources can be adapted is by replacing complex or antiquated words with grade-level synonyms. Adapting the vocabulary can help students access the information contained in the source.</a:t>
            </a:r>
            <a:r>
              <a:rPr lang="en-US" sz="2500" dirty="0">
                <a:solidFill>
                  <a:schemeClr val="dk1"/>
                </a:solidFill>
                <a:latin typeface="Franklin Gothic Book" panose="020B0503020102020204" pitchFamily="34" charset="0"/>
              </a:rPr>
              <a:t> </a:t>
            </a:r>
            <a:endParaRPr sz="2500" dirty="0">
              <a:solidFill>
                <a:schemeClr val="dk1"/>
              </a:solidFill>
              <a:latin typeface="Franklin Gothic Book" panose="020B0503020102020204" pitchFamily="34" charset="0"/>
            </a:endParaRPr>
          </a:p>
        </p:txBody>
      </p:sp>
      <p:pic>
        <p:nvPicPr>
          <p:cNvPr id="509" name="Google Shape;509;g1f145736de9_0_2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26500" y="1572300"/>
            <a:ext cx="4866000" cy="323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23c2a54d89_0_23"/>
          <p:cNvSpPr txBox="1">
            <a:spLocks noGrp="1"/>
          </p:cNvSpPr>
          <p:nvPr>
            <p:ph type="title"/>
          </p:nvPr>
        </p:nvSpPr>
        <p:spPr>
          <a:xfrm>
            <a:off x="397650" y="20455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(6)</a:t>
            </a:r>
            <a:endParaRPr dirty="0">
              <a:latin typeface="Franklin Gothic Medium" panose="020B0603020102020204" pitchFamily="34" charset="0"/>
            </a:endParaRPr>
          </a:p>
        </p:txBody>
      </p:sp>
      <p:sp>
        <p:nvSpPr>
          <p:cNvPr id="516" name="Google Shape;516;g223c2a54d89_0_23"/>
          <p:cNvSpPr txBox="1">
            <a:spLocks noGrp="1"/>
          </p:cNvSpPr>
          <p:nvPr>
            <p:ph type="body" idx="1"/>
          </p:nvPr>
        </p:nvSpPr>
        <p:spPr>
          <a:xfrm>
            <a:off x="397650" y="1169233"/>
            <a:ext cx="11536847" cy="4528042"/>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300" dirty="0">
                <a:solidFill>
                  <a:schemeClr val="dk1"/>
                </a:solidFill>
                <a:latin typeface="Franklin Gothic Book" panose="020B0503020102020204" pitchFamily="34" charset="0"/>
              </a:rPr>
              <a:t>When providing students with a source with simplified vocabulary, consider the following:</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1"/>
                  </a:ext>
                </a:extLst>
              </a:rPr>
              <a:t>The original version of the source should be provided. Students should be aware that they are engaging with a modified source. </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rPr>
              <a:t>Use online translation tools judiciously. Sometimes an online tool might omit discipline specific vocabulary that students need to learn. Ensure that any modification you provide uses simplified complex vocabulary but allows you, as an instructor, to teach the discipline specific vocabulary required of that content. </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rPr>
              <a:t>When modifying sources, consider including original imagery along with the text to support reader comprehension.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f145736de9_0_238"/>
          <p:cNvSpPr txBox="1">
            <a:spLocks noGrp="1"/>
          </p:cNvSpPr>
          <p:nvPr>
            <p:ph type="title"/>
          </p:nvPr>
        </p:nvSpPr>
        <p:spPr>
          <a:xfrm>
            <a:off x="749112" y="22071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Excerpting Sources</a:t>
            </a:r>
            <a:endParaRPr dirty="0">
              <a:latin typeface="Franklin Gothic Medium" panose="020B0603020102020204" pitchFamily="34" charset="0"/>
            </a:endParaRPr>
          </a:p>
        </p:txBody>
      </p:sp>
      <p:sp>
        <p:nvSpPr>
          <p:cNvPr id="522" name="Google Shape;522;g1f145736de9_0_238"/>
          <p:cNvSpPr txBox="1">
            <a:spLocks noGrp="1"/>
          </p:cNvSpPr>
          <p:nvPr>
            <p:ph type="body" idx="1"/>
          </p:nvPr>
        </p:nvSpPr>
        <p:spPr>
          <a:xfrm>
            <a:off x="749112" y="1325700"/>
            <a:ext cx="10838543" cy="4367532"/>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2300" dirty="0">
                <a:solidFill>
                  <a:schemeClr val="dk1"/>
                </a:solidFill>
                <a:latin typeface="Franklin Gothic Book" panose="020B0503020102020204" pitchFamily="34" charset="0"/>
              </a:rPr>
              <a:t>When excerpting sources, teachers need to keep the success criteria of the cohesive period of learning in mind. What part of the source will help support students in mastering the content required? Some questions teachers should consider:</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Does the excerpt of the source align with the success criteria of the cohesive period of learning? </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Does the excerpt of the source represent the source as a whole? Does the excerpt contain any misrepresentation of the original source or intent of its author? </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Is the excerpt significant enough in length and content for students to engage with?</a:t>
            </a:r>
            <a:endParaRPr sz="2300" dirty="0">
              <a:solidFill>
                <a:schemeClr val="dk1"/>
              </a:solidFill>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1f145736de9_0_249"/>
          <p:cNvSpPr txBox="1">
            <a:spLocks noGrp="1"/>
          </p:cNvSpPr>
          <p:nvPr>
            <p:ph type="title"/>
          </p:nvPr>
        </p:nvSpPr>
        <p:spPr>
          <a:xfrm>
            <a:off x="541150" y="210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2"/>
                  </a:ext>
                </a:extLst>
              </a:rPr>
              <a:t>Check </a:t>
            </a:r>
            <a:r>
              <a:rPr lang="en-US" dirty="0">
                <a:latin typeface="Franklin Gothic Medium" panose="020B0603020102020204" pitchFamily="34" charset="0"/>
              </a:rPr>
              <a:t>for </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3"/>
                  </a:ext>
                </a:extLst>
              </a:rPr>
              <a:t>understanding</a:t>
            </a:r>
            <a:endParaRPr lang="en-US" dirty="0">
              <a:latin typeface="Franklin Gothic Medium" panose="020B0603020102020204" pitchFamily="34" charset="0"/>
            </a:endParaRPr>
          </a:p>
        </p:txBody>
      </p:sp>
      <p:sp>
        <p:nvSpPr>
          <p:cNvPr id="530" name="Google Shape;530;g1f145736de9_0_249"/>
          <p:cNvSpPr txBox="1"/>
          <p:nvPr/>
        </p:nvSpPr>
        <p:spPr>
          <a:xfrm>
            <a:off x="541150" y="1323300"/>
            <a:ext cx="7094100"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Franklin Gothic Book" panose="020B0503020102020204" pitchFamily="34" charset="0"/>
                <a:ea typeface="Libre Franklin"/>
                <a:cs typeface="Libre Franklin"/>
                <a:sym typeface="Libre Franklin"/>
              </a:rPr>
              <a:t>Access the links below to assess your knowledge of adapting and excerpting sources. As you review these sources, answer the following question: </a:t>
            </a:r>
            <a:endParaRPr sz="2800" dirty="0">
              <a:latin typeface="Franklin Gothic Book" panose="020B0503020102020204" pitchFamily="34" charset="0"/>
              <a:ea typeface="Libre Franklin"/>
              <a:cs typeface="Libre Franklin"/>
              <a:sym typeface="Libre Franklin"/>
            </a:endParaRPr>
          </a:p>
        </p:txBody>
      </p:sp>
      <p:pic>
        <p:nvPicPr>
          <p:cNvPr id="531" name="Google Shape;531;g1f145736de9_0_2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35250" y="583787"/>
            <a:ext cx="3755975" cy="2499425"/>
          </a:xfrm>
          <a:prstGeom prst="rect">
            <a:avLst/>
          </a:prstGeom>
          <a:noFill/>
          <a:ln>
            <a:noFill/>
          </a:ln>
        </p:spPr>
      </p:pic>
      <p:sp>
        <p:nvSpPr>
          <p:cNvPr id="528" name="Google Shape;528;g1f145736de9_0_249"/>
          <p:cNvSpPr txBox="1">
            <a:spLocks noGrp="1"/>
          </p:cNvSpPr>
          <p:nvPr>
            <p:ph type="body" idx="1"/>
          </p:nvPr>
        </p:nvSpPr>
        <p:spPr>
          <a:xfrm>
            <a:off x="269350" y="3566625"/>
            <a:ext cx="11059200" cy="898200"/>
          </a:xfrm>
          <a:prstGeom prst="rect">
            <a:avLst/>
          </a:prstGeom>
        </p:spPr>
        <p:txBody>
          <a:bodyPr spcFirstLastPara="1" wrap="square" lIns="91425" tIns="45700" rIns="91425" bIns="45700" anchor="t" anchorCtr="0">
            <a:normAutofit/>
          </a:bodyPr>
          <a:lstStyle/>
          <a:p>
            <a:pPr marL="146050" lvl="0" indent="0" algn="l" rtl="0">
              <a:spcBef>
                <a:spcPts val="1000"/>
              </a:spcBef>
              <a:spcAft>
                <a:spcPts val="0"/>
              </a:spcAft>
              <a:buSzPts val="1300"/>
              <a:buNone/>
            </a:pPr>
            <a:r>
              <a:rPr lang="en-US" sz="3200" b="1" dirty="0">
                <a:latin typeface="Franklin Gothic Book" panose="020B0503020102020204" pitchFamily="34" charset="0"/>
              </a:rPr>
              <a:t>Is the modified source provided adapted or excerpted?</a:t>
            </a:r>
            <a:endParaRPr sz="3200" b="1" dirty="0">
              <a:latin typeface="Franklin Gothic Book" panose="020B0503020102020204" pitchFamily="34" charset="0"/>
            </a:endParaRPr>
          </a:p>
        </p:txBody>
      </p:sp>
      <p:graphicFrame>
        <p:nvGraphicFramePr>
          <p:cNvPr id="529" name="Google Shape;529;g1f145736de9_0_249"/>
          <p:cNvGraphicFramePr/>
          <p:nvPr>
            <p:extLst>
              <p:ext uri="{D42A27DB-BD31-4B8C-83A1-F6EECF244321}">
                <p14:modId xmlns:p14="http://schemas.microsoft.com/office/powerpoint/2010/main" val="3123623063"/>
              </p:ext>
            </p:extLst>
          </p:nvPr>
        </p:nvGraphicFramePr>
        <p:xfrm>
          <a:off x="655450" y="4762500"/>
          <a:ext cx="10287000" cy="533370"/>
        </p:xfrm>
        <a:graphic>
          <a:graphicData uri="http://schemas.openxmlformats.org/drawingml/2006/table">
            <a:tbl>
              <a:tblPr firstRow="1">
                <a:noFill/>
                <a:tableStyleId>{7D4F87D2-B31D-4A5B-840A-ADB18C62B1F1}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4"/>
                            </a:ext>
                          </a:extLst>
                        </a:rPr>
                        <a:t>Version One</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5"/>
                        </a:rPr>
                        <a:t>Version Two</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6"/>
                        </a:rPr>
                        <a:t>Version Three</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23c2a54d89_0_46"/>
          <p:cNvSpPr txBox="1">
            <a:spLocks noGrp="1"/>
          </p:cNvSpPr>
          <p:nvPr>
            <p:ph type="title"/>
          </p:nvPr>
        </p:nvSpPr>
        <p:spPr>
          <a:xfrm>
            <a:off x="541150" y="210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5"/>
                  </a:ext>
                </a:extLst>
              </a:rPr>
              <a:t>Check </a:t>
            </a:r>
            <a:r>
              <a:rPr lang="en-US" dirty="0">
                <a:latin typeface="Franklin Gothic Medium" panose="020B0603020102020204" pitchFamily="34" charset="0"/>
              </a:rPr>
              <a:t>For U</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6"/>
                  </a:ext>
                </a:extLst>
              </a:rPr>
              <a:t>nderstanding</a:t>
            </a:r>
            <a:r>
              <a:rPr lang="en-US" dirty="0">
                <a:latin typeface="Franklin Gothic Medium" panose="020B0603020102020204" pitchFamily="34" charset="0"/>
              </a:rPr>
              <a:t> Review </a:t>
            </a:r>
          </a:p>
        </p:txBody>
      </p:sp>
      <p:sp>
        <p:nvSpPr>
          <p:cNvPr id="537" name="Google Shape;537;g223c2a54d89_0_46"/>
          <p:cNvSpPr txBox="1">
            <a:spLocks noGrp="1"/>
          </p:cNvSpPr>
          <p:nvPr>
            <p:ph type="body" idx="1"/>
          </p:nvPr>
        </p:nvSpPr>
        <p:spPr>
          <a:xfrm>
            <a:off x="769750" y="1479020"/>
            <a:ext cx="6222257" cy="26217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N</a:t>
            </a:r>
            <a:r>
              <a:rPr lang="en-US"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7"/>
                  </a:ext>
                </a:extLst>
              </a:rPr>
              <a:t>ow, access the following links for each version to see the rationale for modifying the constitution in these ways.</a:t>
            </a:r>
            <a:endParaRPr lang="en-US" dirty="0">
              <a:latin typeface="Franklin Gothic Book" panose="020B0503020102020204" pitchFamily="34" charset="0"/>
            </a:endParaRPr>
          </a:p>
        </p:txBody>
      </p:sp>
      <p:pic>
        <p:nvPicPr>
          <p:cNvPr id="539" name="Google Shape;539;g223c2a54d89_0_46" descr="This is an image of the US Constitution."/>
          <p:cNvPicPr preferRelativeResize="0"/>
          <p:nvPr/>
        </p:nvPicPr>
        <p:blipFill>
          <a:blip r:embed="rId3">
            <a:alphaModFix/>
          </a:blip>
          <a:stretch>
            <a:fillRect/>
          </a:stretch>
        </p:blipFill>
        <p:spPr>
          <a:xfrm>
            <a:off x="7482535" y="1345775"/>
            <a:ext cx="3939715" cy="2621700"/>
          </a:xfrm>
          <a:prstGeom prst="rect">
            <a:avLst/>
          </a:prstGeom>
          <a:noFill/>
          <a:ln>
            <a:noFill/>
          </a:ln>
        </p:spPr>
      </p:pic>
      <p:graphicFrame>
        <p:nvGraphicFramePr>
          <p:cNvPr id="538" name="Google Shape;538;g223c2a54d89_0_46"/>
          <p:cNvGraphicFramePr/>
          <p:nvPr>
            <p:extLst>
              <p:ext uri="{D42A27DB-BD31-4B8C-83A1-F6EECF244321}">
                <p14:modId xmlns:p14="http://schemas.microsoft.com/office/powerpoint/2010/main" val="1411895061"/>
              </p:ext>
            </p:extLst>
          </p:nvPr>
        </p:nvGraphicFramePr>
        <p:xfrm>
          <a:off x="769750" y="4279504"/>
          <a:ext cx="10287000" cy="1234410"/>
        </p:xfrm>
        <a:graphic>
          <a:graphicData uri="http://schemas.openxmlformats.org/drawingml/2006/table">
            <a:tbl>
              <a:tblPr firstRow="1">
                <a:noFill/>
                <a:tableStyleId>{7D4F87D2-B31D-4A5B-840A-ADB18C62B1F1}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8"/>
                            </a:ext>
                          </a:extLst>
                        </a:rPr>
                        <a:t>Version One</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Adapted</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5"/>
                        </a:rPr>
                        <a:t>Version Two</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Excerpted</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6"/>
                        </a:rPr>
                        <a:t>Version Three</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Adapted </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f145736de9_0_25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a:t>
            </a:r>
            <a:endParaRPr dirty="0">
              <a:latin typeface="Franklin Gothic Medium" panose="020B0603020102020204" pitchFamily="34" charset="0"/>
            </a:endParaRPr>
          </a:p>
        </p:txBody>
      </p:sp>
      <p:sp>
        <p:nvSpPr>
          <p:cNvPr id="545" name="Google Shape;545;g1f145736de9_0_256"/>
          <p:cNvSpPr txBox="1">
            <a:spLocks noGrp="1"/>
          </p:cNvSpPr>
          <p:nvPr>
            <p:ph type="body" idx="1"/>
          </p:nvPr>
        </p:nvSpPr>
        <p:spPr>
          <a:xfrm>
            <a:off x="514050" y="4084775"/>
            <a:ext cx="11163900" cy="24081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3000" dirty="0">
                <a:latin typeface="Franklin Gothic Book" panose="020B0503020102020204" pitchFamily="34" charset="0"/>
              </a:rPr>
              <a:t>Read and annotate</a:t>
            </a:r>
            <a:r>
              <a:rPr lang="en-US" sz="30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9"/>
                  </a:ext>
                </a:extLst>
              </a:rPr>
              <a:t> </a:t>
            </a:r>
            <a:r>
              <a:rPr lang="en-US" sz="3000"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0"/>
                  </a:ext>
                </a:extLst>
              </a:rPr>
              <a:t>Adapting Documents for the Classroom: Equity and Acces</a:t>
            </a:r>
            <a:r>
              <a:rPr lang="en-US" sz="3000" u="sng" dirty="0">
                <a:solidFill>
                  <a:schemeClr val="hlink"/>
                </a:solidFill>
                <a:highlight>
                  <a:schemeClr val="lt1"/>
                </a:highlight>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1"/>
                  </a:ext>
                </a:extLst>
              </a:rPr>
              <a:t>s</a:t>
            </a:r>
            <a:r>
              <a:rPr lang="en-US" sz="3000" dirty="0">
                <a:solidFill>
                  <a:srgbClr val="FFBB33"/>
                </a:solidFill>
                <a:highlight>
                  <a:schemeClr val="lt1"/>
                </a:highlight>
                <a:latin typeface="Franklin Gothic Book" panose="020B0503020102020204" pitchFamily="34" charset="0"/>
              </a:rPr>
              <a:t> </a:t>
            </a:r>
            <a:r>
              <a:rPr lang="en-US" sz="3000" dirty="0">
                <a:latin typeface="Franklin Gothic Book" panose="020B0503020102020204" pitchFamily="34" charset="0"/>
              </a:rPr>
              <a:t>to develop guidelines for </a:t>
            </a:r>
            <a:r>
              <a:rPr lang="en-US" sz="3000" dirty="0">
                <a:solidFill>
                  <a:schemeClr val="dk1"/>
                </a:solidFill>
                <a:latin typeface="Franklin Gothic Book" panose="020B0503020102020204" pitchFamily="34" charset="0"/>
              </a:rPr>
              <a:t>modifying sources to support student engagement in your classroom. </a:t>
            </a:r>
            <a:endParaRPr lang="en-US" sz="3000" dirty="0">
              <a:solidFill>
                <a:srgbClr val="FFBB33"/>
              </a:solidFill>
              <a:highlight>
                <a:srgbClr val="F3F3EA"/>
              </a:highlight>
              <a:latin typeface="Franklin Gothic Book" panose="020B0503020102020204" pitchFamily="34" charset="0"/>
            </a:endParaRPr>
          </a:p>
          <a:p>
            <a:pPr marL="0" lvl="0" indent="0" algn="l" rtl="0">
              <a:spcBef>
                <a:spcPts val="1000"/>
              </a:spcBef>
              <a:spcAft>
                <a:spcPts val="0"/>
              </a:spcAft>
              <a:buNone/>
            </a:pPr>
            <a:endParaRPr lang="en-US" sz="2400" dirty="0">
              <a:latin typeface="Franklin Gothic Book" panose="020B0503020102020204" pitchFamily="34" charset="0"/>
            </a:endParaRPr>
          </a:p>
        </p:txBody>
      </p:sp>
      <p:pic>
        <p:nvPicPr>
          <p:cNvPr id="546" name="Google Shape;546;g1f145736de9_0_25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947700" y="115475"/>
            <a:ext cx="4619350" cy="3247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f42ca67bf6_0_10"/>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3"/>
                  </a:ext>
                </a:extLst>
              </a:rPr>
              <a:t>Supporting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4"/>
                  </a:ext>
                </a:extLst>
              </a:rPr>
              <a:t> Students in </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5"/>
                  </a:ext>
                </a:extLst>
              </a:rPr>
              <a:t>Using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2</a:t>
            </a:r>
            <a:endParaRPr lang="en-US" sz="4500" dirty="0">
              <a:solidFill>
                <a:schemeClr val="bg1"/>
              </a:solidFill>
              <a:latin typeface="Franklin Gothic Medium" panose="020B0603020102020204" pitchFamily="34" charset="0"/>
            </a:endParaRPr>
          </a:p>
        </p:txBody>
      </p:sp>
      <p:sp>
        <p:nvSpPr>
          <p:cNvPr id="427" name="Google Shape;427;g1f42ca67bf6_0_10"/>
          <p:cNvSpPr txBox="1">
            <a:spLocks noGrp="1"/>
          </p:cNvSpPr>
          <p:nvPr>
            <p:ph type="subTitle" idx="1"/>
          </p:nvPr>
        </p:nvSpPr>
        <p:spPr>
          <a:xfrm>
            <a:off x="3307925" y="3849575"/>
            <a:ext cx="83979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Three: Supporting Teachers When Engaging With Complex Sources</a:t>
            </a:r>
            <a:endParaRPr i="1" dirty="0">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1f42ca67bf6_0_64"/>
          <p:cNvSpPr txBox="1">
            <a:spLocks noGrp="1"/>
          </p:cNvSpPr>
          <p:nvPr>
            <p:ph type="title"/>
          </p:nvPr>
        </p:nvSpPr>
        <p:spPr>
          <a:xfrm>
            <a:off x="667349" y="441433"/>
            <a:ext cx="10282965" cy="94881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Application</a:t>
            </a:r>
            <a:endParaRPr dirty="0">
              <a:latin typeface="Franklin Gothic Medium" panose="020B0603020102020204" pitchFamily="34" charset="0"/>
            </a:endParaRPr>
          </a:p>
        </p:txBody>
      </p:sp>
      <p:sp>
        <p:nvSpPr>
          <p:cNvPr id="553" name="Google Shape;553;g1f42ca67bf6_0_64"/>
          <p:cNvSpPr txBox="1">
            <a:spLocks noGrp="1"/>
          </p:cNvSpPr>
          <p:nvPr>
            <p:ph type="body" idx="1"/>
          </p:nvPr>
        </p:nvSpPr>
        <p:spPr>
          <a:xfrm>
            <a:off x="667349" y="1529068"/>
            <a:ext cx="11249830" cy="4277100"/>
          </a:xfrm>
          <a:prstGeom prst="rect">
            <a:avLst/>
          </a:prstGeom>
        </p:spPr>
        <p:txBody>
          <a:bodyPr spcFirstLastPara="1" wrap="square" lIns="91425" tIns="45700" rIns="91425" bIns="45700" anchor="t" anchorCtr="0">
            <a:noAutofit/>
          </a:bodyPr>
          <a:lstStyle/>
          <a:p>
            <a:pPr marL="0" indent="0">
              <a:lnSpc>
                <a:spcPct val="100000"/>
              </a:lnSpc>
              <a:buNone/>
            </a:pPr>
            <a:r>
              <a:rPr lang="en-US" sz="24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4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8"/>
                  </a:ext>
                </a:extLst>
              </a:rPr>
              <a:t>Module Two of the </a:t>
            </a:r>
            <a:r>
              <a:rPr lang="en-US" sz="2400" i="1"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9"/>
                  </a:ext>
                </a:extLst>
              </a:rPr>
              <a:t>Supporting Students in Using Evidence </a:t>
            </a:r>
            <a:r>
              <a:rPr lang="en-US" sz="24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0"/>
                  </a:ext>
                </a:extLst>
              </a:rPr>
              <a:t>Model Series if you completed this module previously. A</a:t>
            </a:r>
            <a:r>
              <a:rPr lang="en-US" sz="2400" dirty="0">
                <a:solidFill>
                  <a:schemeClr val="dk1"/>
                </a:solidFill>
                <a:highlight>
                  <a:srgbClr val="FFFFFF"/>
                </a:highlight>
                <a:latin typeface="Franklin Gothic Book" panose="020B0503020102020204" pitchFamily="34" charset="0"/>
              </a:rPr>
              <a:t>pply what you have learned from this section to make this source accessible for your classroom. </a:t>
            </a:r>
          </a:p>
          <a:p>
            <a:pPr marL="0" lvl="0" indent="0" algn="ctr" rtl="0">
              <a:lnSpc>
                <a:spcPct val="100000"/>
              </a:lnSpc>
              <a:spcBef>
                <a:spcPts val="1000"/>
              </a:spcBef>
              <a:spcAft>
                <a:spcPts val="0"/>
              </a:spcAft>
              <a:buNone/>
            </a:pPr>
            <a:r>
              <a:rPr lang="en-US" sz="2400" u="sng" dirty="0">
                <a:solidFill>
                  <a:schemeClr val="dk1"/>
                </a:solidFill>
                <a:highlight>
                  <a:srgbClr val="FFFFFF"/>
                </a:highlight>
                <a:latin typeface="Franklin Gothic Book" panose="020B0503020102020204" pitchFamily="34" charset="0"/>
              </a:rPr>
              <a:t>Complete the following steps:</a:t>
            </a:r>
          </a:p>
          <a:p>
            <a:pPr marL="457200" lvl="0" indent="-396875" algn="l" rtl="0">
              <a:lnSpc>
                <a:spcPct val="100000"/>
              </a:lnSpc>
              <a:spcBef>
                <a:spcPts val="1000"/>
              </a:spcBef>
              <a:spcAft>
                <a:spcPts val="0"/>
              </a:spcAft>
              <a:buClr>
                <a:srgbClr val="222222"/>
              </a:buClr>
              <a:buSzPts val="2650"/>
              <a:buFont typeface="Libre Franklin"/>
              <a:buAutoNum type="arabicPeriod"/>
            </a:pPr>
            <a:r>
              <a:rPr lang="en-US" sz="2400" dirty="0">
                <a:solidFill>
                  <a:srgbClr val="222222"/>
                </a:solidFill>
                <a:highlight>
                  <a:srgbClr val="FFFFFF"/>
                </a:highlight>
                <a:latin typeface="Franklin Gothic Book" panose="020B0503020102020204" pitchFamily="34" charset="0"/>
              </a:rPr>
              <a:t>Revisit the complexity of the source you evaluated previously in this section. </a:t>
            </a:r>
          </a:p>
          <a:p>
            <a:pPr marL="457200" lvl="0" indent="-396875" algn="l" rtl="0">
              <a:lnSpc>
                <a:spcPct val="100000"/>
              </a:lnSpc>
              <a:spcBef>
                <a:spcPts val="0"/>
              </a:spcBef>
              <a:spcAft>
                <a:spcPts val="0"/>
              </a:spcAft>
              <a:buClr>
                <a:schemeClr val="dk1"/>
              </a:buClr>
              <a:buSzPts val="2650"/>
              <a:buFont typeface="Libre Franklin"/>
              <a:buAutoNum type="arabicPeriod"/>
            </a:pPr>
            <a:r>
              <a:rPr lang="en-US" sz="2400" dirty="0">
                <a:solidFill>
                  <a:schemeClr val="dk1"/>
                </a:solidFill>
                <a:highlight>
                  <a:srgbClr val="FFFFFF"/>
                </a:highlight>
                <a:latin typeface="Franklin Gothic Book" panose="020B0503020102020204" pitchFamily="34" charset="0"/>
              </a:rPr>
              <a:t>Determine whether the source needs to be adapted and/or excerpted based on the complexity of the source. </a:t>
            </a:r>
          </a:p>
          <a:p>
            <a:pPr marL="457200" lvl="0" indent="-396875" algn="l" rtl="0">
              <a:lnSpc>
                <a:spcPct val="100000"/>
              </a:lnSpc>
              <a:spcBef>
                <a:spcPts val="0"/>
              </a:spcBef>
              <a:spcAft>
                <a:spcPts val="0"/>
              </a:spcAft>
              <a:buClr>
                <a:schemeClr val="dk1"/>
              </a:buClr>
              <a:buSzPts val="2650"/>
              <a:buFont typeface="Libre Franklin"/>
              <a:buAutoNum type="arabicPeriod"/>
            </a:pPr>
            <a:r>
              <a:rPr lang="en-US" sz="2400" dirty="0">
                <a:solidFill>
                  <a:schemeClr val="dk1"/>
                </a:solidFill>
                <a:highlight>
                  <a:srgbClr val="FFFFFF"/>
                </a:highlight>
                <a:latin typeface="Franklin Gothic Book" panose="020B0503020102020204" pitchFamily="34" charset="0"/>
              </a:rPr>
              <a:t>Modify your source based on the data you have collected in items #1 and #2.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f145736de9_0_164"/>
          <p:cNvSpPr txBox="1">
            <a:spLocks noGrp="1"/>
          </p:cNvSpPr>
          <p:nvPr>
            <p:ph type="title"/>
          </p:nvPr>
        </p:nvSpPr>
        <p:spPr>
          <a:xfrm>
            <a:off x="586400" y="32926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3"/>
                  </a:ext>
                </a:extLst>
              </a:rPr>
              <a:t>Reflection</a:t>
            </a:r>
            <a:endParaRPr lang="en-US" dirty="0">
              <a:latin typeface="Franklin Gothic Medium" panose="020B0603020102020204" pitchFamily="34" charset="0"/>
            </a:endParaRPr>
          </a:p>
        </p:txBody>
      </p:sp>
      <p:sp>
        <p:nvSpPr>
          <p:cNvPr id="559" name="Google Shape;559;g1f145736de9_0_164"/>
          <p:cNvSpPr txBox="1">
            <a:spLocks noGrp="1"/>
          </p:cNvSpPr>
          <p:nvPr>
            <p:ph type="body" idx="1"/>
          </p:nvPr>
        </p:nvSpPr>
        <p:spPr>
          <a:xfrm>
            <a:off x="586400" y="1253400"/>
            <a:ext cx="11487000" cy="43356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Complete the </a:t>
            </a:r>
            <a:r>
              <a:rPr lang="en-US" u="sng" dirty="0">
                <a:solidFill>
                  <a:schemeClr val="hlink"/>
                </a:solidFill>
                <a:latin typeface="Franklin Gothic Book" panose="020B0503020102020204" pitchFamily="34" charset="0"/>
                <a:hlinkClick r:id="rId3"/>
              </a:rPr>
              <a:t>Connect, Extend, Challenge</a:t>
            </a:r>
            <a:r>
              <a:rPr lang="en-US" dirty="0">
                <a:latin typeface="Franklin Gothic Book" panose="020B0503020102020204" pitchFamily="34" charset="0"/>
              </a:rPr>
              <a:t> Thinking Routine based on what you have learned about source complexity and adapting and excerpting sources for use in the classroom. </a:t>
            </a:r>
            <a:endParaRPr dirty="0">
              <a:latin typeface="Franklin Gothic Book" panose="020B0503020102020204" pitchFamily="34" charset="0"/>
            </a:endParaRPr>
          </a:p>
          <a:p>
            <a:pPr marL="0" lvl="0" indent="0" algn="l" rtl="0">
              <a:lnSpc>
                <a:spcPct val="100000"/>
              </a:lnSpc>
              <a:spcBef>
                <a:spcPts val="1000"/>
              </a:spcBef>
              <a:spcAft>
                <a:spcPts val="0"/>
              </a:spcAft>
              <a:buNone/>
            </a:pPr>
            <a:endParaRPr dirty="0">
              <a:latin typeface="Franklin Gothic Book" panose="020B0503020102020204" pitchFamily="34" charset="0"/>
            </a:endParaRPr>
          </a:p>
          <a:p>
            <a:pPr marL="457200" lvl="0" indent="-342900" algn="l" rtl="0">
              <a:lnSpc>
                <a:spcPct val="100000"/>
              </a:lnSpc>
              <a:spcBef>
                <a:spcPts val="1000"/>
              </a:spcBef>
              <a:spcAft>
                <a:spcPts val="0"/>
              </a:spcAft>
              <a:buSzPts val="1800"/>
              <a:buChar char="•"/>
            </a:pPr>
            <a:r>
              <a:rPr lang="en-US" dirty="0">
                <a:latin typeface="Franklin Gothic Book" panose="020B0503020102020204" pitchFamily="34" charset="0"/>
              </a:rPr>
              <a:t>How are the ideas and information presented in this section connected to what you already know?</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Char char="•"/>
            </a:pPr>
            <a:r>
              <a:rPr lang="en-US" dirty="0">
                <a:latin typeface="Franklin Gothic Book" panose="020B0503020102020204" pitchFamily="34" charset="0"/>
              </a:rPr>
              <a:t>What new ideas did you get in this section that broadened your thinking or extended it in different  directions?</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Char char="•"/>
            </a:pPr>
            <a:r>
              <a:rPr lang="en-US" dirty="0">
                <a:latin typeface="Franklin Gothic Book" panose="020B0503020102020204" pitchFamily="34" charset="0"/>
              </a:rPr>
              <a:t>What challenges or puzzles emerge for you?</a:t>
            </a:r>
            <a:endParaRPr dirty="0">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20976b23531_0_64"/>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4"/>
                  </a:ext>
                </a:extLst>
              </a:rPr>
              <a:t>Conclusion of Module Two of the Supporting Students in Using Evidence module series</a:t>
            </a:r>
            <a:r>
              <a:rPr lang="en-US" dirty="0">
                <a:latin typeface="Franklin Gothic Medium" panose="020B0603020102020204" pitchFamily="34" charset="0"/>
              </a:rPr>
              <a:t> </a:t>
            </a:r>
          </a:p>
        </p:txBody>
      </p:sp>
      <p:sp>
        <p:nvSpPr>
          <p:cNvPr id="565" name="Google Shape;565;g20976b23531_0_64"/>
          <p:cNvSpPr txBox="1">
            <a:spLocks noGrp="1"/>
          </p:cNvSpPr>
          <p:nvPr>
            <p:ph type="body" idx="1"/>
          </p:nvPr>
        </p:nvSpPr>
        <p:spPr>
          <a:xfrm>
            <a:off x="444950" y="1852325"/>
            <a:ext cx="7345800" cy="3778500"/>
          </a:xfrm>
          <a:prstGeom prst="rect">
            <a:avLst/>
          </a:prstGeom>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None/>
            </a:pPr>
            <a:r>
              <a:rPr lang="en-US" sz="3200" dirty="0">
                <a:solidFill>
                  <a:schemeClr val="dk1"/>
                </a:solidFill>
                <a:latin typeface="Franklin Gothic Book" panose="020B0503020102020204" pitchFamily="34" charset="0"/>
              </a:rPr>
              <a:t>This concludes </a:t>
            </a:r>
            <a:r>
              <a:rPr lang="en-US" sz="3200" dirty="0">
                <a:solidFill>
                  <a:srgbClr val="222222"/>
                </a:solidFill>
                <a:latin typeface="Franklin Gothic Book" panose="020B0503020102020204" pitchFamily="34" charset="0"/>
              </a:rPr>
              <a:t>Module Three: Supporting Teachers When Engaging With C</a:t>
            </a:r>
            <a:r>
              <a:rPr lang="en-US" sz="32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5"/>
                  </a:ext>
                </a:extLst>
              </a:rPr>
              <a:t>omplex Sources</a:t>
            </a:r>
            <a:r>
              <a:rPr lang="en-US" sz="3200" dirty="0">
                <a:solidFill>
                  <a:schemeClr val="dk1"/>
                </a:solidFill>
                <a:latin typeface="Franklin Gothic Book" panose="020B0503020102020204" pitchFamily="34" charset="0"/>
              </a:rPr>
              <a:t>. </a:t>
            </a:r>
            <a:r>
              <a:rPr lang="en-US" sz="3200" dirty="0">
                <a:solidFill>
                  <a:srgbClr val="222222"/>
                </a:solidFill>
                <a:latin typeface="Franklin Gothic Book" panose="020B0503020102020204" pitchFamily="34" charset="0"/>
              </a:rPr>
              <a:t> </a:t>
            </a:r>
          </a:p>
          <a:p>
            <a:pPr marL="0" lvl="0" indent="0" algn="l" rtl="0">
              <a:lnSpc>
                <a:spcPct val="120000"/>
              </a:lnSpc>
              <a:spcBef>
                <a:spcPts val="0"/>
              </a:spcBef>
              <a:spcAft>
                <a:spcPts val="0"/>
              </a:spcAft>
              <a:buNone/>
            </a:pPr>
            <a:endParaRPr lang="en-US" sz="32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r>
              <a:rPr lang="en-US" sz="3200" dirty="0">
                <a:solidFill>
                  <a:srgbClr val="222222"/>
                </a:solidFill>
                <a:latin typeface="Franklin Gothic Book" panose="020B0503020102020204" pitchFamily="34" charset="0"/>
              </a:rPr>
              <a:t>If you would like to continue your learning within this module series, please access Module Four: What should students do before engaging with complex sources?</a:t>
            </a:r>
          </a:p>
          <a:p>
            <a:pPr marL="0" lvl="0" indent="0" algn="l" rtl="0">
              <a:spcBef>
                <a:spcPts val="1000"/>
              </a:spcBef>
              <a:spcAft>
                <a:spcPts val="0"/>
              </a:spcAft>
              <a:buNone/>
            </a:pPr>
            <a:endParaRPr lang="en-US" dirty="0">
              <a:latin typeface="Franklin Gothic Book" panose="020B0503020102020204" pitchFamily="34" charset="0"/>
            </a:endParaRPr>
          </a:p>
        </p:txBody>
      </p:sp>
      <p:pic>
        <p:nvPicPr>
          <p:cNvPr id="566" name="Google Shape;566;g20976b23531_0_64" descr="This is a screenshot of the module three introduction slid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654292" y="1643425"/>
            <a:ext cx="3017625" cy="1695375"/>
          </a:xfrm>
          <a:prstGeom prst="rect">
            <a:avLst/>
          </a:prstGeom>
          <a:noFill/>
          <a:ln>
            <a:noFill/>
          </a:ln>
        </p:spPr>
      </p:pic>
      <p:pic>
        <p:nvPicPr>
          <p:cNvPr id="567" name="Google Shape;567;g20976b23531_0_64" descr="This is a screenshot of the module four introduction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8148250" y="3492500"/>
            <a:ext cx="3795700" cy="2138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f42ca67bf6_0_10"/>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3"/>
                  </a:ext>
                </a:extLst>
              </a:rPr>
              <a:t>Supporting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4"/>
                  </a:ext>
                </a:extLst>
              </a:rPr>
              <a:t> Students in </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5"/>
                  </a:ext>
                </a:extLst>
              </a:rPr>
              <a:t>Using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4</a:t>
            </a:r>
            <a:endParaRPr lang="en-US" sz="4500" dirty="0">
              <a:solidFill>
                <a:schemeClr val="bg1"/>
              </a:solidFill>
              <a:latin typeface="Franklin Gothic Medium" panose="020B0603020102020204" pitchFamily="34" charset="0"/>
            </a:endParaRPr>
          </a:p>
        </p:txBody>
      </p:sp>
      <p:sp>
        <p:nvSpPr>
          <p:cNvPr id="427" name="Google Shape;427;g1f42ca67bf6_0_10"/>
          <p:cNvSpPr txBox="1">
            <a:spLocks noGrp="1"/>
          </p:cNvSpPr>
          <p:nvPr>
            <p:ph type="subTitle" idx="1"/>
          </p:nvPr>
        </p:nvSpPr>
        <p:spPr>
          <a:xfrm>
            <a:off x="3307925" y="3849575"/>
            <a:ext cx="83979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Three: Supporting Teachers When Engaging With Complex Sources</a:t>
            </a:r>
            <a:endParaRPr i="1" dirty="0">
              <a:latin typeface="Franklin Gothic Book" panose="020B0503020102020204" pitchFamily="34" charset="0"/>
            </a:endParaRPr>
          </a:p>
        </p:txBody>
      </p:sp>
    </p:spTree>
    <p:extLst>
      <p:ext uri="{BB962C8B-B14F-4D97-AF65-F5344CB8AC3E}">
        <p14:creationId xmlns:p14="http://schemas.microsoft.com/office/powerpoint/2010/main" val="101679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f42ca67bf6_0_25"/>
          <p:cNvSpPr txBox="1">
            <a:spLocks noGrp="1"/>
          </p:cNvSpPr>
          <p:nvPr>
            <p:ph type="title"/>
          </p:nvPr>
        </p:nvSpPr>
        <p:spPr>
          <a:xfrm>
            <a:off x="665450" y="261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9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7"/>
                  </a:ext>
                </a:extLst>
              </a:rPr>
              <a:t>Introduction</a:t>
            </a:r>
            <a:endParaRPr lang="en-US" sz="3900" dirty="0">
              <a:latin typeface="Franklin Gothic Medium" panose="020B0603020102020204" pitchFamily="34" charset="0"/>
            </a:endParaRPr>
          </a:p>
        </p:txBody>
      </p:sp>
      <p:sp>
        <p:nvSpPr>
          <p:cNvPr id="433" name="Google Shape;433;g1f42ca67bf6_0_25"/>
          <p:cNvSpPr txBox="1">
            <a:spLocks noGrp="1"/>
          </p:cNvSpPr>
          <p:nvPr>
            <p:ph type="body" idx="1"/>
          </p:nvPr>
        </p:nvSpPr>
        <p:spPr>
          <a:xfrm>
            <a:off x="803650" y="1381100"/>
            <a:ext cx="10515600" cy="43512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solidFill>
                  <a:srgbClr val="222222"/>
                </a:solidFill>
                <a:latin typeface="Franklin Gothic Book" panose="020B0503020102020204" pitchFamily="34" charset="0"/>
              </a:rPr>
              <a:t>How do I support students in communicating their own conclusions, using evidence to substantiate their claims? </a:t>
            </a:r>
            <a:endParaRPr lang="en-US"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adapt or excerpt sources for grade-level appropriateness so students can engage with them?</a:t>
            </a: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8"/>
                  </a:ext>
                </a:extLst>
              </a:rPr>
              <a:t>Success </a:t>
            </a:r>
            <a:r>
              <a:rPr lang="en-US" sz="2400" b="1" dirty="0">
                <a:solidFill>
                  <a:schemeClr val="dk1"/>
                </a:solidFill>
                <a:latin typeface="Franklin Gothic Book" panose="020B0503020102020204" pitchFamily="34" charset="0"/>
              </a:rPr>
              <a:t>Criteria:</a:t>
            </a:r>
            <a:r>
              <a:rPr lang="en-US" sz="2400" dirty="0">
                <a:solidFill>
                  <a:schemeClr val="dk1"/>
                </a:solidFill>
                <a:latin typeface="Franklin Gothic Book" panose="020B0503020102020204" pitchFamily="34" charset="0"/>
              </a:rPr>
              <a:t> I will be successful when I can modify sources appropriately to support student learning when Using Evidence.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f145736de9_0_227"/>
          <p:cNvSpPr txBox="1">
            <a:spLocks noGrp="1"/>
          </p:cNvSpPr>
          <p:nvPr>
            <p:ph type="title"/>
          </p:nvPr>
        </p:nvSpPr>
        <p:spPr>
          <a:xfrm>
            <a:off x="630325" y="196750"/>
            <a:ext cx="10555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900" dirty="0">
                <a:latin typeface="Franklin Gothic Medium" panose="020B0603020102020204" pitchFamily="34" charset="0"/>
                <a:ea typeface="Libre Franklin"/>
                <a:cs typeface="Libre Franklin"/>
                <a:sym typeface="Libre Franklin"/>
              </a:rPr>
              <a:t>Supporting Students When Engaging With C</a:t>
            </a:r>
            <a:r>
              <a:rPr lang="en-US" sz="3900"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9"/>
                  </a:ext>
                </a:extLst>
              </a:rPr>
              <a:t>omplex Sources</a:t>
            </a:r>
            <a:endParaRPr lang="en-US" dirty="0">
              <a:latin typeface="Franklin Gothic Medium" panose="020B0603020102020204" pitchFamily="34" charset="0"/>
            </a:endParaRPr>
          </a:p>
        </p:txBody>
      </p:sp>
      <p:sp>
        <p:nvSpPr>
          <p:cNvPr id="439" name="Google Shape;439;g1f145736de9_0_227"/>
          <p:cNvSpPr txBox="1">
            <a:spLocks noGrp="1"/>
          </p:cNvSpPr>
          <p:nvPr>
            <p:ph type="body" idx="1"/>
          </p:nvPr>
        </p:nvSpPr>
        <p:spPr>
          <a:xfrm>
            <a:off x="630325" y="1648723"/>
            <a:ext cx="11114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400" dirty="0">
                <a:solidFill>
                  <a:srgbClr val="222222"/>
                </a:solidFill>
                <a:latin typeface="Franklin Gothic Book" panose="020B0503020102020204" pitchFamily="34" charset="0"/>
              </a:rPr>
              <a:t>W</a:t>
            </a:r>
            <a:r>
              <a:rPr lang="en-US" sz="34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0"/>
                  </a:ext>
                </a:extLst>
              </a:rPr>
              <a:t>hen teachers are selecting sources, the source may be inaccessible to students due to the </a:t>
            </a:r>
            <a:r>
              <a:rPr lang="en-US" sz="34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1"/>
                  </a:ext>
                </a:extLst>
              </a:rPr>
              <a:t>complexity of the source. </a:t>
            </a:r>
            <a:endParaRPr lang="en-US" sz="34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sz="1900" dirty="0">
              <a:solidFill>
                <a:srgbClr val="222222"/>
              </a:solidFill>
              <a:latin typeface="Franklin Gothic Book" panose="020B0503020102020204" pitchFamily="34" charset="0"/>
            </a:endParaRPr>
          </a:p>
          <a:p>
            <a:pPr marL="1828800" lvl="0" indent="0" algn="l" rtl="0">
              <a:spcBef>
                <a:spcPts val="1000"/>
              </a:spcBef>
              <a:spcAft>
                <a:spcPts val="0"/>
              </a:spcAft>
              <a:buNone/>
            </a:pPr>
            <a:r>
              <a:rPr lang="en-US" sz="3400" dirty="0">
                <a:solidFill>
                  <a:srgbClr val="222222"/>
                </a:solidFill>
                <a:latin typeface="Franklin Gothic Book" panose="020B0503020102020204" pitchFamily="34" charset="0"/>
              </a:rPr>
              <a:t>Complete a </a:t>
            </a:r>
            <a:r>
              <a:rPr lang="en-US" sz="3400" u="sng" dirty="0">
                <a:solidFill>
                  <a:schemeClr val="hlink"/>
                </a:solidFill>
                <a:latin typeface="Franklin Gothic Book" panose="020B0503020102020204" pitchFamily="34" charset="0"/>
                <a:hlinkClick r:id="rId3"/>
              </a:rPr>
              <a:t>quick write</a:t>
            </a:r>
            <a:r>
              <a:rPr lang="en-US" sz="3400" dirty="0">
                <a:solidFill>
                  <a:srgbClr val="222222"/>
                </a:solidFill>
                <a:latin typeface="Franklin Gothic Book" panose="020B0503020102020204" pitchFamily="34" charset="0"/>
              </a:rPr>
              <a:t> that answers the questions, “What makes a source complex for students? What options do teachers have when a source seems too complex?”</a:t>
            </a:r>
          </a:p>
        </p:txBody>
      </p:sp>
      <p:pic>
        <p:nvPicPr>
          <p:cNvPr id="440" name="Google Shape;440;g1f145736de9_0_2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5850" y="3340448"/>
            <a:ext cx="1436877" cy="14368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22c615904e9_1_7"/>
          <p:cNvSpPr txBox="1">
            <a:spLocks noGrp="1"/>
          </p:cNvSpPr>
          <p:nvPr>
            <p:ph type="title"/>
          </p:nvPr>
        </p:nvSpPr>
        <p:spPr>
          <a:xfrm>
            <a:off x="546513" y="-22102"/>
            <a:ext cx="12019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1100"/>
              <a:buFont typeface="Arial"/>
              <a:buNone/>
            </a:pPr>
            <a:r>
              <a:rPr lang="en-US" sz="4200" dirty="0">
                <a:latin typeface="Franklin Gothic Medium" panose="020B0603020102020204" pitchFamily="34" charset="0"/>
              </a:rPr>
              <a:t>How is the complexity of a source determined?</a:t>
            </a:r>
            <a:endParaRPr sz="4200" dirty="0">
              <a:latin typeface="Franklin Gothic Medium" panose="020B0603020102020204" pitchFamily="34" charset="0"/>
            </a:endParaRPr>
          </a:p>
        </p:txBody>
      </p:sp>
      <p:sp>
        <p:nvSpPr>
          <p:cNvPr id="446" name="Google Shape;446;g22c615904e9_1_7"/>
          <p:cNvSpPr txBox="1">
            <a:spLocks noGrp="1"/>
          </p:cNvSpPr>
          <p:nvPr>
            <p:ph type="body" idx="1"/>
          </p:nvPr>
        </p:nvSpPr>
        <p:spPr>
          <a:xfrm>
            <a:off x="546525" y="1165725"/>
            <a:ext cx="9992700" cy="519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solidFill>
                  <a:schemeClr val="dk1"/>
                </a:solidFill>
                <a:highlight>
                  <a:srgbClr val="FFFFFF"/>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7"/>
                  </a:ext>
                </a:extLst>
              </a:rPr>
              <a:t>Source complexity is determined when the text is evaluated using:</a:t>
            </a:r>
            <a:endParaRPr lang="en-US" sz="3000" dirty="0">
              <a:solidFill>
                <a:schemeClr val="dk1"/>
              </a:solidFill>
              <a:highlight>
                <a:srgbClr val="FFFFFF"/>
              </a:highlight>
              <a:latin typeface="Franklin Gothic Book" panose="020B0503020102020204" pitchFamily="34" charset="0"/>
            </a:endParaRPr>
          </a:p>
          <a:p>
            <a:pPr marL="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b="1" dirty="0">
                <a:solidFill>
                  <a:schemeClr val="dk1"/>
                </a:solidFill>
                <a:highlight>
                  <a:srgbClr val="FFFFFF"/>
                </a:highlight>
                <a:latin typeface="Franklin Gothic Book" panose="020B0503020102020204" pitchFamily="34" charset="0"/>
              </a:rPr>
              <a:t>Q</a:t>
            </a:r>
            <a:r>
              <a:rPr lang="en-US" sz="2500" b="1" dirty="0">
                <a:solidFill>
                  <a:schemeClr val="dk1"/>
                </a:solidFill>
                <a:highlight>
                  <a:srgbClr val="FFFFFF"/>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8"/>
                  </a:ext>
                </a:extLst>
              </a:rPr>
              <a:t>uantitative</a:t>
            </a:r>
            <a:r>
              <a:rPr lang="en-US" sz="2500" dirty="0">
                <a:solidFill>
                  <a:schemeClr val="dk1"/>
                </a:solidFill>
                <a:highlight>
                  <a:srgbClr val="FFFFFF"/>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9"/>
                  </a:ext>
                </a:extLst>
              </a:rPr>
              <a:t> measures; </a:t>
            </a:r>
            <a:endParaRPr lang="en-US" sz="2500" dirty="0">
              <a:solidFill>
                <a:schemeClr val="dk1"/>
              </a:solidFill>
              <a:highlight>
                <a:srgbClr val="FFFFFF"/>
              </a:highlight>
              <a:latin typeface="Franklin Gothic Book" panose="020B0503020102020204" pitchFamily="34" charset="0"/>
            </a:endParaRPr>
          </a:p>
          <a:p>
            <a:pPr marL="13716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13716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b="1" dirty="0">
                <a:solidFill>
                  <a:schemeClr val="dk1"/>
                </a:solidFill>
                <a:highlight>
                  <a:srgbClr val="FFFFFF"/>
                </a:highlight>
                <a:latin typeface="Franklin Gothic Book" panose="020B0503020102020204" pitchFamily="34" charset="0"/>
              </a:rPr>
              <a:t>Qualitative</a:t>
            </a:r>
            <a:r>
              <a:rPr lang="en-US" sz="2500" dirty="0">
                <a:solidFill>
                  <a:schemeClr val="dk1"/>
                </a:solidFill>
                <a:highlight>
                  <a:srgbClr val="FFFFFF"/>
                </a:highlight>
                <a:latin typeface="Franklin Gothic Book" panose="020B0503020102020204" pitchFamily="34" charset="0"/>
              </a:rPr>
              <a:t> analyses; and</a:t>
            </a:r>
          </a:p>
          <a:p>
            <a:pPr marL="18288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18288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dirty="0">
                <a:solidFill>
                  <a:schemeClr val="dk1"/>
                </a:solidFill>
                <a:highlight>
                  <a:srgbClr val="FFFFFF"/>
                </a:highlight>
                <a:latin typeface="Franklin Gothic Book" panose="020B0503020102020204" pitchFamily="34" charset="0"/>
              </a:rPr>
              <a:t>Considerations of </a:t>
            </a:r>
            <a:r>
              <a:rPr lang="en-US" sz="2500" b="1" dirty="0">
                <a:solidFill>
                  <a:schemeClr val="dk1"/>
                </a:solidFill>
                <a:highlight>
                  <a:srgbClr val="FFFFFF"/>
                </a:highlight>
                <a:latin typeface="Franklin Gothic Book" panose="020B0503020102020204" pitchFamily="34" charset="0"/>
              </a:rPr>
              <a:t>reader and task</a:t>
            </a:r>
            <a:r>
              <a:rPr lang="en-US" sz="2500" dirty="0">
                <a:solidFill>
                  <a:schemeClr val="dk1"/>
                </a:solidFill>
                <a:highlight>
                  <a:srgbClr val="FFFFFF"/>
                </a:highlight>
                <a:latin typeface="Franklin Gothic Book" panose="020B0503020102020204" pitchFamily="34" charset="0"/>
              </a:rPr>
              <a:t>. </a:t>
            </a:r>
          </a:p>
        </p:txBody>
      </p:sp>
      <p:pic>
        <p:nvPicPr>
          <p:cNvPr id="447" name="Google Shape;447;g22c615904e9_1_7">
            <a:extLst>
              <a:ext uri="{C183D7F6-B498-43B3-948B-1728B52AA6E4}">
                <adec:decorative xmlns:adec="http://schemas.microsoft.com/office/drawing/2017/decorative" val="1"/>
              </a:ext>
            </a:extLst>
          </p:cNvPr>
          <p:cNvPicPr preferRelativeResize="0"/>
          <p:nvPr/>
        </p:nvPicPr>
        <p:blipFill rotWithShape="1">
          <a:blip r:embed="rId3">
            <a:alphaModFix/>
          </a:blip>
          <a:srcRect l="19849" t="31595" r="52900" b="21816"/>
          <a:stretch/>
        </p:blipFill>
        <p:spPr>
          <a:xfrm>
            <a:off x="623738" y="2167000"/>
            <a:ext cx="586925" cy="657550"/>
          </a:xfrm>
          <a:prstGeom prst="rect">
            <a:avLst/>
          </a:prstGeom>
          <a:noFill/>
          <a:ln>
            <a:noFill/>
          </a:ln>
        </p:spPr>
      </p:pic>
      <p:pic>
        <p:nvPicPr>
          <p:cNvPr id="448" name="Google Shape;448;g22c615904e9_1_7">
            <a:extLst>
              <a:ext uri="{C183D7F6-B498-43B3-948B-1728B52AA6E4}">
                <adec:decorative xmlns:adec="http://schemas.microsoft.com/office/drawing/2017/decorative" val="1"/>
              </a:ext>
            </a:extLst>
          </p:cNvPr>
          <p:cNvPicPr preferRelativeResize="0"/>
          <p:nvPr/>
        </p:nvPicPr>
        <p:blipFill rotWithShape="1">
          <a:blip r:embed="rId3">
            <a:alphaModFix/>
          </a:blip>
          <a:srcRect l="66024" t="29728" r="4996" b="23681"/>
          <a:stretch/>
        </p:blipFill>
        <p:spPr>
          <a:xfrm>
            <a:off x="546513" y="3185450"/>
            <a:ext cx="741400" cy="657550"/>
          </a:xfrm>
          <a:prstGeom prst="rect">
            <a:avLst/>
          </a:prstGeom>
          <a:noFill/>
          <a:ln>
            <a:noFill/>
          </a:ln>
        </p:spPr>
      </p:pic>
      <p:pic>
        <p:nvPicPr>
          <p:cNvPr id="449" name="Google Shape;449;g22c615904e9_1_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6525" y="4203905"/>
            <a:ext cx="741375" cy="633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3" name="Title 2">
            <a:extLst>
              <a:ext uri="{FF2B5EF4-FFF2-40B4-BE49-F238E27FC236}">
                <a16:creationId xmlns:a16="http://schemas.microsoft.com/office/drawing/2014/main" id="{F3AD462D-F7CD-9176-EE76-1C544DBBBC4E}"/>
              </a:ext>
            </a:extLst>
          </p:cNvPr>
          <p:cNvSpPr>
            <a:spLocks noGrp="1"/>
          </p:cNvSpPr>
          <p:nvPr>
            <p:ph type="title"/>
          </p:nvPr>
        </p:nvSpPr>
        <p:spPr>
          <a:xfrm>
            <a:off x="613168" y="525883"/>
            <a:ext cx="10515600" cy="1325700"/>
          </a:xfrm>
        </p:spPr>
        <p:txBody>
          <a:bodyPr>
            <a:normAutofit/>
          </a:bodyPr>
          <a:lstStyle/>
          <a:p>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5"/>
                  </a:ext>
                </a:extLst>
              </a:rPr>
              <a:t>Supporting Teachers When Engaging With C</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6"/>
                  </a:ext>
                </a:extLst>
              </a:rPr>
              <a:t>omplex Sources</a:t>
            </a:r>
            <a:endParaRPr lang="en-US" dirty="0">
              <a:latin typeface="Franklin Gothic Medium" panose="020B0603020102020204" pitchFamily="34" charset="0"/>
            </a:endParaRPr>
          </a:p>
        </p:txBody>
      </p:sp>
      <p:sp>
        <p:nvSpPr>
          <p:cNvPr id="454" name="Google Shape;454;g22d853f5712_0_16"/>
          <p:cNvSpPr txBox="1">
            <a:spLocks noGrp="1"/>
          </p:cNvSpPr>
          <p:nvPr>
            <p:ph type="body" idx="1"/>
          </p:nvPr>
        </p:nvSpPr>
        <p:spPr>
          <a:xfrm>
            <a:off x="613168" y="1851583"/>
            <a:ext cx="10792769" cy="39147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935"/>
              <a:buFont typeface="Arial"/>
              <a:buNone/>
            </a:pPr>
            <a:r>
              <a:rPr lang="en-US" sz="3420" dirty="0">
                <a:solidFill>
                  <a:srgbClr val="222222"/>
                </a:solidFill>
                <a:latin typeface="Franklin Gothic Book" panose="020B0503020102020204" pitchFamily="34" charset="0"/>
              </a:rPr>
              <a:t>W</a:t>
            </a: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0"/>
                  </a:ext>
                </a:extLst>
              </a:rPr>
              <a:t>hen teachers are selecting sources, the source may be </a:t>
            </a: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1"/>
                  </a:ext>
                </a:extLst>
              </a:rPr>
              <a:t>inaccessible</a:t>
            </a: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2"/>
                  </a:ext>
                </a:extLst>
              </a:rPr>
              <a:t> to students due to the </a:t>
            </a: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3"/>
                  </a:ext>
                </a:extLst>
              </a:rPr>
              <a:t>complexity of the source. </a:t>
            </a:r>
            <a:r>
              <a:rPr lang="en-US" sz="3420" dirty="0">
                <a:solidFill>
                  <a:srgbClr val="222222"/>
                </a:solidFill>
                <a:latin typeface="Franklin Gothic Book" panose="020B0503020102020204" pitchFamily="34" charset="0"/>
              </a:rPr>
              <a:t>What options do teachers have when a source seems too complex? </a:t>
            </a: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4"/>
                  </a:ext>
                </a:extLst>
              </a:rPr>
              <a:t>Sources may be adapted and/or excerpte</a:t>
            </a:r>
            <a:r>
              <a:rPr lang="en-US" sz="3420" dirty="0">
                <a:solidFill>
                  <a:srgbClr val="222222"/>
                </a:solidFill>
                <a:latin typeface="Franklin Gothic Book" panose="020B0503020102020204" pitchFamily="34" charset="0"/>
              </a:rPr>
              <a:t>d.</a:t>
            </a:r>
          </a:p>
          <a:p>
            <a:pPr marL="0" lvl="0" indent="0" algn="l" rtl="0">
              <a:lnSpc>
                <a:spcPct val="80000"/>
              </a:lnSpc>
              <a:spcBef>
                <a:spcPts val="1000"/>
              </a:spcBef>
              <a:spcAft>
                <a:spcPts val="0"/>
              </a:spcAft>
              <a:buClr>
                <a:schemeClr val="dk1"/>
              </a:buClr>
              <a:buSzPts val="935"/>
              <a:buFont typeface="Arial"/>
              <a:buNone/>
            </a:pPr>
            <a:endParaRPr lang="en-US" sz="342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Clr>
                <a:schemeClr val="dk1"/>
              </a:buClr>
              <a:buSzPts val="1100"/>
              <a:buFont typeface="Arial"/>
              <a:buNone/>
            </a:pPr>
            <a:endParaRPr lang="en-US" sz="3420" dirty="0">
              <a:solidFill>
                <a:srgbClr val="222222"/>
              </a:solidFill>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g255a0864f81_3_6"/>
          <p:cNvSpPr txBox="1">
            <a:spLocks noGrp="1"/>
          </p:cNvSpPr>
          <p:nvPr>
            <p:ph type="title" idx="4294967295"/>
          </p:nvPr>
        </p:nvSpPr>
        <p:spPr>
          <a:xfrm>
            <a:off x="753978" y="514100"/>
            <a:ext cx="11193821" cy="1320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100" b="0" i="0" u="none" strike="noStrike" kern="0" cap="none" spc="0" normalizeH="0" baseline="0" noProof="0" dirty="0">
                <a:ln>
                  <a:noFill/>
                </a:ln>
                <a:solidFill>
                  <a:srgbClr val="007780"/>
                </a:solidFill>
                <a:effectLst/>
                <a:uLnTx/>
                <a:uFillTx/>
                <a:latin typeface="Franklin Gothic Medium" panose="020B0603020102020204" pitchFamily="34" charset="0"/>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7"/>
                  </a:ext>
                </a:extLst>
              </a:rPr>
              <a:t>Supporting Teachers When Engaging With C</a:t>
            </a:r>
            <a:r>
              <a:rPr kumimoji="0" lang="en-US" sz="4100" b="0" i="0" u="none" strike="noStrike" kern="0" cap="none" spc="0" normalizeH="0" baseline="0" noProof="0" dirty="0">
                <a:ln>
                  <a:noFill/>
                </a:ln>
                <a:solidFill>
                  <a:srgbClr val="007780"/>
                </a:solidFill>
                <a:effectLst/>
                <a:uLnTx/>
                <a:uFillTx/>
                <a:latin typeface="Franklin Gothic Medium" panose="020B0603020102020204" pitchFamily="34" charset="0"/>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8"/>
                  </a:ext>
                </a:extLst>
              </a:rPr>
              <a:t>omplex Sources</a:t>
            </a:r>
            <a:r>
              <a:rPr kumimoji="0" lang="en-US" sz="4100" b="0" i="0" u="none" strike="noStrike" kern="0" cap="none" spc="0" normalizeH="0" baseline="0" noProof="0" dirty="0">
                <a:ln>
                  <a:noFill/>
                </a:ln>
                <a:solidFill>
                  <a:schemeClr val="bg1"/>
                </a:solidFill>
                <a:effectLst/>
                <a:uLnTx/>
                <a:uFillTx/>
                <a:latin typeface="Franklin Gothic Medium" panose="020B0603020102020204" pitchFamily="34" charset="0"/>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8"/>
                  </a:ext>
                </a:extLst>
              </a:rPr>
              <a:t>3</a:t>
            </a:r>
            <a:endParaRPr kumimoji="0" lang="en-US" sz="1600" b="0" i="0" u="none" strike="noStrike" kern="0" cap="none" spc="0" normalizeH="0" baseline="0" noProof="0" dirty="0">
              <a:ln>
                <a:noFill/>
              </a:ln>
              <a:solidFill>
                <a:schemeClr val="bg1"/>
              </a:solidFill>
              <a:effectLst/>
              <a:uLnTx/>
              <a:uFillTx/>
              <a:latin typeface="Franklin Gothic Medium" panose="020B0603020102020204" pitchFamily="34" charset="0"/>
              <a:sym typeface="Libre Franklin Medium"/>
            </a:endParaRPr>
          </a:p>
        </p:txBody>
      </p:sp>
      <p:sp>
        <p:nvSpPr>
          <p:cNvPr id="460" name="Google Shape;460;g255a0864f81_3_6"/>
          <p:cNvSpPr txBox="1">
            <a:spLocks noGrp="1"/>
          </p:cNvSpPr>
          <p:nvPr>
            <p:ph type="body" idx="1"/>
          </p:nvPr>
        </p:nvSpPr>
        <p:spPr>
          <a:xfrm>
            <a:off x="753978" y="1834700"/>
            <a:ext cx="10403322" cy="32328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3000" dirty="0">
                <a:solidFill>
                  <a:schemeClr val="dk1"/>
                </a:solidFill>
                <a:latin typeface="Franklin Gothic Book" panose="020B0503020102020204" pitchFamily="34" charset="0"/>
                <a:ea typeface="Libre Franklin Medium"/>
                <a:cs typeface="Libre Franklin Medium"/>
                <a:sym typeface="Libre Franklin Medium"/>
              </a:rPr>
              <a:t>What cautions come to my mind when thinking about adapting or excerpting sources to make them accessible for students? </a:t>
            </a:r>
            <a:endParaRPr sz="3000" dirty="0">
              <a:solidFill>
                <a:schemeClr val="dk1"/>
              </a:solidFill>
              <a:latin typeface="Franklin Gothic Book" panose="020B0503020102020204" pitchFamily="34" charset="0"/>
              <a:ea typeface="Libre Franklin Medium"/>
              <a:cs typeface="Libre Franklin Medium"/>
              <a:sym typeface="Libre Franklin Medium"/>
            </a:endParaRPr>
          </a:p>
          <a:p>
            <a:pPr marL="0" lvl="0" indent="0" algn="l" rtl="0">
              <a:lnSpc>
                <a:spcPct val="100000"/>
              </a:lnSpc>
              <a:spcBef>
                <a:spcPts val="0"/>
              </a:spcBef>
              <a:spcAft>
                <a:spcPts val="0"/>
              </a:spcAft>
              <a:buClr>
                <a:schemeClr val="dk1"/>
              </a:buClr>
              <a:buSzPts val="1100"/>
              <a:buFont typeface="Arial"/>
              <a:buNone/>
            </a:pPr>
            <a:endParaRPr sz="3000" dirty="0">
              <a:solidFill>
                <a:schemeClr val="dk1"/>
              </a:solidFill>
              <a:latin typeface="Franklin Gothic Book" panose="020B0503020102020204" pitchFamily="34" charset="0"/>
              <a:ea typeface="Libre Franklin Medium"/>
              <a:cs typeface="Libre Franklin Medium"/>
              <a:sym typeface="Libre Franklin Medium"/>
            </a:endParaRPr>
          </a:p>
          <a:p>
            <a:pPr marL="0" lvl="0" indent="0" algn="l" rtl="0">
              <a:lnSpc>
                <a:spcPct val="100000"/>
              </a:lnSpc>
              <a:spcBef>
                <a:spcPts val="0"/>
              </a:spcBef>
              <a:spcAft>
                <a:spcPts val="0"/>
              </a:spcAft>
              <a:buClr>
                <a:schemeClr val="dk1"/>
              </a:buClr>
              <a:buSzPts val="1100"/>
              <a:buFont typeface="Arial"/>
              <a:buNone/>
            </a:pPr>
            <a:r>
              <a:rPr lang="en-US" sz="3000" dirty="0">
                <a:solidFill>
                  <a:schemeClr val="dk1"/>
                </a:solidFill>
                <a:latin typeface="Franklin Gothic Book" panose="020B0503020102020204" pitchFamily="34" charset="0"/>
                <a:ea typeface="Libre Franklin Medium"/>
                <a:cs typeface="Libre Franklin Medium"/>
                <a:sym typeface="Libre Franklin Medium"/>
              </a:rPr>
              <a:t>Brainstorm a list of possible cautions.</a:t>
            </a:r>
            <a:endParaRPr sz="3000" dirty="0">
              <a:solidFill>
                <a:schemeClr val="dk1"/>
              </a:solidFill>
              <a:latin typeface="Franklin Gothic Book" panose="020B0503020102020204" pitchFamily="34" charset="0"/>
              <a:ea typeface="Libre Franklin Medium"/>
              <a:cs typeface="Libre Franklin Medium"/>
              <a:sym typeface="Libre Franklin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2d853f5712_0_23"/>
          <p:cNvSpPr txBox="1">
            <a:spLocks noGrp="1"/>
          </p:cNvSpPr>
          <p:nvPr>
            <p:ph type="title"/>
          </p:nvPr>
        </p:nvSpPr>
        <p:spPr>
          <a:xfrm>
            <a:off x="383900" y="347800"/>
            <a:ext cx="11174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759" dirty="0">
                <a:latin typeface="Franklin Gothic Medium" panose="020B0603020102020204" pitchFamily="34" charset="0"/>
              </a:rPr>
              <a:t>How might reducing the complexity of a source negatively affect social studies learning for students? (1) </a:t>
            </a:r>
            <a:endParaRPr sz="3759" dirty="0">
              <a:latin typeface="Franklin Gothic Medium" panose="020B0603020102020204" pitchFamily="34" charset="0"/>
            </a:endParaRPr>
          </a:p>
        </p:txBody>
      </p:sp>
      <p:sp>
        <p:nvSpPr>
          <p:cNvPr id="468" name="Google Shape;468;g22d853f5712_0_23"/>
          <p:cNvSpPr txBox="1"/>
          <p:nvPr/>
        </p:nvSpPr>
        <p:spPr>
          <a:xfrm>
            <a:off x="456100" y="1841250"/>
            <a:ext cx="5700900" cy="40010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Franklin Gothic Book" panose="020B0503020102020204" pitchFamily="34" charset="0"/>
                <a:ea typeface="Libre Franklin"/>
                <a:cs typeface="Libre Franklin"/>
                <a:sym typeface="Libre Franklin"/>
              </a:rPr>
              <a:t>Risks:</a:t>
            </a:r>
            <a:endParaRPr sz="2400" b="1"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reducing  the complexity of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sanitizing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erasing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promoting unsubstantiated claims</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promoting factual misrepresentations</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advancing a single 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avoiding contemporary events, issues and experiences </a:t>
            </a: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eliminating connections to lives and experiences</a:t>
            </a:r>
            <a:r>
              <a:rPr lang="en-US" sz="1700" dirty="0">
                <a:latin typeface="Franklin Gothic Book" panose="020B0503020102020204" pitchFamily="34" charset="0"/>
                <a:ea typeface="Libre Franklin"/>
                <a:cs typeface="Libre Franklin"/>
                <a:sym typeface="Libre Franklin"/>
              </a:rPr>
              <a:t> </a:t>
            </a:r>
            <a:endParaRPr sz="1700" dirty="0">
              <a:latin typeface="Franklin Gothic Book" panose="020B05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Book" panose="020B0503020102020204" pitchFamily="34" charset="0"/>
              <a:ea typeface="Libre Franklin"/>
              <a:cs typeface="Libre Franklin"/>
              <a:sym typeface="Libre Franklin"/>
            </a:endParaRPr>
          </a:p>
        </p:txBody>
      </p:sp>
      <p:sp>
        <p:nvSpPr>
          <p:cNvPr id="467" name="Google Shape;467;g22d853f5712_0_23"/>
          <p:cNvSpPr txBox="1"/>
          <p:nvPr/>
        </p:nvSpPr>
        <p:spPr>
          <a:xfrm>
            <a:off x="6786525" y="1841250"/>
            <a:ext cx="4813800" cy="303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solidFill>
                  <a:schemeClr val="dk1"/>
                </a:solidFill>
                <a:latin typeface="Franklin Gothic Book" panose="020B0503020102020204" pitchFamily="34" charset="0"/>
                <a:ea typeface="Libre Franklin"/>
                <a:cs typeface="Libre Franklin"/>
                <a:sym typeface="Libre Franklin"/>
              </a:rPr>
              <a:t>Limits Opportunities to:</a:t>
            </a:r>
            <a:endParaRPr sz="2400" b="1"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build critical “muscles” for thinking disposition</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practice metacognitive skills</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grapple with and attempt to reconcile different accounts</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engage in productive struggle and persist</a:t>
            </a:r>
            <a:endParaRPr sz="2100" dirty="0">
              <a:solidFill>
                <a:schemeClr val="dk1"/>
              </a:solidFill>
              <a:latin typeface="Franklin Gothic Book" panose="020B05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55a0864f81_3_1"/>
          <p:cNvSpPr txBox="1">
            <a:spLocks noGrp="1"/>
          </p:cNvSpPr>
          <p:nvPr>
            <p:ph type="title"/>
          </p:nvPr>
        </p:nvSpPr>
        <p:spPr>
          <a:xfrm>
            <a:off x="268574" y="200233"/>
            <a:ext cx="11663596"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26329"/>
              <a:buFont typeface="Arial"/>
              <a:buNone/>
            </a:pPr>
            <a:r>
              <a:rPr lang="en-US" sz="3759"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9"/>
                  </a:ext>
                </a:extLst>
              </a:rPr>
              <a:t>How might reducing the complexity of a source negatively affect social studies learning for students? (2) </a:t>
            </a:r>
            <a:endParaRPr lang="en-US" dirty="0">
              <a:latin typeface="Franklin Gothic Medium" panose="020B0603020102020204" pitchFamily="34" charset="0"/>
            </a:endParaRPr>
          </a:p>
        </p:txBody>
      </p:sp>
      <p:sp>
        <p:nvSpPr>
          <p:cNvPr id="474" name="Google Shape;474;g255a0864f81_3_1"/>
          <p:cNvSpPr txBox="1">
            <a:spLocks noGrp="1"/>
          </p:cNvSpPr>
          <p:nvPr>
            <p:ph type="body" idx="1"/>
          </p:nvPr>
        </p:nvSpPr>
        <p:spPr>
          <a:xfrm>
            <a:off x="763248" y="1525933"/>
            <a:ext cx="10944069"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View the </a:t>
            </a:r>
            <a:r>
              <a:rPr lang="en-US" u="sng" dirty="0">
                <a:solidFill>
                  <a:schemeClr val="hlink"/>
                </a:solidFill>
                <a:latin typeface="Franklin Gothic Book" panose="020B0503020102020204" pitchFamily="34" charset="0"/>
                <a:hlinkClick r:id="rId3"/>
              </a:rPr>
              <a:t>Modified Sources</a:t>
            </a:r>
            <a:r>
              <a:rPr lang="en-US" dirty="0">
                <a:latin typeface="Franklin Gothic Book" panose="020B0503020102020204" pitchFamily="34" charset="0"/>
              </a:rPr>
              <a:t> document. Read the original source and the two examples of modifications. Consider the following questions:</a:t>
            </a:r>
            <a:endParaRPr dirty="0">
              <a:latin typeface="Franklin Gothic Book" panose="020B0503020102020204" pitchFamily="34" charset="0"/>
            </a:endParaRPr>
          </a:p>
          <a:p>
            <a:pPr marL="457200" lvl="0" indent="-342900" algn="l" rtl="0">
              <a:lnSpc>
                <a:spcPct val="120000"/>
              </a:lnSpc>
              <a:spcBef>
                <a:spcPts val="1000"/>
              </a:spcBef>
              <a:spcAft>
                <a:spcPts val="0"/>
              </a:spcAft>
              <a:buSzPts val="1800"/>
              <a:buChar char="•"/>
            </a:pPr>
            <a:r>
              <a:rPr lang="en-US" dirty="0">
                <a:latin typeface="Franklin Gothic Book" panose="020B0503020102020204" pitchFamily="34" charset="0"/>
              </a:rPr>
              <a:t>How is the modified Source A different from Source B?</a:t>
            </a:r>
            <a:endParaRPr dirty="0">
              <a:latin typeface="Franklin Gothic Book" panose="020B0503020102020204" pitchFamily="34" charset="0"/>
            </a:endParaRPr>
          </a:p>
          <a:p>
            <a:pPr marL="457200" lvl="0" indent="-342900" algn="l" rtl="0">
              <a:lnSpc>
                <a:spcPct val="120000"/>
              </a:lnSpc>
              <a:spcBef>
                <a:spcPts val="0"/>
              </a:spcBef>
              <a:spcAft>
                <a:spcPts val="0"/>
              </a:spcAft>
              <a:buSzPts val="1800"/>
              <a:buChar char="•"/>
            </a:pPr>
            <a:r>
              <a:rPr lang="en-US" dirty="0">
                <a:latin typeface="Franklin Gothic Book" panose="020B0503020102020204" pitchFamily="34" charset="0"/>
              </a:rPr>
              <a:t>What information from the original source is missing in Source B due to this modification?</a:t>
            </a:r>
            <a:endParaRPr dirty="0">
              <a:latin typeface="Franklin Gothic Book" panose="020B0503020102020204" pitchFamily="34" charset="0"/>
            </a:endParaRPr>
          </a:p>
          <a:p>
            <a:pPr marL="457200" lvl="0" indent="-342900" algn="l" rtl="0">
              <a:lnSpc>
                <a:spcPct val="120000"/>
              </a:lnSpc>
              <a:spcBef>
                <a:spcPts val="0"/>
              </a:spcBef>
              <a:spcAft>
                <a:spcPts val="0"/>
              </a:spcAft>
              <a:buSzPts val="1800"/>
              <a:buChar char="•"/>
            </a:pPr>
            <a:r>
              <a:rPr lang="en-US" dirty="0">
                <a:latin typeface="Franklin Gothic Book" panose="020B0503020102020204" pitchFamily="34" charset="0"/>
              </a:rPr>
              <a:t>Were any student opportunities limited in Source B? If so, what were they?</a:t>
            </a:r>
            <a:endParaRPr dirty="0">
              <a:latin typeface="Franklin Gothic Book" panose="020B0503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KYED-536-1858</_dlc_DocId>
    <_dlc_DocIdUrl xmlns="3a62de7d-ba57-4f43-9dae-9623ba637be0">
      <Url>https://www.education.ky.gov/curriculum/standards/kyacadstand/_layouts/15/DocIdRedir.aspx?ID=KYED-536-1858</Url>
      <Description>KYED-536-1858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887339-70BC-4B2D-8BF7-F293D84687A2}">
  <ds:schemaRefs>
    <ds:schemaRef ds:uri="http://schemas.microsoft.com/sharepoint/events"/>
  </ds:schemaRefs>
</ds:datastoreItem>
</file>

<file path=customXml/itemProps2.xml><?xml version="1.0" encoding="utf-8"?>
<ds:datastoreItem xmlns:ds="http://schemas.openxmlformats.org/officeDocument/2006/customXml" ds:itemID="{EECE5165-84DD-46D5-9310-83701A1C7F3A}">
  <ds:schemaRefs>
    <ds:schemaRef ds:uri="http://schemas.microsoft.com/sharepoint/v3/contenttype/forms"/>
  </ds:schemaRefs>
</ds:datastoreItem>
</file>

<file path=customXml/itemProps3.xml><?xml version="1.0" encoding="utf-8"?>
<ds:datastoreItem xmlns:ds="http://schemas.openxmlformats.org/officeDocument/2006/customXml" ds:itemID="{165F92F3-8CC4-4EB1-BAB6-4886AEB7981C}">
  <ds:schemaRefs>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3a62de7d-ba57-4f43-9dae-9623ba637be0"/>
    <ds:schemaRef ds:uri="http://schemas.microsoft.com/sharepoint/v3"/>
    <ds:schemaRef ds:uri="http://purl.org/dc/dcmitype/"/>
  </ds:schemaRefs>
</ds:datastoreItem>
</file>

<file path=customXml/itemProps4.xml><?xml version="1.0" encoding="utf-8"?>
<ds:datastoreItem xmlns:ds="http://schemas.openxmlformats.org/officeDocument/2006/customXml" ds:itemID="{20121FB7-0CDC-40FF-A443-477B2B92C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21400</TotalTime>
  <Words>4790</Words>
  <Application>Microsoft Office PowerPoint</Application>
  <PresentationFormat>Widescreen</PresentationFormat>
  <Paragraphs>308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Libre Franklin Medium</vt:lpstr>
      <vt:lpstr>Times New Roman</vt:lpstr>
      <vt:lpstr>Libre Franklin</vt:lpstr>
      <vt:lpstr>Franklin Gothic Medium</vt:lpstr>
      <vt:lpstr>Calibri</vt:lpstr>
      <vt:lpstr>Arial</vt:lpstr>
      <vt:lpstr>Franklin Gothic Book</vt:lpstr>
      <vt:lpstr>Office Theme</vt:lpstr>
      <vt:lpstr>Supporting Students in Using Evidence</vt:lpstr>
      <vt:lpstr>Supporting Students in Using Evidence2</vt:lpstr>
      <vt:lpstr>Introduction</vt:lpstr>
      <vt:lpstr>Supporting Students When Engaging With Complex Sources</vt:lpstr>
      <vt:lpstr>How is the complexity of a source determined?</vt:lpstr>
      <vt:lpstr>Supporting Teachers When Engaging With Complex Sources</vt:lpstr>
      <vt:lpstr>Supporting Teachers When Engaging With Complex Sources3</vt:lpstr>
      <vt:lpstr>How might reducing the complexity of a source negatively affect social studies learning for students? (1) </vt:lpstr>
      <vt:lpstr>How might reducing the complexity of a source negatively affect social studies learning for students? (2) </vt:lpstr>
      <vt:lpstr>Adapting Sources (1)</vt:lpstr>
      <vt:lpstr>Adapting Sources (2)</vt:lpstr>
      <vt:lpstr>Adapting Sources (3)</vt:lpstr>
      <vt:lpstr>Adapting Sources (4)</vt:lpstr>
      <vt:lpstr>Adapting Sources (5)</vt:lpstr>
      <vt:lpstr>Adapting Sources (6)</vt:lpstr>
      <vt:lpstr>Excerpting Sources</vt:lpstr>
      <vt:lpstr>Check for understanding</vt:lpstr>
      <vt:lpstr>Check For Understanding Review </vt:lpstr>
      <vt:lpstr>Adapting Sources</vt:lpstr>
      <vt:lpstr>Application</vt:lpstr>
      <vt:lpstr>Reflection</vt:lpstr>
      <vt:lpstr>Conclusion of Module Two of the Supporting Students in Using Evidence module series </vt:lpstr>
      <vt:lpstr>Supporting Students in Using Evidence4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Doyle, Maggie - Division of Academic Program Standards</cp:lastModifiedBy>
  <cp:revision>7</cp:revision>
  <dcterms:created xsi:type="dcterms:W3CDTF">2021-11-08T14:53:11Z</dcterms:created>
  <dcterms:modified xsi:type="dcterms:W3CDTF">2023-10-11T20:40:43Z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d2c0d1be-0c1a-437d-a207-a1119f182719</vt:lpwstr>
  </property>
</Properties>
</file>