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authors.xml" ContentType="application/vnd.ms-powerpoint.authors+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30"/>
  </p:notesMasterIdLst>
  <p:sldIdLst>
    <p:sldId id="263" r:id="rId5"/>
    <p:sldId id="264" r:id="rId6"/>
    <p:sldId id="282" r:id="rId7"/>
    <p:sldId id="281" r:id="rId8"/>
    <p:sldId id="283" r:id="rId9"/>
    <p:sldId id="266" r:id="rId10"/>
    <p:sldId id="284" r:id="rId11"/>
    <p:sldId id="267" r:id="rId12"/>
    <p:sldId id="270" r:id="rId13"/>
    <p:sldId id="271" r:id="rId14"/>
    <p:sldId id="272" r:id="rId15"/>
    <p:sldId id="273" r:id="rId16"/>
    <p:sldId id="274" r:id="rId17"/>
    <p:sldId id="275" r:id="rId18"/>
    <p:sldId id="269" r:id="rId19"/>
    <p:sldId id="276" r:id="rId20"/>
    <p:sldId id="277" r:id="rId21"/>
    <p:sldId id="285" r:id="rId22"/>
    <p:sldId id="286" r:id="rId23"/>
    <p:sldId id="287" r:id="rId24"/>
    <p:sldId id="288" r:id="rId25"/>
    <p:sldId id="278" r:id="rId26"/>
    <p:sldId id="289" r:id="rId27"/>
    <p:sldId id="290"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4459A6-75C9-D2E0-9878-84CCBFD032C8}" name="Morales, Mia - Division of School and Program Improvement" initials="MMDoSaPI" userId="S::mia.morales@education.ky.gov::dd8bf0d1-15b0-4afb-9604-13c935911070" providerId="AD"/>
  <p188:author id="{227A67D4-F080-D4A8-C92A-3BB1245356F2}" name="Stein, Natasha - Division of School and Program Improvement" initials="NS" userId="S::natasha.stein@education.ky.gov::5857d051-5ca9-42f5-ba78-9a5b8ac006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a:t>
            </a:r>
            <a:r>
              <a:rPr lang="en-US" baseline="0">
                <a:solidFill>
                  <a:sysClr val="windowText" lastClr="000000"/>
                </a:solidFill>
              </a:rPr>
              <a:t> Students</a:t>
            </a:r>
            <a:endParaRPr lang="en-US">
              <a:solidFill>
                <a:sysClr val="windowText" lastClr="000000"/>
              </a:solidFill>
            </a:endParaRPr>
          </a:p>
        </c:rich>
      </c:tx>
      <c:layout>
        <c:manualLayout>
          <c:xMode val="edge"/>
          <c:yMode val="edge"/>
          <c:x val="0.42203120443277925"/>
          <c:y val="0.1071428571428571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Dark: Novice</c:v>
                </c:pt>
              </c:strCache>
            </c:strRef>
          </c:tx>
          <c:spPr>
            <a:solidFill>
              <a:schemeClr val="accent1"/>
            </a:solidFill>
            <a:ln>
              <a:noFill/>
            </a:ln>
            <a:effectLst/>
          </c:spPr>
          <c:invertIfNegative val="0"/>
          <c:dPt>
            <c:idx val="0"/>
            <c:invertIfNegative val="0"/>
            <c:bubble3D val="0"/>
            <c:spPr>
              <a:solidFill>
                <a:srgbClr val="F6608B"/>
              </a:solidFill>
              <a:ln>
                <a:noFill/>
              </a:ln>
              <a:effectLst/>
            </c:spPr>
            <c:extLst>
              <c:ext xmlns:c16="http://schemas.microsoft.com/office/drawing/2014/chart" uri="{C3380CC4-5D6E-409C-BE32-E72D297353CC}">
                <c16:uniqueId val="{00000001-6FA9-4055-81F3-44A1108CC0A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6FA9-4055-81F3-44A1108CC0A4}"/>
              </c:ext>
            </c:extLst>
          </c:dPt>
          <c:cat>
            <c:strRef>
              <c:f>Sheet1!$A$2:$A$4</c:f>
              <c:strCache>
                <c:ptCount val="3"/>
                <c:pt idx="0">
                  <c:v>State</c:v>
                </c:pt>
                <c:pt idx="1">
                  <c:v>District</c:v>
                </c:pt>
                <c:pt idx="2">
                  <c:v>School</c:v>
                </c:pt>
              </c:strCache>
            </c:strRef>
          </c:cat>
          <c:val>
            <c:numRef>
              <c:f>Sheet1!$B$2:$B$4</c:f>
              <c:numCache>
                <c:formatCode>General</c:formatCode>
                <c:ptCount val="3"/>
                <c:pt idx="0">
                  <c:v>40</c:v>
                </c:pt>
                <c:pt idx="1">
                  <c:v>30</c:v>
                </c:pt>
                <c:pt idx="2">
                  <c:v>30</c:v>
                </c:pt>
              </c:numCache>
            </c:numRef>
          </c:val>
          <c:extLst>
            <c:ext xmlns:c16="http://schemas.microsoft.com/office/drawing/2014/chart" uri="{C3380CC4-5D6E-409C-BE32-E72D297353CC}">
              <c16:uniqueId val="{00000004-6FA9-4055-81F3-44A1108CC0A4}"/>
            </c:ext>
          </c:extLst>
        </c:ser>
        <c:ser>
          <c:idx val="1"/>
          <c:order val="1"/>
          <c:tx>
            <c:strRef>
              <c:f>Sheet1!$C$1</c:f>
              <c:strCache>
                <c:ptCount val="1"/>
                <c:pt idx="0">
                  <c:v>Medium: Apprentice</c:v>
                </c:pt>
              </c:strCache>
            </c:strRef>
          </c:tx>
          <c:spPr>
            <a:solidFill>
              <a:schemeClr val="accent1">
                <a:lumMod val="60000"/>
                <a:lumOff val="40000"/>
              </a:schemeClr>
            </a:solidFill>
            <a:ln>
              <a:noFill/>
            </a:ln>
            <a:effectLst/>
          </c:spPr>
          <c:invertIfNegative val="0"/>
          <c:dPt>
            <c:idx val="0"/>
            <c:invertIfNegative val="0"/>
            <c:bubble3D val="0"/>
            <c:spPr>
              <a:solidFill>
                <a:srgbClr val="F98FAD"/>
              </a:solidFill>
              <a:ln>
                <a:noFill/>
              </a:ln>
              <a:effectLst/>
            </c:spPr>
            <c:extLst>
              <c:ext xmlns:c16="http://schemas.microsoft.com/office/drawing/2014/chart" uri="{C3380CC4-5D6E-409C-BE32-E72D297353CC}">
                <c16:uniqueId val="{00000006-6FA9-4055-81F3-44A1108CC0A4}"/>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8-6FA9-4055-81F3-44A1108CC0A4}"/>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6FA9-4055-81F3-44A1108CC0A4}"/>
              </c:ext>
            </c:extLst>
          </c:dPt>
          <c:cat>
            <c:strRef>
              <c:f>Sheet1!$A$2:$A$4</c:f>
              <c:strCache>
                <c:ptCount val="3"/>
                <c:pt idx="0">
                  <c:v>State</c:v>
                </c:pt>
                <c:pt idx="1">
                  <c:v>District</c:v>
                </c:pt>
                <c:pt idx="2">
                  <c:v>School</c:v>
                </c:pt>
              </c:strCache>
            </c:strRef>
          </c:cat>
          <c:val>
            <c:numRef>
              <c:f>Sheet1!$C$2:$C$4</c:f>
              <c:numCache>
                <c:formatCode>General</c:formatCode>
                <c:ptCount val="3"/>
                <c:pt idx="0">
                  <c:v>40</c:v>
                </c:pt>
                <c:pt idx="1">
                  <c:v>20</c:v>
                </c:pt>
                <c:pt idx="2">
                  <c:v>50</c:v>
                </c:pt>
              </c:numCache>
            </c:numRef>
          </c:val>
          <c:extLst>
            <c:ext xmlns:c16="http://schemas.microsoft.com/office/drawing/2014/chart" uri="{C3380CC4-5D6E-409C-BE32-E72D297353CC}">
              <c16:uniqueId val="{0000000B-6FA9-4055-81F3-44A1108CC0A4}"/>
            </c:ext>
          </c:extLst>
        </c:ser>
        <c:ser>
          <c:idx val="2"/>
          <c:order val="2"/>
          <c:tx>
            <c:strRef>
              <c:f>Sheet1!$D$1</c:f>
              <c:strCache>
                <c:ptCount val="1"/>
                <c:pt idx="0">
                  <c:v>Light: Proficient</c:v>
                </c:pt>
              </c:strCache>
            </c:strRef>
          </c:tx>
          <c:spPr>
            <a:solidFill>
              <a:schemeClr val="accent5">
                <a:lumMod val="20000"/>
                <a:lumOff val="80000"/>
              </a:schemeClr>
            </a:solidFill>
            <a:ln>
              <a:noFill/>
            </a:ln>
            <a:effectLst/>
          </c:spPr>
          <c:invertIfNegative val="0"/>
          <c:dPt>
            <c:idx val="0"/>
            <c:invertIfNegative val="0"/>
            <c:bubble3D val="0"/>
            <c:spPr>
              <a:solidFill>
                <a:srgbClr val="FBBDCF"/>
              </a:solidFill>
              <a:ln>
                <a:noFill/>
              </a:ln>
              <a:effectLst/>
            </c:spPr>
            <c:extLst>
              <c:ext xmlns:c16="http://schemas.microsoft.com/office/drawing/2014/chart" uri="{C3380CC4-5D6E-409C-BE32-E72D297353CC}">
                <c16:uniqueId val="{0000000D-6FA9-4055-81F3-44A1108CC0A4}"/>
              </c:ext>
            </c:extLst>
          </c:dPt>
          <c:dPt>
            <c:idx val="1"/>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F-6FA9-4055-81F3-44A1108CC0A4}"/>
              </c:ext>
            </c:extLst>
          </c:dPt>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11-6FA9-4055-81F3-44A1108CC0A4}"/>
              </c:ext>
            </c:extLst>
          </c:dPt>
          <c:cat>
            <c:strRef>
              <c:f>Sheet1!$A$2:$A$4</c:f>
              <c:strCache>
                <c:ptCount val="3"/>
                <c:pt idx="0">
                  <c:v>State</c:v>
                </c:pt>
                <c:pt idx="1">
                  <c:v>District</c:v>
                </c:pt>
                <c:pt idx="2">
                  <c:v>School</c:v>
                </c:pt>
              </c:strCache>
            </c:strRef>
          </c:cat>
          <c:val>
            <c:numRef>
              <c:f>Sheet1!$D$2:$D$4</c:f>
              <c:numCache>
                <c:formatCode>General</c:formatCode>
                <c:ptCount val="3"/>
                <c:pt idx="0">
                  <c:v>15</c:v>
                </c:pt>
                <c:pt idx="1">
                  <c:v>40</c:v>
                </c:pt>
                <c:pt idx="2">
                  <c:v>5</c:v>
                </c:pt>
              </c:numCache>
            </c:numRef>
          </c:val>
          <c:extLst>
            <c:ext xmlns:c16="http://schemas.microsoft.com/office/drawing/2014/chart" uri="{C3380CC4-5D6E-409C-BE32-E72D297353CC}">
              <c16:uniqueId val="{00000012-6FA9-4055-81F3-44A1108CC0A4}"/>
            </c:ext>
          </c:extLst>
        </c:ser>
        <c:ser>
          <c:idx val="3"/>
          <c:order val="3"/>
          <c:tx>
            <c:strRef>
              <c:f>Sheet1!$E$1</c:f>
              <c:strCache>
                <c:ptCount val="1"/>
                <c:pt idx="0">
                  <c:v>Striped: Distinguished</c:v>
                </c:pt>
              </c:strCache>
            </c:strRef>
          </c:tx>
          <c:spPr>
            <a:pattFill prst="wdUpDiag">
              <a:fgClr>
                <a:schemeClr val="accent1"/>
              </a:fgClr>
              <a:bgClr>
                <a:schemeClr val="accent1">
                  <a:lumMod val="20000"/>
                  <a:lumOff val="80000"/>
                </a:schemeClr>
              </a:bgClr>
            </a:pattFill>
            <a:ln>
              <a:noFill/>
            </a:ln>
            <a:effectLst/>
          </c:spPr>
          <c:invertIfNegative val="0"/>
          <c:dPt>
            <c:idx val="0"/>
            <c:invertIfNegative val="0"/>
            <c:bubble3D val="0"/>
            <c:spPr>
              <a:pattFill prst="wdUpDiag">
                <a:fgClr>
                  <a:srgbClr val="F6608B"/>
                </a:fgClr>
                <a:bgClr>
                  <a:srgbClr val="FBBDCF"/>
                </a:bgClr>
              </a:pattFill>
              <a:ln>
                <a:noFill/>
              </a:ln>
              <a:effectLst/>
            </c:spPr>
            <c:extLst>
              <c:ext xmlns:c16="http://schemas.microsoft.com/office/drawing/2014/chart" uri="{C3380CC4-5D6E-409C-BE32-E72D297353CC}">
                <c16:uniqueId val="{00000014-6FA9-4055-81F3-44A1108CC0A4}"/>
              </c:ext>
            </c:extLst>
          </c:dPt>
          <c:dPt>
            <c:idx val="1"/>
            <c:invertIfNegative val="0"/>
            <c:bubble3D val="0"/>
            <c:spPr>
              <a:pattFill prst="wdUpDiag">
                <a:fgClr>
                  <a:schemeClr val="accent4"/>
                </a:fgClr>
                <a:bgClr>
                  <a:schemeClr val="accent4">
                    <a:lumMod val="20000"/>
                    <a:lumOff val="80000"/>
                  </a:schemeClr>
                </a:bgClr>
              </a:pattFill>
              <a:ln>
                <a:noFill/>
              </a:ln>
              <a:effectLst/>
            </c:spPr>
            <c:extLst>
              <c:ext xmlns:c16="http://schemas.microsoft.com/office/drawing/2014/chart" uri="{C3380CC4-5D6E-409C-BE32-E72D297353CC}">
                <c16:uniqueId val="{00000016-6FA9-4055-81F3-44A1108CC0A4}"/>
              </c:ext>
            </c:extLst>
          </c:dPt>
          <c:dPt>
            <c:idx val="2"/>
            <c:invertIfNegative val="0"/>
            <c:bubble3D val="0"/>
            <c:spPr>
              <a:pattFill prst="wdUpDiag">
                <a:fgClr>
                  <a:schemeClr val="accent1"/>
                </a:fgClr>
                <a:bgClr>
                  <a:schemeClr val="accent1">
                    <a:lumMod val="20000"/>
                    <a:lumOff val="80000"/>
                  </a:schemeClr>
                </a:bgClr>
              </a:pattFill>
              <a:ln>
                <a:noFill/>
              </a:ln>
              <a:effectLst/>
            </c:spPr>
            <c:extLst>
              <c:ext xmlns:c16="http://schemas.microsoft.com/office/drawing/2014/chart" uri="{C3380CC4-5D6E-409C-BE32-E72D297353CC}">
                <c16:uniqueId val="{00000018-6FA9-4055-81F3-44A1108CC0A4}"/>
              </c:ext>
            </c:extLst>
          </c:dPt>
          <c:cat>
            <c:strRef>
              <c:f>Sheet1!$A$2:$A$4</c:f>
              <c:strCache>
                <c:ptCount val="3"/>
                <c:pt idx="0">
                  <c:v>State</c:v>
                </c:pt>
                <c:pt idx="1">
                  <c:v>District</c:v>
                </c:pt>
                <c:pt idx="2">
                  <c:v>School</c:v>
                </c:pt>
              </c:strCache>
            </c:strRef>
          </c:cat>
          <c:val>
            <c:numRef>
              <c:f>Sheet1!$E$2:$E$4</c:f>
              <c:numCache>
                <c:formatCode>General</c:formatCode>
                <c:ptCount val="3"/>
                <c:pt idx="0">
                  <c:v>5</c:v>
                </c:pt>
                <c:pt idx="1">
                  <c:v>10</c:v>
                </c:pt>
                <c:pt idx="2">
                  <c:v>15</c:v>
                </c:pt>
              </c:numCache>
            </c:numRef>
          </c:val>
          <c:extLst>
            <c:ext xmlns:c16="http://schemas.microsoft.com/office/drawing/2014/chart" uri="{C3380CC4-5D6E-409C-BE32-E72D297353CC}">
              <c16:uniqueId val="{00000019-6FA9-4055-81F3-44A1108CC0A4}"/>
            </c:ext>
          </c:extLst>
        </c:ser>
        <c:dLbls>
          <c:showLegendKey val="0"/>
          <c:showVal val="0"/>
          <c:showCatName val="0"/>
          <c:showSerName val="0"/>
          <c:showPercent val="0"/>
          <c:showBubbleSize val="0"/>
        </c:dLbls>
        <c:gapWidth val="150"/>
        <c:overlap val="100"/>
        <c:axId val="1348904031"/>
        <c:axId val="1342104831"/>
      </c:barChart>
      <c:catAx>
        <c:axId val="1348904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2104831"/>
        <c:crosses val="autoZero"/>
        <c:auto val="1"/>
        <c:lblAlgn val="ctr"/>
        <c:lblOffset val="100"/>
        <c:noMultiLvlLbl val="0"/>
      </c:catAx>
      <c:valAx>
        <c:axId val="13421048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890403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6158683289588811E-2"/>
          <c:y val="2.4166666666666666E-2"/>
          <c:w val="0.83231226305045203"/>
          <c:h val="6.69647544056992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16A3B-576A-48CC-B47B-66345E94E9AB}" type="doc">
      <dgm:prSet loTypeId="urn:microsoft.com/office/officeart/2005/8/layout/process2" loCatId="process" qsTypeId="urn:microsoft.com/office/officeart/2005/8/quickstyle/simple1" qsCatId="simple" csTypeId="urn:microsoft.com/office/officeart/2005/8/colors/accent0_1" csCatId="mainScheme" phldr="1"/>
      <dgm:spPr/>
    </dgm:pt>
    <dgm:pt modelId="{B03AB583-7246-424F-AFCE-98A6A80D3158}">
      <dgm:prSet phldrT="[Text]"/>
      <dgm:spPr/>
      <dgm:t>
        <a:bodyPr/>
        <a:lstStyle/>
        <a:p>
          <a:r>
            <a:rPr lang="en-US"/>
            <a:t>Problem: I am not drinking enough water.</a:t>
          </a:r>
        </a:p>
      </dgm:t>
    </dgm:pt>
    <dgm:pt modelId="{C1C3A26E-249B-4D2A-86FB-188C4481E38B}" type="parTrans" cxnId="{810FC761-73F2-4819-8DB3-2BDB55B3675A}">
      <dgm:prSet/>
      <dgm:spPr/>
      <dgm:t>
        <a:bodyPr/>
        <a:lstStyle/>
        <a:p>
          <a:endParaRPr lang="en-US"/>
        </a:p>
      </dgm:t>
    </dgm:pt>
    <dgm:pt modelId="{6FA62CB0-8462-4163-BF5A-52A698B7AECC}" type="sibTrans" cxnId="{810FC761-73F2-4819-8DB3-2BDB55B3675A}">
      <dgm:prSet/>
      <dgm:spPr/>
      <dgm:t>
        <a:bodyPr/>
        <a:lstStyle/>
        <a:p>
          <a:r>
            <a:rPr lang="en-US"/>
            <a:t>Why?</a:t>
          </a:r>
        </a:p>
      </dgm:t>
    </dgm:pt>
    <dgm:pt modelId="{E2E7C875-11DF-4451-AF81-A9BAD3A5B466}">
      <dgm:prSet phldrT="[Text]" phldr="1"/>
      <dgm:spPr/>
      <dgm:t>
        <a:bodyPr/>
        <a:lstStyle/>
        <a:p>
          <a:endParaRPr lang="en-US">
            <a:solidFill>
              <a:schemeClr val="bg1"/>
            </a:solidFill>
          </a:endParaRPr>
        </a:p>
      </dgm:t>
    </dgm:pt>
    <dgm:pt modelId="{A8360216-5B03-4D24-9901-27FB2DFF424E}" type="parTrans" cxnId="{5A9E7E40-B331-4C7B-B12B-2E17FDB8FE0B}">
      <dgm:prSet/>
      <dgm:spPr/>
      <dgm:t>
        <a:bodyPr/>
        <a:lstStyle/>
        <a:p>
          <a:endParaRPr lang="en-US"/>
        </a:p>
      </dgm:t>
    </dgm:pt>
    <dgm:pt modelId="{3735C20C-95A3-4B55-987A-3F1CBDAC864C}" type="sibTrans" cxnId="{5A9E7E40-B331-4C7B-B12B-2E17FDB8FE0B}">
      <dgm:prSet/>
      <dgm:spPr/>
      <dgm:t>
        <a:bodyPr/>
        <a:lstStyle/>
        <a:p>
          <a:r>
            <a:rPr lang="en-US"/>
            <a:t>Why?</a:t>
          </a:r>
        </a:p>
      </dgm:t>
    </dgm:pt>
    <dgm:pt modelId="{EA4E71E8-29A5-4E56-B547-BDFFD4519148}">
      <dgm:prSet phldrT="[Text]" phldr="1"/>
      <dgm:spPr/>
      <dgm:t>
        <a:bodyPr/>
        <a:lstStyle/>
        <a:p>
          <a:endParaRPr lang="en-US">
            <a:solidFill>
              <a:schemeClr val="bg1"/>
            </a:solidFill>
          </a:endParaRPr>
        </a:p>
      </dgm:t>
    </dgm:pt>
    <dgm:pt modelId="{A3C10112-BDA9-4D55-994E-A150DAECFF8D}" type="parTrans" cxnId="{9ECD63EB-21AF-4E56-AC18-A135C51870BD}">
      <dgm:prSet/>
      <dgm:spPr/>
      <dgm:t>
        <a:bodyPr/>
        <a:lstStyle/>
        <a:p>
          <a:endParaRPr lang="en-US"/>
        </a:p>
      </dgm:t>
    </dgm:pt>
    <dgm:pt modelId="{55A09F7D-D4A0-48BC-97E9-A7FDC79FDA41}" type="sibTrans" cxnId="{9ECD63EB-21AF-4E56-AC18-A135C51870BD}">
      <dgm:prSet/>
      <dgm:spPr/>
      <dgm:t>
        <a:bodyPr/>
        <a:lstStyle/>
        <a:p>
          <a:r>
            <a:rPr lang="en-US"/>
            <a:t>Why?</a:t>
          </a:r>
        </a:p>
      </dgm:t>
    </dgm:pt>
    <dgm:pt modelId="{DFA7E4B0-4706-4558-A6AB-F990F3907F2C}">
      <dgm:prSet/>
      <dgm:spPr/>
      <dgm:t>
        <a:bodyPr/>
        <a:lstStyle/>
        <a:p>
          <a:endParaRPr lang="en-US"/>
        </a:p>
      </dgm:t>
    </dgm:pt>
    <dgm:pt modelId="{55B12FE3-9400-4A96-A628-1045DB153E61}" type="parTrans" cxnId="{6F7450E6-2BA6-4CC1-BC12-231A842D0E4C}">
      <dgm:prSet/>
      <dgm:spPr/>
      <dgm:t>
        <a:bodyPr/>
        <a:lstStyle/>
        <a:p>
          <a:endParaRPr lang="en-US"/>
        </a:p>
      </dgm:t>
    </dgm:pt>
    <dgm:pt modelId="{198A74E8-4D71-43AD-9E9D-E96C5A0C1CCD}" type="sibTrans" cxnId="{6F7450E6-2BA6-4CC1-BC12-231A842D0E4C}">
      <dgm:prSet/>
      <dgm:spPr/>
      <dgm:t>
        <a:bodyPr/>
        <a:lstStyle/>
        <a:p>
          <a:r>
            <a:rPr lang="en-US"/>
            <a:t>Why?</a:t>
          </a:r>
        </a:p>
      </dgm:t>
    </dgm:pt>
    <dgm:pt modelId="{51E1C275-3AB1-438A-A4FB-58EE1C5FB816}">
      <dgm:prSet/>
      <dgm:spPr/>
      <dgm:t>
        <a:bodyPr/>
        <a:lstStyle/>
        <a:p>
          <a:endParaRPr lang="en-US"/>
        </a:p>
      </dgm:t>
    </dgm:pt>
    <dgm:pt modelId="{0D84B8B4-2951-4ACD-ACB5-F52DB73AB44D}" type="parTrans" cxnId="{F2102DCD-2560-4ED6-8744-F9982B138832}">
      <dgm:prSet/>
      <dgm:spPr/>
      <dgm:t>
        <a:bodyPr/>
        <a:lstStyle/>
        <a:p>
          <a:endParaRPr lang="en-US"/>
        </a:p>
      </dgm:t>
    </dgm:pt>
    <dgm:pt modelId="{94B80562-D0AE-42B2-886A-5340AE0F79D6}" type="sibTrans" cxnId="{F2102DCD-2560-4ED6-8744-F9982B138832}">
      <dgm:prSet/>
      <dgm:spPr/>
      <dgm:t>
        <a:bodyPr/>
        <a:lstStyle/>
        <a:p>
          <a:r>
            <a:rPr lang="en-US"/>
            <a:t>Why?</a:t>
          </a:r>
        </a:p>
      </dgm:t>
    </dgm:pt>
    <dgm:pt modelId="{28236370-58E5-43D7-8177-F66EDA06C8AE}">
      <dgm:prSet/>
      <dgm:spPr/>
      <dgm:t>
        <a:bodyPr/>
        <a:lstStyle/>
        <a:p>
          <a:endParaRPr lang="en-US"/>
        </a:p>
      </dgm:t>
    </dgm:pt>
    <dgm:pt modelId="{4ABCBDBF-0CDB-44BD-92F0-4E51AD59CFAD}" type="parTrans" cxnId="{147C5957-474F-4E7D-90A1-1E5F7F9E6FD8}">
      <dgm:prSet/>
      <dgm:spPr/>
      <dgm:t>
        <a:bodyPr/>
        <a:lstStyle/>
        <a:p>
          <a:endParaRPr lang="en-US"/>
        </a:p>
      </dgm:t>
    </dgm:pt>
    <dgm:pt modelId="{3CD45406-9AE2-4E3E-ACB2-A5D1D7111DEC}" type="sibTrans" cxnId="{147C5957-474F-4E7D-90A1-1E5F7F9E6FD8}">
      <dgm:prSet/>
      <dgm:spPr/>
      <dgm:t>
        <a:bodyPr/>
        <a:lstStyle/>
        <a:p>
          <a:endParaRPr lang="en-US"/>
        </a:p>
      </dgm:t>
    </dgm:pt>
    <dgm:pt modelId="{F9D8A378-22BB-4363-8B4F-FE7BE1C03374}" type="pres">
      <dgm:prSet presAssocID="{39616A3B-576A-48CC-B47B-66345E94E9AB}" presName="linearFlow" presStyleCnt="0">
        <dgm:presLayoutVars>
          <dgm:resizeHandles val="exact"/>
        </dgm:presLayoutVars>
      </dgm:prSet>
      <dgm:spPr/>
    </dgm:pt>
    <dgm:pt modelId="{08E75AFA-3ACA-47DB-AC77-E6D6053BD20D}" type="pres">
      <dgm:prSet presAssocID="{B03AB583-7246-424F-AFCE-98A6A80D3158}" presName="node" presStyleLbl="node1" presStyleIdx="0" presStyleCnt="6" custScaleX="262499">
        <dgm:presLayoutVars>
          <dgm:bulletEnabled val="1"/>
        </dgm:presLayoutVars>
      </dgm:prSet>
      <dgm:spPr/>
    </dgm:pt>
    <dgm:pt modelId="{ED74C8B3-855B-49D3-8800-400791FF3ACD}" type="pres">
      <dgm:prSet presAssocID="{6FA62CB0-8462-4163-BF5A-52A698B7AECC}" presName="sibTrans" presStyleLbl="sibTrans2D1" presStyleIdx="0" presStyleCnt="5"/>
      <dgm:spPr/>
    </dgm:pt>
    <dgm:pt modelId="{1AC30616-888E-428D-8985-5CAAE73C447D}" type="pres">
      <dgm:prSet presAssocID="{6FA62CB0-8462-4163-BF5A-52A698B7AECC}" presName="connectorText" presStyleLbl="sibTrans2D1" presStyleIdx="0" presStyleCnt="5"/>
      <dgm:spPr/>
    </dgm:pt>
    <dgm:pt modelId="{C15E9A06-FD3E-45A2-8D14-E478DD2380B6}" type="pres">
      <dgm:prSet presAssocID="{E2E7C875-11DF-4451-AF81-A9BAD3A5B466}" presName="node" presStyleLbl="node1" presStyleIdx="1" presStyleCnt="6" custScaleX="265964">
        <dgm:presLayoutVars>
          <dgm:bulletEnabled val="1"/>
        </dgm:presLayoutVars>
      </dgm:prSet>
      <dgm:spPr/>
    </dgm:pt>
    <dgm:pt modelId="{E2974D8F-583A-4E52-B7E2-AE790B4B3F24}" type="pres">
      <dgm:prSet presAssocID="{3735C20C-95A3-4B55-987A-3F1CBDAC864C}" presName="sibTrans" presStyleLbl="sibTrans2D1" presStyleIdx="1" presStyleCnt="5"/>
      <dgm:spPr/>
    </dgm:pt>
    <dgm:pt modelId="{55F8D6D5-8A81-48D1-93E7-9CD43FB1D2BC}" type="pres">
      <dgm:prSet presAssocID="{3735C20C-95A3-4B55-987A-3F1CBDAC864C}" presName="connectorText" presStyleLbl="sibTrans2D1" presStyleIdx="1" presStyleCnt="5"/>
      <dgm:spPr/>
    </dgm:pt>
    <dgm:pt modelId="{BCDBE9E4-5F17-49E4-A2FA-6CD4E900C44A}" type="pres">
      <dgm:prSet presAssocID="{EA4E71E8-29A5-4E56-B547-BDFFD4519148}" presName="node" presStyleLbl="node1" presStyleIdx="2" presStyleCnt="6" custScaleX="270296">
        <dgm:presLayoutVars>
          <dgm:bulletEnabled val="1"/>
        </dgm:presLayoutVars>
      </dgm:prSet>
      <dgm:spPr/>
    </dgm:pt>
    <dgm:pt modelId="{2A6864B5-2528-4818-84F7-6B0698C34BBC}" type="pres">
      <dgm:prSet presAssocID="{55A09F7D-D4A0-48BC-97E9-A7FDC79FDA41}" presName="sibTrans" presStyleLbl="sibTrans2D1" presStyleIdx="2" presStyleCnt="5"/>
      <dgm:spPr/>
    </dgm:pt>
    <dgm:pt modelId="{9784CB1F-B93E-41FB-BF86-992A56A92F57}" type="pres">
      <dgm:prSet presAssocID="{55A09F7D-D4A0-48BC-97E9-A7FDC79FDA41}" presName="connectorText" presStyleLbl="sibTrans2D1" presStyleIdx="2" presStyleCnt="5"/>
      <dgm:spPr/>
    </dgm:pt>
    <dgm:pt modelId="{A42D1A5C-686A-4A34-8B94-47A6F000A12B}" type="pres">
      <dgm:prSet presAssocID="{DFA7E4B0-4706-4558-A6AB-F990F3907F2C}" presName="node" presStyleLbl="node1" presStyleIdx="3" presStyleCnt="6" custScaleX="269430">
        <dgm:presLayoutVars>
          <dgm:bulletEnabled val="1"/>
        </dgm:presLayoutVars>
      </dgm:prSet>
      <dgm:spPr/>
    </dgm:pt>
    <dgm:pt modelId="{70E9B40B-EB73-4DE7-87BA-1EFB02B509DE}" type="pres">
      <dgm:prSet presAssocID="{198A74E8-4D71-43AD-9E9D-E96C5A0C1CCD}" presName="sibTrans" presStyleLbl="sibTrans2D1" presStyleIdx="3" presStyleCnt="5"/>
      <dgm:spPr/>
    </dgm:pt>
    <dgm:pt modelId="{48CC7374-7785-4B57-98A8-31053B8E49D1}" type="pres">
      <dgm:prSet presAssocID="{198A74E8-4D71-43AD-9E9D-E96C5A0C1CCD}" presName="connectorText" presStyleLbl="sibTrans2D1" presStyleIdx="3" presStyleCnt="5"/>
      <dgm:spPr/>
    </dgm:pt>
    <dgm:pt modelId="{D23A0554-C126-4A4D-B912-388FE02EFAF4}" type="pres">
      <dgm:prSet presAssocID="{51E1C275-3AB1-438A-A4FB-58EE1C5FB816}" presName="node" presStyleLbl="node1" presStyleIdx="4" presStyleCnt="6" custScaleX="269717">
        <dgm:presLayoutVars>
          <dgm:bulletEnabled val="1"/>
        </dgm:presLayoutVars>
      </dgm:prSet>
      <dgm:spPr/>
    </dgm:pt>
    <dgm:pt modelId="{FFF83378-DA2F-496F-9303-498D5AF9E341}" type="pres">
      <dgm:prSet presAssocID="{94B80562-D0AE-42B2-886A-5340AE0F79D6}" presName="sibTrans" presStyleLbl="sibTrans2D1" presStyleIdx="4" presStyleCnt="5"/>
      <dgm:spPr/>
    </dgm:pt>
    <dgm:pt modelId="{0726DA29-60DE-4257-A5C2-BC3595592284}" type="pres">
      <dgm:prSet presAssocID="{94B80562-D0AE-42B2-886A-5340AE0F79D6}" presName="connectorText" presStyleLbl="sibTrans2D1" presStyleIdx="4" presStyleCnt="5"/>
      <dgm:spPr/>
    </dgm:pt>
    <dgm:pt modelId="{86254038-D9A0-4A7B-8D9C-B9660E8D2A3E}" type="pres">
      <dgm:prSet presAssocID="{28236370-58E5-43D7-8177-F66EDA06C8AE}" presName="node" presStyleLbl="node1" presStyleIdx="5" presStyleCnt="6" custScaleX="267086">
        <dgm:presLayoutVars>
          <dgm:bulletEnabled val="1"/>
        </dgm:presLayoutVars>
      </dgm:prSet>
      <dgm:spPr/>
    </dgm:pt>
  </dgm:ptLst>
  <dgm:cxnLst>
    <dgm:cxn modelId="{06913802-7331-43B0-AC8F-84915582B95D}" type="presOf" srcId="{198A74E8-4D71-43AD-9E9D-E96C5A0C1CCD}" destId="{70E9B40B-EB73-4DE7-87BA-1EFB02B509DE}" srcOrd="0" destOrd="0" presId="urn:microsoft.com/office/officeart/2005/8/layout/process2"/>
    <dgm:cxn modelId="{54BE0B15-A9E2-4CA3-B8D0-F39A3E26FBF8}" type="presOf" srcId="{55A09F7D-D4A0-48BC-97E9-A7FDC79FDA41}" destId="{9784CB1F-B93E-41FB-BF86-992A56A92F57}" srcOrd="1" destOrd="0" presId="urn:microsoft.com/office/officeart/2005/8/layout/process2"/>
    <dgm:cxn modelId="{2655021D-A2FB-4AF9-8C55-EC7ACA66EF4C}" type="presOf" srcId="{6FA62CB0-8462-4163-BF5A-52A698B7AECC}" destId="{1AC30616-888E-428D-8985-5CAAE73C447D}" srcOrd="1" destOrd="0" presId="urn:microsoft.com/office/officeart/2005/8/layout/process2"/>
    <dgm:cxn modelId="{1F0F2D2A-EDBA-45A7-8E1A-53E3ABCDE08D}" type="presOf" srcId="{3735C20C-95A3-4B55-987A-3F1CBDAC864C}" destId="{E2974D8F-583A-4E52-B7E2-AE790B4B3F24}" srcOrd="0" destOrd="0" presId="urn:microsoft.com/office/officeart/2005/8/layout/process2"/>
    <dgm:cxn modelId="{5A9E7E40-B331-4C7B-B12B-2E17FDB8FE0B}" srcId="{39616A3B-576A-48CC-B47B-66345E94E9AB}" destId="{E2E7C875-11DF-4451-AF81-A9BAD3A5B466}" srcOrd="1" destOrd="0" parTransId="{A8360216-5B03-4D24-9901-27FB2DFF424E}" sibTransId="{3735C20C-95A3-4B55-987A-3F1CBDAC864C}"/>
    <dgm:cxn modelId="{810FC761-73F2-4819-8DB3-2BDB55B3675A}" srcId="{39616A3B-576A-48CC-B47B-66345E94E9AB}" destId="{B03AB583-7246-424F-AFCE-98A6A80D3158}" srcOrd="0" destOrd="0" parTransId="{C1C3A26E-249B-4D2A-86FB-188C4481E38B}" sibTransId="{6FA62CB0-8462-4163-BF5A-52A698B7AECC}"/>
    <dgm:cxn modelId="{D8B54863-0654-4BB6-ADE6-7E1162285035}" type="presOf" srcId="{6FA62CB0-8462-4163-BF5A-52A698B7AECC}" destId="{ED74C8B3-855B-49D3-8800-400791FF3ACD}" srcOrd="0" destOrd="0" presId="urn:microsoft.com/office/officeart/2005/8/layout/process2"/>
    <dgm:cxn modelId="{7BAA8752-E114-43F5-96F2-53BADC968D51}" type="presOf" srcId="{DFA7E4B0-4706-4558-A6AB-F990F3907F2C}" destId="{A42D1A5C-686A-4A34-8B94-47A6F000A12B}" srcOrd="0" destOrd="0" presId="urn:microsoft.com/office/officeart/2005/8/layout/process2"/>
    <dgm:cxn modelId="{AC878A72-ED69-4A88-9779-7DCBB1AFB4C6}" type="presOf" srcId="{94B80562-D0AE-42B2-886A-5340AE0F79D6}" destId="{0726DA29-60DE-4257-A5C2-BC3595592284}" srcOrd="1" destOrd="0" presId="urn:microsoft.com/office/officeart/2005/8/layout/process2"/>
    <dgm:cxn modelId="{3EC5A275-D81C-4279-86F3-9BC588204B4E}" type="presOf" srcId="{EA4E71E8-29A5-4E56-B547-BDFFD4519148}" destId="{BCDBE9E4-5F17-49E4-A2FA-6CD4E900C44A}" srcOrd="0" destOrd="0" presId="urn:microsoft.com/office/officeart/2005/8/layout/process2"/>
    <dgm:cxn modelId="{147C5957-474F-4E7D-90A1-1E5F7F9E6FD8}" srcId="{39616A3B-576A-48CC-B47B-66345E94E9AB}" destId="{28236370-58E5-43D7-8177-F66EDA06C8AE}" srcOrd="5" destOrd="0" parTransId="{4ABCBDBF-0CDB-44BD-92F0-4E51AD59CFAD}" sibTransId="{3CD45406-9AE2-4E3E-ACB2-A5D1D7111DEC}"/>
    <dgm:cxn modelId="{983ECC81-70E5-4BAE-BA1F-B419CC8AC470}" type="presOf" srcId="{51E1C275-3AB1-438A-A4FB-58EE1C5FB816}" destId="{D23A0554-C126-4A4D-B912-388FE02EFAF4}" srcOrd="0" destOrd="0" presId="urn:microsoft.com/office/officeart/2005/8/layout/process2"/>
    <dgm:cxn modelId="{9EA03990-8D52-45AD-A934-4EEE85BDED9F}" type="presOf" srcId="{28236370-58E5-43D7-8177-F66EDA06C8AE}" destId="{86254038-D9A0-4A7B-8D9C-B9660E8D2A3E}" srcOrd="0" destOrd="0" presId="urn:microsoft.com/office/officeart/2005/8/layout/process2"/>
    <dgm:cxn modelId="{CFC01C9A-96E5-4FDA-A17E-B87DCF98DCBA}" type="presOf" srcId="{198A74E8-4D71-43AD-9E9D-E96C5A0C1CCD}" destId="{48CC7374-7785-4B57-98A8-31053B8E49D1}" srcOrd="1" destOrd="0" presId="urn:microsoft.com/office/officeart/2005/8/layout/process2"/>
    <dgm:cxn modelId="{9024E4AA-3BA6-4174-A557-C179494A1884}" type="presOf" srcId="{3735C20C-95A3-4B55-987A-3F1CBDAC864C}" destId="{55F8D6D5-8A81-48D1-93E7-9CD43FB1D2BC}" srcOrd="1" destOrd="0" presId="urn:microsoft.com/office/officeart/2005/8/layout/process2"/>
    <dgm:cxn modelId="{9E0171AC-2F20-4B0C-B2EB-F72F0B966930}" type="presOf" srcId="{B03AB583-7246-424F-AFCE-98A6A80D3158}" destId="{08E75AFA-3ACA-47DB-AC77-E6D6053BD20D}" srcOrd="0" destOrd="0" presId="urn:microsoft.com/office/officeart/2005/8/layout/process2"/>
    <dgm:cxn modelId="{A0E2B1B3-47E1-4E9D-9F30-28C9A1E5E82F}" type="presOf" srcId="{94B80562-D0AE-42B2-886A-5340AE0F79D6}" destId="{FFF83378-DA2F-496F-9303-498D5AF9E341}" srcOrd="0" destOrd="0" presId="urn:microsoft.com/office/officeart/2005/8/layout/process2"/>
    <dgm:cxn modelId="{CA1C39BE-4633-4852-B951-30B52C1FB77F}" type="presOf" srcId="{E2E7C875-11DF-4451-AF81-A9BAD3A5B466}" destId="{C15E9A06-FD3E-45A2-8D14-E478DD2380B6}" srcOrd="0" destOrd="0" presId="urn:microsoft.com/office/officeart/2005/8/layout/process2"/>
    <dgm:cxn modelId="{F2102DCD-2560-4ED6-8744-F9982B138832}" srcId="{39616A3B-576A-48CC-B47B-66345E94E9AB}" destId="{51E1C275-3AB1-438A-A4FB-58EE1C5FB816}" srcOrd="4" destOrd="0" parTransId="{0D84B8B4-2951-4ACD-ACB5-F52DB73AB44D}" sibTransId="{94B80562-D0AE-42B2-886A-5340AE0F79D6}"/>
    <dgm:cxn modelId="{D5F7EEE3-485B-4425-B044-2DF93DB25421}" type="presOf" srcId="{39616A3B-576A-48CC-B47B-66345E94E9AB}" destId="{F9D8A378-22BB-4363-8B4F-FE7BE1C03374}" srcOrd="0" destOrd="0" presId="urn:microsoft.com/office/officeart/2005/8/layout/process2"/>
    <dgm:cxn modelId="{6F7450E6-2BA6-4CC1-BC12-231A842D0E4C}" srcId="{39616A3B-576A-48CC-B47B-66345E94E9AB}" destId="{DFA7E4B0-4706-4558-A6AB-F990F3907F2C}" srcOrd="3" destOrd="0" parTransId="{55B12FE3-9400-4A96-A628-1045DB153E61}" sibTransId="{198A74E8-4D71-43AD-9E9D-E96C5A0C1CCD}"/>
    <dgm:cxn modelId="{9ECD63EB-21AF-4E56-AC18-A135C51870BD}" srcId="{39616A3B-576A-48CC-B47B-66345E94E9AB}" destId="{EA4E71E8-29A5-4E56-B547-BDFFD4519148}" srcOrd="2" destOrd="0" parTransId="{A3C10112-BDA9-4D55-994E-A150DAECFF8D}" sibTransId="{55A09F7D-D4A0-48BC-97E9-A7FDC79FDA41}"/>
    <dgm:cxn modelId="{78AB5DFC-8399-4DE6-9A39-4296945C2CDB}" type="presOf" srcId="{55A09F7D-D4A0-48BC-97E9-A7FDC79FDA41}" destId="{2A6864B5-2528-4818-84F7-6B0698C34BBC}" srcOrd="0" destOrd="0" presId="urn:microsoft.com/office/officeart/2005/8/layout/process2"/>
    <dgm:cxn modelId="{97EE07A3-E5D2-4501-B0CE-DE616A770F3F}" type="presParOf" srcId="{F9D8A378-22BB-4363-8B4F-FE7BE1C03374}" destId="{08E75AFA-3ACA-47DB-AC77-E6D6053BD20D}" srcOrd="0" destOrd="0" presId="urn:microsoft.com/office/officeart/2005/8/layout/process2"/>
    <dgm:cxn modelId="{3C1D44CF-01C6-4DBC-88D7-93899874B276}" type="presParOf" srcId="{F9D8A378-22BB-4363-8B4F-FE7BE1C03374}" destId="{ED74C8B3-855B-49D3-8800-400791FF3ACD}" srcOrd="1" destOrd="0" presId="urn:microsoft.com/office/officeart/2005/8/layout/process2"/>
    <dgm:cxn modelId="{D5C002A0-591F-46C3-A06D-4B32A3A07697}" type="presParOf" srcId="{ED74C8B3-855B-49D3-8800-400791FF3ACD}" destId="{1AC30616-888E-428D-8985-5CAAE73C447D}" srcOrd="0" destOrd="0" presId="urn:microsoft.com/office/officeart/2005/8/layout/process2"/>
    <dgm:cxn modelId="{504C77BF-ABD3-47D0-979E-B81D0B898B69}" type="presParOf" srcId="{F9D8A378-22BB-4363-8B4F-FE7BE1C03374}" destId="{C15E9A06-FD3E-45A2-8D14-E478DD2380B6}" srcOrd="2" destOrd="0" presId="urn:microsoft.com/office/officeart/2005/8/layout/process2"/>
    <dgm:cxn modelId="{337C013E-DFD2-4F01-A468-BBC4F376D761}" type="presParOf" srcId="{F9D8A378-22BB-4363-8B4F-FE7BE1C03374}" destId="{E2974D8F-583A-4E52-B7E2-AE790B4B3F24}" srcOrd="3" destOrd="0" presId="urn:microsoft.com/office/officeart/2005/8/layout/process2"/>
    <dgm:cxn modelId="{CFC9E29B-636D-4796-9C6B-DE8C4791AFC1}" type="presParOf" srcId="{E2974D8F-583A-4E52-B7E2-AE790B4B3F24}" destId="{55F8D6D5-8A81-48D1-93E7-9CD43FB1D2BC}" srcOrd="0" destOrd="0" presId="urn:microsoft.com/office/officeart/2005/8/layout/process2"/>
    <dgm:cxn modelId="{AEF9B9E2-E2DB-4B07-A7F9-50081059F2C2}" type="presParOf" srcId="{F9D8A378-22BB-4363-8B4F-FE7BE1C03374}" destId="{BCDBE9E4-5F17-49E4-A2FA-6CD4E900C44A}" srcOrd="4" destOrd="0" presId="urn:microsoft.com/office/officeart/2005/8/layout/process2"/>
    <dgm:cxn modelId="{5B05BD97-B6D9-4F13-8C74-55500ED6E4FF}" type="presParOf" srcId="{F9D8A378-22BB-4363-8B4F-FE7BE1C03374}" destId="{2A6864B5-2528-4818-84F7-6B0698C34BBC}" srcOrd="5" destOrd="0" presId="urn:microsoft.com/office/officeart/2005/8/layout/process2"/>
    <dgm:cxn modelId="{3A2F3E16-F074-45B4-BFF6-7E7A8C262E11}" type="presParOf" srcId="{2A6864B5-2528-4818-84F7-6B0698C34BBC}" destId="{9784CB1F-B93E-41FB-BF86-992A56A92F57}" srcOrd="0" destOrd="0" presId="urn:microsoft.com/office/officeart/2005/8/layout/process2"/>
    <dgm:cxn modelId="{E9A4DE98-0109-4320-9134-C0E75AE10447}" type="presParOf" srcId="{F9D8A378-22BB-4363-8B4F-FE7BE1C03374}" destId="{A42D1A5C-686A-4A34-8B94-47A6F000A12B}" srcOrd="6" destOrd="0" presId="urn:microsoft.com/office/officeart/2005/8/layout/process2"/>
    <dgm:cxn modelId="{37C5FA6F-3927-41F2-BA9B-8C6A49B0AD77}" type="presParOf" srcId="{F9D8A378-22BB-4363-8B4F-FE7BE1C03374}" destId="{70E9B40B-EB73-4DE7-87BA-1EFB02B509DE}" srcOrd="7" destOrd="0" presId="urn:microsoft.com/office/officeart/2005/8/layout/process2"/>
    <dgm:cxn modelId="{20729736-0959-4001-A45E-7B6BBFF9A470}" type="presParOf" srcId="{70E9B40B-EB73-4DE7-87BA-1EFB02B509DE}" destId="{48CC7374-7785-4B57-98A8-31053B8E49D1}" srcOrd="0" destOrd="0" presId="urn:microsoft.com/office/officeart/2005/8/layout/process2"/>
    <dgm:cxn modelId="{D035614F-B979-4E10-AF25-F81E2660AB7F}" type="presParOf" srcId="{F9D8A378-22BB-4363-8B4F-FE7BE1C03374}" destId="{D23A0554-C126-4A4D-B912-388FE02EFAF4}" srcOrd="8" destOrd="0" presId="urn:microsoft.com/office/officeart/2005/8/layout/process2"/>
    <dgm:cxn modelId="{CAFB1827-13C7-4D59-9E00-F66193044804}" type="presParOf" srcId="{F9D8A378-22BB-4363-8B4F-FE7BE1C03374}" destId="{FFF83378-DA2F-496F-9303-498D5AF9E341}" srcOrd="9" destOrd="0" presId="urn:microsoft.com/office/officeart/2005/8/layout/process2"/>
    <dgm:cxn modelId="{D624644C-FA82-457A-BF07-5A9F5BC4CE03}" type="presParOf" srcId="{FFF83378-DA2F-496F-9303-498D5AF9E341}" destId="{0726DA29-60DE-4257-A5C2-BC3595592284}" srcOrd="0" destOrd="0" presId="urn:microsoft.com/office/officeart/2005/8/layout/process2"/>
    <dgm:cxn modelId="{8FC632A3-A7D1-44CA-919E-229D93961307}" type="presParOf" srcId="{F9D8A378-22BB-4363-8B4F-FE7BE1C03374}" destId="{86254038-D9A0-4A7B-8D9C-B9660E8D2A3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5AFA-3ACA-47DB-AC77-E6D6053BD20D}">
      <dsp:nvSpPr>
        <dsp:cNvPr id="0" name=""/>
        <dsp:cNvSpPr/>
      </dsp:nvSpPr>
      <dsp:spPr>
        <a:xfrm>
          <a:off x="24315" y="3887"/>
          <a:ext cx="3684215"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Problem: I am not drinking enough water.</a:t>
          </a:r>
        </a:p>
      </dsp:txBody>
      <dsp:txXfrm>
        <a:off x="39431" y="19003"/>
        <a:ext cx="3653983" cy="485855"/>
      </dsp:txXfrm>
    </dsp:sp>
    <dsp:sp modelId="{ED74C8B3-855B-49D3-8800-400791FF3ACD}">
      <dsp:nvSpPr>
        <dsp:cNvPr id="0" name=""/>
        <dsp:cNvSpPr/>
      </dsp:nvSpPr>
      <dsp:spPr>
        <a:xfrm rot="5400000">
          <a:off x="1769657" y="532876"/>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552229"/>
        <a:ext cx="139343" cy="135472"/>
      </dsp:txXfrm>
    </dsp:sp>
    <dsp:sp modelId="{C15E9A06-FD3E-45A2-8D14-E478DD2380B6}">
      <dsp:nvSpPr>
        <dsp:cNvPr id="0" name=""/>
        <dsp:cNvSpPr/>
      </dsp:nvSpPr>
      <dsp:spPr>
        <a:xfrm>
          <a:off x="0" y="778018"/>
          <a:ext cx="3732847"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bg1"/>
            </a:solidFill>
          </a:endParaRPr>
        </a:p>
      </dsp:txBody>
      <dsp:txXfrm>
        <a:off x="15116" y="793134"/>
        <a:ext cx="3702615" cy="485855"/>
      </dsp:txXfrm>
    </dsp:sp>
    <dsp:sp modelId="{E2974D8F-583A-4E52-B7E2-AE790B4B3F24}">
      <dsp:nvSpPr>
        <dsp:cNvPr id="0" name=""/>
        <dsp:cNvSpPr/>
      </dsp:nvSpPr>
      <dsp:spPr>
        <a:xfrm rot="5400000">
          <a:off x="1769657" y="1307007"/>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1326360"/>
        <a:ext cx="139343" cy="135472"/>
      </dsp:txXfrm>
    </dsp:sp>
    <dsp:sp modelId="{BCDBE9E4-5F17-49E4-A2FA-6CD4E900C44A}">
      <dsp:nvSpPr>
        <dsp:cNvPr id="0" name=""/>
        <dsp:cNvSpPr/>
      </dsp:nvSpPr>
      <dsp:spPr>
        <a:xfrm>
          <a:off x="-30400" y="1552149"/>
          <a:ext cx="3793647"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bg1"/>
            </a:solidFill>
          </a:endParaRPr>
        </a:p>
      </dsp:txBody>
      <dsp:txXfrm>
        <a:off x="-15284" y="1567265"/>
        <a:ext cx="3763415" cy="485855"/>
      </dsp:txXfrm>
    </dsp:sp>
    <dsp:sp modelId="{2A6864B5-2528-4818-84F7-6B0698C34BBC}">
      <dsp:nvSpPr>
        <dsp:cNvPr id="0" name=""/>
        <dsp:cNvSpPr/>
      </dsp:nvSpPr>
      <dsp:spPr>
        <a:xfrm rot="5400000">
          <a:off x="1769657" y="2081138"/>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2100491"/>
        <a:ext cx="139343" cy="135472"/>
      </dsp:txXfrm>
    </dsp:sp>
    <dsp:sp modelId="{A42D1A5C-686A-4A34-8B94-47A6F000A12B}">
      <dsp:nvSpPr>
        <dsp:cNvPr id="0" name=""/>
        <dsp:cNvSpPr/>
      </dsp:nvSpPr>
      <dsp:spPr>
        <a:xfrm>
          <a:off x="-24322" y="2326280"/>
          <a:ext cx="3781492"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206" y="2341396"/>
        <a:ext cx="3751260" cy="485855"/>
      </dsp:txXfrm>
    </dsp:sp>
    <dsp:sp modelId="{70E9B40B-EB73-4DE7-87BA-1EFB02B509DE}">
      <dsp:nvSpPr>
        <dsp:cNvPr id="0" name=""/>
        <dsp:cNvSpPr/>
      </dsp:nvSpPr>
      <dsp:spPr>
        <a:xfrm rot="5400000">
          <a:off x="1769657" y="2855269"/>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2874622"/>
        <a:ext cx="139343" cy="135472"/>
      </dsp:txXfrm>
    </dsp:sp>
    <dsp:sp modelId="{D23A0554-C126-4A4D-B912-388FE02EFAF4}">
      <dsp:nvSpPr>
        <dsp:cNvPr id="0" name=""/>
        <dsp:cNvSpPr/>
      </dsp:nvSpPr>
      <dsp:spPr>
        <a:xfrm>
          <a:off x="-26336" y="3100411"/>
          <a:ext cx="3785520"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1220" y="3115527"/>
        <a:ext cx="3755288" cy="485855"/>
      </dsp:txXfrm>
    </dsp:sp>
    <dsp:sp modelId="{FFF83378-DA2F-496F-9303-498D5AF9E341}">
      <dsp:nvSpPr>
        <dsp:cNvPr id="0" name=""/>
        <dsp:cNvSpPr/>
      </dsp:nvSpPr>
      <dsp:spPr>
        <a:xfrm rot="5400000">
          <a:off x="1769657" y="3629400"/>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3648753"/>
        <a:ext cx="139343" cy="135472"/>
      </dsp:txXfrm>
    </dsp:sp>
    <dsp:sp modelId="{86254038-D9A0-4A7B-8D9C-B9660E8D2A3E}">
      <dsp:nvSpPr>
        <dsp:cNvPr id="0" name=""/>
        <dsp:cNvSpPr/>
      </dsp:nvSpPr>
      <dsp:spPr>
        <a:xfrm>
          <a:off x="-7873" y="3874542"/>
          <a:ext cx="3748594"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243" y="3889658"/>
        <a:ext cx="3718362" cy="485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D424-254A-44B3-9D13-02F9DD336DDC}"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8BB3-BFF0-4D16-808F-EE8708E0E1F5}" type="slidenum">
              <a:rPr lang="en-US" smtClean="0"/>
              <a:t>‹#›</a:t>
            </a:fld>
            <a:endParaRPr lang="en-US"/>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2490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37580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5044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2748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23745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61336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65101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6928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42902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965866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B6FE884-C161-4536-8B86-02EC800015B7}" type="datetime1">
              <a:rPr lang="en-US" smtClean="0"/>
              <a:t>7/12/2024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DEF65459-93AA-4298-A64E-B58F3216D3B0}" type="datetime1">
              <a:rPr lang="en-US" smtClean="0"/>
              <a:t>7/12/2024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23DC28D7-FEB0-4F95-98B1-9D34C6FE7DFF}" type="datetime1">
              <a:rPr lang="en-US" smtClean="0"/>
              <a:t>7/12/2024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50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64976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273227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D09A554F-B56A-4A31-BB7C-20FF86C20E27}" type="datetime1">
              <a:rPr lang="en-US" smtClean="0"/>
              <a:t>7/12/2024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30372540-3E9A-4D96-A412-5F9C21DAAC34}" type="datetime1">
              <a:rPr lang="en-US" smtClean="0"/>
              <a:t>7/12/2024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CDDB08D3-C69C-4615-AE09-109145697114}" type="datetime1">
              <a:rPr lang="en-US" smtClean="0"/>
              <a:t>7/12/2024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0E22C735-AC00-4D87-90BC-162D7A509F0C}" type="datetime1">
              <a:rPr lang="en-US" smtClean="0"/>
              <a:t>7/12/2024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336C75A9-BCE2-46CA-A29D-1062ACE8014A}" type="datetime1">
              <a:rPr lang="en-US" smtClean="0"/>
              <a:t>7/12/2024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2AD44A91-133F-486A-A5DD-87B2D3A85355}" type="datetime1">
              <a:rPr lang="en-US" smtClean="0"/>
              <a:t>7/12/2024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F31ED36D-CA8D-4FD8-B900-7783F6EBB4EF}" type="datetime1">
              <a:rPr lang="en-US" smtClean="0"/>
              <a:t>7/12/2024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FA98E53E-0496-41DC-9A5F-82AF273ADAE3}" type="datetime1">
              <a:rPr lang="en-US" smtClean="0"/>
              <a:t>7/12/2024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B308D1C-D210-45A1-BABA-1974625FD817}" type="datetime1">
              <a:rPr lang="en-US" smtClean="0"/>
              <a:t>7/12/2024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746" r:id="rId7"/>
    <p:sldLayoutId id="2147483668" r:id="rId8"/>
    <p:sldLayoutId id="2147483669" r:id="rId9"/>
    <p:sldLayoutId id="2147483670" r:id="rId10"/>
    <p:sldLayoutId id="2147483671" r:id="rId11"/>
    <p:sldLayoutId id="2147483745" r:id="rId12"/>
    <p:sldLayoutId id="2147483747" r:id="rId13"/>
    <p:sldLayoutId id="2147483748" r:id="rId14"/>
    <p:sldLayoutId id="2147483749" r:id="rId15"/>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ammissusx.blogspot.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5884" y="1144508"/>
            <a:ext cx="8664694" cy="1646302"/>
          </a:xfrm>
        </p:spPr>
        <p:txBody>
          <a:bodyPr>
            <a:normAutofit/>
          </a:bodyPr>
          <a:lstStyle/>
          <a:p>
            <a:pPr algn="ctr"/>
            <a:r>
              <a:rPr lang="en-US" dirty="0">
                <a:cs typeface="Calibri Light" panose="020F0302020204030204" pitchFamily="34" charset="0"/>
              </a:rPr>
              <a:t>Decisions with Data</a:t>
            </a:r>
          </a:p>
        </p:txBody>
      </p:sp>
      <p:sp>
        <p:nvSpPr>
          <p:cNvPr id="3" name="Subtitle 2"/>
          <p:cNvSpPr>
            <a:spLocks noGrp="1"/>
          </p:cNvSpPr>
          <p:nvPr>
            <p:ph type="subTitle" idx="1"/>
          </p:nvPr>
        </p:nvSpPr>
        <p:spPr>
          <a:xfrm>
            <a:off x="3145884" y="2806084"/>
            <a:ext cx="8298206" cy="622916"/>
          </a:xfrm>
        </p:spPr>
        <p:txBody>
          <a:bodyPr/>
          <a:lstStyle/>
          <a:p>
            <a:pPr algn="ctr"/>
            <a:r>
              <a:rPr lang="en-US" sz="2400" dirty="0">
                <a:cs typeface="Calibri Light" panose="020F0302020204030204" pitchFamily="34" charset="0"/>
              </a:rPr>
              <a:t>A three-hour training for experienced SBDM council members</a:t>
            </a:r>
          </a:p>
        </p:txBody>
      </p:sp>
    </p:spTree>
    <p:extLst>
      <p:ext uri="{BB962C8B-B14F-4D97-AF65-F5344CB8AC3E}">
        <p14:creationId xmlns:p14="http://schemas.microsoft.com/office/powerpoint/2010/main" val="188094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School Safety Heading</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chor="ctr"/>
          <a:lstStyle/>
          <a:p>
            <a:pPr marL="0" indent="0" algn="ctr">
              <a:buNone/>
            </a:pPr>
            <a:r>
              <a:rPr lang="en-US" dirty="0">
                <a:cs typeface="Calibri Light" panose="020F0302020204030204" pitchFamily="34" charset="0"/>
              </a:rPr>
              <a:t>How safe is this school?</a:t>
            </a:r>
          </a:p>
        </p:txBody>
      </p:sp>
    </p:spTree>
    <p:extLst>
      <p:ext uri="{BB962C8B-B14F-4D97-AF65-F5344CB8AC3E}">
        <p14:creationId xmlns:p14="http://schemas.microsoft.com/office/powerpoint/2010/main" val="334425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School Accountability Heading</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chor="ctr">
            <a:normAutofit/>
          </a:bodyPr>
          <a:lstStyle/>
          <a:p>
            <a:pPr marL="0" indent="0" algn="ctr">
              <a:buNone/>
            </a:pPr>
            <a:r>
              <a:rPr lang="en-US" dirty="0">
                <a:cs typeface="Calibri Light" panose="020F0302020204030204" pitchFamily="34" charset="0"/>
              </a:rPr>
              <a:t>What is the overall school performance based on state accountability? </a:t>
            </a:r>
          </a:p>
        </p:txBody>
      </p:sp>
    </p:spTree>
    <p:extLst>
      <p:ext uri="{BB962C8B-B14F-4D97-AF65-F5344CB8AC3E}">
        <p14:creationId xmlns:p14="http://schemas.microsoft.com/office/powerpoint/2010/main" val="253120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Accountability Dial</a:t>
            </a:r>
          </a:p>
        </p:txBody>
      </p:sp>
      <p:pic>
        <p:nvPicPr>
          <p:cNvPr id="4" name="Content Placeholder 3" descr="A dial that is color coded to indicate performance level. The further level the indicator is on the left, the lower the performance.">
            <a:extLst>
              <a:ext uri="{FF2B5EF4-FFF2-40B4-BE49-F238E27FC236}">
                <a16:creationId xmlns:a16="http://schemas.microsoft.com/office/drawing/2014/main" id="{01AF1DAD-D518-7E97-75E3-F6A7E3A7F86A}"/>
              </a:ext>
            </a:extLst>
          </p:cNvPr>
          <p:cNvPicPr>
            <a:picLocks noGrp="1" noChangeAspect="1"/>
          </p:cNvPicPr>
          <p:nvPr>
            <p:ph idx="1"/>
          </p:nvPr>
        </p:nvPicPr>
        <p:blipFill>
          <a:blip r:embed="rId2"/>
          <a:stretch>
            <a:fillRect/>
          </a:stretch>
        </p:blipFill>
        <p:spPr>
          <a:xfrm>
            <a:off x="3583536" y="1921844"/>
            <a:ext cx="4860527" cy="2335579"/>
          </a:xfrm>
          <a:prstGeom prst="rect">
            <a:avLst/>
          </a:prstGeom>
        </p:spPr>
      </p:pic>
      <p:pic>
        <p:nvPicPr>
          <p:cNvPr id="5" name="Picture 4" descr="The color code legend contains red which indicates very low performance, orange which indicates low performance, yellow which indicates medium performance, green to indicate high performance, and blue which indicates very high performance. ">
            <a:extLst>
              <a:ext uri="{FF2B5EF4-FFF2-40B4-BE49-F238E27FC236}">
                <a16:creationId xmlns:a16="http://schemas.microsoft.com/office/drawing/2014/main" id="{A303B42A-C6E0-A690-A1C2-5DA6AE00B439}"/>
              </a:ext>
            </a:extLst>
          </p:cNvPr>
          <p:cNvPicPr>
            <a:picLocks noChangeAspect="1"/>
          </p:cNvPicPr>
          <p:nvPr/>
        </p:nvPicPr>
        <p:blipFill>
          <a:blip r:embed="rId3"/>
          <a:stretch>
            <a:fillRect/>
          </a:stretch>
        </p:blipFill>
        <p:spPr>
          <a:xfrm>
            <a:off x="1594190" y="4465437"/>
            <a:ext cx="9341512" cy="489167"/>
          </a:xfrm>
          <a:prstGeom prst="rect">
            <a:avLst/>
          </a:prstGeom>
        </p:spPr>
      </p:pic>
    </p:spTree>
    <p:extLst>
      <p:ext uri="{BB962C8B-B14F-4D97-AF65-F5344CB8AC3E}">
        <p14:creationId xmlns:p14="http://schemas.microsoft.com/office/powerpoint/2010/main" val="385919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Quality of School Climate Bar</a:t>
            </a:r>
          </a:p>
        </p:txBody>
      </p:sp>
      <p:pic>
        <p:nvPicPr>
          <p:cNvPr id="4" name="Content Placeholder 3" descr="A horizontal bar to display the percentage of students who believe their school is a caring place. &#10;&#10;3% of students strongly disagree, 3% disagree, 24% agree, 70% strongly agree.">
            <a:extLst>
              <a:ext uri="{FF2B5EF4-FFF2-40B4-BE49-F238E27FC236}">
                <a16:creationId xmlns:a16="http://schemas.microsoft.com/office/drawing/2014/main" id="{57BBA994-2D8A-5998-73A2-E2D98FEF73B5}"/>
              </a:ext>
            </a:extLst>
          </p:cNvPr>
          <p:cNvPicPr>
            <a:picLocks noGrp="1" noChangeAspect="1"/>
          </p:cNvPicPr>
          <p:nvPr>
            <p:ph idx="1"/>
          </p:nvPr>
        </p:nvPicPr>
        <p:blipFill>
          <a:blip r:embed="rId2"/>
          <a:stretch>
            <a:fillRect/>
          </a:stretch>
        </p:blipFill>
        <p:spPr>
          <a:xfrm>
            <a:off x="1537822" y="2331162"/>
            <a:ext cx="9198137" cy="2057578"/>
          </a:xfrm>
          <a:prstGeom prst="rect">
            <a:avLst/>
          </a:prstGeom>
        </p:spPr>
      </p:pic>
    </p:spTree>
    <p:extLst>
      <p:ext uri="{BB962C8B-B14F-4D97-AF65-F5344CB8AC3E}">
        <p14:creationId xmlns:p14="http://schemas.microsoft.com/office/powerpoint/2010/main" val="340197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Financial Transparency Heading</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chor="ctr">
            <a:normAutofit/>
          </a:bodyPr>
          <a:lstStyle/>
          <a:p>
            <a:pPr marL="0" indent="0" algn="ctr">
              <a:buNone/>
            </a:pPr>
            <a:r>
              <a:rPr lang="en-US" dirty="0">
                <a:cs typeface="Calibri Light"/>
              </a:rPr>
              <a:t>How equitable is spending and funding across the district?</a:t>
            </a:r>
          </a:p>
        </p:txBody>
      </p:sp>
    </p:spTree>
    <p:extLst>
      <p:ext uri="{BB962C8B-B14F-4D97-AF65-F5344CB8AC3E}">
        <p14:creationId xmlns:p14="http://schemas.microsoft.com/office/powerpoint/2010/main" val="196171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CECD55-46ED-4ECB-A3C6-187348EFA6C7}"/>
              </a:ext>
            </a:extLst>
          </p:cNvPr>
          <p:cNvSpPr>
            <a:spLocks noGrp="1"/>
          </p:cNvSpPr>
          <p:nvPr>
            <p:ph type="title" idx="4294967295"/>
          </p:nvPr>
        </p:nvSpPr>
        <p:spPr>
          <a:xfrm>
            <a:off x="11017250" y="6310313"/>
            <a:ext cx="68262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endParaRPr>
          </a:p>
        </p:txBody>
      </p:sp>
      <p:pic>
        <p:nvPicPr>
          <p:cNvPr id="8" name="Picture 7" descr="Take a break">
            <a:extLst>
              <a:ext uri="{FF2B5EF4-FFF2-40B4-BE49-F238E27FC236}">
                <a16:creationId xmlns:a16="http://schemas.microsoft.com/office/drawing/2014/main" id="{0CC4A975-C2F3-4AFC-8DAA-EA854C30235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7957" y="1100137"/>
            <a:ext cx="5238750" cy="4657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01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Kentucky Impact Survey</a:t>
            </a:r>
          </a:p>
        </p:txBody>
      </p:sp>
      <p:sp>
        <p:nvSpPr>
          <p:cNvPr id="7" name="Text Placeholder 6"/>
          <p:cNvSpPr>
            <a:spLocks noGrp="1"/>
          </p:cNvSpPr>
          <p:nvPr>
            <p:ph idx="1"/>
          </p:nvPr>
        </p:nvSpPr>
        <p:spPr/>
        <p:txBody>
          <a:bodyPr anchor="t">
            <a:normAutofit lnSpcReduction="10000"/>
          </a:bodyPr>
          <a:lstStyle/>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Professional learning;</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Feedback and coaching;</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School leadership;</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Staff-leadership relationship;</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School climate;</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Resources;</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Managing student behaviors;</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Educating all students; and</a:t>
            </a:r>
          </a:p>
          <a:p>
            <a:pPr marL="342900" marR="0" lvl="0" indent="-342900">
              <a:lnSpc>
                <a:spcPct val="102000"/>
              </a:lnSpc>
              <a:spcBef>
                <a:spcPts val="0"/>
              </a:spcBef>
              <a:spcAft>
                <a:spcPts val="55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Emotional wellbeing and belonging. </a:t>
            </a:r>
          </a:p>
        </p:txBody>
      </p:sp>
    </p:spTree>
    <p:extLst>
      <p:ext uri="{BB962C8B-B14F-4D97-AF65-F5344CB8AC3E}">
        <p14:creationId xmlns:p14="http://schemas.microsoft.com/office/powerpoint/2010/main" val="99644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1</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3461354791"/>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Bluegrass High School's council wants to increase the availability of post-secondary art classes to its students. The council wants to know how many students are enrolled in post-secondary art classes to gauge interest.</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138409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2</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3455282623"/>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Cardinal Middle School is considering a change to their discipline policy. They want to know how many students have been expelled in the past year. </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2773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3</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1811286963"/>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Kentucky Elementary School is reviewing their wellness policy. They want to know how their students spend their time being physically active.</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281263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cs typeface="Calibri Light" panose="020F0302020204030204" pitchFamily="34" charset="0"/>
              </a:rPr>
              <a:t>Agenda</a:t>
            </a:r>
          </a:p>
        </p:txBody>
      </p:sp>
      <p:sp>
        <p:nvSpPr>
          <p:cNvPr id="6" name="Text Placeholder 5"/>
          <p:cNvSpPr>
            <a:spLocks noGrp="1"/>
          </p:cNvSpPr>
          <p:nvPr>
            <p:ph sz="half" idx="1"/>
          </p:nvPr>
        </p:nvSpPr>
        <p:spPr>
          <a:xfrm>
            <a:off x="838200" y="1396181"/>
            <a:ext cx="6103374" cy="4228242"/>
          </a:xfrm>
        </p:spPr>
        <p:txBody>
          <a:bodyPr vert="horz" lIns="91440" tIns="45720" rIns="91440" bIns="45720" rtlCol="0" anchor="t">
            <a:normAutofit/>
          </a:bodyPr>
          <a:lstStyle/>
          <a:p>
            <a:pPr marL="0" marR="0" fontAlgn="base">
              <a:spcBef>
                <a:spcPts val="0"/>
              </a:spcBef>
              <a:spcAft>
                <a:spcPts val="0"/>
              </a:spcAft>
            </a:pPr>
            <a:r>
              <a:rPr lang="en-US" sz="2000" dirty="0">
                <a:effectLst/>
                <a:ea typeface="Times New Roman" panose="02020603050405020304" pitchFamily="18" charset="0"/>
              </a:rPr>
              <a:t>Welcome &amp; Introductions (10 minutes) </a:t>
            </a:r>
          </a:p>
          <a:p>
            <a:pPr marL="0" marR="0" fontAlgn="base">
              <a:spcBef>
                <a:spcPts val="0"/>
              </a:spcBef>
              <a:spcAft>
                <a:spcPts val="0"/>
              </a:spcAft>
            </a:pPr>
            <a:r>
              <a:rPr lang="en-US" sz="2000" dirty="0">
                <a:effectLst/>
                <a:ea typeface="Times New Roman" panose="02020603050405020304" pitchFamily="18" charset="0"/>
              </a:rPr>
              <a:t>Session Overview and Objectives (5 minutes)  </a:t>
            </a:r>
          </a:p>
          <a:p>
            <a:pPr marL="0" marR="0" fontAlgn="base">
              <a:spcBef>
                <a:spcPts val="0"/>
              </a:spcBef>
              <a:spcAft>
                <a:spcPts val="0"/>
              </a:spcAft>
            </a:pPr>
            <a:r>
              <a:rPr lang="en-US" sz="2000" dirty="0">
                <a:effectLst/>
                <a:ea typeface="Times New Roman" panose="02020603050405020304" pitchFamily="18" charset="0"/>
              </a:rPr>
              <a:t>Statistics 101 (25 minutes) </a:t>
            </a:r>
          </a:p>
          <a:p>
            <a:pPr marL="0" marR="0" fontAlgn="base">
              <a:spcBef>
                <a:spcPts val="0"/>
              </a:spcBef>
              <a:spcAft>
                <a:spcPts val="0"/>
              </a:spcAft>
            </a:pPr>
            <a:r>
              <a:rPr lang="en-US" sz="2000" dirty="0">
                <a:effectLst/>
                <a:ea typeface="Times New Roman" panose="02020603050405020304" pitchFamily="18" charset="0"/>
              </a:rPr>
              <a:t>School- and District-level Data: Kentucky School Report Card (50 minutes)  </a:t>
            </a:r>
          </a:p>
          <a:p>
            <a:pPr marL="0" marR="0" fontAlgn="base">
              <a:spcBef>
                <a:spcPts val="0"/>
              </a:spcBef>
              <a:spcAft>
                <a:spcPts val="0"/>
              </a:spcAft>
            </a:pPr>
            <a:endParaRPr lang="en-US" sz="2000" dirty="0">
              <a:effectLst/>
              <a:ea typeface="Times New Roman" panose="02020603050405020304" pitchFamily="18" charset="0"/>
            </a:endParaRPr>
          </a:p>
          <a:p>
            <a:pPr marL="0" marR="0" indent="0" algn="ctr" fontAlgn="base">
              <a:spcBef>
                <a:spcPts val="0"/>
              </a:spcBef>
              <a:spcAft>
                <a:spcPts val="0"/>
              </a:spcAft>
              <a:buNone/>
            </a:pPr>
            <a:r>
              <a:rPr lang="en-US" sz="2000" b="1" dirty="0">
                <a:effectLst/>
                <a:ea typeface="Times New Roman" panose="02020603050405020304" pitchFamily="18" charset="0"/>
              </a:rPr>
              <a:t>Break (10 minutes) </a:t>
            </a:r>
          </a:p>
          <a:p>
            <a:pPr marL="0" marR="0" indent="0" algn="ctr" fontAlgn="base">
              <a:spcBef>
                <a:spcPts val="0"/>
              </a:spcBef>
              <a:spcAft>
                <a:spcPts val="0"/>
              </a:spcAft>
              <a:buNone/>
            </a:pPr>
            <a:r>
              <a:rPr lang="en-US" sz="2000" b="1" dirty="0">
                <a:effectLst/>
                <a:ea typeface="Times New Roman" panose="02020603050405020304" pitchFamily="18" charset="0"/>
              </a:rPr>
              <a:t> </a:t>
            </a:r>
          </a:p>
          <a:p>
            <a:pPr marL="0" marR="0" fontAlgn="base">
              <a:spcBef>
                <a:spcPts val="0"/>
              </a:spcBef>
              <a:spcAft>
                <a:spcPts val="0"/>
              </a:spcAft>
            </a:pPr>
            <a:r>
              <a:rPr lang="en-US" sz="2000" dirty="0">
                <a:effectLst/>
                <a:ea typeface="Times New Roman" panose="02020603050405020304" pitchFamily="18" charset="0"/>
              </a:rPr>
              <a:t>School- and District-level Data: Impact Survey &amp; Your School’s Data (10 minutes)  </a:t>
            </a:r>
          </a:p>
          <a:p>
            <a:pPr marL="0" marR="0" fontAlgn="base">
              <a:spcBef>
                <a:spcPts val="0"/>
              </a:spcBef>
              <a:spcAft>
                <a:spcPts val="0"/>
              </a:spcAft>
            </a:pPr>
            <a:r>
              <a:rPr lang="en-US" sz="2000" dirty="0">
                <a:effectLst/>
                <a:ea typeface="Times New Roman" panose="02020603050405020304" pitchFamily="18" charset="0"/>
              </a:rPr>
              <a:t>Data Analysis (30 minutes)  </a:t>
            </a:r>
          </a:p>
          <a:p>
            <a:pPr marL="0" marR="0" fontAlgn="base">
              <a:spcBef>
                <a:spcPts val="0"/>
              </a:spcBef>
              <a:spcAft>
                <a:spcPts val="0"/>
              </a:spcAft>
            </a:pPr>
            <a:r>
              <a:rPr lang="en-US" sz="2000" dirty="0">
                <a:effectLst/>
                <a:ea typeface="Times New Roman" panose="02020603050405020304" pitchFamily="18" charset="0"/>
              </a:rPr>
              <a:t>Policy Review Activity (30 minutes) </a:t>
            </a:r>
          </a:p>
          <a:p>
            <a:pPr marL="0" marR="0" fontAlgn="base">
              <a:spcBef>
                <a:spcPts val="0"/>
              </a:spcBef>
              <a:spcAft>
                <a:spcPts val="0"/>
              </a:spcAft>
            </a:pPr>
            <a:r>
              <a:rPr lang="en-US" sz="2000" dirty="0">
                <a:effectLst/>
                <a:ea typeface="Times New Roman" panose="02020603050405020304" pitchFamily="18" charset="0"/>
              </a:rPr>
              <a:t>Closing (10 minutes) </a:t>
            </a:r>
          </a:p>
        </p:txBody>
      </p:sp>
      <p:pic>
        <p:nvPicPr>
          <p:cNvPr id="10" name="Picture Placeholder 9">
            <a:extLs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404652" y="1690688"/>
            <a:ext cx="3115711" cy="31157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686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4</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4117175739"/>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A new math curriculum was adopted at Wildcat Middle school several years ago. They want to know about its impact on state assessments. </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276207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5</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2668399586"/>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Hilltoppers High wishes to update its bullying policy, but the teachers on council are only aware of the events that have taken place in their classroom alone and can’t speak to the school as a whole. They hear stories, but it’s all anecdotal. </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179489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Fishbone (or Herringbone) Graphic Organizer</a:t>
            </a:r>
          </a:p>
        </p:txBody>
      </p:sp>
      <p:grpSp>
        <p:nvGrpSpPr>
          <p:cNvPr id="2" name="Group 1" descr="Fishbone graphic organizer template">
            <a:extLst>
              <a:ext uri="{FF2B5EF4-FFF2-40B4-BE49-F238E27FC236}">
                <a16:creationId xmlns:a16="http://schemas.microsoft.com/office/drawing/2014/main" id="{99966A0A-E9BB-F89C-8018-C25EB44FD23E}"/>
              </a:ext>
            </a:extLst>
          </p:cNvPr>
          <p:cNvGrpSpPr>
            <a:grpSpLocks/>
          </p:cNvGrpSpPr>
          <p:nvPr/>
        </p:nvGrpSpPr>
        <p:grpSpPr bwMode="auto">
          <a:xfrm>
            <a:off x="1933575" y="2069782"/>
            <a:ext cx="8256905" cy="3197543"/>
            <a:chOff x="0" y="0"/>
            <a:chExt cx="47617" cy="36834"/>
          </a:xfrm>
        </p:grpSpPr>
        <p:sp>
          <p:nvSpPr>
            <p:cNvPr id="3" name="Rectangle 2">
              <a:extLst>
                <a:ext uri="{FF2B5EF4-FFF2-40B4-BE49-F238E27FC236}">
                  <a16:creationId xmlns:a16="http://schemas.microsoft.com/office/drawing/2014/main" id="{89C9544E-97A9-F083-6CAD-F2DDD2C5AAFC}"/>
                </a:ext>
              </a:extLst>
            </p:cNvPr>
            <p:cNvSpPr>
              <a:spLocks noChangeArrowheads="1"/>
            </p:cNvSpPr>
            <p:nvPr/>
          </p:nvSpPr>
          <p:spPr bwMode="auto">
            <a:xfrm>
              <a:off x="0" y="13716"/>
              <a:ext cx="37697" cy="914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pPr marL="8890" marR="0" indent="-8890" algn="ctr">
                <a:lnSpc>
                  <a:spcPct val="102000"/>
                </a:lnSpc>
                <a:spcBef>
                  <a:spcPts val="0"/>
                </a:spcBef>
                <a:spcAft>
                  <a:spcPts val="550"/>
                </a:spcAft>
              </a:pPr>
              <a:r>
                <a:rPr lang="en-US" sz="1200" b="1" dirty="0">
                  <a:solidFill>
                    <a:srgbClr val="000000"/>
                  </a:solidFill>
                  <a:effectLst/>
                  <a:ea typeface="Arial" panose="020B0604020202020204" pitchFamily="34" charset="0"/>
                  <a:cs typeface="Arial" panose="020B0604020202020204" pitchFamily="34" charset="0"/>
                </a:rPr>
                <a:t>Main Idea:</a:t>
              </a:r>
              <a:endParaRPr lang="en-US" sz="1200" dirty="0">
                <a:solidFill>
                  <a:srgbClr val="000000"/>
                </a:solidFill>
                <a:effectLst/>
                <a:ea typeface="Arial" panose="020B0604020202020204" pitchFamily="34" charset="0"/>
                <a:cs typeface="Arial" panose="020B0604020202020204" pitchFamily="34" charset="0"/>
              </a:endParaRPr>
            </a:p>
            <a:p>
              <a:pPr marL="8890" marR="0" indent="-8890" algn="ctr">
                <a:lnSpc>
                  <a:spcPct val="102000"/>
                </a:lnSpc>
                <a:spcBef>
                  <a:spcPts val="0"/>
                </a:spcBef>
                <a:spcAft>
                  <a:spcPts val="550"/>
                </a:spcAft>
              </a:pPr>
              <a:r>
                <a:rPr lang="en-US" sz="1200" b="1" dirty="0">
                  <a:solidFill>
                    <a:srgbClr val="000000"/>
                  </a:solidFill>
                  <a:effectLst/>
                  <a:ea typeface="Arial" panose="020B0604020202020204" pitchFamily="34" charset="0"/>
                  <a:cs typeface="Arial" panose="020B0604020202020204" pitchFamily="34" charset="0"/>
                </a:rPr>
                <a:t>I need to drink more water. </a:t>
              </a:r>
              <a:endParaRPr lang="en-US" sz="1200" dirty="0">
                <a:solidFill>
                  <a:srgbClr val="000000"/>
                </a:solidFill>
                <a:effectLst/>
                <a:ea typeface="Arial" panose="020B0604020202020204" pitchFamily="34" charset="0"/>
                <a:cs typeface="Arial" panose="020B0604020202020204" pitchFamily="34" charset="0"/>
              </a:endParaRPr>
            </a:p>
          </p:txBody>
        </p:sp>
        <p:cxnSp>
          <p:nvCxnSpPr>
            <p:cNvPr id="4" name="Line 4">
              <a:extLst>
                <a:ext uri="{FF2B5EF4-FFF2-40B4-BE49-F238E27FC236}">
                  <a16:creationId xmlns:a16="http://schemas.microsoft.com/office/drawing/2014/main" id="{4169F5B3-83CD-6D5F-1617-842352E24F5B}"/>
                </a:ext>
              </a:extLst>
            </p:cNvPr>
            <p:cNvCxnSpPr>
              <a:cxnSpLocks noChangeShapeType="1"/>
            </p:cNvCxnSpPr>
            <p:nvPr/>
          </p:nvCxnSpPr>
          <p:spPr bwMode="auto">
            <a:xfrm flipV="1">
              <a:off x="0" y="0"/>
              <a:ext cx="9144" cy="137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 name="Line 4">
              <a:extLst>
                <a:ext uri="{FF2B5EF4-FFF2-40B4-BE49-F238E27FC236}">
                  <a16:creationId xmlns:a16="http://schemas.microsoft.com/office/drawing/2014/main" id="{CD115262-962C-671B-F90A-7539CF6416F7}"/>
                </a:ext>
              </a:extLst>
            </p:cNvPr>
            <p:cNvCxnSpPr>
              <a:cxnSpLocks noChangeShapeType="1"/>
            </p:cNvCxnSpPr>
            <p:nvPr/>
          </p:nvCxnSpPr>
          <p:spPr bwMode="auto">
            <a:xfrm flipV="1">
              <a:off x="18805" y="86"/>
              <a:ext cx="9144" cy="137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4">
              <a:extLst>
                <a:ext uri="{FF2B5EF4-FFF2-40B4-BE49-F238E27FC236}">
                  <a16:creationId xmlns:a16="http://schemas.microsoft.com/office/drawing/2014/main" id="{68C37A3E-3BAA-ADB3-8DC7-749F0D53F1B8}"/>
                </a:ext>
              </a:extLst>
            </p:cNvPr>
            <p:cNvCxnSpPr>
              <a:cxnSpLocks noChangeShapeType="1"/>
            </p:cNvCxnSpPr>
            <p:nvPr/>
          </p:nvCxnSpPr>
          <p:spPr bwMode="auto">
            <a:xfrm flipV="1">
              <a:off x="37697" y="86"/>
              <a:ext cx="9144" cy="137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4">
              <a:extLst>
                <a:ext uri="{FF2B5EF4-FFF2-40B4-BE49-F238E27FC236}">
                  <a16:creationId xmlns:a16="http://schemas.microsoft.com/office/drawing/2014/main" id="{DB413A3D-1ECE-8966-2F55-1EE6F8F4EDA4}"/>
                </a:ext>
              </a:extLst>
            </p:cNvPr>
            <p:cNvCxnSpPr>
              <a:cxnSpLocks noChangeShapeType="1"/>
            </p:cNvCxnSpPr>
            <p:nvPr/>
          </p:nvCxnSpPr>
          <p:spPr bwMode="auto">
            <a:xfrm flipH="1" flipV="1">
              <a:off x="0" y="22860"/>
              <a:ext cx="9920" cy="139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4">
              <a:extLst>
                <a:ext uri="{FF2B5EF4-FFF2-40B4-BE49-F238E27FC236}">
                  <a16:creationId xmlns:a16="http://schemas.microsoft.com/office/drawing/2014/main" id="{71E841BB-3833-1F1A-E499-943AFD5A08B9}"/>
                </a:ext>
              </a:extLst>
            </p:cNvPr>
            <p:cNvCxnSpPr>
              <a:cxnSpLocks noChangeShapeType="1"/>
            </p:cNvCxnSpPr>
            <p:nvPr/>
          </p:nvCxnSpPr>
          <p:spPr bwMode="auto">
            <a:xfrm flipH="1" flipV="1">
              <a:off x="37697" y="22860"/>
              <a:ext cx="9920" cy="139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4">
              <a:extLst>
                <a:ext uri="{FF2B5EF4-FFF2-40B4-BE49-F238E27FC236}">
                  <a16:creationId xmlns:a16="http://schemas.microsoft.com/office/drawing/2014/main" id="{54E915EE-8506-75EB-5CB2-B34DDFE85AA3}"/>
                </a:ext>
              </a:extLst>
            </p:cNvPr>
            <p:cNvCxnSpPr>
              <a:cxnSpLocks noChangeShapeType="1"/>
            </p:cNvCxnSpPr>
            <p:nvPr/>
          </p:nvCxnSpPr>
          <p:spPr bwMode="auto">
            <a:xfrm flipH="1" flipV="1">
              <a:off x="18805" y="22860"/>
              <a:ext cx="9920" cy="139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2380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The Five Whys</a:t>
            </a:r>
          </a:p>
        </p:txBody>
      </p:sp>
      <p:graphicFrame>
        <p:nvGraphicFramePr>
          <p:cNvPr id="7" name="Diagram 6" descr="Start with the problem: I am not drinking enough water. Five boxes are underneath in which you ask &quot;why&quot; five times. ">
            <a:extLst>
              <a:ext uri="{FF2B5EF4-FFF2-40B4-BE49-F238E27FC236}">
                <a16:creationId xmlns:a16="http://schemas.microsoft.com/office/drawing/2014/main" id="{42E44831-4C85-73E4-3767-EB5E06DFF277}"/>
              </a:ext>
            </a:extLst>
          </p:cNvPr>
          <p:cNvGraphicFramePr/>
          <p:nvPr>
            <p:extLst>
              <p:ext uri="{D42A27DB-BD31-4B8C-83A1-F6EECF244321}">
                <p14:modId xmlns:p14="http://schemas.microsoft.com/office/powerpoint/2010/main" val="37152254"/>
              </p:ext>
            </p:extLst>
          </p:nvPr>
        </p:nvGraphicFramePr>
        <p:xfrm>
          <a:off x="4191000" y="1600200"/>
          <a:ext cx="3732847" cy="439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36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The Five Data Questions</a:t>
            </a:r>
          </a:p>
        </p:txBody>
      </p:sp>
      <p:sp>
        <p:nvSpPr>
          <p:cNvPr id="7" name="Content Placeholder 6">
            <a:extLst>
              <a:ext uri="{FF2B5EF4-FFF2-40B4-BE49-F238E27FC236}">
                <a16:creationId xmlns:a16="http://schemas.microsoft.com/office/drawing/2014/main" id="{D5AD9E08-64BA-0106-3F36-202830B2B372}"/>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question are you trying to answer? </a:t>
            </a: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does your data tell you?</a:t>
            </a:r>
            <a:endParaRPr lang="en-US" dirty="0">
              <a:solidFill>
                <a:srgbClr val="000000"/>
              </a:solidFill>
              <a:effectLst/>
              <a:ea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does the data not tell you?</a:t>
            </a:r>
            <a:endParaRPr lang="en-US" dirty="0">
              <a:solidFill>
                <a:srgbClr val="000000"/>
              </a:solidFill>
              <a:effectLst/>
              <a:ea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are the causes for celebration/concerns?</a:t>
            </a:r>
            <a:endParaRPr lang="en-US" dirty="0">
              <a:solidFill>
                <a:srgbClr val="000000"/>
              </a:solidFill>
              <a:effectLst/>
              <a:ea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conclusions can be drawn?</a:t>
            </a:r>
            <a:endParaRPr lang="en-US" dirty="0">
              <a:solidFill>
                <a:srgbClr val="000000"/>
              </a:solidFill>
              <a:effectLs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2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8067-6301-4BAD-AA4A-64F9EE784722}"/>
              </a:ext>
            </a:extLst>
          </p:cNvPr>
          <p:cNvSpPr>
            <a:spLocks noGrp="1"/>
          </p:cNvSpPr>
          <p:nvPr>
            <p:ph type="title"/>
          </p:nvPr>
        </p:nvSpPr>
        <p:spPr/>
        <p:txBody>
          <a:bodyPr/>
          <a:lstStyle/>
          <a:p>
            <a:pPr algn="ctr"/>
            <a:r>
              <a:rPr lang="en-US">
                <a:cs typeface="Calibri"/>
              </a:rPr>
              <a:t>Training Evaluation</a:t>
            </a:r>
            <a:endParaRPr lang="en-US" dirty="0">
              <a:cs typeface="Calibri Light"/>
            </a:endParaRPr>
          </a:p>
        </p:txBody>
      </p:sp>
      <p:sp>
        <p:nvSpPr>
          <p:cNvPr id="3" name="Text Placeholder 2">
            <a:extLst>
              <a:ext uri="{FF2B5EF4-FFF2-40B4-BE49-F238E27FC236}">
                <a16:creationId xmlns:a16="http://schemas.microsoft.com/office/drawing/2014/main" id="{110FEED6-D560-48EC-B8DF-369ACF0FA8DD}"/>
              </a:ext>
            </a:extLst>
          </p:cNvPr>
          <p:cNvSpPr>
            <a:spLocks noGrp="1"/>
          </p:cNvSpPr>
          <p:nvPr>
            <p:ph sz="half"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2800" dirty="0">
                <a:solidFill>
                  <a:srgbClr val="202124"/>
                </a:solidFill>
                <a:cs typeface="Calibri"/>
              </a:rPr>
              <a:t>Thank you for participating in the annual school-based decision making (SBDM) training! </a:t>
            </a:r>
            <a:endParaRPr lang="en-US" sz="2800" dirty="0">
              <a:ea typeface="+mn-lt"/>
              <a:cs typeface="+mn-lt"/>
            </a:endParaRPr>
          </a:p>
          <a:p>
            <a:pPr lvl="1"/>
            <a:r>
              <a:rPr lang="en-US" dirty="0">
                <a:solidFill>
                  <a:srgbClr val="202124"/>
                </a:solidFill>
                <a:cs typeface="Calibri"/>
              </a:rPr>
              <a:t>Please take the time to complete the evaluation below, which focuses on the training’s content and the delivery strategies used</a:t>
            </a:r>
            <a:endParaRPr lang="en-US" dirty="0">
              <a:ea typeface="+mn-lt"/>
              <a:cs typeface="+mn-lt"/>
            </a:endParaRPr>
          </a:p>
          <a:p>
            <a:pPr lvl="2"/>
            <a:r>
              <a:rPr lang="en-US" u="sng" dirty="0">
                <a:cs typeface="Calibri"/>
                <a:hlinkClick r:id="rId2"/>
              </a:rPr>
              <a:t>https://forms.gle/i8o8yQMT2FwJx9gx9</a:t>
            </a:r>
            <a:endParaRPr lang="en-US" u="sng" dirty="0">
              <a:hlinkClick r:id="rId2"/>
            </a:endParaRPr>
          </a:p>
        </p:txBody>
      </p:sp>
      <p:sp>
        <p:nvSpPr>
          <p:cNvPr id="5" name="Content Placeholder 4">
            <a:extLst>
              <a:ext uri="{FF2B5EF4-FFF2-40B4-BE49-F238E27FC236}">
                <a16:creationId xmlns:a16="http://schemas.microsoft.com/office/drawing/2014/main" id="{39EC36B1-3BC4-4C3A-B3DE-396FF7B684D5}"/>
              </a:ext>
            </a:extLst>
          </p:cNvPr>
          <p:cNvSpPr>
            <a:spLocks noGrp="1"/>
          </p:cNvSpPr>
          <p:nvPr>
            <p:ph sz="half" idx="2"/>
          </p:nvPr>
        </p:nvSpPr>
        <p:spPr/>
        <p:txBody>
          <a:bodyPr>
            <a:normAutofit lnSpcReduction="10000"/>
          </a:bodyPr>
          <a:lstStyle/>
          <a:p>
            <a:r>
              <a:rPr lang="en-US" sz="2200">
                <a:cs typeface="Calibri Light" panose="020F0302020204030204" pitchFamily="34" charset="0"/>
              </a:rPr>
              <a:t>If you have a device with a camera (phone, tablet, etc..), you may scan the QR Code for quick access to the evaluation:</a:t>
            </a:r>
            <a:endParaRPr lang="en-US" sz="2200" dirty="0">
              <a:cs typeface="Calibri Light" panose="020F0302020204030204" pitchFamily="34" charset="0"/>
            </a:endParaRPr>
          </a:p>
          <a:p>
            <a:endParaRPr lang="en-US"/>
          </a:p>
        </p:txBody>
      </p:sp>
      <p:pic>
        <p:nvPicPr>
          <p:cNvPr id="7" name="Picture 6" descr="Qr code&#10;&#10;Description automatically generated">
            <a:extLst>
              <a:ext uri="{FF2B5EF4-FFF2-40B4-BE49-F238E27FC236}">
                <a16:creationId xmlns:a16="http://schemas.microsoft.com/office/drawing/2014/main" id="{D9575ED2-B10F-4493-ACF6-2B0B28012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641" y="2842719"/>
            <a:ext cx="2781704" cy="2781704"/>
          </a:xfrm>
          <a:prstGeom prst="rect">
            <a:avLst/>
          </a:prstGeom>
        </p:spPr>
      </p:pic>
    </p:spTree>
    <p:extLst>
      <p:ext uri="{BB962C8B-B14F-4D97-AF65-F5344CB8AC3E}">
        <p14:creationId xmlns:p14="http://schemas.microsoft.com/office/powerpoint/2010/main" val="138287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Objectives</a:t>
            </a:r>
          </a:p>
        </p:txBody>
      </p:sp>
      <p:sp>
        <p:nvSpPr>
          <p:cNvPr id="3" name="Text Placeholder 2"/>
          <p:cNvSpPr>
            <a:spLocks noGrp="1"/>
          </p:cNvSpPr>
          <p:nvPr>
            <p:ph idx="1"/>
          </p:nvPr>
        </p:nvSpPr>
        <p:spPr/>
        <p:txBody>
          <a:bodyPr vert="horz" lIns="91440" tIns="45720" rIns="91440" bIns="45720" rtlCol="0" anchor="t">
            <a:normAutofit/>
          </a:bodyPr>
          <a:lstStyle/>
          <a:p>
            <a:r>
              <a:rPr lang="en-US" dirty="0">
                <a:cs typeface="Calibri Light"/>
              </a:rPr>
              <a:t>After this training, councilmembers will be able to...</a:t>
            </a:r>
          </a:p>
          <a:p>
            <a:pPr lvl="1"/>
            <a:r>
              <a:rPr lang="en-US" dirty="0">
                <a:cs typeface="Calibri Light" panose="020F0302020204030204" pitchFamily="34" charset="0"/>
              </a:rPr>
              <a:t>Understand data; </a:t>
            </a:r>
            <a:endParaRPr lang="en-US" sz="2800" dirty="0">
              <a:cs typeface="Calibri Light" panose="020F0302020204030204" pitchFamily="34" charset="0"/>
            </a:endParaRPr>
          </a:p>
          <a:p>
            <a:pPr lvl="1"/>
            <a:r>
              <a:rPr lang="en-US" dirty="0">
                <a:cs typeface="Calibri Light" panose="020F0302020204030204" pitchFamily="34" charset="0"/>
              </a:rPr>
              <a:t>Use data analysis tools; and </a:t>
            </a:r>
            <a:endParaRPr lang="en-US" sz="2800" dirty="0">
              <a:cs typeface="Calibri Light" panose="020F0302020204030204" pitchFamily="34" charset="0"/>
            </a:endParaRPr>
          </a:p>
          <a:p>
            <a:pPr lvl="1"/>
            <a:r>
              <a:rPr lang="en-US" dirty="0">
                <a:cs typeface="Calibri Light" panose="020F0302020204030204" pitchFamily="34" charset="0"/>
              </a:rPr>
              <a:t>Understand how to leverage data to make sound decisions.</a:t>
            </a:r>
          </a:p>
        </p:txBody>
      </p:sp>
    </p:spTree>
    <p:extLst>
      <p:ext uri="{BB962C8B-B14F-4D97-AF65-F5344CB8AC3E}">
        <p14:creationId xmlns:p14="http://schemas.microsoft.com/office/powerpoint/2010/main" val="18936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cs typeface="Calibri Light" panose="020F0302020204030204" pitchFamily="34" charset="0"/>
              </a:rPr>
              <a:t>Qualitative vs. Quantitative</a:t>
            </a:r>
          </a:p>
        </p:txBody>
      </p:sp>
      <p:graphicFrame>
        <p:nvGraphicFramePr>
          <p:cNvPr id="4" name="Content Placeholder 3">
            <a:extLst>
              <a:ext uri="{FF2B5EF4-FFF2-40B4-BE49-F238E27FC236}">
                <a16:creationId xmlns:a16="http://schemas.microsoft.com/office/drawing/2014/main" id="{E91A2B6D-C9BD-E31B-1EC6-148BF8068D7A}"/>
              </a:ext>
            </a:extLst>
          </p:cNvPr>
          <p:cNvGraphicFramePr>
            <a:graphicFrameLocks noGrp="1"/>
          </p:cNvGraphicFramePr>
          <p:nvPr>
            <p:ph idx="1"/>
            <p:extLst>
              <p:ext uri="{D42A27DB-BD31-4B8C-83A1-F6EECF244321}">
                <p14:modId xmlns:p14="http://schemas.microsoft.com/office/powerpoint/2010/main" val="575289925"/>
              </p:ext>
            </p:extLst>
          </p:nvPr>
        </p:nvGraphicFramePr>
        <p:xfrm>
          <a:off x="838200" y="1825624"/>
          <a:ext cx="10515597" cy="361353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337256843"/>
                    </a:ext>
                  </a:extLst>
                </a:gridCol>
                <a:gridCol w="3505199">
                  <a:extLst>
                    <a:ext uri="{9D8B030D-6E8A-4147-A177-3AD203B41FA5}">
                      <a16:colId xmlns:a16="http://schemas.microsoft.com/office/drawing/2014/main" val="3148293431"/>
                    </a:ext>
                  </a:extLst>
                </a:gridCol>
                <a:gridCol w="3505199">
                  <a:extLst>
                    <a:ext uri="{9D8B030D-6E8A-4147-A177-3AD203B41FA5}">
                      <a16:colId xmlns:a16="http://schemas.microsoft.com/office/drawing/2014/main" val="3497900126"/>
                    </a:ext>
                  </a:extLst>
                </a:gridCol>
              </a:tblGrid>
              <a:tr h="778898">
                <a:tc>
                  <a:txBody>
                    <a:bodyPr/>
                    <a:lstStyle/>
                    <a:p>
                      <a:endParaRPr lang="en-US" sz="2400" dirty="0"/>
                    </a:p>
                  </a:txBody>
                  <a:tcPr/>
                </a:tc>
                <a:tc>
                  <a:txBody>
                    <a:bodyPr/>
                    <a:lstStyle/>
                    <a:p>
                      <a:r>
                        <a:rPr lang="en-US" sz="2400" dirty="0"/>
                        <a:t>Qualitative Data</a:t>
                      </a:r>
                    </a:p>
                  </a:txBody>
                  <a:tcPr/>
                </a:tc>
                <a:tc>
                  <a:txBody>
                    <a:bodyPr/>
                    <a:lstStyle/>
                    <a:p>
                      <a:r>
                        <a:rPr lang="en-US" sz="2400" dirty="0"/>
                        <a:t>Quantitative Data</a:t>
                      </a:r>
                    </a:p>
                  </a:txBody>
                  <a:tcPr/>
                </a:tc>
                <a:extLst>
                  <a:ext uri="{0D108BD9-81ED-4DB2-BD59-A6C34878D82A}">
                    <a16:rowId xmlns:a16="http://schemas.microsoft.com/office/drawing/2014/main" val="2534395916"/>
                  </a:ext>
                </a:extLst>
              </a:tr>
              <a:tr h="768598">
                <a:tc>
                  <a:txBody>
                    <a:bodyPr/>
                    <a:lstStyle/>
                    <a:p>
                      <a:r>
                        <a:rPr lang="en-US" sz="2400" dirty="0"/>
                        <a:t>Definition</a:t>
                      </a:r>
                    </a:p>
                  </a:txBody>
                  <a:tcPr/>
                </a:tc>
                <a:tc>
                  <a:txBody>
                    <a:bodyPr/>
                    <a:lstStyle/>
                    <a:p>
                      <a:r>
                        <a:rPr lang="en-US" sz="2400" dirty="0"/>
                        <a:t>Information that cannot be expressed as a number</a:t>
                      </a:r>
                    </a:p>
                  </a:txBody>
                  <a:tcPr/>
                </a:tc>
                <a:tc>
                  <a:txBody>
                    <a:bodyPr/>
                    <a:lstStyle/>
                    <a:p>
                      <a:r>
                        <a:rPr lang="en-US" sz="2400" dirty="0"/>
                        <a:t>Information that can be expressed as a number or quantified</a:t>
                      </a:r>
                    </a:p>
                  </a:txBody>
                  <a:tcPr/>
                </a:tc>
                <a:extLst>
                  <a:ext uri="{0D108BD9-81ED-4DB2-BD59-A6C34878D82A}">
                    <a16:rowId xmlns:a16="http://schemas.microsoft.com/office/drawing/2014/main" val="4224134926"/>
                  </a:ext>
                </a:extLst>
              </a:tr>
              <a:tr h="778898">
                <a:tc>
                  <a:txBody>
                    <a:bodyPr/>
                    <a:lstStyle/>
                    <a:p>
                      <a:r>
                        <a:rPr lang="en-US" sz="2400" dirty="0"/>
                        <a:t>Type of data</a:t>
                      </a:r>
                    </a:p>
                  </a:txBody>
                  <a:tcPr/>
                </a:tc>
                <a:tc>
                  <a:txBody>
                    <a:bodyPr/>
                    <a:lstStyle/>
                    <a:p>
                      <a:r>
                        <a:rPr lang="en-US" sz="2400" dirty="0"/>
                        <a:t>Words, pictures, observations</a:t>
                      </a:r>
                    </a:p>
                  </a:txBody>
                  <a:tcPr/>
                </a:tc>
                <a:tc>
                  <a:txBody>
                    <a:bodyPr/>
                    <a:lstStyle/>
                    <a:p>
                      <a:r>
                        <a:rPr lang="en-US" sz="2400" dirty="0"/>
                        <a:t>Numbers, statistics</a:t>
                      </a:r>
                    </a:p>
                  </a:txBody>
                  <a:tcPr/>
                </a:tc>
                <a:extLst>
                  <a:ext uri="{0D108BD9-81ED-4DB2-BD59-A6C34878D82A}">
                    <a16:rowId xmlns:a16="http://schemas.microsoft.com/office/drawing/2014/main" val="326735752"/>
                  </a:ext>
                </a:extLst>
              </a:tr>
              <a:tr h="778898">
                <a:tc>
                  <a:txBody>
                    <a:bodyPr/>
                    <a:lstStyle/>
                    <a:p>
                      <a:r>
                        <a:rPr lang="en-US" sz="2400" dirty="0"/>
                        <a:t>Examples</a:t>
                      </a:r>
                    </a:p>
                  </a:txBody>
                  <a:tcPr/>
                </a:tc>
                <a:tc>
                  <a:txBody>
                    <a:bodyPr/>
                    <a:lstStyle/>
                    <a:p>
                      <a:r>
                        <a:rPr lang="en-US" sz="2400" dirty="0"/>
                        <a:t>Names, race/ethnicity</a:t>
                      </a:r>
                    </a:p>
                  </a:txBody>
                  <a:tcPr/>
                </a:tc>
                <a:tc>
                  <a:txBody>
                    <a:bodyPr/>
                    <a:lstStyle/>
                    <a:p>
                      <a:r>
                        <a:rPr lang="en-US" sz="2400" dirty="0"/>
                        <a:t>Test scores, population size</a:t>
                      </a:r>
                    </a:p>
                  </a:txBody>
                  <a:tcPr/>
                </a:tc>
                <a:extLst>
                  <a:ext uri="{0D108BD9-81ED-4DB2-BD59-A6C34878D82A}">
                    <a16:rowId xmlns:a16="http://schemas.microsoft.com/office/drawing/2014/main" val="3936263064"/>
                  </a:ext>
                </a:extLst>
              </a:tr>
            </a:tbl>
          </a:graphicData>
        </a:graphic>
      </p:graphicFrame>
    </p:spTree>
    <p:extLst>
      <p:ext uri="{BB962C8B-B14F-4D97-AF65-F5344CB8AC3E}">
        <p14:creationId xmlns:p14="http://schemas.microsoft.com/office/powerpoint/2010/main" val="14157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pPr algn="ctr"/>
            <a:r>
              <a:rPr lang="en-US" dirty="0"/>
              <a:t>Population vs. Sample</a:t>
            </a:r>
          </a:p>
        </p:txBody>
      </p:sp>
      <p:graphicFrame>
        <p:nvGraphicFramePr>
          <p:cNvPr id="13" name="Content Placeholder 12">
            <a:extLst>
              <a:ext uri="{FF2B5EF4-FFF2-40B4-BE49-F238E27FC236}">
                <a16:creationId xmlns:a16="http://schemas.microsoft.com/office/drawing/2014/main" id="{37EF73AE-2762-E33A-0E13-0E10EADA8EE4}"/>
              </a:ext>
            </a:extLst>
          </p:cNvPr>
          <p:cNvGraphicFramePr>
            <a:graphicFrameLocks noGrp="1"/>
          </p:cNvGraphicFramePr>
          <p:nvPr>
            <p:ph idx="1"/>
            <p:extLst>
              <p:ext uri="{D42A27DB-BD31-4B8C-83A1-F6EECF244321}">
                <p14:modId xmlns:p14="http://schemas.microsoft.com/office/powerpoint/2010/main" val="1976261286"/>
              </p:ext>
            </p:extLst>
          </p:nvPr>
        </p:nvGraphicFramePr>
        <p:xfrm>
          <a:off x="838200" y="1825625"/>
          <a:ext cx="10200640" cy="3302732"/>
        </p:xfrm>
        <a:graphic>
          <a:graphicData uri="http://schemas.openxmlformats.org/drawingml/2006/table">
            <a:tbl>
              <a:tblPr firstRow="1" bandRow="1">
                <a:tableStyleId>{5C22544A-7EE6-4342-B048-85BDC9FD1C3A}</a:tableStyleId>
              </a:tblPr>
              <a:tblGrid>
                <a:gridCol w="5100320">
                  <a:extLst>
                    <a:ext uri="{9D8B030D-6E8A-4147-A177-3AD203B41FA5}">
                      <a16:colId xmlns:a16="http://schemas.microsoft.com/office/drawing/2014/main" val="4083575366"/>
                    </a:ext>
                  </a:extLst>
                </a:gridCol>
                <a:gridCol w="5100320">
                  <a:extLst>
                    <a:ext uri="{9D8B030D-6E8A-4147-A177-3AD203B41FA5}">
                      <a16:colId xmlns:a16="http://schemas.microsoft.com/office/drawing/2014/main" val="532792150"/>
                    </a:ext>
                  </a:extLst>
                </a:gridCol>
              </a:tblGrid>
              <a:tr h="455264">
                <a:tc>
                  <a:txBody>
                    <a:bodyPr/>
                    <a:lstStyle/>
                    <a:p>
                      <a:pPr marL="0" marR="0" indent="0" algn="ctr">
                        <a:lnSpc>
                          <a:spcPct val="106000"/>
                        </a:lnSpc>
                        <a:spcBef>
                          <a:spcPts val="0"/>
                        </a:spcBef>
                        <a:spcAft>
                          <a:spcPts val="0"/>
                        </a:spcAft>
                      </a:pPr>
                      <a:r>
                        <a:rPr lang="en-US" sz="1800" b="1" dirty="0">
                          <a:solidFill>
                            <a:srgbClr val="000000"/>
                          </a:solidFill>
                          <a:effectLst/>
                          <a:latin typeface="+mn-lt"/>
                          <a:ea typeface="Arial" panose="020B0604020202020204" pitchFamily="34" charset="0"/>
                          <a:cs typeface="Calibri" panose="020F0502020204030204" pitchFamily="34" charset="0"/>
                        </a:rPr>
                        <a:t>Population vs. Sample</a:t>
                      </a:r>
                      <a:endParaRPr lang="en-US" sz="18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indent="0" algn="ctr">
                        <a:lnSpc>
                          <a:spcPct val="106000"/>
                        </a:lnSpc>
                        <a:spcBef>
                          <a:spcPts val="0"/>
                        </a:spcBef>
                        <a:spcAft>
                          <a:spcPts val="0"/>
                        </a:spcAft>
                      </a:pPr>
                      <a:r>
                        <a:rPr lang="en-US" sz="1800" b="1" dirty="0">
                          <a:solidFill>
                            <a:srgbClr val="000000"/>
                          </a:solidFill>
                          <a:effectLst/>
                          <a:latin typeface="+mn-lt"/>
                          <a:ea typeface="Arial" panose="020B0604020202020204" pitchFamily="34" charset="0"/>
                          <a:cs typeface="Calibri" panose="020F0502020204030204" pitchFamily="34" charset="0"/>
                        </a:rPr>
                        <a:t>Population vs. Sample</a:t>
                      </a:r>
                      <a:endParaRPr lang="en-US" sz="18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80137611"/>
                  </a:ext>
                </a:extLst>
              </a:tr>
              <a:tr h="703632">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Ms. Smith’s Physics Class</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Cardinal High </a:t>
                      </a:r>
                      <a:r>
                        <a:rPr lang="en-US" sz="1800" u="none" dirty="0">
                          <a:solidFill>
                            <a:srgbClr val="000000"/>
                          </a:solidFill>
                          <a:effectLst/>
                          <a:latin typeface="+mn-lt"/>
                          <a:ea typeface="Arial" panose="020B0604020202020204" pitchFamily="34" charset="0"/>
                          <a:cs typeface="Calibri"/>
                        </a:rPr>
                        <a:t>School</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u="sng"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Wildcat Elementary </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Success Independent Schools</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5419105"/>
                  </a:ext>
                </a:extLst>
              </a:tr>
              <a:tr h="703632">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Parents at Big Red Middle</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r>
                        <a:rPr lang="en-US" sz="1800" dirty="0">
                          <a:solidFill>
                            <a:srgbClr val="000000"/>
                          </a:solidFill>
                          <a:effectLst/>
                          <a:latin typeface="+mn-lt"/>
                          <a:ea typeface="Arial" panose="020B0604020202020204" pitchFamily="34" charset="0"/>
                          <a:cs typeface="Calibri"/>
                        </a:rPr>
                        <a:t> </a:t>
                      </a: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Parents on Big Red Middle’s SBDM</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a:endParaRPr>
                    </a:p>
                  </a:txBody>
                  <a:tcPr marL="68580" marR="68580" marT="0" marB="0" anchor="ctr"/>
                </a:tc>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United States</a:t>
                      </a:r>
                      <a:r>
                        <a:rPr lang="en-US" sz="1800" u="none" dirty="0">
                          <a:solidFill>
                            <a:srgbClr val="008080"/>
                          </a:solidFill>
                          <a:effectLst/>
                          <a:latin typeface="+mn-lt"/>
                          <a:ea typeface="Arial" panose="020B0604020202020204" pitchFamily="34" charset="0"/>
                          <a:cs typeface="Calibri"/>
                        </a:rPr>
                        <a:t>  </a:t>
                      </a:r>
                      <a:r>
                        <a:rPr lang="en-US" sz="1800" u="sng">
                          <a:solidFill>
                            <a:srgbClr val="002060"/>
                          </a:solidFill>
                          <a:effectLst/>
                          <a:latin typeface="+mn-lt"/>
                          <a:ea typeface="Arial" panose="020B0604020202020204" pitchFamily="34" charset="0"/>
                          <a:cs typeface="Calibri"/>
                        </a:rPr>
                        <a:t>P</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Kentucky</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6055841"/>
                  </a:ext>
                </a:extLst>
              </a:tr>
              <a:tr h="941633">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Students in Kentucky</a:t>
                      </a:r>
                      <a:r>
                        <a:rPr lang="en-US" sz="1800" u="sng" dirty="0">
                          <a:solidFill>
                            <a:srgbClr val="008080"/>
                          </a:solidFill>
                          <a:effectLst/>
                          <a:latin typeface="+mn-lt"/>
                          <a:ea typeface="Arial" panose="020B0604020202020204" pitchFamily="34" charset="0"/>
                          <a:cs typeface="Calibri"/>
                        </a:rPr>
                        <a:t> </a:t>
                      </a:r>
                      <a:r>
                        <a:rPr lang="en-US" sz="1800" dirty="0">
                          <a:solidFill>
                            <a:srgbClr val="000000"/>
                          </a:solidFill>
                          <a:effectLst/>
                          <a:latin typeface="+mn-lt"/>
                          <a:ea typeface="Arial" panose="020B0604020202020204" pitchFamily="34" charset="0"/>
                          <a:cs typeface="Calibri"/>
                        </a:rPr>
                        <a:t>who are English Learners </a:t>
                      </a:r>
                      <a:r>
                        <a:rPr lang="en-US" sz="1800" u="sng" dirty="0">
                          <a:solidFill>
                            <a:srgbClr val="002060"/>
                          </a:solidFill>
                          <a:effectLst/>
                          <a:latin typeface="+mn-lt"/>
                          <a:ea typeface="Arial" panose="020B0604020202020204" pitchFamily="34" charset="0"/>
                          <a:cs typeface="Calibri"/>
                        </a:rPr>
                        <a:t>S</a:t>
                      </a:r>
                      <a:endParaRPr lang="en-US" sz="1800" u="sng"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Students in the United States who are English Learners</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u="sng"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Teachers on Eagle’s hiring committee</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Teachers at Eagle Elementary</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3478969"/>
                  </a:ext>
                </a:extLst>
              </a:tr>
            </a:tbl>
          </a:graphicData>
        </a:graphic>
      </p:graphicFrame>
    </p:spTree>
    <p:extLst>
      <p:ext uri="{BB962C8B-B14F-4D97-AF65-F5344CB8AC3E}">
        <p14:creationId xmlns:p14="http://schemas.microsoft.com/office/powerpoint/2010/main" val="320568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FDF9-8850-4CBB-9899-74D2FC4233F5}"/>
              </a:ext>
            </a:extLst>
          </p:cNvPr>
          <p:cNvSpPr>
            <a:spLocks noGrp="1"/>
          </p:cNvSpPr>
          <p:nvPr>
            <p:ph type="title"/>
          </p:nvPr>
        </p:nvSpPr>
        <p:spPr/>
        <p:txBody>
          <a:bodyPr/>
          <a:lstStyle/>
          <a:p>
            <a:pPr algn="ctr"/>
            <a:r>
              <a:rPr lang="en-US" dirty="0">
                <a:cs typeface="Calibri Light" panose="020F0302020204030204" pitchFamily="34" charset="0"/>
              </a:rPr>
              <a:t>Overview Heading</a:t>
            </a:r>
          </a:p>
        </p:txBody>
      </p:sp>
      <p:sp>
        <p:nvSpPr>
          <p:cNvPr id="3" name="Text Placeholder 2">
            <a:extLst>
              <a:ext uri="{FF2B5EF4-FFF2-40B4-BE49-F238E27FC236}">
                <a16:creationId xmlns:a16="http://schemas.microsoft.com/office/drawing/2014/main" id="{2F67606D-5B62-473B-9AAF-1B5961B26FA7}"/>
              </a:ext>
            </a:extLst>
          </p:cNvPr>
          <p:cNvSpPr>
            <a:spLocks noGrp="1"/>
          </p:cNvSpPr>
          <p:nvPr>
            <p:ph idx="1"/>
          </p:nvPr>
        </p:nvSpPr>
        <p:spPr/>
        <p:txBody>
          <a:bodyPr vert="horz" lIns="91440" tIns="45720" rIns="91440" bIns="45720" rtlCol="0" anchor="ctr">
            <a:normAutofit/>
          </a:bodyPr>
          <a:lstStyle/>
          <a:p>
            <a:pPr marL="0" indent="0" algn="ctr">
              <a:buNone/>
            </a:pPr>
            <a:r>
              <a:rPr lang="en-US" sz="3200" dirty="0">
                <a:cs typeface="Calibri Light" panose="020F0302020204030204" pitchFamily="34" charset="0"/>
              </a:rPr>
              <a:t>What are the characteristics of my school?</a:t>
            </a:r>
          </a:p>
        </p:txBody>
      </p:sp>
    </p:spTree>
    <p:extLst>
      <p:ext uri="{BB962C8B-B14F-4D97-AF65-F5344CB8AC3E}">
        <p14:creationId xmlns:p14="http://schemas.microsoft.com/office/powerpoint/2010/main" val="334555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CD6D-99D4-0540-A0DB-13C47ADA016D}"/>
              </a:ext>
            </a:extLst>
          </p:cNvPr>
          <p:cNvSpPr>
            <a:spLocks noGrp="1"/>
          </p:cNvSpPr>
          <p:nvPr>
            <p:ph type="title"/>
          </p:nvPr>
        </p:nvSpPr>
        <p:spPr/>
        <p:txBody>
          <a:bodyPr/>
          <a:lstStyle/>
          <a:p>
            <a:pPr algn="ctr"/>
            <a:r>
              <a:rPr lang="en-US" dirty="0"/>
              <a:t>Academic Performance Heading</a:t>
            </a:r>
          </a:p>
        </p:txBody>
      </p:sp>
      <p:sp>
        <p:nvSpPr>
          <p:cNvPr id="3" name="Content Placeholder 2">
            <a:extLst>
              <a:ext uri="{FF2B5EF4-FFF2-40B4-BE49-F238E27FC236}">
                <a16:creationId xmlns:a16="http://schemas.microsoft.com/office/drawing/2014/main" id="{667103C9-CB5F-9E32-0149-69C1A073753D}"/>
              </a:ext>
            </a:extLst>
          </p:cNvPr>
          <p:cNvSpPr>
            <a:spLocks noGrp="1"/>
          </p:cNvSpPr>
          <p:nvPr>
            <p:ph idx="1"/>
          </p:nvPr>
        </p:nvSpPr>
        <p:spPr/>
        <p:txBody>
          <a:bodyPr anchor="ctr"/>
          <a:lstStyle/>
          <a:p>
            <a:pPr marL="0" indent="0" algn="ctr">
              <a:buNone/>
            </a:pPr>
            <a:r>
              <a:rPr lang="en-US" dirty="0"/>
              <a:t>How are students performing academically? </a:t>
            </a:r>
          </a:p>
        </p:txBody>
      </p:sp>
    </p:spTree>
    <p:extLst>
      <p:ext uri="{BB962C8B-B14F-4D97-AF65-F5344CB8AC3E}">
        <p14:creationId xmlns:p14="http://schemas.microsoft.com/office/powerpoint/2010/main" val="307118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0575-8122-4665-9F0D-409C679698B7}"/>
              </a:ext>
            </a:extLst>
          </p:cNvPr>
          <p:cNvSpPr>
            <a:spLocks noGrp="1"/>
          </p:cNvSpPr>
          <p:nvPr>
            <p:ph type="title"/>
          </p:nvPr>
        </p:nvSpPr>
        <p:spPr/>
        <p:txBody>
          <a:bodyPr>
            <a:normAutofit/>
          </a:bodyPr>
          <a:lstStyle/>
          <a:p>
            <a:pPr algn="ctr"/>
            <a:r>
              <a:rPr lang="en-US" dirty="0">
                <a:cs typeface="Calibri Light" panose="020F0302020204030204" pitchFamily="34" charset="0"/>
              </a:rPr>
              <a:t>Academic Performance</a:t>
            </a:r>
          </a:p>
        </p:txBody>
      </p:sp>
      <p:graphicFrame>
        <p:nvGraphicFramePr>
          <p:cNvPr id="4" name="Content Placeholder 3" descr="A bar chart that shows the percentage of students. The bar chart has three horizontal bars with the top representing school, middle the district, and the bottom representing the state. &#10;&#10;For the school bar, 30% of the students tested novice level, 50% tested at the apprentice level, 5% tested at the proficient level, and 15% tested at the distinguished level. &#10;&#10;For the District bar, 30% of the students tested novice level, 20% tested at the apprentice level, 40% tested at the proficient level, and 5% tested at the distinguished level. &#10;&#10;For the State bar, 40% of the students tested novice level, 40% tested at the apprentice level, 15% tested at the proficient level, and 5% tested at the distinguished level. ">
            <a:extLst>
              <a:ext uri="{FF2B5EF4-FFF2-40B4-BE49-F238E27FC236}">
                <a16:creationId xmlns:a16="http://schemas.microsoft.com/office/drawing/2014/main" id="{0EEA535C-C3B2-4F0F-C123-FDEF3843A9BA}"/>
              </a:ext>
            </a:extLst>
          </p:cNvPr>
          <p:cNvGraphicFramePr>
            <a:graphicFrameLocks noGrp="1"/>
          </p:cNvGraphicFramePr>
          <p:nvPr>
            <p:ph idx="1"/>
            <p:extLst>
              <p:ext uri="{D42A27DB-BD31-4B8C-83A1-F6EECF244321}">
                <p14:modId xmlns:p14="http://schemas.microsoft.com/office/powerpoint/2010/main" val="2182172532"/>
              </p:ext>
            </p:extLst>
          </p:nvPr>
        </p:nvGraphicFramePr>
        <p:xfrm>
          <a:off x="533400" y="1485900"/>
          <a:ext cx="10772775"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02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64AEA-AE28-490A-8703-140190173BC7}"/>
              </a:ext>
            </a:extLst>
          </p:cNvPr>
          <p:cNvSpPr>
            <a:spLocks noGrp="1"/>
          </p:cNvSpPr>
          <p:nvPr>
            <p:ph type="title"/>
          </p:nvPr>
        </p:nvSpPr>
        <p:spPr/>
        <p:txBody>
          <a:bodyPr/>
          <a:lstStyle/>
          <a:p>
            <a:pPr algn="ctr"/>
            <a:r>
              <a:rPr lang="en-US" dirty="0">
                <a:cs typeface="Calibri Light" panose="020F0302020204030204" pitchFamily="34" charset="0"/>
              </a:rPr>
              <a:t>Educational Opportunity Heading</a:t>
            </a:r>
          </a:p>
        </p:txBody>
      </p:sp>
      <p:sp>
        <p:nvSpPr>
          <p:cNvPr id="6" name="Text Placeholder 5">
            <a:extLst>
              <a:ext uri="{FF2B5EF4-FFF2-40B4-BE49-F238E27FC236}">
                <a16:creationId xmlns:a16="http://schemas.microsoft.com/office/drawing/2014/main" id="{147D0C89-61AB-42CD-98E1-F96E694268D4}"/>
              </a:ext>
            </a:extLst>
          </p:cNvPr>
          <p:cNvSpPr>
            <a:spLocks noGrp="1"/>
          </p:cNvSpPr>
          <p:nvPr>
            <p:ph idx="1"/>
          </p:nvPr>
        </p:nvSpPr>
        <p:spPr/>
        <p:txBody>
          <a:bodyPr anchor="ctr">
            <a:normAutofit/>
          </a:bodyPr>
          <a:lstStyle/>
          <a:p>
            <a:pPr marL="0" indent="0" algn="ctr">
              <a:buNone/>
            </a:pPr>
            <a:r>
              <a:rPr lang="en-US" dirty="0"/>
              <a:t>What educational opportunities are available to students?</a:t>
            </a:r>
          </a:p>
        </p:txBody>
      </p:sp>
    </p:spTree>
    <p:extLst>
      <p:ext uri="{BB962C8B-B14F-4D97-AF65-F5344CB8AC3E}">
        <p14:creationId xmlns:p14="http://schemas.microsoft.com/office/powerpoint/2010/main" val="2629021889"/>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2024-07-12T04:00:00+00:00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2024-07-12T04:00:00+00:00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KYED-343-697</_dlc_DocId>
    <_dlc_DocIdUrl xmlns="3a62de7d-ba57-4f43-9dae-9623ba637be0">
      <Url>https://www.education.ky.gov/districts/SBDM/_layouts/15/DocIdRedir.aspx?ID=KYED-343-697</Url>
      <Description>KYED-343-697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2.xml><?xml version="1.0" encoding="utf-8"?>
<ds:datastoreItem xmlns:ds="http://schemas.openxmlformats.org/officeDocument/2006/customXml" ds:itemID="{955F21AB-403F-4C28-A927-CDAA654518A9}">
  <ds:schemaRefs>
    <ds:schemaRef ds:uri="http://www.w3.org/XML/1998/namespace"/>
    <ds:schemaRef ds:uri="http://purl.org/dc/dcmitype/"/>
    <ds:schemaRef ds:uri="5bc9d522-2386-425a-9f2a-a617cf877ec0"/>
    <ds:schemaRef ds:uri="http://schemas.microsoft.com/office/2006/metadata/properties"/>
    <ds:schemaRef ds:uri="http://schemas.microsoft.com/office/infopath/2007/PartnerControls"/>
    <ds:schemaRef ds:uri="a939f748-3ea6-4795-b347-04095eabf244"/>
    <ds:schemaRef ds:uri="http://schemas.microsoft.com/office/2006/documentManagement/types"/>
    <ds:schemaRef ds:uri="http://schemas.openxmlformats.org/package/2006/metadata/core-properties"/>
    <ds:schemaRef ds:uri="http://purl.org/dc/elements/1.1/"/>
    <ds:schemaRef ds:uri="http://purl.org/dc/terms/"/>
  </ds:schemaRefs>
</ds:datastoreItem>
</file>

<file path=customXml/itemProps3.xml><?xml version="1.0" encoding="utf-8"?>
<ds:datastoreItem xmlns:ds="http://schemas.openxmlformats.org/officeDocument/2006/customXml" ds:itemID="{E66006B5-82C6-409C-B61C-F7DA5BADB76A}"/>
</file>

<file path=customXml/itemProps4.xml><?xml version="1.0" encoding="utf-8"?>
<ds:datastoreItem xmlns:ds="http://schemas.openxmlformats.org/officeDocument/2006/customXml" ds:itemID="{11DDF187-D44E-4E25-B9C9-3BB442626E2D}"/>
</file>

<file path=docProps/app.xml><?xml version="1.0" encoding="utf-8"?>
<Properties xmlns="http://schemas.openxmlformats.org/officeDocument/2006/extended-properties" xmlns:vt="http://schemas.openxmlformats.org/officeDocument/2006/docPropsVTypes">
  <Template>Default Theme</Template>
  <TotalTime>1701</TotalTime>
  <Words>1009</Words>
  <Application>Microsoft Office PowerPoint</Application>
  <PresentationFormat>Widescreen</PresentationFormat>
  <Paragraphs>174</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Franklin Gothic Book</vt:lpstr>
      <vt:lpstr>Franklin Gothic Medium</vt:lpstr>
      <vt:lpstr>Symbol</vt:lpstr>
      <vt:lpstr>Times New Roman</vt:lpstr>
      <vt:lpstr>KDE Main 2021</vt:lpstr>
      <vt:lpstr>Decisions with Data</vt:lpstr>
      <vt:lpstr>Agenda</vt:lpstr>
      <vt:lpstr>Objectives</vt:lpstr>
      <vt:lpstr>Qualitative vs. Quantitative</vt:lpstr>
      <vt:lpstr>Population vs. Sample</vt:lpstr>
      <vt:lpstr>Overview Heading</vt:lpstr>
      <vt:lpstr>Academic Performance Heading</vt:lpstr>
      <vt:lpstr>Academic Performance</vt:lpstr>
      <vt:lpstr>Educational Opportunity Heading</vt:lpstr>
      <vt:lpstr>School Safety Heading</vt:lpstr>
      <vt:lpstr>School Accountability Heading</vt:lpstr>
      <vt:lpstr>Accountability Dial</vt:lpstr>
      <vt:lpstr>Quality of School Climate Bar</vt:lpstr>
      <vt:lpstr>Financial Transparency Heading</vt:lpstr>
      <vt:lpstr>15</vt:lpstr>
      <vt:lpstr>Kentucky Impact Survey</vt:lpstr>
      <vt:lpstr>Scenario 1</vt:lpstr>
      <vt:lpstr>Scenario 2</vt:lpstr>
      <vt:lpstr>Scenario 3</vt:lpstr>
      <vt:lpstr>Scenario 4</vt:lpstr>
      <vt:lpstr>Scenario 5</vt:lpstr>
      <vt:lpstr>Fishbone (or Herringbone) Graphic Organizer</vt:lpstr>
      <vt:lpstr>The Five Whys</vt:lpstr>
      <vt:lpstr>The Five Data Questions</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with Data PPT</dc:title>
  <dc:creator>Courtney, Matthew - Division of School and Program Improvement;mia.morales@education.ky.gov</dc:creator>
  <cp:lastModifiedBy>Sudduth, Erin - Division of School and Program Improvement</cp:lastModifiedBy>
  <cp:revision>13</cp:revision>
  <dcterms:created xsi:type="dcterms:W3CDTF">2021-08-26T21:12:08Z</dcterms:created>
  <dcterms:modified xsi:type="dcterms:W3CDTF">2024-07-12T14:34:57Z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Order">
    <vt:r8>636600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MSIP_Label_eb544694-0027-44fa-bee4-2648c0363f9d_Enabled">
    <vt:lpwstr>true</vt:lpwstr>
  </property>
  <property fmtid="{D5CDD505-2E9C-101B-9397-08002B2CF9AE}" pid="10" name="MSIP_Label_eb544694-0027-44fa-bee4-2648c0363f9d_SetDate">
    <vt:lpwstr>2024-06-24T13:33:09Z</vt:lpwstr>
  </property>
  <property fmtid="{D5CDD505-2E9C-101B-9397-08002B2CF9AE}" pid="11" name="MSIP_Label_eb544694-0027-44fa-bee4-2648c0363f9d_Method">
    <vt:lpwstr>Standard</vt:lpwstr>
  </property>
  <property fmtid="{D5CDD505-2E9C-101B-9397-08002B2CF9AE}" pid="12" name="MSIP_Label_eb544694-0027-44fa-bee4-2648c0363f9d_Name">
    <vt:lpwstr>defa4170-0d19-0005-0004-bc88714345d2</vt:lpwstr>
  </property>
  <property fmtid="{D5CDD505-2E9C-101B-9397-08002B2CF9AE}" pid="13" name="MSIP_Label_eb544694-0027-44fa-bee4-2648c0363f9d_SiteId">
    <vt:lpwstr>9360c11f-90e6-4706-ad00-25fcdc9e2ed1</vt:lpwstr>
  </property>
  <property fmtid="{D5CDD505-2E9C-101B-9397-08002B2CF9AE}" pid="14" name="MSIP_Label_eb544694-0027-44fa-bee4-2648c0363f9d_ActionId">
    <vt:lpwstr>ffe0ba88-cd8f-46df-af31-6cabccb1f728</vt:lpwstr>
  </property>
  <property fmtid="{D5CDD505-2E9C-101B-9397-08002B2CF9AE}" pid="15" name="MSIP_Label_eb544694-0027-44fa-bee4-2648c0363f9d_ContentBits">
    <vt:lpwstr>0</vt:lpwstr>
  </property>
  <property fmtid="{D5CDD505-2E9C-101B-9397-08002B2CF9AE}" pid="16" name="_dlc_DocIdItemGuid">
    <vt:lpwstr>08d06e7b-ed00-4267-9768-ef7b576f3ab6</vt:lpwstr>
  </property>
</Properties>
</file>