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12_E3B40915.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modernComment_2F7_DAF53B2D.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modernComment_111_C04E5A9F.xml" ContentType="application/vnd.ms-powerpoint.comments+xml"/>
  <Override PartName="/ppt/comments/modernComment_11D_F7046C2C.xml" ContentType="application/vnd.ms-powerpoint.comments+xml"/>
  <Override PartName="/ppt/comments/modernComment_114_E76E73F5.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modernComment_2E7_3378D72D.xml" ContentType="application/vnd.ms-powerpoint.comments+xml"/>
  <Override PartName="/ppt/comments/modernComment_154_FFDCCD15.xml" ContentType="application/vnd.ms-powerpoint.comments+xml"/>
  <Override PartName="/ppt/comments/modernComment_2D9_68904F85.xml" ContentType="application/vnd.ms-powerpoint.comments+xml"/>
  <Override PartName="/ppt/comments/modernComment_2DA_B4DDD80.xml" ContentType="application/vnd.ms-powerpoint.comments+xml"/>
  <Override PartName="/ppt/comments/modernComment_133_0.xml" ContentType="application/vnd.ms-powerpoint.comments+xml"/>
  <Override PartName="/ppt/charts/chart6.xml" ContentType="application/vnd.openxmlformats-officedocument.drawingml.chart+xml"/>
  <Override PartName="/ppt/comments/modernComment_2DB_3FA5230A.xml" ContentType="application/vnd.ms-powerpoint.comments+xml"/>
  <Override PartName="/ppt/comments/modernComment_2DC_9D2C66AB.xml" ContentType="application/vnd.ms-powerpoint.comments+xml"/>
  <Override PartName="/ppt/charts/chart7.xml" ContentType="application/vnd.openxmlformats-officedocument.drawingml.chart+xml"/>
  <Override PartName="/ppt/comments/modernComment_2DD_F4267CEB.xml" ContentType="application/vnd.ms-powerpoint.comments+xml"/>
  <Override PartName="/ppt/comments/modernComment_2DE_C125FBF4.xml" ContentType="application/vnd.ms-powerpoint.comments+xml"/>
  <Override PartName="/ppt/charts/chart8.xml" ContentType="application/vnd.openxmlformats-officedocument.drawingml.chart+xml"/>
  <Override PartName="/ppt/comments/modernComment_2E0_DF097136.xml" ContentType="application/vnd.ms-powerpoint.comments+xml"/>
  <Override PartName="/ppt/comments/modernComment_2DF_70B9E841.xml" ContentType="application/vnd.ms-powerpoint.comments+xml"/>
  <Override PartName="/ppt/charts/chart9.xml" ContentType="application/vnd.openxmlformats-officedocument.drawingml.chart+xml"/>
  <Override PartName="/ppt/comments/modernComment_2E1_654C3648.xml" ContentType="application/vnd.ms-powerpoint.comments+xml"/>
  <Override PartName="/ppt/comments/modernComment_2E2_999D7FFB.xml" ContentType="application/vnd.ms-powerpoint.comments+xml"/>
  <Override PartName="/ppt/charts/chart10.xml" ContentType="application/vnd.openxmlformats-officedocument.drawingml.chart+xml"/>
  <Override PartName="/ppt/comments/modernComment_2E3_A7529DA8.xml" ContentType="application/vnd.ms-powerpoint.comments+xml"/>
  <Override PartName="/ppt/comments/modernComment_2E4_5F10E1F9.xml" ContentType="application/vnd.ms-powerpoint.comments+xml"/>
  <Override PartName="/ppt/charts/chart11.xml" ContentType="application/vnd.openxmlformats-officedocument.drawingml.chart+xml"/>
  <Override PartName="/ppt/comments/modernComment_2E5_D4937F22.xml" ContentType="application/vnd.ms-powerpoint.comments+xml"/>
  <Override PartName="/ppt/comments/modernComment_2E6_6B8E339C.xml" ContentType="application/vnd.ms-powerpoint.comments+xml"/>
  <Override PartName="/ppt/notesMasters/notesMaster1.xml" ContentType="application/vnd.openxmlformats-officedocument.presentationml.notesMaster+xml"/>
  <Override PartName="/ppt/charts/chart12.xml" ContentType="application/vnd.openxmlformats-officedocument.drawingml.chart+xml"/>
  <Override PartName="/ppt/theme/theme1.xml" ContentType="application/vnd.openxmlformats-officedocument.theme+xml"/>
  <Override PartName="/ppt/comments/modernComment_2CA_6921DBB6.xml" ContentType="application/vnd.ms-powerpoint.comments+xml"/>
  <Override PartName="/ppt/authors.xml" ContentType="application/vnd.ms-powerpoint.authors+xml"/>
  <Override PartName="/ppt/theme/theme2.xml" ContentType="application/vnd.openxmlformats-officedocument.theme+xml"/>
  <Override PartName="/ppt/comments/modernComment_106_78AB2412.xml" ContentType="application/vnd.ms-powerpoint.comments+xml"/>
  <Override PartName="/ppt/comments/modernComment_108_60351B76.xml" ContentType="application/vnd.ms-powerpoint.comments+xml"/>
  <Override PartName="/ppt/comments/modernComment_101_2C9C6332.xml" ContentType="application/vnd.ms-powerpoint.comments+xml"/>
  <Override PartName="/ppt/comments/modernComment_110_8CC53DFF.xml" ContentType="application/vnd.ms-powerpoint.comments+xml"/>
  <Override PartName="/ppt/comments/modernComment_105_6DE593FD.xml" ContentType="application/vnd.ms-powerpoint.comments+xml"/>
  <Override PartName="/ppt/comments/modernComment_109_E775390F.xml" ContentType="application/vnd.ms-powerpoint.comments+xml"/>
  <Override PartName="/ppt/comments/modernComment_10E_9BD76DAB.xml" ContentType="application/vnd.ms-powerpoint.comments+xml"/>
  <Override PartName="/ppt/comments/modernComment_2E8_60331A02.xml" ContentType="application/vnd.ms-powerpoint.comments+xml"/>
  <Override PartName="/ppt/comments/modernComment_2EC_1759FEF6.xml" ContentType="application/vnd.ms-powerpoint.comments+xml"/>
  <Override PartName="/ppt/comments/modernComment_11A_FC91CE0A.xml" ContentType="application/vnd.ms-powerpoint.comments+xml"/>
  <Override PartName="/ppt/comments/modernComment_11C_A7CD2638.xml" ContentType="application/vnd.ms-powerpoint.comments+xml"/>
  <Override PartName="/ppt/comments/modernComment_10C_2C7DA824.xml" ContentType="application/vnd.ms-powerpoint.comments+xml"/>
  <Override PartName="/ppt/comments/modernComment_10F_FF2554E2.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2F6_FF37272F.xml" ContentType="application/vnd.ms-powerpoint.comments+xml"/>
  <Override PartName="/ppt/comments/modernComment_10B_3C7D6ED2.xml" ContentType="application/vnd.ms-powerpoint.comment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ppt/revisionInfo.xml" ContentType="application/vnd.ms-powerpoint.revisioninfo+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8"/>
  </p:notesMasterIdLst>
  <p:sldIdLst>
    <p:sldId id="256" r:id="rId5"/>
    <p:sldId id="262" r:id="rId6"/>
    <p:sldId id="269" r:id="rId7"/>
    <p:sldId id="264" r:id="rId8"/>
    <p:sldId id="257" r:id="rId9"/>
    <p:sldId id="272" r:id="rId10"/>
    <p:sldId id="261" r:id="rId11"/>
    <p:sldId id="265" r:id="rId12"/>
    <p:sldId id="270" r:id="rId13"/>
    <p:sldId id="266" r:id="rId14"/>
    <p:sldId id="258" r:id="rId15"/>
    <p:sldId id="744" r:id="rId16"/>
    <p:sldId id="745" r:id="rId17"/>
    <p:sldId id="746" r:id="rId18"/>
    <p:sldId id="747" r:id="rId19"/>
    <p:sldId id="748" r:id="rId20"/>
    <p:sldId id="260" r:id="rId21"/>
    <p:sldId id="275" r:id="rId22"/>
    <p:sldId id="282" r:id="rId23"/>
    <p:sldId id="283" r:id="rId24"/>
    <p:sldId id="284" r:id="rId25"/>
    <p:sldId id="259" r:id="rId26"/>
    <p:sldId id="285" r:id="rId27"/>
    <p:sldId id="286" r:id="rId28"/>
    <p:sldId id="268" r:id="rId29"/>
    <p:sldId id="758" r:id="rId30"/>
    <p:sldId id="267" r:id="rId31"/>
    <p:sldId id="271" r:id="rId32"/>
    <p:sldId id="274" r:id="rId33"/>
    <p:sldId id="759" r:id="rId34"/>
    <p:sldId id="273" r:id="rId35"/>
    <p:sldId id="276" r:id="rId36"/>
    <p:sldId id="743" r:id="rId37"/>
    <p:sldId id="281" r:id="rId38"/>
    <p:sldId id="723" r:id="rId39"/>
    <p:sldId id="340" r:id="rId40"/>
    <p:sldId id="390" r:id="rId41"/>
    <p:sldId id="724" r:id="rId42"/>
    <p:sldId id="725" r:id="rId43"/>
    <p:sldId id="727" r:id="rId44"/>
    <p:sldId id="728" r:id="rId45"/>
    <p:sldId id="729" r:id="rId46"/>
    <p:sldId id="730" r:id="rId47"/>
    <p:sldId id="307" r:id="rId48"/>
    <p:sldId id="731" r:id="rId49"/>
    <p:sldId id="732" r:id="rId50"/>
    <p:sldId id="331" r:id="rId51"/>
    <p:sldId id="733" r:id="rId52"/>
    <p:sldId id="734" r:id="rId53"/>
    <p:sldId id="391" r:id="rId54"/>
    <p:sldId id="736" r:id="rId55"/>
    <p:sldId id="735" r:id="rId56"/>
    <p:sldId id="421" r:id="rId57"/>
    <p:sldId id="737" r:id="rId58"/>
    <p:sldId id="738" r:id="rId59"/>
    <p:sldId id="490" r:id="rId60"/>
    <p:sldId id="739" r:id="rId61"/>
    <p:sldId id="740" r:id="rId62"/>
    <p:sldId id="523" r:id="rId63"/>
    <p:sldId id="741" r:id="rId64"/>
    <p:sldId id="742" r:id="rId65"/>
    <p:sldId id="554" r:id="rId66"/>
    <p:sldId id="714"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90D4C-25CF-D8C0-EF06-27663B70180B}" name="Perkins, Jacob - Division of Communications" initials="PJDoC" userId="S::Jacob.Perkins@education.ky.gov::c40ba2c0-b4ef-4c71-9781-8024fdc37b7e" providerId="AD"/>
  <p188:author id="{C3D873E3-4DC4-748B-D574-646FE133D5AE}" name="Turner, Rosalind - Division of Communications" initials="TRDoC" userId="S::rosalind.turner@education.ky.gov::7c9c7ca7-1d99-46ec-ad67-a660f1da40f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9EB3E-5C08-0627-3A76-2F0C6E02CABE}" v="5" dt="2022-09-23T18:21:31.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7" autoAdjust="0"/>
    <p:restoredTop sz="86385" autoAdjust="0"/>
  </p:normalViewPr>
  <p:slideViewPr>
    <p:cSldViewPr snapToGrid="0" snapToObjects="1">
      <p:cViewPr varScale="1">
        <p:scale>
          <a:sx n="98" d="100"/>
          <a:sy n="98" d="100"/>
        </p:scale>
        <p:origin x="276" y="90"/>
      </p:cViewPr>
      <p:guideLst/>
    </p:cSldViewPr>
  </p:slideViewPr>
  <p:outlineViewPr>
    <p:cViewPr>
      <p:scale>
        <a:sx n="33" d="100"/>
        <a:sy n="33" d="100"/>
      </p:scale>
      <p:origin x="0" y="-2021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75"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ADHD</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Sheet1!$B$2:$B$8</c:f>
              <c:numCache>
                <c:formatCode>#,##0</c:formatCode>
                <c:ptCount val="7"/>
                <c:pt idx="0">
                  <c:v>19299</c:v>
                </c:pt>
                <c:pt idx="1">
                  <c:v>20711</c:v>
                </c:pt>
                <c:pt idx="2">
                  <c:v>23062</c:v>
                </c:pt>
                <c:pt idx="3">
                  <c:v>24853</c:v>
                </c:pt>
                <c:pt idx="4">
                  <c:v>27543</c:v>
                </c:pt>
                <c:pt idx="5">
                  <c:v>32480</c:v>
                </c:pt>
                <c:pt idx="6">
                  <c:v>32542</c:v>
                </c:pt>
              </c:numCache>
            </c:numRef>
          </c:val>
          <c:smooth val="0"/>
          <c:extLst>
            <c:ext xmlns:c16="http://schemas.microsoft.com/office/drawing/2014/chart" uri="{C3380CC4-5D6E-409C-BE32-E72D297353CC}">
              <c16:uniqueId val="{00000001-6B6C-4028-B61E-C12077BBA5B2}"/>
            </c:ext>
          </c:extLst>
        </c:ser>
        <c:ser>
          <c:idx val="1"/>
          <c:order val="1"/>
          <c:tx>
            <c:strRef>
              <c:f>Sheet1!$C$1</c:f>
              <c:strCache>
                <c:ptCount val="1"/>
                <c:pt idx="0">
                  <c:v>Allergies (Food, Stings, Unspecified)</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Sheet1!$C$2:$C$8</c:f>
              <c:numCache>
                <c:formatCode>#,##0</c:formatCode>
                <c:ptCount val="7"/>
                <c:pt idx="0">
                  <c:v>20013</c:v>
                </c:pt>
                <c:pt idx="1">
                  <c:v>20711</c:v>
                </c:pt>
                <c:pt idx="2">
                  <c:v>39594</c:v>
                </c:pt>
                <c:pt idx="3" formatCode="General">
                  <c:v>39288</c:v>
                </c:pt>
                <c:pt idx="4" formatCode="General">
                  <c:v>36393</c:v>
                </c:pt>
                <c:pt idx="5">
                  <c:v>9356</c:v>
                </c:pt>
                <c:pt idx="6" formatCode="General">
                  <c:v>8516</c:v>
                </c:pt>
              </c:numCache>
            </c:numRef>
          </c:val>
          <c:smooth val="0"/>
          <c:extLst>
            <c:ext xmlns:c16="http://schemas.microsoft.com/office/drawing/2014/chart" uri="{C3380CC4-5D6E-409C-BE32-E72D297353CC}">
              <c16:uniqueId val="{00000002-6B6C-4028-B61E-C12077BBA5B2}"/>
            </c:ext>
          </c:extLst>
        </c:ser>
        <c:ser>
          <c:idx val="2"/>
          <c:order val="2"/>
          <c:tx>
            <c:strRef>
              <c:f>Sheet1!$D$1</c:f>
              <c:strCache>
                <c:ptCount val="1"/>
                <c:pt idx="0">
                  <c:v>Asthma</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Sheet1!$D$2:$D$8</c:f>
              <c:numCache>
                <c:formatCode>#,##0</c:formatCode>
                <c:ptCount val="7"/>
                <c:pt idx="0">
                  <c:v>49178</c:v>
                </c:pt>
                <c:pt idx="1">
                  <c:v>55978</c:v>
                </c:pt>
                <c:pt idx="2">
                  <c:v>56309</c:v>
                </c:pt>
                <c:pt idx="3">
                  <c:v>50187</c:v>
                </c:pt>
                <c:pt idx="4">
                  <c:v>47805</c:v>
                </c:pt>
                <c:pt idx="5">
                  <c:v>43426</c:v>
                </c:pt>
                <c:pt idx="6">
                  <c:v>39213</c:v>
                </c:pt>
              </c:numCache>
            </c:numRef>
          </c:val>
          <c:smooth val="0"/>
          <c:extLst>
            <c:ext xmlns:c16="http://schemas.microsoft.com/office/drawing/2014/chart" uri="{C3380CC4-5D6E-409C-BE32-E72D297353CC}">
              <c16:uniqueId val="{00000003-6B6C-4028-B61E-C12077BBA5B2}"/>
            </c:ext>
          </c:extLst>
        </c:ser>
        <c:ser>
          <c:idx val="3"/>
          <c:order val="3"/>
          <c:tx>
            <c:strRef>
              <c:f>Sheet1!$E$1</c:f>
              <c:strCache>
                <c:ptCount val="1"/>
                <c:pt idx="0">
                  <c:v>Diabetes (1, 2)</c:v>
                </c:pt>
              </c:strCache>
            </c:strRef>
          </c:tx>
          <c:spPr>
            <a:ln w="22225" cap="rnd">
              <a:solidFill>
                <a:schemeClr val="accent4"/>
              </a:solidFill>
              <a:round/>
            </a:ln>
            <a:effectLst/>
          </c:spPr>
          <c:marker>
            <c:symbol val="x"/>
            <c:size val="6"/>
            <c:spPr>
              <a:noFill/>
              <a:ln w="9525">
                <a:solidFill>
                  <a:schemeClr val="accent4"/>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Sheet1!$E$2:$E$8</c:f>
              <c:numCache>
                <c:formatCode>General</c:formatCode>
                <c:ptCount val="7"/>
                <c:pt idx="0" formatCode="#,##0">
                  <c:v>2385</c:v>
                </c:pt>
                <c:pt idx="1">
                  <c:v>1278</c:v>
                </c:pt>
                <c:pt idx="2">
                  <c:v>2118</c:v>
                </c:pt>
                <c:pt idx="3">
                  <c:v>2112</c:v>
                </c:pt>
                <c:pt idx="4">
                  <c:v>1767</c:v>
                </c:pt>
                <c:pt idx="5" formatCode="#,##0">
                  <c:v>1804</c:v>
                </c:pt>
                <c:pt idx="6" formatCode="#,##0">
                  <c:v>1853</c:v>
                </c:pt>
              </c:numCache>
            </c:numRef>
          </c:val>
          <c:smooth val="0"/>
          <c:extLst>
            <c:ext xmlns:c16="http://schemas.microsoft.com/office/drawing/2014/chart" uri="{C3380CC4-5D6E-409C-BE32-E72D297353CC}">
              <c16:uniqueId val="{00000005-6B6C-4028-B61E-C12077BBA5B2}"/>
            </c:ext>
          </c:extLst>
        </c:ser>
        <c:ser>
          <c:idx val="4"/>
          <c:order val="4"/>
          <c:tx>
            <c:strRef>
              <c:f>Sheet1!$F$1</c:f>
              <c:strCache>
                <c:ptCount val="1"/>
                <c:pt idx="0">
                  <c:v>Epilepsy (Seizure/Convulsion)</c:v>
                </c:pt>
              </c:strCache>
            </c:strRef>
          </c:tx>
          <c:spPr>
            <a:ln w="22225" cap="rnd">
              <a:solidFill>
                <a:schemeClr val="accent5"/>
              </a:solidFill>
              <a:round/>
            </a:ln>
            <a:effectLst/>
          </c:spPr>
          <c:marker>
            <c:symbol val="star"/>
            <c:size val="6"/>
            <c:spPr>
              <a:noFill/>
              <a:ln w="9525">
                <a:solidFill>
                  <a:schemeClr val="accent5"/>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Sheet1!$F$2:$F$8</c:f>
              <c:numCache>
                <c:formatCode>#,##0</c:formatCode>
                <c:ptCount val="7"/>
                <c:pt idx="0">
                  <c:v>5208</c:v>
                </c:pt>
                <c:pt idx="1">
                  <c:v>5259</c:v>
                </c:pt>
                <c:pt idx="2">
                  <c:v>5442</c:v>
                </c:pt>
                <c:pt idx="3">
                  <c:v>4224</c:v>
                </c:pt>
                <c:pt idx="4">
                  <c:v>4597</c:v>
                </c:pt>
                <c:pt idx="5">
                  <c:v>4277</c:v>
                </c:pt>
                <c:pt idx="6">
                  <c:v>4126</c:v>
                </c:pt>
              </c:numCache>
            </c:numRef>
          </c:val>
          <c:smooth val="0"/>
          <c:extLst>
            <c:ext xmlns:c16="http://schemas.microsoft.com/office/drawing/2014/chart" uri="{C3380CC4-5D6E-409C-BE32-E72D297353CC}">
              <c16:uniqueId val="{00000007-6B6C-4028-B61E-C12077BBA5B2}"/>
            </c:ext>
          </c:extLst>
        </c:ser>
        <c:ser>
          <c:idx val="5"/>
          <c:order val="5"/>
          <c:tx>
            <c:strRef>
              <c:f>Sheet1!$G$1</c:f>
              <c:strCache>
                <c:ptCount val="1"/>
                <c:pt idx="0">
                  <c:v>Anaphylaxis (Epipen)</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Sheet1!$G$2:$G$8</c:f>
              <c:numCache>
                <c:formatCode>General</c:formatCode>
                <c:ptCount val="7"/>
                <c:pt idx="0">
                  <c:v>0</c:v>
                </c:pt>
                <c:pt idx="1">
                  <c:v>174</c:v>
                </c:pt>
                <c:pt idx="2" formatCode="#,##0">
                  <c:v>4383</c:v>
                </c:pt>
                <c:pt idx="3" formatCode="#,##0">
                  <c:v>1500</c:v>
                </c:pt>
                <c:pt idx="4">
                  <c:v>4527</c:v>
                </c:pt>
                <c:pt idx="5" formatCode="#,##0">
                  <c:v>4188</c:v>
                </c:pt>
                <c:pt idx="6" formatCode="#,##0">
                  <c:v>4040</c:v>
                </c:pt>
              </c:numCache>
            </c:numRef>
          </c:val>
          <c:smooth val="0"/>
          <c:extLst>
            <c:ext xmlns:c16="http://schemas.microsoft.com/office/drawing/2014/chart" uri="{C3380CC4-5D6E-409C-BE32-E72D297353CC}">
              <c16:uniqueId val="{00000009-6B6C-4028-B61E-C12077BBA5B2}"/>
            </c:ext>
          </c:extLst>
        </c:ser>
        <c:dLbls>
          <c:showLegendKey val="0"/>
          <c:showVal val="0"/>
          <c:showCatName val="0"/>
          <c:showSerName val="0"/>
          <c:showPercent val="0"/>
          <c:showBubbleSize val="0"/>
        </c:dLbls>
        <c:marker val="1"/>
        <c:smooth val="0"/>
        <c:axId val="323067984"/>
        <c:axId val="323068312"/>
      </c:lineChart>
      <c:catAx>
        <c:axId val="32306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323068312"/>
        <c:crosses val="autoZero"/>
        <c:auto val="1"/>
        <c:lblAlgn val="ctr"/>
        <c:lblOffset val="100"/>
        <c:noMultiLvlLbl val="0"/>
      </c:catAx>
      <c:valAx>
        <c:axId val="323068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3067984"/>
        <c:crosses val="autoZero"/>
        <c:crossBetween val="between"/>
      </c:valAx>
      <c:spPr>
        <a:noFill/>
        <a:ln>
          <a:noFill/>
        </a:ln>
        <a:effectLst/>
      </c:spPr>
    </c:plotArea>
    <c:legend>
      <c:legendPos val="r"/>
      <c:layout>
        <c:manualLayout>
          <c:xMode val="edge"/>
          <c:yMode val="edge"/>
          <c:x val="0.6791487023951509"/>
          <c:y val="0"/>
          <c:w val="0.3208512976048491"/>
          <c:h val="0.271580906450695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Sheet1!$A$2:$A$16</c:f>
              <c:strCache>
                <c:ptCount val="15"/>
                <c:pt idx="0">
                  <c:v>Total</c:v>
                </c:pt>
                <c:pt idx="2">
                  <c:v>Male</c:v>
                </c:pt>
                <c:pt idx="3">
                  <c:v>Female</c:v>
                </c:pt>
                <c:pt idx="5">
                  <c:v>9th</c:v>
                </c:pt>
                <c:pt idx="6">
                  <c:v>10th</c:v>
                </c:pt>
                <c:pt idx="7">
                  <c:v>11th</c:v>
                </c:pt>
                <c:pt idx="8">
                  <c:v>12th</c:v>
                </c:pt>
                <c:pt idx="10">
                  <c:v>Asian</c:v>
                </c:pt>
                <c:pt idx="11">
                  <c:v>Black</c:v>
                </c:pt>
                <c:pt idx="12">
                  <c:v>Hispanic/Latino</c:v>
                </c:pt>
                <c:pt idx="13">
                  <c:v>Native American</c:v>
                </c:pt>
                <c:pt idx="14">
                  <c:v>White</c:v>
                </c:pt>
              </c:strCache>
            </c:strRef>
          </c:cat>
          <c:val>
            <c:numRef>
              <c:f>Sheet1!$B$2:$B$16</c:f>
              <c:numCache>
                <c:formatCode>General</c:formatCode>
                <c:ptCount val="15"/>
                <c:pt idx="0">
                  <c:v>47.8</c:v>
                </c:pt>
                <c:pt idx="2">
                  <c:v>47.3</c:v>
                </c:pt>
                <c:pt idx="3">
                  <c:v>47.8</c:v>
                </c:pt>
                <c:pt idx="5">
                  <c:v>44.9</c:v>
                </c:pt>
                <c:pt idx="6">
                  <c:v>46.7</c:v>
                </c:pt>
                <c:pt idx="7">
                  <c:v>46.8</c:v>
                </c:pt>
                <c:pt idx="8">
                  <c:v>52.8</c:v>
                </c:pt>
                <c:pt idx="10">
                  <c:v>59</c:v>
                </c:pt>
                <c:pt idx="11">
                  <c:v>41</c:v>
                </c:pt>
                <c:pt idx="12">
                  <c:v>51.7</c:v>
                </c:pt>
                <c:pt idx="13">
                  <c:v>36.6</c:v>
                </c:pt>
                <c:pt idx="14">
                  <c:v>47.5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Sheet1!$A$2:$A$16</c:f>
              <c:strCache>
                <c:ptCount val="15"/>
                <c:pt idx="0">
                  <c:v>Total</c:v>
                </c:pt>
                <c:pt idx="2">
                  <c:v>Male</c:v>
                </c:pt>
                <c:pt idx="3">
                  <c:v>Female</c:v>
                </c:pt>
                <c:pt idx="5">
                  <c:v>9th</c:v>
                </c:pt>
                <c:pt idx="6">
                  <c:v>10th</c:v>
                </c:pt>
                <c:pt idx="7">
                  <c:v>11th</c:v>
                </c:pt>
                <c:pt idx="8">
                  <c:v>12th</c:v>
                </c:pt>
                <c:pt idx="10">
                  <c:v>Asian</c:v>
                </c:pt>
                <c:pt idx="11">
                  <c:v>Black</c:v>
                </c:pt>
                <c:pt idx="12">
                  <c:v>Hispanic/Latino</c:v>
                </c:pt>
                <c:pt idx="13">
                  <c:v>Native American</c:v>
                </c:pt>
                <c:pt idx="14">
                  <c:v>White</c:v>
                </c:pt>
              </c:strCache>
            </c:strRef>
          </c:cat>
          <c:val>
            <c:numRef>
              <c:f>Sheet1!$B$2:$B$16</c:f>
              <c:numCache>
                <c:formatCode>General</c:formatCode>
                <c:ptCount val="15"/>
                <c:pt idx="0">
                  <c:v>44.7</c:v>
                </c:pt>
                <c:pt idx="2">
                  <c:v>52.8</c:v>
                </c:pt>
                <c:pt idx="3">
                  <c:v>36.5</c:v>
                </c:pt>
                <c:pt idx="5">
                  <c:v>47.9</c:v>
                </c:pt>
                <c:pt idx="6">
                  <c:v>44.5</c:v>
                </c:pt>
                <c:pt idx="7">
                  <c:v>41.3</c:v>
                </c:pt>
                <c:pt idx="8">
                  <c:v>44.3</c:v>
                </c:pt>
                <c:pt idx="10">
                  <c:v>56.7</c:v>
                </c:pt>
                <c:pt idx="11">
                  <c:v>40</c:v>
                </c:pt>
                <c:pt idx="12">
                  <c:v>35.799999999999997</c:v>
                </c:pt>
                <c:pt idx="13">
                  <c:v>50.3</c:v>
                </c:pt>
                <c:pt idx="14">
                  <c:v>45.9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Sheet1!$A$2:$A$16</c:f>
              <c:strCache>
                <c:ptCount val="15"/>
                <c:pt idx="0">
                  <c:v>Total</c:v>
                </c:pt>
                <c:pt idx="2">
                  <c:v>Male</c:v>
                </c:pt>
                <c:pt idx="3">
                  <c:v>Female</c:v>
                </c:pt>
                <c:pt idx="5">
                  <c:v>9th</c:v>
                </c:pt>
                <c:pt idx="6">
                  <c:v>10th</c:v>
                </c:pt>
                <c:pt idx="7">
                  <c:v>11th</c:v>
                </c:pt>
                <c:pt idx="8">
                  <c:v>12th</c:v>
                </c:pt>
                <c:pt idx="10">
                  <c:v>Asian</c:v>
                </c:pt>
                <c:pt idx="11">
                  <c:v>Black</c:v>
                </c:pt>
                <c:pt idx="12">
                  <c:v>Hispanic/Latino</c:v>
                </c:pt>
                <c:pt idx="13">
                  <c:v>Native American</c:v>
                </c:pt>
                <c:pt idx="14">
                  <c:v>White</c:v>
                </c:pt>
              </c:strCache>
            </c:strRef>
          </c:cat>
          <c:val>
            <c:numRef>
              <c:f>Sheet1!$B$2:$B$16</c:f>
              <c:numCache>
                <c:formatCode>General</c:formatCode>
                <c:ptCount val="15"/>
                <c:pt idx="0">
                  <c:v>20</c:v>
                </c:pt>
                <c:pt idx="2">
                  <c:v>20.5</c:v>
                </c:pt>
                <c:pt idx="3">
                  <c:v>19.5</c:v>
                </c:pt>
                <c:pt idx="5">
                  <c:v>23</c:v>
                </c:pt>
                <c:pt idx="6">
                  <c:v>22.8</c:v>
                </c:pt>
                <c:pt idx="7">
                  <c:v>16.8</c:v>
                </c:pt>
                <c:pt idx="8">
                  <c:v>16.7</c:v>
                </c:pt>
                <c:pt idx="10">
                  <c:v>11.3</c:v>
                </c:pt>
                <c:pt idx="11">
                  <c:v>19.399999999999999</c:v>
                </c:pt>
                <c:pt idx="12">
                  <c:v>16.3</c:v>
                </c:pt>
                <c:pt idx="13">
                  <c:v>29</c:v>
                </c:pt>
                <c:pt idx="14">
                  <c:v>20.399999999999999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Hearing Screenings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Sheet1!$B$2:$B$8</c:f>
              <c:numCache>
                <c:formatCode>#,##0</c:formatCode>
                <c:ptCount val="7"/>
                <c:pt idx="0" formatCode="General">
                  <c:v>123661</c:v>
                </c:pt>
                <c:pt idx="1">
                  <c:v>80490</c:v>
                </c:pt>
                <c:pt idx="2">
                  <c:v>116637</c:v>
                </c:pt>
                <c:pt idx="3">
                  <c:v>121400</c:v>
                </c:pt>
                <c:pt idx="4">
                  <c:v>111516</c:v>
                </c:pt>
                <c:pt idx="5">
                  <c:v>20456</c:v>
                </c:pt>
                <c:pt idx="6">
                  <c:v>48059</c:v>
                </c:pt>
              </c:numCache>
            </c:numRef>
          </c:val>
          <c:smooth val="0"/>
          <c:extLst>
            <c:ext xmlns:c16="http://schemas.microsoft.com/office/drawing/2014/chart" uri="{C3380CC4-5D6E-409C-BE32-E72D297353CC}">
              <c16:uniqueId val="{00000000-1271-4D79-A5B7-5A010EAACE16}"/>
            </c:ext>
          </c:extLst>
        </c:ser>
        <c:ser>
          <c:idx val="2"/>
          <c:order val="1"/>
          <c:tx>
            <c:strRef>
              <c:f>Sheet1!$C$1</c:f>
              <c:strCache>
                <c:ptCount val="1"/>
                <c:pt idx="0">
                  <c:v>Total Hearing Referrals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Sheet1!$C$2:$C$8</c:f>
              <c:numCache>
                <c:formatCode>#,##0</c:formatCode>
                <c:ptCount val="7"/>
                <c:pt idx="0" formatCode="General">
                  <c:v>1981</c:v>
                </c:pt>
                <c:pt idx="1">
                  <c:v>2262</c:v>
                </c:pt>
                <c:pt idx="2">
                  <c:v>3541</c:v>
                </c:pt>
                <c:pt idx="3">
                  <c:v>3155</c:v>
                </c:pt>
                <c:pt idx="4">
                  <c:v>2883</c:v>
                </c:pt>
                <c:pt idx="5" formatCode="General">
                  <c:v>207</c:v>
                </c:pt>
                <c:pt idx="6">
                  <c:v>1839</c:v>
                </c:pt>
              </c:numCache>
            </c:numRef>
          </c:val>
          <c:smooth val="0"/>
          <c:extLst>
            <c:ext xmlns:c16="http://schemas.microsoft.com/office/drawing/2014/chart" uri="{C3380CC4-5D6E-409C-BE32-E72D297353CC}">
              <c16:uniqueId val="{00000001-1271-4D79-A5B7-5A010EAACE16}"/>
            </c:ext>
          </c:extLst>
        </c:ser>
        <c:ser>
          <c:idx val="3"/>
          <c:order val="2"/>
          <c:tx>
            <c:strRef>
              <c:f>Sheet1!#REF!</c:f>
              <c:strCache>
                <c:ptCount val="1"/>
                <c:pt idx="0">
                  <c:v>#REF!</c:v>
                </c:pt>
              </c:strCache>
            </c:strRef>
          </c:tx>
          <c:spPr>
            <a:ln w="22225" cap="rnd">
              <a:solidFill>
                <a:schemeClr val="accent4"/>
              </a:solidFill>
              <a:round/>
            </a:ln>
            <a:effectLst/>
          </c:spPr>
          <c:marker>
            <c:symbol val="x"/>
            <c:size val="6"/>
            <c:spPr>
              <a:noFill/>
              <a:ln w="9525">
                <a:solidFill>
                  <a:schemeClr val="accent4"/>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1271-4D79-A5B7-5A010EAACE16}"/>
            </c:ext>
          </c:extLst>
        </c:ser>
        <c:dLbls>
          <c:showLegendKey val="0"/>
          <c:showVal val="0"/>
          <c:showCatName val="0"/>
          <c:showSerName val="0"/>
          <c:showPercent val="0"/>
          <c:showBubbleSize val="0"/>
        </c:dLbls>
        <c:marker val="1"/>
        <c:smooth val="0"/>
        <c:axId val="415998192"/>
        <c:axId val="416006720"/>
      </c:lineChart>
      <c:catAx>
        <c:axId val="41599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16006720"/>
        <c:crosses val="autoZero"/>
        <c:auto val="1"/>
        <c:lblAlgn val="ctr"/>
        <c:lblOffset val="100"/>
        <c:noMultiLvlLbl val="0"/>
      </c:catAx>
      <c:valAx>
        <c:axId val="41600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998192"/>
        <c:crosses val="autoZero"/>
        <c:crossBetween val="between"/>
      </c:valAx>
      <c:spPr>
        <a:noFill/>
        <a:ln>
          <a:noFill/>
        </a:ln>
        <a:effectLst/>
      </c:spPr>
    </c:plotArea>
    <c:legend>
      <c:legendPos val="r"/>
      <c:legendEntry>
        <c:idx val="2"/>
        <c:delete val="1"/>
      </c:legendEntry>
      <c:layout>
        <c:manualLayout>
          <c:xMode val="edge"/>
          <c:yMode val="edge"/>
          <c:x val="0.68081815728496853"/>
          <c:y val="0.1206451743910721"/>
          <c:w val="0.31918185020742557"/>
          <c:h val="0.23019791989695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Vision Exams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Sheet1!$B$2:$B$8</c:f>
              <c:numCache>
                <c:formatCode>General</c:formatCode>
                <c:ptCount val="7"/>
                <c:pt idx="0">
                  <c:v>35749</c:v>
                </c:pt>
                <c:pt idx="1">
                  <c:v>31771</c:v>
                </c:pt>
                <c:pt idx="2">
                  <c:v>29533</c:v>
                </c:pt>
                <c:pt idx="3">
                  <c:v>27008</c:v>
                </c:pt>
                <c:pt idx="4">
                  <c:v>29128</c:v>
                </c:pt>
                <c:pt idx="5">
                  <c:v>18664</c:v>
                </c:pt>
                <c:pt idx="6" formatCode="#,##0">
                  <c:v>21886</c:v>
                </c:pt>
              </c:numCache>
            </c:numRef>
          </c:val>
          <c:smooth val="0"/>
          <c:extLst>
            <c:ext xmlns:c16="http://schemas.microsoft.com/office/drawing/2014/chart" uri="{C3380CC4-5D6E-409C-BE32-E72D297353CC}">
              <c16:uniqueId val="{00000000-0163-4693-BADB-F95B8AF6A5EB}"/>
            </c:ext>
          </c:extLst>
        </c:ser>
        <c:ser>
          <c:idx val="1"/>
          <c:order val="1"/>
          <c:tx>
            <c:strRef>
              <c:f>Sheet1!$C$1</c:f>
              <c:strCache>
                <c:ptCount val="1"/>
                <c:pt idx="0">
                  <c:v>Total Vision Screenings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Sheet1!$C$2:$C$8</c:f>
              <c:numCache>
                <c:formatCode>General</c:formatCode>
                <c:ptCount val="7"/>
                <c:pt idx="0">
                  <c:v>138311</c:v>
                </c:pt>
                <c:pt idx="1">
                  <c:v>138198</c:v>
                </c:pt>
                <c:pt idx="2">
                  <c:v>138632</c:v>
                </c:pt>
                <c:pt idx="3">
                  <c:v>138150</c:v>
                </c:pt>
                <c:pt idx="4">
                  <c:v>131713</c:v>
                </c:pt>
                <c:pt idx="5">
                  <c:v>33176</c:v>
                </c:pt>
                <c:pt idx="6" formatCode="#,##0">
                  <c:v>67562</c:v>
                </c:pt>
              </c:numCache>
            </c:numRef>
          </c:val>
          <c:smooth val="0"/>
          <c:extLst>
            <c:ext xmlns:c16="http://schemas.microsoft.com/office/drawing/2014/chart" uri="{C3380CC4-5D6E-409C-BE32-E72D297353CC}">
              <c16:uniqueId val="{00000001-0163-4693-BADB-F95B8AF6A5EB}"/>
            </c:ext>
          </c:extLst>
        </c:ser>
        <c:ser>
          <c:idx val="2"/>
          <c:order val="2"/>
          <c:tx>
            <c:strRef>
              <c:f>Sheet1!$D$1</c:f>
              <c:strCache>
                <c:ptCount val="1"/>
                <c:pt idx="0">
                  <c:v>Total Vision Referrals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Sheet1!$D$2:$D$8</c:f>
              <c:numCache>
                <c:formatCode>General</c:formatCode>
                <c:ptCount val="7"/>
                <c:pt idx="0">
                  <c:v>8611</c:v>
                </c:pt>
                <c:pt idx="1">
                  <c:v>5335</c:v>
                </c:pt>
                <c:pt idx="2">
                  <c:v>5181</c:v>
                </c:pt>
                <c:pt idx="3">
                  <c:v>4700</c:v>
                </c:pt>
                <c:pt idx="4">
                  <c:v>5271</c:v>
                </c:pt>
                <c:pt idx="5">
                  <c:v>419</c:v>
                </c:pt>
                <c:pt idx="6" formatCode="#,##0">
                  <c:v>3871</c:v>
                </c:pt>
              </c:numCache>
            </c:numRef>
          </c:val>
          <c:smooth val="0"/>
          <c:extLst>
            <c:ext xmlns:c16="http://schemas.microsoft.com/office/drawing/2014/chart" uri="{C3380CC4-5D6E-409C-BE32-E72D297353CC}">
              <c16:uniqueId val="{00000002-0163-4693-BADB-F95B8AF6A5EB}"/>
            </c:ext>
          </c:extLst>
        </c:ser>
        <c:dLbls>
          <c:showLegendKey val="0"/>
          <c:showVal val="0"/>
          <c:showCatName val="0"/>
          <c:showSerName val="0"/>
          <c:showPercent val="0"/>
          <c:showBubbleSize val="0"/>
        </c:dLbls>
        <c:marker val="1"/>
        <c:smooth val="0"/>
        <c:axId val="415998192"/>
        <c:axId val="416006720"/>
      </c:lineChart>
      <c:catAx>
        <c:axId val="41599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16006720"/>
        <c:crosses val="autoZero"/>
        <c:auto val="1"/>
        <c:lblAlgn val="ctr"/>
        <c:lblOffset val="100"/>
        <c:noMultiLvlLbl val="0"/>
      </c:catAx>
      <c:valAx>
        <c:axId val="41600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5998192"/>
        <c:crosses val="autoZero"/>
        <c:crossBetween val="between"/>
      </c:valAx>
      <c:spPr>
        <a:noFill/>
        <a:ln>
          <a:noFill/>
        </a:ln>
        <a:effectLst/>
      </c:spPr>
    </c:plotArea>
    <c:legend>
      <c:legendPos val="r"/>
      <c:layout>
        <c:manualLayout>
          <c:xMode val="edge"/>
          <c:yMode val="edge"/>
          <c:x val="0.57043171966554462"/>
          <c:y val="4.6805594832565106E-2"/>
          <c:w val="0.42956828033445549"/>
          <c:h val="0.295653004009365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Dental Screening 00</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Sheet1!$B$2:$B$8</c:f>
              <c:numCache>
                <c:formatCode>General</c:formatCode>
                <c:ptCount val="7"/>
                <c:pt idx="0">
                  <c:v>5243</c:v>
                </c:pt>
                <c:pt idx="1">
                  <c:v>5050</c:v>
                </c:pt>
                <c:pt idx="2">
                  <c:v>5697</c:v>
                </c:pt>
                <c:pt idx="3">
                  <c:v>2589</c:v>
                </c:pt>
                <c:pt idx="4">
                  <c:v>4715</c:v>
                </c:pt>
                <c:pt idx="5">
                  <c:v>956</c:v>
                </c:pt>
                <c:pt idx="6">
                  <c:v>2498</c:v>
                </c:pt>
              </c:numCache>
            </c:numRef>
          </c:val>
          <c:smooth val="0"/>
          <c:extLst>
            <c:ext xmlns:c16="http://schemas.microsoft.com/office/drawing/2014/chart" uri="{C3380CC4-5D6E-409C-BE32-E72D297353CC}">
              <c16:uniqueId val="{00000000-B5CA-4039-8A13-DF75723EE27D}"/>
            </c:ext>
          </c:extLst>
        </c:ser>
        <c:ser>
          <c:idx val="1"/>
          <c:order val="1"/>
          <c:tx>
            <c:strRef>
              <c:f>Sheet1!$C$1</c:f>
              <c:strCache>
                <c:ptCount val="1"/>
                <c:pt idx="0">
                  <c:v>Total Dental Exam 00</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Sheet1!$C$2:$C$8</c:f>
              <c:numCache>
                <c:formatCode>General</c:formatCode>
                <c:ptCount val="7"/>
                <c:pt idx="0">
                  <c:v>21705</c:v>
                </c:pt>
                <c:pt idx="1">
                  <c:v>23443</c:v>
                </c:pt>
                <c:pt idx="2">
                  <c:v>22157</c:v>
                </c:pt>
                <c:pt idx="3">
                  <c:v>19941</c:v>
                </c:pt>
                <c:pt idx="4">
                  <c:v>21545</c:v>
                </c:pt>
                <c:pt idx="5">
                  <c:v>12012</c:v>
                </c:pt>
                <c:pt idx="6">
                  <c:v>17517</c:v>
                </c:pt>
              </c:numCache>
            </c:numRef>
          </c:val>
          <c:smooth val="0"/>
          <c:extLst>
            <c:ext xmlns:c16="http://schemas.microsoft.com/office/drawing/2014/chart" uri="{C3380CC4-5D6E-409C-BE32-E72D297353CC}">
              <c16:uniqueId val="{00000001-B5CA-4039-8A13-DF75723EE27D}"/>
            </c:ext>
          </c:extLst>
        </c:ser>
        <c:ser>
          <c:idx val="2"/>
          <c:order val="2"/>
          <c:tx>
            <c:strRef>
              <c:f>Sheet1!$D$1</c:f>
              <c:strCache>
                <c:ptCount val="1"/>
                <c:pt idx="0">
                  <c:v>Total Dental Referral 00</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Sheet1!$A$2:$A$8</c:f>
              <c:strCache>
                <c:ptCount val="7"/>
                <c:pt idx="0">
                  <c:v>14-15</c:v>
                </c:pt>
                <c:pt idx="1">
                  <c:v>15-16</c:v>
                </c:pt>
                <c:pt idx="2">
                  <c:v>16-17</c:v>
                </c:pt>
                <c:pt idx="3">
                  <c:v>17-18</c:v>
                </c:pt>
                <c:pt idx="4">
                  <c:v>18-19</c:v>
                </c:pt>
                <c:pt idx="5">
                  <c:v>20-21</c:v>
                </c:pt>
                <c:pt idx="6">
                  <c:v>21-22</c:v>
                </c:pt>
              </c:strCache>
            </c:strRef>
          </c:cat>
          <c:val>
            <c:numRef>
              <c:f>Sheet1!$D$2:$D$8</c:f>
              <c:numCache>
                <c:formatCode>General</c:formatCode>
                <c:ptCount val="7"/>
                <c:pt idx="0">
                  <c:v>1003</c:v>
                </c:pt>
                <c:pt idx="1">
                  <c:v>432</c:v>
                </c:pt>
                <c:pt idx="2">
                  <c:v>432</c:v>
                </c:pt>
                <c:pt idx="3">
                  <c:v>324</c:v>
                </c:pt>
                <c:pt idx="4">
                  <c:v>261</c:v>
                </c:pt>
                <c:pt idx="5">
                  <c:v>72</c:v>
                </c:pt>
                <c:pt idx="6">
                  <c:v>102</c:v>
                </c:pt>
              </c:numCache>
            </c:numRef>
          </c:val>
          <c:smooth val="0"/>
          <c:extLst>
            <c:ext xmlns:c16="http://schemas.microsoft.com/office/drawing/2014/chart" uri="{C3380CC4-5D6E-409C-BE32-E72D297353CC}">
              <c16:uniqueId val="{00000002-B5CA-4039-8A13-DF75723EE27D}"/>
            </c:ext>
          </c:extLst>
        </c:ser>
        <c:dLbls>
          <c:showLegendKey val="0"/>
          <c:showVal val="0"/>
          <c:showCatName val="0"/>
          <c:showSerName val="0"/>
          <c:showPercent val="0"/>
          <c:showBubbleSize val="0"/>
        </c:dLbls>
        <c:marker val="1"/>
        <c:smooth val="0"/>
        <c:axId val="411347376"/>
        <c:axId val="411346720"/>
      </c:lineChart>
      <c:catAx>
        <c:axId val="41134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411346720"/>
        <c:crosses val="autoZero"/>
        <c:auto val="1"/>
        <c:lblAlgn val="ctr"/>
        <c:lblOffset val="100"/>
        <c:noMultiLvlLbl val="0"/>
      </c:catAx>
      <c:valAx>
        <c:axId val="41134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1347376"/>
        <c:crosses val="autoZero"/>
        <c:crossBetween val="between"/>
      </c:valAx>
      <c:spPr>
        <a:noFill/>
        <a:ln>
          <a:noFill/>
        </a:ln>
        <a:effectLst/>
      </c:spPr>
    </c:plotArea>
    <c:legend>
      <c:legendPos val="r"/>
      <c:layout>
        <c:manualLayout>
          <c:xMode val="edge"/>
          <c:yMode val="edge"/>
          <c:x val="0.69445118640936254"/>
          <c:y val="1.3754882630644635E-3"/>
          <c:w val="0.3055488135906374"/>
          <c:h val="0.2985007036856878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0066437007874"/>
          <c:y val="1.6636045494313211E-3"/>
          <c:w val="0.46468922244094479"/>
          <c:h val="0.82611417322834635"/>
        </c:manualLayout>
      </c:layout>
      <c:pieChart>
        <c:varyColors val="1"/>
        <c:ser>
          <c:idx val="0"/>
          <c:order val="0"/>
          <c:tx>
            <c:strRef>
              <c:f>Sheet1!$B$1</c:f>
              <c:strCache>
                <c:ptCount val="1"/>
                <c:pt idx="0">
                  <c:v>Discharges</c:v>
                </c:pt>
              </c:strCache>
            </c:strRef>
          </c:tx>
          <c:dPt>
            <c:idx val="0"/>
            <c:bubble3D val="0"/>
            <c:explosion val="1"/>
            <c:spPr>
              <a:solidFill>
                <a:schemeClr val="accent1"/>
              </a:solidFill>
              <a:ln w="19050">
                <a:solidFill>
                  <a:schemeClr val="lt1"/>
                </a:solidFill>
              </a:ln>
              <a:effectLst/>
            </c:spPr>
            <c:extLst>
              <c:ext xmlns:c16="http://schemas.microsoft.com/office/drawing/2014/chart" uri="{C3380CC4-5D6E-409C-BE32-E72D297353CC}">
                <c16:uniqueId val="{00000001-CEA5-42F6-AD26-7E37689CF99E}"/>
              </c:ext>
            </c:extLst>
          </c:dPt>
          <c:dPt>
            <c:idx val="1"/>
            <c:bubble3D val="0"/>
            <c:explosion val="1"/>
            <c:spPr>
              <a:solidFill>
                <a:schemeClr val="accent2"/>
              </a:solidFill>
              <a:ln w="19050">
                <a:solidFill>
                  <a:schemeClr val="lt1"/>
                </a:solidFill>
              </a:ln>
              <a:effectLst/>
            </c:spPr>
            <c:extLst>
              <c:ext xmlns:c16="http://schemas.microsoft.com/office/drawing/2014/chart" uri="{C3380CC4-5D6E-409C-BE32-E72D297353CC}">
                <c16:uniqueId val="{00000003-CEA5-42F6-AD26-7E37689CF9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A5-42F6-AD26-7E37689CF99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A5-42F6-AD26-7E37689CF99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EA5-42F6-AD26-7E37689CF99E}"/>
              </c:ext>
            </c:extLst>
          </c:dPt>
          <c:dLbls>
            <c:dLbl>
              <c:idx val="0"/>
              <c:layout>
                <c:manualLayout>
                  <c:x val="5.6666115630573805E-2"/>
                  <c:y val="-5.6910328876249319E-2"/>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EA5-42F6-AD26-7E37689CF99E}"/>
                </c:ext>
              </c:extLst>
            </c:dLbl>
            <c:dLbl>
              <c:idx val="1"/>
              <c:layout>
                <c:manualLayout>
                  <c:x val="-2.6941445164658285E-2"/>
                  <c:y val="3.9339138119296624E-2"/>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EA5-42F6-AD26-7E37689CF99E}"/>
                </c:ext>
              </c:extLst>
            </c:dLbl>
            <c:dLbl>
              <c:idx val="2"/>
              <c:dLblPos val="bestFit"/>
              <c:showLegendKey val="1"/>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EA5-42F6-AD26-7E37689CF99E}"/>
                </c:ext>
              </c:extLst>
            </c:dLbl>
            <c:dLbl>
              <c:idx val="3"/>
              <c:layout>
                <c:manualLayout>
                  <c:x val="-3.0340583808239438E-2"/>
                  <c:y val="1.6838697926563426E-2"/>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EA5-42F6-AD26-7E37689CF99E}"/>
                </c:ext>
              </c:extLst>
            </c:dLbl>
            <c:dLbl>
              <c:idx val="4"/>
              <c:layout>
                <c:manualLayout>
                  <c:x val="-3.3734415104189328E-2"/>
                  <c:y val="1.4433169651340079E-3"/>
                </c:manualLayout>
              </c:layout>
              <c:dLblPos val="bestFi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EA5-42F6-AD26-7E37689CF9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Back to Class</c:v>
                </c:pt>
                <c:pt idx="1">
                  <c:v>Sent Home</c:v>
                </c:pt>
                <c:pt idx="2">
                  <c:v>Medical</c:v>
                </c:pt>
                <c:pt idx="3">
                  <c:v>EMS</c:v>
                </c:pt>
                <c:pt idx="4">
                  <c:v>Other</c:v>
                </c:pt>
              </c:strCache>
            </c:strRef>
          </c:cat>
          <c:val>
            <c:numRef>
              <c:f>Sheet1!$B$2:$B$6</c:f>
              <c:numCache>
                <c:formatCode>General</c:formatCode>
                <c:ptCount val="5"/>
                <c:pt idx="0">
                  <c:v>1427389</c:v>
                </c:pt>
                <c:pt idx="1">
                  <c:v>145070</c:v>
                </c:pt>
                <c:pt idx="2">
                  <c:v>3414</c:v>
                </c:pt>
                <c:pt idx="3">
                  <c:v>1056</c:v>
                </c:pt>
                <c:pt idx="4">
                  <c:v>112620</c:v>
                </c:pt>
              </c:numCache>
            </c:numRef>
          </c:val>
          <c:extLst>
            <c:ext xmlns:c16="http://schemas.microsoft.com/office/drawing/2014/chart" uri="{C3380CC4-5D6E-409C-BE32-E72D297353CC}">
              <c16:uniqueId val="{0000000A-CEA5-42F6-AD26-7E37689CF99E}"/>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40513875580178105"/>
          <c:y val="0.75861152901391726"/>
          <c:w val="0.53550704628605172"/>
          <c:h val="3.511972494445998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Sheet1!$A$2:$A$16</c:f>
              <c:strCache>
                <c:ptCount val="15"/>
                <c:pt idx="0">
                  <c:v>Total</c:v>
                </c:pt>
                <c:pt idx="2">
                  <c:v>Male</c:v>
                </c:pt>
                <c:pt idx="3">
                  <c:v>Female</c:v>
                </c:pt>
                <c:pt idx="5">
                  <c:v>9th</c:v>
                </c:pt>
                <c:pt idx="6">
                  <c:v>10th</c:v>
                </c:pt>
                <c:pt idx="7">
                  <c:v>11th</c:v>
                </c:pt>
                <c:pt idx="8">
                  <c:v>12th</c:v>
                </c:pt>
                <c:pt idx="10">
                  <c:v>Asian</c:v>
                </c:pt>
                <c:pt idx="11">
                  <c:v>Black</c:v>
                </c:pt>
                <c:pt idx="12">
                  <c:v>Hispanic/Latino</c:v>
                </c:pt>
                <c:pt idx="13">
                  <c:v>Native American</c:v>
                </c:pt>
                <c:pt idx="14">
                  <c:v>White</c:v>
                </c:pt>
              </c:strCache>
            </c:strRef>
          </c:cat>
          <c:val>
            <c:numRef>
              <c:f>Sheet1!$B$2:$B$16</c:f>
              <c:numCache>
                <c:formatCode>General</c:formatCode>
                <c:ptCount val="15"/>
                <c:pt idx="0">
                  <c:v>9.5</c:v>
                </c:pt>
                <c:pt idx="2">
                  <c:v>6.1</c:v>
                </c:pt>
                <c:pt idx="3">
                  <c:v>12.3</c:v>
                </c:pt>
                <c:pt idx="5">
                  <c:v>9.4</c:v>
                </c:pt>
                <c:pt idx="6">
                  <c:v>12.9</c:v>
                </c:pt>
                <c:pt idx="7">
                  <c:v>7.6</c:v>
                </c:pt>
                <c:pt idx="8">
                  <c:v>6.8</c:v>
                </c:pt>
                <c:pt idx="10">
                  <c:v>6.5</c:v>
                </c:pt>
                <c:pt idx="11">
                  <c:v>10.6</c:v>
                </c:pt>
                <c:pt idx="12">
                  <c:v>14.7</c:v>
                </c:pt>
                <c:pt idx="14">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Sheet1!$A$2:$A$16</c:f>
              <c:strCache>
                <c:ptCount val="15"/>
                <c:pt idx="0">
                  <c:v>Total</c:v>
                </c:pt>
                <c:pt idx="2">
                  <c:v>Male</c:v>
                </c:pt>
                <c:pt idx="3">
                  <c:v>Female</c:v>
                </c:pt>
                <c:pt idx="5">
                  <c:v>9th</c:v>
                </c:pt>
                <c:pt idx="6">
                  <c:v>10th</c:v>
                </c:pt>
                <c:pt idx="7">
                  <c:v>11th</c:v>
                </c:pt>
                <c:pt idx="8">
                  <c:v>12th</c:v>
                </c:pt>
                <c:pt idx="10">
                  <c:v>Asian</c:v>
                </c:pt>
                <c:pt idx="11">
                  <c:v>Black</c:v>
                </c:pt>
                <c:pt idx="12">
                  <c:v>Hispanic/Latino</c:v>
                </c:pt>
                <c:pt idx="13">
                  <c:v>Native American</c:v>
                </c:pt>
                <c:pt idx="14">
                  <c:v>White</c:v>
                </c:pt>
              </c:strCache>
            </c:strRef>
          </c:cat>
          <c:val>
            <c:numRef>
              <c:f>Sheet1!$B$2:$B$16</c:f>
              <c:numCache>
                <c:formatCode>General</c:formatCode>
                <c:ptCount val="15"/>
                <c:pt idx="0">
                  <c:v>45.1</c:v>
                </c:pt>
                <c:pt idx="2">
                  <c:v>40.700000000000003</c:v>
                </c:pt>
                <c:pt idx="3">
                  <c:v>48.9</c:v>
                </c:pt>
                <c:pt idx="5">
                  <c:v>36.1</c:v>
                </c:pt>
                <c:pt idx="6">
                  <c:v>41.4</c:v>
                </c:pt>
                <c:pt idx="7">
                  <c:v>46.7</c:v>
                </c:pt>
                <c:pt idx="8">
                  <c:v>57.2</c:v>
                </c:pt>
                <c:pt idx="10">
                  <c:v>31.1</c:v>
                </c:pt>
                <c:pt idx="11">
                  <c:v>40.299999999999997</c:v>
                </c:pt>
                <c:pt idx="12">
                  <c:v>42.7</c:v>
                </c:pt>
                <c:pt idx="13">
                  <c:v>51.3</c:v>
                </c:pt>
                <c:pt idx="14">
                  <c:v>45.7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Sheet1!$A$2:$A$16</c:f>
              <c:strCache>
                <c:ptCount val="15"/>
                <c:pt idx="0">
                  <c:v>Total</c:v>
                </c:pt>
                <c:pt idx="2">
                  <c:v>Male</c:v>
                </c:pt>
                <c:pt idx="3">
                  <c:v>Female</c:v>
                </c:pt>
                <c:pt idx="5">
                  <c:v>9th</c:v>
                </c:pt>
                <c:pt idx="6">
                  <c:v>10th</c:v>
                </c:pt>
                <c:pt idx="7">
                  <c:v>11th</c:v>
                </c:pt>
                <c:pt idx="8">
                  <c:v>12th</c:v>
                </c:pt>
                <c:pt idx="10">
                  <c:v>Asian</c:v>
                </c:pt>
                <c:pt idx="11">
                  <c:v>Black</c:v>
                </c:pt>
                <c:pt idx="12">
                  <c:v>Hispanic/Latino</c:v>
                </c:pt>
                <c:pt idx="13">
                  <c:v>Native American</c:v>
                </c:pt>
                <c:pt idx="14">
                  <c:v>White</c:v>
                </c:pt>
              </c:strCache>
            </c:strRef>
          </c:cat>
          <c:val>
            <c:numRef>
              <c:f>Sheet1!$B$2:$B$16</c:f>
              <c:numCache>
                <c:formatCode>General</c:formatCode>
                <c:ptCount val="15"/>
                <c:pt idx="0">
                  <c:v>23.1</c:v>
                </c:pt>
                <c:pt idx="2">
                  <c:v>21.3</c:v>
                </c:pt>
                <c:pt idx="3">
                  <c:v>24.6</c:v>
                </c:pt>
                <c:pt idx="5">
                  <c:v>20.100000000000001</c:v>
                </c:pt>
                <c:pt idx="6">
                  <c:v>21.5</c:v>
                </c:pt>
                <c:pt idx="7">
                  <c:v>21.6</c:v>
                </c:pt>
                <c:pt idx="8">
                  <c:v>29.3</c:v>
                </c:pt>
                <c:pt idx="10">
                  <c:v>3.9</c:v>
                </c:pt>
                <c:pt idx="11">
                  <c:v>30.9</c:v>
                </c:pt>
                <c:pt idx="12">
                  <c:v>30.4</c:v>
                </c:pt>
                <c:pt idx="13">
                  <c:v>20.100000000000001</c:v>
                </c:pt>
                <c:pt idx="14">
                  <c:v>20.9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59128824650343"/>
          <c:y val="3.5265044994375702E-2"/>
          <c:w val="0.77945834681623705"/>
          <c:h val="0.80987485939257597"/>
        </c:manualLayout>
      </c:layout>
      <c:barChart>
        <c:barDir val="bar"/>
        <c:grouping val="clustered"/>
        <c:varyColors val="0"/>
        <c:ser>
          <c:idx val="0"/>
          <c:order val="0"/>
          <c:tx>
            <c:strRef>
              <c:f>Sheet1!$B$1</c:f>
              <c:strCache>
                <c:ptCount val="1"/>
                <c:pt idx="0">
                  <c:v>Series 1</c:v>
                </c:pt>
              </c:strCache>
            </c:strRef>
          </c:tx>
          <c:spPr>
            <a:solidFill>
              <a:srgbClr val="007889"/>
            </a:solidFill>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1"/>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B-2B21-4206-A3A8-CDA89BB58794}"/>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A-2B21-4206-A3A8-CDA89BB58794}"/>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BF31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9-2B21-4206-A3A8-CDA89BB58794}"/>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Sheet1!$A$2:$A$16</c:f>
              <c:strCache>
                <c:ptCount val="15"/>
                <c:pt idx="0">
                  <c:v>Total</c:v>
                </c:pt>
                <c:pt idx="2">
                  <c:v>Male</c:v>
                </c:pt>
                <c:pt idx="3">
                  <c:v>Female</c:v>
                </c:pt>
                <c:pt idx="5">
                  <c:v>9th</c:v>
                </c:pt>
                <c:pt idx="6">
                  <c:v>10th</c:v>
                </c:pt>
                <c:pt idx="7">
                  <c:v>11th</c:v>
                </c:pt>
                <c:pt idx="8">
                  <c:v>12th</c:v>
                </c:pt>
                <c:pt idx="10">
                  <c:v>Asian</c:v>
                </c:pt>
                <c:pt idx="11">
                  <c:v>Black</c:v>
                </c:pt>
                <c:pt idx="12">
                  <c:v>Hispanic/Latino</c:v>
                </c:pt>
                <c:pt idx="13">
                  <c:v>Native American</c:v>
                </c:pt>
                <c:pt idx="14">
                  <c:v>White</c:v>
                </c:pt>
              </c:strCache>
            </c:strRef>
          </c:cat>
          <c:val>
            <c:numRef>
              <c:f>Sheet1!$B$2:$B$16</c:f>
              <c:numCache>
                <c:formatCode>General</c:formatCode>
                <c:ptCount val="15"/>
                <c:pt idx="0">
                  <c:v>30.7</c:v>
                </c:pt>
                <c:pt idx="2">
                  <c:v>29</c:v>
                </c:pt>
                <c:pt idx="3">
                  <c:v>32.4</c:v>
                </c:pt>
                <c:pt idx="5">
                  <c:v>16</c:v>
                </c:pt>
                <c:pt idx="6">
                  <c:v>29.1</c:v>
                </c:pt>
                <c:pt idx="7">
                  <c:v>33.6</c:v>
                </c:pt>
                <c:pt idx="8">
                  <c:v>44.7</c:v>
                </c:pt>
                <c:pt idx="10">
                  <c:v>7.4</c:v>
                </c:pt>
                <c:pt idx="11">
                  <c:v>23.3</c:v>
                </c:pt>
                <c:pt idx="12">
                  <c:v>30</c:v>
                </c:pt>
                <c:pt idx="13">
                  <c:v>34.9</c:v>
                </c:pt>
                <c:pt idx="14">
                  <c:v>31.1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axId val="281755768"/>
        <c:axId val="361585616"/>
      </c:barChart>
      <c:catAx>
        <c:axId val="281755768"/>
        <c:scaling>
          <c:orientation val="maxMin"/>
        </c:scaling>
        <c:delete val="0"/>
        <c:axPos val="l"/>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t"/>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1_2C9C6332.xml><?xml version="1.0" encoding="utf-8"?>
<p188:cmLst xmlns:a="http://schemas.openxmlformats.org/drawingml/2006/main" xmlns:r="http://schemas.openxmlformats.org/officeDocument/2006/relationships" xmlns:p188="http://schemas.microsoft.com/office/powerpoint/2018/8/main">
  <p188:cm id="{FE118FA9-CAE7-4854-A7FF-8B9D64DDC9ED}" authorId="{5BD90D4C-25CF-D8C0-EF06-27663B70180B}" status="resolved" created="2022-09-22T20:08:46.885" complete="100000">
    <ac:txMkLst xmlns:ac="http://schemas.microsoft.com/office/drawing/2013/main/command">
      <pc:docMk xmlns:pc="http://schemas.microsoft.com/office/powerpoint/2013/main/command"/>
      <pc:sldMk xmlns:pc="http://schemas.microsoft.com/office/powerpoint/2013/main/command" cId="748446514" sldId="257"/>
      <ac:spMk id="3" creationId="{ADD9CD4C-F676-49A0-9827-7EDF3975DB8F}"/>
      <ac:txMk cp="268" len="84">
        <ac:context len="357" hash="318149267"/>
      </ac:txMk>
    </ac:txMkLst>
    <p188:pos x="9408459" y="2921187"/>
    <p188:txBody>
      <a:bodyPr/>
      <a:lstStyle/>
      <a:p>
        <a:r>
          <a:rPr lang="en-US"/>
          <a:t>I changed the hyperlink text color because the original failed to meet the minimum 4.5:1 contrast requirement. </a:t>
        </a:r>
      </a:p>
    </p188:txBody>
  </p188:cm>
</p188:cmLst>
</file>

<file path=ppt/comments/modernComment_105_6DE593FD.xml><?xml version="1.0" encoding="utf-8"?>
<p188:cmLst xmlns:a="http://schemas.openxmlformats.org/drawingml/2006/main" xmlns:r="http://schemas.openxmlformats.org/officeDocument/2006/relationships" xmlns:p188="http://schemas.microsoft.com/office/powerpoint/2018/8/main">
  <p188:cm id="{B34B111B-FFDD-4539-A566-7B99C8097B98}" authorId="{5BD90D4C-25CF-D8C0-EF06-27663B70180B}" status="resolved" created="2022-09-22T20:11:57.888" complete="100000">
    <ac:txMkLst xmlns:ac="http://schemas.microsoft.com/office/drawing/2013/main/command">
      <pc:docMk xmlns:pc="http://schemas.microsoft.com/office/powerpoint/2013/main/command"/>
      <pc:sldMk xmlns:pc="http://schemas.microsoft.com/office/powerpoint/2013/main/command" cId="1843762173" sldId="261"/>
      <ac:spMk id="3" creationId="{AD19229B-484C-410C-B6BC-F1FB5686A8DC}"/>
      <ac:txMk cp="226" len="33">
        <ac:context len="271" hash="1012140664"/>
      </ac:txMk>
    </ac:txMkLst>
    <p188:pos x="5791200" y="2033681"/>
    <p188:txBody>
      <a:bodyPr/>
      <a:lstStyle/>
      <a:p>
        <a:r>
          <a:rPr lang="en-US"/>
          <a:t>I changed the hyperlink text color because the original failed to meet the minimum 4.5:1 contrast requirement. </a:t>
        </a:r>
      </a:p>
    </p188:txBody>
  </p188:cm>
</p188:cmLst>
</file>

<file path=ppt/comments/modernComment_106_78AB2412.xml><?xml version="1.0" encoding="utf-8"?>
<p188:cmLst xmlns:a="http://schemas.openxmlformats.org/drawingml/2006/main" xmlns:r="http://schemas.openxmlformats.org/officeDocument/2006/relationships" xmlns:p188="http://schemas.microsoft.com/office/powerpoint/2018/8/main">
  <p188:cm id="{872D21E6-9976-472F-8AEB-95882CAF7261}" authorId="{C3D873E3-4DC4-748B-D574-646FE133D5AE}" status="resolved" created="2022-09-22T15:39:47.822" complete="100000">
    <ac:deMkLst xmlns:ac="http://schemas.microsoft.com/office/drawing/2013/main/command">
      <pc:docMk xmlns:pc="http://schemas.microsoft.com/office/powerpoint/2013/main/command"/>
      <pc:sldMk xmlns:pc="http://schemas.microsoft.com/office/powerpoint/2013/main/command" cId="2024481810" sldId="262"/>
      <ac:picMk id="5" creationId="{1F3C25FD-B3B8-4F6D-AF6D-4CCB623DB7AE}"/>
    </ac:deMkLst>
    <p188:txBody>
      <a:bodyPr/>
      <a:lstStyle/>
      <a:p>
        <a:r>
          <a:rPr lang="en-US"/>
          <a:t>Do not rely on automated alt text. I marked this as decorative.</a:t>
        </a:r>
      </a:p>
    </p188:txBody>
  </p188:cm>
</p188:cmLst>
</file>

<file path=ppt/comments/modernComment_108_60351B76.xml><?xml version="1.0" encoding="utf-8"?>
<p188:cmLst xmlns:a="http://schemas.openxmlformats.org/drawingml/2006/main" xmlns:r="http://schemas.openxmlformats.org/officeDocument/2006/relationships" xmlns:p188="http://schemas.microsoft.com/office/powerpoint/2018/8/main">
  <p188:cm id="{A393830B-6B35-4BF8-B80A-A992E140A21F}" authorId="{5BD90D4C-25CF-D8C0-EF06-27663B70180B}" status="resolved" created="2022-09-22T20:08:34.276" complete="100000">
    <ac:txMkLst xmlns:ac="http://schemas.microsoft.com/office/drawing/2013/main/command">
      <pc:docMk xmlns:pc="http://schemas.microsoft.com/office/powerpoint/2013/main/command"/>
      <pc:sldMk xmlns:pc="http://schemas.microsoft.com/office/powerpoint/2013/main/command" cId="1614093174" sldId="264"/>
      <ac:spMk id="3" creationId="{7D9A905C-E72F-4A5D-A1EF-737CDB8A23EF}"/>
      <ac:txMk cp="0" len="31">
        <ac:context len="32" hash="3034840553"/>
      </ac:txMk>
    </ac:txMkLst>
    <p188:pos x="5562600" y="366246"/>
    <p188:txBody>
      <a:bodyPr/>
      <a:lstStyle/>
      <a:p>
        <a:r>
          <a:rPr lang="en-US"/>
          <a:t>I changed the hyperlink text color because the original failed to meet the minimum 4.5:1 contrast requirement. </a:t>
        </a:r>
      </a:p>
    </p188:txBody>
  </p188:cm>
</p188:cmLst>
</file>

<file path=ppt/comments/modernComment_109_E775390F.xml><?xml version="1.0" encoding="utf-8"?>
<p188:cmLst xmlns:a="http://schemas.openxmlformats.org/drawingml/2006/main" xmlns:r="http://schemas.openxmlformats.org/officeDocument/2006/relationships" xmlns:p188="http://schemas.microsoft.com/office/powerpoint/2018/8/main">
  <p188:cm id="{51926D90-59BA-4056-B464-0ABF4105EC76}" authorId="{5BD90D4C-25CF-D8C0-EF06-27663B70180B}" status="resolved" created="2022-09-22T20:12:21.499" complete="100000">
    <ac:txMkLst xmlns:ac="http://schemas.microsoft.com/office/drawing/2013/main/command">
      <pc:docMk xmlns:pc="http://schemas.microsoft.com/office/powerpoint/2013/main/command"/>
      <pc:sldMk xmlns:pc="http://schemas.microsoft.com/office/powerpoint/2013/main/command" cId="3883219215" sldId="265"/>
      <ac:spMk id="3" creationId="{43C3F13A-6213-48F9-A38D-9A7786658FAC}"/>
      <ac:txMk cp="79" len="45">
        <ac:context len="125" hash="2267976664"/>
      </ac:txMk>
    </ac:txMkLst>
    <p188:pos x="10470776" y="742763"/>
    <p188:txBody>
      <a:bodyPr/>
      <a:lstStyle/>
      <a:p>
        <a:r>
          <a:rPr lang="en-US"/>
          <a:t>I changed the hyperlink text color because the original failed to meet the minimum 4.5:1 contrast requirement. </a:t>
        </a:r>
      </a:p>
    </p188:txBody>
  </p188:cm>
</p188:cmLst>
</file>

<file path=ppt/comments/modernComment_10B_3C7D6ED2.xml><?xml version="1.0" encoding="utf-8"?>
<p188:cmLst xmlns:a="http://schemas.openxmlformats.org/drawingml/2006/main" xmlns:r="http://schemas.openxmlformats.org/officeDocument/2006/relationships" xmlns:p188="http://schemas.microsoft.com/office/powerpoint/2018/8/main">
  <p188:cm id="{888C9258-EFF1-4001-8A02-CC9AE0DFFE47}" authorId="{5BD90D4C-25CF-D8C0-EF06-27663B70180B}" status="resolved" created="2022-09-22T19:37:41.456" complete="100000">
    <pc:sldMkLst xmlns:pc="http://schemas.microsoft.com/office/powerpoint/2013/main/command">
      <pc:docMk/>
      <pc:sldMk cId="1014853330" sldId="267"/>
    </pc:sldMkLst>
    <p188:txBody>
      <a:bodyPr/>
      <a:lstStyle/>
      <a:p>
        <a:r>
          <a:rPr lang="en-US"/>
          <a:t>There were several issues on this slide that I went ahead and fixed. First, when using several different elements, be sure to review the Reading Order tab. You can get there by going to the Review tab then it is under the Check Accessibility options. The Reading Order tab determines the order in which each individual element on a slide will be read by a screen reader. On this slide, it was all over the place, which would have been extremely confusing for the audience who cannot see the slide.
Next, many elements failed to meet the minimum 4.5:1 contrast ratio. I went ahead and fixed that, but please be cognizant of the audience who has low vision. Using light color on a light background or a dark color on a dark background may be an issue.
Finally, when using alt text, please include all of the text from the group. </a:t>
        </a:r>
      </a:p>
    </p188:txBody>
  </p188:cm>
</p188:cmLst>
</file>

<file path=ppt/comments/modernComment_10C_2C7DA824.xml><?xml version="1.0" encoding="utf-8"?>
<p188:cmLst xmlns:a="http://schemas.openxmlformats.org/drawingml/2006/main" xmlns:r="http://schemas.openxmlformats.org/officeDocument/2006/relationships" xmlns:p188="http://schemas.microsoft.com/office/powerpoint/2018/8/main">
  <p188:cm id="{A1C60DD7-B8D6-47CA-B9FE-9CC84DC53744}" authorId="{5BD90D4C-25CF-D8C0-EF06-27663B70180B}" status="resolved" created="2022-09-22T19:12:00.756" complete="100000">
    <pc:sldMkLst xmlns:pc="http://schemas.microsoft.com/office/powerpoint/2013/main/command">
      <pc:docMk/>
      <pc:sldMk cId="746432548" sldId="268"/>
    </pc:sldMkLst>
    <p188:txBody>
      <a:bodyPr/>
      <a:lstStyle/>
      <a:p>
        <a:r>
          <a:rPr lang="en-US"/>
          <a:t>This chart relies on the audience's ability to distinguish color. For this to be accessible, a unique shape should be added to each line (I went ahead and took care of that. Each line color also should have sufficient contrast with the white background (I also took care of that). It would also be helpful for screen reader users to include a table with the same data points (I have also taken care of that) because otherwise the data within the chart would not be read.. The table may be altered as desired as long as the color contrast meets the minimum 4.5:1 requirement, the header row and first column box remain checked in the Table Design tab and the author does not create merged or split cells. I also added an additional sentence to the chart's alt text that directs screen reader users to the accessible table.</a:t>
        </a:r>
      </a:p>
    </p188:txBody>
  </p188:cm>
</p188:cmLst>
</file>

<file path=ppt/comments/modernComment_10E_9BD76DAB.xml><?xml version="1.0" encoding="utf-8"?>
<p188:cmLst xmlns:a="http://schemas.openxmlformats.org/drawingml/2006/main" xmlns:r="http://schemas.openxmlformats.org/officeDocument/2006/relationships" xmlns:p188="http://schemas.microsoft.com/office/powerpoint/2018/8/main">
  <p188:cm id="{4E53218F-6D24-4035-A467-300A3EF3137D}" authorId="{C3D873E3-4DC4-748B-D574-646FE133D5AE}" status="resolved" created="2022-09-22T15:54:06.922" complete="100000">
    <pc:sldMkLst xmlns:pc="http://schemas.microsoft.com/office/powerpoint/2013/main/command">
      <pc:docMk/>
      <pc:sldMk cId="2614586795" sldId="270"/>
    </pc:sldMkLst>
    <p188:txBody>
      <a:bodyPr/>
      <a:lstStyle/>
      <a:p>
        <a:r>
          <a:rPr lang="en-US"/>
          <a:t>KDE follows AP style to write Covid as COVID-19.</a:t>
        </a:r>
      </a:p>
    </p188:txBody>
  </p188:cm>
</p188:cmLst>
</file>

<file path=ppt/comments/modernComment_10F_FF2554E2.xml><?xml version="1.0" encoding="utf-8"?>
<p188:cmLst xmlns:a="http://schemas.openxmlformats.org/drawingml/2006/main" xmlns:r="http://schemas.openxmlformats.org/officeDocument/2006/relationships" xmlns:p188="http://schemas.microsoft.com/office/powerpoint/2018/8/main">
  <p188:cm id="{105102C6-BE86-49A1-889D-5395F0B42F52}" authorId="{C3D873E3-4DC4-748B-D574-646FE133D5AE}" created="2022-09-22T16:40:26.712">
    <pc:sldMkLst xmlns:pc="http://schemas.microsoft.com/office/powerpoint/2013/main/command">
      <pc:docMk/>
      <pc:sldMk cId="4280636642" sldId="271"/>
    </pc:sldMkLst>
    <p188:txBody>
      <a:bodyPr/>
      <a:lstStyle/>
      <a:p>
        <a:r>
          <a:rPr lang="en-US"/>
          <a:t>See alt text and contrast comments on slide 25</a:t>
        </a:r>
      </a:p>
    </p188:txBody>
  </p188:cm>
  <p188:cm id="{127AB497-4A78-4FFD-ABE0-0AF61374545A}" authorId="{5BD90D4C-25CF-D8C0-EF06-27663B70180B}" status="resolved" created="2022-09-23T11:33:07.104" complete="100000">
    <pc:sldMkLst xmlns:pc="http://schemas.microsoft.com/office/powerpoint/2013/main/command">
      <pc:docMk/>
      <pc:sldMk cId="4280636642" sldId="271"/>
    </pc:sldMkLst>
    <p188:txBody>
      <a:bodyPr/>
      <a:lstStyle/>
      <a:p>
        <a:r>
          <a:rPr lang="en-US"/>
          <a:t>This chart relies on the audience's ability to distinguish color. For this to be accessible, a unique shape should be added to each line (I went ahead and took care of that. Each line color also should have sufficient contrast with the white background (I also took care of that). It would also be helpful for screen reader users to include a table with the same data points (I have also taken care of that) because otherwise the data within the chart would not be read.. The table may be altered as desired as long as the color contrast meets the minimum 4.5:1 requirement, the header row and first column box remain checked in the Table Design tab and the author does not create merged or split cells. I also added an additional sentence to the chart's alt text that directs screen reader users to the accessible table.</a:t>
        </a:r>
      </a:p>
    </p188:txBody>
  </p188:cm>
</p188:cmLst>
</file>

<file path=ppt/comments/modernComment_110_8CC53DFF.xml><?xml version="1.0" encoding="utf-8"?>
<p188:cmLst xmlns:a="http://schemas.openxmlformats.org/drawingml/2006/main" xmlns:r="http://schemas.openxmlformats.org/officeDocument/2006/relationships" xmlns:p188="http://schemas.microsoft.com/office/powerpoint/2018/8/main">
  <p188:cm id="{EDBD5461-7A19-4925-B163-01D8AE937C50}" authorId="{C3D873E3-4DC4-748B-D574-646FE133D5AE}" status="resolved" created="2022-09-22T15:51:32.696" complete="100000">
    <ac:txMkLst xmlns:ac="http://schemas.microsoft.com/office/drawing/2013/main/command">
      <pc:docMk xmlns:pc="http://schemas.microsoft.com/office/powerpoint/2013/main/command"/>
      <pc:sldMk xmlns:pc="http://schemas.microsoft.com/office/powerpoint/2013/main/command" cId="2361736703" sldId="272"/>
      <ac:spMk id="3" creationId="{D8A33DB8-591A-4B5B-9D27-0830B8CC4204}"/>
      <ac:txMk cp="263" len="115">
        <ac:context len="530" hash="740815565"/>
      </ac:txMk>
    </ac:txMkLst>
    <p188:pos x="10484224" y="2152085"/>
    <p188:txBody>
      <a:bodyPr/>
      <a:lstStyle/>
      <a:p>
        <a:r>
          <a:rPr lang="en-US"/>
          <a:t>RNs, LPNs and APRNs- On first reference within a document, state the full name of the program, group or activity. Follow it with the acronym in parentheses only if it will be used again in the document </a:t>
        </a:r>
      </a:p>
    </p188:txBody>
  </p188:cm>
  <p188:cm id="{5974159B-F327-461C-829B-A54B1D2EBE6C}" authorId="{5BD90D4C-25CF-D8C0-EF06-27663B70180B}" status="resolved" created="2022-09-22T20:11:11.305" complete="100000">
    <ac:txMkLst xmlns:ac="http://schemas.microsoft.com/office/drawing/2013/main/command">
      <pc:docMk xmlns:pc="http://schemas.microsoft.com/office/powerpoint/2013/main/command"/>
      <pc:sldMk xmlns:pc="http://schemas.microsoft.com/office/powerpoint/2013/main/command" cId="2361736703" sldId="272"/>
      <ac:spMk id="3" creationId="{D8A33DB8-591A-4B5B-9D27-0830B8CC4204}"/>
      <ac:txMk cp="471" len="58">
        <ac:context len="530" hash="740815565"/>
      </ac:txMk>
    </ac:txMkLst>
    <p188:pos x="9072282" y="3671603"/>
    <p188:txBody>
      <a:bodyPr/>
      <a:lstStyle/>
      <a:p>
        <a:r>
          <a:rPr lang="en-US"/>
          <a:t>I placed this link under an accessible link label and changed the link color to meet the minimum 4.5:1 contrast requirement.</a:t>
        </a:r>
      </a:p>
    </p188:txBody>
  </p188:cm>
</p188:cmLst>
</file>

<file path=ppt/comments/modernComment_111_C04E5A9F.xml><?xml version="1.0" encoding="utf-8"?>
<p188:cmLst xmlns:a="http://schemas.openxmlformats.org/drawingml/2006/main" xmlns:r="http://schemas.openxmlformats.org/officeDocument/2006/relationships" xmlns:p188="http://schemas.microsoft.com/office/powerpoint/2018/8/main">
  <p188:cm id="{E550D354-21DF-460E-A70F-10C741F6B085}" authorId="{5BD90D4C-25CF-D8C0-EF06-27663B70180B}" status="resolved" created="2022-09-22T19:37:48.907" complete="100000">
    <pc:sldMkLst xmlns:pc="http://schemas.microsoft.com/office/powerpoint/2013/main/command">
      <pc:docMk/>
      <pc:sldMk cId="3226360479" sldId="273"/>
    </pc:sldMkLst>
    <p188:txBody>
      <a:bodyPr/>
      <a:lstStyle/>
      <a:p>
        <a:r>
          <a:rPr lang="en-US"/>
          <a:t>There were several issues on this slide. First, when using several different elements, be sure to review the Reading Order tab. You can get there by going to the Review tab then it is under the Check Accessibility options. The Reading Order tab determines the order in which each individual element on a slide will be read by a screen reader. On this slide, it was all over the place, which would have been extremely confusing for the audience who cannot see the slide.
Next, many elements failed to meet the minimum 4.5:1 contrast ratio. I went ahead and fixed that, but please be cognizant of the audience who has low vision. Using light color on a light background or a dark color on a dark background may be an issue.
Finally, when using alt text, please include all of the text from the group. </a:t>
        </a:r>
      </a:p>
    </p188:txBody>
  </p188:cm>
</p188:cmLst>
</file>

<file path=ppt/comments/modernComment_112_E3B40915.xml><?xml version="1.0" encoding="utf-8"?>
<p188:cmLst xmlns:a="http://schemas.openxmlformats.org/drawingml/2006/main" xmlns:r="http://schemas.openxmlformats.org/officeDocument/2006/relationships" xmlns:p188="http://schemas.microsoft.com/office/powerpoint/2018/8/main">
  <p188:cm id="{7ADB7B3C-DA75-4AEB-8E63-4CB24BBB55BC}" authorId="{C3D873E3-4DC4-748B-D574-646FE133D5AE}" created="2022-09-22T16:41:04.030">
    <pc:sldMkLst xmlns:pc="http://schemas.microsoft.com/office/powerpoint/2013/main/command">
      <pc:docMk/>
      <pc:sldMk cId="3820226837" sldId="274"/>
    </pc:sldMkLst>
    <p188:txBody>
      <a:bodyPr/>
      <a:lstStyle/>
      <a:p>
        <a:r>
          <a:rPr lang="en-US"/>
          <a:t>See alt text and contrast comments on slide 25</a:t>
        </a:r>
      </a:p>
    </p188:txBody>
  </p188:cm>
  <p188:cm id="{A7DDFFB9-E7D5-45BF-8FC4-B331781B7581}" authorId="{5BD90D4C-25CF-D8C0-EF06-27663B70180B}" status="resolved" created="2022-09-22T19:31:26.230" complete="100000">
    <ac:deMkLst xmlns:ac="http://schemas.microsoft.com/office/drawing/2013/main/command">
      <pc:docMk xmlns:pc="http://schemas.microsoft.com/office/powerpoint/2013/main/command"/>
      <pc:sldMk xmlns:pc="http://schemas.microsoft.com/office/powerpoint/2013/main/command" cId="3820226837" sldId="274"/>
      <ac:graphicFrameMk id="3" creationId="{28158AF5-06E1-4D4E-972E-A37D98C23BCD}"/>
    </ac:deMkLst>
    <p188:txBody>
      <a:bodyPr/>
      <a:lstStyle/>
      <a:p>
        <a:r>
          <a:rPr lang="en-US"/>
          <a:t>This chart relies on the audience's ability to distinguish color. For this to be accessible, a unique shape should be added to each line (I went ahead and took care of that. Each line color also should have sufficient contrast with the white background (I also took care of that). It would also be helpful for screen reader users to include a table with the same data points (I have also taken care of that) because otherwise the data within the chart would not be read.. The table may be altered as desired as long as the color contrast meets the minimum 4.5:1 requirement, the header row and first column box remain checked in the Table Design tab and the author does not create merged or split cells. I also added an additional sentence to the chart's alt text that directs screen reader users to the accessible table.</a:t>
        </a:r>
      </a:p>
    </p188:txBody>
  </p188:cm>
</p188:cmLst>
</file>

<file path=ppt/comments/modernComment_114_E76E73F5.xml><?xml version="1.0" encoding="utf-8"?>
<p188:cmLst xmlns:a="http://schemas.openxmlformats.org/drawingml/2006/main" xmlns:r="http://schemas.openxmlformats.org/officeDocument/2006/relationships" xmlns:p188="http://schemas.microsoft.com/office/powerpoint/2018/8/main">
  <p188:cm id="{60EE9C59-1A1E-4E38-AF15-94C132069AC6}" authorId="{5BD90D4C-25CF-D8C0-EF06-27663B70180B}" status="resolved" created="2022-09-22T19:55:05.080" complete="100000">
    <ac:deMkLst xmlns:ac="http://schemas.microsoft.com/office/drawing/2013/main/command">
      <pc:docMk xmlns:pc="http://schemas.microsoft.com/office/powerpoint/2013/main/command"/>
      <pc:sldMk xmlns:pc="http://schemas.microsoft.com/office/powerpoint/2013/main/command" cId="3882775541" sldId="276"/>
      <ac:graphicFrameMk id="3" creationId="{B1623FE5-AD21-A996-DF2B-E72D7CC380F1}"/>
    </ac:deMkLst>
    <p188:txBody>
      <a:bodyPr/>
      <a:lstStyle/>
      <a:p>
        <a:r>
          <a:rPr lang="en-US"/>
          <a:t>Several accessibility issues originally. First, the colors/style used on the original pie chart failed to meet the minimum 4.5:1 contrast requirement, making it extremely difficult to read. I changed it to have solid colors. 
Color-coded information is inaccessible. I am color blind. I cannot use information that relies solely on the ability to distinguish color. I added a table to the slide. This helps colorblind individuals like myself, as well as blind individuals who cannot see the slide at all. Also, I added a sentence to the pie chart's alt text, "Refer to the following table for more information." 
The table should be reviewed as I could not tell what the percentage was for the medical portion of the chart. The table and can be changed as desired, as long as the minimum 4.5:1 contrast requirement is met, the header row remains identified in the Table Design tab and the author does not add split or merged cells.</a:t>
        </a:r>
      </a:p>
    </p188:txBody>
  </p188:cm>
</p188:cmLst>
</file>

<file path=ppt/comments/modernComment_11A_FC91CE0A.xml><?xml version="1.0" encoding="utf-8"?>
<p188:cmLst xmlns:a="http://schemas.openxmlformats.org/drawingml/2006/main" xmlns:r="http://schemas.openxmlformats.org/officeDocument/2006/relationships" xmlns:p188="http://schemas.microsoft.com/office/powerpoint/2018/8/main">
  <p188:cm id="{8ADC18AC-F128-4E65-B353-95A9A0190065}" authorId="{5BD90D4C-25CF-D8C0-EF06-27663B70180B}" status="resolved" created="2022-09-22T18:57:51.359" complete="100000">
    <ac:deMkLst xmlns:ac="http://schemas.microsoft.com/office/drawing/2013/main/command">
      <pc:docMk xmlns:pc="http://schemas.microsoft.com/office/powerpoint/2013/main/command"/>
      <pc:sldMk xmlns:pc="http://schemas.microsoft.com/office/powerpoint/2013/main/command" cId="4237413898" sldId="282"/>
      <ac:spMk id="8" creationId="{3DDC89C0-93E2-4989-9CED-5B297E896984}"/>
    </ac:deMkLst>
    <p188:txBody>
      <a:bodyPr/>
      <a:lstStyle/>
      <a:p>
        <a:r>
          <a:rPr lang="en-US"/>
          <a:t>These numbers failed to meet the minimum 4.5:1 contrast requirement. I went ahead and darkened them.</a:t>
        </a:r>
      </a:p>
    </p188:txBody>
  </p188:cm>
</p188:cmLst>
</file>

<file path=ppt/comments/modernComment_11C_A7CD2638.xml><?xml version="1.0" encoding="utf-8"?>
<p188:cmLst xmlns:a="http://schemas.openxmlformats.org/drawingml/2006/main" xmlns:r="http://schemas.openxmlformats.org/officeDocument/2006/relationships" xmlns:p188="http://schemas.microsoft.com/office/powerpoint/2018/8/main">
  <p188:cm id="{CA061C9B-1E1B-428B-932D-F5BFE83CAC61}" authorId="{C3D873E3-4DC4-748B-D574-646FE133D5AE}" status="resolved" created="2022-09-22T16:16:50.216" complete="100000">
    <ac:deMkLst xmlns:ac="http://schemas.microsoft.com/office/drawing/2013/main/command">
      <pc:docMk xmlns:pc="http://schemas.microsoft.com/office/powerpoint/2013/main/command"/>
      <pc:sldMk xmlns:pc="http://schemas.microsoft.com/office/powerpoint/2013/main/command" cId="2815239736" sldId="284"/>
      <ac:picMk id="4" creationId="{4FE3AB43-F9FD-4D92-8E80-876A6BED269D}"/>
    </ac:deMkLst>
    <p188:txBody>
      <a:bodyPr/>
      <a:lstStyle/>
      <a:p>
        <a:r>
          <a:rPr lang="en-US"/>
          <a:t>Alt text needs to be descriptive so a person with a vision impairment using a screen saver could understand . A person with a visual impairment would not see the color so that needs to be described in another manner. 
</a:t>
        </a:r>
      </a:p>
    </p188:txBody>
  </p188:cm>
  <p188:cm id="{4CABA55A-B542-47FB-B9F5-2C06C528132A}" authorId="{5BD90D4C-25CF-D8C0-EF06-27663B70180B}" status="resolved" created="2022-09-22T19:01:42.619" complete="100000">
    <ac:deMkLst xmlns:ac="http://schemas.microsoft.com/office/drawing/2013/main/command">
      <pc:docMk xmlns:pc="http://schemas.microsoft.com/office/powerpoint/2013/main/command"/>
      <pc:sldMk xmlns:pc="http://schemas.microsoft.com/office/powerpoint/2013/main/command" cId="2815239736" sldId="284"/>
      <ac:picMk id="4" creationId="{4FE3AB43-F9FD-4D92-8E80-876A6BED269D}"/>
    </ac:deMkLst>
    <p188:txBody>
      <a:bodyPr/>
      <a:lstStyle/>
      <a:p>
        <a:r>
          <a:rPr lang="en-US"/>
          <a:t>In the text on the slide it tells the audience that the top health conditions are highlighted in yellow. The alt text simply reads, "Chart of health conditions." How would the audience who cannot see the image and rely on the alt text know which ones were the top health conditions?</a:t>
        </a:r>
      </a:p>
    </p188:txBody>
  </p188:cm>
</p188:cmLst>
</file>

<file path=ppt/comments/modernComment_11D_F7046C2C.xml><?xml version="1.0" encoding="utf-8"?>
<p188:cmLst xmlns:a="http://schemas.openxmlformats.org/drawingml/2006/main" xmlns:r="http://schemas.openxmlformats.org/officeDocument/2006/relationships" xmlns:p188="http://schemas.microsoft.com/office/powerpoint/2018/8/main">
  <p188:cm id="{2C471114-0E1E-42D0-B1CA-F7F42FB6A9F7}" authorId="{5BD90D4C-25CF-D8C0-EF06-27663B70180B}" status="resolved" created="2022-09-22T20:12:58.936" complete="100000">
    <ac:txMkLst xmlns:ac="http://schemas.microsoft.com/office/drawing/2013/main/command">
      <pc:docMk xmlns:pc="http://schemas.microsoft.com/office/powerpoint/2013/main/command"/>
      <pc:sldMk xmlns:pc="http://schemas.microsoft.com/office/powerpoint/2013/main/command" cId="4144262188" sldId="285"/>
      <ac:spMk id="3" creationId="{38B77F72-159D-45D8-BA10-59D45F363C08}"/>
      <ac:txMk cp="500" len="35">
        <ac:context len="545" hash="341474633"/>
      </ac:txMk>
    </ac:txMkLst>
    <p188:pos x="9838765" y="3566282"/>
    <p188:txBody>
      <a:bodyPr/>
      <a:lstStyle/>
      <a:p>
        <a:r>
          <a:rPr lang="en-US"/>
          <a:t>I changed the hyperlink text color because the original failed to meet the minimum 4.5:1 contrast requirement. </a:t>
        </a:r>
      </a:p>
    </p188:txBody>
  </p188:cm>
</p188:cmLst>
</file>

<file path=ppt/comments/modernComment_133_0.xml><?xml version="1.0" encoding="utf-8"?>
<p188:cmLst xmlns:a="http://schemas.openxmlformats.org/drawingml/2006/main" xmlns:r="http://schemas.openxmlformats.org/officeDocument/2006/relationships" xmlns:p188="http://schemas.microsoft.com/office/powerpoint/2018/8/main">
  <p188:cm id="{246D38B7-DB63-4CC0-BF1F-AC6B029B7DA9}" authorId="{C3D873E3-4DC4-748B-D574-646FE133D5AE}" status="resolved" created="2022-09-22T17:09:53.048" complete="100000">
    <ac:deMkLst xmlns:ac="http://schemas.microsoft.com/office/drawing/2013/main/command">
      <pc:docMk xmlns:pc="http://schemas.microsoft.com/office/powerpoint/2013/main/command"/>
      <pc:sldMk xmlns:pc="http://schemas.microsoft.com/office/powerpoint/2013/main/command" cId="0" sldId="307"/>
      <ac:graphicFrameMk id="9" creationId="{00000000-0000-0000-0000-000000000000}"/>
    </ac:deMkLst>
    <p188:txBody>
      <a:bodyPr/>
      <a:lstStyle/>
      <a:p>
        <a:r>
          <a:rPr lang="en-US"/>
          <a:t>I moved the charts up because the small writing at the bottom was hidden from view. I did this on all such charts that follow.</a:t>
        </a:r>
      </a:p>
    </p188:txBody>
  </p188:cm>
</p188:cmLst>
</file>

<file path=ppt/comments/modernComment_154_FFDCCD15.xml><?xml version="1.0" encoding="utf-8"?>
<p188:cmLst xmlns:a="http://schemas.openxmlformats.org/drawingml/2006/main" xmlns:r="http://schemas.openxmlformats.org/officeDocument/2006/relationships" xmlns:p188="http://schemas.microsoft.com/office/powerpoint/2018/8/main">
  <p188:cm id="{53C3100D-2A4C-43E7-9FEE-33A5B53C72D3}" authorId="{C3D873E3-4DC4-748B-D574-646FE133D5AE}" status="resolved" created="2022-09-22T16:46:44.468" complete="100000">
    <ac:txMkLst xmlns:ac="http://schemas.microsoft.com/office/drawing/2013/main/command">
      <pc:docMk xmlns:pc="http://schemas.microsoft.com/office/powerpoint/2013/main/command"/>
      <pc:sldMk xmlns:pc="http://schemas.microsoft.com/office/powerpoint/2013/main/command" cId="4292660501" sldId="340"/>
      <ac:spMk id="3" creationId="{00000000-0000-0000-0000-000000000000}"/>
      <ac:txMk cp="28" len="4">
        <ac:context len="402" hash="2207617029"/>
      </ac:txMk>
    </ac:txMkLst>
    <p188:pos x="1175795" y="306926"/>
    <p188:txBody>
      <a:bodyPr/>
      <a:lstStyle/>
      <a:p>
        <a:r>
          <a:rPr lang="en-US"/>
          <a:t>Write out, first reference. </a:t>
        </a:r>
      </a:p>
    </p188:txBody>
  </p188:cm>
</p188:cmLst>
</file>

<file path=ppt/comments/modernComment_2CA_6921DBB6.xml><?xml version="1.0" encoding="utf-8"?>
<p188:cmLst xmlns:a="http://schemas.openxmlformats.org/drawingml/2006/main" xmlns:r="http://schemas.openxmlformats.org/officeDocument/2006/relationships" xmlns:p188="http://schemas.microsoft.com/office/powerpoint/2018/8/main">
  <p188:cm id="{4E620BF1-2318-44FD-9FAF-43ABDFC36918}" authorId="{5BD90D4C-25CF-D8C0-EF06-27663B70180B}" status="resolved" created="2022-09-22T20:07:20.434" complete="100000">
    <ac:txMkLst xmlns:ac="http://schemas.microsoft.com/office/drawing/2013/main/command">
      <pc:docMk xmlns:pc="http://schemas.microsoft.com/office/powerpoint/2013/main/command"/>
      <pc:sldMk xmlns:pc="http://schemas.microsoft.com/office/powerpoint/2013/main/command" cId="1763826614" sldId="714"/>
      <ac:spMk id="4" creationId="{626455E1-B9FB-4125-A3BB-DE93469B1528}"/>
      <ac:txMk cp="73" len="33">
        <ac:context len="192" hash="3726350180"/>
      </ac:txMk>
    </ac:txMkLst>
    <p188:pos x="5522285" y="1131114"/>
    <p188:txBody>
      <a:bodyPr/>
      <a:lstStyle/>
      <a:p>
        <a:r>
          <a:rPr lang="en-US"/>
          <a:t>I changed the hyperlink text color because the original failed to meet the minimum 4.5:1 contrast requirement </a:t>
        </a:r>
      </a:p>
    </p188:txBody>
  </p188:cm>
</p188:cmLst>
</file>

<file path=ppt/comments/modernComment_2D9_68904F85.xml><?xml version="1.0" encoding="utf-8"?>
<p188:cmLst xmlns:a="http://schemas.openxmlformats.org/drawingml/2006/main" xmlns:r="http://schemas.openxmlformats.org/officeDocument/2006/relationships" xmlns:p188="http://schemas.microsoft.com/office/powerpoint/2018/8/main">
  <p188:cm id="{547D0FE9-71BE-4E02-9D3C-89558FE44293}" authorId="{C3D873E3-4DC4-748B-D574-646FE133D5AE}" status="resolved" created="2022-09-22T16:51:11.573" complete="100000">
    <ac:deMkLst xmlns:ac="http://schemas.microsoft.com/office/drawing/2013/main/command">
      <pc:docMk xmlns:pc="http://schemas.microsoft.com/office/powerpoint/2013/main/command"/>
      <pc:sldMk xmlns:pc="http://schemas.microsoft.com/office/powerpoint/2013/main/command" cId="1754288005" sldId="729"/>
      <ac:spMk id="2" creationId="{02E0411F-3176-405F-AF02-8A3C8AAF0339}"/>
    </ac:deMkLst>
    <p188:txBody>
      <a:bodyPr/>
      <a:lstStyle/>
      <a:p>
        <a:r>
          <a:rPr lang="en-US"/>
          <a:t>Write out percent or percentage in headline</a:t>
        </a:r>
      </a:p>
    </p188:txBody>
  </p188:cm>
  <p188:cm id="{8CFD09C1-6AEB-4118-A9F7-FC411568F8BF}" authorId="{C3D873E3-4DC4-748B-D574-646FE133D5AE}" status="resolved" created="2022-09-22T17:08:20.507" complete="100000">
    <ac:txMkLst xmlns:ac="http://schemas.microsoft.com/office/drawing/2013/main/command">
      <pc:docMk xmlns:pc="http://schemas.microsoft.com/office/powerpoint/2013/main/command"/>
      <pc:sldMk xmlns:pc="http://schemas.microsoft.com/office/powerpoint/2013/main/command" cId="1754288005" sldId="729"/>
      <ac:spMk id="2" creationId="{02E0411F-3176-405F-AF02-8A3C8AAF0339}"/>
      <ac:txMk cp="19" len="8">
        <ac:context len="89" hash="2877254548"/>
      </ac:txMk>
    </ac:txMkLst>
    <p188:pos x="4949142" y="340931"/>
    <p188:txBody>
      <a:bodyPr/>
      <a:lstStyle/>
      <a:p>
        <a:r>
          <a:rPr lang="en-US"/>
          <a:t>I spelled out Kentucky on this slide and similar slides that follow.</a:t>
        </a:r>
      </a:p>
    </p188:txBody>
  </p188:cm>
  <p188:cm id="{5AE87F85-315E-4DB8-A1DE-3CC427AB2131}" authorId="{C3D873E3-4DC4-748B-D574-646FE133D5AE}" status="resolved" created="2022-09-22T18:16:29.631" complete="100000">
    <ac:deMkLst xmlns:ac="http://schemas.microsoft.com/office/drawing/2013/main/command">
      <pc:docMk xmlns:pc="http://schemas.microsoft.com/office/powerpoint/2013/main/command"/>
      <pc:sldMk xmlns:pc="http://schemas.microsoft.com/office/powerpoint/2013/main/command" cId="1754288005" sldId="729"/>
      <ac:spMk id="2" creationId="{02E0411F-3176-405F-AF02-8A3C8AAF0339}"/>
    </ac:deMkLst>
    <p188:txBody>
      <a:bodyPr/>
      <a:lstStyle/>
      <a:p>
        <a:r>
          <a:rPr lang="en-US"/>
          <a:t>The Question and Answer slides had duplicate headlines. To avoid this accessibility issue, I added (1) and (2). You could use continued on the second if you prefer.</a:t>
        </a:r>
      </a:p>
    </p188:txBody>
  </p188:cm>
</p188:cmLst>
</file>

<file path=ppt/comments/modernComment_2DA_B4DDD80.xml><?xml version="1.0" encoding="utf-8"?>
<p188:cmLst xmlns:a="http://schemas.openxmlformats.org/drawingml/2006/main" xmlns:r="http://schemas.openxmlformats.org/officeDocument/2006/relationships" xmlns:p188="http://schemas.microsoft.com/office/powerpoint/2018/8/main">
  <p188:cm id="{6CB27F85-60C8-4CC5-B267-BB5A93D3937F}" authorId="{C3D873E3-4DC4-748B-D574-646FE133D5AE}" status="resolved" created="2022-09-22T16:50:21.529" complete="100000">
    <ac:txMkLst xmlns:ac="http://schemas.microsoft.com/office/drawing/2013/main/command">
      <pc:docMk xmlns:pc="http://schemas.microsoft.com/office/powerpoint/2013/main/command"/>
      <pc:sldMk xmlns:pc="http://schemas.microsoft.com/office/powerpoint/2013/main/command" cId="189652352" sldId="730"/>
      <ac:spMk id="2" creationId="{02E0411F-3176-405F-AF02-8A3C8AAF0339}"/>
      <ac:txMk cp="15" len="1">
        <ac:context len="89" hash="2877255637"/>
      </ac:txMk>
    </ac:txMkLst>
    <p188:pos x="2113344" y="340931"/>
    <p188:txBody>
      <a:bodyPr/>
      <a:lstStyle/>
      <a:p>
        <a:r>
          <a:rPr lang="en-US"/>
          <a:t>Write out percent or percentage in headline.</a:t>
        </a:r>
      </a:p>
    </p188:txBody>
  </p188:cm>
  <p188:cm id="{C78EAEB9-6B99-439B-B9CF-33994A113E8A}" authorId="{5BD90D4C-25CF-D8C0-EF06-27663B70180B}" status="resolved" created="2022-09-22T19:59:49.483" complete="100000">
    <pc:sldMkLst xmlns:pc="http://schemas.microsoft.com/office/powerpoint/2013/main/command">
      <pc:docMk/>
      <pc:sldMk cId="189652352" sldId="730"/>
    </pc:sldMkLst>
    <p188:txBody>
      <a:bodyPr/>
      <a:lstStyle/>
      <a:p>
        <a:r>
          <a:rPr lang="en-US"/>
          <a:t>The original red failed to meet the minimum 4.5:1 contrast requirement. Also, we should never rely on color alone to convey information. I added "Correct Answer" after the percentage to have the text as well as the color.</a:t>
        </a:r>
      </a:p>
    </p188:txBody>
  </p188:cm>
</p188:cmLst>
</file>

<file path=ppt/comments/modernComment_2DB_3FA5230A.xml><?xml version="1.0" encoding="utf-8"?>
<p188:cmLst xmlns:a="http://schemas.openxmlformats.org/drawingml/2006/main" xmlns:r="http://schemas.openxmlformats.org/officeDocument/2006/relationships" xmlns:p188="http://schemas.microsoft.com/office/powerpoint/2018/8/main">
  <p188:cm id="{2339D3DC-3F72-4AE0-BF4A-6699605A2EB5}" authorId="{C3D873E3-4DC4-748B-D574-646FE133D5AE}" status="resolved" created="2022-09-22T16:54:20.875" complete="100000">
    <pc:sldMkLst xmlns:pc="http://schemas.microsoft.com/office/powerpoint/2013/main/command">
      <pc:docMk/>
      <pc:sldMk cId="1067787018" sldId="731"/>
    </pc:sldMkLst>
    <p188:txBody>
      <a:bodyPr/>
      <a:lstStyle/>
      <a:p>
        <a:r>
          <a:rPr lang="en-US"/>
          <a:t>write out % in headline</a:t>
        </a:r>
      </a:p>
    </p188:txBody>
  </p188:cm>
</p188:cmLst>
</file>

<file path=ppt/comments/modernComment_2DC_9D2C66AB.xml><?xml version="1.0" encoding="utf-8"?>
<p188:cmLst xmlns:a="http://schemas.openxmlformats.org/drawingml/2006/main" xmlns:r="http://schemas.openxmlformats.org/officeDocument/2006/relationships" xmlns:p188="http://schemas.microsoft.com/office/powerpoint/2018/8/main">
  <p188:cm id="{7B27DFB2-FCF1-4952-BF3C-17D05D967D94}" authorId="{C3D873E3-4DC4-748B-D574-646FE133D5AE}" status="resolved" created="2022-09-22T16:55:02.344" complete="100000">
    <ac:deMkLst xmlns:ac="http://schemas.microsoft.com/office/drawing/2013/main/command">
      <pc:docMk xmlns:pc="http://schemas.microsoft.com/office/powerpoint/2013/main/command"/>
      <pc:sldMk xmlns:pc="http://schemas.microsoft.com/office/powerpoint/2013/main/command" cId="2636932779" sldId="732"/>
      <ac:spMk id="3" creationId="{9AD684D4-FE3C-4906-ABC7-FE8C8799307C}"/>
    </ac:deMkLst>
    <p188:txBody>
      <a:bodyPr/>
      <a:lstStyle/>
      <a:p>
        <a:r>
          <a:rPr lang="en-US"/>
          <a:t>write out % in headline</a:t>
        </a:r>
      </a:p>
    </p188:txBody>
  </p188:cm>
  <p188:cm id="{7C71CC86-49D7-4C4A-81E0-34215C27001F}" authorId="{5BD90D4C-25CF-D8C0-EF06-27663B70180B}" status="resolved" created="2022-09-22T20:01:35.022" complete="100000">
    <ac:deMkLst xmlns:ac="http://schemas.microsoft.com/office/drawing/2013/main/command">
      <pc:docMk xmlns:pc="http://schemas.microsoft.com/office/powerpoint/2013/main/command"/>
      <pc:sldMk xmlns:pc="http://schemas.microsoft.com/office/powerpoint/2013/main/command" cId="2636932779" sldId="732"/>
      <ac:spMk id="3" creationId="{9AD684D4-FE3C-4906-ABC7-FE8C8799307C}"/>
    </ac:deMkLst>
    <p188:txBody>
      <a:bodyPr/>
      <a:lstStyle/>
      <a:p>
        <a:r>
          <a:rPr lang="en-US"/>
          <a:t>The original red failed to meet the minimum 4.5:1 contrast requirement. Also, we should never rely on color alone to convey information. I added "Correct Answer" after the percentage to have the text as well as the color.</a:t>
        </a:r>
      </a:p>
    </p188:txBody>
  </p188:cm>
</p188:cmLst>
</file>

<file path=ppt/comments/modernComment_2DD_F4267CEB.xml><?xml version="1.0" encoding="utf-8"?>
<p188:cmLst xmlns:a="http://schemas.openxmlformats.org/drawingml/2006/main" xmlns:r="http://schemas.openxmlformats.org/officeDocument/2006/relationships" xmlns:p188="http://schemas.microsoft.com/office/powerpoint/2018/8/main">
  <p188:cm id="{996C7F53-9053-4D41-B73E-35D86F2B0B49}" authorId="{C3D873E3-4DC4-748B-D574-646FE133D5AE}" created="2022-09-22T16:56:28.929">
    <pc:sldMkLst xmlns:pc="http://schemas.microsoft.com/office/powerpoint/2013/main/command">
      <pc:docMk/>
      <pc:sldMk cId="4096163051" sldId="733"/>
    </pc:sldMkLst>
    <p188:txBody>
      <a:bodyPr/>
      <a:lstStyle/>
      <a:p>
        <a:r>
          <a:rPr lang="en-US"/>
          <a:t>write out % in headline</a:t>
        </a:r>
      </a:p>
    </p188:txBody>
  </p188:cm>
</p188:cmLst>
</file>

<file path=ppt/comments/modernComment_2DE_C125FBF4.xml><?xml version="1.0" encoding="utf-8"?>
<p188:cmLst xmlns:a="http://schemas.openxmlformats.org/drawingml/2006/main" xmlns:r="http://schemas.openxmlformats.org/officeDocument/2006/relationships" xmlns:p188="http://schemas.microsoft.com/office/powerpoint/2018/8/main">
  <p188:cm id="{4CC1A94D-4940-4688-9E3C-B9B5887C345A}" authorId="{C3D873E3-4DC4-748B-D574-646FE133D5AE}" status="resolved" created="2022-09-22T16:56:48.205" complete="100000">
    <ac:txMkLst xmlns:ac="http://schemas.microsoft.com/office/drawing/2013/main/command">
      <pc:docMk xmlns:pc="http://schemas.microsoft.com/office/powerpoint/2013/main/command"/>
      <pc:sldMk xmlns:pc="http://schemas.microsoft.com/office/powerpoint/2013/main/command" cId="3240492020" sldId="734"/>
      <ac:spMk id="2" creationId="{02E0411F-3176-405F-AF02-8A3C8AAF0339}"/>
      <ac:txMk cp="15">
        <ac:context len="79" hash="1664726085"/>
      </ac:txMk>
    </ac:txMkLst>
    <p188:pos x="1974448" y="340931"/>
    <p188:txBody>
      <a:bodyPr/>
      <a:lstStyle/>
      <a:p>
        <a:r>
          <a:rPr lang="en-US"/>
          <a:t>write out % in headline</a:t>
        </a:r>
      </a:p>
    </p188:txBody>
  </p188:cm>
  <p188:cm id="{4FC29E16-AFEB-4CD6-B52A-B59F331869BD}" authorId="{5BD90D4C-25CF-D8C0-EF06-27663B70180B}" status="resolved" created="2022-09-22T20:04:13.687" complete="100000">
    <ac:deMkLst xmlns:ac="http://schemas.microsoft.com/office/drawing/2013/main/command">
      <pc:docMk xmlns:pc="http://schemas.microsoft.com/office/powerpoint/2013/main/command"/>
      <pc:sldMk xmlns:pc="http://schemas.microsoft.com/office/powerpoint/2013/main/command" cId="3240492020" sldId="734"/>
      <ac:spMk id="3" creationId="{9AD684D4-FE3C-4906-ABC7-FE8C8799307C}"/>
    </ac:deMkLst>
    <p188:txBody>
      <a:bodyPr/>
      <a:lstStyle/>
      <a:p>
        <a:r>
          <a:rPr lang="en-US"/>
          <a:t>The original red failed to meet the minimum 4.5:1 contrast requirement. Also, we should never rely on color alone to convey information. I added "Correct Answer" after the percentage to have the text as well as the color.</a:t>
        </a:r>
      </a:p>
    </p188:txBody>
  </p188:cm>
</p188:cmLst>
</file>

<file path=ppt/comments/modernComment_2DF_70B9E841.xml><?xml version="1.0" encoding="utf-8"?>
<p188:cmLst xmlns:a="http://schemas.openxmlformats.org/drawingml/2006/main" xmlns:r="http://schemas.openxmlformats.org/officeDocument/2006/relationships" xmlns:p188="http://schemas.microsoft.com/office/powerpoint/2018/8/main">
  <p188:cm id="{47F3CF72-8E16-4B2E-B15C-4FF16BA31483}" authorId="{C3D873E3-4DC4-748B-D574-646FE133D5AE}" status="resolved" created="2022-09-22T16:58:06.513" complete="100000">
    <ac:txMkLst xmlns:ac="http://schemas.microsoft.com/office/drawing/2013/main/command">
      <pc:docMk xmlns:pc="http://schemas.microsoft.com/office/powerpoint/2013/main/command"/>
      <pc:sldMk xmlns:pc="http://schemas.microsoft.com/office/powerpoint/2013/main/command" cId="1891231809" sldId="735"/>
      <ac:spMk id="2" creationId="{02E0411F-3176-405F-AF02-8A3C8AAF0339}"/>
      <ac:txMk cp="15">
        <ac:context len="87" hash="3440553614"/>
      </ac:txMk>
    </ac:txMkLst>
    <p188:pos x="1974448" y="340931"/>
    <p188:txBody>
      <a:bodyPr/>
      <a:lstStyle/>
      <a:p>
        <a:r>
          <a:rPr lang="en-US"/>
          <a:t>write out % in headline</a:t>
        </a:r>
      </a:p>
    </p188:txBody>
  </p188:cm>
  <p188:cm id="{3F3C080A-F384-4BC5-AFDA-C993E149ADFE}" authorId="{5BD90D4C-25CF-D8C0-EF06-27663B70180B}" status="resolved" created="2022-09-22T20:04:46.080" complete="100000">
    <ac:deMkLst xmlns:ac="http://schemas.microsoft.com/office/drawing/2013/main/command">
      <pc:docMk xmlns:pc="http://schemas.microsoft.com/office/powerpoint/2013/main/command"/>
      <pc:sldMk xmlns:pc="http://schemas.microsoft.com/office/powerpoint/2013/main/command" cId="1891231809" sldId="735"/>
      <ac:spMk id="3" creationId="{9AD684D4-FE3C-4906-ABC7-FE8C8799307C}"/>
    </ac:deMkLst>
    <p188:txBody>
      <a:bodyPr/>
      <a:lstStyle/>
      <a:p>
        <a:r>
          <a:rPr lang="en-US"/>
          <a:t>The original red failed to meet the minimum 4.5:1 contrast requirement. Also, we should never rely on color alone to convey information. I added "Correct Answer" after the percentage to have the text as well as the color.</a:t>
        </a:r>
      </a:p>
    </p188:txBody>
  </p188:cm>
</p188:cmLst>
</file>

<file path=ppt/comments/modernComment_2E0_DF097136.xml><?xml version="1.0" encoding="utf-8"?>
<p188:cmLst xmlns:a="http://schemas.openxmlformats.org/drawingml/2006/main" xmlns:r="http://schemas.openxmlformats.org/officeDocument/2006/relationships" xmlns:p188="http://schemas.microsoft.com/office/powerpoint/2018/8/main">
  <p188:cm id="{12D76A78-D75A-4EAD-8781-5AA660118C6E}" authorId="{C3D873E3-4DC4-748B-D574-646FE133D5AE}" status="resolved" created="2022-09-22T16:57:51.230" complete="100000">
    <ac:txMkLst xmlns:ac="http://schemas.microsoft.com/office/drawing/2013/main/command">
      <pc:docMk xmlns:pc="http://schemas.microsoft.com/office/powerpoint/2013/main/command"/>
      <pc:sldMk xmlns:pc="http://schemas.microsoft.com/office/powerpoint/2013/main/command" cId="3741937974" sldId="736"/>
      <ac:spMk id="2" creationId="{02E0411F-3176-405F-AF02-8A3C8AAF0339}"/>
      <ac:txMk cp="15">
        <ac:context len="87" hash="3440552525"/>
      </ac:txMk>
    </ac:txMkLst>
    <p188:pos x="1974448" y="340931"/>
    <p188:txBody>
      <a:bodyPr/>
      <a:lstStyle/>
      <a:p>
        <a:r>
          <a:rPr lang="en-US"/>
          <a:t>write out % in headline</a:t>
        </a:r>
      </a:p>
    </p188:txBody>
  </p188:cm>
</p188:cmLst>
</file>

<file path=ppt/comments/modernComment_2E1_654C3648.xml><?xml version="1.0" encoding="utf-8"?>
<p188:cmLst xmlns:a="http://schemas.openxmlformats.org/drawingml/2006/main" xmlns:r="http://schemas.openxmlformats.org/officeDocument/2006/relationships" xmlns:p188="http://schemas.microsoft.com/office/powerpoint/2018/8/main">
  <p188:cm id="{581ABFDE-3071-4700-8233-73F4F45990BD}" authorId="{C3D873E3-4DC4-748B-D574-646FE133D5AE}" status="resolved" created="2022-09-22T17:00:32.384" complete="100000">
    <pc:sldMkLst xmlns:pc="http://schemas.microsoft.com/office/powerpoint/2013/main/command">
      <pc:docMk/>
      <pc:sldMk cId="1699493448" sldId="737"/>
    </pc:sldMkLst>
    <p188:txBody>
      <a:bodyPr/>
      <a:lstStyle/>
      <a:p>
        <a:r>
          <a:rPr lang="en-US"/>
          <a:t>write out % in headline</a:t>
        </a:r>
      </a:p>
    </p188:txBody>
  </p188:cm>
</p188:cmLst>
</file>

<file path=ppt/comments/modernComment_2E2_999D7FFB.xml><?xml version="1.0" encoding="utf-8"?>
<p188:cmLst xmlns:a="http://schemas.openxmlformats.org/drawingml/2006/main" xmlns:r="http://schemas.openxmlformats.org/officeDocument/2006/relationships" xmlns:p188="http://schemas.microsoft.com/office/powerpoint/2018/8/main">
  <p188:cm id="{A31C7EF3-3D67-4243-8BC9-E25F22438DAF}" authorId="{C3D873E3-4DC4-748B-D574-646FE133D5AE}" status="resolved" created="2022-09-22T17:01:05.038" complete="100000">
    <ac:txMkLst xmlns:ac="http://schemas.microsoft.com/office/drawing/2013/main/command">
      <pc:docMk xmlns:pc="http://schemas.microsoft.com/office/powerpoint/2013/main/command"/>
      <pc:sldMk xmlns:pc="http://schemas.microsoft.com/office/powerpoint/2013/main/command" cId="2577235963" sldId="738"/>
      <ac:spMk id="2" creationId="{02E0411F-3176-405F-AF02-8A3C8AAF0339}"/>
      <ac:txMk cp="15" len="1">
        <ac:context len="95" hash="82376767"/>
      </ac:txMk>
    </ac:txMkLst>
    <p188:pos x="2113344" y="340931"/>
    <p188:txBody>
      <a:bodyPr/>
      <a:lstStyle/>
      <a:p>
        <a:r>
          <a:rPr lang="en-US"/>
          <a:t>write out % in headline</a:t>
        </a:r>
      </a:p>
    </p188:txBody>
  </p188:cm>
  <p188:cm id="{F86115C6-78F4-48E9-89EE-E43DD613BB91}" authorId="{5BD90D4C-25CF-D8C0-EF06-27663B70180B}" status="resolved" created="2022-09-22T20:05:20.047" complete="100000">
    <ac:deMkLst xmlns:ac="http://schemas.microsoft.com/office/drawing/2013/main/command">
      <pc:docMk xmlns:pc="http://schemas.microsoft.com/office/powerpoint/2013/main/command"/>
      <pc:sldMk xmlns:pc="http://schemas.microsoft.com/office/powerpoint/2013/main/command" cId="2577235963" sldId="738"/>
      <ac:spMk id="3" creationId="{9AD684D4-FE3C-4906-ABC7-FE8C8799307C}"/>
    </ac:deMkLst>
    <p188:txBody>
      <a:bodyPr/>
      <a:lstStyle/>
      <a:p>
        <a:r>
          <a:rPr lang="en-US"/>
          <a:t>The original red failed to meet the minimum 4.5:1 contrast requirement. Also, we should never rely on color alone to convey information. I added "Correct Answer" after the percentage to have the text as well as the color.</a:t>
        </a:r>
      </a:p>
    </p188:txBody>
  </p188:cm>
</p188:cmLst>
</file>

<file path=ppt/comments/modernComment_2E3_A7529DA8.xml><?xml version="1.0" encoding="utf-8"?>
<p188:cmLst xmlns:a="http://schemas.openxmlformats.org/drawingml/2006/main" xmlns:r="http://schemas.openxmlformats.org/officeDocument/2006/relationships" xmlns:p188="http://schemas.microsoft.com/office/powerpoint/2018/8/main">
  <p188:cm id="{26E7906D-88C5-44CD-98BF-C023238B5881}" authorId="{C3D873E3-4DC4-748B-D574-646FE133D5AE}" status="resolved" created="2022-09-22T17:02:16.059" complete="100000">
    <ac:txMkLst xmlns:ac="http://schemas.microsoft.com/office/drawing/2013/main/command">
      <pc:docMk xmlns:pc="http://schemas.microsoft.com/office/powerpoint/2013/main/command"/>
      <pc:sldMk xmlns:pc="http://schemas.microsoft.com/office/powerpoint/2013/main/command" cId="2807209384" sldId="739"/>
      <ac:spMk id="2" creationId="{02E0411F-3176-405F-AF02-8A3C8AAF0339}"/>
      <ac:txMk cp="15">
        <ac:context len="128" hash="3530441663"/>
      </ac:txMk>
    </ac:txMkLst>
    <p188:pos x="1812403" y="121012"/>
    <p188:txBody>
      <a:bodyPr/>
      <a:lstStyle/>
      <a:p>
        <a:r>
          <a:rPr lang="en-US"/>
          <a:t>write out % in headline</a:t>
        </a:r>
      </a:p>
    </p188:txBody>
  </p188:cm>
</p188:cmLst>
</file>

<file path=ppt/comments/modernComment_2E4_5F10E1F9.xml><?xml version="1.0" encoding="utf-8"?>
<p188:cmLst xmlns:a="http://schemas.openxmlformats.org/drawingml/2006/main" xmlns:r="http://schemas.openxmlformats.org/officeDocument/2006/relationships" xmlns:p188="http://schemas.microsoft.com/office/powerpoint/2018/8/main">
  <p188:cm id="{9CFBED7E-EC52-43CA-A003-A12D80AD8467}" authorId="{C3D873E3-4DC4-748B-D574-646FE133D5AE}" status="resolved" created="2022-09-22T17:04:02.014" complete="100000">
    <pc:sldMkLst xmlns:pc="http://schemas.microsoft.com/office/powerpoint/2013/main/command">
      <pc:docMk/>
      <pc:sldMk cId="1594941945" sldId="740"/>
    </pc:sldMkLst>
    <p188:txBody>
      <a:bodyPr/>
      <a:lstStyle/>
      <a:p>
        <a:r>
          <a:rPr lang="en-US"/>
          <a:t>write out % in headline</a:t>
        </a:r>
      </a:p>
    </p188:txBody>
  </p188:cm>
  <p188:cm id="{0C9236FB-A4EA-4332-A8B2-A928988D2A9A}" authorId="{5BD90D4C-25CF-D8C0-EF06-27663B70180B}" status="resolved" created="2022-09-22T20:06:02.178" complete="100000">
    <ac:deMkLst xmlns:ac="http://schemas.microsoft.com/office/drawing/2013/main/command">
      <pc:docMk xmlns:pc="http://schemas.microsoft.com/office/powerpoint/2013/main/command"/>
      <pc:sldMk xmlns:pc="http://schemas.microsoft.com/office/powerpoint/2013/main/command" cId="1594941945" sldId="740"/>
      <ac:spMk id="3" creationId="{9AD684D4-FE3C-4906-ABC7-FE8C8799307C}"/>
    </ac:deMkLst>
    <p188:txBody>
      <a:bodyPr/>
      <a:lstStyle/>
      <a:p>
        <a:r>
          <a:rPr lang="en-US"/>
          <a:t>The original red failed to meet the minimum 4.5:1 contrast requirement. Also, we should never rely on color alone to convey information. I added "Correct Answer" after the percentage to have the text as well as the color.</a:t>
        </a:r>
      </a:p>
    </p188:txBody>
  </p188:cm>
</p188:cmLst>
</file>

<file path=ppt/comments/modernComment_2E5_D4937F22.xml><?xml version="1.0" encoding="utf-8"?>
<p188:cmLst xmlns:a="http://schemas.openxmlformats.org/drawingml/2006/main" xmlns:r="http://schemas.openxmlformats.org/officeDocument/2006/relationships" xmlns:p188="http://schemas.microsoft.com/office/powerpoint/2018/8/main">
  <p188:cm id="{5DE4F2A9-DFCF-4122-929A-0FAD7B233C0B}" authorId="{C3D873E3-4DC4-748B-D574-646FE133D5AE}" status="resolved" created="2022-09-22T17:04:20.024" complete="100000">
    <ac:txMkLst xmlns:ac="http://schemas.microsoft.com/office/drawing/2013/main/command">
      <pc:docMk xmlns:pc="http://schemas.microsoft.com/office/powerpoint/2013/main/command"/>
      <pc:sldMk xmlns:pc="http://schemas.microsoft.com/office/powerpoint/2013/main/command" cId="3566436130" sldId="741"/>
      <ac:spMk id="2" creationId="{02E0411F-3176-405F-AF02-8A3C8AAF0339}"/>
      <ac:txMk cp="15">
        <ac:context len="114" hash="3554202236"/>
      </ac:txMk>
    </ac:txMkLst>
    <p188:pos x="1812403" y="121012"/>
    <p188:txBody>
      <a:bodyPr/>
      <a:lstStyle/>
      <a:p>
        <a:r>
          <a:rPr lang="en-US"/>
          <a:t>write out % in headline</a:t>
        </a:r>
      </a:p>
    </p188:txBody>
  </p188:cm>
</p188:cmLst>
</file>

<file path=ppt/comments/modernComment_2E6_6B8E339C.xml><?xml version="1.0" encoding="utf-8"?>
<p188:cmLst xmlns:a="http://schemas.openxmlformats.org/drawingml/2006/main" xmlns:r="http://schemas.openxmlformats.org/officeDocument/2006/relationships" xmlns:p188="http://schemas.microsoft.com/office/powerpoint/2018/8/main">
  <p188:cm id="{D4FEE8FF-9856-45F4-B4A9-DEED3F978D8D}" authorId="{C3D873E3-4DC4-748B-D574-646FE133D5AE}" status="resolved" created="2022-09-22T17:04:51.886" complete="100000">
    <ac:txMkLst xmlns:ac="http://schemas.microsoft.com/office/drawing/2013/main/command">
      <pc:docMk xmlns:pc="http://schemas.microsoft.com/office/powerpoint/2013/main/command"/>
      <pc:sldMk xmlns:pc="http://schemas.microsoft.com/office/powerpoint/2013/main/command" cId="1804481436" sldId="742"/>
      <ac:spMk id="2" creationId="{02E0411F-3176-405F-AF02-8A3C8AAF0339}"/>
      <ac:txMk cp="15">
        <ac:context len="114" hash="3554203325"/>
      </ac:txMk>
    </ac:txMkLst>
    <p188:pos x="1812403" y="121012"/>
    <p188:txBody>
      <a:bodyPr/>
      <a:lstStyle/>
      <a:p>
        <a:r>
          <a:rPr lang="en-US"/>
          <a:t>write out % in headline</a:t>
        </a:r>
      </a:p>
    </p188:txBody>
  </p188:cm>
  <p188:cm id="{21666B29-817C-4931-BC65-E8F694E09A57}" authorId="{5BD90D4C-25CF-D8C0-EF06-27663B70180B}" status="resolved" created="2022-09-22T20:06:27.105" complete="100000">
    <ac:deMkLst xmlns:ac="http://schemas.microsoft.com/office/drawing/2013/main/command">
      <pc:docMk xmlns:pc="http://schemas.microsoft.com/office/powerpoint/2013/main/command"/>
      <pc:sldMk xmlns:pc="http://schemas.microsoft.com/office/powerpoint/2013/main/command" cId="1804481436" sldId="742"/>
      <ac:spMk id="3" creationId="{9AD684D4-FE3C-4906-ABC7-FE8C8799307C}"/>
    </ac:deMkLst>
    <p188:txBody>
      <a:bodyPr/>
      <a:lstStyle/>
      <a:p>
        <a:r>
          <a:rPr lang="en-US"/>
          <a:t>The original red failed to meet the minimum 4.5:1 contrast requirement. Also, we should never rely on color alone to convey information. I added "Correct Answer" after the percentage to have the text as well as the color.</a:t>
        </a:r>
      </a:p>
    </p188:txBody>
  </p188:cm>
</p188:cmLst>
</file>

<file path=ppt/comments/modernComment_2E7_3378D72D.xml><?xml version="1.0" encoding="utf-8"?>
<p188:cmLst xmlns:a="http://schemas.openxmlformats.org/drawingml/2006/main" xmlns:r="http://schemas.openxmlformats.org/officeDocument/2006/relationships" xmlns:p188="http://schemas.microsoft.com/office/powerpoint/2018/8/main">
  <p188:cm id="{2AC4B4F6-95C8-45F1-B28E-AC8CBC9C4726}" authorId="{5BD90D4C-25CF-D8C0-EF06-27663B70180B}" status="resolved" created="2022-09-22T19:56:33.195" complete="100000">
    <ac:txMkLst xmlns:ac="http://schemas.microsoft.com/office/drawing/2013/main/command">
      <pc:docMk xmlns:pc="http://schemas.microsoft.com/office/powerpoint/2013/main/command"/>
      <pc:sldMk xmlns:pc="http://schemas.microsoft.com/office/powerpoint/2013/main/command" cId="863557421" sldId="743"/>
      <ac:spMk id="3" creationId="{242B4A3F-7B87-44A5-80DF-C76B8767F574}"/>
      <ac:txMk cp="19" len="32">
        <ac:context len="148" hash="648331175"/>
      </ac:txMk>
    </ac:txMkLst>
    <p188:pos x="8063753" y="742763"/>
    <p188:txBody>
      <a:bodyPr/>
      <a:lstStyle/>
      <a:p>
        <a:r>
          <a:rPr lang="en-US"/>
          <a:t>Hyperlink color changed to meet the minimum 4.5:1 contrast requirement.</a:t>
        </a:r>
      </a:p>
    </p188:txBody>
  </p188:cm>
</p188:cmLst>
</file>

<file path=ppt/comments/modernComment_2E8_60331A02.xml><?xml version="1.0" encoding="utf-8"?>
<p188:cmLst xmlns:a="http://schemas.openxmlformats.org/drawingml/2006/main" xmlns:r="http://schemas.openxmlformats.org/officeDocument/2006/relationships" xmlns:p188="http://schemas.microsoft.com/office/powerpoint/2018/8/main">
  <p188:cm id="{0A96402E-B3F1-41F1-8C06-8C543B25827E}" authorId="{C3D873E3-4DC4-748B-D574-646FE133D5AE}" status="resolved" created="2022-09-22T16:03:34.815" complete="100000">
    <ac:txMkLst xmlns:ac="http://schemas.microsoft.com/office/drawing/2013/main/command">
      <pc:docMk xmlns:pc="http://schemas.microsoft.com/office/powerpoint/2013/main/command"/>
      <pc:sldMk xmlns:pc="http://schemas.microsoft.com/office/powerpoint/2013/main/command" cId="1613961730" sldId="744"/>
      <ac:spMk id="3" creationId="{2B83FCE7-132A-42EA-BEA5-44A362C0A787}"/>
      <ac:txMk cp="48" len="3">
        <ac:context len="376" hash="1454412319"/>
      </ac:txMk>
    </ac:txMkLst>
    <p188:pos x="3505200" y="366246"/>
    <p188:txBody>
      <a:bodyPr/>
      <a:lstStyle/>
      <a:p>
        <a:r>
          <a:rPr lang="en-US"/>
          <a:t>Write out, first reference. --On first reference within a document, state the full name of the program, group or activity. Follow it with the acronym in parentheses only if it will be used again in the document
</a:t>
        </a:r>
      </a:p>
    </p188:txBody>
  </p188:cm>
</p188:cmLst>
</file>

<file path=ppt/comments/modernComment_2EC_1759FEF6.xml><?xml version="1.0" encoding="utf-8"?>
<p188:cmLst xmlns:a="http://schemas.openxmlformats.org/drawingml/2006/main" xmlns:r="http://schemas.openxmlformats.org/officeDocument/2006/relationships" xmlns:p188="http://schemas.microsoft.com/office/powerpoint/2018/8/main">
  <p188:cm id="{E3F9DC2C-6DB9-457A-9FD8-A5328A9369DC}" authorId="{5BD90D4C-25CF-D8C0-EF06-27663B70180B}" status="resolved" created="2022-09-22T20:12:42.455" complete="100000">
    <ac:txMkLst xmlns:ac="http://schemas.microsoft.com/office/drawing/2013/main/command">
      <pc:docMk xmlns:pc="http://schemas.microsoft.com/office/powerpoint/2013/main/command"/>
      <pc:sldMk xmlns:pc="http://schemas.microsoft.com/office/powerpoint/2013/main/command" cId="391773942" sldId="748"/>
      <ac:spMk id="3" creationId="{6279C94F-7600-4EAB-9D6B-DE34866DD087}"/>
      <ac:txMk cp="326" len="38">
        <ac:context len="393" hash="2866375673"/>
      </ac:txMk>
    </ac:txMkLst>
    <p188:pos x="10242176" y="2921187"/>
    <p188:txBody>
      <a:bodyPr/>
      <a:lstStyle/>
      <a:p>
        <a:r>
          <a:rPr lang="en-US"/>
          <a:t>I changed the hyperlink text color because the original failed to meet the minimum 4.5:1 contrast requirement. </a:t>
        </a:r>
      </a:p>
    </p188:txBody>
  </p188:cm>
</p188:cmLst>
</file>

<file path=ppt/comments/modernComment_2F6_FF37272F.xml><?xml version="1.0" encoding="utf-8"?>
<p188:cmLst xmlns:a="http://schemas.openxmlformats.org/drawingml/2006/main" xmlns:r="http://schemas.openxmlformats.org/officeDocument/2006/relationships" xmlns:p188="http://schemas.microsoft.com/office/powerpoint/2018/8/main">
  <p188:cm id="{833A4A35-90D2-42E8-9374-0BD72789A791}" authorId="{5BD90D4C-25CF-D8C0-EF06-27663B70180B}" status="resolved" created="2022-09-22T19:21:34.456" complete="100000">
    <ac:deMkLst xmlns:ac="http://schemas.microsoft.com/office/drawing/2013/main/command">
      <pc:docMk xmlns:pc="http://schemas.microsoft.com/office/powerpoint/2013/main/command"/>
      <pc:sldMk xmlns:pc="http://schemas.microsoft.com/office/powerpoint/2013/main/command" cId="4281804591" sldId="758"/>
      <ac:grpSpMk id="15" creationId="{86C0C0B2-F942-4B6B-999A-9D5CB19BF0FB}"/>
    </ac:deMkLst>
    <p188:txBody>
      <a:bodyPr/>
      <a:lstStyle/>
      <a:p>
        <a:r>
          <a:rPr lang="en-US"/>
          <a:t>There were several issues on this slide. First, when using several different elements, be sure to review the Reading Order tab. You can get there by going to the Review tab then it is under the Check Accessibility options. The Reading Order tab determines the order in which each individual element on a slide will be read by a screen reader. On this slide, it was all over the place, which would have been extremely confusing for the audience who cannot see the slide.
Next, many elements failed to meet the minimum 4.5:1 contrast ratio. I went ahead and fixed that, but please be cognizant of the audience who has low vision. Using light color on a light background or a dark color on a dark background may be an issue.
Finally, when using alt text, please include all of the text from the group. </a:t>
        </a:r>
      </a:p>
    </p188:txBody>
  </p188:cm>
</p188:cmLst>
</file>

<file path=ppt/comments/modernComment_2F7_DAF53B2D.xml><?xml version="1.0" encoding="utf-8"?>
<p188:cmLst xmlns:a="http://schemas.openxmlformats.org/drawingml/2006/main" xmlns:r="http://schemas.openxmlformats.org/officeDocument/2006/relationships" xmlns:p188="http://schemas.microsoft.com/office/powerpoint/2018/8/main">
  <p188:cm id="{B037F451-AEB4-4FBD-8771-6589340FB06B}" authorId="{C3D873E3-4DC4-748B-D574-646FE133D5AE}" created="2022-09-22T16:41:47.034">
    <pc:sldMkLst xmlns:pc="http://schemas.microsoft.com/office/powerpoint/2013/main/command">
      <pc:docMk/>
      <pc:sldMk cId="3673504557" sldId="759"/>
    </pc:sldMkLst>
    <p188:txBody>
      <a:bodyPr/>
      <a:lstStyle/>
      <a:p>
        <a:r>
          <a:rPr lang="en-US"/>
          <a:t>See alt text and contrast comments on slide 25</a:t>
        </a:r>
      </a:p>
    </p188:txBody>
  </p188:cm>
  <p188:cm id="{A5D933FE-7CB9-4842-8CC8-3574DE1BAC1E}" authorId="{5BD90D4C-25CF-D8C0-EF06-27663B70180B}" status="resolved" created="2022-09-23T11:49:02.414" complete="100000">
    <ac:deMkLst xmlns:ac="http://schemas.microsoft.com/office/drawing/2013/main/command">
      <pc:docMk xmlns:pc="http://schemas.microsoft.com/office/powerpoint/2013/main/command"/>
      <pc:sldMk xmlns:pc="http://schemas.microsoft.com/office/powerpoint/2013/main/command" cId="3673504557" sldId="759"/>
      <ac:graphicFrameMk id="6" creationId="{ED0F8EE1-1083-4C50-A131-04D90D627E1E}"/>
    </ac:deMkLst>
    <p188:txBody>
      <a:bodyPr/>
      <a:lstStyle/>
      <a:p>
        <a:r>
          <a:rPr lang="en-US"/>
          <a:t>This chart relies on the audience's ability to distinguish color. For this to be accessible, a unique shape should be added to each line (I went ahead and took care of that. Each line color also should have sufficient contrast with the white background (I also took care of that). It would also be helpful for screen reader users to include a table with the same data points (I have also taken care of that) because otherwise the data within the chart would not be read.. The table may be altered as desired as long as the color contrast meets the minimum 4.5:1 requirement, the header row and first column box remain checked in the Table Design tab and the author does not create merged or split cells. I also added an additional sentence to the chart's alt text that directs screen reader users to the accessible table.</a:t>
        </a:r>
      </a:p>
    </p188:txBody>
  </p188:cm>
</p188:cmLst>
</file>

<file path=ppt/drawings/drawing1.xml><?xml version="1.0" encoding="utf-8"?>
<c:userShapes xmlns:c="http://schemas.openxmlformats.org/drawingml/2006/chart">
  <cdr:relSizeAnchor xmlns:cdr="http://schemas.openxmlformats.org/drawingml/2006/chartDrawing">
    <cdr:from>
      <cdr:x>0.88636</cdr:x>
      <cdr:y>0.92714</cdr:y>
    </cdr:from>
    <cdr:to>
      <cdr:x>1</cdr:x>
      <cdr:y>0.98038</cdr:y>
    </cdr:to>
    <cdr:sp macro="" textlink="">
      <cdr:nvSpPr>
        <cdr:cNvPr id="4" name="Slide Number Placeholder 1">
          <a:extLst xmlns:a="http://schemas.openxmlformats.org/drawingml/2006/main">
            <a:ext uri="{FF2B5EF4-FFF2-40B4-BE49-F238E27FC236}">
              <a16:creationId xmlns:a16="http://schemas.microsoft.com/office/drawing/2014/main" id="{EF8EC4A7-98C7-46B2-80D8-521BE171F66D}"/>
            </a:ext>
          </a:extLst>
        </cdr:cNvPr>
        <cdr:cNvSpPr txBox="1">
          <a:spLocks xmlns:a="http://schemas.openxmlformats.org/drawingml/2006/main"/>
        </cdr:cNvSpPr>
      </cdr:nvSpPr>
      <cdr:spPr>
        <a:xfrm xmlns:a="http://schemas.openxmlformats.org/drawingml/2006/main">
          <a:off x="10806545" y="6358351"/>
          <a:ext cx="1385455" cy="365125"/>
        </a:xfrm>
        <a:prstGeom xmlns:a="http://schemas.openxmlformats.org/drawingml/2006/main" prst="rect">
          <a:avLst/>
        </a:prstGeom>
      </cdr:spPr>
      <cdr:txBody>
        <a:bodyPr xmlns:a="http://schemas.openxmlformats.org/drawingml/2006/main" vert="horz" lIns="91440" tIns="45720" rIns="91440" bIns="45720"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fld id="{91BD7323-49BF-4C97-8773-5EC64C492009}" type="slidenum">
            <a:rPr lang="en-US" sz="1200" smtClean="0"/>
            <a:pPr/>
            <a:t>32</a:t>
          </a:fld>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D79EC-125C-4CA4-BA2E-492BF47A1E81}" type="datetimeFigureOut">
              <a:rPr lang="en-US" smtClean="0"/>
              <a:t>9/27/2022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6E0B3-A422-4ADE-8E1A-0407C5F18A85}" type="slidenum">
              <a:rPr lang="en-US" smtClean="0"/>
              <a:t>‹#›</a:t>
            </a:fld>
            <a:endParaRPr lang="en-US" dirty="0"/>
          </a:p>
        </p:txBody>
      </p:sp>
    </p:spTree>
    <p:extLst>
      <p:ext uri="{BB962C8B-B14F-4D97-AF65-F5344CB8AC3E}">
        <p14:creationId xmlns:p14="http://schemas.microsoft.com/office/powerpoint/2010/main" val="318106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a:t>
            </a:r>
          </a:p>
          <a:p>
            <a:r>
              <a:rPr lang="en-US" dirty="0"/>
              <a:t>My name is Tonia Hickman, I have been with KDE for over 20 years, but I ‘m new to the division of district support and to the world of infinite campus.  Please be patient with me, I’m nervous as a cat.  I would like to ask that you hold your questions until the end of the presentation.</a:t>
            </a:r>
          </a:p>
          <a:p>
            <a:r>
              <a:rPr lang="en-US" dirty="0"/>
              <a:t> “</a:t>
            </a:r>
          </a:p>
          <a:p>
            <a:endParaRPr lang="en-US" dirty="0"/>
          </a:p>
        </p:txBody>
      </p:sp>
      <p:sp>
        <p:nvSpPr>
          <p:cNvPr id="4" name="Slide Number Placeholder 3"/>
          <p:cNvSpPr>
            <a:spLocks noGrp="1"/>
          </p:cNvSpPr>
          <p:nvPr>
            <p:ph type="sldNum" sz="quarter" idx="5"/>
          </p:nvPr>
        </p:nvSpPr>
        <p:spPr/>
        <p:txBody>
          <a:bodyPr/>
          <a:lstStyle/>
          <a:p>
            <a:fld id="{98D6E0B3-A422-4ADE-8E1A-0407C5F18A85}" type="slidenum">
              <a:rPr lang="en-US" smtClean="0"/>
              <a:t>17</a:t>
            </a:fld>
            <a:endParaRPr lang="en-US" dirty="0"/>
          </a:p>
        </p:txBody>
      </p:sp>
    </p:spTree>
    <p:extLst>
      <p:ext uri="{BB962C8B-B14F-4D97-AF65-F5344CB8AC3E}">
        <p14:creationId xmlns:p14="http://schemas.microsoft.com/office/powerpoint/2010/main" val="4062759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listed the numbers here as a reference for this year’s data count. If you would like to compare to last year’s we have them listed on our KDE web site.</a:t>
            </a:r>
          </a:p>
          <a:p>
            <a:endParaRPr lang="en-US" dirty="0"/>
          </a:p>
        </p:txBody>
      </p:sp>
      <p:sp>
        <p:nvSpPr>
          <p:cNvPr id="4" name="Slide Number Placeholder 3"/>
          <p:cNvSpPr>
            <a:spLocks noGrp="1"/>
          </p:cNvSpPr>
          <p:nvPr>
            <p:ph type="sldNum" sz="quarter" idx="5"/>
          </p:nvPr>
        </p:nvSpPr>
        <p:spPr/>
        <p:txBody>
          <a:bodyPr/>
          <a:lstStyle/>
          <a:p>
            <a:fld id="{98D6E0B3-A422-4ADE-8E1A-0407C5F18A85}" type="slidenum">
              <a:rPr lang="en-US" smtClean="0"/>
              <a:t>26</a:t>
            </a:fld>
            <a:endParaRPr lang="en-US" dirty="0"/>
          </a:p>
        </p:txBody>
      </p:sp>
    </p:spTree>
    <p:extLst>
      <p:ext uri="{BB962C8B-B14F-4D97-AF65-F5344CB8AC3E}">
        <p14:creationId xmlns:p14="http://schemas.microsoft.com/office/powerpoint/2010/main" val="314433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Continues over to this slide – notice the total of medically diagnosed reported conditions</a:t>
            </a:r>
          </a:p>
          <a:p>
            <a:endParaRPr lang="en-US" dirty="0"/>
          </a:p>
        </p:txBody>
      </p:sp>
      <p:sp>
        <p:nvSpPr>
          <p:cNvPr id="4" name="Slide Number Placeholder 3"/>
          <p:cNvSpPr>
            <a:spLocks noGrp="1"/>
          </p:cNvSpPr>
          <p:nvPr>
            <p:ph type="sldNum" sz="quarter" idx="5"/>
          </p:nvPr>
        </p:nvSpPr>
        <p:spPr/>
        <p:txBody>
          <a:bodyPr/>
          <a:lstStyle/>
          <a:p>
            <a:fld id="{98D6E0B3-A422-4ADE-8E1A-0407C5F18A85}" type="slidenum">
              <a:rPr lang="en-US" smtClean="0"/>
              <a:t>27</a:t>
            </a:fld>
            <a:endParaRPr lang="en-US" dirty="0"/>
          </a:p>
        </p:txBody>
      </p:sp>
    </p:spTree>
    <p:extLst>
      <p:ext uri="{BB962C8B-B14F-4D97-AF65-F5344CB8AC3E}">
        <p14:creationId xmlns:p14="http://schemas.microsoft.com/office/powerpoint/2010/main" val="1958177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note of the big drop in numbers that is due to covid and notice how the numbers are starting to come back as the kids have returned school.  Looking forward to seeing the data for this next school year.</a:t>
            </a:r>
          </a:p>
          <a:p>
            <a:endParaRPr lang="en-US" dirty="0"/>
          </a:p>
        </p:txBody>
      </p:sp>
      <p:sp>
        <p:nvSpPr>
          <p:cNvPr id="4" name="Slide Number Placeholder 3"/>
          <p:cNvSpPr>
            <a:spLocks noGrp="1"/>
          </p:cNvSpPr>
          <p:nvPr>
            <p:ph type="sldNum" sz="quarter" idx="5"/>
          </p:nvPr>
        </p:nvSpPr>
        <p:spPr/>
        <p:txBody>
          <a:bodyPr/>
          <a:lstStyle/>
          <a:p>
            <a:fld id="{98D6E0B3-A422-4ADE-8E1A-0407C5F18A85}" type="slidenum">
              <a:rPr lang="en-US" smtClean="0"/>
              <a:t>28</a:t>
            </a:fld>
            <a:endParaRPr lang="en-US" dirty="0"/>
          </a:p>
        </p:txBody>
      </p:sp>
    </p:spTree>
    <p:extLst>
      <p:ext uri="{BB962C8B-B14F-4D97-AF65-F5344CB8AC3E}">
        <p14:creationId xmlns:p14="http://schemas.microsoft.com/office/powerpoint/2010/main" val="403585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same thing happened for vision data covid is the reason for the bid drop in numbers.  The referrals are the  blue line.</a:t>
            </a:r>
          </a:p>
          <a:p>
            <a:endParaRPr lang="en-US" dirty="0"/>
          </a:p>
        </p:txBody>
      </p:sp>
      <p:sp>
        <p:nvSpPr>
          <p:cNvPr id="4" name="Slide Number Placeholder 3"/>
          <p:cNvSpPr>
            <a:spLocks noGrp="1"/>
          </p:cNvSpPr>
          <p:nvPr>
            <p:ph type="sldNum" sz="quarter" idx="5"/>
          </p:nvPr>
        </p:nvSpPr>
        <p:spPr/>
        <p:txBody>
          <a:bodyPr/>
          <a:lstStyle/>
          <a:p>
            <a:fld id="{98D6E0B3-A422-4ADE-8E1A-0407C5F18A85}" type="slidenum">
              <a:rPr lang="en-US" smtClean="0"/>
              <a:t>29</a:t>
            </a:fld>
            <a:endParaRPr lang="en-US" dirty="0"/>
          </a:p>
        </p:txBody>
      </p:sp>
    </p:spTree>
    <p:extLst>
      <p:ext uri="{BB962C8B-B14F-4D97-AF65-F5344CB8AC3E}">
        <p14:creationId xmlns:p14="http://schemas.microsoft.com/office/powerpoint/2010/main" val="328153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orange line is screenings, the maroon line represents exams, and the blue line makes reference to referrals.</a:t>
            </a:r>
          </a:p>
          <a:p>
            <a:endParaRPr lang="en-US" dirty="0"/>
          </a:p>
        </p:txBody>
      </p:sp>
      <p:sp>
        <p:nvSpPr>
          <p:cNvPr id="4" name="Slide Number Placeholder 3"/>
          <p:cNvSpPr>
            <a:spLocks noGrp="1"/>
          </p:cNvSpPr>
          <p:nvPr>
            <p:ph type="sldNum" sz="quarter" idx="5"/>
          </p:nvPr>
        </p:nvSpPr>
        <p:spPr/>
        <p:txBody>
          <a:bodyPr/>
          <a:lstStyle/>
          <a:p>
            <a:fld id="{98D6E0B3-A422-4ADE-8E1A-0407C5F18A85}" type="slidenum">
              <a:rPr lang="en-US" smtClean="0"/>
              <a:t>30</a:t>
            </a:fld>
            <a:endParaRPr lang="en-US" dirty="0"/>
          </a:p>
        </p:txBody>
      </p:sp>
    </p:spTree>
    <p:extLst>
      <p:ext uri="{BB962C8B-B14F-4D97-AF65-F5344CB8AC3E}">
        <p14:creationId xmlns:p14="http://schemas.microsoft.com/office/powerpoint/2010/main" val="94631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Notice the total number of Health office visits.  I think its interesting of the number of students returning back to class. This just shows of what a difference it makes in having a school nurse as more students can return to class instead of being sent home.</a:t>
            </a:r>
          </a:p>
          <a:p>
            <a:pPr eaLnBrk="1" hangingPunct="1">
              <a:spcBef>
                <a:spcPct val="0"/>
              </a:spcBef>
            </a:pPr>
            <a:endParaRPr lang="en-US" altLang="en-US" dirty="0"/>
          </a:p>
          <a:p>
            <a:pPr eaLnBrk="1" hangingPunct="1">
              <a:spcBef>
                <a:spcPct val="0"/>
              </a:spcBef>
            </a:pPr>
            <a:r>
              <a:rPr lang="en-US" altLang="en-US" dirty="0"/>
              <a:t>We have 135 districts out of 171 that are charting in Infinite Campus. If your district is not charting in campus, we would love to help you make that possible! It’s even possible for districts working with Health Departments.</a:t>
            </a:r>
          </a:p>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31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0595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sent home plus 0% medical and EMS= ONLY 9% of students left school for 91% back to class. Great job!!!!!</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an ad hoc report that will show you which health office visits are missing discharges so they can easily be corrected.  We recommend running this ad hoc frequently during the school year so you don’t have a lot of end of the school year clean up. We can help you walk through the process if needed.</a:t>
            </a:r>
          </a:p>
          <a:p>
            <a:endParaRPr lang="en-US" dirty="0"/>
          </a:p>
        </p:txBody>
      </p:sp>
      <p:sp>
        <p:nvSpPr>
          <p:cNvPr id="4" name="Slide Number Placeholder 3"/>
          <p:cNvSpPr>
            <a:spLocks noGrp="1"/>
          </p:cNvSpPr>
          <p:nvPr>
            <p:ph type="sldNum" sz="quarter" idx="5"/>
          </p:nvPr>
        </p:nvSpPr>
        <p:spPr/>
        <p:txBody>
          <a:bodyPr/>
          <a:lstStyle/>
          <a:p>
            <a:fld id="{98D6E0B3-A422-4ADE-8E1A-0407C5F18A85}" type="slidenum">
              <a:rPr lang="en-US" smtClean="0"/>
              <a:t>32</a:t>
            </a:fld>
            <a:endParaRPr lang="en-US" dirty="0"/>
          </a:p>
        </p:txBody>
      </p:sp>
    </p:spTree>
    <p:extLst>
      <p:ext uri="{BB962C8B-B14F-4D97-AF65-F5344CB8AC3E}">
        <p14:creationId xmlns:p14="http://schemas.microsoft.com/office/powerpoint/2010/main" val="2907239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Stephanie Bunge and I am a School Health Consultant at the Kentucky Department of Education. I am part of the Kentucky Healthy School Team and we are in the Division of District Support at KDE. Our team is funded by a federal grant from the Centers for Disease Control and Prevention to improve student academic achievement through nutrition, physical education and physical activity and the management of chronic conditions.</a:t>
            </a:r>
          </a:p>
          <a:p>
            <a:endParaRPr lang="en-US" dirty="0"/>
          </a:p>
          <a:p>
            <a:r>
              <a:rPr lang="en-US" dirty="0"/>
              <a:t>We have worked with wellness policies for quite a few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74D52-3CD5-4105-AF26-62C4A8F0DC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2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show a few of resources that could be helpful as you implement, review, and revise your district’s wellness policy. Our Healthy Schools Team provides professional development on most of them, as well as the Division of School and Community Nutrition.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74D52-3CD5-4105-AF26-62C4A8F0DC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279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15CA2-1010-4D62-B76A-13944E30DD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195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go over the beginning of the year infinite campus reminders. It’s very important that districts update this information each school year as legislatures often request this information and we want it to be as accurate as possible.</a:t>
            </a:r>
          </a:p>
          <a:p>
            <a:endParaRPr lang="en-US" dirty="0"/>
          </a:p>
        </p:txBody>
      </p:sp>
      <p:sp>
        <p:nvSpPr>
          <p:cNvPr id="4" name="Slide Number Placeholder 3"/>
          <p:cNvSpPr>
            <a:spLocks noGrp="1"/>
          </p:cNvSpPr>
          <p:nvPr>
            <p:ph type="sldNum" sz="quarter" idx="5"/>
          </p:nvPr>
        </p:nvSpPr>
        <p:spPr/>
        <p:txBody>
          <a:bodyPr/>
          <a:lstStyle/>
          <a:p>
            <a:fld id="{98D6E0B3-A422-4ADE-8E1A-0407C5F18A85}" type="slidenum">
              <a:rPr lang="en-US" smtClean="0"/>
              <a:t>18</a:t>
            </a:fld>
            <a:endParaRPr lang="en-US" dirty="0"/>
          </a:p>
        </p:txBody>
      </p:sp>
    </p:spTree>
    <p:extLst>
      <p:ext uri="{BB962C8B-B14F-4D97-AF65-F5344CB8AC3E}">
        <p14:creationId xmlns:p14="http://schemas.microsoft.com/office/powerpoint/2010/main" val="249334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715CA2-1010-4D62-B76A-13944E30DD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11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Kentucky Youth Risk Behavior Survey. This slide shows the percentage of high school students who attempted suicide (one or more times during the 12 months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9.5. The percentage for Male students is 6.1. The percentage for Female students is 12.3. The percentage for 9th grade students is 9.4. The percentage for 10th grade students is 12.9. The percentage for 11th grade students is 7.6. The percentage for 12th grade students is 6.8. The percentage for Asian students is 6.5. The percentage for Black students is 10.6. The percentage for Hispanic/Latino students is 14.7. The percentage for White students is 8.0. All Hispanic students are included in the Hispanic category.  All other races are non-Hispanic. This graph contains weighted results. Missing bar indicates fewer than 30 students in the subgroup.</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10th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7B3D8-D94B-43BD-BD5D-DB0C895CAD9B}"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Kentucky Youth Risk Behavior Survey. This slide shows the percentage of high school students who ever used an electronic vapor product (including e-cigarettes, vapes, vape pens, e-cigars, e-hookahs, hookah pens, and mods [such as JUUL, SMOK, Suorin, Vuse, and blu]).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45.1. The percentage for Male students is 40.7. The percentage for Female students is 48.9. The percentage for 9th grade students is 36.1. The percentage for 10th grade students is 41.4. The percentage for 11th grade students is 46.7. The percentage for 12th grade students is 57.2. The percentage for Asian students is 31.1. The percentage for Black students is 40.3. The percentage for Hispanic/Latino students is 42.7. The percentage for Native American students is 51.3. The percentage for White students is 45.7.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7B3D8-D94B-43BD-BD5D-DB0C895CAD9B}"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Kentucky Youth Risk Behavior Survey. This slide shows the percentage of high school students who ever used marijuana  (one or more times during their life).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23.1. The percentage for Male students is 21.3. The percentage for Female students is 24.6. The percentage for 9th grade students is 20.1. The percentage for 10th grade students is 21.5. The percentage for 11th grade students is 21.6. The percentage for 12th grade students is 29.3. The percentage for Asian students is 3.9. The percentage for Black students is 30.9. The percentage for Hispanic/Latino students is 30.4. The percentage for Native American students is 20.1. The percentage for White students is 20.9.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9th grade students. The prevalence for 12th grade students is higher than for 10th grade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7B3D8-D94B-43BD-BD5D-DB0C895CAD9B}"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Kentucky Youth Risk Behavior Survey. This slide shows percentages of high school students who ever had sexual intercourse.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30.7. The percentage for Male students is 29.0. The percentage for Female students is 32.4. The percentage for 9th grade students is 16.0. The percentage for 10th grade students is 29.1. The percentage for 11th grade students is 33.6. The percentage for 12th grade students is 44.7. The percentage for Asian students is 7.4. The percentage for Black students is 23.3. The percentage for Hispanic/Latino students is 30.0. The percentage for Native American students is 34.9. The percentage for White students is 31.1.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Hispanic students is higher than for Asian students. The prevalence for Native American students is higher than for Asian students. The prevalence for White students is higher than for Asian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7B3D8-D94B-43BD-BD5D-DB0C895CAD9B}"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Kentucky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47.8. The percentage for Male students is 47.3. The percentage for Female students is 47.8. The percentage for 9th grade students is 44.9. The percentage for 10th grade students is 46.7. The percentage for 11th grade students is 46.8. The percentage for 12th grade students is 52.8. The percentage for Asian students is 59.0. The percentage for Black students is 41.0. The percentage for Hispanic/Latino students is 51.7. The percentage for Native American students is 36.6. The percentage for White students is 47.5.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7B3D8-D94B-43BD-BD5D-DB0C895CAD9B}"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Kentucky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44.7. The percentage for Male students is 52.8. The percentage for Female students is 36.5. The percentage for 9th grade students is 47.9. The percentage for 10th grade students is 44.5. The percentage for 11th grade students is 41.3. The percentage for 12th grade students is 44.3. The percentage for Asian students is 56.7. The percentage for Black students is 40.0. The percentage for Hispanic/Latino students is 35.8. The percentage for Native American students is 50.3. The percentage for White students is 45.9.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7B3D8-D94B-43BD-BD5D-DB0C895CAD9B}"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2021 Kentucky Youth Risk Behavior Survey. This slide shows the percentage of high school students who got 8 or more hours of sleep (on an average school night).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20.0. The percentage for Male students is 20.5. The percentage for Female students is 19.5. The percentage for 9th grade students is 23.0. The percentage for 10th grade students is 22.8. The percentage for 11th grade students is 16.8. The percentage for 12th grade students is 16.7. The percentage for Asian students is 11.3. The percentage for Black students is 19.4. The percentage for Hispanic/Latino students is 16.3. The percentage for Native American students is 29.0. The percentage for White students is 20.4.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7B3D8-D94B-43BD-BD5D-DB0C895CAD9B}" type="slidenum">
              <a:rPr kumimoji="0" lang="en-US" sz="10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or are interested in professional development or technical assistance on wellness policies, please reach out to me, I would love to help. I have also included Lynsey’s contact information if you would like more information on the wellness policy builder toolkit. </a:t>
            </a:r>
          </a:p>
          <a:p>
            <a:endParaRPr lang="en-US" dirty="0"/>
          </a:p>
          <a:p>
            <a:r>
              <a:rPr lang="en-US" dirty="0"/>
              <a:t>Thank you!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B74D52-3CD5-4105-AF26-62C4A8F0DC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805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showing how to enter district hired nurses including the path you need to follow.  Instructions can be found on our student health services IC web page.</a:t>
            </a:r>
          </a:p>
        </p:txBody>
      </p:sp>
      <p:sp>
        <p:nvSpPr>
          <p:cNvPr id="4" name="Slide Number Placeholder 3"/>
          <p:cNvSpPr>
            <a:spLocks noGrp="1"/>
          </p:cNvSpPr>
          <p:nvPr>
            <p:ph type="sldNum" sz="quarter" idx="5"/>
          </p:nvPr>
        </p:nvSpPr>
        <p:spPr/>
        <p:txBody>
          <a:bodyPr/>
          <a:lstStyle/>
          <a:p>
            <a:fld id="{98D6E0B3-A422-4ADE-8E1A-0407C5F18A85}" type="slidenum">
              <a:rPr lang="en-US" smtClean="0"/>
              <a:t>19</a:t>
            </a:fld>
            <a:endParaRPr lang="en-US" dirty="0"/>
          </a:p>
        </p:txBody>
      </p:sp>
    </p:spTree>
    <p:extLst>
      <p:ext uri="{BB962C8B-B14F-4D97-AF65-F5344CB8AC3E}">
        <p14:creationId xmlns:p14="http://schemas.microsoft.com/office/powerpoint/2010/main" val="11613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screen shot showing how to enter contract hired nurses including the path you need to follow.  Instructions can be found on our student health services IC web page.</a:t>
            </a:r>
          </a:p>
          <a:p>
            <a:endParaRPr lang="en-US" dirty="0"/>
          </a:p>
        </p:txBody>
      </p:sp>
      <p:sp>
        <p:nvSpPr>
          <p:cNvPr id="4" name="Slide Number Placeholder 3"/>
          <p:cNvSpPr>
            <a:spLocks noGrp="1"/>
          </p:cNvSpPr>
          <p:nvPr>
            <p:ph type="sldNum" sz="quarter" idx="5"/>
          </p:nvPr>
        </p:nvSpPr>
        <p:spPr/>
        <p:txBody>
          <a:bodyPr/>
          <a:lstStyle/>
          <a:p>
            <a:fld id="{98D6E0B3-A422-4ADE-8E1A-0407C5F18A85}" type="slidenum">
              <a:rPr lang="en-US" smtClean="0"/>
              <a:t>20</a:t>
            </a:fld>
            <a:endParaRPr lang="en-US" dirty="0"/>
          </a:p>
        </p:txBody>
      </p:sp>
    </p:spTree>
    <p:extLst>
      <p:ext uri="{BB962C8B-B14F-4D97-AF65-F5344CB8AC3E}">
        <p14:creationId xmlns:p14="http://schemas.microsoft.com/office/powerpoint/2010/main" val="3740296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that when you enter student health conditions that you follow this chart.  This allows for mor accurate and consistent health records. If you encounter a health condition that is not listed contact us and we can help you add that to your district health conditions list. This chart can also be found on student health services IC web page.</a:t>
            </a:r>
          </a:p>
        </p:txBody>
      </p:sp>
      <p:sp>
        <p:nvSpPr>
          <p:cNvPr id="4" name="Slide Number Placeholder 3"/>
          <p:cNvSpPr>
            <a:spLocks noGrp="1"/>
          </p:cNvSpPr>
          <p:nvPr>
            <p:ph type="sldNum" sz="quarter" idx="5"/>
          </p:nvPr>
        </p:nvSpPr>
        <p:spPr/>
        <p:txBody>
          <a:bodyPr/>
          <a:lstStyle/>
          <a:p>
            <a:fld id="{B96D20F2-CD6E-4627-B50D-8EB34780E5B3}" type="slidenum">
              <a:rPr lang="en-US" smtClean="0"/>
              <a:t>21</a:t>
            </a:fld>
            <a:endParaRPr lang="en-US" dirty="0"/>
          </a:p>
        </p:txBody>
      </p:sp>
    </p:spTree>
    <p:extLst>
      <p:ext uri="{BB962C8B-B14F-4D97-AF65-F5344CB8AC3E}">
        <p14:creationId xmlns:p14="http://schemas.microsoft.com/office/powerpoint/2010/main" val="147900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98D6E0B3-A422-4ADE-8E1A-0407C5F18A85}" type="slidenum">
              <a:rPr lang="en-US" smtClean="0"/>
              <a:t>22</a:t>
            </a:fld>
            <a:endParaRPr lang="en-US" dirty="0"/>
          </a:p>
        </p:txBody>
      </p:sp>
    </p:spTree>
    <p:extLst>
      <p:ext uri="{BB962C8B-B14F-4D97-AF65-F5344CB8AC3E}">
        <p14:creationId xmlns:p14="http://schemas.microsoft.com/office/powerpoint/2010/main" val="427696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98D6E0B3-A422-4ADE-8E1A-0407C5F18A85}" type="slidenum">
              <a:rPr lang="en-US" smtClean="0"/>
              <a:t>23</a:t>
            </a:fld>
            <a:endParaRPr lang="en-US" dirty="0"/>
          </a:p>
        </p:txBody>
      </p:sp>
    </p:spTree>
    <p:extLst>
      <p:ext uri="{BB962C8B-B14F-4D97-AF65-F5344CB8AC3E}">
        <p14:creationId xmlns:p14="http://schemas.microsoft.com/office/powerpoint/2010/main" val="177209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data was very interesting to me.  Not coming from a health background, I had no idea how much work a school nurse does and how many students you help each year.  Hats off to each of you!  </a:t>
            </a:r>
          </a:p>
        </p:txBody>
      </p:sp>
      <p:sp>
        <p:nvSpPr>
          <p:cNvPr id="4" name="Slide Number Placeholder 3"/>
          <p:cNvSpPr>
            <a:spLocks noGrp="1"/>
          </p:cNvSpPr>
          <p:nvPr>
            <p:ph type="sldNum" sz="quarter" idx="5"/>
          </p:nvPr>
        </p:nvSpPr>
        <p:spPr/>
        <p:txBody>
          <a:bodyPr/>
          <a:lstStyle/>
          <a:p>
            <a:fld id="{98D6E0B3-A422-4ADE-8E1A-0407C5F18A85}" type="slidenum">
              <a:rPr lang="en-US" smtClean="0"/>
              <a:t>24</a:t>
            </a:fld>
            <a:endParaRPr lang="en-US" dirty="0"/>
          </a:p>
        </p:txBody>
      </p:sp>
    </p:spTree>
    <p:extLst>
      <p:ext uri="{BB962C8B-B14F-4D97-AF65-F5344CB8AC3E}">
        <p14:creationId xmlns:p14="http://schemas.microsoft.com/office/powerpoint/2010/main" val="3561601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ADHD ( Orange) Allergies  (Maroon) – Asthma – (Blue) Diabetes (Green )  Epilepsy (purple) Anaphylaxis (EpiPen) (Gold)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Mention the note about covid 19 and the 19-20 school year</a:t>
            </a:r>
          </a:p>
          <a:p>
            <a:endParaRPr lang="en-US" dirty="0"/>
          </a:p>
        </p:txBody>
      </p:sp>
      <p:sp>
        <p:nvSpPr>
          <p:cNvPr id="4" name="Slide Number Placeholder 3"/>
          <p:cNvSpPr>
            <a:spLocks noGrp="1"/>
          </p:cNvSpPr>
          <p:nvPr>
            <p:ph type="sldNum" sz="quarter" idx="5"/>
          </p:nvPr>
        </p:nvSpPr>
        <p:spPr/>
        <p:txBody>
          <a:bodyPr/>
          <a:lstStyle/>
          <a:p>
            <a:fld id="{98D6E0B3-A422-4ADE-8E1A-0407C5F18A85}" type="slidenum">
              <a:rPr lang="en-US" smtClean="0"/>
              <a:t>25</a:t>
            </a:fld>
            <a:endParaRPr lang="en-US" dirty="0"/>
          </a:p>
        </p:txBody>
      </p:sp>
    </p:spTree>
    <p:extLst>
      <p:ext uri="{BB962C8B-B14F-4D97-AF65-F5344CB8AC3E}">
        <p14:creationId xmlns:p14="http://schemas.microsoft.com/office/powerpoint/2010/main" val="115913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C780F66A-B804-4B63-9B28-04CBB169E14A}" type="slidenum">
              <a:rPr lang="en-US" smtClean="0"/>
              <a:t>‹#›</a:t>
            </a:fld>
            <a:endParaRPr lang="en-US" dirty="0"/>
          </a:p>
        </p:txBody>
      </p:sp>
    </p:spTree>
    <p:extLst>
      <p:ext uri="{BB962C8B-B14F-4D97-AF65-F5344CB8AC3E}">
        <p14:creationId xmlns:p14="http://schemas.microsoft.com/office/powerpoint/2010/main" val="233336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C780F66A-B804-4B63-9B28-04CBB169E14A}" type="slidenum">
              <a:rPr lang="en-US" smtClean="0"/>
              <a:t>‹#›</a:t>
            </a:fld>
            <a:endParaRPr lang="en-US" dirty="0"/>
          </a:p>
        </p:txBody>
      </p:sp>
      <p:sp>
        <p:nvSpPr>
          <p:cNvPr id="4" name="Content Placeholder 2"/>
          <p:cNvSpPr>
            <a:spLocks noGrp="1"/>
          </p:cNvSpPr>
          <p:nvPr>
            <p:ph sz="half" idx="1"/>
          </p:nvPr>
        </p:nvSpPr>
        <p:spPr>
          <a:xfrm>
            <a:off x="581633" y="1801625"/>
            <a:ext cx="4297680" cy="4694708"/>
          </a:xfrm>
          <a:prstGeom prst="rect">
            <a:avLst/>
          </a:prstGeo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28456" y="1801625"/>
            <a:ext cx="4297680" cy="4694708"/>
          </a:xfrm>
          <a:prstGeom prst="rect">
            <a:avLst/>
          </a:prstGeo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324529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dirty="0"/>
          </a:p>
        </p:txBody>
      </p:sp>
    </p:spTree>
    <p:extLst>
      <p:ext uri="{BB962C8B-B14F-4D97-AF65-F5344CB8AC3E}">
        <p14:creationId xmlns:p14="http://schemas.microsoft.com/office/powerpoint/2010/main" val="3516744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09640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2E8_60331A0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ky.gov/districts/SHS/Pages/default.aspx" TargetMode="External"/><Relationship Id="rId2" Type="http://schemas.microsoft.com/office/2018/10/relationships/comments" Target="../comments/modernComment_2EC_1759FEF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daysoftheyear.com/days/school-nurse-day/" TargetMode="External"/></Relationships>
</file>

<file path=ppt/slides/_rels/slide19.xml.rels><?xml version="1.0" encoding="UTF-8" standalone="yes"?>
<Relationships xmlns="http://schemas.openxmlformats.org/package/2006/relationships"><Relationship Id="rId3" Type="http://schemas.microsoft.com/office/2018/10/relationships/comments" Target="../comments/modernComment_11A_FC91CE0A.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education.ky.gov/districts/SHS/Pages/School-Health-Services-Infinite-Campus-Information.aspx"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8/10/relationships/comments" Target="../comments/modernComment_106_78AB2412.xml"/><Relationship Id="rId1" Type="http://schemas.openxmlformats.org/officeDocument/2006/relationships/slideLayout" Target="../slideLayouts/slideLayout2.xml"/><Relationship Id="rId4" Type="http://schemas.openxmlformats.org/officeDocument/2006/relationships/hyperlink" Target="https://leadershipandinfluencingchangeinnursing.pressbooks.com/chapter/chapter-6-primary-health-care-interprofessional-leadership-collaboration-and-team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education.ky.gov/districts/SHS/Pages/School-Health-Services-Infinite-Campus-Information.aspx" TargetMode="External"/></Relationships>
</file>

<file path=ppt/slides/_rels/slide21.xml.rels><?xml version="1.0" encoding="UTF-8" standalone="yes"?>
<Relationships xmlns="http://schemas.openxmlformats.org/package/2006/relationships"><Relationship Id="rId3" Type="http://schemas.microsoft.com/office/2018/10/relationships/comments" Target="../comments/modernComment_11C_A7CD2638.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D_F7046C2C.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ducation.ky.gov/districts/SHS/Pages/School-Health-Services-Infinite-Campus-Information.asp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0C_2C7DA824.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chart" Target="../charts/chart1.xml"/><Relationship Id="rId5" Type="http://schemas.openxmlformats.org/officeDocument/2006/relationships/image" Target="../media/image14.sv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microsoft.com/office/2018/10/relationships/comments" Target="../comments/modernComment_2F6_FF37272F.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18/10/relationships/comments" Target="../comments/modernComment_10B_3C7D6ED2.xml"/><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9.svg"/><Relationship Id="rId4" Type="http://schemas.openxmlformats.org/officeDocument/2006/relationships/image" Target="../media/image25.png"/><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microsoft.com/office/2018/10/relationships/comments" Target="../comments/modernComment_10F_FF2554E2.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12_E3B40915.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9.svg"/><Relationship Id="rId3" Type="http://schemas.microsoft.com/office/2018/10/relationships/comments" Target="../comments/modernComment_2F7_DAF53B2D.xml"/><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8" Type="http://schemas.openxmlformats.org/officeDocument/2006/relationships/image" Target="../media/image42.svg"/><Relationship Id="rId3" Type="http://schemas.microsoft.com/office/2018/10/relationships/comments" Target="../comments/modernComment_111_C04E5A9F.xml"/><Relationship Id="rId7" Type="http://schemas.openxmlformats.org/officeDocument/2006/relationships/image" Target="../media/image41.png"/><Relationship Id="rId12"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24.png"/><Relationship Id="rId10" Type="http://schemas.openxmlformats.org/officeDocument/2006/relationships/image" Target="../media/image44.png"/><Relationship Id="rId4" Type="http://schemas.openxmlformats.org/officeDocument/2006/relationships/image" Target="../media/image25.png"/><Relationship Id="rId9"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microsoft.com/office/2018/10/relationships/comments" Target="../comments/modernComment_114_E76E73F5.xm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hyperlink" Target="mailto:angela.mcdonald@education.ky.gov" TargetMode="External"/><Relationship Id="rId2" Type="http://schemas.microsoft.com/office/2018/10/relationships/comments" Target="../comments/modernComment_2E7_3378D72D.xml"/><Relationship Id="rId1" Type="http://schemas.openxmlformats.org/officeDocument/2006/relationships/slideLayout" Target="../slideLayouts/slideLayout2.xml"/><Relationship Id="rId4" Type="http://schemas.openxmlformats.org/officeDocument/2006/relationships/hyperlink" Target="mailto:tonia.hickman@education.ky.go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154_FFDCCD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ky.gov/districts/SHS/Pages/default.aspx" TargetMode="External"/><Relationship Id="rId2" Type="http://schemas.microsoft.com/office/2018/10/relationships/comments" Target="../comments/modernComment_108_60351B7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microsoft.com/office/2018/10/relationships/comments" Target="../comments/modernComment_2D9_68904F8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microsoft.com/office/2018/10/relationships/comments" Target="../comments/modernComment_2DA_B4DDD8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18/10/relationships/comments" Target="../comments/modernComment_133_0.xm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2" Type="http://schemas.microsoft.com/office/2018/10/relationships/comments" Target="../comments/modernComment_2DB_3FA5230A.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microsoft.com/office/2018/10/relationships/comments" Target="../comments/modernComment_2DC_9D2C66AB.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microsoft.com/office/2018/10/relationships/comments" Target="../comments/modernComment_2DD_F4267CEB.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microsoft.com/office/2018/10/relationships/comments" Target="../comments/modernComment_2DE_C125FBF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bn.ky.gov/General/Pages/Validation.aspx" TargetMode="External"/><Relationship Id="rId2" Type="http://schemas.microsoft.com/office/2018/10/relationships/comments" Target="../comments/modernComment_101_2C9C633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microsoft.com/office/2018/10/relationships/comments" Target="../comments/modernComment_2E0_DF0971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microsoft.com/office/2018/10/relationships/comments" Target="../comments/modernComment_2DF_70B9E8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microsoft.com/office/2018/10/relationships/comments" Target="../comments/modernComment_2E1_654C36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microsoft.com/office/2018/10/relationships/comments" Target="../comments/modernComment_2E2_999D7FFB.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microsoft.com/office/2018/10/relationships/comments" Target="../comments/modernComment_2E3_A7529DA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E4_5F10E1F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kbn.ky.gov/Education/Pages/Continuing-Education-Competency.aspx" TargetMode="External"/><Relationship Id="rId2" Type="http://schemas.microsoft.com/office/2018/10/relationships/comments" Target="../comments/modernComment_110_8CC53DFF.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microsoft.com/office/2018/10/relationships/comments" Target="../comments/modernComment_2E5_D4937F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microsoft.com/office/2018/10/relationships/comments" Target="../comments/modernComment_2E6_6B8E339C.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CA_6921DBB6.xml"/><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hyperlink" Target="https://education.ky.gov/curriculum/WSCC/data/Pages/Youth-Risk-Behavior-Survey-(YRBS).aspx" TargetMode="External"/><Relationship Id="rId4" Type="http://schemas.openxmlformats.org/officeDocument/2006/relationships/hyperlink" Target="mailto:Stephanie.bunge@education.ky.go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angela.mcdonald@education.ky.gov" TargetMode="External"/><Relationship Id="rId2" Type="http://schemas.microsoft.com/office/2018/10/relationships/comments" Target="../comments/modernComment_105_6DE593FD.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ky.gov/districts/SHS/Pages/District-Health-Coordinators-Briefcase.aspx" TargetMode="External"/><Relationship Id="rId2" Type="http://schemas.microsoft.com/office/2018/10/relationships/comments" Target="../comments/modernComment_109_E775390F.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microsoft.com/office/2018/10/relationships/comments" Target="../comments/modernComment_10E_9BD76DAB.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1122363"/>
            <a:ext cx="9144000" cy="2046864"/>
          </a:xfrm>
        </p:spPr>
        <p:txBody>
          <a:bodyPr/>
          <a:lstStyle/>
          <a:p>
            <a:r>
              <a:rPr lang="en-US" dirty="0"/>
              <a:t>District Health Coordinator Conference 2022</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p:txBody>
          <a:bodyPr vert="horz" lIns="91440" tIns="45720" rIns="91440" bIns="45720" rtlCol="0" anchor="t">
            <a:normAutofit/>
          </a:bodyPr>
          <a:lstStyle/>
          <a:p>
            <a:r>
              <a:rPr lang="en-US" dirty="0"/>
              <a:t>Sept. 29, 2022</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E8895-EFA2-40EC-A2D3-70F74D98DF21}"/>
              </a:ext>
            </a:extLst>
          </p:cNvPr>
          <p:cNvSpPr>
            <a:spLocks noGrp="1"/>
          </p:cNvSpPr>
          <p:nvPr>
            <p:ph type="title"/>
          </p:nvPr>
        </p:nvSpPr>
        <p:spPr/>
        <p:txBody>
          <a:bodyPr/>
          <a:lstStyle/>
          <a:p>
            <a:r>
              <a:rPr lang="en-US" dirty="0"/>
              <a:t>Consents for treatments and screenings</a:t>
            </a:r>
          </a:p>
        </p:txBody>
      </p:sp>
      <p:sp>
        <p:nvSpPr>
          <p:cNvPr id="3" name="Content Placeholder 2">
            <a:extLst>
              <a:ext uri="{FF2B5EF4-FFF2-40B4-BE49-F238E27FC236}">
                <a16:creationId xmlns:a16="http://schemas.microsoft.com/office/drawing/2014/main" id="{C61C5132-1099-497A-8C1E-0621BBEE3EBF}"/>
              </a:ext>
            </a:extLst>
          </p:cNvPr>
          <p:cNvSpPr>
            <a:spLocks noGrp="1"/>
          </p:cNvSpPr>
          <p:nvPr>
            <p:ph idx="1"/>
          </p:nvPr>
        </p:nvSpPr>
        <p:spPr>
          <a:xfrm>
            <a:off x="838200" y="1603203"/>
            <a:ext cx="10515600" cy="4351338"/>
          </a:xfrm>
        </p:spPr>
        <p:txBody>
          <a:bodyPr/>
          <a:lstStyle/>
          <a:p>
            <a:r>
              <a:rPr lang="en-US" dirty="0"/>
              <a:t>Districts should be getting yearly consent to treat students from parents/guardians</a:t>
            </a:r>
          </a:p>
          <a:p>
            <a:r>
              <a:rPr lang="en-US" dirty="0"/>
              <a:t>In addition, districts </a:t>
            </a:r>
            <a:r>
              <a:rPr lang="en-US" b="1" dirty="0"/>
              <a:t>should not </a:t>
            </a:r>
            <a:r>
              <a:rPr lang="en-US" dirty="0"/>
              <a:t>be performing routine health screenings without signed parental/guardian consent</a:t>
            </a:r>
          </a:p>
          <a:p>
            <a:r>
              <a:rPr lang="en-US" dirty="0"/>
              <a:t>Just because the screenings are required by law, this does not override the need for consent</a:t>
            </a:r>
          </a:p>
          <a:p>
            <a:r>
              <a:rPr lang="en-US" dirty="0"/>
              <a:t>Consent for both treatment and screening can be combined into one consent form</a:t>
            </a:r>
          </a:p>
        </p:txBody>
      </p:sp>
    </p:spTree>
    <p:extLst>
      <p:ext uri="{BB962C8B-B14F-4D97-AF65-F5344CB8AC3E}">
        <p14:creationId xmlns:p14="http://schemas.microsoft.com/office/powerpoint/2010/main" val="276075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46D4-1D40-4287-A46F-60397B608659}"/>
              </a:ext>
            </a:extLst>
          </p:cNvPr>
          <p:cNvSpPr>
            <a:spLocks noGrp="1"/>
          </p:cNvSpPr>
          <p:nvPr>
            <p:ph type="title"/>
          </p:nvPr>
        </p:nvSpPr>
        <p:spPr/>
        <p:txBody>
          <a:bodyPr/>
          <a:lstStyle/>
          <a:p>
            <a:r>
              <a:rPr lang="en-US" dirty="0"/>
              <a:t>Guidance for Nebulizer Treatments in Schools 2022-2023</a:t>
            </a:r>
          </a:p>
        </p:txBody>
      </p:sp>
      <p:sp>
        <p:nvSpPr>
          <p:cNvPr id="3" name="Content Placeholder 2">
            <a:extLst>
              <a:ext uri="{FF2B5EF4-FFF2-40B4-BE49-F238E27FC236}">
                <a16:creationId xmlns:a16="http://schemas.microsoft.com/office/drawing/2014/main" id="{62DAB314-69D2-48FF-A1F3-0FB7CF5955A1}"/>
              </a:ext>
            </a:extLst>
          </p:cNvPr>
          <p:cNvSpPr>
            <a:spLocks noGrp="1"/>
          </p:cNvSpPr>
          <p:nvPr>
            <p:ph idx="1"/>
          </p:nvPr>
        </p:nvSpPr>
        <p:spPr/>
        <p:txBody>
          <a:bodyPr vert="horz" lIns="91440" tIns="45720" rIns="91440" bIns="45720" rtlCol="0" anchor="t">
            <a:normAutofit/>
          </a:bodyPr>
          <a:lstStyle/>
          <a:p>
            <a:r>
              <a:rPr lang="en-US" dirty="0"/>
              <a:t>Place holder for DPH statement</a:t>
            </a:r>
          </a:p>
        </p:txBody>
      </p:sp>
    </p:spTree>
    <p:extLst>
      <p:ext uri="{BB962C8B-B14F-4D97-AF65-F5344CB8AC3E}">
        <p14:creationId xmlns:p14="http://schemas.microsoft.com/office/powerpoint/2010/main" val="236519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D6BE-486D-4E56-92E5-432240791710}"/>
              </a:ext>
            </a:extLst>
          </p:cNvPr>
          <p:cNvSpPr>
            <a:spLocks noGrp="1"/>
          </p:cNvSpPr>
          <p:nvPr>
            <p:ph type="title"/>
          </p:nvPr>
        </p:nvSpPr>
        <p:spPr>
          <a:xfrm>
            <a:off x="838200" y="160844"/>
            <a:ext cx="10515600" cy="1325563"/>
          </a:xfrm>
        </p:spPr>
        <p:txBody>
          <a:bodyPr>
            <a:normAutofit fontScale="90000"/>
          </a:bodyPr>
          <a:lstStyle/>
          <a:p>
            <a:br>
              <a:rPr lang="en-US" dirty="0"/>
            </a:br>
            <a:r>
              <a:rPr lang="en-US" b="1" dirty="0"/>
              <a:t>Mental Health of School Nurses in the United States during the COVID-19 Pandemic </a:t>
            </a:r>
            <a:endParaRPr lang="en-US" dirty="0"/>
          </a:p>
        </p:txBody>
      </p:sp>
      <p:sp>
        <p:nvSpPr>
          <p:cNvPr id="3" name="Content Placeholder 2">
            <a:extLst>
              <a:ext uri="{FF2B5EF4-FFF2-40B4-BE49-F238E27FC236}">
                <a16:creationId xmlns:a16="http://schemas.microsoft.com/office/drawing/2014/main" id="{2B83FCE7-132A-42EA-BEA5-44A362C0A787}"/>
              </a:ext>
            </a:extLst>
          </p:cNvPr>
          <p:cNvSpPr>
            <a:spLocks noGrp="1"/>
          </p:cNvSpPr>
          <p:nvPr>
            <p:ph idx="1"/>
          </p:nvPr>
        </p:nvSpPr>
        <p:spPr/>
        <p:txBody>
          <a:bodyPr/>
          <a:lstStyle/>
          <a:p>
            <a:r>
              <a:rPr lang="en-US" dirty="0"/>
              <a:t> In March 2022, the Center for Disease Control (CDC) collaborated with the National Association of School Nurses (NASN) and the National Association of State School Nurse Consultants (NASSNC) to distribute a 121-item survey to school nurses in the U.S. Overall, 7,971 school nurses responded from all 50 states, the District of Columbia, tribal nations and U.S. territories. </a:t>
            </a:r>
          </a:p>
        </p:txBody>
      </p:sp>
    </p:spTree>
    <p:extLst>
      <p:ext uri="{BB962C8B-B14F-4D97-AF65-F5344CB8AC3E}">
        <p14:creationId xmlns:p14="http://schemas.microsoft.com/office/powerpoint/2010/main" val="1613961730"/>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C2E3-38D4-4FDA-9169-7F30D1BC01FD}"/>
              </a:ext>
            </a:extLst>
          </p:cNvPr>
          <p:cNvSpPr>
            <a:spLocks noGrp="1"/>
          </p:cNvSpPr>
          <p:nvPr>
            <p:ph type="title"/>
          </p:nvPr>
        </p:nvSpPr>
        <p:spPr/>
        <p:txBody>
          <a:bodyPr/>
          <a:lstStyle/>
          <a:p>
            <a:r>
              <a:rPr lang="en-US" dirty="0"/>
              <a:t>Conditions Reported by School Nurses </a:t>
            </a:r>
          </a:p>
        </p:txBody>
      </p:sp>
      <p:sp>
        <p:nvSpPr>
          <p:cNvPr id="3" name="Content Placeholder 2">
            <a:extLst>
              <a:ext uri="{FF2B5EF4-FFF2-40B4-BE49-F238E27FC236}">
                <a16:creationId xmlns:a16="http://schemas.microsoft.com/office/drawing/2014/main" id="{F967FB51-2722-49B9-8719-5618EF035BAC}"/>
              </a:ext>
            </a:extLst>
          </p:cNvPr>
          <p:cNvSpPr>
            <a:spLocks noGrp="1"/>
          </p:cNvSpPr>
          <p:nvPr>
            <p:ph idx="1"/>
          </p:nvPr>
        </p:nvSpPr>
        <p:spPr>
          <a:xfrm>
            <a:off x="838200" y="1690688"/>
            <a:ext cx="10515600" cy="4351338"/>
          </a:xfrm>
        </p:spPr>
        <p:txBody>
          <a:bodyPr/>
          <a:lstStyle/>
          <a:p>
            <a:pPr marL="0" indent="0">
              <a:buNone/>
            </a:pPr>
            <a:r>
              <a:rPr lang="en-US" dirty="0"/>
              <a:t>Conditions Reported by School Nurses, Symptoms of:</a:t>
            </a:r>
          </a:p>
          <a:p>
            <a:pPr lvl="1"/>
            <a:r>
              <a:rPr lang="en-US" dirty="0"/>
              <a:t>Post-traumatic Stress Disorder (PTSD) 30%</a:t>
            </a:r>
          </a:p>
          <a:p>
            <a:pPr lvl="1"/>
            <a:r>
              <a:rPr lang="en-US" dirty="0"/>
              <a:t>Moderate to Severe Depression 24%</a:t>
            </a:r>
          </a:p>
          <a:p>
            <a:pPr lvl="1"/>
            <a:r>
              <a:rPr lang="en-US" dirty="0"/>
              <a:t>Anxiety 22%</a:t>
            </a:r>
          </a:p>
          <a:p>
            <a:pPr lvl="1"/>
            <a:r>
              <a:rPr lang="en-US" dirty="0"/>
              <a:t>Suicidal Ideation 4%</a:t>
            </a:r>
          </a:p>
          <a:p>
            <a:pPr marL="457200" lvl="1" indent="0">
              <a:buNone/>
            </a:pPr>
            <a:endParaRPr lang="en-US" dirty="0"/>
          </a:p>
          <a:p>
            <a:pPr lvl="1">
              <a:buFont typeface="Wingdings" panose="05000000000000000000" pitchFamily="2" charset="2"/>
              <a:buChar char="ü"/>
            </a:pPr>
            <a:r>
              <a:rPr lang="en-US" dirty="0"/>
              <a:t>Almost half (45%) reported symptoms of at least one adverse mental health condition in the two weeks prior to completing the survey</a:t>
            </a:r>
          </a:p>
        </p:txBody>
      </p:sp>
    </p:spTree>
    <p:extLst>
      <p:ext uri="{BB962C8B-B14F-4D97-AF65-F5344CB8AC3E}">
        <p14:creationId xmlns:p14="http://schemas.microsoft.com/office/powerpoint/2010/main" val="412519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7FF38-9D79-4ABC-8F90-3901E56AB03B}"/>
              </a:ext>
            </a:extLst>
          </p:cNvPr>
          <p:cNvSpPr>
            <a:spLocks noGrp="1"/>
          </p:cNvSpPr>
          <p:nvPr>
            <p:ph type="title"/>
          </p:nvPr>
        </p:nvSpPr>
        <p:spPr>
          <a:xfrm>
            <a:off x="838200" y="170572"/>
            <a:ext cx="10515600" cy="1325563"/>
          </a:xfrm>
        </p:spPr>
        <p:txBody>
          <a:bodyPr>
            <a:normAutofit fontScale="90000"/>
          </a:bodyPr>
          <a:lstStyle/>
          <a:p>
            <a:br>
              <a:rPr lang="en-US" dirty="0"/>
            </a:br>
            <a:r>
              <a:rPr lang="en-US" sz="3600" b="1" dirty="0"/>
              <a:t>Work-Related Stressors Reported by School Nurses </a:t>
            </a:r>
            <a:br>
              <a:rPr lang="en-US" sz="3600" dirty="0"/>
            </a:br>
            <a:r>
              <a:rPr lang="en-US" sz="3600" b="1" dirty="0"/>
              <a:t>Since COVID-19 Was Declared a Pandemic </a:t>
            </a:r>
            <a:br>
              <a:rPr lang="en-US" sz="3600" dirty="0"/>
            </a:br>
            <a:r>
              <a:rPr lang="en-US" sz="3600" b="1" dirty="0"/>
              <a:t>(March 2020) </a:t>
            </a:r>
            <a:endParaRPr lang="en-US" sz="3600" dirty="0"/>
          </a:p>
        </p:txBody>
      </p:sp>
      <p:sp>
        <p:nvSpPr>
          <p:cNvPr id="3" name="Content Placeholder 2">
            <a:extLst>
              <a:ext uri="{FF2B5EF4-FFF2-40B4-BE49-F238E27FC236}">
                <a16:creationId xmlns:a16="http://schemas.microsoft.com/office/drawing/2014/main" id="{19847121-2CDC-459F-98D7-8E31B4F4902C}"/>
              </a:ext>
            </a:extLst>
          </p:cNvPr>
          <p:cNvSpPr>
            <a:spLocks noGrp="1"/>
          </p:cNvSpPr>
          <p:nvPr>
            <p:ph idx="1"/>
          </p:nvPr>
        </p:nvSpPr>
        <p:spPr/>
        <p:txBody>
          <a:bodyPr/>
          <a:lstStyle/>
          <a:p>
            <a:r>
              <a:rPr lang="en-US" dirty="0"/>
              <a:t>Felt bullied, threatened or harassed 	48%</a:t>
            </a:r>
          </a:p>
          <a:p>
            <a:r>
              <a:rPr lang="en-US" dirty="0"/>
              <a:t>Experienced stigma or discrimination 	39%</a:t>
            </a:r>
          </a:p>
          <a:p>
            <a:r>
              <a:rPr lang="en-US" dirty="0"/>
              <a:t>Received job related threats			24%</a:t>
            </a:r>
          </a:p>
          <a:p>
            <a:endParaRPr lang="en-US" dirty="0"/>
          </a:p>
        </p:txBody>
      </p:sp>
    </p:spTree>
    <p:extLst>
      <p:ext uri="{BB962C8B-B14F-4D97-AF65-F5344CB8AC3E}">
        <p14:creationId xmlns:p14="http://schemas.microsoft.com/office/powerpoint/2010/main" val="219108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C9FE5-8D8C-4335-841A-61C189D16B75}"/>
              </a:ext>
            </a:extLst>
          </p:cNvPr>
          <p:cNvSpPr>
            <a:spLocks noGrp="1"/>
          </p:cNvSpPr>
          <p:nvPr>
            <p:ph type="title"/>
          </p:nvPr>
        </p:nvSpPr>
        <p:spPr>
          <a:xfrm>
            <a:off x="838200" y="340411"/>
            <a:ext cx="10515600" cy="1325563"/>
          </a:xfrm>
        </p:spPr>
        <p:txBody>
          <a:bodyPr/>
          <a:lstStyle/>
          <a:p>
            <a:r>
              <a:rPr lang="en-US" dirty="0"/>
              <a:t>School Nurses Were More Likely to Report Symptoms of Mental Health Conditions If</a:t>
            </a:r>
          </a:p>
        </p:txBody>
      </p:sp>
      <p:sp>
        <p:nvSpPr>
          <p:cNvPr id="3" name="Content Placeholder 2">
            <a:extLst>
              <a:ext uri="{FF2B5EF4-FFF2-40B4-BE49-F238E27FC236}">
                <a16:creationId xmlns:a16="http://schemas.microsoft.com/office/drawing/2014/main" id="{88C3B13B-820C-4212-A2F5-EEA02CF8F3B8}"/>
              </a:ext>
            </a:extLst>
          </p:cNvPr>
          <p:cNvSpPr>
            <a:spLocks noGrp="1"/>
          </p:cNvSpPr>
          <p:nvPr>
            <p:ph idx="1"/>
          </p:nvPr>
        </p:nvSpPr>
        <p:spPr>
          <a:xfrm>
            <a:off x="838200" y="1647813"/>
            <a:ext cx="10515600" cy="4351338"/>
          </a:xfrm>
        </p:spPr>
        <p:txBody>
          <a:bodyPr>
            <a:normAutofit/>
          </a:bodyPr>
          <a:lstStyle/>
          <a:p>
            <a:r>
              <a:rPr lang="en-US" sz="2700" dirty="0"/>
              <a:t>Worked &gt;40 hours weekly</a:t>
            </a:r>
          </a:p>
          <a:p>
            <a:r>
              <a:rPr lang="en-US" sz="2700" dirty="0"/>
              <a:t>Reported inadequate staffing support or compensation</a:t>
            </a:r>
          </a:p>
          <a:p>
            <a:r>
              <a:rPr lang="en-US" sz="2700" dirty="0"/>
              <a:t>Experienced lack of peer, supervisor or school leadership support</a:t>
            </a:r>
          </a:p>
          <a:p>
            <a:r>
              <a:rPr lang="en-US" sz="2700" dirty="0"/>
              <a:t>Felt unappreciated</a:t>
            </a:r>
          </a:p>
          <a:p>
            <a:r>
              <a:rPr lang="en-US" sz="2700" dirty="0"/>
              <a:t>Worried about workplace exposure to COVID-19</a:t>
            </a:r>
          </a:p>
          <a:p>
            <a:r>
              <a:rPr lang="en-US" sz="2700" dirty="0"/>
              <a:t>Reported stigma, discrimination, job-related threats or harassment</a:t>
            </a:r>
          </a:p>
          <a:p>
            <a:r>
              <a:rPr lang="en-US" sz="2700" dirty="0"/>
              <a:t>Took on additional COVID-19 related job duties, such as notifying parents about COVID-19 quarantine and isolation, and caring for students and staff suspected of having COVID-19</a:t>
            </a:r>
          </a:p>
        </p:txBody>
      </p:sp>
    </p:spTree>
    <p:extLst>
      <p:ext uri="{BB962C8B-B14F-4D97-AF65-F5344CB8AC3E}">
        <p14:creationId xmlns:p14="http://schemas.microsoft.com/office/powerpoint/2010/main" val="429187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D3C4-1D36-4393-8541-C68BB03B08E8}"/>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id="{6279C94F-7600-4EAB-9D6B-DE34866DD087}"/>
              </a:ext>
            </a:extLst>
          </p:cNvPr>
          <p:cNvSpPr>
            <a:spLocks noGrp="1"/>
          </p:cNvSpPr>
          <p:nvPr>
            <p:ph idx="1"/>
          </p:nvPr>
        </p:nvSpPr>
        <p:spPr/>
        <p:txBody>
          <a:bodyPr/>
          <a:lstStyle/>
          <a:p>
            <a:r>
              <a:rPr lang="en-US" dirty="0"/>
              <a:t>Improving school nurse mental health is essential to creating safe environments for young people in our nation’s schools</a:t>
            </a:r>
          </a:p>
          <a:p>
            <a:r>
              <a:rPr lang="en-US" dirty="0"/>
              <a:t>Highlights opportunities to improve supportive policies and practices to reduce workplace stressors and increase workplace supports for school nurses</a:t>
            </a:r>
          </a:p>
          <a:p>
            <a:pPr marL="0" indent="0">
              <a:buNone/>
            </a:pPr>
            <a:endParaRPr lang="en-US" dirty="0"/>
          </a:p>
          <a:p>
            <a:pPr marL="0" indent="0">
              <a:buNone/>
            </a:pPr>
            <a:r>
              <a:rPr lang="en-US" dirty="0"/>
              <a:t>An infographic with survey findings will be posted on </a:t>
            </a:r>
            <a:r>
              <a:rPr lang="en-US" dirty="0">
                <a:solidFill>
                  <a:srgbClr val="007780"/>
                </a:solidFill>
                <a:hlinkClick r:id="rId3">
                  <a:extLst>
                    <a:ext uri="{A12FA001-AC4F-418D-AE19-62706E023703}">
                      <ahyp:hlinkClr xmlns:ahyp="http://schemas.microsoft.com/office/drawing/2018/hyperlinkcolor" val="tx"/>
                    </a:ext>
                  </a:extLst>
                </a:hlinkClick>
              </a:rPr>
              <a:t>KDE’s student health services webpage</a:t>
            </a:r>
            <a:r>
              <a:rPr lang="en-US" dirty="0">
                <a:solidFill>
                  <a:srgbClr val="007780"/>
                </a:solidFill>
              </a:rPr>
              <a:t> </a:t>
            </a:r>
            <a:r>
              <a:rPr lang="en-US" dirty="0"/>
              <a:t>within the next few days. </a:t>
            </a:r>
          </a:p>
          <a:p>
            <a:endParaRPr lang="en-US" dirty="0"/>
          </a:p>
          <a:p>
            <a:endParaRPr lang="en-US" dirty="0"/>
          </a:p>
        </p:txBody>
      </p:sp>
    </p:spTree>
    <p:extLst>
      <p:ext uri="{BB962C8B-B14F-4D97-AF65-F5344CB8AC3E}">
        <p14:creationId xmlns:p14="http://schemas.microsoft.com/office/powerpoint/2010/main" val="391773942"/>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7695-2DD1-4B69-B7F9-6ECA122409BE}"/>
              </a:ext>
            </a:extLst>
          </p:cNvPr>
          <p:cNvSpPr>
            <a:spLocks noGrp="1"/>
          </p:cNvSpPr>
          <p:nvPr>
            <p:ph type="title"/>
          </p:nvPr>
        </p:nvSpPr>
        <p:spPr/>
        <p:txBody>
          <a:bodyPr/>
          <a:lstStyle/>
          <a:p>
            <a:r>
              <a:rPr lang="en-US" dirty="0"/>
              <a:t>2021-2022 School Health Data/Infinite Campus News</a:t>
            </a:r>
          </a:p>
        </p:txBody>
      </p:sp>
    </p:spTree>
    <p:extLst>
      <p:ext uri="{BB962C8B-B14F-4D97-AF65-F5344CB8AC3E}">
        <p14:creationId xmlns:p14="http://schemas.microsoft.com/office/powerpoint/2010/main" val="2184839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2CA8-F9CA-411C-AF64-A854503A4914}"/>
              </a:ext>
            </a:extLst>
          </p:cNvPr>
          <p:cNvSpPr>
            <a:spLocks noGrp="1"/>
          </p:cNvSpPr>
          <p:nvPr>
            <p:ph type="title"/>
          </p:nvPr>
        </p:nvSpPr>
        <p:spPr/>
        <p:txBody>
          <a:bodyPr/>
          <a:lstStyle/>
          <a:p>
            <a:r>
              <a:rPr lang="en-US" dirty="0"/>
              <a:t>Nurse Counts</a:t>
            </a:r>
          </a:p>
        </p:txBody>
      </p:sp>
      <p:sp>
        <p:nvSpPr>
          <p:cNvPr id="3" name="Text Placeholder 2">
            <a:extLst>
              <a:ext uri="{FF2B5EF4-FFF2-40B4-BE49-F238E27FC236}">
                <a16:creationId xmlns:a16="http://schemas.microsoft.com/office/drawing/2014/main" id="{B435693D-153C-44FC-A22C-E62E0EBD13E7}"/>
              </a:ext>
            </a:extLst>
          </p:cNvPr>
          <p:cNvSpPr>
            <a:spLocks noGrp="1"/>
          </p:cNvSpPr>
          <p:nvPr>
            <p:ph type="body" sz="quarter" idx="13"/>
          </p:nvPr>
        </p:nvSpPr>
        <p:spPr/>
        <p:txBody>
          <a:bodyPr/>
          <a:lstStyle/>
          <a:p>
            <a:r>
              <a:rPr lang="en-US" dirty="0"/>
              <a:t>Very important that data be as correct as possible </a:t>
            </a:r>
          </a:p>
          <a:p>
            <a:r>
              <a:rPr lang="en-US" dirty="0"/>
              <a:t>This data point is asked for frequently to show the need for school nurses across the state.  </a:t>
            </a:r>
          </a:p>
        </p:txBody>
      </p:sp>
      <p:pic>
        <p:nvPicPr>
          <p:cNvPr id="7" name="Picture 6" descr="School nurse and student">
            <a:extLst>
              <a:ext uri="{FF2B5EF4-FFF2-40B4-BE49-F238E27FC236}">
                <a16:creationId xmlns:a16="http://schemas.microsoft.com/office/drawing/2014/main" id="{334F8115-E95F-431D-95C7-4971C52B77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01147" y="3041834"/>
            <a:ext cx="3135411" cy="2089458"/>
          </a:xfrm>
          <a:prstGeom prst="rect">
            <a:avLst/>
          </a:prstGeom>
        </p:spPr>
      </p:pic>
    </p:spTree>
    <p:extLst>
      <p:ext uri="{BB962C8B-B14F-4D97-AF65-F5344CB8AC3E}">
        <p14:creationId xmlns:p14="http://schemas.microsoft.com/office/powerpoint/2010/main" val="1731147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EE0C-9DC6-4E30-BA1E-A87A0E53289B}"/>
              </a:ext>
            </a:extLst>
          </p:cNvPr>
          <p:cNvSpPr>
            <a:spLocks noGrp="1"/>
          </p:cNvSpPr>
          <p:nvPr>
            <p:ph type="title"/>
          </p:nvPr>
        </p:nvSpPr>
        <p:spPr>
          <a:xfrm>
            <a:off x="470176" y="628650"/>
            <a:ext cx="10194592" cy="949174"/>
          </a:xfrm>
        </p:spPr>
        <p:txBody>
          <a:bodyPr>
            <a:normAutofit fontScale="90000"/>
          </a:bodyPr>
          <a:lstStyle/>
          <a:p>
            <a:r>
              <a:rPr lang="en-US" sz="3600" dirty="0"/>
              <a:t>Employment Assignment: </a:t>
            </a:r>
            <a:r>
              <a:rPr lang="en-US" dirty="0"/>
              <a:t>District</a:t>
            </a:r>
            <a:r>
              <a:rPr lang="en-US" sz="3600" dirty="0"/>
              <a:t> Hired Health Staff</a:t>
            </a:r>
            <a:br>
              <a:rPr lang="en-US" sz="2400" dirty="0"/>
            </a:br>
            <a:r>
              <a:rPr lang="en-US" sz="2000" dirty="0"/>
              <a:t>Campus Path: Census/People/District Assignments</a:t>
            </a:r>
            <a:br>
              <a:rPr lang="en-US" sz="4000" dirty="0"/>
            </a:br>
            <a:endParaRPr lang="en-US" dirty="0"/>
          </a:p>
        </p:txBody>
      </p:sp>
      <p:pic>
        <p:nvPicPr>
          <p:cNvPr id="5" name="Picture 4" descr="screenshot of district assignment information area in Infinite Campus">
            <a:extLst>
              <a:ext uri="{FF2B5EF4-FFF2-40B4-BE49-F238E27FC236}">
                <a16:creationId xmlns:a16="http://schemas.microsoft.com/office/drawing/2014/main" id="{41C7F65B-46C5-4425-9442-3D3A59A556F9}"/>
              </a:ext>
            </a:extLst>
          </p:cNvPr>
          <p:cNvPicPr/>
          <p:nvPr/>
        </p:nvPicPr>
        <p:blipFill>
          <a:blip r:embed="rId4">
            <a:extLst>
              <a:ext uri="{28A0092B-C50C-407E-A947-70E740481C1C}">
                <a14:useLocalDpi xmlns:a14="http://schemas.microsoft.com/office/drawing/2010/main" val="0"/>
              </a:ext>
            </a:extLst>
          </a:blip>
          <a:stretch>
            <a:fillRect/>
          </a:stretch>
        </p:blipFill>
        <p:spPr>
          <a:xfrm>
            <a:off x="470176" y="1577824"/>
            <a:ext cx="5395595" cy="3429000"/>
          </a:xfrm>
          <a:prstGeom prst="rect">
            <a:avLst/>
          </a:prstGeom>
        </p:spPr>
      </p:pic>
      <p:sp>
        <p:nvSpPr>
          <p:cNvPr id="8" name="Text Placeholder 2">
            <a:extLst>
              <a:ext uri="{FF2B5EF4-FFF2-40B4-BE49-F238E27FC236}">
                <a16:creationId xmlns:a16="http://schemas.microsoft.com/office/drawing/2014/main" id="{3DDC89C0-93E2-4989-9CED-5B297E896984}"/>
              </a:ext>
            </a:extLst>
          </p:cNvPr>
          <p:cNvSpPr txBox="1">
            <a:spLocks/>
          </p:cNvSpPr>
          <p:nvPr/>
        </p:nvSpPr>
        <p:spPr>
          <a:xfrm>
            <a:off x="6429633" y="1577824"/>
            <a:ext cx="3197148" cy="52801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Franklin Gothic Medium" panose="020B0603020102020204" pitchFamily="34" charset="0"/>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ClrTx/>
              <a:buFont typeface="+mj-lt"/>
              <a:buAutoNum type="arabicPeriod"/>
            </a:pPr>
            <a:r>
              <a:rPr lang="en-US" sz="1700" b="1" dirty="0"/>
              <a:t>School</a:t>
            </a:r>
            <a:r>
              <a:rPr lang="en-US" sz="1700" dirty="0"/>
              <a:t> - Select a school name</a:t>
            </a:r>
          </a:p>
          <a:p>
            <a:pPr marL="514350" indent="-514350">
              <a:buClrTx/>
              <a:buFont typeface="+mj-lt"/>
              <a:buAutoNum type="arabicPeriod"/>
            </a:pPr>
            <a:r>
              <a:rPr lang="en-US" sz="1700" b="1" dirty="0"/>
              <a:t>Date</a:t>
            </a:r>
            <a:r>
              <a:rPr lang="en-US" sz="1700" dirty="0"/>
              <a:t> - Add employee hire date</a:t>
            </a:r>
          </a:p>
          <a:p>
            <a:pPr marL="514350" indent="-514350">
              <a:buClrTx/>
              <a:buFont typeface="+mj-lt"/>
              <a:buAutoNum type="arabicPeriod"/>
            </a:pPr>
            <a:r>
              <a:rPr lang="en-US" sz="1700" b="1" dirty="0"/>
              <a:t>Type</a:t>
            </a:r>
            <a:r>
              <a:rPr lang="en-US" sz="1700" dirty="0"/>
              <a:t> - 07:Other</a:t>
            </a:r>
          </a:p>
          <a:p>
            <a:pPr marL="514350" indent="-514350">
              <a:buClrTx/>
              <a:buFont typeface="+mj-lt"/>
              <a:buAutoNum type="arabicPeriod"/>
            </a:pPr>
            <a:r>
              <a:rPr lang="en-US" sz="1700" b="1" dirty="0"/>
              <a:t>Alternate Type </a:t>
            </a:r>
            <a:r>
              <a:rPr lang="en-US" sz="1700" dirty="0"/>
              <a:t>- Choose the correct type of license from the dropdown box.  </a:t>
            </a:r>
          </a:p>
          <a:p>
            <a:pPr lvl="1"/>
            <a:r>
              <a:rPr lang="en-US" sz="1300" dirty="0">
                <a:solidFill>
                  <a:schemeClr val="tx1"/>
                </a:solidFill>
              </a:rPr>
              <a:t>LPN: Licensed Practical Nurse</a:t>
            </a:r>
          </a:p>
          <a:p>
            <a:pPr lvl="1"/>
            <a:r>
              <a:rPr lang="en-US" sz="1300" dirty="0">
                <a:solidFill>
                  <a:schemeClr val="tx1"/>
                </a:solidFill>
              </a:rPr>
              <a:t>RN: Registered Nurse/Advanced Practice RN</a:t>
            </a:r>
          </a:p>
          <a:p>
            <a:pPr>
              <a:buClrTx/>
              <a:buFont typeface="+mj-lt"/>
              <a:buAutoNum type="arabicPeriod"/>
            </a:pPr>
            <a:r>
              <a:rPr lang="en-US" sz="1700" b="1" dirty="0">
                <a:solidFill>
                  <a:schemeClr val="tx1"/>
                </a:solidFill>
              </a:rPr>
              <a:t>Check Health box</a:t>
            </a:r>
          </a:p>
          <a:p>
            <a:pPr>
              <a:buClrTx/>
              <a:buFont typeface="+mj-lt"/>
              <a:buAutoNum type="arabicPeriod"/>
            </a:pPr>
            <a:r>
              <a:rPr lang="en-US" sz="1700" b="1" dirty="0">
                <a:solidFill>
                  <a:schemeClr val="tx1"/>
                </a:solidFill>
              </a:rPr>
              <a:t>Save</a:t>
            </a:r>
          </a:p>
        </p:txBody>
      </p:sp>
      <p:sp>
        <p:nvSpPr>
          <p:cNvPr id="4" name="TextBox 3">
            <a:extLst>
              <a:ext uri="{FF2B5EF4-FFF2-40B4-BE49-F238E27FC236}">
                <a16:creationId xmlns:a16="http://schemas.microsoft.com/office/drawing/2014/main" id="{B0EE5183-973D-0766-9B46-5CB67EBF58AD}"/>
              </a:ext>
            </a:extLst>
          </p:cNvPr>
          <p:cNvSpPr txBox="1"/>
          <p:nvPr/>
        </p:nvSpPr>
        <p:spPr>
          <a:xfrm>
            <a:off x="331575" y="5169414"/>
            <a:ext cx="6098058" cy="646331"/>
          </a:xfrm>
          <a:prstGeom prst="rect">
            <a:avLst/>
          </a:prstGeom>
          <a:noFill/>
        </p:spPr>
        <p:txBody>
          <a:bodyPr wrap="square">
            <a:spAutoFit/>
          </a:bodyPr>
          <a:lstStyle/>
          <a:p>
            <a:r>
              <a:rPr lang="en-US" dirty="0">
                <a:solidFill>
                  <a:srgbClr val="FF0000"/>
                </a:solidFill>
                <a:hlinkClick r:id="rId5">
                  <a:extLst>
                    <a:ext uri="{A12FA001-AC4F-418D-AE19-62706E023703}">
                      <ahyp:hlinkClr xmlns:ahyp="http://schemas.microsoft.com/office/drawing/2018/hyperlinkcolor" val="tx"/>
                    </a:ext>
                  </a:extLst>
                </a:hlinkClick>
              </a:rPr>
              <a:t>Infinite Campus Information - Kentucky Department of Education</a:t>
            </a:r>
            <a:endParaRPr lang="en-US" dirty="0">
              <a:solidFill>
                <a:srgbClr val="FF0000"/>
              </a:solidFill>
            </a:endParaRPr>
          </a:p>
        </p:txBody>
      </p:sp>
    </p:spTree>
    <p:extLst>
      <p:ext uri="{BB962C8B-B14F-4D97-AF65-F5344CB8AC3E}">
        <p14:creationId xmlns:p14="http://schemas.microsoft.com/office/powerpoint/2010/main" val="423741389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596A-B157-4DAA-A89D-C52A770A394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55064D88-690C-4856-93CC-8F7475BF4F4C}"/>
              </a:ext>
            </a:extLst>
          </p:cNvPr>
          <p:cNvSpPr>
            <a:spLocks noGrp="1"/>
          </p:cNvSpPr>
          <p:nvPr>
            <p:ph idx="1"/>
          </p:nvPr>
        </p:nvSpPr>
        <p:spPr>
          <a:xfrm>
            <a:off x="838200" y="1372619"/>
            <a:ext cx="5084428" cy="4222838"/>
          </a:xfrm>
        </p:spPr>
        <p:txBody>
          <a:bodyPr>
            <a:normAutofit/>
          </a:bodyPr>
          <a:lstStyle/>
          <a:p>
            <a:r>
              <a:rPr lang="en-US" sz="1900" dirty="0"/>
              <a:t>Tell us about yourself!!</a:t>
            </a:r>
          </a:p>
          <a:p>
            <a:pPr lvl="2"/>
            <a:r>
              <a:rPr lang="en-US" sz="1900" dirty="0"/>
              <a:t>Nurse</a:t>
            </a:r>
          </a:p>
          <a:p>
            <a:pPr lvl="2"/>
            <a:r>
              <a:rPr lang="en-US" sz="1900" dirty="0"/>
              <a:t>Psychologist</a:t>
            </a:r>
          </a:p>
          <a:p>
            <a:pPr lvl="2"/>
            <a:r>
              <a:rPr lang="en-US" sz="1900" dirty="0"/>
              <a:t>Social Worker</a:t>
            </a:r>
          </a:p>
          <a:p>
            <a:pPr lvl="2"/>
            <a:r>
              <a:rPr lang="en-US" sz="1900" dirty="0"/>
              <a:t>DPP</a:t>
            </a:r>
          </a:p>
          <a:p>
            <a:pPr lvl="2"/>
            <a:r>
              <a:rPr lang="en-US" sz="1900" dirty="0"/>
              <a:t>Other</a:t>
            </a:r>
          </a:p>
          <a:p>
            <a:r>
              <a:rPr lang="en-US" sz="1900" dirty="0"/>
              <a:t>How long have you been district health coordinator?</a:t>
            </a:r>
          </a:p>
          <a:p>
            <a:pPr lvl="1"/>
            <a:r>
              <a:rPr lang="en-US" sz="1900" dirty="0"/>
              <a:t>This is my first year</a:t>
            </a:r>
          </a:p>
          <a:p>
            <a:pPr lvl="1"/>
            <a:r>
              <a:rPr lang="en-US" sz="1900" dirty="0"/>
              <a:t>Last year was my first year</a:t>
            </a:r>
          </a:p>
          <a:p>
            <a:pPr lvl="1"/>
            <a:r>
              <a:rPr lang="en-US" sz="1900" dirty="0"/>
              <a:t>Three to five years</a:t>
            </a:r>
          </a:p>
          <a:p>
            <a:pPr lvl="1"/>
            <a:r>
              <a:rPr lang="en-US" sz="1900" dirty="0"/>
              <a:t>Five years or longer</a:t>
            </a:r>
          </a:p>
          <a:p>
            <a:pPr marL="914400" lvl="2" indent="0">
              <a:buNone/>
            </a:pPr>
            <a:endParaRPr lang="en-US" dirty="0"/>
          </a:p>
        </p:txBody>
      </p:sp>
      <p:pic>
        <p:nvPicPr>
          <p:cNvPr id="5" name="Picture 4">
            <a:extLst>
              <a:ext uri="{FF2B5EF4-FFF2-40B4-BE49-F238E27FC236}">
                <a16:creationId xmlns:a16="http://schemas.microsoft.com/office/drawing/2014/main" id="{1F3C25FD-B3B8-4F6D-AF6D-4CCB623DB7AE}"/>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6000" y="1154506"/>
            <a:ext cx="4556740" cy="3031847"/>
          </a:xfrm>
          <a:prstGeom prst="rect">
            <a:avLst/>
          </a:prstGeom>
        </p:spPr>
      </p:pic>
    </p:spTree>
    <p:extLst>
      <p:ext uri="{BB962C8B-B14F-4D97-AF65-F5344CB8AC3E}">
        <p14:creationId xmlns:p14="http://schemas.microsoft.com/office/powerpoint/2010/main" val="2024481810"/>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EE0C-9DC6-4E30-BA1E-A87A0E53289B}"/>
              </a:ext>
            </a:extLst>
          </p:cNvPr>
          <p:cNvSpPr>
            <a:spLocks noGrp="1"/>
          </p:cNvSpPr>
          <p:nvPr>
            <p:ph type="title"/>
          </p:nvPr>
        </p:nvSpPr>
        <p:spPr/>
        <p:txBody>
          <a:bodyPr>
            <a:normAutofit fontScale="90000"/>
          </a:bodyPr>
          <a:lstStyle/>
          <a:p>
            <a:r>
              <a:rPr lang="en-US" dirty="0"/>
              <a:t>District Service Providers</a:t>
            </a:r>
            <a:br>
              <a:rPr lang="en-US" sz="1800" dirty="0"/>
            </a:br>
            <a:br>
              <a:rPr lang="en-US" sz="1800" dirty="0"/>
            </a:br>
            <a:r>
              <a:rPr lang="en-US" sz="2000" dirty="0"/>
              <a:t>Campus Path: System Administration/Resources/</a:t>
            </a:r>
            <a:br>
              <a:rPr lang="en-US" sz="2000" dirty="0"/>
            </a:br>
            <a:r>
              <a:rPr lang="en-US" sz="2000" dirty="0"/>
              <a:t>District Information/District Health Service Providers</a:t>
            </a:r>
            <a:endParaRPr lang="en-US" sz="1800" dirty="0"/>
          </a:p>
        </p:txBody>
      </p:sp>
      <p:sp>
        <p:nvSpPr>
          <p:cNvPr id="3" name="Text Placeholder 2">
            <a:extLst>
              <a:ext uri="{FF2B5EF4-FFF2-40B4-BE49-F238E27FC236}">
                <a16:creationId xmlns:a16="http://schemas.microsoft.com/office/drawing/2014/main" id="{FBA36BCB-6E1B-47F0-A9B4-8EA8A3AE83A4}"/>
              </a:ext>
            </a:extLst>
          </p:cNvPr>
          <p:cNvSpPr>
            <a:spLocks noGrp="1"/>
          </p:cNvSpPr>
          <p:nvPr>
            <p:ph type="body" sz="quarter" idx="13"/>
          </p:nvPr>
        </p:nvSpPr>
        <p:spPr>
          <a:xfrm>
            <a:off x="6508376" y="463922"/>
            <a:ext cx="5446059" cy="5439337"/>
          </a:xfrm>
        </p:spPr>
        <p:txBody>
          <a:bodyPr>
            <a:normAutofit fontScale="32500" lnSpcReduction="20000"/>
          </a:bodyPr>
          <a:lstStyle/>
          <a:p>
            <a:pPr marL="514350" indent="-514350">
              <a:buFont typeface="+mj-lt"/>
              <a:buAutoNum type="arabicPeriod"/>
            </a:pPr>
            <a:r>
              <a:rPr lang="en-US" sz="4400" b="1" dirty="0"/>
              <a:t>School Year </a:t>
            </a:r>
            <a:r>
              <a:rPr lang="en-US" sz="4400" dirty="0"/>
              <a:t>– Enter the correct school year (This information should be entered yearly even if the contract is longer than a one-year period)</a:t>
            </a:r>
            <a:endParaRPr lang="en-US" sz="3200" dirty="0"/>
          </a:p>
          <a:p>
            <a:pPr marL="514350" indent="-514350">
              <a:buFont typeface="+mj-lt"/>
              <a:buAutoNum type="arabicPeriod"/>
            </a:pPr>
            <a:r>
              <a:rPr lang="en-US" sz="4400" b="1" dirty="0"/>
              <a:t>Service Provider </a:t>
            </a:r>
            <a:r>
              <a:rPr lang="en-US" sz="4400" dirty="0"/>
              <a:t>- Choose type of service provider from the dropdown menu.</a:t>
            </a:r>
          </a:p>
          <a:p>
            <a:pPr lvl="1"/>
            <a:r>
              <a:rPr lang="en-US" sz="4000" dirty="0"/>
              <a:t>01. Health Department</a:t>
            </a:r>
          </a:p>
          <a:p>
            <a:pPr lvl="1"/>
            <a:r>
              <a:rPr lang="en-US" sz="4000" dirty="0"/>
              <a:t>02. Hospital</a:t>
            </a:r>
          </a:p>
          <a:p>
            <a:pPr lvl="1"/>
            <a:r>
              <a:rPr lang="en-US" sz="4000" dirty="0"/>
              <a:t>03. Staffing Agency</a:t>
            </a:r>
          </a:p>
          <a:p>
            <a:pPr lvl="1"/>
            <a:r>
              <a:rPr lang="en-US" sz="4000" dirty="0"/>
              <a:t>04. Federally Qualified Health Care Center</a:t>
            </a:r>
            <a:endParaRPr lang="en-US" dirty="0"/>
          </a:p>
          <a:p>
            <a:pPr marL="514350" indent="-514350">
              <a:buFont typeface="+mj-lt"/>
              <a:buAutoNum type="arabicPeriod"/>
            </a:pPr>
            <a:r>
              <a:rPr lang="en-US" sz="5600" b="1" dirty="0"/>
              <a:t>Medical Professional: </a:t>
            </a:r>
            <a:r>
              <a:rPr lang="en-US" sz="5600" dirty="0"/>
              <a:t>Choose type of medical professional from drop down menu</a:t>
            </a:r>
          </a:p>
          <a:p>
            <a:pPr lvl="1"/>
            <a:r>
              <a:rPr lang="en-US" sz="4000" dirty="0"/>
              <a:t>PA: Physician’s Assistant</a:t>
            </a:r>
          </a:p>
          <a:p>
            <a:pPr lvl="1"/>
            <a:r>
              <a:rPr lang="en-US" sz="4000" dirty="0"/>
              <a:t>APRN: Advanced Practice RN</a:t>
            </a:r>
          </a:p>
          <a:p>
            <a:pPr lvl="1"/>
            <a:r>
              <a:rPr lang="en-US" sz="4000" dirty="0"/>
              <a:t>RN: Registered Nurse</a:t>
            </a:r>
          </a:p>
          <a:p>
            <a:pPr lvl="1"/>
            <a:r>
              <a:rPr lang="en-US" sz="4000" dirty="0"/>
              <a:t>LPN: Licensed Practical Nurse</a:t>
            </a:r>
            <a:endParaRPr lang="en-US" sz="5600" dirty="0"/>
          </a:p>
          <a:p>
            <a:pPr marL="514350" indent="-514350">
              <a:buFont typeface="+mj-lt"/>
              <a:buAutoNum type="arabicPeriod"/>
            </a:pPr>
            <a:r>
              <a:rPr lang="en-US" sz="5600" b="1" dirty="0"/>
              <a:t>Number of Professionals Provided </a:t>
            </a:r>
            <a:r>
              <a:rPr lang="en-US" sz="5600" dirty="0"/>
              <a:t>- Enter number of health provider staff (Health providers should only be listed in one of the listed categories.  Also, part-time staff should be counted as one provider)</a:t>
            </a:r>
          </a:p>
          <a:p>
            <a:pPr marL="514350" indent="-514350">
              <a:buFont typeface="+mj-lt"/>
              <a:buAutoNum type="arabicPeriod"/>
            </a:pPr>
            <a:r>
              <a:rPr lang="en-US" sz="5600" b="1" dirty="0"/>
              <a:t>Save</a:t>
            </a:r>
          </a:p>
          <a:p>
            <a:pPr marL="514350" indent="-514350">
              <a:buFont typeface="+mj-lt"/>
              <a:buAutoNum type="arabicPeriod"/>
            </a:pPr>
            <a:endParaRPr lang="en-US" sz="3000" dirty="0"/>
          </a:p>
          <a:p>
            <a:pPr marL="514350" indent="-514350">
              <a:buFont typeface="+mj-lt"/>
              <a:buAutoNum type="arabicPeriod"/>
            </a:pPr>
            <a:endParaRPr lang="en-US" sz="1100" dirty="0"/>
          </a:p>
          <a:p>
            <a:pPr marL="514350" indent="-514350">
              <a:buFont typeface="+mj-lt"/>
              <a:buAutoNum type="arabicPeriod"/>
            </a:pPr>
            <a:endParaRPr lang="en-US" sz="1100" dirty="0"/>
          </a:p>
          <a:p>
            <a:pPr marL="514350" indent="-514350">
              <a:buFont typeface="+mj-lt"/>
              <a:buAutoNum type="arabicPeriod"/>
            </a:pPr>
            <a:endParaRPr lang="en-US" sz="2800" dirty="0"/>
          </a:p>
        </p:txBody>
      </p:sp>
      <p:pic>
        <p:nvPicPr>
          <p:cNvPr id="6" name="Picture 5" descr="Screenshot of District Health service Providers area">
            <a:extLst>
              <a:ext uri="{FF2B5EF4-FFF2-40B4-BE49-F238E27FC236}">
                <a16:creationId xmlns:a16="http://schemas.microsoft.com/office/drawing/2014/main" id="{6A2EC460-C8AC-41E9-8585-0160BD9757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2631" y="2283142"/>
            <a:ext cx="5943600" cy="2291715"/>
          </a:xfrm>
          <a:prstGeom prst="rect">
            <a:avLst/>
          </a:prstGeom>
          <a:noFill/>
        </p:spPr>
      </p:pic>
      <p:sp>
        <p:nvSpPr>
          <p:cNvPr id="5" name="TextBox 4">
            <a:extLst>
              <a:ext uri="{FF2B5EF4-FFF2-40B4-BE49-F238E27FC236}">
                <a16:creationId xmlns:a16="http://schemas.microsoft.com/office/drawing/2014/main" id="{1AF7F081-8D30-0DFA-A8D2-F012E4A04D44}"/>
              </a:ext>
            </a:extLst>
          </p:cNvPr>
          <p:cNvSpPr txBox="1"/>
          <p:nvPr/>
        </p:nvSpPr>
        <p:spPr>
          <a:xfrm>
            <a:off x="413998" y="4794193"/>
            <a:ext cx="6094378" cy="646331"/>
          </a:xfrm>
          <a:prstGeom prst="rect">
            <a:avLst/>
          </a:prstGeom>
          <a:noFill/>
        </p:spPr>
        <p:txBody>
          <a:bodyPr wrap="square">
            <a:spAutoFit/>
          </a:bodyPr>
          <a:lstStyle/>
          <a:p>
            <a:r>
              <a:rPr lang="en-US" dirty="0">
                <a:solidFill>
                  <a:srgbClr val="FF0000"/>
                </a:solidFill>
                <a:hlinkClick r:id="rId4">
                  <a:extLst>
                    <a:ext uri="{A12FA001-AC4F-418D-AE19-62706E023703}">
                      <ahyp:hlinkClr xmlns:ahyp="http://schemas.microsoft.com/office/drawing/2018/hyperlinkcolor" val="tx"/>
                    </a:ext>
                  </a:extLst>
                </a:hlinkClick>
              </a:rPr>
              <a:t>Infinite Campus Information - Kentucky Department of Education</a:t>
            </a:r>
            <a:endParaRPr lang="en-US" dirty="0">
              <a:solidFill>
                <a:srgbClr val="FF0000"/>
              </a:solidFill>
            </a:endParaRPr>
          </a:p>
        </p:txBody>
      </p:sp>
    </p:spTree>
    <p:extLst>
      <p:ext uri="{BB962C8B-B14F-4D97-AF65-F5344CB8AC3E}">
        <p14:creationId xmlns:p14="http://schemas.microsoft.com/office/powerpoint/2010/main" val="546322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7D32-E5DF-439C-8A10-20EF02DF9DAE}"/>
              </a:ext>
            </a:extLst>
          </p:cNvPr>
          <p:cNvSpPr>
            <a:spLocks noGrp="1"/>
          </p:cNvSpPr>
          <p:nvPr>
            <p:ph type="title"/>
          </p:nvPr>
        </p:nvSpPr>
        <p:spPr>
          <a:xfrm>
            <a:off x="555786" y="257216"/>
            <a:ext cx="8992572" cy="1134261"/>
          </a:xfrm>
        </p:spPr>
        <p:txBody>
          <a:bodyPr>
            <a:normAutofit/>
          </a:bodyPr>
          <a:lstStyle/>
          <a:p>
            <a:r>
              <a:rPr lang="en-US" dirty="0"/>
              <a:t>Student Health Conditions</a:t>
            </a:r>
          </a:p>
        </p:txBody>
      </p:sp>
      <p:sp>
        <p:nvSpPr>
          <p:cNvPr id="3" name="Text Placeholder 2" descr="Chart">
            <a:extLst>
              <a:ext uri="{FF2B5EF4-FFF2-40B4-BE49-F238E27FC236}">
                <a16:creationId xmlns:a16="http://schemas.microsoft.com/office/drawing/2014/main" id="{B5B11A29-557C-4613-9050-5CA447CE204F}"/>
              </a:ext>
            </a:extLst>
          </p:cNvPr>
          <p:cNvSpPr>
            <a:spLocks noGrp="1"/>
          </p:cNvSpPr>
          <p:nvPr>
            <p:ph sz="half" idx="1"/>
          </p:nvPr>
        </p:nvSpPr>
        <p:spPr>
          <a:xfrm>
            <a:off x="581633" y="1444485"/>
            <a:ext cx="6052432" cy="5104855"/>
          </a:xfrm>
          <a:prstGeom prst="rect">
            <a:avLst/>
          </a:prstGeom>
        </p:spPr>
        <p:txBody>
          <a:bodyPr>
            <a:normAutofit/>
          </a:bodyPr>
          <a:lstStyle/>
          <a:p>
            <a:pPr marL="571500" indent="-571500">
              <a:buFont typeface="Wingdings" panose="05000000000000000000" pitchFamily="2" charset="2"/>
              <a:buChar char="Ø"/>
            </a:pPr>
            <a:r>
              <a:rPr lang="en-US" dirty="0"/>
              <a:t>Use this list when entering student health conditions</a:t>
            </a:r>
          </a:p>
          <a:p>
            <a:pPr marL="571500" indent="-571500">
              <a:buFont typeface="Wingdings" panose="05000000000000000000" pitchFamily="2" charset="2"/>
              <a:buChar char="Ø"/>
            </a:pPr>
            <a:r>
              <a:rPr lang="en-US" dirty="0"/>
              <a:t>Top health conditions are highlighted in yellow</a:t>
            </a:r>
          </a:p>
          <a:p>
            <a:pPr marL="571500" indent="-571500">
              <a:buFont typeface="Wingdings" panose="05000000000000000000" pitchFamily="2" charset="2"/>
              <a:buChar char="Ø"/>
            </a:pPr>
            <a:r>
              <a:rPr lang="en-US" dirty="0"/>
              <a:t>Students with EpiPens should have two conditions: one is the reason for EpiPen, the other Anaphylaxis personal history of Epipen.*</a:t>
            </a:r>
          </a:p>
          <a:p>
            <a:pPr marL="571500" indent="-571500">
              <a:buFont typeface="Wingdings" panose="05000000000000000000" pitchFamily="2" charset="2"/>
              <a:buChar char="Ø"/>
            </a:pPr>
            <a:endParaRPr lang="en-US" sz="1400" dirty="0"/>
          </a:p>
          <a:p>
            <a:r>
              <a:rPr lang="en-US" dirty="0"/>
              <a:t>*</a:t>
            </a:r>
            <a:r>
              <a:rPr lang="en-US" sz="1900" dirty="0"/>
              <a:t>This allows for tracking of students with EpiPens</a:t>
            </a:r>
          </a:p>
        </p:txBody>
      </p:sp>
      <p:pic>
        <p:nvPicPr>
          <p:cNvPr id="5" name="Picture 4">
            <a:extLst>
              <a:ext uri="{FF2B5EF4-FFF2-40B4-BE49-F238E27FC236}">
                <a16:creationId xmlns:a16="http://schemas.microsoft.com/office/drawing/2014/main" id="{5DD085D9-058B-0891-4E6B-A4E1741D924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47457" y="689514"/>
            <a:ext cx="4262910" cy="5039160"/>
          </a:xfrm>
          <a:prstGeom prst="rect">
            <a:avLst/>
          </a:prstGeom>
        </p:spPr>
      </p:pic>
    </p:spTree>
    <p:extLst>
      <p:ext uri="{BB962C8B-B14F-4D97-AF65-F5344CB8AC3E}">
        <p14:creationId xmlns:p14="http://schemas.microsoft.com/office/powerpoint/2010/main" val="2815239736"/>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D16D-0D6B-4C84-84AA-F602C7CBF301}"/>
              </a:ext>
            </a:extLst>
          </p:cNvPr>
          <p:cNvSpPr>
            <a:spLocks noGrp="1"/>
          </p:cNvSpPr>
          <p:nvPr>
            <p:ph type="title"/>
          </p:nvPr>
        </p:nvSpPr>
        <p:spPr/>
        <p:txBody>
          <a:bodyPr/>
          <a:lstStyle/>
          <a:p>
            <a:r>
              <a:rPr lang="en-US" dirty="0"/>
              <a:t>Communicable Disease Tab</a:t>
            </a:r>
          </a:p>
        </p:txBody>
      </p:sp>
      <p:sp>
        <p:nvSpPr>
          <p:cNvPr id="3" name="Content Placeholder 2">
            <a:extLst>
              <a:ext uri="{FF2B5EF4-FFF2-40B4-BE49-F238E27FC236}">
                <a16:creationId xmlns:a16="http://schemas.microsoft.com/office/drawing/2014/main" id="{78BB5924-DA31-4A22-9108-4310FEAEC00B}"/>
              </a:ext>
            </a:extLst>
          </p:cNvPr>
          <p:cNvSpPr>
            <a:spLocks noGrp="1"/>
          </p:cNvSpPr>
          <p:nvPr>
            <p:ph idx="1"/>
          </p:nvPr>
        </p:nvSpPr>
        <p:spPr>
          <a:xfrm>
            <a:off x="838200" y="1687513"/>
            <a:ext cx="10515600" cy="4351338"/>
          </a:xfrm>
        </p:spPr>
        <p:txBody>
          <a:bodyPr/>
          <a:lstStyle/>
          <a:p>
            <a:r>
              <a:rPr lang="en-US" dirty="0"/>
              <a:t>This new tab allows school nurses to document each time that the local health department or other medical provider is notified of a reportable communicable disease in the school</a:t>
            </a:r>
          </a:p>
          <a:p>
            <a:r>
              <a:rPr lang="en-US" dirty="0"/>
              <a:t>To access this new tab, user access must be granted by your district system administrator</a:t>
            </a:r>
          </a:p>
          <a:p>
            <a:r>
              <a:rPr lang="en-US" dirty="0"/>
              <a:t>Path: Student Information/Communicable Disease</a:t>
            </a:r>
          </a:p>
          <a:p>
            <a:endParaRPr lang="en-US" dirty="0"/>
          </a:p>
        </p:txBody>
      </p:sp>
    </p:spTree>
    <p:extLst>
      <p:ext uri="{BB962C8B-B14F-4D97-AF65-F5344CB8AC3E}">
        <p14:creationId xmlns:p14="http://schemas.microsoft.com/office/powerpoint/2010/main" val="301427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FE80-FEC0-46C0-96BD-6BD18F75264D}"/>
              </a:ext>
            </a:extLst>
          </p:cNvPr>
          <p:cNvSpPr>
            <a:spLocks noGrp="1"/>
          </p:cNvSpPr>
          <p:nvPr>
            <p:ph type="title"/>
          </p:nvPr>
        </p:nvSpPr>
        <p:spPr/>
        <p:txBody>
          <a:bodyPr/>
          <a:lstStyle/>
          <a:p>
            <a:r>
              <a:rPr lang="en-US" dirty="0"/>
              <a:t>Communicable Disease Tab Information</a:t>
            </a:r>
          </a:p>
        </p:txBody>
      </p:sp>
      <p:sp>
        <p:nvSpPr>
          <p:cNvPr id="3" name="Content Placeholder 2">
            <a:extLst>
              <a:ext uri="{FF2B5EF4-FFF2-40B4-BE49-F238E27FC236}">
                <a16:creationId xmlns:a16="http://schemas.microsoft.com/office/drawing/2014/main" id="{38B77F72-159D-45D8-BA10-59D45F363C08}"/>
              </a:ext>
            </a:extLst>
          </p:cNvPr>
          <p:cNvSpPr>
            <a:spLocks noGrp="1"/>
          </p:cNvSpPr>
          <p:nvPr>
            <p:ph idx="1"/>
          </p:nvPr>
        </p:nvSpPr>
        <p:spPr>
          <a:xfrm>
            <a:off x="838200" y="1516706"/>
            <a:ext cx="10515600" cy="4351338"/>
          </a:xfrm>
        </p:spPr>
        <p:txBody>
          <a:bodyPr/>
          <a:lstStyle/>
          <a:p>
            <a:r>
              <a:rPr lang="en-US" dirty="0"/>
              <a:t>This is tab is NOT a mandatory reporting element</a:t>
            </a:r>
          </a:p>
          <a:p>
            <a:pPr lvl="1"/>
            <a:r>
              <a:rPr lang="en-US" dirty="0"/>
              <a:t>Districts may continue to use the current documentation procedure if they so desire</a:t>
            </a:r>
          </a:p>
          <a:p>
            <a:pPr lvl="1"/>
            <a:r>
              <a:rPr lang="en-US" dirty="0"/>
              <a:t>COVID-19 was added to the list of diseases as many local health departments are still asking districts to report any positive tests that they perform</a:t>
            </a:r>
          </a:p>
          <a:p>
            <a:pPr lvl="1"/>
            <a:r>
              <a:rPr lang="en-US" dirty="0"/>
              <a:t>This tab is to document any point of care tests that are performed in the schools, not those performed at home and reported by parents or outside medical providers</a:t>
            </a:r>
          </a:p>
          <a:p>
            <a:pPr lvl="1"/>
            <a:r>
              <a:rPr lang="en-US" dirty="0"/>
              <a:t>A guidance document with instructions can be found on</a:t>
            </a:r>
            <a:r>
              <a:rPr lang="en-US" dirty="0">
                <a:solidFill>
                  <a:srgbClr val="007780"/>
                </a:solidFill>
              </a:rPr>
              <a:t> </a:t>
            </a:r>
            <a:r>
              <a:rPr lang="en-US" dirty="0">
                <a:solidFill>
                  <a:srgbClr val="007780"/>
                </a:solidFill>
                <a:hlinkClick r:id="rId4">
                  <a:extLst>
                    <a:ext uri="{A12FA001-AC4F-418D-AE19-62706E023703}">
                      <ahyp:hlinkClr xmlns:ahyp="http://schemas.microsoft.com/office/drawing/2018/hyperlinkcolor" val="tx"/>
                    </a:ext>
                  </a:extLst>
                </a:hlinkClick>
              </a:rPr>
              <a:t>KDE’s Infinite Campus Information</a:t>
            </a:r>
            <a:r>
              <a:rPr lang="en-US" dirty="0">
                <a:solidFill>
                  <a:srgbClr val="007780"/>
                </a:solidFill>
              </a:rPr>
              <a:t> </a:t>
            </a:r>
            <a:r>
              <a:rPr lang="en-US" dirty="0"/>
              <a:t>webpage. </a:t>
            </a:r>
          </a:p>
        </p:txBody>
      </p:sp>
    </p:spTree>
    <p:extLst>
      <p:ext uri="{BB962C8B-B14F-4D97-AF65-F5344CB8AC3E}">
        <p14:creationId xmlns:p14="http://schemas.microsoft.com/office/powerpoint/2010/main" val="4144262188"/>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7248-359C-4D91-99DE-70F6528E582D}"/>
              </a:ext>
            </a:extLst>
          </p:cNvPr>
          <p:cNvSpPr>
            <a:spLocks noGrp="1"/>
          </p:cNvSpPr>
          <p:nvPr>
            <p:ph type="title"/>
          </p:nvPr>
        </p:nvSpPr>
        <p:spPr/>
        <p:txBody>
          <a:bodyPr/>
          <a:lstStyle/>
          <a:p>
            <a:r>
              <a:rPr lang="en-US" dirty="0"/>
              <a:t>2021-2022 School Health Data</a:t>
            </a:r>
          </a:p>
        </p:txBody>
      </p:sp>
    </p:spTree>
    <p:extLst>
      <p:ext uri="{BB962C8B-B14F-4D97-AF65-F5344CB8AC3E}">
        <p14:creationId xmlns:p14="http://schemas.microsoft.com/office/powerpoint/2010/main" val="1541886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D788B2-8651-A218-2ECF-A0607409EB17}"/>
              </a:ext>
            </a:extLst>
          </p:cNvPr>
          <p:cNvSpPr txBox="1">
            <a:spLocks noGrp="1"/>
          </p:cNvSpPr>
          <p:nvPr>
            <p:ph type="title" idx="4294967295"/>
          </p:nvPr>
        </p:nvSpPr>
        <p:spPr>
          <a:xfrm>
            <a:off x="1570996" y="214287"/>
            <a:ext cx="9337830" cy="7017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4">
                    <a:lumMod val="75000"/>
                  </a:schemeClr>
                </a:solidFill>
              </a:rPr>
              <a:t>Chronic Health Conditions 2014-2022</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10">
            <a:extLst>
              <a:ext uri="{FF2B5EF4-FFF2-40B4-BE49-F238E27FC236}">
                <a16:creationId xmlns:a16="http://schemas.microsoft.com/office/drawing/2014/main" id="{F62F710B-A95C-4337-894A-2C232C0D5E0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123" y="38544"/>
            <a:ext cx="997819" cy="997819"/>
          </a:xfrm>
          <a:prstGeom prst="rect">
            <a:avLst/>
          </a:prstGeom>
        </p:spPr>
      </p:pic>
      <p:pic>
        <p:nvPicPr>
          <p:cNvPr id="7" name="Picture 10">
            <a:extLst>
              <a:ext uri="{FF2B5EF4-FFF2-40B4-BE49-F238E27FC236}">
                <a16:creationId xmlns:a16="http://schemas.microsoft.com/office/drawing/2014/main" id="{6F92EE39-5643-4EF1-8567-AADD627C96D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08826" y="29092"/>
            <a:ext cx="997819" cy="997819"/>
          </a:xfrm>
          <a:prstGeom prst="rect">
            <a:avLst/>
          </a:prstGeom>
        </p:spPr>
      </p:pic>
      <p:graphicFrame>
        <p:nvGraphicFramePr>
          <p:cNvPr id="4" name="Chart 3" descr="Chart of Student Health Conditions from 2014-2022. Refer to the following table for additional information.">
            <a:extLst>
              <a:ext uri="{FF2B5EF4-FFF2-40B4-BE49-F238E27FC236}">
                <a16:creationId xmlns:a16="http://schemas.microsoft.com/office/drawing/2014/main" id="{E8619245-9A77-4CE1-A336-6D230CD4D848}"/>
              </a:ext>
            </a:extLst>
          </p:cNvPr>
          <p:cNvGraphicFramePr>
            <a:graphicFrameLocks/>
          </p:cNvGraphicFramePr>
          <p:nvPr>
            <p:extLst>
              <p:ext uri="{D42A27DB-BD31-4B8C-83A1-F6EECF244321}">
                <p14:modId xmlns:p14="http://schemas.microsoft.com/office/powerpoint/2010/main" val="3860702336"/>
              </p:ext>
            </p:extLst>
          </p:nvPr>
        </p:nvGraphicFramePr>
        <p:xfrm>
          <a:off x="1" y="863044"/>
          <a:ext cx="8857396" cy="47981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Table 2">
            <a:extLst>
              <a:ext uri="{FF2B5EF4-FFF2-40B4-BE49-F238E27FC236}">
                <a16:creationId xmlns:a16="http://schemas.microsoft.com/office/drawing/2014/main" id="{BEEE78BD-8F09-6080-F268-79AC3D627E7B}"/>
              </a:ext>
            </a:extLst>
          </p:cNvPr>
          <p:cNvGraphicFramePr>
            <a:graphicFrameLocks noGrp="1"/>
          </p:cNvGraphicFramePr>
          <p:nvPr>
            <p:extLst>
              <p:ext uri="{D42A27DB-BD31-4B8C-83A1-F6EECF244321}">
                <p14:modId xmlns:p14="http://schemas.microsoft.com/office/powerpoint/2010/main" val="458222397"/>
              </p:ext>
            </p:extLst>
          </p:nvPr>
        </p:nvGraphicFramePr>
        <p:xfrm>
          <a:off x="5962389" y="2277930"/>
          <a:ext cx="5944256" cy="3383280"/>
        </p:xfrm>
        <a:graphic>
          <a:graphicData uri="http://schemas.openxmlformats.org/drawingml/2006/table">
            <a:tbl>
              <a:tblPr firstRow="1" firstCol="1" bandRow="1">
                <a:tableStyleId>{5940675A-B579-460E-94D1-54222C63F5DA}</a:tableStyleId>
              </a:tblPr>
              <a:tblGrid>
                <a:gridCol w="743032">
                  <a:extLst>
                    <a:ext uri="{9D8B030D-6E8A-4147-A177-3AD203B41FA5}">
                      <a16:colId xmlns:a16="http://schemas.microsoft.com/office/drawing/2014/main" val="1169694420"/>
                    </a:ext>
                  </a:extLst>
                </a:gridCol>
                <a:gridCol w="743032">
                  <a:extLst>
                    <a:ext uri="{9D8B030D-6E8A-4147-A177-3AD203B41FA5}">
                      <a16:colId xmlns:a16="http://schemas.microsoft.com/office/drawing/2014/main" val="4090472007"/>
                    </a:ext>
                  </a:extLst>
                </a:gridCol>
                <a:gridCol w="743032">
                  <a:extLst>
                    <a:ext uri="{9D8B030D-6E8A-4147-A177-3AD203B41FA5}">
                      <a16:colId xmlns:a16="http://schemas.microsoft.com/office/drawing/2014/main" val="30333759"/>
                    </a:ext>
                  </a:extLst>
                </a:gridCol>
                <a:gridCol w="743032">
                  <a:extLst>
                    <a:ext uri="{9D8B030D-6E8A-4147-A177-3AD203B41FA5}">
                      <a16:colId xmlns:a16="http://schemas.microsoft.com/office/drawing/2014/main" val="3938952614"/>
                    </a:ext>
                  </a:extLst>
                </a:gridCol>
                <a:gridCol w="743032">
                  <a:extLst>
                    <a:ext uri="{9D8B030D-6E8A-4147-A177-3AD203B41FA5}">
                      <a16:colId xmlns:a16="http://schemas.microsoft.com/office/drawing/2014/main" val="3482238896"/>
                    </a:ext>
                  </a:extLst>
                </a:gridCol>
                <a:gridCol w="743032">
                  <a:extLst>
                    <a:ext uri="{9D8B030D-6E8A-4147-A177-3AD203B41FA5}">
                      <a16:colId xmlns:a16="http://schemas.microsoft.com/office/drawing/2014/main" val="3094684909"/>
                    </a:ext>
                  </a:extLst>
                </a:gridCol>
                <a:gridCol w="743032">
                  <a:extLst>
                    <a:ext uri="{9D8B030D-6E8A-4147-A177-3AD203B41FA5}">
                      <a16:colId xmlns:a16="http://schemas.microsoft.com/office/drawing/2014/main" val="442783832"/>
                    </a:ext>
                  </a:extLst>
                </a:gridCol>
                <a:gridCol w="743032">
                  <a:extLst>
                    <a:ext uri="{9D8B030D-6E8A-4147-A177-3AD203B41FA5}">
                      <a16:colId xmlns:a16="http://schemas.microsoft.com/office/drawing/2014/main" val="1229360677"/>
                    </a:ext>
                  </a:extLst>
                </a:gridCol>
              </a:tblGrid>
              <a:tr h="488683">
                <a:tc>
                  <a:txBody>
                    <a:bodyPr/>
                    <a:lstStyle/>
                    <a:p>
                      <a:r>
                        <a:rPr lang="en-US" sz="1000" dirty="0"/>
                        <a:t>Chronic Health Condition</a:t>
                      </a:r>
                    </a:p>
                  </a:txBody>
                  <a:tcPr/>
                </a:tc>
                <a:tc>
                  <a:txBody>
                    <a:bodyPr/>
                    <a:lstStyle/>
                    <a:p>
                      <a:r>
                        <a:rPr lang="en-US" sz="1000" dirty="0"/>
                        <a:t>14-15</a:t>
                      </a:r>
                    </a:p>
                  </a:txBody>
                  <a:tcPr/>
                </a:tc>
                <a:tc>
                  <a:txBody>
                    <a:bodyPr/>
                    <a:lstStyle/>
                    <a:p>
                      <a:r>
                        <a:rPr lang="en-US" sz="1000" dirty="0"/>
                        <a:t>15-16</a:t>
                      </a:r>
                    </a:p>
                  </a:txBody>
                  <a:tcPr/>
                </a:tc>
                <a:tc>
                  <a:txBody>
                    <a:bodyPr/>
                    <a:lstStyle/>
                    <a:p>
                      <a:r>
                        <a:rPr lang="en-US" sz="1000" dirty="0"/>
                        <a:t>16-17</a:t>
                      </a:r>
                    </a:p>
                  </a:txBody>
                  <a:tcPr/>
                </a:tc>
                <a:tc>
                  <a:txBody>
                    <a:bodyPr/>
                    <a:lstStyle/>
                    <a:p>
                      <a:r>
                        <a:rPr lang="en-US" sz="1000" dirty="0"/>
                        <a:t>17-18</a:t>
                      </a:r>
                    </a:p>
                  </a:txBody>
                  <a:tcPr/>
                </a:tc>
                <a:tc>
                  <a:txBody>
                    <a:bodyPr/>
                    <a:lstStyle/>
                    <a:p>
                      <a:r>
                        <a:rPr lang="en-US" sz="1000" dirty="0"/>
                        <a:t>18-19</a:t>
                      </a:r>
                    </a:p>
                  </a:txBody>
                  <a:tcPr/>
                </a:tc>
                <a:tc>
                  <a:txBody>
                    <a:bodyPr/>
                    <a:lstStyle/>
                    <a:p>
                      <a:r>
                        <a:rPr lang="en-US" sz="1000" dirty="0"/>
                        <a:t>20-21</a:t>
                      </a:r>
                    </a:p>
                  </a:txBody>
                  <a:tcPr/>
                </a:tc>
                <a:tc>
                  <a:txBody>
                    <a:bodyPr/>
                    <a:lstStyle/>
                    <a:p>
                      <a:r>
                        <a:rPr lang="en-US" sz="1000" dirty="0"/>
                        <a:t>21-22</a:t>
                      </a:r>
                    </a:p>
                  </a:txBody>
                  <a:tcPr/>
                </a:tc>
                <a:extLst>
                  <a:ext uri="{0D108BD9-81ED-4DB2-BD59-A6C34878D82A}">
                    <a16:rowId xmlns:a16="http://schemas.microsoft.com/office/drawing/2014/main" val="1051348285"/>
                  </a:ext>
                </a:extLst>
              </a:tr>
              <a:tr h="217192">
                <a:tc>
                  <a:txBody>
                    <a:bodyPr/>
                    <a:lstStyle/>
                    <a:p>
                      <a:r>
                        <a:rPr lang="en-US" sz="1000" dirty="0"/>
                        <a:t>ADHD</a:t>
                      </a:r>
                    </a:p>
                  </a:txBody>
                  <a:tcPr/>
                </a:tc>
                <a:tc>
                  <a:txBody>
                    <a:bodyPr/>
                    <a:lstStyle/>
                    <a:p>
                      <a:r>
                        <a:rPr lang="en-US" sz="1000" dirty="0"/>
                        <a:t>19,299</a:t>
                      </a:r>
                    </a:p>
                  </a:txBody>
                  <a:tcPr/>
                </a:tc>
                <a:tc>
                  <a:txBody>
                    <a:bodyPr/>
                    <a:lstStyle/>
                    <a:p>
                      <a:r>
                        <a:rPr lang="en-US" sz="1000" dirty="0"/>
                        <a:t>20,711</a:t>
                      </a:r>
                    </a:p>
                  </a:txBody>
                  <a:tcPr/>
                </a:tc>
                <a:tc>
                  <a:txBody>
                    <a:bodyPr/>
                    <a:lstStyle/>
                    <a:p>
                      <a:r>
                        <a:rPr lang="en-US" sz="1000" dirty="0"/>
                        <a:t>23,062</a:t>
                      </a:r>
                    </a:p>
                  </a:txBody>
                  <a:tcPr/>
                </a:tc>
                <a:tc>
                  <a:txBody>
                    <a:bodyPr/>
                    <a:lstStyle/>
                    <a:p>
                      <a:r>
                        <a:rPr lang="en-US" sz="1000" dirty="0"/>
                        <a:t>24,853</a:t>
                      </a:r>
                    </a:p>
                  </a:txBody>
                  <a:tcPr/>
                </a:tc>
                <a:tc>
                  <a:txBody>
                    <a:bodyPr/>
                    <a:lstStyle/>
                    <a:p>
                      <a:r>
                        <a:rPr lang="en-US" sz="1000" dirty="0"/>
                        <a:t>27,543</a:t>
                      </a:r>
                    </a:p>
                  </a:txBody>
                  <a:tcPr/>
                </a:tc>
                <a:tc>
                  <a:txBody>
                    <a:bodyPr/>
                    <a:lstStyle/>
                    <a:p>
                      <a:r>
                        <a:rPr lang="en-US" sz="1000" dirty="0"/>
                        <a:t>32,480</a:t>
                      </a:r>
                    </a:p>
                  </a:txBody>
                  <a:tcPr/>
                </a:tc>
                <a:tc>
                  <a:txBody>
                    <a:bodyPr/>
                    <a:lstStyle/>
                    <a:p>
                      <a:r>
                        <a:rPr lang="en-US" sz="1000" dirty="0"/>
                        <a:t>32,542</a:t>
                      </a:r>
                    </a:p>
                  </a:txBody>
                  <a:tcPr/>
                </a:tc>
                <a:extLst>
                  <a:ext uri="{0D108BD9-81ED-4DB2-BD59-A6C34878D82A}">
                    <a16:rowId xmlns:a16="http://schemas.microsoft.com/office/drawing/2014/main" val="3894466365"/>
                  </a:ext>
                </a:extLst>
              </a:tr>
              <a:tr h="760174">
                <a:tc>
                  <a:txBody>
                    <a:bodyPr/>
                    <a:lstStyle/>
                    <a:p>
                      <a:r>
                        <a:rPr lang="en-US" sz="1000" dirty="0"/>
                        <a:t>Allergies (Food, Stings, Unspecified)</a:t>
                      </a:r>
                    </a:p>
                  </a:txBody>
                  <a:tcPr/>
                </a:tc>
                <a:tc>
                  <a:txBody>
                    <a:bodyPr/>
                    <a:lstStyle/>
                    <a:p>
                      <a:r>
                        <a:rPr lang="en-US" sz="1000" dirty="0"/>
                        <a:t>20,013</a:t>
                      </a:r>
                    </a:p>
                  </a:txBody>
                  <a:tcPr/>
                </a:tc>
                <a:tc>
                  <a:txBody>
                    <a:bodyPr/>
                    <a:lstStyle/>
                    <a:p>
                      <a:r>
                        <a:rPr lang="en-US" sz="1000" dirty="0"/>
                        <a:t>20,711</a:t>
                      </a:r>
                    </a:p>
                  </a:txBody>
                  <a:tcPr/>
                </a:tc>
                <a:tc>
                  <a:txBody>
                    <a:bodyPr/>
                    <a:lstStyle/>
                    <a:p>
                      <a:r>
                        <a:rPr lang="en-US" sz="1000" dirty="0"/>
                        <a:t>39,594</a:t>
                      </a:r>
                    </a:p>
                  </a:txBody>
                  <a:tcPr/>
                </a:tc>
                <a:tc>
                  <a:txBody>
                    <a:bodyPr/>
                    <a:lstStyle/>
                    <a:p>
                      <a:r>
                        <a:rPr lang="en-US" sz="1000" dirty="0"/>
                        <a:t>39,288</a:t>
                      </a:r>
                    </a:p>
                  </a:txBody>
                  <a:tcPr/>
                </a:tc>
                <a:tc>
                  <a:txBody>
                    <a:bodyPr/>
                    <a:lstStyle/>
                    <a:p>
                      <a:r>
                        <a:rPr lang="en-US" sz="1000" dirty="0"/>
                        <a:t>36,393</a:t>
                      </a:r>
                    </a:p>
                  </a:txBody>
                  <a:tcPr/>
                </a:tc>
                <a:tc>
                  <a:txBody>
                    <a:bodyPr/>
                    <a:lstStyle/>
                    <a:p>
                      <a:r>
                        <a:rPr lang="en-US" sz="1000" dirty="0"/>
                        <a:t>9,356</a:t>
                      </a:r>
                    </a:p>
                  </a:txBody>
                  <a:tcPr/>
                </a:tc>
                <a:tc>
                  <a:txBody>
                    <a:bodyPr/>
                    <a:lstStyle/>
                    <a:p>
                      <a:r>
                        <a:rPr lang="en-US" sz="1000" dirty="0"/>
                        <a:t>8,516</a:t>
                      </a:r>
                    </a:p>
                  </a:txBody>
                  <a:tcPr/>
                </a:tc>
                <a:extLst>
                  <a:ext uri="{0D108BD9-81ED-4DB2-BD59-A6C34878D82A}">
                    <a16:rowId xmlns:a16="http://schemas.microsoft.com/office/drawing/2014/main" val="1738148109"/>
                  </a:ext>
                </a:extLst>
              </a:tr>
              <a:tr h="217192">
                <a:tc>
                  <a:txBody>
                    <a:bodyPr/>
                    <a:lstStyle/>
                    <a:p>
                      <a:r>
                        <a:rPr lang="en-US" sz="1000" dirty="0"/>
                        <a:t>Asthma</a:t>
                      </a:r>
                    </a:p>
                  </a:txBody>
                  <a:tcPr/>
                </a:tc>
                <a:tc>
                  <a:txBody>
                    <a:bodyPr/>
                    <a:lstStyle/>
                    <a:p>
                      <a:r>
                        <a:rPr lang="en-US" sz="1000" dirty="0"/>
                        <a:t>49,178</a:t>
                      </a:r>
                    </a:p>
                  </a:txBody>
                  <a:tcPr/>
                </a:tc>
                <a:tc>
                  <a:txBody>
                    <a:bodyPr/>
                    <a:lstStyle/>
                    <a:p>
                      <a:r>
                        <a:rPr lang="en-US" sz="1000" dirty="0"/>
                        <a:t>55,978</a:t>
                      </a:r>
                    </a:p>
                  </a:txBody>
                  <a:tcPr/>
                </a:tc>
                <a:tc>
                  <a:txBody>
                    <a:bodyPr/>
                    <a:lstStyle/>
                    <a:p>
                      <a:r>
                        <a:rPr lang="en-US" sz="1000" dirty="0"/>
                        <a:t>56,309</a:t>
                      </a:r>
                    </a:p>
                  </a:txBody>
                  <a:tcPr/>
                </a:tc>
                <a:tc>
                  <a:txBody>
                    <a:bodyPr/>
                    <a:lstStyle/>
                    <a:p>
                      <a:r>
                        <a:rPr lang="en-US" sz="1000" dirty="0"/>
                        <a:t>50,187</a:t>
                      </a:r>
                    </a:p>
                  </a:txBody>
                  <a:tcPr/>
                </a:tc>
                <a:tc>
                  <a:txBody>
                    <a:bodyPr/>
                    <a:lstStyle/>
                    <a:p>
                      <a:r>
                        <a:rPr lang="en-US" sz="1000" dirty="0"/>
                        <a:t>47,805</a:t>
                      </a:r>
                    </a:p>
                  </a:txBody>
                  <a:tcPr/>
                </a:tc>
                <a:tc>
                  <a:txBody>
                    <a:bodyPr/>
                    <a:lstStyle/>
                    <a:p>
                      <a:r>
                        <a:rPr lang="en-US" sz="1000" dirty="0"/>
                        <a:t>43,426</a:t>
                      </a:r>
                    </a:p>
                  </a:txBody>
                  <a:tcPr/>
                </a:tc>
                <a:tc>
                  <a:txBody>
                    <a:bodyPr/>
                    <a:lstStyle/>
                    <a:p>
                      <a:r>
                        <a:rPr lang="en-US" sz="1000" dirty="0"/>
                        <a:t>39,213</a:t>
                      </a:r>
                    </a:p>
                  </a:txBody>
                  <a:tcPr/>
                </a:tc>
                <a:extLst>
                  <a:ext uri="{0D108BD9-81ED-4DB2-BD59-A6C34878D82A}">
                    <a16:rowId xmlns:a16="http://schemas.microsoft.com/office/drawing/2014/main" val="1660983822"/>
                  </a:ext>
                </a:extLst>
              </a:tr>
              <a:tr h="217192">
                <a:tc>
                  <a:txBody>
                    <a:bodyPr/>
                    <a:lstStyle/>
                    <a:p>
                      <a:r>
                        <a:rPr lang="en-US" sz="1000" dirty="0"/>
                        <a:t>Diabetes</a:t>
                      </a:r>
                    </a:p>
                  </a:txBody>
                  <a:tcPr/>
                </a:tc>
                <a:tc>
                  <a:txBody>
                    <a:bodyPr/>
                    <a:lstStyle/>
                    <a:p>
                      <a:r>
                        <a:rPr lang="en-US" sz="1000" dirty="0"/>
                        <a:t>2,385</a:t>
                      </a:r>
                    </a:p>
                  </a:txBody>
                  <a:tcPr/>
                </a:tc>
                <a:tc>
                  <a:txBody>
                    <a:bodyPr/>
                    <a:lstStyle/>
                    <a:p>
                      <a:r>
                        <a:rPr lang="en-US" sz="1000" dirty="0"/>
                        <a:t>1,278</a:t>
                      </a:r>
                    </a:p>
                  </a:txBody>
                  <a:tcPr/>
                </a:tc>
                <a:tc>
                  <a:txBody>
                    <a:bodyPr/>
                    <a:lstStyle/>
                    <a:p>
                      <a:r>
                        <a:rPr lang="en-US" sz="1000" dirty="0"/>
                        <a:t>2,118</a:t>
                      </a:r>
                    </a:p>
                  </a:txBody>
                  <a:tcPr/>
                </a:tc>
                <a:tc>
                  <a:txBody>
                    <a:bodyPr/>
                    <a:lstStyle/>
                    <a:p>
                      <a:r>
                        <a:rPr lang="en-US" sz="1000" dirty="0"/>
                        <a:t>2,112</a:t>
                      </a:r>
                    </a:p>
                  </a:txBody>
                  <a:tcPr/>
                </a:tc>
                <a:tc>
                  <a:txBody>
                    <a:bodyPr/>
                    <a:lstStyle/>
                    <a:p>
                      <a:r>
                        <a:rPr lang="en-US" sz="1000" dirty="0"/>
                        <a:t>1,767</a:t>
                      </a:r>
                    </a:p>
                  </a:txBody>
                  <a:tcPr/>
                </a:tc>
                <a:tc>
                  <a:txBody>
                    <a:bodyPr/>
                    <a:lstStyle/>
                    <a:p>
                      <a:r>
                        <a:rPr lang="en-US" sz="1000" dirty="0"/>
                        <a:t>1,804</a:t>
                      </a:r>
                    </a:p>
                  </a:txBody>
                  <a:tcPr/>
                </a:tc>
                <a:tc>
                  <a:txBody>
                    <a:bodyPr/>
                    <a:lstStyle/>
                    <a:p>
                      <a:r>
                        <a:rPr lang="en-US" sz="1000" dirty="0"/>
                        <a:t>1,853</a:t>
                      </a:r>
                    </a:p>
                  </a:txBody>
                  <a:tcPr/>
                </a:tc>
                <a:extLst>
                  <a:ext uri="{0D108BD9-81ED-4DB2-BD59-A6C34878D82A}">
                    <a16:rowId xmlns:a16="http://schemas.microsoft.com/office/drawing/2014/main" val="4031042771"/>
                  </a:ext>
                </a:extLst>
              </a:tr>
              <a:tr h="624428">
                <a:tc>
                  <a:txBody>
                    <a:bodyPr/>
                    <a:lstStyle/>
                    <a:p>
                      <a:r>
                        <a:rPr lang="en-US" sz="1000" dirty="0"/>
                        <a:t>Epilepsy (Seizure/Convulsion)</a:t>
                      </a:r>
                    </a:p>
                  </a:txBody>
                  <a:tcPr/>
                </a:tc>
                <a:tc>
                  <a:txBody>
                    <a:bodyPr/>
                    <a:lstStyle/>
                    <a:p>
                      <a:r>
                        <a:rPr lang="en-US" sz="1000" dirty="0"/>
                        <a:t>5,208</a:t>
                      </a:r>
                    </a:p>
                  </a:txBody>
                  <a:tcPr/>
                </a:tc>
                <a:tc>
                  <a:txBody>
                    <a:bodyPr/>
                    <a:lstStyle/>
                    <a:p>
                      <a:r>
                        <a:rPr lang="en-US" sz="1000" dirty="0"/>
                        <a:t>5,259</a:t>
                      </a:r>
                    </a:p>
                  </a:txBody>
                  <a:tcPr/>
                </a:tc>
                <a:tc>
                  <a:txBody>
                    <a:bodyPr/>
                    <a:lstStyle/>
                    <a:p>
                      <a:r>
                        <a:rPr lang="en-US" sz="1000" dirty="0"/>
                        <a:t>5,442</a:t>
                      </a:r>
                    </a:p>
                  </a:txBody>
                  <a:tcPr/>
                </a:tc>
                <a:tc>
                  <a:txBody>
                    <a:bodyPr/>
                    <a:lstStyle/>
                    <a:p>
                      <a:r>
                        <a:rPr lang="en-US" sz="1000" dirty="0"/>
                        <a:t>4,224</a:t>
                      </a:r>
                    </a:p>
                  </a:txBody>
                  <a:tcPr/>
                </a:tc>
                <a:tc>
                  <a:txBody>
                    <a:bodyPr/>
                    <a:lstStyle/>
                    <a:p>
                      <a:r>
                        <a:rPr lang="en-US" sz="1000" dirty="0"/>
                        <a:t>4,597</a:t>
                      </a:r>
                    </a:p>
                  </a:txBody>
                  <a:tcPr/>
                </a:tc>
                <a:tc>
                  <a:txBody>
                    <a:bodyPr/>
                    <a:lstStyle/>
                    <a:p>
                      <a:r>
                        <a:rPr lang="en-US" sz="1000" dirty="0"/>
                        <a:t>4,277</a:t>
                      </a:r>
                    </a:p>
                  </a:txBody>
                  <a:tcPr/>
                </a:tc>
                <a:tc>
                  <a:txBody>
                    <a:bodyPr/>
                    <a:lstStyle/>
                    <a:p>
                      <a:r>
                        <a:rPr lang="en-US" sz="1000" dirty="0"/>
                        <a:t>4,126</a:t>
                      </a:r>
                    </a:p>
                  </a:txBody>
                  <a:tcPr/>
                </a:tc>
                <a:extLst>
                  <a:ext uri="{0D108BD9-81ED-4DB2-BD59-A6C34878D82A}">
                    <a16:rowId xmlns:a16="http://schemas.microsoft.com/office/drawing/2014/main" val="512407983"/>
                  </a:ext>
                </a:extLst>
              </a:tr>
              <a:tr h="488683">
                <a:tc>
                  <a:txBody>
                    <a:bodyPr/>
                    <a:lstStyle/>
                    <a:p>
                      <a:r>
                        <a:rPr lang="en-US" sz="1000" dirty="0"/>
                        <a:t>Anaphylaxis (EpiPen)</a:t>
                      </a:r>
                    </a:p>
                  </a:txBody>
                  <a:tcPr/>
                </a:tc>
                <a:tc>
                  <a:txBody>
                    <a:bodyPr/>
                    <a:lstStyle/>
                    <a:p>
                      <a:r>
                        <a:rPr lang="en-US" sz="1000" dirty="0"/>
                        <a:t>N/A</a:t>
                      </a:r>
                    </a:p>
                  </a:txBody>
                  <a:tcPr/>
                </a:tc>
                <a:tc>
                  <a:txBody>
                    <a:bodyPr/>
                    <a:lstStyle/>
                    <a:p>
                      <a:r>
                        <a:rPr lang="en-US" sz="1000" dirty="0"/>
                        <a:t>174</a:t>
                      </a:r>
                    </a:p>
                  </a:txBody>
                  <a:tcPr/>
                </a:tc>
                <a:tc>
                  <a:txBody>
                    <a:bodyPr/>
                    <a:lstStyle/>
                    <a:p>
                      <a:r>
                        <a:rPr lang="en-US" sz="1000" dirty="0"/>
                        <a:t>4,383</a:t>
                      </a:r>
                    </a:p>
                  </a:txBody>
                  <a:tcPr/>
                </a:tc>
                <a:tc>
                  <a:txBody>
                    <a:bodyPr/>
                    <a:lstStyle/>
                    <a:p>
                      <a:r>
                        <a:rPr lang="en-US" sz="1000" dirty="0"/>
                        <a:t>1,500</a:t>
                      </a:r>
                    </a:p>
                  </a:txBody>
                  <a:tcPr/>
                </a:tc>
                <a:tc>
                  <a:txBody>
                    <a:bodyPr/>
                    <a:lstStyle/>
                    <a:p>
                      <a:r>
                        <a:rPr lang="en-US" sz="1000" dirty="0"/>
                        <a:t>4,527</a:t>
                      </a:r>
                    </a:p>
                  </a:txBody>
                  <a:tcPr/>
                </a:tc>
                <a:tc>
                  <a:txBody>
                    <a:bodyPr/>
                    <a:lstStyle/>
                    <a:p>
                      <a:r>
                        <a:rPr lang="en-US" sz="1000" dirty="0"/>
                        <a:t>4,188</a:t>
                      </a:r>
                    </a:p>
                  </a:txBody>
                  <a:tcPr/>
                </a:tc>
                <a:tc>
                  <a:txBody>
                    <a:bodyPr/>
                    <a:lstStyle/>
                    <a:p>
                      <a:r>
                        <a:rPr lang="en-US" sz="1000" dirty="0"/>
                        <a:t>4,040</a:t>
                      </a:r>
                    </a:p>
                  </a:txBody>
                  <a:tcPr/>
                </a:tc>
                <a:extLst>
                  <a:ext uri="{0D108BD9-81ED-4DB2-BD59-A6C34878D82A}">
                    <a16:rowId xmlns:a16="http://schemas.microsoft.com/office/drawing/2014/main" val="1530958191"/>
                  </a:ext>
                </a:extLst>
              </a:tr>
            </a:tbl>
          </a:graphicData>
        </a:graphic>
      </p:graphicFrame>
      <p:sp>
        <p:nvSpPr>
          <p:cNvPr id="11" name="TextBox 10">
            <a:extLst>
              <a:ext uri="{FF2B5EF4-FFF2-40B4-BE49-F238E27FC236}">
                <a16:creationId xmlns:a16="http://schemas.microsoft.com/office/drawing/2014/main" id="{16DD802E-6790-48CB-A14A-F04A97DF9D1A}"/>
              </a:ext>
            </a:extLst>
          </p:cNvPr>
          <p:cNvSpPr txBox="1"/>
          <p:nvPr/>
        </p:nvSpPr>
        <p:spPr>
          <a:xfrm>
            <a:off x="666590" y="6137036"/>
            <a:ext cx="10452124" cy="338554"/>
          </a:xfrm>
          <a:prstGeom prst="rect">
            <a:avLst/>
          </a:prstGeom>
          <a:noFill/>
        </p:spPr>
        <p:txBody>
          <a:bodyPr wrap="square" rtlCol="0">
            <a:spAutoFit/>
          </a:bodyPr>
          <a:lstStyle/>
          <a:p>
            <a:r>
              <a:rPr kumimoji="0" lang="en-US" sz="1600" b="0" i="0" u="none" strike="noStrike" kern="1200" cap="none" spc="0" normalizeH="0" baseline="0" noProof="0" dirty="0">
                <a:ln>
                  <a:noFill/>
                </a:ln>
                <a:solidFill>
                  <a:schemeClr val="bg1"/>
                </a:solidFill>
                <a:effectLst/>
                <a:uLnTx/>
                <a:uFillTx/>
                <a:ea typeface="+mn-ea"/>
                <a:cs typeface="+mn-cs"/>
              </a:rPr>
              <a:t>Due to COVID-19, most districts did not report during 19-20 school year.</a:t>
            </a:r>
            <a:endParaRPr lang="en-US" sz="1600" dirty="0">
              <a:solidFill>
                <a:schemeClr val="bg1"/>
              </a:solidFill>
            </a:endParaRPr>
          </a:p>
        </p:txBody>
      </p:sp>
    </p:spTree>
    <p:extLst>
      <p:ext uri="{BB962C8B-B14F-4D97-AF65-F5344CB8AC3E}">
        <p14:creationId xmlns:p14="http://schemas.microsoft.com/office/powerpoint/2010/main" val="746432548"/>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3168157C-5EF4-4C49-B9B0-65443007AD83}"/>
              </a:ext>
            </a:extLst>
          </p:cNvPr>
          <p:cNvSpPr>
            <a:spLocks noGrp="1"/>
          </p:cNvSpPr>
          <p:nvPr>
            <p:ph type="title" idx="4294967295"/>
          </p:nvPr>
        </p:nvSpPr>
        <p:spPr>
          <a:xfrm>
            <a:off x="486200" y="58285"/>
            <a:ext cx="633690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14313F"/>
                </a:solidFill>
                <a:latin typeface="+mj-lt"/>
                <a:cs typeface="Arial" panose="020B0604020202020204" pitchFamily="34" charset="0"/>
              </a:rPr>
              <a:t>Chronic Health Conditions </a:t>
            </a:r>
            <a:br>
              <a:rPr lang="en-US" sz="4000" b="1" dirty="0">
                <a:solidFill>
                  <a:srgbClr val="14313F"/>
                </a:solidFill>
                <a:latin typeface="+mj-lt"/>
                <a:cs typeface="Arial" panose="020B0604020202020204" pitchFamily="34" charset="0"/>
              </a:rPr>
            </a:br>
            <a:r>
              <a:rPr lang="en-US" sz="4000" b="1" dirty="0">
                <a:solidFill>
                  <a:srgbClr val="14313F"/>
                </a:solidFill>
                <a:latin typeface="+mj-lt"/>
                <a:cs typeface="Arial" panose="020B0604020202020204" pitchFamily="34" charset="0"/>
              </a:rPr>
              <a:t>of Kentucky Students</a:t>
            </a:r>
          </a:p>
        </p:txBody>
      </p:sp>
      <p:sp>
        <p:nvSpPr>
          <p:cNvPr id="39" name="Rectangle: Rounded Corners 38">
            <a:extLst>
              <a:ext uri="{FF2B5EF4-FFF2-40B4-BE49-F238E27FC236}">
                <a16:creationId xmlns:a16="http://schemas.microsoft.com/office/drawing/2014/main" id="{8FD18CE9-BDAA-4AE9-A75E-CA9E34EB3643}"/>
              </a:ext>
              <a:ext uri="{C183D7F6-B498-43B3-948B-1728B52AA6E4}">
                <adec:decorative xmlns:adec="http://schemas.microsoft.com/office/drawing/2017/decorative" val="1"/>
              </a:ext>
            </a:extLst>
          </p:cNvPr>
          <p:cNvSpPr/>
          <p:nvPr/>
        </p:nvSpPr>
        <p:spPr>
          <a:xfrm>
            <a:off x="6621464" y="447592"/>
            <a:ext cx="1042623" cy="584775"/>
          </a:xfrm>
          <a:prstGeom prst="roundRect">
            <a:avLst/>
          </a:prstGeom>
          <a:solidFill>
            <a:srgbClr val="14313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7382C29-5CCD-49D4-8E60-A21716DCCB18}"/>
              </a:ext>
            </a:extLst>
          </p:cNvPr>
          <p:cNvSpPr txBox="1"/>
          <p:nvPr/>
        </p:nvSpPr>
        <p:spPr>
          <a:xfrm>
            <a:off x="6483578" y="487519"/>
            <a:ext cx="1228255" cy="49244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  2021-2022</a:t>
            </a:r>
            <a:endParaRPr lang="en-US" sz="16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school year</a:t>
            </a:r>
          </a:p>
        </p:txBody>
      </p:sp>
      <p:sp>
        <p:nvSpPr>
          <p:cNvPr id="31" name="TextBox 30">
            <a:extLst>
              <a:ext uri="{FF2B5EF4-FFF2-40B4-BE49-F238E27FC236}">
                <a16:creationId xmlns:a16="http://schemas.microsoft.com/office/drawing/2014/main" id="{E66B89EB-AEB6-4E49-B3A2-13E836E9E2C9}"/>
              </a:ext>
            </a:extLst>
          </p:cNvPr>
          <p:cNvSpPr txBox="1"/>
          <p:nvPr/>
        </p:nvSpPr>
        <p:spPr>
          <a:xfrm>
            <a:off x="1017955" y="1628384"/>
            <a:ext cx="3438297" cy="584775"/>
          </a:xfrm>
          <a:prstGeom prst="rect">
            <a:avLst/>
          </a:prstGeom>
          <a:noFill/>
        </p:spPr>
        <p:txBody>
          <a:bodyPr wrap="square" rtlCol="0">
            <a:spAutoFit/>
          </a:bodyPr>
          <a:lstStyle/>
          <a:p>
            <a:r>
              <a:rPr lang="en-US" sz="1600" dirty="0">
                <a:solidFill>
                  <a:srgbClr val="002060"/>
                </a:solidFill>
                <a:latin typeface="Arial" panose="020B0604020202020204" pitchFamily="34" charset="0"/>
                <a:cs typeface="Arial" panose="020B0604020202020204" pitchFamily="34" charset="0"/>
              </a:rPr>
              <a:t>Total</a:t>
            </a:r>
            <a:r>
              <a:rPr lang="en-US" sz="1600" dirty="0">
                <a:solidFill>
                  <a:srgbClr val="F1EAE9"/>
                </a:solidFill>
                <a:latin typeface="Arial" panose="020B0604020202020204" pitchFamily="34" charset="0"/>
                <a:cs typeface="Arial" panose="020B0604020202020204" pitchFamily="34" charset="0"/>
              </a:rPr>
              <a:t> </a:t>
            </a:r>
            <a:r>
              <a:rPr lang="en-US" sz="1600" dirty="0">
                <a:solidFill>
                  <a:srgbClr val="102649"/>
                </a:solidFill>
                <a:latin typeface="Arial" panose="020B0604020202020204" pitchFamily="34" charset="0"/>
                <a:cs typeface="Arial" panose="020B0604020202020204" pitchFamily="34" charset="0"/>
              </a:rPr>
              <a:t>Student Population Represented:</a:t>
            </a:r>
            <a:endParaRPr lang="en-US" sz="1050" dirty="0">
              <a:solidFill>
                <a:srgbClr val="102649"/>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6F0F1B68-633E-4633-9E36-1042A3E9833C}"/>
              </a:ext>
            </a:extLst>
          </p:cNvPr>
          <p:cNvSpPr/>
          <p:nvPr/>
        </p:nvSpPr>
        <p:spPr>
          <a:xfrm>
            <a:off x="2326426" y="1920772"/>
            <a:ext cx="1348446" cy="461665"/>
          </a:xfrm>
          <a:prstGeom prst="rect">
            <a:avLst/>
          </a:prstGeom>
        </p:spPr>
        <p:txBody>
          <a:bodyPr wrap="none">
            <a:spAutoFit/>
          </a:bodyPr>
          <a:lstStyle/>
          <a:p>
            <a:r>
              <a:rPr lang="en-US" sz="2400" b="1" dirty="0">
                <a:solidFill>
                  <a:srgbClr val="102649"/>
                </a:solidFill>
                <a:latin typeface="Arial" panose="020B0604020202020204" pitchFamily="34" charset="0"/>
                <a:cs typeface="Arial" panose="020B0604020202020204" pitchFamily="34" charset="0"/>
              </a:rPr>
              <a:t>629,723</a:t>
            </a:r>
            <a:endParaRPr lang="en-US" sz="3200" b="1" dirty="0">
              <a:solidFill>
                <a:srgbClr val="102649"/>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5C3CFB5-BBB5-4203-BBC5-FDE4767C9032}"/>
              </a:ext>
            </a:extLst>
          </p:cNvPr>
          <p:cNvSpPr txBox="1"/>
          <p:nvPr/>
        </p:nvSpPr>
        <p:spPr>
          <a:xfrm>
            <a:off x="6371703" y="1318581"/>
            <a:ext cx="4104196" cy="584775"/>
          </a:xfrm>
          <a:prstGeom prst="rect">
            <a:avLst/>
          </a:prstGeom>
          <a:noFill/>
        </p:spPr>
        <p:txBody>
          <a:bodyPr wrap="square" rtlCol="0">
            <a:spAutoFit/>
          </a:bodyPr>
          <a:lstStyle/>
          <a:p>
            <a:r>
              <a:rPr lang="en-US" sz="1600" dirty="0">
                <a:solidFill>
                  <a:srgbClr val="464646"/>
                </a:solidFill>
                <a:latin typeface="Arial" panose="020B0604020202020204" pitchFamily="34" charset="0"/>
                <a:cs typeface="Arial" panose="020B0604020202020204" pitchFamily="34" charset="0"/>
              </a:rPr>
              <a:t>Chronic Health Conditions</a:t>
            </a:r>
            <a:r>
              <a:rPr lang="en-US" sz="1200" dirty="0">
                <a:solidFill>
                  <a:srgbClr val="464646"/>
                </a:solidFill>
                <a:latin typeface="Arial" panose="020B0604020202020204" pitchFamily="34" charset="0"/>
                <a:cs typeface="Arial" panose="020B0604020202020204" pitchFamily="34" charset="0"/>
              </a:rPr>
              <a:t> (medically diagnosed by a healthcare provider) </a:t>
            </a:r>
            <a:r>
              <a:rPr lang="en-US" sz="1600" b="1" dirty="0">
                <a:solidFill>
                  <a:srgbClr val="464646"/>
                </a:solidFill>
                <a:latin typeface="Arial" panose="020B0604020202020204" pitchFamily="34" charset="0"/>
                <a:cs typeface="Arial" panose="020B0604020202020204" pitchFamily="34" charset="0"/>
              </a:rPr>
              <a:t>Total:</a:t>
            </a:r>
            <a:endParaRPr lang="en-US" sz="1050" b="1" dirty="0">
              <a:solidFill>
                <a:srgbClr val="464646"/>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935C15B-441F-483D-A1BE-CA31BD9B7D52}"/>
              </a:ext>
            </a:extLst>
          </p:cNvPr>
          <p:cNvSpPr/>
          <p:nvPr/>
        </p:nvSpPr>
        <p:spPr>
          <a:xfrm>
            <a:off x="8178403" y="1725405"/>
            <a:ext cx="8473259" cy="707886"/>
          </a:xfrm>
          <a:prstGeom prst="rect">
            <a:avLst/>
          </a:prstGeom>
        </p:spPr>
        <p:txBody>
          <a:bodyPr wrap="square">
            <a:spAutoFit/>
          </a:bodyPr>
          <a:lstStyle/>
          <a:p>
            <a:r>
              <a:rPr lang="en-US" sz="4000" b="1" dirty="0">
                <a:solidFill>
                  <a:srgbClr val="14313F"/>
                </a:solidFill>
                <a:latin typeface="+mj-lt"/>
                <a:cs typeface="Arial" panose="020B0604020202020204" pitchFamily="34" charset="0"/>
              </a:rPr>
              <a:t>115,639</a:t>
            </a:r>
          </a:p>
        </p:txBody>
      </p:sp>
      <p:grpSp>
        <p:nvGrpSpPr>
          <p:cNvPr id="10" name="Group 9" descr="ADHD 32,542">
            <a:extLst>
              <a:ext uri="{FF2B5EF4-FFF2-40B4-BE49-F238E27FC236}">
                <a16:creationId xmlns:a16="http://schemas.microsoft.com/office/drawing/2014/main" id="{BBEDA7CD-227E-48EB-BA0D-5B1041DB9BE3}"/>
              </a:ext>
              <a:ext uri="{C183D7F6-B498-43B3-948B-1728B52AA6E4}">
                <adec:decorative xmlns:adec="http://schemas.microsoft.com/office/drawing/2017/decorative" val="0"/>
              </a:ext>
            </a:extLst>
          </p:cNvPr>
          <p:cNvGrpSpPr>
            <a:grpSpLocks noChangeAspect="1"/>
          </p:cNvGrpSpPr>
          <p:nvPr/>
        </p:nvGrpSpPr>
        <p:grpSpPr>
          <a:xfrm>
            <a:off x="1407101" y="2881560"/>
            <a:ext cx="1828800" cy="3283738"/>
            <a:chOff x="360112" y="3789405"/>
            <a:chExt cx="1891223" cy="3278659"/>
          </a:xfrm>
        </p:grpSpPr>
        <p:sp>
          <p:nvSpPr>
            <p:cNvPr id="11" name="Rectangle 10">
              <a:extLst>
                <a:ext uri="{FF2B5EF4-FFF2-40B4-BE49-F238E27FC236}">
                  <a16:creationId xmlns:a16="http://schemas.microsoft.com/office/drawing/2014/main" id="{A6DE398B-0D7F-4859-87D3-8081E789B172}"/>
                </a:ext>
              </a:extLst>
            </p:cNvPr>
            <p:cNvSpPr/>
            <p:nvPr/>
          </p:nvSpPr>
          <p:spPr>
            <a:xfrm>
              <a:off x="360112" y="3789405"/>
              <a:ext cx="1891223" cy="3278659"/>
            </a:xfrm>
            <a:prstGeom prst="rect">
              <a:avLst/>
            </a:prstGeom>
            <a:solidFill>
              <a:srgbClr val="254259"/>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descr="ADHD 32,542">
              <a:extLst>
                <a:ext uri="{FF2B5EF4-FFF2-40B4-BE49-F238E27FC236}">
                  <a16:creationId xmlns:a16="http://schemas.microsoft.com/office/drawing/2014/main" id="{6BD7FE40-34CD-41DF-ABFF-BA7D3AA44E97}"/>
                </a:ext>
              </a:extLst>
            </p:cNvPr>
            <p:cNvSpPr txBox="1"/>
            <p:nvPr/>
          </p:nvSpPr>
          <p:spPr>
            <a:xfrm>
              <a:off x="392006" y="3988666"/>
              <a:ext cx="1219201" cy="400110"/>
            </a:xfrm>
            <a:prstGeom prst="rect">
              <a:avLst/>
            </a:prstGeom>
            <a:noFill/>
          </p:spPr>
          <p:txBody>
            <a:bodyPr wrap="square" rtlCol="0">
              <a:spAutoFit/>
            </a:bodyPr>
            <a:lstStyle/>
            <a:p>
              <a:r>
                <a:rPr lang="en-US" sz="2000" dirty="0">
                  <a:solidFill>
                    <a:srgbClr val="F1EAE9"/>
                  </a:solidFill>
                  <a:latin typeface="Arial" panose="020B0604020202020204" pitchFamily="34" charset="0"/>
                  <a:cs typeface="Arial" panose="020B0604020202020204" pitchFamily="34" charset="0"/>
                </a:rPr>
                <a:t>ADHD</a:t>
              </a:r>
              <a:endParaRPr lang="en-US" sz="1200" dirty="0">
                <a:solidFill>
                  <a:srgbClr val="F1EAE9"/>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D37BDEF-A5D8-4B15-95F8-ADAE64221D39}"/>
                </a:ext>
              </a:extLst>
            </p:cNvPr>
            <p:cNvSpPr/>
            <p:nvPr/>
          </p:nvSpPr>
          <p:spPr>
            <a:xfrm>
              <a:off x="775959" y="4322202"/>
              <a:ext cx="1386185" cy="645331"/>
            </a:xfrm>
            <a:prstGeom prst="rect">
              <a:avLst/>
            </a:prstGeom>
          </p:spPr>
          <p:txBody>
            <a:bodyPr wrap="none">
              <a:spAutoFit/>
            </a:bodyPr>
            <a:lstStyle/>
            <a:p>
              <a:pPr algn="r"/>
              <a:r>
                <a:rPr lang="en-US" sz="3600" b="1" dirty="0">
                  <a:solidFill>
                    <a:srgbClr val="F1EAE9"/>
                  </a:solidFill>
                  <a:latin typeface="Arial Narrow" panose="020B0606020202030204" pitchFamily="34" charset="0"/>
                  <a:cs typeface="Arial" panose="020B0604020202020204" pitchFamily="34" charset="0"/>
                </a:rPr>
                <a:t>32,542</a:t>
              </a:r>
            </a:p>
          </p:txBody>
        </p:sp>
        <p:pic>
          <p:nvPicPr>
            <p:cNvPr id="14" name="Picture 13">
              <a:extLst>
                <a:ext uri="{FF2B5EF4-FFF2-40B4-BE49-F238E27FC236}">
                  <a16:creationId xmlns:a16="http://schemas.microsoft.com/office/drawing/2014/main" id="{F37FFD04-3A73-43BF-B949-D299B8CB27B8}"/>
                </a:ext>
              </a:extLst>
            </p:cNvPr>
            <p:cNvPicPr>
              <a:picLocks noChangeAspect="1"/>
            </p:cNvPicPr>
            <p:nvPr/>
          </p:nvPicPr>
          <p:blipFill>
            <a:blip r:embed="rId4"/>
            <a:stretch>
              <a:fillRect/>
            </a:stretch>
          </p:blipFill>
          <p:spPr>
            <a:xfrm>
              <a:off x="877332" y="5167428"/>
              <a:ext cx="1060796" cy="1707028"/>
            </a:xfrm>
            <a:prstGeom prst="rect">
              <a:avLst/>
            </a:prstGeom>
          </p:spPr>
        </p:pic>
      </p:grpSp>
      <p:grpSp>
        <p:nvGrpSpPr>
          <p:cNvPr id="25" name="Group 24" descr="Type 1 Diabetes 1,584">
            <a:extLst>
              <a:ext uri="{FF2B5EF4-FFF2-40B4-BE49-F238E27FC236}">
                <a16:creationId xmlns:a16="http://schemas.microsoft.com/office/drawing/2014/main" id="{717E70F5-6632-441B-94E8-1D421E77242C}"/>
              </a:ext>
            </a:extLst>
          </p:cNvPr>
          <p:cNvGrpSpPr/>
          <p:nvPr/>
        </p:nvGrpSpPr>
        <p:grpSpPr>
          <a:xfrm>
            <a:off x="3280535" y="2629698"/>
            <a:ext cx="1828800" cy="3200400"/>
            <a:chOff x="7858514" y="3787714"/>
            <a:chExt cx="1862160" cy="3278659"/>
          </a:xfrm>
        </p:grpSpPr>
        <p:sp>
          <p:nvSpPr>
            <p:cNvPr id="26" name="Rectangle 25">
              <a:extLst>
                <a:ext uri="{FF2B5EF4-FFF2-40B4-BE49-F238E27FC236}">
                  <a16:creationId xmlns:a16="http://schemas.microsoft.com/office/drawing/2014/main" id="{D3478049-D156-4413-94AE-0B89F799308D}"/>
                </a:ext>
              </a:extLst>
            </p:cNvPr>
            <p:cNvSpPr/>
            <p:nvPr/>
          </p:nvSpPr>
          <p:spPr>
            <a:xfrm>
              <a:off x="7858514" y="3787714"/>
              <a:ext cx="1850571" cy="3278659"/>
            </a:xfrm>
            <a:prstGeom prst="rect">
              <a:avLst/>
            </a:prstGeom>
            <a:solidFill>
              <a:srgbClr val="D8B679"/>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2F965CD3-2320-4133-A655-9F7F96C34982}"/>
                </a:ext>
              </a:extLst>
            </p:cNvPr>
            <p:cNvSpPr txBox="1"/>
            <p:nvPr/>
          </p:nvSpPr>
          <p:spPr>
            <a:xfrm>
              <a:off x="7939128" y="3873177"/>
              <a:ext cx="1781546" cy="725196"/>
            </a:xfrm>
            <a:prstGeom prst="rect">
              <a:avLst/>
            </a:prstGeom>
            <a:noFill/>
          </p:spPr>
          <p:txBody>
            <a:bodyPr wrap="square" rtlCol="0">
              <a:spAutoFit/>
            </a:bodyPr>
            <a:lstStyle/>
            <a:p>
              <a:r>
                <a:rPr lang="en-US" sz="2000" dirty="0">
                  <a:solidFill>
                    <a:srgbClr val="464646"/>
                  </a:solidFill>
                  <a:latin typeface="Arial" panose="020B0604020202020204" pitchFamily="34" charset="0"/>
                  <a:cs typeface="Arial" panose="020B0604020202020204" pitchFamily="34" charset="0"/>
                </a:rPr>
                <a:t>Type 1 Diabetes</a:t>
              </a:r>
              <a:endParaRPr lang="en-US" sz="1200" dirty="0">
                <a:solidFill>
                  <a:srgbClr val="464646"/>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CD3492D6-90B2-4DFE-813B-B8675EEBD0FE}"/>
                </a:ext>
              </a:extLst>
            </p:cNvPr>
            <p:cNvSpPr/>
            <p:nvPr/>
          </p:nvSpPr>
          <p:spPr>
            <a:xfrm>
              <a:off x="8102744" y="4604632"/>
              <a:ext cx="1260419" cy="725196"/>
            </a:xfrm>
            <a:prstGeom prst="rect">
              <a:avLst/>
            </a:prstGeom>
          </p:spPr>
          <p:txBody>
            <a:bodyPr wrap="none">
              <a:spAutoFit/>
            </a:bodyPr>
            <a:lstStyle/>
            <a:p>
              <a:r>
                <a:rPr lang="en-US" sz="4000" b="1" dirty="0">
                  <a:solidFill>
                    <a:srgbClr val="464646"/>
                  </a:solidFill>
                  <a:latin typeface="Arial Narrow" panose="020B0606020202030204" pitchFamily="34" charset="0"/>
                  <a:cs typeface="Arial" panose="020B0604020202020204" pitchFamily="34" charset="0"/>
                </a:rPr>
                <a:t>1,584</a:t>
              </a:r>
              <a:endParaRPr lang="en-US" sz="5400" b="1" dirty="0">
                <a:solidFill>
                  <a:srgbClr val="464646"/>
                </a:solidFill>
                <a:latin typeface="Arial Narrow" panose="020B060602020203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2818F683-29F9-4C89-8AA6-64214AA04B25}"/>
                </a:ext>
              </a:extLst>
            </p:cNvPr>
            <p:cNvPicPr>
              <a:picLocks noChangeAspect="1"/>
            </p:cNvPicPr>
            <p:nvPr/>
          </p:nvPicPr>
          <p:blipFill>
            <a:blip r:embed="rId5"/>
            <a:stretch>
              <a:fillRect/>
            </a:stretch>
          </p:blipFill>
          <p:spPr>
            <a:xfrm>
              <a:off x="7994884" y="5547597"/>
              <a:ext cx="1542422" cy="1414395"/>
            </a:xfrm>
            <a:prstGeom prst="rect">
              <a:avLst/>
            </a:prstGeom>
          </p:spPr>
        </p:pic>
      </p:grpSp>
      <p:grpSp>
        <p:nvGrpSpPr>
          <p:cNvPr id="5" name="Group 4" descr="Allergies 8,516">
            <a:extLst>
              <a:ext uri="{FF2B5EF4-FFF2-40B4-BE49-F238E27FC236}">
                <a16:creationId xmlns:a16="http://schemas.microsoft.com/office/drawing/2014/main" id="{A0715DE3-1042-462E-ABA2-148C548FEEC5}"/>
              </a:ext>
            </a:extLst>
          </p:cNvPr>
          <p:cNvGrpSpPr/>
          <p:nvPr/>
        </p:nvGrpSpPr>
        <p:grpSpPr>
          <a:xfrm>
            <a:off x="5105928" y="2792372"/>
            <a:ext cx="1828800" cy="3200400"/>
            <a:chOff x="5676263" y="7725559"/>
            <a:chExt cx="1950454" cy="3508438"/>
          </a:xfrm>
        </p:grpSpPr>
        <p:sp>
          <p:nvSpPr>
            <p:cNvPr id="6" name="Rectangle 5">
              <a:extLst>
                <a:ext uri="{FF2B5EF4-FFF2-40B4-BE49-F238E27FC236}">
                  <a16:creationId xmlns:a16="http://schemas.microsoft.com/office/drawing/2014/main" id="{BE3EF00D-AFE4-4A16-A3B0-3D046B125246}"/>
                </a:ext>
              </a:extLst>
            </p:cNvPr>
            <p:cNvSpPr/>
            <p:nvPr/>
          </p:nvSpPr>
          <p:spPr>
            <a:xfrm>
              <a:off x="5676263" y="7955339"/>
              <a:ext cx="1876359" cy="3278658"/>
            </a:xfrm>
            <a:prstGeom prst="rect">
              <a:avLst/>
            </a:prstGeom>
            <a:solidFill>
              <a:srgbClr val="396874"/>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5A0AC0A-F297-481B-8ED1-D06F0CDEF81F}"/>
                </a:ext>
              </a:extLst>
            </p:cNvPr>
            <p:cNvSpPr txBox="1"/>
            <p:nvPr/>
          </p:nvSpPr>
          <p:spPr>
            <a:xfrm>
              <a:off x="5754120" y="7725559"/>
              <a:ext cx="1576485" cy="776020"/>
            </a:xfrm>
            <a:prstGeom prst="rect">
              <a:avLst/>
            </a:prstGeom>
            <a:noFill/>
          </p:spPr>
          <p:txBody>
            <a:bodyPr wrap="square" rtlCol="0">
              <a:spAutoFit/>
            </a:bodyPr>
            <a:lstStyle/>
            <a:p>
              <a:r>
                <a:rPr lang="en-US" sz="2000" dirty="0">
                  <a:solidFill>
                    <a:srgbClr val="F1EAE9"/>
                  </a:solidFill>
                  <a:latin typeface="Arial" panose="020B0604020202020204" pitchFamily="34" charset="0"/>
                  <a:cs typeface="Arial" panose="020B0604020202020204" pitchFamily="34" charset="0"/>
                </a:rPr>
                <a:t> </a:t>
              </a:r>
            </a:p>
            <a:p>
              <a:r>
                <a:rPr lang="en-US" sz="2000" dirty="0">
                  <a:solidFill>
                    <a:schemeClr val="bg1"/>
                  </a:solidFill>
                  <a:latin typeface="Arial" panose="020B0604020202020204" pitchFamily="34" charset="0"/>
                  <a:cs typeface="Arial" panose="020B0604020202020204" pitchFamily="34" charset="0"/>
                </a:rPr>
                <a:t>Allergies</a:t>
              </a: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descr="Allergies 8516">
              <a:extLst>
                <a:ext uri="{FF2B5EF4-FFF2-40B4-BE49-F238E27FC236}">
                  <a16:creationId xmlns:a16="http://schemas.microsoft.com/office/drawing/2014/main" id="{77492CEA-1536-4A3E-B174-51A97F83C479}"/>
                </a:ext>
              </a:extLst>
            </p:cNvPr>
            <p:cNvSpPr/>
            <p:nvPr/>
          </p:nvSpPr>
          <p:spPr>
            <a:xfrm>
              <a:off x="6038940" y="8466567"/>
              <a:ext cx="1205636" cy="708540"/>
            </a:xfrm>
            <a:prstGeom prst="rect">
              <a:avLst/>
            </a:prstGeom>
          </p:spPr>
          <p:txBody>
            <a:bodyPr wrap="none">
              <a:spAutoFit/>
            </a:bodyPr>
            <a:lstStyle/>
            <a:p>
              <a:r>
                <a:rPr lang="en-US" sz="3600" b="1" dirty="0">
                  <a:solidFill>
                    <a:schemeClr val="bg1"/>
                  </a:solidFill>
                  <a:latin typeface="Arial Narrow" panose="020B0606020202030204" pitchFamily="34" charset="0"/>
                  <a:cs typeface="Arial" panose="020B0604020202020204" pitchFamily="34" charset="0"/>
                </a:rPr>
                <a:t>8,516</a:t>
              </a:r>
              <a:endParaRPr lang="en-US" sz="5400" b="1" dirty="0">
                <a:solidFill>
                  <a:schemeClr val="bg1"/>
                </a:solidFill>
                <a:latin typeface="Arial Narrow" panose="020B0606020202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7A842EF-C843-4085-93A8-51457AB0A9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0032" y="9570085"/>
              <a:ext cx="1636685" cy="1296105"/>
            </a:xfrm>
            <a:prstGeom prst="rect">
              <a:avLst/>
            </a:prstGeom>
          </p:spPr>
        </p:pic>
      </p:grpSp>
      <p:grpSp>
        <p:nvGrpSpPr>
          <p:cNvPr id="20" name="Group 19" descr="Asthma 39,213">
            <a:extLst>
              <a:ext uri="{FF2B5EF4-FFF2-40B4-BE49-F238E27FC236}">
                <a16:creationId xmlns:a16="http://schemas.microsoft.com/office/drawing/2014/main" id="{5DE5741A-00D1-4EBD-B316-E73B3CF2D6E5}"/>
              </a:ext>
            </a:extLst>
          </p:cNvPr>
          <p:cNvGrpSpPr/>
          <p:nvPr/>
        </p:nvGrpSpPr>
        <p:grpSpPr>
          <a:xfrm>
            <a:off x="6862769" y="2751650"/>
            <a:ext cx="1744282" cy="3200400"/>
            <a:chOff x="5987509" y="4136516"/>
            <a:chExt cx="1932599" cy="3316511"/>
          </a:xfrm>
        </p:grpSpPr>
        <p:pic>
          <p:nvPicPr>
            <p:cNvPr id="21" name="Picture 20">
              <a:extLst>
                <a:ext uri="{FF2B5EF4-FFF2-40B4-BE49-F238E27FC236}">
                  <a16:creationId xmlns:a16="http://schemas.microsoft.com/office/drawing/2014/main" id="{E1F99BA6-5E48-4AD1-BBD7-64793A9E77C7}"/>
                </a:ext>
              </a:extLst>
            </p:cNvPr>
            <p:cNvPicPr>
              <a:picLocks noChangeAspect="1"/>
            </p:cNvPicPr>
            <p:nvPr/>
          </p:nvPicPr>
          <p:blipFill>
            <a:blip r:embed="rId7"/>
            <a:stretch>
              <a:fillRect/>
            </a:stretch>
          </p:blipFill>
          <p:spPr>
            <a:xfrm>
              <a:off x="5987509" y="4136516"/>
              <a:ext cx="1932599" cy="3316511"/>
            </a:xfrm>
            <a:prstGeom prst="rect">
              <a:avLst/>
            </a:prstGeom>
          </p:spPr>
        </p:pic>
        <p:pic>
          <p:nvPicPr>
            <p:cNvPr id="22" name="Picture 21">
              <a:extLst>
                <a:ext uri="{FF2B5EF4-FFF2-40B4-BE49-F238E27FC236}">
                  <a16:creationId xmlns:a16="http://schemas.microsoft.com/office/drawing/2014/main" id="{431AE590-7F54-468D-A9DF-2573DD54ECAD}"/>
                </a:ext>
              </a:extLst>
            </p:cNvPr>
            <p:cNvPicPr>
              <a:picLocks noChangeAspect="1"/>
            </p:cNvPicPr>
            <p:nvPr/>
          </p:nvPicPr>
          <p:blipFill>
            <a:blip r:embed="rId8"/>
            <a:stretch>
              <a:fillRect/>
            </a:stretch>
          </p:blipFill>
          <p:spPr>
            <a:xfrm>
              <a:off x="6247810" y="5528656"/>
              <a:ext cx="1469263" cy="1566808"/>
            </a:xfrm>
            <a:prstGeom prst="rect">
              <a:avLst/>
            </a:prstGeom>
          </p:spPr>
        </p:pic>
        <p:sp>
          <p:nvSpPr>
            <p:cNvPr id="23" name="TextBox 22">
              <a:extLst>
                <a:ext uri="{FF2B5EF4-FFF2-40B4-BE49-F238E27FC236}">
                  <a16:creationId xmlns:a16="http://schemas.microsoft.com/office/drawing/2014/main" id="{C0101AE2-4A01-4AAD-91CF-242DE0FF5139}"/>
                </a:ext>
              </a:extLst>
            </p:cNvPr>
            <p:cNvSpPr txBox="1"/>
            <p:nvPr/>
          </p:nvSpPr>
          <p:spPr>
            <a:xfrm>
              <a:off x="6063683" y="4292476"/>
              <a:ext cx="1376221" cy="733568"/>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Asthma</a:t>
              </a:r>
            </a:p>
            <a:p>
              <a:pPr algn="r"/>
              <a:r>
                <a:rPr lang="en-US" sz="2000" dirty="0">
                  <a:solidFill>
                    <a:schemeClr val="bg1"/>
                  </a:solidFill>
                  <a:latin typeface="Arial Narrow" panose="020B0606020202030204" pitchFamily="34" charset="0"/>
                  <a:cs typeface="Arial" panose="020B0604020202020204" pitchFamily="34" charset="0"/>
                </a:rPr>
                <a:t>39,213</a:t>
              </a:r>
              <a:endParaRPr lang="en-US" sz="1200" dirty="0">
                <a:solidFill>
                  <a:schemeClr val="bg1"/>
                </a:solidFill>
                <a:latin typeface="Arial Narrow" panose="020B0606020202030204" pitchFamily="34" charset="0"/>
                <a:cs typeface="Arial" panose="020B0604020202020204" pitchFamily="34" charset="0"/>
              </a:endParaRPr>
            </a:p>
          </p:txBody>
        </p:sp>
      </p:grpSp>
      <p:grpSp>
        <p:nvGrpSpPr>
          <p:cNvPr id="15" name="Group 14" descr="Anaphylaxis (EpiPen) 4,040">
            <a:extLst>
              <a:ext uri="{FF2B5EF4-FFF2-40B4-BE49-F238E27FC236}">
                <a16:creationId xmlns:a16="http://schemas.microsoft.com/office/drawing/2014/main" id="{86C0C0B2-F942-4B6B-999A-9D5CB19BF0FB}"/>
              </a:ext>
            </a:extLst>
          </p:cNvPr>
          <p:cNvGrpSpPr/>
          <p:nvPr/>
        </p:nvGrpSpPr>
        <p:grpSpPr>
          <a:xfrm>
            <a:off x="8543317" y="2629698"/>
            <a:ext cx="1828800" cy="3200400"/>
            <a:chOff x="4124058" y="3794346"/>
            <a:chExt cx="1931033" cy="3273718"/>
          </a:xfrm>
        </p:grpSpPr>
        <p:sp>
          <p:nvSpPr>
            <p:cNvPr id="16" name="Rectangle 15">
              <a:extLst>
                <a:ext uri="{FF2B5EF4-FFF2-40B4-BE49-F238E27FC236}">
                  <a16:creationId xmlns:a16="http://schemas.microsoft.com/office/drawing/2014/main" id="{D97B5290-08C2-4B83-8A16-90104B899802}"/>
                </a:ext>
              </a:extLst>
            </p:cNvPr>
            <p:cNvSpPr/>
            <p:nvPr/>
          </p:nvSpPr>
          <p:spPr>
            <a:xfrm>
              <a:off x="4124058" y="3794346"/>
              <a:ext cx="1869021" cy="3273718"/>
            </a:xfrm>
            <a:prstGeom prst="rect">
              <a:avLst/>
            </a:prstGeom>
            <a:solidFill>
              <a:srgbClr val="67847C"/>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descr="Anaphylaxis (EpiPen) 4,040">
              <a:extLst>
                <a:ext uri="{FF2B5EF4-FFF2-40B4-BE49-F238E27FC236}">
                  <a16:creationId xmlns:a16="http://schemas.microsoft.com/office/drawing/2014/main" id="{E5BD37D4-8B79-426C-90C7-2795CAF2F9AB}"/>
                </a:ext>
              </a:extLst>
            </p:cNvPr>
            <p:cNvSpPr txBox="1"/>
            <p:nvPr/>
          </p:nvSpPr>
          <p:spPr>
            <a:xfrm>
              <a:off x="4128365" y="3953531"/>
              <a:ext cx="1926726" cy="598172"/>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Anaphylaxis</a:t>
              </a:r>
              <a:endParaRPr lang="en-US" sz="14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(EpiPen)</a:t>
              </a:r>
              <a:endParaRPr lang="en-US" sz="1050"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67F387F3-9C50-4B5E-8863-E8484CFB7706}"/>
                </a:ext>
              </a:extLst>
            </p:cNvPr>
            <p:cNvSpPr/>
            <p:nvPr/>
          </p:nvSpPr>
          <p:spPr>
            <a:xfrm>
              <a:off x="4235612" y="4559034"/>
              <a:ext cx="1420441" cy="787068"/>
            </a:xfrm>
            <a:prstGeom prst="rect">
              <a:avLst/>
            </a:prstGeom>
          </p:spPr>
          <p:txBody>
            <a:bodyPr wrap="none">
              <a:spAutoFit/>
            </a:bodyPr>
            <a:lstStyle/>
            <a:p>
              <a:r>
                <a:rPr lang="en-US" sz="4400" b="1" dirty="0">
                  <a:solidFill>
                    <a:schemeClr val="bg1"/>
                  </a:solidFill>
                  <a:latin typeface="Arial Narrow" panose="020B0606020202030204" pitchFamily="34" charset="0"/>
                  <a:cs typeface="Arial" panose="020B0604020202020204" pitchFamily="34" charset="0"/>
                </a:rPr>
                <a:t>4,040</a:t>
              </a:r>
              <a:endParaRPr lang="en-US" sz="5400" b="1" dirty="0">
                <a:solidFill>
                  <a:schemeClr val="bg1"/>
                </a:solidFill>
                <a:latin typeface="Arial Narrow" panose="020B0606020202030204" pitchFamily="34" charset="0"/>
                <a:cs typeface="Arial" panose="020B0604020202020204" pitchFamily="34" charset="0"/>
              </a:endParaRPr>
            </a:p>
          </p:txBody>
        </p:sp>
        <p:pic>
          <p:nvPicPr>
            <p:cNvPr id="19" name="Picture 17" descr="Needle">
              <a:extLst>
                <a:ext uri="{FF2B5EF4-FFF2-40B4-BE49-F238E27FC236}">
                  <a16:creationId xmlns:a16="http://schemas.microsoft.com/office/drawing/2014/main" id="{28DC58E0-7154-47AC-919D-703B57675D1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40848">
              <a:off x="4213637" y="5303373"/>
              <a:ext cx="1745513" cy="1745514"/>
            </a:xfrm>
            <a:prstGeom prst="rect">
              <a:avLst/>
            </a:prstGeom>
          </p:spPr>
        </p:pic>
      </p:grpSp>
      <p:pic>
        <p:nvPicPr>
          <p:cNvPr id="30" name="Picture 29">
            <a:extLst>
              <a:ext uri="{FF2B5EF4-FFF2-40B4-BE49-F238E27FC236}">
                <a16:creationId xmlns:a16="http://schemas.microsoft.com/office/drawing/2014/main" id="{8211AFD2-F431-4903-8B37-2BE8DFE7E8AB}"/>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266" y="1313625"/>
            <a:ext cx="748690" cy="1200329"/>
          </a:xfrm>
          <a:prstGeom prst="rect">
            <a:avLst/>
          </a:prstGeom>
        </p:spPr>
      </p:pic>
      <p:pic>
        <p:nvPicPr>
          <p:cNvPr id="33" name="Picture 32">
            <a:extLst>
              <a:ext uri="{FF2B5EF4-FFF2-40B4-BE49-F238E27FC236}">
                <a16:creationId xmlns:a16="http://schemas.microsoft.com/office/drawing/2014/main" id="{526CE851-E0A1-496B-A1CB-30356E8BD1D8}"/>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19335" y="-530044"/>
            <a:ext cx="1871636" cy="2422117"/>
          </a:xfrm>
          <a:prstGeom prst="rect">
            <a:avLst/>
          </a:prstGeom>
        </p:spPr>
      </p:pic>
      <p:pic>
        <p:nvPicPr>
          <p:cNvPr id="35" name="Picture 34">
            <a:extLst>
              <a:ext uri="{FF2B5EF4-FFF2-40B4-BE49-F238E27FC236}">
                <a16:creationId xmlns:a16="http://schemas.microsoft.com/office/drawing/2014/main" id="{4FDEDABB-658F-4888-89DF-0134206CB85B}"/>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89821" y="1350649"/>
            <a:ext cx="628828" cy="1082642"/>
          </a:xfrm>
          <a:prstGeom prst="rect">
            <a:avLst/>
          </a:prstGeom>
        </p:spPr>
      </p:pic>
    </p:spTree>
    <p:extLst>
      <p:ext uri="{BB962C8B-B14F-4D97-AF65-F5344CB8AC3E}">
        <p14:creationId xmlns:p14="http://schemas.microsoft.com/office/powerpoint/2010/main" val="4281804591"/>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B94807-19B8-49F5-9F8A-D646B1E1FD19}"/>
              </a:ext>
            </a:extLst>
          </p:cNvPr>
          <p:cNvSpPr>
            <a:spLocks noGrp="1"/>
          </p:cNvSpPr>
          <p:nvPr>
            <p:ph type="title" idx="4294967295"/>
          </p:nvPr>
        </p:nvSpPr>
        <p:spPr>
          <a:xfrm>
            <a:off x="159692" y="103624"/>
            <a:ext cx="686085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4313F"/>
                </a:solidFill>
                <a:effectLst/>
                <a:uLnTx/>
                <a:uFillTx/>
                <a:ea typeface="+mn-ea"/>
                <a:cs typeface="Arial" panose="020B0604020202020204" pitchFamily="34" charset="0"/>
              </a:rPr>
              <a:t>Chronic Health Conditions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4313F"/>
                </a:solidFill>
                <a:effectLst/>
                <a:uLnTx/>
                <a:uFillTx/>
                <a:ea typeface="+mn-ea"/>
                <a:cs typeface="Arial" panose="020B0604020202020204" pitchFamily="34" charset="0"/>
              </a:rPr>
              <a:t>of Kentucky Students (cont.)</a:t>
            </a:r>
          </a:p>
        </p:txBody>
      </p:sp>
      <p:sp>
        <p:nvSpPr>
          <p:cNvPr id="11" name="Rounded Rectangle 5">
            <a:extLst>
              <a:ext uri="{FF2B5EF4-FFF2-40B4-BE49-F238E27FC236}">
                <a16:creationId xmlns:a16="http://schemas.microsoft.com/office/drawing/2014/main" id="{15E8B7DD-F9F5-4ACB-94D6-889675E07AA1}"/>
              </a:ext>
              <a:ext uri="{C183D7F6-B498-43B3-948B-1728B52AA6E4}">
                <adec:decorative xmlns:adec="http://schemas.microsoft.com/office/drawing/2017/decorative" val="1"/>
              </a:ext>
            </a:extLst>
          </p:cNvPr>
          <p:cNvSpPr/>
          <p:nvPr/>
        </p:nvSpPr>
        <p:spPr>
          <a:xfrm>
            <a:off x="7376652" y="410556"/>
            <a:ext cx="1037771" cy="525193"/>
          </a:xfrm>
          <a:prstGeom prst="roundRect">
            <a:avLst/>
          </a:prstGeom>
          <a:solidFill>
            <a:srgbClr val="1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26C2D529-C25D-4872-9BDB-6B73F69258E7}"/>
              </a:ext>
            </a:extLst>
          </p:cNvPr>
          <p:cNvSpPr txBox="1"/>
          <p:nvPr/>
        </p:nvSpPr>
        <p:spPr>
          <a:xfrm>
            <a:off x="7049227" y="372552"/>
            <a:ext cx="1562765" cy="49244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  2021-2022</a:t>
            </a:r>
            <a:endParaRPr lang="en-US" sz="16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school year</a:t>
            </a:r>
          </a:p>
        </p:txBody>
      </p:sp>
      <p:sp>
        <p:nvSpPr>
          <p:cNvPr id="5" name="TextBox 4">
            <a:extLst>
              <a:ext uri="{FF2B5EF4-FFF2-40B4-BE49-F238E27FC236}">
                <a16:creationId xmlns:a16="http://schemas.microsoft.com/office/drawing/2014/main" id="{4E614FC3-C553-4749-A9F7-884AA85D6178}"/>
              </a:ext>
            </a:extLst>
          </p:cNvPr>
          <p:cNvSpPr txBox="1"/>
          <p:nvPr/>
        </p:nvSpPr>
        <p:spPr>
          <a:xfrm>
            <a:off x="1312888" y="1733933"/>
            <a:ext cx="3228290" cy="584775"/>
          </a:xfrm>
          <a:prstGeom prst="rect">
            <a:avLst/>
          </a:prstGeom>
          <a:noFill/>
        </p:spPr>
        <p:txBody>
          <a:bodyPr wrap="square" rtlCol="0">
            <a:spAutoFit/>
          </a:bodyPr>
          <a:lstStyle/>
          <a:p>
            <a:r>
              <a:rPr lang="en-US" sz="1600" dirty="0">
                <a:solidFill>
                  <a:srgbClr val="102649"/>
                </a:solidFill>
                <a:latin typeface="Arial" panose="020B0604020202020204" pitchFamily="34" charset="0"/>
                <a:cs typeface="Arial" panose="020B0604020202020204" pitchFamily="34" charset="0"/>
              </a:rPr>
              <a:t>Total Student Population Represented:</a:t>
            </a:r>
            <a:endParaRPr lang="en-US" sz="1050" dirty="0">
              <a:solidFill>
                <a:srgbClr val="102649"/>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E853D1C-B212-43A8-B233-8CB87BF8899E}"/>
              </a:ext>
            </a:extLst>
          </p:cNvPr>
          <p:cNvSpPr/>
          <p:nvPr/>
        </p:nvSpPr>
        <p:spPr>
          <a:xfrm>
            <a:off x="2718000" y="2020233"/>
            <a:ext cx="1298753" cy="461665"/>
          </a:xfrm>
          <a:prstGeom prst="rect">
            <a:avLst/>
          </a:prstGeom>
        </p:spPr>
        <p:txBody>
          <a:bodyPr wrap="none">
            <a:spAutoFit/>
          </a:bodyPr>
          <a:lstStyle/>
          <a:p>
            <a:r>
              <a:rPr lang="en-US" sz="2400" b="1" dirty="0">
                <a:solidFill>
                  <a:srgbClr val="102649"/>
                </a:solidFill>
                <a:latin typeface="Arial" panose="020B0604020202020204" pitchFamily="34" charset="0"/>
                <a:cs typeface="Arial" panose="020B0604020202020204" pitchFamily="34" charset="0"/>
              </a:rPr>
              <a:t>629,723</a:t>
            </a:r>
          </a:p>
        </p:txBody>
      </p:sp>
      <p:pic>
        <p:nvPicPr>
          <p:cNvPr id="8" name="Picture 7">
            <a:extLst>
              <a:ext uri="{FF2B5EF4-FFF2-40B4-BE49-F238E27FC236}">
                <a16:creationId xmlns:a16="http://schemas.microsoft.com/office/drawing/2014/main" id="{CE5A3F85-F280-4D36-8B7A-AC2720ABECC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60" y="1486099"/>
            <a:ext cx="760267" cy="1218888"/>
          </a:xfrm>
          <a:prstGeom prst="rect">
            <a:avLst/>
          </a:prstGeom>
        </p:spPr>
      </p:pic>
      <p:pic>
        <p:nvPicPr>
          <p:cNvPr id="12" name="Picture 11">
            <a:extLst>
              <a:ext uri="{FF2B5EF4-FFF2-40B4-BE49-F238E27FC236}">
                <a16:creationId xmlns:a16="http://schemas.microsoft.com/office/drawing/2014/main" id="{875A515B-9FCE-480D-9590-53188497821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5710" y="-346063"/>
            <a:ext cx="1871636" cy="2422117"/>
          </a:xfrm>
          <a:prstGeom prst="rect">
            <a:avLst/>
          </a:prstGeom>
        </p:spPr>
      </p:pic>
      <p:sp>
        <p:nvSpPr>
          <p:cNvPr id="56" name="TextBox 55">
            <a:extLst>
              <a:ext uri="{FF2B5EF4-FFF2-40B4-BE49-F238E27FC236}">
                <a16:creationId xmlns:a16="http://schemas.microsoft.com/office/drawing/2014/main" id="{94F609D5-BC4B-490F-B7DB-9CF515F4F625}"/>
              </a:ext>
            </a:extLst>
          </p:cNvPr>
          <p:cNvSpPr txBox="1"/>
          <p:nvPr/>
        </p:nvSpPr>
        <p:spPr>
          <a:xfrm>
            <a:off x="6157050" y="1681948"/>
            <a:ext cx="4104196" cy="584775"/>
          </a:xfrm>
          <a:prstGeom prst="rect">
            <a:avLst/>
          </a:prstGeom>
          <a:noFill/>
        </p:spPr>
        <p:txBody>
          <a:bodyPr wrap="square" rtlCol="0">
            <a:spAutoFit/>
          </a:bodyPr>
          <a:lstStyle/>
          <a:p>
            <a:r>
              <a:rPr lang="en-US" sz="1600" dirty="0">
                <a:solidFill>
                  <a:srgbClr val="464646"/>
                </a:solidFill>
                <a:latin typeface="Arial" panose="020B0604020202020204" pitchFamily="34" charset="0"/>
                <a:cs typeface="Arial" panose="020B0604020202020204" pitchFamily="34" charset="0"/>
              </a:rPr>
              <a:t>Chronic Health Conditions</a:t>
            </a:r>
            <a:r>
              <a:rPr lang="en-US" sz="1200" dirty="0">
                <a:solidFill>
                  <a:srgbClr val="464646"/>
                </a:solidFill>
                <a:latin typeface="Arial" panose="020B0604020202020204" pitchFamily="34" charset="0"/>
                <a:cs typeface="Arial" panose="020B0604020202020204" pitchFamily="34" charset="0"/>
              </a:rPr>
              <a:t> (medically diagnosed by a healthcare provider) </a:t>
            </a:r>
            <a:r>
              <a:rPr lang="en-US" sz="1600" b="1" dirty="0">
                <a:solidFill>
                  <a:srgbClr val="464646"/>
                </a:solidFill>
                <a:latin typeface="Arial" panose="020B0604020202020204" pitchFamily="34" charset="0"/>
                <a:cs typeface="Arial" panose="020B0604020202020204" pitchFamily="34" charset="0"/>
              </a:rPr>
              <a:t>Total:</a:t>
            </a:r>
            <a:endParaRPr lang="en-US" sz="1050" b="1" dirty="0">
              <a:solidFill>
                <a:srgbClr val="464646"/>
              </a:solidFill>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E1B4D541-1014-4D4C-9F06-23C31C893C65}"/>
              </a:ext>
            </a:extLst>
          </p:cNvPr>
          <p:cNvSpPr/>
          <p:nvPr/>
        </p:nvSpPr>
        <p:spPr>
          <a:xfrm>
            <a:off x="8471808" y="1997101"/>
            <a:ext cx="2011063" cy="707886"/>
          </a:xfrm>
          <a:prstGeom prst="rect">
            <a:avLst/>
          </a:prstGeom>
        </p:spPr>
        <p:txBody>
          <a:bodyPr wrap="none">
            <a:spAutoFit/>
          </a:bodyPr>
          <a:lstStyle/>
          <a:p>
            <a:r>
              <a:rPr lang="en-US" sz="4000" b="1" dirty="0">
                <a:solidFill>
                  <a:srgbClr val="464646"/>
                </a:solidFill>
                <a:latin typeface="Arial" panose="020B0604020202020204" pitchFamily="34" charset="0"/>
                <a:cs typeface="Arial" panose="020B0604020202020204" pitchFamily="34" charset="0"/>
              </a:rPr>
              <a:t>115,639</a:t>
            </a:r>
            <a:endParaRPr lang="en-US" sz="4800" b="1" dirty="0">
              <a:solidFill>
                <a:srgbClr val="464646"/>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20F06217-7363-4AA0-9733-B9B8927E5E23}"/>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1149" y="2026320"/>
            <a:ext cx="753372" cy="1297068"/>
          </a:xfrm>
          <a:prstGeom prst="rect">
            <a:avLst/>
          </a:prstGeom>
        </p:spPr>
      </p:pic>
      <p:grpSp>
        <p:nvGrpSpPr>
          <p:cNvPr id="2" name="Group 1" descr="Type 2 Diabetes 269">
            <a:extLst>
              <a:ext uri="{FF2B5EF4-FFF2-40B4-BE49-F238E27FC236}">
                <a16:creationId xmlns:a16="http://schemas.microsoft.com/office/drawing/2014/main" id="{5AF36678-13DC-92C5-16C5-F3630BE0A804}"/>
              </a:ext>
            </a:extLst>
          </p:cNvPr>
          <p:cNvGrpSpPr/>
          <p:nvPr/>
        </p:nvGrpSpPr>
        <p:grpSpPr>
          <a:xfrm>
            <a:off x="345071" y="2602152"/>
            <a:ext cx="3426453" cy="3333792"/>
            <a:chOff x="345071" y="2602152"/>
            <a:chExt cx="3426453" cy="3333792"/>
          </a:xfrm>
        </p:grpSpPr>
        <p:sp>
          <p:nvSpPr>
            <p:cNvPr id="38" name="Rectangle 37">
              <a:extLst>
                <a:ext uri="{FF2B5EF4-FFF2-40B4-BE49-F238E27FC236}">
                  <a16:creationId xmlns:a16="http://schemas.microsoft.com/office/drawing/2014/main" id="{E8EA0CD2-4C43-4D7E-A191-734379CBBA8D}"/>
                </a:ext>
              </a:extLst>
            </p:cNvPr>
            <p:cNvSpPr/>
            <p:nvPr/>
          </p:nvSpPr>
          <p:spPr>
            <a:xfrm>
              <a:off x="1880301" y="2602152"/>
              <a:ext cx="1891223" cy="3278659"/>
            </a:xfrm>
            <a:prstGeom prst="rect">
              <a:avLst/>
            </a:prstGeom>
            <a:solidFill>
              <a:srgbClr val="254259"/>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rial" panose="020B0604020202020204" pitchFamily="34" charset="0"/>
                  <a:cs typeface="Arial" panose="020B0604020202020204" pitchFamily="34" charset="0"/>
                </a:rPr>
                <a:t>269</a:t>
              </a:r>
            </a:p>
          </p:txBody>
        </p:sp>
        <p:sp>
          <p:nvSpPr>
            <p:cNvPr id="54" name="Rectangle 53">
              <a:extLst>
                <a:ext uri="{FF2B5EF4-FFF2-40B4-BE49-F238E27FC236}">
                  <a16:creationId xmlns:a16="http://schemas.microsoft.com/office/drawing/2014/main" id="{57201409-9473-4C28-8523-4EF14E1C0EC6}"/>
                </a:ext>
              </a:extLst>
            </p:cNvPr>
            <p:cNvSpPr/>
            <p:nvPr/>
          </p:nvSpPr>
          <p:spPr>
            <a:xfrm>
              <a:off x="2297799" y="3063871"/>
              <a:ext cx="1291562" cy="677108"/>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Type 2 </a:t>
              </a:r>
              <a:r>
                <a:rPr lang="en-US" sz="2000" dirty="0">
                  <a:solidFill>
                    <a:schemeClr val="bg1"/>
                  </a:solidFill>
                  <a:latin typeface="Arial" panose="020B0604020202020204" pitchFamily="34" charset="0"/>
                  <a:cs typeface="Arial" panose="020B0604020202020204" pitchFamily="34" charset="0"/>
                </a:rPr>
                <a:t>Diabetes</a:t>
              </a:r>
              <a:endParaRPr lang="en-US" sz="1100"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8D6DCFE-9D50-425B-BB53-1926D26E4739}"/>
                </a:ext>
              </a:extLst>
            </p:cNvPr>
            <p:cNvSpPr txBox="1"/>
            <p:nvPr/>
          </p:nvSpPr>
          <p:spPr>
            <a:xfrm>
              <a:off x="345071" y="2763494"/>
              <a:ext cx="1229021" cy="276999"/>
            </a:xfrm>
            <a:prstGeom prst="rect">
              <a:avLst/>
            </a:prstGeom>
            <a:noFill/>
          </p:spPr>
          <p:txBody>
            <a:bodyPr wrap="square" rtlCol="0">
              <a:spAutoFit/>
            </a:bodyPr>
            <a:lstStyle/>
            <a:p>
              <a:endParaRPr lang="en-US" sz="1200" dirty="0">
                <a:solidFill>
                  <a:schemeClr val="accent4">
                    <a:lumMod val="50000"/>
                  </a:schemeClr>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C1E2C315-5BE1-4BE8-897E-46E108A82F8A}"/>
                </a:ext>
              </a:extLst>
            </p:cNvPr>
            <p:cNvSpPr/>
            <p:nvPr/>
          </p:nvSpPr>
          <p:spPr>
            <a:xfrm>
              <a:off x="2268277" y="3294519"/>
              <a:ext cx="184731" cy="923330"/>
            </a:xfrm>
            <a:prstGeom prst="rect">
              <a:avLst/>
            </a:prstGeom>
          </p:spPr>
          <p:txBody>
            <a:bodyPr wrap="none">
              <a:spAutoFit/>
            </a:bodyPr>
            <a:lstStyle/>
            <a:p>
              <a:endParaRPr lang="en-US" sz="5400" b="1" dirty="0">
                <a:solidFill>
                  <a:schemeClr val="accent2">
                    <a:lumMod val="75000"/>
                  </a:schemeClr>
                </a:solidFill>
                <a:latin typeface="Arial Narrow" panose="020B060602020203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7D609D6E-0B0D-42EF-8AE8-D0CAE0B745FF}"/>
                </a:ex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14874" y="4620638"/>
              <a:ext cx="1393568" cy="1315306"/>
            </a:xfrm>
            <a:prstGeom prst="rect">
              <a:avLst/>
            </a:prstGeom>
          </p:spPr>
        </p:pic>
      </p:grpSp>
      <p:grpSp>
        <p:nvGrpSpPr>
          <p:cNvPr id="32" name="Group 31" descr="Seizure Disorder 4,126">
            <a:extLst>
              <a:ext uri="{FF2B5EF4-FFF2-40B4-BE49-F238E27FC236}">
                <a16:creationId xmlns:a16="http://schemas.microsoft.com/office/drawing/2014/main" id="{6C012716-3D1E-4A91-8871-FB75116E3B1D}"/>
              </a:ext>
            </a:extLst>
          </p:cNvPr>
          <p:cNvGrpSpPr/>
          <p:nvPr/>
        </p:nvGrpSpPr>
        <p:grpSpPr>
          <a:xfrm>
            <a:off x="3799799" y="2619152"/>
            <a:ext cx="1869021" cy="3273718"/>
            <a:chOff x="2974989" y="3516491"/>
            <a:chExt cx="1869021" cy="3273718"/>
          </a:xfrm>
        </p:grpSpPr>
        <p:sp>
          <p:nvSpPr>
            <p:cNvPr id="33" name="Rectangle 32">
              <a:extLst>
                <a:ext uri="{FF2B5EF4-FFF2-40B4-BE49-F238E27FC236}">
                  <a16:creationId xmlns:a16="http://schemas.microsoft.com/office/drawing/2014/main" id="{4209EAF1-7A66-4209-86A1-1903BB1E4F80}"/>
                </a:ext>
              </a:extLst>
            </p:cNvPr>
            <p:cNvSpPr/>
            <p:nvPr/>
          </p:nvSpPr>
          <p:spPr>
            <a:xfrm>
              <a:off x="2974989" y="3516491"/>
              <a:ext cx="1869021" cy="3273718"/>
            </a:xfrm>
            <a:prstGeom prst="rect">
              <a:avLst/>
            </a:prstGeom>
            <a:solidFill>
              <a:srgbClr val="67847C"/>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622517AC-9F17-4EB0-A9DC-491A6D9F9898}"/>
                </a:ext>
              </a:extLst>
            </p:cNvPr>
            <p:cNvSpPr txBox="1"/>
            <p:nvPr/>
          </p:nvSpPr>
          <p:spPr>
            <a:xfrm>
              <a:off x="3195365" y="3684408"/>
              <a:ext cx="1648645" cy="707886"/>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Seizure Disorder</a:t>
              </a:r>
              <a:endParaRPr lang="en-US" sz="1200" dirty="0">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98AD73EE-21DC-48AE-9703-3025C6CDFB89}"/>
                </a:ext>
              </a:extLst>
            </p:cNvPr>
            <p:cNvSpPr/>
            <p:nvPr/>
          </p:nvSpPr>
          <p:spPr>
            <a:xfrm>
              <a:off x="3109051" y="4420622"/>
              <a:ext cx="1606530" cy="923330"/>
            </a:xfrm>
            <a:prstGeom prst="rect">
              <a:avLst/>
            </a:prstGeom>
          </p:spPr>
          <p:txBody>
            <a:bodyPr wrap="none">
              <a:spAutoFit/>
            </a:bodyPr>
            <a:lstStyle/>
            <a:p>
              <a:r>
                <a:rPr lang="en-US" sz="5400" b="1" dirty="0">
                  <a:solidFill>
                    <a:schemeClr val="bg1"/>
                  </a:solidFill>
                  <a:latin typeface="Arial Narrow" panose="020B0606020202030204" pitchFamily="34" charset="0"/>
                  <a:cs typeface="Arial" panose="020B0604020202020204" pitchFamily="34" charset="0"/>
                </a:rPr>
                <a:t>4,126</a:t>
              </a:r>
            </a:p>
          </p:txBody>
        </p:sp>
        <p:pic>
          <p:nvPicPr>
            <p:cNvPr id="36" name="Picture 35">
              <a:extLst>
                <a:ext uri="{FF2B5EF4-FFF2-40B4-BE49-F238E27FC236}">
                  <a16:creationId xmlns:a16="http://schemas.microsoft.com/office/drawing/2014/main" id="{42895F88-B94D-473C-AFFD-A294CC1CD7DE}"/>
                </a:ext>
                <a:ext uri="{C183D7F6-B498-43B3-948B-1728B52AA6E4}">
                  <adec:decorative xmlns:adec="http://schemas.microsoft.com/office/drawing/2017/decorative" val="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0697" y="5278617"/>
              <a:ext cx="920888" cy="1176952"/>
            </a:xfrm>
            <a:prstGeom prst="rect">
              <a:avLst/>
            </a:prstGeom>
          </p:spPr>
        </p:pic>
      </p:grpSp>
      <p:grpSp>
        <p:nvGrpSpPr>
          <p:cNvPr id="47" name="Group 46" descr="Food Allergies 20,807">
            <a:extLst>
              <a:ext uri="{FF2B5EF4-FFF2-40B4-BE49-F238E27FC236}">
                <a16:creationId xmlns:a16="http://schemas.microsoft.com/office/drawing/2014/main" id="{75B4B574-FF4B-4334-B9C2-8091E55E8443}"/>
              </a:ext>
            </a:extLst>
          </p:cNvPr>
          <p:cNvGrpSpPr/>
          <p:nvPr/>
        </p:nvGrpSpPr>
        <p:grpSpPr>
          <a:xfrm>
            <a:off x="5708166" y="2674854"/>
            <a:ext cx="2259592" cy="3226016"/>
            <a:chOff x="4809064" y="3649227"/>
            <a:chExt cx="2043709" cy="3278659"/>
          </a:xfrm>
        </p:grpSpPr>
        <p:sp>
          <p:nvSpPr>
            <p:cNvPr id="48" name="Rectangle 47">
              <a:extLst>
                <a:ext uri="{FF2B5EF4-FFF2-40B4-BE49-F238E27FC236}">
                  <a16:creationId xmlns:a16="http://schemas.microsoft.com/office/drawing/2014/main" id="{D8029793-8C81-4A33-97CB-B396EF3D7959}"/>
                </a:ext>
              </a:extLst>
            </p:cNvPr>
            <p:cNvSpPr/>
            <p:nvPr/>
          </p:nvSpPr>
          <p:spPr>
            <a:xfrm>
              <a:off x="4809064" y="3649227"/>
              <a:ext cx="1869021" cy="3278659"/>
            </a:xfrm>
            <a:prstGeom prst="rect">
              <a:avLst/>
            </a:prstGeom>
            <a:solidFill>
              <a:srgbClr val="F1EAE9"/>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6D43D948-1A1F-4B40-A454-966771498DBF}"/>
                </a:ext>
              </a:extLst>
            </p:cNvPr>
            <p:cNvSpPr txBox="1"/>
            <p:nvPr/>
          </p:nvSpPr>
          <p:spPr>
            <a:xfrm>
              <a:off x="5080366" y="3834202"/>
              <a:ext cx="1713596" cy="707886"/>
            </a:xfrm>
            <a:prstGeom prst="rect">
              <a:avLst/>
            </a:prstGeom>
            <a:noFill/>
          </p:spPr>
          <p:txBody>
            <a:bodyPr wrap="square" rtlCol="0">
              <a:spAutoFit/>
            </a:bodyPr>
            <a:lstStyle/>
            <a:p>
              <a:r>
                <a:rPr lang="en-US" sz="2000" dirty="0">
                  <a:solidFill>
                    <a:schemeClr val="accent1">
                      <a:lumMod val="50000"/>
                    </a:schemeClr>
                  </a:solidFill>
                  <a:latin typeface="Arial" panose="020B0604020202020204" pitchFamily="34" charset="0"/>
                  <a:cs typeface="Arial" panose="020B0604020202020204" pitchFamily="34" charset="0"/>
                </a:rPr>
                <a:t>Food Allergies</a:t>
              </a:r>
              <a:endParaRPr lang="en-US" sz="1200" dirty="0">
                <a:solidFill>
                  <a:schemeClr val="accent1">
                    <a:lumMod val="50000"/>
                  </a:schemeClr>
                </a:solidFill>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B1248AEA-3D0E-435F-ACB4-BDF7D92FEE92}"/>
                </a:ext>
              </a:extLst>
            </p:cNvPr>
            <p:cNvSpPr/>
            <p:nvPr/>
          </p:nvSpPr>
          <p:spPr>
            <a:xfrm>
              <a:off x="4930453" y="4499676"/>
              <a:ext cx="1922320" cy="923330"/>
            </a:xfrm>
            <a:prstGeom prst="rect">
              <a:avLst/>
            </a:prstGeom>
          </p:spPr>
          <p:txBody>
            <a:bodyPr wrap="square">
              <a:spAutoFit/>
            </a:bodyPr>
            <a:lstStyle/>
            <a:p>
              <a:r>
                <a:rPr lang="en-US" sz="5400" b="1" dirty="0">
                  <a:solidFill>
                    <a:schemeClr val="accent1">
                      <a:lumMod val="50000"/>
                    </a:schemeClr>
                  </a:solidFill>
                  <a:latin typeface="Arial Narrow" panose="020B0606020202030204" pitchFamily="34" charset="0"/>
                  <a:cs typeface="Arial" panose="020B0604020202020204" pitchFamily="34" charset="0"/>
                </a:rPr>
                <a:t>20,807</a:t>
              </a:r>
            </a:p>
          </p:txBody>
        </p:sp>
        <p:pic>
          <p:nvPicPr>
            <p:cNvPr id="51" name="Graphic 50" descr="Table setting">
              <a:extLst>
                <a:ext uri="{FF2B5EF4-FFF2-40B4-BE49-F238E27FC236}">
                  <a16:creationId xmlns:a16="http://schemas.microsoft.com/office/drawing/2014/main" id="{03A78CEF-7E90-4D55-845F-AD4D0EEA3BDE}"/>
                </a:ext>
                <a:ext uri="{C183D7F6-B498-43B3-948B-1728B52AA6E4}">
                  <adec:decorative xmlns:adec="http://schemas.microsoft.com/office/drawing/2017/decorative" val="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36608" y="5479469"/>
              <a:ext cx="1201112" cy="1201112"/>
            </a:xfrm>
            <a:prstGeom prst="rect">
              <a:avLst/>
            </a:prstGeom>
          </p:spPr>
        </p:pic>
      </p:grpSp>
      <p:grpSp>
        <p:nvGrpSpPr>
          <p:cNvPr id="42" name="Group 41" descr="Stings 4,542">
            <a:extLst>
              <a:ext uri="{FF2B5EF4-FFF2-40B4-BE49-F238E27FC236}">
                <a16:creationId xmlns:a16="http://schemas.microsoft.com/office/drawing/2014/main" id="{D37F4AC7-7A7B-427B-B29E-377386047A33}"/>
              </a:ext>
            </a:extLst>
          </p:cNvPr>
          <p:cNvGrpSpPr/>
          <p:nvPr/>
        </p:nvGrpSpPr>
        <p:grpSpPr>
          <a:xfrm>
            <a:off x="7702154" y="2704987"/>
            <a:ext cx="1806403" cy="3323355"/>
            <a:chOff x="6778679" y="3066303"/>
            <a:chExt cx="2004335" cy="3847289"/>
          </a:xfrm>
        </p:grpSpPr>
        <p:sp>
          <p:nvSpPr>
            <p:cNvPr id="43" name="Rectangle 42">
              <a:extLst>
                <a:ext uri="{FF2B5EF4-FFF2-40B4-BE49-F238E27FC236}">
                  <a16:creationId xmlns:a16="http://schemas.microsoft.com/office/drawing/2014/main" id="{00C64673-7F51-44AB-AE88-139AFE5CB906}"/>
                </a:ext>
              </a:extLst>
            </p:cNvPr>
            <p:cNvSpPr/>
            <p:nvPr/>
          </p:nvSpPr>
          <p:spPr>
            <a:xfrm>
              <a:off x="6846608" y="3066303"/>
              <a:ext cx="1850570" cy="3740324"/>
            </a:xfrm>
            <a:prstGeom prst="rect">
              <a:avLst/>
            </a:prstGeom>
            <a:solidFill>
              <a:srgbClr val="D8B679"/>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34" descr="Bee">
              <a:extLst>
                <a:ext uri="{FF2B5EF4-FFF2-40B4-BE49-F238E27FC236}">
                  <a16:creationId xmlns:a16="http://schemas.microsoft.com/office/drawing/2014/main" id="{7D34B2F6-A73F-47A9-A1AC-9F3D40904C1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78679" y="4909257"/>
              <a:ext cx="2004335" cy="2004335"/>
            </a:xfrm>
            <a:prstGeom prst="rect">
              <a:avLst/>
            </a:prstGeom>
          </p:spPr>
        </p:pic>
        <p:sp>
          <p:nvSpPr>
            <p:cNvPr id="45" name="TextBox 44">
              <a:extLst>
                <a:ext uri="{FF2B5EF4-FFF2-40B4-BE49-F238E27FC236}">
                  <a16:creationId xmlns:a16="http://schemas.microsoft.com/office/drawing/2014/main" id="{15760D71-6B45-4B07-B6F5-65D28E860FF6}"/>
                </a:ext>
              </a:extLst>
            </p:cNvPr>
            <p:cNvSpPr txBox="1"/>
            <p:nvPr/>
          </p:nvSpPr>
          <p:spPr>
            <a:xfrm>
              <a:off x="6999144" y="3293770"/>
              <a:ext cx="1674150" cy="463188"/>
            </a:xfrm>
            <a:prstGeom prst="rect">
              <a:avLst/>
            </a:prstGeom>
            <a:noFill/>
          </p:spPr>
          <p:txBody>
            <a:bodyPr wrap="square" rtlCol="0">
              <a:spAutoFit/>
            </a:bodyPr>
            <a:lstStyle/>
            <a:p>
              <a:r>
                <a:rPr lang="en-US" sz="2000" dirty="0">
                  <a:solidFill>
                    <a:schemeClr val="accent3">
                      <a:lumMod val="50000"/>
                    </a:schemeClr>
                  </a:solidFill>
                  <a:latin typeface="Arial" panose="020B0604020202020204" pitchFamily="34" charset="0"/>
                  <a:cs typeface="Arial" panose="020B0604020202020204" pitchFamily="34" charset="0"/>
                </a:rPr>
                <a:t>Stings</a:t>
              </a:r>
              <a:endParaRPr lang="en-US" sz="1200" dirty="0">
                <a:solidFill>
                  <a:schemeClr val="accent3">
                    <a:lumMod val="50000"/>
                  </a:schemeClr>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1CFFBA5D-BF6A-4C84-BCB6-9DB8D4DDAFF8}"/>
                </a:ext>
              </a:extLst>
            </p:cNvPr>
            <p:cNvSpPr/>
            <p:nvPr/>
          </p:nvSpPr>
          <p:spPr>
            <a:xfrm>
              <a:off x="6903846" y="4094474"/>
              <a:ext cx="1606530" cy="923329"/>
            </a:xfrm>
            <a:prstGeom prst="rect">
              <a:avLst/>
            </a:prstGeom>
          </p:spPr>
          <p:txBody>
            <a:bodyPr wrap="none">
              <a:spAutoFit/>
            </a:bodyPr>
            <a:lstStyle/>
            <a:p>
              <a:r>
                <a:rPr lang="en-US" sz="5400" b="1" dirty="0">
                  <a:solidFill>
                    <a:schemeClr val="accent3">
                      <a:lumMod val="50000"/>
                    </a:schemeClr>
                  </a:solidFill>
                  <a:latin typeface="Arial Narrow" panose="020B0606020202030204" pitchFamily="34" charset="0"/>
                  <a:cs typeface="Arial" panose="020B0604020202020204" pitchFamily="34" charset="0"/>
                </a:rPr>
                <a:t>4,542</a:t>
              </a:r>
            </a:p>
          </p:txBody>
        </p:sp>
      </p:grpSp>
    </p:spTree>
    <p:extLst>
      <p:ext uri="{BB962C8B-B14F-4D97-AF65-F5344CB8AC3E}">
        <p14:creationId xmlns:p14="http://schemas.microsoft.com/office/powerpoint/2010/main" val="1014853330"/>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679ADB-23B7-44E6-8A57-66974EEE6F2C}"/>
              </a:ext>
            </a:extLst>
          </p:cNvPr>
          <p:cNvSpPr txBox="1">
            <a:spLocks noGrp="1"/>
          </p:cNvSpPr>
          <p:nvPr>
            <p:ph type="title" idx="4294967295"/>
          </p:nvPr>
        </p:nvSpPr>
        <p:spPr>
          <a:xfrm>
            <a:off x="2375029" y="383194"/>
            <a:ext cx="7771947"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accent4">
                    <a:lumMod val="75000"/>
                  </a:schemeClr>
                </a:solidFill>
                <a:effectLst/>
                <a:uLnTx/>
                <a:uFillTx/>
                <a:latin typeface="Arial"/>
                <a:ea typeface="+mn-ea"/>
                <a:cs typeface="Arial"/>
              </a:rPr>
              <a:t>Hearing Data 2014-2022</a:t>
            </a:r>
            <a:endParaRPr kumimoji="0" lang="en-US" sz="5400" b="0"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endParaRPr>
          </a:p>
        </p:txBody>
      </p:sp>
      <p:graphicFrame>
        <p:nvGraphicFramePr>
          <p:cNvPr id="7" name="Chart 6" descr="Hearing Data 2014-2022. Refer to the following table for additional information.">
            <a:extLst>
              <a:ext uri="{FF2B5EF4-FFF2-40B4-BE49-F238E27FC236}">
                <a16:creationId xmlns:a16="http://schemas.microsoft.com/office/drawing/2014/main" id="{6B2ED4AF-DD7B-4F93-94CD-50FBE380AEFC}"/>
              </a:ext>
            </a:extLst>
          </p:cNvPr>
          <p:cNvGraphicFramePr/>
          <p:nvPr>
            <p:extLst>
              <p:ext uri="{D42A27DB-BD31-4B8C-83A1-F6EECF244321}">
                <p14:modId xmlns:p14="http://schemas.microsoft.com/office/powerpoint/2010/main" val="2167612311"/>
              </p:ext>
            </p:extLst>
          </p:nvPr>
        </p:nvGraphicFramePr>
        <p:xfrm>
          <a:off x="0" y="1346126"/>
          <a:ext cx="7987926" cy="39889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
            <a:extLst>
              <a:ext uri="{FF2B5EF4-FFF2-40B4-BE49-F238E27FC236}">
                <a16:creationId xmlns:a16="http://schemas.microsoft.com/office/drawing/2014/main" id="{B832ADCE-DB52-E986-1ADE-CB817DC04CF8}"/>
              </a:ext>
            </a:extLst>
          </p:cNvPr>
          <p:cNvGraphicFramePr>
            <a:graphicFrameLocks noGrp="1"/>
          </p:cNvGraphicFramePr>
          <p:nvPr>
            <p:extLst>
              <p:ext uri="{D42A27DB-BD31-4B8C-83A1-F6EECF244321}">
                <p14:modId xmlns:p14="http://schemas.microsoft.com/office/powerpoint/2010/main" val="2356358659"/>
              </p:ext>
            </p:extLst>
          </p:nvPr>
        </p:nvGraphicFramePr>
        <p:xfrm>
          <a:off x="5852692" y="2931202"/>
          <a:ext cx="6222192" cy="1870257"/>
        </p:xfrm>
        <a:graphic>
          <a:graphicData uri="http://schemas.openxmlformats.org/drawingml/2006/table">
            <a:tbl>
              <a:tblPr firstRow="1" firstCol="1" bandRow="1">
                <a:tableStyleId>{5940675A-B579-460E-94D1-54222C63F5DA}</a:tableStyleId>
              </a:tblPr>
              <a:tblGrid>
                <a:gridCol w="777774">
                  <a:extLst>
                    <a:ext uri="{9D8B030D-6E8A-4147-A177-3AD203B41FA5}">
                      <a16:colId xmlns:a16="http://schemas.microsoft.com/office/drawing/2014/main" val="1169694420"/>
                    </a:ext>
                  </a:extLst>
                </a:gridCol>
                <a:gridCol w="777774">
                  <a:extLst>
                    <a:ext uri="{9D8B030D-6E8A-4147-A177-3AD203B41FA5}">
                      <a16:colId xmlns:a16="http://schemas.microsoft.com/office/drawing/2014/main" val="4090472007"/>
                    </a:ext>
                  </a:extLst>
                </a:gridCol>
                <a:gridCol w="777774">
                  <a:extLst>
                    <a:ext uri="{9D8B030D-6E8A-4147-A177-3AD203B41FA5}">
                      <a16:colId xmlns:a16="http://schemas.microsoft.com/office/drawing/2014/main" val="30333759"/>
                    </a:ext>
                  </a:extLst>
                </a:gridCol>
                <a:gridCol w="777774">
                  <a:extLst>
                    <a:ext uri="{9D8B030D-6E8A-4147-A177-3AD203B41FA5}">
                      <a16:colId xmlns:a16="http://schemas.microsoft.com/office/drawing/2014/main" val="3938952614"/>
                    </a:ext>
                  </a:extLst>
                </a:gridCol>
                <a:gridCol w="777774">
                  <a:extLst>
                    <a:ext uri="{9D8B030D-6E8A-4147-A177-3AD203B41FA5}">
                      <a16:colId xmlns:a16="http://schemas.microsoft.com/office/drawing/2014/main" val="3482238896"/>
                    </a:ext>
                  </a:extLst>
                </a:gridCol>
                <a:gridCol w="777774">
                  <a:extLst>
                    <a:ext uri="{9D8B030D-6E8A-4147-A177-3AD203B41FA5}">
                      <a16:colId xmlns:a16="http://schemas.microsoft.com/office/drawing/2014/main" val="3094684909"/>
                    </a:ext>
                  </a:extLst>
                </a:gridCol>
                <a:gridCol w="777774">
                  <a:extLst>
                    <a:ext uri="{9D8B030D-6E8A-4147-A177-3AD203B41FA5}">
                      <a16:colId xmlns:a16="http://schemas.microsoft.com/office/drawing/2014/main" val="442783832"/>
                    </a:ext>
                  </a:extLst>
                </a:gridCol>
                <a:gridCol w="777774">
                  <a:extLst>
                    <a:ext uri="{9D8B030D-6E8A-4147-A177-3AD203B41FA5}">
                      <a16:colId xmlns:a16="http://schemas.microsoft.com/office/drawing/2014/main" val="1229360677"/>
                    </a:ext>
                  </a:extLst>
                </a:gridCol>
              </a:tblGrid>
              <a:tr h="298729">
                <a:tc>
                  <a:txBody>
                    <a:bodyPr/>
                    <a:lstStyle/>
                    <a:p>
                      <a:r>
                        <a:rPr lang="en-US" sz="1000" dirty="0"/>
                        <a:t>Hearing Data</a:t>
                      </a:r>
                    </a:p>
                  </a:txBody>
                  <a:tcPr/>
                </a:tc>
                <a:tc>
                  <a:txBody>
                    <a:bodyPr/>
                    <a:lstStyle/>
                    <a:p>
                      <a:r>
                        <a:rPr lang="en-US" sz="1000" dirty="0"/>
                        <a:t>14-15</a:t>
                      </a:r>
                    </a:p>
                  </a:txBody>
                  <a:tcPr/>
                </a:tc>
                <a:tc>
                  <a:txBody>
                    <a:bodyPr/>
                    <a:lstStyle/>
                    <a:p>
                      <a:r>
                        <a:rPr lang="en-US" sz="1000" dirty="0"/>
                        <a:t>15-16</a:t>
                      </a:r>
                    </a:p>
                  </a:txBody>
                  <a:tcPr/>
                </a:tc>
                <a:tc>
                  <a:txBody>
                    <a:bodyPr/>
                    <a:lstStyle/>
                    <a:p>
                      <a:r>
                        <a:rPr lang="en-US" sz="1000" dirty="0"/>
                        <a:t>16-17</a:t>
                      </a:r>
                    </a:p>
                  </a:txBody>
                  <a:tcPr/>
                </a:tc>
                <a:tc>
                  <a:txBody>
                    <a:bodyPr/>
                    <a:lstStyle/>
                    <a:p>
                      <a:r>
                        <a:rPr lang="en-US" sz="1000" dirty="0"/>
                        <a:t>17-18</a:t>
                      </a:r>
                    </a:p>
                  </a:txBody>
                  <a:tcPr/>
                </a:tc>
                <a:tc>
                  <a:txBody>
                    <a:bodyPr/>
                    <a:lstStyle/>
                    <a:p>
                      <a:r>
                        <a:rPr lang="en-US" sz="1000" dirty="0"/>
                        <a:t>18-19</a:t>
                      </a:r>
                    </a:p>
                  </a:txBody>
                  <a:tcPr/>
                </a:tc>
                <a:tc>
                  <a:txBody>
                    <a:bodyPr/>
                    <a:lstStyle/>
                    <a:p>
                      <a:r>
                        <a:rPr lang="en-US" sz="1000" dirty="0"/>
                        <a:t>20-21</a:t>
                      </a:r>
                    </a:p>
                  </a:txBody>
                  <a:tcPr/>
                </a:tc>
                <a:tc>
                  <a:txBody>
                    <a:bodyPr/>
                    <a:lstStyle/>
                    <a:p>
                      <a:r>
                        <a:rPr lang="en-US" sz="1000" dirty="0"/>
                        <a:t>21-22</a:t>
                      </a:r>
                    </a:p>
                  </a:txBody>
                  <a:tcPr/>
                </a:tc>
                <a:extLst>
                  <a:ext uri="{0D108BD9-81ED-4DB2-BD59-A6C34878D82A}">
                    <a16:rowId xmlns:a16="http://schemas.microsoft.com/office/drawing/2014/main" val="1051348285"/>
                  </a:ext>
                </a:extLst>
              </a:tr>
              <a:tr h="413625">
                <a:tc>
                  <a:txBody>
                    <a:bodyPr/>
                    <a:lstStyle/>
                    <a:p>
                      <a:r>
                        <a:rPr lang="en-US" sz="1000" dirty="0"/>
                        <a:t>Total Hearing Screenings</a:t>
                      </a:r>
                    </a:p>
                  </a:txBody>
                  <a:tcPr/>
                </a:tc>
                <a:tc>
                  <a:txBody>
                    <a:bodyPr/>
                    <a:lstStyle/>
                    <a:p>
                      <a:r>
                        <a:rPr lang="en-US" sz="1000" dirty="0"/>
                        <a:t>123,661</a:t>
                      </a:r>
                    </a:p>
                  </a:txBody>
                  <a:tcPr/>
                </a:tc>
                <a:tc>
                  <a:txBody>
                    <a:bodyPr/>
                    <a:lstStyle/>
                    <a:p>
                      <a:r>
                        <a:rPr lang="en-US" sz="1000" dirty="0"/>
                        <a:t>80,490</a:t>
                      </a:r>
                    </a:p>
                  </a:txBody>
                  <a:tcPr/>
                </a:tc>
                <a:tc>
                  <a:txBody>
                    <a:bodyPr/>
                    <a:lstStyle/>
                    <a:p>
                      <a:r>
                        <a:rPr lang="en-US" sz="1000" dirty="0"/>
                        <a:t>116,637</a:t>
                      </a:r>
                    </a:p>
                  </a:txBody>
                  <a:tcPr/>
                </a:tc>
                <a:tc>
                  <a:txBody>
                    <a:bodyPr/>
                    <a:lstStyle/>
                    <a:p>
                      <a:r>
                        <a:rPr lang="en-US" sz="1000" dirty="0"/>
                        <a:t>121,400</a:t>
                      </a:r>
                    </a:p>
                  </a:txBody>
                  <a:tcPr/>
                </a:tc>
                <a:tc>
                  <a:txBody>
                    <a:bodyPr/>
                    <a:lstStyle/>
                    <a:p>
                      <a:r>
                        <a:rPr lang="en-US" sz="1000" dirty="0"/>
                        <a:t>111,516</a:t>
                      </a:r>
                    </a:p>
                  </a:txBody>
                  <a:tcPr/>
                </a:tc>
                <a:tc>
                  <a:txBody>
                    <a:bodyPr/>
                    <a:lstStyle/>
                    <a:p>
                      <a:r>
                        <a:rPr lang="en-US" sz="1000" dirty="0"/>
                        <a:t>20,456</a:t>
                      </a:r>
                    </a:p>
                  </a:txBody>
                  <a:tcPr/>
                </a:tc>
                <a:tc>
                  <a:txBody>
                    <a:bodyPr/>
                    <a:lstStyle/>
                    <a:p>
                      <a:r>
                        <a:rPr lang="en-US" sz="1000" dirty="0"/>
                        <a:t>48,059</a:t>
                      </a:r>
                    </a:p>
                  </a:txBody>
                  <a:tcPr/>
                </a:tc>
                <a:extLst>
                  <a:ext uri="{0D108BD9-81ED-4DB2-BD59-A6C34878D82A}">
                    <a16:rowId xmlns:a16="http://schemas.microsoft.com/office/drawing/2014/main" val="3894466365"/>
                  </a:ext>
                </a:extLst>
              </a:tr>
              <a:tr h="925377">
                <a:tc>
                  <a:txBody>
                    <a:bodyPr/>
                    <a:lstStyle/>
                    <a:p>
                      <a:r>
                        <a:rPr lang="en-US" sz="1000" dirty="0"/>
                        <a:t>Total Hearing Referrals</a:t>
                      </a:r>
                    </a:p>
                  </a:txBody>
                  <a:tcPr/>
                </a:tc>
                <a:tc>
                  <a:txBody>
                    <a:bodyPr/>
                    <a:lstStyle/>
                    <a:p>
                      <a:r>
                        <a:rPr lang="en-US" sz="1000" dirty="0"/>
                        <a:t>1,981</a:t>
                      </a:r>
                    </a:p>
                  </a:txBody>
                  <a:tcPr/>
                </a:tc>
                <a:tc>
                  <a:txBody>
                    <a:bodyPr/>
                    <a:lstStyle/>
                    <a:p>
                      <a:r>
                        <a:rPr lang="en-US" sz="1000" dirty="0"/>
                        <a:t>2,262</a:t>
                      </a:r>
                    </a:p>
                  </a:txBody>
                  <a:tcPr/>
                </a:tc>
                <a:tc>
                  <a:txBody>
                    <a:bodyPr/>
                    <a:lstStyle/>
                    <a:p>
                      <a:r>
                        <a:rPr lang="en-US" sz="1000" dirty="0"/>
                        <a:t>3,541</a:t>
                      </a:r>
                    </a:p>
                  </a:txBody>
                  <a:tcPr/>
                </a:tc>
                <a:tc>
                  <a:txBody>
                    <a:bodyPr/>
                    <a:lstStyle/>
                    <a:p>
                      <a:r>
                        <a:rPr lang="en-US" sz="1000" dirty="0"/>
                        <a:t>3,155</a:t>
                      </a:r>
                    </a:p>
                  </a:txBody>
                  <a:tcPr/>
                </a:tc>
                <a:tc>
                  <a:txBody>
                    <a:bodyPr/>
                    <a:lstStyle/>
                    <a:p>
                      <a:r>
                        <a:rPr lang="en-US" sz="1000" dirty="0"/>
                        <a:t>2,883</a:t>
                      </a:r>
                    </a:p>
                  </a:txBody>
                  <a:tcPr/>
                </a:tc>
                <a:tc>
                  <a:txBody>
                    <a:bodyPr/>
                    <a:lstStyle/>
                    <a:p>
                      <a:r>
                        <a:rPr lang="en-US" sz="1000" dirty="0"/>
                        <a:t>207</a:t>
                      </a:r>
                    </a:p>
                  </a:txBody>
                  <a:tcPr/>
                </a:tc>
                <a:tc>
                  <a:txBody>
                    <a:bodyPr/>
                    <a:lstStyle/>
                    <a:p>
                      <a:r>
                        <a:rPr lang="en-US" sz="1000" dirty="0"/>
                        <a:t>1,839</a:t>
                      </a:r>
                    </a:p>
                  </a:txBody>
                  <a:tcPr/>
                </a:tc>
                <a:extLst>
                  <a:ext uri="{0D108BD9-81ED-4DB2-BD59-A6C34878D82A}">
                    <a16:rowId xmlns:a16="http://schemas.microsoft.com/office/drawing/2014/main" val="1738148109"/>
                  </a:ext>
                </a:extLst>
              </a:tr>
            </a:tbl>
          </a:graphicData>
        </a:graphic>
      </p:graphicFrame>
      <p:sp>
        <p:nvSpPr>
          <p:cNvPr id="8" name="Rectangle 7">
            <a:extLst>
              <a:ext uri="{FF2B5EF4-FFF2-40B4-BE49-F238E27FC236}">
                <a16:creationId xmlns:a16="http://schemas.microsoft.com/office/drawing/2014/main" id="{A90D62AB-4914-4A03-BB89-1F80F624C5B2}"/>
              </a:ext>
              <a:ext uri="{C183D7F6-B498-43B3-948B-1728B52AA6E4}">
                <adec:decorative xmlns:adec="http://schemas.microsoft.com/office/drawing/2017/decorative" val="1"/>
              </a:ext>
            </a:extLst>
          </p:cNvPr>
          <p:cNvSpPr/>
          <p:nvPr/>
        </p:nvSpPr>
        <p:spPr>
          <a:xfrm>
            <a:off x="7987926" y="7264258"/>
            <a:ext cx="975862" cy="252442"/>
          </a:xfrm>
          <a:prstGeom prst="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7">
            <a:extLst>
              <a:ext uri="{FF2B5EF4-FFF2-40B4-BE49-F238E27FC236}">
                <a16:creationId xmlns:a16="http://schemas.microsoft.com/office/drawing/2014/main" id="{34E6B8E5-AEC7-4639-9599-C7FE780A33E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62057">
            <a:off x="10228291" y="150060"/>
            <a:ext cx="979829" cy="1236300"/>
          </a:xfrm>
          <a:prstGeom prst="rect">
            <a:avLst/>
          </a:prstGeom>
        </p:spPr>
      </p:pic>
      <p:pic>
        <p:nvPicPr>
          <p:cNvPr id="11" name="Picture 7">
            <a:extLst>
              <a:ext uri="{FF2B5EF4-FFF2-40B4-BE49-F238E27FC236}">
                <a16:creationId xmlns:a16="http://schemas.microsoft.com/office/drawing/2014/main" id="{0D929FE6-8E50-4E6D-98B5-5408DDAE6F7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217407" flipH="1">
            <a:off x="1248587" y="232494"/>
            <a:ext cx="921339" cy="1224731"/>
          </a:xfrm>
          <a:prstGeom prst="rect">
            <a:avLst/>
          </a:prstGeom>
        </p:spPr>
      </p:pic>
      <p:sp>
        <p:nvSpPr>
          <p:cNvPr id="3" name="TextBox 2">
            <a:extLst>
              <a:ext uri="{FF2B5EF4-FFF2-40B4-BE49-F238E27FC236}">
                <a16:creationId xmlns:a16="http://schemas.microsoft.com/office/drawing/2014/main" id="{03762D99-FFA2-3BDE-BC20-F5A4F88BF89E}"/>
              </a:ext>
            </a:extLst>
          </p:cNvPr>
          <p:cNvSpPr txBox="1"/>
          <p:nvPr/>
        </p:nvSpPr>
        <p:spPr>
          <a:xfrm>
            <a:off x="629889" y="5374666"/>
            <a:ext cx="6639011" cy="338554"/>
          </a:xfrm>
          <a:prstGeom prst="rect">
            <a:avLst/>
          </a:prstGeom>
          <a:noFill/>
        </p:spPr>
        <p:txBody>
          <a:bodyPr wrap="square">
            <a:spAutoFit/>
          </a:bodyPr>
          <a:lstStyle/>
          <a:p>
            <a:r>
              <a:rPr lang="en-US" sz="1600" dirty="0"/>
              <a:t>Due to COVID-19, most districts did not report during 19-20 school year.</a:t>
            </a:r>
          </a:p>
        </p:txBody>
      </p:sp>
    </p:spTree>
    <p:extLst>
      <p:ext uri="{BB962C8B-B14F-4D97-AF65-F5344CB8AC3E}">
        <p14:creationId xmlns:p14="http://schemas.microsoft.com/office/powerpoint/2010/main" val="4280636642"/>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E5B5F2-0A3D-40C6-8AF5-69CC201BF8E7}"/>
              </a:ext>
            </a:extLst>
          </p:cNvPr>
          <p:cNvSpPr>
            <a:spLocks noGrp="1"/>
          </p:cNvSpPr>
          <p:nvPr>
            <p:ph type="title" idx="4294967295"/>
          </p:nvPr>
        </p:nvSpPr>
        <p:spPr>
          <a:xfrm>
            <a:off x="2630547" y="276205"/>
            <a:ext cx="539474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4">
                    <a:lumMod val="75000"/>
                  </a:schemeClr>
                </a:solidFill>
                <a:effectLst/>
                <a:uLnTx/>
                <a:uFillTx/>
                <a:latin typeface="Arial"/>
                <a:ea typeface="+mn-ea"/>
                <a:cs typeface="Arial"/>
              </a:rPr>
              <a:t>Vision Data 2014-2022</a:t>
            </a:r>
            <a:endParaRPr kumimoji="0" lang="en-US" sz="4000" b="0"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endParaRPr>
          </a:p>
        </p:txBody>
      </p:sp>
      <p:graphicFrame>
        <p:nvGraphicFramePr>
          <p:cNvPr id="3" name="Chart 2" descr="Vision Data 2014-2022. Refer to the following table for additional information.">
            <a:extLst>
              <a:ext uri="{FF2B5EF4-FFF2-40B4-BE49-F238E27FC236}">
                <a16:creationId xmlns:a16="http://schemas.microsoft.com/office/drawing/2014/main" id="{28158AF5-06E1-4D4E-972E-A37D98C23BCD}"/>
              </a:ext>
            </a:extLst>
          </p:cNvPr>
          <p:cNvGraphicFramePr/>
          <p:nvPr>
            <p:extLst>
              <p:ext uri="{D42A27DB-BD31-4B8C-83A1-F6EECF244321}">
                <p14:modId xmlns:p14="http://schemas.microsoft.com/office/powerpoint/2010/main" val="1055580300"/>
              </p:ext>
            </p:extLst>
          </p:nvPr>
        </p:nvGraphicFramePr>
        <p:xfrm>
          <a:off x="0" y="1064930"/>
          <a:ext cx="7888406" cy="41797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2">
            <a:extLst>
              <a:ext uri="{FF2B5EF4-FFF2-40B4-BE49-F238E27FC236}">
                <a16:creationId xmlns:a16="http://schemas.microsoft.com/office/drawing/2014/main" id="{DF25912D-91BF-2BB0-225B-4DFD0E732DEA}"/>
              </a:ext>
            </a:extLst>
          </p:cNvPr>
          <p:cNvGraphicFramePr>
            <a:graphicFrameLocks noGrp="1"/>
          </p:cNvGraphicFramePr>
          <p:nvPr>
            <p:extLst>
              <p:ext uri="{D42A27DB-BD31-4B8C-83A1-F6EECF244321}">
                <p14:modId xmlns:p14="http://schemas.microsoft.com/office/powerpoint/2010/main" val="4187052418"/>
              </p:ext>
            </p:extLst>
          </p:nvPr>
        </p:nvGraphicFramePr>
        <p:xfrm>
          <a:off x="5944256" y="2898507"/>
          <a:ext cx="5944256" cy="2346137"/>
        </p:xfrm>
        <a:graphic>
          <a:graphicData uri="http://schemas.openxmlformats.org/drawingml/2006/table">
            <a:tbl>
              <a:tblPr firstRow="1" firstCol="1" bandRow="1">
                <a:tableStyleId>{5940675A-B579-460E-94D1-54222C63F5DA}</a:tableStyleId>
              </a:tblPr>
              <a:tblGrid>
                <a:gridCol w="743032">
                  <a:extLst>
                    <a:ext uri="{9D8B030D-6E8A-4147-A177-3AD203B41FA5}">
                      <a16:colId xmlns:a16="http://schemas.microsoft.com/office/drawing/2014/main" val="1169694420"/>
                    </a:ext>
                  </a:extLst>
                </a:gridCol>
                <a:gridCol w="743032">
                  <a:extLst>
                    <a:ext uri="{9D8B030D-6E8A-4147-A177-3AD203B41FA5}">
                      <a16:colId xmlns:a16="http://schemas.microsoft.com/office/drawing/2014/main" val="4090472007"/>
                    </a:ext>
                  </a:extLst>
                </a:gridCol>
                <a:gridCol w="743032">
                  <a:extLst>
                    <a:ext uri="{9D8B030D-6E8A-4147-A177-3AD203B41FA5}">
                      <a16:colId xmlns:a16="http://schemas.microsoft.com/office/drawing/2014/main" val="30333759"/>
                    </a:ext>
                  </a:extLst>
                </a:gridCol>
                <a:gridCol w="743032">
                  <a:extLst>
                    <a:ext uri="{9D8B030D-6E8A-4147-A177-3AD203B41FA5}">
                      <a16:colId xmlns:a16="http://schemas.microsoft.com/office/drawing/2014/main" val="3938952614"/>
                    </a:ext>
                  </a:extLst>
                </a:gridCol>
                <a:gridCol w="743032">
                  <a:extLst>
                    <a:ext uri="{9D8B030D-6E8A-4147-A177-3AD203B41FA5}">
                      <a16:colId xmlns:a16="http://schemas.microsoft.com/office/drawing/2014/main" val="3482238896"/>
                    </a:ext>
                  </a:extLst>
                </a:gridCol>
                <a:gridCol w="743032">
                  <a:extLst>
                    <a:ext uri="{9D8B030D-6E8A-4147-A177-3AD203B41FA5}">
                      <a16:colId xmlns:a16="http://schemas.microsoft.com/office/drawing/2014/main" val="3094684909"/>
                    </a:ext>
                  </a:extLst>
                </a:gridCol>
                <a:gridCol w="743032">
                  <a:extLst>
                    <a:ext uri="{9D8B030D-6E8A-4147-A177-3AD203B41FA5}">
                      <a16:colId xmlns:a16="http://schemas.microsoft.com/office/drawing/2014/main" val="442783832"/>
                    </a:ext>
                  </a:extLst>
                </a:gridCol>
                <a:gridCol w="743032">
                  <a:extLst>
                    <a:ext uri="{9D8B030D-6E8A-4147-A177-3AD203B41FA5}">
                      <a16:colId xmlns:a16="http://schemas.microsoft.com/office/drawing/2014/main" val="1229360677"/>
                    </a:ext>
                  </a:extLst>
                </a:gridCol>
              </a:tblGrid>
              <a:tr h="488683">
                <a:tc>
                  <a:txBody>
                    <a:bodyPr/>
                    <a:lstStyle/>
                    <a:p>
                      <a:r>
                        <a:rPr lang="en-US" sz="1000" dirty="0"/>
                        <a:t>Vision Data</a:t>
                      </a:r>
                    </a:p>
                  </a:txBody>
                  <a:tcPr/>
                </a:tc>
                <a:tc>
                  <a:txBody>
                    <a:bodyPr/>
                    <a:lstStyle/>
                    <a:p>
                      <a:r>
                        <a:rPr lang="en-US" sz="1000" dirty="0"/>
                        <a:t>14-15</a:t>
                      </a:r>
                    </a:p>
                  </a:txBody>
                  <a:tcPr/>
                </a:tc>
                <a:tc>
                  <a:txBody>
                    <a:bodyPr/>
                    <a:lstStyle/>
                    <a:p>
                      <a:r>
                        <a:rPr lang="en-US" sz="1000" dirty="0"/>
                        <a:t>15-16</a:t>
                      </a:r>
                    </a:p>
                  </a:txBody>
                  <a:tcPr/>
                </a:tc>
                <a:tc>
                  <a:txBody>
                    <a:bodyPr/>
                    <a:lstStyle/>
                    <a:p>
                      <a:r>
                        <a:rPr lang="en-US" sz="1000" dirty="0"/>
                        <a:t>16-17</a:t>
                      </a:r>
                    </a:p>
                  </a:txBody>
                  <a:tcPr/>
                </a:tc>
                <a:tc>
                  <a:txBody>
                    <a:bodyPr/>
                    <a:lstStyle/>
                    <a:p>
                      <a:r>
                        <a:rPr lang="en-US" sz="1000" dirty="0"/>
                        <a:t>17-18</a:t>
                      </a:r>
                    </a:p>
                  </a:txBody>
                  <a:tcPr/>
                </a:tc>
                <a:tc>
                  <a:txBody>
                    <a:bodyPr/>
                    <a:lstStyle/>
                    <a:p>
                      <a:r>
                        <a:rPr lang="en-US" sz="1000" dirty="0"/>
                        <a:t>18-19</a:t>
                      </a:r>
                    </a:p>
                  </a:txBody>
                  <a:tcPr/>
                </a:tc>
                <a:tc>
                  <a:txBody>
                    <a:bodyPr/>
                    <a:lstStyle/>
                    <a:p>
                      <a:r>
                        <a:rPr lang="en-US" sz="1000" dirty="0"/>
                        <a:t>20-21</a:t>
                      </a:r>
                    </a:p>
                  </a:txBody>
                  <a:tcPr/>
                </a:tc>
                <a:tc>
                  <a:txBody>
                    <a:bodyPr/>
                    <a:lstStyle/>
                    <a:p>
                      <a:r>
                        <a:rPr lang="en-US" sz="1000" dirty="0"/>
                        <a:t>21-22</a:t>
                      </a:r>
                    </a:p>
                  </a:txBody>
                  <a:tcPr/>
                </a:tc>
                <a:extLst>
                  <a:ext uri="{0D108BD9-81ED-4DB2-BD59-A6C34878D82A}">
                    <a16:rowId xmlns:a16="http://schemas.microsoft.com/office/drawing/2014/main" val="1051348285"/>
                  </a:ext>
                </a:extLst>
              </a:tr>
              <a:tr h="217192">
                <a:tc>
                  <a:txBody>
                    <a:bodyPr/>
                    <a:lstStyle/>
                    <a:p>
                      <a:r>
                        <a:rPr lang="en-US" sz="1000" dirty="0"/>
                        <a:t>Total Vision Exams</a:t>
                      </a:r>
                    </a:p>
                  </a:txBody>
                  <a:tcPr/>
                </a:tc>
                <a:tc>
                  <a:txBody>
                    <a:bodyPr/>
                    <a:lstStyle/>
                    <a:p>
                      <a:r>
                        <a:rPr lang="en-US" sz="1000" dirty="0"/>
                        <a:t>35,749</a:t>
                      </a:r>
                    </a:p>
                  </a:txBody>
                  <a:tcPr/>
                </a:tc>
                <a:tc>
                  <a:txBody>
                    <a:bodyPr/>
                    <a:lstStyle/>
                    <a:p>
                      <a:r>
                        <a:rPr lang="en-US" sz="1000" dirty="0"/>
                        <a:t>31,771</a:t>
                      </a:r>
                    </a:p>
                  </a:txBody>
                  <a:tcPr/>
                </a:tc>
                <a:tc>
                  <a:txBody>
                    <a:bodyPr/>
                    <a:lstStyle/>
                    <a:p>
                      <a:r>
                        <a:rPr lang="en-US" sz="1000" dirty="0"/>
                        <a:t>29,533</a:t>
                      </a:r>
                    </a:p>
                  </a:txBody>
                  <a:tcPr/>
                </a:tc>
                <a:tc>
                  <a:txBody>
                    <a:bodyPr/>
                    <a:lstStyle/>
                    <a:p>
                      <a:r>
                        <a:rPr lang="en-US" sz="1000" dirty="0"/>
                        <a:t>27,008</a:t>
                      </a:r>
                    </a:p>
                  </a:txBody>
                  <a:tcPr/>
                </a:tc>
                <a:tc>
                  <a:txBody>
                    <a:bodyPr/>
                    <a:lstStyle/>
                    <a:p>
                      <a:r>
                        <a:rPr lang="en-US" sz="1000" dirty="0"/>
                        <a:t>29,128</a:t>
                      </a:r>
                    </a:p>
                  </a:txBody>
                  <a:tcPr/>
                </a:tc>
                <a:tc>
                  <a:txBody>
                    <a:bodyPr/>
                    <a:lstStyle/>
                    <a:p>
                      <a:r>
                        <a:rPr lang="en-US" sz="1000" dirty="0"/>
                        <a:t>18,664</a:t>
                      </a:r>
                    </a:p>
                  </a:txBody>
                  <a:tcPr/>
                </a:tc>
                <a:tc>
                  <a:txBody>
                    <a:bodyPr/>
                    <a:lstStyle/>
                    <a:p>
                      <a:r>
                        <a:rPr lang="en-US" sz="1000" dirty="0"/>
                        <a:t>21,866</a:t>
                      </a:r>
                    </a:p>
                  </a:txBody>
                  <a:tcPr/>
                </a:tc>
                <a:extLst>
                  <a:ext uri="{0D108BD9-81ED-4DB2-BD59-A6C34878D82A}">
                    <a16:rowId xmlns:a16="http://schemas.microsoft.com/office/drawing/2014/main" val="3894466365"/>
                  </a:ext>
                </a:extLst>
              </a:tr>
              <a:tr h="760174">
                <a:tc>
                  <a:txBody>
                    <a:bodyPr/>
                    <a:lstStyle/>
                    <a:p>
                      <a:r>
                        <a:rPr lang="en-US" sz="1000" dirty="0"/>
                        <a:t>Total Vision Screenings</a:t>
                      </a:r>
                    </a:p>
                  </a:txBody>
                  <a:tcPr/>
                </a:tc>
                <a:tc>
                  <a:txBody>
                    <a:bodyPr/>
                    <a:lstStyle/>
                    <a:p>
                      <a:r>
                        <a:rPr lang="en-US" sz="1000" dirty="0"/>
                        <a:t>138,311</a:t>
                      </a:r>
                    </a:p>
                  </a:txBody>
                  <a:tcPr/>
                </a:tc>
                <a:tc>
                  <a:txBody>
                    <a:bodyPr/>
                    <a:lstStyle/>
                    <a:p>
                      <a:r>
                        <a:rPr lang="en-US" sz="1000" dirty="0"/>
                        <a:t>138,198</a:t>
                      </a:r>
                    </a:p>
                  </a:txBody>
                  <a:tcPr/>
                </a:tc>
                <a:tc>
                  <a:txBody>
                    <a:bodyPr/>
                    <a:lstStyle/>
                    <a:p>
                      <a:r>
                        <a:rPr lang="en-US" sz="1000" dirty="0"/>
                        <a:t>138,632</a:t>
                      </a:r>
                    </a:p>
                  </a:txBody>
                  <a:tcPr/>
                </a:tc>
                <a:tc>
                  <a:txBody>
                    <a:bodyPr/>
                    <a:lstStyle/>
                    <a:p>
                      <a:r>
                        <a:rPr lang="en-US" sz="1000" dirty="0"/>
                        <a:t>138,150</a:t>
                      </a:r>
                    </a:p>
                  </a:txBody>
                  <a:tcPr/>
                </a:tc>
                <a:tc>
                  <a:txBody>
                    <a:bodyPr/>
                    <a:lstStyle/>
                    <a:p>
                      <a:r>
                        <a:rPr lang="en-US" sz="1000" dirty="0"/>
                        <a:t>131,713</a:t>
                      </a:r>
                    </a:p>
                  </a:txBody>
                  <a:tcPr/>
                </a:tc>
                <a:tc>
                  <a:txBody>
                    <a:bodyPr/>
                    <a:lstStyle/>
                    <a:p>
                      <a:r>
                        <a:rPr lang="en-US" sz="1000" dirty="0"/>
                        <a:t>33,176</a:t>
                      </a:r>
                    </a:p>
                  </a:txBody>
                  <a:tcPr/>
                </a:tc>
                <a:tc>
                  <a:txBody>
                    <a:bodyPr/>
                    <a:lstStyle/>
                    <a:p>
                      <a:r>
                        <a:rPr lang="en-US" sz="1000" dirty="0"/>
                        <a:t>67,562</a:t>
                      </a:r>
                    </a:p>
                  </a:txBody>
                  <a:tcPr/>
                </a:tc>
                <a:extLst>
                  <a:ext uri="{0D108BD9-81ED-4DB2-BD59-A6C34878D82A}">
                    <a16:rowId xmlns:a16="http://schemas.microsoft.com/office/drawing/2014/main" val="1738148109"/>
                  </a:ext>
                </a:extLst>
              </a:tr>
              <a:tr h="217192">
                <a:tc>
                  <a:txBody>
                    <a:bodyPr/>
                    <a:lstStyle/>
                    <a:p>
                      <a:r>
                        <a:rPr lang="en-US" sz="1000" dirty="0"/>
                        <a:t>Total Vision Referrals</a:t>
                      </a:r>
                    </a:p>
                  </a:txBody>
                  <a:tcPr/>
                </a:tc>
                <a:tc>
                  <a:txBody>
                    <a:bodyPr/>
                    <a:lstStyle/>
                    <a:p>
                      <a:r>
                        <a:rPr lang="en-US" sz="1000" dirty="0"/>
                        <a:t>8,611</a:t>
                      </a:r>
                    </a:p>
                  </a:txBody>
                  <a:tcPr/>
                </a:tc>
                <a:tc>
                  <a:txBody>
                    <a:bodyPr/>
                    <a:lstStyle/>
                    <a:p>
                      <a:r>
                        <a:rPr lang="en-US" sz="1000" dirty="0"/>
                        <a:t>5,335</a:t>
                      </a:r>
                    </a:p>
                  </a:txBody>
                  <a:tcPr/>
                </a:tc>
                <a:tc>
                  <a:txBody>
                    <a:bodyPr/>
                    <a:lstStyle/>
                    <a:p>
                      <a:r>
                        <a:rPr lang="en-US" sz="1000" dirty="0"/>
                        <a:t>5,181</a:t>
                      </a:r>
                    </a:p>
                  </a:txBody>
                  <a:tcPr/>
                </a:tc>
                <a:tc>
                  <a:txBody>
                    <a:bodyPr/>
                    <a:lstStyle/>
                    <a:p>
                      <a:r>
                        <a:rPr lang="en-US" sz="1000" dirty="0"/>
                        <a:t>4,700</a:t>
                      </a:r>
                    </a:p>
                  </a:txBody>
                  <a:tcPr/>
                </a:tc>
                <a:tc>
                  <a:txBody>
                    <a:bodyPr/>
                    <a:lstStyle/>
                    <a:p>
                      <a:r>
                        <a:rPr lang="en-US" sz="1000" dirty="0"/>
                        <a:t>5,271</a:t>
                      </a:r>
                    </a:p>
                  </a:txBody>
                  <a:tcPr/>
                </a:tc>
                <a:tc>
                  <a:txBody>
                    <a:bodyPr/>
                    <a:lstStyle/>
                    <a:p>
                      <a:r>
                        <a:rPr lang="en-US" sz="1000" dirty="0"/>
                        <a:t>419</a:t>
                      </a:r>
                    </a:p>
                  </a:txBody>
                  <a:tcPr/>
                </a:tc>
                <a:tc>
                  <a:txBody>
                    <a:bodyPr/>
                    <a:lstStyle/>
                    <a:p>
                      <a:r>
                        <a:rPr lang="en-US" sz="1000" dirty="0"/>
                        <a:t>3,871</a:t>
                      </a:r>
                    </a:p>
                  </a:txBody>
                  <a:tcPr/>
                </a:tc>
                <a:extLst>
                  <a:ext uri="{0D108BD9-81ED-4DB2-BD59-A6C34878D82A}">
                    <a16:rowId xmlns:a16="http://schemas.microsoft.com/office/drawing/2014/main" val="1660983822"/>
                  </a:ext>
                </a:extLst>
              </a:tr>
            </a:tbl>
          </a:graphicData>
        </a:graphic>
      </p:graphicFrame>
      <p:pic>
        <p:nvPicPr>
          <p:cNvPr id="5" name="Picture 3">
            <a:extLst>
              <a:ext uri="{FF2B5EF4-FFF2-40B4-BE49-F238E27FC236}">
                <a16:creationId xmlns:a16="http://schemas.microsoft.com/office/drawing/2014/main" id="{D08C7FD1-891D-4CA8-A2DA-8B2DEABA21B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0282" y="56866"/>
            <a:ext cx="1307485" cy="1146564"/>
          </a:xfrm>
          <a:prstGeom prst="rect">
            <a:avLst/>
          </a:prstGeom>
        </p:spPr>
      </p:pic>
      <p:sp>
        <p:nvSpPr>
          <p:cNvPr id="10" name="TextBox 9">
            <a:extLst>
              <a:ext uri="{FF2B5EF4-FFF2-40B4-BE49-F238E27FC236}">
                <a16:creationId xmlns:a16="http://schemas.microsoft.com/office/drawing/2014/main" id="{40D215A0-C8CD-00F1-5623-91451237573F}"/>
              </a:ext>
            </a:extLst>
          </p:cNvPr>
          <p:cNvSpPr txBox="1"/>
          <p:nvPr/>
        </p:nvSpPr>
        <p:spPr>
          <a:xfrm>
            <a:off x="1107872" y="5325484"/>
            <a:ext cx="6917422" cy="338554"/>
          </a:xfrm>
          <a:prstGeom prst="rect">
            <a:avLst/>
          </a:prstGeom>
          <a:noFill/>
        </p:spPr>
        <p:txBody>
          <a:bodyPr wrap="square">
            <a:spAutoFit/>
          </a:bodyPr>
          <a:lstStyle/>
          <a:p>
            <a:r>
              <a:rPr lang="en-US" sz="1600" dirty="0"/>
              <a:t>Due to COVID-19, most districts did not report during 19-20 school year.</a:t>
            </a:r>
          </a:p>
        </p:txBody>
      </p:sp>
    </p:spTree>
    <p:extLst>
      <p:ext uri="{BB962C8B-B14F-4D97-AF65-F5344CB8AC3E}">
        <p14:creationId xmlns:p14="http://schemas.microsoft.com/office/powerpoint/2010/main" val="3820226837"/>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03A4-6D58-4F80-8E87-C3D45034F5C7}"/>
              </a:ext>
            </a:extLst>
          </p:cNvPr>
          <p:cNvSpPr>
            <a:spLocks noGrp="1"/>
          </p:cNvSpPr>
          <p:nvPr>
            <p:ph type="ctrTitle"/>
          </p:nvPr>
        </p:nvSpPr>
        <p:spPr>
          <a:xfrm>
            <a:off x="1524000" y="1020763"/>
            <a:ext cx="9144000" cy="2387600"/>
          </a:xfrm>
        </p:spPr>
        <p:txBody>
          <a:bodyPr/>
          <a:lstStyle/>
          <a:p>
            <a:r>
              <a:rPr lang="en-US" dirty="0"/>
              <a:t>Beginning of the Year Reminders</a:t>
            </a:r>
          </a:p>
        </p:txBody>
      </p:sp>
      <p:pic>
        <p:nvPicPr>
          <p:cNvPr id="2050" name="Picture 2">
            <a:extLst>
              <a:ext uri="{FF2B5EF4-FFF2-40B4-BE49-F238E27FC236}">
                <a16:creationId xmlns:a16="http://schemas.microsoft.com/office/drawing/2014/main" id="{535F116C-E578-494C-A598-A122ADEDC01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12" y="3408363"/>
            <a:ext cx="307657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1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2A1FEC-0716-4FD8-B992-40947F89676E}"/>
              </a:ext>
            </a:extLst>
          </p:cNvPr>
          <p:cNvSpPr>
            <a:spLocks noGrp="1"/>
          </p:cNvSpPr>
          <p:nvPr>
            <p:ph type="title" idx="4294967295"/>
          </p:nvPr>
        </p:nvSpPr>
        <p:spPr>
          <a:xfrm>
            <a:off x="2883363" y="354966"/>
            <a:ext cx="6559809"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rPr>
              <a:t>Dental Data 2014-2022</a:t>
            </a:r>
          </a:p>
        </p:txBody>
      </p:sp>
      <p:graphicFrame>
        <p:nvGraphicFramePr>
          <p:cNvPr id="6" name="Chart 5" descr="Dental Data 2014-2022. Refer to the following table for additional information.">
            <a:extLst>
              <a:ext uri="{FF2B5EF4-FFF2-40B4-BE49-F238E27FC236}">
                <a16:creationId xmlns:a16="http://schemas.microsoft.com/office/drawing/2014/main" id="{ED0F8EE1-1083-4C50-A131-04D90D627E1E}"/>
              </a:ext>
            </a:extLst>
          </p:cNvPr>
          <p:cNvGraphicFramePr/>
          <p:nvPr>
            <p:extLst>
              <p:ext uri="{D42A27DB-BD31-4B8C-83A1-F6EECF244321}">
                <p14:modId xmlns:p14="http://schemas.microsoft.com/office/powerpoint/2010/main" val="1714125891"/>
              </p:ext>
            </p:extLst>
          </p:nvPr>
        </p:nvGraphicFramePr>
        <p:xfrm>
          <a:off x="0" y="1185963"/>
          <a:ext cx="8248502" cy="39002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2">
            <a:extLst>
              <a:ext uri="{FF2B5EF4-FFF2-40B4-BE49-F238E27FC236}">
                <a16:creationId xmlns:a16="http://schemas.microsoft.com/office/drawing/2014/main" id="{AB5718C2-E702-5360-A448-21267CDDB887}"/>
              </a:ext>
            </a:extLst>
          </p:cNvPr>
          <p:cNvGraphicFramePr>
            <a:graphicFrameLocks noGrp="1"/>
          </p:cNvGraphicFramePr>
          <p:nvPr>
            <p:extLst>
              <p:ext uri="{D42A27DB-BD31-4B8C-83A1-F6EECF244321}">
                <p14:modId xmlns:p14="http://schemas.microsoft.com/office/powerpoint/2010/main" val="4190843178"/>
              </p:ext>
            </p:extLst>
          </p:nvPr>
        </p:nvGraphicFramePr>
        <p:xfrm>
          <a:off x="6096000" y="2699564"/>
          <a:ext cx="5944256" cy="2346137"/>
        </p:xfrm>
        <a:graphic>
          <a:graphicData uri="http://schemas.openxmlformats.org/drawingml/2006/table">
            <a:tbl>
              <a:tblPr firstRow="1" firstCol="1" bandRow="1">
                <a:tableStyleId>{5940675A-B579-460E-94D1-54222C63F5DA}</a:tableStyleId>
              </a:tblPr>
              <a:tblGrid>
                <a:gridCol w="743032">
                  <a:extLst>
                    <a:ext uri="{9D8B030D-6E8A-4147-A177-3AD203B41FA5}">
                      <a16:colId xmlns:a16="http://schemas.microsoft.com/office/drawing/2014/main" val="1169694420"/>
                    </a:ext>
                  </a:extLst>
                </a:gridCol>
                <a:gridCol w="743032">
                  <a:extLst>
                    <a:ext uri="{9D8B030D-6E8A-4147-A177-3AD203B41FA5}">
                      <a16:colId xmlns:a16="http://schemas.microsoft.com/office/drawing/2014/main" val="4090472007"/>
                    </a:ext>
                  </a:extLst>
                </a:gridCol>
                <a:gridCol w="743032">
                  <a:extLst>
                    <a:ext uri="{9D8B030D-6E8A-4147-A177-3AD203B41FA5}">
                      <a16:colId xmlns:a16="http://schemas.microsoft.com/office/drawing/2014/main" val="30333759"/>
                    </a:ext>
                  </a:extLst>
                </a:gridCol>
                <a:gridCol w="743032">
                  <a:extLst>
                    <a:ext uri="{9D8B030D-6E8A-4147-A177-3AD203B41FA5}">
                      <a16:colId xmlns:a16="http://schemas.microsoft.com/office/drawing/2014/main" val="3938952614"/>
                    </a:ext>
                  </a:extLst>
                </a:gridCol>
                <a:gridCol w="743032">
                  <a:extLst>
                    <a:ext uri="{9D8B030D-6E8A-4147-A177-3AD203B41FA5}">
                      <a16:colId xmlns:a16="http://schemas.microsoft.com/office/drawing/2014/main" val="3482238896"/>
                    </a:ext>
                  </a:extLst>
                </a:gridCol>
                <a:gridCol w="743032">
                  <a:extLst>
                    <a:ext uri="{9D8B030D-6E8A-4147-A177-3AD203B41FA5}">
                      <a16:colId xmlns:a16="http://schemas.microsoft.com/office/drawing/2014/main" val="3094684909"/>
                    </a:ext>
                  </a:extLst>
                </a:gridCol>
                <a:gridCol w="743032">
                  <a:extLst>
                    <a:ext uri="{9D8B030D-6E8A-4147-A177-3AD203B41FA5}">
                      <a16:colId xmlns:a16="http://schemas.microsoft.com/office/drawing/2014/main" val="442783832"/>
                    </a:ext>
                  </a:extLst>
                </a:gridCol>
                <a:gridCol w="743032">
                  <a:extLst>
                    <a:ext uri="{9D8B030D-6E8A-4147-A177-3AD203B41FA5}">
                      <a16:colId xmlns:a16="http://schemas.microsoft.com/office/drawing/2014/main" val="1229360677"/>
                    </a:ext>
                  </a:extLst>
                </a:gridCol>
              </a:tblGrid>
              <a:tr h="488683">
                <a:tc>
                  <a:txBody>
                    <a:bodyPr/>
                    <a:lstStyle/>
                    <a:p>
                      <a:r>
                        <a:rPr lang="en-US" sz="1000" dirty="0"/>
                        <a:t>Dental Data</a:t>
                      </a:r>
                    </a:p>
                  </a:txBody>
                  <a:tcPr/>
                </a:tc>
                <a:tc>
                  <a:txBody>
                    <a:bodyPr/>
                    <a:lstStyle/>
                    <a:p>
                      <a:r>
                        <a:rPr lang="en-US" sz="1000" dirty="0"/>
                        <a:t>14-15</a:t>
                      </a:r>
                    </a:p>
                  </a:txBody>
                  <a:tcPr/>
                </a:tc>
                <a:tc>
                  <a:txBody>
                    <a:bodyPr/>
                    <a:lstStyle/>
                    <a:p>
                      <a:r>
                        <a:rPr lang="en-US" sz="1000" dirty="0"/>
                        <a:t>15-16</a:t>
                      </a:r>
                    </a:p>
                  </a:txBody>
                  <a:tcPr/>
                </a:tc>
                <a:tc>
                  <a:txBody>
                    <a:bodyPr/>
                    <a:lstStyle/>
                    <a:p>
                      <a:r>
                        <a:rPr lang="en-US" sz="1000" dirty="0"/>
                        <a:t>16-17</a:t>
                      </a:r>
                    </a:p>
                  </a:txBody>
                  <a:tcPr/>
                </a:tc>
                <a:tc>
                  <a:txBody>
                    <a:bodyPr/>
                    <a:lstStyle/>
                    <a:p>
                      <a:r>
                        <a:rPr lang="en-US" sz="1000" dirty="0"/>
                        <a:t>17-18</a:t>
                      </a:r>
                    </a:p>
                  </a:txBody>
                  <a:tcPr/>
                </a:tc>
                <a:tc>
                  <a:txBody>
                    <a:bodyPr/>
                    <a:lstStyle/>
                    <a:p>
                      <a:r>
                        <a:rPr lang="en-US" sz="1000" dirty="0"/>
                        <a:t>18-19</a:t>
                      </a:r>
                    </a:p>
                  </a:txBody>
                  <a:tcPr/>
                </a:tc>
                <a:tc>
                  <a:txBody>
                    <a:bodyPr/>
                    <a:lstStyle/>
                    <a:p>
                      <a:r>
                        <a:rPr lang="en-US" sz="1000" dirty="0"/>
                        <a:t>20-21</a:t>
                      </a:r>
                    </a:p>
                  </a:txBody>
                  <a:tcPr/>
                </a:tc>
                <a:tc>
                  <a:txBody>
                    <a:bodyPr/>
                    <a:lstStyle/>
                    <a:p>
                      <a:r>
                        <a:rPr lang="en-US" sz="1000" dirty="0"/>
                        <a:t>21-22</a:t>
                      </a:r>
                    </a:p>
                  </a:txBody>
                  <a:tcPr/>
                </a:tc>
                <a:extLst>
                  <a:ext uri="{0D108BD9-81ED-4DB2-BD59-A6C34878D82A}">
                    <a16:rowId xmlns:a16="http://schemas.microsoft.com/office/drawing/2014/main" val="1051348285"/>
                  </a:ext>
                </a:extLst>
              </a:tr>
              <a:tr h="217192">
                <a:tc>
                  <a:txBody>
                    <a:bodyPr/>
                    <a:lstStyle/>
                    <a:p>
                      <a:r>
                        <a:rPr lang="en-US" sz="1000" dirty="0"/>
                        <a:t>Total Dental Screening</a:t>
                      </a:r>
                    </a:p>
                  </a:txBody>
                  <a:tcPr/>
                </a:tc>
                <a:tc>
                  <a:txBody>
                    <a:bodyPr/>
                    <a:lstStyle/>
                    <a:p>
                      <a:r>
                        <a:rPr lang="en-US" sz="1000" dirty="0"/>
                        <a:t>5,243</a:t>
                      </a:r>
                    </a:p>
                  </a:txBody>
                  <a:tcPr/>
                </a:tc>
                <a:tc>
                  <a:txBody>
                    <a:bodyPr/>
                    <a:lstStyle/>
                    <a:p>
                      <a:r>
                        <a:rPr lang="en-US" sz="1000" dirty="0"/>
                        <a:t>5,050</a:t>
                      </a:r>
                    </a:p>
                  </a:txBody>
                  <a:tcPr/>
                </a:tc>
                <a:tc>
                  <a:txBody>
                    <a:bodyPr/>
                    <a:lstStyle/>
                    <a:p>
                      <a:r>
                        <a:rPr lang="en-US" sz="1000" dirty="0"/>
                        <a:t>5,697</a:t>
                      </a:r>
                    </a:p>
                  </a:txBody>
                  <a:tcPr/>
                </a:tc>
                <a:tc>
                  <a:txBody>
                    <a:bodyPr/>
                    <a:lstStyle/>
                    <a:p>
                      <a:r>
                        <a:rPr lang="en-US" sz="1000" dirty="0"/>
                        <a:t>2,589</a:t>
                      </a:r>
                    </a:p>
                  </a:txBody>
                  <a:tcPr/>
                </a:tc>
                <a:tc>
                  <a:txBody>
                    <a:bodyPr/>
                    <a:lstStyle/>
                    <a:p>
                      <a:r>
                        <a:rPr lang="en-US" sz="1000" dirty="0"/>
                        <a:t>4,715</a:t>
                      </a:r>
                    </a:p>
                  </a:txBody>
                  <a:tcPr/>
                </a:tc>
                <a:tc>
                  <a:txBody>
                    <a:bodyPr/>
                    <a:lstStyle/>
                    <a:p>
                      <a:r>
                        <a:rPr lang="en-US" sz="1000" dirty="0"/>
                        <a:t>956</a:t>
                      </a:r>
                    </a:p>
                  </a:txBody>
                  <a:tcPr/>
                </a:tc>
                <a:tc>
                  <a:txBody>
                    <a:bodyPr/>
                    <a:lstStyle/>
                    <a:p>
                      <a:r>
                        <a:rPr lang="en-US" sz="1000" dirty="0"/>
                        <a:t>2,498</a:t>
                      </a:r>
                    </a:p>
                  </a:txBody>
                  <a:tcPr/>
                </a:tc>
                <a:extLst>
                  <a:ext uri="{0D108BD9-81ED-4DB2-BD59-A6C34878D82A}">
                    <a16:rowId xmlns:a16="http://schemas.microsoft.com/office/drawing/2014/main" val="3894466365"/>
                  </a:ext>
                </a:extLst>
              </a:tr>
              <a:tr h="760174">
                <a:tc>
                  <a:txBody>
                    <a:bodyPr/>
                    <a:lstStyle/>
                    <a:p>
                      <a:r>
                        <a:rPr lang="en-US" sz="1000" dirty="0"/>
                        <a:t>Total Dental Exam</a:t>
                      </a:r>
                    </a:p>
                  </a:txBody>
                  <a:tcPr/>
                </a:tc>
                <a:tc>
                  <a:txBody>
                    <a:bodyPr/>
                    <a:lstStyle/>
                    <a:p>
                      <a:r>
                        <a:rPr lang="en-US" sz="1000" dirty="0"/>
                        <a:t>21,705</a:t>
                      </a:r>
                    </a:p>
                  </a:txBody>
                  <a:tcPr/>
                </a:tc>
                <a:tc>
                  <a:txBody>
                    <a:bodyPr/>
                    <a:lstStyle/>
                    <a:p>
                      <a:r>
                        <a:rPr lang="en-US" sz="1000" dirty="0"/>
                        <a:t>23,443</a:t>
                      </a:r>
                    </a:p>
                  </a:txBody>
                  <a:tcPr/>
                </a:tc>
                <a:tc>
                  <a:txBody>
                    <a:bodyPr/>
                    <a:lstStyle/>
                    <a:p>
                      <a:r>
                        <a:rPr lang="en-US" sz="1000" dirty="0"/>
                        <a:t>22,157</a:t>
                      </a:r>
                    </a:p>
                  </a:txBody>
                  <a:tcPr/>
                </a:tc>
                <a:tc>
                  <a:txBody>
                    <a:bodyPr/>
                    <a:lstStyle/>
                    <a:p>
                      <a:r>
                        <a:rPr lang="en-US" sz="1000" dirty="0"/>
                        <a:t>19,941</a:t>
                      </a:r>
                    </a:p>
                  </a:txBody>
                  <a:tcPr/>
                </a:tc>
                <a:tc>
                  <a:txBody>
                    <a:bodyPr/>
                    <a:lstStyle/>
                    <a:p>
                      <a:r>
                        <a:rPr lang="en-US" sz="1000" dirty="0"/>
                        <a:t>21,545</a:t>
                      </a:r>
                    </a:p>
                  </a:txBody>
                  <a:tcPr/>
                </a:tc>
                <a:tc>
                  <a:txBody>
                    <a:bodyPr/>
                    <a:lstStyle/>
                    <a:p>
                      <a:r>
                        <a:rPr lang="en-US" sz="1000" dirty="0"/>
                        <a:t>12,012</a:t>
                      </a:r>
                    </a:p>
                  </a:txBody>
                  <a:tcPr/>
                </a:tc>
                <a:tc>
                  <a:txBody>
                    <a:bodyPr/>
                    <a:lstStyle/>
                    <a:p>
                      <a:r>
                        <a:rPr lang="en-US" sz="1000" dirty="0"/>
                        <a:t>17,517</a:t>
                      </a:r>
                    </a:p>
                  </a:txBody>
                  <a:tcPr/>
                </a:tc>
                <a:extLst>
                  <a:ext uri="{0D108BD9-81ED-4DB2-BD59-A6C34878D82A}">
                    <a16:rowId xmlns:a16="http://schemas.microsoft.com/office/drawing/2014/main" val="1738148109"/>
                  </a:ext>
                </a:extLst>
              </a:tr>
              <a:tr h="217192">
                <a:tc>
                  <a:txBody>
                    <a:bodyPr/>
                    <a:lstStyle/>
                    <a:p>
                      <a:r>
                        <a:rPr lang="en-US" sz="1000" dirty="0"/>
                        <a:t>Total Dental Referrals</a:t>
                      </a:r>
                    </a:p>
                  </a:txBody>
                  <a:tcPr/>
                </a:tc>
                <a:tc>
                  <a:txBody>
                    <a:bodyPr/>
                    <a:lstStyle/>
                    <a:p>
                      <a:r>
                        <a:rPr lang="en-US" sz="1000" dirty="0"/>
                        <a:t>1,003</a:t>
                      </a:r>
                    </a:p>
                  </a:txBody>
                  <a:tcPr/>
                </a:tc>
                <a:tc>
                  <a:txBody>
                    <a:bodyPr/>
                    <a:lstStyle/>
                    <a:p>
                      <a:r>
                        <a:rPr lang="en-US" sz="1000" dirty="0"/>
                        <a:t>432</a:t>
                      </a:r>
                    </a:p>
                  </a:txBody>
                  <a:tcPr/>
                </a:tc>
                <a:tc>
                  <a:txBody>
                    <a:bodyPr/>
                    <a:lstStyle/>
                    <a:p>
                      <a:r>
                        <a:rPr lang="en-US" sz="1000" dirty="0"/>
                        <a:t>432</a:t>
                      </a:r>
                    </a:p>
                  </a:txBody>
                  <a:tcPr/>
                </a:tc>
                <a:tc>
                  <a:txBody>
                    <a:bodyPr/>
                    <a:lstStyle/>
                    <a:p>
                      <a:r>
                        <a:rPr lang="en-US" sz="1000" dirty="0"/>
                        <a:t>324</a:t>
                      </a:r>
                    </a:p>
                  </a:txBody>
                  <a:tcPr/>
                </a:tc>
                <a:tc>
                  <a:txBody>
                    <a:bodyPr/>
                    <a:lstStyle/>
                    <a:p>
                      <a:r>
                        <a:rPr lang="en-US" sz="1000" dirty="0"/>
                        <a:t>261</a:t>
                      </a:r>
                    </a:p>
                  </a:txBody>
                  <a:tcPr/>
                </a:tc>
                <a:tc>
                  <a:txBody>
                    <a:bodyPr/>
                    <a:lstStyle/>
                    <a:p>
                      <a:r>
                        <a:rPr lang="en-US" sz="1000" dirty="0"/>
                        <a:t>72</a:t>
                      </a:r>
                    </a:p>
                  </a:txBody>
                  <a:tcPr/>
                </a:tc>
                <a:tc>
                  <a:txBody>
                    <a:bodyPr/>
                    <a:lstStyle/>
                    <a:p>
                      <a:r>
                        <a:rPr lang="en-US" sz="1000" dirty="0"/>
                        <a:t>102</a:t>
                      </a:r>
                    </a:p>
                  </a:txBody>
                  <a:tcPr/>
                </a:tc>
                <a:extLst>
                  <a:ext uri="{0D108BD9-81ED-4DB2-BD59-A6C34878D82A}">
                    <a16:rowId xmlns:a16="http://schemas.microsoft.com/office/drawing/2014/main" val="1660983822"/>
                  </a:ext>
                </a:extLst>
              </a:tr>
            </a:tbl>
          </a:graphicData>
        </a:graphic>
      </p:graphicFrame>
      <p:pic>
        <p:nvPicPr>
          <p:cNvPr id="8" name="Graphic 7">
            <a:extLst>
              <a:ext uri="{FF2B5EF4-FFF2-40B4-BE49-F238E27FC236}">
                <a16:creationId xmlns:a16="http://schemas.microsoft.com/office/drawing/2014/main" id="{F99A5AA9-3A7C-4CBE-8955-CDDA9F0AD16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1934" y="375495"/>
            <a:ext cx="914400" cy="914400"/>
          </a:xfrm>
          <a:prstGeom prst="rect">
            <a:avLst/>
          </a:prstGeom>
        </p:spPr>
      </p:pic>
      <p:pic>
        <p:nvPicPr>
          <p:cNvPr id="9" name="Graphic 8">
            <a:extLst>
              <a:ext uri="{FF2B5EF4-FFF2-40B4-BE49-F238E27FC236}">
                <a16:creationId xmlns:a16="http://schemas.microsoft.com/office/drawing/2014/main" id="{0A88A8EB-9F87-4D01-B720-AC4A728E111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61260" y="375495"/>
            <a:ext cx="914400" cy="914400"/>
          </a:xfrm>
          <a:prstGeom prst="rect">
            <a:avLst/>
          </a:prstGeom>
        </p:spPr>
      </p:pic>
      <p:sp>
        <p:nvSpPr>
          <p:cNvPr id="5" name="TextBox 4">
            <a:extLst>
              <a:ext uri="{FF2B5EF4-FFF2-40B4-BE49-F238E27FC236}">
                <a16:creationId xmlns:a16="http://schemas.microsoft.com/office/drawing/2014/main" id="{AB951615-839F-5EF8-B0E3-E02D36183BE9}"/>
              </a:ext>
            </a:extLst>
          </p:cNvPr>
          <p:cNvSpPr txBox="1"/>
          <p:nvPr/>
        </p:nvSpPr>
        <p:spPr>
          <a:xfrm>
            <a:off x="1303506" y="5217548"/>
            <a:ext cx="6162472" cy="246221"/>
          </a:xfrm>
          <a:prstGeom prst="rect">
            <a:avLst/>
          </a:prstGeom>
          <a:noFill/>
        </p:spPr>
        <p:txBody>
          <a:bodyPr wrap="square">
            <a:spAutoFit/>
          </a:bodyPr>
          <a:lstStyle/>
          <a:p>
            <a:r>
              <a:rPr lang="en-US" sz="1000" dirty="0"/>
              <a:t>Due to covid, most districts did not report during 19-20 school year.</a:t>
            </a:r>
          </a:p>
        </p:txBody>
      </p:sp>
    </p:spTree>
    <p:extLst>
      <p:ext uri="{BB962C8B-B14F-4D97-AF65-F5344CB8AC3E}">
        <p14:creationId xmlns:p14="http://schemas.microsoft.com/office/powerpoint/2010/main" val="3673504557"/>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F75A1DCC-2414-47E0-A605-AF597E51E888}"/>
              </a:ext>
            </a:extLst>
          </p:cNvPr>
          <p:cNvSpPr>
            <a:spLocks noGrp="1"/>
          </p:cNvSpPr>
          <p:nvPr>
            <p:ph type="title" idx="4294967295"/>
          </p:nvPr>
        </p:nvSpPr>
        <p:spPr>
          <a:xfrm>
            <a:off x="330338" y="71989"/>
            <a:ext cx="625784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4313F"/>
                </a:solidFill>
                <a:effectLst/>
                <a:uLnTx/>
                <a:uFillTx/>
                <a:ea typeface="+mn-ea"/>
                <a:cs typeface="Arial" panose="020B0604020202020204" pitchFamily="34" charset="0"/>
              </a:rPr>
              <a:t>Health Office Visits of Kentucky Students</a:t>
            </a:r>
          </a:p>
        </p:txBody>
      </p:sp>
      <p:sp>
        <p:nvSpPr>
          <p:cNvPr id="11" name="Rounded Rectangle 5">
            <a:extLst>
              <a:ext uri="{FF2B5EF4-FFF2-40B4-BE49-F238E27FC236}">
                <a16:creationId xmlns:a16="http://schemas.microsoft.com/office/drawing/2014/main" id="{94D4A920-A976-498E-8DF7-0080DF03FA75}"/>
              </a:ext>
              <a:ext uri="{C183D7F6-B498-43B3-948B-1728B52AA6E4}">
                <adec:decorative xmlns:adec="http://schemas.microsoft.com/office/drawing/2017/decorative" val="1"/>
              </a:ext>
            </a:extLst>
          </p:cNvPr>
          <p:cNvSpPr/>
          <p:nvPr/>
        </p:nvSpPr>
        <p:spPr>
          <a:xfrm>
            <a:off x="6956711" y="304821"/>
            <a:ext cx="1037771" cy="525193"/>
          </a:xfrm>
          <a:prstGeom prst="roundRect">
            <a:avLst/>
          </a:prstGeom>
          <a:solidFill>
            <a:srgbClr val="14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4766A9DC-5856-44C1-9C2F-BA479B53FE31}"/>
              </a:ext>
            </a:extLst>
          </p:cNvPr>
          <p:cNvSpPr txBox="1"/>
          <p:nvPr/>
        </p:nvSpPr>
        <p:spPr>
          <a:xfrm>
            <a:off x="6671354" y="328026"/>
            <a:ext cx="1562765" cy="492443"/>
          </a:xfrm>
          <a:prstGeom prst="rect">
            <a:avLst/>
          </a:prstGeom>
          <a:noFill/>
        </p:spPr>
        <p:txBody>
          <a:bodyPr wrap="square" rtlCol="0">
            <a:spAutoFit/>
          </a:bodyPr>
          <a:lstStyle/>
          <a:p>
            <a:pPr algn="ctr"/>
            <a:r>
              <a:rPr lang="en-US" sz="1400" dirty="0">
                <a:solidFill>
                  <a:schemeClr val="bg1"/>
                </a:solidFill>
                <a:latin typeface="Arial" panose="020B0604020202020204" pitchFamily="34" charset="0"/>
                <a:cs typeface="Arial" panose="020B0604020202020204" pitchFamily="34" charset="0"/>
              </a:rPr>
              <a:t>  2021-2022</a:t>
            </a:r>
            <a:endParaRPr lang="en-US" sz="1600" dirty="0">
              <a:solidFill>
                <a:schemeClr val="bg1"/>
              </a:solidFill>
              <a:latin typeface="Arial" panose="020B0604020202020204" pitchFamily="34" charset="0"/>
              <a:cs typeface="Arial" panose="020B0604020202020204" pitchFamily="34" charset="0"/>
            </a:endParaRPr>
          </a:p>
          <a:p>
            <a:pPr algn="ctr"/>
            <a:r>
              <a:rPr lang="en-US" sz="1200" dirty="0">
                <a:solidFill>
                  <a:schemeClr val="bg1"/>
                </a:solidFill>
                <a:latin typeface="Arial" panose="020B0604020202020204" pitchFamily="34" charset="0"/>
                <a:cs typeface="Arial" panose="020B0604020202020204" pitchFamily="34" charset="0"/>
              </a:rPr>
              <a:t>school year</a:t>
            </a:r>
          </a:p>
        </p:txBody>
      </p:sp>
      <p:sp>
        <p:nvSpPr>
          <p:cNvPr id="6" name="TextBox 5">
            <a:extLst>
              <a:ext uri="{FF2B5EF4-FFF2-40B4-BE49-F238E27FC236}">
                <a16:creationId xmlns:a16="http://schemas.microsoft.com/office/drawing/2014/main" id="{1DDFA3E6-3B1A-4FC1-94BD-4B0B6BE625B7}"/>
              </a:ext>
            </a:extLst>
          </p:cNvPr>
          <p:cNvSpPr txBox="1"/>
          <p:nvPr/>
        </p:nvSpPr>
        <p:spPr>
          <a:xfrm>
            <a:off x="1226793" y="2000900"/>
            <a:ext cx="3228290" cy="584775"/>
          </a:xfrm>
          <a:prstGeom prst="rect">
            <a:avLst/>
          </a:prstGeom>
          <a:noFill/>
        </p:spPr>
        <p:txBody>
          <a:bodyPr wrap="square" rtlCol="0">
            <a:spAutoFit/>
          </a:bodyPr>
          <a:lstStyle/>
          <a:p>
            <a:r>
              <a:rPr lang="en-US" sz="1600" dirty="0">
                <a:solidFill>
                  <a:srgbClr val="102649"/>
                </a:solidFill>
                <a:latin typeface="Arial" panose="020B0604020202020204" pitchFamily="34" charset="0"/>
                <a:cs typeface="Arial" panose="020B0604020202020204" pitchFamily="34" charset="0"/>
              </a:rPr>
              <a:t>Total Student Population Represented:</a:t>
            </a:r>
            <a:endParaRPr lang="en-US" sz="1050" dirty="0">
              <a:solidFill>
                <a:srgbClr val="102649"/>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366B26E-7B89-4EE2-8371-70534ACD878A}"/>
              </a:ext>
            </a:extLst>
          </p:cNvPr>
          <p:cNvSpPr/>
          <p:nvPr/>
        </p:nvSpPr>
        <p:spPr>
          <a:xfrm>
            <a:off x="2697514" y="2273785"/>
            <a:ext cx="1298753" cy="461665"/>
          </a:xfrm>
          <a:prstGeom prst="rect">
            <a:avLst/>
          </a:prstGeom>
        </p:spPr>
        <p:txBody>
          <a:bodyPr wrap="none">
            <a:spAutoFit/>
          </a:bodyPr>
          <a:lstStyle/>
          <a:p>
            <a:r>
              <a:rPr lang="en-US" sz="2400" b="1" dirty="0">
                <a:solidFill>
                  <a:srgbClr val="102649"/>
                </a:solidFill>
                <a:latin typeface="Arial" panose="020B0604020202020204" pitchFamily="34" charset="0"/>
                <a:cs typeface="Arial" panose="020B0604020202020204" pitchFamily="34" charset="0"/>
              </a:rPr>
              <a:t>629,723</a:t>
            </a:r>
          </a:p>
        </p:txBody>
      </p:sp>
      <p:sp>
        <p:nvSpPr>
          <p:cNvPr id="7" name="TextBox 6">
            <a:extLst>
              <a:ext uri="{FF2B5EF4-FFF2-40B4-BE49-F238E27FC236}">
                <a16:creationId xmlns:a16="http://schemas.microsoft.com/office/drawing/2014/main" id="{19259C16-0871-4973-816B-A4201F21B361}"/>
              </a:ext>
            </a:extLst>
          </p:cNvPr>
          <p:cNvSpPr txBox="1"/>
          <p:nvPr/>
        </p:nvSpPr>
        <p:spPr>
          <a:xfrm>
            <a:off x="7385441" y="1785756"/>
            <a:ext cx="4104196" cy="338554"/>
          </a:xfrm>
          <a:prstGeom prst="rect">
            <a:avLst/>
          </a:prstGeom>
          <a:noFill/>
        </p:spPr>
        <p:txBody>
          <a:bodyPr wrap="square" rtlCol="0">
            <a:spAutoFit/>
          </a:bodyPr>
          <a:lstStyle/>
          <a:p>
            <a:r>
              <a:rPr lang="en-US" sz="1600" dirty="0">
                <a:solidFill>
                  <a:srgbClr val="464646"/>
                </a:solidFill>
                <a:latin typeface="Arial" panose="020B0604020202020204" pitchFamily="34" charset="0"/>
                <a:cs typeface="Arial" panose="020B0604020202020204" pitchFamily="34" charset="0"/>
              </a:rPr>
              <a:t>Health Office Visits </a:t>
            </a:r>
            <a:r>
              <a:rPr lang="en-US" sz="1600" b="1" dirty="0">
                <a:solidFill>
                  <a:srgbClr val="464646"/>
                </a:solidFill>
                <a:latin typeface="Arial" panose="020B0604020202020204" pitchFamily="34" charset="0"/>
                <a:cs typeface="Arial" panose="020B0604020202020204" pitchFamily="34" charset="0"/>
              </a:rPr>
              <a:t>Total:</a:t>
            </a:r>
            <a:endParaRPr lang="en-US" sz="1050" b="1" dirty="0">
              <a:solidFill>
                <a:srgbClr val="464646"/>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EC09ED3-6A0A-4BC3-96A1-8DA8BC801A80}"/>
              </a:ext>
            </a:extLst>
          </p:cNvPr>
          <p:cNvSpPr/>
          <p:nvPr/>
        </p:nvSpPr>
        <p:spPr>
          <a:xfrm>
            <a:off x="8156445" y="2041073"/>
            <a:ext cx="2467342" cy="707886"/>
          </a:xfrm>
          <a:prstGeom prst="rect">
            <a:avLst/>
          </a:prstGeom>
        </p:spPr>
        <p:txBody>
          <a:bodyPr wrap="none">
            <a:spAutoFit/>
          </a:bodyPr>
          <a:lstStyle/>
          <a:p>
            <a:r>
              <a:rPr lang="en-US" sz="4000" b="1" dirty="0">
                <a:solidFill>
                  <a:srgbClr val="464646"/>
                </a:solidFill>
                <a:latin typeface="Arial" panose="020B0604020202020204" pitchFamily="34" charset="0"/>
                <a:cs typeface="Arial" panose="020B0604020202020204" pitchFamily="34" charset="0"/>
              </a:rPr>
              <a:t>2,305,713</a:t>
            </a:r>
          </a:p>
        </p:txBody>
      </p:sp>
      <p:pic>
        <p:nvPicPr>
          <p:cNvPr id="9" name="Picture 8">
            <a:extLst>
              <a:ext uri="{FF2B5EF4-FFF2-40B4-BE49-F238E27FC236}">
                <a16:creationId xmlns:a16="http://schemas.microsoft.com/office/drawing/2014/main" id="{199D07EE-F03C-4BF1-81E3-DACED082BFF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660" y="1486099"/>
            <a:ext cx="760267" cy="1218888"/>
          </a:xfrm>
          <a:prstGeom prst="rect">
            <a:avLst/>
          </a:prstGeom>
        </p:spPr>
      </p:pic>
      <p:pic>
        <p:nvPicPr>
          <p:cNvPr id="13" name="Picture 12">
            <a:extLst>
              <a:ext uri="{FF2B5EF4-FFF2-40B4-BE49-F238E27FC236}">
                <a16:creationId xmlns:a16="http://schemas.microsoft.com/office/drawing/2014/main" id="{D1DF3F24-DAEA-4197-BF36-9373179C628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6265" y="1733933"/>
            <a:ext cx="753372" cy="1297068"/>
          </a:xfrm>
          <a:prstGeom prst="rect">
            <a:avLst/>
          </a:prstGeom>
        </p:spPr>
      </p:pic>
      <p:grpSp>
        <p:nvGrpSpPr>
          <p:cNvPr id="31" name="Group 30" descr="Districts with HOV 135">
            <a:extLst>
              <a:ext uri="{FF2B5EF4-FFF2-40B4-BE49-F238E27FC236}">
                <a16:creationId xmlns:a16="http://schemas.microsoft.com/office/drawing/2014/main" id="{0F980DBB-4C82-8631-95E6-2BCE53F72D5A}"/>
              </a:ext>
            </a:extLst>
          </p:cNvPr>
          <p:cNvGrpSpPr/>
          <p:nvPr/>
        </p:nvGrpSpPr>
        <p:grpSpPr>
          <a:xfrm>
            <a:off x="330338" y="2901318"/>
            <a:ext cx="3766525" cy="3294905"/>
            <a:chOff x="330338" y="2901318"/>
            <a:chExt cx="3766525" cy="3294905"/>
          </a:xfrm>
        </p:grpSpPr>
        <p:sp>
          <p:nvSpPr>
            <p:cNvPr id="15" name="Rectangle 14" descr="Districts without Health Office Visits">
              <a:extLst>
                <a:ext uri="{FF2B5EF4-FFF2-40B4-BE49-F238E27FC236}">
                  <a16:creationId xmlns:a16="http://schemas.microsoft.com/office/drawing/2014/main" id="{DFE4CCE2-B9C5-47BE-91FD-337471F9969F}"/>
                </a:ext>
              </a:extLst>
            </p:cNvPr>
            <p:cNvSpPr/>
            <p:nvPr/>
          </p:nvSpPr>
          <p:spPr>
            <a:xfrm>
              <a:off x="2385084" y="2927212"/>
              <a:ext cx="1711779" cy="2993989"/>
            </a:xfrm>
            <a:prstGeom prst="rect">
              <a:avLst/>
            </a:prstGeom>
            <a:solidFill>
              <a:srgbClr val="67847C"/>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Districts with HOV 135">
              <a:extLst>
                <a:ext uri="{FF2B5EF4-FFF2-40B4-BE49-F238E27FC236}">
                  <a16:creationId xmlns:a16="http://schemas.microsoft.com/office/drawing/2014/main" id="{E5808D4D-CA37-4187-AA39-53E4909C344F}"/>
                </a:ext>
              </a:extLst>
            </p:cNvPr>
            <p:cNvSpPr/>
            <p:nvPr/>
          </p:nvSpPr>
          <p:spPr>
            <a:xfrm>
              <a:off x="330338" y="2901318"/>
              <a:ext cx="1993573" cy="3024863"/>
            </a:xfrm>
            <a:prstGeom prst="rect">
              <a:avLst/>
            </a:prstGeom>
            <a:solidFill>
              <a:schemeClr val="accent5">
                <a:lumMod val="75000"/>
              </a:schemeClr>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135</a:t>
              </a:r>
            </a:p>
          </p:txBody>
        </p:sp>
        <p:pic>
          <p:nvPicPr>
            <p:cNvPr id="27" name="Picture 26">
              <a:extLst>
                <a:ext uri="{FF2B5EF4-FFF2-40B4-BE49-F238E27FC236}">
                  <a16:creationId xmlns:a16="http://schemas.microsoft.com/office/drawing/2014/main" id="{AF4A0A64-8F50-4134-9EE6-F9BDAFD2A336}"/>
                </a:ext>
                <a:ext uri="{C183D7F6-B498-43B3-948B-1728B52AA6E4}">
                  <adec:decorative xmlns:adec="http://schemas.microsoft.com/office/drawing/2017/decorative" val="1"/>
                </a:ext>
              </a:extLst>
            </p:cNvPr>
            <p:cNvPicPr>
              <a:picLocks noChangeAspect="1"/>
            </p:cNvPicPr>
            <p:nvPr/>
          </p:nvPicPr>
          <p:blipFill>
            <a:blip r:embed="rId6">
              <a:duotone>
                <a:prstClr val="black"/>
                <a:srgbClr val="AC884D">
                  <a:tint val="45000"/>
                  <a:satMod val="400000"/>
                </a:srgbClr>
              </a:duotone>
            </a:blip>
            <a:stretch>
              <a:fillRect/>
            </a:stretch>
          </p:blipFill>
          <p:spPr>
            <a:xfrm>
              <a:off x="719062" y="4547578"/>
              <a:ext cx="1648645" cy="1648645"/>
            </a:xfrm>
            <a:prstGeom prst="rect">
              <a:avLst/>
            </a:prstGeom>
          </p:spPr>
        </p:pic>
        <p:sp>
          <p:nvSpPr>
            <p:cNvPr id="22" name="TextBox 21">
              <a:extLst>
                <a:ext uri="{FF2B5EF4-FFF2-40B4-BE49-F238E27FC236}">
                  <a16:creationId xmlns:a16="http://schemas.microsoft.com/office/drawing/2014/main" id="{7052604E-99CF-47D7-A5A3-BE06004DC4AF}"/>
                </a:ext>
              </a:extLst>
            </p:cNvPr>
            <p:cNvSpPr txBox="1"/>
            <p:nvPr/>
          </p:nvSpPr>
          <p:spPr>
            <a:xfrm>
              <a:off x="653602" y="3157243"/>
              <a:ext cx="1294295" cy="70788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Districts with HOV</a:t>
              </a:r>
              <a:endParaRPr lang="en-US" sz="1200" dirty="0">
                <a:solidFill>
                  <a:schemeClr val="bg1"/>
                </a:solidFill>
                <a:latin typeface="Arial" panose="020B0604020202020204" pitchFamily="34" charset="0"/>
                <a:cs typeface="Arial" panose="020B0604020202020204" pitchFamily="34" charset="0"/>
              </a:endParaRPr>
            </a:p>
          </p:txBody>
        </p:sp>
      </p:grpSp>
      <p:grpSp>
        <p:nvGrpSpPr>
          <p:cNvPr id="4" name="Group 3" descr="Districts without HOV 36">
            <a:extLst>
              <a:ext uri="{FF2B5EF4-FFF2-40B4-BE49-F238E27FC236}">
                <a16:creationId xmlns:a16="http://schemas.microsoft.com/office/drawing/2014/main" id="{F3909816-A5D3-1D3B-884B-25A3A98D60C0}"/>
              </a:ext>
            </a:extLst>
          </p:cNvPr>
          <p:cNvGrpSpPr/>
          <p:nvPr/>
        </p:nvGrpSpPr>
        <p:grpSpPr>
          <a:xfrm>
            <a:off x="2355859" y="3182584"/>
            <a:ext cx="1648645" cy="2822256"/>
            <a:chOff x="2355859" y="3182584"/>
            <a:chExt cx="1648645" cy="2822256"/>
          </a:xfrm>
        </p:grpSpPr>
        <p:sp>
          <p:nvSpPr>
            <p:cNvPr id="16" name="TextBox 15" descr="Districts with HOV 135">
              <a:extLst>
                <a:ext uri="{FF2B5EF4-FFF2-40B4-BE49-F238E27FC236}">
                  <a16:creationId xmlns:a16="http://schemas.microsoft.com/office/drawing/2014/main" id="{2B75F2B7-F92E-4169-BDE3-CF9BAC28B263}"/>
                </a:ext>
              </a:extLst>
            </p:cNvPr>
            <p:cNvSpPr txBox="1"/>
            <p:nvPr/>
          </p:nvSpPr>
          <p:spPr>
            <a:xfrm>
              <a:off x="2355859" y="3182584"/>
              <a:ext cx="1648645" cy="70788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Districts without HOV</a:t>
              </a:r>
              <a:endParaRPr lang="en-US" sz="1200" dirty="0">
                <a:solidFill>
                  <a:schemeClr val="bg1"/>
                </a:solidFill>
                <a:latin typeface="Arial" panose="020B0604020202020204" pitchFamily="34" charset="0"/>
                <a:cs typeface="Arial" panose="020B0604020202020204" pitchFamily="34" charset="0"/>
              </a:endParaRPr>
            </a:p>
          </p:txBody>
        </p:sp>
        <p:sp>
          <p:nvSpPr>
            <p:cNvPr id="17" name="Rectangle 16" descr="Districts with HOV 135">
              <a:extLst>
                <a:ext uri="{FF2B5EF4-FFF2-40B4-BE49-F238E27FC236}">
                  <a16:creationId xmlns:a16="http://schemas.microsoft.com/office/drawing/2014/main" id="{BD878207-A3A1-4327-8B31-7B281D0A02F3}"/>
                </a:ext>
              </a:extLst>
            </p:cNvPr>
            <p:cNvSpPr/>
            <p:nvPr/>
          </p:nvSpPr>
          <p:spPr>
            <a:xfrm>
              <a:off x="2681173" y="3878647"/>
              <a:ext cx="816249" cy="923330"/>
            </a:xfrm>
            <a:prstGeom prst="rect">
              <a:avLst/>
            </a:prstGeom>
          </p:spPr>
          <p:txBody>
            <a:bodyPr wrap="none">
              <a:spAutoFit/>
            </a:bodyPr>
            <a:lstStyle/>
            <a:p>
              <a:r>
                <a:rPr lang="en-US" sz="5400" b="1" dirty="0">
                  <a:solidFill>
                    <a:schemeClr val="bg1"/>
                  </a:solidFill>
                  <a:latin typeface="Arial Narrow" panose="020B0606020202030204" pitchFamily="34" charset="0"/>
                  <a:cs typeface="Arial" panose="020B0604020202020204" pitchFamily="34" charset="0"/>
                </a:rPr>
                <a:t>36</a:t>
              </a:r>
            </a:p>
          </p:txBody>
        </p:sp>
        <p:pic>
          <p:nvPicPr>
            <p:cNvPr id="28" name="Picture 9">
              <a:extLst>
                <a:ext uri="{FF2B5EF4-FFF2-40B4-BE49-F238E27FC236}">
                  <a16:creationId xmlns:a16="http://schemas.microsoft.com/office/drawing/2014/main" id="{AC64EC80-C7EB-4304-B855-87020636544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82104" y="4655751"/>
              <a:ext cx="1349089" cy="1349089"/>
            </a:xfrm>
            <a:prstGeom prst="rect">
              <a:avLst/>
            </a:prstGeom>
          </p:spPr>
        </p:pic>
      </p:grpSp>
      <p:grpSp>
        <p:nvGrpSpPr>
          <p:cNvPr id="23" name="Group 22" descr="Back to class 1,427,389">
            <a:extLst>
              <a:ext uri="{FF2B5EF4-FFF2-40B4-BE49-F238E27FC236}">
                <a16:creationId xmlns:a16="http://schemas.microsoft.com/office/drawing/2014/main" id="{9009DED4-5DA8-52E0-63CB-63FEDE007965}"/>
              </a:ext>
            </a:extLst>
          </p:cNvPr>
          <p:cNvGrpSpPr/>
          <p:nvPr/>
        </p:nvGrpSpPr>
        <p:grpSpPr>
          <a:xfrm>
            <a:off x="4004504" y="2927213"/>
            <a:ext cx="2289966" cy="3326300"/>
            <a:chOff x="4004504" y="2927213"/>
            <a:chExt cx="2289966" cy="3326300"/>
          </a:xfrm>
        </p:grpSpPr>
        <p:sp>
          <p:nvSpPr>
            <p:cNvPr id="18" name="Rectangle 17" descr="Back to Class 1,427,389">
              <a:extLst>
                <a:ext uri="{FF2B5EF4-FFF2-40B4-BE49-F238E27FC236}">
                  <a16:creationId xmlns:a16="http://schemas.microsoft.com/office/drawing/2014/main" id="{D5AF6B46-C933-4E0A-B0EE-5158BEFB4840}"/>
                </a:ext>
              </a:extLst>
            </p:cNvPr>
            <p:cNvSpPr/>
            <p:nvPr/>
          </p:nvSpPr>
          <p:spPr>
            <a:xfrm>
              <a:off x="4114240" y="2927213"/>
              <a:ext cx="2180230" cy="2993194"/>
            </a:xfrm>
            <a:prstGeom prst="rect">
              <a:avLst/>
            </a:prstGeom>
            <a:solidFill>
              <a:srgbClr val="F1EAE9"/>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F3D05E-420A-4B3F-9067-73F7BB0EB263}"/>
                </a:ext>
              </a:extLst>
            </p:cNvPr>
            <p:cNvSpPr txBox="1"/>
            <p:nvPr/>
          </p:nvSpPr>
          <p:spPr>
            <a:xfrm>
              <a:off x="4157489" y="3200507"/>
              <a:ext cx="1772319" cy="400110"/>
            </a:xfrm>
            <a:prstGeom prst="rect">
              <a:avLst/>
            </a:prstGeom>
            <a:noFill/>
          </p:spPr>
          <p:txBody>
            <a:bodyPr wrap="square" rtlCol="0">
              <a:spAutoFit/>
            </a:bodyPr>
            <a:lstStyle/>
            <a:p>
              <a:pPr algn="ctr"/>
              <a:r>
                <a:rPr lang="en-US" sz="2000" dirty="0">
                  <a:solidFill>
                    <a:schemeClr val="accent1">
                      <a:lumMod val="50000"/>
                    </a:schemeClr>
                  </a:solidFill>
                  <a:latin typeface="Arial" panose="020B0604020202020204" pitchFamily="34" charset="0"/>
                  <a:cs typeface="Arial" panose="020B0604020202020204" pitchFamily="34" charset="0"/>
                </a:rPr>
                <a:t>Back to Class</a:t>
              </a:r>
              <a:endParaRPr lang="en-US" sz="1200" dirty="0">
                <a:solidFill>
                  <a:schemeClr val="accent1">
                    <a:lumMod val="50000"/>
                  </a:schemeClr>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1BD31959-45FE-454F-A2A5-91121DD1AA2F}"/>
                </a:ext>
              </a:extLst>
            </p:cNvPr>
            <p:cNvSpPr/>
            <p:nvPr/>
          </p:nvSpPr>
          <p:spPr>
            <a:xfrm>
              <a:off x="4157489" y="3892127"/>
              <a:ext cx="1963034" cy="646331"/>
            </a:xfrm>
            <a:prstGeom prst="rect">
              <a:avLst/>
            </a:prstGeom>
          </p:spPr>
          <p:txBody>
            <a:bodyPr wrap="square">
              <a:spAutoFit/>
            </a:bodyPr>
            <a:lstStyle/>
            <a:p>
              <a:r>
                <a:rPr lang="en-US" sz="3600" b="1" dirty="0">
                  <a:solidFill>
                    <a:schemeClr val="accent1">
                      <a:lumMod val="50000"/>
                    </a:schemeClr>
                  </a:solidFill>
                  <a:latin typeface="Arial Narrow" panose="020B0606020202030204" pitchFamily="34" charset="0"/>
                  <a:cs typeface="Arial" panose="020B0604020202020204" pitchFamily="34" charset="0"/>
                </a:rPr>
                <a:t>1,427,389</a:t>
              </a:r>
              <a:endParaRPr lang="en-US" sz="3200" b="1" dirty="0">
                <a:solidFill>
                  <a:schemeClr val="accent1">
                    <a:lumMod val="50000"/>
                  </a:schemeClr>
                </a:solidFill>
                <a:latin typeface="Arial Narrow" panose="020B060602020203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48EF3831-B0DB-43EC-9B87-F1B176DB46F5}"/>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004504" y="4020277"/>
              <a:ext cx="2233236" cy="2233236"/>
            </a:xfrm>
            <a:prstGeom prst="rect">
              <a:avLst/>
            </a:prstGeom>
          </p:spPr>
        </p:pic>
      </p:grpSp>
      <p:grpSp>
        <p:nvGrpSpPr>
          <p:cNvPr id="32" name="Group 31" descr="Sent Home 145,070">
            <a:extLst>
              <a:ext uri="{FF2B5EF4-FFF2-40B4-BE49-F238E27FC236}">
                <a16:creationId xmlns:a16="http://schemas.microsoft.com/office/drawing/2014/main" id="{F6BEE36B-C4B2-F9BD-E255-879C927DE920}"/>
              </a:ext>
            </a:extLst>
          </p:cNvPr>
          <p:cNvGrpSpPr/>
          <p:nvPr/>
        </p:nvGrpSpPr>
        <p:grpSpPr>
          <a:xfrm>
            <a:off x="6280418" y="2907093"/>
            <a:ext cx="3610208" cy="3108374"/>
            <a:chOff x="6280418" y="2907093"/>
            <a:chExt cx="3610208" cy="3108374"/>
          </a:xfrm>
        </p:grpSpPr>
        <p:sp>
          <p:nvSpPr>
            <p:cNvPr id="21" name="Rectangle 20" descr="Sent Home 145,070">
              <a:extLst>
                <a:ext uri="{FF2B5EF4-FFF2-40B4-BE49-F238E27FC236}">
                  <a16:creationId xmlns:a16="http://schemas.microsoft.com/office/drawing/2014/main" id="{7B11BC17-3963-4F4B-9FA3-71C35A8B7F21}"/>
                </a:ext>
              </a:extLst>
            </p:cNvPr>
            <p:cNvSpPr/>
            <p:nvPr/>
          </p:nvSpPr>
          <p:spPr>
            <a:xfrm>
              <a:off x="6311847" y="2907093"/>
              <a:ext cx="2214826" cy="3013314"/>
            </a:xfrm>
            <a:prstGeom prst="rect">
              <a:avLst/>
            </a:prstGeom>
            <a:solidFill>
              <a:srgbClr val="D8B679"/>
            </a:solidFill>
            <a:ln w="44450">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6C177AB-B1F7-44C6-9F56-CCD52762FD30}"/>
                </a:ext>
              </a:extLst>
            </p:cNvPr>
            <p:cNvSpPr txBox="1"/>
            <p:nvPr/>
          </p:nvSpPr>
          <p:spPr>
            <a:xfrm>
              <a:off x="6468974" y="3162564"/>
              <a:ext cx="1713596" cy="400110"/>
            </a:xfrm>
            <a:prstGeom prst="rect">
              <a:avLst/>
            </a:prstGeom>
            <a:noFill/>
          </p:spPr>
          <p:txBody>
            <a:bodyPr wrap="square" rtlCol="0">
              <a:spAutoFit/>
            </a:bodyPr>
            <a:lstStyle/>
            <a:p>
              <a:r>
                <a:rPr lang="en-US" sz="2000" dirty="0">
                  <a:solidFill>
                    <a:schemeClr val="accent3">
                      <a:lumMod val="50000"/>
                    </a:schemeClr>
                  </a:solidFill>
                  <a:latin typeface="Arial" panose="020B0604020202020204" pitchFamily="34" charset="0"/>
                  <a:cs typeface="Arial" panose="020B0604020202020204" pitchFamily="34" charset="0"/>
                </a:rPr>
                <a:t>Sent Home</a:t>
              </a:r>
              <a:endParaRPr lang="en-US" sz="1200" dirty="0">
                <a:solidFill>
                  <a:schemeClr val="accent3">
                    <a:lumMod val="50000"/>
                  </a:schemeClr>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543178A-DEA0-450D-9821-B8655EB4C4FC}"/>
                </a:ext>
              </a:extLst>
            </p:cNvPr>
            <p:cNvSpPr/>
            <p:nvPr/>
          </p:nvSpPr>
          <p:spPr>
            <a:xfrm>
              <a:off x="6280418" y="3785890"/>
              <a:ext cx="3610208" cy="830997"/>
            </a:xfrm>
            <a:prstGeom prst="rect">
              <a:avLst/>
            </a:prstGeom>
          </p:spPr>
          <p:txBody>
            <a:bodyPr wrap="square">
              <a:spAutoFit/>
            </a:bodyPr>
            <a:lstStyle/>
            <a:p>
              <a:r>
                <a:rPr lang="en-US" sz="4800" b="1" dirty="0">
                  <a:solidFill>
                    <a:schemeClr val="accent3">
                      <a:lumMod val="50000"/>
                    </a:schemeClr>
                  </a:solidFill>
                  <a:latin typeface="Arial Narrow" panose="020B0606020202030204" pitchFamily="34" charset="0"/>
                  <a:cs typeface="Arial" panose="020B0604020202020204" pitchFamily="34" charset="0"/>
                </a:rPr>
                <a:t>145,070</a:t>
              </a:r>
            </a:p>
          </p:txBody>
        </p:sp>
        <p:pic>
          <p:nvPicPr>
            <p:cNvPr id="24" name="Picture 34">
              <a:extLst>
                <a:ext uri="{FF2B5EF4-FFF2-40B4-BE49-F238E27FC236}">
                  <a16:creationId xmlns:a16="http://schemas.microsoft.com/office/drawing/2014/main" id="{FD646DA4-B71B-4549-B01C-6E3402B14E0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09762" y="4291110"/>
              <a:ext cx="1724357" cy="1724357"/>
            </a:xfrm>
            <a:prstGeom prst="rect">
              <a:avLst/>
            </a:prstGeom>
          </p:spPr>
        </p:pic>
      </p:grpSp>
      <p:pic>
        <p:nvPicPr>
          <p:cNvPr id="56" name="Picture 55">
            <a:extLst>
              <a:ext uri="{FF2B5EF4-FFF2-40B4-BE49-F238E27FC236}">
                <a16:creationId xmlns:a16="http://schemas.microsoft.com/office/drawing/2014/main" id="{109B20A7-1D3C-45F5-B5D5-2E2F8BAE1A89}"/>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07369" y="-381044"/>
            <a:ext cx="1871636" cy="2422117"/>
          </a:xfrm>
          <a:prstGeom prst="rect">
            <a:avLst/>
          </a:prstGeom>
        </p:spPr>
      </p:pic>
    </p:spTree>
    <p:extLst>
      <p:ext uri="{BB962C8B-B14F-4D97-AF65-F5344CB8AC3E}">
        <p14:creationId xmlns:p14="http://schemas.microsoft.com/office/powerpoint/2010/main" val="3226360479"/>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descr="Chart showing discharges for 2021-2022. Refer to the following table for more information. ">
            <a:extLst>
              <a:ext uri="{FF2B5EF4-FFF2-40B4-BE49-F238E27FC236}">
                <a16:creationId xmlns:a16="http://schemas.microsoft.com/office/drawing/2014/main" id="{39F6C313-16F2-44B7-856B-242F9ED6AB88}"/>
              </a:ext>
            </a:extLst>
          </p:cNvPr>
          <p:cNvGraphicFramePr/>
          <p:nvPr>
            <p:extLst>
              <p:ext uri="{D42A27DB-BD31-4B8C-83A1-F6EECF244321}">
                <p14:modId xmlns:p14="http://schemas.microsoft.com/office/powerpoint/2010/main" val="983217821"/>
              </p:ext>
            </p:extLst>
          </p:nvPr>
        </p:nvGraphicFramePr>
        <p:xfrm>
          <a:off x="3835827" y="0"/>
          <a:ext cx="7855131" cy="7027817"/>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7">
            <a:extLst>
              <a:ext uri="{FF2B5EF4-FFF2-40B4-BE49-F238E27FC236}">
                <a16:creationId xmlns:a16="http://schemas.microsoft.com/office/drawing/2014/main" id="{359F218F-ADDC-4A96-B2C7-37AB71FCB6D5}"/>
              </a:ext>
            </a:extLst>
          </p:cNvPr>
          <p:cNvSpPr txBox="1">
            <a:spLocks noGrp="1"/>
          </p:cNvSpPr>
          <p:nvPr>
            <p:ph type="title" idx="4294967295"/>
          </p:nvPr>
        </p:nvSpPr>
        <p:spPr>
          <a:xfrm>
            <a:off x="286327" y="258618"/>
            <a:ext cx="522778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44528E"/>
                </a:solidFill>
                <a:effectLst/>
                <a:uLnTx/>
                <a:uFillTx/>
                <a:ea typeface="+mn-ea"/>
                <a:cs typeface="Arial" panose="020B0604020202020204" pitchFamily="34" charset="0"/>
              </a:rPr>
              <a:t>Discharges 2021-2022</a:t>
            </a:r>
          </a:p>
        </p:txBody>
      </p:sp>
      <p:graphicFrame>
        <p:nvGraphicFramePr>
          <p:cNvPr id="3" name="Table 3">
            <a:extLst>
              <a:ext uri="{FF2B5EF4-FFF2-40B4-BE49-F238E27FC236}">
                <a16:creationId xmlns:a16="http://schemas.microsoft.com/office/drawing/2014/main" id="{B1623FE5-AD21-A996-DF2B-E72D7CC380F1}"/>
              </a:ext>
            </a:extLst>
          </p:cNvPr>
          <p:cNvGraphicFramePr>
            <a:graphicFrameLocks noGrp="1"/>
          </p:cNvGraphicFramePr>
          <p:nvPr>
            <p:extLst>
              <p:ext uri="{D42A27DB-BD31-4B8C-83A1-F6EECF244321}">
                <p14:modId xmlns:p14="http://schemas.microsoft.com/office/powerpoint/2010/main" val="3248693617"/>
              </p:ext>
            </p:extLst>
          </p:nvPr>
        </p:nvGraphicFramePr>
        <p:xfrm>
          <a:off x="129309" y="2936688"/>
          <a:ext cx="6598062" cy="2219960"/>
        </p:xfrm>
        <a:graphic>
          <a:graphicData uri="http://schemas.openxmlformats.org/drawingml/2006/table">
            <a:tbl>
              <a:tblPr firstRow="1" bandRow="1">
                <a:tableStyleId>{5940675A-B579-460E-94D1-54222C63F5DA}</a:tableStyleId>
              </a:tblPr>
              <a:tblGrid>
                <a:gridCol w="3299031">
                  <a:extLst>
                    <a:ext uri="{9D8B030D-6E8A-4147-A177-3AD203B41FA5}">
                      <a16:colId xmlns:a16="http://schemas.microsoft.com/office/drawing/2014/main" val="626517649"/>
                    </a:ext>
                  </a:extLst>
                </a:gridCol>
                <a:gridCol w="3299031">
                  <a:extLst>
                    <a:ext uri="{9D8B030D-6E8A-4147-A177-3AD203B41FA5}">
                      <a16:colId xmlns:a16="http://schemas.microsoft.com/office/drawing/2014/main" val="103668746"/>
                    </a:ext>
                  </a:extLst>
                </a:gridCol>
              </a:tblGrid>
              <a:tr h="318146">
                <a:tc>
                  <a:txBody>
                    <a:bodyPr/>
                    <a:lstStyle/>
                    <a:p>
                      <a:r>
                        <a:rPr lang="en-US" dirty="0"/>
                        <a:t>Discharges 2021-2022</a:t>
                      </a:r>
                    </a:p>
                  </a:txBody>
                  <a:tcPr/>
                </a:tc>
                <a:tc>
                  <a:txBody>
                    <a:bodyPr/>
                    <a:lstStyle/>
                    <a:p>
                      <a:r>
                        <a:rPr lang="en-US" dirty="0"/>
                        <a:t>Percentages</a:t>
                      </a:r>
                    </a:p>
                  </a:txBody>
                  <a:tcPr/>
                </a:tc>
                <a:extLst>
                  <a:ext uri="{0D108BD9-81ED-4DB2-BD59-A6C34878D82A}">
                    <a16:rowId xmlns:a16="http://schemas.microsoft.com/office/drawing/2014/main" val="1484201267"/>
                  </a:ext>
                </a:extLst>
              </a:tr>
              <a:tr h="370840">
                <a:tc>
                  <a:txBody>
                    <a:bodyPr/>
                    <a:lstStyle/>
                    <a:p>
                      <a:r>
                        <a:rPr lang="en-US" dirty="0"/>
                        <a:t>Back to Class</a:t>
                      </a:r>
                    </a:p>
                  </a:txBody>
                  <a:tcPr/>
                </a:tc>
                <a:tc>
                  <a:txBody>
                    <a:bodyPr/>
                    <a:lstStyle/>
                    <a:p>
                      <a:r>
                        <a:rPr lang="en-US" dirty="0"/>
                        <a:t>84%</a:t>
                      </a:r>
                    </a:p>
                  </a:txBody>
                  <a:tcPr/>
                </a:tc>
                <a:extLst>
                  <a:ext uri="{0D108BD9-81ED-4DB2-BD59-A6C34878D82A}">
                    <a16:rowId xmlns:a16="http://schemas.microsoft.com/office/drawing/2014/main" val="2319467106"/>
                  </a:ext>
                </a:extLst>
              </a:tr>
              <a:tr h="370840">
                <a:tc>
                  <a:txBody>
                    <a:bodyPr/>
                    <a:lstStyle/>
                    <a:p>
                      <a:r>
                        <a:rPr lang="en-US" dirty="0"/>
                        <a:t>Sent Home</a:t>
                      </a:r>
                    </a:p>
                  </a:txBody>
                  <a:tcPr/>
                </a:tc>
                <a:tc>
                  <a:txBody>
                    <a:bodyPr/>
                    <a:lstStyle/>
                    <a:p>
                      <a:r>
                        <a:rPr lang="en-US" dirty="0"/>
                        <a:t>9%</a:t>
                      </a:r>
                    </a:p>
                  </a:txBody>
                  <a:tcPr/>
                </a:tc>
                <a:extLst>
                  <a:ext uri="{0D108BD9-81ED-4DB2-BD59-A6C34878D82A}">
                    <a16:rowId xmlns:a16="http://schemas.microsoft.com/office/drawing/2014/main" val="3186193585"/>
                  </a:ext>
                </a:extLst>
              </a:tr>
              <a:tr h="370840">
                <a:tc>
                  <a:txBody>
                    <a:bodyPr/>
                    <a:lstStyle/>
                    <a:p>
                      <a:r>
                        <a:rPr lang="en-US" dirty="0"/>
                        <a:t>Medical</a:t>
                      </a:r>
                    </a:p>
                  </a:txBody>
                  <a:tcPr/>
                </a:tc>
                <a:tc>
                  <a:txBody>
                    <a:bodyPr/>
                    <a:lstStyle/>
                    <a:p>
                      <a:r>
                        <a:rPr lang="en-US" dirty="0"/>
                        <a:t>0%</a:t>
                      </a:r>
                    </a:p>
                  </a:txBody>
                  <a:tcPr/>
                </a:tc>
                <a:extLst>
                  <a:ext uri="{0D108BD9-81ED-4DB2-BD59-A6C34878D82A}">
                    <a16:rowId xmlns:a16="http://schemas.microsoft.com/office/drawing/2014/main" val="2747018829"/>
                  </a:ext>
                </a:extLst>
              </a:tr>
              <a:tr h="370840">
                <a:tc>
                  <a:txBody>
                    <a:bodyPr/>
                    <a:lstStyle/>
                    <a:p>
                      <a:r>
                        <a:rPr lang="en-US" dirty="0"/>
                        <a:t>EMS</a:t>
                      </a:r>
                    </a:p>
                  </a:txBody>
                  <a:tcPr/>
                </a:tc>
                <a:tc>
                  <a:txBody>
                    <a:bodyPr/>
                    <a:lstStyle/>
                    <a:p>
                      <a:r>
                        <a:rPr lang="en-US" dirty="0"/>
                        <a:t>0%</a:t>
                      </a:r>
                    </a:p>
                  </a:txBody>
                  <a:tcPr/>
                </a:tc>
                <a:extLst>
                  <a:ext uri="{0D108BD9-81ED-4DB2-BD59-A6C34878D82A}">
                    <a16:rowId xmlns:a16="http://schemas.microsoft.com/office/drawing/2014/main" val="3094624759"/>
                  </a:ext>
                </a:extLst>
              </a:tr>
              <a:tr h="370840">
                <a:tc>
                  <a:txBody>
                    <a:bodyPr/>
                    <a:lstStyle/>
                    <a:p>
                      <a:r>
                        <a:rPr lang="en-US" dirty="0"/>
                        <a:t>Other</a:t>
                      </a:r>
                    </a:p>
                  </a:txBody>
                  <a:tcPr/>
                </a:tc>
                <a:tc>
                  <a:txBody>
                    <a:bodyPr/>
                    <a:lstStyle/>
                    <a:p>
                      <a:r>
                        <a:rPr lang="en-US" dirty="0"/>
                        <a:t>7%</a:t>
                      </a:r>
                    </a:p>
                  </a:txBody>
                  <a:tcPr/>
                </a:tc>
                <a:extLst>
                  <a:ext uri="{0D108BD9-81ED-4DB2-BD59-A6C34878D82A}">
                    <a16:rowId xmlns:a16="http://schemas.microsoft.com/office/drawing/2014/main" val="4072404359"/>
                  </a:ext>
                </a:extLst>
              </a:tr>
            </a:tbl>
          </a:graphicData>
        </a:graphic>
      </p:graphicFrame>
      <p:sp>
        <p:nvSpPr>
          <p:cNvPr id="9" name="TextBox 8">
            <a:extLst>
              <a:ext uri="{FF2B5EF4-FFF2-40B4-BE49-F238E27FC236}">
                <a16:creationId xmlns:a16="http://schemas.microsoft.com/office/drawing/2014/main" id="{2C7C946B-ABA9-445F-A058-5995BD6ABC69}"/>
              </a:ext>
            </a:extLst>
          </p:cNvPr>
          <p:cNvSpPr txBox="1"/>
          <p:nvPr/>
        </p:nvSpPr>
        <p:spPr>
          <a:xfrm>
            <a:off x="286327" y="896296"/>
            <a:ext cx="3749964" cy="1384995"/>
          </a:xfrm>
          <a:prstGeom prst="rect">
            <a:avLst/>
          </a:prstGeom>
          <a:noFill/>
        </p:spPr>
        <p:txBody>
          <a:bodyPr wrap="square" rtlCol="0">
            <a:spAutoFit/>
          </a:bodyPr>
          <a:lstStyle/>
          <a:p>
            <a:r>
              <a:rPr lang="en-US" sz="2800" dirty="0">
                <a:solidFill>
                  <a:srgbClr val="44528E"/>
                </a:solidFill>
                <a:cs typeface="Arial" panose="020B0604020202020204" pitchFamily="34" charset="0"/>
              </a:rPr>
              <a:t>Missing discharges make up &lt; 1% of Other discharges</a:t>
            </a:r>
          </a:p>
        </p:txBody>
      </p:sp>
    </p:spTree>
    <p:extLst>
      <p:ext uri="{BB962C8B-B14F-4D97-AF65-F5344CB8AC3E}">
        <p14:creationId xmlns:p14="http://schemas.microsoft.com/office/powerpoint/2010/main" val="3882775541"/>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A4F4-E1E9-44DA-9B38-A9919203D76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242B4A3F-7B87-44A5-80DF-C76B8767F574}"/>
              </a:ext>
            </a:extLst>
          </p:cNvPr>
          <p:cNvSpPr>
            <a:spLocks noGrp="1"/>
          </p:cNvSpPr>
          <p:nvPr>
            <p:ph idx="1"/>
          </p:nvPr>
        </p:nvSpPr>
        <p:spPr/>
        <p:txBody>
          <a:bodyPr/>
          <a:lstStyle/>
          <a:p>
            <a:pPr marL="0" indent="0" algn="ctr">
              <a:buNone/>
            </a:pPr>
            <a:r>
              <a:rPr lang="en-US" dirty="0"/>
              <a:t>Angie McDonald, RN</a:t>
            </a:r>
          </a:p>
          <a:p>
            <a:pPr marL="0" indent="0" algn="ctr">
              <a:buNone/>
            </a:pPr>
            <a:r>
              <a:rPr lang="en-US" dirty="0">
                <a:solidFill>
                  <a:schemeClr val="accent3"/>
                </a:solidFill>
                <a:hlinkClick r:id="rId3">
                  <a:extLst>
                    <a:ext uri="{A12FA001-AC4F-418D-AE19-62706E023703}">
                      <ahyp:hlinkClr xmlns:ahyp="http://schemas.microsoft.com/office/drawing/2018/hyperlinkcolor" val="tx"/>
                    </a:ext>
                  </a:extLst>
                </a:hlinkClick>
              </a:rPr>
              <a:t>angela.mcdonald@education.ky.gov</a:t>
            </a:r>
            <a:endParaRPr lang="en-US" dirty="0">
              <a:solidFill>
                <a:schemeClr val="accent3"/>
              </a:solidFill>
            </a:endParaRPr>
          </a:p>
          <a:p>
            <a:pPr marL="0" indent="0" algn="ctr">
              <a:buNone/>
            </a:pPr>
            <a:r>
              <a:rPr lang="en-US" dirty="0"/>
              <a:t>(502)564-5279 Ext. 4430</a:t>
            </a:r>
          </a:p>
          <a:p>
            <a:pPr marL="0" indent="0" algn="ctr">
              <a:buNone/>
            </a:pPr>
            <a:endParaRPr lang="en-US" dirty="0"/>
          </a:p>
          <a:p>
            <a:pPr marL="0" indent="0" algn="ctr">
              <a:buNone/>
            </a:pPr>
            <a:r>
              <a:rPr lang="en-US" dirty="0"/>
              <a:t>Tonia Hickman</a:t>
            </a:r>
          </a:p>
          <a:p>
            <a:pPr marL="0" indent="0" algn="ctr">
              <a:buNone/>
            </a:pPr>
            <a:r>
              <a:rPr lang="en-US" dirty="0">
                <a:solidFill>
                  <a:schemeClr val="accent3"/>
                </a:solidFill>
                <a:hlinkClick r:id="rId4">
                  <a:extLst>
                    <a:ext uri="{A12FA001-AC4F-418D-AE19-62706E023703}">
                      <ahyp:hlinkClr xmlns:ahyp="http://schemas.microsoft.com/office/drawing/2018/hyperlinkcolor" val="tx"/>
                    </a:ext>
                  </a:extLst>
                </a:hlinkClick>
              </a:rPr>
              <a:t>tonia.hickman@education.ky.gov</a:t>
            </a:r>
            <a:endParaRPr lang="en-US" dirty="0">
              <a:solidFill>
                <a:schemeClr val="accent3"/>
              </a:solidFill>
            </a:endParaRPr>
          </a:p>
          <a:p>
            <a:pPr marL="0" indent="0" algn="ctr">
              <a:buNone/>
            </a:pPr>
            <a:r>
              <a:rPr lang="en-US" dirty="0"/>
              <a:t>(502) 564-5279 Ext. 4062</a:t>
            </a:r>
          </a:p>
          <a:p>
            <a:pPr marL="0" indent="0" algn="ctr">
              <a:buNone/>
            </a:pPr>
            <a:endParaRPr lang="en-US" dirty="0"/>
          </a:p>
        </p:txBody>
      </p:sp>
    </p:spTree>
    <p:extLst>
      <p:ext uri="{BB962C8B-B14F-4D97-AF65-F5344CB8AC3E}">
        <p14:creationId xmlns:p14="http://schemas.microsoft.com/office/powerpoint/2010/main" val="863557421"/>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80" y="1365182"/>
            <a:ext cx="9144000" cy="1909763"/>
          </a:xfrm>
        </p:spPr>
        <p:txBody>
          <a:bodyPr>
            <a:normAutofit fontScale="90000"/>
          </a:bodyPr>
          <a:lstStyle/>
          <a:p>
            <a:r>
              <a:rPr lang="en-US" dirty="0"/>
              <a:t>2021 High School Kentucky Youth Risk Behavior Survey (YRBS) Results</a:t>
            </a:r>
          </a:p>
        </p:txBody>
      </p:sp>
      <p:sp>
        <p:nvSpPr>
          <p:cNvPr id="3" name="Subtitle 2"/>
          <p:cNvSpPr>
            <a:spLocks noGrp="1"/>
          </p:cNvSpPr>
          <p:nvPr>
            <p:ph type="subTitle" idx="1"/>
          </p:nvPr>
        </p:nvSpPr>
        <p:spPr>
          <a:xfrm>
            <a:off x="1524000" y="3853822"/>
            <a:ext cx="9144000" cy="1655762"/>
          </a:xfrm>
        </p:spPr>
        <p:txBody>
          <a:bodyPr/>
          <a:lstStyle/>
          <a:p>
            <a:pPr algn="r"/>
            <a:r>
              <a:rPr lang="en-US" dirty="0"/>
              <a:t>Stephanie Bunge, School Health Consultant</a:t>
            </a:r>
          </a:p>
          <a:p>
            <a:pPr algn="r"/>
            <a:r>
              <a:rPr lang="en-US" dirty="0"/>
              <a:t>Kentucky Department of Education</a:t>
            </a:r>
          </a:p>
        </p:txBody>
      </p:sp>
    </p:spTree>
    <p:extLst>
      <p:ext uri="{BB962C8B-B14F-4D97-AF65-F5344CB8AC3E}">
        <p14:creationId xmlns:p14="http://schemas.microsoft.com/office/powerpoint/2010/main" val="3477655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8F22-53E4-493D-8156-4C01C0E4A594}"/>
              </a:ext>
            </a:extLst>
          </p:cNvPr>
          <p:cNvSpPr>
            <a:spLocks noGrp="1"/>
          </p:cNvSpPr>
          <p:nvPr>
            <p:ph type="title"/>
          </p:nvPr>
        </p:nvSpPr>
        <p:spPr/>
        <p:txBody>
          <a:bodyPr/>
          <a:lstStyle/>
          <a:p>
            <a:r>
              <a:rPr lang="en-US" dirty="0"/>
              <a:t>Background and Process</a:t>
            </a:r>
          </a:p>
        </p:txBody>
      </p:sp>
    </p:spTree>
    <p:extLst>
      <p:ext uri="{BB962C8B-B14F-4D97-AF65-F5344CB8AC3E}">
        <p14:creationId xmlns:p14="http://schemas.microsoft.com/office/powerpoint/2010/main" val="253227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943" y="410368"/>
            <a:ext cx="10515600" cy="1325563"/>
          </a:xfrm>
        </p:spPr>
        <p:txBody>
          <a:bodyPr>
            <a:normAutofit/>
          </a:bodyPr>
          <a:lstStyle/>
          <a:p>
            <a:r>
              <a:rPr lang="en-US" dirty="0"/>
              <a:t>Youth Risk Behavior Survey (YRBS)</a:t>
            </a:r>
          </a:p>
        </p:txBody>
      </p:sp>
      <p:sp>
        <p:nvSpPr>
          <p:cNvPr id="3" name="Text Placeholder 2"/>
          <p:cNvSpPr>
            <a:spLocks noGrp="1"/>
          </p:cNvSpPr>
          <p:nvPr>
            <p:ph idx="1"/>
          </p:nvPr>
        </p:nvSpPr>
        <p:spPr>
          <a:xfrm>
            <a:off x="838200" y="1568173"/>
            <a:ext cx="10515600" cy="4351338"/>
          </a:xfrm>
        </p:spPr>
        <p:txBody>
          <a:bodyPr>
            <a:normAutofit/>
          </a:bodyPr>
          <a:lstStyle/>
          <a:p>
            <a:r>
              <a:rPr lang="en-US" dirty="0"/>
              <a:t>Youth Risk Behavior Survey (YRBS) monitors six categories of priority health-risk behaviors among youth and young adults including: </a:t>
            </a:r>
          </a:p>
          <a:p>
            <a:pPr lvl="1"/>
            <a:r>
              <a:rPr lang="en-US" dirty="0"/>
              <a:t>behaviors that contribute to unintentional injuries and violence (including suicide), </a:t>
            </a:r>
          </a:p>
          <a:p>
            <a:pPr lvl="1"/>
            <a:r>
              <a:rPr lang="en-US" dirty="0"/>
              <a:t>tobacco use, </a:t>
            </a:r>
          </a:p>
          <a:p>
            <a:pPr lvl="1"/>
            <a:r>
              <a:rPr lang="en-US" dirty="0"/>
              <a:t>alcohol and drug use, </a:t>
            </a:r>
          </a:p>
          <a:p>
            <a:pPr lvl="1"/>
            <a:r>
              <a:rPr lang="en-US" dirty="0"/>
              <a:t>sexual behaviors that contribute to unintended pregnancy and STDs, including HIV infection, </a:t>
            </a:r>
          </a:p>
          <a:p>
            <a:pPr lvl="1"/>
            <a:r>
              <a:rPr lang="en-US" dirty="0"/>
              <a:t>unhealthy dietary behaviors, and</a:t>
            </a:r>
          </a:p>
          <a:p>
            <a:pPr lvl="1"/>
            <a:r>
              <a:rPr lang="en-US" dirty="0"/>
              <a:t>physical activity.</a:t>
            </a:r>
          </a:p>
        </p:txBody>
      </p:sp>
    </p:spTree>
    <p:extLst>
      <p:ext uri="{BB962C8B-B14F-4D97-AF65-F5344CB8AC3E}">
        <p14:creationId xmlns:p14="http://schemas.microsoft.com/office/powerpoint/2010/main" val="4292660501"/>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YRBS Administration</a:t>
            </a:r>
          </a:p>
        </p:txBody>
      </p:sp>
      <p:sp>
        <p:nvSpPr>
          <p:cNvPr id="3" name="Text Placeholder 2"/>
          <p:cNvSpPr>
            <a:spLocks noGrp="1"/>
          </p:cNvSpPr>
          <p:nvPr>
            <p:ph idx="1"/>
          </p:nvPr>
        </p:nvSpPr>
        <p:spPr>
          <a:xfrm>
            <a:off x="838200" y="1559295"/>
            <a:ext cx="10515600" cy="4351338"/>
          </a:xfrm>
        </p:spPr>
        <p:txBody>
          <a:bodyPr>
            <a:normAutofit fontScale="92500" lnSpcReduction="20000"/>
          </a:bodyPr>
          <a:lstStyle/>
          <a:p>
            <a:r>
              <a:rPr lang="en-US" dirty="0"/>
              <a:t>Administration is completed through a partnership with the Division of Family Resource and Youth Services Centers (FRYSC) </a:t>
            </a:r>
          </a:p>
          <a:p>
            <a:r>
              <a:rPr lang="en-US" dirty="0"/>
              <a:t>The YRBS is administered in the spring semester of odd-numbered years.</a:t>
            </a:r>
          </a:p>
          <a:p>
            <a:r>
              <a:rPr lang="en-US" dirty="0"/>
              <a:t>Approximately 50 typical public middle schools and 60-70 typical public high schools are randomly selected to participate.</a:t>
            </a:r>
          </a:p>
          <a:p>
            <a:r>
              <a:rPr lang="en-US" dirty="0"/>
              <a:t>The survey takes approximately 45 minutes to complete and is usually administered to three to five randomly selected 2nd-period classes in each school.</a:t>
            </a:r>
          </a:p>
          <a:p>
            <a:r>
              <a:rPr lang="en-US" dirty="0"/>
              <a:t>Participation in the survey is voluntary, anonymous and the data will not be reported about individual school districts, schools, or students. </a:t>
            </a:r>
          </a:p>
          <a:p>
            <a:r>
              <a:rPr lang="en-US" dirty="0"/>
              <a:t>Passive parental permission is obtained the selected classes. </a:t>
            </a:r>
          </a:p>
        </p:txBody>
      </p:sp>
    </p:spTree>
    <p:extLst>
      <p:ext uri="{BB962C8B-B14F-4D97-AF65-F5344CB8AC3E}">
        <p14:creationId xmlns:p14="http://schemas.microsoft.com/office/powerpoint/2010/main" val="277974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3673D-C671-4CBA-98C0-33336B6ED313}"/>
              </a:ext>
            </a:extLst>
          </p:cNvPr>
          <p:cNvSpPr>
            <a:spLocks noGrp="1"/>
          </p:cNvSpPr>
          <p:nvPr>
            <p:ph type="title"/>
          </p:nvPr>
        </p:nvSpPr>
        <p:spPr/>
        <p:txBody>
          <a:bodyPr/>
          <a:lstStyle/>
          <a:p>
            <a:r>
              <a:rPr lang="en-US" dirty="0"/>
              <a:t>2021 Survey Summary</a:t>
            </a:r>
          </a:p>
        </p:txBody>
      </p:sp>
      <p:sp>
        <p:nvSpPr>
          <p:cNvPr id="3" name="Content Placeholder 2">
            <a:extLst>
              <a:ext uri="{FF2B5EF4-FFF2-40B4-BE49-F238E27FC236}">
                <a16:creationId xmlns:a16="http://schemas.microsoft.com/office/drawing/2014/main" id="{5EDF84CC-6924-4751-9483-3F8D3AA6CD89}"/>
              </a:ext>
            </a:extLst>
          </p:cNvPr>
          <p:cNvSpPr>
            <a:spLocks noGrp="1"/>
          </p:cNvSpPr>
          <p:nvPr>
            <p:ph idx="1"/>
          </p:nvPr>
        </p:nvSpPr>
        <p:spPr/>
        <p:txBody>
          <a:bodyPr/>
          <a:lstStyle/>
          <a:p>
            <a:r>
              <a:rPr lang="en-US" dirty="0"/>
              <a:t>The 2021 YRBS was completed by 2,178 students in 52 public high schools in Kentucky during the fall of 2021. The school response rate was 93%, the student response rate was 78%, and the overall response rate was 72%. The results are representative of all students in grades 9-12.</a:t>
            </a:r>
          </a:p>
          <a:p>
            <a:endParaRPr lang="en-US" dirty="0"/>
          </a:p>
        </p:txBody>
      </p:sp>
    </p:spTree>
    <p:extLst>
      <p:ext uri="{BB962C8B-B14F-4D97-AF65-F5344CB8AC3E}">
        <p14:creationId xmlns:p14="http://schemas.microsoft.com/office/powerpoint/2010/main" val="264001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F69-B66A-4BBB-965D-638F929BF3E4}"/>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5DF49C98-8125-45BC-BFC8-BF518FDF2D97}"/>
              </a:ext>
            </a:extLst>
          </p:cNvPr>
          <p:cNvSpPr>
            <a:spLocks noGrp="1"/>
          </p:cNvSpPr>
          <p:nvPr>
            <p:ph sz="half" idx="1"/>
          </p:nvPr>
        </p:nvSpPr>
        <p:spPr>
          <a:xfrm>
            <a:off x="767179" y="1690688"/>
            <a:ext cx="5181600" cy="4351338"/>
          </a:xfrm>
        </p:spPr>
        <p:txBody>
          <a:bodyPr>
            <a:normAutofit/>
          </a:bodyPr>
          <a:lstStyle/>
          <a:p>
            <a:pPr marL="0" indent="0">
              <a:buNone/>
            </a:pPr>
            <a:r>
              <a:rPr lang="en-US" dirty="0"/>
              <a:t>Female: 48.9%</a:t>
            </a:r>
          </a:p>
          <a:p>
            <a:pPr marL="0" indent="0">
              <a:buNone/>
            </a:pPr>
            <a:r>
              <a:rPr lang="en-US" dirty="0"/>
              <a:t>Male: 51.1%</a:t>
            </a:r>
          </a:p>
          <a:p>
            <a:endParaRPr lang="en-US" dirty="0"/>
          </a:p>
          <a:p>
            <a:pPr marL="0" indent="0">
              <a:buNone/>
            </a:pPr>
            <a:r>
              <a:rPr lang="en-US" dirty="0"/>
              <a:t>9th grade: 26.8%</a:t>
            </a:r>
          </a:p>
          <a:p>
            <a:pPr marL="0" indent="0">
              <a:buNone/>
            </a:pPr>
            <a:r>
              <a:rPr lang="en-US" dirty="0"/>
              <a:t>10th grade: 25.9%</a:t>
            </a:r>
          </a:p>
          <a:p>
            <a:pPr marL="0" indent="0">
              <a:buNone/>
            </a:pPr>
            <a:r>
              <a:rPr lang="en-US" dirty="0"/>
              <a:t>11th grade: 23.9%</a:t>
            </a:r>
          </a:p>
          <a:p>
            <a:pPr marL="0" indent="0">
              <a:buNone/>
            </a:pPr>
            <a:r>
              <a:rPr lang="en-US" dirty="0"/>
              <a:t>12th grade: 23.3%</a:t>
            </a:r>
          </a:p>
          <a:p>
            <a:endParaRPr lang="en-US" dirty="0"/>
          </a:p>
          <a:p>
            <a:endParaRPr lang="en-US" dirty="0"/>
          </a:p>
        </p:txBody>
      </p:sp>
      <p:sp>
        <p:nvSpPr>
          <p:cNvPr id="4" name="Content Placeholder 3">
            <a:extLst>
              <a:ext uri="{FF2B5EF4-FFF2-40B4-BE49-F238E27FC236}">
                <a16:creationId xmlns:a16="http://schemas.microsoft.com/office/drawing/2014/main" id="{2AC75121-5089-43F7-8ADB-B27AA6D84DBB}"/>
              </a:ext>
            </a:extLst>
          </p:cNvPr>
          <p:cNvSpPr>
            <a:spLocks noGrp="1"/>
          </p:cNvSpPr>
          <p:nvPr>
            <p:ph sz="half" idx="2"/>
          </p:nvPr>
        </p:nvSpPr>
        <p:spPr>
          <a:xfrm>
            <a:off x="6314242" y="1690688"/>
            <a:ext cx="5181600" cy="4351338"/>
          </a:xfrm>
        </p:spPr>
        <p:txBody>
          <a:bodyPr>
            <a:normAutofit/>
          </a:bodyPr>
          <a:lstStyle/>
          <a:p>
            <a:pPr marL="0" indent="0">
              <a:buNone/>
            </a:pPr>
            <a:r>
              <a:rPr lang="en-US" dirty="0"/>
              <a:t>Asian: 1.7%</a:t>
            </a:r>
          </a:p>
          <a:p>
            <a:pPr marL="0" indent="0">
              <a:buNone/>
            </a:pPr>
            <a:r>
              <a:rPr lang="en-US" dirty="0"/>
              <a:t>Black: 10.3%</a:t>
            </a:r>
          </a:p>
          <a:p>
            <a:pPr marL="0" indent="0">
              <a:buNone/>
            </a:pPr>
            <a:r>
              <a:rPr lang="en-US" dirty="0"/>
              <a:t>Hispanic/Latino: 7.5%</a:t>
            </a:r>
          </a:p>
          <a:p>
            <a:pPr marL="0" indent="0">
              <a:buNone/>
            </a:pPr>
            <a:r>
              <a:rPr lang="en-US" dirty="0"/>
              <a:t>Native American: 1.3%</a:t>
            </a:r>
          </a:p>
          <a:p>
            <a:pPr marL="0" indent="0">
              <a:buNone/>
            </a:pPr>
            <a:r>
              <a:rPr lang="en-US" dirty="0"/>
              <a:t>White: 76.3%</a:t>
            </a:r>
          </a:p>
          <a:p>
            <a:pPr marL="0" indent="0">
              <a:buNone/>
            </a:pPr>
            <a:r>
              <a:rPr lang="en-US" dirty="0"/>
              <a:t>All other races: 0.1%</a:t>
            </a:r>
          </a:p>
          <a:p>
            <a:pPr marL="0" indent="0">
              <a:buNone/>
            </a:pPr>
            <a:r>
              <a:rPr lang="en-US" dirty="0"/>
              <a:t>Multiple races: 2.8%</a:t>
            </a:r>
          </a:p>
        </p:txBody>
      </p:sp>
    </p:spTree>
    <p:extLst>
      <p:ext uri="{BB962C8B-B14F-4D97-AF65-F5344CB8AC3E}">
        <p14:creationId xmlns:p14="http://schemas.microsoft.com/office/powerpoint/2010/main" val="94576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A9C4B-2943-4756-85B5-B4CFD22E88C7}"/>
              </a:ext>
            </a:extLst>
          </p:cNvPr>
          <p:cNvSpPr>
            <a:spLocks noGrp="1"/>
          </p:cNvSpPr>
          <p:nvPr>
            <p:ph type="title"/>
          </p:nvPr>
        </p:nvSpPr>
        <p:spPr/>
        <p:txBody>
          <a:bodyPr/>
          <a:lstStyle/>
          <a:p>
            <a:r>
              <a:rPr lang="en-US" dirty="0"/>
              <a:t>Take advantage of free resources</a:t>
            </a:r>
          </a:p>
        </p:txBody>
      </p:sp>
      <p:sp>
        <p:nvSpPr>
          <p:cNvPr id="3" name="Content Placeholder 2">
            <a:extLst>
              <a:ext uri="{FF2B5EF4-FFF2-40B4-BE49-F238E27FC236}">
                <a16:creationId xmlns:a16="http://schemas.microsoft.com/office/drawing/2014/main" id="{7D9A905C-E72F-4A5D-A1EF-737CDB8A23EF}"/>
              </a:ext>
            </a:extLst>
          </p:cNvPr>
          <p:cNvSpPr>
            <a:spLocks noGrp="1"/>
          </p:cNvSpPr>
          <p:nvPr>
            <p:ph idx="1"/>
          </p:nvPr>
        </p:nvSpPr>
        <p:spPr>
          <a:xfrm>
            <a:off x="838200" y="1825625"/>
            <a:ext cx="5965272" cy="3610441"/>
          </a:xfrm>
        </p:spPr>
        <p:txBody>
          <a:bodyPr/>
          <a:lstStyle/>
          <a:p>
            <a:r>
              <a:rPr lang="en-US" dirty="0">
                <a:solidFill>
                  <a:srgbClr val="007780"/>
                </a:solidFill>
                <a:hlinkClick r:id="rId3">
                  <a:extLst>
                    <a:ext uri="{A12FA001-AC4F-418D-AE19-62706E023703}">
                      <ahyp:hlinkClr xmlns:ahyp="http://schemas.microsoft.com/office/drawing/2018/hyperlinkcolor" val="tx"/>
                    </a:ext>
                  </a:extLst>
                </a:hlinkClick>
              </a:rPr>
              <a:t>Student Health Services Webpage</a:t>
            </a:r>
            <a:endParaRPr lang="en-US" dirty="0">
              <a:solidFill>
                <a:srgbClr val="007780"/>
              </a:solidFill>
            </a:endParaRPr>
          </a:p>
        </p:txBody>
      </p:sp>
      <p:pic>
        <p:nvPicPr>
          <p:cNvPr id="4" name="Picture 3">
            <a:extLst>
              <a:ext uri="{FF2B5EF4-FFF2-40B4-BE49-F238E27FC236}">
                <a16:creationId xmlns:a16="http://schemas.microsoft.com/office/drawing/2014/main" id="{D9C91E23-BB6A-4FCC-8549-A062C74F09F5}"/>
              </a:ext>
              <a:ext uri="{C183D7F6-B498-43B3-948B-1728B52AA6E4}">
                <adec:decorative xmlns:adec="http://schemas.microsoft.com/office/drawing/2017/decorative" val="1"/>
              </a:ext>
            </a:extLst>
          </p:cNvPr>
          <p:cNvPicPr>
            <a:picLocks noChangeAspect="1"/>
          </p:cNvPicPr>
          <p:nvPr/>
        </p:nvPicPr>
        <p:blipFill rotWithShape="1">
          <a:blip r:embed="rId4"/>
          <a:srcRect r="77162" b="12870"/>
          <a:stretch/>
        </p:blipFill>
        <p:spPr>
          <a:xfrm>
            <a:off x="8045042" y="1406714"/>
            <a:ext cx="2290194" cy="4235145"/>
          </a:xfrm>
          <a:prstGeom prst="rect">
            <a:avLst/>
          </a:prstGeom>
        </p:spPr>
      </p:pic>
    </p:spTree>
    <p:extLst>
      <p:ext uri="{BB962C8B-B14F-4D97-AF65-F5344CB8AC3E}">
        <p14:creationId xmlns:p14="http://schemas.microsoft.com/office/powerpoint/2010/main" val="1614093174"/>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C644-E9A3-40B6-8802-C325DA7C63DE}"/>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5DB3BDC1-CB22-4CB2-AA7D-EA832F3379BF}"/>
              </a:ext>
            </a:extLst>
          </p:cNvPr>
          <p:cNvSpPr>
            <a:spLocks noGrp="1"/>
          </p:cNvSpPr>
          <p:nvPr>
            <p:ph idx="1"/>
          </p:nvPr>
        </p:nvSpPr>
        <p:spPr/>
        <p:txBody>
          <a:bodyPr/>
          <a:lstStyle/>
          <a:p>
            <a:r>
              <a:rPr lang="en-US" dirty="0"/>
              <a:t>Sample size</a:t>
            </a:r>
          </a:p>
          <a:p>
            <a:r>
              <a:rPr lang="en-US" dirty="0"/>
              <a:t>Self-reported</a:t>
            </a:r>
          </a:p>
          <a:p>
            <a:r>
              <a:rPr lang="en-US" dirty="0"/>
              <a:t>Fall semester administration</a:t>
            </a:r>
          </a:p>
          <a:p>
            <a:r>
              <a:rPr lang="en-US" dirty="0"/>
              <a:t>COVID-19</a:t>
            </a:r>
          </a:p>
        </p:txBody>
      </p:sp>
    </p:spTree>
    <p:extLst>
      <p:ext uri="{BB962C8B-B14F-4D97-AF65-F5344CB8AC3E}">
        <p14:creationId xmlns:p14="http://schemas.microsoft.com/office/powerpoint/2010/main" val="609944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8972F-32FC-44A1-BD86-48C8A5AAA5E6}"/>
              </a:ext>
            </a:extLst>
          </p:cNvPr>
          <p:cNvSpPr>
            <a:spLocks noGrp="1"/>
          </p:cNvSpPr>
          <p:nvPr>
            <p:ph type="title"/>
          </p:nvPr>
        </p:nvSpPr>
        <p:spPr/>
        <p:txBody>
          <a:bodyPr>
            <a:normAutofit/>
          </a:bodyPr>
          <a:lstStyle/>
          <a:p>
            <a:r>
              <a:rPr lang="en-US" sz="5400" dirty="0"/>
              <a:t>How Well Do You Know Kentucky’s High School Students?</a:t>
            </a:r>
          </a:p>
        </p:txBody>
      </p:sp>
    </p:spTree>
    <p:extLst>
      <p:ext uri="{BB962C8B-B14F-4D97-AF65-F5344CB8AC3E}">
        <p14:creationId xmlns:p14="http://schemas.microsoft.com/office/powerpoint/2010/main" val="845828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normAutofit fontScale="90000"/>
          </a:bodyPr>
          <a:lstStyle/>
          <a:p>
            <a:r>
              <a:rPr lang="en-US" dirty="0"/>
              <a:t>What Percentage of Kentucky high school students attempted suicide in the past year? (1)</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p:txBody>
          <a:bodyPr>
            <a:normAutofit/>
          </a:bodyPr>
          <a:lstStyle/>
          <a:p>
            <a:r>
              <a:rPr lang="en-US" sz="5400" dirty="0"/>
              <a:t>A. 4.2%</a:t>
            </a:r>
          </a:p>
          <a:p>
            <a:r>
              <a:rPr lang="en-US" sz="5400" dirty="0"/>
              <a:t>B. 12.8%</a:t>
            </a:r>
          </a:p>
          <a:p>
            <a:r>
              <a:rPr lang="en-US" sz="5400" dirty="0"/>
              <a:t>C. 1.6%</a:t>
            </a:r>
          </a:p>
          <a:p>
            <a:r>
              <a:rPr lang="en-US" sz="5400" dirty="0"/>
              <a:t>D. 9.5%</a:t>
            </a:r>
          </a:p>
        </p:txBody>
      </p:sp>
    </p:spTree>
    <p:extLst>
      <p:ext uri="{BB962C8B-B14F-4D97-AF65-F5344CB8AC3E}">
        <p14:creationId xmlns:p14="http://schemas.microsoft.com/office/powerpoint/2010/main" val="1754288005"/>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normAutofit fontScale="90000"/>
          </a:bodyPr>
          <a:lstStyle/>
          <a:p>
            <a:r>
              <a:rPr lang="en-US" dirty="0"/>
              <a:t>What Percentage of Kentucky high school students attempted suicide in the past year? (2)</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p:txBody>
          <a:bodyPr>
            <a:normAutofit/>
          </a:bodyPr>
          <a:lstStyle/>
          <a:p>
            <a:r>
              <a:rPr lang="en-US" sz="5400" dirty="0"/>
              <a:t>A. 4.2%</a:t>
            </a:r>
          </a:p>
          <a:p>
            <a:r>
              <a:rPr lang="en-US" sz="5400" dirty="0"/>
              <a:t>B. 12.8%</a:t>
            </a:r>
          </a:p>
          <a:p>
            <a:r>
              <a:rPr lang="en-US" sz="5400" dirty="0"/>
              <a:t>C. 1.6%</a:t>
            </a:r>
          </a:p>
          <a:p>
            <a:r>
              <a:rPr lang="en-US" sz="5400" b="1" dirty="0">
                <a:solidFill>
                  <a:srgbClr val="C00000"/>
                </a:solidFill>
              </a:rPr>
              <a:t>D. 9.5% Correct Answer</a:t>
            </a:r>
          </a:p>
        </p:txBody>
      </p:sp>
    </p:spTree>
    <p:extLst>
      <p:ext uri="{BB962C8B-B14F-4D97-AF65-F5344CB8AC3E}">
        <p14:creationId xmlns:p14="http://schemas.microsoft.com/office/powerpoint/2010/main" val="189652352"/>
      </p:ext>
    </p:extLst>
  </p:cSld>
  <p:clrMapOvr>
    <a:masterClrMapping/>
  </p:clrMapOvr>
  <p:extLst>
    <p:ext uri="{6950BFC3-D8DA-4A85-94F7-54DA5524770B}">
      <p188:commentRel xmlns:p188="http://schemas.microsoft.com/office/powerpoint/2018/8/main" r:id="rId2"/>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descr="Percentage of High School Students Who Attempted Suicide,* by Sex,† Grade,† and Race/Ethnicity, 2021&#10;&#10;"/>
          <p:cNvSpPr txBox="1">
            <a:spLocks noGrp="1"/>
          </p:cNvSpPr>
          <p:nvPr>
            <p:ph type="title" idx="4294967295"/>
          </p:nvPr>
        </p:nvSpPr>
        <p:spPr>
          <a:xfrm>
            <a:off x="651933" y="39930"/>
            <a:ext cx="1088813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ea typeface="+mn-ea"/>
                <a:cs typeface="Calibri" panose="020F0502020204030204" pitchFamily="34" charset="0"/>
              </a:rPr>
              <a:t>Percentage of High School Students Who Attempted Suicide,* by Sex,</a:t>
            </a:r>
            <a:r>
              <a:rPr kumimoji="0" lang="en-US" sz="1700" b="1" i="0" u="none" strike="noStrike" kern="1200" cap="none" spc="0" normalizeH="0" baseline="40000" noProof="0" dirty="0">
                <a:ln>
                  <a:noFill/>
                </a:ln>
                <a:solidFill>
                  <a:srgbClr val="007889"/>
                </a:solidFill>
                <a:effectLst/>
                <a:uLnTx/>
                <a:uFillTx/>
                <a:ea typeface="+mn-ea"/>
                <a:cs typeface="Arial" pitchFamily="34" charset="0"/>
              </a:rPr>
              <a:t>†</a:t>
            </a:r>
            <a:r>
              <a:rPr kumimoji="0" lang="en-US" sz="2000" b="1" i="0" u="none" strike="noStrike" kern="1200" cap="none" spc="0" normalizeH="0" baseline="0" noProof="0" dirty="0">
                <a:ln>
                  <a:noFill/>
                </a:ln>
                <a:solidFill>
                  <a:srgbClr val="007889"/>
                </a:solidFill>
                <a:effectLst/>
                <a:uLnTx/>
                <a:uFillTx/>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ea typeface="+mn-ea"/>
                <a:cs typeface="Arial" pitchFamily="34" charset="0"/>
              </a:rPr>
              <a:t>†</a:t>
            </a:r>
            <a:r>
              <a:rPr kumimoji="0" lang="en-US" sz="2000" b="1" i="0" u="none" strike="noStrike" kern="1200" cap="none" spc="0" normalizeH="0" baseline="0" noProof="0" dirty="0">
                <a:ln>
                  <a:noFill/>
                </a:ln>
                <a:solidFill>
                  <a:srgbClr val="007889"/>
                </a:solidFill>
                <a:effectLst/>
                <a:uLnTx/>
                <a:uFillTx/>
                <a:ea typeface="+mn-ea"/>
                <a:cs typeface="Arial" pitchFamily="34" charset="0"/>
              </a:rPr>
              <a:t> and Race/Ethnicity, 2021</a:t>
            </a:r>
          </a:p>
        </p:txBody>
      </p:sp>
      <p:graphicFrame>
        <p:nvGraphicFramePr>
          <p:cNvPr id="9" name="Chart Placeholder 8" descr="Bar graph showing percentage of high school students who attempted suicide by sex, grade and race/ethnicity, 2021"/>
          <p:cNvGraphicFramePr>
            <a:graphicFrameLocks noGrp="1"/>
          </p:cNvGraphicFramePr>
          <p:nvPr>
            <p:ph type="chart" idx="1"/>
            <p:extLst>
              <p:ext uri="{D42A27DB-BD31-4B8C-83A1-F6EECF244321}">
                <p14:modId xmlns:p14="http://schemas.microsoft.com/office/powerpoint/2010/main" val="1422535324"/>
              </p:ext>
            </p:extLst>
          </p:nvPr>
        </p:nvGraphicFramePr>
        <p:xfrm>
          <a:off x="533400" y="806370"/>
          <a:ext cx="11125200" cy="4267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Footnote1"/>
          <p:cNvSpPr txBox="1"/>
          <p:nvPr/>
        </p:nvSpPr>
        <p:spPr>
          <a:xfrm>
            <a:off x="533400" y="5451580"/>
            <a:ext cx="11125200" cy="261610"/>
          </a:xfrm>
          <a:prstGeom prst="rect">
            <a:avLst/>
          </a:prstGeom>
          <a:noFill/>
        </p:spPr>
        <p:txBody>
          <a:bodyPr wrap="square"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a:ea typeface="Verdana" panose="020B0604030504040204" pitchFamily="34" charset="0"/>
                <a:cs typeface="Verdana" panose="020B0604030504040204" pitchFamily="34" charset="0"/>
              </a:rPr>
              <a:t>*One or more times during the 12 months before the survey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50000" noProof="0" dirty="0">
                <a:ln>
                  <a:noFill/>
                </a:ln>
                <a:solidFill>
                  <a:srgbClr val="007889"/>
                </a:solidFill>
                <a:effectLst/>
                <a:uLnTx/>
                <a:uFillTx/>
                <a:latin typeface="Arial" pitchFamily="34" charset="0"/>
                <a:ea typeface="+mn-ea"/>
                <a:cs typeface="Arial" pitchFamily="34" charset="0"/>
              </a:rPr>
              <a:t>†</a:t>
            </a: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F &gt; M; 10th &gt; 11th (Based on t-test analysis, p &lt; 0.05.)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All Hispanic students are included in the Hispanic category.  All other races are non-Hispanic.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Missing bar indicates fewer than 30 students in the subgroup.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This graph contains weighted results.</a:t>
            </a:r>
          </a:p>
        </p:txBody>
      </p:sp>
      <p:sp>
        <p:nvSpPr>
          <p:cNvPr id="18" name="SiteFooter1"/>
          <p:cNvSpPr txBox="1"/>
          <p:nvPr/>
        </p:nvSpPr>
        <p:spPr>
          <a:xfrm>
            <a:off x="3429000" y="5428254"/>
            <a:ext cx="8592378"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88A"/>
                </a:solidFill>
                <a:effectLst/>
                <a:uLnTx/>
                <a:uFillTx/>
                <a:latin typeface="Arial"/>
                <a:ea typeface="Verdana" panose="020B0604030504040204" pitchFamily="34" charset="0"/>
                <a:cs typeface="Verdana" panose="020B0604030504040204" pitchFamily="34" charset="0"/>
              </a:rPr>
              <a:t>Kentucky - YRBS, 2021 - QN28</a:t>
            </a:r>
          </a:p>
        </p:txBody>
      </p:sp>
    </p:spTree>
  </p:cSld>
  <p:clrMapOvr>
    <a:masterClrMapping/>
  </p:clrMapOvr>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normAutofit fontScale="90000"/>
          </a:bodyPr>
          <a:lstStyle/>
          <a:p>
            <a:r>
              <a:rPr lang="en-US" dirty="0"/>
              <a:t>What Percentage of Kentucky high school students have ever used an electronic vapor product? (1)</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p:txBody>
          <a:bodyPr>
            <a:normAutofit/>
          </a:bodyPr>
          <a:lstStyle/>
          <a:p>
            <a:r>
              <a:rPr lang="en-US" sz="5400" dirty="0"/>
              <a:t>A. 53.7%</a:t>
            </a:r>
          </a:p>
          <a:p>
            <a:r>
              <a:rPr lang="en-US" sz="5400" dirty="0"/>
              <a:t>B. 45.1%</a:t>
            </a:r>
          </a:p>
          <a:p>
            <a:r>
              <a:rPr lang="en-US" sz="5400" dirty="0"/>
              <a:t>C. 33.6%</a:t>
            </a:r>
          </a:p>
          <a:p>
            <a:r>
              <a:rPr lang="en-US" sz="5400" dirty="0"/>
              <a:t>D. 68.4%</a:t>
            </a:r>
          </a:p>
        </p:txBody>
      </p:sp>
    </p:spTree>
    <p:extLst>
      <p:ext uri="{BB962C8B-B14F-4D97-AF65-F5344CB8AC3E}">
        <p14:creationId xmlns:p14="http://schemas.microsoft.com/office/powerpoint/2010/main" val="1067787018"/>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normAutofit fontScale="90000"/>
          </a:bodyPr>
          <a:lstStyle/>
          <a:p>
            <a:r>
              <a:rPr lang="en-US" dirty="0"/>
              <a:t>What Percentage of Kentucky high school students have ever used an electronic vapor product? (2)</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p:txBody>
          <a:bodyPr>
            <a:normAutofit/>
          </a:bodyPr>
          <a:lstStyle/>
          <a:p>
            <a:r>
              <a:rPr lang="en-US" sz="5400" dirty="0"/>
              <a:t>A. 53.7% (2019)</a:t>
            </a:r>
          </a:p>
          <a:p>
            <a:r>
              <a:rPr lang="en-US" sz="5400" b="1" dirty="0">
                <a:solidFill>
                  <a:srgbClr val="C00000"/>
                </a:solidFill>
              </a:rPr>
              <a:t>B. 45.1% Correct Answer</a:t>
            </a:r>
          </a:p>
          <a:p>
            <a:r>
              <a:rPr lang="en-US" sz="5400" dirty="0"/>
              <a:t>C. 33.6%</a:t>
            </a:r>
          </a:p>
          <a:p>
            <a:r>
              <a:rPr lang="en-US" sz="5400" dirty="0"/>
              <a:t>D. 68.4%</a:t>
            </a:r>
          </a:p>
        </p:txBody>
      </p:sp>
    </p:spTree>
    <p:extLst>
      <p:ext uri="{BB962C8B-B14F-4D97-AF65-F5344CB8AC3E}">
        <p14:creationId xmlns:p14="http://schemas.microsoft.com/office/powerpoint/2010/main" val="2636932779"/>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685800" y="287867"/>
            <a:ext cx="1088813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ea typeface="+mn-ea"/>
                <a:cs typeface="Calibri" panose="020F0502020204030204" pitchFamily="34" charset="0"/>
              </a:rPr>
              <a:t>Percentage of High School Students Who Ever Used an Electronic Vapor Product,* by Sex,</a:t>
            </a:r>
            <a:r>
              <a:rPr kumimoji="0" lang="en-US" sz="1700" b="1" i="0" u="none" strike="noStrike" kern="1200" cap="none" spc="0" normalizeH="0" baseline="40000" noProof="0" dirty="0">
                <a:ln>
                  <a:noFill/>
                </a:ln>
                <a:solidFill>
                  <a:srgbClr val="007889"/>
                </a:solidFill>
                <a:effectLst/>
                <a:uLnTx/>
                <a:uFillTx/>
                <a:ea typeface="+mn-ea"/>
                <a:cs typeface="Arial" pitchFamily="34" charset="0"/>
              </a:rPr>
              <a:t>†</a:t>
            </a:r>
            <a:r>
              <a:rPr kumimoji="0" lang="en-US" sz="2000" b="1" i="0" u="none" strike="noStrike" kern="1200" cap="none" spc="0" normalizeH="0" baseline="0" noProof="0" dirty="0">
                <a:ln>
                  <a:noFill/>
                </a:ln>
                <a:solidFill>
                  <a:srgbClr val="007889"/>
                </a:solidFill>
                <a:effectLst/>
                <a:uLnTx/>
                <a:uFillTx/>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ea typeface="+mn-ea"/>
                <a:cs typeface="Arial" pitchFamily="34" charset="0"/>
              </a:rPr>
              <a:t>†</a:t>
            </a:r>
            <a:r>
              <a:rPr kumimoji="0" lang="en-US" sz="2000" b="1" i="0" u="none" strike="noStrike" kern="1200" cap="none" spc="0" normalizeH="0" baseline="0" noProof="0" dirty="0">
                <a:ln>
                  <a:noFill/>
                </a:ln>
                <a:solidFill>
                  <a:srgbClr val="007889"/>
                </a:solidFill>
                <a:effectLst/>
                <a:uLnTx/>
                <a:uFillTx/>
                <a:ea typeface="+mn-ea"/>
                <a:cs typeface="Arial" pitchFamily="34" charset="0"/>
              </a:rPr>
              <a:t> and Race/Ethnicity, 2021</a:t>
            </a:r>
          </a:p>
        </p:txBody>
      </p:sp>
      <p:graphicFrame>
        <p:nvGraphicFramePr>
          <p:cNvPr id="9" name="Chart Placeholder 8" descr="Bar graph of percentage of high school students who ever used an electronic vapor product by sex, grade, and race/ethnicity, 2021&#10;"/>
          <p:cNvGraphicFramePr>
            <a:graphicFrameLocks noGrp="1"/>
          </p:cNvGraphicFramePr>
          <p:nvPr>
            <p:ph type="chart" idx="1"/>
            <p:extLst>
              <p:ext uri="{D42A27DB-BD31-4B8C-83A1-F6EECF244321}">
                <p14:modId xmlns:p14="http://schemas.microsoft.com/office/powerpoint/2010/main" val="4010155333"/>
              </p:ext>
            </p:extLst>
          </p:nvPr>
        </p:nvGraphicFramePr>
        <p:xfrm>
          <a:off x="567266" y="1191225"/>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67266" y="5431795"/>
            <a:ext cx="11125200" cy="261610"/>
          </a:xfrm>
          <a:prstGeom prst="rect">
            <a:avLst/>
          </a:prstGeom>
          <a:noFill/>
        </p:spPr>
        <p:txBody>
          <a:bodyPr wrap="square"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a:ea typeface="Verdana" panose="020B0604030504040204" pitchFamily="34" charset="0"/>
                <a:cs typeface="Verdana" panose="020B0604030504040204" pitchFamily="34" charset="0"/>
              </a:rPr>
              <a:t>*Including e-cigarettes, vapes, vape pens, e-cigars, e-hookahs, hookah pens, and mods [such as JUUL, SMOK, Suorin, Vuse, and blu]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50000" noProof="0" dirty="0">
                <a:ln>
                  <a:noFill/>
                </a:ln>
                <a:solidFill>
                  <a:srgbClr val="007889"/>
                </a:solidFill>
                <a:effectLst/>
                <a:uLnTx/>
                <a:uFillTx/>
                <a:latin typeface="Arial" pitchFamily="34" charset="0"/>
                <a:ea typeface="+mn-ea"/>
                <a:cs typeface="Arial" pitchFamily="34" charset="0"/>
              </a:rPr>
              <a:t>†</a:t>
            </a: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F &gt; M; 11th &gt; 9th, 12th &gt; 9th, 12th &gt; 10th, 12th &gt; 11th (Based on t-test analysis, p &lt; 0.05.)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All Hispanic students are included in the Hispanic category.  All other races are non-Hispanic.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This graph contains weighted results.</a:t>
            </a:r>
          </a:p>
        </p:txBody>
      </p:sp>
      <p:sp>
        <p:nvSpPr>
          <p:cNvPr id="18" name="SiteFooter1"/>
          <p:cNvSpPr txBox="1"/>
          <p:nvPr/>
        </p:nvSpPr>
        <p:spPr>
          <a:xfrm>
            <a:off x="3313253" y="5431618"/>
            <a:ext cx="8592378"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88A"/>
                </a:solidFill>
                <a:effectLst/>
                <a:uLnTx/>
                <a:uFillTx/>
                <a:latin typeface="Arial"/>
                <a:ea typeface="Verdana" panose="020B0604030504040204" pitchFamily="34" charset="0"/>
                <a:cs typeface="Verdana" panose="020B0604030504040204" pitchFamily="34" charset="0"/>
              </a:rPr>
              <a:t>Kentucky - YRBS, 2021 - QN34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lstStyle/>
          <a:p>
            <a:r>
              <a:rPr lang="en-US" dirty="0"/>
              <a:t>What Percent of Kentucky high school students have ever used marijuana? (1)</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p:txBody>
          <a:bodyPr>
            <a:normAutofit/>
          </a:bodyPr>
          <a:lstStyle/>
          <a:p>
            <a:r>
              <a:rPr lang="en-US" sz="5400" dirty="0"/>
              <a:t>A. 9.5%</a:t>
            </a:r>
          </a:p>
          <a:p>
            <a:r>
              <a:rPr lang="en-US" sz="5400" dirty="0"/>
              <a:t>B. 23.1%</a:t>
            </a:r>
          </a:p>
          <a:p>
            <a:r>
              <a:rPr lang="en-US" sz="5400" dirty="0"/>
              <a:t>C. 31.9%</a:t>
            </a:r>
          </a:p>
          <a:p>
            <a:r>
              <a:rPr lang="en-US" sz="5400" dirty="0"/>
              <a:t>D. 19.2%</a:t>
            </a:r>
          </a:p>
        </p:txBody>
      </p:sp>
    </p:spTree>
    <p:extLst>
      <p:ext uri="{BB962C8B-B14F-4D97-AF65-F5344CB8AC3E}">
        <p14:creationId xmlns:p14="http://schemas.microsoft.com/office/powerpoint/2010/main" val="4096163051"/>
      </p:ext>
    </p:extLst>
  </p:cSld>
  <p:clrMapOvr>
    <a:masterClrMapping/>
  </p:clrMapOvr>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lstStyle/>
          <a:p>
            <a:r>
              <a:rPr lang="en-US" dirty="0"/>
              <a:t>What Percentage of Kentucky high school students have ever used marijuana? (2)</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p:txBody>
          <a:bodyPr>
            <a:normAutofit/>
          </a:bodyPr>
          <a:lstStyle/>
          <a:p>
            <a:r>
              <a:rPr lang="en-US" sz="5400" dirty="0"/>
              <a:t>A. 9.5%</a:t>
            </a:r>
          </a:p>
          <a:p>
            <a:r>
              <a:rPr lang="en-US" sz="5400" b="1" dirty="0">
                <a:solidFill>
                  <a:srgbClr val="C00000"/>
                </a:solidFill>
              </a:rPr>
              <a:t>B. 23.1% Correct Answer</a:t>
            </a:r>
          </a:p>
          <a:p>
            <a:r>
              <a:rPr lang="en-US" sz="5400" dirty="0"/>
              <a:t>C. 31.9% (2019)</a:t>
            </a:r>
          </a:p>
          <a:p>
            <a:r>
              <a:rPr lang="en-US" sz="5400" dirty="0"/>
              <a:t>D. 19.2%</a:t>
            </a:r>
          </a:p>
        </p:txBody>
      </p:sp>
    </p:spTree>
    <p:extLst>
      <p:ext uri="{BB962C8B-B14F-4D97-AF65-F5344CB8AC3E}">
        <p14:creationId xmlns:p14="http://schemas.microsoft.com/office/powerpoint/2010/main" val="3240492020"/>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48E6-8EE6-4A84-8163-12918DD06010}"/>
              </a:ext>
            </a:extLst>
          </p:cNvPr>
          <p:cNvSpPr>
            <a:spLocks noGrp="1"/>
          </p:cNvSpPr>
          <p:nvPr>
            <p:ph type="title"/>
          </p:nvPr>
        </p:nvSpPr>
        <p:spPr/>
        <p:txBody>
          <a:bodyPr/>
          <a:lstStyle/>
          <a:p>
            <a:r>
              <a:rPr lang="en-US" dirty="0"/>
              <a:t>Nursing license renewal</a:t>
            </a:r>
          </a:p>
        </p:txBody>
      </p:sp>
      <p:sp>
        <p:nvSpPr>
          <p:cNvPr id="3" name="Content Placeholder 2">
            <a:extLst>
              <a:ext uri="{FF2B5EF4-FFF2-40B4-BE49-F238E27FC236}">
                <a16:creationId xmlns:a16="http://schemas.microsoft.com/office/drawing/2014/main" id="{ADD9CD4C-F676-49A0-9827-7EDF3975DB8F}"/>
              </a:ext>
            </a:extLst>
          </p:cNvPr>
          <p:cNvSpPr>
            <a:spLocks noGrp="1"/>
          </p:cNvSpPr>
          <p:nvPr>
            <p:ph idx="1"/>
          </p:nvPr>
        </p:nvSpPr>
        <p:spPr>
          <a:xfrm>
            <a:off x="838200" y="1597025"/>
            <a:ext cx="10515600" cy="4351338"/>
          </a:xfrm>
        </p:spPr>
        <p:txBody>
          <a:bodyPr/>
          <a:lstStyle/>
          <a:p>
            <a:r>
              <a:rPr lang="en-US" dirty="0"/>
              <a:t>All nursing licenses must be renewed online between Sept. 15, 2022, and Oct. 31, 2022.  </a:t>
            </a:r>
          </a:p>
          <a:p>
            <a:r>
              <a:rPr lang="en-US" dirty="0"/>
              <a:t>Nurses must complete the annual continuing education hour requirement of 14 hours.</a:t>
            </a:r>
          </a:p>
          <a:p>
            <a:r>
              <a:rPr lang="en-US" dirty="0"/>
              <a:t>District Health Coordinators should verify that licenses have been renewed after Oct. 31, 2022.</a:t>
            </a:r>
          </a:p>
          <a:p>
            <a:r>
              <a:rPr lang="en-US" dirty="0">
                <a:solidFill>
                  <a:srgbClr val="007780"/>
                </a:solidFill>
                <a:hlinkClick r:id="rId3">
                  <a:extLst>
                    <a:ext uri="{A12FA001-AC4F-418D-AE19-62706E023703}">
                      <ahyp:hlinkClr xmlns:ahyp="http://schemas.microsoft.com/office/drawing/2018/hyperlinkcolor" val="tx"/>
                    </a:ext>
                  </a:extLst>
                </a:hlinkClick>
              </a:rPr>
              <a:t>Welcome to the KBN License/Credential Validation System - Kentucky Board of Nursing </a:t>
            </a:r>
            <a:r>
              <a:rPr lang="en-US" dirty="0">
                <a:solidFill>
                  <a:srgbClr val="6B9F25"/>
                </a:solidFill>
                <a:hlinkClick r:id="rId3">
                  <a:extLst>
                    <a:ext uri="{A12FA001-AC4F-418D-AE19-62706E023703}">
                      <ahyp:hlinkClr xmlns:ahyp="http://schemas.microsoft.com/office/drawing/2018/hyperlinkcolor" val="tx"/>
                    </a:ext>
                  </a:extLst>
                </a:hlinkClick>
              </a:rPr>
              <a:t>​​​</a:t>
            </a:r>
            <a:endParaRPr lang="en-US" dirty="0"/>
          </a:p>
          <a:p>
            <a:endParaRPr lang="en-US" dirty="0"/>
          </a:p>
        </p:txBody>
      </p:sp>
    </p:spTree>
    <p:extLst>
      <p:ext uri="{BB962C8B-B14F-4D97-AF65-F5344CB8AC3E}">
        <p14:creationId xmlns:p14="http://schemas.microsoft.com/office/powerpoint/2010/main" val="748446514"/>
      </p:ext>
    </p:extLst>
  </p:cSld>
  <p:clrMapOvr>
    <a:masterClrMapping/>
  </p:clrMapOvr>
  <p:extLst>
    <p:ext uri="{6950BFC3-D8DA-4A85-94F7-54DA5524770B}">
      <p188:commentRel xmlns:p188="http://schemas.microsoft.com/office/powerpoint/2018/8/main"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685800" y="287867"/>
            <a:ext cx="1088813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ea typeface="+mn-ea"/>
                <a:cs typeface="Calibri" panose="020F0502020204030204" pitchFamily="34" charset="0"/>
              </a:rPr>
              <a:t>Percentage of High School Students Who Ever Used Marijuana,* by Sex,</a:t>
            </a:r>
            <a:r>
              <a:rPr kumimoji="0" lang="en-US" sz="2000" b="1" i="0" u="none" strike="noStrike" kern="1200" cap="none" spc="0" normalizeH="0" baseline="0" noProof="0" dirty="0">
                <a:ln>
                  <a:noFill/>
                </a:ln>
                <a:solidFill>
                  <a:srgbClr val="007889"/>
                </a:solidFill>
                <a:effectLst/>
                <a:uLnTx/>
                <a:uFillTx/>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ea typeface="+mn-ea"/>
                <a:cs typeface="Arial" pitchFamily="34" charset="0"/>
              </a:rPr>
              <a:t>†</a:t>
            </a:r>
            <a:r>
              <a:rPr kumimoji="0" lang="en-US" sz="2000" b="1" i="0" u="none" strike="noStrike" kern="1200" cap="none" spc="0" normalizeH="0" baseline="0" noProof="0" dirty="0">
                <a:ln>
                  <a:noFill/>
                </a:ln>
                <a:solidFill>
                  <a:srgbClr val="007889"/>
                </a:solidFill>
                <a:effectLst/>
                <a:uLnTx/>
                <a:uFillTx/>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ea typeface="+mn-ea"/>
                <a:cs typeface="Arial" pitchFamily="34" charset="0"/>
              </a:rPr>
              <a:t>†</a:t>
            </a:r>
            <a:r>
              <a:rPr kumimoji="0" lang="en-US" sz="2000" b="1" i="0" u="none" strike="noStrike" kern="1200" cap="none" spc="0" normalizeH="0" baseline="0" noProof="0" dirty="0">
                <a:ln>
                  <a:noFill/>
                </a:ln>
                <a:solidFill>
                  <a:srgbClr val="007889"/>
                </a:solidFill>
                <a:effectLst/>
                <a:uLnTx/>
                <a:uFillTx/>
                <a:ea typeface="+mn-ea"/>
                <a:cs typeface="Arial" pitchFamily="34" charset="0"/>
              </a:rPr>
              <a:t> 2021</a:t>
            </a:r>
          </a:p>
        </p:txBody>
      </p:sp>
      <p:graphicFrame>
        <p:nvGraphicFramePr>
          <p:cNvPr id="9" name="Chart Placeholder 8" descr="Bar graph of percentage of high school student who ever used marijuana, by sex, grade, race and ethnicity, 2021"/>
          <p:cNvGraphicFramePr>
            <a:graphicFrameLocks noGrp="1"/>
          </p:cNvGraphicFramePr>
          <p:nvPr>
            <p:ph type="chart" idx="1"/>
            <p:extLst>
              <p:ext uri="{D42A27DB-BD31-4B8C-83A1-F6EECF244321}">
                <p14:modId xmlns:p14="http://schemas.microsoft.com/office/powerpoint/2010/main" val="2379979232"/>
              </p:ext>
            </p:extLst>
          </p:nvPr>
        </p:nvGraphicFramePr>
        <p:xfrm>
          <a:off x="533400" y="1260675"/>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466520"/>
            <a:ext cx="11125200" cy="261610"/>
          </a:xfrm>
          <a:prstGeom prst="rect">
            <a:avLst/>
          </a:prstGeom>
          <a:noFill/>
        </p:spPr>
        <p:txBody>
          <a:bodyPr wrap="square"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a:ea typeface="Verdana" panose="020B0604030504040204" pitchFamily="34" charset="0"/>
                <a:cs typeface="Verdana" panose="020B0604030504040204" pitchFamily="34" charset="0"/>
              </a:rPr>
              <a:t>*One or more times during their life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50000" noProof="0" dirty="0">
                <a:ln>
                  <a:noFill/>
                </a:ln>
                <a:solidFill>
                  <a:srgbClr val="007889"/>
                </a:solidFill>
                <a:effectLst/>
                <a:uLnTx/>
                <a:uFillTx/>
                <a:latin typeface="Arial" pitchFamily="34" charset="0"/>
                <a:ea typeface="+mn-ea"/>
                <a:cs typeface="Arial" pitchFamily="34" charset="0"/>
              </a:rPr>
              <a:t>†</a:t>
            </a: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12th &gt; 9th, 12th &gt; 10th; B &gt; A, H &gt; A, W &gt; A (Based on t-test analysis, p &lt; 0.05.)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All Hispanic students are included in the Hispanic category.  All other races are non-Hispanic.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This graph contains weighted results.</a:t>
            </a:r>
          </a:p>
        </p:txBody>
      </p:sp>
      <p:sp>
        <p:nvSpPr>
          <p:cNvPr id="18" name="SiteFooter1"/>
          <p:cNvSpPr txBox="1"/>
          <p:nvPr/>
        </p:nvSpPr>
        <p:spPr>
          <a:xfrm>
            <a:off x="3278530" y="5408711"/>
            <a:ext cx="8592378"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88A"/>
                </a:solidFill>
                <a:effectLst/>
                <a:uLnTx/>
                <a:uFillTx/>
                <a:latin typeface="Arial"/>
                <a:ea typeface="Verdana" panose="020B0604030504040204" pitchFamily="34" charset="0"/>
                <a:cs typeface="Verdana" panose="020B0604030504040204" pitchFamily="34" charset="0"/>
              </a:rPr>
              <a:t>Kentucky - YRBS, 2021 - QN45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normAutofit fontScale="90000"/>
          </a:bodyPr>
          <a:lstStyle/>
          <a:p>
            <a:r>
              <a:rPr lang="en-US" dirty="0"/>
              <a:t>What Percentage of Kentucky high school students have ever had sexual intercourse? (1)</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p:txBody>
          <a:bodyPr>
            <a:normAutofit/>
          </a:bodyPr>
          <a:lstStyle/>
          <a:p>
            <a:r>
              <a:rPr lang="en-US" sz="5400" dirty="0">
                <a:solidFill>
                  <a:schemeClr val="tx1"/>
                </a:solidFill>
              </a:rPr>
              <a:t>A. 30.7%</a:t>
            </a:r>
          </a:p>
          <a:p>
            <a:r>
              <a:rPr lang="en-US" sz="5400" dirty="0"/>
              <a:t>B. 51.8% </a:t>
            </a:r>
          </a:p>
          <a:p>
            <a:r>
              <a:rPr lang="en-US" sz="5400" dirty="0"/>
              <a:t>C. 44.7% </a:t>
            </a:r>
          </a:p>
          <a:p>
            <a:r>
              <a:rPr lang="en-US" sz="5400" dirty="0"/>
              <a:t>D. 39.2% </a:t>
            </a:r>
          </a:p>
        </p:txBody>
      </p:sp>
    </p:spTree>
    <p:extLst>
      <p:ext uri="{BB962C8B-B14F-4D97-AF65-F5344CB8AC3E}">
        <p14:creationId xmlns:p14="http://schemas.microsoft.com/office/powerpoint/2010/main" val="3741937974"/>
      </p:ext>
    </p:extLst>
  </p:cSld>
  <p:clrMapOvr>
    <a:masterClrMapping/>
  </p:clrMapOvr>
  <p:extLst>
    <p:ext uri="{6950BFC3-D8DA-4A85-94F7-54DA5524770B}">
      <p188:commentRel xmlns:p188="http://schemas.microsoft.com/office/powerpoint/2018/8/main" r:id="rId2"/>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normAutofit fontScale="90000"/>
          </a:bodyPr>
          <a:lstStyle/>
          <a:p>
            <a:r>
              <a:rPr lang="en-US" dirty="0"/>
              <a:t>What Percentage of Kentucky high school students have ever had sexual intercourse? (2)</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p:txBody>
          <a:bodyPr>
            <a:normAutofit/>
          </a:bodyPr>
          <a:lstStyle/>
          <a:p>
            <a:r>
              <a:rPr lang="en-US" sz="5400" b="1" dirty="0">
                <a:solidFill>
                  <a:srgbClr val="C00000"/>
                </a:solidFill>
              </a:rPr>
              <a:t>A. 30.7% Correct Answer</a:t>
            </a:r>
          </a:p>
          <a:p>
            <a:r>
              <a:rPr lang="en-US" sz="5400" dirty="0"/>
              <a:t>B. 51.8% (2011)</a:t>
            </a:r>
          </a:p>
          <a:p>
            <a:r>
              <a:rPr lang="en-US" sz="5400" dirty="0"/>
              <a:t>C. 44.7% (2013)</a:t>
            </a:r>
          </a:p>
          <a:p>
            <a:r>
              <a:rPr lang="en-US" sz="5400" dirty="0"/>
              <a:t>D. 39.2% (2019)</a:t>
            </a:r>
          </a:p>
        </p:txBody>
      </p:sp>
    </p:spTree>
    <p:extLst>
      <p:ext uri="{BB962C8B-B14F-4D97-AF65-F5344CB8AC3E}">
        <p14:creationId xmlns:p14="http://schemas.microsoft.com/office/powerpoint/2010/main" val="1891231809"/>
      </p:ext>
    </p:extLst>
  </p:cSld>
  <p:clrMapOvr>
    <a:masterClrMapping/>
  </p:clrMapOvr>
  <p:extLst>
    <p:ext uri="{6950BFC3-D8DA-4A85-94F7-54DA5524770B}">
      <p188:commentRel xmlns:p188="http://schemas.microsoft.com/office/powerpoint/2018/8/main" r:id="rId2"/>
    </p:ext>
  </p:extLs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descr="Percentage of High School Students Who Ever Had Sexual Intercourse, by Sex, Grade,* and Race/Ethnicity,* 2021&#10;&#10;"/>
          <p:cNvSpPr txBox="1">
            <a:spLocks noGrp="1"/>
          </p:cNvSpPr>
          <p:nvPr>
            <p:ph type="title" idx="4294967295"/>
          </p:nvPr>
        </p:nvSpPr>
        <p:spPr>
          <a:xfrm>
            <a:off x="685800" y="287867"/>
            <a:ext cx="1088813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ea typeface="+mn-ea"/>
                <a:cs typeface="Calibri" panose="020F0502020204030204" pitchFamily="34" charset="0"/>
              </a:rPr>
              <a:t>Percentage of High School Students Who Ever Had Sexual Intercourse, by Sex,</a:t>
            </a:r>
            <a:r>
              <a:rPr kumimoji="0" lang="en-US" sz="2000" b="1" i="0" u="none" strike="noStrike" kern="1200" cap="none" spc="0" normalizeH="0" baseline="0" noProof="0" dirty="0">
                <a:ln>
                  <a:noFill/>
                </a:ln>
                <a:solidFill>
                  <a:srgbClr val="007889"/>
                </a:solidFill>
                <a:effectLst/>
                <a:uLnTx/>
                <a:uFillTx/>
                <a:ea typeface="+mn-ea"/>
                <a:cs typeface="Arial" pitchFamily="34" charset="0"/>
              </a:rPr>
              <a:t> Grade* and Race/Ethnicity,* 2021</a:t>
            </a:r>
          </a:p>
        </p:txBody>
      </p:sp>
      <p:graphicFrame>
        <p:nvGraphicFramePr>
          <p:cNvPr id="9" name="Chart Placeholder 8" descr="bar graph of percentage of high school students who ever had sexual intercourse by sex, grade, race and ethnicity, 2021"/>
          <p:cNvGraphicFramePr>
            <a:graphicFrameLocks noGrp="1"/>
          </p:cNvGraphicFramePr>
          <p:nvPr>
            <p:ph type="chart" idx="1"/>
            <p:extLst>
              <p:ext uri="{D42A27DB-BD31-4B8C-83A1-F6EECF244321}">
                <p14:modId xmlns:p14="http://schemas.microsoft.com/office/powerpoint/2010/main" val="615090202"/>
              </p:ext>
            </p:extLst>
          </p:nvPr>
        </p:nvGraphicFramePr>
        <p:xfrm>
          <a:off x="533400" y="1165186"/>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448733" y="5448467"/>
            <a:ext cx="11125200" cy="261610"/>
          </a:xfrm>
          <a:prstGeom prst="rect">
            <a:avLst/>
          </a:prstGeom>
          <a:noFill/>
        </p:spPr>
        <p:txBody>
          <a:bodyPr wrap="square"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srgbClr val="00279F"/>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50000" noProof="0" dirty="0">
                <a:ln>
                  <a:noFill/>
                </a:ln>
                <a:solidFill>
                  <a:srgbClr val="007889"/>
                </a:solidFill>
                <a:effectLst/>
                <a:uLnTx/>
                <a:uFillTx/>
                <a:latin typeface="Arial" pitchFamily="34" charset="0"/>
                <a:ea typeface="+mn-ea"/>
                <a:cs typeface="Arial" pitchFamily="34" charset="0"/>
              </a:rPr>
              <a:t>*</a:t>
            </a: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10th &gt; 9th, 11th &gt; 9th, 12th &gt; 9th, 12th &gt; 10th, 12th &gt; 11th; B &gt; A, H &gt; A, N &gt; A, W &gt; A (Based on t-test analysis, p &lt; 0.05.)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All Hispanic students are included in the Hispanic category.  All other races are non-Hispanic.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This graph contains weighted results.</a:t>
            </a:r>
          </a:p>
        </p:txBody>
      </p:sp>
      <p:sp>
        <p:nvSpPr>
          <p:cNvPr id="18" name="SiteFooter1"/>
          <p:cNvSpPr txBox="1"/>
          <p:nvPr/>
        </p:nvSpPr>
        <p:spPr>
          <a:xfrm>
            <a:off x="3429000" y="5460175"/>
            <a:ext cx="8592378"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88A"/>
                </a:solidFill>
                <a:effectLst/>
                <a:uLnTx/>
                <a:uFillTx/>
                <a:latin typeface="Arial"/>
                <a:ea typeface="Verdana" panose="020B0604030504040204" pitchFamily="34" charset="0"/>
                <a:cs typeface="Verdana" panose="020B0604030504040204" pitchFamily="34" charset="0"/>
              </a:rPr>
              <a:t>Kentucky - YRBS, 2021 - QN57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normAutofit fontScale="90000"/>
          </a:bodyPr>
          <a:lstStyle/>
          <a:p>
            <a:r>
              <a:rPr lang="en-US" dirty="0"/>
              <a:t>What Percentage of Kentucky high school students eat vegetables one or more times per day? (1)</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p:txBody>
          <a:bodyPr>
            <a:normAutofit/>
          </a:bodyPr>
          <a:lstStyle/>
          <a:p>
            <a:r>
              <a:rPr lang="en-US" sz="5400" dirty="0">
                <a:solidFill>
                  <a:schemeClr val="tx1"/>
                </a:solidFill>
              </a:rPr>
              <a:t>A. 55.3%</a:t>
            </a:r>
          </a:p>
          <a:p>
            <a:r>
              <a:rPr lang="en-US" sz="5400" dirty="0"/>
              <a:t>B. 26.7% </a:t>
            </a:r>
          </a:p>
          <a:p>
            <a:r>
              <a:rPr lang="en-US" sz="5400" dirty="0"/>
              <a:t>C. 33.9% </a:t>
            </a:r>
          </a:p>
          <a:p>
            <a:r>
              <a:rPr lang="en-US" sz="5400" dirty="0"/>
              <a:t>D. 47.8% </a:t>
            </a:r>
          </a:p>
        </p:txBody>
      </p:sp>
    </p:spTree>
    <p:extLst>
      <p:ext uri="{BB962C8B-B14F-4D97-AF65-F5344CB8AC3E}">
        <p14:creationId xmlns:p14="http://schemas.microsoft.com/office/powerpoint/2010/main" val="1699493448"/>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normAutofit fontScale="90000"/>
          </a:bodyPr>
          <a:lstStyle/>
          <a:p>
            <a:r>
              <a:rPr lang="en-US" dirty="0"/>
              <a:t>What Percentage of Kentucky high school students eat vegetables one or more times per day? (2)</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p:txBody>
          <a:bodyPr>
            <a:normAutofit/>
          </a:bodyPr>
          <a:lstStyle/>
          <a:p>
            <a:r>
              <a:rPr lang="en-US" sz="5400" dirty="0">
                <a:solidFill>
                  <a:schemeClr val="tx1"/>
                </a:solidFill>
              </a:rPr>
              <a:t>A. 55.3%</a:t>
            </a:r>
          </a:p>
          <a:p>
            <a:r>
              <a:rPr lang="en-US" sz="5400" dirty="0"/>
              <a:t>B. 26.7% </a:t>
            </a:r>
          </a:p>
          <a:p>
            <a:r>
              <a:rPr lang="en-US" sz="5400" dirty="0"/>
              <a:t>C. 33.9% </a:t>
            </a:r>
          </a:p>
          <a:p>
            <a:r>
              <a:rPr lang="en-US" sz="5400" b="1" dirty="0">
                <a:solidFill>
                  <a:srgbClr val="C00000"/>
                </a:solidFill>
              </a:rPr>
              <a:t>D. 47.8% Correct Answer</a:t>
            </a:r>
          </a:p>
        </p:txBody>
      </p:sp>
    </p:spTree>
    <p:extLst>
      <p:ext uri="{BB962C8B-B14F-4D97-AF65-F5344CB8AC3E}">
        <p14:creationId xmlns:p14="http://schemas.microsoft.com/office/powerpoint/2010/main" val="2577235963"/>
      </p:ext>
    </p:extLst>
  </p:cSld>
  <p:clrMapOvr>
    <a:masterClrMapping/>
  </p:clrMapOvr>
  <p:extLst>
    <p:ext uri="{6950BFC3-D8DA-4A85-94F7-54DA5524770B}">
      <p188:commentRel xmlns:p188="http://schemas.microsoft.com/office/powerpoint/2018/8/main" r:id="rId2"/>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685800" y="287867"/>
            <a:ext cx="1088813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a:ea typeface="+mn-ea"/>
                <a:cs typeface="Calibri" panose="020F0502020204030204" pitchFamily="34" charset="0"/>
              </a:rPr>
              <a:t>Percentage of High School Students Who Ate Vegetables One or More Times Per Day,*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2021</a:t>
            </a:r>
          </a:p>
        </p:txBody>
      </p:sp>
      <p:graphicFrame>
        <p:nvGraphicFramePr>
          <p:cNvPr id="9" name="Chart Placeholder 8" descr="Bar graph of percentage of high school students who ate vegetables one or more times per day by sex, grade and race/ethnicity, 2021"/>
          <p:cNvGraphicFramePr>
            <a:graphicFrameLocks noGrp="1"/>
          </p:cNvGraphicFramePr>
          <p:nvPr>
            <p:ph type="chart" idx="1"/>
            <p:extLst>
              <p:ext uri="{D42A27DB-BD31-4B8C-83A1-F6EECF244321}">
                <p14:modId xmlns:p14="http://schemas.microsoft.com/office/powerpoint/2010/main" val="1507099923"/>
              </p:ext>
            </p:extLst>
          </p:nvPr>
        </p:nvGraphicFramePr>
        <p:xfrm>
          <a:off x="533400" y="1027156"/>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448733" y="5478158"/>
            <a:ext cx="11125200" cy="261610"/>
          </a:xfrm>
          <a:prstGeom prst="rect">
            <a:avLst/>
          </a:prstGeom>
          <a:noFill/>
        </p:spPr>
        <p:txBody>
          <a:bodyPr wrap="square"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50000" noProof="0" dirty="0">
                <a:ln>
                  <a:noFill/>
                </a:ln>
                <a:solidFill>
                  <a:srgbClr val="007889"/>
                </a:solidFill>
                <a:effectLst/>
                <a:uLnTx/>
                <a:uFillTx/>
                <a:latin typeface="Arial" pitchFamily="34" charset="0"/>
                <a:ea typeface="+mn-ea"/>
                <a:cs typeface="Arial" pitchFamily="34" charset="0"/>
              </a:rPr>
              <a:t>†</a:t>
            </a: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H &gt; B (Based on t-test analysis, p &lt; 0.05.)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All Hispanic students are included in the Hispanic category.  All other races are non-Hispanic.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This graph contains weighted results.</a:t>
            </a:r>
          </a:p>
        </p:txBody>
      </p:sp>
      <p:sp>
        <p:nvSpPr>
          <p:cNvPr id="18" name="SiteFooter1"/>
          <p:cNvSpPr txBox="1"/>
          <p:nvPr/>
        </p:nvSpPr>
        <p:spPr>
          <a:xfrm>
            <a:off x="3301678" y="5431991"/>
            <a:ext cx="8592378"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88A"/>
                </a:solidFill>
                <a:effectLst/>
                <a:uLnTx/>
                <a:uFillTx/>
                <a:latin typeface="Arial"/>
                <a:ea typeface="Verdana" panose="020B0604030504040204" pitchFamily="34" charset="0"/>
                <a:cs typeface="Verdana" panose="020B0604030504040204" pitchFamily="34" charset="0"/>
              </a:rPr>
              <a:t>Kentucky - YRBS, 2021 - QNVEG1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p:txBody>
          <a:bodyPr>
            <a:normAutofit fontScale="90000"/>
          </a:bodyPr>
          <a:lstStyle/>
          <a:p>
            <a:r>
              <a:rPr lang="en-US" dirty="0"/>
              <a:t>What Percentage of Kentucky high school students were physically active at least 60 minutes on five or more days in a week? (1)</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a:xfrm>
            <a:off x="838200" y="1987671"/>
            <a:ext cx="10515600" cy="4351338"/>
          </a:xfrm>
        </p:spPr>
        <p:txBody>
          <a:bodyPr>
            <a:normAutofit/>
          </a:bodyPr>
          <a:lstStyle/>
          <a:p>
            <a:r>
              <a:rPr lang="en-US" sz="5400" dirty="0">
                <a:solidFill>
                  <a:schemeClr val="tx1"/>
                </a:solidFill>
              </a:rPr>
              <a:t>A. 52.8%</a:t>
            </a:r>
          </a:p>
          <a:p>
            <a:r>
              <a:rPr lang="en-US" sz="5400" dirty="0"/>
              <a:t>B. 36.5% </a:t>
            </a:r>
          </a:p>
          <a:p>
            <a:r>
              <a:rPr lang="en-US" sz="5400" dirty="0"/>
              <a:t>C. 44.7% </a:t>
            </a:r>
          </a:p>
          <a:p>
            <a:r>
              <a:rPr lang="en-US" sz="5400" dirty="0"/>
              <a:t>D. 60.2% </a:t>
            </a:r>
          </a:p>
        </p:txBody>
      </p:sp>
    </p:spTree>
    <p:extLst>
      <p:ext uri="{BB962C8B-B14F-4D97-AF65-F5344CB8AC3E}">
        <p14:creationId xmlns:p14="http://schemas.microsoft.com/office/powerpoint/2010/main" val="2807209384"/>
      </p:ext>
    </p:extLst>
  </p:cSld>
  <p:clrMapOvr>
    <a:masterClrMapping/>
  </p:clrMapOvr>
  <p:extLst>
    <p:ext uri="{6950BFC3-D8DA-4A85-94F7-54DA5524770B}">
      <p188:commentRel xmlns:p188="http://schemas.microsoft.com/office/powerpoint/2018/8/main" r:id="rId2"/>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a:xfrm>
            <a:off x="838200" y="371435"/>
            <a:ext cx="10515600" cy="1325563"/>
          </a:xfrm>
        </p:spPr>
        <p:txBody>
          <a:bodyPr>
            <a:normAutofit fontScale="90000"/>
          </a:bodyPr>
          <a:lstStyle/>
          <a:p>
            <a:r>
              <a:rPr lang="en-US" dirty="0"/>
              <a:t>What Percentage of Kentucky high school students were physically active at least 60 minutes on five or more days in a week? (2)</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a:xfrm>
            <a:off x="838200" y="1976096"/>
            <a:ext cx="10515600" cy="4351338"/>
          </a:xfrm>
        </p:spPr>
        <p:txBody>
          <a:bodyPr>
            <a:normAutofit/>
          </a:bodyPr>
          <a:lstStyle/>
          <a:p>
            <a:r>
              <a:rPr lang="en-US" sz="5400" dirty="0">
                <a:solidFill>
                  <a:schemeClr val="tx1"/>
                </a:solidFill>
              </a:rPr>
              <a:t>A. 52.8% (males)</a:t>
            </a:r>
          </a:p>
          <a:p>
            <a:r>
              <a:rPr lang="en-US" sz="5400" dirty="0"/>
              <a:t>B. 36.5% (females) </a:t>
            </a:r>
          </a:p>
          <a:p>
            <a:r>
              <a:rPr lang="en-US" sz="5400" b="1" dirty="0">
                <a:solidFill>
                  <a:srgbClr val="C00000"/>
                </a:solidFill>
              </a:rPr>
              <a:t>C. 44.7% Correct Answer</a:t>
            </a:r>
          </a:p>
          <a:p>
            <a:r>
              <a:rPr lang="en-US" sz="5400" dirty="0"/>
              <a:t>D. 60.2% </a:t>
            </a:r>
          </a:p>
        </p:txBody>
      </p:sp>
    </p:spTree>
    <p:extLst>
      <p:ext uri="{BB962C8B-B14F-4D97-AF65-F5344CB8AC3E}">
        <p14:creationId xmlns:p14="http://schemas.microsoft.com/office/powerpoint/2010/main" val="159494194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685800" y="287867"/>
            <a:ext cx="1088813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ea typeface="+mn-ea"/>
                <a:cs typeface="Calibri" panose="020F0502020204030204" pitchFamily="34" charset="0"/>
              </a:rPr>
              <a:t>Percentage of High School Students Who Were Physically Active at Least 60 Minutes Per Day on 5 or More Days,* by Sex,</a:t>
            </a:r>
            <a:r>
              <a:rPr kumimoji="0" lang="en-US" sz="1700" b="1" i="0" u="none" strike="noStrike" kern="1200" cap="none" spc="0" normalizeH="0" baseline="40000" noProof="0" dirty="0">
                <a:ln>
                  <a:noFill/>
                </a:ln>
                <a:solidFill>
                  <a:srgbClr val="007889"/>
                </a:solidFill>
                <a:effectLst/>
                <a:uLnTx/>
                <a:uFillTx/>
                <a:ea typeface="+mn-ea"/>
                <a:cs typeface="Arial" pitchFamily="34" charset="0"/>
              </a:rPr>
              <a:t>†</a:t>
            </a:r>
            <a:r>
              <a:rPr kumimoji="0" lang="en-US" sz="2000" b="1" i="0" u="none" strike="noStrike" kern="1200" cap="none" spc="0" normalizeH="0" baseline="0" noProof="0" dirty="0">
                <a:ln>
                  <a:noFill/>
                </a:ln>
                <a:solidFill>
                  <a:srgbClr val="007889"/>
                </a:solidFill>
                <a:effectLst/>
                <a:uLnTx/>
                <a:uFillTx/>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ea typeface="+mn-ea"/>
                <a:cs typeface="Arial" pitchFamily="34" charset="0"/>
              </a:rPr>
              <a:t>†</a:t>
            </a:r>
            <a:r>
              <a:rPr kumimoji="0" lang="en-US" sz="2000" b="1" i="0" u="none" strike="noStrike" kern="1200" cap="none" spc="0" normalizeH="0" baseline="0" noProof="0" dirty="0">
                <a:ln>
                  <a:noFill/>
                </a:ln>
                <a:solidFill>
                  <a:srgbClr val="007889"/>
                </a:solidFill>
                <a:effectLst/>
                <a:uLnTx/>
                <a:uFillTx/>
                <a:ea typeface="+mn-ea"/>
                <a:cs typeface="Arial" pitchFamily="34" charset="0"/>
              </a:rPr>
              <a:t> 2021</a:t>
            </a:r>
          </a:p>
        </p:txBody>
      </p:sp>
      <p:graphicFrame>
        <p:nvGraphicFramePr>
          <p:cNvPr id="9" name="Chart Placeholder 8" descr="bar graph of percentage of high school students who were physically active at least 60 minutes per day on 5 or more days by sex, grade, race and ethnicity, 2021&#10;"/>
          <p:cNvGraphicFramePr>
            <a:graphicFrameLocks noGrp="1"/>
          </p:cNvGraphicFramePr>
          <p:nvPr>
            <p:ph type="chart" idx="1"/>
            <p:extLst>
              <p:ext uri="{D42A27DB-BD31-4B8C-83A1-F6EECF244321}">
                <p14:modId xmlns:p14="http://schemas.microsoft.com/office/powerpoint/2010/main" val="2873502961"/>
              </p:ext>
            </p:extLst>
          </p:nvPr>
        </p:nvGraphicFramePr>
        <p:xfrm>
          <a:off x="533400" y="1219100"/>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486300"/>
            <a:ext cx="11125200" cy="261610"/>
          </a:xfrm>
          <a:prstGeom prst="rect">
            <a:avLst/>
          </a:prstGeom>
          <a:noFill/>
        </p:spPr>
        <p:txBody>
          <a:bodyPr wrap="square"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a:ea typeface="Verdana" panose="020B0604030504040204" pitchFamily="34" charset="0"/>
                <a:cs typeface="Verdana" panose="020B0604030504040204" pitchFamily="34" charset="0"/>
              </a:rPr>
              <a:t>*In any kind of physical activity that increased their heart rate and made them breathe hard some of the time during the 7 days before the survey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50000" noProof="0" dirty="0">
                <a:ln>
                  <a:noFill/>
                </a:ln>
                <a:solidFill>
                  <a:srgbClr val="007889"/>
                </a:solidFill>
                <a:effectLst/>
                <a:uLnTx/>
                <a:uFillTx/>
                <a:latin typeface="Arial" pitchFamily="34" charset="0"/>
                <a:ea typeface="+mn-ea"/>
                <a:cs typeface="Arial" pitchFamily="34" charset="0"/>
              </a:rPr>
              <a:t>†</a:t>
            </a: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M &gt; F; W &gt; H (Based on t-test analysis, p &lt; 0.05.)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All Hispanic students are included in the Hispanic category.  All other races are non-Hispanic.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This graph contains weighted results.</a:t>
            </a:r>
          </a:p>
        </p:txBody>
      </p:sp>
      <p:sp>
        <p:nvSpPr>
          <p:cNvPr id="18" name="SiteFooter1"/>
          <p:cNvSpPr txBox="1"/>
          <p:nvPr/>
        </p:nvSpPr>
        <p:spPr>
          <a:xfrm>
            <a:off x="3429000" y="5440133"/>
            <a:ext cx="8592378"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88A"/>
                </a:solidFill>
                <a:effectLst/>
                <a:uLnTx/>
                <a:uFillTx/>
                <a:latin typeface="Arial"/>
                <a:ea typeface="Verdana" panose="020B0604030504040204" pitchFamily="34" charset="0"/>
                <a:cs typeface="Verdana" panose="020B0604030504040204" pitchFamily="34" charset="0"/>
              </a:rPr>
              <a:t>Kentucky - YRBS, 2021 - QN77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C755-0A7A-4C2E-B554-76B03D079C45}"/>
              </a:ext>
            </a:extLst>
          </p:cNvPr>
          <p:cNvSpPr>
            <a:spLocks noGrp="1"/>
          </p:cNvSpPr>
          <p:nvPr>
            <p:ph type="title"/>
          </p:nvPr>
        </p:nvSpPr>
        <p:spPr>
          <a:xfrm>
            <a:off x="838200" y="305165"/>
            <a:ext cx="10515600" cy="1325563"/>
          </a:xfrm>
        </p:spPr>
        <p:txBody>
          <a:bodyPr/>
          <a:lstStyle/>
          <a:p>
            <a:r>
              <a:rPr lang="en-US" dirty="0"/>
              <a:t>Kentucky Board of Nursing New One Time CEU Requirement</a:t>
            </a:r>
          </a:p>
        </p:txBody>
      </p:sp>
      <p:sp>
        <p:nvSpPr>
          <p:cNvPr id="3" name="Content Placeholder 2">
            <a:extLst>
              <a:ext uri="{FF2B5EF4-FFF2-40B4-BE49-F238E27FC236}">
                <a16:creationId xmlns:a16="http://schemas.microsoft.com/office/drawing/2014/main" id="{D8A33DB8-591A-4B5B-9D27-0830B8CC4204}"/>
              </a:ext>
            </a:extLst>
          </p:cNvPr>
          <p:cNvSpPr>
            <a:spLocks noGrp="1"/>
          </p:cNvSpPr>
          <p:nvPr>
            <p:ph idx="1"/>
          </p:nvPr>
        </p:nvSpPr>
        <p:spPr>
          <a:xfrm>
            <a:off x="838200" y="1720668"/>
            <a:ext cx="10515600" cy="4020565"/>
          </a:xfrm>
        </p:spPr>
        <p:txBody>
          <a:bodyPr vert="horz" lIns="91440" tIns="45720" rIns="91440" bIns="45720" rtlCol="0" anchor="t">
            <a:normAutofit fontScale="92500" lnSpcReduction="10000"/>
          </a:bodyPr>
          <a:lstStyle/>
          <a:p>
            <a:r>
              <a:rPr lang="en-US" sz="2600" dirty="0"/>
              <a:t>Effective Jan. 13, 2022, per 201 KAR 20:215 all nurses must complete mandatory continuing education in suicide prevention and implicit bias.</a:t>
            </a:r>
          </a:p>
          <a:p>
            <a:r>
              <a:rPr lang="en-US" dirty="0"/>
              <a:t>One time requirement</a:t>
            </a:r>
          </a:p>
          <a:p>
            <a:r>
              <a:rPr lang="en-US" dirty="0"/>
              <a:t>Nurses holding a license of July 1, 2022, </a:t>
            </a:r>
            <a:r>
              <a:rPr lang="en-US" b="1" dirty="0"/>
              <a:t>MUST</a:t>
            </a:r>
            <a:r>
              <a:rPr lang="en-US" dirty="0"/>
              <a:t> complete the hours by July 1, 2023</a:t>
            </a:r>
          </a:p>
          <a:p>
            <a:r>
              <a:rPr lang="en-US" dirty="0"/>
              <a:t>Registered Nurses (RN) and Licensed Practical Nurses (LPN) may apply these contact hours to the annual requirement</a:t>
            </a:r>
          </a:p>
          <a:p>
            <a:r>
              <a:rPr lang="en-US" dirty="0"/>
              <a:t>Advanced Practice Registered Nurses (APRN) cannot apply these hours as they do not include pharmacology content</a:t>
            </a:r>
          </a:p>
          <a:p>
            <a:r>
              <a:rPr lang="en-US" u="sng" dirty="0">
                <a:solidFill>
                  <a:srgbClr val="007780"/>
                </a:solidFill>
                <a:hlinkClick r:id="rId3">
                  <a:extLst>
                    <a:ext uri="{A12FA001-AC4F-418D-AE19-62706E023703}">
                      <ahyp:hlinkClr xmlns:ahyp="http://schemas.microsoft.com/office/drawing/2018/hyperlinkcolor" val="tx"/>
                    </a:ext>
                  </a:extLst>
                </a:hlinkClick>
              </a:rPr>
              <a:t>Kentucky Board of Nursing Continuing Education Competency</a:t>
            </a:r>
            <a:r>
              <a:rPr lang="en-US" dirty="0">
                <a:solidFill>
                  <a:srgbClr val="007780"/>
                </a:solidFill>
              </a:rPr>
              <a:t>.</a:t>
            </a:r>
          </a:p>
        </p:txBody>
      </p:sp>
    </p:spTree>
    <p:extLst>
      <p:ext uri="{BB962C8B-B14F-4D97-AF65-F5344CB8AC3E}">
        <p14:creationId xmlns:p14="http://schemas.microsoft.com/office/powerpoint/2010/main" val="2361736703"/>
      </p:ext>
    </p:extLst>
  </p:cSld>
  <p:clrMapOvr>
    <a:masterClrMapping/>
  </p:clrMapOvr>
  <p:extLst>
    <p:ext uri="{6950BFC3-D8DA-4A85-94F7-54DA5524770B}">
      <p188:commentRel xmlns:p188="http://schemas.microsoft.com/office/powerpoint/2018/8/main" r:id="rId2"/>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a:xfrm>
            <a:off x="838200" y="414818"/>
            <a:ext cx="10515600" cy="1584426"/>
          </a:xfrm>
        </p:spPr>
        <p:txBody>
          <a:bodyPr>
            <a:normAutofit fontScale="90000"/>
          </a:bodyPr>
          <a:lstStyle/>
          <a:p>
            <a:r>
              <a:rPr lang="en-US" dirty="0"/>
              <a:t>What Percentage of Kentucky high school students got eight or more hours of sleep on an average school night? (1)</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a:xfrm>
            <a:off x="838200" y="2045544"/>
            <a:ext cx="10515600" cy="4351338"/>
          </a:xfrm>
        </p:spPr>
        <p:txBody>
          <a:bodyPr>
            <a:normAutofit/>
          </a:bodyPr>
          <a:lstStyle/>
          <a:p>
            <a:r>
              <a:rPr lang="en-US" sz="5400" dirty="0">
                <a:solidFill>
                  <a:schemeClr val="tx1"/>
                </a:solidFill>
              </a:rPr>
              <a:t>A. 20.0%</a:t>
            </a:r>
          </a:p>
          <a:p>
            <a:r>
              <a:rPr lang="en-US" sz="5400" dirty="0"/>
              <a:t>B. 33.3% </a:t>
            </a:r>
          </a:p>
          <a:p>
            <a:r>
              <a:rPr lang="en-US" sz="5400" dirty="0"/>
              <a:t>C. 12.6% </a:t>
            </a:r>
          </a:p>
          <a:p>
            <a:r>
              <a:rPr lang="en-US" sz="5400" dirty="0"/>
              <a:t>D. 39.5% </a:t>
            </a:r>
          </a:p>
        </p:txBody>
      </p:sp>
    </p:spTree>
    <p:extLst>
      <p:ext uri="{BB962C8B-B14F-4D97-AF65-F5344CB8AC3E}">
        <p14:creationId xmlns:p14="http://schemas.microsoft.com/office/powerpoint/2010/main" val="3566436130"/>
      </p:ext>
    </p:extLst>
  </p:cSld>
  <p:clrMapOvr>
    <a:masterClrMapping/>
  </p:clrMapOvr>
  <p:extLst>
    <p:ext uri="{6950BFC3-D8DA-4A85-94F7-54DA5524770B}">
      <p188:commentRel xmlns:p188="http://schemas.microsoft.com/office/powerpoint/2018/8/main" r:id="rId2"/>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411F-3176-405F-AF02-8A3C8AAF0339}"/>
              </a:ext>
            </a:extLst>
          </p:cNvPr>
          <p:cNvSpPr>
            <a:spLocks noGrp="1"/>
          </p:cNvSpPr>
          <p:nvPr>
            <p:ph type="title"/>
          </p:nvPr>
        </p:nvSpPr>
        <p:spPr>
          <a:xfrm>
            <a:off x="838200" y="365125"/>
            <a:ext cx="10515600" cy="1625721"/>
          </a:xfrm>
        </p:spPr>
        <p:txBody>
          <a:bodyPr>
            <a:normAutofit fontScale="90000"/>
          </a:bodyPr>
          <a:lstStyle/>
          <a:p>
            <a:r>
              <a:rPr lang="en-US" dirty="0"/>
              <a:t>What Percentage of Kentucky high school students got eight or more hours of sleep on an average school night? (2)</a:t>
            </a:r>
          </a:p>
        </p:txBody>
      </p:sp>
      <p:sp>
        <p:nvSpPr>
          <p:cNvPr id="3" name="Content Placeholder 2">
            <a:extLst>
              <a:ext uri="{FF2B5EF4-FFF2-40B4-BE49-F238E27FC236}">
                <a16:creationId xmlns:a16="http://schemas.microsoft.com/office/drawing/2014/main" id="{9AD684D4-FE3C-4906-ABC7-FE8C8799307C}"/>
              </a:ext>
            </a:extLst>
          </p:cNvPr>
          <p:cNvSpPr>
            <a:spLocks noGrp="1"/>
          </p:cNvSpPr>
          <p:nvPr>
            <p:ph idx="1"/>
          </p:nvPr>
        </p:nvSpPr>
        <p:spPr>
          <a:xfrm>
            <a:off x="838200" y="2141537"/>
            <a:ext cx="10515600" cy="4351338"/>
          </a:xfrm>
        </p:spPr>
        <p:txBody>
          <a:bodyPr>
            <a:normAutofit/>
          </a:bodyPr>
          <a:lstStyle/>
          <a:p>
            <a:r>
              <a:rPr lang="en-US" sz="5400" b="1" dirty="0">
                <a:solidFill>
                  <a:srgbClr val="C00000"/>
                </a:solidFill>
              </a:rPr>
              <a:t>A. 20.0% Correct Answer</a:t>
            </a:r>
          </a:p>
          <a:p>
            <a:r>
              <a:rPr lang="en-US" sz="5400" dirty="0"/>
              <a:t>B. 33.3% </a:t>
            </a:r>
          </a:p>
          <a:p>
            <a:r>
              <a:rPr lang="en-US" sz="5400" dirty="0"/>
              <a:t>C. 12.6% </a:t>
            </a:r>
          </a:p>
          <a:p>
            <a:r>
              <a:rPr lang="en-US" sz="5400" dirty="0"/>
              <a:t>D. 39.5% </a:t>
            </a:r>
          </a:p>
        </p:txBody>
      </p:sp>
    </p:spTree>
    <p:extLst>
      <p:ext uri="{BB962C8B-B14F-4D97-AF65-F5344CB8AC3E}">
        <p14:creationId xmlns:p14="http://schemas.microsoft.com/office/powerpoint/2010/main" val="1804481436"/>
      </p:ext>
    </p:extLst>
  </p:cSld>
  <p:clrMapOvr>
    <a:masterClrMapping/>
  </p:clrMapOvr>
  <p:extLst>
    <p:ext uri="{6950BFC3-D8DA-4A85-94F7-54DA5524770B}">
      <p188:commentRel xmlns:p188="http://schemas.microsoft.com/office/powerpoint/2018/8/main" r:id="rId2"/>
    </p:ext>
  </p:extLs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685800" y="287867"/>
            <a:ext cx="1088813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ea typeface="+mn-ea"/>
                <a:cs typeface="Calibri" panose="020F0502020204030204" pitchFamily="34" charset="0"/>
              </a:rPr>
              <a:t>Percentage of High School Students Who Got 8 or More Hours of Sleep,* by Sex,</a:t>
            </a:r>
            <a:r>
              <a:rPr kumimoji="0" lang="en-US" sz="2000" b="1" i="0" u="none" strike="noStrike" kern="1200" cap="none" spc="0" normalizeH="0" baseline="0" noProof="0" dirty="0">
                <a:ln>
                  <a:noFill/>
                </a:ln>
                <a:solidFill>
                  <a:srgbClr val="007889"/>
                </a:solidFill>
                <a:effectLst/>
                <a:uLnTx/>
                <a:uFillTx/>
                <a:ea typeface="+mn-ea"/>
                <a:cs typeface="Arial" pitchFamily="34" charset="0"/>
              </a:rPr>
              <a:t> Grade, and Race/Ethnicity, 2021</a:t>
            </a:r>
          </a:p>
        </p:txBody>
      </p:sp>
      <p:graphicFrame>
        <p:nvGraphicFramePr>
          <p:cNvPr id="9" name="Chart Placeholder 8" descr="Bar graph of percentage of high school students who got 8 or more hours of sleep by sex, grade, race and ethnicity, 2021."/>
          <p:cNvGraphicFramePr>
            <a:graphicFrameLocks noGrp="1"/>
          </p:cNvGraphicFramePr>
          <p:nvPr>
            <p:ph type="chart" idx="1"/>
            <p:extLst>
              <p:ext uri="{D42A27DB-BD31-4B8C-83A1-F6EECF244321}">
                <p14:modId xmlns:p14="http://schemas.microsoft.com/office/powerpoint/2010/main" val="27765250"/>
              </p:ext>
            </p:extLst>
          </p:nvPr>
        </p:nvGraphicFramePr>
        <p:xfrm>
          <a:off x="533400" y="1316096"/>
          <a:ext cx="111252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448733" y="5425794"/>
            <a:ext cx="11125200" cy="261610"/>
          </a:xfrm>
          <a:prstGeom prst="rect">
            <a:avLst/>
          </a:prstGeom>
          <a:noFill/>
        </p:spPr>
        <p:txBody>
          <a:bodyPr wrap="square" rtlCol="0" anchor="b"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a:ea typeface="Verdana" panose="020B0604030504040204" pitchFamily="34" charset="0"/>
                <a:cs typeface="Verdana" panose="020B0604030504040204" pitchFamily="34" charset="0"/>
              </a:rPr>
              <a:t>*On an average school night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All Hispanic students are included in the Hispanic category.  All other races are non-Hispanic.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7889"/>
                </a:solidFill>
                <a:effectLst/>
                <a:uLnTx/>
                <a:uFillTx/>
                <a:latin typeface="Arial" pitchFamily="34" charset="0"/>
                <a:ea typeface="+mn-ea"/>
                <a:cs typeface="Arial" pitchFamily="34" charset="0"/>
              </a:rPr>
              <a:t>This graph contains weighted results.</a:t>
            </a:r>
          </a:p>
        </p:txBody>
      </p:sp>
      <p:sp>
        <p:nvSpPr>
          <p:cNvPr id="18" name="SiteFooter1"/>
          <p:cNvSpPr txBox="1"/>
          <p:nvPr/>
        </p:nvSpPr>
        <p:spPr>
          <a:xfrm>
            <a:off x="3429000" y="5575580"/>
            <a:ext cx="8592378" cy="307777"/>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88A"/>
                </a:solidFill>
                <a:effectLst/>
                <a:uLnTx/>
                <a:uFillTx/>
                <a:latin typeface="Arial"/>
                <a:ea typeface="Verdana" panose="020B0604030504040204" pitchFamily="34" charset="0"/>
                <a:cs typeface="Verdana" panose="020B0604030504040204" pitchFamily="34" charset="0"/>
              </a:rPr>
              <a:t>Kentucky - YRBS, 2021 - QN86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09ECDB-C946-4136-8E97-BB29F8E9FF01}"/>
              </a:ext>
            </a:extLst>
          </p:cNvPr>
          <p:cNvSpPr>
            <a:spLocks noGrp="1"/>
          </p:cNvSpPr>
          <p:nvPr>
            <p:ph type="title"/>
          </p:nvPr>
        </p:nvSpPr>
        <p:spPr/>
        <p:txBody>
          <a:bodyPr/>
          <a:lstStyle/>
          <a:p>
            <a:r>
              <a:rPr lang="en-US" dirty="0"/>
              <a:t>Contact Information</a:t>
            </a:r>
          </a:p>
        </p:txBody>
      </p:sp>
      <p:sp>
        <p:nvSpPr>
          <p:cNvPr id="4" name="Text Placeholder 3">
            <a:extLst>
              <a:ext uri="{FF2B5EF4-FFF2-40B4-BE49-F238E27FC236}">
                <a16:creationId xmlns:a16="http://schemas.microsoft.com/office/drawing/2014/main" id="{626455E1-B9FB-4125-A3BB-DE93469B1528}"/>
              </a:ext>
            </a:extLst>
          </p:cNvPr>
          <p:cNvSpPr>
            <a:spLocks noGrp="1"/>
          </p:cNvSpPr>
          <p:nvPr>
            <p:ph type="body" sz="quarter" idx="13"/>
          </p:nvPr>
        </p:nvSpPr>
        <p:spPr/>
        <p:txBody>
          <a:bodyPr/>
          <a:lstStyle/>
          <a:p>
            <a:r>
              <a:rPr lang="en-US" dirty="0"/>
              <a:t>Stephanie Bunge – KDE Healthy Schools Team, Division of District Support</a:t>
            </a:r>
          </a:p>
          <a:p>
            <a:pPr lvl="1"/>
            <a:r>
              <a:rPr lang="en-US" dirty="0">
                <a:solidFill>
                  <a:srgbClr val="007780"/>
                </a:solidFill>
                <a:hlinkClick r:id="rId4">
                  <a:extLst>
                    <a:ext uri="{A12FA001-AC4F-418D-AE19-62706E023703}">
                      <ahyp:hlinkClr xmlns:ahyp="http://schemas.microsoft.com/office/drawing/2018/hyperlinkcolor" val="tx"/>
                    </a:ext>
                  </a:extLst>
                </a:hlinkClick>
              </a:rPr>
              <a:t>Stephanie.bunge@education.ky.gov</a:t>
            </a:r>
            <a:r>
              <a:rPr lang="en-US" dirty="0">
                <a:solidFill>
                  <a:srgbClr val="007780"/>
                </a:solidFill>
              </a:rPr>
              <a:t> </a:t>
            </a:r>
          </a:p>
          <a:p>
            <a:pPr lvl="1"/>
            <a:r>
              <a:rPr lang="en-US" dirty="0"/>
              <a:t>(502) 564-5279 x4543</a:t>
            </a:r>
          </a:p>
          <a:p>
            <a:pPr lvl="1"/>
            <a:endParaRPr lang="en-US" dirty="0"/>
          </a:p>
          <a:p>
            <a:r>
              <a:rPr lang="en-US" dirty="0"/>
              <a:t>To access the data:</a:t>
            </a:r>
          </a:p>
          <a:p>
            <a:pPr lvl="1"/>
            <a:r>
              <a:rPr lang="en-US" dirty="0">
                <a:solidFill>
                  <a:srgbClr val="007780"/>
                </a:solidFill>
                <a:hlinkClick r:id="rId5">
                  <a:extLst>
                    <a:ext uri="{A12FA001-AC4F-418D-AE19-62706E023703}">
                      <ahyp:hlinkClr xmlns:ahyp="http://schemas.microsoft.com/office/drawing/2018/hyperlinkcolor" val="tx"/>
                    </a:ext>
                  </a:extLst>
                </a:hlinkClick>
              </a:rPr>
              <a:t>Visit the YRBS webpage</a:t>
            </a:r>
            <a:r>
              <a:rPr lang="en-US" dirty="0">
                <a:solidFill>
                  <a:srgbClr val="007780"/>
                </a:solidFill>
              </a:rPr>
              <a:t> </a:t>
            </a:r>
            <a:r>
              <a:rPr lang="en-US" dirty="0"/>
              <a:t>on the KDE website.</a:t>
            </a:r>
          </a:p>
        </p:txBody>
      </p:sp>
    </p:spTree>
    <p:extLst>
      <p:ext uri="{BB962C8B-B14F-4D97-AF65-F5344CB8AC3E}">
        <p14:creationId xmlns:p14="http://schemas.microsoft.com/office/powerpoint/2010/main" val="1763826614"/>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81BE1-3AF3-4581-A49B-F8447A78ED12}"/>
              </a:ext>
            </a:extLst>
          </p:cNvPr>
          <p:cNvSpPr>
            <a:spLocks noGrp="1"/>
          </p:cNvSpPr>
          <p:nvPr>
            <p:ph type="title"/>
          </p:nvPr>
        </p:nvSpPr>
        <p:spPr/>
        <p:txBody>
          <a:bodyPr/>
          <a:lstStyle/>
          <a:p>
            <a:r>
              <a:rPr lang="en-US" dirty="0"/>
              <a:t>District health coordinator distribution list</a:t>
            </a:r>
          </a:p>
        </p:txBody>
      </p:sp>
      <p:sp>
        <p:nvSpPr>
          <p:cNvPr id="3" name="Content Placeholder 2">
            <a:extLst>
              <a:ext uri="{FF2B5EF4-FFF2-40B4-BE49-F238E27FC236}">
                <a16:creationId xmlns:a16="http://schemas.microsoft.com/office/drawing/2014/main" id="{AD19229B-484C-410C-B6BC-F1FB5686A8DC}"/>
              </a:ext>
            </a:extLst>
          </p:cNvPr>
          <p:cNvSpPr>
            <a:spLocks noGrp="1"/>
          </p:cNvSpPr>
          <p:nvPr>
            <p:ph idx="1"/>
          </p:nvPr>
        </p:nvSpPr>
        <p:spPr/>
        <p:txBody>
          <a:bodyPr/>
          <a:lstStyle/>
          <a:p>
            <a:r>
              <a:rPr lang="en-US" dirty="0"/>
              <a:t>All new health coordinators should sign up at registration desk to be added to our distribution list (different from school nurse and health coordinator listservs)</a:t>
            </a:r>
          </a:p>
          <a:p>
            <a:r>
              <a:rPr lang="en-US" dirty="0"/>
              <a:t>Those that are watching online should email Angie McDonald at </a:t>
            </a:r>
            <a:r>
              <a:rPr lang="en-US" dirty="0">
                <a:solidFill>
                  <a:srgbClr val="007780"/>
                </a:solidFill>
                <a:hlinkClick r:id="rId3">
                  <a:extLst>
                    <a:ext uri="{A12FA001-AC4F-418D-AE19-62706E023703}">
                      <ahyp:hlinkClr xmlns:ahyp="http://schemas.microsoft.com/office/drawing/2018/hyperlinkcolor" val="tx"/>
                    </a:ext>
                  </a:extLst>
                </a:hlinkClick>
              </a:rPr>
              <a:t>angela.mcdonald@education.ky.gov</a:t>
            </a:r>
            <a:r>
              <a:rPr lang="en-US" dirty="0">
                <a:solidFill>
                  <a:srgbClr val="007780"/>
                </a:solidFill>
              </a:rPr>
              <a:t> </a:t>
            </a:r>
            <a:r>
              <a:rPr lang="en-US" dirty="0"/>
              <a:t>to be added</a:t>
            </a:r>
          </a:p>
        </p:txBody>
      </p:sp>
    </p:spTree>
    <p:extLst>
      <p:ext uri="{BB962C8B-B14F-4D97-AF65-F5344CB8AC3E}">
        <p14:creationId xmlns:p14="http://schemas.microsoft.com/office/powerpoint/2010/main" val="1843762173"/>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0802-2303-4A6A-8166-C10F61AF5C4F}"/>
              </a:ext>
            </a:extLst>
          </p:cNvPr>
          <p:cNvSpPr>
            <a:spLocks noGrp="1"/>
          </p:cNvSpPr>
          <p:nvPr>
            <p:ph type="title"/>
          </p:nvPr>
        </p:nvSpPr>
        <p:spPr/>
        <p:txBody>
          <a:bodyPr/>
          <a:lstStyle/>
          <a:p>
            <a:r>
              <a:rPr lang="en-US" dirty="0"/>
              <a:t>School nurse and health coordinator listservs</a:t>
            </a:r>
          </a:p>
        </p:txBody>
      </p:sp>
      <p:sp>
        <p:nvSpPr>
          <p:cNvPr id="3" name="Content Placeholder 2">
            <a:extLst>
              <a:ext uri="{FF2B5EF4-FFF2-40B4-BE49-F238E27FC236}">
                <a16:creationId xmlns:a16="http://schemas.microsoft.com/office/drawing/2014/main" id="{43C3F13A-6213-48F9-A38D-9A7786658FAC}"/>
              </a:ext>
            </a:extLst>
          </p:cNvPr>
          <p:cNvSpPr>
            <a:spLocks noGrp="1"/>
          </p:cNvSpPr>
          <p:nvPr>
            <p:ph idx="1"/>
          </p:nvPr>
        </p:nvSpPr>
        <p:spPr/>
        <p:txBody>
          <a:bodyPr/>
          <a:lstStyle/>
          <a:p>
            <a:r>
              <a:rPr lang="en-US" dirty="0"/>
              <a:t>Hosted by the University of Kentucky</a:t>
            </a:r>
          </a:p>
          <a:p>
            <a:r>
              <a:rPr lang="en-US" dirty="0"/>
              <a:t>Instructions on how to join are posted on </a:t>
            </a:r>
            <a:r>
              <a:rPr lang="en-US" dirty="0">
                <a:solidFill>
                  <a:srgbClr val="007780"/>
                </a:solidFill>
                <a:hlinkClick r:id="rId3">
                  <a:extLst>
                    <a:ext uri="{A12FA001-AC4F-418D-AE19-62706E023703}">
                      <ahyp:hlinkClr xmlns:ahyp="http://schemas.microsoft.com/office/drawing/2018/hyperlinkcolor" val="tx"/>
                    </a:ext>
                  </a:extLst>
                </a:hlinkClick>
              </a:rPr>
              <a:t>district health coordinator briefcase webpage</a:t>
            </a:r>
            <a:endParaRPr lang="en-US" dirty="0">
              <a:solidFill>
                <a:srgbClr val="007780"/>
              </a:solidFill>
            </a:endParaRPr>
          </a:p>
        </p:txBody>
      </p:sp>
      <p:pic>
        <p:nvPicPr>
          <p:cNvPr id="4" name="Picture 3">
            <a:extLst>
              <a:ext uri="{FF2B5EF4-FFF2-40B4-BE49-F238E27FC236}">
                <a16:creationId xmlns:a16="http://schemas.microsoft.com/office/drawing/2014/main" id="{98EC8675-F134-4E58-A200-3115A6E98818}"/>
              </a:ext>
              <a:ext uri="{C183D7F6-B498-43B3-948B-1728B52AA6E4}">
                <adec:decorative xmlns:adec="http://schemas.microsoft.com/office/drawing/2017/decorative" val="1"/>
              </a:ext>
            </a:extLst>
          </p:cNvPr>
          <p:cNvPicPr>
            <a:picLocks noChangeAspect="1"/>
          </p:cNvPicPr>
          <p:nvPr/>
        </p:nvPicPr>
        <p:blipFill rotWithShape="1">
          <a:blip r:embed="rId4"/>
          <a:srcRect r="4610" b="7093"/>
          <a:stretch/>
        </p:blipFill>
        <p:spPr>
          <a:xfrm>
            <a:off x="6258930" y="2743497"/>
            <a:ext cx="3992416" cy="3112020"/>
          </a:xfrm>
          <a:prstGeom prst="rect">
            <a:avLst/>
          </a:prstGeom>
        </p:spPr>
      </p:pic>
    </p:spTree>
    <p:extLst>
      <p:ext uri="{BB962C8B-B14F-4D97-AF65-F5344CB8AC3E}">
        <p14:creationId xmlns:p14="http://schemas.microsoft.com/office/powerpoint/2010/main" val="388321921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D1B0-37CD-4A0C-A166-BB7CB7619273}"/>
              </a:ext>
            </a:extLst>
          </p:cNvPr>
          <p:cNvSpPr>
            <a:spLocks noGrp="1"/>
          </p:cNvSpPr>
          <p:nvPr>
            <p:ph type="title"/>
          </p:nvPr>
        </p:nvSpPr>
        <p:spPr/>
        <p:txBody>
          <a:bodyPr/>
          <a:lstStyle/>
          <a:p>
            <a:r>
              <a:rPr lang="en-US" dirty="0"/>
              <a:t>Mass screenings update</a:t>
            </a:r>
          </a:p>
        </p:txBody>
      </p:sp>
      <p:sp>
        <p:nvSpPr>
          <p:cNvPr id="3" name="Content Placeholder 2">
            <a:extLst>
              <a:ext uri="{FF2B5EF4-FFF2-40B4-BE49-F238E27FC236}">
                <a16:creationId xmlns:a16="http://schemas.microsoft.com/office/drawing/2014/main" id="{16C1DCC4-F03E-4563-A4AE-3158B6020A9B}"/>
              </a:ext>
            </a:extLst>
          </p:cNvPr>
          <p:cNvSpPr>
            <a:spLocks noGrp="1"/>
          </p:cNvSpPr>
          <p:nvPr>
            <p:ph idx="1"/>
          </p:nvPr>
        </p:nvSpPr>
        <p:spPr/>
        <p:txBody>
          <a:bodyPr/>
          <a:lstStyle/>
          <a:p>
            <a:r>
              <a:rPr lang="en-US" dirty="0"/>
              <a:t>If COVID-19 cases or other illnesses are low, screening can be completed in small groups</a:t>
            </a:r>
          </a:p>
          <a:p>
            <a:r>
              <a:rPr lang="en-US" dirty="0"/>
              <a:t>Avoid mass screenings when high numbers of COVID-19 or other illnesses</a:t>
            </a:r>
          </a:p>
          <a:p>
            <a:r>
              <a:rPr lang="en-US" dirty="0"/>
              <a:t>Continue to screen as needed one on one for students with concerns, special education recerts and referrals</a:t>
            </a:r>
          </a:p>
        </p:txBody>
      </p:sp>
    </p:spTree>
    <p:extLst>
      <p:ext uri="{BB962C8B-B14F-4D97-AF65-F5344CB8AC3E}">
        <p14:creationId xmlns:p14="http://schemas.microsoft.com/office/powerpoint/2010/main" val="261458679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2022-10-03T04:00:00+00:00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2022-10-03T04:00:00+00:00</Publication_x0020_Date>
    <Audience1 xmlns="3a62de7d-ba57-4f43-9dae-9623ba637be0"/>
    <_dlc_DocId xmlns="3a62de7d-ba57-4f43-9dae-9623ba637be0">KYED-112-563</_dlc_DocId>
    <_dlc_DocIdUrl xmlns="3a62de7d-ba57-4f43-9dae-9623ba637be0">
      <Url>https://www.education.ky.gov/districts/SHS/_layouts/15/DocIdRedir.aspx?ID=KYED-112-563</Url>
      <Description>KYED-112-563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0D4522-EDD2-4326-BD38-D65ABD3DF72F}">
  <ds:schemaRefs>
    <ds:schemaRef ds:uri="http://purl.org/dc/elements/1.1/"/>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3b3c588b-195c-461d-80c4-0bdf3788be09"/>
    <ds:schemaRef ds:uri="c5c2314a-0a2b-4d74-863b-4d86e07292e5"/>
    <ds:schemaRef ds:uri="http://www.w3.org/XML/1998/namespace"/>
  </ds:schemaRefs>
</ds:datastoreItem>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B4C757B-EBA5-4546-9EB3-02FB24110054}"/>
</file>

<file path=customXml/itemProps4.xml><?xml version="1.0" encoding="utf-8"?>
<ds:datastoreItem xmlns:ds="http://schemas.openxmlformats.org/officeDocument/2006/customXml" ds:itemID="{39D19336-70F7-4CE6-B06D-A3D86A78C3C0}"/>
</file>

<file path=docProps/app.xml><?xml version="1.0" encoding="utf-8"?>
<Properties xmlns="http://schemas.openxmlformats.org/officeDocument/2006/extended-properties" xmlns:vt="http://schemas.openxmlformats.org/officeDocument/2006/docPropsVTypes">
  <Template>KDE PowerPoint Template 2021</Template>
  <TotalTime>5291</TotalTime>
  <Words>5745</Words>
  <Application>Microsoft Office PowerPoint</Application>
  <PresentationFormat>Widescreen</PresentationFormat>
  <Paragraphs>606</Paragraphs>
  <Slides>63</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Arial Narrow</vt:lpstr>
      <vt:lpstr>Calibri</vt:lpstr>
      <vt:lpstr>Franklin Gothic Book</vt:lpstr>
      <vt:lpstr>Franklin Gothic Medium</vt:lpstr>
      <vt:lpstr>Verdana</vt:lpstr>
      <vt:lpstr>Wingdings</vt:lpstr>
      <vt:lpstr>Office Theme</vt:lpstr>
      <vt:lpstr>District Health Coordinator Conference 2022</vt:lpstr>
      <vt:lpstr>Welcome!!!</vt:lpstr>
      <vt:lpstr>Beginning of the Year Reminders</vt:lpstr>
      <vt:lpstr>Take advantage of free resources</vt:lpstr>
      <vt:lpstr>Nursing license renewal</vt:lpstr>
      <vt:lpstr>Kentucky Board of Nursing New One Time CEU Requirement</vt:lpstr>
      <vt:lpstr>District health coordinator distribution list</vt:lpstr>
      <vt:lpstr>School nurse and health coordinator listservs</vt:lpstr>
      <vt:lpstr>Mass screenings update</vt:lpstr>
      <vt:lpstr>Consents for treatments and screenings</vt:lpstr>
      <vt:lpstr>Guidance for Nebulizer Treatments in Schools 2022-2023</vt:lpstr>
      <vt:lpstr> Mental Health of School Nurses in the United States during the COVID-19 Pandemic </vt:lpstr>
      <vt:lpstr>Conditions Reported by School Nurses </vt:lpstr>
      <vt:lpstr> Work-Related Stressors Reported by School Nurses  Since COVID-19 Was Declared a Pandemic  (March 2020) </vt:lpstr>
      <vt:lpstr>School Nurses Were More Likely to Report Symptoms of Mental Health Conditions If</vt:lpstr>
      <vt:lpstr>What does this mean</vt:lpstr>
      <vt:lpstr>2021-2022 School Health Data/Infinite Campus News</vt:lpstr>
      <vt:lpstr>Nurse Counts</vt:lpstr>
      <vt:lpstr>Employment Assignment: District Hired Health Staff Campus Path: Census/People/District Assignments </vt:lpstr>
      <vt:lpstr>District Service Providers  Campus Path: System Administration/Resources/ District Information/District Health Service Providers</vt:lpstr>
      <vt:lpstr>Student Health Conditions</vt:lpstr>
      <vt:lpstr>Communicable Disease Tab</vt:lpstr>
      <vt:lpstr>Communicable Disease Tab Information</vt:lpstr>
      <vt:lpstr>2021-2022 School Health Data</vt:lpstr>
      <vt:lpstr>Chronic Health Conditions 2014-2022</vt:lpstr>
      <vt:lpstr>Chronic Health Conditions  of Kentucky Students</vt:lpstr>
      <vt:lpstr>Chronic Health Conditions  of Kentucky Students (cont.)</vt:lpstr>
      <vt:lpstr>Hearing Data 2014-2022</vt:lpstr>
      <vt:lpstr>Vision Data 2014-2022</vt:lpstr>
      <vt:lpstr>Dental Data 2014-2022</vt:lpstr>
      <vt:lpstr>Health Office Visits of Kentucky Students</vt:lpstr>
      <vt:lpstr>Discharges 2021-2022</vt:lpstr>
      <vt:lpstr>Questions???</vt:lpstr>
      <vt:lpstr>2021 High School Kentucky Youth Risk Behavior Survey (YRBS) Results</vt:lpstr>
      <vt:lpstr>Background and Process</vt:lpstr>
      <vt:lpstr>Youth Risk Behavior Survey (YRBS)</vt:lpstr>
      <vt:lpstr>YRBS Administration</vt:lpstr>
      <vt:lpstr>2021 Survey Summary</vt:lpstr>
      <vt:lpstr>Demographics</vt:lpstr>
      <vt:lpstr>Limitations</vt:lpstr>
      <vt:lpstr>How Well Do You Know Kentucky’s High School Students?</vt:lpstr>
      <vt:lpstr>What Percentage of Kentucky high school students attempted suicide in the past year? (1)</vt:lpstr>
      <vt:lpstr>What Percentage of Kentucky high school students attempted suicide in the past year? (2)</vt:lpstr>
      <vt:lpstr>Percentage of High School Students Who Attempted Suicide,* by Sex,† Grade† and Race/Ethnicity, 2021</vt:lpstr>
      <vt:lpstr>What Percentage of Kentucky high school students have ever used an electronic vapor product? (1)</vt:lpstr>
      <vt:lpstr>What Percentage of Kentucky high school students have ever used an electronic vapor product? (2)</vt:lpstr>
      <vt:lpstr>Percentage of High School Students Who Ever Used an Electronic Vapor Product,* by Sex,† Grade† and Race/Ethnicity, 2021</vt:lpstr>
      <vt:lpstr>What Percent of Kentucky high school students have ever used marijuana? (1)</vt:lpstr>
      <vt:lpstr>What Percentage of Kentucky high school students have ever used marijuana? (2)</vt:lpstr>
      <vt:lpstr>Percentage of High School Students Who Ever Used Marijuana,* by Sex, Grade† and Race/Ethnicity,† 2021</vt:lpstr>
      <vt:lpstr>What Percentage of Kentucky high school students have ever had sexual intercourse? (1)</vt:lpstr>
      <vt:lpstr>What Percentage of Kentucky high school students have ever had sexual intercourse? (2)</vt:lpstr>
      <vt:lpstr>Percentage of High School Students Who Ever Had Sexual Intercourse, by Sex, Grade* and Race/Ethnicity,* 2021</vt:lpstr>
      <vt:lpstr>What Percentage of Kentucky high school students eat vegetables one or more times per day? (1)</vt:lpstr>
      <vt:lpstr>What Percentage of Kentucky high school students eat vegetables one or more times per day? (2)</vt:lpstr>
      <vt:lpstr>Percentage of High School Students Who Ate Vegetables One or More Times Per Day,* by Sex, Grade and Race/Ethnicity,† 2021</vt:lpstr>
      <vt:lpstr>What Percentage of Kentucky high school students were physically active at least 60 minutes on five or more days in a week? (1)</vt:lpstr>
      <vt:lpstr>What Percentage of Kentucky high school students were physically active at least 60 minutes on five or more days in a week? (2)</vt:lpstr>
      <vt:lpstr>Percentage of High School Students Who Were Physically Active at Least 60 Minutes Per Day on 5 or More Days,* by Sex,† Grade and Race/Ethnicity,† 2021</vt:lpstr>
      <vt:lpstr>What Percentage of Kentucky high school students got eight or more hours of sleep on an average school night? (1)</vt:lpstr>
      <vt:lpstr>What Percentage of Kentucky high school students got eight or more hours of sleep on an average school night? (2)</vt:lpstr>
      <vt:lpstr>Percentage of High School Students Who Got 8 or More Hours of Sleep,* by Sex, Grade, and Race/Ethnicity, 2021</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McDonald, Angela - Division of District Support</dc:creator>
  <cp:lastModifiedBy>McDonald, Angela - Division of District Support</cp:lastModifiedBy>
  <cp:revision>43</cp:revision>
  <dcterms:created xsi:type="dcterms:W3CDTF">2021-08-26T19:40:34Z</dcterms:created>
  <dcterms:modified xsi:type="dcterms:W3CDTF">2022-09-27T18:46:14Z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f7fd60bb-8d7d-4518-8d6a-138582ed6607</vt:lpwstr>
  </property>
</Properties>
</file>